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81" r:id="rId7"/>
    <p:sldMasterId id="2147483701" r:id="rId8"/>
    <p:sldMasterId id="2147483730" r:id="rId9"/>
    <p:sldMasterId id="2147483753" r:id="rId10"/>
    <p:sldMasterId id="214748377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399" r:id="rId156"/>
    <p:sldId id="400" r:id="rId157"/>
    <p:sldId id="401" r:id="rId158"/>
    <p:sldId id="402" r:id="rId159"/>
    <p:sldId id="403" r:id="rId160"/>
    <p:sldId id="404"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 id="418" r:id="rId175"/>
    <p:sldId id="419" r:id="rId176"/>
    <p:sldId id="420" r:id="rId177"/>
    <p:sldId id="421" r:id="rId178"/>
    <p:sldId id="422" r:id="rId179"/>
    <p:sldId id="423" r:id="rId180"/>
    <p:sldId id="424" r:id="rId181"/>
    <p:sldId id="425" r:id="rId182"/>
    <p:sldId id="426" r:id="rId183"/>
    <p:sldId id="427" r:id="rId184"/>
    <p:sldId id="428" r:id="rId185"/>
    <p:sldId id="429" r:id="rId186"/>
    <p:sldId id="430" r:id="rId187"/>
    <p:sldId id="431" r:id="rId188"/>
    <p:sldId id="432" r:id="rId189"/>
    <p:sldId id="433" r:id="rId190"/>
    <p:sldId id="434" r:id="rId191"/>
    <p:sldId id="435" r:id="rId192"/>
    <p:sldId id="436" r:id="rId193"/>
    <p:sldId id="437" r:id="rId194"/>
    <p:sldId id="438" r:id="rId195"/>
    <p:sldId id="439" r:id="rId196"/>
    <p:sldId id="440" r:id="rId197"/>
    <p:sldId id="441" r:id="rId198"/>
    <p:sldId id="442" r:id="rId199"/>
    <p:sldId id="443" r:id="rId200"/>
    <p:sldId id="444" r:id="rId201"/>
    <p:sldId id="445" r:id="rId202"/>
    <p:sldId id="446" r:id="rId203"/>
    <p:sldId id="447" r:id="rId204"/>
    <p:sldId id="448" r:id="rId205"/>
    <p:sldId id="449" r:id="rId206"/>
    <p:sldId id="450" r:id="rId207"/>
    <p:sldId id="451" r:id="rId208"/>
    <p:sldId id="452" r:id="rId209"/>
    <p:sldId id="453" r:id="rId210"/>
    <p:sldId id="454" r:id="rId211"/>
    <p:sldId id="455" r:id="rId212"/>
    <p:sldId id="456" r:id="rId213"/>
    <p:sldId id="457" r:id="rId214"/>
    <p:sldId id="458" r:id="rId215"/>
    <p:sldId id="459" r:id="rId216"/>
    <p:sldId id="460" r:id="rId217"/>
    <p:sldId id="461" r:id="rId218"/>
  </p:sldIdLst>
  <p:sldSz cy="6858000" cx="9144000"/>
  <p:notesSz cx="6858000" cy="9144000"/>
  <p:embeddedFontLst>
    <p:embeddedFont>
      <p:font typeface="Nixie One"/>
      <p:regular r:id="rId219"/>
    </p:embeddedFont>
    <p:embeddedFont>
      <p:font typeface="Quattrocento Sans"/>
      <p:regular r:id="rId220"/>
      <p:bold r:id="rId221"/>
      <p:italic r:id="rId222"/>
      <p:boldItalic r:id="rId223"/>
    </p:embeddedFont>
    <p:embeddedFont>
      <p:font typeface="Open Sans"/>
      <p:regular r:id="rId224"/>
      <p:bold r:id="rId225"/>
      <p:italic r:id="rId226"/>
      <p:boldItalic r:id="rId2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228" roundtripDataSignature="AMtx7mglVRODb8kthpdlisCAZzrOkmxu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0B6CC7-CD2E-44CD-8B9F-9B4EF3CAAB72}">
  <a:tblStyle styleId="{610B6CC7-CD2E-44CD-8B9F-9B4EF3CAAB7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190" Type="http://schemas.openxmlformats.org/officeDocument/2006/relationships/slide" Target="slides/slide17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194" Type="http://schemas.openxmlformats.org/officeDocument/2006/relationships/slide" Target="slides/slide182.xml"/><Relationship Id="rId43" Type="http://schemas.openxmlformats.org/officeDocument/2006/relationships/slide" Target="slides/slide31.xml"/><Relationship Id="rId193" Type="http://schemas.openxmlformats.org/officeDocument/2006/relationships/slide" Target="slides/slide181.xml"/><Relationship Id="rId46" Type="http://schemas.openxmlformats.org/officeDocument/2006/relationships/slide" Target="slides/slide34.xml"/><Relationship Id="rId192" Type="http://schemas.openxmlformats.org/officeDocument/2006/relationships/slide" Target="slides/slide180.xml"/><Relationship Id="rId45" Type="http://schemas.openxmlformats.org/officeDocument/2006/relationships/slide" Target="slides/slide33.xml"/><Relationship Id="rId191" Type="http://schemas.openxmlformats.org/officeDocument/2006/relationships/slide" Target="slides/slide179.xml"/><Relationship Id="rId48" Type="http://schemas.openxmlformats.org/officeDocument/2006/relationships/slide" Target="slides/slide36.xml"/><Relationship Id="rId187" Type="http://schemas.openxmlformats.org/officeDocument/2006/relationships/slide" Target="slides/slide175.xml"/><Relationship Id="rId47" Type="http://schemas.openxmlformats.org/officeDocument/2006/relationships/slide" Target="slides/slide35.xml"/><Relationship Id="rId186" Type="http://schemas.openxmlformats.org/officeDocument/2006/relationships/slide" Target="slides/slide174.xml"/><Relationship Id="rId185" Type="http://schemas.openxmlformats.org/officeDocument/2006/relationships/slide" Target="slides/slide173.xml"/><Relationship Id="rId49" Type="http://schemas.openxmlformats.org/officeDocument/2006/relationships/slide" Target="slides/slide37.xml"/><Relationship Id="rId184" Type="http://schemas.openxmlformats.org/officeDocument/2006/relationships/slide" Target="slides/slide172.xml"/><Relationship Id="rId189" Type="http://schemas.openxmlformats.org/officeDocument/2006/relationships/slide" Target="slides/slide177.xml"/><Relationship Id="rId188" Type="http://schemas.openxmlformats.org/officeDocument/2006/relationships/slide" Target="slides/slide176.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183" Type="http://schemas.openxmlformats.org/officeDocument/2006/relationships/slide" Target="slides/slide171.xml"/><Relationship Id="rId32" Type="http://schemas.openxmlformats.org/officeDocument/2006/relationships/slide" Target="slides/slide20.xml"/><Relationship Id="rId182" Type="http://schemas.openxmlformats.org/officeDocument/2006/relationships/slide" Target="slides/slide170.xml"/><Relationship Id="rId35" Type="http://schemas.openxmlformats.org/officeDocument/2006/relationships/slide" Target="slides/slide23.xml"/><Relationship Id="rId181" Type="http://schemas.openxmlformats.org/officeDocument/2006/relationships/slide" Target="slides/slide169.xml"/><Relationship Id="rId34" Type="http://schemas.openxmlformats.org/officeDocument/2006/relationships/slide" Target="slides/slide22.xml"/><Relationship Id="rId180" Type="http://schemas.openxmlformats.org/officeDocument/2006/relationships/slide" Target="slides/slide168.xml"/><Relationship Id="rId37" Type="http://schemas.openxmlformats.org/officeDocument/2006/relationships/slide" Target="slides/slide25.xml"/><Relationship Id="rId176" Type="http://schemas.openxmlformats.org/officeDocument/2006/relationships/slide" Target="slides/slide164.xml"/><Relationship Id="rId36" Type="http://schemas.openxmlformats.org/officeDocument/2006/relationships/slide" Target="slides/slide24.xml"/><Relationship Id="rId175" Type="http://schemas.openxmlformats.org/officeDocument/2006/relationships/slide" Target="slides/slide163.xml"/><Relationship Id="rId39" Type="http://schemas.openxmlformats.org/officeDocument/2006/relationships/slide" Target="slides/slide27.xml"/><Relationship Id="rId174" Type="http://schemas.openxmlformats.org/officeDocument/2006/relationships/slide" Target="slides/slide162.xml"/><Relationship Id="rId38" Type="http://schemas.openxmlformats.org/officeDocument/2006/relationships/slide" Target="slides/slide26.xml"/><Relationship Id="rId173" Type="http://schemas.openxmlformats.org/officeDocument/2006/relationships/slide" Target="slides/slide161.xml"/><Relationship Id="rId179" Type="http://schemas.openxmlformats.org/officeDocument/2006/relationships/slide" Target="slides/slide167.xml"/><Relationship Id="rId178" Type="http://schemas.openxmlformats.org/officeDocument/2006/relationships/slide" Target="slides/slide166.xml"/><Relationship Id="rId177" Type="http://schemas.openxmlformats.org/officeDocument/2006/relationships/slide" Target="slides/slide165.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 Target="slides/slide1.xml"/><Relationship Id="rId12" Type="http://schemas.openxmlformats.org/officeDocument/2006/relationships/notesMaster" Target="notesMasters/notesMaster1.xml"/><Relationship Id="rId15" Type="http://schemas.openxmlformats.org/officeDocument/2006/relationships/slide" Target="slides/slide3.xml"/><Relationship Id="rId198" Type="http://schemas.openxmlformats.org/officeDocument/2006/relationships/slide" Target="slides/slide186.xml"/><Relationship Id="rId14" Type="http://schemas.openxmlformats.org/officeDocument/2006/relationships/slide" Target="slides/slide2.xml"/><Relationship Id="rId197" Type="http://schemas.openxmlformats.org/officeDocument/2006/relationships/slide" Target="slides/slide185.xml"/><Relationship Id="rId17" Type="http://schemas.openxmlformats.org/officeDocument/2006/relationships/slide" Target="slides/slide5.xml"/><Relationship Id="rId196" Type="http://schemas.openxmlformats.org/officeDocument/2006/relationships/slide" Target="slides/slide184.xml"/><Relationship Id="rId16" Type="http://schemas.openxmlformats.org/officeDocument/2006/relationships/slide" Target="slides/slide4.xml"/><Relationship Id="rId195" Type="http://schemas.openxmlformats.org/officeDocument/2006/relationships/slide" Target="slides/slide183.xml"/><Relationship Id="rId19" Type="http://schemas.openxmlformats.org/officeDocument/2006/relationships/slide" Target="slides/slide7.xml"/><Relationship Id="rId18" Type="http://schemas.openxmlformats.org/officeDocument/2006/relationships/slide" Target="slides/slide6.xml"/><Relationship Id="rId199" Type="http://schemas.openxmlformats.org/officeDocument/2006/relationships/slide" Target="slides/slide187.xml"/><Relationship Id="rId84" Type="http://schemas.openxmlformats.org/officeDocument/2006/relationships/slide" Target="slides/slide72.xml"/><Relationship Id="rId83" Type="http://schemas.openxmlformats.org/officeDocument/2006/relationships/slide" Target="slides/slide71.xml"/><Relationship Id="rId86" Type="http://schemas.openxmlformats.org/officeDocument/2006/relationships/slide" Target="slides/slide74.xml"/><Relationship Id="rId85" Type="http://schemas.openxmlformats.org/officeDocument/2006/relationships/slide" Target="slides/slide73.xml"/><Relationship Id="rId88" Type="http://schemas.openxmlformats.org/officeDocument/2006/relationships/slide" Target="slides/slide76.xml"/><Relationship Id="rId150" Type="http://schemas.openxmlformats.org/officeDocument/2006/relationships/slide" Target="slides/slide138.xml"/><Relationship Id="rId87" Type="http://schemas.openxmlformats.org/officeDocument/2006/relationships/slide" Target="slides/slide75.xml"/><Relationship Id="rId89" Type="http://schemas.openxmlformats.org/officeDocument/2006/relationships/slide" Target="slides/slide77.xml"/><Relationship Id="rId80" Type="http://schemas.openxmlformats.org/officeDocument/2006/relationships/slide" Target="slides/slide68.xml"/><Relationship Id="rId82" Type="http://schemas.openxmlformats.org/officeDocument/2006/relationships/slide" Target="slides/slide70.xml"/><Relationship Id="rId81" Type="http://schemas.openxmlformats.org/officeDocument/2006/relationships/slide" Target="slides/slide69.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7.xml"/><Relationship Id="rId4" Type="http://schemas.openxmlformats.org/officeDocument/2006/relationships/tableStyles" Target="tableStyles.xml"/><Relationship Id="rId148" Type="http://schemas.openxmlformats.org/officeDocument/2006/relationships/slide" Target="slides/slide136.xml"/><Relationship Id="rId9" Type="http://schemas.openxmlformats.org/officeDocument/2006/relationships/slideMaster" Target="slideMasters/slideMaster5.xml"/><Relationship Id="rId143" Type="http://schemas.openxmlformats.org/officeDocument/2006/relationships/slide" Target="slides/slide131.xml"/><Relationship Id="rId142" Type="http://schemas.openxmlformats.org/officeDocument/2006/relationships/slide" Target="slides/slide130.xml"/><Relationship Id="rId141" Type="http://schemas.openxmlformats.org/officeDocument/2006/relationships/slide" Target="slides/slide129.xml"/><Relationship Id="rId140" Type="http://schemas.openxmlformats.org/officeDocument/2006/relationships/slide" Target="slides/slide128.xml"/><Relationship Id="rId5" Type="http://schemas.openxmlformats.org/officeDocument/2006/relationships/slideMaster" Target="slideMasters/slideMaster1.xml"/><Relationship Id="rId147" Type="http://schemas.openxmlformats.org/officeDocument/2006/relationships/slide" Target="slides/slide135.xml"/><Relationship Id="rId6" Type="http://schemas.openxmlformats.org/officeDocument/2006/relationships/slideMaster" Target="slideMasters/slideMaster2.xml"/><Relationship Id="rId146" Type="http://schemas.openxmlformats.org/officeDocument/2006/relationships/slide" Target="slides/slide134.xml"/><Relationship Id="rId7" Type="http://schemas.openxmlformats.org/officeDocument/2006/relationships/slideMaster" Target="slideMasters/slideMaster3.xml"/><Relationship Id="rId145" Type="http://schemas.openxmlformats.org/officeDocument/2006/relationships/slide" Target="slides/slide133.xml"/><Relationship Id="rId8" Type="http://schemas.openxmlformats.org/officeDocument/2006/relationships/slideMaster" Target="slideMasters/slideMaster4.xml"/><Relationship Id="rId144" Type="http://schemas.openxmlformats.org/officeDocument/2006/relationships/slide" Target="slides/slide132.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139" Type="http://schemas.openxmlformats.org/officeDocument/2006/relationships/slide" Target="slides/slide127.xml"/><Relationship Id="rId138" Type="http://schemas.openxmlformats.org/officeDocument/2006/relationships/slide" Target="slides/slide126.xml"/><Relationship Id="rId137" Type="http://schemas.openxmlformats.org/officeDocument/2006/relationships/slide" Target="slides/slide125.xml"/><Relationship Id="rId132" Type="http://schemas.openxmlformats.org/officeDocument/2006/relationships/slide" Target="slides/slide120.xml"/><Relationship Id="rId131" Type="http://schemas.openxmlformats.org/officeDocument/2006/relationships/slide" Target="slides/slide119.xml"/><Relationship Id="rId130" Type="http://schemas.openxmlformats.org/officeDocument/2006/relationships/slide" Target="slides/slide118.xml"/><Relationship Id="rId136" Type="http://schemas.openxmlformats.org/officeDocument/2006/relationships/slide" Target="slides/slide124.xml"/><Relationship Id="rId135" Type="http://schemas.openxmlformats.org/officeDocument/2006/relationships/slide" Target="slides/slide123.xml"/><Relationship Id="rId134" Type="http://schemas.openxmlformats.org/officeDocument/2006/relationships/slide" Target="slides/slide122.xml"/><Relationship Id="rId133" Type="http://schemas.openxmlformats.org/officeDocument/2006/relationships/slide" Target="slides/slide121.xml"/><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172" Type="http://schemas.openxmlformats.org/officeDocument/2006/relationships/slide" Target="slides/slide160.xml"/><Relationship Id="rId65" Type="http://schemas.openxmlformats.org/officeDocument/2006/relationships/slide" Target="slides/slide53.xml"/><Relationship Id="rId171" Type="http://schemas.openxmlformats.org/officeDocument/2006/relationships/slide" Target="slides/slide159.xml"/><Relationship Id="rId68" Type="http://schemas.openxmlformats.org/officeDocument/2006/relationships/slide" Target="slides/slide56.xml"/><Relationship Id="rId170" Type="http://schemas.openxmlformats.org/officeDocument/2006/relationships/slide" Target="slides/slide158.xml"/><Relationship Id="rId67" Type="http://schemas.openxmlformats.org/officeDocument/2006/relationships/slide" Target="slides/slide55.xml"/><Relationship Id="rId60" Type="http://schemas.openxmlformats.org/officeDocument/2006/relationships/slide" Target="slides/slide48.xml"/><Relationship Id="rId165" Type="http://schemas.openxmlformats.org/officeDocument/2006/relationships/slide" Target="slides/slide153.xml"/><Relationship Id="rId69" Type="http://schemas.openxmlformats.org/officeDocument/2006/relationships/slide" Target="slides/slide57.xml"/><Relationship Id="rId164" Type="http://schemas.openxmlformats.org/officeDocument/2006/relationships/slide" Target="slides/slide152.xml"/><Relationship Id="rId163" Type="http://schemas.openxmlformats.org/officeDocument/2006/relationships/slide" Target="slides/slide151.xml"/><Relationship Id="rId162" Type="http://schemas.openxmlformats.org/officeDocument/2006/relationships/slide" Target="slides/slide150.xml"/><Relationship Id="rId169" Type="http://schemas.openxmlformats.org/officeDocument/2006/relationships/slide" Target="slides/slide157.xml"/><Relationship Id="rId168" Type="http://schemas.openxmlformats.org/officeDocument/2006/relationships/slide" Target="slides/slide156.xml"/><Relationship Id="rId167" Type="http://schemas.openxmlformats.org/officeDocument/2006/relationships/slide" Target="slides/slide155.xml"/><Relationship Id="rId166" Type="http://schemas.openxmlformats.org/officeDocument/2006/relationships/slide" Target="slides/slide154.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161" Type="http://schemas.openxmlformats.org/officeDocument/2006/relationships/slide" Target="slides/slide149.xml"/><Relationship Id="rId54" Type="http://schemas.openxmlformats.org/officeDocument/2006/relationships/slide" Target="slides/slide42.xml"/><Relationship Id="rId160" Type="http://schemas.openxmlformats.org/officeDocument/2006/relationships/slide" Target="slides/slide148.xml"/><Relationship Id="rId57" Type="http://schemas.openxmlformats.org/officeDocument/2006/relationships/slide" Target="slides/slide45.xml"/><Relationship Id="rId56" Type="http://schemas.openxmlformats.org/officeDocument/2006/relationships/slide" Target="slides/slide44.xml"/><Relationship Id="rId159" Type="http://schemas.openxmlformats.org/officeDocument/2006/relationships/slide" Target="slides/slide147.xml"/><Relationship Id="rId59" Type="http://schemas.openxmlformats.org/officeDocument/2006/relationships/slide" Target="slides/slide47.xml"/><Relationship Id="rId154" Type="http://schemas.openxmlformats.org/officeDocument/2006/relationships/slide" Target="slides/slide142.xml"/><Relationship Id="rId58" Type="http://schemas.openxmlformats.org/officeDocument/2006/relationships/slide" Target="slides/slide46.xml"/><Relationship Id="rId153" Type="http://schemas.openxmlformats.org/officeDocument/2006/relationships/slide" Target="slides/slide141.xml"/><Relationship Id="rId152" Type="http://schemas.openxmlformats.org/officeDocument/2006/relationships/slide" Target="slides/slide140.xml"/><Relationship Id="rId151" Type="http://schemas.openxmlformats.org/officeDocument/2006/relationships/slide" Target="slides/slide139.xml"/><Relationship Id="rId158" Type="http://schemas.openxmlformats.org/officeDocument/2006/relationships/slide" Target="slides/slide146.xml"/><Relationship Id="rId157" Type="http://schemas.openxmlformats.org/officeDocument/2006/relationships/slide" Target="slides/slide145.xml"/><Relationship Id="rId156" Type="http://schemas.openxmlformats.org/officeDocument/2006/relationships/slide" Target="slides/slide144.xml"/><Relationship Id="rId155" Type="http://schemas.openxmlformats.org/officeDocument/2006/relationships/slide" Target="slides/slide143.xml"/><Relationship Id="rId107" Type="http://schemas.openxmlformats.org/officeDocument/2006/relationships/slide" Target="slides/slide95.xml"/><Relationship Id="rId228" Type="http://customschemas.google.com/relationships/presentationmetadata" Target="metadata"/><Relationship Id="rId106" Type="http://schemas.openxmlformats.org/officeDocument/2006/relationships/slide" Target="slides/slide94.xml"/><Relationship Id="rId227" Type="http://schemas.openxmlformats.org/officeDocument/2006/relationships/font" Target="fonts/OpenSans-boldItalic.fntdata"/><Relationship Id="rId105" Type="http://schemas.openxmlformats.org/officeDocument/2006/relationships/slide" Target="slides/slide93.xml"/><Relationship Id="rId226" Type="http://schemas.openxmlformats.org/officeDocument/2006/relationships/font" Target="fonts/OpenSans-italic.fntdata"/><Relationship Id="rId104" Type="http://schemas.openxmlformats.org/officeDocument/2006/relationships/slide" Target="slides/slide92.xml"/><Relationship Id="rId225" Type="http://schemas.openxmlformats.org/officeDocument/2006/relationships/font" Target="fonts/OpenSans-bold.fntdata"/><Relationship Id="rId109" Type="http://schemas.openxmlformats.org/officeDocument/2006/relationships/slide" Target="slides/slide97.xml"/><Relationship Id="rId108" Type="http://schemas.openxmlformats.org/officeDocument/2006/relationships/slide" Target="slides/slide96.xml"/><Relationship Id="rId220" Type="http://schemas.openxmlformats.org/officeDocument/2006/relationships/font" Target="fonts/QuattrocentoSans-regular.fntdata"/><Relationship Id="rId103" Type="http://schemas.openxmlformats.org/officeDocument/2006/relationships/slide" Target="slides/slide91.xml"/><Relationship Id="rId224" Type="http://schemas.openxmlformats.org/officeDocument/2006/relationships/font" Target="fonts/OpenSans-regular.fntdata"/><Relationship Id="rId102" Type="http://schemas.openxmlformats.org/officeDocument/2006/relationships/slide" Target="slides/slide90.xml"/><Relationship Id="rId223" Type="http://schemas.openxmlformats.org/officeDocument/2006/relationships/font" Target="fonts/QuattrocentoSans-boldItalic.fntdata"/><Relationship Id="rId101" Type="http://schemas.openxmlformats.org/officeDocument/2006/relationships/slide" Target="slides/slide89.xml"/><Relationship Id="rId222" Type="http://schemas.openxmlformats.org/officeDocument/2006/relationships/font" Target="fonts/QuattrocentoSans-italic.fntdata"/><Relationship Id="rId100" Type="http://schemas.openxmlformats.org/officeDocument/2006/relationships/slide" Target="slides/slide88.xml"/><Relationship Id="rId221" Type="http://schemas.openxmlformats.org/officeDocument/2006/relationships/font" Target="fonts/QuattrocentoSans-bold.fntdata"/><Relationship Id="rId217" Type="http://schemas.openxmlformats.org/officeDocument/2006/relationships/slide" Target="slides/slide205.xml"/><Relationship Id="rId216" Type="http://schemas.openxmlformats.org/officeDocument/2006/relationships/slide" Target="slides/slide204.xml"/><Relationship Id="rId215" Type="http://schemas.openxmlformats.org/officeDocument/2006/relationships/slide" Target="slides/slide203.xml"/><Relationship Id="rId214" Type="http://schemas.openxmlformats.org/officeDocument/2006/relationships/slide" Target="slides/slide202.xml"/><Relationship Id="rId219" Type="http://schemas.openxmlformats.org/officeDocument/2006/relationships/font" Target="fonts/NixieOne-regular.fntdata"/><Relationship Id="rId218" Type="http://schemas.openxmlformats.org/officeDocument/2006/relationships/slide" Target="slides/slide206.xml"/><Relationship Id="rId213" Type="http://schemas.openxmlformats.org/officeDocument/2006/relationships/slide" Target="slides/slide201.xml"/><Relationship Id="rId212" Type="http://schemas.openxmlformats.org/officeDocument/2006/relationships/slide" Target="slides/slide200.xml"/><Relationship Id="rId211" Type="http://schemas.openxmlformats.org/officeDocument/2006/relationships/slide" Target="slides/slide199.xml"/><Relationship Id="rId210" Type="http://schemas.openxmlformats.org/officeDocument/2006/relationships/slide" Target="slides/slide198.xml"/><Relationship Id="rId129" Type="http://schemas.openxmlformats.org/officeDocument/2006/relationships/slide" Target="slides/slide117.xml"/><Relationship Id="rId128" Type="http://schemas.openxmlformats.org/officeDocument/2006/relationships/slide" Target="slides/slide116.xml"/><Relationship Id="rId127" Type="http://schemas.openxmlformats.org/officeDocument/2006/relationships/slide" Target="slides/slide115.xml"/><Relationship Id="rId126" Type="http://schemas.openxmlformats.org/officeDocument/2006/relationships/slide" Target="slides/slide114.xml"/><Relationship Id="rId121" Type="http://schemas.openxmlformats.org/officeDocument/2006/relationships/slide" Target="slides/slide109.xml"/><Relationship Id="rId120" Type="http://schemas.openxmlformats.org/officeDocument/2006/relationships/slide" Target="slides/slide108.xml"/><Relationship Id="rId125" Type="http://schemas.openxmlformats.org/officeDocument/2006/relationships/slide" Target="slides/slide113.xml"/><Relationship Id="rId124" Type="http://schemas.openxmlformats.org/officeDocument/2006/relationships/slide" Target="slides/slide112.xml"/><Relationship Id="rId123" Type="http://schemas.openxmlformats.org/officeDocument/2006/relationships/slide" Target="slides/slide111.xml"/><Relationship Id="rId122" Type="http://schemas.openxmlformats.org/officeDocument/2006/relationships/slide" Target="slides/slide110.xml"/><Relationship Id="rId95" Type="http://schemas.openxmlformats.org/officeDocument/2006/relationships/slide" Target="slides/slide83.xml"/><Relationship Id="rId94" Type="http://schemas.openxmlformats.org/officeDocument/2006/relationships/slide" Target="slides/slide82.xml"/><Relationship Id="rId97" Type="http://schemas.openxmlformats.org/officeDocument/2006/relationships/slide" Target="slides/slide85.xml"/><Relationship Id="rId96" Type="http://schemas.openxmlformats.org/officeDocument/2006/relationships/slide" Target="slides/slide84.xml"/><Relationship Id="rId99" Type="http://schemas.openxmlformats.org/officeDocument/2006/relationships/slide" Target="slides/slide87.xml"/><Relationship Id="rId98" Type="http://schemas.openxmlformats.org/officeDocument/2006/relationships/slide" Target="slides/slide86.xml"/><Relationship Id="rId91" Type="http://schemas.openxmlformats.org/officeDocument/2006/relationships/slide" Target="slides/slide79.xml"/><Relationship Id="rId90" Type="http://schemas.openxmlformats.org/officeDocument/2006/relationships/slide" Target="slides/slide78.xml"/><Relationship Id="rId93" Type="http://schemas.openxmlformats.org/officeDocument/2006/relationships/slide" Target="slides/slide81.xml"/><Relationship Id="rId92" Type="http://schemas.openxmlformats.org/officeDocument/2006/relationships/slide" Target="slides/slide80.xml"/><Relationship Id="rId118" Type="http://schemas.openxmlformats.org/officeDocument/2006/relationships/slide" Target="slides/slide106.xml"/><Relationship Id="rId117" Type="http://schemas.openxmlformats.org/officeDocument/2006/relationships/slide" Target="slides/slide105.xml"/><Relationship Id="rId116" Type="http://schemas.openxmlformats.org/officeDocument/2006/relationships/slide" Target="slides/slide104.xml"/><Relationship Id="rId115" Type="http://schemas.openxmlformats.org/officeDocument/2006/relationships/slide" Target="slides/slide103.xml"/><Relationship Id="rId119" Type="http://schemas.openxmlformats.org/officeDocument/2006/relationships/slide" Target="slides/slide107.xml"/><Relationship Id="rId110" Type="http://schemas.openxmlformats.org/officeDocument/2006/relationships/slide" Target="slides/slide98.xml"/><Relationship Id="rId114" Type="http://schemas.openxmlformats.org/officeDocument/2006/relationships/slide" Target="slides/slide102.xml"/><Relationship Id="rId113" Type="http://schemas.openxmlformats.org/officeDocument/2006/relationships/slide" Target="slides/slide101.xml"/><Relationship Id="rId112" Type="http://schemas.openxmlformats.org/officeDocument/2006/relationships/slide" Target="slides/slide100.xml"/><Relationship Id="rId111" Type="http://schemas.openxmlformats.org/officeDocument/2006/relationships/slide" Target="slides/slide99.xml"/><Relationship Id="rId206" Type="http://schemas.openxmlformats.org/officeDocument/2006/relationships/slide" Target="slides/slide194.xml"/><Relationship Id="rId205" Type="http://schemas.openxmlformats.org/officeDocument/2006/relationships/slide" Target="slides/slide193.xml"/><Relationship Id="rId204" Type="http://schemas.openxmlformats.org/officeDocument/2006/relationships/slide" Target="slides/slide192.xml"/><Relationship Id="rId203" Type="http://schemas.openxmlformats.org/officeDocument/2006/relationships/slide" Target="slides/slide191.xml"/><Relationship Id="rId209" Type="http://schemas.openxmlformats.org/officeDocument/2006/relationships/slide" Target="slides/slide197.xml"/><Relationship Id="rId208" Type="http://schemas.openxmlformats.org/officeDocument/2006/relationships/slide" Target="slides/slide196.xml"/><Relationship Id="rId207" Type="http://schemas.openxmlformats.org/officeDocument/2006/relationships/slide" Target="slides/slide195.xml"/><Relationship Id="rId202" Type="http://schemas.openxmlformats.org/officeDocument/2006/relationships/slide" Target="slides/slide190.xml"/><Relationship Id="rId201" Type="http://schemas.openxmlformats.org/officeDocument/2006/relationships/slide" Target="slides/slide189.xml"/><Relationship Id="rId200"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267382804"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ers.brightcove.net/268012963001/rJenILPQx_default/index.html?videoId=5518311215001" TargetMode="Externa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9KPihoCVnv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zvPwvxnBrQ"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2:notes"/>
          <p:cNvSpPr txBox="1"/>
          <p:nvPr>
            <p:ph idx="1" type="body"/>
          </p:nvPr>
        </p:nvSpPr>
        <p:spPr>
          <a:xfrm>
            <a:off x="702310" y="4421823"/>
            <a:ext cx="5618480" cy="4189095"/>
          </a:xfrm>
          <a:prstGeom prst="rect">
            <a:avLst/>
          </a:prstGeom>
          <a:noFill/>
          <a:ln>
            <a:noFill/>
          </a:ln>
        </p:spPr>
        <p:txBody>
          <a:bodyPr anchorCtr="0" anchor="ctr" bIns="93300" lIns="93300" spcFirstLastPara="1" rIns="93300" wrap="square" tIns="93300">
            <a:noAutofit/>
          </a:bodyPr>
          <a:lstStyle/>
          <a:p>
            <a:pPr indent="0" lvl="0" marL="0" rtl="0" algn="l">
              <a:lnSpc>
                <a:spcPct val="100000"/>
              </a:lnSpc>
              <a:spcBef>
                <a:spcPts val="0"/>
              </a:spcBef>
              <a:spcAft>
                <a:spcPts val="0"/>
              </a:spcAft>
              <a:buClr>
                <a:schemeClr val="dk1"/>
              </a:buClr>
              <a:buSzPts val="1100"/>
              <a:buFont typeface="Calibri"/>
              <a:buNone/>
            </a:pPr>
            <a:r>
              <a:t/>
            </a:r>
            <a:endParaRPr>
              <a:latin typeface="Verdana"/>
              <a:ea typeface="Verdana"/>
              <a:cs typeface="Verdana"/>
              <a:sym typeface="Verdana"/>
            </a:endParaRPr>
          </a:p>
        </p:txBody>
      </p:sp>
      <p:sp>
        <p:nvSpPr>
          <p:cNvPr id="809" name="Google Shape;809;p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12:notes"/>
          <p:cNvSpPr txBox="1"/>
          <p:nvPr>
            <p:ph idx="1" type="body"/>
          </p:nvPr>
        </p:nvSpPr>
        <p:spPr>
          <a:xfrm>
            <a:off x="702310" y="4421823"/>
            <a:ext cx="5618480" cy="4189095"/>
          </a:xfrm>
          <a:prstGeom prst="rect">
            <a:avLst/>
          </a:prstGeom>
          <a:noFill/>
          <a:ln>
            <a:noFill/>
          </a:ln>
        </p:spPr>
        <p:txBody>
          <a:bodyPr anchorCtr="0" anchor="t" bIns="93300" lIns="93300" spcFirstLastPara="1" rIns="93300" wrap="square" tIns="93300">
            <a:noAutofit/>
          </a:bodyPr>
          <a:lstStyle/>
          <a:p>
            <a:pPr indent="-215900" lvl="0" marL="28575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1" name="Google Shape;1631;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8" name="Google Shape;1638;p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9" name="Google Shape;1639;p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6" name="Google Shape;1646;p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109: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3" name="Google Shape;1653;p109: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654" name="Google Shape;1654;p109: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61" name="Google Shape;1661;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0" name="Google Shape;1670;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US"/>
              <a:t>Coaching is an important component to support what we are learning and what we take back to share with with our colleagues. In order for it to “stick,” we need to have a coaching plan to support implementation.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1671" name="Google Shape;1671;p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50800" rtl="0" algn="l">
              <a:lnSpc>
                <a:spcPct val="100000"/>
              </a:lnSpc>
              <a:spcBef>
                <a:spcPts val="560"/>
              </a:spcBef>
              <a:spcAft>
                <a:spcPts val="0"/>
              </a:spcAft>
              <a:buClr>
                <a:schemeClr val="dk1"/>
              </a:buClr>
              <a:buSzPts val="1400"/>
              <a:buFont typeface="Arial"/>
              <a:buNone/>
            </a:pPr>
            <a:r>
              <a:rPr lang="en-US" u="sng">
                <a:solidFill>
                  <a:schemeClr val="hlink"/>
                </a:solidFill>
                <a:hlinkClick r:id="rId2"/>
              </a:rPr>
              <a:t>https://vimeo.com/267382804https://vimeo.com/267382804</a:t>
            </a:r>
            <a:endParaRPr u="sng">
              <a:solidFill>
                <a:schemeClr val="hlink"/>
              </a:solidFill>
            </a:endParaRPr>
          </a:p>
          <a:p>
            <a:pPr indent="0" lvl="0" marL="50800" rtl="0" algn="l">
              <a:lnSpc>
                <a:spcPct val="100000"/>
              </a:lnSpc>
              <a:spcBef>
                <a:spcPts val="560"/>
              </a:spcBef>
              <a:spcAft>
                <a:spcPts val="0"/>
              </a:spcAft>
              <a:buClr>
                <a:schemeClr val="dk1"/>
              </a:buClr>
              <a:buSzPts val="1400"/>
              <a:buFont typeface="Arial"/>
              <a:buNone/>
            </a:pPr>
            <a:r>
              <a:rPr lang="en-US"/>
              <a:t>Prior to the video, ask the group to listen for something that stands out to them/resonates with them. </a:t>
            </a:r>
            <a:endParaRPr/>
          </a:p>
          <a:p>
            <a:pPr indent="0" lvl="0" marL="50800" rtl="0" algn="ctr">
              <a:lnSpc>
                <a:spcPct val="100000"/>
              </a:lnSpc>
              <a:spcBef>
                <a:spcPts val="560"/>
              </a:spcBef>
              <a:spcAft>
                <a:spcPts val="0"/>
              </a:spcAft>
              <a:buClr>
                <a:schemeClr val="dk1"/>
              </a:buClr>
              <a:buSzPts val="1400"/>
              <a:buFont typeface="Arial"/>
              <a:buNone/>
            </a:pPr>
            <a:r>
              <a:t/>
            </a:r>
            <a:endParaRPr/>
          </a:p>
        </p:txBody>
      </p:sp>
      <p:sp>
        <p:nvSpPr>
          <p:cNvPr id="1681" name="Google Shape;1681;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p114:notes"/>
          <p:cNvSpPr txBox="1"/>
          <p:nvPr>
            <p:ph idx="1" type="body"/>
          </p:nvPr>
        </p:nvSpPr>
        <p:spPr>
          <a:xfrm>
            <a:off x="702310" y="4421823"/>
            <a:ext cx="5618480" cy="4189095"/>
          </a:xfrm>
          <a:prstGeom prst="rect">
            <a:avLst/>
          </a:prstGeom>
          <a:noFill/>
          <a:ln>
            <a:noFill/>
          </a:ln>
        </p:spPr>
        <p:txBody>
          <a:bodyPr anchorCtr="0" anchor="t" bIns="93300" lIns="93300" spcFirstLastPara="1" rIns="93300" wrap="square" tIns="93300">
            <a:noAutofit/>
          </a:bodyPr>
          <a:lstStyle/>
          <a:p>
            <a:pPr indent="-234747" lvl="0" marL="466617" rtl="0" algn="l">
              <a:lnSpc>
                <a:spcPct val="100000"/>
              </a:lnSpc>
              <a:spcBef>
                <a:spcPts val="0"/>
              </a:spcBef>
              <a:spcAft>
                <a:spcPts val="0"/>
              </a:spcAft>
              <a:buClr>
                <a:schemeClr val="dk1"/>
              </a:buClr>
              <a:buSzPts val="1100"/>
              <a:buFont typeface="Calibri"/>
              <a:buNone/>
            </a:pPr>
            <a:r>
              <a:t/>
            </a:r>
            <a:endParaRPr/>
          </a:p>
        </p:txBody>
      </p:sp>
      <p:sp>
        <p:nvSpPr>
          <p:cNvPr id="1690" name="Google Shape;1690;p11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8" name="Google Shape;1698;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latin typeface="Verdana"/>
              <a:ea typeface="Verdana"/>
              <a:cs typeface="Verdana"/>
              <a:sym typeface="Verdana"/>
            </a:endParaRPr>
          </a:p>
        </p:txBody>
      </p:sp>
      <p:sp>
        <p:nvSpPr>
          <p:cNvPr id="1699" name="Google Shape;1699;p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06" name="Google Shape;1706;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3: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p13:notes"/>
          <p:cNvSpPr txBox="1"/>
          <p:nvPr>
            <p:ph idx="1" type="body"/>
          </p:nvPr>
        </p:nvSpPr>
        <p:spPr>
          <a:xfrm>
            <a:off x="702310" y="4421823"/>
            <a:ext cx="5618400" cy="4189200"/>
          </a:xfrm>
          <a:prstGeom prst="rect">
            <a:avLst/>
          </a:prstGeom>
          <a:noFill/>
          <a:ln>
            <a:noFill/>
          </a:ln>
        </p:spPr>
        <p:txBody>
          <a:bodyPr anchorCtr="0" anchor="t" bIns="93300" lIns="93300" spcFirstLastPara="1" rIns="93300" wrap="square" tIns="933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2" name="Google Shape;1712;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400"/>
              <a:buNone/>
            </a:pPr>
            <a:r>
              <a:t/>
            </a:r>
            <a:endParaRPr/>
          </a:p>
        </p:txBody>
      </p:sp>
      <p:sp>
        <p:nvSpPr>
          <p:cNvPr id="1713" name="Google Shape;1713;p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9" name="Google Shape;1719;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0" name="Google Shape;1720;p1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p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26" name="Google Shape;1726;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5" name="Google Shape;1735;p120:notes"/>
          <p:cNvSpPr txBox="1"/>
          <p:nvPr>
            <p:ph idx="1" type="body"/>
          </p:nvPr>
        </p:nvSpPr>
        <p:spPr>
          <a:xfrm>
            <a:off x="685800" y="4343401"/>
            <a:ext cx="5486400" cy="4114800"/>
          </a:xfrm>
          <a:prstGeom prst="rect">
            <a:avLst/>
          </a:prstGeom>
          <a:noFill/>
          <a:ln>
            <a:noFill/>
          </a:ln>
        </p:spPr>
        <p:txBody>
          <a:bodyPr anchorCtr="0" anchor="t" bIns="45575" lIns="91225" spcFirstLastPara="1" rIns="91225" wrap="square" tIns="45575">
            <a:noAutofit/>
          </a:bodyPr>
          <a:lstStyle/>
          <a:p>
            <a:pPr indent="0" lvl="0" marL="0" marR="0" rtl="0" algn="l">
              <a:lnSpc>
                <a:spcPct val="100000"/>
              </a:lnSpc>
              <a:spcBef>
                <a:spcPts val="0"/>
              </a:spcBef>
              <a:spcAft>
                <a:spcPts val="0"/>
              </a:spcAft>
              <a:buSzPts val="1400"/>
              <a:buNone/>
            </a:pPr>
            <a:r>
              <a:t/>
            </a:r>
            <a:endParaRPr/>
          </a:p>
        </p:txBody>
      </p:sp>
      <p:sp>
        <p:nvSpPr>
          <p:cNvPr id="1736" name="Google Shape;1736;p120:notes"/>
          <p:cNvSpPr txBox="1"/>
          <p:nvPr>
            <p:ph idx="12" type="sldNum"/>
          </p:nvPr>
        </p:nvSpPr>
        <p:spPr>
          <a:xfrm>
            <a:off x="3884613" y="8685213"/>
            <a:ext cx="2971800" cy="457200"/>
          </a:xfrm>
          <a:prstGeom prst="rect">
            <a:avLst/>
          </a:prstGeom>
          <a:noFill/>
          <a:ln>
            <a:noFill/>
          </a:ln>
        </p:spPr>
        <p:txBody>
          <a:bodyPr anchorCtr="0" anchor="b" bIns="45575" lIns="91225" spcFirstLastPara="1" rIns="91225" wrap="square" tIns="45575">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3" name="Google Shape;1743;p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1744" name="Google Shape;1744;p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1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latin typeface="Verdana"/>
              <a:ea typeface="Verdana"/>
              <a:cs typeface="Verdana"/>
              <a:sym typeface="Verdana"/>
            </a:endParaRPr>
          </a:p>
        </p:txBody>
      </p:sp>
      <p:sp>
        <p:nvSpPr>
          <p:cNvPr id="1751" name="Google Shape;1751;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7" name="Google Shape;1757;p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8" name="Google Shape;1758;p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5" name="Google Shape;1765;p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6" name="Google Shape;1766;p1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3" name="Google Shape;1773;p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4" name="Google Shape;1774;p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p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2" name="Google Shape;1782;p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14: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p14:notes"/>
          <p:cNvSpPr txBox="1"/>
          <p:nvPr>
            <p:ph idx="1" type="body"/>
          </p:nvPr>
        </p:nvSpPr>
        <p:spPr>
          <a:xfrm>
            <a:off x="702310" y="4421823"/>
            <a:ext cx="5618480" cy="4189095"/>
          </a:xfrm>
          <a:prstGeom prst="rect">
            <a:avLst/>
          </a:prstGeom>
          <a:noFill/>
          <a:ln>
            <a:noFill/>
          </a:ln>
        </p:spPr>
        <p:txBody>
          <a:bodyPr anchorCtr="0" anchor="t" bIns="93300" lIns="93300" spcFirstLastPara="1" rIns="93300" wrap="square" tIns="93300">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p130:notes"/>
          <p:cNvSpPr txBox="1"/>
          <p:nvPr>
            <p:ph idx="1" type="body"/>
          </p:nvPr>
        </p:nvSpPr>
        <p:spPr>
          <a:xfrm>
            <a:off x="702310" y="4421823"/>
            <a:ext cx="5618400" cy="4189200"/>
          </a:xfrm>
          <a:prstGeom prst="rect">
            <a:avLst/>
          </a:prstGeom>
          <a:noFill/>
          <a:ln>
            <a:noFill/>
          </a:ln>
        </p:spPr>
        <p:txBody>
          <a:bodyPr anchorCtr="0" anchor="ctr" bIns="93300" lIns="93300" spcFirstLastPara="1" rIns="93300" wrap="square" tIns="93300">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787" name="Google Shape;1787;p130: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6" name="Google Shape;1796;p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 new materials link***</a:t>
            </a:r>
            <a:endParaRPr/>
          </a:p>
        </p:txBody>
      </p:sp>
      <p:sp>
        <p:nvSpPr>
          <p:cNvPr id="1797" name="Google Shape;1797;p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5" name="Google Shape;1805;p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6" name="Google Shape;1806;p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7" name="Google Shape;1817;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p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4" name="Google Shape;1824;p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0" name="Google Shape;1830;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p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35" name="Google Shape;1835;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142: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4" name="Google Shape;1844;p142:notes"/>
          <p:cNvSpPr txBox="1"/>
          <p:nvPr>
            <p:ph idx="1" type="body"/>
          </p:nvPr>
        </p:nvSpPr>
        <p:spPr>
          <a:xfrm>
            <a:off x="702310" y="4421823"/>
            <a:ext cx="5618400" cy="4189200"/>
          </a:xfrm>
          <a:prstGeom prst="rect">
            <a:avLst/>
          </a:prstGeom>
          <a:noFill/>
          <a:ln>
            <a:noFill/>
          </a:ln>
        </p:spPr>
        <p:txBody>
          <a:bodyPr anchorCtr="0" anchor="t" bIns="93300" lIns="93300" spcFirstLastPara="1" rIns="93300" wrap="square" tIns="93300">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2" name="Google Shape;1852;p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853" name="Google Shape;1853;p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0" name="Google Shape;1860;p148:notes"/>
          <p:cNvSpPr txBox="1"/>
          <p:nvPr>
            <p:ph idx="1" type="body"/>
          </p:nvPr>
        </p:nvSpPr>
        <p:spPr>
          <a:xfrm>
            <a:off x="685800" y="4343401"/>
            <a:ext cx="5486400" cy="4114800"/>
          </a:xfrm>
          <a:prstGeom prst="rect">
            <a:avLst/>
          </a:prstGeom>
          <a:noFill/>
          <a:ln>
            <a:noFill/>
          </a:ln>
        </p:spPr>
        <p:txBody>
          <a:bodyPr anchorCtr="0" anchor="t" bIns="45375" lIns="90825" spcFirstLastPara="1" rIns="90825" wrap="square" tIns="45375">
            <a:noAutofit/>
          </a:bodyPr>
          <a:lstStyle/>
          <a:p>
            <a:pPr indent="-317500" lvl="0" marL="457200" rtl="0" algn="l">
              <a:lnSpc>
                <a:spcPct val="100000"/>
              </a:lnSpc>
              <a:spcBef>
                <a:spcPts val="0"/>
              </a:spcBef>
              <a:spcAft>
                <a:spcPts val="0"/>
              </a:spcAft>
              <a:buSzPts val="1400"/>
              <a:buChar char="●"/>
            </a:pPr>
            <a:r>
              <a:t/>
            </a:r>
            <a:endParaRPr/>
          </a:p>
        </p:txBody>
      </p:sp>
      <p:sp>
        <p:nvSpPr>
          <p:cNvPr id="1861" name="Google Shape;1861;p148:notes"/>
          <p:cNvSpPr txBox="1"/>
          <p:nvPr>
            <p:ph idx="12" type="sldNum"/>
          </p:nvPr>
        </p:nvSpPr>
        <p:spPr>
          <a:xfrm>
            <a:off x="3884613" y="8685213"/>
            <a:ext cx="2971800" cy="457200"/>
          </a:xfrm>
          <a:prstGeom prst="rect">
            <a:avLst/>
          </a:prstGeom>
          <a:noFill/>
          <a:ln>
            <a:noFill/>
          </a:ln>
        </p:spPr>
        <p:txBody>
          <a:bodyPr anchorCtr="0" anchor="b" bIns="45375" lIns="90825" spcFirstLastPara="1" rIns="90825" wrap="square" tIns="4537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149: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8" name="Google Shape;1868;p149:notes"/>
          <p:cNvSpPr txBox="1"/>
          <p:nvPr>
            <p:ph idx="1" type="body"/>
          </p:nvPr>
        </p:nvSpPr>
        <p:spPr>
          <a:xfrm>
            <a:off x="710248" y="4518204"/>
            <a:ext cx="5682000" cy="3696600"/>
          </a:xfrm>
          <a:prstGeom prst="rect">
            <a:avLst/>
          </a:prstGeom>
          <a:noFill/>
          <a:ln>
            <a:noFill/>
          </a:ln>
        </p:spPr>
        <p:txBody>
          <a:bodyPr anchorCtr="0" anchor="t" bIns="47100" lIns="94225" spcFirstLastPara="1" rIns="94225" wrap="square" tIns="47100">
            <a:noAutofit/>
          </a:bodyPr>
          <a:lstStyle/>
          <a:p>
            <a:pPr indent="-317500" lvl="0" marL="457200" rtl="0" algn="l">
              <a:lnSpc>
                <a:spcPct val="100000"/>
              </a:lnSpc>
              <a:spcBef>
                <a:spcPts val="360"/>
              </a:spcBef>
              <a:spcAft>
                <a:spcPts val="0"/>
              </a:spcAft>
              <a:buClr>
                <a:schemeClr val="dk1"/>
              </a:buClr>
              <a:buSzPts val="1400"/>
              <a:buChar char="●"/>
            </a:pPr>
            <a:r>
              <a:t/>
            </a:r>
            <a:endParaRPr/>
          </a:p>
        </p:txBody>
      </p:sp>
      <p:sp>
        <p:nvSpPr>
          <p:cNvPr id="1869" name="Google Shape;1869;p149:notes"/>
          <p:cNvSpPr txBox="1"/>
          <p:nvPr>
            <p:ph idx="12" type="sldNum"/>
          </p:nvPr>
        </p:nvSpPr>
        <p:spPr>
          <a:xfrm>
            <a:off x="4023092" y="8917422"/>
            <a:ext cx="3077700" cy="471000"/>
          </a:xfrm>
          <a:prstGeom prst="rect">
            <a:avLst/>
          </a:prstGeom>
          <a:noFill/>
          <a:ln>
            <a:noFill/>
          </a:ln>
        </p:spPr>
        <p:txBody>
          <a:bodyPr anchorCtr="0" anchor="b" bIns="47100" lIns="94225" spcFirstLastPara="1" rIns="94225" wrap="square" tIns="471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1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1877" name="Google Shape;1877;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4" name="Google Shape;1884;p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5" name="Google Shape;1885;p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p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4" name="Google Shape;1894;p1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p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
        <p:nvSpPr>
          <p:cNvPr id="1904" name="Google Shape;1904;p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0" name="Google Shape;1910;p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1911" name="Google Shape;1911;p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155: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0" name="Google Shape;1920;p155: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921" name="Google Shape;1921;p155: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0" name="Google Shape;1930;p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i="1"/>
          </a:p>
        </p:txBody>
      </p:sp>
      <p:sp>
        <p:nvSpPr>
          <p:cNvPr id="1931" name="Google Shape;1931;p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8" name="Google Shape;1938;p1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9" name="Google Shape;1939;p1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6" name="Google Shape;1946;p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1947" name="Google Shape;1947;p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4" name="Google Shape;1954;p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1955" name="Google Shape;1955;p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p160: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2" name="Google Shape;1962;p160: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963" name="Google Shape;1963;p160: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161: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0" name="Google Shape;1970;p161: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971" name="Google Shape;1971;p161: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p162: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8" name="Google Shape;1978;p162: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rPr lang="en-US"/>
              <a:t>Video: </a:t>
            </a:r>
            <a:r>
              <a:rPr lang="en-US" u="sng">
                <a:solidFill>
                  <a:srgbClr val="074A24"/>
                </a:solidFill>
                <a:hlinkClick r:id="rId2">
                  <a:extLst>
                    <a:ext uri="{A12FA001-AC4F-418D-AE19-62706E023703}">
                      <ahyp:hlinkClr val="tx"/>
                    </a:ext>
                  </a:extLst>
                </a:hlinkClick>
              </a:rPr>
              <a:t>https://players.brightcove.net/268012963001/rJenILPQx_default/index.html?videoId=5518311215001</a:t>
            </a:r>
            <a:r>
              <a:rPr lang="en-US" u="sng">
                <a:solidFill>
                  <a:srgbClr val="074A24"/>
                </a:solidFill>
              </a:rPr>
              <a:t>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US"/>
              <a:t>Should we do another surprise party of how this relates to 5 Cs </a:t>
            </a:r>
            <a:endParaRPr/>
          </a:p>
          <a:p>
            <a:pPr indent="0" lvl="0" marL="0" rtl="0" algn="l">
              <a:lnSpc>
                <a:spcPct val="100000"/>
              </a:lnSpc>
              <a:spcBef>
                <a:spcPts val="0"/>
              </a:spcBef>
              <a:spcAft>
                <a:spcPts val="0"/>
              </a:spcAft>
              <a:buClr>
                <a:schemeClr val="dk1"/>
              </a:buClr>
              <a:buSzPts val="1400"/>
              <a:buFont typeface="Calibri"/>
              <a:buNone/>
            </a:pPr>
            <a:r>
              <a:rPr lang="en-US"/>
              <a:t>Consider video of structure peer review</a:t>
            </a:r>
            <a:endParaRPr/>
          </a:p>
          <a:p>
            <a:pPr indent="0" lvl="0" marL="0" rtl="0" algn="l">
              <a:lnSpc>
                <a:spcPct val="100000"/>
              </a:lnSpc>
              <a:spcBef>
                <a:spcPts val="0"/>
              </a:spcBef>
              <a:spcAft>
                <a:spcPts val="0"/>
              </a:spcAft>
              <a:buClr>
                <a:schemeClr val="dk1"/>
              </a:buClr>
              <a:buSzPts val="1400"/>
              <a:buFont typeface="Calibri"/>
              <a:buNone/>
            </a:pPr>
            <a:r>
              <a:rPr lang="en-US"/>
              <a:t>Let them know that they can search for the video Austin’s Butterfly on YouTube</a:t>
            </a:r>
            <a:endParaRPr/>
          </a:p>
        </p:txBody>
      </p:sp>
      <p:sp>
        <p:nvSpPr>
          <p:cNvPr id="1979" name="Google Shape;1979;p162: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6" name="Google Shape;1986;p1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1987" name="Google Shape;1987;p1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4" name="Google Shape;1994;p164:notes"/>
          <p:cNvSpPr txBox="1"/>
          <p:nvPr>
            <p:ph idx="1" type="body"/>
          </p:nvPr>
        </p:nvSpPr>
        <p:spPr>
          <a:xfrm>
            <a:off x="685800" y="4343401"/>
            <a:ext cx="5486400" cy="4114800"/>
          </a:xfrm>
          <a:prstGeom prst="rect">
            <a:avLst/>
          </a:prstGeom>
          <a:noFill/>
          <a:ln>
            <a:noFill/>
          </a:ln>
        </p:spPr>
        <p:txBody>
          <a:bodyPr anchorCtr="0" anchor="t" bIns="45575" lIns="91225" spcFirstLastPara="1" rIns="91225" wrap="square" tIns="45575">
            <a:noAutofit/>
          </a:bodyPr>
          <a:lstStyle/>
          <a:p>
            <a:pPr indent="-228600" lvl="1" marL="914400" rtl="0" algn="l">
              <a:lnSpc>
                <a:spcPct val="100000"/>
              </a:lnSpc>
              <a:spcBef>
                <a:spcPts val="0"/>
              </a:spcBef>
              <a:spcAft>
                <a:spcPts val="0"/>
              </a:spcAft>
              <a:buClr>
                <a:srgbClr val="000000"/>
              </a:buClr>
              <a:buSzPts val="1400"/>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995" name="Google Shape;1995;p164:notes"/>
          <p:cNvSpPr txBox="1"/>
          <p:nvPr>
            <p:ph idx="12" type="sldNum"/>
          </p:nvPr>
        </p:nvSpPr>
        <p:spPr>
          <a:xfrm>
            <a:off x="3884613" y="8685213"/>
            <a:ext cx="2971800" cy="4572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5" name="Google Shape;2005;p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2006" name="Google Shape;2006;p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4" name="Google Shape;2014;p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2015" name="Google Shape;2015;p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1" name="Google Shape;2021;p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2" name="Google Shape;2022;p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p168:notes"/>
          <p:cNvSpPr/>
          <p:nvPr>
            <p:ph idx="2" type="sldImg"/>
          </p:nvPr>
        </p:nvSpPr>
        <p:spPr>
          <a:xfrm>
            <a:off x="1204913" y="704850"/>
            <a:ext cx="4692650" cy="35194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0" name="Google Shape;2030;p168:notes"/>
          <p:cNvSpPr txBox="1"/>
          <p:nvPr>
            <p:ph idx="1" type="body"/>
          </p:nvPr>
        </p:nvSpPr>
        <p:spPr>
          <a:xfrm>
            <a:off x="710248" y="4459526"/>
            <a:ext cx="5682000" cy="4224900"/>
          </a:xfrm>
          <a:prstGeom prst="rect">
            <a:avLst/>
          </a:prstGeom>
          <a:noFill/>
          <a:ln>
            <a:noFill/>
          </a:ln>
        </p:spPr>
        <p:txBody>
          <a:bodyPr anchorCtr="0" anchor="t" bIns="47075" lIns="94200" spcFirstLastPara="1" rIns="94200" wrap="square" tIns="47075">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2031" name="Google Shape;2031;p168:notes"/>
          <p:cNvSpPr txBox="1"/>
          <p:nvPr>
            <p:ph idx="12" type="sldNum"/>
          </p:nvPr>
        </p:nvSpPr>
        <p:spPr>
          <a:xfrm>
            <a:off x="4023092" y="8917422"/>
            <a:ext cx="3077700" cy="469500"/>
          </a:xfrm>
          <a:prstGeom prst="rect">
            <a:avLst/>
          </a:prstGeom>
          <a:noFill/>
          <a:ln>
            <a:noFill/>
          </a:ln>
        </p:spPr>
        <p:txBody>
          <a:bodyPr anchorCtr="0" anchor="b" bIns="47075" lIns="94200" spcFirstLastPara="1" rIns="94200" wrap="square" tIns="4707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p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2039" name="Google Shape;2039;p1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p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000000"/>
              </a:solidFill>
            </a:endParaRPr>
          </a:p>
        </p:txBody>
      </p:sp>
      <p:sp>
        <p:nvSpPr>
          <p:cNvPr id="2047" name="Google Shape;2047;p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p172: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3" name="Google Shape;2053;p172:notes"/>
          <p:cNvSpPr txBox="1"/>
          <p:nvPr>
            <p:ph idx="1" type="body"/>
          </p:nvPr>
        </p:nvSpPr>
        <p:spPr>
          <a:xfrm>
            <a:off x="710248" y="4518204"/>
            <a:ext cx="5682000" cy="3696600"/>
          </a:xfrm>
          <a:prstGeom prst="rect">
            <a:avLst/>
          </a:prstGeom>
          <a:noFill/>
          <a:ln>
            <a:noFill/>
          </a:ln>
        </p:spPr>
        <p:txBody>
          <a:bodyPr anchorCtr="0" anchor="t" bIns="47100" lIns="94225" spcFirstLastPara="1" rIns="94225" wrap="square" tIns="47100">
            <a:noAutofit/>
          </a:bodyPr>
          <a:lstStyle/>
          <a:p>
            <a:pPr indent="-317500" lvl="0" marL="457200" rtl="0" algn="l">
              <a:lnSpc>
                <a:spcPct val="100000"/>
              </a:lnSpc>
              <a:spcBef>
                <a:spcPts val="360"/>
              </a:spcBef>
              <a:spcAft>
                <a:spcPts val="0"/>
              </a:spcAft>
              <a:buSzPts val="1400"/>
              <a:buChar char="●"/>
            </a:pPr>
            <a:r>
              <a:t/>
            </a:r>
            <a:endParaRPr/>
          </a:p>
        </p:txBody>
      </p:sp>
      <p:sp>
        <p:nvSpPr>
          <p:cNvPr id="2054" name="Google Shape;2054;p172:notes"/>
          <p:cNvSpPr txBox="1"/>
          <p:nvPr>
            <p:ph idx="12" type="sldNum"/>
          </p:nvPr>
        </p:nvSpPr>
        <p:spPr>
          <a:xfrm>
            <a:off x="4023092" y="8917422"/>
            <a:ext cx="3077700" cy="471000"/>
          </a:xfrm>
          <a:prstGeom prst="rect">
            <a:avLst/>
          </a:prstGeom>
          <a:noFill/>
          <a:ln>
            <a:noFill/>
          </a:ln>
        </p:spPr>
        <p:txBody>
          <a:bodyPr anchorCtr="0" anchor="b" bIns="47100" lIns="94225" spcFirstLastPara="1" rIns="94225" wrap="square" tIns="471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p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1" name="Google Shape;2061;p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p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8" name="Google Shape;2068;p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9" name="Google Shape;2069;p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p175:notes"/>
          <p:cNvSpPr/>
          <p:nvPr>
            <p:ph idx="2" type="sldImg"/>
          </p:nvPr>
        </p:nvSpPr>
        <p:spPr>
          <a:xfrm>
            <a:off x="1268413" y="723900"/>
            <a:ext cx="4818062" cy="361315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078" name="Google Shape;2078;p175:notes"/>
          <p:cNvSpPr txBox="1"/>
          <p:nvPr>
            <p:ph idx="1" type="body"/>
          </p:nvPr>
        </p:nvSpPr>
        <p:spPr>
          <a:xfrm>
            <a:off x="734910" y="4578513"/>
            <a:ext cx="5885847" cy="4337279"/>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8525" lIns="97075" spcFirstLastPara="1" rIns="97075" wrap="square" tIns="48525">
            <a:noAutofit/>
          </a:bodyPr>
          <a:lstStyle/>
          <a:p>
            <a:pPr indent="0" lvl="0" marL="0" marR="0" rtl="0" algn="l">
              <a:lnSpc>
                <a:spcPct val="100000"/>
              </a:lnSpc>
              <a:spcBef>
                <a:spcPts val="360"/>
              </a:spcBef>
              <a:spcAft>
                <a:spcPts val="0"/>
              </a:spcAft>
              <a:buClr>
                <a:schemeClr val="dk1"/>
              </a:buClr>
              <a:buSzPts val="1400"/>
              <a:buFont typeface="Calibri"/>
              <a:buNone/>
            </a:pPr>
            <a:r>
              <a:t/>
            </a:r>
            <a:endParaRPr>
              <a:solidFill>
                <a:srgbClr val="000000"/>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p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7" name="Google Shape;2087;p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p>
        </p:txBody>
      </p:sp>
      <p:sp>
        <p:nvSpPr>
          <p:cNvPr id="2088" name="Google Shape;2088;p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p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4" name="Google Shape;2094;p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5" name="Google Shape;2095;p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3" name="Google Shape;2103;p1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2104" name="Google Shape;2104;p1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p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1" name="Google Shape;2111;p1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solidFill>
                <a:srgbClr val="000000"/>
              </a:solidFill>
            </a:endParaRPr>
          </a:p>
        </p:txBody>
      </p:sp>
      <p:sp>
        <p:nvSpPr>
          <p:cNvPr id="2112" name="Google Shape;2112;p1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24" name="Google Shape;92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p180:notes"/>
          <p:cNvSpPr txBox="1"/>
          <p:nvPr>
            <p:ph idx="1" type="body"/>
          </p:nvPr>
        </p:nvSpPr>
        <p:spPr>
          <a:xfrm>
            <a:off x="734910" y="4578513"/>
            <a:ext cx="5885847" cy="4337279"/>
          </a:xfrm>
          <a:prstGeom prst="rect">
            <a:avLst/>
          </a:prstGeom>
          <a:noFill/>
          <a:ln>
            <a:noFill/>
          </a:ln>
        </p:spPr>
        <p:txBody>
          <a:bodyPr anchorCtr="0" anchor="t" bIns="97075" lIns="97075" spcFirstLastPara="1" rIns="97075" wrap="square" tIns="97075">
            <a:noAutofit/>
          </a:bodyPr>
          <a:lstStyle/>
          <a:p>
            <a:pPr indent="-317500" lvl="0" marL="457200" marR="0" rtl="0" algn="l">
              <a:lnSpc>
                <a:spcPct val="100000"/>
              </a:lnSpc>
              <a:spcBef>
                <a:spcPts val="0"/>
              </a:spcBef>
              <a:spcAft>
                <a:spcPts val="0"/>
              </a:spcAft>
              <a:buSzPts val="1400"/>
              <a:buChar char="●"/>
            </a:pPr>
            <a:r>
              <a:rPr lang="en-US"/>
              <a:t>When the teacher and students break down a text into sections or parts, they are……</a:t>
            </a:r>
            <a:endParaRPr/>
          </a:p>
          <a:p>
            <a:pPr indent="-317500" lvl="0" marL="457200" marR="0" rtl="0" algn="l">
              <a:lnSpc>
                <a:spcPct val="100000"/>
              </a:lnSpc>
              <a:spcBef>
                <a:spcPts val="0"/>
              </a:spcBef>
              <a:spcAft>
                <a:spcPts val="0"/>
              </a:spcAft>
              <a:buSzPts val="1400"/>
              <a:buChar char="●"/>
            </a:pPr>
            <a:r>
              <a:rPr lang="en-US"/>
              <a:t>Virtual: Chat Box: Waterfall response; Face-to-face: Choral response: say the number</a:t>
            </a:r>
            <a:endParaRPr/>
          </a:p>
          <a:p>
            <a:pPr indent="-317500" lvl="0" marL="457200" marR="0" rtl="0" algn="l">
              <a:lnSpc>
                <a:spcPct val="100000"/>
              </a:lnSpc>
              <a:spcBef>
                <a:spcPts val="0"/>
              </a:spcBef>
              <a:spcAft>
                <a:spcPts val="0"/>
              </a:spcAft>
              <a:buSzPts val="1400"/>
              <a:buChar char="●"/>
            </a:pPr>
            <a:r>
              <a:rPr lang="en-US"/>
              <a:t>Answer: 2</a:t>
            </a:r>
            <a:endParaRPr/>
          </a:p>
        </p:txBody>
      </p:sp>
      <p:sp>
        <p:nvSpPr>
          <p:cNvPr id="2119" name="Google Shape;2119;p180:notes"/>
          <p:cNvSpPr/>
          <p:nvPr>
            <p:ph idx="2" type="sldImg"/>
          </p:nvPr>
        </p:nvSpPr>
        <p:spPr>
          <a:xfrm>
            <a:off x="1268413" y="723900"/>
            <a:ext cx="4818062" cy="3613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p181: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6" name="Google Shape;2136;p18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228600" lvl="0" marL="457200" marR="0" rtl="0" algn="l">
              <a:lnSpc>
                <a:spcPct val="100000"/>
              </a:lnSpc>
              <a:spcBef>
                <a:spcPts val="360"/>
              </a:spcBef>
              <a:spcAft>
                <a:spcPts val="0"/>
              </a:spcAft>
              <a:buClr>
                <a:schemeClr val="dk1"/>
              </a:buClr>
              <a:buSzPts val="1400"/>
              <a:buFont typeface="Calibri"/>
              <a:buNone/>
            </a:pPr>
            <a:r>
              <a:t/>
            </a:r>
            <a:endParaRPr/>
          </a:p>
        </p:txBody>
      </p:sp>
      <p:sp>
        <p:nvSpPr>
          <p:cNvPr id="2137" name="Google Shape;2137;p181:notes"/>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rtl="0" algn="l">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p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6" name="Google Shape;2146;p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2147" name="Google Shape;2147;p1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4" name="Google Shape;2154;p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5" name="Google Shape;2155;p1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p1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2" name="Google Shape;2162;p1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3" name="Google Shape;2163;p1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p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9" name="Google Shape;2169;p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US"/>
              <a:t>Coaching is an important component to support what we are learning and what we take back to share with with our colleagues. In order for it to “stick,” we need to have a coaching plan to support implementation.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2170" name="Google Shape;2170;p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p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0" name="Google Shape;2180;p1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p:txBody>
      </p:sp>
      <p:sp>
        <p:nvSpPr>
          <p:cNvPr id="2181" name="Google Shape;2181;p1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p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7" name="Google Shape;2187;p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8" name="Google Shape;2188;p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p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4" name="Google Shape;2194;p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5" name="Google Shape;2195;p1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p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6" name="Google Shape;2206;p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7" name="Google Shape;2207;p1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32" name="Google Shape;932;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p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3" name="Google Shape;2213;p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p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8" name="Google Shape;2218;p1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9" name="Google Shape;2219;p1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5" name="Shape 2225"/>
        <p:cNvGrpSpPr/>
        <p:nvPr/>
      </p:nvGrpSpPr>
      <p:grpSpPr>
        <a:xfrm>
          <a:off x="0" y="0"/>
          <a:ext cx="0" cy="0"/>
          <a:chOff x="0" y="0"/>
          <a:chExt cx="0" cy="0"/>
        </a:xfrm>
      </p:grpSpPr>
      <p:sp>
        <p:nvSpPr>
          <p:cNvPr id="2226" name="Google Shape;2226;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27" name="Google Shape;2227;p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2" name="Shape 2232"/>
        <p:cNvGrpSpPr/>
        <p:nvPr/>
      </p:nvGrpSpPr>
      <p:grpSpPr>
        <a:xfrm>
          <a:off x="0" y="0"/>
          <a:ext cx="0" cy="0"/>
          <a:chOff x="0" y="0"/>
          <a:chExt cx="0" cy="0"/>
        </a:xfrm>
      </p:grpSpPr>
      <p:sp>
        <p:nvSpPr>
          <p:cNvPr id="2233" name="Google Shape;2233;p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4" name="Google Shape;2234;p2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2235" name="Google Shape;2235;p2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p203:notes"/>
          <p:cNvSpPr txBox="1"/>
          <p:nvPr>
            <p:ph idx="1" type="body"/>
          </p:nvPr>
        </p:nvSpPr>
        <p:spPr>
          <a:xfrm>
            <a:off x="724745" y="4527763"/>
            <a:ext cx="5797959" cy="4289459"/>
          </a:xfrm>
          <a:prstGeom prst="rect">
            <a:avLst/>
          </a:prstGeom>
          <a:noFill/>
          <a:ln>
            <a:noFill/>
          </a:ln>
        </p:spPr>
        <p:txBody>
          <a:bodyPr anchorCtr="0" anchor="ctr" bIns="95825" lIns="95825" spcFirstLastPara="1" rIns="95825" wrap="square" tIns="95825">
            <a:noAutofit/>
          </a:bodyPr>
          <a:lstStyle/>
          <a:p>
            <a:pPr indent="-104374" lvl="0" marL="176131" rtl="0" algn="l">
              <a:lnSpc>
                <a:spcPct val="100000"/>
              </a:lnSpc>
              <a:spcBef>
                <a:spcPts val="0"/>
              </a:spcBef>
              <a:spcAft>
                <a:spcPts val="0"/>
              </a:spcAft>
              <a:buClr>
                <a:schemeClr val="dk1"/>
              </a:buClr>
              <a:buSzPts val="1100"/>
              <a:buNone/>
            </a:pPr>
            <a:r>
              <a:t/>
            </a:r>
            <a:endParaRPr/>
          </a:p>
        </p:txBody>
      </p:sp>
      <p:sp>
        <p:nvSpPr>
          <p:cNvPr id="2242" name="Google Shape;2242;p203: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p204: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0" name="Google Shape;2250;p204:notes"/>
          <p:cNvSpPr txBox="1"/>
          <p:nvPr>
            <p:ph idx="1" type="body"/>
          </p:nvPr>
        </p:nvSpPr>
        <p:spPr>
          <a:xfrm>
            <a:off x="724745" y="4527763"/>
            <a:ext cx="5797877" cy="4289566"/>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p205:notes"/>
          <p:cNvSpPr/>
          <p:nvPr>
            <p:ph idx="2" type="sldImg"/>
          </p:nvPr>
        </p:nvSpPr>
        <p:spPr>
          <a:xfrm>
            <a:off x="1196975" y="701675"/>
            <a:ext cx="4683125" cy="3511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6" name="Google Shape;2256;p205:notes"/>
          <p:cNvSpPr txBox="1"/>
          <p:nvPr>
            <p:ph idx="1" type="body"/>
          </p:nvPr>
        </p:nvSpPr>
        <p:spPr>
          <a:xfrm>
            <a:off x="707708" y="4447461"/>
            <a:ext cx="5661660"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SzPts val="1400"/>
              <a:buNone/>
            </a:pPr>
            <a:r>
              <a:t/>
            </a:r>
            <a:endParaRPr/>
          </a:p>
        </p:txBody>
      </p:sp>
      <p:sp>
        <p:nvSpPr>
          <p:cNvPr id="2257" name="Google Shape;2257;p205:notes"/>
          <p:cNvSpPr txBox="1"/>
          <p:nvPr>
            <p:ph idx="12" type="sldNum"/>
          </p:nvPr>
        </p:nvSpPr>
        <p:spPr>
          <a:xfrm>
            <a:off x="4008705" y="8893296"/>
            <a:ext cx="3066733" cy="468154"/>
          </a:xfrm>
          <a:prstGeom prst="rect">
            <a:avLst/>
          </a:prstGeom>
          <a:noFill/>
          <a:ln>
            <a:noFill/>
          </a:ln>
        </p:spPr>
        <p:txBody>
          <a:bodyPr anchorCtr="0" anchor="b" bIns="46925" lIns="93900" spcFirstLastPara="1" rIns="93900" wrap="square" tIns="469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7" name="Shape 2267"/>
        <p:cNvGrpSpPr/>
        <p:nvPr/>
      </p:nvGrpSpPr>
      <p:grpSpPr>
        <a:xfrm>
          <a:off x="0" y="0"/>
          <a:ext cx="0" cy="0"/>
          <a:chOff x="0" y="0"/>
          <a:chExt cx="0" cy="0"/>
        </a:xfrm>
      </p:grpSpPr>
      <p:sp>
        <p:nvSpPr>
          <p:cNvPr id="2268" name="Google Shape;2268;p206:notes"/>
          <p:cNvSpPr/>
          <p:nvPr>
            <p:ph idx="2" type="sldImg"/>
          </p:nvPr>
        </p:nvSpPr>
        <p:spPr>
          <a:xfrm>
            <a:off x="1196975" y="701675"/>
            <a:ext cx="4683125" cy="3511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9" name="Google Shape;2269;p206:notes"/>
          <p:cNvSpPr txBox="1"/>
          <p:nvPr>
            <p:ph idx="1" type="body"/>
          </p:nvPr>
        </p:nvSpPr>
        <p:spPr>
          <a:xfrm>
            <a:off x="707708" y="4447461"/>
            <a:ext cx="5661660"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Clr>
                <a:srgbClr val="000000"/>
              </a:buClr>
              <a:buSzPts val="1400"/>
              <a:buFont typeface="Arial"/>
              <a:buNone/>
            </a:pPr>
            <a:r>
              <a:t/>
            </a:r>
            <a:endParaRPr/>
          </a:p>
        </p:txBody>
      </p:sp>
      <p:sp>
        <p:nvSpPr>
          <p:cNvPr id="2270" name="Google Shape;2270;p206:notes"/>
          <p:cNvSpPr txBox="1"/>
          <p:nvPr>
            <p:ph idx="12" type="sldNum"/>
          </p:nvPr>
        </p:nvSpPr>
        <p:spPr>
          <a:xfrm>
            <a:off x="4008705" y="8893296"/>
            <a:ext cx="3066733" cy="468154"/>
          </a:xfrm>
          <a:prstGeom prst="rect">
            <a:avLst/>
          </a:prstGeom>
          <a:noFill/>
          <a:ln>
            <a:noFill/>
          </a:ln>
        </p:spPr>
        <p:txBody>
          <a:bodyPr anchorCtr="0" anchor="b" bIns="46925" lIns="93900" spcFirstLastPara="1" rIns="93900" wrap="square" tIns="469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207: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7" name="Google Shape;2277;p207: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p208: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0" name="Google Shape;2290;p208:notes"/>
          <p:cNvSpPr txBox="1"/>
          <p:nvPr>
            <p:ph idx="1" type="body"/>
          </p:nvPr>
        </p:nvSpPr>
        <p:spPr>
          <a:xfrm>
            <a:off x="724745" y="4527763"/>
            <a:ext cx="5797877" cy="4289566"/>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sz="1100">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40" name="Google Shape;94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209:notes"/>
          <p:cNvSpPr txBox="1"/>
          <p:nvPr>
            <p:ph idx="1" type="body"/>
          </p:nvPr>
        </p:nvSpPr>
        <p:spPr>
          <a:xfrm>
            <a:off x="724745" y="4527763"/>
            <a:ext cx="5797877" cy="4289566"/>
          </a:xfrm>
          <a:prstGeom prst="rect">
            <a:avLst/>
          </a:prstGeom>
          <a:noFill/>
          <a:ln>
            <a:noFill/>
          </a:ln>
        </p:spPr>
        <p:txBody>
          <a:bodyPr anchorCtr="0" anchor="ctr"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
        <p:nvSpPr>
          <p:cNvPr id="2303" name="Google Shape;2303;p209: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p210:notes"/>
          <p:cNvSpPr txBox="1"/>
          <p:nvPr>
            <p:ph idx="1" type="body"/>
          </p:nvPr>
        </p:nvSpPr>
        <p:spPr>
          <a:xfrm>
            <a:off x="724745" y="4527763"/>
            <a:ext cx="5797959" cy="4289459"/>
          </a:xfrm>
          <a:prstGeom prst="rect">
            <a:avLst/>
          </a:prstGeom>
          <a:noFill/>
          <a:ln>
            <a:noFill/>
          </a:ln>
        </p:spPr>
        <p:txBody>
          <a:bodyPr anchorCtr="0" anchor="ctr" bIns="95825" lIns="95825" spcFirstLastPara="1" rIns="95825" wrap="square" tIns="95825">
            <a:noAutofit/>
          </a:bodyPr>
          <a:lstStyle/>
          <a:p>
            <a:pPr indent="0" lvl="0" marL="0" rtl="0" algn="l">
              <a:lnSpc>
                <a:spcPct val="100000"/>
              </a:lnSpc>
              <a:spcBef>
                <a:spcPts val="0"/>
              </a:spcBef>
              <a:spcAft>
                <a:spcPts val="0"/>
              </a:spcAft>
              <a:buClr>
                <a:schemeClr val="dk1"/>
              </a:buClr>
              <a:buSzPts val="300"/>
              <a:buNone/>
            </a:pPr>
            <a:r>
              <a:t/>
            </a:r>
            <a:endParaRPr>
              <a:highlight>
                <a:schemeClr val="lt1"/>
              </a:highlight>
            </a:endParaRPr>
          </a:p>
        </p:txBody>
      </p:sp>
      <p:sp>
        <p:nvSpPr>
          <p:cNvPr id="2309" name="Google Shape;2309;p210: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211:notes"/>
          <p:cNvSpPr txBox="1"/>
          <p:nvPr>
            <p:ph idx="1" type="body"/>
          </p:nvPr>
        </p:nvSpPr>
        <p:spPr>
          <a:xfrm>
            <a:off x="707708" y="4447461"/>
            <a:ext cx="5661660" cy="4213384"/>
          </a:xfrm>
          <a:prstGeom prst="rect">
            <a:avLst/>
          </a:prstGeom>
          <a:noFill/>
          <a:ln>
            <a:noFill/>
          </a:ln>
        </p:spPr>
        <p:txBody>
          <a:bodyPr anchorCtr="0" anchor="t" bIns="93900" lIns="93900" spcFirstLastPara="1" rIns="93900" wrap="square" tIns="93900">
            <a:noAutofit/>
          </a:bodyPr>
          <a:lstStyle/>
          <a:p>
            <a:pPr indent="0" lvl="0" marL="0" rtl="0" algn="l">
              <a:lnSpc>
                <a:spcPct val="100000"/>
              </a:lnSpc>
              <a:spcBef>
                <a:spcPts val="0"/>
              </a:spcBef>
              <a:spcAft>
                <a:spcPts val="0"/>
              </a:spcAft>
              <a:buClr>
                <a:schemeClr val="dk1"/>
              </a:buClr>
              <a:buSzPts val="1200"/>
              <a:buNone/>
            </a:pPr>
            <a:r>
              <a:t/>
            </a:r>
            <a:endParaRPr/>
          </a:p>
        </p:txBody>
      </p:sp>
      <p:sp>
        <p:nvSpPr>
          <p:cNvPr id="2316" name="Google Shape;2316;p211:notes"/>
          <p:cNvSpPr/>
          <p:nvPr>
            <p:ph idx="2" type="sldImg"/>
          </p:nvPr>
        </p:nvSpPr>
        <p:spPr>
          <a:xfrm>
            <a:off x="1196975" y="701675"/>
            <a:ext cx="4683125" cy="3511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p212: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5" name="Google Shape;2325;p212: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469682" rtl="0" algn="l">
              <a:lnSpc>
                <a:spcPct val="100000"/>
              </a:lnSpc>
              <a:spcBef>
                <a:spcPts val="0"/>
              </a:spcBef>
              <a:spcAft>
                <a:spcPts val="0"/>
              </a:spcAft>
              <a:buClr>
                <a:schemeClr val="dk1"/>
              </a:buClr>
              <a:buSzPts val="1100"/>
              <a:buNone/>
            </a:pPr>
            <a:r>
              <a:t/>
            </a:r>
            <a:endParaRPr/>
          </a:p>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213:notes"/>
          <p:cNvSpPr/>
          <p:nvPr>
            <p:ph idx="2" type="sldImg"/>
          </p:nvPr>
        </p:nvSpPr>
        <p:spPr>
          <a:xfrm>
            <a:off x="1196975" y="701675"/>
            <a:ext cx="4683125" cy="3511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2" name="Google Shape;2332;p213:notes"/>
          <p:cNvSpPr txBox="1"/>
          <p:nvPr>
            <p:ph idx="1" type="body"/>
          </p:nvPr>
        </p:nvSpPr>
        <p:spPr>
          <a:xfrm>
            <a:off x="707708" y="4447461"/>
            <a:ext cx="5661660"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Clr>
                <a:schemeClr val="dk1"/>
              </a:buClr>
              <a:buSzPts val="1400"/>
              <a:buNone/>
            </a:pPr>
            <a:r>
              <a:t/>
            </a:r>
            <a:endParaRPr/>
          </a:p>
        </p:txBody>
      </p:sp>
      <p:sp>
        <p:nvSpPr>
          <p:cNvPr id="2333" name="Google Shape;2333;p213:notes"/>
          <p:cNvSpPr txBox="1"/>
          <p:nvPr>
            <p:ph idx="12" type="sldNum"/>
          </p:nvPr>
        </p:nvSpPr>
        <p:spPr>
          <a:xfrm>
            <a:off x="4008705" y="8893296"/>
            <a:ext cx="3066733" cy="468154"/>
          </a:xfrm>
          <a:prstGeom prst="rect">
            <a:avLst/>
          </a:prstGeom>
          <a:noFill/>
          <a:ln>
            <a:noFill/>
          </a:ln>
        </p:spPr>
        <p:txBody>
          <a:bodyPr anchorCtr="0" anchor="b" bIns="46925" lIns="93900" spcFirstLastPara="1" rIns="93900" wrap="square" tIns="469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p214: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0" name="Google Shape;2340;p214: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104374" lvl="0" marL="176131"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p216: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7" name="Google Shape;2347;p216: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221794" lvl="0" marL="293551" rtl="0" algn="l">
              <a:lnSpc>
                <a:spcPct val="115000"/>
              </a:lnSpc>
              <a:spcBef>
                <a:spcPts val="0"/>
              </a:spcBef>
              <a:spcAft>
                <a:spcPts val="0"/>
              </a:spcAft>
              <a:buClr>
                <a:schemeClr val="dk1"/>
              </a:buClr>
              <a:buSzPts val="11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2" name="Shape 2352"/>
        <p:cNvGrpSpPr/>
        <p:nvPr/>
      </p:nvGrpSpPr>
      <p:grpSpPr>
        <a:xfrm>
          <a:off x="0" y="0"/>
          <a:ext cx="0" cy="0"/>
          <a:chOff x="0" y="0"/>
          <a:chExt cx="0" cy="0"/>
        </a:xfrm>
      </p:grpSpPr>
      <p:sp>
        <p:nvSpPr>
          <p:cNvPr id="2353" name="Google Shape;2353;p217: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
        <p:nvSpPr>
          <p:cNvPr id="2354" name="Google Shape;2354;p217: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8" name="Shape 2358"/>
        <p:cNvGrpSpPr/>
        <p:nvPr/>
      </p:nvGrpSpPr>
      <p:grpSpPr>
        <a:xfrm>
          <a:off x="0" y="0"/>
          <a:ext cx="0" cy="0"/>
          <a:chOff x="0" y="0"/>
          <a:chExt cx="0" cy="0"/>
        </a:xfrm>
      </p:grpSpPr>
      <p:sp>
        <p:nvSpPr>
          <p:cNvPr id="2359" name="Google Shape;2359;p218:notes"/>
          <p:cNvSpPr txBox="1"/>
          <p:nvPr>
            <p:ph idx="1" type="body"/>
          </p:nvPr>
        </p:nvSpPr>
        <p:spPr>
          <a:xfrm>
            <a:off x="724745" y="4527763"/>
            <a:ext cx="5797959" cy="4289459"/>
          </a:xfrm>
          <a:prstGeom prst="rect">
            <a:avLst/>
          </a:prstGeom>
          <a:noFill/>
          <a:ln>
            <a:noFill/>
          </a:ln>
        </p:spPr>
        <p:txBody>
          <a:bodyPr anchorCtr="0" anchor="ctr" bIns="95825" lIns="95825" spcFirstLastPara="1" rIns="95825" wrap="square" tIns="95825">
            <a:noAutofit/>
          </a:bodyPr>
          <a:lstStyle/>
          <a:p>
            <a:pPr indent="0" lvl="0" marL="0" rtl="0" algn="l">
              <a:lnSpc>
                <a:spcPct val="100000"/>
              </a:lnSpc>
              <a:spcBef>
                <a:spcPts val="0"/>
              </a:spcBef>
              <a:spcAft>
                <a:spcPts val="0"/>
              </a:spcAft>
              <a:buSzPts val="1400"/>
              <a:buNone/>
            </a:pPr>
            <a:r>
              <a:t/>
            </a:r>
            <a:endParaRPr/>
          </a:p>
        </p:txBody>
      </p:sp>
      <p:sp>
        <p:nvSpPr>
          <p:cNvPr id="2360" name="Google Shape;2360;p218: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5" name="Shape 2365"/>
        <p:cNvGrpSpPr/>
        <p:nvPr/>
      </p:nvGrpSpPr>
      <p:grpSpPr>
        <a:xfrm>
          <a:off x="0" y="0"/>
          <a:ext cx="0" cy="0"/>
          <a:chOff x="0" y="0"/>
          <a:chExt cx="0" cy="0"/>
        </a:xfrm>
      </p:grpSpPr>
      <p:sp>
        <p:nvSpPr>
          <p:cNvPr id="2366" name="Google Shape;2366;p227: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7" name="Google Shape;2367;p227: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1" marL="645801"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21: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948" name="Google Shape;94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p228: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3" name="Google Shape;2373;p228: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7" name="Shape 2377"/>
        <p:cNvGrpSpPr/>
        <p:nvPr/>
      </p:nvGrpSpPr>
      <p:grpSpPr>
        <a:xfrm>
          <a:off x="0" y="0"/>
          <a:ext cx="0" cy="0"/>
          <a:chOff x="0" y="0"/>
          <a:chExt cx="0" cy="0"/>
        </a:xfrm>
      </p:grpSpPr>
      <p:sp>
        <p:nvSpPr>
          <p:cNvPr id="2378" name="Google Shape;2378;p229: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9" name="Google Shape;2379;p229: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p230: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5" name="Google Shape;2385;p230: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p231:notes"/>
          <p:cNvSpPr/>
          <p:nvPr>
            <p:ph idx="2" type="sldImg"/>
          </p:nvPr>
        </p:nvSpPr>
        <p:spPr>
          <a:xfrm>
            <a:off x="1196975" y="701675"/>
            <a:ext cx="4683125" cy="3511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1" name="Google Shape;2391;p231:notes"/>
          <p:cNvSpPr txBox="1"/>
          <p:nvPr>
            <p:ph idx="1" type="body"/>
          </p:nvPr>
        </p:nvSpPr>
        <p:spPr>
          <a:xfrm>
            <a:off x="707708" y="4447461"/>
            <a:ext cx="5661600" cy="4213500"/>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None/>
            </a:pPr>
            <a:r>
              <a:t/>
            </a:r>
            <a:endParaRPr/>
          </a:p>
          <a:p>
            <a:pPr indent="0" lvl="0" marL="0" rtl="0" algn="l">
              <a:lnSpc>
                <a:spcPct val="100000"/>
              </a:lnSpc>
              <a:spcBef>
                <a:spcPts val="0"/>
              </a:spcBef>
              <a:spcAft>
                <a:spcPts val="0"/>
              </a:spcAft>
              <a:buClr>
                <a:schemeClr val="dk1"/>
              </a:buClr>
              <a:buSzPts val="1400"/>
              <a:buNone/>
            </a:pPr>
            <a:r>
              <a:t/>
            </a:r>
            <a:endParaRPr/>
          </a:p>
        </p:txBody>
      </p:sp>
      <p:sp>
        <p:nvSpPr>
          <p:cNvPr id="2392" name="Google Shape;2392;p231:notes"/>
          <p:cNvSpPr txBox="1"/>
          <p:nvPr>
            <p:ph idx="12" type="sldNum"/>
          </p:nvPr>
        </p:nvSpPr>
        <p:spPr>
          <a:xfrm>
            <a:off x="4008705" y="8893296"/>
            <a:ext cx="3066600" cy="468300"/>
          </a:xfrm>
          <a:prstGeom prst="rect">
            <a:avLst/>
          </a:prstGeom>
          <a:noFill/>
          <a:ln>
            <a:noFill/>
          </a:ln>
        </p:spPr>
        <p:txBody>
          <a:bodyPr anchorCtr="0" anchor="b" bIns="46925" lIns="93900" spcFirstLastPara="1" rIns="93900" wrap="square" tIns="469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p232: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9" name="Google Shape;2399;p232: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5" name="Shape 2405"/>
        <p:cNvGrpSpPr/>
        <p:nvPr/>
      </p:nvGrpSpPr>
      <p:grpSpPr>
        <a:xfrm>
          <a:off x="0" y="0"/>
          <a:ext cx="0" cy="0"/>
          <a:chOff x="0" y="0"/>
          <a:chExt cx="0" cy="0"/>
        </a:xfrm>
      </p:grpSpPr>
      <p:sp>
        <p:nvSpPr>
          <p:cNvPr id="2406" name="Google Shape;2406;p234: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7" name="Google Shape;2407;p234: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469682" rtl="0" algn="l">
              <a:lnSpc>
                <a:spcPct val="100000"/>
              </a:lnSpc>
              <a:spcBef>
                <a:spcPts val="0"/>
              </a:spcBef>
              <a:spcAft>
                <a:spcPts val="0"/>
              </a:spcAft>
              <a:buSzPts val="1400"/>
              <a:buNone/>
            </a:pPr>
            <a:r>
              <a:t/>
            </a:r>
            <a:endParaRPr sz="1100">
              <a:solidFill>
                <a:srgbClr val="3C4043"/>
              </a:solidFill>
              <a:highlight>
                <a:srgbClr val="FFFFFF"/>
              </a:highlight>
              <a:latin typeface="Arial"/>
              <a:ea typeface="Arial"/>
              <a:cs typeface="Arial"/>
              <a:sym typeface="Aria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p235:notes"/>
          <p:cNvSpPr txBox="1"/>
          <p:nvPr>
            <p:ph idx="1" type="body"/>
          </p:nvPr>
        </p:nvSpPr>
        <p:spPr>
          <a:xfrm>
            <a:off x="724745" y="4527763"/>
            <a:ext cx="5797959" cy="4289459"/>
          </a:xfrm>
          <a:prstGeom prst="rect">
            <a:avLst/>
          </a:prstGeom>
          <a:noFill/>
          <a:ln>
            <a:noFill/>
          </a:ln>
        </p:spPr>
        <p:txBody>
          <a:bodyPr anchorCtr="0" anchor="ctr" bIns="95825" lIns="95825" spcFirstLastPara="1" rIns="95825" wrap="square" tIns="95825">
            <a:noAutofit/>
          </a:bodyPr>
          <a:lstStyle/>
          <a:p>
            <a:pPr indent="-104374" lvl="0" marL="176131" rtl="0" algn="l">
              <a:lnSpc>
                <a:spcPct val="100000"/>
              </a:lnSpc>
              <a:spcBef>
                <a:spcPts val="0"/>
              </a:spcBef>
              <a:spcAft>
                <a:spcPts val="0"/>
              </a:spcAft>
              <a:buClr>
                <a:schemeClr val="dk1"/>
              </a:buClr>
              <a:buSzPts val="1100"/>
              <a:buNone/>
            </a:pPr>
            <a:r>
              <a:rPr lang="en-US"/>
              <a:t>Final section … </a:t>
            </a:r>
            <a:endParaRPr/>
          </a:p>
        </p:txBody>
      </p:sp>
      <p:sp>
        <p:nvSpPr>
          <p:cNvPr id="2413" name="Google Shape;2413;p235: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p236: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0" name="Google Shape;2420;p236: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p237: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6" name="Google Shape;2426;p237: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104374" lvl="0" marL="176131"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1" name="Shape 2431"/>
        <p:cNvGrpSpPr/>
        <p:nvPr/>
      </p:nvGrpSpPr>
      <p:grpSpPr>
        <a:xfrm>
          <a:off x="0" y="0"/>
          <a:ext cx="0" cy="0"/>
          <a:chOff x="0" y="0"/>
          <a:chExt cx="0" cy="0"/>
        </a:xfrm>
      </p:grpSpPr>
      <p:sp>
        <p:nvSpPr>
          <p:cNvPr id="2432" name="Google Shape;2432;p238: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3" name="Google Shape;2433;p238: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469682"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6" name="Google Shape;81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42857"/>
              </a:lnSpc>
              <a:spcBef>
                <a:spcPts val="500"/>
              </a:spcBef>
              <a:spcAft>
                <a:spcPts val="0"/>
              </a:spcAft>
              <a:buClr>
                <a:schemeClr val="dk1"/>
              </a:buClr>
              <a:buSzPts val="1100"/>
              <a:buFont typeface="Arial"/>
              <a:buNone/>
            </a:pPr>
            <a:r>
              <a:t/>
            </a:r>
            <a:endParaRPr/>
          </a:p>
        </p:txBody>
      </p:sp>
      <p:sp>
        <p:nvSpPr>
          <p:cNvPr id="957" name="Google Shape;957;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239:notes"/>
          <p:cNvSpPr txBox="1"/>
          <p:nvPr>
            <p:ph idx="1" type="body"/>
          </p:nvPr>
        </p:nvSpPr>
        <p:spPr>
          <a:xfrm>
            <a:off x="724745" y="4527763"/>
            <a:ext cx="5797959" cy="4289459"/>
          </a:xfrm>
          <a:prstGeom prst="rect">
            <a:avLst/>
          </a:prstGeom>
          <a:noFill/>
          <a:ln>
            <a:noFill/>
          </a:ln>
        </p:spPr>
        <p:txBody>
          <a:bodyPr anchorCtr="0" anchor="ctr" bIns="95825" lIns="95825" spcFirstLastPara="1" rIns="95825" wrap="square" tIns="95825">
            <a:noAutofit/>
          </a:bodyPr>
          <a:lstStyle/>
          <a:p>
            <a:pPr indent="-104374" lvl="0" marL="176131" rtl="0" algn="l">
              <a:lnSpc>
                <a:spcPct val="100000"/>
              </a:lnSpc>
              <a:spcBef>
                <a:spcPts val="0"/>
              </a:spcBef>
              <a:spcAft>
                <a:spcPts val="0"/>
              </a:spcAft>
              <a:buClr>
                <a:schemeClr val="dk1"/>
              </a:buClr>
              <a:buSzPts val="1100"/>
              <a:buNone/>
            </a:pPr>
            <a:r>
              <a:t/>
            </a:r>
            <a:endParaRPr/>
          </a:p>
        </p:txBody>
      </p:sp>
      <p:sp>
        <p:nvSpPr>
          <p:cNvPr id="2445" name="Google Shape;2445;p239: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0" name="Shape 2450"/>
        <p:cNvGrpSpPr/>
        <p:nvPr/>
      </p:nvGrpSpPr>
      <p:grpSpPr>
        <a:xfrm>
          <a:off x="0" y="0"/>
          <a:ext cx="0" cy="0"/>
          <a:chOff x="0" y="0"/>
          <a:chExt cx="0" cy="0"/>
        </a:xfrm>
      </p:grpSpPr>
      <p:sp>
        <p:nvSpPr>
          <p:cNvPr id="2451" name="Google Shape;2451;p240: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2" name="Google Shape;2452;p240: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234841" lvl="0" marL="469682"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7" name="Shape 2457"/>
        <p:cNvGrpSpPr/>
        <p:nvPr/>
      </p:nvGrpSpPr>
      <p:grpSpPr>
        <a:xfrm>
          <a:off x="0" y="0"/>
          <a:ext cx="0" cy="0"/>
          <a:chOff x="0" y="0"/>
          <a:chExt cx="0" cy="0"/>
        </a:xfrm>
      </p:grpSpPr>
      <p:sp>
        <p:nvSpPr>
          <p:cNvPr id="2458" name="Google Shape;2458;p241: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59" name="Google Shape;2459;p241: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00000"/>
              </a:lnSpc>
              <a:spcBef>
                <a:spcPts val="0"/>
              </a:spcBef>
              <a:spcAft>
                <a:spcPts val="0"/>
              </a:spcAft>
              <a:buClr>
                <a:schemeClr val="dk1"/>
              </a:buClr>
              <a:buSzPts val="1100"/>
              <a:buNone/>
            </a:pPr>
            <a:r>
              <a:t/>
            </a:r>
            <a:endParaRPr/>
          </a:p>
        </p:txBody>
      </p:sp>
      <p:sp>
        <p:nvSpPr>
          <p:cNvPr id="2460" name="Google Shape;2460;p241:notes"/>
          <p:cNvSpPr txBox="1"/>
          <p:nvPr>
            <p:ph idx="12" type="sldNum"/>
          </p:nvPr>
        </p:nvSpPr>
        <p:spPr>
          <a:xfrm>
            <a:off x="4105212" y="9053870"/>
            <a:ext cx="3140561" cy="476607"/>
          </a:xfrm>
          <a:prstGeom prst="rect">
            <a:avLst/>
          </a:prstGeom>
          <a:noFill/>
          <a:ln>
            <a:noFill/>
          </a:ln>
        </p:spPr>
        <p:txBody>
          <a:bodyPr anchorCtr="0" anchor="t" bIns="47875" lIns="95825" spcFirstLastPara="1" rIns="95825" wrap="square" tIns="478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5" name="Shape 2465"/>
        <p:cNvGrpSpPr/>
        <p:nvPr/>
      </p:nvGrpSpPr>
      <p:grpSpPr>
        <a:xfrm>
          <a:off x="0" y="0"/>
          <a:ext cx="0" cy="0"/>
          <a:chOff x="0" y="0"/>
          <a:chExt cx="0" cy="0"/>
        </a:xfrm>
      </p:grpSpPr>
      <p:sp>
        <p:nvSpPr>
          <p:cNvPr id="2466" name="Google Shape;2466;p242: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7" name="Google Shape;2467;p242: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163083" lvl="0" marL="469682" rtl="0" algn="l">
              <a:lnSpc>
                <a:spcPct val="100000"/>
              </a:lnSpc>
              <a:spcBef>
                <a:spcPts val="0"/>
              </a:spcBef>
              <a:spcAft>
                <a:spcPts val="0"/>
              </a:spcAft>
              <a:buClr>
                <a:schemeClr val="dk1"/>
              </a:buClr>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p243:notes"/>
          <p:cNvSpPr/>
          <p:nvPr>
            <p:ph idx="2" type="sldImg"/>
          </p:nvPr>
        </p:nvSpPr>
        <p:spPr>
          <a:xfrm>
            <a:off x="1241425" y="715963"/>
            <a:ext cx="4764088" cy="35734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3" name="Google Shape;2473;p243:notes"/>
          <p:cNvSpPr txBox="1"/>
          <p:nvPr>
            <p:ph idx="1" type="body"/>
          </p:nvPr>
        </p:nvSpPr>
        <p:spPr>
          <a:xfrm>
            <a:off x="724745" y="4527763"/>
            <a:ext cx="5797959" cy="4289459"/>
          </a:xfrm>
          <a:prstGeom prst="rect">
            <a:avLst/>
          </a:prstGeom>
          <a:noFill/>
          <a:ln>
            <a:noFill/>
          </a:ln>
        </p:spPr>
        <p:txBody>
          <a:bodyPr anchorCtr="0" anchor="t" bIns="95825" lIns="95825" spcFirstLastPara="1" rIns="95825" wrap="square" tIns="95825">
            <a:noAutofit/>
          </a:bodyPr>
          <a:lstStyle/>
          <a:p>
            <a:pPr indent="0" lvl="0" marL="0" rtl="0" algn="l">
              <a:lnSpc>
                <a:spcPct val="115000"/>
              </a:lnSpc>
              <a:spcBef>
                <a:spcPts val="0"/>
              </a:spcBef>
              <a:spcAft>
                <a:spcPts val="0"/>
              </a:spcAft>
              <a:buClr>
                <a:schemeClr val="dk1"/>
              </a:buClr>
              <a:buSzPts val="1100"/>
              <a:buNone/>
            </a:pPr>
            <a:r>
              <a:t/>
            </a:r>
            <a:endParaRPr sz="1400">
              <a:latin typeface="Verdana"/>
              <a:ea typeface="Verdana"/>
              <a:cs typeface="Verdana"/>
              <a:sym typeface="Verdana"/>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p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0" name="Google Shape;2480;p2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participants to write one sentence about their learning from the two days.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Stand up when finished.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Ask them to find someone wearing the same color and share their sentence. </a:t>
            </a:r>
            <a:endParaRPr/>
          </a:p>
        </p:txBody>
      </p:sp>
      <p:sp>
        <p:nvSpPr>
          <p:cNvPr id="2481" name="Google Shape;2481;p2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p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8" name="Google Shape;2488;p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9" name="Google Shape;2489;p2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67" name="Google Shape;967;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79" name="Google Shape;979;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2" name="Google Shape;992;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3" name="Google Shape;1003;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7" name="Google Shape;1017;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28" name="Google Shape;102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35" name="Google Shape;1035;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300"/>
          </a:p>
        </p:txBody>
      </p:sp>
      <p:sp>
        <p:nvSpPr>
          <p:cNvPr id="1043" name="Google Shape;1043;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61" name="Google Shape;106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69" name="Google Shape;1069;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1077" name="Google Shape;1077;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36: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86" name="Google Shape;108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37:notes"/>
          <p:cNvSpPr txBox="1"/>
          <p:nvPr>
            <p:ph idx="1" type="body"/>
          </p:nvPr>
        </p:nvSpPr>
        <p:spPr>
          <a:xfrm>
            <a:off x="685801"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94" name="Google Shape;1094;p37:notes"/>
          <p:cNvSpPr txBox="1"/>
          <p:nvPr>
            <p:ph idx="12" type="sldNum"/>
          </p:nvPr>
        </p:nvSpPr>
        <p:spPr>
          <a:xfrm>
            <a:off x="3884613"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3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02" name="Google Shape;110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solidFill>
                  <a:schemeClr val="hlink"/>
                </a:solidFill>
                <a:hlinkClick r:id="rId2"/>
              </a:rPr>
              <a:t>Utilizing Proximity to Manage Classroom Discipline and Behavior</a:t>
            </a:r>
            <a:r>
              <a:rPr lang="en-US"/>
              <a:t> - 3:39 min. </a:t>
            </a:r>
            <a:endParaRPr/>
          </a:p>
        </p:txBody>
      </p:sp>
      <p:sp>
        <p:nvSpPr>
          <p:cNvPr id="1109" name="Google Shape;1109;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5" name="Google Shape;1115;p40: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116" name="Google Shape;1116;p40:notes"/>
          <p:cNvSpPr txBox="1"/>
          <p:nvPr>
            <p:ph idx="12" type="sldNum"/>
          </p:nvPr>
        </p:nvSpPr>
        <p:spPr>
          <a:xfrm>
            <a:off x="3884613"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p41:notes"/>
          <p:cNvSpPr txBox="1"/>
          <p:nvPr>
            <p:ph idx="1" type="body"/>
          </p:nvPr>
        </p:nvSpPr>
        <p:spPr>
          <a:xfrm>
            <a:off x="685801"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123" name="Google Shape;1123;p41:notes"/>
          <p:cNvSpPr txBox="1"/>
          <p:nvPr>
            <p:ph idx="12" type="sldNum"/>
          </p:nvPr>
        </p:nvSpPr>
        <p:spPr>
          <a:xfrm>
            <a:off x="3884613"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29" name="Google Shape;82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4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29" name="Google Shape;112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43:notes"/>
          <p:cNvSpPr txBox="1"/>
          <p:nvPr>
            <p:ph idx="1" type="body"/>
          </p:nvPr>
        </p:nvSpPr>
        <p:spPr>
          <a:xfrm>
            <a:off x="685801"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136" name="Google Shape;1136;p43:notes"/>
          <p:cNvSpPr txBox="1"/>
          <p:nvPr>
            <p:ph idx="12" type="sldNum"/>
          </p:nvPr>
        </p:nvSpPr>
        <p:spPr>
          <a:xfrm>
            <a:off x="3884613"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p44:notes"/>
          <p:cNvSpPr txBox="1"/>
          <p:nvPr>
            <p:ph idx="1" type="body"/>
          </p:nvPr>
        </p:nvSpPr>
        <p:spPr>
          <a:xfrm>
            <a:off x="685801"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145" name="Google Shape;1145;p44:notes"/>
          <p:cNvSpPr txBox="1"/>
          <p:nvPr>
            <p:ph idx="12" type="sldNum"/>
          </p:nvPr>
        </p:nvSpPr>
        <p:spPr>
          <a:xfrm>
            <a:off x="3884613"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45: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151" name="Google Shape;115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46:notes"/>
          <p:cNvSpPr txBox="1"/>
          <p:nvPr>
            <p:ph idx="1" type="body"/>
          </p:nvPr>
        </p:nvSpPr>
        <p:spPr>
          <a:xfrm>
            <a:off x="685801"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158" name="Google Shape;1158;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64" name="Google Shape;1164;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74" name="Google Shape;1174;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latin typeface="Verdana"/>
              <a:ea typeface="Verdana"/>
              <a:cs typeface="Verdana"/>
              <a:sym typeface="Verdana"/>
            </a:endParaRPr>
          </a:p>
        </p:txBody>
      </p:sp>
      <p:sp>
        <p:nvSpPr>
          <p:cNvPr id="1185" name="Google Shape;1185;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1195" name="Google Shape;119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2" name="Google Shape;120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9" name="Google Shape;1209;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7" name="Google Shape;1217;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Welcome to our second module!</a:t>
            </a:r>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1225" name="Google Shape;1225;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2" name="Google Shape;1232;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58:notes"/>
          <p:cNvSpPr/>
          <p:nvPr>
            <p:ph idx="2" type="sldImg"/>
          </p:nvPr>
        </p:nvSpPr>
        <p:spPr>
          <a:xfrm>
            <a:off x="1184275" y="698500"/>
            <a:ext cx="465455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p58:notes"/>
          <p:cNvSpPr txBox="1"/>
          <p:nvPr>
            <p:ph idx="1" type="body"/>
          </p:nvPr>
        </p:nvSpPr>
        <p:spPr>
          <a:xfrm>
            <a:off x="702310" y="4421823"/>
            <a:ext cx="5618400" cy="4189200"/>
          </a:xfrm>
          <a:prstGeom prst="rect">
            <a:avLst/>
          </a:prstGeom>
          <a:noFill/>
          <a:ln>
            <a:noFill/>
          </a:ln>
        </p:spPr>
        <p:txBody>
          <a:bodyPr anchorCtr="0" anchor="t" bIns="93300" lIns="93300" spcFirstLastPara="1" rIns="93300" wrap="square" tIns="93300">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7" name="Google Shape;1257;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8" name="Google Shape;1258;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7" name="Google Shape;1267;p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4" name="Google Shape;1274;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1" name="Google Shape;1281;p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41300" lvl="0" marL="457200" rtl="0" algn="l">
              <a:lnSpc>
                <a:spcPct val="100000"/>
              </a:lnSpc>
              <a:spcBef>
                <a:spcPts val="0"/>
              </a:spcBef>
              <a:spcAft>
                <a:spcPts val="0"/>
              </a:spcAft>
              <a:buClr>
                <a:srgbClr val="000000"/>
              </a:buClr>
              <a:buSzPts val="1200"/>
              <a:buFont typeface="Calibri"/>
              <a:buNone/>
            </a:pPr>
            <a:r>
              <a:t/>
            </a:r>
            <a:endParaRPr sz="1200">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288" name="Google Shape;128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5" name="Google Shape;84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4" name="Google Shape;1294;p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152400" marR="0" rtl="0" algn="l">
              <a:lnSpc>
                <a:spcPct val="100000"/>
              </a:lnSpc>
              <a:spcBef>
                <a:spcPts val="0"/>
              </a:spcBef>
              <a:spcAft>
                <a:spcPts val="0"/>
              </a:spcAft>
              <a:buSzPts val="1200"/>
              <a:buFont typeface="Calibri"/>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39700" marR="0" rtl="0" algn="l">
              <a:lnSpc>
                <a:spcPct val="100000"/>
              </a:lnSpc>
              <a:spcBef>
                <a:spcPts val="0"/>
              </a:spcBef>
              <a:spcAft>
                <a:spcPts val="0"/>
              </a:spcAft>
              <a:buSzPts val="1400"/>
              <a:buNone/>
            </a:pPr>
            <a:r>
              <a:t/>
            </a:r>
            <a:endParaRPr/>
          </a:p>
        </p:txBody>
      </p:sp>
      <p:sp>
        <p:nvSpPr>
          <p:cNvPr id="1304" name="Google Shape;1304;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Clr>
                <a:srgbClr val="000000"/>
              </a:buClr>
              <a:buSzPts val="1400"/>
              <a:buFont typeface="Verdana"/>
              <a:buChar char="●"/>
            </a:pPr>
            <a:r>
              <a:t/>
            </a:r>
            <a:endParaRPr/>
          </a:p>
        </p:txBody>
      </p:sp>
      <p:sp>
        <p:nvSpPr>
          <p:cNvPr id="1310" name="Google Shape;1310;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9" name="Google Shape;1319;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7" name="Google Shape;1327;p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rgbClr val="000000"/>
              </a:buClr>
              <a:buSzPts val="1200"/>
              <a:buFont typeface="Calibri"/>
              <a:buChar char="●"/>
            </a:pPr>
            <a:r>
              <a:t/>
            </a:r>
            <a:endParaRPr sz="1200">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Calibri"/>
                <a:ea typeface="Calibri"/>
                <a:cs typeface="Calibri"/>
                <a:sym typeface="Calibri"/>
              </a:rPr>
              <a:t>Correct answers: #2 and 5</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p:txBody>
      </p:sp>
      <p:sp>
        <p:nvSpPr>
          <p:cNvPr id="1333" name="Google Shape;1333;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Calibri"/>
              <a:buChar char="●"/>
            </a:pPr>
            <a:r>
              <a:t/>
            </a:r>
            <a:endParaRPr/>
          </a:p>
        </p:txBody>
      </p:sp>
      <p:sp>
        <p:nvSpPr>
          <p:cNvPr id="1340" name="Google Shape;1340;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9" name="Google Shape;1349;p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457200" lvl="0" marL="0" rtl="0" algn="l">
              <a:lnSpc>
                <a:spcPct val="115000"/>
              </a:lnSpc>
              <a:spcBef>
                <a:spcPts val="0"/>
              </a:spcBef>
              <a:spcAft>
                <a:spcPts val="0"/>
              </a:spcAft>
              <a:buSzPts val="1400"/>
              <a:buNone/>
            </a:pPr>
            <a:r>
              <a:t/>
            </a:r>
            <a:endParaRPr i="1">
              <a:latin typeface="Verdana"/>
              <a:ea typeface="Verdana"/>
              <a:cs typeface="Verdana"/>
              <a:sym typeface="Verdana"/>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6" name="Google Shape;1356;p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2" name="Google Shape;1362;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SzPts val="1400"/>
              <a:buNone/>
            </a:pPr>
            <a:r>
              <a:t/>
            </a:r>
            <a:endParaRPr/>
          </a:p>
        </p:txBody>
      </p:sp>
      <p:sp>
        <p:nvSpPr>
          <p:cNvPr id="1363" name="Google Shape;1363;p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Materials link in Chat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Everyone comes with a different role. Find page and read across about your job</a:t>
            </a:r>
            <a:endParaRPr/>
          </a:p>
          <a:p>
            <a:pPr indent="0" lvl="0" marL="0" rtl="0" algn="l">
              <a:lnSpc>
                <a:spcPct val="100000"/>
              </a:lnSpc>
              <a:spcBef>
                <a:spcPts val="0"/>
              </a:spcBef>
              <a:spcAft>
                <a:spcPts val="0"/>
              </a:spcAft>
              <a:buSzPts val="1400"/>
              <a:buNone/>
            </a:pPr>
            <a:r>
              <a:t/>
            </a:r>
            <a:endParaRPr/>
          </a:p>
        </p:txBody>
      </p:sp>
      <p:sp>
        <p:nvSpPr>
          <p:cNvPr id="851" name="Google Shape;8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Verdana"/>
              <a:buNone/>
            </a:pPr>
            <a:r>
              <a:t/>
            </a:r>
            <a:endParaRPr/>
          </a:p>
        </p:txBody>
      </p:sp>
      <p:sp>
        <p:nvSpPr>
          <p:cNvPr id="1370" name="Google Shape;1370;p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8" name="Google Shape;1378;p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SzPts val="1400"/>
              <a:buChar char="●"/>
            </a:pPr>
            <a:r>
              <a:t/>
            </a:r>
            <a:endParaRPr/>
          </a:p>
        </p:txBody>
      </p:sp>
      <p:sp>
        <p:nvSpPr>
          <p:cNvPr id="1387" name="Google Shape;1387;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4" name="Google Shape;1394;p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1" name="Google Shape;1401;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8" name="Google Shape;1408;p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6" name="Google Shape;1416;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
        <p:nvSpPr>
          <p:cNvPr id="1427" name="Google Shape;1427;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3" name="Google Shape;1433;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p>
        </p:txBody>
      </p:sp>
      <p:sp>
        <p:nvSpPr>
          <p:cNvPr id="1434" name="Google Shape;1434;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39700" rtl="0" algn="l">
              <a:lnSpc>
                <a:spcPct val="100000"/>
              </a:lnSpc>
              <a:spcBef>
                <a:spcPts val="0"/>
              </a:spcBef>
              <a:spcAft>
                <a:spcPts val="0"/>
              </a:spcAft>
              <a:buSzPts val="1400"/>
              <a:buNone/>
            </a:pPr>
            <a:r>
              <a:t/>
            </a:r>
            <a:endParaRPr/>
          </a:p>
        </p:txBody>
      </p:sp>
      <p:sp>
        <p:nvSpPr>
          <p:cNvPr id="1440" name="Google Shape;1440;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859" name="Google Shape;85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8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400"/>
              <a:buNone/>
            </a:pPr>
            <a:r>
              <a:t/>
            </a:r>
            <a:endParaRPr/>
          </a:p>
        </p:txBody>
      </p:sp>
      <p:sp>
        <p:nvSpPr>
          <p:cNvPr id="1447" name="Google Shape;1447;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6" name="Google Shape;1456;p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3" name="Google Shape;1463;p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Calibri"/>
              <a:buChar char="●"/>
            </a:pPr>
            <a:r>
              <a:t/>
            </a:r>
            <a:endParaRPr>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9" name="Google Shape;1469;p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u="sng">
                <a:solidFill>
                  <a:schemeClr val="hlink"/>
                </a:solidFill>
                <a:hlinkClick r:id="rId2"/>
              </a:rPr>
              <a:t>Video</a:t>
            </a:r>
            <a:r>
              <a:rPr lang="en-US"/>
              <a:t>: 2:36 length</a:t>
            </a:r>
            <a:endParaRPr/>
          </a:p>
          <a:p>
            <a:pPr indent="-285750" lvl="0" marL="285750" marR="0" rtl="0" algn="l">
              <a:lnSpc>
                <a:spcPct val="100000"/>
              </a:lnSpc>
              <a:spcBef>
                <a:spcPts val="0"/>
              </a:spcBef>
              <a:spcAft>
                <a:spcPts val="0"/>
              </a:spcAft>
              <a:buSzPts val="1400"/>
              <a:buFont typeface="Arial"/>
              <a:buChar char="•"/>
            </a:pPr>
            <a:r>
              <a:rPr lang="en-US"/>
              <a:t>Teachers are empowered – it is empowering, to use with automaticity, seamless flow</a:t>
            </a:r>
            <a:endParaRPr/>
          </a:p>
          <a:p>
            <a:pPr indent="-285750" lvl="0" marL="285750" marR="0" rtl="0" algn="l">
              <a:lnSpc>
                <a:spcPct val="100000"/>
              </a:lnSpc>
              <a:spcBef>
                <a:spcPts val="0"/>
              </a:spcBef>
              <a:spcAft>
                <a:spcPts val="0"/>
              </a:spcAft>
              <a:buSzPts val="1400"/>
              <a:buFont typeface="Arial"/>
              <a:buChar char="•"/>
            </a:pPr>
            <a:r>
              <a:rPr lang="en-US"/>
              <a:t>Students are also empowered – can put all their “cognitive thoughtfulness” on the content, rather than on the task; students who are at risk – especially benefit – more confident, more likely to participate fully</a:t>
            </a:r>
            <a:endParaRPr/>
          </a:p>
          <a:p>
            <a:pPr indent="45720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p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Calibri"/>
              <a:buChar char="●"/>
            </a:pPr>
            <a:r>
              <a:t/>
            </a:r>
            <a:endParaRPr/>
          </a:p>
        </p:txBody>
      </p:sp>
      <p:sp>
        <p:nvSpPr>
          <p:cNvPr id="1477" name="Google Shape;1477;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p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3" name="Google Shape;1483;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9" name="Google Shape;1489;p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6" name="Google Shape;1506;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507" name="Google Shape;1507;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94: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p94:notes"/>
          <p:cNvSpPr txBox="1"/>
          <p:nvPr>
            <p:ph idx="1" type="body"/>
          </p:nvPr>
        </p:nvSpPr>
        <p:spPr>
          <a:xfrm>
            <a:off x="710248" y="4518204"/>
            <a:ext cx="5682000" cy="3696600"/>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360"/>
              </a:spcBef>
              <a:spcAft>
                <a:spcPts val="0"/>
              </a:spcAft>
              <a:buSzPts val="1400"/>
              <a:buNone/>
            </a:pPr>
            <a:r>
              <a:t/>
            </a:r>
            <a:endParaRPr/>
          </a:p>
        </p:txBody>
      </p:sp>
      <p:sp>
        <p:nvSpPr>
          <p:cNvPr id="1515" name="Google Shape;1515;p94:notes"/>
          <p:cNvSpPr txBox="1"/>
          <p:nvPr>
            <p:ph idx="12" type="sldNum"/>
          </p:nvPr>
        </p:nvSpPr>
        <p:spPr>
          <a:xfrm>
            <a:off x="4023092" y="8917422"/>
            <a:ext cx="3077700" cy="471000"/>
          </a:xfrm>
          <a:prstGeom prst="rect">
            <a:avLst/>
          </a:prstGeom>
          <a:noFill/>
          <a:ln>
            <a:noFill/>
          </a:ln>
        </p:spPr>
        <p:txBody>
          <a:bodyPr anchorCtr="0" anchor="b" bIns="47100" lIns="94225" spcFirstLastPara="1" rIns="94225" wrap="square" tIns="471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3" name="Google Shape;1523;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Calibri"/>
              <a:buNone/>
            </a:pPr>
            <a:r>
              <a:rPr lang="en-US"/>
              <a:t>dents in our division and school what</a:t>
            </a:r>
            <a:endParaRPr/>
          </a:p>
          <a:p>
            <a:pPr indent="0" lvl="0" marL="0" rtl="0" algn="l">
              <a:lnSpc>
                <a:spcPct val="100000"/>
              </a:lnSpc>
              <a:spcBef>
                <a:spcPts val="0"/>
              </a:spcBef>
              <a:spcAft>
                <a:spcPts val="0"/>
              </a:spcAft>
              <a:buClr>
                <a:schemeClr val="dk1"/>
              </a:buClr>
              <a:buSzPts val="1100"/>
              <a:buFont typeface="Calibri"/>
              <a:buNone/>
            </a:pPr>
            <a:r>
              <a:rPr lang="en-US"/>
              <a:t>will help them be successful and reach the outcomes we want for them.  Once practices are determined we support the staff who will implement those</a:t>
            </a:r>
            <a:endParaRPr/>
          </a:p>
          <a:p>
            <a:pPr indent="0" lvl="0" marL="0" rtl="0" algn="l">
              <a:lnSpc>
                <a:spcPct val="100000"/>
              </a:lnSpc>
              <a:spcBef>
                <a:spcPts val="0"/>
              </a:spcBef>
              <a:spcAft>
                <a:spcPts val="0"/>
              </a:spcAft>
              <a:buClr>
                <a:schemeClr val="dk1"/>
              </a:buClr>
              <a:buSzPts val="1100"/>
              <a:buFont typeface="Calibri"/>
              <a:buNone/>
            </a:pPr>
            <a:r>
              <a:rPr lang="en-US"/>
              <a:t>practices by providing them with professional learning that may be needed and with the proper resources.  As we do this work we continuously monitor</a:t>
            </a:r>
            <a:endParaRPr/>
          </a:p>
          <a:p>
            <a:pPr indent="0" lvl="0" marL="0" rtl="0" algn="l">
              <a:lnSpc>
                <a:spcPct val="100000"/>
              </a:lnSpc>
              <a:spcBef>
                <a:spcPts val="0"/>
              </a:spcBef>
              <a:spcAft>
                <a:spcPts val="0"/>
              </a:spcAft>
              <a:buClr>
                <a:schemeClr val="dk1"/>
              </a:buClr>
              <a:buSzPts val="1100"/>
              <a:buFont typeface="Calibri"/>
              <a:buNone/>
            </a:pPr>
            <a:r>
              <a:rPr lang="en-US"/>
              <a:t>the student progress and evaluate to determine if what we have decided is working.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869" name="Google Shape;869;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p96:notes"/>
          <p:cNvSpPr/>
          <p:nvPr>
            <p:ph idx="2" type="sldImg"/>
          </p:nvPr>
        </p:nvSpPr>
        <p:spPr>
          <a:xfrm>
            <a:off x="1438275" y="1173163"/>
            <a:ext cx="4225925"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p96:notes"/>
          <p:cNvSpPr txBox="1"/>
          <p:nvPr>
            <p:ph idx="1" type="body"/>
          </p:nvPr>
        </p:nvSpPr>
        <p:spPr>
          <a:xfrm>
            <a:off x="710248" y="4518204"/>
            <a:ext cx="5682000" cy="3696600"/>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360"/>
              </a:spcBef>
              <a:spcAft>
                <a:spcPts val="0"/>
              </a:spcAft>
              <a:buClr>
                <a:schemeClr val="dk1"/>
              </a:buClr>
              <a:buSzPts val="1400"/>
              <a:buFont typeface="Calibri"/>
              <a:buNone/>
            </a:pPr>
            <a:r>
              <a:t/>
            </a:r>
            <a:endParaRPr/>
          </a:p>
        </p:txBody>
      </p:sp>
      <p:sp>
        <p:nvSpPr>
          <p:cNvPr id="1531" name="Google Shape;1531;p96:notes"/>
          <p:cNvSpPr txBox="1"/>
          <p:nvPr>
            <p:ph idx="12" type="sldNum"/>
          </p:nvPr>
        </p:nvSpPr>
        <p:spPr>
          <a:xfrm>
            <a:off x="4023092" y="8917422"/>
            <a:ext cx="3077700" cy="471000"/>
          </a:xfrm>
          <a:prstGeom prst="rect">
            <a:avLst/>
          </a:prstGeom>
          <a:noFill/>
          <a:ln>
            <a:noFill/>
          </a:ln>
        </p:spPr>
        <p:txBody>
          <a:bodyPr anchorCtr="0" anchor="b" bIns="47100" lIns="94225" spcFirstLastPara="1" rIns="94225" wrap="square" tIns="471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1" name="Google Shape;1541;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2" name="Google Shape;1542;p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9" name="Google Shape;1549;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550" name="Google Shape;1550;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t/>
            </a:r>
            <a:endParaRPr/>
          </a:p>
        </p:txBody>
      </p:sp>
      <p:sp>
        <p:nvSpPr>
          <p:cNvPr id="1560" name="Google Shape;1560;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100:notes"/>
          <p:cNvSpPr/>
          <p:nvPr>
            <p:ph idx="2" type="sldImg"/>
          </p:nvPr>
        </p:nvSpPr>
        <p:spPr>
          <a:xfrm>
            <a:off x="1268413" y="723900"/>
            <a:ext cx="4818062" cy="3613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9" name="Google Shape;1569;p100:notes"/>
          <p:cNvSpPr txBox="1"/>
          <p:nvPr>
            <p:ph idx="1" type="body"/>
          </p:nvPr>
        </p:nvSpPr>
        <p:spPr>
          <a:xfrm>
            <a:off x="734910" y="4578513"/>
            <a:ext cx="5885700" cy="4337400"/>
          </a:xfrm>
          <a:prstGeom prst="rect">
            <a:avLst/>
          </a:prstGeom>
          <a:noFill/>
          <a:ln>
            <a:noFill/>
          </a:ln>
        </p:spPr>
        <p:txBody>
          <a:bodyPr anchorCtr="0" anchor="t" bIns="48525" lIns="97075" spcFirstLastPara="1" rIns="97075" wrap="square" tIns="48525">
            <a:noAutofit/>
          </a:bodyPr>
          <a:lstStyle/>
          <a:p>
            <a:pPr indent="0" lvl="0" marL="457200" marR="0" rtl="0" algn="l">
              <a:lnSpc>
                <a:spcPct val="100000"/>
              </a:lnSpc>
              <a:spcBef>
                <a:spcPts val="360"/>
              </a:spcBef>
              <a:spcAft>
                <a:spcPts val="0"/>
              </a:spcAft>
              <a:buClr>
                <a:schemeClr val="dk1"/>
              </a:buClr>
              <a:buSzPts val="1400"/>
              <a:buFont typeface="Calibri"/>
              <a:buNone/>
            </a:pPr>
            <a:r>
              <a:t/>
            </a:r>
            <a:endParaRPr/>
          </a:p>
        </p:txBody>
      </p:sp>
      <p:sp>
        <p:nvSpPr>
          <p:cNvPr id="1570" name="Google Shape;1570;p100:notes"/>
          <p:cNvSpPr txBox="1"/>
          <p:nvPr>
            <p:ph idx="12" type="sldNum"/>
          </p:nvPr>
        </p:nvSpPr>
        <p:spPr>
          <a:xfrm>
            <a:off x="4166128" y="9155394"/>
            <a:ext cx="3187800" cy="482400"/>
          </a:xfrm>
          <a:prstGeom prst="rect">
            <a:avLst/>
          </a:prstGeom>
          <a:noFill/>
          <a:ln>
            <a:noFill/>
          </a:ln>
        </p:spPr>
        <p:txBody>
          <a:bodyPr anchorCtr="0" anchor="b" bIns="48525" lIns="97075" spcFirstLastPara="1" rIns="97075" wrap="square" tIns="48525">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2" name="Google Shape;1582;p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8" name="Google Shape;1588;p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9" name="Google Shape;1589;p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1" name="Google Shape;1601;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3" name="Google Shape;1613;p104:notes"/>
          <p:cNvSpPr txBox="1"/>
          <p:nvPr>
            <p:ph idx="1" type="body"/>
          </p:nvPr>
        </p:nvSpPr>
        <p:spPr>
          <a:xfrm>
            <a:off x="685800" y="4343401"/>
            <a:ext cx="5486400" cy="4114800"/>
          </a:xfrm>
          <a:prstGeom prst="rect">
            <a:avLst/>
          </a:prstGeom>
          <a:noFill/>
          <a:ln>
            <a:noFill/>
          </a:ln>
        </p:spPr>
        <p:txBody>
          <a:bodyPr anchorCtr="0" anchor="t" bIns="45575" lIns="91225" spcFirstLastPara="1" rIns="91225" wrap="square" tIns="45575">
            <a:noAutofit/>
          </a:bodyPr>
          <a:lstStyle/>
          <a:p>
            <a:pPr indent="0" lvl="0" marL="0" rtl="0" algn="l">
              <a:lnSpc>
                <a:spcPct val="100000"/>
              </a:lnSpc>
              <a:spcBef>
                <a:spcPts val="0"/>
              </a:spcBef>
              <a:spcAft>
                <a:spcPts val="0"/>
              </a:spcAft>
              <a:buSzPts val="1400"/>
              <a:buNone/>
            </a:pPr>
            <a:r>
              <a:t/>
            </a:r>
            <a:endParaRPr sz="1400"/>
          </a:p>
        </p:txBody>
      </p:sp>
      <p:sp>
        <p:nvSpPr>
          <p:cNvPr id="1614" name="Google Shape;1614;p104:notes"/>
          <p:cNvSpPr txBox="1"/>
          <p:nvPr>
            <p:ph idx="12" type="sldNum"/>
          </p:nvPr>
        </p:nvSpPr>
        <p:spPr>
          <a:xfrm>
            <a:off x="3884613" y="8685213"/>
            <a:ext cx="2971800" cy="457200"/>
          </a:xfrm>
          <a:prstGeom prst="rect">
            <a:avLst/>
          </a:prstGeom>
          <a:noFill/>
          <a:ln>
            <a:noFill/>
          </a:ln>
        </p:spPr>
        <p:txBody>
          <a:bodyPr anchorCtr="0" anchor="b" bIns="45575" lIns="91225" spcFirstLastPara="1" rIns="91225" wrap="square" tIns="45575">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105:notes"/>
          <p:cNvSpPr txBox="1"/>
          <p:nvPr>
            <p:ph idx="1" type="body"/>
          </p:nvPr>
        </p:nvSpPr>
        <p:spPr>
          <a:xfrm>
            <a:off x="685800" y="4343401"/>
            <a:ext cx="5486400" cy="4114800"/>
          </a:xfrm>
          <a:prstGeom prst="rect">
            <a:avLst/>
          </a:prstGeom>
          <a:noFill/>
          <a:ln>
            <a:noFill/>
          </a:ln>
        </p:spPr>
        <p:txBody>
          <a:bodyPr anchorCtr="0" anchor="t" bIns="88525" lIns="88525" spcFirstLastPara="1" rIns="88525" wrap="square" tIns="885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623" name="Google Shape;1623;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6.jpg"/><Relationship Id="rId3"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g"/><Relationship Id="rId3"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 Id="rId3" Type="http://schemas.openxmlformats.org/officeDocument/2006/relationships/image" Target="../media/image1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7.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6.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 Id="rId3" Type="http://schemas.openxmlformats.org/officeDocument/2006/relationships/image" Target="../media/image1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 Id="rId3"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g"/><Relationship Id="rId3" Type="http://schemas.openxmlformats.org/officeDocument/2006/relationships/image" Target="../media/image1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g"/><Relationship Id="rId3" Type="http://schemas.openxmlformats.org/officeDocument/2006/relationships/image" Target="../media/image1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10.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12.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1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jpg"/><Relationship Id="rId3" Type="http://schemas.openxmlformats.org/officeDocument/2006/relationships/image" Target="../media/image3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jpg"/><Relationship Id="rId3" Type="http://schemas.openxmlformats.org/officeDocument/2006/relationships/image" Target="../media/image2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3.jpg"/><Relationship Id="rId3" Type="http://schemas.openxmlformats.org/officeDocument/2006/relationships/image" Target="../media/image1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jpg"/><Relationship Id="rId3"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4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46.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53.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g"/><Relationship Id="rId3" Type="http://schemas.openxmlformats.org/officeDocument/2006/relationships/image" Target="../media/image1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jpg"/><Relationship Id="rId3" Type="http://schemas.openxmlformats.org/officeDocument/2006/relationships/image" Target="../media/image1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g"/><Relationship Id="rId3" Type="http://schemas.openxmlformats.org/officeDocument/2006/relationships/image" Target="../media/image19.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g"/><Relationship Id="rId3"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8.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9.png"/><Relationship Id="rId3" Type="http://schemas.openxmlformats.org/officeDocument/2006/relationships/image" Target="../media/image51.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9.jpg"/><Relationship Id="rId3" Type="http://schemas.openxmlformats.org/officeDocument/2006/relationships/image" Target="../media/image2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5.jpg"/><Relationship Id="rId3"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s://twitter.com/Vtss_ric" TargetMode="External"/><Relationship Id="rId4" Type="http://schemas.openxmlformats.org/officeDocument/2006/relationships/image" Target="../media/image21.png"/><Relationship Id="rId5" Type="http://schemas.openxmlformats.org/officeDocument/2006/relationships/hyperlink" Target="https://twitter.com/Vtss_ric" TargetMode="External"/><Relationship Id="rId6" Type="http://schemas.openxmlformats.org/officeDocument/2006/relationships/hyperlink" Target="https://www.facebook.com/vtssric/" TargetMode="External"/><Relationship Id="rId7" Type="http://schemas.openxmlformats.org/officeDocument/2006/relationships/image" Target="../media/image15.png"/><Relationship Id="rId8" Type="http://schemas.openxmlformats.org/officeDocument/2006/relationships/hyperlink" Target="https://www.facebook.com/vtssric/"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7.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 Id="rId3"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4.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7.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28.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3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 Id="rId3"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 Id="rId3"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 Id="rId3" Type="http://schemas.openxmlformats.org/officeDocument/2006/relationships/image" Target="../media/image1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7.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0.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2.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3.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 Id="rId3" Type="http://schemas.openxmlformats.org/officeDocument/2006/relationships/image" Target="../media/image1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g"/><Relationship Id="rId3"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NL">
  <p:cSld name="Header and Content NL">
    <p:spTree>
      <p:nvGrpSpPr>
        <p:cNvPr id="15" name="Shape 15"/>
        <p:cNvGrpSpPr/>
        <p:nvPr/>
      </p:nvGrpSpPr>
      <p:grpSpPr>
        <a:xfrm>
          <a:off x="0" y="0"/>
          <a:ext cx="0" cy="0"/>
          <a:chOff x="0" y="0"/>
          <a:chExt cx="0" cy="0"/>
        </a:xfrm>
      </p:grpSpPr>
      <p:sp>
        <p:nvSpPr>
          <p:cNvPr id="16" name="Google Shape;16;p260"/>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26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type="twoTxTwoObj">
  <p:cSld name="TWO_OBJECTS_WITH_TEXT">
    <p:spTree>
      <p:nvGrpSpPr>
        <p:cNvPr id="52" name="Shape 52"/>
        <p:cNvGrpSpPr/>
        <p:nvPr/>
      </p:nvGrpSpPr>
      <p:grpSpPr>
        <a:xfrm>
          <a:off x="0" y="0"/>
          <a:ext cx="0" cy="0"/>
          <a:chOff x="0" y="0"/>
          <a:chExt cx="0" cy="0"/>
        </a:xfrm>
      </p:grpSpPr>
      <p:sp>
        <p:nvSpPr>
          <p:cNvPr id="53" name="Google Shape;53;p285"/>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85"/>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85"/>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56" name="Google Shape;56;p285"/>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85"/>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58" name="Google Shape;58;p285"/>
          <p:cNvSpPr/>
          <p:nvPr/>
        </p:nvSpPr>
        <p:spPr>
          <a:xfrm>
            <a:off x="457200" y="1672590"/>
            <a:ext cx="457200" cy="651510"/>
          </a:xfrm>
          <a:prstGeom prst="rect">
            <a:avLst/>
          </a:prstGeom>
          <a:solidFill>
            <a:srgbClr val="D8DD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59" name="Google Shape;59;p285"/>
          <p:cNvSpPr/>
          <p:nvPr/>
        </p:nvSpPr>
        <p:spPr>
          <a:xfrm>
            <a:off x="4648200" y="1666566"/>
            <a:ext cx="457200" cy="646695"/>
          </a:xfrm>
          <a:prstGeom prst="rect">
            <a:avLst/>
          </a:prstGeom>
          <a:solidFill>
            <a:srgbClr val="D8DDE5">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0" name="Google Shape;60;p285"/>
          <p:cNvPicPr preferRelativeResize="0"/>
          <p:nvPr/>
        </p:nvPicPr>
        <p:blipFill rotWithShape="1">
          <a:blip r:embed="rId2">
            <a:alphaModFix/>
          </a:blip>
          <a:srcRect b="0" l="0" r="0" t="0"/>
          <a:stretch/>
        </p:blipFill>
        <p:spPr>
          <a:xfrm>
            <a:off x="7467600" y="6005317"/>
            <a:ext cx="1559301" cy="79524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showMasterSp="0">
  <p:cSld name="1_One Content">
    <p:spTree>
      <p:nvGrpSpPr>
        <p:cNvPr id="585" name="Shape 585"/>
        <p:cNvGrpSpPr/>
        <p:nvPr/>
      </p:nvGrpSpPr>
      <p:grpSpPr>
        <a:xfrm>
          <a:off x="0" y="0"/>
          <a:ext cx="0" cy="0"/>
          <a:chOff x="0" y="0"/>
          <a:chExt cx="0" cy="0"/>
        </a:xfrm>
      </p:grpSpPr>
      <p:sp>
        <p:nvSpPr>
          <p:cNvPr id="586" name="Google Shape;586;g2eb10f2f587_4_22"/>
          <p:cNvSpPr txBox="1"/>
          <p:nvPr>
            <p:ph type="title"/>
          </p:nvPr>
        </p:nvSpPr>
        <p:spPr>
          <a:xfrm>
            <a:off x="2743200" y="256813"/>
            <a:ext cx="5943600" cy="1143000"/>
          </a:xfrm>
          <a:prstGeom prst="rect">
            <a:avLst/>
          </a:prstGeom>
          <a:solidFill>
            <a:srgbClr val="A9DCF2">
              <a:alpha val="64705"/>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3800"/>
              <a:buFont typeface="Verdana"/>
              <a:buNone/>
              <a:defRPr sz="3800">
                <a:solidFill>
                  <a:srgbClr val="000000"/>
                </a:solidFill>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587" name="Google Shape;587;g2eb10f2f587_4_22"/>
          <p:cNvSpPr txBox="1"/>
          <p:nvPr>
            <p:ph idx="1" type="body"/>
          </p:nvPr>
        </p:nvSpPr>
        <p:spPr>
          <a:xfrm>
            <a:off x="533400" y="1600200"/>
            <a:ext cx="8153400" cy="3352800"/>
          </a:xfrm>
          <a:prstGeom prst="rect">
            <a:avLst/>
          </a:prstGeom>
          <a:noFill/>
          <a:ln>
            <a:noFill/>
          </a:ln>
        </p:spPr>
        <p:txBody>
          <a:bodyPr anchorCtr="0" anchor="t" bIns="45675" lIns="45675" spcFirstLastPara="1" rIns="45675" wrap="square" tIns="45675">
            <a:normAutofit/>
          </a:bodyPr>
          <a:lstStyle>
            <a:lvl1pPr indent="-406400" lvl="0" marL="457200" algn="l">
              <a:lnSpc>
                <a:spcPct val="100000"/>
              </a:lnSpc>
              <a:spcBef>
                <a:spcPts val="500"/>
              </a:spcBef>
              <a:spcAft>
                <a:spcPts val="0"/>
              </a:spcAft>
              <a:buSzPts val="2800"/>
              <a:buChar char="•"/>
              <a:defRPr sz="2800"/>
            </a:lvl1pPr>
            <a:lvl2pPr indent="-406400" lvl="1" marL="914400" algn="l">
              <a:lnSpc>
                <a:spcPct val="100000"/>
              </a:lnSpc>
              <a:spcBef>
                <a:spcPts val="500"/>
              </a:spcBef>
              <a:spcAft>
                <a:spcPts val="0"/>
              </a:spcAft>
              <a:buSzPts val="2800"/>
              <a:buChar char="–"/>
              <a:defRPr sz="2800"/>
            </a:lvl2pPr>
            <a:lvl3pPr indent="-406400" lvl="2" marL="1371600" algn="l">
              <a:lnSpc>
                <a:spcPct val="100000"/>
              </a:lnSpc>
              <a:spcBef>
                <a:spcPts val="500"/>
              </a:spcBef>
              <a:spcAft>
                <a:spcPts val="0"/>
              </a:spcAft>
              <a:buSzPts val="2800"/>
              <a:buChar char="•"/>
              <a:defRPr sz="2800"/>
            </a:lvl3pPr>
            <a:lvl4pPr indent="-406400" lvl="3" marL="1828800" algn="l">
              <a:lnSpc>
                <a:spcPct val="100000"/>
              </a:lnSpc>
              <a:spcBef>
                <a:spcPts val="500"/>
              </a:spcBef>
              <a:spcAft>
                <a:spcPts val="0"/>
              </a:spcAft>
              <a:buSzPts val="2800"/>
              <a:buChar char="–"/>
              <a:defRPr sz="2800"/>
            </a:lvl4pPr>
            <a:lvl5pPr indent="-406400" lvl="4" marL="2286000" algn="l">
              <a:lnSpc>
                <a:spcPct val="100000"/>
              </a:lnSpc>
              <a:spcBef>
                <a:spcPts val="500"/>
              </a:spcBef>
              <a:spcAft>
                <a:spcPts val="0"/>
              </a:spcAft>
              <a:buSzPts val="2800"/>
              <a:buChar char="»"/>
              <a:defRPr sz="2800"/>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pic>
        <p:nvPicPr>
          <p:cNvPr descr="Google Shape;68;p37" id="588" name="Google Shape;588;g2eb10f2f587_4_22"/>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descr="Google Shape;69;p37" id="589" name="Google Shape;589;g2eb10f2f587_4_22"/>
          <p:cNvPicPr preferRelativeResize="0"/>
          <p:nvPr/>
        </p:nvPicPr>
        <p:blipFill rotWithShape="1">
          <a:blip r:embed="rId3">
            <a:alphaModFix/>
          </a:blip>
          <a:srcRect b="0" l="0" r="0" t="0"/>
          <a:stretch/>
        </p:blipFill>
        <p:spPr>
          <a:xfrm>
            <a:off x="76200" y="152400"/>
            <a:ext cx="2590801" cy="1241207"/>
          </a:xfrm>
          <a:prstGeom prst="rect">
            <a:avLst/>
          </a:prstGeom>
          <a:noFill/>
          <a:ln>
            <a:noFill/>
          </a:ln>
        </p:spPr>
      </p:pic>
      <p:sp>
        <p:nvSpPr>
          <p:cNvPr id="590" name="Google Shape;590;g2eb10f2f587_4_22"/>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4" name="Shape 594"/>
        <p:cNvGrpSpPr/>
        <p:nvPr/>
      </p:nvGrpSpPr>
      <p:grpSpPr>
        <a:xfrm>
          <a:off x="0" y="0"/>
          <a:ext cx="0" cy="0"/>
          <a:chOff x="0" y="0"/>
          <a:chExt cx="0" cy="0"/>
        </a:xfrm>
      </p:grpSpPr>
      <p:pic>
        <p:nvPicPr>
          <p:cNvPr id="595" name="Google Shape;595;p282"/>
          <p:cNvPicPr preferRelativeResize="0"/>
          <p:nvPr/>
        </p:nvPicPr>
        <p:blipFill rotWithShape="1">
          <a:blip r:embed="rId2">
            <a:alphaModFix/>
          </a:blip>
          <a:srcRect b="12769" l="140" r="-136" t="32395"/>
          <a:stretch/>
        </p:blipFill>
        <p:spPr>
          <a:xfrm rot="10800000">
            <a:off x="1" y="-1"/>
            <a:ext cx="9143998" cy="1554609"/>
          </a:xfrm>
          <a:prstGeom prst="rect">
            <a:avLst/>
          </a:prstGeom>
          <a:noFill/>
          <a:ln>
            <a:noFill/>
          </a:ln>
        </p:spPr>
      </p:pic>
      <p:sp>
        <p:nvSpPr>
          <p:cNvPr id="596" name="Google Shape;596;p28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7" name="Google Shape;597;p282"/>
          <p:cNvSpPr txBox="1"/>
          <p:nvPr>
            <p:ph idx="1" type="body"/>
          </p:nvPr>
        </p:nvSpPr>
        <p:spPr>
          <a:xfrm>
            <a:off x="722313" y="1905001"/>
            <a:ext cx="7772400" cy="2502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598" name="Google Shape;598;p282"/>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9" name="Shape 599"/>
        <p:cNvGrpSpPr/>
        <p:nvPr/>
      </p:nvGrpSpPr>
      <p:grpSpPr>
        <a:xfrm>
          <a:off x="0" y="0"/>
          <a:ext cx="0" cy="0"/>
          <a:chOff x="0" y="0"/>
          <a:chExt cx="0" cy="0"/>
        </a:xfrm>
      </p:grpSpPr>
      <p:pic>
        <p:nvPicPr>
          <p:cNvPr descr="Decorative Image of Smiling kids" id="600" name="Google Shape;600;p323"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601" name="Google Shape;601;p323"/>
          <p:cNvSpPr txBox="1"/>
          <p:nvPr>
            <p:ph type="ctrTitle"/>
          </p:nvPr>
        </p:nvSpPr>
        <p:spPr>
          <a:xfrm>
            <a:off x="953254" y="3671154"/>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2" name="Google Shape;602;p323"/>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03" name="Google Shape;603;p323"/>
          <p:cNvPicPr preferRelativeResize="0"/>
          <p:nvPr/>
        </p:nvPicPr>
        <p:blipFill rotWithShape="1">
          <a:blip r:embed="rId3">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4" name="Shape 604"/>
        <p:cNvGrpSpPr/>
        <p:nvPr/>
      </p:nvGrpSpPr>
      <p:grpSpPr>
        <a:xfrm>
          <a:off x="0" y="0"/>
          <a:ext cx="0" cy="0"/>
          <a:chOff x="0" y="0"/>
          <a:chExt cx="0" cy="0"/>
        </a:xfrm>
      </p:grpSpPr>
      <p:sp>
        <p:nvSpPr>
          <p:cNvPr id="605" name="Google Shape;605;p32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06" name="Google Shape;606;p324"/>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7" name="Shape 607"/>
        <p:cNvGrpSpPr/>
        <p:nvPr/>
      </p:nvGrpSpPr>
      <p:grpSpPr>
        <a:xfrm>
          <a:off x="0" y="0"/>
          <a:ext cx="0" cy="0"/>
          <a:chOff x="0" y="0"/>
          <a:chExt cx="0" cy="0"/>
        </a:xfrm>
      </p:grpSpPr>
      <p:sp>
        <p:nvSpPr>
          <p:cNvPr id="608" name="Google Shape;608;p32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9" name="Google Shape;609;p325"/>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10" name="Google Shape;610;p325"/>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611" name="Google Shape;611;p325"/>
          <p:cNvPicPr preferRelativeResize="0"/>
          <p:nvPr/>
        </p:nvPicPr>
        <p:blipFill rotWithShape="1">
          <a:blip r:embed="rId2">
            <a:alphaModFix/>
          </a:blip>
          <a:srcRect b="0" l="0" r="0" t="0"/>
          <a:stretch/>
        </p:blipFill>
        <p:spPr>
          <a:xfrm>
            <a:off x="48426" y="49986"/>
            <a:ext cx="2666999" cy="1556656"/>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612" name="Shape 612"/>
        <p:cNvGrpSpPr/>
        <p:nvPr/>
      </p:nvGrpSpPr>
      <p:grpSpPr>
        <a:xfrm>
          <a:off x="0" y="0"/>
          <a:ext cx="0" cy="0"/>
          <a:chOff x="0" y="0"/>
          <a:chExt cx="0" cy="0"/>
        </a:xfrm>
      </p:grpSpPr>
      <p:sp>
        <p:nvSpPr>
          <p:cNvPr id="613" name="Google Shape;613;p326"/>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4" name="Google Shape;614;p326"/>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15" name="Google Shape;615;p326"/>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616" name="Google Shape;616;p326"/>
          <p:cNvPicPr preferRelativeResize="0"/>
          <p:nvPr/>
        </p:nvPicPr>
        <p:blipFill rotWithShape="1">
          <a:blip r:embed="rId3">
            <a:alphaModFix/>
          </a:blip>
          <a:srcRect b="7406" l="0" r="0" t="10897"/>
          <a:stretch/>
        </p:blipFill>
        <p:spPr>
          <a:xfrm>
            <a:off x="0" y="5249173"/>
            <a:ext cx="9144000" cy="1680713"/>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7" name="Shape 617"/>
        <p:cNvGrpSpPr/>
        <p:nvPr/>
      </p:nvGrpSpPr>
      <p:grpSpPr>
        <a:xfrm>
          <a:off x="0" y="0"/>
          <a:ext cx="0" cy="0"/>
          <a:chOff x="0" y="0"/>
          <a:chExt cx="0" cy="0"/>
        </a:xfrm>
      </p:grpSpPr>
      <p:sp>
        <p:nvSpPr>
          <p:cNvPr id="618" name="Google Shape;618;p327"/>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9" name="Google Shape;619;p327"/>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20" name="Google Shape;620;p327"/>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tx">
  <p:cSld name="TITLE_AND_BODY">
    <p:spTree>
      <p:nvGrpSpPr>
        <p:cNvPr id="621" name="Shape 621"/>
        <p:cNvGrpSpPr/>
        <p:nvPr/>
      </p:nvGrpSpPr>
      <p:grpSpPr>
        <a:xfrm>
          <a:off x="0" y="0"/>
          <a:ext cx="0" cy="0"/>
          <a:chOff x="0" y="0"/>
          <a:chExt cx="0" cy="0"/>
        </a:xfrm>
      </p:grpSpPr>
      <p:sp>
        <p:nvSpPr>
          <p:cNvPr id="622" name="Google Shape;622;p328"/>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SzPts val="3200"/>
              <a:buChar char="•"/>
              <a:defRPr/>
            </a:lvl1pPr>
            <a:lvl2pPr indent="-431800" lvl="1" marL="914400" algn="l">
              <a:lnSpc>
                <a:spcPct val="100000"/>
              </a:lnSpc>
              <a:spcBef>
                <a:spcPts val="300"/>
              </a:spcBef>
              <a:spcAft>
                <a:spcPts val="0"/>
              </a:spcAft>
              <a:buSzPts val="3200"/>
              <a:buChar char="–"/>
              <a:defRPr/>
            </a:lvl2pPr>
            <a:lvl3pPr indent="-431800" lvl="2" marL="1371600" algn="l">
              <a:lnSpc>
                <a:spcPct val="100000"/>
              </a:lnSpc>
              <a:spcBef>
                <a:spcPts val="300"/>
              </a:spcBef>
              <a:spcAft>
                <a:spcPts val="0"/>
              </a:spcAft>
              <a:buSzPts val="3200"/>
              <a:buChar char="•"/>
              <a:defRPr/>
            </a:lvl3pPr>
            <a:lvl4pPr indent="-431800" lvl="3" marL="1828800" algn="l">
              <a:lnSpc>
                <a:spcPct val="100000"/>
              </a:lnSpc>
              <a:spcBef>
                <a:spcPts val="300"/>
              </a:spcBef>
              <a:spcAft>
                <a:spcPts val="0"/>
              </a:spcAft>
              <a:buSzPts val="3200"/>
              <a:buChar char="–"/>
              <a:defRPr/>
            </a:lvl4pPr>
            <a:lvl5pPr indent="-431800" lvl="4" marL="2286000" algn="l">
              <a:lnSpc>
                <a:spcPct val="100000"/>
              </a:lnSpc>
              <a:spcBef>
                <a:spcPts val="300"/>
              </a:spcBef>
              <a:spcAft>
                <a:spcPts val="0"/>
              </a:spcAft>
              <a:buSzPts val="3200"/>
              <a:buChar char="»"/>
              <a:defRPr/>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sp>
        <p:nvSpPr>
          <p:cNvPr id="623" name="Google Shape;623;p328"/>
          <p:cNvSpPr txBox="1"/>
          <p:nvPr>
            <p:ph type="title"/>
          </p:nvPr>
        </p:nvSpPr>
        <p:spPr>
          <a:xfrm>
            <a:off x="228600" y="228600"/>
            <a:ext cx="8686800" cy="1143000"/>
          </a:xfrm>
          <a:prstGeom prst="rect">
            <a:avLst/>
          </a:prstGeom>
          <a:solidFill>
            <a:srgbClr val="A9DCF2">
              <a:alpha val="64313"/>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105775"/>
              </a:buClr>
              <a:buSzPts val="1800"/>
              <a:buNone/>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624" name="Google Shape;624;p328"/>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25" name="Shape 625"/>
        <p:cNvGrpSpPr/>
        <p:nvPr/>
      </p:nvGrpSpPr>
      <p:grpSpPr>
        <a:xfrm>
          <a:off x="0" y="0"/>
          <a:ext cx="0" cy="0"/>
          <a:chOff x="0" y="0"/>
          <a:chExt cx="0" cy="0"/>
        </a:xfrm>
      </p:grpSpPr>
      <p:pic>
        <p:nvPicPr>
          <p:cNvPr id="626" name="Google Shape;626;p32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27" name="Shape 627"/>
        <p:cNvGrpSpPr/>
        <p:nvPr/>
      </p:nvGrpSpPr>
      <p:grpSpPr>
        <a:xfrm>
          <a:off x="0" y="0"/>
          <a:ext cx="0" cy="0"/>
          <a:chOff x="0" y="0"/>
          <a:chExt cx="0" cy="0"/>
        </a:xfrm>
      </p:grpSpPr>
      <p:sp>
        <p:nvSpPr>
          <p:cNvPr id="628" name="Google Shape;628;p330"/>
          <p:cNvSpPr txBox="1"/>
          <p:nvPr>
            <p:ph type="ctrTitle"/>
          </p:nvPr>
        </p:nvSpPr>
        <p:spPr>
          <a:xfrm>
            <a:off x="928464" y="1600200"/>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9" name="Google Shape;629;p330"/>
          <p:cNvSpPr txBox="1"/>
          <p:nvPr>
            <p:ph idx="1" type="subTitle"/>
          </p:nvPr>
        </p:nvSpPr>
        <p:spPr>
          <a:xfrm>
            <a:off x="1348319" y="34290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30" name="Google Shape;630;p330"/>
          <p:cNvPicPr preferRelativeResize="0"/>
          <p:nvPr/>
        </p:nvPicPr>
        <p:blipFill rotWithShape="1">
          <a:blip r:embed="rId2">
            <a:alphaModFix/>
          </a:blip>
          <a:srcRect b="0" l="0" r="0" t="0"/>
          <a:stretch/>
        </p:blipFill>
        <p:spPr>
          <a:xfrm>
            <a:off x="3200400" y="0"/>
            <a:ext cx="2666999" cy="15566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Header Only">
    <p:spTree>
      <p:nvGrpSpPr>
        <p:cNvPr id="61" name="Shape 61"/>
        <p:cNvGrpSpPr/>
        <p:nvPr/>
      </p:nvGrpSpPr>
      <p:grpSpPr>
        <a:xfrm>
          <a:off x="0" y="0"/>
          <a:ext cx="0" cy="0"/>
          <a:chOff x="0" y="0"/>
          <a:chExt cx="0" cy="0"/>
        </a:xfrm>
      </p:grpSpPr>
      <p:pic>
        <p:nvPicPr>
          <p:cNvPr id="62" name="Google Shape;62;p287"/>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
        <p:nvSpPr>
          <p:cNvPr id="63" name="Google Shape;63;p28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1" name="Shape 631"/>
        <p:cNvGrpSpPr/>
        <p:nvPr/>
      </p:nvGrpSpPr>
      <p:grpSpPr>
        <a:xfrm>
          <a:off x="0" y="0"/>
          <a:ext cx="0" cy="0"/>
          <a:chOff x="0" y="0"/>
          <a:chExt cx="0" cy="0"/>
        </a:xfrm>
      </p:grpSpPr>
      <p:sp>
        <p:nvSpPr>
          <p:cNvPr id="632" name="Google Shape;632;p33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3" name="Google Shape;633;p331"/>
          <p:cNvSpPr txBox="1"/>
          <p:nvPr>
            <p:ph idx="1" type="body"/>
          </p:nvPr>
        </p:nvSpPr>
        <p:spPr>
          <a:xfrm>
            <a:off x="914400" y="1524000"/>
            <a:ext cx="3582900" cy="651000"/>
          </a:xfrm>
          <a:prstGeom prst="rect">
            <a:avLst/>
          </a:prstGeom>
          <a:solidFill>
            <a:srgbClr val="003369">
              <a:alpha val="73725"/>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34" name="Google Shape;634;p331"/>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35" name="Google Shape;635;p331"/>
          <p:cNvSpPr txBox="1"/>
          <p:nvPr>
            <p:ph idx="3" type="body"/>
          </p:nvPr>
        </p:nvSpPr>
        <p:spPr>
          <a:xfrm>
            <a:off x="5105400" y="1535113"/>
            <a:ext cx="3581400" cy="639900"/>
          </a:xfrm>
          <a:prstGeom prst="rect">
            <a:avLst/>
          </a:prstGeom>
          <a:solidFill>
            <a:srgbClr val="003369">
              <a:alpha val="73725"/>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36" name="Google Shape;636;p331"/>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37" name="Google Shape;637;p331"/>
          <p:cNvSpPr/>
          <p:nvPr/>
        </p:nvSpPr>
        <p:spPr>
          <a:xfrm>
            <a:off x="457200" y="1524000"/>
            <a:ext cx="457200" cy="65160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638" name="Google Shape;638;p331"/>
          <p:cNvSpPr/>
          <p:nvPr/>
        </p:nvSpPr>
        <p:spPr>
          <a:xfrm>
            <a:off x="4648200" y="1524000"/>
            <a:ext cx="457200" cy="651600"/>
          </a:xfrm>
          <a:prstGeom prst="rect">
            <a:avLst/>
          </a:prstGeom>
          <a:solidFill>
            <a:srgbClr val="B1BBC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639" name="Google Shape;639;p331"/>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640" name="Shape 640"/>
        <p:cNvGrpSpPr/>
        <p:nvPr/>
      </p:nvGrpSpPr>
      <p:grpSpPr>
        <a:xfrm>
          <a:off x="0" y="0"/>
          <a:ext cx="0" cy="0"/>
          <a:chOff x="0" y="0"/>
          <a:chExt cx="0" cy="0"/>
        </a:xfrm>
      </p:grpSpPr>
      <p:sp>
        <p:nvSpPr>
          <p:cNvPr id="641" name="Google Shape;641;p332"/>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2" name="Google Shape;642;p332"/>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43" name="Google Shape;643;p332"/>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644" name="Google Shape;644;p332"/>
          <p:cNvPicPr preferRelativeResize="0"/>
          <p:nvPr/>
        </p:nvPicPr>
        <p:blipFill rotWithShape="1">
          <a:blip r:embed="rId3">
            <a:alphaModFix/>
          </a:blip>
          <a:srcRect b="30813" l="240" r="-239" t="10364"/>
          <a:stretch/>
        </p:blipFill>
        <p:spPr>
          <a:xfrm>
            <a:off x="0" y="5249173"/>
            <a:ext cx="9144000" cy="1680713"/>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5" name="Shape 645"/>
        <p:cNvGrpSpPr/>
        <p:nvPr/>
      </p:nvGrpSpPr>
      <p:grpSpPr>
        <a:xfrm>
          <a:off x="0" y="0"/>
          <a:ext cx="0" cy="0"/>
          <a:chOff x="0" y="0"/>
          <a:chExt cx="0" cy="0"/>
        </a:xfrm>
      </p:grpSpPr>
      <p:sp>
        <p:nvSpPr>
          <p:cNvPr id="646" name="Google Shape;646;p333"/>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7" name="Google Shape;647;p333"/>
          <p:cNvSpPr txBox="1"/>
          <p:nvPr>
            <p:ph idx="1" type="body"/>
          </p:nvPr>
        </p:nvSpPr>
        <p:spPr>
          <a:xfrm>
            <a:off x="3575050" y="273051"/>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48" name="Google Shape;648;p333"/>
          <p:cNvSpPr txBox="1"/>
          <p:nvPr>
            <p:ph idx="2" type="body"/>
          </p:nvPr>
        </p:nvSpPr>
        <p:spPr>
          <a:xfrm>
            <a:off x="457200" y="1435101"/>
            <a:ext cx="3008400" cy="4512900"/>
          </a:xfrm>
          <a:prstGeom prst="rect">
            <a:avLst/>
          </a:prstGeom>
          <a:solidFill>
            <a:srgbClr val="003369">
              <a:alpha val="73725"/>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9" name="Google Shape;649;p333"/>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650" name="Google Shape;650;p333"/>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51" name="Shape 651"/>
        <p:cNvGrpSpPr/>
        <p:nvPr/>
      </p:nvGrpSpPr>
      <p:grpSpPr>
        <a:xfrm>
          <a:off x="0" y="0"/>
          <a:ext cx="0" cy="0"/>
          <a:chOff x="0" y="0"/>
          <a:chExt cx="0" cy="0"/>
        </a:xfrm>
      </p:grpSpPr>
      <p:pic>
        <p:nvPicPr>
          <p:cNvPr id="652" name="Google Shape;652;p334"/>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653" name="Google Shape;653;p334"/>
          <p:cNvSpPr txBox="1"/>
          <p:nvPr>
            <p:ph type="ctrTitle"/>
          </p:nvPr>
        </p:nvSpPr>
        <p:spPr>
          <a:xfrm>
            <a:off x="953254" y="3671154"/>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334"/>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55" name="Google Shape;655;p33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656" name="Shape 656"/>
        <p:cNvGrpSpPr/>
        <p:nvPr/>
      </p:nvGrpSpPr>
      <p:grpSpPr>
        <a:xfrm>
          <a:off x="0" y="0"/>
          <a:ext cx="0" cy="0"/>
          <a:chOff x="0" y="0"/>
          <a:chExt cx="0" cy="0"/>
        </a:xfrm>
      </p:grpSpPr>
      <p:pic>
        <p:nvPicPr>
          <p:cNvPr id="657" name="Google Shape;657;p335"/>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658" name="Google Shape;658;p335"/>
          <p:cNvSpPr txBox="1"/>
          <p:nvPr>
            <p:ph type="ctrTitle"/>
          </p:nvPr>
        </p:nvSpPr>
        <p:spPr>
          <a:xfrm>
            <a:off x="953254" y="3671154"/>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9" name="Google Shape;659;p335"/>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60" name="Google Shape;660;p335"/>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661" name="Shape 661"/>
        <p:cNvGrpSpPr/>
        <p:nvPr/>
      </p:nvGrpSpPr>
      <p:grpSpPr>
        <a:xfrm>
          <a:off x="0" y="0"/>
          <a:ext cx="0" cy="0"/>
          <a:chOff x="0" y="0"/>
          <a:chExt cx="0" cy="0"/>
        </a:xfrm>
      </p:grpSpPr>
      <p:pic>
        <p:nvPicPr>
          <p:cNvPr id="662" name="Google Shape;662;p336"/>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663" name="Google Shape;663;p336"/>
          <p:cNvSpPr txBox="1"/>
          <p:nvPr>
            <p:ph type="ctrTitle"/>
          </p:nvPr>
        </p:nvSpPr>
        <p:spPr>
          <a:xfrm>
            <a:off x="953254" y="3671154"/>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336"/>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65" name="Google Shape;665;p336"/>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66" name="Shape 666"/>
        <p:cNvGrpSpPr/>
        <p:nvPr/>
      </p:nvGrpSpPr>
      <p:grpSpPr>
        <a:xfrm>
          <a:off x="0" y="0"/>
          <a:ext cx="0" cy="0"/>
          <a:chOff x="0" y="0"/>
          <a:chExt cx="0" cy="0"/>
        </a:xfrm>
      </p:grpSpPr>
      <p:pic>
        <p:nvPicPr>
          <p:cNvPr id="667" name="Google Shape;667;p337"/>
          <p:cNvPicPr preferRelativeResize="0"/>
          <p:nvPr/>
        </p:nvPicPr>
        <p:blipFill rotWithShape="1">
          <a:blip r:embed="rId2">
            <a:alphaModFix/>
          </a:blip>
          <a:srcRect b="0" l="0" r="0" t="0"/>
          <a:stretch/>
        </p:blipFill>
        <p:spPr>
          <a:xfrm>
            <a:off x="0" y="1599831"/>
            <a:ext cx="9147019" cy="2763161"/>
          </a:xfrm>
          <a:prstGeom prst="rect">
            <a:avLst/>
          </a:prstGeom>
          <a:noFill/>
          <a:ln>
            <a:noFill/>
          </a:ln>
        </p:spPr>
      </p:pic>
      <p:sp>
        <p:nvSpPr>
          <p:cNvPr id="668" name="Google Shape;668;p337"/>
          <p:cNvSpPr txBox="1"/>
          <p:nvPr>
            <p:ph type="ctrTitle"/>
          </p:nvPr>
        </p:nvSpPr>
        <p:spPr>
          <a:xfrm>
            <a:off x="953254" y="3671154"/>
            <a:ext cx="7240500" cy="1470000"/>
          </a:xfrm>
          <a:prstGeom prst="rect">
            <a:avLst/>
          </a:prstGeom>
          <a:solidFill>
            <a:schemeClr val="lt1">
              <a:alpha val="66274"/>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9" name="Google Shape;669;p337"/>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70" name="Google Shape;670;p337"/>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671" name="Shape 671"/>
        <p:cNvGrpSpPr/>
        <p:nvPr/>
      </p:nvGrpSpPr>
      <p:grpSpPr>
        <a:xfrm>
          <a:off x="0" y="0"/>
          <a:ext cx="0" cy="0"/>
          <a:chOff x="0" y="0"/>
          <a:chExt cx="0" cy="0"/>
        </a:xfrm>
      </p:grpSpPr>
      <p:sp>
        <p:nvSpPr>
          <p:cNvPr id="672" name="Google Shape;672;p338"/>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3" name="Google Shape;673;p338"/>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74" name="Google Shape;674;p338"/>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675" name="Google Shape;675;p338"/>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676" name="Shape 676"/>
        <p:cNvGrpSpPr/>
        <p:nvPr/>
      </p:nvGrpSpPr>
      <p:grpSpPr>
        <a:xfrm>
          <a:off x="0" y="0"/>
          <a:ext cx="0" cy="0"/>
          <a:chOff x="0" y="0"/>
          <a:chExt cx="0" cy="0"/>
        </a:xfrm>
      </p:grpSpPr>
      <p:sp>
        <p:nvSpPr>
          <p:cNvPr id="677" name="Google Shape;677;p339"/>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8" name="Google Shape;678;p339"/>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79" name="Google Shape;679;p33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680" name="Google Shape;680;p339"/>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681" name="Shape 681"/>
        <p:cNvGrpSpPr/>
        <p:nvPr/>
      </p:nvGrpSpPr>
      <p:grpSpPr>
        <a:xfrm>
          <a:off x="0" y="0"/>
          <a:ext cx="0" cy="0"/>
          <a:chOff x="0" y="0"/>
          <a:chExt cx="0" cy="0"/>
        </a:xfrm>
      </p:grpSpPr>
      <p:sp>
        <p:nvSpPr>
          <p:cNvPr id="682" name="Google Shape;682;p340"/>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3" name="Google Shape;683;p340"/>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84" name="Google Shape;684;p34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685" name="Google Shape;685;p340"/>
          <p:cNvPicPr preferRelativeResize="0"/>
          <p:nvPr/>
        </p:nvPicPr>
        <p:blipFill rotWithShape="1">
          <a:blip r:embed="rId3">
            <a:alphaModFix/>
          </a:blip>
          <a:srcRect b="39099" l="130" r="-129" t="54"/>
          <a:stretch/>
        </p:blipFill>
        <p:spPr>
          <a:xfrm>
            <a:off x="11502" y="5183038"/>
            <a:ext cx="9144000" cy="1680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ometric Header">
  <p:cSld name="Geometric Header">
    <p:spTree>
      <p:nvGrpSpPr>
        <p:cNvPr id="64" name="Shape 64"/>
        <p:cNvGrpSpPr/>
        <p:nvPr/>
      </p:nvGrpSpPr>
      <p:grpSpPr>
        <a:xfrm>
          <a:off x="0" y="0"/>
          <a:ext cx="0" cy="0"/>
          <a:chOff x="0" y="0"/>
          <a:chExt cx="0" cy="0"/>
        </a:xfrm>
      </p:grpSpPr>
      <p:pic>
        <p:nvPicPr>
          <p:cNvPr id="65" name="Google Shape;65;p292"/>
          <p:cNvPicPr preferRelativeResize="0"/>
          <p:nvPr/>
        </p:nvPicPr>
        <p:blipFill rotWithShape="1">
          <a:blip r:embed="rId2">
            <a:alphaModFix/>
          </a:blip>
          <a:srcRect b="12769" l="136" r="-133" t="32397"/>
          <a:stretch/>
        </p:blipFill>
        <p:spPr>
          <a:xfrm rot="10800000">
            <a:off x="0" y="0"/>
            <a:ext cx="9143999" cy="1554608"/>
          </a:xfrm>
          <a:prstGeom prst="rect">
            <a:avLst/>
          </a:prstGeom>
          <a:noFill/>
          <a:ln>
            <a:noFill/>
          </a:ln>
        </p:spPr>
      </p:pic>
      <p:pic>
        <p:nvPicPr>
          <p:cNvPr id="66" name="Google Shape;66;p292"/>
          <p:cNvPicPr preferRelativeResize="0"/>
          <p:nvPr/>
        </p:nvPicPr>
        <p:blipFill rotWithShape="1">
          <a:blip r:embed="rId3">
            <a:alphaModFix/>
          </a:blip>
          <a:srcRect b="0" l="0" r="0" t="0"/>
          <a:stretch/>
        </p:blipFill>
        <p:spPr>
          <a:xfrm>
            <a:off x="76200" y="148669"/>
            <a:ext cx="1050987" cy="530748"/>
          </a:xfrm>
          <a:prstGeom prst="rect">
            <a:avLst/>
          </a:prstGeom>
          <a:noFill/>
          <a:ln>
            <a:noFill/>
          </a:ln>
        </p:spPr>
      </p:pic>
      <p:sp>
        <p:nvSpPr>
          <p:cNvPr id="67" name="Google Shape;67;p292"/>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ne Content" showMasterSp="0">
  <p:cSld name="4_One Content">
    <p:spTree>
      <p:nvGrpSpPr>
        <p:cNvPr id="686" name="Shape 686"/>
        <p:cNvGrpSpPr/>
        <p:nvPr/>
      </p:nvGrpSpPr>
      <p:grpSpPr>
        <a:xfrm>
          <a:off x="0" y="0"/>
          <a:ext cx="0" cy="0"/>
          <a:chOff x="0" y="0"/>
          <a:chExt cx="0" cy="0"/>
        </a:xfrm>
      </p:grpSpPr>
      <p:sp>
        <p:nvSpPr>
          <p:cNvPr id="687" name="Google Shape;687;p341"/>
          <p:cNvSpPr txBox="1"/>
          <p:nvPr>
            <p:ph type="title"/>
          </p:nvPr>
        </p:nvSpPr>
        <p:spPr>
          <a:xfrm>
            <a:off x="2743200" y="256813"/>
            <a:ext cx="5943600" cy="1143000"/>
          </a:xfrm>
          <a:prstGeom prst="rect">
            <a:avLst/>
          </a:prstGeom>
          <a:solidFill>
            <a:srgbClr val="A9DCF2">
              <a:alpha val="62745"/>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3800"/>
              <a:buFont typeface="Verdana"/>
              <a:buNone/>
              <a:defRPr sz="3800">
                <a:solidFill>
                  <a:srgbClr val="000000"/>
                </a:solidFill>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688" name="Google Shape;688;p341"/>
          <p:cNvSpPr txBox="1"/>
          <p:nvPr>
            <p:ph idx="1" type="body"/>
          </p:nvPr>
        </p:nvSpPr>
        <p:spPr>
          <a:xfrm>
            <a:off x="457200" y="1600200"/>
            <a:ext cx="8229600" cy="3352800"/>
          </a:xfrm>
          <a:prstGeom prst="rect">
            <a:avLst/>
          </a:prstGeom>
          <a:noFill/>
          <a:ln>
            <a:noFill/>
          </a:ln>
        </p:spPr>
        <p:txBody>
          <a:bodyPr anchorCtr="0" anchor="t" bIns="45675" lIns="45675" spcFirstLastPara="1" rIns="45675" wrap="square" tIns="45675">
            <a:normAutofit/>
          </a:bodyPr>
          <a:lstStyle>
            <a:lvl1pPr indent="-406400" lvl="0" marL="457200" algn="l">
              <a:lnSpc>
                <a:spcPct val="100000"/>
              </a:lnSpc>
              <a:spcBef>
                <a:spcPts val="500"/>
              </a:spcBef>
              <a:spcAft>
                <a:spcPts val="0"/>
              </a:spcAft>
              <a:buSzPts val="2800"/>
              <a:buChar char="•"/>
              <a:defRPr sz="2800"/>
            </a:lvl1pPr>
            <a:lvl2pPr indent="-406400" lvl="1" marL="914400" algn="l">
              <a:lnSpc>
                <a:spcPct val="100000"/>
              </a:lnSpc>
              <a:spcBef>
                <a:spcPts val="500"/>
              </a:spcBef>
              <a:spcAft>
                <a:spcPts val="0"/>
              </a:spcAft>
              <a:buSzPts val="2800"/>
              <a:buChar char="–"/>
              <a:defRPr sz="2800"/>
            </a:lvl2pPr>
            <a:lvl3pPr indent="-406400" lvl="2" marL="1371600" algn="l">
              <a:lnSpc>
                <a:spcPct val="100000"/>
              </a:lnSpc>
              <a:spcBef>
                <a:spcPts val="500"/>
              </a:spcBef>
              <a:spcAft>
                <a:spcPts val="0"/>
              </a:spcAft>
              <a:buSzPts val="2800"/>
              <a:buChar char="•"/>
              <a:defRPr sz="2800"/>
            </a:lvl3pPr>
            <a:lvl4pPr indent="-406400" lvl="3" marL="1828800" algn="l">
              <a:lnSpc>
                <a:spcPct val="100000"/>
              </a:lnSpc>
              <a:spcBef>
                <a:spcPts val="500"/>
              </a:spcBef>
              <a:spcAft>
                <a:spcPts val="0"/>
              </a:spcAft>
              <a:buSzPts val="2800"/>
              <a:buChar char="–"/>
              <a:defRPr sz="2800"/>
            </a:lvl4pPr>
            <a:lvl5pPr indent="-406400" lvl="4" marL="2286000" algn="l">
              <a:lnSpc>
                <a:spcPct val="100000"/>
              </a:lnSpc>
              <a:spcBef>
                <a:spcPts val="500"/>
              </a:spcBef>
              <a:spcAft>
                <a:spcPts val="0"/>
              </a:spcAft>
              <a:buSzPts val="2800"/>
              <a:buChar char="»"/>
              <a:defRPr sz="2800"/>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pic>
        <p:nvPicPr>
          <p:cNvPr descr="Google Shape;51;p35" id="689" name="Google Shape;689;p341"/>
          <p:cNvPicPr preferRelativeResize="0"/>
          <p:nvPr/>
        </p:nvPicPr>
        <p:blipFill rotWithShape="1">
          <a:blip r:embed="rId2">
            <a:alphaModFix/>
          </a:blip>
          <a:srcRect b="16048" l="0" r="0" t="5951"/>
          <a:stretch/>
        </p:blipFill>
        <p:spPr>
          <a:xfrm>
            <a:off x="0" y="5130800"/>
            <a:ext cx="9144000" cy="1727201"/>
          </a:xfrm>
          <a:prstGeom prst="rect">
            <a:avLst/>
          </a:prstGeom>
          <a:noFill/>
          <a:ln cap="flat" cmpd="sng" w="38100">
            <a:solidFill>
              <a:schemeClr val="accent5"/>
            </a:solidFill>
            <a:prstDash val="dash"/>
            <a:round/>
            <a:headEnd len="sm" w="sm" type="none"/>
            <a:tailEnd len="sm" w="sm" type="none"/>
          </a:ln>
        </p:spPr>
      </p:pic>
      <p:pic>
        <p:nvPicPr>
          <p:cNvPr descr="Google Shape;52;p35" id="690" name="Google Shape;690;p341"/>
          <p:cNvPicPr preferRelativeResize="0"/>
          <p:nvPr/>
        </p:nvPicPr>
        <p:blipFill rotWithShape="1">
          <a:blip r:embed="rId3">
            <a:alphaModFix/>
          </a:blip>
          <a:srcRect b="0" l="0" r="0" t="0"/>
          <a:stretch/>
        </p:blipFill>
        <p:spPr>
          <a:xfrm>
            <a:off x="304800" y="324571"/>
            <a:ext cx="2362200" cy="1047030"/>
          </a:xfrm>
          <a:prstGeom prst="rect">
            <a:avLst/>
          </a:prstGeom>
          <a:noFill/>
          <a:ln>
            <a:noFill/>
          </a:ln>
        </p:spPr>
      </p:pic>
      <p:sp>
        <p:nvSpPr>
          <p:cNvPr id="691" name="Google Shape;691;p341"/>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showMasterSp="0">
  <p:cSld name="1_One Content">
    <p:spTree>
      <p:nvGrpSpPr>
        <p:cNvPr id="692" name="Shape 692"/>
        <p:cNvGrpSpPr/>
        <p:nvPr/>
      </p:nvGrpSpPr>
      <p:grpSpPr>
        <a:xfrm>
          <a:off x="0" y="0"/>
          <a:ext cx="0" cy="0"/>
          <a:chOff x="0" y="0"/>
          <a:chExt cx="0" cy="0"/>
        </a:xfrm>
      </p:grpSpPr>
      <p:sp>
        <p:nvSpPr>
          <p:cNvPr id="693" name="Google Shape;693;p342"/>
          <p:cNvSpPr txBox="1"/>
          <p:nvPr>
            <p:ph type="title"/>
          </p:nvPr>
        </p:nvSpPr>
        <p:spPr>
          <a:xfrm>
            <a:off x="2743200" y="256813"/>
            <a:ext cx="5943600" cy="1143000"/>
          </a:xfrm>
          <a:prstGeom prst="rect">
            <a:avLst/>
          </a:prstGeom>
          <a:solidFill>
            <a:srgbClr val="A9DCF2">
              <a:alpha val="64313"/>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3800"/>
              <a:buFont typeface="Verdana"/>
              <a:buNone/>
              <a:defRPr sz="3800">
                <a:solidFill>
                  <a:srgbClr val="000000"/>
                </a:solidFill>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694" name="Google Shape;694;p342"/>
          <p:cNvSpPr txBox="1"/>
          <p:nvPr>
            <p:ph idx="1" type="body"/>
          </p:nvPr>
        </p:nvSpPr>
        <p:spPr>
          <a:xfrm>
            <a:off x="533400" y="1600200"/>
            <a:ext cx="8153400" cy="3352800"/>
          </a:xfrm>
          <a:prstGeom prst="rect">
            <a:avLst/>
          </a:prstGeom>
          <a:noFill/>
          <a:ln>
            <a:noFill/>
          </a:ln>
        </p:spPr>
        <p:txBody>
          <a:bodyPr anchorCtr="0" anchor="t" bIns="45675" lIns="45675" spcFirstLastPara="1" rIns="45675" wrap="square" tIns="45675">
            <a:normAutofit/>
          </a:bodyPr>
          <a:lstStyle>
            <a:lvl1pPr indent="-406400" lvl="0" marL="457200" algn="l">
              <a:lnSpc>
                <a:spcPct val="100000"/>
              </a:lnSpc>
              <a:spcBef>
                <a:spcPts val="500"/>
              </a:spcBef>
              <a:spcAft>
                <a:spcPts val="0"/>
              </a:spcAft>
              <a:buSzPts val="2800"/>
              <a:buChar char="•"/>
              <a:defRPr sz="2800"/>
            </a:lvl1pPr>
            <a:lvl2pPr indent="-406400" lvl="1" marL="914400" algn="l">
              <a:lnSpc>
                <a:spcPct val="100000"/>
              </a:lnSpc>
              <a:spcBef>
                <a:spcPts val="500"/>
              </a:spcBef>
              <a:spcAft>
                <a:spcPts val="0"/>
              </a:spcAft>
              <a:buSzPts val="2800"/>
              <a:buChar char="–"/>
              <a:defRPr sz="2800"/>
            </a:lvl2pPr>
            <a:lvl3pPr indent="-406400" lvl="2" marL="1371600" algn="l">
              <a:lnSpc>
                <a:spcPct val="100000"/>
              </a:lnSpc>
              <a:spcBef>
                <a:spcPts val="500"/>
              </a:spcBef>
              <a:spcAft>
                <a:spcPts val="0"/>
              </a:spcAft>
              <a:buSzPts val="2800"/>
              <a:buChar char="•"/>
              <a:defRPr sz="2800"/>
            </a:lvl3pPr>
            <a:lvl4pPr indent="-406400" lvl="3" marL="1828800" algn="l">
              <a:lnSpc>
                <a:spcPct val="100000"/>
              </a:lnSpc>
              <a:spcBef>
                <a:spcPts val="500"/>
              </a:spcBef>
              <a:spcAft>
                <a:spcPts val="0"/>
              </a:spcAft>
              <a:buSzPts val="2800"/>
              <a:buChar char="–"/>
              <a:defRPr sz="2800"/>
            </a:lvl4pPr>
            <a:lvl5pPr indent="-406400" lvl="4" marL="2286000" algn="l">
              <a:lnSpc>
                <a:spcPct val="100000"/>
              </a:lnSpc>
              <a:spcBef>
                <a:spcPts val="500"/>
              </a:spcBef>
              <a:spcAft>
                <a:spcPts val="0"/>
              </a:spcAft>
              <a:buSzPts val="2800"/>
              <a:buChar char="»"/>
              <a:defRPr sz="2800"/>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pic>
        <p:nvPicPr>
          <p:cNvPr descr="Google Shape;68;p37" id="695" name="Google Shape;695;p342"/>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descr="Google Shape;69;p37" id="696" name="Google Shape;696;p342"/>
          <p:cNvPicPr preferRelativeResize="0"/>
          <p:nvPr/>
        </p:nvPicPr>
        <p:blipFill rotWithShape="1">
          <a:blip r:embed="rId3">
            <a:alphaModFix/>
          </a:blip>
          <a:srcRect b="0" l="0" r="0" t="0"/>
          <a:stretch/>
        </p:blipFill>
        <p:spPr>
          <a:xfrm>
            <a:off x="76200" y="152400"/>
            <a:ext cx="2590801" cy="1241207"/>
          </a:xfrm>
          <a:prstGeom prst="rect">
            <a:avLst/>
          </a:prstGeom>
          <a:noFill/>
          <a:ln>
            <a:noFill/>
          </a:ln>
        </p:spPr>
      </p:pic>
      <p:sp>
        <p:nvSpPr>
          <p:cNvPr id="697" name="Google Shape;697;p342"/>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1" name="Shape 701"/>
        <p:cNvGrpSpPr/>
        <p:nvPr/>
      </p:nvGrpSpPr>
      <p:grpSpPr>
        <a:xfrm>
          <a:off x="0" y="0"/>
          <a:ext cx="0" cy="0"/>
          <a:chOff x="0" y="0"/>
          <a:chExt cx="0" cy="0"/>
        </a:xfrm>
      </p:grpSpPr>
      <p:sp>
        <p:nvSpPr>
          <p:cNvPr id="702" name="Google Shape;702;p284"/>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3" name="Google Shape;703;p28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04" name="Google Shape;704;p284"/>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705" name="Shape 705"/>
        <p:cNvGrpSpPr/>
        <p:nvPr/>
      </p:nvGrpSpPr>
      <p:grpSpPr>
        <a:xfrm>
          <a:off x="0" y="0"/>
          <a:ext cx="0" cy="0"/>
          <a:chOff x="0" y="0"/>
          <a:chExt cx="0" cy="0"/>
        </a:xfrm>
      </p:grpSpPr>
      <p:sp>
        <p:nvSpPr>
          <p:cNvPr id="706" name="Google Shape;706;p2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7" name="Google Shape;707;p2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8" name="Google Shape;708;p2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09" name="Shape 709"/>
        <p:cNvGrpSpPr/>
        <p:nvPr/>
      </p:nvGrpSpPr>
      <p:grpSpPr>
        <a:xfrm>
          <a:off x="0" y="0"/>
          <a:ext cx="0" cy="0"/>
          <a:chOff x="0" y="0"/>
          <a:chExt cx="0" cy="0"/>
        </a:xfrm>
      </p:grpSpPr>
      <p:pic>
        <p:nvPicPr>
          <p:cNvPr id="710" name="Google Shape;710;p291"/>
          <p:cNvPicPr preferRelativeResize="0"/>
          <p:nvPr/>
        </p:nvPicPr>
        <p:blipFill rotWithShape="1">
          <a:blip r:embed="rId2">
            <a:alphaModFix/>
          </a:blip>
          <a:srcRect b="0" l="0" r="-135" t="0"/>
          <a:stretch/>
        </p:blipFill>
        <p:spPr>
          <a:xfrm rot="10800000">
            <a:off x="0" y="0"/>
            <a:ext cx="9143999" cy="1554608"/>
          </a:xfrm>
          <a:prstGeom prst="rect">
            <a:avLst/>
          </a:prstGeom>
          <a:noFill/>
          <a:ln>
            <a:noFill/>
          </a:ln>
        </p:spPr>
      </p:pic>
      <p:sp>
        <p:nvSpPr>
          <p:cNvPr id="711" name="Google Shape;711;p29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2" name="Google Shape;712;p291"/>
          <p:cNvSpPr txBox="1"/>
          <p:nvPr>
            <p:ph idx="1" type="body"/>
          </p:nvPr>
        </p:nvSpPr>
        <p:spPr>
          <a:xfrm>
            <a:off x="722313" y="1905001"/>
            <a:ext cx="7772400" cy="2501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713" name="Google Shape;713;p291"/>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4" name="Shape 714"/>
        <p:cNvGrpSpPr/>
        <p:nvPr/>
      </p:nvGrpSpPr>
      <p:grpSpPr>
        <a:xfrm>
          <a:off x="0" y="0"/>
          <a:ext cx="0" cy="0"/>
          <a:chOff x="0" y="0"/>
          <a:chExt cx="0" cy="0"/>
        </a:xfrm>
      </p:grpSpPr>
      <p:pic>
        <p:nvPicPr>
          <p:cNvPr descr="Decorative Image of Smiling kids" id="715" name="Google Shape;715;p377"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716" name="Google Shape;716;p377"/>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7" name="Google Shape;717;p377"/>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18" name="Google Shape;718;p377"/>
          <p:cNvPicPr preferRelativeResize="0"/>
          <p:nvPr/>
        </p:nvPicPr>
        <p:blipFill rotWithShape="1">
          <a:blip r:embed="rId3">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9" name="Shape 719"/>
        <p:cNvGrpSpPr/>
        <p:nvPr/>
      </p:nvGrpSpPr>
      <p:grpSpPr>
        <a:xfrm>
          <a:off x="0" y="0"/>
          <a:ext cx="0" cy="0"/>
          <a:chOff x="0" y="0"/>
          <a:chExt cx="0" cy="0"/>
        </a:xfrm>
      </p:grpSpPr>
      <p:sp>
        <p:nvSpPr>
          <p:cNvPr id="720" name="Google Shape;720;p378"/>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1" name="Google Shape;721;p378"/>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22" name="Google Shape;722;p378"/>
          <p:cNvSpPr txBox="1"/>
          <p:nvPr>
            <p:ph idx="2" type="body"/>
          </p:nvPr>
        </p:nvSpPr>
        <p:spPr>
          <a:xfrm>
            <a:off x="457200" y="1435101"/>
            <a:ext cx="3008313" cy="4512778"/>
          </a:xfrm>
          <a:prstGeom prst="rect">
            <a:avLst/>
          </a:prstGeom>
          <a:solidFill>
            <a:srgbClr val="003369">
              <a:alpha val="73725"/>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23" name="Google Shape;723;p378"/>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724" name="Google Shape;724;p378"/>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25" name="Shape 725"/>
        <p:cNvGrpSpPr/>
        <p:nvPr/>
      </p:nvGrpSpPr>
      <p:grpSpPr>
        <a:xfrm>
          <a:off x="0" y="0"/>
          <a:ext cx="0" cy="0"/>
          <a:chOff x="0" y="0"/>
          <a:chExt cx="0" cy="0"/>
        </a:xfrm>
      </p:grpSpPr>
      <p:sp>
        <p:nvSpPr>
          <p:cNvPr id="726" name="Google Shape;726;p37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7" name="Google Shape;727;p379"/>
          <p:cNvSpPr txBox="1"/>
          <p:nvPr>
            <p:ph idx="1" type="body"/>
          </p:nvPr>
        </p:nvSpPr>
        <p:spPr>
          <a:xfrm>
            <a:off x="914400" y="1524000"/>
            <a:ext cx="3582988" cy="650875"/>
          </a:xfrm>
          <a:prstGeom prst="rect">
            <a:avLst/>
          </a:prstGeom>
          <a:solidFill>
            <a:srgbClr val="003369">
              <a:alpha val="73725"/>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28" name="Google Shape;728;p37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29" name="Google Shape;729;p379"/>
          <p:cNvSpPr txBox="1"/>
          <p:nvPr>
            <p:ph idx="3" type="body"/>
          </p:nvPr>
        </p:nvSpPr>
        <p:spPr>
          <a:xfrm>
            <a:off x="5105400" y="1535113"/>
            <a:ext cx="3581400" cy="639762"/>
          </a:xfrm>
          <a:prstGeom prst="rect">
            <a:avLst/>
          </a:prstGeom>
          <a:solidFill>
            <a:srgbClr val="003369">
              <a:alpha val="73725"/>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30" name="Google Shape;730;p379"/>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31" name="Google Shape;731;p379"/>
          <p:cNvSpPr/>
          <p:nvPr/>
        </p:nvSpPr>
        <p:spPr>
          <a:xfrm>
            <a:off x="457200" y="1524000"/>
            <a:ext cx="457200" cy="65151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732" name="Google Shape;732;p379"/>
          <p:cNvSpPr/>
          <p:nvPr/>
        </p:nvSpPr>
        <p:spPr>
          <a:xfrm>
            <a:off x="4648200" y="1524000"/>
            <a:ext cx="457200" cy="651510"/>
          </a:xfrm>
          <a:prstGeom prst="rect">
            <a:avLst/>
          </a:prstGeom>
          <a:solidFill>
            <a:srgbClr val="B1BBCB">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733" name="Google Shape;733;p379"/>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4" name="Shape 734"/>
        <p:cNvGrpSpPr/>
        <p:nvPr/>
      </p:nvGrpSpPr>
      <p:grpSpPr>
        <a:xfrm>
          <a:off x="0" y="0"/>
          <a:ext cx="0" cy="0"/>
          <a:chOff x="0" y="0"/>
          <a:chExt cx="0" cy="0"/>
        </a:xfrm>
      </p:grpSpPr>
      <p:sp>
        <p:nvSpPr>
          <p:cNvPr id="735" name="Google Shape;735;p38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36" name="Google Shape;736;p380"/>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737" name="Shape 737"/>
        <p:cNvGrpSpPr/>
        <p:nvPr/>
      </p:nvGrpSpPr>
      <p:grpSpPr>
        <a:xfrm>
          <a:off x="0" y="0"/>
          <a:ext cx="0" cy="0"/>
          <a:chOff x="0" y="0"/>
          <a:chExt cx="0" cy="0"/>
        </a:xfrm>
      </p:grpSpPr>
      <p:sp>
        <p:nvSpPr>
          <p:cNvPr id="738" name="Google Shape;738;p381"/>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9" name="Google Shape;739;p381"/>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40" name="Google Shape;740;p381"/>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741" name="Google Shape;741;p381"/>
          <p:cNvPicPr preferRelativeResize="0"/>
          <p:nvPr/>
        </p:nvPicPr>
        <p:blipFill rotWithShape="1">
          <a:blip r:embed="rId3">
            <a:alphaModFix/>
          </a:blip>
          <a:srcRect b="0" l="0" r="0" t="0"/>
          <a:stretch/>
        </p:blipFill>
        <p:spPr>
          <a:xfrm>
            <a:off x="0" y="5249173"/>
            <a:ext cx="9144000" cy="16807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Footer 1">
  <p:cSld name="Content w/Footer 1">
    <p:spTree>
      <p:nvGrpSpPr>
        <p:cNvPr id="68" name="Shape 68"/>
        <p:cNvGrpSpPr/>
        <p:nvPr/>
      </p:nvGrpSpPr>
      <p:grpSpPr>
        <a:xfrm>
          <a:off x="0" y="0"/>
          <a:ext cx="0" cy="0"/>
          <a:chOff x="0" y="0"/>
          <a:chExt cx="0" cy="0"/>
        </a:xfrm>
      </p:grpSpPr>
      <p:sp>
        <p:nvSpPr>
          <p:cNvPr id="69" name="Google Shape;69;p417"/>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17"/>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1" name="Google Shape;71;p417"/>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id="72" name="Google Shape;72;p417"/>
          <p:cNvPicPr preferRelativeResize="0"/>
          <p:nvPr/>
        </p:nvPicPr>
        <p:blipFill rotWithShape="1">
          <a:blip r:embed="rId3">
            <a:alphaModFix/>
          </a:blip>
          <a:srcRect b="30816" l="236" r="-235" t="10364"/>
          <a:stretch/>
        </p:blipFill>
        <p:spPr>
          <a:xfrm>
            <a:off x="0" y="5249173"/>
            <a:ext cx="9144000" cy="1680713"/>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742" name="Shape 742"/>
        <p:cNvGrpSpPr/>
        <p:nvPr/>
      </p:nvGrpSpPr>
      <p:grpSpPr>
        <a:xfrm>
          <a:off x="0" y="0"/>
          <a:ext cx="0" cy="0"/>
          <a:chOff x="0" y="0"/>
          <a:chExt cx="0" cy="0"/>
        </a:xfrm>
      </p:grpSpPr>
      <p:sp>
        <p:nvSpPr>
          <p:cNvPr id="743" name="Google Shape;743;p382"/>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4" name="Google Shape;744;p382"/>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45" name="Google Shape;745;p382"/>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46" name="Google Shape;746;p382"/>
          <p:cNvPicPr preferRelativeResize="0"/>
          <p:nvPr/>
        </p:nvPicPr>
        <p:blipFill rotWithShape="1">
          <a:blip r:embed="rId3">
            <a:alphaModFix/>
          </a:blip>
          <a:srcRect b="0" l="0" r="0" t="0"/>
          <a:stretch/>
        </p:blipFill>
        <p:spPr>
          <a:xfrm>
            <a:off x="0" y="5249173"/>
            <a:ext cx="9144000" cy="1680713"/>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747" name="Shape 747"/>
        <p:cNvGrpSpPr/>
        <p:nvPr/>
      </p:nvGrpSpPr>
      <p:grpSpPr>
        <a:xfrm>
          <a:off x="0" y="0"/>
          <a:ext cx="0" cy="0"/>
          <a:chOff x="0" y="0"/>
          <a:chExt cx="0" cy="0"/>
        </a:xfrm>
      </p:grpSpPr>
      <p:sp>
        <p:nvSpPr>
          <p:cNvPr id="748" name="Google Shape;748;p383"/>
          <p:cNvSpPr txBox="1"/>
          <p:nvPr>
            <p:ph type="ctrTitle"/>
          </p:nvPr>
        </p:nvSpPr>
        <p:spPr>
          <a:xfrm>
            <a:off x="928464" y="1600200"/>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9" name="Google Shape;749;p383"/>
          <p:cNvSpPr txBox="1"/>
          <p:nvPr>
            <p:ph idx="1" type="subTitle"/>
          </p:nvPr>
        </p:nvSpPr>
        <p:spPr>
          <a:xfrm>
            <a:off x="1348319" y="34290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50" name="Google Shape;750;p383"/>
          <p:cNvPicPr preferRelativeResize="0"/>
          <p:nvPr/>
        </p:nvPicPr>
        <p:blipFill rotWithShape="1">
          <a:blip r:embed="rId2">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51" name="Shape 751"/>
        <p:cNvGrpSpPr/>
        <p:nvPr/>
      </p:nvGrpSpPr>
      <p:grpSpPr>
        <a:xfrm>
          <a:off x="0" y="0"/>
          <a:ext cx="0" cy="0"/>
          <a:chOff x="0" y="0"/>
          <a:chExt cx="0" cy="0"/>
        </a:xfrm>
      </p:grpSpPr>
      <p:sp>
        <p:nvSpPr>
          <p:cNvPr id="752" name="Google Shape;752;p384"/>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3" name="Google Shape;753;p384"/>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54" name="Google Shape;754;p384"/>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55" name="Google Shape;755;p384"/>
          <p:cNvPicPr preferRelativeResize="0"/>
          <p:nvPr/>
        </p:nvPicPr>
        <p:blipFill rotWithShape="1">
          <a:blip r:embed="rId3">
            <a:alphaModFix/>
          </a:blip>
          <a:srcRect b="0" l="0" r="-233" t="0"/>
          <a:stretch/>
        </p:blipFill>
        <p:spPr>
          <a:xfrm>
            <a:off x="0" y="5249173"/>
            <a:ext cx="9144000" cy="1680713"/>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56" name="Shape 756"/>
        <p:cNvGrpSpPr/>
        <p:nvPr/>
      </p:nvGrpSpPr>
      <p:grpSpPr>
        <a:xfrm>
          <a:off x="0" y="0"/>
          <a:ext cx="0" cy="0"/>
          <a:chOff x="0" y="0"/>
          <a:chExt cx="0" cy="0"/>
        </a:xfrm>
      </p:grpSpPr>
      <p:pic>
        <p:nvPicPr>
          <p:cNvPr id="757" name="Google Shape;757;p385"/>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758" name="Google Shape;758;p385"/>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9" name="Google Shape;759;p385"/>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60" name="Google Shape;760;p385"/>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61" name="Shape 761"/>
        <p:cNvGrpSpPr/>
        <p:nvPr/>
      </p:nvGrpSpPr>
      <p:grpSpPr>
        <a:xfrm>
          <a:off x="0" y="0"/>
          <a:ext cx="0" cy="0"/>
          <a:chOff x="0" y="0"/>
          <a:chExt cx="0" cy="0"/>
        </a:xfrm>
      </p:grpSpPr>
      <p:pic>
        <p:nvPicPr>
          <p:cNvPr id="762" name="Google Shape;762;p386"/>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763" name="Google Shape;763;p386"/>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4" name="Google Shape;764;p386"/>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65" name="Google Shape;765;p386"/>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766" name="Shape 766"/>
        <p:cNvGrpSpPr/>
        <p:nvPr/>
      </p:nvGrpSpPr>
      <p:grpSpPr>
        <a:xfrm>
          <a:off x="0" y="0"/>
          <a:ext cx="0" cy="0"/>
          <a:chOff x="0" y="0"/>
          <a:chExt cx="0" cy="0"/>
        </a:xfrm>
      </p:grpSpPr>
      <p:pic>
        <p:nvPicPr>
          <p:cNvPr id="767" name="Google Shape;767;p387"/>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768" name="Google Shape;768;p387"/>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9" name="Google Shape;769;p387"/>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70" name="Google Shape;770;p387"/>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771" name="Shape 771"/>
        <p:cNvGrpSpPr/>
        <p:nvPr/>
      </p:nvGrpSpPr>
      <p:grpSpPr>
        <a:xfrm>
          <a:off x="0" y="0"/>
          <a:ext cx="0" cy="0"/>
          <a:chOff x="0" y="0"/>
          <a:chExt cx="0" cy="0"/>
        </a:xfrm>
      </p:grpSpPr>
      <p:pic>
        <p:nvPicPr>
          <p:cNvPr id="772" name="Google Shape;772;p388"/>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773" name="Google Shape;773;p388"/>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4" name="Google Shape;774;p388"/>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75" name="Google Shape;775;p388"/>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776" name="Shape 776"/>
        <p:cNvGrpSpPr/>
        <p:nvPr/>
      </p:nvGrpSpPr>
      <p:grpSpPr>
        <a:xfrm>
          <a:off x="0" y="0"/>
          <a:ext cx="0" cy="0"/>
          <a:chOff x="0" y="0"/>
          <a:chExt cx="0" cy="0"/>
        </a:xfrm>
      </p:grpSpPr>
      <p:sp>
        <p:nvSpPr>
          <p:cNvPr id="777" name="Google Shape;777;p389"/>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8" name="Google Shape;778;p389"/>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79" name="Google Shape;779;p389"/>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780" name="Google Shape;780;p389"/>
          <p:cNvPicPr preferRelativeResize="0"/>
          <p:nvPr/>
        </p:nvPicPr>
        <p:blipFill rotWithShape="1">
          <a:blip r:embed="rId3">
            <a:alphaModFix/>
          </a:blip>
          <a:srcRect b="0" l="0" r="0" t="0"/>
          <a:stretch/>
        </p:blipFill>
        <p:spPr>
          <a:xfrm>
            <a:off x="0" y="5249173"/>
            <a:ext cx="9144000" cy="1680713"/>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781" name="Shape 781"/>
        <p:cNvGrpSpPr/>
        <p:nvPr/>
      </p:nvGrpSpPr>
      <p:grpSpPr>
        <a:xfrm>
          <a:off x="0" y="0"/>
          <a:ext cx="0" cy="0"/>
          <a:chOff x="0" y="0"/>
          <a:chExt cx="0" cy="0"/>
        </a:xfrm>
      </p:grpSpPr>
      <p:sp>
        <p:nvSpPr>
          <p:cNvPr id="782" name="Google Shape;782;p390"/>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3" name="Google Shape;783;p390"/>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84" name="Google Shape;784;p39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785" name="Google Shape;785;p390"/>
          <p:cNvPicPr preferRelativeResize="0"/>
          <p:nvPr/>
        </p:nvPicPr>
        <p:blipFill rotWithShape="1">
          <a:blip r:embed="rId3">
            <a:alphaModFix/>
          </a:blip>
          <a:srcRect b="0" l="0" r="-125" t="0"/>
          <a:stretch/>
        </p:blipFill>
        <p:spPr>
          <a:xfrm>
            <a:off x="11502" y="5183038"/>
            <a:ext cx="9144000" cy="1680713"/>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6" name="Shape 786"/>
        <p:cNvGrpSpPr/>
        <p:nvPr/>
      </p:nvGrpSpPr>
      <p:grpSpPr>
        <a:xfrm>
          <a:off x="0" y="0"/>
          <a:ext cx="0" cy="0"/>
          <a:chOff x="0" y="0"/>
          <a:chExt cx="0" cy="0"/>
        </a:xfrm>
      </p:grpSpPr>
      <p:sp>
        <p:nvSpPr>
          <p:cNvPr id="787" name="Google Shape;787;p39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p391"/>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89" name="Google Shape;789;p391"/>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790" name="Google Shape;790;p391"/>
          <p:cNvPicPr preferRelativeResize="0"/>
          <p:nvPr/>
        </p:nvPicPr>
        <p:blipFill rotWithShape="1">
          <a:blip r:embed="rId2">
            <a:alphaModFix/>
          </a:blip>
          <a:srcRect b="0" l="0" r="0" t="0"/>
          <a:stretch/>
        </p:blipFill>
        <p:spPr>
          <a:xfrm>
            <a:off x="48426" y="49986"/>
            <a:ext cx="2667000" cy="15566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Footer 2">
  <p:cSld name="Content w/Footer 2">
    <p:spTree>
      <p:nvGrpSpPr>
        <p:cNvPr id="73" name="Shape 73"/>
        <p:cNvGrpSpPr/>
        <p:nvPr/>
      </p:nvGrpSpPr>
      <p:grpSpPr>
        <a:xfrm>
          <a:off x="0" y="0"/>
          <a:ext cx="0" cy="0"/>
          <a:chOff x="0" y="0"/>
          <a:chExt cx="0" cy="0"/>
        </a:xfrm>
      </p:grpSpPr>
      <p:sp>
        <p:nvSpPr>
          <p:cNvPr id="74" name="Google Shape;74;p418"/>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18"/>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6" name="Google Shape;76;p418"/>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descr="A group of people smiling&#10;&#10;Description automatically generated with medium confidence" id="77" name="Google Shape;77;p418"/>
          <p:cNvPicPr preferRelativeResize="0"/>
          <p:nvPr/>
        </p:nvPicPr>
        <p:blipFill rotWithShape="1">
          <a:blip r:embed="rId3">
            <a:alphaModFix/>
          </a:blip>
          <a:srcRect b="7406" l="0" r="0" t="10901"/>
          <a:stretch/>
        </p:blipFill>
        <p:spPr>
          <a:xfrm>
            <a:off x="0" y="5249173"/>
            <a:ext cx="9144000" cy="168071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791" name="Shape 791"/>
        <p:cNvGrpSpPr/>
        <p:nvPr/>
      </p:nvGrpSpPr>
      <p:grpSpPr>
        <a:xfrm>
          <a:off x="0" y="0"/>
          <a:ext cx="0" cy="0"/>
          <a:chOff x="0" y="0"/>
          <a:chExt cx="0" cy="0"/>
        </a:xfrm>
      </p:grpSpPr>
      <p:sp>
        <p:nvSpPr>
          <p:cNvPr id="792" name="Google Shape;792;p392"/>
          <p:cNvSpPr txBox="1"/>
          <p:nvPr>
            <p:ph type="title"/>
          </p:nvPr>
        </p:nvSpPr>
        <p:spPr>
          <a:xfrm>
            <a:off x="2743200" y="256814"/>
            <a:ext cx="5943600" cy="1143000"/>
          </a:xfrm>
          <a:prstGeom prst="rect">
            <a:avLst/>
          </a:prstGeom>
          <a:solidFill>
            <a:srgbClr val="A9DCF2">
              <a:alpha val="63529"/>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3" name="Google Shape;793;p392"/>
          <p:cNvSpPr txBox="1"/>
          <p:nvPr>
            <p:ph idx="1" type="body"/>
          </p:nvPr>
        </p:nvSpPr>
        <p:spPr>
          <a:xfrm>
            <a:off x="533400" y="1600200"/>
            <a:ext cx="81534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94" name="Google Shape;794;p3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5" name="Google Shape;795;p3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6" name="Google Shape;796;p3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797" name="Google Shape;797;p392" title="Decorative image"/>
          <p:cNvPicPr preferRelativeResize="0"/>
          <p:nvPr/>
        </p:nvPicPr>
        <p:blipFill rotWithShape="1">
          <a:blip r:embed="rId2">
            <a:alphaModFix/>
          </a:blip>
          <a:srcRect b="0" l="0" r="0" t="0"/>
          <a:stretch/>
        </p:blipFill>
        <p:spPr>
          <a:xfrm>
            <a:off x="-1" y="5105400"/>
            <a:ext cx="9144001" cy="1752600"/>
          </a:xfrm>
          <a:prstGeom prst="rect">
            <a:avLst/>
          </a:prstGeom>
          <a:noFill/>
          <a:ln cap="flat" cmpd="sng" w="38100">
            <a:solidFill>
              <a:schemeClr val="accent5"/>
            </a:solidFill>
            <a:prstDash val="dash"/>
            <a:round/>
            <a:headEnd len="sm" w="sm" type="none"/>
            <a:tailEnd len="sm" w="sm" type="none"/>
          </a:ln>
        </p:spPr>
      </p:pic>
      <p:pic>
        <p:nvPicPr>
          <p:cNvPr id="798" name="Google Shape;798;p392"/>
          <p:cNvPicPr preferRelativeResize="0"/>
          <p:nvPr/>
        </p:nvPicPr>
        <p:blipFill rotWithShape="1">
          <a:blip r:embed="rId3">
            <a:alphaModFix/>
          </a:blip>
          <a:srcRect b="0" l="0" r="0" t="0"/>
          <a:stretch/>
        </p:blipFill>
        <p:spPr>
          <a:xfrm>
            <a:off x="76200" y="152400"/>
            <a:ext cx="2590800" cy="1241206"/>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799" name="Shape 799"/>
        <p:cNvGrpSpPr/>
        <p:nvPr/>
      </p:nvGrpSpPr>
      <p:grpSpPr>
        <a:xfrm>
          <a:off x="0" y="0"/>
          <a:ext cx="0" cy="0"/>
          <a:chOff x="0" y="0"/>
          <a:chExt cx="0" cy="0"/>
        </a:xfrm>
      </p:grpSpPr>
      <p:sp>
        <p:nvSpPr>
          <p:cNvPr id="800" name="Google Shape;800;p393"/>
          <p:cNvSpPr txBox="1"/>
          <p:nvPr>
            <p:ph type="title"/>
          </p:nvPr>
        </p:nvSpPr>
        <p:spPr>
          <a:xfrm>
            <a:off x="2743200" y="256814"/>
            <a:ext cx="5943600" cy="1143000"/>
          </a:xfrm>
          <a:prstGeom prst="rect">
            <a:avLst/>
          </a:prstGeom>
          <a:solidFill>
            <a:srgbClr val="A9DCF2">
              <a:alpha val="63529"/>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1" name="Google Shape;801;p393"/>
          <p:cNvSpPr txBox="1"/>
          <p:nvPr>
            <p:ph idx="1" type="body"/>
          </p:nvPr>
        </p:nvSpPr>
        <p:spPr>
          <a:xfrm>
            <a:off x="457200" y="1600200"/>
            <a:ext cx="8229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802" name="Google Shape;802;p3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3" name="Google Shape;803;p3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4" name="Google Shape;804;p3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805" name="Google Shape;805;p393" title="Decorative image"/>
          <p:cNvPicPr preferRelativeResize="0"/>
          <p:nvPr/>
        </p:nvPicPr>
        <p:blipFill rotWithShape="1">
          <a:blip r:embed="rId2">
            <a:alphaModFix/>
          </a:blip>
          <a:srcRect b="0" l="0" r="0" t="0"/>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806" name="Google Shape;806;p393"/>
          <p:cNvPicPr preferRelativeResize="0"/>
          <p:nvPr/>
        </p:nvPicPr>
        <p:blipFill rotWithShape="1">
          <a:blip r:embed="rId3">
            <a:alphaModFix/>
          </a:blip>
          <a:srcRect b="0" l="0" r="0" t="0"/>
          <a:stretch/>
        </p:blipFill>
        <p:spPr>
          <a:xfrm>
            <a:off x="76200" y="152400"/>
            <a:ext cx="2585896" cy="123885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Footer 3">
  <p:cSld name="Content w/Footer 3">
    <p:spTree>
      <p:nvGrpSpPr>
        <p:cNvPr id="78" name="Shape 78"/>
        <p:cNvGrpSpPr/>
        <p:nvPr/>
      </p:nvGrpSpPr>
      <p:grpSpPr>
        <a:xfrm>
          <a:off x="0" y="0"/>
          <a:ext cx="0" cy="0"/>
          <a:chOff x="0" y="0"/>
          <a:chExt cx="0" cy="0"/>
        </a:xfrm>
      </p:grpSpPr>
      <p:sp>
        <p:nvSpPr>
          <p:cNvPr id="79" name="Google Shape;79;p419"/>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19"/>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1" name="Google Shape;81;p419"/>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id="82" name="Google Shape;82;p419"/>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Footer 4">
  <p:cSld name="Content w/Footer 4">
    <p:spTree>
      <p:nvGrpSpPr>
        <p:cNvPr id="83" name="Shape 83"/>
        <p:cNvGrpSpPr/>
        <p:nvPr/>
      </p:nvGrpSpPr>
      <p:grpSpPr>
        <a:xfrm>
          <a:off x="0" y="0"/>
          <a:ext cx="0" cy="0"/>
          <a:chOff x="0" y="0"/>
          <a:chExt cx="0" cy="0"/>
        </a:xfrm>
      </p:grpSpPr>
      <p:sp>
        <p:nvSpPr>
          <p:cNvPr id="84" name="Google Shape;84;p420"/>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20"/>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6" name="Google Shape;86;p420"/>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id="87" name="Google Shape;87;p420"/>
          <p:cNvPicPr preferRelativeResize="0"/>
          <p:nvPr/>
        </p:nvPicPr>
        <p:blipFill rotWithShape="1">
          <a:blip r:embed="rId3">
            <a:alphaModFix/>
          </a:blip>
          <a:srcRect b="39102" l="126" r="-125" t="52"/>
          <a:stretch/>
        </p:blipFill>
        <p:spPr>
          <a:xfrm>
            <a:off x="11502" y="5183038"/>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88" name="Shape 88"/>
        <p:cNvGrpSpPr/>
        <p:nvPr/>
      </p:nvGrpSpPr>
      <p:grpSpPr>
        <a:xfrm>
          <a:off x="0" y="0"/>
          <a:ext cx="0" cy="0"/>
          <a:chOff x="0" y="0"/>
          <a:chExt cx="0" cy="0"/>
        </a:xfrm>
      </p:grpSpPr>
      <p:sp>
        <p:nvSpPr>
          <p:cNvPr id="89" name="Google Shape;89;p421"/>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421"/>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1" name="Google Shape;91;p421"/>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id="92" name="Google Shape;92;p421"/>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NL">
  <p:cSld name="Content with Caption NL">
    <p:spTree>
      <p:nvGrpSpPr>
        <p:cNvPr id="93" name="Shape 93"/>
        <p:cNvGrpSpPr/>
        <p:nvPr/>
      </p:nvGrpSpPr>
      <p:grpSpPr>
        <a:xfrm>
          <a:off x="0" y="0"/>
          <a:ext cx="0" cy="0"/>
          <a:chOff x="0" y="0"/>
          <a:chExt cx="0" cy="0"/>
        </a:xfrm>
      </p:grpSpPr>
      <p:sp>
        <p:nvSpPr>
          <p:cNvPr id="94" name="Google Shape;94;p422"/>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22"/>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6" name="Google Shape;96;p422"/>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97" name="Google Shape;97;p422"/>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98" name="Shape 98"/>
        <p:cNvGrpSpPr/>
        <p:nvPr/>
      </p:nvGrpSpPr>
      <p:grpSpPr>
        <a:xfrm>
          <a:off x="0" y="0"/>
          <a:ext cx="0" cy="0"/>
          <a:chOff x="0" y="0"/>
          <a:chExt cx="0" cy="0"/>
        </a:xfrm>
      </p:grpSpPr>
      <p:sp>
        <p:nvSpPr>
          <p:cNvPr id="99" name="Google Shape;99;p423"/>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23"/>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1" name="Google Shape;101;p423"/>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 name="Google Shape;102;p423"/>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L">
  <p:cSld name="Blank NL">
    <p:bg>
      <p:bgPr>
        <a:solidFill>
          <a:schemeClr val="lt1"/>
        </a:solidFill>
      </p:bgPr>
    </p:bg>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Only">
  <p:cSld name="1_Header Only">
    <p:spTree>
      <p:nvGrpSpPr>
        <p:cNvPr id="103" name="Shape 103"/>
        <p:cNvGrpSpPr/>
        <p:nvPr/>
      </p:nvGrpSpPr>
      <p:grpSpPr>
        <a:xfrm>
          <a:off x="0" y="0"/>
          <a:ext cx="0" cy="0"/>
          <a:chOff x="0" y="0"/>
          <a:chExt cx="0" cy="0"/>
        </a:xfrm>
      </p:grpSpPr>
      <p:sp>
        <p:nvSpPr>
          <p:cNvPr id="104" name="Google Shape;104;p424"/>
          <p:cNvSpPr txBox="1"/>
          <p:nvPr>
            <p:ph type="title"/>
          </p:nvPr>
        </p:nvSpPr>
        <p:spPr>
          <a:xfrm>
            <a:off x="628650" y="202259"/>
            <a:ext cx="7886700" cy="1325563"/>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5" name="Google Shape;105;p424"/>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grpSp>
        <p:nvGrpSpPr>
          <p:cNvPr id="106" name="Google Shape;106;p424"/>
          <p:cNvGrpSpPr/>
          <p:nvPr/>
        </p:nvGrpSpPr>
        <p:grpSpPr>
          <a:xfrm>
            <a:off x="2144995" y="3177707"/>
            <a:ext cx="4854010" cy="1143000"/>
            <a:chOff x="1981200" y="1826567"/>
            <a:chExt cx="4854010" cy="1143000"/>
          </a:xfrm>
        </p:grpSpPr>
        <p:pic>
          <p:nvPicPr>
            <p:cNvPr id="107" name="Google Shape;107;p424">
              <a:hlinkClick r:id="rId3"/>
            </p:cNvPr>
            <p:cNvPicPr preferRelativeResize="0"/>
            <p:nvPr/>
          </p:nvPicPr>
          <p:blipFill rotWithShape="1">
            <a:blip r:embed="rId4">
              <a:alphaModFix/>
            </a:blip>
            <a:srcRect b="0" l="0" r="0" t="0"/>
            <a:stretch/>
          </p:blipFill>
          <p:spPr>
            <a:xfrm>
              <a:off x="1981200" y="1826567"/>
              <a:ext cx="1143000" cy="1143000"/>
            </a:xfrm>
            <a:prstGeom prst="rect">
              <a:avLst/>
            </a:prstGeom>
            <a:noFill/>
            <a:ln>
              <a:noFill/>
            </a:ln>
          </p:spPr>
        </p:pic>
        <p:sp>
          <p:nvSpPr>
            <p:cNvPr id="108" name="Google Shape;108;p424"/>
            <p:cNvSpPr txBox="1"/>
            <p:nvPr/>
          </p:nvSpPr>
          <p:spPr>
            <a:xfrm>
              <a:off x="3544367" y="2167234"/>
              <a:ext cx="329084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Verdana"/>
                <a:buNone/>
              </a:pPr>
              <a:r>
                <a:rPr b="0" i="0" lang="en-US" sz="2400" u="none" cap="none" strike="noStrike">
                  <a:solidFill>
                    <a:schemeClr val="dk1"/>
                  </a:solidFill>
                  <a:latin typeface="Verdana"/>
                  <a:ea typeface="Verdana"/>
                  <a:cs typeface="Verdana"/>
                  <a:sym typeface="Verdana"/>
                </a:rPr>
                <a:t>Twitter – </a:t>
              </a:r>
              <a:r>
                <a:rPr b="0" i="0" lang="en-US" sz="2400" u="sng" cap="none" strike="noStrike">
                  <a:solidFill>
                    <a:schemeClr val="hlink"/>
                  </a:solidFill>
                  <a:latin typeface="Verdana"/>
                  <a:ea typeface="Verdana"/>
                  <a:cs typeface="Verdana"/>
                  <a:sym typeface="Verdana"/>
                  <a:hlinkClick r:id="rId5"/>
                </a:rPr>
                <a:t>VTSS_RIC</a:t>
              </a:r>
              <a:endParaRPr b="0" i="0" sz="2400" u="none" cap="none" strike="noStrike">
                <a:solidFill>
                  <a:schemeClr val="dk1"/>
                </a:solidFill>
                <a:latin typeface="Verdana"/>
                <a:ea typeface="Verdana"/>
                <a:cs typeface="Verdana"/>
                <a:sym typeface="Verdana"/>
              </a:endParaRPr>
            </a:p>
          </p:txBody>
        </p:sp>
      </p:grpSp>
      <p:grpSp>
        <p:nvGrpSpPr>
          <p:cNvPr id="109" name="Google Shape;109;p424"/>
          <p:cNvGrpSpPr/>
          <p:nvPr/>
        </p:nvGrpSpPr>
        <p:grpSpPr>
          <a:xfrm>
            <a:off x="2050634" y="4545484"/>
            <a:ext cx="5042731" cy="1143000"/>
            <a:chOff x="1981200" y="3426768"/>
            <a:chExt cx="5042731" cy="1143000"/>
          </a:xfrm>
        </p:grpSpPr>
        <p:pic>
          <p:nvPicPr>
            <p:cNvPr id="110" name="Google Shape;110;p424">
              <a:hlinkClick r:id="rId6"/>
            </p:cNvPr>
            <p:cNvPicPr preferRelativeResize="0"/>
            <p:nvPr/>
          </p:nvPicPr>
          <p:blipFill rotWithShape="1">
            <a:blip r:embed="rId7">
              <a:alphaModFix/>
            </a:blip>
            <a:srcRect b="0" l="0" r="0" t="0"/>
            <a:stretch/>
          </p:blipFill>
          <p:spPr>
            <a:xfrm>
              <a:off x="1981200" y="3426768"/>
              <a:ext cx="1143000" cy="1143000"/>
            </a:xfrm>
            <a:prstGeom prst="rect">
              <a:avLst/>
            </a:prstGeom>
            <a:noFill/>
            <a:ln>
              <a:noFill/>
            </a:ln>
          </p:spPr>
        </p:pic>
        <p:sp>
          <p:nvSpPr>
            <p:cNvPr id="111" name="Google Shape;111;p424"/>
            <p:cNvSpPr txBox="1"/>
            <p:nvPr/>
          </p:nvSpPr>
          <p:spPr>
            <a:xfrm>
              <a:off x="3547217" y="3767437"/>
              <a:ext cx="34767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Verdana"/>
                <a:buNone/>
              </a:pPr>
              <a:r>
                <a:rPr b="0" i="0" lang="en-US" sz="2400" u="none" cap="none" strike="noStrike">
                  <a:solidFill>
                    <a:schemeClr val="dk1"/>
                  </a:solidFill>
                  <a:latin typeface="Verdana"/>
                  <a:ea typeface="Verdana"/>
                  <a:cs typeface="Verdana"/>
                  <a:sym typeface="Verdana"/>
                </a:rPr>
                <a:t>Facebook – </a:t>
              </a:r>
              <a:r>
                <a:rPr b="0" i="0" lang="en-US" sz="2400" u="sng" cap="none" strike="noStrike">
                  <a:solidFill>
                    <a:schemeClr val="hlink"/>
                  </a:solidFill>
                  <a:latin typeface="Verdana"/>
                  <a:ea typeface="Verdana"/>
                  <a:cs typeface="Verdana"/>
                  <a:sym typeface="Verdana"/>
                  <a:hlinkClick r:id="rId8"/>
                </a:rPr>
                <a:t>VTSSRIC</a:t>
              </a:r>
              <a:endParaRPr b="0" i="0" sz="2400" u="none" cap="none" strike="noStrike">
                <a:solidFill>
                  <a:schemeClr val="dk1"/>
                </a:solidFill>
                <a:latin typeface="Verdana"/>
                <a:ea typeface="Verdana"/>
                <a:cs typeface="Verdana"/>
                <a:sym typeface="Verdana"/>
              </a:endParaRPr>
            </a:p>
          </p:txBody>
        </p:sp>
      </p:grpSp>
      <p:sp>
        <p:nvSpPr>
          <p:cNvPr id="112" name="Google Shape;112;p424"/>
          <p:cNvSpPr txBox="1"/>
          <p:nvPr/>
        </p:nvSpPr>
        <p:spPr>
          <a:xfrm>
            <a:off x="1066800" y="1752600"/>
            <a:ext cx="67818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Thank you for attending and please feel free to tag us at any of our social media handles below!</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p26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18" name="Google Shape;118;p26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6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28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8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288"/>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
        <p:nvSpPr>
          <p:cNvPr id="124" name="Google Shape;124;p288"/>
          <p:cNvSpPr txBox="1"/>
          <p:nvPr>
            <p:ph idx="2" type="subTitle"/>
          </p:nvPr>
        </p:nvSpPr>
        <p:spPr>
          <a:xfrm>
            <a:off x="914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p:txBody>
      </p:sp>
      <p:sp>
        <p:nvSpPr>
          <p:cNvPr id="125" name="Google Shape;125;p288"/>
          <p:cNvSpPr txBox="1"/>
          <p:nvPr>
            <p:ph idx="3" type="subTitle"/>
          </p:nvPr>
        </p:nvSpPr>
        <p:spPr>
          <a:xfrm>
            <a:off x="5105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
        <p:nvSpPr>
          <p:cNvPr id="126" name="Google Shape;126;p288"/>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127" name="Shape 127"/>
        <p:cNvGrpSpPr/>
        <p:nvPr/>
      </p:nvGrpSpPr>
      <p:grpSpPr>
        <a:xfrm>
          <a:off x="0" y="0"/>
          <a:ext cx="0" cy="0"/>
          <a:chOff x="0" y="0"/>
          <a:chExt cx="0" cy="0"/>
        </a:xfrm>
      </p:grpSpPr>
      <p:sp>
        <p:nvSpPr>
          <p:cNvPr id="128" name="Google Shape;128;p289"/>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129" name="Shape 129"/>
        <p:cNvGrpSpPr/>
        <p:nvPr/>
      </p:nvGrpSpPr>
      <p:grpSpPr>
        <a:xfrm>
          <a:off x="0" y="0"/>
          <a:ext cx="0" cy="0"/>
          <a:chOff x="0" y="0"/>
          <a:chExt cx="0" cy="0"/>
        </a:xfrm>
      </p:grpSpPr>
      <p:sp>
        <p:nvSpPr>
          <p:cNvPr id="130" name="Google Shape;130;p2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1" name="Google Shape;131;p2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2" name="Google Shape;132;p2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33" name="Shape 133"/>
        <p:cNvGrpSpPr/>
        <p:nvPr/>
      </p:nvGrpSpPr>
      <p:grpSpPr>
        <a:xfrm>
          <a:off x="0" y="0"/>
          <a:ext cx="0" cy="0"/>
          <a:chOff x="0" y="0"/>
          <a:chExt cx="0" cy="0"/>
        </a:xfrm>
      </p:grpSpPr>
      <p:pic>
        <p:nvPicPr>
          <p:cNvPr descr="Decorative Image of Smiling kids" id="134" name="Google Shape;134;p410"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35" name="Google Shape;135;p410"/>
          <p:cNvSpPr txBox="1"/>
          <p:nvPr>
            <p:ph type="ctrTitle"/>
          </p:nvPr>
        </p:nvSpPr>
        <p:spPr>
          <a:xfrm>
            <a:off x="953254" y="3671154"/>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410"/>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37" name="Google Shape;137;p410"/>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138" name="Shape 138"/>
        <p:cNvGrpSpPr/>
        <p:nvPr/>
      </p:nvGrpSpPr>
      <p:grpSpPr>
        <a:xfrm>
          <a:off x="0" y="0"/>
          <a:ext cx="0" cy="0"/>
          <a:chOff x="0" y="0"/>
          <a:chExt cx="0" cy="0"/>
        </a:xfrm>
      </p:grpSpPr>
      <p:pic>
        <p:nvPicPr>
          <p:cNvPr id="139" name="Google Shape;139;p411"/>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140" name="Google Shape;140;p411"/>
          <p:cNvSpPr txBox="1"/>
          <p:nvPr>
            <p:ph type="ctrTitle"/>
          </p:nvPr>
        </p:nvSpPr>
        <p:spPr>
          <a:xfrm>
            <a:off x="953254" y="3671154"/>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411"/>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42" name="Google Shape;142;p411"/>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143" name="Shape 143"/>
        <p:cNvGrpSpPr/>
        <p:nvPr/>
      </p:nvGrpSpPr>
      <p:grpSpPr>
        <a:xfrm>
          <a:off x="0" y="0"/>
          <a:ext cx="0" cy="0"/>
          <a:chOff x="0" y="0"/>
          <a:chExt cx="0" cy="0"/>
        </a:xfrm>
      </p:grpSpPr>
      <p:pic>
        <p:nvPicPr>
          <p:cNvPr id="144" name="Google Shape;144;p412"/>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145" name="Google Shape;145;p412"/>
          <p:cNvSpPr txBox="1"/>
          <p:nvPr>
            <p:ph type="ctrTitle"/>
          </p:nvPr>
        </p:nvSpPr>
        <p:spPr>
          <a:xfrm>
            <a:off x="953254" y="3671154"/>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412"/>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47" name="Google Shape;147;p412"/>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spTree>
      <p:nvGrpSpPr>
        <p:cNvPr id="148" name="Shape 148"/>
        <p:cNvGrpSpPr/>
        <p:nvPr/>
      </p:nvGrpSpPr>
      <p:grpSpPr>
        <a:xfrm>
          <a:off x="0" y="0"/>
          <a:ext cx="0" cy="0"/>
          <a:chOff x="0" y="0"/>
          <a:chExt cx="0" cy="0"/>
        </a:xfrm>
      </p:grpSpPr>
      <p:pic>
        <p:nvPicPr>
          <p:cNvPr id="149" name="Google Shape;149;p413"/>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150" name="Google Shape;150;p413"/>
          <p:cNvSpPr txBox="1"/>
          <p:nvPr>
            <p:ph type="ctrTitle"/>
          </p:nvPr>
        </p:nvSpPr>
        <p:spPr>
          <a:xfrm>
            <a:off x="953254" y="3671154"/>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13"/>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52" name="Google Shape;152;p413"/>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spTree>
      <p:nvGrpSpPr>
        <p:cNvPr id="153" name="Shape 153"/>
        <p:cNvGrpSpPr/>
        <p:nvPr/>
      </p:nvGrpSpPr>
      <p:grpSpPr>
        <a:xfrm>
          <a:off x="0" y="0"/>
          <a:ext cx="0" cy="0"/>
          <a:chOff x="0" y="0"/>
          <a:chExt cx="0" cy="0"/>
        </a:xfrm>
      </p:grpSpPr>
      <p:pic>
        <p:nvPicPr>
          <p:cNvPr id="154" name="Google Shape;154;p414"/>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155" name="Google Shape;155;p414"/>
          <p:cNvSpPr txBox="1"/>
          <p:nvPr>
            <p:ph type="ctrTitle"/>
          </p:nvPr>
        </p:nvSpPr>
        <p:spPr>
          <a:xfrm>
            <a:off x="953254" y="3671154"/>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14"/>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57" name="Google Shape;157;p414"/>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type="obj">
  <p:cSld name="OBJECT">
    <p:spTree>
      <p:nvGrpSpPr>
        <p:cNvPr id="19" name="Shape 19"/>
        <p:cNvGrpSpPr/>
        <p:nvPr/>
      </p:nvGrpSpPr>
      <p:grpSpPr>
        <a:xfrm>
          <a:off x="0" y="0"/>
          <a:ext cx="0" cy="0"/>
          <a:chOff x="0" y="0"/>
          <a:chExt cx="0" cy="0"/>
        </a:xfrm>
      </p:grpSpPr>
      <p:sp>
        <p:nvSpPr>
          <p:cNvPr id="20" name="Google Shape;20;p262"/>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6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 name="Google Shape;22;p262"/>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No Picture">
  <p:cSld name="Title Slide - No Picture">
    <p:spTree>
      <p:nvGrpSpPr>
        <p:cNvPr id="158" name="Shape 158"/>
        <p:cNvGrpSpPr/>
        <p:nvPr/>
      </p:nvGrpSpPr>
      <p:grpSpPr>
        <a:xfrm>
          <a:off x="0" y="0"/>
          <a:ext cx="0" cy="0"/>
          <a:chOff x="0" y="0"/>
          <a:chExt cx="0" cy="0"/>
        </a:xfrm>
      </p:grpSpPr>
      <p:sp>
        <p:nvSpPr>
          <p:cNvPr id="159" name="Google Shape;159;p415"/>
          <p:cNvSpPr txBox="1"/>
          <p:nvPr>
            <p:ph type="ctrTitle"/>
          </p:nvPr>
        </p:nvSpPr>
        <p:spPr>
          <a:xfrm>
            <a:off x="928464" y="1600200"/>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415"/>
          <p:cNvSpPr txBox="1"/>
          <p:nvPr>
            <p:ph idx="1" type="subTitle"/>
          </p:nvPr>
        </p:nvSpPr>
        <p:spPr>
          <a:xfrm>
            <a:off x="1348319" y="34290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1" name="Google Shape;161;p415"/>
          <p:cNvPicPr preferRelativeResize="0"/>
          <p:nvPr/>
        </p:nvPicPr>
        <p:blipFill rotWithShape="1">
          <a:blip r:embed="rId2">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VTSS Text">
  <p:cSld name="Title - VTSS Text">
    <p:spTree>
      <p:nvGrpSpPr>
        <p:cNvPr id="162" name="Shape 162"/>
        <p:cNvGrpSpPr/>
        <p:nvPr/>
      </p:nvGrpSpPr>
      <p:grpSpPr>
        <a:xfrm>
          <a:off x="0" y="0"/>
          <a:ext cx="0" cy="0"/>
          <a:chOff x="0" y="0"/>
          <a:chExt cx="0" cy="0"/>
        </a:xfrm>
      </p:grpSpPr>
      <p:sp>
        <p:nvSpPr>
          <p:cNvPr id="163" name="Google Shape;163;p416"/>
          <p:cNvSpPr txBox="1"/>
          <p:nvPr>
            <p:ph type="ctrTitle"/>
          </p:nvPr>
        </p:nvSpPr>
        <p:spPr>
          <a:xfrm>
            <a:off x="928464" y="1600200"/>
            <a:ext cx="7240509" cy="1470025"/>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416"/>
          <p:cNvSpPr txBox="1"/>
          <p:nvPr>
            <p:ph idx="1" type="subTitle"/>
          </p:nvPr>
        </p:nvSpPr>
        <p:spPr>
          <a:xfrm>
            <a:off x="1348319" y="34290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5" name="Google Shape;165;p416"/>
          <p:cNvSpPr txBox="1"/>
          <p:nvPr/>
        </p:nvSpPr>
        <p:spPr>
          <a:xfrm>
            <a:off x="152400" y="471984"/>
            <a:ext cx="87630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3369"/>
                </a:solidFill>
                <a:latin typeface="Quattrocento Sans"/>
                <a:ea typeface="Quattrocento Sans"/>
                <a:cs typeface="Quattrocento Sans"/>
                <a:sym typeface="Quattrocento Sans"/>
              </a:rPr>
              <a:t>Virginia Tiered Systems of Supports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9" name="Shape 169"/>
        <p:cNvGrpSpPr/>
        <p:nvPr/>
      </p:nvGrpSpPr>
      <p:grpSpPr>
        <a:xfrm>
          <a:off x="0" y="0"/>
          <a:ext cx="0" cy="0"/>
          <a:chOff x="0" y="0"/>
          <a:chExt cx="0" cy="0"/>
        </a:xfrm>
      </p:grpSpPr>
      <p:pic>
        <p:nvPicPr>
          <p:cNvPr id="170" name="Google Shape;170;p266"/>
          <p:cNvPicPr preferRelativeResize="0"/>
          <p:nvPr/>
        </p:nvPicPr>
        <p:blipFill rotWithShape="1">
          <a:blip r:embed="rId2">
            <a:alphaModFix/>
          </a:blip>
          <a:srcRect b="12769" l="136" r="-132" t="32397"/>
          <a:stretch/>
        </p:blipFill>
        <p:spPr>
          <a:xfrm rot="10800000">
            <a:off x="0" y="0"/>
            <a:ext cx="9143999" cy="1554608"/>
          </a:xfrm>
          <a:prstGeom prst="rect">
            <a:avLst/>
          </a:prstGeom>
          <a:noFill/>
          <a:ln>
            <a:noFill/>
          </a:ln>
        </p:spPr>
      </p:pic>
      <p:sp>
        <p:nvSpPr>
          <p:cNvPr id="171" name="Google Shape;171;p26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66"/>
          <p:cNvSpPr txBox="1"/>
          <p:nvPr>
            <p:ph idx="1" type="body"/>
          </p:nvPr>
        </p:nvSpPr>
        <p:spPr>
          <a:xfrm>
            <a:off x="722313" y="1905001"/>
            <a:ext cx="7772400" cy="2501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173" name="Google Shape;173;p266"/>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p271"/>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6" name="Google Shape;176;p27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77" name="Google Shape;177;p271"/>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78" name="Shape 178"/>
        <p:cNvGrpSpPr/>
        <p:nvPr/>
      </p:nvGrpSpPr>
      <p:grpSpPr>
        <a:xfrm>
          <a:off x="0" y="0"/>
          <a:ext cx="0" cy="0"/>
          <a:chOff x="0" y="0"/>
          <a:chExt cx="0" cy="0"/>
        </a:xfrm>
      </p:grpSpPr>
      <p:pic>
        <p:nvPicPr>
          <p:cNvPr id="179" name="Google Shape;179;p343"/>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180" name="Google Shape;180;p343"/>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343"/>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82" name="Google Shape;182;p343"/>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344"/>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44"/>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86" name="Google Shape;186;p344"/>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187" name="Google Shape;187;p344"/>
          <p:cNvPicPr preferRelativeResize="0"/>
          <p:nvPr/>
        </p:nvPicPr>
        <p:blipFill rotWithShape="1">
          <a:blip r:embed="rId2">
            <a:alphaModFix/>
          </a:blip>
          <a:srcRect b="0" l="0" r="0" t="0"/>
          <a:stretch/>
        </p:blipFill>
        <p:spPr>
          <a:xfrm>
            <a:off x="48426" y="49986"/>
            <a:ext cx="2667000" cy="155665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88" name="Shape 188"/>
        <p:cNvGrpSpPr/>
        <p:nvPr/>
      </p:nvGrpSpPr>
      <p:grpSpPr>
        <a:xfrm>
          <a:off x="0" y="0"/>
          <a:ext cx="0" cy="0"/>
          <a:chOff x="0" y="0"/>
          <a:chExt cx="0" cy="0"/>
        </a:xfrm>
      </p:grpSpPr>
      <p:pic>
        <p:nvPicPr>
          <p:cNvPr id="189" name="Google Shape;189;p345"/>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0" name="Shape 190"/>
        <p:cNvGrpSpPr/>
        <p:nvPr/>
      </p:nvGrpSpPr>
      <p:grpSpPr>
        <a:xfrm>
          <a:off x="0" y="0"/>
          <a:ext cx="0" cy="0"/>
          <a:chOff x="0" y="0"/>
          <a:chExt cx="0" cy="0"/>
        </a:xfrm>
      </p:grpSpPr>
      <p:sp>
        <p:nvSpPr>
          <p:cNvPr id="191" name="Google Shape;191;p34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2" name="Google Shape;192;p346"/>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3" name="Shape 193"/>
        <p:cNvGrpSpPr/>
        <p:nvPr/>
      </p:nvGrpSpPr>
      <p:grpSpPr>
        <a:xfrm>
          <a:off x="0" y="0"/>
          <a:ext cx="0" cy="0"/>
          <a:chOff x="0" y="0"/>
          <a:chExt cx="0" cy="0"/>
        </a:xfrm>
      </p:grpSpPr>
      <p:sp>
        <p:nvSpPr>
          <p:cNvPr id="194" name="Google Shape;194;p34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347"/>
          <p:cNvSpPr txBox="1"/>
          <p:nvPr>
            <p:ph idx="1" type="body"/>
          </p:nvPr>
        </p:nvSpPr>
        <p:spPr>
          <a:xfrm>
            <a:off x="914400" y="1524000"/>
            <a:ext cx="3582988" cy="650875"/>
          </a:xfrm>
          <a:prstGeom prst="rect">
            <a:avLst/>
          </a:prstGeom>
          <a:solidFill>
            <a:srgbClr val="003369">
              <a:alpha val="73725"/>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96" name="Google Shape;196;p34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97" name="Google Shape;197;p347"/>
          <p:cNvSpPr txBox="1"/>
          <p:nvPr>
            <p:ph idx="3" type="body"/>
          </p:nvPr>
        </p:nvSpPr>
        <p:spPr>
          <a:xfrm>
            <a:off x="5105400" y="1535113"/>
            <a:ext cx="3581400" cy="639762"/>
          </a:xfrm>
          <a:prstGeom prst="rect">
            <a:avLst/>
          </a:prstGeom>
          <a:solidFill>
            <a:srgbClr val="003369">
              <a:alpha val="73725"/>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98" name="Google Shape;198;p347"/>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99" name="Google Shape;199;p347"/>
          <p:cNvSpPr/>
          <p:nvPr/>
        </p:nvSpPr>
        <p:spPr>
          <a:xfrm>
            <a:off x="457200" y="1524000"/>
            <a:ext cx="457200" cy="65151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00" name="Google Shape;200;p347"/>
          <p:cNvSpPr/>
          <p:nvPr/>
        </p:nvSpPr>
        <p:spPr>
          <a:xfrm>
            <a:off x="4648200" y="1524000"/>
            <a:ext cx="457200" cy="651510"/>
          </a:xfrm>
          <a:prstGeom prst="rect">
            <a:avLst/>
          </a:prstGeom>
          <a:solidFill>
            <a:srgbClr val="B1BBCB">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201" name="Google Shape;201;p34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2" name="Shape 202"/>
        <p:cNvGrpSpPr/>
        <p:nvPr/>
      </p:nvGrpSpPr>
      <p:grpSpPr>
        <a:xfrm>
          <a:off x="0" y="0"/>
          <a:ext cx="0" cy="0"/>
          <a:chOff x="0" y="0"/>
          <a:chExt cx="0" cy="0"/>
        </a:xfrm>
      </p:grpSpPr>
      <p:pic>
        <p:nvPicPr>
          <p:cNvPr descr="Decorative Image of Smiling kids" id="203" name="Google Shape;203;p348"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204" name="Google Shape;204;p348"/>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348"/>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06" name="Google Shape;206;p348"/>
          <p:cNvPicPr preferRelativeResize="0"/>
          <p:nvPr/>
        </p:nvPicPr>
        <p:blipFill rotWithShape="1">
          <a:blip r:embed="rId3">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3" name="Shape 23"/>
        <p:cNvGrpSpPr/>
        <p:nvPr/>
      </p:nvGrpSpPr>
      <p:grpSpPr>
        <a:xfrm>
          <a:off x="0" y="0"/>
          <a:ext cx="0" cy="0"/>
          <a:chOff x="0" y="0"/>
          <a:chExt cx="0" cy="0"/>
        </a:xfrm>
      </p:grpSpPr>
      <p:pic>
        <p:nvPicPr>
          <p:cNvPr id="24" name="Google Shape;24;p267"/>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07" name="Shape 207"/>
        <p:cNvGrpSpPr/>
        <p:nvPr/>
      </p:nvGrpSpPr>
      <p:grpSpPr>
        <a:xfrm>
          <a:off x="0" y="0"/>
          <a:ext cx="0" cy="0"/>
          <a:chOff x="0" y="0"/>
          <a:chExt cx="0" cy="0"/>
        </a:xfrm>
      </p:grpSpPr>
      <p:sp>
        <p:nvSpPr>
          <p:cNvPr id="208" name="Google Shape;208;p349"/>
          <p:cNvSpPr txBox="1"/>
          <p:nvPr>
            <p:ph type="ctrTitle"/>
          </p:nvPr>
        </p:nvSpPr>
        <p:spPr>
          <a:xfrm>
            <a:off x="928464" y="1600200"/>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349"/>
          <p:cNvSpPr txBox="1"/>
          <p:nvPr>
            <p:ph idx="1" type="subTitle"/>
          </p:nvPr>
        </p:nvSpPr>
        <p:spPr>
          <a:xfrm>
            <a:off x="1348319" y="34290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10" name="Google Shape;210;p349"/>
          <p:cNvPicPr preferRelativeResize="0"/>
          <p:nvPr/>
        </p:nvPicPr>
        <p:blipFill rotWithShape="1">
          <a:blip r:embed="rId2">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11" name="Shape 211"/>
        <p:cNvGrpSpPr/>
        <p:nvPr/>
      </p:nvGrpSpPr>
      <p:grpSpPr>
        <a:xfrm>
          <a:off x="0" y="0"/>
          <a:ext cx="0" cy="0"/>
          <a:chOff x="0" y="0"/>
          <a:chExt cx="0" cy="0"/>
        </a:xfrm>
      </p:grpSpPr>
      <p:sp>
        <p:nvSpPr>
          <p:cNvPr id="212" name="Google Shape;212;p350"/>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3" name="Google Shape;213;p350"/>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4" name="Google Shape;214;p350"/>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15" name="Google Shape;215;p350"/>
          <p:cNvPicPr preferRelativeResize="0"/>
          <p:nvPr/>
        </p:nvPicPr>
        <p:blipFill rotWithShape="1">
          <a:blip r:embed="rId3">
            <a:alphaModFix/>
          </a:blip>
          <a:srcRect b="30816" l="236" r="-235" t="10364"/>
          <a:stretch/>
        </p:blipFill>
        <p:spPr>
          <a:xfrm>
            <a:off x="0" y="5249173"/>
            <a:ext cx="9144000" cy="168071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6" name="Shape 216"/>
        <p:cNvGrpSpPr/>
        <p:nvPr/>
      </p:nvGrpSpPr>
      <p:grpSpPr>
        <a:xfrm>
          <a:off x="0" y="0"/>
          <a:ext cx="0" cy="0"/>
          <a:chOff x="0" y="0"/>
          <a:chExt cx="0" cy="0"/>
        </a:xfrm>
      </p:grpSpPr>
      <p:sp>
        <p:nvSpPr>
          <p:cNvPr id="217" name="Google Shape;217;p351"/>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351"/>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19" name="Google Shape;219;p351"/>
          <p:cNvSpPr txBox="1"/>
          <p:nvPr>
            <p:ph idx="2" type="body"/>
          </p:nvPr>
        </p:nvSpPr>
        <p:spPr>
          <a:xfrm>
            <a:off x="457200" y="1435101"/>
            <a:ext cx="3008313" cy="4512778"/>
          </a:xfrm>
          <a:prstGeom prst="rect">
            <a:avLst/>
          </a:prstGeom>
          <a:solidFill>
            <a:srgbClr val="003369">
              <a:alpha val="73725"/>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20" name="Google Shape;220;p351"/>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221" name="Google Shape;221;p351"/>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22" name="Shape 222"/>
        <p:cNvGrpSpPr/>
        <p:nvPr/>
      </p:nvGrpSpPr>
      <p:grpSpPr>
        <a:xfrm>
          <a:off x="0" y="0"/>
          <a:ext cx="0" cy="0"/>
          <a:chOff x="0" y="0"/>
          <a:chExt cx="0" cy="0"/>
        </a:xfrm>
      </p:grpSpPr>
      <p:pic>
        <p:nvPicPr>
          <p:cNvPr id="223" name="Google Shape;223;p352"/>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224" name="Google Shape;224;p352"/>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352"/>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26" name="Google Shape;226;p352"/>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27" name="Shape 227"/>
        <p:cNvGrpSpPr/>
        <p:nvPr/>
      </p:nvGrpSpPr>
      <p:grpSpPr>
        <a:xfrm>
          <a:off x="0" y="0"/>
          <a:ext cx="0" cy="0"/>
          <a:chOff x="0" y="0"/>
          <a:chExt cx="0" cy="0"/>
        </a:xfrm>
      </p:grpSpPr>
      <p:pic>
        <p:nvPicPr>
          <p:cNvPr id="228" name="Google Shape;228;p353"/>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229" name="Google Shape;229;p353"/>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353"/>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31" name="Google Shape;231;p353"/>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232" name="Shape 232"/>
        <p:cNvGrpSpPr/>
        <p:nvPr/>
      </p:nvGrpSpPr>
      <p:grpSpPr>
        <a:xfrm>
          <a:off x="0" y="0"/>
          <a:ext cx="0" cy="0"/>
          <a:chOff x="0" y="0"/>
          <a:chExt cx="0" cy="0"/>
        </a:xfrm>
      </p:grpSpPr>
      <p:pic>
        <p:nvPicPr>
          <p:cNvPr id="233" name="Google Shape;233;p354"/>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234" name="Google Shape;234;p354"/>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354"/>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36" name="Google Shape;236;p354"/>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237" name="Shape 237"/>
        <p:cNvGrpSpPr/>
        <p:nvPr/>
      </p:nvGrpSpPr>
      <p:grpSpPr>
        <a:xfrm>
          <a:off x="0" y="0"/>
          <a:ext cx="0" cy="0"/>
          <a:chOff x="0" y="0"/>
          <a:chExt cx="0" cy="0"/>
        </a:xfrm>
      </p:grpSpPr>
      <p:sp>
        <p:nvSpPr>
          <p:cNvPr id="238" name="Google Shape;238;p355"/>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9" name="Google Shape;239;p355"/>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0" name="Google Shape;240;p355"/>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241" name="Google Shape;241;p355"/>
          <p:cNvPicPr preferRelativeResize="0"/>
          <p:nvPr/>
        </p:nvPicPr>
        <p:blipFill rotWithShape="1">
          <a:blip r:embed="rId3">
            <a:alphaModFix/>
          </a:blip>
          <a:srcRect b="7406" l="0" r="0" t="10901"/>
          <a:stretch/>
        </p:blipFill>
        <p:spPr>
          <a:xfrm>
            <a:off x="0" y="5249173"/>
            <a:ext cx="9144000" cy="168071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42" name="Shape 242"/>
        <p:cNvGrpSpPr/>
        <p:nvPr/>
      </p:nvGrpSpPr>
      <p:grpSpPr>
        <a:xfrm>
          <a:off x="0" y="0"/>
          <a:ext cx="0" cy="0"/>
          <a:chOff x="0" y="0"/>
          <a:chExt cx="0" cy="0"/>
        </a:xfrm>
      </p:grpSpPr>
      <p:sp>
        <p:nvSpPr>
          <p:cNvPr id="243" name="Google Shape;243;p356"/>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4" name="Google Shape;244;p356"/>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5" name="Google Shape;245;p356"/>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246" name="Google Shape;246;p356"/>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247" name="Shape 247"/>
        <p:cNvGrpSpPr/>
        <p:nvPr/>
      </p:nvGrpSpPr>
      <p:grpSpPr>
        <a:xfrm>
          <a:off x="0" y="0"/>
          <a:ext cx="0" cy="0"/>
          <a:chOff x="0" y="0"/>
          <a:chExt cx="0" cy="0"/>
        </a:xfrm>
      </p:grpSpPr>
      <p:sp>
        <p:nvSpPr>
          <p:cNvPr id="248" name="Google Shape;248;p357"/>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9" name="Google Shape;249;p357"/>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0" name="Google Shape;250;p357"/>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51" name="Google Shape;251;p357"/>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252" name="Shape 252"/>
        <p:cNvGrpSpPr/>
        <p:nvPr/>
      </p:nvGrpSpPr>
      <p:grpSpPr>
        <a:xfrm>
          <a:off x="0" y="0"/>
          <a:ext cx="0" cy="0"/>
          <a:chOff x="0" y="0"/>
          <a:chExt cx="0" cy="0"/>
        </a:xfrm>
      </p:grpSpPr>
      <p:sp>
        <p:nvSpPr>
          <p:cNvPr id="253" name="Google Shape;253;p358"/>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4" name="Google Shape;254;p358"/>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55" name="Google Shape;255;p358"/>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256" name="Google Shape;256;p358"/>
          <p:cNvPicPr preferRelativeResize="0"/>
          <p:nvPr/>
        </p:nvPicPr>
        <p:blipFill rotWithShape="1">
          <a:blip r:embed="rId3">
            <a:alphaModFix/>
          </a:blip>
          <a:srcRect b="39102" l="126" r="-125" t="52"/>
          <a:stretch/>
        </p:blipFill>
        <p:spPr>
          <a:xfrm>
            <a:off x="11502" y="5183038"/>
            <a:ext cx="9144000" cy="16807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NL">
  <p:cSld name="Comparison NL">
    <p:spTree>
      <p:nvGrpSpPr>
        <p:cNvPr id="25" name="Shape 25"/>
        <p:cNvGrpSpPr/>
        <p:nvPr/>
      </p:nvGrpSpPr>
      <p:grpSpPr>
        <a:xfrm>
          <a:off x="0" y="0"/>
          <a:ext cx="0" cy="0"/>
          <a:chOff x="0" y="0"/>
          <a:chExt cx="0" cy="0"/>
        </a:xfrm>
      </p:grpSpPr>
      <p:sp>
        <p:nvSpPr>
          <p:cNvPr id="26" name="Google Shape;26;p268"/>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68"/>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28" name="Google Shape;28;p268"/>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pic>
        <p:nvPicPr>
          <p:cNvPr id="29" name="Google Shape;29;p268"/>
          <p:cNvPicPr preferRelativeResize="0"/>
          <p:nvPr/>
        </p:nvPicPr>
        <p:blipFill rotWithShape="1">
          <a:blip r:embed="rId2">
            <a:alphaModFix/>
          </a:blip>
          <a:srcRect b="0" l="0" r="0" t="0"/>
          <a:stretch/>
        </p:blipFill>
        <p:spPr>
          <a:xfrm>
            <a:off x="48426" y="154896"/>
            <a:ext cx="2667000" cy="134683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lt2"/>
        </a:solidFill>
      </p:bgPr>
    </p:bg>
    <p:spTree>
      <p:nvGrpSpPr>
        <p:cNvPr id="257" name="Shape 257"/>
        <p:cNvGrpSpPr/>
        <p:nvPr/>
      </p:nvGrpSpPr>
      <p:grpSpPr>
        <a:xfrm>
          <a:off x="0" y="0"/>
          <a:ext cx="0" cy="0"/>
          <a:chOff x="0" y="0"/>
          <a:chExt cx="0" cy="0"/>
        </a:xfrm>
      </p:grpSpPr>
      <p:sp>
        <p:nvSpPr>
          <p:cNvPr id="258" name="Google Shape;258;p359"/>
          <p:cNvSpPr txBox="1"/>
          <p:nvPr>
            <p:ph type="title"/>
          </p:nvPr>
        </p:nvSpPr>
        <p:spPr>
          <a:xfrm>
            <a:off x="2743200" y="4800600"/>
            <a:ext cx="4535488" cy="566738"/>
          </a:xfrm>
          <a:prstGeom prst="rect">
            <a:avLst/>
          </a:prstGeom>
          <a:solidFill>
            <a:schemeClr val="lt1"/>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2000"/>
              <a:buFont typeface="Verdana"/>
              <a:buNone/>
              <a:defRPr b="1" i="0" sz="20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9" name="Google Shape;259;p359"/>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260" name="Google Shape;260;p35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A8C"/>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61" name="Google Shape;261;p35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A8C"/>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62" name="Google Shape;262;p3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A8C"/>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VTSS Logo" id="263" name="Google Shape;263;p359" title="Decorative image"/>
          <p:cNvPicPr preferRelativeResize="0"/>
          <p:nvPr/>
        </p:nvPicPr>
        <p:blipFill rotWithShape="1">
          <a:blip r:embed="rId2">
            <a:alphaModFix/>
          </a:blip>
          <a:srcRect b="0" l="0" r="0" t="0"/>
          <a:stretch/>
        </p:blipFill>
        <p:spPr>
          <a:xfrm>
            <a:off x="3981450" y="6212977"/>
            <a:ext cx="1181099" cy="523514"/>
          </a:xfrm>
          <a:prstGeom prst="rect">
            <a:avLst/>
          </a:prstGeom>
          <a:noFill/>
          <a:ln>
            <a:noFill/>
          </a:ln>
        </p:spPr>
      </p:pic>
      <p:sp>
        <p:nvSpPr>
          <p:cNvPr id="264" name="Google Shape;264;p359"/>
          <p:cNvSpPr/>
          <p:nvPr/>
        </p:nvSpPr>
        <p:spPr>
          <a:xfrm>
            <a:off x="1828800" y="4800600"/>
            <a:ext cx="914400" cy="60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65" name="Google Shape;265;p359"/>
          <p:cNvSpPr txBox="1"/>
          <p:nvPr>
            <p:ph idx="1" type="body"/>
          </p:nvPr>
        </p:nvSpPr>
        <p:spPr>
          <a:xfrm>
            <a:off x="1828800" y="5368925"/>
            <a:ext cx="5449888" cy="804862"/>
          </a:xfrm>
          <a:prstGeom prst="rect">
            <a:avLst/>
          </a:prstGeom>
          <a:solidFill>
            <a:srgbClr val="E7F3D8"/>
          </a:solid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Verdana"/>
                <a:ea typeface="Verdana"/>
                <a:cs typeface="Verdana"/>
                <a:sym typeface="Verdana"/>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Verdana"/>
                <a:ea typeface="Verdana"/>
                <a:cs typeface="Verdana"/>
                <a:sym typeface="Verdana"/>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Verdana"/>
                <a:ea typeface="Verdana"/>
                <a:cs typeface="Verdana"/>
                <a:sym typeface="Verdana"/>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Verdana"/>
                <a:ea typeface="Verdana"/>
                <a:cs typeface="Verdana"/>
                <a:sym typeface="Verdana"/>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2" name="Shape 272"/>
        <p:cNvGrpSpPr/>
        <p:nvPr/>
      </p:nvGrpSpPr>
      <p:grpSpPr>
        <a:xfrm>
          <a:off x="0" y="0"/>
          <a:ext cx="0" cy="0"/>
          <a:chOff x="0" y="0"/>
          <a:chExt cx="0" cy="0"/>
        </a:xfrm>
      </p:grpSpPr>
      <p:sp>
        <p:nvSpPr>
          <p:cNvPr id="273" name="Google Shape;273;p27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27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75" name="Google Shape;275;p27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27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2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78" name="Google Shape;278;p273"/>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279" name="Google Shape;279;p273"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280" name="Google Shape;280;p273"/>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1" name="Shape 281"/>
        <p:cNvGrpSpPr/>
        <p:nvPr/>
      </p:nvGrpSpPr>
      <p:grpSpPr>
        <a:xfrm>
          <a:off x="0" y="0"/>
          <a:ext cx="0" cy="0"/>
          <a:chOff x="0" y="0"/>
          <a:chExt cx="0" cy="0"/>
        </a:xfrm>
      </p:grpSpPr>
      <p:sp>
        <p:nvSpPr>
          <p:cNvPr id="282" name="Google Shape;282;p296"/>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3" name="Google Shape;283;p29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29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29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86" name="Google Shape;286;p296"/>
          <p:cNvSpPr txBox="1"/>
          <p:nvPr>
            <p:ph type="title"/>
          </p:nvPr>
        </p:nvSpPr>
        <p:spPr>
          <a:xfrm>
            <a:off x="228600" y="228600"/>
            <a:ext cx="8686800" cy="1143000"/>
          </a:xfrm>
          <a:prstGeom prst="rect">
            <a:avLst/>
          </a:prstGeom>
          <a:solidFill>
            <a:srgbClr val="A9DCF2">
              <a:alpha val="64313"/>
            </a:srgbClr>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87" name="Google Shape;287;p296"/>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288" name="Shape 288"/>
        <p:cNvGrpSpPr/>
        <p:nvPr/>
      </p:nvGrpSpPr>
      <p:grpSpPr>
        <a:xfrm>
          <a:off x="0" y="0"/>
          <a:ext cx="0" cy="0"/>
          <a:chOff x="0" y="0"/>
          <a:chExt cx="0" cy="0"/>
        </a:xfrm>
      </p:grpSpPr>
      <p:sp>
        <p:nvSpPr>
          <p:cNvPr id="289" name="Google Shape;289;p2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2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2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2" name="Shape 292"/>
        <p:cNvGrpSpPr/>
        <p:nvPr/>
      </p:nvGrpSpPr>
      <p:grpSpPr>
        <a:xfrm>
          <a:off x="0" y="0"/>
          <a:ext cx="0" cy="0"/>
          <a:chOff x="0" y="0"/>
          <a:chExt cx="0" cy="0"/>
        </a:xfrm>
      </p:grpSpPr>
      <p:sp>
        <p:nvSpPr>
          <p:cNvPr id="293" name="Google Shape;293;p298"/>
          <p:cNvSpPr txBox="1"/>
          <p:nvPr>
            <p:ph type="title"/>
          </p:nvPr>
        </p:nvSpPr>
        <p:spPr>
          <a:xfrm>
            <a:off x="457200" y="274638"/>
            <a:ext cx="8229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2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2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2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297" name="Google Shape;297;p298"/>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8" name="Shape 298"/>
        <p:cNvGrpSpPr/>
        <p:nvPr/>
      </p:nvGrpSpPr>
      <p:grpSpPr>
        <a:xfrm>
          <a:off x="0" y="0"/>
          <a:ext cx="0" cy="0"/>
          <a:chOff x="0" y="0"/>
          <a:chExt cx="0" cy="0"/>
        </a:xfrm>
      </p:grpSpPr>
      <p:pic>
        <p:nvPicPr>
          <p:cNvPr descr="Decorative Image of Smiling kids" id="299" name="Google Shape;299;p299"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300" name="Google Shape;300;p299"/>
          <p:cNvSpPr txBox="1"/>
          <p:nvPr>
            <p:ph type="ctrTitle"/>
          </p:nvPr>
        </p:nvSpPr>
        <p:spPr>
          <a:xfrm>
            <a:off x="953254" y="3671154"/>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299"/>
          <p:cNvSpPr txBox="1"/>
          <p:nvPr>
            <p:ph idx="1" type="subTitle"/>
          </p:nvPr>
        </p:nvSpPr>
        <p:spPr>
          <a:xfrm>
            <a:off x="1373109" y="52578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02" name="Google Shape;302;p29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29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2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05" name="Google Shape;305;p299"/>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6" name="Shape 306"/>
        <p:cNvGrpSpPr/>
        <p:nvPr/>
      </p:nvGrpSpPr>
      <p:grpSpPr>
        <a:xfrm>
          <a:off x="0" y="0"/>
          <a:ext cx="0" cy="0"/>
          <a:chOff x="0" y="0"/>
          <a:chExt cx="0" cy="0"/>
        </a:xfrm>
      </p:grpSpPr>
      <p:sp>
        <p:nvSpPr>
          <p:cNvPr id="307" name="Google Shape;307;p300"/>
          <p:cNvSpPr txBox="1"/>
          <p:nvPr>
            <p:ph type="title"/>
          </p:nvPr>
        </p:nvSpPr>
        <p:spPr>
          <a:xfrm>
            <a:off x="2743200" y="256814"/>
            <a:ext cx="5943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300"/>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9" name="Google Shape;309;p300"/>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0" name="Google Shape;310;p30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30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3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313" name="Google Shape;313;p300"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314" name="Google Shape;314;p300"/>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15" name="Shape 315"/>
        <p:cNvGrpSpPr/>
        <p:nvPr/>
      </p:nvGrpSpPr>
      <p:grpSpPr>
        <a:xfrm>
          <a:off x="0" y="0"/>
          <a:ext cx="0" cy="0"/>
          <a:chOff x="0" y="0"/>
          <a:chExt cx="0" cy="0"/>
        </a:xfrm>
      </p:grpSpPr>
      <p:sp>
        <p:nvSpPr>
          <p:cNvPr id="316" name="Google Shape;316;p30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0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30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19" name="Google Shape;319;p301"/>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0" name="Shape 320"/>
        <p:cNvGrpSpPr/>
        <p:nvPr/>
      </p:nvGrpSpPr>
      <p:grpSpPr>
        <a:xfrm>
          <a:off x="0" y="0"/>
          <a:ext cx="0" cy="0"/>
          <a:chOff x="0" y="0"/>
          <a:chExt cx="0" cy="0"/>
        </a:xfrm>
      </p:grpSpPr>
      <p:sp>
        <p:nvSpPr>
          <p:cNvPr id="321" name="Google Shape;321;p302"/>
          <p:cNvSpPr txBox="1"/>
          <p:nvPr>
            <p:ph type="title"/>
          </p:nvPr>
        </p:nvSpPr>
        <p:spPr>
          <a:xfrm>
            <a:off x="457200" y="274638"/>
            <a:ext cx="8229600" cy="1143000"/>
          </a:xfrm>
          <a:prstGeom prst="rect">
            <a:avLst/>
          </a:prstGeom>
          <a:solidFill>
            <a:srgbClr val="A9DCF2">
              <a:alpha val="64313"/>
            </a:srgbClr>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302"/>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23" name="Google Shape;323;p302"/>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24" name="Google Shape;324;p302"/>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25" name="Google Shape;325;p302"/>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26" name="Google Shape;326;p30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30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3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29" name="Google Shape;329;p302"/>
          <p:cNvSpPr/>
          <p:nvPr/>
        </p:nvSpPr>
        <p:spPr>
          <a:xfrm>
            <a:off x="457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330" name="Google Shape;330;p302"/>
          <p:cNvSpPr/>
          <p:nvPr/>
        </p:nvSpPr>
        <p:spPr>
          <a:xfrm>
            <a:off x="4648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331" name="Google Shape;331;p302"/>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2" name="Shape 332"/>
        <p:cNvGrpSpPr/>
        <p:nvPr/>
      </p:nvGrpSpPr>
      <p:grpSpPr>
        <a:xfrm>
          <a:off x="0" y="0"/>
          <a:ext cx="0" cy="0"/>
          <a:chOff x="0" y="0"/>
          <a:chExt cx="0" cy="0"/>
        </a:xfrm>
      </p:grpSpPr>
      <p:sp>
        <p:nvSpPr>
          <p:cNvPr id="333" name="Google Shape;333;p303"/>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303"/>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335" name="Google Shape;335;p303"/>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36" name="Google Shape;336;p30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30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3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39" name="Google Shape;339;p303"/>
          <p:cNvSpPr/>
          <p:nvPr/>
        </p:nvSpPr>
        <p:spPr>
          <a:xfrm>
            <a:off x="457200" y="273362"/>
            <a:ext cx="457200" cy="116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340" name="Google Shape;340;p303"/>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1" type="twoObj">
  <p:cSld name="TWO_OBJECTS">
    <p:spTree>
      <p:nvGrpSpPr>
        <p:cNvPr id="30" name="Shape 30"/>
        <p:cNvGrpSpPr/>
        <p:nvPr/>
      </p:nvGrpSpPr>
      <p:grpSpPr>
        <a:xfrm>
          <a:off x="0" y="0"/>
          <a:ext cx="0" cy="0"/>
          <a:chOff x="0" y="0"/>
          <a:chExt cx="0" cy="0"/>
        </a:xfrm>
      </p:grpSpPr>
      <p:sp>
        <p:nvSpPr>
          <p:cNvPr id="31" name="Google Shape;31;p26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69"/>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33" name="Google Shape;33;p269"/>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pic>
        <p:nvPicPr>
          <p:cNvPr id="34" name="Google Shape;34;p269"/>
          <p:cNvPicPr preferRelativeResize="0"/>
          <p:nvPr/>
        </p:nvPicPr>
        <p:blipFill rotWithShape="1">
          <a:blip r:embed="rId2">
            <a:alphaModFix/>
          </a:blip>
          <a:srcRect b="0" l="0" r="0" t="0"/>
          <a:stretch/>
        </p:blipFill>
        <p:spPr>
          <a:xfrm>
            <a:off x="48426" y="154896"/>
            <a:ext cx="2667000" cy="1346835"/>
          </a:xfrm>
          <a:prstGeom prst="rect">
            <a:avLst/>
          </a:prstGeom>
          <a:noFill/>
          <a:ln>
            <a:noFill/>
          </a:ln>
        </p:spPr>
      </p:pic>
      <p:pic>
        <p:nvPicPr>
          <p:cNvPr id="35" name="Google Shape;35;p269"/>
          <p:cNvPicPr preferRelativeResize="0"/>
          <p:nvPr/>
        </p:nvPicPr>
        <p:blipFill rotWithShape="1">
          <a:blip r:embed="rId3">
            <a:alphaModFix/>
          </a:blip>
          <a:srcRect b="0" l="0" r="0" t="0"/>
          <a:stretch/>
        </p:blipFill>
        <p:spPr>
          <a:xfrm>
            <a:off x="7467600" y="6005317"/>
            <a:ext cx="1559301" cy="79524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tx">
  <p:cSld name="TITLE_AND_BODY">
    <p:spTree>
      <p:nvGrpSpPr>
        <p:cNvPr id="341" name="Shape 341"/>
        <p:cNvGrpSpPr/>
        <p:nvPr/>
      </p:nvGrpSpPr>
      <p:grpSpPr>
        <a:xfrm>
          <a:off x="0" y="0"/>
          <a:ext cx="0" cy="0"/>
          <a:chOff x="0" y="0"/>
          <a:chExt cx="0" cy="0"/>
        </a:xfrm>
      </p:grpSpPr>
      <p:sp>
        <p:nvSpPr>
          <p:cNvPr id="342" name="Google Shape;342;p304"/>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SzPts val="3200"/>
              <a:buChar char="•"/>
              <a:defRPr/>
            </a:lvl1pPr>
            <a:lvl2pPr indent="-431800" lvl="1" marL="914400" algn="l">
              <a:lnSpc>
                <a:spcPct val="100000"/>
              </a:lnSpc>
              <a:spcBef>
                <a:spcPts val="300"/>
              </a:spcBef>
              <a:spcAft>
                <a:spcPts val="0"/>
              </a:spcAft>
              <a:buSzPts val="3200"/>
              <a:buChar char="–"/>
              <a:defRPr/>
            </a:lvl2pPr>
            <a:lvl3pPr indent="-431800" lvl="2" marL="1371600" algn="l">
              <a:lnSpc>
                <a:spcPct val="100000"/>
              </a:lnSpc>
              <a:spcBef>
                <a:spcPts val="300"/>
              </a:spcBef>
              <a:spcAft>
                <a:spcPts val="0"/>
              </a:spcAft>
              <a:buSzPts val="3200"/>
              <a:buChar char="•"/>
              <a:defRPr/>
            </a:lvl3pPr>
            <a:lvl4pPr indent="-431800" lvl="3" marL="1828800" algn="l">
              <a:lnSpc>
                <a:spcPct val="100000"/>
              </a:lnSpc>
              <a:spcBef>
                <a:spcPts val="300"/>
              </a:spcBef>
              <a:spcAft>
                <a:spcPts val="0"/>
              </a:spcAft>
              <a:buSzPts val="3200"/>
              <a:buChar char="–"/>
              <a:defRPr/>
            </a:lvl4pPr>
            <a:lvl5pPr indent="-431800" lvl="4" marL="2286000" algn="l">
              <a:lnSpc>
                <a:spcPct val="100000"/>
              </a:lnSpc>
              <a:spcBef>
                <a:spcPts val="300"/>
              </a:spcBef>
              <a:spcAft>
                <a:spcPts val="0"/>
              </a:spcAft>
              <a:buSzPts val="3200"/>
              <a:buChar char="»"/>
              <a:defRPr/>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sp>
        <p:nvSpPr>
          <p:cNvPr id="343" name="Google Shape;343;p304"/>
          <p:cNvSpPr txBox="1"/>
          <p:nvPr>
            <p:ph type="title"/>
          </p:nvPr>
        </p:nvSpPr>
        <p:spPr>
          <a:xfrm>
            <a:off x="228600" y="228600"/>
            <a:ext cx="8686800" cy="1143000"/>
          </a:xfrm>
          <a:prstGeom prst="rect">
            <a:avLst/>
          </a:prstGeom>
          <a:solidFill>
            <a:srgbClr val="A9DCF2">
              <a:alpha val="64313"/>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105775"/>
              </a:buClr>
              <a:buSzPts val="1800"/>
              <a:buNone/>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344" name="Google Shape;344;p304"/>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345" name="Shape 345"/>
        <p:cNvGrpSpPr/>
        <p:nvPr/>
      </p:nvGrpSpPr>
      <p:grpSpPr>
        <a:xfrm>
          <a:off x="0" y="0"/>
          <a:ext cx="0" cy="0"/>
          <a:chOff x="0" y="0"/>
          <a:chExt cx="0" cy="0"/>
        </a:xfrm>
      </p:grpSpPr>
      <p:sp>
        <p:nvSpPr>
          <p:cNvPr id="346" name="Google Shape;346;p305"/>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7" name="Google Shape;347;p305"/>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48" name="Google Shape;348;p305"/>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349" name="Google Shape;349;p305"/>
          <p:cNvPicPr preferRelativeResize="0"/>
          <p:nvPr/>
        </p:nvPicPr>
        <p:blipFill rotWithShape="1">
          <a:blip r:embed="rId3">
            <a:alphaModFix/>
          </a:blip>
          <a:srcRect b="7406" l="0" r="0" t="10897"/>
          <a:stretch/>
        </p:blipFill>
        <p:spPr>
          <a:xfrm>
            <a:off x="0" y="5249173"/>
            <a:ext cx="9144000" cy="168071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350" name="Shape 350"/>
        <p:cNvGrpSpPr/>
        <p:nvPr/>
      </p:nvGrpSpPr>
      <p:grpSpPr>
        <a:xfrm>
          <a:off x="0" y="0"/>
          <a:ext cx="0" cy="0"/>
          <a:chOff x="0" y="0"/>
          <a:chExt cx="0" cy="0"/>
        </a:xfrm>
      </p:grpSpPr>
      <p:sp>
        <p:nvSpPr>
          <p:cNvPr id="351" name="Google Shape;351;p306"/>
          <p:cNvSpPr txBox="1"/>
          <p:nvPr>
            <p:ph idx="1" type="body"/>
          </p:nvPr>
        </p:nvSpPr>
        <p:spPr>
          <a:xfrm>
            <a:off x="457201" y="1600201"/>
            <a:ext cx="82296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2" name="Google Shape;352;p306"/>
          <p:cNvSpPr txBox="1"/>
          <p:nvPr>
            <p:ph type="title"/>
          </p:nvPr>
        </p:nvSpPr>
        <p:spPr>
          <a:xfrm>
            <a:off x="2057400" y="228600"/>
            <a:ext cx="6858000"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3" name="Google Shape;353;p306"/>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354" name="Google Shape;354;p306"/>
          <p:cNvPicPr preferRelativeResize="0"/>
          <p:nvPr/>
        </p:nvPicPr>
        <p:blipFill rotWithShape="1">
          <a:blip r:embed="rId3">
            <a:alphaModFix/>
          </a:blip>
          <a:srcRect b="0" l="0" r="0" t="0"/>
          <a:stretch/>
        </p:blipFill>
        <p:spPr>
          <a:xfrm>
            <a:off x="0" y="5249173"/>
            <a:ext cx="9144000" cy="168071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355" name="Shape 355"/>
        <p:cNvGrpSpPr/>
        <p:nvPr/>
      </p:nvGrpSpPr>
      <p:grpSpPr>
        <a:xfrm>
          <a:off x="0" y="0"/>
          <a:ext cx="0" cy="0"/>
          <a:chOff x="0" y="0"/>
          <a:chExt cx="0" cy="0"/>
        </a:xfrm>
      </p:grpSpPr>
      <p:sp>
        <p:nvSpPr>
          <p:cNvPr id="356" name="Google Shape;356;p307"/>
          <p:cNvSpPr txBox="1"/>
          <p:nvPr>
            <p:ph type="title"/>
          </p:nvPr>
        </p:nvSpPr>
        <p:spPr>
          <a:xfrm>
            <a:off x="2743200" y="256814"/>
            <a:ext cx="5943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307"/>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58" name="Google Shape;358;p30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30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30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361" name="Google Shape;361;p307" title="Decorative image"/>
          <p:cNvPicPr preferRelativeResize="0"/>
          <p:nvPr/>
        </p:nvPicPr>
        <p:blipFill rotWithShape="1">
          <a:blip r:embed="rId2">
            <a:alphaModFix/>
          </a:blip>
          <a:srcRect b="16048"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362" name="Google Shape;362;p307"/>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5">
    <p:bg>
      <p:bgPr>
        <a:solidFill>
          <a:srgbClr val="FFFFFF"/>
        </a:solidFill>
      </p:bgPr>
    </p:bg>
    <p:spTree>
      <p:nvGrpSpPr>
        <p:cNvPr id="363" name="Shape 363"/>
        <p:cNvGrpSpPr/>
        <p:nvPr/>
      </p:nvGrpSpPr>
      <p:grpSpPr>
        <a:xfrm>
          <a:off x="0" y="0"/>
          <a:ext cx="0" cy="0"/>
          <a:chOff x="0" y="0"/>
          <a:chExt cx="0" cy="0"/>
        </a:xfrm>
      </p:grpSpPr>
      <p:sp>
        <p:nvSpPr>
          <p:cNvPr id="364" name="Google Shape;364;p308"/>
          <p:cNvSpPr/>
          <p:nvPr/>
        </p:nvSpPr>
        <p:spPr>
          <a:xfrm>
            <a:off x="0" y="0"/>
            <a:ext cx="9144000" cy="6858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08"/>
          <p:cNvSpPr/>
          <p:nvPr/>
        </p:nvSpPr>
        <p:spPr>
          <a:xfrm>
            <a:off x="3389100" y="0"/>
            <a:ext cx="57549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6" name="Google Shape;366;p308"/>
          <p:cNvCxnSpPr/>
          <p:nvPr/>
        </p:nvCxnSpPr>
        <p:spPr>
          <a:xfrm>
            <a:off x="372950" y="682244"/>
            <a:ext cx="642300" cy="0"/>
          </a:xfrm>
          <a:prstGeom prst="straightConnector1">
            <a:avLst/>
          </a:prstGeom>
          <a:noFill/>
          <a:ln cap="flat" cmpd="sng" w="76200">
            <a:solidFill>
              <a:schemeClr val="accent5"/>
            </a:solidFill>
            <a:prstDash val="solid"/>
            <a:round/>
            <a:headEnd len="sm" w="sm" type="none"/>
            <a:tailEnd len="sm" w="sm" type="none"/>
          </a:ln>
        </p:spPr>
      </p:cxnSp>
      <p:sp>
        <p:nvSpPr>
          <p:cNvPr id="367" name="Google Shape;367;p308"/>
          <p:cNvSpPr txBox="1"/>
          <p:nvPr>
            <p:ph type="title"/>
          </p:nvPr>
        </p:nvSpPr>
        <p:spPr>
          <a:xfrm>
            <a:off x="321825" y="925467"/>
            <a:ext cx="2143800" cy="4199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4000"/>
              <a:buNone/>
              <a:defRPr b="1" sz="2600">
                <a:solidFill>
                  <a:schemeClr val="dk1"/>
                </a:solidFill>
              </a:defRPr>
            </a:lvl1pPr>
            <a:lvl2pPr lvl="1" algn="l">
              <a:lnSpc>
                <a:spcPct val="100000"/>
              </a:lnSpc>
              <a:spcBef>
                <a:spcPts val="0"/>
              </a:spcBef>
              <a:spcAft>
                <a:spcPts val="0"/>
              </a:spcAft>
              <a:buSzPts val="1400"/>
              <a:buNone/>
              <a:defRPr b="1" sz="2600">
                <a:solidFill>
                  <a:schemeClr val="dk1"/>
                </a:solidFill>
              </a:defRPr>
            </a:lvl2pPr>
            <a:lvl3pPr lvl="2" algn="l">
              <a:lnSpc>
                <a:spcPct val="100000"/>
              </a:lnSpc>
              <a:spcBef>
                <a:spcPts val="0"/>
              </a:spcBef>
              <a:spcAft>
                <a:spcPts val="0"/>
              </a:spcAft>
              <a:buSzPts val="1400"/>
              <a:buNone/>
              <a:defRPr b="1" sz="2600">
                <a:solidFill>
                  <a:schemeClr val="dk1"/>
                </a:solidFill>
              </a:defRPr>
            </a:lvl3pPr>
            <a:lvl4pPr lvl="3" algn="l">
              <a:lnSpc>
                <a:spcPct val="100000"/>
              </a:lnSpc>
              <a:spcBef>
                <a:spcPts val="0"/>
              </a:spcBef>
              <a:spcAft>
                <a:spcPts val="0"/>
              </a:spcAft>
              <a:buSzPts val="1400"/>
              <a:buNone/>
              <a:defRPr b="1" sz="2600">
                <a:solidFill>
                  <a:schemeClr val="dk1"/>
                </a:solidFill>
              </a:defRPr>
            </a:lvl4pPr>
            <a:lvl5pPr lvl="4" algn="l">
              <a:lnSpc>
                <a:spcPct val="100000"/>
              </a:lnSpc>
              <a:spcBef>
                <a:spcPts val="0"/>
              </a:spcBef>
              <a:spcAft>
                <a:spcPts val="0"/>
              </a:spcAft>
              <a:buSzPts val="1400"/>
              <a:buNone/>
              <a:defRPr b="1" sz="2600">
                <a:solidFill>
                  <a:schemeClr val="dk1"/>
                </a:solidFill>
              </a:defRPr>
            </a:lvl5pPr>
            <a:lvl6pPr lvl="5" algn="l">
              <a:lnSpc>
                <a:spcPct val="100000"/>
              </a:lnSpc>
              <a:spcBef>
                <a:spcPts val="0"/>
              </a:spcBef>
              <a:spcAft>
                <a:spcPts val="0"/>
              </a:spcAft>
              <a:buSzPts val="1400"/>
              <a:buNone/>
              <a:defRPr b="1" sz="2600">
                <a:solidFill>
                  <a:schemeClr val="dk1"/>
                </a:solidFill>
              </a:defRPr>
            </a:lvl6pPr>
            <a:lvl7pPr lvl="6" algn="l">
              <a:lnSpc>
                <a:spcPct val="100000"/>
              </a:lnSpc>
              <a:spcBef>
                <a:spcPts val="0"/>
              </a:spcBef>
              <a:spcAft>
                <a:spcPts val="0"/>
              </a:spcAft>
              <a:buSzPts val="1400"/>
              <a:buNone/>
              <a:defRPr b="1" sz="2600">
                <a:solidFill>
                  <a:schemeClr val="dk1"/>
                </a:solidFill>
              </a:defRPr>
            </a:lvl7pPr>
            <a:lvl8pPr lvl="7" algn="l">
              <a:lnSpc>
                <a:spcPct val="100000"/>
              </a:lnSpc>
              <a:spcBef>
                <a:spcPts val="0"/>
              </a:spcBef>
              <a:spcAft>
                <a:spcPts val="0"/>
              </a:spcAft>
              <a:buSzPts val="1400"/>
              <a:buNone/>
              <a:defRPr b="1" sz="2600">
                <a:solidFill>
                  <a:schemeClr val="dk1"/>
                </a:solidFill>
              </a:defRPr>
            </a:lvl8pPr>
            <a:lvl9pPr lvl="8" algn="l">
              <a:lnSpc>
                <a:spcPct val="100000"/>
              </a:lnSpc>
              <a:spcBef>
                <a:spcPts val="0"/>
              </a:spcBef>
              <a:spcAft>
                <a:spcPts val="0"/>
              </a:spcAft>
              <a:buSzPts val="1400"/>
              <a:buNone/>
              <a:defRPr b="1" sz="2600">
                <a:solidFill>
                  <a:schemeClr val="dk1"/>
                </a:solidFill>
              </a:defRPr>
            </a:lvl9pPr>
          </a:lstStyle>
          <a:p/>
        </p:txBody>
      </p:sp>
      <p:sp>
        <p:nvSpPr>
          <p:cNvPr id="368" name="Google Shape;368;p308"/>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000" u="none" cap="none" strike="noStrike">
                <a:solidFill>
                  <a:schemeClr val="dk2"/>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369" name="Shape 369"/>
        <p:cNvGrpSpPr/>
        <p:nvPr/>
      </p:nvGrpSpPr>
      <p:grpSpPr>
        <a:xfrm>
          <a:off x="0" y="0"/>
          <a:ext cx="0" cy="0"/>
          <a:chOff x="0" y="0"/>
          <a:chExt cx="0" cy="0"/>
        </a:xfrm>
      </p:grpSpPr>
      <p:sp>
        <p:nvSpPr>
          <p:cNvPr id="370" name="Google Shape;370;p309"/>
          <p:cNvSpPr txBox="1"/>
          <p:nvPr>
            <p:ph type="title"/>
          </p:nvPr>
        </p:nvSpPr>
        <p:spPr>
          <a:xfrm>
            <a:off x="2743200" y="256814"/>
            <a:ext cx="5943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309"/>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2" name="Google Shape;372;p30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30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30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375" name="Google Shape;375;p309"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376" name="Google Shape;376;p309"/>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ne Content">
  <p:cSld name="4_One Content">
    <p:spTree>
      <p:nvGrpSpPr>
        <p:cNvPr id="377" name="Shape 377"/>
        <p:cNvGrpSpPr/>
        <p:nvPr/>
      </p:nvGrpSpPr>
      <p:grpSpPr>
        <a:xfrm>
          <a:off x="0" y="0"/>
          <a:ext cx="0" cy="0"/>
          <a:chOff x="0" y="0"/>
          <a:chExt cx="0" cy="0"/>
        </a:xfrm>
      </p:grpSpPr>
      <p:sp>
        <p:nvSpPr>
          <p:cNvPr id="378" name="Google Shape;378;p310"/>
          <p:cNvSpPr txBox="1"/>
          <p:nvPr>
            <p:ph type="title"/>
          </p:nvPr>
        </p:nvSpPr>
        <p:spPr>
          <a:xfrm>
            <a:off x="2743200" y="256814"/>
            <a:ext cx="5943600" cy="1143000"/>
          </a:xfrm>
          <a:prstGeom prst="rect">
            <a:avLst/>
          </a:prstGeom>
          <a:solidFill>
            <a:srgbClr val="A9DCF2">
              <a:alpha val="62745"/>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310"/>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0" name="Google Shape;380;p31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381" name="Google Shape;381;p31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382" name="Google Shape;382;p31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383" name="Google Shape;383;p310"/>
          <p:cNvPicPr preferRelativeResize="0"/>
          <p:nvPr/>
        </p:nvPicPr>
        <p:blipFill rotWithShape="1">
          <a:blip r:embed="rId2">
            <a:alphaModFix/>
          </a:blip>
          <a:srcRect b="16044"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descr="VTSS Logo" id="384" name="Google Shape;384;p310"/>
          <p:cNvPicPr preferRelativeResize="0"/>
          <p:nvPr/>
        </p:nvPicPr>
        <p:blipFill rotWithShape="1">
          <a:blip r:embed="rId3">
            <a:alphaModFix/>
          </a:blip>
          <a:srcRect b="0" l="0" r="0" t="0"/>
          <a:stretch/>
        </p:blipFill>
        <p:spPr>
          <a:xfrm>
            <a:off x="304800" y="324571"/>
            <a:ext cx="2362200" cy="104702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385" name="Shape 385"/>
        <p:cNvGrpSpPr/>
        <p:nvPr/>
      </p:nvGrpSpPr>
      <p:grpSpPr>
        <a:xfrm>
          <a:off x="0" y="0"/>
          <a:ext cx="0" cy="0"/>
          <a:chOff x="0" y="0"/>
          <a:chExt cx="0" cy="0"/>
        </a:xfrm>
      </p:grpSpPr>
      <p:sp>
        <p:nvSpPr>
          <p:cNvPr id="386" name="Google Shape;386;p311"/>
          <p:cNvSpPr txBox="1"/>
          <p:nvPr>
            <p:ph type="title"/>
          </p:nvPr>
        </p:nvSpPr>
        <p:spPr>
          <a:xfrm>
            <a:off x="2743200" y="256814"/>
            <a:ext cx="5943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311"/>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8" name="Google Shape;388;p3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3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0" name="Google Shape;390;p3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391" name="Google Shape;391;p311"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392" name="Google Shape;392;p311"/>
          <p:cNvPicPr preferRelativeResize="0"/>
          <p:nvPr/>
        </p:nvPicPr>
        <p:blipFill rotWithShape="1">
          <a:blip r:embed="rId3">
            <a:alphaModFix/>
          </a:blip>
          <a:srcRect b="0" l="0" r="0" t="0"/>
          <a:stretch/>
        </p:blipFill>
        <p:spPr>
          <a:xfrm>
            <a:off x="76200" y="152400"/>
            <a:ext cx="2590801" cy="124120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93" name="Shape 393"/>
        <p:cNvGrpSpPr/>
        <p:nvPr/>
      </p:nvGrpSpPr>
      <p:grpSpPr>
        <a:xfrm>
          <a:off x="0" y="0"/>
          <a:ext cx="0" cy="0"/>
          <a:chOff x="0" y="0"/>
          <a:chExt cx="0" cy="0"/>
        </a:xfrm>
      </p:grpSpPr>
      <p:pic>
        <p:nvPicPr>
          <p:cNvPr descr="Decorative image of kids smiling" id="394" name="Google Shape;394;p312"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395" name="Google Shape;395;p312"/>
          <p:cNvSpPr txBox="1"/>
          <p:nvPr>
            <p:ph type="ctrTitle"/>
          </p:nvPr>
        </p:nvSpPr>
        <p:spPr>
          <a:xfrm>
            <a:off x="953254" y="3671154"/>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p312"/>
          <p:cNvSpPr txBox="1"/>
          <p:nvPr>
            <p:ph idx="1" type="subTitle"/>
          </p:nvPr>
        </p:nvSpPr>
        <p:spPr>
          <a:xfrm>
            <a:off x="1373109" y="52578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97" name="Google Shape;397;p31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p31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31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00" name="Google Shape;400;p312"/>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401" name="Shape 401"/>
        <p:cNvGrpSpPr/>
        <p:nvPr/>
      </p:nvGrpSpPr>
      <p:grpSpPr>
        <a:xfrm>
          <a:off x="0" y="0"/>
          <a:ext cx="0" cy="0"/>
          <a:chOff x="0" y="0"/>
          <a:chExt cx="0" cy="0"/>
        </a:xfrm>
      </p:grpSpPr>
      <p:pic>
        <p:nvPicPr>
          <p:cNvPr descr="Decorative image of teenage students sitting around a table" id="402" name="Google Shape;402;p313"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403" name="Google Shape;403;p313"/>
          <p:cNvSpPr txBox="1"/>
          <p:nvPr>
            <p:ph type="ctrTitle"/>
          </p:nvPr>
        </p:nvSpPr>
        <p:spPr>
          <a:xfrm>
            <a:off x="953254" y="3671154"/>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313"/>
          <p:cNvSpPr txBox="1"/>
          <p:nvPr>
            <p:ph idx="1" type="subTitle"/>
          </p:nvPr>
        </p:nvSpPr>
        <p:spPr>
          <a:xfrm>
            <a:off x="1373109" y="52578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05" name="Google Shape;405;p3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6" name="Google Shape;406;p3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7" name="Google Shape;407;p3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08" name="Google Shape;408;p313"/>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NL">
  <p:cSld name="Comparison 2 NL">
    <p:spTree>
      <p:nvGrpSpPr>
        <p:cNvPr id="36" name="Shape 36"/>
        <p:cNvGrpSpPr/>
        <p:nvPr/>
      </p:nvGrpSpPr>
      <p:grpSpPr>
        <a:xfrm>
          <a:off x="0" y="0"/>
          <a:ext cx="0" cy="0"/>
          <a:chOff x="0" y="0"/>
          <a:chExt cx="0" cy="0"/>
        </a:xfrm>
      </p:grpSpPr>
      <p:sp>
        <p:nvSpPr>
          <p:cNvPr id="37" name="Google Shape;37;p270"/>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70"/>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70"/>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40" name="Google Shape;40;p270"/>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70"/>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42" name="Google Shape;42;p270"/>
          <p:cNvSpPr/>
          <p:nvPr/>
        </p:nvSpPr>
        <p:spPr>
          <a:xfrm>
            <a:off x="457200" y="1672590"/>
            <a:ext cx="457200" cy="651510"/>
          </a:xfrm>
          <a:prstGeom prst="rect">
            <a:avLst/>
          </a:prstGeom>
          <a:solidFill>
            <a:srgbClr val="D8DD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43" name="Google Shape;43;p270"/>
          <p:cNvSpPr/>
          <p:nvPr/>
        </p:nvSpPr>
        <p:spPr>
          <a:xfrm>
            <a:off x="4648200" y="1666566"/>
            <a:ext cx="457200" cy="646695"/>
          </a:xfrm>
          <a:prstGeom prst="rect">
            <a:avLst/>
          </a:prstGeom>
          <a:solidFill>
            <a:srgbClr val="D8DDE5">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09" name="Shape 409"/>
        <p:cNvGrpSpPr/>
        <p:nvPr/>
      </p:nvGrpSpPr>
      <p:grpSpPr>
        <a:xfrm>
          <a:off x="0" y="0"/>
          <a:ext cx="0" cy="0"/>
          <a:chOff x="0" y="0"/>
          <a:chExt cx="0" cy="0"/>
        </a:xfrm>
      </p:grpSpPr>
      <p:pic>
        <p:nvPicPr>
          <p:cNvPr descr="Decorative image of professionals around a computer" id="410" name="Google Shape;410;p314"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411" name="Google Shape;411;p314"/>
          <p:cNvSpPr txBox="1"/>
          <p:nvPr>
            <p:ph type="ctrTitle"/>
          </p:nvPr>
        </p:nvSpPr>
        <p:spPr>
          <a:xfrm>
            <a:off x="953254" y="3671154"/>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314"/>
          <p:cNvSpPr txBox="1"/>
          <p:nvPr>
            <p:ph idx="1" type="subTitle"/>
          </p:nvPr>
        </p:nvSpPr>
        <p:spPr>
          <a:xfrm>
            <a:off x="1373109" y="52578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13" name="Google Shape;413;p3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3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3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16" name="Google Shape;416;p314"/>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17" name="Shape 417"/>
        <p:cNvGrpSpPr/>
        <p:nvPr/>
      </p:nvGrpSpPr>
      <p:grpSpPr>
        <a:xfrm>
          <a:off x="0" y="0"/>
          <a:ext cx="0" cy="0"/>
          <a:chOff x="0" y="0"/>
          <a:chExt cx="0" cy="0"/>
        </a:xfrm>
      </p:grpSpPr>
      <p:pic>
        <p:nvPicPr>
          <p:cNvPr descr="Decorative image of smiling professionals" id="418" name="Google Shape;418;p315"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419" name="Google Shape;419;p315"/>
          <p:cNvSpPr txBox="1"/>
          <p:nvPr>
            <p:ph type="ctrTitle"/>
          </p:nvPr>
        </p:nvSpPr>
        <p:spPr>
          <a:xfrm>
            <a:off x="953254" y="3671154"/>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315"/>
          <p:cNvSpPr txBox="1"/>
          <p:nvPr>
            <p:ph idx="1" type="subTitle"/>
          </p:nvPr>
        </p:nvSpPr>
        <p:spPr>
          <a:xfrm>
            <a:off x="1373109" y="52578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21" name="Google Shape;421;p3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3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3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24" name="Google Shape;424;p31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425" name="Shape 425"/>
        <p:cNvGrpSpPr/>
        <p:nvPr/>
      </p:nvGrpSpPr>
      <p:grpSpPr>
        <a:xfrm>
          <a:off x="0" y="0"/>
          <a:ext cx="0" cy="0"/>
          <a:chOff x="0" y="0"/>
          <a:chExt cx="0" cy="0"/>
        </a:xfrm>
      </p:grpSpPr>
      <p:sp>
        <p:nvSpPr>
          <p:cNvPr id="426" name="Google Shape;426;p316"/>
          <p:cNvSpPr txBox="1"/>
          <p:nvPr>
            <p:ph type="ctrTitle"/>
          </p:nvPr>
        </p:nvSpPr>
        <p:spPr>
          <a:xfrm>
            <a:off x="928464" y="1600200"/>
            <a:ext cx="7240500" cy="1470000"/>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316"/>
          <p:cNvSpPr txBox="1"/>
          <p:nvPr>
            <p:ph idx="1" type="subTitle"/>
          </p:nvPr>
        </p:nvSpPr>
        <p:spPr>
          <a:xfrm>
            <a:off x="1348319" y="3429000"/>
            <a:ext cx="6400800" cy="914400"/>
          </a:xfrm>
          <a:prstGeom prst="rect">
            <a:avLst/>
          </a:prstGeom>
          <a:solidFill>
            <a:schemeClr val="lt1">
              <a:alpha val="64313"/>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28" name="Google Shape;428;p3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p3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p3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31" name="Google Shape;431;p316"/>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432" name="Shape 432"/>
        <p:cNvGrpSpPr/>
        <p:nvPr/>
      </p:nvGrpSpPr>
      <p:grpSpPr>
        <a:xfrm>
          <a:off x="0" y="0"/>
          <a:ext cx="0" cy="0"/>
          <a:chOff x="0" y="0"/>
          <a:chExt cx="0" cy="0"/>
        </a:xfrm>
      </p:grpSpPr>
      <p:sp>
        <p:nvSpPr>
          <p:cNvPr id="433" name="Google Shape;433;p3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3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35" name="Google Shape;435;p3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3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3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38" name="Google Shape;438;p31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439" name="Google Shape;439;p317"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440" name="Google Shape;440;p317"/>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441" name="Shape 441"/>
        <p:cNvGrpSpPr/>
        <p:nvPr/>
      </p:nvGrpSpPr>
      <p:grpSpPr>
        <a:xfrm>
          <a:off x="0" y="0"/>
          <a:ext cx="0" cy="0"/>
          <a:chOff x="0" y="0"/>
          <a:chExt cx="0" cy="0"/>
        </a:xfrm>
      </p:grpSpPr>
      <p:sp>
        <p:nvSpPr>
          <p:cNvPr id="442" name="Google Shape;442;p31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p31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44" name="Google Shape;444;p3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p3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6" name="Google Shape;446;p3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47" name="Google Shape;447;p318"/>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448" name="Google Shape;448;p318"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449" name="Google Shape;449;p318"/>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450" name="Shape 450"/>
        <p:cNvGrpSpPr/>
        <p:nvPr/>
      </p:nvGrpSpPr>
      <p:grpSpPr>
        <a:xfrm>
          <a:off x="0" y="0"/>
          <a:ext cx="0" cy="0"/>
          <a:chOff x="0" y="0"/>
          <a:chExt cx="0" cy="0"/>
        </a:xfrm>
      </p:grpSpPr>
      <p:sp>
        <p:nvSpPr>
          <p:cNvPr id="451" name="Google Shape;451;p31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31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53" name="Google Shape;453;p3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3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p3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56" name="Google Shape;456;p31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457" name="Google Shape;457;p319"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fadeDir="5400012" kx="0" rotWithShape="0" algn="bl" stA="52000" stPos="0" sy="-100000" ky="0"/>
          </a:effectLst>
        </p:spPr>
      </p:pic>
      <p:pic>
        <p:nvPicPr>
          <p:cNvPr id="458" name="Google Shape;458;p319"/>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9" name="Shape 459"/>
        <p:cNvGrpSpPr/>
        <p:nvPr/>
      </p:nvGrpSpPr>
      <p:grpSpPr>
        <a:xfrm>
          <a:off x="0" y="0"/>
          <a:ext cx="0" cy="0"/>
          <a:chOff x="0" y="0"/>
          <a:chExt cx="0" cy="0"/>
        </a:xfrm>
      </p:grpSpPr>
      <p:sp>
        <p:nvSpPr>
          <p:cNvPr id="460" name="Google Shape;460;p320"/>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p320"/>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462" name="Google Shape;462;p3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3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3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65" name="Google Shape;465;p320"/>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66" name="Google Shape;466;p320"/>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467" name="Google Shape;467;p320"/>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68" name="Shape 468"/>
        <p:cNvGrpSpPr/>
        <p:nvPr/>
      </p:nvGrpSpPr>
      <p:grpSpPr>
        <a:xfrm>
          <a:off x="0" y="0"/>
          <a:ext cx="0" cy="0"/>
          <a:chOff x="0" y="0"/>
          <a:chExt cx="0" cy="0"/>
        </a:xfrm>
      </p:grpSpPr>
      <p:sp>
        <p:nvSpPr>
          <p:cNvPr id="469" name="Google Shape;469;p3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321"/>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71" name="Google Shape;471;p3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3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p3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4" name="Shape 474"/>
        <p:cNvGrpSpPr/>
        <p:nvPr/>
      </p:nvGrpSpPr>
      <p:grpSpPr>
        <a:xfrm>
          <a:off x="0" y="0"/>
          <a:ext cx="0" cy="0"/>
          <a:chOff x="0" y="0"/>
          <a:chExt cx="0" cy="0"/>
        </a:xfrm>
      </p:grpSpPr>
      <p:sp>
        <p:nvSpPr>
          <p:cNvPr id="475" name="Google Shape;475;p322"/>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322"/>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77" name="Google Shape;477;p3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3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3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3" name="Shape 483"/>
        <p:cNvGrpSpPr/>
        <p:nvPr/>
      </p:nvGrpSpPr>
      <p:grpSpPr>
        <a:xfrm>
          <a:off x="0" y="0"/>
          <a:ext cx="0" cy="0"/>
          <a:chOff x="0" y="0"/>
          <a:chExt cx="0" cy="0"/>
        </a:xfrm>
      </p:grpSpPr>
      <p:sp>
        <p:nvSpPr>
          <p:cNvPr id="484" name="Google Shape;484;p295"/>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85" name="Google Shape;485;p29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86" name="Google Shape;486;p295"/>
          <p:cNvPicPr preferRelativeResize="0"/>
          <p:nvPr/>
        </p:nvPicPr>
        <p:blipFill rotWithShape="1">
          <a:blip r:embed="rId2">
            <a:alphaModFix/>
          </a:blip>
          <a:srcRect b="0" l="0" r="0" t="0"/>
          <a:stretch/>
        </p:blipFill>
        <p:spPr>
          <a:xfrm>
            <a:off x="7543800" y="6033861"/>
            <a:ext cx="1464053" cy="85452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276"/>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76"/>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276"/>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48" name="Google Shape;48;p276"/>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9" name="Google Shape;49;p276"/>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tx">
  <p:cSld name="TITLE_AND_BODY">
    <p:spTree>
      <p:nvGrpSpPr>
        <p:cNvPr id="487" name="Shape 487"/>
        <p:cNvGrpSpPr/>
        <p:nvPr/>
      </p:nvGrpSpPr>
      <p:grpSpPr>
        <a:xfrm>
          <a:off x="0" y="0"/>
          <a:ext cx="0" cy="0"/>
          <a:chOff x="0" y="0"/>
          <a:chExt cx="0" cy="0"/>
        </a:xfrm>
      </p:grpSpPr>
      <p:sp>
        <p:nvSpPr>
          <p:cNvPr id="488" name="Google Shape;488;g2eb10f2f587_4_7"/>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rmAutofit/>
          </a:bodyPr>
          <a:lstStyle>
            <a:lvl1pPr indent="-431800" lvl="0" marL="457200" algn="l">
              <a:lnSpc>
                <a:spcPct val="100000"/>
              </a:lnSpc>
              <a:spcBef>
                <a:spcPts val="300"/>
              </a:spcBef>
              <a:spcAft>
                <a:spcPts val="0"/>
              </a:spcAft>
              <a:buSzPts val="3200"/>
              <a:buChar char="•"/>
              <a:defRPr/>
            </a:lvl1pPr>
            <a:lvl2pPr indent="-431800" lvl="1" marL="914400" algn="l">
              <a:lnSpc>
                <a:spcPct val="100000"/>
              </a:lnSpc>
              <a:spcBef>
                <a:spcPts val="300"/>
              </a:spcBef>
              <a:spcAft>
                <a:spcPts val="0"/>
              </a:spcAft>
              <a:buSzPts val="3200"/>
              <a:buChar char="–"/>
              <a:defRPr/>
            </a:lvl2pPr>
            <a:lvl3pPr indent="-431800" lvl="2" marL="1371600" algn="l">
              <a:lnSpc>
                <a:spcPct val="100000"/>
              </a:lnSpc>
              <a:spcBef>
                <a:spcPts val="300"/>
              </a:spcBef>
              <a:spcAft>
                <a:spcPts val="0"/>
              </a:spcAft>
              <a:buSzPts val="3200"/>
              <a:buChar char="•"/>
              <a:defRPr/>
            </a:lvl3pPr>
            <a:lvl4pPr indent="-431800" lvl="3" marL="1828800" algn="l">
              <a:lnSpc>
                <a:spcPct val="100000"/>
              </a:lnSpc>
              <a:spcBef>
                <a:spcPts val="300"/>
              </a:spcBef>
              <a:spcAft>
                <a:spcPts val="0"/>
              </a:spcAft>
              <a:buSzPts val="3200"/>
              <a:buChar char="–"/>
              <a:defRPr/>
            </a:lvl4pPr>
            <a:lvl5pPr indent="-431800" lvl="4" marL="2286000" algn="l">
              <a:lnSpc>
                <a:spcPct val="100000"/>
              </a:lnSpc>
              <a:spcBef>
                <a:spcPts val="300"/>
              </a:spcBef>
              <a:spcAft>
                <a:spcPts val="0"/>
              </a:spcAft>
              <a:buSzPts val="3200"/>
              <a:buChar char="»"/>
              <a:defRPr/>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sp>
        <p:nvSpPr>
          <p:cNvPr id="489" name="Google Shape;489;g2eb10f2f587_4_7"/>
          <p:cNvSpPr txBox="1"/>
          <p:nvPr>
            <p:ph type="title"/>
          </p:nvPr>
        </p:nvSpPr>
        <p:spPr>
          <a:xfrm>
            <a:off x="228600" y="228600"/>
            <a:ext cx="8686800" cy="1143000"/>
          </a:xfrm>
          <a:prstGeom prst="rect">
            <a:avLst/>
          </a:prstGeom>
          <a:solidFill>
            <a:srgbClr val="A9DCF2">
              <a:alpha val="64705"/>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105775"/>
              </a:buClr>
              <a:buSzPts val="1800"/>
              <a:buNone/>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490" name="Google Shape;490;g2eb10f2f587_4_7"/>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1" name="Shape 491"/>
        <p:cNvGrpSpPr/>
        <p:nvPr/>
      </p:nvGrpSpPr>
      <p:grpSpPr>
        <a:xfrm>
          <a:off x="0" y="0"/>
          <a:ext cx="0" cy="0"/>
          <a:chOff x="0" y="0"/>
          <a:chExt cx="0" cy="0"/>
        </a:xfrm>
      </p:grpSpPr>
      <p:pic>
        <p:nvPicPr>
          <p:cNvPr id="492" name="Google Shape;492;p399"/>
          <p:cNvPicPr preferRelativeResize="0"/>
          <p:nvPr/>
        </p:nvPicPr>
        <p:blipFill rotWithShape="1">
          <a:blip r:embed="rId2">
            <a:alphaModFix/>
          </a:blip>
          <a:srcRect b="12769" l="136" r="-132" t="32397"/>
          <a:stretch/>
        </p:blipFill>
        <p:spPr>
          <a:xfrm rot="10800000">
            <a:off x="0" y="0"/>
            <a:ext cx="9143999" cy="1554608"/>
          </a:xfrm>
          <a:prstGeom prst="rect">
            <a:avLst/>
          </a:prstGeom>
          <a:noFill/>
          <a:ln>
            <a:noFill/>
          </a:ln>
        </p:spPr>
      </p:pic>
      <p:sp>
        <p:nvSpPr>
          <p:cNvPr id="493" name="Google Shape;493;p39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p399"/>
          <p:cNvSpPr txBox="1"/>
          <p:nvPr>
            <p:ph idx="1" type="body"/>
          </p:nvPr>
        </p:nvSpPr>
        <p:spPr>
          <a:xfrm>
            <a:off x="722313" y="1905001"/>
            <a:ext cx="7772400" cy="2501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pic>
        <p:nvPicPr>
          <p:cNvPr id="495" name="Google Shape;495;p399"/>
          <p:cNvPicPr preferRelativeResize="0"/>
          <p:nvPr/>
        </p:nvPicPr>
        <p:blipFill rotWithShape="1">
          <a:blip r:embed="rId3">
            <a:alphaModFix/>
          </a:blip>
          <a:srcRect b="0" l="0" r="0" t="0"/>
          <a:stretch/>
        </p:blipFill>
        <p:spPr>
          <a:xfrm>
            <a:off x="76200" y="107327"/>
            <a:ext cx="1050987" cy="61343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6" name="Shape 496"/>
        <p:cNvGrpSpPr/>
        <p:nvPr/>
      </p:nvGrpSpPr>
      <p:grpSpPr>
        <a:xfrm>
          <a:off x="0" y="0"/>
          <a:ext cx="0" cy="0"/>
          <a:chOff x="0" y="0"/>
          <a:chExt cx="0" cy="0"/>
        </a:xfrm>
      </p:grpSpPr>
      <p:sp>
        <p:nvSpPr>
          <p:cNvPr id="497" name="Google Shape;497;p39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98" name="Google Shape;498;p396"/>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499" name="Shape 499"/>
        <p:cNvGrpSpPr/>
        <p:nvPr/>
      </p:nvGrpSpPr>
      <p:grpSpPr>
        <a:xfrm>
          <a:off x="0" y="0"/>
          <a:ext cx="0" cy="0"/>
          <a:chOff x="0" y="0"/>
          <a:chExt cx="0" cy="0"/>
        </a:xfrm>
      </p:grpSpPr>
      <p:sp>
        <p:nvSpPr>
          <p:cNvPr id="500" name="Google Shape;500;p2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1" name="Google Shape;501;p2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2" name="Google Shape;502;p2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3" name="Shape 503"/>
        <p:cNvGrpSpPr/>
        <p:nvPr/>
      </p:nvGrpSpPr>
      <p:grpSpPr>
        <a:xfrm>
          <a:off x="0" y="0"/>
          <a:ext cx="0" cy="0"/>
          <a:chOff x="0" y="0"/>
          <a:chExt cx="0" cy="0"/>
        </a:xfrm>
      </p:grpSpPr>
      <p:pic>
        <p:nvPicPr>
          <p:cNvPr descr="Decorative Image of Smiling kids" id="504" name="Google Shape;504;p394"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505" name="Google Shape;505;p394"/>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394"/>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07" name="Google Shape;507;p394"/>
          <p:cNvPicPr preferRelativeResize="0"/>
          <p:nvPr/>
        </p:nvPicPr>
        <p:blipFill rotWithShape="1">
          <a:blip r:embed="rId3">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8" name="Shape 508"/>
        <p:cNvGrpSpPr/>
        <p:nvPr/>
      </p:nvGrpSpPr>
      <p:grpSpPr>
        <a:xfrm>
          <a:off x="0" y="0"/>
          <a:ext cx="0" cy="0"/>
          <a:chOff x="0" y="0"/>
          <a:chExt cx="0" cy="0"/>
        </a:xfrm>
      </p:grpSpPr>
      <p:sp>
        <p:nvSpPr>
          <p:cNvPr id="509" name="Google Shape;509;p39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95"/>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11" name="Google Shape;511;p395"/>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pic>
        <p:nvPicPr>
          <p:cNvPr id="512" name="Google Shape;512;p395"/>
          <p:cNvPicPr preferRelativeResize="0"/>
          <p:nvPr/>
        </p:nvPicPr>
        <p:blipFill rotWithShape="1">
          <a:blip r:embed="rId2">
            <a:alphaModFix/>
          </a:blip>
          <a:srcRect b="0" l="0" r="0" t="0"/>
          <a:stretch/>
        </p:blipFill>
        <p:spPr>
          <a:xfrm>
            <a:off x="48426" y="49986"/>
            <a:ext cx="2667000" cy="155665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13" name="Shape 513"/>
        <p:cNvGrpSpPr/>
        <p:nvPr/>
      </p:nvGrpSpPr>
      <p:grpSpPr>
        <a:xfrm>
          <a:off x="0" y="0"/>
          <a:ext cx="0" cy="0"/>
          <a:chOff x="0" y="0"/>
          <a:chExt cx="0" cy="0"/>
        </a:xfrm>
      </p:grpSpPr>
      <p:pic>
        <p:nvPicPr>
          <p:cNvPr id="514" name="Google Shape;514;p397"/>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515" name="Shape 515"/>
        <p:cNvGrpSpPr/>
        <p:nvPr/>
      </p:nvGrpSpPr>
      <p:grpSpPr>
        <a:xfrm>
          <a:off x="0" y="0"/>
          <a:ext cx="0" cy="0"/>
          <a:chOff x="0" y="0"/>
          <a:chExt cx="0" cy="0"/>
        </a:xfrm>
      </p:grpSpPr>
      <p:sp>
        <p:nvSpPr>
          <p:cNvPr id="516" name="Google Shape;516;p398"/>
          <p:cNvSpPr txBox="1"/>
          <p:nvPr>
            <p:ph type="ctrTitle"/>
          </p:nvPr>
        </p:nvSpPr>
        <p:spPr>
          <a:xfrm>
            <a:off x="928464" y="1600200"/>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398"/>
          <p:cNvSpPr txBox="1"/>
          <p:nvPr>
            <p:ph idx="1" type="subTitle"/>
          </p:nvPr>
        </p:nvSpPr>
        <p:spPr>
          <a:xfrm>
            <a:off x="1348319" y="34290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18" name="Google Shape;518;p398"/>
          <p:cNvPicPr preferRelativeResize="0"/>
          <p:nvPr/>
        </p:nvPicPr>
        <p:blipFill rotWithShape="1">
          <a:blip r:embed="rId2">
            <a:alphaModFix/>
          </a:blip>
          <a:srcRect b="0" l="0" r="0" t="0"/>
          <a:stretch/>
        </p:blipFill>
        <p:spPr>
          <a:xfrm>
            <a:off x="3200400" y="0"/>
            <a:ext cx="2667000" cy="155665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9" name="Shape 519"/>
        <p:cNvGrpSpPr/>
        <p:nvPr/>
      </p:nvGrpSpPr>
      <p:grpSpPr>
        <a:xfrm>
          <a:off x="0" y="0"/>
          <a:ext cx="0" cy="0"/>
          <a:chOff x="0" y="0"/>
          <a:chExt cx="0" cy="0"/>
        </a:xfrm>
      </p:grpSpPr>
      <p:sp>
        <p:nvSpPr>
          <p:cNvPr id="520" name="Google Shape;520;p40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400"/>
          <p:cNvSpPr txBox="1"/>
          <p:nvPr>
            <p:ph idx="1" type="body"/>
          </p:nvPr>
        </p:nvSpPr>
        <p:spPr>
          <a:xfrm>
            <a:off x="914400" y="1524000"/>
            <a:ext cx="3582988" cy="650875"/>
          </a:xfrm>
          <a:prstGeom prst="rect">
            <a:avLst/>
          </a:prstGeom>
          <a:solidFill>
            <a:srgbClr val="003369">
              <a:alpha val="73725"/>
            </a:srgbClr>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2" name="Google Shape;522;p40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3" name="Google Shape;523;p400"/>
          <p:cNvSpPr txBox="1"/>
          <p:nvPr>
            <p:ph idx="3" type="body"/>
          </p:nvPr>
        </p:nvSpPr>
        <p:spPr>
          <a:xfrm>
            <a:off x="5105400" y="1535113"/>
            <a:ext cx="3581400" cy="639762"/>
          </a:xfrm>
          <a:prstGeom prst="rect">
            <a:avLst/>
          </a:prstGeom>
          <a:solidFill>
            <a:srgbClr val="003369">
              <a:alpha val="73725"/>
            </a:srgbClr>
          </a:solidFill>
          <a:ln>
            <a:noFill/>
          </a:ln>
        </p:spPr>
        <p:txBody>
          <a:bodyPr anchorCtr="0" anchor="b" bIns="45700" lIns="91425" spcFirstLastPara="1" rIns="91425" wrap="square" tIns="45700">
            <a:normAutofit/>
          </a:bodyPr>
          <a:lstStyle>
            <a:lvl1pPr indent="-228600" lvl="0" marL="457200" algn="l">
              <a:lnSpc>
                <a:spcPct val="100000"/>
              </a:lnSpc>
              <a:spcBef>
                <a:spcPts val="420"/>
              </a:spcBef>
              <a:spcAft>
                <a:spcPts val="0"/>
              </a:spcAft>
              <a:buClr>
                <a:schemeClr val="lt1"/>
              </a:buClr>
              <a:buSzPts val="2100"/>
              <a:buNone/>
              <a:defRPr b="1" sz="2100">
                <a:solidFill>
                  <a:schemeClr val="lt1"/>
                </a:solidFill>
              </a:defRPr>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4" name="Google Shape;524;p400"/>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5" name="Google Shape;525;p400"/>
          <p:cNvSpPr/>
          <p:nvPr/>
        </p:nvSpPr>
        <p:spPr>
          <a:xfrm>
            <a:off x="457200" y="1524000"/>
            <a:ext cx="457200" cy="651510"/>
          </a:xfrm>
          <a:prstGeom prst="rect">
            <a:avLst/>
          </a:prstGeom>
          <a:solidFill>
            <a:srgbClr val="B1BB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526" name="Google Shape;526;p400"/>
          <p:cNvSpPr/>
          <p:nvPr/>
        </p:nvSpPr>
        <p:spPr>
          <a:xfrm>
            <a:off x="4648200" y="1524000"/>
            <a:ext cx="457200" cy="651510"/>
          </a:xfrm>
          <a:prstGeom prst="rect">
            <a:avLst/>
          </a:prstGeom>
          <a:solidFill>
            <a:srgbClr val="B1BBCB">
              <a:alpha val="4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27" name="Google Shape;527;p400"/>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528" name="Shape 528"/>
        <p:cNvGrpSpPr/>
        <p:nvPr/>
      </p:nvGrpSpPr>
      <p:grpSpPr>
        <a:xfrm>
          <a:off x="0" y="0"/>
          <a:ext cx="0" cy="0"/>
          <a:chOff x="0" y="0"/>
          <a:chExt cx="0" cy="0"/>
        </a:xfrm>
      </p:grpSpPr>
      <p:sp>
        <p:nvSpPr>
          <p:cNvPr id="529" name="Google Shape;529;p401"/>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0" name="Google Shape;530;p401"/>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31" name="Google Shape;531;p401"/>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532" name="Google Shape;532;p401"/>
          <p:cNvPicPr preferRelativeResize="0"/>
          <p:nvPr/>
        </p:nvPicPr>
        <p:blipFill rotWithShape="1">
          <a:blip r:embed="rId3">
            <a:alphaModFix/>
          </a:blip>
          <a:srcRect b="30816" l="236" r="-235" t="10364"/>
          <a:stretch/>
        </p:blipFill>
        <p:spPr>
          <a:xfrm>
            <a:off x="0" y="5249173"/>
            <a:ext cx="9144000" cy="168071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NL">
  <p:cSld name="Header Only NL">
    <p:spTree>
      <p:nvGrpSpPr>
        <p:cNvPr id="50" name="Shape 50"/>
        <p:cNvGrpSpPr/>
        <p:nvPr/>
      </p:nvGrpSpPr>
      <p:grpSpPr>
        <a:xfrm>
          <a:off x="0" y="0"/>
          <a:ext cx="0" cy="0"/>
          <a:chOff x="0" y="0"/>
          <a:chExt cx="0" cy="0"/>
        </a:xfrm>
      </p:grpSpPr>
      <p:sp>
        <p:nvSpPr>
          <p:cNvPr id="51" name="Google Shape;51;p278"/>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3" name="Shape 533"/>
        <p:cNvGrpSpPr/>
        <p:nvPr/>
      </p:nvGrpSpPr>
      <p:grpSpPr>
        <a:xfrm>
          <a:off x="0" y="0"/>
          <a:ext cx="0" cy="0"/>
          <a:chOff x="0" y="0"/>
          <a:chExt cx="0" cy="0"/>
        </a:xfrm>
      </p:grpSpPr>
      <p:sp>
        <p:nvSpPr>
          <p:cNvPr id="534" name="Google Shape;534;p402"/>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402"/>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36" name="Google Shape;536;p402"/>
          <p:cNvSpPr txBox="1"/>
          <p:nvPr>
            <p:ph idx="2" type="body"/>
          </p:nvPr>
        </p:nvSpPr>
        <p:spPr>
          <a:xfrm>
            <a:off x="457200" y="1435101"/>
            <a:ext cx="3008313" cy="4512778"/>
          </a:xfrm>
          <a:prstGeom prst="rect">
            <a:avLst/>
          </a:prstGeom>
          <a:solidFill>
            <a:srgbClr val="003369">
              <a:alpha val="73725"/>
            </a:srgbClr>
          </a:solid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37" name="Google Shape;537;p402"/>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38" name="Google Shape;538;p402"/>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39" name="Shape 539"/>
        <p:cNvGrpSpPr/>
        <p:nvPr/>
      </p:nvGrpSpPr>
      <p:grpSpPr>
        <a:xfrm>
          <a:off x="0" y="0"/>
          <a:ext cx="0" cy="0"/>
          <a:chOff x="0" y="0"/>
          <a:chExt cx="0" cy="0"/>
        </a:xfrm>
      </p:grpSpPr>
      <p:pic>
        <p:nvPicPr>
          <p:cNvPr id="540" name="Google Shape;540;p403"/>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541" name="Google Shape;541;p403"/>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403"/>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43" name="Google Shape;543;p403"/>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44" name="Shape 544"/>
        <p:cNvGrpSpPr/>
        <p:nvPr/>
      </p:nvGrpSpPr>
      <p:grpSpPr>
        <a:xfrm>
          <a:off x="0" y="0"/>
          <a:ext cx="0" cy="0"/>
          <a:chOff x="0" y="0"/>
          <a:chExt cx="0" cy="0"/>
        </a:xfrm>
      </p:grpSpPr>
      <p:pic>
        <p:nvPicPr>
          <p:cNvPr id="545" name="Google Shape;545;p404"/>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546" name="Google Shape;546;p404"/>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404"/>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48" name="Google Shape;548;p404"/>
          <p:cNvPicPr preferRelativeResize="0"/>
          <p:nvPr/>
        </p:nvPicPr>
        <p:blipFill rotWithShape="1">
          <a:blip r:embed="rId3">
            <a:alphaModFix/>
          </a:blip>
          <a:srcRect b="0" l="0" r="0" t="0"/>
          <a:stretch/>
        </p:blipFill>
        <p:spPr>
          <a:xfrm>
            <a:off x="3200400" y="2040"/>
            <a:ext cx="2667000" cy="155257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549" name="Shape 549"/>
        <p:cNvGrpSpPr/>
        <p:nvPr/>
      </p:nvGrpSpPr>
      <p:grpSpPr>
        <a:xfrm>
          <a:off x="0" y="0"/>
          <a:ext cx="0" cy="0"/>
          <a:chOff x="0" y="0"/>
          <a:chExt cx="0" cy="0"/>
        </a:xfrm>
      </p:grpSpPr>
      <p:pic>
        <p:nvPicPr>
          <p:cNvPr id="550" name="Google Shape;550;p405"/>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551" name="Google Shape;551;p405"/>
          <p:cNvSpPr txBox="1"/>
          <p:nvPr>
            <p:ph type="ctrTitle"/>
          </p:nvPr>
        </p:nvSpPr>
        <p:spPr>
          <a:xfrm>
            <a:off x="953254" y="3671154"/>
            <a:ext cx="7240509" cy="1470025"/>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2" name="Google Shape;552;p405"/>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53" name="Google Shape;553;p405"/>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554" name="Shape 554"/>
        <p:cNvGrpSpPr/>
        <p:nvPr/>
      </p:nvGrpSpPr>
      <p:grpSpPr>
        <a:xfrm>
          <a:off x="0" y="0"/>
          <a:ext cx="0" cy="0"/>
          <a:chOff x="0" y="0"/>
          <a:chExt cx="0" cy="0"/>
        </a:xfrm>
      </p:grpSpPr>
      <p:sp>
        <p:nvSpPr>
          <p:cNvPr id="555" name="Google Shape;555;p406"/>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6" name="Google Shape;556;p406"/>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57" name="Google Shape;557;p406"/>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descr="A group of people smiling&#10;&#10;Description automatically generated with medium confidence" id="558" name="Google Shape;558;p406"/>
          <p:cNvPicPr preferRelativeResize="0"/>
          <p:nvPr/>
        </p:nvPicPr>
        <p:blipFill rotWithShape="1">
          <a:blip r:embed="rId3">
            <a:alphaModFix/>
          </a:blip>
          <a:srcRect b="7406" l="0" r="0" t="10901"/>
          <a:stretch/>
        </p:blipFill>
        <p:spPr>
          <a:xfrm>
            <a:off x="0" y="5249173"/>
            <a:ext cx="9144000" cy="168071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559" name="Shape 559"/>
        <p:cNvGrpSpPr/>
        <p:nvPr/>
      </p:nvGrpSpPr>
      <p:grpSpPr>
        <a:xfrm>
          <a:off x="0" y="0"/>
          <a:ext cx="0" cy="0"/>
          <a:chOff x="0" y="0"/>
          <a:chExt cx="0" cy="0"/>
        </a:xfrm>
      </p:grpSpPr>
      <p:sp>
        <p:nvSpPr>
          <p:cNvPr id="560" name="Google Shape;560;p407"/>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1" name="Google Shape;561;p407"/>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2" name="Google Shape;562;p407"/>
          <p:cNvPicPr preferRelativeResize="0"/>
          <p:nvPr/>
        </p:nvPicPr>
        <p:blipFill rotWithShape="1">
          <a:blip r:embed="rId2">
            <a:alphaModFix/>
          </a:blip>
          <a:srcRect b="0" l="0" r="0" t="0"/>
          <a:stretch/>
        </p:blipFill>
        <p:spPr>
          <a:xfrm>
            <a:off x="94165" y="228600"/>
            <a:ext cx="1700129" cy="990600"/>
          </a:xfrm>
          <a:prstGeom prst="rect">
            <a:avLst/>
          </a:prstGeom>
          <a:noFill/>
          <a:ln>
            <a:noFill/>
          </a:ln>
        </p:spPr>
      </p:pic>
      <p:pic>
        <p:nvPicPr>
          <p:cNvPr id="563" name="Google Shape;563;p407"/>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564" name="Shape 564"/>
        <p:cNvGrpSpPr/>
        <p:nvPr/>
      </p:nvGrpSpPr>
      <p:grpSpPr>
        <a:xfrm>
          <a:off x="0" y="0"/>
          <a:ext cx="0" cy="0"/>
          <a:chOff x="0" y="0"/>
          <a:chExt cx="0" cy="0"/>
        </a:xfrm>
      </p:grpSpPr>
      <p:sp>
        <p:nvSpPr>
          <p:cNvPr id="565" name="Google Shape;565;p408"/>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6" name="Google Shape;566;p408"/>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7" name="Google Shape;567;p408"/>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568" name="Google Shape;568;p408"/>
          <p:cNvPicPr preferRelativeResize="0"/>
          <p:nvPr/>
        </p:nvPicPr>
        <p:blipFill rotWithShape="1">
          <a:blip r:embed="rId3">
            <a:alphaModFix/>
          </a:blip>
          <a:srcRect b="11970" l="0" r="0" t="11971"/>
          <a:stretch/>
        </p:blipFill>
        <p:spPr>
          <a:xfrm>
            <a:off x="0" y="5249173"/>
            <a:ext cx="9144000" cy="168071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569" name="Shape 569"/>
        <p:cNvGrpSpPr/>
        <p:nvPr/>
      </p:nvGrpSpPr>
      <p:grpSpPr>
        <a:xfrm>
          <a:off x="0" y="0"/>
          <a:ext cx="0" cy="0"/>
          <a:chOff x="0" y="0"/>
          <a:chExt cx="0" cy="0"/>
        </a:xfrm>
      </p:grpSpPr>
      <p:sp>
        <p:nvSpPr>
          <p:cNvPr id="570" name="Google Shape;570;p409"/>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1" name="Google Shape;571;p409"/>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72" name="Google Shape;572;p409"/>
          <p:cNvPicPr preferRelativeResize="0"/>
          <p:nvPr/>
        </p:nvPicPr>
        <p:blipFill rotWithShape="1">
          <a:blip r:embed="rId2">
            <a:alphaModFix/>
          </a:blip>
          <a:srcRect b="0" l="0" r="0" t="0"/>
          <a:stretch/>
        </p:blipFill>
        <p:spPr>
          <a:xfrm>
            <a:off x="94165" y="229041"/>
            <a:ext cx="1700129" cy="989718"/>
          </a:xfrm>
          <a:prstGeom prst="rect">
            <a:avLst/>
          </a:prstGeom>
          <a:noFill/>
          <a:ln>
            <a:noFill/>
          </a:ln>
        </p:spPr>
      </p:pic>
      <p:pic>
        <p:nvPicPr>
          <p:cNvPr id="573" name="Google Shape;573;p409"/>
          <p:cNvPicPr preferRelativeResize="0"/>
          <p:nvPr/>
        </p:nvPicPr>
        <p:blipFill rotWithShape="1">
          <a:blip r:embed="rId3">
            <a:alphaModFix/>
          </a:blip>
          <a:srcRect b="39102" l="126" r="-125" t="52"/>
          <a:stretch/>
        </p:blipFill>
        <p:spPr>
          <a:xfrm>
            <a:off x="11502" y="5183038"/>
            <a:ext cx="9144000" cy="1680713"/>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74" name="Shape 574"/>
        <p:cNvGrpSpPr/>
        <p:nvPr/>
      </p:nvGrpSpPr>
      <p:grpSpPr>
        <a:xfrm>
          <a:off x="0" y="0"/>
          <a:ext cx="0" cy="0"/>
          <a:chOff x="0" y="0"/>
          <a:chExt cx="0" cy="0"/>
        </a:xfrm>
      </p:grpSpPr>
      <p:pic>
        <p:nvPicPr>
          <p:cNvPr id="575" name="Google Shape;575;g2eb10f2f587_4_11"/>
          <p:cNvPicPr preferRelativeResize="0"/>
          <p:nvPr/>
        </p:nvPicPr>
        <p:blipFill rotWithShape="1">
          <a:blip r:embed="rId2">
            <a:alphaModFix/>
          </a:blip>
          <a:srcRect b="0" l="0" r="0" t="0"/>
          <a:stretch/>
        </p:blipFill>
        <p:spPr>
          <a:xfrm>
            <a:off x="0" y="1876147"/>
            <a:ext cx="9147019" cy="2210529"/>
          </a:xfrm>
          <a:prstGeom prst="rect">
            <a:avLst/>
          </a:prstGeom>
          <a:noFill/>
          <a:ln>
            <a:noFill/>
          </a:ln>
        </p:spPr>
      </p:pic>
      <p:sp>
        <p:nvSpPr>
          <p:cNvPr id="576" name="Google Shape;576;g2eb10f2f587_4_11"/>
          <p:cNvSpPr txBox="1"/>
          <p:nvPr>
            <p:ph type="ctrTitle"/>
          </p:nvPr>
        </p:nvSpPr>
        <p:spPr>
          <a:xfrm>
            <a:off x="953254" y="3671154"/>
            <a:ext cx="7240500" cy="1470000"/>
          </a:xfrm>
          <a:prstGeom prst="rect">
            <a:avLst/>
          </a:prstGeom>
          <a:solidFill>
            <a:schemeClr val="lt1">
              <a:alpha val="67058"/>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7" name="Google Shape;577;g2eb10f2f587_4_11"/>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578" name="Google Shape;578;g2eb10f2f587_4_11"/>
          <p:cNvPicPr preferRelativeResize="0"/>
          <p:nvPr/>
        </p:nvPicPr>
        <p:blipFill rotWithShape="1">
          <a:blip r:embed="rId3">
            <a:alphaModFix/>
          </a:blip>
          <a:srcRect b="0" l="0" r="0" t="0"/>
          <a:stretch/>
        </p:blipFill>
        <p:spPr>
          <a:xfrm>
            <a:off x="3200401" y="2040"/>
            <a:ext cx="2666998" cy="1552574"/>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ne Content" showMasterSp="0">
  <p:cSld name="4_One Content">
    <p:spTree>
      <p:nvGrpSpPr>
        <p:cNvPr id="579" name="Shape 579"/>
        <p:cNvGrpSpPr/>
        <p:nvPr/>
      </p:nvGrpSpPr>
      <p:grpSpPr>
        <a:xfrm>
          <a:off x="0" y="0"/>
          <a:ext cx="0" cy="0"/>
          <a:chOff x="0" y="0"/>
          <a:chExt cx="0" cy="0"/>
        </a:xfrm>
      </p:grpSpPr>
      <p:sp>
        <p:nvSpPr>
          <p:cNvPr id="580" name="Google Shape;580;g2eb10f2f587_4_16"/>
          <p:cNvSpPr txBox="1"/>
          <p:nvPr>
            <p:ph type="title"/>
          </p:nvPr>
        </p:nvSpPr>
        <p:spPr>
          <a:xfrm>
            <a:off x="2743200" y="256813"/>
            <a:ext cx="5943600" cy="1143000"/>
          </a:xfrm>
          <a:prstGeom prst="rect">
            <a:avLst/>
          </a:prstGeom>
          <a:solidFill>
            <a:srgbClr val="A9DCF2">
              <a:alpha val="63529"/>
            </a:srgbClr>
          </a:solidFill>
          <a:ln>
            <a:noFill/>
          </a:ln>
        </p:spPr>
        <p:txBody>
          <a:bodyPr anchorCtr="0" anchor="ctr" bIns="45675" lIns="45675" spcFirstLastPara="1" rIns="45675" wrap="square" tIns="45675">
            <a:normAutofit/>
          </a:bodyPr>
          <a:lstStyle>
            <a:lvl1pPr lvl="0" algn="ctr">
              <a:lnSpc>
                <a:spcPct val="100000"/>
              </a:lnSpc>
              <a:spcBef>
                <a:spcPts val="0"/>
              </a:spcBef>
              <a:spcAft>
                <a:spcPts val="0"/>
              </a:spcAft>
              <a:buClr>
                <a:srgbClr val="000000"/>
              </a:buClr>
              <a:buSzPts val="3800"/>
              <a:buFont typeface="Verdana"/>
              <a:buNone/>
              <a:defRPr sz="3800">
                <a:solidFill>
                  <a:srgbClr val="000000"/>
                </a:solidFill>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581" name="Google Shape;581;g2eb10f2f587_4_16"/>
          <p:cNvSpPr txBox="1"/>
          <p:nvPr>
            <p:ph idx="1" type="body"/>
          </p:nvPr>
        </p:nvSpPr>
        <p:spPr>
          <a:xfrm>
            <a:off x="457200" y="1600200"/>
            <a:ext cx="8229600" cy="3352800"/>
          </a:xfrm>
          <a:prstGeom prst="rect">
            <a:avLst/>
          </a:prstGeom>
          <a:noFill/>
          <a:ln>
            <a:noFill/>
          </a:ln>
        </p:spPr>
        <p:txBody>
          <a:bodyPr anchorCtr="0" anchor="t" bIns="45675" lIns="45675" spcFirstLastPara="1" rIns="45675" wrap="square" tIns="45675">
            <a:normAutofit/>
          </a:bodyPr>
          <a:lstStyle>
            <a:lvl1pPr indent="-406400" lvl="0" marL="457200" algn="l">
              <a:lnSpc>
                <a:spcPct val="100000"/>
              </a:lnSpc>
              <a:spcBef>
                <a:spcPts val="500"/>
              </a:spcBef>
              <a:spcAft>
                <a:spcPts val="0"/>
              </a:spcAft>
              <a:buSzPts val="2800"/>
              <a:buChar char="•"/>
              <a:defRPr sz="2800"/>
            </a:lvl1pPr>
            <a:lvl2pPr indent="-406400" lvl="1" marL="914400" algn="l">
              <a:lnSpc>
                <a:spcPct val="100000"/>
              </a:lnSpc>
              <a:spcBef>
                <a:spcPts val="500"/>
              </a:spcBef>
              <a:spcAft>
                <a:spcPts val="0"/>
              </a:spcAft>
              <a:buSzPts val="2800"/>
              <a:buChar char="–"/>
              <a:defRPr sz="2800"/>
            </a:lvl2pPr>
            <a:lvl3pPr indent="-406400" lvl="2" marL="1371600" algn="l">
              <a:lnSpc>
                <a:spcPct val="100000"/>
              </a:lnSpc>
              <a:spcBef>
                <a:spcPts val="500"/>
              </a:spcBef>
              <a:spcAft>
                <a:spcPts val="0"/>
              </a:spcAft>
              <a:buSzPts val="2800"/>
              <a:buChar char="•"/>
              <a:defRPr sz="2800"/>
            </a:lvl3pPr>
            <a:lvl4pPr indent="-406400" lvl="3" marL="1828800" algn="l">
              <a:lnSpc>
                <a:spcPct val="100000"/>
              </a:lnSpc>
              <a:spcBef>
                <a:spcPts val="500"/>
              </a:spcBef>
              <a:spcAft>
                <a:spcPts val="0"/>
              </a:spcAft>
              <a:buSzPts val="2800"/>
              <a:buChar char="–"/>
              <a:defRPr sz="2800"/>
            </a:lvl4pPr>
            <a:lvl5pPr indent="-406400" lvl="4" marL="2286000" algn="l">
              <a:lnSpc>
                <a:spcPct val="100000"/>
              </a:lnSpc>
              <a:spcBef>
                <a:spcPts val="500"/>
              </a:spcBef>
              <a:spcAft>
                <a:spcPts val="0"/>
              </a:spcAft>
              <a:buSzPts val="2800"/>
              <a:buChar char="»"/>
              <a:defRPr sz="2800"/>
            </a:lvl5pPr>
            <a:lvl6pPr indent="-431800" lvl="5" marL="2743200" algn="l">
              <a:lnSpc>
                <a:spcPct val="100000"/>
              </a:lnSpc>
              <a:spcBef>
                <a:spcPts val="300"/>
              </a:spcBef>
              <a:spcAft>
                <a:spcPts val="0"/>
              </a:spcAft>
              <a:buSzPts val="3200"/>
              <a:buChar char="•"/>
              <a:defRPr/>
            </a:lvl6pPr>
            <a:lvl7pPr indent="-431800" lvl="6" marL="3200400" algn="l">
              <a:lnSpc>
                <a:spcPct val="100000"/>
              </a:lnSpc>
              <a:spcBef>
                <a:spcPts val="300"/>
              </a:spcBef>
              <a:spcAft>
                <a:spcPts val="0"/>
              </a:spcAft>
              <a:buSzPts val="3200"/>
              <a:buChar char="•"/>
              <a:defRPr/>
            </a:lvl7pPr>
            <a:lvl8pPr indent="-431800" lvl="7" marL="3657600" algn="l">
              <a:lnSpc>
                <a:spcPct val="100000"/>
              </a:lnSpc>
              <a:spcBef>
                <a:spcPts val="300"/>
              </a:spcBef>
              <a:spcAft>
                <a:spcPts val="0"/>
              </a:spcAft>
              <a:buSzPts val="3200"/>
              <a:buChar char="•"/>
              <a:defRPr/>
            </a:lvl8pPr>
            <a:lvl9pPr indent="-431800" lvl="8" marL="4114800" algn="l">
              <a:lnSpc>
                <a:spcPct val="100000"/>
              </a:lnSpc>
              <a:spcBef>
                <a:spcPts val="300"/>
              </a:spcBef>
              <a:spcAft>
                <a:spcPts val="0"/>
              </a:spcAft>
              <a:buSzPts val="3200"/>
              <a:buChar char="•"/>
              <a:defRPr/>
            </a:lvl9pPr>
          </a:lstStyle>
          <a:p/>
        </p:txBody>
      </p:sp>
      <p:pic>
        <p:nvPicPr>
          <p:cNvPr descr="Google Shape;51;p35" id="582" name="Google Shape;582;g2eb10f2f587_4_16"/>
          <p:cNvPicPr preferRelativeResize="0"/>
          <p:nvPr/>
        </p:nvPicPr>
        <p:blipFill rotWithShape="1">
          <a:blip r:embed="rId2">
            <a:alphaModFix/>
          </a:blip>
          <a:srcRect b="16050" l="0" r="0" t="5951"/>
          <a:stretch/>
        </p:blipFill>
        <p:spPr>
          <a:xfrm>
            <a:off x="0" y="5130800"/>
            <a:ext cx="9144000" cy="1727201"/>
          </a:xfrm>
          <a:prstGeom prst="rect">
            <a:avLst/>
          </a:prstGeom>
          <a:noFill/>
          <a:ln cap="flat" cmpd="sng" w="38100">
            <a:solidFill>
              <a:schemeClr val="accent5"/>
            </a:solidFill>
            <a:prstDash val="dash"/>
            <a:round/>
            <a:headEnd len="sm" w="sm" type="none"/>
            <a:tailEnd len="sm" w="sm" type="none"/>
          </a:ln>
        </p:spPr>
      </p:pic>
      <p:pic>
        <p:nvPicPr>
          <p:cNvPr descr="Google Shape;52;p35" id="583" name="Google Shape;583;g2eb10f2f587_4_16"/>
          <p:cNvPicPr preferRelativeResize="0"/>
          <p:nvPr/>
        </p:nvPicPr>
        <p:blipFill rotWithShape="1">
          <a:blip r:embed="rId3">
            <a:alphaModFix/>
          </a:blip>
          <a:srcRect b="0" l="0" r="0" t="0"/>
          <a:stretch/>
        </p:blipFill>
        <p:spPr>
          <a:xfrm>
            <a:off x="304800" y="324571"/>
            <a:ext cx="2362200" cy="1047030"/>
          </a:xfrm>
          <a:prstGeom prst="rect">
            <a:avLst/>
          </a:prstGeom>
          <a:noFill/>
          <a:ln>
            <a:noFill/>
          </a:ln>
        </p:spPr>
      </p:pic>
      <p:sp>
        <p:nvSpPr>
          <p:cNvPr id="584" name="Google Shape;584;g2eb10f2f587_4_16"/>
          <p:cNvSpPr txBox="1"/>
          <p:nvPr>
            <p:ph idx="12" type="sldNum"/>
          </p:nvPr>
        </p:nvSpPr>
        <p:spPr>
          <a:xfrm>
            <a:off x="8388925" y="6397962"/>
            <a:ext cx="297900" cy="276900"/>
          </a:xfrm>
          <a:prstGeom prst="rect">
            <a:avLst/>
          </a:prstGeom>
          <a:noFill/>
          <a:ln>
            <a:noFill/>
          </a:ln>
        </p:spPr>
        <p:txBody>
          <a:bodyPr anchorCtr="0" anchor="ctr" bIns="45675" lIns="45675" spcFirstLastPara="1" rIns="45675" wrap="square" tIns="45675">
            <a:spAutoFit/>
          </a:bodyPr>
          <a:lstStyle>
            <a:lvl1pPr indent="0" lvl="0"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7.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5.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5" Type="http://schemas.openxmlformats.org/officeDocument/2006/relationships/slideLayout" Target="../slideLayouts/slideLayout36.xml"/><Relationship Id="rId19" Type="http://schemas.openxmlformats.org/officeDocument/2006/relationships/slideLayout" Target="../slideLayouts/slideLayout50.xml"/><Relationship Id="rId6" Type="http://schemas.openxmlformats.org/officeDocument/2006/relationships/slideLayout" Target="../slideLayouts/slideLayout37.xml"/><Relationship Id="rId18" Type="http://schemas.openxmlformats.org/officeDocument/2006/relationships/slideLayout" Target="../slideLayouts/slideLayout49.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5" Type="http://schemas.openxmlformats.org/officeDocument/2006/relationships/slideLayout" Target="../slideLayouts/slideLayout55.xml"/><Relationship Id="rId6" Type="http://schemas.openxmlformats.org/officeDocument/2006/relationships/slideLayout" Target="../slideLayouts/slideLayout56.xml"/><Relationship Id="rId29" Type="http://schemas.openxmlformats.org/officeDocument/2006/relationships/theme" Target="../theme/theme1.xml"/><Relationship Id="rId7" Type="http://schemas.openxmlformats.org/officeDocument/2006/relationships/slideLayout" Target="../slideLayouts/slideLayout57.xml"/><Relationship Id="rId8" Type="http://schemas.openxmlformats.org/officeDocument/2006/relationships/slideLayout" Target="../slideLayouts/slideLayout58.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3"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0.xml"/><Relationship Id="rId22" Type="http://schemas.openxmlformats.org/officeDocument/2006/relationships/theme" Target="../theme/theme2.xml"/><Relationship Id="rId21" Type="http://schemas.openxmlformats.org/officeDocument/2006/relationships/slideLayout" Target="../slideLayouts/slideLayout12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11" Type="http://schemas.openxmlformats.org/officeDocument/2006/relationships/slideLayout" Target="../slideLayouts/slideLayout111.xml"/><Relationship Id="rId10" Type="http://schemas.openxmlformats.org/officeDocument/2006/relationships/slideLayout" Target="../slideLayouts/slideLayout110.xml"/><Relationship Id="rId13" Type="http://schemas.openxmlformats.org/officeDocument/2006/relationships/slideLayout" Target="../slideLayouts/slideLayout113.xml"/><Relationship Id="rId12" Type="http://schemas.openxmlformats.org/officeDocument/2006/relationships/slideLayout" Target="../slideLayouts/slideLayout112.xml"/><Relationship Id="rId15" Type="http://schemas.openxmlformats.org/officeDocument/2006/relationships/slideLayout" Target="../slideLayouts/slideLayout115.xml"/><Relationship Id="rId14" Type="http://schemas.openxmlformats.org/officeDocument/2006/relationships/slideLayout" Target="../slideLayouts/slideLayout114.xml"/><Relationship Id="rId17" Type="http://schemas.openxmlformats.org/officeDocument/2006/relationships/slideLayout" Target="../slideLayouts/slideLayout117.xml"/><Relationship Id="rId16" Type="http://schemas.openxmlformats.org/officeDocument/2006/relationships/slideLayout" Target="../slideLayouts/slideLayout116.xml"/><Relationship Id="rId19" Type="http://schemas.openxmlformats.org/officeDocument/2006/relationships/slideLayout" Target="../slideLayouts/slideLayout119.xml"/><Relationship Id="rId18"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41.xml"/><Relationship Id="rId21" Type="http://schemas.openxmlformats.org/officeDocument/2006/relationships/theme" Target="../theme/theme3.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11" Type="http://schemas.openxmlformats.org/officeDocument/2006/relationships/slideLayout" Target="../slideLayouts/slideLayout132.xml"/><Relationship Id="rId10" Type="http://schemas.openxmlformats.org/officeDocument/2006/relationships/slideLayout" Target="../slideLayouts/slideLayout131.xml"/><Relationship Id="rId13" Type="http://schemas.openxmlformats.org/officeDocument/2006/relationships/slideLayout" Target="../slideLayouts/slideLayout134.xml"/><Relationship Id="rId12" Type="http://schemas.openxmlformats.org/officeDocument/2006/relationships/slideLayout" Target="../slideLayouts/slideLayout133.xml"/><Relationship Id="rId15" Type="http://schemas.openxmlformats.org/officeDocument/2006/relationships/slideLayout" Target="../slideLayouts/slideLayout136.xml"/><Relationship Id="rId14" Type="http://schemas.openxmlformats.org/officeDocument/2006/relationships/slideLayout" Target="../slideLayouts/slideLayout135.xml"/><Relationship Id="rId17" Type="http://schemas.openxmlformats.org/officeDocument/2006/relationships/slideLayout" Target="../slideLayouts/slideLayout138.xml"/><Relationship Id="rId16" Type="http://schemas.openxmlformats.org/officeDocument/2006/relationships/slideLayout" Target="../slideLayouts/slideLayout137.xml"/><Relationship Id="rId19" Type="http://schemas.openxmlformats.org/officeDocument/2006/relationships/slideLayout" Target="../slideLayouts/slideLayout140.xml"/><Relationship Id="rId18"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9"/>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5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5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5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5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2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 name="Google Shape;115;p26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2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8" name="Google Shape;168;p26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2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8" name="Google Shape;268;p27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269" name="Google Shape;269;p27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70" name="Google Shape;270;p27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71" name="Google Shape;271;p27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2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2" name="Google Shape;482;p29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1" name="Shape 591"/>
        <p:cNvGrpSpPr/>
        <p:nvPr/>
      </p:nvGrpSpPr>
      <p:grpSpPr>
        <a:xfrm>
          <a:off x="0" y="0"/>
          <a:ext cx="0" cy="0"/>
          <a:chOff x="0" y="0"/>
          <a:chExt cx="0" cy="0"/>
        </a:xfrm>
      </p:grpSpPr>
      <p:sp>
        <p:nvSpPr>
          <p:cNvPr id="592" name="Google Shape;592;p2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3" name="Google Shape;593;p28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8" name="Shape 698"/>
        <p:cNvGrpSpPr/>
        <p:nvPr/>
      </p:nvGrpSpPr>
      <p:grpSpPr>
        <a:xfrm>
          <a:off x="0" y="0"/>
          <a:ext cx="0" cy="0"/>
          <a:chOff x="0" y="0"/>
          <a:chExt cx="0" cy="0"/>
        </a:xfrm>
      </p:grpSpPr>
      <p:sp>
        <p:nvSpPr>
          <p:cNvPr id="699" name="Google Shape;699;p2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0" name="Google Shape;700;p28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www.youtube.com/watch?v=PtZ1pmY0VzI&amp;t=3s" TargetMode="External"/><Relationship Id="rId4" Type="http://schemas.openxmlformats.org/officeDocument/2006/relationships/image" Target="../media/image12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2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02.xml"/><Relationship Id="rId3" Type="http://schemas.openxmlformats.org/officeDocument/2006/relationships/image" Target="../media/image129.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13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4.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67.png"/><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6.xml"/><Relationship Id="rId3" Type="http://schemas.openxmlformats.org/officeDocument/2006/relationships/image" Target="../media/image135.png"/><Relationship Id="rId4" Type="http://schemas.openxmlformats.org/officeDocument/2006/relationships/image" Target="../media/image4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1.xml"/><Relationship Id="rId3" Type="http://schemas.openxmlformats.org/officeDocument/2006/relationships/image" Target="../media/image12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3.xml"/><Relationship Id="rId3" Type="http://schemas.openxmlformats.org/officeDocument/2006/relationships/image" Target="../media/image13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4.xml"/><Relationship Id="rId3" Type="http://schemas.openxmlformats.org/officeDocument/2006/relationships/image" Target="../media/image9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6.xml"/><Relationship Id="rId3" Type="http://schemas.openxmlformats.org/officeDocument/2006/relationships/image" Target="../media/image85.png"/><Relationship Id="rId4" Type="http://schemas.openxmlformats.org/officeDocument/2006/relationships/image" Target="../media/image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7.xml"/><Relationship Id="rId3" Type="http://schemas.openxmlformats.org/officeDocument/2006/relationships/image" Target="../media/image5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8.xml"/><Relationship Id="rId3" Type="http://schemas.openxmlformats.org/officeDocument/2006/relationships/image" Target="../media/image13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9.xml"/><Relationship Id="rId3" Type="http://schemas.openxmlformats.org/officeDocument/2006/relationships/image" Target="../media/image1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5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0.xml"/><Relationship Id="rId3" Type="http://schemas.openxmlformats.org/officeDocument/2006/relationships/image" Target="../media/image38.jpg"/><Relationship Id="rId4" Type="http://schemas.openxmlformats.org/officeDocument/2006/relationships/image" Target="../media/image13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1.xml"/><Relationship Id="rId3" Type="http://schemas.openxmlformats.org/officeDocument/2006/relationships/image" Target="../media/image14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2.xml"/><Relationship Id="rId3" Type="http://schemas.openxmlformats.org/officeDocument/2006/relationships/image" Target="../media/image14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5.xml"/><Relationship Id="rId3" Type="http://schemas.openxmlformats.org/officeDocument/2006/relationships/image" Target="../media/image14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6.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7.xml"/><Relationship Id="rId3" Type="http://schemas.openxmlformats.org/officeDocument/2006/relationships/image" Target="../media/image5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28.xml"/><Relationship Id="rId3" Type="http://schemas.openxmlformats.org/officeDocument/2006/relationships/image" Target="../media/image58.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29.xml"/><Relationship Id="rId3" Type="http://schemas.openxmlformats.org/officeDocument/2006/relationships/image" Target="../media/image1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4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19.jpg"/><Relationship Id="rId4" Type="http://schemas.openxmlformats.org/officeDocument/2006/relationships/image" Target="../media/image60.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1.xml"/><Relationship Id="rId3" Type="http://schemas.openxmlformats.org/officeDocument/2006/relationships/image" Target="../media/image108.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15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44.png"/><Relationship Id="rId4" Type="http://schemas.openxmlformats.org/officeDocument/2006/relationships/image" Target="../media/image6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4.xml"/><Relationship Id="rId3" Type="http://schemas.openxmlformats.org/officeDocument/2006/relationships/hyperlink" Target="https://www.youtube.com/watch?v=pqAHh3pZ57M&amp;t=413s" TargetMode="Externa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6.xml"/><Relationship Id="rId3" Type="http://schemas.openxmlformats.org/officeDocument/2006/relationships/image" Target="../media/image149.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 Id="rId3" Type="http://schemas.openxmlformats.org/officeDocument/2006/relationships/image" Target="../media/image151.png"/><Relationship Id="rId4" Type="http://schemas.openxmlformats.org/officeDocument/2006/relationships/image" Target="../media/image6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5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3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5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hyperlink" Target="https://players.brightcove.net/268012963001/rJenILPQx_default/index.html?videoId=5518311215001" TargetMode="External"/><Relationship Id="rId4" Type="http://schemas.openxmlformats.org/officeDocument/2006/relationships/image" Target="../media/image153.png"/><Relationship Id="rId5" Type="http://schemas.openxmlformats.org/officeDocument/2006/relationships/hyperlink" Target="https://players.brightcove.net/268012963001/rJenILPQx_default/index.html?videoId=5518311215001"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6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5.xml"/><Relationship Id="rId3" Type="http://schemas.openxmlformats.org/officeDocument/2006/relationships/image" Target="../media/image158.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hyperlink" Target="http://players.brightcove.net/268012963001/default_default/index.html?videoId=5117777016001" TargetMode="External"/><Relationship Id="rId4" Type="http://schemas.openxmlformats.org/officeDocument/2006/relationships/image" Target="../media/image157.png"/><Relationship Id="rId5" Type="http://schemas.openxmlformats.org/officeDocument/2006/relationships/hyperlink" Target="http://players.brightcove.net/268012963001/default_default/index.html?videoId=5117777016001"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5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56.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5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 Id="rId3" Type="http://schemas.openxmlformats.org/officeDocument/2006/relationships/image" Target="../media/image5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51.xml"/><Relationship Id="rId3" Type="http://schemas.openxmlformats.org/officeDocument/2006/relationships/image" Target="../media/image145.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60.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3.xml"/><Relationship Id="rId3" Type="http://schemas.openxmlformats.org/officeDocument/2006/relationships/image" Target="../media/image108.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image" Target="../media/image161.png"/><Relationship Id="rId4" Type="http://schemas.openxmlformats.org/officeDocument/2006/relationships/image" Target="../media/image6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7.xml"/><Relationship Id="rId3" Type="http://schemas.openxmlformats.org/officeDocument/2006/relationships/image" Target="../media/image160.png"/><Relationship Id="rId4" Type="http://schemas.openxmlformats.org/officeDocument/2006/relationships/image" Target="../media/image16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8.xml"/><Relationship Id="rId3" Type="http://schemas.openxmlformats.org/officeDocument/2006/relationships/image" Target="../media/image16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8.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1.xml"/><Relationship Id="rId3" Type="http://schemas.openxmlformats.org/officeDocument/2006/relationships/image" Target="../media/image169.png"/><Relationship Id="rId4" Type="http://schemas.openxmlformats.org/officeDocument/2006/relationships/hyperlink" Target="https://www.youtube.com/watch?app=desktop&amp;v=59hKOECeyA8"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63.xml"/><Relationship Id="rId3" Type="http://schemas.openxmlformats.org/officeDocument/2006/relationships/image" Target="../media/image196.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4.xml"/><Relationship Id="rId3" Type="http://schemas.openxmlformats.org/officeDocument/2006/relationships/image" Target="../media/image167.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5.xml"/><Relationship Id="rId3" Type="http://schemas.openxmlformats.org/officeDocument/2006/relationships/image" Target="../media/image67.png"/><Relationship Id="rId4" Type="http://schemas.openxmlformats.org/officeDocument/2006/relationships/image" Target="../media/image4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8.xml"/><Relationship Id="rId3" Type="http://schemas.openxmlformats.org/officeDocument/2006/relationships/image" Target="../media/image115.jpg"/><Relationship Id="rId4" Type="http://schemas.openxmlformats.org/officeDocument/2006/relationships/image" Target="../media/image166.png"/><Relationship Id="rId5" Type="http://schemas.openxmlformats.org/officeDocument/2006/relationships/image" Target="../media/image127.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9.xml"/><Relationship Id="rId3" Type="http://schemas.openxmlformats.org/officeDocument/2006/relationships/image" Target="../media/image1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60.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0.xml"/><Relationship Id="rId3" Type="http://schemas.openxmlformats.org/officeDocument/2006/relationships/image" Target="../media/image14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1.xml"/><Relationship Id="rId3" Type="http://schemas.openxmlformats.org/officeDocument/2006/relationships/image" Target="../media/image170.png"/><Relationship Id="rId4" Type="http://schemas.openxmlformats.org/officeDocument/2006/relationships/image" Target="../media/image17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2.xml"/><Relationship Id="rId3" Type="http://schemas.openxmlformats.org/officeDocument/2006/relationships/image" Target="../media/image36.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73.xml"/><Relationship Id="rId3" Type="http://schemas.openxmlformats.org/officeDocument/2006/relationships/image" Target="../media/image58.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4.xml"/><Relationship Id="rId3" Type="http://schemas.openxmlformats.org/officeDocument/2006/relationships/image" Target="../media/image60.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5.xml"/><Relationship Id="rId3" Type="http://schemas.openxmlformats.org/officeDocument/2006/relationships/image" Target="../media/image17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6.xml"/><Relationship Id="rId3" Type="http://schemas.openxmlformats.org/officeDocument/2006/relationships/image" Target="../media/image174.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7.xml"/><Relationship Id="rId3" Type="http://schemas.openxmlformats.org/officeDocument/2006/relationships/image" Target="../media/image204.gi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8.xml"/><Relationship Id="rId3" Type="http://schemas.openxmlformats.org/officeDocument/2006/relationships/image" Target="../media/image177.png"/><Relationship Id="rId4" Type="http://schemas.openxmlformats.org/officeDocument/2006/relationships/image" Target="../media/image181.png"/><Relationship Id="rId5" Type="http://schemas.openxmlformats.org/officeDocument/2006/relationships/image" Target="../media/image178.jpg"/><Relationship Id="rId6" Type="http://schemas.openxmlformats.org/officeDocument/2006/relationships/image" Target="../media/image18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9.xml"/><Relationship Id="rId3" Type="http://schemas.openxmlformats.org/officeDocument/2006/relationships/image" Target="../media/image177.png"/><Relationship Id="rId4" Type="http://schemas.openxmlformats.org/officeDocument/2006/relationships/image" Target="../media/image181.png"/><Relationship Id="rId5" Type="http://schemas.openxmlformats.org/officeDocument/2006/relationships/image" Target="../media/image178.jpg"/><Relationship Id="rId6" Type="http://schemas.openxmlformats.org/officeDocument/2006/relationships/image" Target="../media/image1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0.xml"/><Relationship Id="rId3" Type="http://schemas.openxmlformats.org/officeDocument/2006/relationships/image" Target="../media/image18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1.xml"/><Relationship Id="rId3" Type="http://schemas.openxmlformats.org/officeDocument/2006/relationships/image" Target="../media/image18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2.xml"/><Relationship Id="rId3" Type="http://schemas.openxmlformats.org/officeDocument/2006/relationships/image" Target="../media/image188.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4.xml"/><Relationship Id="rId3" Type="http://schemas.openxmlformats.org/officeDocument/2006/relationships/image" Target="../media/image189.jpg"/><Relationship Id="rId4" Type="http://schemas.openxmlformats.org/officeDocument/2006/relationships/image" Target="../media/image18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5.xml"/><Relationship Id="rId3" Type="http://schemas.openxmlformats.org/officeDocument/2006/relationships/image" Target="../media/image19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6.xml"/><Relationship Id="rId3" Type="http://schemas.openxmlformats.org/officeDocument/2006/relationships/image" Target="../media/image192.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8.xml"/><Relationship Id="rId3" Type="http://schemas.openxmlformats.org/officeDocument/2006/relationships/image" Target="../media/image19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9.xml"/><Relationship Id="rId3" Type="http://schemas.openxmlformats.org/officeDocument/2006/relationships/image" Target="../media/image19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3.xml"/><Relationship Id="rId3" Type="http://schemas.openxmlformats.org/officeDocument/2006/relationships/image" Target="../media/image189.jpg"/><Relationship Id="rId4" Type="http://schemas.openxmlformats.org/officeDocument/2006/relationships/image" Target="../media/image19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20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5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60.jp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8.xml"/><Relationship Id="rId3" Type="http://schemas.openxmlformats.org/officeDocument/2006/relationships/image" Target="../media/image145.jp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197.png"/><Relationship Id="rId4" Type="http://schemas.openxmlformats.org/officeDocument/2006/relationships/image" Target="../media/image205.png"/><Relationship Id="rId5" Type="http://schemas.openxmlformats.org/officeDocument/2006/relationships/image" Target="../media/image2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20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5.xml"/><Relationship Id="rId3" Type="http://schemas.openxmlformats.org/officeDocument/2006/relationships/image" Target="../media/image198.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6.xml"/><Relationship Id="rId3" Type="http://schemas.openxmlformats.org/officeDocument/2006/relationships/image" Target="../media/image2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learn.teachingchannel.com/video/seating-arrangements" TargetMode="Externa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learn.teachingchannel.com/video/desk-arrangement-for-collaboration-nea" TargetMode="Externa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 Id="rId3" Type="http://schemas.openxmlformats.org/officeDocument/2006/relationships/hyperlink" Target="http://www.youtube.com/watch?v=9KPihoCVnvE" TargetMode="Externa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6.xml"/><Relationship Id="rId3" Type="http://schemas.openxmlformats.org/officeDocument/2006/relationships/image" Target="../media/image67.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9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 Id="rId3" Type="http://schemas.openxmlformats.org/officeDocument/2006/relationships/image" Target="../media/image85.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2.xml"/><Relationship Id="rId3"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3.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5.xml"/><Relationship Id="rId3" Type="http://schemas.openxmlformats.org/officeDocument/2006/relationships/image" Target="../media/image57.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10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0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5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6.jpg"/><Relationship Id="rId4" Type="http://schemas.openxmlformats.org/officeDocument/2006/relationships/image" Target="../media/image99.jpg"/><Relationship Id="rId5" Type="http://schemas.openxmlformats.org/officeDocument/2006/relationships/image" Target="../media/image9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hyperlink" Target="https://vtss-ric.vcu.edu/implementers/effective-classroom-system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2.xml"/><Relationship Id="rId3" Type="http://schemas.openxmlformats.org/officeDocument/2006/relationships/image" Target="../media/image10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73.xml"/><Relationship Id="rId3" Type="http://schemas.openxmlformats.org/officeDocument/2006/relationships/image" Target="../media/image10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4.xml"/><Relationship Id="rId3" Type="http://schemas.openxmlformats.org/officeDocument/2006/relationships/image" Target="../media/image10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10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1.xml"/><Relationship Id="rId3" Type="http://schemas.openxmlformats.org/officeDocument/2006/relationships/image" Target="../media/image11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11.jpg"/><Relationship Id="rId4" Type="http://schemas.openxmlformats.org/officeDocument/2006/relationships/hyperlink" Target="https://www.youtube.com/watch?v=ZzvPwvxnBrQ"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4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6.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9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87.xml"/><Relationship Id="rId3" Type="http://schemas.openxmlformats.org/officeDocument/2006/relationships/image" Target="../media/image5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119.jpg"/><Relationship Id="rId4" Type="http://schemas.openxmlformats.org/officeDocument/2006/relationships/image" Target="../media/image6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 Id="rId3" Type="http://schemas.openxmlformats.org/officeDocument/2006/relationships/image" Target="../media/image10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90.xml"/><Relationship Id="rId3" Type="http://schemas.openxmlformats.org/officeDocument/2006/relationships/image" Target="../media/image115.jpg"/><Relationship Id="rId4" Type="http://schemas.openxmlformats.org/officeDocument/2006/relationships/image" Target="../media/image127.jpg"/><Relationship Id="rId5" Type="http://schemas.openxmlformats.org/officeDocument/2006/relationships/image" Target="../media/image114.jpg"/><Relationship Id="rId6" Type="http://schemas.openxmlformats.org/officeDocument/2006/relationships/image" Target="../media/image117.png"/><Relationship Id="rId7" Type="http://schemas.openxmlformats.org/officeDocument/2006/relationships/image" Target="../media/image1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18.png"/><Relationship Id="rId4" Type="http://schemas.openxmlformats.org/officeDocument/2006/relationships/image" Target="../media/image6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2.xml"/><Relationship Id="rId3" Type="http://schemas.openxmlformats.org/officeDocument/2006/relationships/image" Target="../media/image57.png"/><Relationship Id="rId4" Type="http://schemas.openxmlformats.org/officeDocument/2006/relationships/image" Target="../media/image6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2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tennesseetsc.org/wp-content/uploads/2020/12/Opportunities-to-Respond-Tips.pdf"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2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2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2"/>
          <p:cNvPicPr preferRelativeResize="0"/>
          <p:nvPr/>
        </p:nvPicPr>
        <p:blipFill rotWithShape="1">
          <a:blip r:embed="rId3">
            <a:alphaModFix/>
          </a:blip>
          <a:srcRect b="0" l="0" r="0" t="0"/>
          <a:stretch/>
        </p:blipFill>
        <p:spPr>
          <a:xfrm>
            <a:off x="0" y="381750"/>
            <a:ext cx="9144003" cy="6094500"/>
          </a:xfrm>
          <a:prstGeom prst="rect">
            <a:avLst/>
          </a:prstGeom>
          <a:noFill/>
          <a:ln>
            <a:noFill/>
          </a:ln>
        </p:spPr>
      </p:pic>
      <p:sp>
        <p:nvSpPr>
          <p:cNvPr id="812" name="Google Shape;812;p2"/>
          <p:cNvSpPr txBox="1"/>
          <p:nvPr/>
        </p:nvSpPr>
        <p:spPr>
          <a:xfrm>
            <a:off x="273725" y="623475"/>
            <a:ext cx="4957200" cy="2647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114454"/>
                </a:solidFill>
                <a:latin typeface="Verdana"/>
                <a:ea typeface="Verdana"/>
                <a:cs typeface="Verdana"/>
                <a:sym typeface="Verdana"/>
              </a:rPr>
              <a:t>Surf, Sand, Sun, and </a:t>
            </a:r>
            <a:r>
              <a:rPr b="0" i="0" lang="en-US" sz="4000" u="none" cap="none" strike="noStrike">
                <a:solidFill>
                  <a:srgbClr val="0070C0"/>
                </a:solidFill>
                <a:latin typeface="Verdana"/>
                <a:ea typeface="Verdana"/>
                <a:cs typeface="Verdana"/>
                <a:sym typeface="Verdana"/>
              </a:rPr>
              <a:t>Systems </a:t>
            </a:r>
            <a:r>
              <a:rPr b="0" i="0" lang="en-US" sz="4000" u="none" cap="none" strike="noStrike">
                <a:solidFill>
                  <a:srgbClr val="114454"/>
                </a:solidFill>
                <a:latin typeface="Verdana"/>
                <a:ea typeface="Verdana"/>
                <a:cs typeface="Verdana"/>
                <a:sym typeface="Verdana"/>
              </a:rPr>
              <a:t>that Work for Your Classroom!</a:t>
            </a:r>
            <a:endParaRPr b="0" i="0" sz="4000" u="none" cap="none" strike="noStrike">
              <a:solidFill>
                <a:srgbClr val="114454"/>
              </a:solidFill>
              <a:latin typeface="Verdana"/>
              <a:ea typeface="Verdana"/>
              <a:cs typeface="Verdana"/>
              <a:sym typeface="Verdana"/>
            </a:endParaRPr>
          </a:p>
        </p:txBody>
      </p:sp>
      <p:sp>
        <p:nvSpPr>
          <p:cNvPr id="813" name="Google Shape;813;p2"/>
          <p:cNvSpPr txBox="1"/>
          <p:nvPr/>
        </p:nvSpPr>
        <p:spPr>
          <a:xfrm>
            <a:off x="0" y="5614350"/>
            <a:ext cx="53373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200" u="none" cap="none" strike="noStrike">
                <a:solidFill>
                  <a:srgbClr val="003369"/>
                </a:solidFill>
                <a:latin typeface="Verdana"/>
                <a:ea typeface="Verdana"/>
                <a:cs typeface="Verdana"/>
                <a:sym typeface="Verdana"/>
              </a:rPr>
              <a:t>VTSS Effective Classroom Systems</a:t>
            </a:r>
            <a:endParaRPr b="0" i="0" sz="2200" u="none" cap="none" strike="noStrike">
              <a:solidFill>
                <a:srgbClr val="003369"/>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rPr b="0" i="0" lang="en-US" sz="2200" u="none" cap="none" strike="noStrike">
                <a:solidFill>
                  <a:srgbClr val="003369"/>
                </a:solidFill>
                <a:latin typeface="Verdana"/>
                <a:ea typeface="Verdana"/>
                <a:cs typeface="Verdana"/>
                <a:sym typeface="Verdana"/>
              </a:rPr>
              <a:t>July 2024</a:t>
            </a:r>
            <a:endParaRPr b="0" i="0" sz="2200" u="none" cap="none" strike="noStrike">
              <a:solidFill>
                <a:srgbClr val="003369"/>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Five C’s</a:t>
            </a:r>
            <a:endParaRPr/>
          </a:p>
        </p:txBody>
      </p:sp>
      <p:pic>
        <p:nvPicPr>
          <p:cNvPr descr="Image result for 5 Cs of VDOE" id="884" name="Google Shape;884;p12"/>
          <p:cNvPicPr preferRelativeResize="0"/>
          <p:nvPr/>
        </p:nvPicPr>
        <p:blipFill rotWithShape="1">
          <a:blip r:embed="rId3">
            <a:alphaModFix/>
          </a:blip>
          <a:srcRect b="0" l="0" r="0" t="0"/>
          <a:stretch/>
        </p:blipFill>
        <p:spPr>
          <a:xfrm>
            <a:off x="2582075" y="1687498"/>
            <a:ext cx="3979850" cy="43740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106"/>
          <p:cNvSpPr txBox="1"/>
          <p:nvPr>
            <p:ph idx="1" type="body"/>
          </p:nvPr>
        </p:nvSpPr>
        <p:spPr>
          <a:xfrm>
            <a:off x="463950" y="1371600"/>
            <a:ext cx="8216100" cy="457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60"/>
              </a:spcBef>
              <a:spcAft>
                <a:spcPts val="0"/>
              </a:spcAft>
              <a:buSzPts val="2800"/>
              <a:buNone/>
            </a:pPr>
            <a:r>
              <a:rPr lang="en-US" sz="2800">
                <a:latin typeface="Verdana"/>
                <a:ea typeface="Verdana"/>
                <a:cs typeface="Verdana"/>
                <a:sym typeface="Verdana"/>
              </a:rPr>
              <a:t>Dylan Wiliam said,</a:t>
            </a:r>
            <a:endParaRPr sz="2800">
              <a:latin typeface="Verdana"/>
              <a:ea typeface="Verdana"/>
              <a:cs typeface="Verdana"/>
              <a:sym typeface="Verdana"/>
            </a:endParaRPr>
          </a:p>
          <a:p>
            <a:pPr indent="0" lvl="0" marL="0" rtl="0" algn="l">
              <a:lnSpc>
                <a:spcPct val="90000"/>
              </a:lnSpc>
              <a:spcBef>
                <a:spcPts val="360"/>
              </a:spcBef>
              <a:spcAft>
                <a:spcPts val="0"/>
              </a:spcAft>
              <a:buSzPts val="2800"/>
              <a:buNone/>
            </a:pPr>
            <a:r>
              <a:t/>
            </a:r>
            <a:endParaRPr sz="2800">
              <a:latin typeface="Verdana"/>
              <a:ea typeface="Verdana"/>
              <a:cs typeface="Verdana"/>
              <a:sym typeface="Verdana"/>
            </a:endParaRPr>
          </a:p>
          <a:p>
            <a:pPr indent="0" lvl="0" marL="0" rtl="0" algn="l">
              <a:lnSpc>
                <a:spcPct val="90000"/>
              </a:lnSpc>
              <a:spcBef>
                <a:spcPts val="360"/>
              </a:spcBef>
              <a:spcAft>
                <a:spcPts val="0"/>
              </a:spcAft>
              <a:buSzPts val="2800"/>
              <a:buNone/>
            </a:pPr>
            <a:r>
              <a:rPr lang="en-US" sz="2800">
                <a:latin typeface="Verdana"/>
                <a:ea typeface="Verdana"/>
                <a:cs typeface="Verdana"/>
                <a:sym typeface="Verdana"/>
              </a:rPr>
              <a:t>“If you’re allowing children to volunteer whether to participate or not in your classroom, quite simply, you’re making the achievement gap bigger.”</a:t>
            </a:r>
            <a:endParaRPr sz="2800">
              <a:latin typeface="Verdana"/>
              <a:ea typeface="Verdana"/>
              <a:cs typeface="Verdana"/>
              <a:sym typeface="Verdana"/>
            </a:endParaRPr>
          </a:p>
          <a:p>
            <a:pPr indent="0" lvl="0" marL="0" rtl="0" algn="l">
              <a:lnSpc>
                <a:spcPct val="90000"/>
              </a:lnSpc>
              <a:spcBef>
                <a:spcPts val="360"/>
              </a:spcBef>
              <a:spcAft>
                <a:spcPts val="0"/>
              </a:spcAft>
              <a:buSzPts val="2800"/>
              <a:buNone/>
            </a:pPr>
            <a:r>
              <a:rPr lang="en-US" sz="3220">
                <a:latin typeface="Verdana"/>
                <a:ea typeface="Verdana"/>
                <a:cs typeface="Verdana"/>
                <a:sym typeface="Verdana"/>
              </a:rPr>
              <a:t> </a:t>
            </a:r>
            <a:endParaRPr sz="3220">
              <a:latin typeface="Verdana"/>
              <a:ea typeface="Verdana"/>
              <a:cs typeface="Verdana"/>
              <a:sym typeface="Verdana"/>
            </a:endParaRPr>
          </a:p>
          <a:p>
            <a:pPr indent="0" lvl="0" marL="457200" rtl="0" algn="l">
              <a:lnSpc>
                <a:spcPct val="90000"/>
              </a:lnSpc>
              <a:spcBef>
                <a:spcPts val="360"/>
              </a:spcBef>
              <a:spcAft>
                <a:spcPts val="0"/>
              </a:spcAft>
              <a:buSzPts val="2800"/>
              <a:buNone/>
            </a:pPr>
            <a:r>
              <a:t/>
            </a:r>
            <a:endParaRPr>
              <a:latin typeface="Verdana"/>
              <a:ea typeface="Verdana"/>
              <a:cs typeface="Verdana"/>
              <a:sym typeface="Verdana"/>
            </a:endParaRPr>
          </a:p>
        </p:txBody>
      </p:sp>
      <p:sp>
        <p:nvSpPr>
          <p:cNvPr id="1634" name="Google Shape;1634;p10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Raising Hands</a:t>
            </a:r>
            <a:endParaRPr/>
          </a:p>
        </p:txBody>
      </p:sp>
      <p:pic>
        <p:nvPicPr>
          <p:cNvPr id="1635" name="Google Shape;1635;p106">
            <a:hlinkClick r:id="rId3"/>
          </p:cNvPr>
          <p:cNvPicPr preferRelativeResize="0"/>
          <p:nvPr/>
        </p:nvPicPr>
        <p:blipFill rotWithShape="1">
          <a:blip r:embed="rId4">
            <a:alphaModFix/>
          </a:blip>
          <a:srcRect b="0" l="0" r="0" t="0"/>
          <a:stretch/>
        </p:blipFill>
        <p:spPr>
          <a:xfrm>
            <a:off x="2735300" y="3991325"/>
            <a:ext cx="3959724" cy="2639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id="1641" name="Google Shape;1641;p10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Data Collection: </a:t>
            </a:r>
            <a:endParaRPr sz="3800"/>
          </a:p>
          <a:p>
            <a:pPr indent="0" lvl="0" marL="0" rtl="0" algn="ctr">
              <a:lnSpc>
                <a:spcPct val="100000"/>
              </a:lnSpc>
              <a:spcBef>
                <a:spcPts val="0"/>
              </a:spcBef>
              <a:spcAft>
                <a:spcPts val="0"/>
              </a:spcAft>
              <a:buSzPts val="4000"/>
              <a:buNone/>
            </a:pPr>
            <a:r>
              <a:rPr lang="en-US" sz="3800"/>
              <a:t>Opportunities to Respond</a:t>
            </a:r>
            <a:endParaRPr sz="3800"/>
          </a:p>
        </p:txBody>
      </p:sp>
      <p:pic>
        <p:nvPicPr>
          <p:cNvPr id="1642" name="Google Shape;1642;p107"/>
          <p:cNvPicPr preferRelativeResize="0"/>
          <p:nvPr/>
        </p:nvPicPr>
        <p:blipFill rotWithShape="1">
          <a:blip r:embed="rId3">
            <a:alphaModFix/>
          </a:blip>
          <a:srcRect b="13266" l="20893" r="27107" t="43687"/>
          <a:stretch/>
        </p:blipFill>
        <p:spPr>
          <a:xfrm>
            <a:off x="530150" y="1630625"/>
            <a:ext cx="8083700" cy="35967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pic>
        <p:nvPicPr>
          <p:cNvPr descr="Beach Images - Free Download on Freepik" id="1648" name="Google Shape;1648;p108"/>
          <p:cNvPicPr preferRelativeResize="0"/>
          <p:nvPr/>
        </p:nvPicPr>
        <p:blipFill rotWithShape="1">
          <a:blip r:embed="rId3">
            <a:alphaModFix amt="51000"/>
          </a:blip>
          <a:srcRect b="0" l="0" r="0" t="0"/>
          <a:stretch/>
        </p:blipFill>
        <p:spPr>
          <a:xfrm>
            <a:off x="505460" y="1222756"/>
            <a:ext cx="7950200" cy="5308600"/>
          </a:xfrm>
          <a:prstGeom prst="rect">
            <a:avLst/>
          </a:prstGeom>
          <a:noFill/>
          <a:ln>
            <a:noFill/>
          </a:ln>
        </p:spPr>
      </p:pic>
      <p:sp>
        <p:nvSpPr>
          <p:cNvPr id="1649" name="Google Shape;1649;p108"/>
          <p:cNvSpPr txBox="1"/>
          <p:nvPr>
            <p:ph idx="4294967295"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solidFill>
                  <a:schemeClr val="lt1"/>
                </a:solidFill>
              </a:rPr>
              <a:t>Let’s Review</a:t>
            </a:r>
            <a:endParaRPr>
              <a:solidFill>
                <a:schemeClr val="lt1"/>
              </a:solidFill>
            </a:endParaRPr>
          </a:p>
        </p:txBody>
      </p:sp>
      <p:sp>
        <p:nvSpPr>
          <p:cNvPr id="1650" name="Google Shape;1650;p108"/>
          <p:cNvSpPr txBox="1"/>
          <p:nvPr>
            <p:ph idx="4294967295" type="body"/>
          </p:nvPr>
        </p:nvSpPr>
        <p:spPr>
          <a:xfrm>
            <a:off x="596850" y="1591050"/>
            <a:ext cx="7950300" cy="4572000"/>
          </a:xfrm>
          <a:prstGeom prst="rect">
            <a:avLst/>
          </a:prstGeom>
          <a:noFill/>
          <a:ln>
            <a:noFill/>
          </a:ln>
        </p:spPr>
        <p:txBody>
          <a:bodyPr anchorCtr="0" anchor="t" bIns="45700" lIns="91425" spcFirstLastPara="1" rIns="91425" wrap="square" tIns="45700">
            <a:normAutofit/>
          </a:bodyPr>
          <a:lstStyle/>
          <a:p>
            <a:pPr indent="-539750" lvl="0" marL="628650" rtl="0" algn="l">
              <a:lnSpc>
                <a:spcPct val="100000"/>
              </a:lnSpc>
              <a:spcBef>
                <a:spcPts val="360"/>
              </a:spcBef>
              <a:spcAft>
                <a:spcPts val="0"/>
              </a:spcAft>
              <a:buSzPts val="2200"/>
              <a:buFont typeface="Arial"/>
              <a:buAutoNum type="arabicPeriod"/>
            </a:pPr>
            <a:r>
              <a:rPr lang="en-US" sz="2800"/>
              <a:t>Opportunities to respond provide corrective feedback to teachers.</a:t>
            </a:r>
            <a:endParaRPr sz="3600"/>
          </a:p>
          <a:p>
            <a:pPr indent="-400050" lvl="0" marL="628650" rtl="0" algn="l">
              <a:lnSpc>
                <a:spcPct val="100000"/>
              </a:lnSpc>
              <a:spcBef>
                <a:spcPts val="360"/>
              </a:spcBef>
              <a:spcAft>
                <a:spcPts val="0"/>
              </a:spcAft>
              <a:buSzPts val="1800"/>
              <a:buFont typeface="Arial"/>
              <a:buNone/>
            </a:pPr>
            <a:r>
              <a:t/>
            </a:r>
            <a:endParaRPr sz="2800"/>
          </a:p>
          <a:p>
            <a:pPr indent="-539750" lvl="0" marL="628650" rtl="0" algn="l">
              <a:lnSpc>
                <a:spcPct val="100000"/>
              </a:lnSpc>
              <a:spcBef>
                <a:spcPts val="360"/>
              </a:spcBef>
              <a:spcAft>
                <a:spcPts val="0"/>
              </a:spcAft>
              <a:buSzPts val="2200"/>
              <a:buFont typeface="Arial"/>
              <a:buAutoNum type="arabicPeriod"/>
            </a:pPr>
            <a:r>
              <a:rPr lang="en-US" sz="2800"/>
              <a:t>Opportunities to respond help students to remain inattentive and off task. </a:t>
            </a:r>
            <a:endParaRPr sz="3600"/>
          </a:p>
          <a:p>
            <a:pPr indent="-400050" lvl="0" marL="628650" rtl="0" algn="l">
              <a:lnSpc>
                <a:spcPct val="100000"/>
              </a:lnSpc>
              <a:spcBef>
                <a:spcPts val="360"/>
              </a:spcBef>
              <a:spcAft>
                <a:spcPts val="0"/>
              </a:spcAft>
              <a:buSzPts val="1800"/>
              <a:buFont typeface="Arial"/>
              <a:buNone/>
            </a:pPr>
            <a:r>
              <a:t/>
            </a:r>
            <a:endParaRPr sz="2800"/>
          </a:p>
          <a:p>
            <a:pPr indent="-539750" lvl="0" marL="628650" rtl="0" algn="l">
              <a:lnSpc>
                <a:spcPct val="100000"/>
              </a:lnSpc>
              <a:spcBef>
                <a:spcPts val="360"/>
              </a:spcBef>
              <a:spcAft>
                <a:spcPts val="0"/>
              </a:spcAft>
              <a:buSzPts val="2200"/>
              <a:buFont typeface="Arial"/>
              <a:buAutoNum type="arabicPeriod"/>
            </a:pPr>
            <a:r>
              <a:rPr lang="en-US" sz="2800"/>
              <a:t>Teacher talk time should be no more than 40-50% of instructional time. </a:t>
            </a:r>
            <a:endParaRPr sz="27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10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Take 5</a:t>
            </a:r>
            <a:endParaRPr/>
          </a:p>
        </p:txBody>
      </p:sp>
      <p:sp>
        <p:nvSpPr>
          <p:cNvPr id="1657" name="Google Shape;1657;p109"/>
          <p:cNvSpPr txBox="1"/>
          <p:nvPr>
            <p:ph idx="4294967295" type="body"/>
          </p:nvPr>
        </p:nvSpPr>
        <p:spPr>
          <a:xfrm>
            <a:off x="4790400" y="1492250"/>
            <a:ext cx="4353600" cy="48783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360"/>
              </a:spcBef>
              <a:spcAft>
                <a:spcPts val="0"/>
              </a:spcAft>
              <a:buSzPts val="2800"/>
              <a:buFont typeface="Verdana"/>
              <a:buChar char="•"/>
            </a:pPr>
            <a:r>
              <a:rPr lang="en-US" sz="2800">
                <a:latin typeface="Verdana"/>
                <a:ea typeface="Verdana"/>
                <a:cs typeface="Verdana"/>
                <a:sym typeface="Verdana"/>
              </a:rPr>
              <a:t>What opportunities to respond do you see used in your school?</a:t>
            </a:r>
            <a:endParaRPr sz="2800">
              <a:latin typeface="Verdana"/>
              <a:ea typeface="Verdana"/>
              <a:cs typeface="Verdana"/>
              <a:sym typeface="Verdana"/>
            </a:endParaRPr>
          </a:p>
          <a:p>
            <a:pPr indent="-228600" lvl="0" marL="457200" rtl="0" algn="l">
              <a:lnSpc>
                <a:spcPct val="100000"/>
              </a:lnSpc>
              <a:spcBef>
                <a:spcPts val="360"/>
              </a:spcBef>
              <a:spcAft>
                <a:spcPts val="0"/>
              </a:spcAft>
              <a:buSzPts val="1959"/>
              <a:buNone/>
            </a:pPr>
            <a:r>
              <a:t/>
            </a:r>
            <a:endParaRPr sz="2800">
              <a:latin typeface="Verdana"/>
              <a:ea typeface="Verdana"/>
              <a:cs typeface="Verdana"/>
              <a:sym typeface="Verdana"/>
            </a:endParaRPr>
          </a:p>
          <a:p>
            <a:pPr indent="-406400" lvl="0" marL="457200" rtl="0" algn="l">
              <a:lnSpc>
                <a:spcPct val="100000"/>
              </a:lnSpc>
              <a:spcBef>
                <a:spcPts val="360"/>
              </a:spcBef>
              <a:spcAft>
                <a:spcPts val="0"/>
              </a:spcAft>
              <a:buSzPts val="2800"/>
              <a:buFont typeface="Verdana"/>
              <a:buChar char="•"/>
            </a:pPr>
            <a:r>
              <a:rPr lang="en-US" sz="2800">
                <a:latin typeface="Verdana"/>
                <a:ea typeface="Verdana"/>
                <a:cs typeface="Verdana"/>
                <a:sym typeface="Verdana"/>
              </a:rPr>
              <a:t>How can you encourage the use of and the variety of opportunities to respond in your school?</a:t>
            </a:r>
            <a:endParaRPr sz="2800">
              <a:latin typeface="Verdana"/>
              <a:ea typeface="Verdana"/>
              <a:cs typeface="Verdana"/>
              <a:sym typeface="Verdana"/>
            </a:endParaRPr>
          </a:p>
        </p:txBody>
      </p:sp>
      <p:pic>
        <p:nvPicPr>
          <p:cNvPr id="1658" name="Google Shape;1658;p109"/>
          <p:cNvPicPr preferRelativeResize="0"/>
          <p:nvPr/>
        </p:nvPicPr>
        <p:blipFill rotWithShape="1">
          <a:blip r:embed="rId3">
            <a:alphaModFix/>
          </a:blip>
          <a:srcRect b="0" l="0" r="0" t="0"/>
          <a:stretch/>
        </p:blipFill>
        <p:spPr>
          <a:xfrm>
            <a:off x="446875" y="2193875"/>
            <a:ext cx="4125124" cy="2994836"/>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111"/>
          <p:cNvSpPr txBox="1"/>
          <p:nvPr>
            <p:ph idx="1" type="body"/>
          </p:nvPr>
        </p:nvSpPr>
        <p:spPr>
          <a:xfrm>
            <a:off x="455400" y="1371900"/>
            <a:ext cx="8233200" cy="5761200"/>
          </a:xfrm>
          <a:prstGeom prst="rect">
            <a:avLst/>
          </a:prstGeom>
          <a:noFill/>
          <a:ln>
            <a:noFill/>
          </a:ln>
        </p:spPr>
        <p:txBody>
          <a:bodyPr anchorCtr="0" anchor="t" bIns="45700" lIns="91425" spcFirstLastPara="1" rIns="91425" wrap="square" tIns="45700">
            <a:normAutofit/>
          </a:bodyPr>
          <a:lstStyle/>
          <a:p>
            <a:pPr indent="-457200" lvl="0" marL="457200" rtl="0" algn="l">
              <a:lnSpc>
                <a:spcPct val="80000"/>
              </a:lnSpc>
              <a:spcBef>
                <a:spcPts val="640"/>
              </a:spcBef>
              <a:spcAft>
                <a:spcPts val="0"/>
              </a:spcAft>
              <a:buSzPts val="3786"/>
              <a:buChar char="•"/>
            </a:pPr>
            <a:r>
              <a:rPr lang="en-US" sz="2620"/>
              <a:t>Apply implementation of the ten VTSS practices to their context, including a demonstrated understanding of common errors in consistency of use.</a:t>
            </a:r>
            <a:endParaRPr sz="2620"/>
          </a:p>
          <a:p>
            <a:pPr indent="-228600" lvl="0" marL="457200" rtl="0" algn="l">
              <a:lnSpc>
                <a:spcPct val="80000"/>
              </a:lnSpc>
              <a:spcBef>
                <a:spcPts val="640"/>
              </a:spcBef>
              <a:spcAft>
                <a:spcPts val="0"/>
              </a:spcAft>
              <a:buSzPts val="3886"/>
              <a:buNone/>
            </a:pPr>
            <a:r>
              <a:t/>
            </a:r>
            <a:endParaRPr sz="2620"/>
          </a:p>
          <a:p>
            <a:pPr indent="0" lvl="0" marL="457200" rtl="0" algn="l">
              <a:lnSpc>
                <a:spcPct val="80000"/>
              </a:lnSpc>
              <a:spcBef>
                <a:spcPts val="640"/>
              </a:spcBef>
              <a:spcAft>
                <a:spcPts val="0"/>
              </a:spcAft>
              <a:buSzPts val="935"/>
              <a:buNone/>
            </a:pPr>
            <a:r>
              <a:rPr lang="en-US" sz="2620"/>
              <a:t>Develop a plan for the data collection, professional learning, and coaching needed at the school and division level in order to promote the use of effective classroom practices.</a:t>
            </a:r>
            <a:endParaRPr sz="2620"/>
          </a:p>
          <a:p>
            <a:pPr indent="-228600" lvl="0" marL="457200" rtl="0" algn="l">
              <a:lnSpc>
                <a:spcPct val="80000"/>
              </a:lnSpc>
              <a:spcBef>
                <a:spcPts val="640"/>
              </a:spcBef>
              <a:spcAft>
                <a:spcPts val="0"/>
              </a:spcAft>
              <a:buSzPts val="3886"/>
              <a:buNone/>
            </a:pPr>
            <a:r>
              <a:t/>
            </a:r>
            <a:endParaRPr sz="2620"/>
          </a:p>
          <a:p>
            <a:pPr indent="0" lvl="0" marL="457200" rtl="0" algn="l">
              <a:lnSpc>
                <a:spcPct val="80000"/>
              </a:lnSpc>
              <a:spcBef>
                <a:spcPts val="640"/>
              </a:spcBef>
              <a:spcAft>
                <a:spcPts val="0"/>
              </a:spcAft>
              <a:buSzPts val="935"/>
              <a:buNone/>
            </a:pPr>
            <a:r>
              <a:rPr lang="en-US" sz="2620"/>
              <a:t>Assist others in their understanding of the connection of these foundational practices to impartial classroom systems to promote high achievement for all learners.</a:t>
            </a:r>
            <a:endParaRPr sz="2620"/>
          </a:p>
        </p:txBody>
      </p:sp>
      <p:sp>
        <p:nvSpPr>
          <p:cNvPr id="1664" name="Google Shape;1664;p11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 are we here?</a:t>
            </a:r>
            <a:endParaRPr/>
          </a:p>
        </p:txBody>
      </p:sp>
      <p:pic>
        <p:nvPicPr>
          <p:cNvPr id="1665" name="Google Shape;1665;p111"/>
          <p:cNvPicPr preferRelativeResize="0"/>
          <p:nvPr/>
        </p:nvPicPr>
        <p:blipFill rotWithShape="1">
          <a:blip r:embed="rId3">
            <a:alphaModFix/>
          </a:blip>
          <a:srcRect b="0" l="0" r="0" t="0"/>
          <a:stretch/>
        </p:blipFill>
        <p:spPr>
          <a:xfrm>
            <a:off x="82625" y="1502275"/>
            <a:ext cx="816350" cy="816350"/>
          </a:xfrm>
          <a:prstGeom prst="rect">
            <a:avLst/>
          </a:prstGeom>
          <a:noFill/>
          <a:ln cap="flat" cmpd="sng" w="9525">
            <a:solidFill>
              <a:schemeClr val="dk1"/>
            </a:solidFill>
            <a:prstDash val="solid"/>
            <a:round/>
            <a:headEnd len="sm" w="sm" type="none"/>
            <a:tailEnd len="sm" w="sm" type="none"/>
          </a:ln>
        </p:spPr>
      </p:pic>
      <p:pic>
        <p:nvPicPr>
          <p:cNvPr id="1666" name="Google Shape;1666;p111"/>
          <p:cNvPicPr preferRelativeResize="0"/>
          <p:nvPr/>
        </p:nvPicPr>
        <p:blipFill rotWithShape="1">
          <a:blip r:embed="rId4">
            <a:alphaModFix/>
          </a:blip>
          <a:srcRect b="0" l="0" r="0" t="0"/>
          <a:stretch/>
        </p:blipFill>
        <p:spPr>
          <a:xfrm>
            <a:off x="82625" y="3416725"/>
            <a:ext cx="816350" cy="895651"/>
          </a:xfrm>
          <a:prstGeom prst="rect">
            <a:avLst/>
          </a:prstGeom>
          <a:noFill/>
          <a:ln cap="flat" cmpd="sng" w="9525">
            <a:solidFill>
              <a:schemeClr val="dk1"/>
            </a:solidFill>
            <a:prstDash val="solid"/>
            <a:round/>
            <a:headEnd len="sm" w="sm" type="none"/>
            <a:tailEnd len="sm" w="sm" type="none"/>
          </a:ln>
        </p:spPr>
      </p:pic>
      <p:pic>
        <p:nvPicPr>
          <p:cNvPr id="1667" name="Google Shape;1667;p111"/>
          <p:cNvPicPr preferRelativeResize="0"/>
          <p:nvPr/>
        </p:nvPicPr>
        <p:blipFill rotWithShape="1">
          <a:blip r:embed="rId5">
            <a:alphaModFix/>
          </a:blip>
          <a:srcRect b="0" l="0" r="0" t="0"/>
          <a:stretch/>
        </p:blipFill>
        <p:spPr>
          <a:xfrm>
            <a:off x="82624" y="5410475"/>
            <a:ext cx="816350" cy="895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12"/>
          <p:cNvSpPr/>
          <p:nvPr/>
        </p:nvSpPr>
        <p:spPr>
          <a:xfrm>
            <a:off x="1393650" y="2586850"/>
            <a:ext cx="6356700" cy="125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12"/>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12"/>
          <p:cNvSpPr txBox="1"/>
          <p:nvPr>
            <p:ph idx="4294967295" type="title"/>
          </p:nvPr>
        </p:nvSpPr>
        <p:spPr>
          <a:xfrm>
            <a:off x="0" y="2763838"/>
            <a:ext cx="8718550" cy="1330325"/>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lang="en-US" sz="5000">
                <a:solidFill>
                  <a:srgbClr val="184582"/>
                </a:solidFill>
                <a:latin typeface="Verdana"/>
                <a:ea typeface="Verdana"/>
                <a:cs typeface="Verdana"/>
                <a:sym typeface="Verdana"/>
              </a:rPr>
              <a:t>Making It Stick</a:t>
            </a:r>
            <a:endParaRPr sz="5000">
              <a:solidFill>
                <a:srgbClr val="184582"/>
              </a:solidFill>
              <a:latin typeface="Verdana"/>
              <a:ea typeface="Verdana"/>
              <a:cs typeface="Verdana"/>
              <a:sym typeface="Verdana"/>
            </a:endParaRPr>
          </a:p>
        </p:txBody>
      </p:sp>
      <p:sp>
        <p:nvSpPr>
          <p:cNvPr id="1676" name="Google Shape;1676;p112"/>
          <p:cNvSpPr txBox="1"/>
          <p:nvPr>
            <p:ph idx="4294967295" type="body"/>
          </p:nvPr>
        </p:nvSpPr>
        <p:spPr>
          <a:xfrm>
            <a:off x="975519" y="4441316"/>
            <a:ext cx="7192962" cy="133191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640"/>
              </a:spcBef>
              <a:spcAft>
                <a:spcPts val="0"/>
              </a:spcAft>
              <a:buClr>
                <a:schemeClr val="dk1"/>
              </a:buClr>
              <a:buSzPts val="4129"/>
              <a:buFont typeface="Arial"/>
              <a:buNone/>
            </a:pPr>
            <a:r>
              <a:rPr lang="en-US" sz="3200">
                <a:solidFill>
                  <a:srgbClr val="026638"/>
                </a:solidFill>
                <a:latin typeface="Verdana"/>
                <a:ea typeface="Verdana"/>
                <a:cs typeface="Verdana"/>
                <a:sym typeface="Verdana"/>
              </a:rPr>
              <a:t>Creating a </a:t>
            </a:r>
            <a:r>
              <a:rPr b="1" lang="en-US" sz="3200">
                <a:solidFill>
                  <a:srgbClr val="026638"/>
                </a:solidFill>
                <a:latin typeface="Verdana"/>
                <a:ea typeface="Verdana"/>
                <a:cs typeface="Verdana"/>
                <a:sym typeface="Verdana"/>
              </a:rPr>
              <a:t>SYSTEM</a:t>
            </a:r>
            <a:r>
              <a:rPr lang="en-US" sz="3200">
                <a:solidFill>
                  <a:srgbClr val="026638"/>
                </a:solidFill>
                <a:latin typeface="Verdana"/>
                <a:ea typeface="Verdana"/>
                <a:cs typeface="Verdana"/>
                <a:sym typeface="Verdana"/>
              </a:rPr>
              <a:t> for</a:t>
            </a:r>
            <a:endParaRPr sz="3200">
              <a:solidFill>
                <a:srgbClr val="026638"/>
              </a:solidFill>
              <a:latin typeface="Verdana"/>
              <a:ea typeface="Verdana"/>
              <a:cs typeface="Verdana"/>
              <a:sym typeface="Verdana"/>
            </a:endParaRPr>
          </a:p>
          <a:p>
            <a:pPr indent="-431800" lvl="0" marL="457200" rtl="0" algn="ctr">
              <a:lnSpc>
                <a:spcPct val="90000"/>
              </a:lnSpc>
              <a:spcBef>
                <a:spcPts val="640"/>
              </a:spcBef>
              <a:spcAft>
                <a:spcPts val="0"/>
              </a:spcAft>
              <a:buClr>
                <a:schemeClr val="dk1"/>
              </a:buClr>
              <a:buSzPts val="4129"/>
              <a:buFont typeface="Arial"/>
              <a:buNone/>
            </a:pPr>
            <a:r>
              <a:rPr lang="en-US" sz="3200">
                <a:solidFill>
                  <a:srgbClr val="026638"/>
                </a:solidFill>
                <a:latin typeface="Verdana"/>
                <a:ea typeface="Verdana"/>
                <a:cs typeface="Verdana"/>
                <a:sym typeface="Verdana"/>
              </a:rPr>
              <a:t>Implementing and Building Teacher Efficacy</a:t>
            </a:r>
            <a:endParaRPr sz="2600">
              <a:solidFill>
                <a:srgbClr val="026638"/>
              </a:solidFill>
              <a:latin typeface="Verdana"/>
              <a:ea typeface="Verdana"/>
              <a:cs typeface="Verdana"/>
              <a:sym typeface="Verdana"/>
            </a:endParaRPr>
          </a:p>
        </p:txBody>
      </p:sp>
      <p:pic>
        <p:nvPicPr>
          <p:cNvPr id="1677" name="Google Shape;1677;p112"/>
          <p:cNvPicPr preferRelativeResize="0"/>
          <p:nvPr/>
        </p:nvPicPr>
        <p:blipFill rotWithShape="1">
          <a:blip r:embed="rId3">
            <a:alphaModFix/>
          </a:blip>
          <a:srcRect b="0" l="0" r="0" t="0"/>
          <a:stretch/>
        </p:blipFill>
        <p:spPr>
          <a:xfrm>
            <a:off x="7933877" y="6213352"/>
            <a:ext cx="1210125" cy="644650"/>
          </a:xfrm>
          <a:prstGeom prst="rect">
            <a:avLst/>
          </a:prstGeom>
          <a:noFill/>
          <a:ln>
            <a:noFill/>
          </a:ln>
        </p:spPr>
      </p:pic>
      <p:pic>
        <p:nvPicPr>
          <p:cNvPr id="1678" name="Google Shape;1678;p112"/>
          <p:cNvPicPr preferRelativeResize="0"/>
          <p:nvPr/>
        </p:nvPicPr>
        <p:blipFill rotWithShape="1">
          <a:blip r:embed="rId4">
            <a:alphaModFix/>
          </a:blip>
          <a:srcRect b="-117863" l="0" r="0" t="0"/>
          <a:stretch/>
        </p:blipFill>
        <p:spPr>
          <a:xfrm>
            <a:off x="13725" y="-3"/>
            <a:ext cx="9144000" cy="4736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pic>
        <p:nvPicPr>
          <p:cNvPr id="1683" name="Google Shape;1683;p113"/>
          <p:cNvPicPr preferRelativeResize="0"/>
          <p:nvPr/>
        </p:nvPicPr>
        <p:blipFill rotWithShape="1">
          <a:blip r:embed="rId3">
            <a:alphaModFix/>
          </a:blip>
          <a:srcRect b="23566" l="15927" r="62234" t="35990"/>
          <a:stretch/>
        </p:blipFill>
        <p:spPr>
          <a:xfrm>
            <a:off x="965563" y="1121300"/>
            <a:ext cx="7212875" cy="4107575"/>
          </a:xfrm>
          <a:prstGeom prst="rect">
            <a:avLst/>
          </a:prstGeom>
          <a:noFill/>
          <a:ln>
            <a:noFill/>
          </a:ln>
        </p:spPr>
      </p:pic>
      <p:sp>
        <p:nvSpPr>
          <p:cNvPr id="1684" name="Google Shape;1684;p11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John Hattie discusses collective teacher efficacy</a:t>
            </a:r>
            <a:endParaRPr/>
          </a:p>
        </p:txBody>
      </p:sp>
      <p:pic>
        <p:nvPicPr>
          <p:cNvPr id="1685" name="Google Shape;1685;p113"/>
          <p:cNvPicPr preferRelativeResize="0"/>
          <p:nvPr/>
        </p:nvPicPr>
        <p:blipFill rotWithShape="1">
          <a:blip r:embed="rId4">
            <a:alphaModFix/>
          </a:blip>
          <a:srcRect b="8410" l="16970" r="-12046" t="-8410"/>
          <a:stretch/>
        </p:blipFill>
        <p:spPr>
          <a:xfrm>
            <a:off x="424200" y="4440050"/>
            <a:ext cx="3923900" cy="2250475"/>
          </a:xfrm>
          <a:prstGeom prst="rect">
            <a:avLst/>
          </a:prstGeom>
          <a:noFill/>
          <a:ln>
            <a:noFill/>
          </a:ln>
        </p:spPr>
      </p:pic>
      <p:cxnSp>
        <p:nvCxnSpPr>
          <p:cNvPr id="1686" name="Google Shape;1686;p113"/>
          <p:cNvCxnSpPr/>
          <p:nvPr/>
        </p:nvCxnSpPr>
        <p:spPr>
          <a:xfrm rot="10800000">
            <a:off x="2739850" y="5673325"/>
            <a:ext cx="1271700" cy="0"/>
          </a:xfrm>
          <a:prstGeom prst="straightConnector1">
            <a:avLst/>
          </a:prstGeom>
          <a:noFill/>
          <a:ln cap="flat" cmpd="sng" w="28575">
            <a:solidFill>
              <a:schemeClr val="dk2"/>
            </a:solidFill>
            <a:prstDash val="solid"/>
            <a:round/>
            <a:headEnd len="sm" w="sm" type="none"/>
            <a:tailEnd len="med" w="med" type="triangle"/>
          </a:ln>
        </p:spPr>
      </p:cxnSp>
      <p:sp>
        <p:nvSpPr>
          <p:cNvPr id="1687" name="Google Shape;1687;p113"/>
          <p:cNvSpPr txBox="1"/>
          <p:nvPr/>
        </p:nvSpPr>
        <p:spPr>
          <a:xfrm>
            <a:off x="4011550" y="5373013"/>
            <a:ext cx="2820000" cy="73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3369"/>
                </a:solidFill>
                <a:latin typeface="Verdana"/>
                <a:ea typeface="Verdana"/>
                <a:cs typeface="Verdana"/>
                <a:sym typeface="Verdana"/>
              </a:rPr>
              <a:t>Notes</a:t>
            </a:r>
            <a:endParaRPr b="0" i="0" sz="2800" u="none" cap="none" strike="noStrike">
              <a:solidFill>
                <a:srgbClr val="003369"/>
              </a:solidFill>
              <a:latin typeface="Verdana"/>
              <a:ea typeface="Verdana"/>
              <a:cs typeface="Verdana"/>
              <a:sym typeface="Verdana"/>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pic>
        <p:nvPicPr>
          <p:cNvPr descr="Graph of John Hattie's work regarding the impact of strategies implemented in education with Collective Teacher Efficacy having a 1.57 effect size" id="1692" name="Google Shape;1692;p114"/>
          <p:cNvPicPr preferRelativeResize="0"/>
          <p:nvPr/>
        </p:nvPicPr>
        <p:blipFill rotWithShape="1">
          <a:blip r:embed="rId3">
            <a:alphaModFix/>
          </a:blip>
          <a:srcRect b="0" l="0" r="0" t="0"/>
          <a:stretch/>
        </p:blipFill>
        <p:spPr>
          <a:xfrm>
            <a:off x="308025" y="1272625"/>
            <a:ext cx="8411175" cy="5461650"/>
          </a:xfrm>
          <a:prstGeom prst="rect">
            <a:avLst/>
          </a:prstGeom>
          <a:noFill/>
          <a:ln>
            <a:noFill/>
          </a:ln>
        </p:spPr>
      </p:pic>
      <p:sp>
        <p:nvSpPr>
          <p:cNvPr id="1693" name="Google Shape;1693;p11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solidFill>
                  <a:schemeClr val="lt1"/>
                </a:solidFill>
              </a:rPr>
              <a:t>Collective Teacher Efficacy </a:t>
            </a:r>
            <a:endParaRPr>
              <a:solidFill>
                <a:schemeClr val="lt1"/>
              </a:solidFill>
            </a:endParaRPr>
          </a:p>
        </p:txBody>
      </p:sp>
      <p:cxnSp>
        <p:nvCxnSpPr>
          <p:cNvPr descr="Arrow pointing to number correlating to Zone of Desired Effects in chart" id="1694" name="Google Shape;1694;p114"/>
          <p:cNvCxnSpPr/>
          <p:nvPr/>
        </p:nvCxnSpPr>
        <p:spPr>
          <a:xfrm>
            <a:off x="4571997" y="4162820"/>
            <a:ext cx="2881500" cy="896400"/>
          </a:xfrm>
          <a:prstGeom prst="straightConnector1">
            <a:avLst/>
          </a:prstGeom>
          <a:noFill/>
          <a:ln cap="flat" cmpd="sng" w="76200">
            <a:solidFill>
              <a:schemeClr val="accent4"/>
            </a:solidFill>
            <a:prstDash val="solid"/>
            <a:round/>
            <a:headEnd len="sm" w="sm" type="none"/>
            <a:tailEnd len="med" w="med" type="triangle"/>
          </a:ln>
        </p:spPr>
      </p:cxnSp>
      <p:sp>
        <p:nvSpPr>
          <p:cNvPr id="1695" name="Google Shape;1695;p114"/>
          <p:cNvSpPr txBox="1"/>
          <p:nvPr/>
        </p:nvSpPr>
        <p:spPr>
          <a:xfrm>
            <a:off x="7161325" y="4473550"/>
            <a:ext cx="2344200" cy="147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109449"/>
                </a:solidFill>
                <a:latin typeface="Verdana"/>
                <a:ea typeface="Verdana"/>
                <a:cs typeface="Verdana"/>
                <a:sym typeface="Verdana"/>
              </a:rPr>
              <a:t>1.57</a:t>
            </a:r>
            <a:endParaRPr b="1" i="0" sz="2400" u="none" cap="none" strike="noStrike">
              <a:solidFill>
                <a:srgbClr val="109449"/>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109449"/>
                </a:solidFill>
                <a:latin typeface="Verdana"/>
                <a:ea typeface="Verdana"/>
                <a:cs typeface="Verdana"/>
                <a:sym typeface="Verdana"/>
              </a:rPr>
              <a:t>Collective Teacher Efficacy</a:t>
            </a:r>
            <a:endParaRPr b="1" i="0" sz="2400" u="none" cap="none" strike="noStrike">
              <a:solidFill>
                <a:srgbClr val="109449"/>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15"/>
          <p:cNvSpPr txBox="1"/>
          <p:nvPr>
            <p:ph idx="1" type="body"/>
          </p:nvPr>
        </p:nvSpPr>
        <p:spPr>
          <a:xfrm>
            <a:off x="455400" y="1924725"/>
            <a:ext cx="8233200" cy="43815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640"/>
              </a:spcBef>
              <a:spcAft>
                <a:spcPts val="0"/>
              </a:spcAft>
              <a:buSzPts val="3200"/>
              <a:buNone/>
            </a:pPr>
            <a:r>
              <a:rPr lang="en-US" sz="2800"/>
              <a:t>“Over time, </a:t>
            </a:r>
            <a:r>
              <a:rPr lang="en-US" sz="2800">
                <a:solidFill>
                  <a:srgbClr val="24962F"/>
                </a:solidFill>
              </a:rPr>
              <a:t>as teachers discuss the data and success with their peers</a:t>
            </a:r>
            <a:r>
              <a:rPr lang="en-US" sz="2800"/>
              <a:t>, they develop collective teacher efficacy…’the perceptions of teachers...that the efforts of the faculty as a whole will have a positive effect on students.’”</a:t>
            </a:r>
            <a:endParaRPr sz="2800"/>
          </a:p>
          <a:p>
            <a:pPr indent="-228600" lvl="0" marL="457200" rtl="0" algn="l">
              <a:lnSpc>
                <a:spcPct val="100000"/>
              </a:lnSpc>
              <a:spcBef>
                <a:spcPts val="640"/>
              </a:spcBef>
              <a:spcAft>
                <a:spcPts val="0"/>
              </a:spcAft>
              <a:buSzPts val="3459"/>
              <a:buNone/>
            </a:pPr>
            <a:r>
              <a:t/>
            </a:r>
            <a:endParaRPr sz="2800"/>
          </a:p>
          <a:p>
            <a:pPr indent="0" lvl="0" marL="457200" rtl="0" algn="l">
              <a:lnSpc>
                <a:spcPct val="100000"/>
              </a:lnSpc>
              <a:spcBef>
                <a:spcPts val="640"/>
              </a:spcBef>
              <a:spcAft>
                <a:spcPts val="0"/>
              </a:spcAft>
              <a:buSzPts val="3200"/>
              <a:buNone/>
            </a:pPr>
            <a:r>
              <a:t/>
            </a:r>
            <a:endParaRPr sz="2800"/>
          </a:p>
        </p:txBody>
      </p:sp>
      <p:sp>
        <p:nvSpPr>
          <p:cNvPr id="1702" name="Google Shape;1702;p11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Build a Culture of </a:t>
            </a:r>
            <a:br>
              <a:rPr lang="en-US"/>
            </a:br>
            <a:r>
              <a:rPr lang="en-US"/>
              <a:t>Teacher Efficacy</a:t>
            </a:r>
            <a:endParaRPr/>
          </a:p>
        </p:txBody>
      </p:sp>
      <p:sp>
        <p:nvSpPr>
          <p:cNvPr id="1703" name="Google Shape;1703;p115"/>
          <p:cNvSpPr txBox="1"/>
          <p:nvPr/>
        </p:nvSpPr>
        <p:spPr>
          <a:xfrm>
            <a:off x="0" y="6306225"/>
            <a:ext cx="8572500" cy="446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640"/>
              </a:spcBef>
              <a:spcAft>
                <a:spcPts val="0"/>
              </a:spcAft>
              <a:buClr>
                <a:schemeClr val="dk1"/>
              </a:buClr>
              <a:buSzPts val="1100"/>
              <a:buFont typeface="Arial"/>
              <a:buNone/>
            </a:pPr>
            <a:r>
              <a:rPr b="0" i="0" lang="en-US" sz="1700" u="none" cap="none" strike="noStrike">
                <a:solidFill>
                  <a:schemeClr val="dk1"/>
                </a:solidFill>
                <a:latin typeface="Verdana"/>
                <a:ea typeface="Verdana"/>
                <a:cs typeface="Verdana"/>
                <a:sym typeface="Verdana"/>
              </a:rPr>
              <a:t>Hattie, Fisher, &amp; Frey, Visible Learning for Literacy, p.135</a:t>
            </a:r>
            <a:endParaRPr b="0" i="0" sz="300" u="none" cap="none" strike="noStrike">
              <a:solidFill>
                <a:srgbClr val="000000"/>
              </a:solidFill>
              <a:latin typeface="Verdana"/>
              <a:ea typeface="Verdana"/>
              <a:cs typeface="Verdana"/>
              <a:sym typeface="Verdana"/>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116"/>
          <p:cNvSpPr txBox="1"/>
          <p:nvPr>
            <p:ph idx="1" type="body"/>
          </p:nvPr>
        </p:nvSpPr>
        <p:spPr>
          <a:xfrm>
            <a:off x="312100" y="1479750"/>
            <a:ext cx="8233200" cy="53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640"/>
              </a:spcBef>
              <a:spcAft>
                <a:spcPts val="0"/>
              </a:spcAft>
              <a:buSzPts val="3200"/>
              <a:buNone/>
            </a:pPr>
            <a:r>
              <a:rPr lang="en-US" sz="2900"/>
              <a:t>Strong collective efficacy…</a:t>
            </a:r>
            <a:endParaRPr sz="2900"/>
          </a:p>
          <a:p>
            <a:pPr indent="-412750" lvl="1" marL="914400" rtl="0" algn="l">
              <a:lnSpc>
                <a:spcPct val="90000"/>
              </a:lnSpc>
              <a:spcBef>
                <a:spcPts val="560"/>
              </a:spcBef>
              <a:spcAft>
                <a:spcPts val="0"/>
              </a:spcAft>
              <a:buSzPts val="2900"/>
              <a:buChar char="–"/>
            </a:pPr>
            <a:r>
              <a:rPr lang="en-US" sz="2900">
                <a:solidFill>
                  <a:srgbClr val="1883AF"/>
                </a:solidFill>
              </a:rPr>
              <a:t>improves</a:t>
            </a:r>
            <a:r>
              <a:rPr lang="en-US" sz="2900">
                <a:solidFill>
                  <a:schemeClr val="accent3"/>
                </a:solidFill>
              </a:rPr>
              <a:t> </a:t>
            </a:r>
            <a:r>
              <a:rPr lang="en-US" sz="2900"/>
              <a:t>student performance.</a:t>
            </a:r>
            <a:endParaRPr sz="2900"/>
          </a:p>
          <a:p>
            <a:pPr indent="-412750" lvl="1" marL="914400" rtl="0" algn="l">
              <a:lnSpc>
                <a:spcPct val="90000"/>
              </a:lnSpc>
              <a:spcBef>
                <a:spcPts val="560"/>
              </a:spcBef>
              <a:spcAft>
                <a:spcPts val="0"/>
              </a:spcAft>
              <a:buSzPts val="2900"/>
              <a:buChar char="–"/>
            </a:pPr>
            <a:r>
              <a:rPr lang="en-US" sz="2900">
                <a:solidFill>
                  <a:schemeClr val="accent3"/>
                </a:solidFill>
              </a:rPr>
              <a:t>decreases</a:t>
            </a:r>
            <a:r>
              <a:rPr lang="en-US" sz="2900"/>
              <a:t> the negative effects of low socioeconomic status.</a:t>
            </a:r>
            <a:endParaRPr sz="2900"/>
          </a:p>
          <a:p>
            <a:pPr indent="-412750" lvl="1" marL="914400" rtl="0" algn="l">
              <a:lnSpc>
                <a:spcPct val="90000"/>
              </a:lnSpc>
              <a:spcBef>
                <a:spcPts val="560"/>
              </a:spcBef>
              <a:spcAft>
                <a:spcPts val="0"/>
              </a:spcAft>
              <a:buSzPts val="2900"/>
              <a:buChar char="–"/>
            </a:pPr>
            <a:r>
              <a:rPr lang="en-US" sz="2900">
                <a:solidFill>
                  <a:schemeClr val="accent3"/>
                </a:solidFill>
              </a:rPr>
              <a:t>enhances</a:t>
            </a:r>
            <a:r>
              <a:rPr lang="en-US" sz="2900"/>
              <a:t> parent/teacher relationships.</a:t>
            </a:r>
            <a:endParaRPr sz="2900"/>
          </a:p>
          <a:p>
            <a:pPr indent="-412750" lvl="1" marL="914400" rtl="0" algn="l">
              <a:lnSpc>
                <a:spcPct val="90000"/>
              </a:lnSpc>
              <a:spcBef>
                <a:spcPts val="560"/>
              </a:spcBef>
              <a:spcAft>
                <a:spcPts val="0"/>
              </a:spcAft>
              <a:buSzPts val="2900"/>
              <a:buChar char="–"/>
            </a:pPr>
            <a:r>
              <a:rPr lang="en-US" sz="2900"/>
              <a:t>creates a work environment that builds teacher commitment to the school.</a:t>
            </a:r>
            <a:endParaRPr sz="2900"/>
          </a:p>
          <a:p>
            <a:pPr indent="-412750" lvl="1" marL="914400" rtl="0" algn="l">
              <a:lnSpc>
                <a:spcPct val="90000"/>
              </a:lnSpc>
              <a:spcBef>
                <a:spcPts val="560"/>
              </a:spcBef>
              <a:spcAft>
                <a:spcPts val="0"/>
              </a:spcAft>
              <a:buSzPts val="2900"/>
              <a:buChar char="–"/>
            </a:pPr>
            <a:r>
              <a:rPr lang="en-US" sz="2900">
                <a:solidFill>
                  <a:schemeClr val="accent3"/>
                </a:solidFill>
              </a:rPr>
              <a:t>makes</a:t>
            </a:r>
            <a:r>
              <a:rPr lang="en-US" sz="2900"/>
              <a:t> an IMPACT on student learning!</a:t>
            </a:r>
            <a:endParaRPr sz="2700"/>
          </a:p>
        </p:txBody>
      </p:sp>
      <p:sp>
        <p:nvSpPr>
          <p:cNvPr id="1709" name="Google Shape;1709;p11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3"/>
          <p:cNvSpPr txBox="1"/>
          <p:nvPr>
            <p:ph idx="1" type="body"/>
          </p:nvPr>
        </p:nvSpPr>
        <p:spPr>
          <a:xfrm>
            <a:off x="455400" y="1747525"/>
            <a:ext cx="8233200" cy="4381500"/>
          </a:xfrm>
          <a:prstGeom prst="rect">
            <a:avLst/>
          </a:prstGeom>
          <a:noFill/>
          <a:ln>
            <a:noFill/>
          </a:ln>
        </p:spPr>
        <p:txBody>
          <a:bodyPr anchorCtr="0" anchor="t" bIns="45700" lIns="91425" spcFirstLastPara="1" rIns="91425" wrap="square" tIns="45700">
            <a:normAutofit lnSpcReduction="20000"/>
          </a:bodyPr>
          <a:lstStyle/>
          <a:p>
            <a:pPr indent="-406400" lvl="0" marL="457200" rtl="0" algn="l">
              <a:lnSpc>
                <a:spcPct val="100000"/>
              </a:lnSpc>
              <a:spcBef>
                <a:spcPts val="0"/>
              </a:spcBef>
              <a:spcAft>
                <a:spcPts val="0"/>
              </a:spcAft>
              <a:buSzPts val="2800"/>
              <a:buFont typeface="Verdana"/>
              <a:buChar char="●"/>
            </a:pPr>
            <a:r>
              <a:rPr lang="en-US" sz="2800">
                <a:solidFill>
                  <a:srgbClr val="00212C"/>
                </a:solidFill>
              </a:rPr>
              <a:t>Acknowledges students for performing a desired behavior that serves the </a:t>
            </a:r>
            <a:r>
              <a:rPr lang="en-US" sz="2800">
                <a:solidFill>
                  <a:srgbClr val="24962F"/>
                </a:solidFill>
              </a:rPr>
              <a:t>group </a:t>
            </a:r>
            <a:r>
              <a:rPr lang="en-US" sz="2800">
                <a:solidFill>
                  <a:srgbClr val="00212C"/>
                </a:solidFill>
              </a:rPr>
              <a:t>functioning</a:t>
            </a:r>
            <a:endParaRPr sz="2800">
              <a:solidFill>
                <a:srgbClr val="00212C"/>
              </a:solidFill>
            </a:endParaRPr>
          </a:p>
          <a:p>
            <a:pPr indent="-406400" lvl="0" marL="457200" rtl="0" algn="l">
              <a:lnSpc>
                <a:spcPct val="100000"/>
              </a:lnSpc>
              <a:spcBef>
                <a:spcPts val="1000"/>
              </a:spcBef>
              <a:spcAft>
                <a:spcPts val="0"/>
              </a:spcAft>
              <a:buClr>
                <a:srgbClr val="00212C"/>
              </a:buClr>
              <a:buSzPts val="2800"/>
              <a:buFont typeface="Verdana"/>
              <a:buChar char="●"/>
            </a:pPr>
            <a:r>
              <a:rPr lang="en-US" sz="2800">
                <a:solidFill>
                  <a:srgbClr val="00212C"/>
                </a:solidFill>
              </a:rPr>
              <a:t>Saves time and resources by designing a program for an entire classroom rather than individual students, and</a:t>
            </a:r>
            <a:endParaRPr sz="2800">
              <a:solidFill>
                <a:srgbClr val="00212C"/>
              </a:solidFill>
            </a:endParaRPr>
          </a:p>
          <a:p>
            <a:pPr indent="-406400" lvl="0" marL="457200" rtl="0" algn="l">
              <a:lnSpc>
                <a:spcPct val="100000"/>
              </a:lnSpc>
              <a:spcBef>
                <a:spcPts val="1000"/>
              </a:spcBef>
              <a:spcAft>
                <a:spcPts val="0"/>
              </a:spcAft>
              <a:buClr>
                <a:srgbClr val="00212C"/>
              </a:buClr>
              <a:buSzPts val="2800"/>
              <a:buFont typeface="Verdana"/>
              <a:buChar char="●"/>
            </a:pPr>
            <a:r>
              <a:rPr lang="en-US" sz="2800">
                <a:solidFill>
                  <a:srgbClr val="00212C"/>
                </a:solidFill>
              </a:rPr>
              <a:t>Encourages positive social interactions between peers</a:t>
            </a:r>
            <a:endParaRPr sz="2800">
              <a:solidFill>
                <a:srgbClr val="00212C"/>
              </a:solidFill>
            </a:endParaRPr>
          </a:p>
          <a:p>
            <a:pPr indent="0" lvl="0" marL="0" rtl="0" algn="ctr">
              <a:lnSpc>
                <a:spcPct val="90000"/>
              </a:lnSpc>
              <a:spcBef>
                <a:spcPts val="1000"/>
              </a:spcBef>
              <a:spcAft>
                <a:spcPts val="0"/>
              </a:spcAft>
              <a:buClr>
                <a:schemeClr val="dk1"/>
              </a:buClr>
              <a:buSzPts val="1800"/>
              <a:buFont typeface="Arial"/>
              <a:buNone/>
            </a:pPr>
            <a:r>
              <a:rPr i="1" lang="en-US" sz="1800">
                <a:solidFill>
                  <a:srgbClr val="00212C"/>
                </a:solidFill>
              </a:rPr>
              <a:t>                           							</a:t>
            </a:r>
            <a:r>
              <a:rPr i="1" lang="en-US" sz="1900">
                <a:solidFill>
                  <a:srgbClr val="00212C"/>
                </a:solidFill>
              </a:rPr>
              <a:t>(Murphy et. al, 2007)</a:t>
            </a:r>
            <a:endParaRPr i="1" sz="1900">
              <a:solidFill>
                <a:srgbClr val="00212C"/>
              </a:solidFill>
            </a:endParaRPr>
          </a:p>
          <a:p>
            <a:pPr indent="0" lvl="0" marL="0" rtl="0" algn="l">
              <a:lnSpc>
                <a:spcPct val="115000"/>
              </a:lnSpc>
              <a:spcBef>
                <a:spcPts val="0"/>
              </a:spcBef>
              <a:spcAft>
                <a:spcPts val="0"/>
              </a:spcAft>
              <a:buClr>
                <a:schemeClr val="dk1"/>
              </a:buClr>
              <a:buSzPts val="2600"/>
              <a:buFont typeface="Arial"/>
              <a:buNone/>
            </a:pPr>
            <a:r>
              <a:t/>
            </a:r>
            <a:endParaRPr sz="2600"/>
          </a:p>
          <a:p>
            <a:pPr indent="0" lvl="0" marL="0" rtl="0" algn="l">
              <a:lnSpc>
                <a:spcPct val="100000"/>
              </a:lnSpc>
              <a:spcBef>
                <a:spcPts val="640"/>
              </a:spcBef>
              <a:spcAft>
                <a:spcPts val="0"/>
              </a:spcAft>
              <a:buSzPts val="3200"/>
              <a:buNone/>
            </a:pPr>
            <a:r>
              <a:t/>
            </a:r>
            <a:endParaRPr/>
          </a:p>
        </p:txBody>
      </p:sp>
      <p:sp>
        <p:nvSpPr>
          <p:cNvPr id="890" name="Google Shape;890;p1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Building Community</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117"/>
          <p:cNvSpPr txBox="1"/>
          <p:nvPr>
            <p:ph idx="1" type="body"/>
          </p:nvPr>
        </p:nvSpPr>
        <p:spPr>
          <a:xfrm>
            <a:off x="266100" y="1371900"/>
            <a:ext cx="8611800" cy="5559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2800">
                <a:solidFill>
                  <a:srgbClr val="41678F"/>
                </a:solidFill>
              </a:rPr>
              <a:t>What do we do to ensure that collective efficacy happens?</a:t>
            </a:r>
            <a:endParaRPr sz="2800">
              <a:solidFill>
                <a:srgbClr val="41678F"/>
              </a:solidFill>
            </a:endParaRPr>
          </a:p>
          <a:p>
            <a:pPr indent="-406400" lvl="0" marL="457200" rtl="0" algn="l">
              <a:lnSpc>
                <a:spcPct val="100000"/>
              </a:lnSpc>
              <a:spcBef>
                <a:spcPts val="640"/>
              </a:spcBef>
              <a:spcAft>
                <a:spcPts val="0"/>
              </a:spcAft>
              <a:buSzPts val="2800"/>
              <a:buChar char="•"/>
            </a:pPr>
            <a:r>
              <a:rPr lang="en-US" sz="2800"/>
              <a:t>Teachers participate in important school wide decisions</a:t>
            </a:r>
            <a:endParaRPr sz="2800"/>
          </a:p>
          <a:p>
            <a:pPr indent="-406400" lvl="0" marL="457200" rtl="0" algn="l">
              <a:lnSpc>
                <a:spcPct val="100000"/>
              </a:lnSpc>
              <a:spcBef>
                <a:spcPts val="0"/>
              </a:spcBef>
              <a:spcAft>
                <a:spcPts val="0"/>
              </a:spcAft>
              <a:buSzPts val="2800"/>
              <a:buChar char="•"/>
            </a:pPr>
            <a:r>
              <a:rPr lang="en-US" sz="2800"/>
              <a:t>Goal consensus</a:t>
            </a:r>
            <a:endParaRPr sz="2800"/>
          </a:p>
          <a:p>
            <a:pPr indent="-406400" lvl="0" marL="457200" rtl="0" algn="l">
              <a:lnSpc>
                <a:spcPct val="100000"/>
              </a:lnSpc>
              <a:spcBef>
                <a:spcPts val="0"/>
              </a:spcBef>
              <a:spcAft>
                <a:spcPts val="0"/>
              </a:spcAft>
              <a:buSzPts val="2800"/>
              <a:buChar char="•"/>
            </a:pPr>
            <a:r>
              <a:rPr lang="en-US" sz="2800"/>
              <a:t>Teachers knowledge about one another's work</a:t>
            </a:r>
            <a:endParaRPr sz="2800"/>
          </a:p>
          <a:p>
            <a:pPr indent="-406400" lvl="0" marL="457200" rtl="0" algn="l">
              <a:lnSpc>
                <a:spcPct val="100000"/>
              </a:lnSpc>
              <a:spcBef>
                <a:spcPts val="0"/>
              </a:spcBef>
              <a:spcAft>
                <a:spcPts val="0"/>
              </a:spcAft>
              <a:buSzPts val="2800"/>
              <a:buChar char="•"/>
            </a:pPr>
            <a:r>
              <a:rPr lang="en-US" sz="2800"/>
              <a:t>Cohesive staff</a:t>
            </a:r>
            <a:endParaRPr sz="2800"/>
          </a:p>
          <a:p>
            <a:pPr indent="-406400" lvl="0" marL="457200" rtl="0" algn="l">
              <a:lnSpc>
                <a:spcPct val="100000"/>
              </a:lnSpc>
              <a:spcBef>
                <a:spcPts val="0"/>
              </a:spcBef>
              <a:spcAft>
                <a:spcPts val="0"/>
              </a:spcAft>
              <a:buSzPts val="2800"/>
              <a:buChar char="•"/>
            </a:pPr>
            <a:r>
              <a:rPr lang="en-US" sz="2800"/>
              <a:t>Responsiveness of leadership</a:t>
            </a:r>
            <a:endParaRPr sz="2800"/>
          </a:p>
          <a:p>
            <a:pPr indent="-406400" lvl="0" marL="457200" rtl="0" algn="l">
              <a:lnSpc>
                <a:spcPct val="100000"/>
              </a:lnSpc>
              <a:spcBef>
                <a:spcPts val="0"/>
              </a:spcBef>
              <a:spcAft>
                <a:spcPts val="0"/>
              </a:spcAft>
              <a:buSzPts val="2800"/>
              <a:buChar char="•"/>
            </a:pPr>
            <a:r>
              <a:rPr lang="en-US" sz="2800"/>
              <a:t>Effective systems of intervention</a:t>
            </a:r>
            <a:endParaRPr sz="1700"/>
          </a:p>
          <a:p>
            <a:pPr indent="0" lvl="0" marL="0" rtl="0" algn="l">
              <a:lnSpc>
                <a:spcPct val="100000"/>
              </a:lnSpc>
              <a:spcBef>
                <a:spcPts val="640"/>
              </a:spcBef>
              <a:spcAft>
                <a:spcPts val="0"/>
              </a:spcAft>
              <a:buSzPts val="3200"/>
              <a:buNone/>
            </a:pPr>
            <a:r>
              <a:t/>
            </a:r>
            <a:endParaRPr sz="1700"/>
          </a:p>
          <a:p>
            <a:pPr indent="0" lvl="0" marL="0" rtl="0" algn="l">
              <a:lnSpc>
                <a:spcPct val="100000"/>
              </a:lnSpc>
              <a:spcBef>
                <a:spcPts val="640"/>
              </a:spcBef>
              <a:spcAft>
                <a:spcPts val="0"/>
              </a:spcAft>
              <a:buSzPts val="3200"/>
              <a:buNone/>
            </a:pPr>
            <a:r>
              <a:rPr lang="en-US" sz="1700"/>
              <a:t>Source: Donohoo, J. (2017). Collective teacher efficacy: The effect                 size research and six enabling conditions. </a:t>
            </a:r>
            <a:r>
              <a:rPr i="1" lang="en-US" sz="1700"/>
              <a:t>The Learning Exchange.</a:t>
            </a:r>
            <a:endParaRPr sz="1700"/>
          </a:p>
        </p:txBody>
      </p:sp>
      <p:sp>
        <p:nvSpPr>
          <p:cNvPr id="1716" name="Google Shape;1716;p11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But HOW?</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11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Building the System</a:t>
            </a:r>
            <a:endParaRPr/>
          </a:p>
        </p:txBody>
      </p:sp>
      <p:pic>
        <p:nvPicPr>
          <p:cNvPr id="1723" name="Google Shape;1723;p118"/>
          <p:cNvPicPr preferRelativeResize="0"/>
          <p:nvPr/>
        </p:nvPicPr>
        <p:blipFill rotWithShape="1">
          <a:blip r:embed="rId3">
            <a:alphaModFix/>
          </a:blip>
          <a:srcRect b="12213" l="65826" r="12319" t="15247"/>
          <a:stretch/>
        </p:blipFill>
        <p:spPr>
          <a:xfrm>
            <a:off x="1909614" y="1371600"/>
            <a:ext cx="5512837" cy="54864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11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 a school…</a:t>
            </a:r>
            <a:endParaRPr/>
          </a:p>
        </p:txBody>
      </p:sp>
      <p:sp>
        <p:nvSpPr>
          <p:cNvPr id="1729" name="Google Shape;1729;p119"/>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640"/>
              </a:spcBef>
              <a:spcAft>
                <a:spcPts val="0"/>
              </a:spcAft>
              <a:buSzPts val="2800"/>
              <a:buFont typeface="Verdana"/>
              <a:buChar char="•"/>
            </a:pPr>
            <a:r>
              <a:rPr lang="en-US"/>
              <a:t>Failure is the fault of the students.</a:t>
            </a:r>
            <a:endParaRPr/>
          </a:p>
          <a:p>
            <a:pPr indent="-406400" lvl="0" marL="457200" rtl="0" algn="l">
              <a:lnSpc>
                <a:spcPct val="100000"/>
              </a:lnSpc>
              <a:spcBef>
                <a:spcPts val="640"/>
              </a:spcBef>
              <a:spcAft>
                <a:spcPts val="0"/>
              </a:spcAft>
              <a:buSzPts val="2800"/>
              <a:buFont typeface="Verdana"/>
              <a:buChar char="•"/>
            </a:pPr>
            <a:r>
              <a:rPr lang="en-US"/>
              <a:t>Challenging students are being excluded.</a:t>
            </a:r>
            <a:endParaRPr/>
          </a:p>
          <a:p>
            <a:pPr indent="-406400" lvl="0" marL="457200" rtl="0" algn="l">
              <a:lnSpc>
                <a:spcPct val="100000"/>
              </a:lnSpc>
              <a:spcBef>
                <a:spcPts val="640"/>
              </a:spcBef>
              <a:spcAft>
                <a:spcPts val="0"/>
              </a:spcAft>
              <a:buSzPts val="2800"/>
              <a:buFont typeface="Verdana"/>
              <a:buChar char="•"/>
            </a:pPr>
            <a:r>
              <a:rPr lang="en-US"/>
              <a:t>Stress runs rampant.</a:t>
            </a:r>
            <a:endParaRPr/>
          </a:p>
        </p:txBody>
      </p:sp>
      <p:sp>
        <p:nvSpPr>
          <p:cNvPr id="1730" name="Google Shape;1730;p119"/>
          <p:cNvSpPr txBox="1"/>
          <p:nvPr>
            <p:ph idx="2" type="subTitle"/>
          </p:nvPr>
        </p:nvSpPr>
        <p:spPr>
          <a:xfrm>
            <a:off x="914400" y="1518775"/>
            <a:ext cx="3581400" cy="662100"/>
          </a:xfrm>
          <a:prstGeom prst="rect">
            <a:avLst/>
          </a:prstGeom>
          <a:noFill/>
          <a:ln>
            <a:noFill/>
          </a:ln>
        </p:spPr>
        <p:txBody>
          <a:bodyPr anchorCtr="0" anchor="ctr" bIns="45700" lIns="91425" spcFirstLastPara="1" rIns="91425" wrap="square" tIns="45700">
            <a:noAutofit/>
          </a:bodyPr>
          <a:lstStyle/>
          <a:p>
            <a:pPr indent="-431800" lvl="0" marL="457200" rtl="0" algn="l">
              <a:lnSpc>
                <a:spcPct val="100000"/>
              </a:lnSpc>
              <a:spcBef>
                <a:spcPts val="0"/>
              </a:spcBef>
              <a:spcAft>
                <a:spcPts val="0"/>
              </a:spcAft>
              <a:buSzPts val="2000"/>
              <a:buNone/>
            </a:pPr>
            <a:r>
              <a:rPr b="1" lang="en-US" sz="2800">
                <a:solidFill>
                  <a:srgbClr val="042554"/>
                </a:solidFill>
              </a:rPr>
              <a:t>With</a:t>
            </a:r>
            <a:r>
              <a:rPr lang="en-US" sz="2800">
                <a:solidFill>
                  <a:srgbClr val="042554"/>
                </a:solidFill>
              </a:rPr>
              <a:t> </a:t>
            </a:r>
            <a:r>
              <a:rPr b="1" lang="en-US" sz="2800">
                <a:solidFill>
                  <a:srgbClr val="24962F"/>
                </a:solidFill>
              </a:rPr>
              <a:t>collective </a:t>
            </a:r>
            <a:endParaRPr b="1" sz="2800">
              <a:solidFill>
                <a:srgbClr val="24962F"/>
              </a:solidFill>
            </a:endParaRPr>
          </a:p>
          <a:p>
            <a:pPr indent="-431800" lvl="0" marL="457200" rtl="0" algn="l">
              <a:lnSpc>
                <a:spcPct val="100000"/>
              </a:lnSpc>
              <a:spcBef>
                <a:spcPts val="0"/>
              </a:spcBef>
              <a:spcAft>
                <a:spcPts val="0"/>
              </a:spcAft>
              <a:buSzPts val="2000"/>
              <a:buNone/>
            </a:pPr>
            <a:r>
              <a:rPr lang="en-US" sz="2200"/>
              <a:t>teacher efficacy</a:t>
            </a:r>
            <a:endParaRPr sz="2200"/>
          </a:p>
        </p:txBody>
      </p:sp>
      <p:sp>
        <p:nvSpPr>
          <p:cNvPr id="1731" name="Google Shape;1731;p119"/>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640"/>
              </a:spcBef>
              <a:spcAft>
                <a:spcPts val="0"/>
              </a:spcAft>
              <a:buSzPts val="2800"/>
              <a:buFont typeface="Verdana"/>
              <a:buChar char="•"/>
            </a:pPr>
            <a:r>
              <a:rPr lang="en-US"/>
              <a:t>Students are held to high expectations.</a:t>
            </a:r>
            <a:endParaRPr/>
          </a:p>
          <a:p>
            <a:pPr indent="-406400" lvl="0" marL="457200" rtl="0" algn="l">
              <a:lnSpc>
                <a:spcPct val="100000"/>
              </a:lnSpc>
              <a:spcBef>
                <a:spcPts val="640"/>
              </a:spcBef>
              <a:spcAft>
                <a:spcPts val="0"/>
              </a:spcAft>
              <a:buSzPts val="2800"/>
              <a:buFont typeface="Verdana"/>
              <a:buChar char="•"/>
            </a:pPr>
            <a:r>
              <a:rPr lang="en-US"/>
              <a:t>The focus is on student learning.</a:t>
            </a:r>
            <a:endParaRPr/>
          </a:p>
          <a:p>
            <a:pPr indent="-406400" lvl="0" marL="457200" rtl="0" algn="l">
              <a:lnSpc>
                <a:spcPct val="100000"/>
              </a:lnSpc>
              <a:spcBef>
                <a:spcPts val="640"/>
              </a:spcBef>
              <a:spcAft>
                <a:spcPts val="0"/>
              </a:spcAft>
              <a:buSzPts val="2800"/>
              <a:buFont typeface="Verdana"/>
              <a:buChar char="•"/>
            </a:pPr>
            <a:r>
              <a:rPr lang="en-US"/>
              <a:t>Teachers evaluate their practices and the effect on student outcomes.</a:t>
            </a:r>
            <a:endParaRPr/>
          </a:p>
        </p:txBody>
      </p:sp>
      <p:sp>
        <p:nvSpPr>
          <p:cNvPr id="1732" name="Google Shape;1732;p119"/>
          <p:cNvSpPr txBox="1"/>
          <p:nvPr/>
        </p:nvSpPr>
        <p:spPr>
          <a:xfrm>
            <a:off x="5105600" y="1518775"/>
            <a:ext cx="3809700" cy="662100"/>
          </a:xfrm>
          <a:prstGeom prst="rect">
            <a:avLst/>
          </a:prstGeom>
          <a:noFill/>
          <a:ln>
            <a:noFill/>
          </a:ln>
        </p:spPr>
        <p:txBody>
          <a:bodyPr anchorCtr="0" anchor="ctr" bIns="45700" lIns="91425" spcFirstLastPara="1" rIns="91425" wrap="square" tIns="45700">
            <a:noAutofit/>
          </a:bodyPr>
          <a:lstStyle/>
          <a:p>
            <a:pPr indent="-431800" lvl="0" marL="457200" marR="0" rtl="0" algn="l">
              <a:lnSpc>
                <a:spcPct val="100000"/>
              </a:lnSpc>
              <a:spcBef>
                <a:spcPts val="0"/>
              </a:spcBef>
              <a:spcAft>
                <a:spcPts val="0"/>
              </a:spcAft>
              <a:buClr>
                <a:schemeClr val="lt1"/>
              </a:buClr>
              <a:buSzPts val="2000"/>
              <a:buFont typeface="Arial"/>
              <a:buNone/>
            </a:pPr>
            <a:r>
              <a:rPr b="1" i="0" lang="en-US" sz="2700" u="none" cap="none" strike="noStrike">
                <a:solidFill>
                  <a:srgbClr val="042554"/>
                </a:solidFill>
                <a:latin typeface="Verdana"/>
                <a:ea typeface="Verdana"/>
                <a:cs typeface="Verdana"/>
                <a:sym typeface="Verdana"/>
              </a:rPr>
              <a:t>Without</a:t>
            </a:r>
            <a:r>
              <a:rPr b="0" i="0" lang="en-US" sz="2700" u="none" cap="none" strike="noStrike">
                <a:solidFill>
                  <a:srgbClr val="042554"/>
                </a:solidFill>
                <a:latin typeface="Verdana"/>
                <a:ea typeface="Verdana"/>
                <a:cs typeface="Verdana"/>
                <a:sym typeface="Verdana"/>
              </a:rPr>
              <a:t> </a:t>
            </a:r>
            <a:r>
              <a:rPr b="1" i="0" lang="en-US" sz="2800" u="none" cap="none" strike="noStrike">
                <a:solidFill>
                  <a:srgbClr val="24962F"/>
                </a:solidFill>
                <a:latin typeface="Verdana"/>
                <a:ea typeface="Verdana"/>
                <a:cs typeface="Verdana"/>
                <a:sym typeface="Verdana"/>
              </a:rPr>
              <a:t>collective</a:t>
            </a:r>
            <a:endParaRPr b="1" i="0" sz="2800" u="none" cap="none" strike="noStrike">
              <a:solidFill>
                <a:srgbClr val="24962F"/>
              </a:solidFill>
              <a:latin typeface="Verdana"/>
              <a:ea typeface="Verdana"/>
              <a:cs typeface="Verdana"/>
              <a:sym typeface="Verdana"/>
            </a:endParaRPr>
          </a:p>
          <a:p>
            <a:pPr indent="-431800" lvl="0" marL="457200" marR="0" rtl="0" algn="l">
              <a:lnSpc>
                <a:spcPct val="100000"/>
              </a:lnSpc>
              <a:spcBef>
                <a:spcPts val="0"/>
              </a:spcBef>
              <a:spcAft>
                <a:spcPts val="0"/>
              </a:spcAft>
              <a:buClr>
                <a:schemeClr val="lt1"/>
              </a:buClr>
              <a:buSzPts val="2000"/>
              <a:buFont typeface="Arial"/>
              <a:buNone/>
            </a:pPr>
            <a:r>
              <a:rPr b="0" i="0" lang="en-US" sz="2200" u="none" cap="none" strike="noStrike">
                <a:solidFill>
                  <a:schemeClr val="lt1"/>
                </a:solidFill>
                <a:latin typeface="Verdana"/>
                <a:ea typeface="Verdana"/>
                <a:cs typeface="Verdana"/>
                <a:sym typeface="Verdana"/>
              </a:rPr>
              <a:t>teacher efficacy</a:t>
            </a:r>
            <a:endParaRPr b="0" i="0" sz="1600" u="none" cap="none" strike="noStrike">
              <a:solidFill>
                <a:srgbClr val="000000"/>
              </a:solidFill>
              <a:latin typeface="Verdana"/>
              <a:ea typeface="Verdana"/>
              <a:cs typeface="Verdana"/>
              <a:sym typeface="Verdana"/>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120"/>
          <p:cNvSpPr txBox="1"/>
          <p:nvPr>
            <p:ph idx="1" type="body"/>
          </p:nvPr>
        </p:nvSpPr>
        <p:spPr>
          <a:xfrm>
            <a:off x="228600" y="1629700"/>
            <a:ext cx="3906600" cy="50220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640"/>
              </a:spcBef>
              <a:spcAft>
                <a:spcPts val="0"/>
              </a:spcAft>
              <a:buSzPts val="2600"/>
              <a:buChar char="•"/>
            </a:pPr>
            <a:r>
              <a:rPr lang="en-US" sz="2600"/>
              <a:t>What are you currently doing related to collective teacher efficacy in your building? </a:t>
            </a:r>
            <a:endParaRPr sz="2600"/>
          </a:p>
          <a:p>
            <a:pPr indent="-228600" lvl="0" marL="457200" rtl="0" algn="l">
              <a:lnSpc>
                <a:spcPct val="100000"/>
              </a:lnSpc>
              <a:spcBef>
                <a:spcPts val="640"/>
              </a:spcBef>
              <a:spcAft>
                <a:spcPts val="0"/>
              </a:spcAft>
              <a:buSzPts val="3200"/>
              <a:buNone/>
            </a:pPr>
            <a:r>
              <a:t/>
            </a:r>
            <a:endParaRPr sz="2600"/>
          </a:p>
          <a:p>
            <a:pPr indent="-393700" lvl="0" marL="457200" rtl="0" algn="l">
              <a:lnSpc>
                <a:spcPct val="100000"/>
              </a:lnSpc>
              <a:spcBef>
                <a:spcPts val="640"/>
              </a:spcBef>
              <a:spcAft>
                <a:spcPts val="0"/>
              </a:spcAft>
              <a:buSzPts val="2600"/>
              <a:buChar char="•"/>
            </a:pPr>
            <a:r>
              <a:rPr lang="en-US" sz="2600"/>
              <a:t>What other things could you do to enhance/improve collective teacher efficacy in your building?</a:t>
            </a:r>
            <a:endParaRPr sz="2600"/>
          </a:p>
        </p:txBody>
      </p:sp>
      <p:sp>
        <p:nvSpPr>
          <p:cNvPr id="1739" name="Google Shape;1739;p12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Take 5</a:t>
            </a:r>
            <a:endParaRPr/>
          </a:p>
        </p:txBody>
      </p:sp>
      <p:pic>
        <p:nvPicPr>
          <p:cNvPr id="1740" name="Google Shape;1740;p120"/>
          <p:cNvPicPr preferRelativeResize="0"/>
          <p:nvPr/>
        </p:nvPicPr>
        <p:blipFill rotWithShape="1">
          <a:blip r:embed="rId3">
            <a:alphaModFix/>
          </a:blip>
          <a:srcRect b="0" l="0" r="0" t="0"/>
          <a:stretch/>
        </p:blipFill>
        <p:spPr>
          <a:xfrm>
            <a:off x="4251125" y="2196475"/>
            <a:ext cx="4571999" cy="33192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21"/>
          <p:cNvSpPr txBox="1"/>
          <p:nvPr>
            <p:ph idx="1" type="body"/>
          </p:nvPr>
        </p:nvSpPr>
        <p:spPr>
          <a:xfrm>
            <a:off x="228600" y="1371900"/>
            <a:ext cx="5814600" cy="51609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640"/>
              </a:spcBef>
              <a:spcAft>
                <a:spcPts val="0"/>
              </a:spcAft>
              <a:buSzPts val="2800"/>
              <a:buChar char="•"/>
            </a:pPr>
            <a:r>
              <a:rPr lang="en-US" sz="2800">
                <a:solidFill>
                  <a:srgbClr val="0070C0"/>
                </a:solidFill>
              </a:rPr>
              <a:t>Week 1:</a:t>
            </a:r>
            <a:r>
              <a:rPr lang="en-US" sz="2800"/>
              <a:t> Provide </a:t>
            </a:r>
            <a:r>
              <a:rPr b="1" lang="en-US" sz="2800"/>
              <a:t>professional learning</a:t>
            </a:r>
            <a:r>
              <a:rPr lang="en-US" sz="2800"/>
              <a:t> on practice 1. Demonstrate, share a video. Begin implementation.</a:t>
            </a:r>
            <a:endParaRPr sz="2800"/>
          </a:p>
          <a:p>
            <a:pPr indent="-406400" lvl="0" marL="457200" rtl="0" algn="l">
              <a:lnSpc>
                <a:spcPct val="100000"/>
              </a:lnSpc>
              <a:spcBef>
                <a:spcPts val="640"/>
              </a:spcBef>
              <a:spcAft>
                <a:spcPts val="0"/>
              </a:spcAft>
              <a:buSzPts val="2800"/>
              <a:buChar char="•"/>
            </a:pPr>
            <a:r>
              <a:rPr lang="en-US" sz="2800">
                <a:solidFill>
                  <a:srgbClr val="0070C0"/>
                </a:solidFill>
              </a:rPr>
              <a:t>Week 2:</a:t>
            </a:r>
            <a:r>
              <a:rPr lang="en-US" sz="2800"/>
              <a:t> Teachers practice strategies and </a:t>
            </a:r>
            <a:r>
              <a:rPr b="1" lang="en-US" sz="2800"/>
              <a:t>self assess</a:t>
            </a:r>
            <a:r>
              <a:rPr lang="en-US" sz="2800"/>
              <a:t>. They meet in small groups to reflect on practice, successes and challenges, ask for support from peers and/or coach.</a:t>
            </a:r>
            <a:endParaRPr sz="2800"/>
          </a:p>
        </p:txBody>
      </p:sp>
      <p:sp>
        <p:nvSpPr>
          <p:cNvPr id="1747" name="Google Shape;1747;p12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Rollout of a Practice: Example</a:t>
            </a:r>
            <a:endParaRPr/>
          </a:p>
        </p:txBody>
      </p:sp>
      <p:pic>
        <p:nvPicPr>
          <p:cNvPr descr="Circle.jpg" id="1748" name="Google Shape;1748;p121"/>
          <p:cNvPicPr preferRelativeResize="0"/>
          <p:nvPr/>
        </p:nvPicPr>
        <p:blipFill rotWithShape="1">
          <a:blip r:embed="rId3">
            <a:alphaModFix/>
          </a:blip>
          <a:srcRect b="0" l="0" r="0" t="0"/>
          <a:stretch/>
        </p:blipFill>
        <p:spPr>
          <a:xfrm>
            <a:off x="5789512" y="2701675"/>
            <a:ext cx="3209926" cy="25013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22"/>
          <p:cNvSpPr txBox="1"/>
          <p:nvPr>
            <p:ph idx="1" type="body"/>
          </p:nvPr>
        </p:nvSpPr>
        <p:spPr>
          <a:xfrm>
            <a:off x="323900" y="1371900"/>
            <a:ext cx="8233200" cy="51126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640"/>
              </a:spcBef>
              <a:spcAft>
                <a:spcPts val="0"/>
              </a:spcAft>
              <a:buSzPts val="2800"/>
              <a:buChar char="•"/>
            </a:pPr>
            <a:r>
              <a:rPr lang="en-US" sz="2800">
                <a:solidFill>
                  <a:srgbClr val="0070C0"/>
                </a:solidFill>
              </a:rPr>
              <a:t>Week 3:</a:t>
            </a:r>
            <a:r>
              <a:rPr lang="en-US" sz="2800"/>
              <a:t> Teachers </a:t>
            </a:r>
            <a:r>
              <a:rPr b="1" lang="en-US" sz="2800"/>
              <a:t>collect data </a:t>
            </a:r>
            <a:r>
              <a:rPr lang="en-US" sz="2800"/>
              <a:t>on fluency with the practice (teachers may record themselves) or ask for a peer or coach observation with feedback. They discuss in small group the best places to incorporate the practice in a lesson and rewrite the lesson plans.</a:t>
            </a:r>
            <a:endParaRPr sz="2800"/>
          </a:p>
          <a:p>
            <a:pPr indent="-406400" lvl="0" marL="457200" rtl="0" algn="l">
              <a:lnSpc>
                <a:spcPct val="100000"/>
              </a:lnSpc>
              <a:spcBef>
                <a:spcPts val="640"/>
              </a:spcBef>
              <a:spcAft>
                <a:spcPts val="0"/>
              </a:spcAft>
              <a:buSzPts val="2800"/>
              <a:buChar char="•"/>
            </a:pPr>
            <a:r>
              <a:rPr lang="en-US" sz="2800">
                <a:solidFill>
                  <a:srgbClr val="0070C0"/>
                </a:solidFill>
              </a:rPr>
              <a:t>Week 4:</a:t>
            </a:r>
            <a:r>
              <a:rPr lang="en-US" sz="2800"/>
              <a:t> Meet again as a large group to </a:t>
            </a:r>
            <a:r>
              <a:rPr b="1" lang="en-US" sz="2800"/>
              <a:t>share data</a:t>
            </a:r>
            <a:r>
              <a:rPr lang="en-US" sz="2800"/>
              <a:t> and experiences with practice 1. Provide professional learning on practice 2. Continue…</a:t>
            </a:r>
            <a:endParaRPr sz="2800"/>
          </a:p>
        </p:txBody>
      </p:sp>
      <p:sp>
        <p:nvSpPr>
          <p:cNvPr id="1754" name="Google Shape;1754;p12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Rollout Continued</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12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Next Steps</a:t>
            </a:r>
            <a:endParaRPr/>
          </a:p>
        </p:txBody>
      </p:sp>
      <p:pic>
        <p:nvPicPr>
          <p:cNvPr id="1761" name="Google Shape;1761;p123"/>
          <p:cNvPicPr preferRelativeResize="0"/>
          <p:nvPr/>
        </p:nvPicPr>
        <p:blipFill rotWithShape="1">
          <a:blip r:embed="rId3">
            <a:alphaModFix/>
          </a:blip>
          <a:srcRect b="0" l="0" r="0" t="0"/>
          <a:stretch/>
        </p:blipFill>
        <p:spPr>
          <a:xfrm>
            <a:off x="6071151" y="1532837"/>
            <a:ext cx="2844250" cy="3792325"/>
          </a:xfrm>
          <a:prstGeom prst="rect">
            <a:avLst/>
          </a:prstGeom>
          <a:noFill/>
          <a:ln>
            <a:noFill/>
          </a:ln>
        </p:spPr>
      </p:pic>
      <p:pic>
        <p:nvPicPr>
          <p:cNvPr id="1762" name="Google Shape;1762;p123"/>
          <p:cNvPicPr preferRelativeResize="0"/>
          <p:nvPr/>
        </p:nvPicPr>
        <p:blipFill rotWithShape="1">
          <a:blip r:embed="rId4">
            <a:alphaModFix/>
          </a:blip>
          <a:srcRect b="7043" l="16237" r="17378" t="18477"/>
          <a:stretch/>
        </p:blipFill>
        <p:spPr>
          <a:xfrm>
            <a:off x="452050" y="1890175"/>
            <a:ext cx="5104100" cy="3077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sp>
        <p:nvSpPr>
          <p:cNvPr id="1768" name="Google Shape;1768;p124"/>
          <p:cNvSpPr txBox="1"/>
          <p:nvPr>
            <p:ph idx="1" type="body"/>
          </p:nvPr>
        </p:nvSpPr>
        <p:spPr>
          <a:xfrm>
            <a:off x="455400" y="1439200"/>
            <a:ext cx="8233200" cy="51417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640"/>
              </a:spcBef>
              <a:spcAft>
                <a:spcPts val="0"/>
              </a:spcAft>
              <a:buSzPts val="2700"/>
              <a:buChar char="•"/>
            </a:pPr>
            <a:r>
              <a:rPr lang="en-US" sz="2700"/>
              <a:t>Begin to develop your coaching plan for Effective Classroom Systems. </a:t>
            </a:r>
            <a:endParaRPr sz="2700"/>
          </a:p>
          <a:p>
            <a:pPr indent="-228600" lvl="0" marL="457200" rtl="0" algn="l">
              <a:lnSpc>
                <a:spcPct val="100000"/>
              </a:lnSpc>
              <a:spcBef>
                <a:spcPts val="640"/>
              </a:spcBef>
              <a:spcAft>
                <a:spcPts val="0"/>
              </a:spcAft>
              <a:buSzPts val="3765"/>
              <a:buNone/>
            </a:pPr>
            <a:r>
              <a:t/>
            </a:r>
            <a:endParaRPr sz="2700"/>
          </a:p>
          <a:p>
            <a:pPr indent="0" lvl="0" marL="0" rtl="0" algn="l">
              <a:lnSpc>
                <a:spcPct val="100000"/>
              </a:lnSpc>
              <a:spcBef>
                <a:spcPts val="640"/>
              </a:spcBef>
              <a:spcAft>
                <a:spcPts val="0"/>
              </a:spcAft>
              <a:buSzPts val="3200"/>
              <a:buNone/>
            </a:pPr>
            <a:r>
              <a:rPr lang="en-US" sz="2700"/>
              <a:t>Resources to facilitate this process:</a:t>
            </a:r>
            <a:endParaRPr sz="2700"/>
          </a:p>
          <a:p>
            <a:pPr indent="-400050" lvl="0" marL="457200" rtl="0" algn="l">
              <a:lnSpc>
                <a:spcPct val="100000"/>
              </a:lnSpc>
              <a:spcBef>
                <a:spcPts val="640"/>
              </a:spcBef>
              <a:spcAft>
                <a:spcPts val="0"/>
              </a:spcAft>
              <a:buSzPts val="2700"/>
              <a:buChar char="•"/>
            </a:pPr>
            <a:r>
              <a:rPr lang="en-US" sz="2700"/>
              <a:t>Classroom rollout slides - how to get started</a:t>
            </a:r>
            <a:endParaRPr sz="2700"/>
          </a:p>
          <a:p>
            <a:pPr indent="-400050" lvl="0" marL="457200" rtl="0" algn="l">
              <a:lnSpc>
                <a:spcPct val="100000"/>
              </a:lnSpc>
              <a:spcBef>
                <a:spcPts val="640"/>
              </a:spcBef>
              <a:spcAft>
                <a:spcPts val="0"/>
              </a:spcAft>
              <a:buSzPts val="2700"/>
              <a:buChar char="•"/>
            </a:pPr>
            <a:r>
              <a:rPr lang="en-US" sz="2700"/>
              <a:t>Data collection tools</a:t>
            </a:r>
            <a:endParaRPr sz="2700"/>
          </a:p>
          <a:p>
            <a:pPr indent="-400050" lvl="0" marL="457200" rtl="0" algn="l">
              <a:lnSpc>
                <a:spcPct val="100000"/>
              </a:lnSpc>
              <a:spcBef>
                <a:spcPts val="640"/>
              </a:spcBef>
              <a:spcAft>
                <a:spcPts val="0"/>
              </a:spcAft>
              <a:buSzPts val="2700"/>
              <a:buChar char="•"/>
            </a:pPr>
            <a:r>
              <a:rPr lang="en-US" sz="2700"/>
              <a:t>Notes from these modules: </a:t>
            </a:r>
            <a:r>
              <a:rPr lang="en-US" sz="2700">
                <a:solidFill>
                  <a:srgbClr val="009944"/>
                </a:solidFill>
              </a:rPr>
              <a:t>Responding to the Matrix, Aligned Classroom Procedures, Routines and Procedures</a:t>
            </a:r>
            <a:r>
              <a:rPr lang="en-US" sz="2700">
                <a:solidFill>
                  <a:srgbClr val="003369"/>
                </a:solidFill>
              </a:rPr>
              <a:t>,</a:t>
            </a:r>
            <a:r>
              <a:rPr lang="en-US" sz="2700"/>
              <a:t> and </a:t>
            </a:r>
            <a:r>
              <a:rPr lang="en-US" sz="2700">
                <a:solidFill>
                  <a:srgbClr val="009944"/>
                </a:solidFill>
              </a:rPr>
              <a:t>Opportunities to Respond</a:t>
            </a:r>
            <a:r>
              <a:rPr lang="en-US" sz="2700"/>
              <a:t>.</a:t>
            </a:r>
            <a:endParaRPr sz="2700"/>
          </a:p>
        </p:txBody>
      </p:sp>
      <p:sp>
        <p:nvSpPr>
          <p:cNvPr id="1769" name="Google Shape;1769;p12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rPr lang="en-US"/>
              <a:t>“Activate the Village” Work Time</a:t>
            </a:r>
            <a:endParaRPr/>
          </a:p>
          <a:p>
            <a:pPr indent="0" lvl="0" marL="0" rtl="0" algn="ctr">
              <a:lnSpc>
                <a:spcPct val="100000"/>
              </a:lnSpc>
              <a:spcBef>
                <a:spcPts val="0"/>
              </a:spcBef>
              <a:spcAft>
                <a:spcPts val="0"/>
              </a:spcAft>
              <a:buSzPct val="111111"/>
              <a:buNone/>
            </a:pPr>
            <a:r>
              <a:t/>
            </a:r>
            <a:endParaRPr/>
          </a:p>
        </p:txBody>
      </p:sp>
      <p:pic>
        <p:nvPicPr>
          <p:cNvPr id="1770" name="Google Shape;1770;p124"/>
          <p:cNvPicPr preferRelativeResize="0"/>
          <p:nvPr/>
        </p:nvPicPr>
        <p:blipFill rotWithShape="1">
          <a:blip r:embed="rId3">
            <a:alphaModFix/>
          </a:blip>
          <a:srcRect b="0" l="0" r="0" t="0"/>
          <a:stretch/>
        </p:blipFill>
        <p:spPr>
          <a:xfrm>
            <a:off x="7464675" y="5742550"/>
            <a:ext cx="1552326" cy="103546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127"/>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3000"/>
              <a:t>Read article:  </a:t>
            </a:r>
            <a:endParaRPr sz="3000"/>
          </a:p>
          <a:p>
            <a:pPr indent="0" lvl="0" marL="0" rtl="0" algn="l">
              <a:lnSpc>
                <a:spcPct val="100000"/>
              </a:lnSpc>
              <a:spcBef>
                <a:spcPts val="640"/>
              </a:spcBef>
              <a:spcAft>
                <a:spcPts val="0"/>
              </a:spcAft>
              <a:buSzPts val="3200"/>
              <a:buNone/>
            </a:pPr>
            <a:r>
              <a:rPr lang="en-US" sz="3000"/>
              <a:t>“Tear Down Your Behavior Charts” under Module D materials, Error Correction.</a:t>
            </a:r>
            <a:endParaRPr sz="3000"/>
          </a:p>
          <a:p>
            <a:pPr indent="-228600" lvl="0" marL="457200" rtl="0" algn="l">
              <a:lnSpc>
                <a:spcPct val="100000"/>
              </a:lnSpc>
              <a:spcBef>
                <a:spcPts val="640"/>
              </a:spcBef>
              <a:spcAft>
                <a:spcPts val="0"/>
              </a:spcAft>
              <a:buSzPts val="3200"/>
              <a:buNone/>
            </a:pPr>
            <a:r>
              <a:t/>
            </a:r>
            <a:endParaRPr/>
          </a:p>
        </p:txBody>
      </p:sp>
      <p:sp>
        <p:nvSpPr>
          <p:cNvPr id="1777" name="Google Shape;1777;p12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Pre-Work for Day #2</a:t>
            </a:r>
            <a:endParaRPr/>
          </a:p>
        </p:txBody>
      </p:sp>
      <p:pic>
        <p:nvPicPr>
          <p:cNvPr id="1778" name="Google Shape;1778;p127"/>
          <p:cNvPicPr preferRelativeResize="0"/>
          <p:nvPr/>
        </p:nvPicPr>
        <p:blipFill rotWithShape="1">
          <a:blip r:embed="rId3">
            <a:alphaModFix/>
          </a:blip>
          <a:srcRect b="0" l="0" r="0" t="0"/>
          <a:stretch/>
        </p:blipFill>
        <p:spPr>
          <a:xfrm>
            <a:off x="2610800" y="3279501"/>
            <a:ext cx="3922401" cy="2612926"/>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pic>
        <p:nvPicPr>
          <p:cNvPr id="1784" name="Google Shape;1784;p128"/>
          <p:cNvPicPr preferRelativeResize="0"/>
          <p:nvPr/>
        </p:nvPicPr>
        <p:blipFill rotWithShape="1">
          <a:blip r:embed="rId3">
            <a:alphaModFix/>
          </a:blip>
          <a:srcRect b="0" l="0" r="0" t="0"/>
          <a:stretch/>
        </p:blipFill>
        <p:spPr>
          <a:xfrm>
            <a:off x="235350" y="594850"/>
            <a:ext cx="8839200" cy="4972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Our Walk on the Beach</a:t>
            </a:r>
            <a:endParaRPr/>
          </a:p>
        </p:txBody>
      </p:sp>
      <p:sp>
        <p:nvSpPr>
          <p:cNvPr id="896" name="Google Shape;896;p14"/>
          <p:cNvSpPr txBox="1"/>
          <p:nvPr/>
        </p:nvSpPr>
        <p:spPr>
          <a:xfrm>
            <a:off x="228600" y="1371900"/>
            <a:ext cx="8686800" cy="5472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t/>
            </a:r>
            <a:endParaRPr b="1" i="0" sz="1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A: </a:t>
            </a:r>
            <a:r>
              <a:rPr b="1" i="0" lang="en-US" sz="1800" u="none" cap="none" strike="noStrike">
                <a:solidFill>
                  <a:srgbClr val="24962F"/>
                </a:solidFill>
                <a:latin typeface="Verdana"/>
                <a:ea typeface="Verdana"/>
                <a:cs typeface="Verdana"/>
                <a:sym typeface="Verdana"/>
              </a:rPr>
              <a:t>The Set-Up for Success</a:t>
            </a:r>
            <a:r>
              <a:rPr b="1"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   Arranging the Physical Environment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2.   Active Supervision</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B: </a:t>
            </a:r>
            <a:r>
              <a:rPr b="1" i="0" lang="en-US" sz="1800" u="none" cap="none" strike="noStrike">
                <a:solidFill>
                  <a:srgbClr val="109449"/>
                </a:solidFill>
                <a:latin typeface="Verdana"/>
                <a:ea typeface="Verdana"/>
                <a:cs typeface="Verdana"/>
                <a:sym typeface="Verdana"/>
              </a:rPr>
              <a:t>Responding to the Matrix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3.   Classroom Expectations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4.   Routines and Procedures</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C: </a:t>
            </a:r>
            <a:r>
              <a:rPr b="1" i="0" lang="en-US" sz="1800" u="none" cap="none" strike="noStrike">
                <a:solidFill>
                  <a:srgbClr val="109449"/>
                </a:solidFill>
                <a:latin typeface="Verdana"/>
                <a:ea typeface="Verdana"/>
                <a:cs typeface="Verdana"/>
                <a:sym typeface="Verdana"/>
              </a:rPr>
              <a:t>The Engaged and Successful Student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5.   Opportunities to Respond</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6.   Formative Assessment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7.   Scaffolding</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D: </a:t>
            </a:r>
            <a:r>
              <a:rPr b="1" i="0" lang="en-US" sz="1800" u="none" cap="none" strike="noStrike">
                <a:solidFill>
                  <a:srgbClr val="109449"/>
                </a:solidFill>
                <a:latin typeface="Verdana"/>
                <a:ea typeface="Verdana"/>
                <a:cs typeface="Verdana"/>
                <a:sym typeface="Verdana"/>
              </a:rPr>
              <a:t>The Power of Feedback</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8.   Feedback: Acknowledgement and Behavior Specific Praise</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9.   Feedback: Error Correction</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10. Feedback: Building Community Through Feedback</a:t>
            </a:r>
            <a:endParaRPr b="0" i="0" sz="1800" u="none" cap="none" strike="noStrike">
              <a:solidFill>
                <a:srgbClr val="000000"/>
              </a:solidFill>
              <a:latin typeface="Verdana"/>
              <a:ea typeface="Verdana"/>
              <a:cs typeface="Verdana"/>
              <a:sym typeface="Verdana"/>
            </a:endParaRPr>
          </a:p>
          <a:p>
            <a:pPr indent="0" lvl="0" marL="457200" marR="0" rtl="0" algn="l">
              <a:lnSpc>
                <a:spcPct val="80000"/>
              </a:lnSpc>
              <a:spcBef>
                <a:spcPts val="256"/>
              </a:spcBef>
              <a:spcAft>
                <a:spcPts val="0"/>
              </a:spcAft>
              <a:buClr>
                <a:srgbClr val="000000"/>
              </a:buClr>
              <a:buSzPts val="1400"/>
              <a:buFont typeface="Arial"/>
              <a:buNone/>
            </a:pPr>
            <a:r>
              <a:t/>
            </a:r>
            <a:endParaRPr b="0" i="0" sz="1300" u="none" cap="none" strike="noStrike">
              <a:solidFill>
                <a:srgbClr val="000000"/>
              </a:solidFill>
              <a:latin typeface="Verdana"/>
              <a:ea typeface="Verdana"/>
              <a:cs typeface="Verdana"/>
              <a:sym typeface="Verdana"/>
            </a:endParaRPr>
          </a:p>
        </p:txBody>
      </p:sp>
      <p:pic>
        <p:nvPicPr>
          <p:cNvPr id="897" name="Google Shape;897;p14"/>
          <p:cNvPicPr preferRelativeResize="0"/>
          <p:nvPr/>
        </p:nvPicPr>
        <p:blipFill rotWithShape="1">
          <a:blip r:embed="rId3">
            <a:alphaModFix/>
          </a:blip>
          <a:srcRect b="0" l="0" r="0" t="0"/>
          <a:stretch/>
        </p:blipFill>
        <p:spPr>
          <a:xfrm>
            <a:off x="6590324" y="2098800"/>
            <a:ext cx="2252150" cy="33754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8" name="Shape 1788"/>
        <p:cNvGrpSpPr/>
        <p:nvPr/>
      </p:nvGrpSpPr>
      <p:grpSpPr>
        <a:xfrm>
          <a:off x="0" y="0"/>
          <a:ext cx="0" cy="0"/>
          <a:chOff x="0" y="0"/>
          <a:chExt cx="0" cy="0"/>
        </a:xfrm>
      </p:grpSpPr>
      <p:pic>
        <p:nvPicPr>
          <p:cNvPr id="1789" name="Google Shape;1789;p130"/>
          <p:cNvPicPr preferRelativeResize="0"/>
          <p:nvPr/>
        </p:nvPicPr>
        <p:blipFill rotWithShape="1">
          <a:blip r:embed="rId3">
            <a:alphaModFix/>
          </a:blip>
          <a:srcRect b="0" l="0" r="0" t="0"/>
          <a:stretch/>
        </p:blipFill>
        <p:spPr>
          <a:xfrm>
            <a:off x="0" y="381750"/>
            <a:ext cx="9144003" cy="6094500"/>
          </a:xfrm>
          <a:prstGeom prst="rect">
            <a:avLst/>
          </a:prstGeom>
          <a:noFill/>
          <a:ln>
            <a:noFill/>
          </a:ln>
        </p:spPr>
      </p:pic>
      <p:sp>
        <p:nvSpPr>
          <p:cNvPr id="1790" name="Google Shape;1790;p130"/>
          <p:cNvSpPr txBox="1"/>
          <p:nvPr/>
        </p:nvSpPr>
        <p:spPr>
          <a:xfrm>
            <a:off x="273725" y="623475"/>
            <a:ext cx="4957200" cy="2647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114454"/>
                </a:solidFill>
                <a:latin typeface="Verdana"/>
                <a:ea typeface="Verdana"/>
                <a:cs typeface="Verdana"/>
                <a:sym typeface="Verdana"/>
              </a:rPr>
              <a:t>Surf, Sand, Sun, and </a:t>
            </a:r>
            <a:r>
              <a:rPr b="0" i="0" lang="en-US" sz="4000" u="none" cap="none" strike="noStrike">
                <a:solidFill>
                  <a:srgbClr val="0070C0"/>
                </a:solidFill>
                <a:latin typeface="Verdana"/>
                <a:ea typeface="Verdana"/>
                <a:cs typeface="Verdana"/>
                <a:sym typeface="Verdana"/>
              </a:rPr>
              <a:t>Systems </a:t>
            </a:r>
            <a:r>
              <a:rPr b="0" i="0" lang="en-US" sz="4000" u="none" cap="none" strike="noStrike">
                <a:solidFill>
                  <a:srgbClr val="114454"/>
                </a:solidFill>
                <a:latin typeface="Verdana"/>
                <a:ea typeface="Verdana"/>
                <a:cs typeface="Verdana"/>
                <a:sym typeface="Verdana"/>
              </a:rPr>
              <a:t>that Work for Your Classroom!</a:t>
            </a:r>
            <a:endParaRPr b="0" i="0" sz="4000" u="none" cap="none" strike="noStrike">
              <a:solidFill>
                <a:srgbClr val="114454"/>
              </a:solidFill>
              <a:latin typeface="Verdana"/>
              <a:ea typeface="Verdana"/>
              <a:cs typeface="Verdana"/>
              <a:sym typeface="Verdana"/>
            </a:endParaRPr>
          </a:p>
        </p:txBody>
      </p:sp>
      <p:sp>
        <p:nvSpPr>
          <p:cNvPr id="1791" name="Google Shape;1791;p130"/>
          <p:cNvSpPr txBox="1"/>
          <p:nvPr/>
        </p:nvSpPr>
        <p:spPr>
          <a:xfrm>
            <a:off x="0" y="5675850"/>
            <a:ext cx="5337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3369"/>
                </a:solidFill>
                <a:latin typeface="Verdana"/>
                <a:ea typeface="Verdana"/>
                <a:cs typeface="Verdana"/>
                <a:sym typeface="Verdana"/>
              </a:rPr>
              <a:t>VTSS Effective Classroom Systems</a:t>
            </a:r>
            <a:endParaRPr b="0" i="0" sz="2000" u="none" cap="none" strike="noStrike">
              <a:solidFill>
                <a:srgbClr val="003369"/>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3369"/>
                </a:solidFill>
                <a:latin typeface="Verdana"/>
                <a:ea typeface="Verdana"/>
                <a:cs typeface="Verdana"/>
                <a:sym typeface="Verdana"/>
              </a:rPr>
              <a:t>July 2024</a:t>
            </a:r>
            <a:endParaRPr b="0" i="0" sz="2000" u="none" cap="none" strike="noStrike">
              <a:solidFill>
                <a:srgbClr val="003369"/>
              </a:solidFill>
              <a:latin typeface="Verdana"/>
              <a:ea typeface="Verdana"/>
              <a:cs typeface="Verdana"/>
              <a:sym typeface="Verdana"/>
            </a:endParaRPr>
          </a:p>
        </p:txBody>
      </p:sp>
      <p:sp>
        <p:nvSpPr>
          <p:cNvPr id="1792" name="Google Shape;1792;p130"/>
          <p:cNvSpPr txBox="1"/>
          <p:nvPr/>
        </p:nvSpPr>
        <p:spPr>
          <a:xfrm>
            <a:off x="400775" y="3962775"/>
            <a:ext cx="4658100" cy="14160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114454"/>
                </a:solidFill>
                <a:latin typeface="Verdana"/>
                <a:ea typeface="Verdana"/>
                <a:cs typeface="Verdana"/>
                <a:sym typeface="Verdana"/>
              </a:rPr>
              <a:t>Day 2 </a:t>
            </a:r>
            <a:endParaRPr b="0" i="0" sz="4000" u="none" cap="none" strike="noStrike">
              <a:solidFill>
                <a:srgbClr val="11445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114454"/>
              </a:solidFill>
              <a:latin typeface="Verdana"/>
              <a:ea typeface="Verdana"/>
              <a:cs typeface="Verdana"/>
              <a:sym typeface="Verdana"/>
            </a:endParaRPr>
          </a:p>
        </p:txBody>
      </p:sp>
      <p:pic>
        <p:nvPicPr>
          <p:cNvPr id="1793" name="Google Shape;1793;p130"/>
          <p:cNvPicPr preferRelativeResize="0"/>
          <p:nvPr/>
        </p:nvPicPr>
        <p:blipFill rotWithShape="1">
          <a:blip r:embed="rId4">
            <a:alphaModFix/>
          </a:blip>
          <a:srcRect b="0" l="0" r="0" t="0"/>
          <a:stretch/>
        </p:blipFill>
        <p:spPr>
          <a:xfrm>
            <a:off x="7634363" y="5953113"/>
            <a:ext cx="1647825" cy="9048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13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Where can I find the materials?</a:t>
            </a:r>
            <a:endParaRPr/>
          </a:p>
        </p:txBody>
      </p:sp>
      <p:sp>
        <p:nvSpPr>
          <p:cNvPr id="1800" name="Google Shape;1800;p132"/>
          <p:cNvSpPr txBox="1"/>
          <p:nvPr/>
        </p:nvSpPr>
        <p:spPr>
          <a:xfrm>
            <a:off x="3734300" y="4356675"/>
            <a:ext cx="1179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1801" name="Google Shape;1801;p132"/>
          <p:cNvSpPr txBox="1"/>
          <p:nvPr/>
        </p:nvSpPr>
        <p:spPr>
          <a:xfrm>
            <a:off x="461825" y="5094100"/>
            <a:ext cx="7998300" cy="101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3000" u="none" cap="none" strike="noStrike">
              <a:solidFill>
                <a:srgbClr val="000000"/>
              </a:solidFill>
              <a:latin typeface="Verdana"/>
              <a:ea typeface="Verdana"/>
              <a:cs typeface="Verdana"/>
              <a:sym typeface="Verdana"/>
            </a:endParaRPr>
          </a:p>
        </p:txBody>
      </p:sp>
      <p:pic>
        <p:nvPicPr>
          <p:cNvPr id="1802" name="Google Shape;1802;p132"/>
          <p:cNvPicPr preferRelativeResize="0"/>
          <p:nvPr/>
        </p:nvPicPr>
        <p:blipFill rotWithShape="1">
          <a:blip r:embed="rId3">
            <a:alphaModFix/>
          </a:blip>
          <a:srcRect b="0" l="0" r="0" t="0"/>
          <a:stretch/>
        </p:blipFill>
        <p:spPr>
          <a:xfrm>
            <a:off x="2075200" y="1838475"/>
            <a:ext cx="4771557" cy="3181038"/>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13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Do you agree or disagree?</a:t>
            </a:r>
            <a:endParaRPr/>
          </a:p>
        </p:txBody>
      </p:sp>
      <p:pic>
        <p:nvPicPr>
          <p:cNvPr id="1809" name="Google Shape;1809;p133"/>
          <p:cNvPicPr preferRelativeResize="0"/>
          <p:nvPr/>
        </p:nvPicPr>
        <p:blipFill rotWithShape="1">
          <a:blip r:embed="rId3">
            <a:alphaModFix/>
          </a:blip>
          <a:srcRect b="0" l="0" r="0" t="0"/>
          <a:stretch/>
        </p:blipFill>
        <p:spPr>
          <a:xfrm>
            <a:off x="5919575" y="2302338"/>
            <a:ext cx="2995825" cy="2995825"/>
          </a:xfrm>
          <a:prstGeom prst="rect">
            <a:avLst/>
          </a:prstGeom>
          <a:noFill/>
          <a:ln>
            <a:noFill/>
          </a:ln>
        </p:spPr>
      </p:pic>
      <p:sp>
        <p:nvSpPr>
          <p:cNvPr id="1810" name="Google Shape;1810;p133"/>
          <p:cNvSpPr txBox="1"/>
          <p:nvPr/>
        </p:nvSpPr>
        <p:spPr>
          <a:xfrm>
            <a:off x="228600" y="1436500"/>
            <a:ext cx="7266600" cy="9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2F303A"/>
                </a:solidFill>
                <a:highlight>
                  <a:srgbClr val="FFFFFF"/>
                </a:highlight>
                <a:latin typeface="Verdana"/>
                <a:ea typeface="Verdana"/>
                <a:cs typeface="Verdana"/>
                <a:sym typeface="Verdana"/>
              </a:rPr>
              <a:t>There’s no point in eating french fries without ketchup.</a:t>
            </a:r>
            <a:r>
              <a:rPr b="0" i="0" lang="en-US" sz="2700" u="none" cap="none" strike="noStrike">
                <a:solidFill>
                  <a:srgbClr val="000000"/>
                </a:solidFill>
                <a:latin typeface="Verdana"/>
                <a:ea typeface="Verdana"/>
                <a:cs typeface="Verdana"/>
                <a:sym typeface="Verdana"/>
              </a:rPr>
              <a:t> </a:t>
            </a:r>
            <a:endParaRPr b="0" i="0" sz="2700" u="none" cap="none" strike="noStrike">
              <a:solidFill>
                <a:srgbClr val="000000"/>
              </a:solidFill>
              <a:latin typeface="Verdana"/>
              <a:ea typeface="Verdana"/>
              <a:cs typeface="Verdana"/>
              <a:sym typeface="Verdana"/>
            </a:endParaRPr>
          </a:p>
        </p:txBody>
      </p:sp>
      <p:sp>
        <p:nvSpPr>
          <p:cNvPr id="1811" name="Google Shape;1811;p133"/>
          <p:cNvSpPr txBox="1"/>
          <p:nvPr/>
        </p:nvSpPr>
        <p:spPr>
          <a:xfrm>
            <a:off x="228600" y="2430200"/>
            <a:ext cx="5998200" cy="5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26638"/>
                </a:solidFill>
                <a:highlight>
                  <a:srgbClr val="FFFFFF"/>
                </a:highlight>
                <a:latin typeface="Verdana"/>
                <a:ea typeface="Verdana"/>
                <a:cs typeface="Verdana"/>
                <a:sym typeface="Verdana"/>
              </a:rPr>
              <a:t>Fiction is better than nonfiction.</a:t>
            </a:r>
            <a:endParaRPr b="0" i="0" sz="2700" u="none" cap="none" strike="noStrike">
              <a:solidFill>
                <a:srgbClr val="026638"/>
              </a:solidFill>
              <a:latin typeface="Verdana"/>
              <a:ea typeface="Verdana"/>
              <a:cs typeface="Verdana"/>
              <a:sym typeface="Verdana"/>
            </a:endParaRPr>
          </a:p>
        </p:txBody>
      </p:sp>
      <p:sp>
        <p:nvSpPr>
          <p:cNvPr id="1812" name="Google Shape;1812;p133"/>
          <p:cNvSpPr txBox="1"/>
          <p:nvPr/>
        </p:nvSpPr>
        <p:spPr>
          <a:xfrm>
            <a:off x="228600" y="3040508"/>
            <a:ext cx="5831400" cy="9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2F303A"/>
                </a:solidFill>
                <a:highlight>
                  <a:srgbClr val="FFFFFF"/>
                </a:highlight>
                <a:latin typeface="Verdana"/>
                <a:ea typeface="Verdana"/>
                <a:cs typeface="Verdana"/>
                <a:sym typeface="Verdana"/>
              </a:rPr>
              <a:t>Monday is the worst day of the week. </a:t>
            </a:r>
            <a:endParaRPr b="0" i="0" sz="2700" u="none" cap="none" strike="noStrike">
              <a:solidFill>
                <a:srgbClr val="000000"/>
              </a:solidFill>
              <a:latin typeface="Verdana"/>
              <a:ea typeface="Verdana"/>
              <a:cs typeface="Verdana"/>
              <a:sym typeface="Verdana"/>
            </a:endParaRPr>
          </a:p>
        </p:txBody>
      </p:sp>
      <p:sp>
        <p:nvSpPr>
          <p:cNvPr id="1813" name="Google Shape;1813;p133"/>
          <p:cNvSpPr txBox="1"/>
          <p:nvPr/>
        </p:nvSpPr>
        <p:spPr>
          <a:xfrm>
            <a:off x="228600" y="4034208"/>
            <a:ext cx="5831400" cy="92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26638"/>
                </a:solidFill>
                <a:highlight>
                  <a:srgbClr val="FFFFFF"/>
                </a:highlight>
                <a:latin typeface="Verdana"/>
                <a:ea typeface="Verdana"/>
                <a:cs typeface="Verdana"/>
                <a:sym typeface="Verdana"/>
              </a:rPr>
              <a:t>Educators understand how to use formative assessment.  </a:t>
            </a:r>
            <a:r>
              <a:rPr b="0" i="0" lang="en-US" sz="2700" u="none" cap="none" strike="noStrike">
                <a:solidFill>
                  <a:srgbClr val="026638"/>
                </a:solidFill>
                <a:latin typeface="Verdana"/>
                <a:ea typeface="Verdana"/>
                <a:cs typeface="Verdana"/>
                <a:sym typeface="Verdana"/>
              </a:rPr>
              <a:t> </a:t>
            </a:r>
            <a:endParaRPr b="0" i="0" sz="2700" u="none" cap="none" strike="noStrike">
              <a:solidFill>
                <a:srgbClr val="026638"/>
              </a:solidFill>
              <a:latin typeface="Verdana"/>
              <a:ea typeface="Verdana"/>
              <a:cs typeface="Verdana"/>
              <a:sym typeface="Verdana"/>
            </a:endParaRPr>
          </a:p>
        </p:txBody>
      </p:sp>
      <p:sp>
        <p:nvSpPr>
          <p:cNvPr id="1814" name="Google Shape;1814;p133"/>
          <p:cNvSpPr txBox="1"/>
          <p:nvPr/>
        </p:nvSpPr>
        <p:spPr>
          <a:xfrm>
            <a:off x="228600" y="5146900"/>
            <a:ext cx="6831000" cy="128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2F303A"/>
                </a:solidFill>
                <a:highlight>
                  <a:srgbClr val="FFFFFF"/>
                </a:highlight>
                <a:latin typeface="Verdana"/>
                <a:ea typeface="Verdana"/>
                <a:cs typeface="Verdana"/>
                <a:sym typeface="Verdana"/>
              </a:rPr>
              <a:t>Error correction is an area of growth for educators in my school/division. </a:t>
            </a:r>
            <a:r>
              <a:rPr b="0" i="0" lang="en-US" sz="2700" u="none" cap="none" strike="noStrike">
                <a:solidFill>
                  <a:srgbClr val="000000"/>
                </a:solidFill>
                <a:latin typeface="Verdana"/>
                <a:ea typeface="Verdana"/>
                <a:cs typeface="Verdana"/>
                <a:sym typeface="Verdana"/>
              </a:rPr>
              <a:t> </a:t>
            </a:r>
            <a:endParaRPr b="0" i="0" sz="27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13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Practice presence</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Grasp opportunity</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Embrace quick wins and bold next steps</a:t>
            </a:r>
            <a:endParaRPr/>
          </a:p>
        </p:txBody>
      </p:sp>
      <p:sp>
        <p:nvSpPr>
          <p:cNvPr id="1820" name="Google Shape;1820;p13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Setting Our Intentions</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3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Take care of your needs</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Use this time to connect and plan</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Wonder and “What if”</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Practice the approach of “Yes, and…”</a:t>
            </a:r>
            <a:endParaRPr/>
          </a:p>
          <a:p>
            <a:pPr indent="-228600" lvl="0" marL="457200" rtl="0" algn="l">
              <a:lnSpc>
                <a:spcPct val="100000"/>
              </a:lnSpc>
              <a:spcBef>
                <a:spcPts val="640"/>
              </a:spcBef>
              <a:spcAft>
                <a:spcPts val="0"/>
              </a:spcAft>
              <a:buSzPts val="3200"/>
              <a:buNone/>
            </a:pPr>
            <a:r>
              <a:t/>
            </a:r>
            <a:endParaRPr/>
          </a:p>
        </p:txBody>
      </p:sp>
      <p:sp>
        <p:nvSpPr>
          <p:cNvPr id="1827" name="Google Shape;1827;p13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Our Wish for You</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pic>
        <p:nvPicPr>
          <p:cNvPr id="1832" name="Google Shape;1832;p136"/>
          <p:cNvPicPr preferRelativeResize="0"/>
          <p:nvPr/>
        </p:nvPicPr>
        <p:blipFill rotWithShape="1">
          <a:blip r:embed="rId3">
            <a:alphaModFix/>
          </a:blip>
          <a:srcRect b="0" l="0" r="0" t="0"/>
          <a:stretch/>
        </p:blipFill>
        <p:spPr>
          <a:xfrm>
            <a:off x="152400" y="774025"/>
            <a:ext cx="8839200" cy="49720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sp>
        <p:nvSpPr>
          <p:cNvPr id="1837" name="Google Shape;1837;p141"/>
          <p:cNvSpPr txBox="1"/>
          <p:nvPr>
            <p:ph idx="1" type="body"/>
          </p:nvPr>
        </p:nvSpPr>
        <p:spPr>
          <a:xfrm>
            <a:off x="455400" y="1371900"/>
            <a:ext cx="8233200" cy="5761200"/>
          </a:xfrm>
          <a:prstGeom prst="rect">
            <a:avLst/>
          </a:prstGeom>
          <a:noFill/>
          <a:ln>
            <a:noFill/>
          </a:ln>
        </p:spPr>
        <p:txBody>
          <a:bodyPr anchorCtr="0" anchor="t" bIns="45700" lIns="91425" spcFirstLastPara="1" rIns="91425" wrap="square" tIns="45700">
            <a:normAutofit lnSpcReduction="20000"/>
          </a:bodyPr>
          <a:lstStyle/>
          <a:p>
            <a:pPr indent="-457200" lvl="0" marL="457200" rtl="0" algn="l">
              <a:lnSpc>
                <a:spcPct val="100000"/>
              </a:lnSpc>
              <a:spcBef>
                <a:spcPts val="640"/>
              </a:spcBef>
              <a:spcAft>
                <a:spcPts val="0"/>
              </a:spcAft>
              <a:buSzPts val="3786"/>
              <a:buChar char="•"/>
            </a:pPr>
            <a:r>
              <a:rPr lang="en-US" sz="2620"/>
              <a:t>Apply implementation of the ten VTSS practices to their context, including a demonstrated understanding of common errors in consistency of use.</a:t>
            </a:r>
            <a:endParaRPr sz="2620"/>
          </a:p>
          <a:p>
            <a:pPr indent="-228600" lvl="0" marL="457200" rtl="0" algn="l">
              <a:lnSpc>
                <a:spcPct val="100000"/>
              </a:lnSpc>
              <a:spcBef>
                <a:spcPts val="640"/>
              </a:spcBef>
              <a:spcAft>
                <a:spcPts val="0"/>
              </a:spcAft>
              <a:buSzPts val="3886"/>
              <a:buNone/>
            </a:pPr>
            <a:r>
              <a:t/>
            </a:r>
            <a:endParaRPr sz="2620"/>
          </a:p>
          <a:p>
            <a:pPr indent="0" lvl="0" marL="457200" rtl="0" algn="l">
              <a:lnSpc>
                <a:spcPct val="100000"/>
              </a:lnSpc>
              <a:spcBef>
                <a:spcPts val="640"/>
              </a:spcBef>
              <a:spcAft>
                <a:spcPts val="0"/>
              </a:spcAft>
              <a:buSzPts val="935"/>
              <a:buNone/>
            </a:pPr>
            <a:r>
              <a:rPr lang="en-US" sz="2620"/>
              <a:t>Develop a plan for the data collection, professional learning, and coaching needed at the school and division level in order to promote the use of effective classroom practices.</a:t>
            </a:r>
            <a:endParaRPr sz="2620"/>
          </a:p>
          <a:p>
            <a:pPr indent="-228600" lvl="0" marL="457200" rtl="0" algn="l">
              <a:lnSpc>
                <a:spcPct val="100000"/>
              </a:lnSpc>
              <a:spcBef>
                <a:spcPts val="640"/>
              </a:spcBef>
              <a:spcAft>
                <a:spcPts val="0"/>
              </a:spcAft>
              <a:buSzPts val="3886"/>
              <a:buNone/>
            </a:pPr>
            <a:r>
              <a:t/>
            </a:r>
            <a:endParaRPr sz="2620"/>
          </a:p>
          <a:p>
            <a:pPr indent="0" lvl="0" marL="457200" rtl="0" algn="l">
              <a:lnSpc>
                <a:spcPct val="100000"/>
              </a:lnSpc>
              <a:spcBef>
                <a:spcPts val="640"/>
              </a:spcBef>
              <a:spcAft>
                <a:spcPts val="0"/>
              </a:spcAft>
              <a:buSzPts val="935"/>
              <a:buNone/>
            </a:pPr>
            <a:r>
              <a:rPr lang="en-US" sz="2620"/>
              <a:t>Assist others in their understanding of the connection of these foundational practices to impartial classroom systems to promote high achievement for all learners.</a:t>
            </a:r>
            <a:endParaRPr sz="2620"/>
          </a:p>
        </p:txBody>
      </p:sp>
      <p:sp>
        <p:nvSpPr>
          <p:cNvPr id="1838" name="Google Shape;1838;p14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 are we here?</a:t>
            </a:r>
            <a:endParaRPr/>
          </a:p>
        </p:txBody>
      </p:sp>
      <p:pic>
        <p:nvPicPr>
          <p:cNvPr id="1839" name="Google Shape;1839;p141"/>
          <p:cNvPicPr preferRelativeResize="0"/>
          <p:nvPr/>
        </p:nvPicPr>
        <p:blipFill rotWithShape="1">
          <a:blip r:embed="rId3">
            <a:alphaModFix/>
          </a:blip>
          <a:srcRect b="0" l="0" r="0" t="0"/>
          <a:stretch/>
        </p:blipFill>
        <p:spPr>
          <a:xfrm>
            <a:off x="82625" y="1502275"/>
            <a:ext cx="816350" cy="816350"/>
          </a:xfrm>
          <a:prstGeom prst="rect">
            <a:avLst/>
          </a:prstGeom>
          <a:noFill/>
          <a:ln cap="flat" cmpd="sng" w="9525">
            <a:solidFill>
              <a:schemeClr val="dk1"/>
            </a:solidFill>
            <a:prstDash val="solid"/>
            <a:round/>
            <a:headEnd len="sm" w="sm" type="none"/>
            <a:tailEnd len="sm" w="sm" type="none"/>
          </a:ln>
        </p:spPr>
      </p:pic>
      <p:pic>
        <p:nvPicPr>
          <p:cNvPr id="1840" name="Google Shape;1840;p141"/>
          <p:cNvPicPr preferRelativeResize="0"/>
          <p:nvPr/>
        </p:nvPicPr>
        <p:blipFill rotWithShape="1">
          <a:blip r:embed="rId4">
            <a:alphaModFix/>
          </a:blip>
          <a:srcRect b="0" l="0" r="0" t="0"/>
          <a:stretch/>
        </p:blipFill>
        <p:spPr>
          <a:xfrm>
            <a:off x="82625" y="3416725"/>
            <a:ext cx="816350" cy="895651"/>
          </a:xfrm>
          <a:prstGeom prst="rect">
            <a:avLst/>
          </a:prstGeom>
          <a:noFill/>
          <a:ln cap="flat" cmpd="sng" w="9525">
            <a:solidFill>
              <a:schemeClr val="dk1"/>
            </a:solidFill>
            <a:prstDash val="solid"/>
            <a:round/>
            <a:headEnd len="sm" w="sm" type="none"/>
            <a:tailEnd len="sm" w="sm" type="none"/>
          </a:ln>
        </p:spPr>
      </p:pic>
      <p:pic>
        <p:nvPicPr>
          <p:cNvPr id="1841" name="Google Shape;1841;p141"/>
          <p:cNvPicPr preferRelativeResize="0"/>
          <p:nvPr/>
        </p:nvPicPr>
        <p:blipFill rotWithShape="1">
          <a:blip r:embed="rId5">
            <a:alphaModFix/>
          </a:blip>
          <a:srcRect b="0" l="0" r="0" t="0"/>
          <a:stretch/>
        </p:blipFill>
        <p:spPr>
          <a:xfrm>
            <a:off x="82624" y="5410475"/>
            <a:ext cx="816350" cy="895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14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Summer Fun! </a:t>
            </a:r>
            <a:endParaRPr/>
          </a:p>
        </p:txBody>
      </p:sp>
      <p:sp>
        <p:nvSpPr>
          <p:cNvPr id="1847" name="Google Shape;1847;p142"/>
          <p:cNvSpPr txBox="1"/>
          <p:nvPr/>
        </p:nvSpPr>
        <p:spPr>
          <a:xfrm>
            <a:off x="228600" y="1371900"/>
            <a:ext cx="8686800" cy="5472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t/>
            </a:r>
            <a:endParaRPr b="1" i="0" sz="1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A: </a:t>
            </a:r>
            <a:r>
              <a:rPr b="1" i="0" lang="en-US" sz="1800" u="none" cap="none" strike="noStrike">
                <a:solidFill>
                  <a:srgbClr val="24962F"/>
                </a:solidFill>
                <a:latin typeface="Verdana"/>
                <a:ea typeface="Verdana"/>
                <a:cs typeface="Verdana"/>
                <a:sym typeface="Verdana"/>
              </a:rPr>
              <a:t>The Set-Up for Success</a:t>
            </a:r>
            <a:r>
              <a:rPr b="1"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   Arranging the Physical Environment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2.   Active Supervision</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B: </a:t>
            </a:r>
            <a:r>
              <a:rPr b="1" i="0" lang="en-US" sz="1800" u="none" cap="none" strike="noStrike">
                <a:solidFill>
                  <a:srgbClr val="109449"/>
                </a:solidFill>
                <a:latin typeface="Verdana"/>
                <a:ea typeface="Verdana"/>
                <a:cs typeface="Verdana"/>
                <a:sym typeface="Verdana"/>
              </a:rPr>
              <a:t>Responding to the Matrix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3.   Classroom Expectations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4.   Routines and Procedures</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C: </a:t>
            </a:r>
            <a:r>
              <a:rPr b="1" i="0" lang="en-US" sz="1800" u="none" cap="none" strike="noStrike">
                <a:solidFill>
                  <a:srgbClr val="109449"/>
                </a:solidFill>
                <a:latin typeface="Verdana"/>
                <a:ea typeface="Verdana"/>
                <a:cs typeface="Verdana"/>
                <a:sym typeface="Verdana"/>
              </a:rPr>
              <a:t>The Engaged and Successful Student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5.   Opportunities to Respond</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6.   Formative Assessment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7.   Scaffolding</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D: </a:t>
            </a:r>
            <a:r>
              <a:rPr b="1" i="0" lang="en-US" sz="1800" u="none" cap="none" strike="noStrike">
                <a:solidFill>
                  <a:srgbClr val="109449"/>
                </a:solidFill>
                <a:latin typeface="Verdana"/>
                <a:ea typeface="Verdana"/>
                <a:cs typeface="Verdana"/>
                <a:sym typeface="Verdana"/>
              </a:rPr>
              <a:t>The Power of Feedback</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8.   Feedback: Acknowledgement and Behavior Specific Praise</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9.   Feedback: Error Correction</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10. Feedback: Building Community Through Feedback</a:t>
            </a:r>
            <a:endParaRPr b="0" i="0" sz="1800" u="none" cap="none" strike="noStrike">
              <a:solidFill>
                <a:srgbClr val="000000"/>
              </a:solidFill>
              <a:latin typeface="Verdana"/>
              <a:ea typeface="Verdana"/>
              <a:cs typeface="Verdana"/>
              <a:sym typeface="Verdana"/>
            </a:endParaRPr>
          </a:p>
          <a:p>
            <a:pPr indent="0" lvl="0" marL="457200" marR="0" rtl="0" algn="l">
              <a:lnSpc>
                <a:spcPct val="80000"/>
              </a:lnSpc>
              <a:spcBef>
                <a:spcPts val="256"/>
              </a:spcBef>
              <a:spcAft>
                <a:spcPts val="0"/>
              </a:spcAft>
              <a:buClr>
                <a:srgbClr val="000000"/>
              </a:buClr>
              <a:buSzPts val="1400"/>
              <a:buFont typeface="Arial"/>
              <a:buNone/>
            </a:pPr>
            <a:r>
              <a:t/>
            </a:r>
            <a:endParaRPr b="0" i="0" sz="1300" u="none" cap="none" strike="noStrike">
              <a:solidFill>
                <a:srgbClr val="000000"/>
              </a:solidFill>
              <a:latin typeface="Verdana"/>
              <a:ea typeface="Verdana"/>
              <a:cs typeface="Verdana"/>
              <a:sym typeface="Verdana"/>
            </a:endParaRPr>
          </a:p>
        </p:txBody>
      </p:sp>
      <p:pic>
        <p:nvPicPr>
          <p:cNvPr id="1848" name="Google Shape;1848;p142"/>
          <p:cNvPicPr preferRelativeResize="0"/>
          <p:nvPr/>
        </p:nvPicPr>
        <p:blipFill rotWithShape="1">
          <a:blip r:embed="rId3">
            <a:alphaModFix/>
          </a:blip>
          <a:srcRect b="0" l="0" r="0" t="0"/>
          <a:stretch/>
        </p:blipFill>
        <p:spPr>
          <a:xfrm>
            <a:off x="6590324" y="2098800"/>
            <a:ext cx="2252150" cy="3375425"/>
          </a:xfrm>
          <a:prstGeom prst="rect">
            <a:avLst/>
          </a:prstGeom>
          <a:noFill/>
          <a:ln>
            <a:noFill/>
          </a:ln>
        </p:spPr>
      </p:pic>
      <p:sp>
        <p:nvSpPr>
          <p:cNvPr id="1849" name="Google Shape;1849;p142"/>
          <p:cNvSpPr/>
          <p:nvPr/>
        </p:nvSpPr>
        <p:spPr>
          <a:xfrm>
            <a:off x="238925" y="1539725"/>
            <a:ext cx="6268200" cy="2343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147"/>
          <p:cNvSpPr txBox="1"/>
          <p:nvPr>
            <p:ph type="title"/>
          </p:nvPr>
        </p:nvSpPr>
        <p:spPr>
          <a:xfrm>
            <a:off x="213450" y="2898475"/>
            <a:ext cx="8717100" cy="159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Module C:</a:t>
            </a:r>
            <a:endParaRPr b="0" sz="3800">
              <a:solidFill>
                <a:srgbClr val="0070C0"/>
              </a:solidFill>
            </a:endParaRPr>
          </a:p>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The Engaged and Successful Student</a:t>
            </a:r>
            <a:endParaRPr b="0" sz="3800">
              <a:solidFill>
                <a:srgbClr val="0070C0"/>
              </a:solidFill>
            </a:endParaRPr>
          </a:p>
        </p:txBody>
      </p:sp>
      <p:sp>
        <p:nvSpPr>
          <p:cNvPr id="1856" name="Google Shape;1856;p147"/>
          <p:cNvSpPr txBox="1"/>
          <p:nvPr>
            <p:ph idx="1" type="body"/>
          </p:nvPr>
        </p:nvSpPr>
        <p:spPr>
          <a:xfrm>
            <a:off x="369000" y="4554850"/>
            <a:ext cx="8406000" cy="17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endParaRPr>
          </a:p>
          <a:p>
            <a:pPr indent="0" lvl="0" marL="0" rtl="0" algn="ctr">
              <a:lnSpc>
                <a:spcPct val="100000"/>
              </a:lnSpc>
              <a:spcBef>
                <a:spcPts val="640"/>
              </a:spcBef>
              <a:spcAft>
                <a:spcPts val="0"/>
              </a:spcAft>
              <a:buClr>
                <a:schemeClr val="dk1"/>
              </a:buClr>
              <a:buSzPts val="5818"/>
              <a:buFont typeface="Arial"/>
              <a:buNone/>
            </a:pPr>
            <a:r>
              <a:rPr lang="en-US" sz="2600">
                <a:solidFill>
                  <a:srgbClr val="24962F"/>
                </a:solidFill>
              </a:rPr>
              <a:t>Opportunities to Respond</a:t>
            </a:r>
            <a:endParaRPr sz="2600">
              <a:solidFill>
                <a:srgbClr val="24962F"/>
              </a:solidFill>
            </a:endParaRPr>
          </a:p>
          <a:p>
            <a:pPr indent="0" lvl="0" marL="0" rtl="0" algn="ctr">
              <a:lnSpc>
                <a:spcPct val="100000"/>
              </a:lnSpc>
              <a:spcBef>
                <a:spcPts val="640"/>
              </a:spcBef>
              <a:spcAft>
                <a:spcPts val="0"/>
              </a:spcAft>
              <a:buClr>
                <a:schemeClr val="dk1"/>
              </a:buClr>
              <a:buSzPts val="5818"/>
              <a:buFont typeface="Arial"/>
              <a:buNone/>
            </a:pPr>
            <a:r>
              <a:rPr b="1" lang="en-US" sz="2600">
                <a:solidFill>
                  <a:srgbClr val="24962F"/>
                </a:solidFill>
              </a:rPr>
              <a:t>Formative Assessment</a:t>
            </a:r>
            <a:endParaRPr b="1" sz="2600">
              <a:solidFill>
                <a:srgbClr val="24962F"/>
              </a:solidFill>
            </a:endParaRPr>
          </a:p>
          <a:p>
            <a:pPr indent="0" lvl="0" marL="0" rtl="0" algn="ctr">
              <a:lnSpc>
                <a:spcPct val="100000"/>
              </a:lnSpc>
              <a:spcBef>
                <a:spcPts val="640"/>
              </a:spcBef>
              <a:spcAft>
                <a:spcPts val="0"/>
              </a:spcAft>
              <a:buClr>
                <a:schemeClr val="dk1"/>
              </a:buClr>
              <a:buSzPts val="5818"/>
              <a:buFont typeface="Arial"/>
              <a:buNone/>
            </a:pPr>
            <a:r>
              <a:rPr b="1" lang="en-US" sz="2600">
                <a:solidFill>
                  <a:srgbClr val="24962F"/>
                </a:solidFill>
              </a:rPr>
              <a:t>Scaffolding</a:t>
            </a:r>
            <a:endParaRPr b="1" sz="2600">
              <a:solidFill>
                <a:srgbClr val="24962F"/>
              </a:solidFill>
            </a:endParaRPr>
          </a:p>
        </p:txBody>
      </p:sp>
      <p:pic>
        <p:nvPicPr>
          <p:cNvPr id="1857" name="Google Shape;1857;p147"/>
          <p:cNvPicPr preferRelativeResize="0"/>
          <p:nvPr/>
        </p:nvPicPr>
        <p:blipFill rotWithShape="1">
          <a:blip r:embed="rId3">
            <a:alphaModFix/>
          </a:blip>
          <a:srcRect b="0" l="0" r="0" t="0"/>
          <a:stretch/>
        </p:blipFill>
        <p:spPr>
          <a:xfrm>
            <a:off x="0" y="0"/>
            <a:ext cx="9144000" cy="2833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48"/>
          <p:cNvSpPr txBox="1"/>
          <p:nvPr>
            <p:ph idx="1" type="body"/>
          </p:nvPr>
        </p:nvSpPr>
        <p:spPr>
          <a:xfrm>
            <a:off x="336925" y="2222400"/>
            <a:ext cx="8494200" cy="412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2000"/>
              <a:buNone/>
            </a:pPr>
            <a:r>
              <a:rPr b="1" lang="en-US" sz="2700">
                <a:solidFill>
                  <a:schemeClr val="accent3"/>
                </a:solidFill>
              </a:rPr>
              <a:t>Formative assessment</a:t>
            </a:r>
            <a:r>
              <a:rPr b="1" lang="en-US" sz="2700">
                <a:solidFill>
                  <a:schemeClr val="dk1"/>
                </a:solidFill>
              </a:rPr>
              <a:t> </a:t>
            </a:r>
            <a:r>
              <a:rPr lang="en-US" sz="2700">
                <a:solidFill>
                  <a:srgbClr val="434343"/>
                </a:solidFill>
              </a:rPr>
              <a:t>is a process used by students and teachers during instruction to elicit and use evidence to improve understanding of intended learning outcomes and support students to become more self-directed learners.</a:t>
            </a:r>
            <a:endParaRPr sz="2400">
              <a:solidFill>
                <a:srgbClr val="434343"/>
              </a:solidFill>
            </a:endParaRPr>
          </a:p>
          <a:p>
            <a:pPr indent="-228600" lvl="0" marL="457200" rtl="0" algn="ctr">
              <a:lnSpc>
                <a:spcPct val="100000"/>
              </a:lnSpc>
              <a:spcBef>
                <a:spcPts val="400"/>
              </a:spcBef>
              <a:spcAft>
                <a:spcPts val="0"/>
              </a:spcAft>
              <a:buSzPts val="2000"/>
              <a:buNone/>
            </a:pPr>
            <a:r>
              <a:t/>
            </a:r>
            <a:endParaRPr sz="2400">
              <a:solidFill>
                <a:srgbClr val="434343"/>
              </a:solidFill>
            </a:endParaRPr>
          </a:p>
          <a:p>
            <a:pPr indent="-228600" lvl="0" marL="457200" rtl="0" algn="ctr">
              <a:lnSpc>
                <a:spcPct val="100000"/>
              </a:lnSpc>
              <a:spcBef>
                <a:spcPts val="400"/>
              </a:spcBef>
              <a:spcAft>
                <a:spcPts val="0"/>
              </a:spcAft>
              <a:buSzPts val="2000"/>
              <a:buNone/>
            </a:pPr>
            <a:r>
              <a:t/>
            </a:r>
            <a:endParaRPr sz="2400">
              <a:solidFill>
                <a:srgbClr val="434343"/>
              </a:solidFill>
            </a:endParaRPr>
          </a:p>
          <a:p>
            <a:pPr indent="-228600" lvl="0" marL="457200" rtl="0" algn="ctr">
              <a:lnSpc>
                <a:spcPct val="100000"/>
              </a:lnSpc>
              <a:spcBef>
                <a:spcPts val="400"/>
              </a:spcBef>
              <a:spcAft>
                <a:spcPts val="0"/>
              </a:spcAft>
              <a:buSzPts val="2000"/>
              <a:buNone/>
            </a:pPr>
            <a:r>
              <a:t/>
            </a:r>
            <a:endParaRPr sz="2400">
              <a:solidFill>
                <a:srgbClr val="434343"/>
              </a:solidFill>
            </a:endParaRPr>
          </a:p>
          <a:p>
            <a:pPr indent="-228600" lvl="0" marL="457200" rtl="0" algn="ctr">
              <a:lnSpc>
                <a:spcPct val="100000"/>
              </a:lnSpc>
              <a:spcBef>
                <a:spcPts val="400"/>
              </a:spcBef>
              <a:spcAft>
                <a:spcPts val="0"/>
              </a:spcAft>
              <a:buSzPts val="2000"/>
              <a:buNone/>
            </a:pPr>
            <a:r>
              <a:t/>
            </a:r>
            <a:endParaRPr sz="2400">
              <a:solidFill>
                <a:srgbClr val="434343"/>
              </a:solidFill>
            </a:endParaRPr>
          </a:p>
          <a:p>
            <a:pPr indent="0" lvl="0" marL="0" rtl="0" algn="l">
              <a:lnSpc>
                <a:spcPct val="100000"/>
              </a:lnSpc>
              <a:spcBef>
                <a:spcPts val="400"/>
              </a:spcBef>
              <a:spcAft>
                <a:spcPts val="0"/>
              </a:spcAft>
              <a:buSzPts val="2000"/>
              <a:buNone/>
            </a:pPr>
            <a:r>
              <a:rPr lang="en-US" sz="2400">
                <a:solidFill>
                  <a:srgbClr val="434343"/>
                </a:solidFill>
              </a:rPr>
              <a:t>Source: Virginia Department of Education</a:t>
            </a:r>
            <a:endParaRPr>
              <a:solidFill>
                <a:srgbClr val="434343"/>
              </a:solidFill>
            </a:endParaRPr>
          </a:p>
        </p:txBody>
      </p:sp>
      <p:pic>
        <p:nvPicPr>
          <p:cNvPr descr="The 18 Most Beautiful Beaches in the World 2023" id="1864" name="Google Shape;1864;p148"/>
          <p:cNvPicPr preferRelativeResize="0"/>
          <p:nvPr/>
        </p:nvPicPr>
        <p:blipFill rotWithShape="1">
          <a:blip r:embed="rId3">
            <a:alphaModFix/>
          </a:blip>
          <a:srcRect b="21032" l="0" r="0" t="33049"/>
          <a:stretch/>
        </p:blipFill>
        <p:spPr>
          <a:xfrm>
            <a:off x="12031" y="0"/>
            <a:ext cx="9144000" cy="1691640"/>
          </a:xfrm>
          <a:prstGeom prst="rect">
            <a:avLst/>
          </a:prstGeom>
          <a:noFill/>
          <a:ln>
            <a:noFill/>
          </a:ln>
        </p:spPr>
      </p:pic>
      <p:pic>
        <p:nvPicPr>
          <p:cNvPr descr="The 18 Most Beautiful Beaches in the World 2023" id="1865" name="Google Shape;1865;p148"/>
          <p:cNvPicPr preferRelativeResize="0"/>
          <p:nvPr/>
        </p:nvPicPr>
        <p:blipFill rotWithShape="1">
          <a:blip r:embed="rId3">
            <a:alphaModFix/>
          </a:blip>
          <a:srcRect b="21032" l="0" r="0" t="33049"/>
          <a:stretch/>
        </p:blipFill>
        <p:spPr>
          <a:xfrm>
            <a:off x="0" y="0"/>
            <a:ext cx="9144000" cy="16916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15"/>
          <p:cNvPicPr preferRelativeResize="0"/>
          <p:nvPr/>
        </p:nvPicPr>
        <p:blipFill rotWithShape="1">
          <a:blip r:embed="rId3">
            <a:alphaModFix/>
          </a:blip>
          <a:srcRect b="0" l="0" r="0" t="0"/>
          <a:stretch/>
        </p:blipFill>
        <p:spPr>
          <a:xfrm>
            <a:off x="1316650" y="523825"/>
            <a:ext cx="4230000" cy="5501600"/>
          </a:xfrm>
          <a:prstGeom prst="rect">
            <a:avLst/>
          </a:prstGeom>
          <a:noFill/>
          <a:ln cap="flat" cmpd="sng" w="9525">
            <a:solidFill>
              <a:schemeClr val="dk1"/>
            </a:solidFill>
            <a:prstDash val="solid"/>
            <a:round/>
            <a:headEnd len="sm" w="sm" type="none"/>
            <a:tailEnd len="sm" w="sm" type="none"/>
          </a:ln>
        </p:spPr>
      </p:pic>
      <p:pic>
        <p:nvPicPr>
          <p:cNvPr id="904" name="Google Shape;904;p15"/>
          <p:cNvPicPr preferRelativeResize="0"/>
          <p:nvPr/>
        </p:nvPicPr>
        <p:blipFill rotWithShape="1">
          <a:blip r:embed="rId4">
            <a:alphaModFix/>
          </a:blip>
          <a:srcRect b="0" l="0" r="0" t="0"/>
          <a:stretch/>
        </p:blipFill>
        <p:spPr>
          <a:xfrm>
            <a:off x="5671575" y="1346275"/>
            <a:ext cx="3472424" cy="1893350"/>
          </a:xfrm>
          <a:prstGeom prst="rect">
            <a:avLst/>
          </a:prstGeom>
          <a:noFill/>
          <a:ln>
            <a:noFill/>
          </a:ln>
        </p:spPr>
      </p:pic>
      <p:cxnSp>
        <p:nvCxnSpPr>
          <p:cNvPr id="905" name="Google Shape;905;p15"/>
          <p:cNvCxnSpPr/>
          <p:nvPr/>
        </p:nvCxnSpPr>
        <p:spPr>
          <a:xfrm rot="10800000">
            <a:off x="6299500" y="3222625"/>
            <a:ext cx="0" cy="648000"/>
          </a:xfrm>
          <a:prstGeom prst="straightConnector1">
            <a:avLst/>
          </a:prstGeom>
          <a:noFill/>
          <a:ln cap="flat" cmpd="sng" w="28575">
            <a:solidFill>
              <a:schemeClr val="dk2"/>
            </a:solidFill>
            <a:prstDash val="solid"/>
            <a:round/>
            <a:headEnd len="sm" w="sm" type="none"/>
            <a:tailEnd len="med" w="med" type="triangle"/>
          </a:ln>
        </p:spPr>
      </p:cxn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0" name="Shape 1870"/>
        <p:cNvGrpSpPr/>
        <p:nvPr/>
      </p:nvGrpSpPr>
      <p:grpSpPr>
        <a:xfrm>
          <a:off x="0" y="0"/>
          <a:ext cx="0" cy="0"/>
          <a:chOff x="0" y="0"/>
          <a:chExt cx="0" cy="0"/>
        </a:xfrm>
      </p:grpSpPr>
      <p:sp>
        <p:nvSpPr>
          <p:cNvPr id="1871" name="Google Shape;1871;p149"/>
          <p:cNvSpPr txBox="1"/>
          <p:nvPr>
            <p:ph idx="1" type="body"/>
          </p:nvPr>
        </p:nvSpPr>
        <p:spPr>
          <a:xfrm>
            <a:off x="3979625" y="1371600"/>
            <a:ext cx="4935900" cy="5345100"/>
          </a:xfrm>
          <a:prstGeom prst="rect">
            <a:avLst/>
          </a:prstGeom>
          <a:noFill/>
          <a:ln>
            <a:noFill/>
          </a:ln>
        </p:spPr>
        <p:txBody>
          <a:bodyPr anchorCtr="0" anchor="t" bIns="45700" lIns="91425" spcFirstLastPara="1" rIns="91425" wrap="square" tIns="45700">
            <a:normAutofit lnSpcReduction="10000"/>
          </a:bodyPr>
          <a:lstStyle/>
          <a:p>
            <a:pPr indent="-361194" lvl="0" marL="457200" rtl="0" algn="l">
              <a:lnSpc>
                <a:spcPct val="100000"/>
              </a:lnSpc>
              <a:spcBef>
                <a:spcPts val="360"/>
              </a:spcBef>
              <a:spcAft>
                <a:spcPts val="0"/>
              </a:spcAft>
              <a:buSzPts val="2508"/>
              <a:buFont typeface="Verdana"/>
              <a:buChar char="•"/>
            </a:pPr>
            <a:r>
              <a:rPr lang="en-US" sz="2508">
                <a:latin typeface="Verdana"/>
                <a:ea typeface="Verdana"/>
                <a:cs typeface="Verdana"/>
                <a:sym typeface="Verdana"/>
              </a:rPr>
              <a:t>Understand how opportunities to respond create a more equal classroom and improve student achievement</a:t>
            </a:r>
            <a:endParaRPr sz="3308">
              <a:latin typeface="Verdana"/>
              <a:ea typeface="Verdana"/>
              <a:cs typeface="Verdana"/>
              <a:sym typeface="Verdana"/>
            </a:endParaRPr>
          </a:p>
          <a:p>
            <a:pPr indent="0" lvl="0" marL="114300" rtl="0" algn="l">
              <a:lnSpc>
                <a:spcPct val="100000"/>
              </a:lnSpc>
              <a:spcBef>
                <a:spcPts val="360"/>
              </a:spcBef>
              <a:spcAft>
                <a:spcPts val="0"/>
              </a:spcAft>
              <a:buSzPts val="2400"/>
              <a:buNone/>
            </a:pPr>
            <a:r>
              <a:t/>
            </a:r>
            <a:endParaRPr sz="2508">
              <a:latin typeface="Verdana"/>
              <a:ea typeface="Verdana"/>
              <a:cs typeface="Verdana"/>
              <a:sym typeface="Verdana"/>
            </a:endParaRPr>
          </a:p>
          <a:p>
            <a:pPr indent="-361194" lvl="0" marL="457200" rtl="0" algn="l">
              <a:lnSpc>
                <a:spcPct val="100000"/>
              </a:lnSpc>
              <a:spcBef>
                <a:spcPts val="360"/>
              </a:spcBef>
              <a:spcAft>
                <a:spcPts val="0"/>
              </a:spcAft>
              <a:buSzPts val="2508"/>
              <a:buFont typeface="Verdana"/>
              <a:buChar char="•"/>
            </a:pPr>
            <a:r>
              <a:rPr lang="en-US" sz="2508">
                <a:latin typeface="Verdana"/>
                <a:ea typeface="Verdana"/>
                <a:cs typeface="Verdana"/>
                <a:sym typeface="Verdana"/>
              </a:rPr>
              <a:t>Understand the five formative assessment strategies</a:t>
            </a:r>
            <a:endParaRPr sz="3308">
              <a:latin typeface="Verdana"/>
              <a:ea typeface="Verdana"/>
              <a:cs typeface="Verdana"/>
              <a:sym typeface="Verdana"/>
            </a:endParaRPr>
          </a:p>
          <a:p>
            <a:pPr indent="-201930" lvl="0" marL="457200" rtl="0" algn="l">
              <a:lnSpc>
                <a:spcPct val="100000"/>
              </a:lnSpc>
              <a:spcBef>
                <a:spcPts val="360"/>
              </a:spcBef>
              <a:spcAft>
                <a:spcPts val="0"/>
              </a:spcAft>
              <a:buSzPts val="2400"/>
              <a:buFont typeface="Arial"/>
              <a:buNone/>
            </a:pPr>
            <a:r>
              <a:t/>
            </a:r>
            <a:endParaRPr sz="2508">
              <a:latin typeface="Verdana"/>
              <a:ea typeface="Verdana"/>
              <a:cs typeface="Verdana"/>
              <a:sym typeface="Verdana"/>
            </a:endParaRPr>
          </a:p>
          <a:p>
            <a:pPr indent="-367544" lvl="0" marL="457200" rtl="0" algn="l">
              <a:lnSpc>
                <a:spcPct val="100000"/>
              </a:lnSpc>
              <a:spcBef>
                <a:spcPts val="360"/>
              </a:spcBef>
              <a:spcAft>
                <a:spcPts val="0"/>
              </a:spcAft>
              <a:buSzPts val="2608"/>
              <a:buFont typeface="Verdana"/>
              <a:buChar char="•"/>
            </a:pPr>
            <a:r>
              <a:rPr lang="en-US" sz="2508">
                <a:latin typeface="Verdana"/>
                <a:ea typeface="Verdana"/>
                <a:cs typeface="Verdana"/>
                <a:sym typeface="Verdana"/>
              </a:rPr>
              <a:t>Describe scaffolding strategies that support student achievement</a:t>
            </a:r>
            <a:endParaRPr sz="3200">
              <a:latin typeface="Verdana"/>
              <a:ea typeface="Verdana"/>
              <a:cs typeface="Verdana"/>
              <a:sym typeface="Verdana"/>
            </a:endParaRPr>
          </a:p>
        </p:txBody>
      </p:sp>
      <p:sp>
        <p:nvSpPr>
          <p:cNvPr id="1872" name="Google Shape;1872;p14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pic>
        <p:nvPicPr>
          <p:cNvPr descr="Success Education Stock Illustration - Download Image Now - Aspirations,  Learning, Sports Target - iStock" id="1873" name="Google Shape;1873;p149"/>
          <p:cNvPicPr preferRelativeResize="0"/>
          <p:nvPr/>
        </p:nvPicPr>
        <p:blipFill rotWithShape="1">
          <a:blip r:embed="rId3">
            <a:alphaModFix/>
          </a:blip>
          <a:srcRect b="0" l="0" r="0" t="0"/>
          <a:stretch/>
        </p:blipFill>
        <p:spPr>
          <a:xfrm>
            <a:off x="388621" y="2707105"/>
            <a:ext cx="1432352" cy="1432352"/>
          </a:xfrm>
          <a:prstGeom prst="rect">
            <a:avLst/>
          </a:prstGeom>
          <a:noFill/>
          <a:ln>
            <a:noFill/>
          </a:ln>
        </p:spPr>
      </p:pic>
      <p:pic>
        <p:nvPicPr>
          <p:cNvPr descr="3,568,622 Summer Beach Stock Photos - Free &amp; Royalty-Free Stock Photos from  Dreamstime" id="1874" name="Google Shape;1874;p149"/>
          <p:cNvPicPr preferRelativeResize="0"/>
          <p:nvPr/>
        </p:nvPicPr>
        <p:blipFill rotWithShape="1">
          <a:blip r:embed="rId4">
            <a:alphaModFix/>
          </a:blip>
          <a:srcRect b="0" l="0" r="0" t="0"/>
          <a:stretch/>
        </p:blipFill>
        <p:spPr>
          <a:xfrm>
            <a:off x="160021" y="2286001"/>
            <a:ext cx="3819610" cy="254508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150"/>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000"/>
              <a:buNone/>
            </a:pPr>
            <a:r>
              <a:rPr lang="en-US" sz="2800">
                <a:solidFill>
                  <a:srgbClr val="002060"/>
                </a:solidFill>
              </a:rPr>
              <a:t>Success Criteria</a:t>
            </a:r>
            <a:endParaRPr sz="2800">
              <a:solidFill>
                <a:srgbClr val="002060"/>
              </a:solidFill>
            </a:endParaRPr>
          </a:p>
        </p:txBody>
      </p:sp>
      <p:sp>
        <p:nvSpPr>
          <p:cNvPr id="1880" name="Google Shape;1880;p150"/>
          <p:cNvSpPr txBox="1"/>
          <p:nvPr>
            <p:ph idx="1" type="body"/>
          </p:nvPr>
        </p:nvSpPr>
        <p:spPr>
          <a:xfrm>
            <a:off x="3575050" y="1518227"/>
            <a:ext cx="5111750" cy="4429652"/>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228600" lvl="1" marL="914400" rtl="0" algn="l">
              <a:lnSpc>
                <a:spcPct val="100000"/>
              </a:lnSpc>
              <a:spcBef>
                <a:spcPts val="560"/>
              </a:spcBef>
              <a:spcAft>
                <a:spcPts val="0"/>
              </a:spcAft>
              <a:buSzPts val="2800"/>
              <a:buFont typeface="Arial"/>
              <a:buNone/>
            </a:pPr>
            <a:r>
              <a:t/>
            </a:r>
            <a:endParaRPr sz="2400"/>
          </a:p>
          <a:p>
            <a:pPr indent="0" lvl="0" marL="45720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rPr lang="en-US">
                <a:latin typeface="Verdana"/>
                <a:ea typeface="Verdana"/>
                <a:cs typeface="Verdana"/>
                <a:sym typeface="Verdana"/>
              </a:rPr>
              <a:t>Explain the five formative assessment strategies</a:t>
            </a:r>
            <a:endParaRPr sz="4000">
              <a:latin typeface="Verdana"/>
              <a:ea typeface="Verdana"/>
              <a:cs typeface="Verdana"/>
              <a:sym typeface="Verdana"/>
            </a:endParaRPr>
          </a:p>
        </p:txBody>
      </p:sp>
      <p:pic>
        <p:nvPicPr>
          <p:cNvPr descr="Hotel Bethany Beach | Bethany Beach DE Boutique Hotel | Official Site" id="1881" name="Google Shape;1881;p150"/>
          <p:cNvPicPr preferRelativeResize="0"/>
          <p:nvPr/>
        </p:nvPicPr>
        <p:blipFill rotWithShape="1">
          <a:blip r:embed="rId3">
            <a:alphaModFix/>
          </a:blip>
          <a:srcRect b="0" l="0" r="0" t="0"/>
          <a:stretch/>
        </p:blipFill>
        <p:spPr>
          <a:xfrm>
            <a:off x="642938" y="1518227"/>
            <a:ext cx="2659951" cy="437250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6" name="Shape 1886"/>
        <p:cNvGrpSpPr/>
        <p:nvPr/>
      </p:nvGrpSpPr>
      <p:grpSpPr>
        <a:xfrm>
          <a:off x="0" y="0"/>
          <a:ext cx="0" cy="0"/>
          <a:chOff x="0" y="0"/>
          <a:chExt cx="0" cy="0"/>
        </a:xfrm>
      </p:grpSpPr>
      <p:sp>
        <p:nvSpPr>
          <p:cNvPr id="1887" name="Google Shape;1887;p15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Five Strategies of </a:t>
            </a:r>
            <a:endParaRPr/>
          </a:p>
          <a:p>
            <a:pPr indent="0" lvl="0" marL="0" rtl="0" algn="ctr">
              <a:lnSpc>
                <a:spcPct val="100000"/>
              </a:lnSpc>
              <a:spcBef>
                <a:spcPts val="0"/>
              </a:spcBef>
              <a:spcAft>
                <a:spcPts val="0"/>
              </a:spcAft>
              <a:buSzPct val="111111"/>
              <a:buNone/>
            </a:pPr>
            <a:r>
              <a:rPr lang="en-US"/>
              <a:t>Formative Assessment</a:t>
            </a:r>
            <a:endParaRPr/>
          </a:p>
        </p:txBody>
      </p:sp>
      <p:sp>
        <p:nvSpPr>
          <p:cNvPr id="1888" name="Google Shape;1888;p151"/>
          <p:cNvSpPr txBox="1"/>
          <p:nvPr>
            <p:ph idx="1" type="body"/>
          </p:nvPr>
        </p:nvSpPr>
        <p:spPr>
          <a:xfrm>
            <a:off x="457200" y="1600201"/>
            <a:ext cx="8229600" cy="3352799"/>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Font typeface="Verdana"/>
              <a:buAutoNum type="arabicPeriod"/>
            </a:pPr>
            <a:r>
              <a:rPr lang="en-US" sz="2400">
                <a:latin typeface="Verdana"/>
                <a:ea typeface="Verdana"/>
                <a:cs typeface="Verdana"/>
                <a:sym typeface="Verdana"/>
              </a:rPr>
              <a:t>Clarify, share, and understand learning intentions and success criteria</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AutoNum type="arabicPeriod"/>
            </a:pPr>
            <a:r>
              <a:rPr lang="en-US" sz="2400">
                <a:latin typeface="Verdana"/>
                <a:ea typeface="Verdana"/>
                <a:cs typeface="Verdana"/>
                <a:sym typeface="Verdana"/>
              </a:rPr>
              <a:t>Find out what students have learned</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AutoNum type="arabicPeriod"/>
            </a:pPr>
            <a:r>
              <a:rPr lang="en-US" sz="2400">
                <a:latin typeface="Verdana"/>
                <a:ea typeface="Verdana"/>
                <a:cs typeface="Verdana"/>
                <a:sym typeface="Verdana"/>
              </a:rPr>
              <a:t>Provide feedback that moves learning forward</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AutoNum type="arabicPeriod"/>
            </a:pPr>
            <a:r>
              <a:rPr lang="en-US" sz="2400">
                <a:latin typeface="Verdana"/>
                <a:ea typeface="Verdana"/>
                <a:cs typeface="Verdana"/>
                <a:sym typeface="Verdana"/>
              </a:rPr>
              <a:t>Activate students as instructional resources for one another</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AutoNum type="arabicPeriod"/>
            </a:pPr>
            <a:r>
              <a:rPr lang="en-US" sz="2400">
                <a:latin typeface="Verdana"/>
                <a:ea typeface="Verdana"/>
                <a:cs typeface="Verdana"/>
                <a:sym typeface="Verdana"/>
              </a:rPr>
              <a:t>Activate students as owners of their own learning</a:t>
            </a:r>
            <a:endParaRPr>
              <a:latin typeface="Verdana"/>
              <a:ea typeface="Verdana"/>
              <a:cs typeface="Verdana"/>
              <a:sym typeface="Verdana"/>
            </a:endParaRPr>
          </a:p>
        </p:txBody>
      </p:sp>
      <p:sp>
        <p:nvSpPr>
          <p:cNvPr id="1889" name="Google Shape;1889;p151"/>
          <p:cNvSpPr txBox="1"/>
          <p:nvPr>
            <p:ph idx="4294967295" type="ftr"/>
          </p:nvPr>
        </p:nvSpPr>
        <p:spPr>
          <a:xfrm>
            <a:off x="5559425" y="4600575"/>
            <a:ext cx="358457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en-US" sz="1400" u="none" cap="none" strike="noStrike">
                <a:solidFill>
                  <a:srgbClr val="000000"/>
                </a:solidFill>
                <a:latin typeface="Arial"/>
                <a:ea typeface="Arial"/>
                <a:cs typeface="Arial"/>
                <a:sym typeface="Arial"/>
              </a:rPr>
              <a:t>Wiliam, D. (2011). Embedded Formative Assessment</a:t>
            </a:r>
            <a:endParaRPr/>
          </a:p>
        </p:txBody>
      </p:sp>
      <p:pic>
        <p:nvPicPr>
          <p:cNvPr descr="Hd Wallpaper, Nature Wallpaper" id="1890" name="Google Shape;1890;p151"/>
          <p:cNvPicPr preferRelativeResize="0"/>
          <p:nvPr/>
        </p:nvPicPr>
        <p:blipFill rotWithShape="1">
          <a:blip r:embed="rId3">
            <a:alphaModFix/>
          </a:blip>
          <a:srcRect b="-93538" l="-5565" r="-92435" t="38700"/>
          <a:stretch/>
        </p:blipFill>
        <p:spPr>
          <a:xfrm>
            <a:off x="-498348" y="5257799"/>
            <a:ext cx="18105120" cy="438912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p152"/>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800"/>
              <a:buNone/>
            </a:pPr>
            <a:r>
              <a:rPr lang="en-US"/>
              <a:t>HLP 12</a:t>
            </a:r>
            <a:endParaRPr/>
          </a:p>
        </p:txBody>
      </p:sp>
      <p:sp>
        <p:nvSpPr>
          <p:cNvPr id="1897" name="Google Shape;1897;p152"/>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sp>
        <p:nvSpPr>
          <p:cNvPr id="1898" name="Google Shape;1898;p152"/>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pic>
        <p:nvPicPr>
          <p:cNvPr id="1899" name="Google Shape;1899;p152"/>
          <p:cNvPicPr preferRelativeResize="0"/>
          <p:nvPr/>
        </p:nvPicPr>
        <p:blipFill rotWithShape="1">
          <a:blip r:embed="rId3">
            <a:alphaModFix/>
          </a:blip>
          <a:srcRect b="0" l="0" r="0" t="0"/>
          <a:stretch/>
        </p:blipFill>
        <p:spPr>
          <a:xfrm>
            <a:off x="507825" y="1507875"/>
            <a:ext cx="8128350" cy="3477350"/>
          </a:xfrm>
          <a:prstGeom prst="rect">
            <a:avLst/>
          </a:prstGeom>
          <a:noFill/>
          <a:ln>
            <a:noFill/>
          </a:ln>
        </p:spPr>
      </p:pic>
      <p:pic>
        <p:nvPicPr>
          <p:cNvPr id="1900" name="Google Shape;1900;p152"/>
          <p:cNvPicPr preferRelativeResize="0"/>
          <p:nvPr/>
        </p:nvPicPr>
        <p:blipFill rotWithShape="1">
          <a:blip r:embed="rId4">
            <a:alphaModFix/>
          </a:blip>
          <a:srcRect b="0" l="0" r="0" t="0"/>
          <a:stretch/>
        </p:blipFill>
        <p:spPr>
          <a:xfrm>
            <a:off x="0" y="5262200"/>
            <a:ext cx="9144000" cy="16983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153"/>
          <p:cNvSpPr txBox="1"/>
          <p:nvPr>
            <p:ph idx="4294967295" type="title"/>
          </p:nvPr>
        </p:nvSpPr>
        <p:spPr>
          <a:xfrm>
            <a:off x="1371600" y="4491038"/>
            <a:ext cx="7772400" cy="136207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23456"/>
              <a:buNone/>
            </a:pPr>
            <a:r>
              <a:rPr lang="en-US" sz="3600">
                <a:latin typeface="Verdana"/>
                <a:ea typeface="Verdana"/>
                <a:cs typeface="Verdana"/>
                <a:sym typeface="Verdana"/>
              </a:rPr>
              <a:t>Strategy #1: Clarify, share, and understand learning intentions and success criteria</a:t>
            </a:r>
            <a:endParaRPr>
              <a:latin typeface="Verdana"/>
              <a:ea typeface="Verdana"/>
              <a:cs typeface="Verdana"/>
              <a:sym typeface="Verdana"/>
            </a:endParaRPr>
          </a:p>
        </p:txBody>
      </p:sp>
      <p:pic>
        <p:nvPicPr>
          <p:cNvPr id="1907" name="Google Shape;1907;p153">
            <a:hlinkClick r:id="rId3"/>
          </p:cNvPr>
          <p:cNvPicPr preferRelativeResize="0"/>
          <p:nvPr/>
        </p:nvPicPr>
        <p:blipFill rotWithShape="1">
          <a:blip r:embed="rId4">
            <a:alphaModFix/>
          </a:blip>
          <a:srcRect b="0" l="0" r="0" t="0"/>
          <a:stretch/>
        </p:blipFill>
        <p:spPr>
          <a:xfrm>
            <a:off x="722313" y="1648326"/>
            <a:ext cx="7305721" cy="3266407"/>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154"/>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44"/>
              <a:buNone/>
            </a:pPr>
            <a:r>
              <a:rPr lang="en-US"/>
              <a:t>Teacher Clarity: Learning intentions and success criteria</a:t>
            </a:r>
            <a:endParaRPr/>
          </a:p>
        </p:txBody>
      </p:sp>
      <p:sp>
        <p:nvSpPr>
          <p:cNvPr id="1914" name="Google Shape;1914;p154"/>
          <p:cNvSpPr txBox="1"/>
          <p:nvPr>
            <p:ph idx="1" type="body"/>
          </p:nvPr>
        </p:nvSpPr>
        <p:spPr>
          <a:xfrm>
            <a:off x="912813" y="1666567"/>
            <a:ext cx="3582988" cy="657533"/>
          </a:xfrm>
          <a:prstGeom prst="rect">
            <a:avLst/>
          </a:prstGeom>
          <a:solidFill>
            <a:srgbClr val="003369">
              <a:alpha val="73725"/>
            </a:srgbClr>
          </a:solidFill>
          <a:ln>
            <a:noFill/>
          </a:ln>
        </p:spPr>
        <p:txBody>
          <a:bodyPr anchorCtr="0" anchor="b" bIns="45700" lIns="91425" spcFirstLastPara="1" rIns="91425" wrap="square" tIns="45700">
            <a:normAutofit fontScale="92500" lnSpcReduction="20000"/>
          </a:bodyPr>
          <a:lstStyle/>
          <a:p>
            <a:pPr indent="-228600" lvl="0" marL="457200" rtl="0" algn="l">
              <a:lnSpc>
                <a:spcPct val="100000"/>
              </a:lnSpc>
              <a:spcBef>
                <a:spcPts val="420"/>
              </a:spcBef>
              <a:spcAft>
                <a:spcPts val="0"/>
              </a:spcAft>
              <a:buSzPct val="108108"/>
              <a:buNone/>
            </a:pPr>
            <a:r>
              <a:rPr lang="en-US">
                <a:latin typeface="Verdana"/>
                <a:ea typeface="Verdana"/>
                <a:cs typeface="Verdana"/>
                <a:sym typeface="Verdana"/>
              </a:rPr>
              <a:t>Students should be able to answer…</a:t>
            </a:r>
            <a:endParaRPr>
              <a:latin typeface="Verdana"/>
              <a:ea typeface="Verdana"/>
              <a:cs typeface="Verdana"/>
              <a:sym typeface="Verdana"/>
            </a:endParaRPr>
          </a:p>
        </p:txBody>
      </p:sp>
      <p:sp>
        <p:nvSpPr>
          <p:cNvPr id="1915" name="Google Shape;1915;p154"/>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What am I learning today?</a:t>
            </a:r>
            <a:endParaRPr>
              <a:latin typeface="Verdana"/>
              <a:ea typeface="Verdana"/>
              <a:cs typeface="Verdana"/>
              <a:sym typeface="Verdana"/>
            </a:endParaRPr>
          </a:p>
          <a:p>
            <a:pPr indent="0" lvl="0" marL="76200" rtl="0" algn="l">
              <a:lnSpc>
                <a:spcPct val="100000"/>
              </a:lnSpc>
              <a:spcBef>
                <a:spcPts val="480"/>
              </a:spcBef>
              <a:spcAft>
                <a:spcPts val="0"/>
              </a:spcAft>
              <a:buSzPts val="2400"/>
              <a:buNone/>
            </a:pPr>
            <a:r>
              <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Why am I learning this?</a:t>
            </a:r>
            <a:endParaRPr>
              <a:latin typeface="Verdana"/>
              <a:ea typeface="Verdana"/>
              <a:cs typeface="Verdana"/>
              <a:sym typeface="Verdana"/>
            </a:endParaRPr>
          </a:p>
          <a:p>
            <a:pPr indent="0" lvl="0" marL="76200" rtl="0" algn="l">
              <a:lnSpc>
                <a:spcPct val="100000"/>
              </a:lnSpc>
              <a:spcBef>
                <a:spcPts val="480"/>
              </a:spcBef>
              <a:spcAft>
                <a:spcPts val="0"/>
              </a:spcAft>
              <a:buSzPts val="2400"/>
              <a:buNone/>
            </a:pPr>
            <a:r>
              <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How will I know that I have learned it?</a:t>
            </a:r>
            <a:endParaRPr>
              <a:latin typeface="Verdana"/>
              <a:ea typeface="Verdana"/>
              <a:cs typeface="Verdana"/>
              <a:sym typeface="Verdana"/>
            </a:endParaRPr>
          </a:p>
        </p:txBody>
      </p:sp>
      <p:sp>
        <p:nvSpPr>
          <p:cNvPr id="1916" name="Google Shape;1916;p154"/>
          <p:cNvSpPr txBox="1"/>
          <p:nvPr>
            <p:ph idx="3" type="body"/>
          </p:nvPr>
        </p:nvSpPr>
        <p:spPr>
          <a:xfrm>
            <a:off x="5105400" y="1673500"/>
            <a:ext cx="3581400" cy="639762"/>
          </a:xfrm>
          <a:prstGeom prst="rect">
            <a:avLst/>
          </a:prstGeom>
          <a:solidFill>
            <a:srgbClr val="003369">
              <a:alpha val="73725"/>
            </a:srgbClr>
          </a:solidFill>
          <a:ln>
            <a:noFill/>
          </a:ln>
        </p:spPr>
        <p:txBody>
          <a:bodyPr anchorCtr="0" anchor="b" bIns="45700" lIns="91425" spcFirstLastPara="1" rIns="91425" wrap="square" tIns="45700">
            <a:normAutofit fontScale="85000" lnSpcReduction="20000"/>
          </a:bodyPr>
          <a:lstStyle/>
          <a:p>
            <a:pPr indent="-228600" lvl="0" marL="457200" rtl="0" algn="l">
              <a:lnSpc>
                <a:spcPct val="100000"/>
              </a:lnSpc>
              <a:spcBef>
                <a:spcPts val="420"/>
              </a:spcBef>
              <a:spcAft>
                <a:spcPts val="0"/>
              </a:spcAft>
              <a:buSzPct val="117647"/>
              <a:buNone/>
            </a:pPr>
            <a:r>
              <a:rPr lang="en-US">
                <a:latin typeface="Verdana"/>
                <a:ea typeface="Verdana"/>
                <a:cs typeface="Verdana"/>
                <a:sym typeface="Verdana"/>
              </a:rPr>
              <a:t>Teacher format</a:t>
            </a:r>
            <a:endParaRPr>
              <a:latin typeface="Verdana"/>
              <a:ea typeface="Verdana"/>
              <a:cs typeface="Verdana"/>
              <a:sym typeface="Verdana"/>
            </a:endParaRPr>
          </a:p>
          <a:p>
            <a:pPr indent="-228600" lvl="0" marL="457200" rtl="0" algn="l">
              <a:lnSpc>
                <a:spcPct val="100000"/>
              </a:lnSpc>
              <a:spcBef>
                <a:spcPts val="420"/>
              </a:spcBef>
              <a:spcAft>
                <a:spcPts val="0"/>
              </a:spcAft>
              <a:buSzPct val="117647"/>
              <a:buNone/>
            </a:pPr>
            <a:r>
              <a:rPr lang="en-US">
                <a:latin typeface="Verdana"/>
                <a:ea typeface="Verdana"/>
                <a:cs typeface="Verdana"/>
                <a:sym typeface="Verdana"/>
              </a:rPr>
              <a:t>for success criteria</a:t>
            </a:r>
            <a:endParaRPr>
              <a:latin typeface="Verdana"/>
              <a:ea typeface="Verdana"/>
              <a:cs typeface="Verdana"/>
              <a:sym typeface="Verdana"/>
            </a:endParaRPr>
          </a:p>
        </p:txBody>
      </p:sp>
      <p:sp>
        <p:nvSpPr>
          <p:cNvPr id="1917" name="Google Shape;1917;p154"/>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Checklists</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Rubrics</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“I can…” statements</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Exemplars</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Modeling and demonstrating</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Negotiation</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Other?</a:t>
            </a:r>
            <a:endParaRPr>
              <a:latin typeface="Verdana"/>
              <a:ea typeface="Verdana"/>
              <a:cs typeface="Verdana"/>
              <a:sym typeface="Verdana"/>
            </a:endParaRPr>
          </a:p>
          <a:p>
            <a:pPr indent="-228600" lvl="0" marL="457200" rtl="0" algn="l">
              <a:lnSpc>
                <a:spcPct val="100000"/>
              </a:lnSpc>
              <a:spcBef>
                <a:spcPts val="480"/>
              </a:spcBef>
              <a:spcAft>
                <a:spcPts val="0"/>
              </a:spcAft>
              <a:buSzPts val="2400"/>
              <a:buNone/>
            </a:pPr>
            <a:r>
              <a:t/>
            </a:r>
            <a:endParaRPr>
              <a:latin typeface="Verdana"/>
              <a:ea typeface="Verdana"/>
              <a:cs typeface="Verdana"/>
              <a:sym typeface="Verdana"/>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155"/>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rPr lang="en-US"/>
              <a:t>Strategy #2: Eliciting evidence of learners’ achievement</a:t>
            </a:r>
            <a:endParaRPr/>
          </a:p>
          <a:p>
            <a:pPr indent="0" lvl="0" marL="0" rtl="0" algn="ctr">
              <a:lnSpc>
                <a:spcPct val="100000"/>
              </a:lnSpc>
              <a:spcBef>
                <a:spcPts val="0"/>
              </a:spcBef>
              <a:spcAft>
                <a:spcPts val="0"/>
              </a:spcAft>
              <a:buSzPct val="111111"/>
              <a:buNone/>
            </a:pPr>
            <a:r>
              <a:t/>
            </a:r>
            <a:endParaRPr/>
          </a:p>
        </p:txBody>
      </p:sp>
      <p:sp>
        <p:nvSpPr>
          <p:cNvPr id="1924" name="Google Shape;1924;p155"/>
          <p:cNvSpPr txBox="1"/>
          <p:nvPr>
            <p:ph idx="1" type="body"/>
          </p:nvPr>
        </p:nvSpPr>
        <p:spPr>
          <a:xfrm>
            <a:off x="912813" y="1666567"/>
            <a:ext cx="3582988" cy="657533"/>
          </a:xfrm>
          <a:prstGeom prst="rect">
            <a:avLst/>
          </a:prstGeom>
          <a:solidFill>
            <a:srgbClr val="003369">
              <a:alpha val="73725"/>
            </a:srgbClr>
          </a:solidFill>
          <a:ln>
            <a:noFill/>
          </a:ln>
        </p:spPr>
        <p:txBody>
          <a:bodyPr anchorCtr="0" anchor="ctr" bIns="45700" lIns="91425" spcFirstLastPara="1" rIns="91425" wrap="square" tIns="45700">
            <a:noAutofit/>
          </a:bodyPr>
          <a:lstStyle/>
          <a:p>
            <a:pPr indent="-228600" lvl="0" marL="457200" rtl="0" algn="l">
              <a:lnSpc>
                <a:spcPct val="100000"/>
              </a:lnSpc>
              <a:spcBef>
                <a:spcPts val="420"/>
              </a:spcBef>
              <a:spcAft>
                <a:spcPts val="0"/>
              </a:spcAft>
              <a:buSzPts val="2162"/>
              <a:buNone/>
            </a:pPr>
            <a:r>
              <a:rPr lang="en-US" sz="2000">
                <a:latin typeface="Verdana"/>
                <a:ea typeface="Verdana"/>
                <a:cs typeface="Verdana"/>
                <a:sym typeface="Verdana"/>
              </a:rPr>
              <a:t>Just Say No to Calling on Volunteers</a:t>
            </a:r>
            <a:endParaRPr/>
          </a:p>
        </p:txBody>
      </p:sp>
      <p:sp>
        <p:nvSpPr>
          <p:cNvPr id="1925" name="Google Shape;1925;p155"/>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Autofit/>
          </a:bodyPr>
          <a:lstStyle/>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Choral response (with think time and clear signal)</a:t>
            </a:r>
            <a:endParaRPr sz="2600">
              <a:latin typeface="Verdana"/>
              <a:ea typeface="Verdana"/>
              <a:cs typeface="Verdana"/>
              <a:sym typeface="Verdana"/>
            </a:endParaRPr>
          </a:p>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White boards</a:t>
            </a:r>
            <a:endParaRPr sz="2600">
              <a:latin typeface="Verdana"/>
              <a:ea typeface="Verdana"/>
              <a:cs typeface="Verdana"/>
              <a:sym typeface="Verdana"/>
            </a:endParaRPr>
          </a:p>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Popsicle sticks</a:t>
            </a:r>
            <a:endParaRPr sz="2600">
              <a:latin typeface="Verdana"/>
              <a:ea typeface="Verdana"/>
              <a:cs typeface="Verdana"/>
              <a:sym typeface="Verdana"/>
            </a:endParaRPr>
          </a:p>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Partners</a:t>
            </a:r>
            <a:endParaRPr sz="2600">
              <a:latin typeface="Verdana"/>
              <a:ea typeface="Verdana"/>
              <a:cs typeface="Verdana"/>
              <a:sym typeface="Verdana"/>
            </a:endParaRPr>
          </a:p>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Discussion groups</a:t>
            </a:r>
            <a:endParaRPr sz="2600">
              <a:latin typeface="Verdana"/>
              <a:ea typeface="Verdana"/>
              <a:cs typeface="Verdana"/>
              <a:sym typeface="Verdana"/>
            </a:endParaRPr>
          </a:p>
          <a:p>
            <a:pPr indent="-393700" lvl="0" marL="457200" rtl="0" algn="l">
              <a:lnSpc>
                <a:spcPct val="80000"/>
              </a:lnSpc>
              <a:spcBef>
                <a:spcPts val="1000"/>
              </a:spcBef>
              <a:spcAft>
                <a:spcPts val="0"/>
              </a:spcAft>
              <a:buClr>
                <a:schemeClr val="dk1"/>
              </a:buClr>
              <a:buSzPts val="2600"/>
              <a:buFont typeface="Verdana"/>
              <a:buChar char="•"/>
            </a:pPr>
            <a:r>
              <a:rPr lang="en-US" sz="2600">
                <a:latin typeface="Verdana"/>
                <a:ea typeface="Verdana"/>
                <a:cs typeface="Verdana"/>
                <a:sym typeface="Verdana"/>
              </a:rPr>
              <a:t>Exit tickets</a:t>
            </a:r>
            <a:endParaRPr sz="2600">
              <a:latin typeface="Verdana"/>
              <a:ea typeface="Verdana"/>
              <a:cs typeface="Verdana"/>
              <a:sym typeface="Verdana"/>
            </a:endParaRPr>
          </a:p>
          <a:p>
            <a:pPr indent="0" lvl="0" marL="76200" rtl="0" algn="l">
              <a:lnSpc>
                <a:spcPct val="80000"/>
              </a:lnSpc>
              <a:spcBef>
                <a:spcPts val="1000"/>
              </a:spcBef>
              <a:spcAft>
                <a:spcPts val="0"/>
              </a:spcAft>
              <a:buSzPts val="2400"/>
              <a:buNone/>
            </a:pPr>
            <a:r>
              <a:t/>
            </a:r>
            <a:endParaRPr/>
          </a:p>
        </p:txBody>
      </p:sp>
      <p:pic>
        <p:nvPicPr>
          <p:cNvPr descr="Know when and how to say 'No'" id="1926" name="Google Shape;1926;p155"/>
          <p:cNvPicPr preferRelativeResize="0"/>
          <p:nvPr/>
        </p:nvPicPr>
        <p:blipFill rotWithShape="1">
          <a:blip r:embed="rId3">
            <a:alphaModFix/>
          </a:blip>
          <a:srcRect b="0" l="0" r="0" t="0"/>
          <a:stretch/>
        </p:blipFill>
        <p:spPr>
          <a:xfrm>
            <a:off x="457199" y="2552949"/>
            <a:ext cx="4038601" cy="2761247"/>
          </a:xfrm>
          <a:prstGeom prst="rect">
            <a:avLst/>
          </a:prstGeom>
          <a:noFill/>
          <a:ln>
            <a:noFill/>
          </a:ln>
        </p:spPr>
      </p:pic>
      <p:sp>
        <p:nvSpPr>
          <p:cNvPr id="1927" name="Google Shape;1927;p155"/>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lt1"/>
              </a:buClr>
              <a:buSzPts val="2100"/>
              <a:buNone/>
            </a:pPr>
            <a:r>
              <a:rPr lang="en-US" sz="2000">
                <a:latin typeface="Verdana"/>
                <a:ea typeface="Verdana"/>
                <a:cs typeface="Verdana"/>
                <a:sym typeface="Verdana"/>
              </a:rPr>
              <a:t>Response Systems</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156"/>
          <p:cNvSpPr txBox="1"/>
          <p:nvPr>
            <p:ph idx="1" type="body"/>
          </p:nvPr>
        </p:nvSpPr>
        <p:spPr>
          <a:xfrm>
            <a:off x="457201" y="1371601"/>
            <a:ext cx="8229600" cy="45720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rPr lang="en-US" sz="2605">
                <a:solidFill>
                  <a:srgbClr val="105775"/>
                </a:solidFill>
                <a:latin typeface="Verdana"/>
                <a:ea typeface="Verdana"/>
                <a:cs typeface="Verdana"/>
                <a:sym typeface="Verdana"/>
              </a:rPr>
              <a:t>Feedback is most effective when:</a:t>
            </a:r>
            <a:endParaRPr sz="3160">
              <a:solidFill>
                <a:srgbClr val="105775"/>
              </a:solidFill>
              <a:latin typeface="Verdana"/>
              <a:ea typeface="Verdana"/>
              <a:cs typeface="Verdana"/>
              <a:sym typeface="Verdana"/>
            </a:endParaRPr>
          </a:p>
          <a:p>
            <a:pPr indent="0" lvl="0" marL="114300" rtl="0" algn="l">
              <a:lnSpc>
                <a:spcPct val="100000"/>
              </a:lnSpc>
              <a:spcBef>
                <a:spcPts val="360"/>
              </a:spcBef>
              <a:spcAft>
                <a:spcPts val="0"/>
              </a:spcAft>
              <a:buSzPts val="1800"/>
              <a:buNone/>
            </a:pPr>
            <a:r>
              <a:t/>
            </a:r>
            <a:endParaRPr sz="2605">
              <a:latin typeface="Verdana"/>
              <a:ea typeface="Verdana"/>
              <a:cs typeface="Verdana"/>
              <a:sym typeface="Verdana"/>
            </a:endParaRPr>
          </a:p>
          <a:p>
            <a:pPr indent="-394017" lvl="0" marL="457200" rtl="0" algn="l">
              <a:lnSpc>
                <a:spcPct val="100000"/>
              </a:lnSpc>
              <a:spcBef>
                <a:spcPts val="360"/>
              </a:spcBef>
              <a:spcAft>
                <a:spcPts val="0"/>
              </a:spcAft>
              <a:buSzPts val="2605"/>
              <a:buFont typeface="Verdana"/>
              <a:buChar char="●"/>
            </a:pPr>
            <a:r>
              <a:rPr lang="en-US" sz="2605">
                <a:latin typeface="Verdana"/>
                <a:ea typeface="Verdana"/>
                <a:cs typeface="Verdana"/>
                <a:sym typeface="Verdana"/>
              </a:rPr>
              <a:t>The relationship between the teacher and student needs to be a positive one.</a:t>
            </a:r>
            <a:endParaRPr sz="3160">
              <a:latin typeface="Verdana"/>
              <a:ea typeface="Verdana"/>
              <a:cs typeface="Verdana"/>
              <a:sym typeface="Verdana"/>
            </a:endParaRPr>
          </a:p>
          <a:p>
            <a:pPr indent="0" lvl="0" marL="0" rtl="0" algn="l">
              <a:lnSpc>
                <a:spcPct val="100000"/>
              </a:lnSpc>
              <a:spcBef>
                <a:spcPts val="360"/>
              </a:spcBef>
              <a:spcAft>
                <a:spcPts val="0"/>
              </a:spcAft>
              <a:buSzPts val="1800"/>
              <a:buNone/>
            </a:pPr>
            <a:r>
              <a:t/>
            </a:r>
            <a:endParaRPr sz="2605">
              <a:latin typeface="Verdana"/>
              <a:ea typeface="Verdana"/>
              <a:cs typeface="Verdana"/>
              <a:sym typeface="Verdana"/>
            </a:endParaRPr>
          </a:p>
          <a:p>
            <a:pPr indent="-394017" lvl="0" marL="457200" rtl="0" algn="l">
              <a:lnSpc>
                <a:spcPct val="100000"/>
              </a:lnSpc>
              <a:spcBef>
                <a:spcPts val="360"/>
              </a:spcBef>
              <a:spcAft>
                <a:spcPts val="0"/>
              </a:spcAft>
              <a:buSzPts val="2605"/>
              <a:buFont typeface="Verdana"/>
              <a:buChar char="●"/>
            </a:pPr>
            <a:r>
              <a:rPr lang="en-US" sz="2605">
                <a:latin typeface="Verdana"/>
                <a:ea typeface="Verdana"/>
                <a:cs typeface="Verdana"/>
                <a:sym typeface="Verdana"/>
              </a:rPr>
              <a:t>The teacher needs to be seen as credible in the eyes of the student.</a:t>
            </a:r>
            <a:endParaRPr sz="3160">
              <a:latin typeface="Verdana"/>
              <a:ea typeface="Verdana"/>
              <a:cs typeface="Verdana"/>
              <a:sym typeface="Verdana"/>
            </a:endParaRPr>
          </a:p>
          <a:p>
            <a:pPr indent="0" lvl="0" marL="457200" rtl="0" algn="l">
              <a:lnSpc>
                <a:spcPct val="100000"/>
              </a:lnSpc>
              <a:spcBef>
                <a:spcPts val="360"/>
              </a:spcBef>
              <a:spcAft>
                <a:spcPts val="0"/>
              </a:spcAft>
              <a:buSzPts val="1800"/>
              <a:buNone/>
            </a:pPr>
            <a:r>
              <a:t/>
            </a:r>
            <a:endParaRPr sz="2605">
              <a:latin typeface="Verdana"/>
              <a:ea typeface="Verdana"/>
              <a:cs typeface="Verdana"/>
              <a:sym typeface="Verdana"/>
            </a:endParaRPr>
          </a:p>
          <a:p>
            <a:pPr indent="-394017" lvl="0" marL="457200" rtl="0" algn="l">
              <a:lnSpc>
                <a:spcPct val="100000"/>
              </a:lnSpc>
              <a:spcBef>
                <a:spcPts val="360"/>
              </a:spcBef>
              <a:spcAft>
                <a:spcPts val="0"/>
              </a:spcAft>
              <a:buSzPts val="2605"/>
              <a:buFont typeface="Verdana"/>
              <a:buChar char="●"/>
            </a:pPr>
            <a:r>
              <a:rPr lang="en-US" sz="2605">
                <a:latin typeface="Verdana"/>
                <a:ea typeface="Verdana"/>
                <a:cs typeface="Verdana"/>
                <a:sym typeface="Verdana"/>
              </a:rPr>
              <a:t>The climate of the classroom needs to be such that errors are not viewed with shame, but as part of the learning process.</a:t>
            </a:r>
            <a:endParaRPr sz="3160">
              <a:latin typeface="Verdana"/>
              <a:ea typeface="Verdana"/>
              <a:cs typeface="Verdana"/>
              <a:sym typeface="Verdana"/>
            </a:endParaRPr>
          </a:p>
        </p:txBody>
      </p:sp>
      <p:sp>
        <p:nvSpPr>
          <p:cNvPr id="1934" name="Google Shape;1934;p15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Strategy #3: Provide feedback that moves learning forward</a:t>
            </a:r>
            <a:endParaRPr/>
          </a:p>
        </p:txBody>
      </p:sp>
      <p:sp>
        <p:nvSpPr>
          <p:cNvPr id="1935" name="Google Shape;1935;p156"/>
          <p:cNvSpPr txBox="1"/>
          <p:nvPr/>
        </p:nvSpPr>
        <p:spPr>
          <a:xfrm>
            <a:off x="228600" y="6256700"/>
            <a:ext cx="7334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The Distance Learning Playbook p. 151</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157"/>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800"/>
              <a:buNone/>
            </a:pPr>
            <a:r>
              <a:rPr lang="en-US"/>
              <a:t>HLP 22</a:t>
            </a:r>
            <a:endParaRPr/>
          </a:p>
        </p:txBody>
      </p:sp>
      <p:pic>
        <p:nvPicPr>
          <p:cNvPr id="1942" name="Google Shape;1942;p157"/>
          <p:cNvPicPr preferRelativeResize="0"/>
          <p:nvPr/>
        </p:nvPicPr>
        <p:blipFill rotWithShape="1">
          <a:blip r:embed="rId3">
            <a:alphaModFix/>
          </a:blip>
          <a:srcRect b="0" l="0" r="0" t="0"/>
          <a:stretch/>
        </p:blipFill>
        <p:spPr>
          <a:xfrm>
            <a:off x="461275" y="1709014"/>
            <a:ext cx="8083376" cy="3462288"/>
          </a:xfrm>
          <a:prstGeom prst="rect">
            <a:avLst/>
          </a:prstGeom>
          <a:noFill/>
          <a:ln>
            <a:noFill/>
          </a:ln>
        </p:spPr>
      </p:pic>
      <p:pic>
        <p:nvPicPr>
          <p:cNvPr id="1943" name="Google Shape;1943;p157"/>
          <p:cNvPicPr preferRelativeResize="0"/>
          <p:nvPr/>
        </p:nvPicPr>
        <p:blipFill rotWithShape="1">
          <a:blip r:embed="rId4">
            <a:alphaModFix/>
          </a:blip>
          <a:srcRect b="0" l="0" r="0" t="0"/>
          <a:stretch/>
        </p:blipFill>
        <p:spPr>
          <a:xfrm>
            <a:off x="0" y="5262200"/>
            <a:ext cx="9144000" cy="16983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158"/>
          <p:cNvSpPr txBox="1"/>
          <p:nvPr/>
        </p:nvSpPr>
        <p:spPr>
          <a:xfrm>
            <a:off x="367588" y="5504000"/>
            <a:ext cx="8630700" cy="9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Feedback should be focused. </a:t>
            </a:r>
            <a:endParaRPr b="0" i="0" sz="30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0"/>
              <a:buFont typeface="Arial"/>
              <a:buNone/>
            </a:pPr>
            <a:r>
              <a:t/>
            </a:r>
            <a:endParaRPr b="0" i="1" sz="3000" u="none" cap="none" strike="noStrike">
              <a:solidFill>
                <a:srgbClr val="000000"/>
              </a:solidFill>
              <a:latin typeface="Verdana"/>
              <a:ea typeface="Verdana"/>
              <a:cs typeface="Verdana"/>
              <a:sym typeface="Verdana"/>
            </a:endParaRPr>
          </a:p>
        </p:txBody>
      </p:sp>
      <p:pic>
        <p:nvPicPr>
          <p:cNvPr id="1950" name="Google Shape;1950;p158"/>
          <p:cNvPicPr preferRelativeResize="0"/>
          <p:nvPr/>
        </p:nvPicPr>
        <p:blipFill rotWithShape="1">
          <a:blip r:embed="rId3">
            <a:alphaModFix/>
          </a:blip>
          <a:srcRect b="0" l="0" r="0" t="0"/>
          <a:stretch/>
        </p:blipFill>
        <p:spPr>
          <a:xfrm>
            <a:off x="1909138" y="1718513"/>
            <a:ext cx="5547625" cy="3445600"/>
          </a:xfrm>
          <a:prstGeom prst="rect">
            <a:avLst/>
          </a:prstGeom>
          <a:noFill/>
          <a:ln>
            <a:noFill/>
          </a:ln>
        </p:spPr>
      </p:pic>
      <p:sp>
        <p:nvSpPr>
          <p:cNvPr id="1951" name="Google Shape;1951;p15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Effective Classroom Feedback:</a:t>
            </a:r>
            <a:endParaRPr sz="3800"/>
          </a:p>
          <a:p>
            <a:pPr indent="0" lvl="0" marL="0" rtl="0" algn="ctr">
              <a:lnSpc>
                <a:spcPct val="100000"/>
              </a:lnSpc>
              <a:spcBef>
                <a:spcPts val="0"/>
              </a:spcBef>
              <a:spcAft>
                <a:spcPts val="0"/>
              </a:spcAft>
              <a:buSzPts val="4000"/>
              <a:buNone/>
            </a:pPr>
            <a:r>
              <a:rPr lang="en-US" sz="3800"/>
              <a:t>Focused and Specific</a:t>
            </a:r>
            <a:endParaRPr sz="3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Collection</a:t>
            </a:r>
            <a:endParaRPr/>
          </a:p>
        </p:txBody>
      </p:sp>
      <p:pic>
        <p:nvPicPr>
          <p:cNvPr descr="Google Shape;371;p24" id="912" name="Google Shape;912;p16"/>
          <p:cNvPicPr preferRelativeResize="0"/>
          <p:nvPr/>
        </p:nvPicPr>
        <p:blipFill rotWithShape="1">
          <a:blip r:embed="rId3">
            <a:alphaModFix/>
          </a:blip>
          <a:srcRect b="0" l="0" r="0" t="0"/>
          <a:stretch/>
        </p:blipFill>
        <p:spPr>
          <a:xfrm>
            <a:off x="264925" y="2071800"/>
            <a:ext cx="8614144" cy="363353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6" name="Shape 1956"/>
        <p:cNvGrpSpPr/>
        <p:nvPr/>
      </p:nvGrpSpPr>
      <p:grpSpPr>
        <a:xfrm>
          <a:off x="0" y="0"/>
          <a:ext cx="0" cy="0"/>
          <a:chOff x="0" y="0"/>
          <a:chExt cx="0" cy="0"/>
        </a:xfrm>
      </p:grpSpPr>
      <p:sp>
        <p:nvSpPr>
          <p:cNvPr id="1957" name="Google Shape;1957;p159"/>
          <p:cNvSpPr txBox="1"/>
          <p:nvPr/>
        </p:nvSpPr>
        <p:spPr>
          <a:xfrm>
            <a:off x="598949" y="2563502"/>
            <a:ext cx="3737100" cy="19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Feedback should relate to the learning goals that have been shared with students.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1" sz="3000" u="none" cap="none" strike="noStrike">
              <a:solidFill>
                <a:srgbClr val="000000"/>
              </a:solidFill>
              <a:latin typeface="Verdana"/>
              <a:ea typeface="Verdana"/>
              <a:cs typeface="Verdana"/>
              <a:sym typeface="Verdana"/>
            </a:endParaRPr>
          </a:p>
        </p:txBody>
      </p:sp>
      <p:pic>
        <p:nvPicPr>
          <p:cNvPr id="1958" name="Google Shape;1958;p159"/>
          <p:cNvPicPr preferRelativeResize="0"/>
          <p:nvPr/>
        </p:nvPicPr>
        <p:blipFill rotWithShape="1">
          <a:blip r:embed="rId3">
            <a:alphaModFix/>
          </a:blip>
          <a:srcRect b="1225" l="24" r="24" t="-453"/>
          <a:stretch/>
        </p:blipFill>
        <p:spPr>
          <a:xfrm>
            <a:off x="4777952" y="1752568"/>
            <a:ext cx="3737100" cy="4091940"/>
          </a:xfrm>
          <a:prstGeom prst="rect">
            <a:avLst/>
          </a:prstGeom>
          <a:noFill/>
          <a:ln cap="flat" cmpd="sng" w="47625">
            <a:solidFill>
              <a:schemeClr val="dk1">
                <a:alpha val="76862"/>
              </a:schemeClr>
            </a:solidFill>
            <a:prstDash val="solid"/>
            <a:round/>
            <a:headEnd len="sm" w="sm" type="none"/>
            <a:tailEnd len="sm" w="sm" type="none"/>
          </a:ln>
        </p:spPr>
      </p:pic>
      <p:sp>
        <p:nvSpPr>
          <p:cNvPr id="1959" name="Google Shape;1959;p15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Effective Classroom Feedback: Related to Learning Goals</a:t>
            </a:r>
            <a:endParaRPr sz="3800"/>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160"/>
          <p:cNvSpPr txBox="1"/>
          <p:nvPr>
            <p:ph idx="1" type="body"/>
          </p:nvPr>
        </p:nvSpPr>
        <p:spPr>
          <a:xfrm>
            <a:off x="4991100" y="1600200"/>
            <a:ext cx="3924300" cy="5081400"/>
          </a:xfrm>
          <a:prstGeom prst="rect">
            <a:avLst/>
          </a:prstGeom>
          <a:noFill/>
          <a:ln>
            <a:noFill/>
          </a:ln>
        </p:spPr>
        <p:txBody>
          <a:bodyPr anchorCtr="0" anchor="ctr" bIns="45700" lIns="91425" spcFirstLastPara="1" rIns="91425" wrap="square" tIns="45700">
            <a:noAutofit/>
          </a:bodyPr>
          <a:lstStyle/>
          <a:p>
            <a:pPr indent="-393700" lvl="0" marL="457200" rtl="0" algn="l">
              <a:lnSpc>
                <a:spcPct val="100000"/>
              </a:lnSpc>
              <a:spcBef>
                <a:spcPts val="360"/>
              </a:spcBef>
              <a:spcAft>
                <a:spcPts val="0"/>
              </a:spcAft>
              <a:buSzPts val="2600"/>
              <a:buFont typeface="Verdana"/>
              <a:buChar char="•"/>
            </a:pPr>
            <a:r>
              <a:rPr lang="en-US" sz="2600">
                <a:latin typeface="Verdana"/>
                <a:ea typeface="Verdana"/>
                <a:cs typeface="Verdana"/>
                <a:sym typeface="Verdana"/>
              </a:rPr>
              <a:t>What formats do teachers use to explain success criteria to students?</a:t>
            </a:r>
            <a:endParaRPr sz="2600">
              <a:latin typeface="Verdana"/>
              <a:ea typeface="Verdana"/>
              <a:cs typeface="Verdana"/>
              <a:sym typeface="Verdana"/>
            </a:endParaRPr>
          </a:p>
          <a:p>
            <a:pPr indent="-393700" lvl="0" marL="457200" rtl="0" algn="l">
              <a:lnSpc>
                <a:spcPct val="100000"/>
              </a:lnSpc>
              <a:spcBef>
                <a:spcPts val="360"/>
              </a:spcBef>
              <a:spcAft>
                <a:spcPts val="0"/>
              </a:spcAft>
              <a:buSzPts val="2600"/>
              <a:buFont typeface="Verdana"/>
              <a:buChar char="•"/>
            </a:pPr>
            <a:r>
              <a:rPr lang="en-US" sz="2600">
                <a:latin typeface="Verdana"/>
                <a:ea typeface="Verdana"/>
                <a:cs typeface="Verdana"/>
                <a:sym typeface="Verdana"/>
              </a:rPr>
              <a:t>Discuss where in your building do you see examples of feedback that moves learning forward (yourself and others).</a:t>
            </a:r>
            <a:endParaRPr sz="2600">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a:latin typeface="Verdana"/>
              <a:ea typeface="Verdana"/>
              <a:cs typeface="Verdana"/>
              <a:sym typeface="Verdana"/>
            </a:endParaRPr>
          </a:p>
        </p:txBody>
      </p:sp>
      <p:sp>
        <p:nvSpPr>
          <p:cNvPr id="1966" name="Google Shape;1966;p16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Take 5</a:t>
            </a:r>
            <a:endParaRPr/>
          </a:p>
        </p:txBody>
      </p:sp>
      <p:pic>
        <p:nvPicPr>
          <p:cNvPr id="1967" name="Google Shape;1967;p160"/>
          <p:cNvPicPr preferRelativeResize="0"/>
          <p:nvPr/>
        </p:nvPicPr>
        <p:blipFill rotWithShape="1">
          <a:blip r:embed="rId3">
            <a:alphaModFix/>
          </a:blip>
          <a:srcRect b="0" l="0" r="0" t="0"/>
          <a:stretch/>
        </p:blipFill>
        <p:spPr>
          <a:xfrm>
            <a:off x="320900" y="2096950"/>
            <a:ext cx="4571999" cy="331927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16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   Strategy #4: Having students help each other learn</a:t>
            </a:r>
            <a:endParaRPr/>
          </a:p>
        </p:txBody>
      </p:sp>
      <p:sp>
        <p:nvSpPr>
          <p:cNvPr id="1974" name="Google Shape;1974;p161"/>
          <p:cNvSpPr txBox="1"/>
          <p:nvPr/>
        </p:nvSpPr>
        <p:spPr>
          <a:xfrm>
            <a:off x="621981" y="1388725"/>
            <a:ext cx="7720200" cy="5017800"/>
          </a:xfrm>
          <a:prstGeom prst="rect">
            <a:avLst/>
          </a:prstGeom>
          <a:noFill/>
          <a:ln>
            <a:noFill/>
          </a:ln>
        </p:spPr>
        <p:txBody>
          <a:bodyPr anchorCtr="0" anchor="t" bIns="91425" lIns="91425" spcFirstLastPara="1" rIns="91425" wrap="square" tIns="91425">
            <a:spAutoFit/>
          </a:bodyPr>
          <a:lstStyle/>
          <a:p>
            <a:pPr indent="0" lvl="0" marL="38100" marR="0" rtl="0" algn="ctr">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Cooperative learning with a group goal </a:t>
            </a:r>
            <a:r>
              <a:rPr b="1" i="1" lang="en-US" sz="2600" u="none" cap="none" strike="noStrike">
                <a:solidFill>
                  <a:srgbClr val="000000"/>
                </a:solidFill>
                <a:latin typeface="Verdana"/>
                <a:ea typeface="Verdana"/>
                <a:cs typeface="Verdana"/>
                <a:sym typeface="Verdana"/>
              </a:rPr>
              <a:t>and </a:t>
            </a:r>
            <a:r>
              <a:rPr b="0" i="0" lang="en-US" sz="2600" u="none" cap="none" strike="noStrike">
                <a:solidFill>
                  <a:srgbClr val="000000"/>
                </a:solidFill>
                <a:latin typeface="Verdana"/>
                <a:ea typeface="Verdana"/>
                <a:cs typeface="Verdana"/>
                <a:sym typeface="Verdana"/>
              </a:rPr>
              <a:t>individual accountability</a:t>
            </a:r>
            <a:endParaRPr b="0" i="0" sz="1600" u="none" cap="none" strike="noStrike">
              <a:solidFill>
                <a:srgbClr val="000000"/>
              </a:solidFill>
              <a:latin typeface="Arial"/>
              <a:ea typeface="Arial"/>
              <a:cs typeface="Arial"/>
              <a:sym typeface="Arial"/>
            </a:endParaRPr>
          </a:p>
          <a:p>
            <a:pPr indent="0" lvl="0" marL="381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355600" lvl="0"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Discussion</a:t>
            </a:r>
            <a:endParaRPr b="0" i="0" sz="2600" u="none" cap="none" strike="noStrike">
              <a:solidFill>
                <a:srgbClr val="000000"/>
              </a:solidFill>
              <a:latin typeface="Verdana"/>
              <a:ea typeface="Verdana"/>
              <a:cs typeface="Verdana"/>
              <a:sym typeface="Verdana"/>
            </a:endParaRPr>
          </a:p>
          <a:p>
            <a:pPr indent="-355600" lvl="0"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Partner work</a:t>
            </a:r>
            <a:endParaRPr b="0" i="0" sz="2600" u="none" cap="none" strike="noStrike">
              <a:solidFill>
                <a:srgbClr val="000000"/>
              </a:solidFill>
              <a:latin typeface="Verdana"/>
              <a:ea typeface="Verdana"/>
              <a:cs typeface="Verdana"/>
              <a:sym typeface="Verdana"/>
            </a:endParaRPr>
          </a:p>
          <a:p>
            <a:pPr indent="-355600" lvl="0"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Collaboration</a:t>
            </a:r>
            <a:endParaRPr b="0" i="0" sz="2600" u="none" cap="none" strike="noStrike">
              <a:solidFill>
                <a:srgbClr val="000000"/>
              </a:solidFill>
              <a:latin typeface="Verdana"/>
              <a:ea typeface="Verdana"/>
              <a:cs typeface="Verdana"/>
              <a:sym typeface="Verdana"/>
            </a:endParaRPr>
          </a:p>
          <a:p>
            <a:pPr indent="-355600" lvl="0"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Peer tutoring</a:t>
            </a:r>
            <a:endParaRPr b="0" i="0" sz="2600" u="none" cap="none" strike="noStrike">
              <a:solidFill>
                <a:srgbClr val="000000"/>
              </a:solidFill>
              <a:latin typeface="Verdana"/>
              <a:ea typeface="Verdana"/>
              <a:cs typeface="Verdana"/>
              <a:sym typeface="Verdana"/>
            </a:endParaRPr>
          </a:p>
          <a:p>
            <a:pPr indent="-355600" lvl="0"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Turn and talk</a:t>
            </a:r>
            <a:endParaRPr b="0" i="0" sz="26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rgbClr val="105775"/>
                </a:solidFill>
                <a:latin typeface="Verdana"/>
                <a:ea typeface="Verdana"/>
                <a:cs typeface="Verdana"/>
                <a:sym typeface="Verdana"/>
              </a:rPr>
              <a:t>Important:</a:t>
            </a:r>
            <a:r>
              <a:rPr b="0" i="0" lang="en-US" sz="2600" u="none" cap="none" strike="noStrike">
                <a:solidFill>
                  <a:schemeClr val="accent3"/>
                </a:solidFill>
                <a:latin typeface="Verdana"/>
                <a:ea typeface="Verdana"/>
                <a:cs typeface="Verdana"/>
                <a:sym typeface="Verdana"/>
              </a:rPr>
              <a:t> </a:t>
            </a:r>
            <a:r>
              <a:rPr b="0" i="0" lang="en-US" sz="2600" u="none" cap="none" strike="noStrike">
                <a:solidFill>
                  <a:srgbClr val="000000"/>
                </a:solidFill>
                <a:latin typeface="Verdana"/>
                <a:ea typeface="Verdana"/>
                <a:cs typeface="Verdana"/>
                <a:sym typeface="Verdana"/>
              </a:rPr>
              <a:t>Students need to be taught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           how to collaborate</a:t>
            </a:r>
            <a:endParaRPr b="0" i="0" sz="2600" u="none" cap="none" strike="noStrike">
              <a:solidFill>
                <a:srgbClr val="000000"/>
              </a:solidFill>
              <a:latin typeface="Verdana"/>
              <a:ea typeface="Verdana"/>
              <a:cs typeface="Verdana"/>
              <a:sym typeface="Verdana"/>
            </a:endParaRPr>
          </a:p>
        </p:txBody>
      </p:sp>
      <p:pic>
        <p:nvPicPr>
          <p:cNvPr id="1975" name="Google Shape;1975;p161"/>
          <p:cNvPicPr preferRelativeResize="0"/>
          <p:nvPr/>
        </p:nvPicPr>
        <p:blipFill rotWithShape="1">
          <a:blip r:embed="rId3">
            <a:alphaModFix/>
          </a:blip>
          <a:srcRect b="0" l="0" r="0" t="0"/>
          <a:stretch/>
        </p:blipFill>
        <p:spPr>
          <a:xfrm>
            <a:off x="4571999" y="2765577"/>
            <a:ext cx="3502151" cy="1933956"/>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6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Peer Critiques</a:t>
            </a:r>
            <a:endParaRPr/>
          </a:p>
        </p:txBody>
      </p:sp>
      <p:pic>
        <p:nvPicPr>
          <p:cNvPr id="1982" name="Google Shape;1982;p162">
            <a:hlinkClick r:id="rId3"/>
          </p:cNvPr>
          <p:cNvPicPr preferRelativeResize="0"/>
          <p:nvPr/>
        </p:nvPicPr>
        <p:blipFill rotWithShape="1">
          <a:blip r:embed="rId4">
            <a:alphaModFix/>
          </a:blip>
          <a:srcRect b="0" l="0" r="0" t="0"/>
          <a:stretch/>
        </p:blipFill>
        <p:spPr>
          <a:xfrm>
            <a:off x="1465238" y="1612173"/>
            <a:ext cx="6502624" cy="4215100"/>
          </a:xfrm>
          <a:prstGeom prst="rect">
            <a:avLst/>
          </a:prstGeom>
          <a:noFill/>
          <a:ln cap="flat" cmpd="sng" w="9525">
            <a:solidFill>
              <a:schemeClr val="dk1"/>
            </a:solidFill>
            <a:prstDash val="solid"/>
            <a:round/>
            <a:headEnd len="sm" w="sm" type="none"/>
            <a:tailEnd len="sm" w="sm" type="none"/>
          </a:ln>
        </p:spPr>
      </p:pic>
      <p:sp>
        <p:nvSpPr>
          <p:cNvPr id="1983" name="Google Shape;1983;p162"/>
          <p:cNvSpPr txBox="1"/>
          <p:nvPr/>
        </p:nvSpPr>
        <p:spPr>
          <a:xfrm>
            <a:off x="198100" y="5827275"/>
            <a:ext cx="6816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a:t>
            </a:r>
            <a:r>
              <a:rPr b="0" i="0" lang="en-US" sz="1200" u="sng" cap="none" strike="noStrike">
                <a:solidFill>
                  <a:schemeClr val="hlink"/>
                </a:solidFill>
                <a:latin typeface="Calibri"/>
                <a:ea typeface="Calibri"/>
                <a:cs typeface="Calibri"/>
                <a:sym typeface="Calibri"/>
                <a:hlinkClick r:id="rId5"/>
              </a:rPr>
              <a:t>Peer critiques video</a:t>
            </a:r>
            <a:r>
              <a:rPr b="0" i="0" lang="en-US" sz="1200" u="sng" cap="none" strike="noStrike">
                <a:solidFill>
                  <a:srgbClr val="074A24"/>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163"/>
          <p:cNvSpPr txBox="1"/>
          <p:nvPr/>
        </p:nvSpPr>
        <p:spPr>
          <a:xfrm>
            <a:off x="457200" y="1569966"/>
            <a:ext cx="5649900" cy="497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2600" u="none" cap="none" strike="noStrike">
                <a:solidFill>
                  <a:srgbClr val="184582"/>
                </a:solidFill>
                <a:latin typeface="Verdana"/>
                <a:ea typeface="Verdana"/>
                <a:cs typeface="Verdana"/>
                <a:sym typeface="Verdana"/>
              </a:rPr>
              <a:t>Self-regulated Learning</a:t>
            </a:r>
            <a:endParaRPr b="0" i="0" sz="2600" u="none" cap="none" strike="noStrike">
              <a:solidFill>
                <a:srgbClr val="184582"/>
              </a:solidFill>
              <a:latin typeface="Verdana"/>
              <a:ea typeface="Verdana"/>
              <a:cs typeface="Verdana"/>
              <a:sym typeface="Verdana"/>
            </a:endParaRPr>
          </a:p>
          <a:p>
            <a:pPr indent="-355600" lvl="2"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Share learning goals</a:t>
            </a:r>
            <a:endParaRPr b="0" i="0" sz="2600" u="none" cap="none" strike="noStrike">
              <a:solidFill>
                <a:srgbClr val="000000"/>
              </a:solidFill>
              <a:latin typeface="Verdana"/>
              <a:ea typeface="Verdana"/>
              <a:cs typeface="Verdana"/>
              <a:sym typeface="Verdana"/>
            </a:endParaRPr>
          </a:p>
          <a:p>
            <a:pPr indent="-355600" lvl="2"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Promote the belief that learning is incremental</a:t>
            </a:r>
            <a:endParaRPr b="0" i="0" sz="2600" u="none" cap="none" strike="noStrike">
              <a:solidFill>
                <a:srgbClr val="000000"/>
              </a:solidFill>
              <a:latin typeface="Verdana"/>
              <a:ea typeface="Verdana"/>
              <a:cs typeface="Verdana"/>
              <a:sym typeface="Verdana"/>
            </a:endParaRPr>
          </a:p>
          <a:p>
            <a:pPr indent="-355600" lvl="2"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Decrease comparisons with others</a:t>
            </a:r>
            <a:endParaRPr b="0" i="0" sz="2600" u="none" cap="none" strike="noStrike">
              <a:solidFill>
                <a:srgbClr val="000000"/>
              </a:solidFill>
              <a:latin typeface="Verdana"/>
              <a:ea typeface="Verdana"/>
              <a:cs typeface="Verdana"/>
              <a:sym typeface="Verdana"/>
            </a:endParaRPr>
          </a:p>
          <a:p>
            <a:pPr indent="-355600" lvl="2" marL="381000" marR="0" rtl="0" algn="l">
              <a:lnSpc>
                <a:spcPct val="100000"/>
              </a:lnSpc>
              <a:spcBef>
                <a:spcPts val="0"/>
              </a:spcBef>
              <a:spcAft>
                <a:spcPts val="0"/>
              </a:spcAft>
              <a:buClr>
                <a:srgbClr val="000000"/>
              </a:buClr>
              <a:buSzPts val="3200"/>
              <a:buFont typeface="Arial"/>
              <a:buChar char="•"/>
            </a:pPr>
            <a:r>
              <a:rPr b="0" i="0" lang="en-US" sz="2600" u="none" cap="none" strike="noStrike">
                <a:solidFill>
                  <a:srgbClr val="000000"/>
                </a:solidFill>
                <a:latin typeface="Verdana"/>
                <a:ea typeface="Verdana"/>
                <a:cs typeface="Verdana"/>
                <a:sym typeface="Verdana"/>
              </a:rPr>
              <a:t>Provide feedback that moves them forward</a:t>
            </a:r>
            <a:endParaRPr b="0" i="0" sz="2600" u="none" cap="none" strike="noStrike">
              <a:solidFill>
                <a:srgbClr val="000000"/>
              </a:solidFill>
              <a:latin typeface="Verdana"/>
              <a:ea typeface="Verdana"/>
              <a:cs typeface="Verdana"/>
              <a:sym typeface="Verdana"/>
            </a:endParaRPr>
          </a:p>
          <a:p>
            <a:pPr indent="-355600" lvl="2" marL="400050" marR="0" rtl="0" algn="l">
              <a:lnSpc>
                <a:spcPct val="100000"/>
              </a:lnSpc>
              <a:spcBef>
                <a:spcPts val="0"/>
              </a:spcBef>
              <a:spcAft>
                <a:spcPts val="0"/>
              </a:spcAft>
              <a:buClr>
                <a:srgbClr val="000000"/>
              </a:buClr>
              <a:buSzPts val="2900"/>
              <a:buFont typeface="Arial"/>
              <a:buChar char="•"/>
            </a:pPr>
            <a:r>
              <a:rPr b="0" i="0" lang="en-US" sz="2600" u="none" cap="none" strike="noStrike">
                <a:solidFill>
                  <a:srgbClr val="000000"/>
                </a:solidFill>
                <a:latin typeface="Verdana"/>
                <a:ea typeface="Verdana"/>
                <a:cs typeface="Verdana"/>
                <a:sym typeface="Verdana"/>
              </a:rPr>
              <a:t>Transfer control of the learning from teacher to student </a:t>
            </a:r>
            <a:endParaRPr b="0" i="0" sz="2600" u="none" cap="none" strike="noStrike">
              <a:solidFill>
                <a:srgbClr val="000000"/>
              </a:solidFill>
              <a:latin typeface="Verdana"/>
              <a:ea typeface="Verdana"/>
              <a:cs typeface="Verdana"/>
              <a:sym typeface="Verdana"/>
            </a:endParaRPr>
          </a:p>
        </p:txBody>
      </p:sp>
      <p:pic>
        <p:nvPicPr>
          <p:cNvPr id="1990" name="Google Shape;1990;p163"/>
          <p:cNvPicPr preferRelativeResize="0"/>
          <p:nvPr/>
        </p:nvPicPr>
        <p:blipFill rotWithShape="1">
          <a:blip r:embed="rId3">
            <a:alphaModFix/>
          </a:blip>
          <a:srcRect b="0" l="0" r="0" t="0"/>
          <a:stretch/>
        </p:blipFill>
        <p:spPr>
          <a:xfrm>
            <a:off x="5873475" y="1705050"/>
            <a:ext cx="2738301" cy="4103063"/>
          </a:xfrm>
          <a:prstGeom prst="rect">
            <a:avLst/>
          </a:prstGeom>
          <a:noFill/>
          <a:ln>
            <a:noFill/>
          </a:ln>
        </p:spPr>
      </p:pic>
      <p:sp>
        <p:nvSpPr>
          <p:cNvPr id="1991" name="Google Shape;1991;p16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600"/>
              <a:t>Strategy #5: Activate students as owners of their own learning</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6" name="Shape 1996"/>
        <p:cNvGrpSpPr/>
        <p:nvPr/>
      </p:nvGrpSpPr>
      <p:grpSpPr>
        <a:xfrm>
          <a:off x="0" y="0"/>
          <a:ext cx="0" cy="0"/>
          <a:chOff x="0" y="0"/>
          <a:chExt cx="0" cy="0"/>
        </a:xfrm>
      </p:grpSpPr>
      <p:sp>
        <p:nvSpPr>
          <p:cNvPr id="1997" name="Google Shape;1997;p164"/>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600"/>
              <a:t>How to support students to become owners of their learning</a:t>
            </a:r>
            <a:endParaRPr/>
          </a:p>
        </p:txBody>
      </p:sp>
      <p:sp>
        <p:nvSpPr>
          <p:cNvPr id="1998" name="Google Shape;1998;p164"/>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p>
            <a:pPr indent="-228600" lvl="0" marL="457200" rtl="0" algn="l">
              <a:lnSpc>
                <a:spcPct val="90000"/>
              </a:lnSpc>
              <a:spcBef>
                <a:spcPts val="1000"/>
              </a:spcBef>
              <a:spcAft>
                <a:spcPts val="0"/>
              </a:spcAft>
              <a:buClr>
                <a:schemeClr val="lt1"/>
              </a:buClr>
              <a:buSzPts val="2100"/>
              <a:buNone/>
            </a:pPr>
            <a:r>
              <a:rPr lang="en-US">
                <a:latin typeface="Verdana"/>
                <a:ea typeface="Verdana"/>
                <a:cs typeface="Verdana"/>
                <a:sym typeface="Verdana"/>
              </a:rPr>
              <a:t>Individual Tracking</a:t>
            </a:r>
            <a:endParaRPr>
              <a:latin typeface="Verdana"/>
              <a:ea typeface="Verdana"/>
              <a:cs typeface="Verdana"/>
              <a:sym typeface="Verdana"/>
            </a:endParaRPr>
          </a:p>
        </p:txBody>
      </p:sp>
      <p:sp>
        <p:nvSpPr>
          <p:cNvPr id="1999" name="Google Shape;1999;p164"/>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Autofit/>
          </a:bodyPr>
          <a:lstStyle/>
          <a:p>
            <a:pPr indent="-342900" lvl="0" marL="368300" rtl="0" algn="l">
              <a:lnSpc>
                <a:spcPct val="90000"/>
              </a:lnSpc>
              <a:spcBef>
                <a:spcPts val="560"/>
              </a:spcBef>
              <a:spcAft>
                <a:spcPts val="0"/>
              </a:spcAft>
              <a:buSzPts val="3200"/>
              <a:buFont typeface="Verdana"/>
              <a:buChar char="•"/>
            </a:pPr>
            <a:r>
              <a:rPr lang="en-US" sz="2400">
                <a:latin typeface="Verdana"/>
                <a:ea typeface="Verdana"/>
                <a:cs typeface="Verdana"/>
                <a:sym typeface="Verdana"/>
              </a:rPr>
              <a:t>Graphs </a:t>
            </a:r>
            <a:endParaRPr>
              <a:latin typeface="Verdana"/>
              <a:ea typeface="Verdana"/>
              <a:cs typeface="Verdana"/>
              <a:sym typeface="Verdana"/>
            </a:endParaRPr>
          </a:p>
          <a:p>
            <a:pPr indent="-342900" lvl="0" marL="368300" rtl="0" algn="l">
              <a:lnSpc>
                <a:spcPct val="90000"/>
              </a:lnSpc>
              <a:spcBef>
                <a:spcPts val="560"/>
              </a:spcBef>
              <a:spcAft>
                <a:spcPts val="0"/>
              </a:spcAft>
              <a:buSzPts val="3200"/>
              <a:buFont typeface="Verdana"/>
              <a:buChar char="•"/>
            </a:pPr>
            <a:r>
              <a:rPr lang="en-US" sz="2400">
                <a:latin typeface="Verdana"/>
                <a:ea typeface="Verdana"/>
                <a:cs typeface="Verdana"/>
                <a:sym typeface="Verdana"/>
              </a:rPr>
              <a:t>Stars on rubrics (video)</a:t>
            </a:r>
            <a:endParaRPr>
              <a:latin typeface="Verdana"/>
              <a:ea typeface="Verdana"/>
              <a:cs typeface="Verdana"/>
              <a:sym typeface="Verdana"/>
            </a:endParaRPr>
          </a:p>
          <a:p>
            <a:pPr indent="-342900" lvl="0" marL="368300" rtl="0" algn="l">
              <a:lnSpc>
                <a:spcPct val="90000"/>
              </a:lnSpc>
              <a:spcBef>
                <a:spcPts val="560"/>
              </a:spcBef>
              <a:spcAft>
                <a:spcPts val="0"/>
              </a:spcAft>
              <a:buSzPts val="3200"/>
              <a:buFont typeface="Verdana"/>
              <a:buChar char="•"/>
            </a:pPr>
            <a:r>
              <a:rPr lang="en-US" sz="2400">
                <a:latin typeface="Verdana"/>
                <a:ea typeface="Verdana"/>
                <a:cs typeface="Verdana"/>
                <a:sym typeface="Verdana"/>
              </a:rPr>
              <a:t>Project checklists</a:t>
            </a:r>
            <a:endParaRPr sz="2400">
              <a:latin typeface="Verdana"/>
              <a:ea typeface="Verdana"/>
              <a:cs typeface="Verdana"/>
              <a:sym typeface="Verdana"/>
            </a:endParaRPr>
          </a:p>
        </p:txBody>
      </p:sp>
      <p:sp>
        <p:nvSpPr>
          <p:cNvPr id="2000" name="Google Shape;2000;p164"/>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p>
            <a:pPr indent="-228600" lvl="0" marL="457200" rtl="0" algn="l">
              <a:lnSpc>
                <a:spcPct val="90000"/>
              </a:lnSpc>
              <a:spcBef>
                <a:spcPts val="1000"/>
              </a:spcBef>
              <a:spcAft>
                <a:spcPts val="0"/>
              </a:spcAft>
              <a:buClr>
                <a:schemeClr val="lt1"/>
              </a:buClr>
              <a:buSzPts val="2100"/>
              <a:buNone/>
            </a:pPr>
            <a:r>
              <a:rPr lang="en-US" sz="1665">
                <a:latin typeface="Verdana"/>
                <a:ea typeface="Verdana"/>
                <a:cs typeface="Verdana"/>
                <a:sym typeface="Verdana"/>
              </a:rPr>
              <a:t>Individual Understanding</a:t>
            </a:r>
            <a:endParaRPr sz="1942">
              <a:latin typeface="Verdana"/>
              <a:ea typeface="Verdana"/>
              <a:cs typeface="Verdana"/>
              <a:sym typeface="Verdana"/>
            </a:endParaRPr>
          </a:p>
        </p:txBody>
      </p:sp>
      <p:pic>
        <p:nvPicPr>
          <p:cNvPr id="2001" name="Google Shape;2001;p164"/>
          <p:cNvPicPr preferRelativeResize="0"/>
          <p:nvPr/>
        </p:nvPicPr>
        <p:blipFill rotWithShape="1">
          <a:blip r:embed="rId3">
            <a:alphaModFix/>
          </a:blip>
          <a:srcRect b="0" l="0" r="0" t="0"/>
          <a:stretch/>
        </p:blipFill>
        <p:spPr>
          <a:xfrm>
            <a:off x="1647300" y="4503525"/>
            <a:ext cx="2114028" cy="2114028"/>
          </a:xfrm>
          <a:prstGeom prst="rect">
            <a:avLst/>
          </a:prstGeom>
          <a:noFill/>
          <a:ln>
            <a:noFill/>
          </a:ln>
        </p:spPr>
      </p:pic>
      <p:sp>
        <p:nvSpPr>
          <p:cNvPr id="2002" name="Google Shape;2002;p164"/>
          <p:cNvSpPr txBox="1"/>
          <p:nvPr/>
        </p:nvSpPr>
        <p:spPr>
          <a:xfrm>
            <a:off x="4648201" y="2313262"/>
            <a:ext cx="4040188" cy="3951288"/>
          </a:xfrm>
          <a:prstGeom prst="rect">
            <a:avLst/>
          </a:prstGeom>
          <a:noFill/>
          <a:ln>
            <a:noFill/>
          </a:ln>
        </p:spPr>
        <p:txBody>
          <a:bodyPr anchorCtr="0" anchor="t" bIns="45700" lIns="91425" spcFirstLastPara="1" rIns="91425" wrap="square" tIns="45700">
            <a:noAutofit/>
          </a:bodyPr>
          <a:lstStyle/>
          <a:p>
            <a:pPr indent="-342900" lvl="0" marL="368300" marR="0" rtl="0" algn="l">
              <a:lnSpc>
                <a:spcPct val="100000"/>
              </a:lnSpc>
              <a:spcBef>
                <a:spcPts val="560"/>
              </a:spcBef>
              <a:spcAft>
                <a:spcPts val="0"/>
              </a:spcAft>
              <a:buClr>
                <a:schemeClr val="dk1"/>
              </a:buClr>
              <a:buSzPts val="3200"/>
              <a:buFont typeface="Verdana"/>
              <a:buChar char="•"/>
            </a:pPr>
            <a:r>
              <a:rPr b="0" i="0" lang="en-US" sz="2400" u="none" cap="none" strike="noStrike">
                <a:solidFill>
                  <a:schemeClr val="dk1"/>
                </a:solidFill>
                <a:latin typeface="Verdana"/>
                <a:ea typeface="Verdana"/>
                <a:cs typeface="Verdana"/>
                <a:sym typeface="Verdana"/>
              </a:rPr>
              <a:t>What did we learn today?</a:t>
            </a:r>
            <a:endParaRPr b="0" i="0" sz="1400" u="none" cap="none" strike="noStrike">
              <a:solidFill>
                <a:srgbClr val="000000"/>
              </a:solidFill>
              <a:latin typeface="Verdana"/>
              <a:ea typeface="Verdana"/>
              <a:cs typeface="Verdana"/>
              <a:sym typeface="Verdana"/>
            </a:endParaRPr>
          </a:p>
          <a:p>
            <a:pPr indent="-342900" lvl="0" marL="368300" marR="0" rtl="0" algn="l">
              <a:lnSpc>
                <a:spcPct val="100000"/>
              </a:lnSpc>
              <a:spcBef>
                <a:spcPts val="560"/>
              </a:spcBef>
              <a:spcAft>
                <a:spcPts val="0"/>
              </a:spcAft>
              <a:buClr>
                <a:schemeClr val="dk1"/>
              </a:buClr>
              <a:buSzPts val="3200"/>
              <a:buFont typeface="Verdana"/>
              <a:buChar char="•"/>
            </a:pPr>
            <a:r>
              <a:rPr b="0" i="0" lang="en-US" sz="2400" u="none" cap="none" strike="noStrike">
                <a:solidFill>
                  <a:schemeClr val="dk1"/>
                </a:solidFill>
                <a:latin typeface="Verdana"/>
                <a:ea typeface="Verdana"/>
                <a:cs typeface="Verdana"/>
                <a:sym typeface="Verdana"/>
              </a:rPr>
              <a:t>Personal logs</a:t>
            </a:r>
            <a:endParaRPr b="0" i="0" sz="1400" u="none" cap="none" strike="noStrike">
              <a:solidFill>
                <a:srgbClr val="000000"/>
              </a:solidFill>
              <a:latin typeface="Verdana"/>
              <a:ea typeface="Verdana"/>
              <a:cs typeface="Verdana"/>
              <a:sym typeface="Verdana"/>
            </a:endParaRPr>
          </a:p>
          <a:p>
            <a:pPr indent="-342900" lvl="0" marL="368300" marR="0" rtl="0" algn="l">
              <a:lnSpc>
                <a:spcPct val="100000"/>
              </a:lnSpc>
              <a:spcBef>
                <a:spcPts val="560"/>
              </a:spcBef>
              <a:spcAft>
                <a:spcPts val="0"/>
              </a:spcAft>
              <a:buClr>
                <a:schemeClr val="dk1"/>
              </a:buClr>
              <a:buSzPts val="3200"/>
              <a:buFont typeface="Verdana"/>
              <a:buChar char="•"/>
            </a:pPr>
            <a:r>
              <a:rPr b="0" i="0" lang="en-US" sz="2400" u="none" cap="none" strike="noStrike">
                <a:solidFill>
                  <a:schemeClr val="dk1"/>
                </a:solidFill>
                <a:latin typeface="Verdana"/>
                <a:ea typeface="Verdana"/>
                <a:cs typeface="Verdana"/>
                <a:sym typeface="Verdana"/>
              </a:rPr>
              <a:t>“Personal best” selections</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7" name="Shape 2007"/>
        <p:cNvGrpSpPr/>
        <p:nvPr/>
      </p:nvGrpSpPr>
      <p:grpSpPr>
        <a:xfrm>
          <a:off x="0" y="0"/>
          <a:ext cx="0" cy="0"/>
          <a:chOff x="0" y="0"/>
          <a:chExt cx="0" cy="0"/>
        </a:xfrm>
      </p:grpSpPr>
      <p:sp>
        <p:nvSpPr>
          <p:cNvPr id="2008" name="Google Shape;2008;p165"/>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2009" name="Google Shape;2009;p16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 Student self monitoring</a:t>
            </a:r>
            <a:endParaRPr/>
          </a:p>
        </p:txBody>
      </p:sp>
      <p:pic>
        <p:nvPicPr>
          <p:cNvPr id="2010" name="Google Shape;2010;p165">
            <a:hlinkClick r:id="rId3"/>
          </p:cNvPr>
          <p:cNvPicPr preferRelativeResize="0"/>
          <p:nvPr/>
        </p:nvPicPr>
        <p:blipFill rotWithShape="1">
          <a:blip r:embed="rId4">
            <a:alphaModFix/>
          </a:blip>
          <a:srcRect b="0" l="0" r="0" t="0"/>
          <a:stretch/>
        </p:blipFill>
        <p:spPr>
          <a:xfrm>
            <a:off x="228600" y="1614725"/>
            <a:ext cx="8686800" cy="4438026"/>
          </a:xfrm>
          <a:prstGeom prst="rect">
            <a:avLst/>
          </a:prstGeom>
          <a:noFill/>
          <a:ln>
            <a:noFill/>
          </a:ln>
        </p:spPr>
      </p:pic>
      <p:sp>
        <p:nvSpPr>
          <p:cNvPr id="2011" name="Google Shape;2011;p165"/>
          <p:cNvSpPr txBox="1"/>
          <p:nvPr/>
        </p:nvSpPr>
        <p:spPr>
          <a:xfrm>
            <a:off x="228600" y="6224900"/>
            <a:ext cx="69447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Arial"/>
              <a:buChar char="●"/>
            </a:pPr>
            <a:r>
              <a:rPr b="0" i="0" lang="en-US" sz="1200" u="sng" cap="none" strike="noStrike">
                <a:solidFill>
                  <a:schemeClr val="hlink"/>
                </a:solidFill>
                <a:latin typeface="Calibri"/>
                <a:ea typeface="Calibri"/>
                <a:cs typeface="Calibri"/>
                <a:sym typeface="Calibri"/>
                <a:hlinkClick r:id="rId5"/>
              </a:rPr>
              <a:t>Mindy 3:58-7:15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6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Data Collection: </a:t>
            </a:r>
            <a:endParaRPr sz="3800"/>
          </a:p>
          <a:p>
            <a:pPr indent="0" lvl="0" marL="0" rtl="0" algn="ctr">
              <a:lnSpc>
                <a:spcPct val="100000"/>
              </a:lnSpc>
              <a:spcBef>
                <a:spcPts val="0"/>
              </a:spcBef>
              <a:spcAft>
                <a:spcPts val="0"/>
              </a:spcAft>
              <a:buSzPts val="4000"/>
              <a:buNone/>
            </a:pPr>
            <a:r>
              <a:rPr lang="en-US" sz="3800"/>
              <a:t>Formative Assessment</a:t>
            </a:r>
            <a:endParaRPr sz="3800"/>
          </a:p>
        </p:txBody>
      </p:sp>
      <p:pic>
        <p:nvPicPr>
          <p:cNvPr id="2018" name="Google Shape;2018;p166"/>
          <p:cNvPicPr preferRelativeResize="0"/>
          <p:nvPr/>
        </p:nvPicPr>
        <p:blipFill rotWithShape="1">
          <a:blip r:embed="rId3">
            <a:alphaModFix/>
          </a:blip>
          <a:srcRect b="0" l="0" r="0" t="0"/>
          <a:stretch/>
        </p:blipFill>
        <p:spPr>
          <a:xfrm>
            <a:off x="457200" y="1810625"/>
            <a:ext cx="8322775" cy="354117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3" name="Shape 2023"/>
        <p:cNvGrpSpPr/>
        <p:nvPr/>
      </p:nvGrpSpPr>
      <p:grpSpPr>
        <a:xfrm>
          <a:off x="0" y="0"/>
          <a:ext cx="0" cy="0"/>
          <a:chOff x="0" y="0"/>
          <a:chExt cx="0" cy="0"/>
        </a:xfrm>
      </p:grpSpPr>
      <p:pic>
        <p:nvPicPr>
          <p:cNvPr descr="Tropical beach" id="2024" name="Google Shape;2024;p167"/>
          <p:cNvPicPr preferRelativeResize="0"/>
          <p:nvPr/>
        </p:nvPicPr>
        <p:blipFill rotWithShape="1">
          <a:blip r:embed="rId3">
            <a:alphaModFix amt="90000"/>
          </a:blip>
          <a:srcRect b="0" l="0" r="0" t="0"/>
          <a:stretch/>
        </p:blipFill>
        <p:spPr>
          <a:xfrm>
            <a:off x="228600" y="1104519"/>
            <a:ext cx="8686799" cy="4999964"/>
          </a:xfrm>
          <a:prstGeom prst="rect">
            <a:avLst/>
          </a:prstGeom>
          <a:noFill/>
          <a:ln>
            <a:noFill/>
          </a:ln>
        </p:spPr>
      </p:pic>
      <p:sp>
        <p:nvSpPr>
          <p:cNvPr id="2025" name="Google Shape;2025;p167"/>
          <p:cNvSpPr txBox="1"/>
          <p:nvPr>
            <p:ph idx="1" type="body"/>
          </p:nvPr>
        </p:nvSpPr>
        <p:spPr>
          <a:xfrm>
            <a:off x="457201" y="1600201"/>
            <a:ext cx="8229600" cy="4571999"/>
          </a:xfrm>
          <a:prstGeom prst="rect">
            <a:avLst/>
          </a:prstGeom>
          <a:noFill/>
          <a:ln>
            <a:noFill/>
          </a:ln>
        </p:spPr>
        <p:txBody>
          <a:bodyPr anchorCtr="0" anchor="ctr" bIns="45700" lIns="91425" spcFirstLastPara="1" rIns="91425" wrap="square" tIns="45700">
            <a:noAutofit/>
          </a:bodyPr>
          <a:lstStyle/>
          <a:p>
            <a:pPr indent="-539750" lvl="0" marL="628650" rtl="0" algn="l">
              <a:lnSpc>
                <a:spcPct val="100000"/>
              </a:lnSpc>
              <a:spcBef>
                <a:spcPts val="360"/>
              </a:spcBef>
              <a:spcAft>
                <a:spcPts val="0"/>
              </a:spcAft>
              <a:buSzPts val="2200"/>
              <a:buFont typeface="Verdana"/>
              <a:buAutoNum type="arabicPeriod"/>
            </a:pPr>
            <a:r>
              <a:rPr lang="en-US" sz="2800">
                <a:latin typeface="Verdana"/>
                <a:ea typeface="Verdana"/>
                <a:cs typeface="Verdana"/>
                <a:sym typeface="Verdana"/>
              </a:rPr>
              <a:t>Clarify, share, and understand learning intentions and success criteria</a:t>
            </a:r>
            <a:endParaRPr sz="3600">
              <a:latin typeface="Verdana"/>
              <a:ea typeface="Verdana"/>
              <a:cs typeface="Verdana"/>
              <a:sym typeface="Verdana"/>
            </a:endParaRPr>
          </a:p>
          <a:p>
            <a:pPr indent="-539750" lvl="0" marL="628650" rtl="0" algn="l">
              <a:lnSpc>
                <a:spcPct val="100000"/>
              </a:lnSpc>
              <a:spcBef>
                <a:spcPts val="360"/>
              </a:spcBef>
              <a:spcAft>
                <a:spcPts val="0"/>
              </a:spcAft>
              <a:buSzPts val="2200"/>
              <a:buFont typeface="Verdana"/>
              <a:buAutoNum type="arabicPeriod"/>
            </a:pPr>
            <a:r>
              <a:rPr lang="en-US" sz="2800">
                <a:latin typeface="Verdana"/>
                <a:ea typeface="Verdana"/>
                <a:cs typeface="Verdana"/>
                <a:sym typeface="Verdana"/>
              </a:rPr>
              <a:t>Find out what students have learned</a:t>
            </a:r>
            <a:endParaRPr sz="3600">
              <a:latin typeface="Verdana"/>
              <a:ea typeface="Verdana"/>
              <a:cs typeface="Verdana"/>
              <a:sym typeface="Verdana"/>
            </a:endParaRPr>
          </a:p>
          <a:p>
            <a:pPr indent="-539750" lvl="0" marL="628650" rtl="0" algn="l">
              <a:lnSpc>
                <a:spcPct val="100000"/>
              </a:lnSpc>
              <a:spcBef>
                <a:spcPts val="360"/>
              </a:spcBef>
              <a:spcAft>
                <a:spcPts val="0"/>
              </a:spcAft>
              <a:buSzPts val="2200"/>
              <a:buFont typeface="Verdana"/>
              <a:buAutoNum type="arabicPeriod"/>
            </a:pPr>
            <a:r>
              <a:rPr lang="en-US" sz="2800">
                <a:latin typeface="Verdana"/>
                <a:ea typeface="Verdana"/>
                <a:cs typeface="Verdana"/>
                <a:sym typeface="Verdana"/>
              </a:rPr>
              <a:t>Provide feedback that moves learning forward</a:t>
            </a:r>
            <a:endParaRPr sz="3600">
              <a:latin typeface="Verdana"/>
              <a:ea typeface="Verdana"/>
              <a:cs typeface="Verdana"/>
              <a:sym typeface="Verdana"/>
            </a:endParaRPr>
          </a:p>
          <a:p>
            <a:pPr indent="-539750" lvl="0" marL="628650" rtl="0" algn="l">
              <a:lnSpc>
                <a:spcPct val="100000"/>
              </a:lnSpc>
              <a:spcBef>
                <a:spcPts val="360"/>
              </a:spcBef>
              <a:spcAft>
                <a:spcPts val="0"/>
              </a:spcAft>
              <a:buSzPts val="2200"/>
              <a:buFont typeface="Verdana"/>
              <a:buAutoNum type="arabicPeriod"/>
            </a:pPr>
            <a:r>
              <a:rPr lang="en-US" sz="2800">
                <a:latin typeface="Verdana"/>
                <a:ea typeface="Verdana"/>
                <a:cs typeface="Verdana"/>
                <a:sym typeface="Verdana"/>
              </a:rPr>
              <a:t>Activate students as instructional resources for one another</a:t>
            </a:r>
            <a:endParaRPr sz="3600">
              <a:latin typeface="Verdana"/>
              <a:ea typeface="Verdana"/>
              <a:cs typeface="Verdana"/>
              <a:sym typeface="Verdana"/>
            </a:endParaRPr>
          </a:p>
          <a:p>
            <a:pPr indent="-539750" lvl="0" marL="628650" rtl="0" algn="l">
              <a:lnSpc>
                <a:spcPct val="100000"/>
              </a:lnSpc>
              <a:spcBef>
                <a:spcPts val="360"/>
              </a:spcBef>
              <a:spcAft>
                <a:spcPts val="0"/>
              </a:spcAft>
              <a:buSzPts val="2200"/>
              <a:buFont typeface="Verdana"/>
              <a:buAutoNum type="arabicPeriod"/>
            </a:pPr>
            <a:r>
              <a:rPr lang="en-US" sz="2800">
                <a:latin typeface="Verdana"/>
                <a:ea typeface="Verdana"/>
                <a:cs typeface="Verdana"/>
                <a:sym typeface="Verdana"/>
              </a:rPr>
              <a:t>Activate students as owners of their own learning</a:t>
            </a:r>
            <a:endParaRPr sz="3600">
              <a:latin typeface="Verdana"/>
              <a:ea typeface="Verdana"/>
              <a:cs typeface="Verdana"/>
              <a:sym typeface="Verdana"/>
            </a:endParaRPr>
          </a:p>
        </p:txBody>
      </p:sp>
      <p:sp>
        <p:nvSpPr>
          <p:cNvPr id="2026" name="Google Shape;2026;p16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5 Strategies for Formative Assessment</a:t>
            </a:r>
            <a:endParaRPr/>
          </a:p>
        </p:txBody>
      </p:sp>
      <p:sp>
        <p:nvSpPr>
          <p:cNvPr id="2027" name="Google Shape;2027;p167"/>
          <p:cNvSpPr txBox="1"/>
          <p:nvPr>
            <p:ph idx="4294967295" type="ftr"/>
          </p:nvPr>
        </p:nvSpPr>
        <p:spPr>
          <a:xfrm>
            <a:off x="0" y="6356350"/>
            <a:ext cx="28956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b="0" i="0" lang="en-US" sz="1400" u="none" cap="none" strike="noStrike">
                <a:solidFill>
                  <a:srgbClr val="000000"/>
                </a:solidFill>
                <a:latin typeface="Arial"/>
                <a:ea typeface="Arial"/>
                <a:cs typeface="Arial"/>
                <a:sym typeface="Arial"/>
              </a:rPr>
              <a:t>Wiliam, D. (2011). Embedded Formative Assessment</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168"/>
          <p:cNvSpPr txBox="1"/>
          <p:nvPr>
            <p:ph idx="1" type="body"/>
          </p:nvPr>
        </p:nvSpPr>
        <p:spPr>
          <a:xfrm>
            <a:off x="5010149" y="1600201"/>
            <a:ext cx="3676651" cy="4571999"/>
          </a:xfrm>
          <a:prstGeom prst="rect">
            <a:avLst/>
          </a:prstGeom>
          <a:noFill/>
          <a:ln>
            <a:noFill/>
          </a:ln>
        </p:spPr>
        <p:txBody>
          <a:bodyPr anchorCtr="0" anchor="t" bIns="45700" lIns="91425" spcFirstLastPara="1" rIns="91425" wrap="square" tIns="45700">
            <a:normAutofit lnSpcReduction="20000"/>
          </a:bodyPr>
          <a:lstStyle/>
          <a:p>
            <a:pPr indent="-368300" lvl="0" marL="457200" rtl="0" algn="l">
              <a:lnSpc>
                <a:spcPct val="100000"/>
              </a:lnSpc>
              <a:spcBef>
                <a:spcPts val="360"/>
              </a:spcBef>
              <a:spcAft>
                <a:spcPts val="0"/>
              </a:spcAft>
              <a:buSzPts val="2200"/>
              <a:buFont typeface="Verdana"/>
              <a:buChar char="•"/>
            </a:pPr>
            <a:r>
              <a:rPr lang="en-US">
                <a:latin typeface="Verdana"/>
                <a:ea typeface="Verdana"/>
                <a:cs typeface="Verdana"/>
                <a:sym typeface="Verdana"/>
              </a:rPr>
              <a:t>How can you support students to be able to support each other in their learning?</a:t>
            </a:r>
            <a:endParaRPr sz="3600">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a:latin typeface="Verdana"/>
              <a:ea typeface="Verdana"/>
              <a:cs typeface="Verdana"/>
              <a:sym typeface="Verdana"/>
            </a:endParaRPr>
          </a:p>
          <a:p>
            <a:pPr indent="-368300" lvl="0" marL="457200" rtl="0" algn="l">
              <a:lnSpc>
                <a:spcPct val="100000"/>
              </a:lnSpc>
              <a:spcBef>
                <a:spcPts val="360"/>
              </a:spcBef>
              <a:spcAft>
                <a:spcPts val="0"/>
              </a:spcAft>
              <a:buSzPts val="2200"/>
              <a:buFont typeface="Verdana"/>
              <a:buChar char="•"/>
            </a:pPr>
            <a:r>
              <a:rPr lang="en-US">
                <a:latin typeface="Verdana"/>
                <a:ea typeface="Verdana"/>
                <a:cs typeface="Verdana"/>
                <a:sym typeface="Verdana"/>
              </a:rPr>
              <a:t>How can you assist students with developing ownership of their learning?</a:t>
            </a:r>
            <a:endParaRPr sz="3000">
              <a:latin typeface="Verdana"/>
              <a:ea typeface="Verdana"/>
              <a:cs typeface="Verdana"/>
              <a:sym typeface="Verdana"/>
            </a:endParaRPr>
          </a:p>
        </p:txBody>
      </p:sp>
      <p:sp>
        <p:nvSpPr>
          <p:cNvPr id="2034" name="Google Shape;2034;p16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Take 5</a:t>
            </a:r>
            <a:endParaRPr/>
          </a:p>
        </p:txBody>
      </p:sp>
      <p:pic>
        <p:nvPicPr>
          <p:cNvPr id="2035" name="Google Shape;2035;p168"/>
          <p:cNvPicPr preferRelativeResize="0"/>
          <p:nvPr/>
        </p:nvPicPr>
        <p:blipFill rotWithShape="1">
          <a:blip r:embed="rId3">
            <a:alphaModFix/>
          </a:blip>
          <a:srcRect b="0" l="0" r="0" t="0"/>
          <a:stretch/>
        </p:blipFill>
        <p:spPr>
          <a:xfrm>
            <a:off x="320900" y="2096950"/>
            <a:ext cx="4571999" cy="3319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Walk with Us: Notetaker </a:t>
            </a:r>
            <a:endParaRPr/>
          </a:p>
        </p:txBody>
      </p:sp>
      <p:sp>
        <p:nvSpPr>
          <p:cNvPr id="918" name="Google Shape;918;p17"/>
          <p:cNvSpPr txBox="1"/>
          <p:nvPr/>
        </p:nvSpPr>
        <p:spPr>
          <a:xfrm>
            <a:off x="125475" y="5715000"/>
            <a:ext cx="7719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Materials: Check the table tent. </a:t>
            </a:r>
            <a:endParaRPr b="0" i="0" sz="2900" u="none" cap="none" strike="noStrike">
              <a:solidFill>
                <a:srgbClr val="114454"/>
              </a:solidFill>
              <a:latin typeface="Verdana"/>
              <a:ea typeface="Verdana"/>
              <a:cs typeface="Verdana"/>
              <a:sym typeface="Verdana"/>
            </a:endParaRPr>
          </a:p>
        </p:txBody>
      </p:sp>
      <p:pic>
        <p:nvPicPr>
          <p:cNvPr id="919" name="Google Shape;919;p17"/>
          <p:cNvPicPr preferRelativeResize="0"/>
          <p:nvPr/>
        </p:nvPicPr>
        <p:blipFill rotWithShape="1">
          <a:blip r:embed="rId3">
            <a:alphaModFix/>
          </a:blip>
          <a:srcRect b="0" l="0" r="0" t="0"/>
          <a:stretch/>
        </p:blipFill>
        <p:spPr>
          <a:xfrm>
            <a:off x="7430450" y="5715000"/>
            <a:ext cx="1713550" cy="1143001"/>
          </a:xfrm>
          <a:prstGeom prst="rect">
            <a:avLst/>
          </a:prstGeom>
          <a:noFill/>
          <a:ln>
            <a:noFill/>
          </a:ln>
        </p:spPr>
      </p:pic>
      <p:pic>
        <p:nvPicPr>
          <p:cNvPr id="920" name="Google Shape;920;p17"/>
          <p:cNvPicPr preferRelativeResize="0"/>
          <p:nvPr/>
        </p:nvPicPr>
        <p:blipFill rotWithShape="1">
          <a:blip r:embed="rId4">
            <a:alphaModFix/>
          </a:blip>
          <a:srcRect b="0" l="10524" r="12081" t="24833"/>
          <a:stretch/>
        </p:blipFill>
        <p:spPr>
          <a:xfrm>
            <a:off x="1323475" y="1678000"/>
            <a:ext cx="6840802" cy="3502001"/>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p170"/>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170"/>
          <p:cNvSpPr txBox="1"/>
          <p:nvPr>
            <p:ph idx="4294967295" type="title"/>
          </p:nvPr>
        </p:nvSpPr>
        <p:spPr>
          <a:xfrm>
            <a:off x="0" y="3068638"/>
            <a:ext cx="8718550" cy="133191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lang="en-US">
                <a:solidFill>
                  <a:srgbClr val="184582"/>
                </a:solidFill>
                <a:latin typeface="Verdana"/>
                <a:ea typeface="Verdana"/>
                <a:cs typeface="Verdana"/>
                <a:sym typeface="Verdana"/>
              </a:rPr>
              <a:t>Scaffolding</a:t>
            </a:r>
            <a:endParaRPr>
              <a:solidFill>
                <a:srgbClr val="184582"/>
              </a:solidFill>
              <a:latin typeface="Verdana"/>
              <a:ea typeface="Verdana"/>
              <a:cs typeface="Verdana"/>
              <a:sym typeface="Verdana"/>
            </a:endParaRPr>
          </a:p>
        </p:txBody>
      </p:sp>
      <p:sp>
        <p:nvSpPr>
          <p:cNvPr id="2043" name="Google Shape;2043;p170"/>
          <p:cNvSpPr txBox="1"/>
          <p:nvPr>
            <p:ph idx="4294967295" type="body"/>
          </p:nvPr>
        </p:nvSpPr>
        <p:spPr>
          <a:xfrm>
            <a:off x="1209675" y="4884676"/>
            <a:ext cx="7194550" cy="8445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rPr lang="en-US" sz="2800">
                <a:solidFill>
                  <a:srgbClr val="333333"/>
                </a:solidFill>
                <a:latin typeface="Verdana"/>
                <a:ea typeface="Verdana"/>
                <a:cs typeface="Verdana"/>
                <a:sym typeface="Verdana"/>
              </a:rPr>
              <a:t>Supporting Student Performance</a:t>
            </a:r>
            <a:endParaRPr sz="2800">
              <a:solidFill>
                <a:srgbClr val="333333"/>
              </a:solidFill>
              <a:latin typeface="Verdana"/>
              <a:ea typeface="Verdana"/>
              <a:cs typeface="Verdana"/>
              <a:sym typeface="Verdana"/>
            </a:endParaRPr>
          </a:p>
        </p:txBody>
      </p:sp>
      <p:pic>
        <p:nvPicPr>
          <p:cNvPr id="2044" name="Google Shape;2044;p170"/>
          <p:cNvPicPr preferRelativeResize="0"/>
          <p:nvPr/>
        </p:nvPicPr>
        <p:blipFill rotWithShape="1">
          <a:blip r:embed="rId3">
            <a:alphaModFix/>
          </a:blip>
          <a:srcRect b="0" l="0" r="0" t="0"/>
          <a:stretch/>
        </p:blipFill>
        <p:spPr>
          <a:xfrm>
            <a:off x="13723" y="0"/>
            <a:ext cx="9144000" cy="27639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171"/>
          <p:cNvSpPr txBox="1"/>
          <p:nvPr>
            <p:ph idx="1" type="body"/>
          </p:nvPr>
        </p:nvSpPr>
        <p:spPr>
          <a:xfrm>
            <a:off x="875200" y="2072949"/>
            <a:ext cx="7772400" cy="423570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rPr lang="en-US"/>
              <a:t> </a:t>
            </a:r>
            <a:endParaRPr/>
          </a:p>
          <a:p>
            <a:pPr indent="0" lvl="0" marL="0" rtl="0" algn="l">
              <a:lnSpc>
                <a:spcPct val="100000"/>
              </a:lnSpc>
              <a:spcBef>
                <a:spcPts val="360"/>
              </a:spcBef>
              <a:spcAft>
                <a:spcPts val="0"/>
              </a:spcAft>
              <a:buSzPts val="1800"/>
              <a:buNone/>
            </a:pPr>
            <a:r>
              <a:rPr lang="en-US" sz="2800">
                <a:solidFill>
                  <a:schemeClr val="dk1"/>
                </a:solidFill>
              </a:rPr>
              <a:t>“When</a:t>
            </a:r>
            <a:r>
              <a:rPr lang="en-US" sz="2800">
                <a:solidFill>
                  <a:srgbClr val="333333"/>
                </a:solidFill>
              </a:rPr>
              <a:t> </a:t>
            </a:r>
            <a:r>
              <a:rPr b="1" lang="en-US" sz="2800">
                <a:solidFill>
                  <a:srgbClr val="184582"/>
                </a:solidFill>
              </a:rPr>
              <a:t>scaffolding</a:t>
            </a:r>
            <a:r>
              <a:rPr lang="en-US" sz="2800">
                <a:solidFill>
                  <a:schemeClr val="dk1"/>
                </a:solidFill>
              </a:rPr>
              <a:t>, teachers typically provide high levels of initial guidance and then systematically reduce support as students respond with greater accuracy.”</a:t>
            </a:r>
            <a:endParaRPr>
              <a:solidFill>
                <a:schemeClr val="dk1"/>
              </a:solidFill>
            </a:endParaRPr>
          </a:p>
          <a:p>
            <a:pPr indent="0" lvl="0" marL="0" rtl="0" algn="l">
              <a:lnSpc>
                <a:spcPct val="100000"/>
              </a:lnSpc>
              <a:spcBef>
                <a:spcPts val="360"/>
              </a:spcBef>
              <a:spcAft>
                <a:spcPts val="0"/>
              </a:spcAft>
              <a:buSzPts val="1800"/>
              <a:buNone/>
            </a:pPr>
            <a:r>
              <a:t/>
            </a:r>
            <a:endParaRPr sz="1800">
              <a:solidFill>
                <a:srgbClr val="191919"/>
              </a:solidFill>
            </a:endParaRPr>
          </a:p>
          <a:p>
            <a:pPr indent="0" lvl="0" marL="0" rtl="0" algn="l">
              <a:lnSpc>
                <a:spcPct val="100000"/>
              </a:lnSpc>
              <a:spcBef>
                <a:spcPts val="360"/>
              </a:spcBef>
              <a:spcAft>
                <a:spcPts val="0"/>
              </a:spcAft>
              <a:buSzPts val="1800"/>
              <a:buNone/>
            </a:pPr>
            <a:r>
              <a:t/>
            </a:r>
            <a:endParaRPr sz="1800">
              <a:solidFill>
                <a:srgbClr val="191919"/>
              </a:solidFill>
            </a:endParaRPr>
          </a:p>
          <a:p>
            <a:pPr indent="0" lvl="0" marL="0" rtl="0" algn="l">
              <a:lnSpc>
                <a:spcPct val="100000"/>
              </a:lnSpc>
              <a:spcBef>
                <a:spcPts val="360"/>
              </a:spcBef>
              <a:spcAft>
                <a:spcPts val="0"/>
              </a:spcAft>
              <a:buSzPts val="1800"/>
              <a:buNone/>
            </a:pPr>
            <a:r>
              <a:t/>
            </a:r>
            <a:endParaRPr sz="1800">
              <a:solidFill>
                <a:srgbClr val="191919"/>
              </a:solidFill>
            </a:endParaRPr>
          </a:p>
          <a:p>
            <a:pPr indent="0" lvl="0" marL="0" rtl="0" algn="l">
              <a:lnSpc>
                <a:spcPct val="100000"/>
              </a:lnSpc>
              <a:spcBef>
                <a:spcPts val="360"/>
              </a:spcBef>
              <a:spcAft>
                <a:spcPts val="0"/>
              </a:spcAft>
              <a:buSzPts val="1800"/>
              <a:buNone/>
            </a:pPr>
            <a:r>
              <a:t/>
            </a:r>
            <a:endParaRPr sz="1800">
              <a:solidFill>
                <a:srgbClr val="191919"/>
              </a:solidFill>
            </a:endParaRPr>
          </a:p>
          <a:p>
            <a:pPr indent="0" lvl="0" marL="0" rtl="0" algn="l">
              <a:lnSpc>
                <a:spcPct val="100000"/>
              </a:lnSpc>
              <a:spcBef>
                <a:spcPts val="360"/>
              </a:spcBef>
              <a:spcAft>
                <a:spcPts val="0"/>
              </a:spcAft>
              <a:buSzPts val="1800"/>
              <a:buNone/>
            </a:pPr>
            <a:r>
              <a:t/>
            </a:r>
            <a:endParaRPr>
              <a:solidFill>
                <a:schemeClr val="dk1"/>
              </a:solidFill>
            </a:endParaRPr>
          </a:p>
          <a:p>
            <a:pPr indent="0" lvl="0" marL="0" rtl="0" algn="l">
              <a:lnSpc>
                <a:spcPct val="100000"/>
              </a:lnSpc>
              <a:spcBef>
                <a:spcPts val="360"/>
              </a:spcBef>
              <a:spcAft>
                <a:spcPts val="0"/>
              </a:spcAft>
              <a:buSzPts val="1800"/>
              <a:buNone/>
            </a:pPr>
            <a:r>
              <a:rPr lang="en-US">
                <a:solidFill>
                  <a:schemeClr val="dk1"/>
                </a:solidFill>
              </a:rPr>
              <a:t>Source: Archer, A. &amp; Hughes, C. Explicit Instruction,p. 10</a:t>
            </a:r>
            <a:endParaRPr>
              <a:solidFill>
                <a:schemeClr val="dk1"/>
              </a:solidFill>
            </a:endParaRPr>
          </a:p>
        </p:txBody>
      </p:sp>
      <p:pic>
        <p:nvPicPr>
          <p:cNvPr descr="The 18 Most Beautiful Beaches in the World 2023" id="2050" name="Google Shape;2050;p171"/>
          <p:cNvPicPr preferRelativeResize="0"/>
          <p:nvPr/>
        </p:nvPicPr>
        <p:blipFill rotWithShape="1">
          <a:blip r:embed="rId3">
            <a:alphaModFix/>
          </a:blip>
          <a:srcRect b="21030" l="0" r="0" t="33048"/>
          <a:stretch/>
        </p:blipFill>
        <p:spPr>
          <a:xfrm>
            <a:off x="0" y="0"/>
            <a:ext cx="9144000" cy="169164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72"/>
          <p:cNvSpPr txBox="1"/>
          <p:nvPr>
            <p:ph idx="1" type="body"/>
          </p:nvPr>
        </p:nvSpPr>
        <p:spPr>
          <a:xfrm>
            <a:off x="457200" y="1487575"/>
            <a:ext cx="4572000" cy="5219100"/>
          </a:xfrm>
          <a:prstGeom prst="rect">
            <a:avLst/>
          </a:prstGeom>
          <a:noFill/>
          <a:ln>
            <a:noFill/>
          </a:ln>
        </p:spPr>
        <p:txBody>
          <a:bodyPr anchorCtr="0" anchor="t" bIns="45700" lIns="91425" spcFirstLastPara="1" rIns="91425" wrap="square" tIns="45700">
            <a:normAutofit lnSpcReduction="20000"/>
          </a:bodyPr>
          <a:lstStyle/>
          <a:p>
            <a:pPr indent="-407086" lvl="0" marL="457200" rtl="0" algn="l">
              <a:lnSpc>
                <a:spcPct val="100000"/>
              </a:lnSpc>
              <a:spcBef>
                <a:spcPts val="360"/>
              </a:spcBef>
              <a:spcAft>
                <a:spcPts val="0"/>
              </a:spcAft>
              <a:buSzPts val="2811"/>
              <a:buFont typeface="Verdana"/>
              <a:buChar char="•"/>
            </a:pPr>
            <a:r>
              <a:rPr lang="en-US" sz="2600">
                <a:latin typeface="Verdana"/>
                <a:ea typeface="Verdana"/>
                <a:cs typeface="Verdana"/>
                <a:sym typeface="Verdana"/>
              </a:rPr>
              <a:t>Understand how opportunities to respond create a more impartial classroom and improve student achievement</a:t>
            </a:r>
            <a:endParaRPr sz="2600">
              <a:latin typeface="Verdana"/>
              <a:ea typeface="Verdana"/>
              <a:cs typeface="Verdana"/>
              <a:sym typeface="Verdana"/>
            </a:endParaRPr>
          </a:p>
          <a:p>
            <a:pPr indent="-228600" lvl="0" marL="457200" rtl="0" algn="l">
              <a:lnSpc>
                <a:spcPct val="100000"/>
              </a:lnSpc>
              <a:spcBef>
                <a:spcPts val="360"/>
              </a:spcBef>
              <a:spcAft>
                <a:spcPts val="0"/>
              </a:spcAft>
              <a:buSzPts val="2572"/>
              <a:buNone/>
            </a:pPr>
            <a:r>
              <a:t/>
            </a:r>
            <a:endParaRPr sz="2600">
              <a:latin typeface="Verdana"/>
              <a:ea typeface="Verdana"/>
              <a:cs typeface="Verdana"/>
              <a:sym typeface="Verdana"/>
            </a:endParaRPr>
          </a:p>
          <a:p>
            <a:pPr indent="-407086" lvl="0" marL="457200" rtl="0" algn="l">
              <a:lnSpc>
                <a:spcPct val="100000"/>
              </a:lnSpc>
              <a:spcBef>
                <a:spcPts val="360"/>
              </a:spcBef>
              <a:spcAft>
                <a:spcPts val="0"/>
              </a:spcAft>
              <a:buSzPts val="2811"/>
              <a:buFont typeface="Verdana"/>
              <a:buChar char="•"/>
            </a:pPr>
            <a:r>
              <a:rPr lang="en-US" sz="2600">
                <a:latin typeface="Verdana"/>
                <a:ea typeface="Verdana"/>
                <a:cs typeface="Verdana"/>
                <a:sym typeface="Verdana"/>
              </a:rPr>
              <a:t>Understand the five formative assessment strategies</a:t>
            </a:r>
            <a:endParaRPr sz="2600">
              <a:latin typeface="Verdana"/>
              <a:ea typeface="Verdana"/>
              <a:cs typeface="Verdana"/>
              <a:sym typeface="Verdana"/>
            </a:endParaRPr>
          </a:p>
          <a:p>
            <a:pPr indent="0" lvl="0" marL="114300" rtl="0" algn="l">
              <a:lnSpc>
                <a:spcPct val="100000"/>
              </a:lnSpc>
              <a:spcBef>
                <a:spcPts val="360"/>
              </a:spcBef>
              <a:spcAft>
                <a:spcPts val="0"/>
              </a:spcAft>
              <a:buSzPts val="2572"/>
              <a:buNone/>
            </a:pPr>
            <a:r>
              <a:t/>
            </a:r>
            <a:endParaRPr sz="2600">
              <a:latin typeface="Verdana"/>
              <a:ea typeface="Verdana"/>
              <a:cs typeface="Verdana"/>
              <a:sym typeface="Verdana"/>
            </a:endParaRPr>
          </a:p>
          <a:p>
            <a:pPr indent="-407086" lvl="0" marL="457200" rtl="0" algn="l">
              <a:lnSpc>
                <a:spcPct val="100000"/>
              </a:lnSpc>
              <a:spcBef>
                <a:spcPts val="360"/>
              </a:spcBef>
              <a:spcAft>
                <a:spcPts val="0"/>
              </a:spcAft>
              <a:buSzPts val="2811"/>
              <a:buFont typeface="Verdana"/>
              <a:buChar char="•"/>
            </a:pPr>
            <a:r>
              <a:rPr lang="en-US" sz="2600">
                <a:latin typeface="Verdana"/>
                <a:ea typeface="Verdana"/>
                <a:cs typeface="Verdana"/>
                <a:sym typeface="Verdana"/>
              </a:rPr>
              <a:t>Describe scaffolding strategies that support student achievement</a:t>
            </a:r>
            <a:endParaRPr sz="2600">
              <a:latin typeface="Verdana"/>
              <a:ea typeface="Verdana"/>
              <a:cs typeface="Verdana"/>
              <a:sym typeface="Verdana"/>
            </a:endParaRPr>
          </a:p>
        </p:txBody>
      </p:sp>
      <p:sp>
        <p:nvSpPr>
          <p:cNvPr id="2057" name="Google Shape;2057;p17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pic>
        <p:nvPicPr>
          <p:cNvPr descr="3,568,622 Summer Beach Stock Photos - Free &amp; Royalty-Free Stock Photos from  Dreamstime" id="2058" name="Google Shape;2058;p172"/>
          <p:cNvPicPr preferRelativeResize="0"/>
          <p:nvPr/>
        </p:nvPicPr>
        <p:blipFill rotWithShape="1">
          <a:blip r:embed="rId3">
            <a:alphaModFix/>
          </a:blip>
          <a:srcRect b="0" l="0" r="0" t="0"/>
          <a:stretch/>
        </p:blipFill>
        <p:spPr>
          <a:xfrm>
            <a:off x="5195513" y="2544078"/>
            <a:ext cx="3822251" cy="254684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73"/>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000"/>
              <a:buNone/>
            </a:pPr>
            <a:r>
              <a:rPr lang="en-US" sz="2800">
                <a:solidFill>
                  <a:srgbClr val="002060"/>
                </a:solidFill>
              </a:rPr>
              <a:t>Success Criteria</a:t>
            </a:r>
            <a:endParaRPr sz="2800">
              <a:solidFill>
                <a:srgbClr val="002060"/>
              </a:solidFill>
            </a:endParaRPr>
          </a:p>
        </p:txBody>
      </p:sp>
      <p:sp>
        <p:nvSpPr>
          <p:cNvPr id="2064" name="Google Shape;2064;p173"/>
          <p:cNvSpPr txBox="1"/>
          <p:nvPr>
            <p:ph idx="1" type="body"/>
          </p:nvPr>
        </p:nvSpPr>
        <p:spPr>
          <a:xfrm>
            <a:off x="3575050" y="1575377"/>
            <a:ext cx="5111750" cy="4372502"/>
          </a:xfrm>
          <a:prstGeom prst="rect">
            <a:avLst/>
          </a:prstGeom>
          <a:solidFill>
            <a:schemeClr val="lt1"/>
          </a:solidFill>
          <a:ln cap="flat" cmpd="sng" w="38100">
            <a:solidFill>
              <a:srgbClr val="003369"/>
            </a:solidFill>
            <a:prstDash val="dash"/>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560"/>
              </a:spcBef>
              <a:spcAft>
                <a:spcPts val="0"/>
              </a:spcAft>
              <a:buSzPts val="3200"/>
              <a:buNone/>
            </a:pPr>
            <a:r>
              <a:rPr lang="en-US" sz="2800">
                <a:latin typeface="Verdana"/>
                <a:ea typeface="Verdana"/>
                <a:cs typeface="Verdana"/>
                <a:sym typeface="Verdana"/>
              </a:rPr>
              <a:t>Name scaffolding strategies that support student performance</a:t>
            </a:r>
            <a:endParaRPr sz="3600">
              <a:latin typeface="Verdana"/>
              <a:ea typeface="Verdana"/>
              <a:cs typeface="Verdana"/>
              <a:sym typeface="Verdana"/>
            </a:endParaRPr>
          </a:p>
        </p:txBody>
      </p:sp>
      <p:pic>
        <p:nvPicPr>
          <p:cNvPr descr="Hotel Bethany Beach | Bethany Beach DE Boutique Hotel | Official Site" id="2065" name="Google Shape;2065;p173"/>
          <p:cNvPicPr preferRelativeResize="0"/>
          <p:nvPr/>
        </p:nvPicPr>
        <p:blipFill rotWithShape="1">
          <a:blip r:embed="rId3">
            <a:alphaModFix/>
          </a:blip>
          <a:srcRect b="0" l="0" r="0" t="0"/>
          <a:stretch/>
        </p:blipFill>
        <p:spPr>
          <a:xfrm>
            <a:off x="595313" y="1575377"/>
            <a:ext cx="2659951" cy="4372501"/>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sp>
        <p:nvSpPr>
          <p:cNvPr id="2071" name="Google Shape;2071;p174"/>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800"/>
              <a:buNone/>
            </a:pPr>
            <a:r>
              <a:rPr lang="en-US"/>
              <a:t>HLP 15</a:t>
            </a:r>
            <a:endParaRPr/>
          </a:p>
        </p:txBody>
      </p:sp>
      <p:sp>
        <p:nvSpPr>
          <p:cNvPr id="2072" name="Google Shape;2072;p174"/>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sp>
        <p:nvSpPr>
          <p:cNvPr id="2073" name="Google Shape;2073;p174"/>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2800"/>
              <a:buNone/>
            </a:pPr>
            <a:r>
              <a:t/>
            </a:r>
            <a:endParaRPr/>
          </a:p>
        </p:txBody>
      </p:sp>
      <p:pic>
        <p:nvPicPr>
          <p:cNvPr id="2074" name="Google Shape;2074;p174"/>
          <p:cNvPicPr preferRelativeResize="0"/>
          <p:nvPr/>
        </p:nvPicPr>
        <p:blipFill rotWithShape="1">
          <a:blip r:embed="rId3">
            <a:alphaModFix/>
          </a:blip>
          <a:srcRect b="0" l="0" r="0" t="0"/>
          <a:stretch/>
        </p:blipFill>
        <p:spPr>
          <a:xfrm>
            <a:off x="145075" y="1458738"/>
            <a:ext cx="8770325" cy="3563921"/>
          </a:xfrm>
          <a:prstGeom prst="rect">
            <a:avLst/>
          </a:prstGeom>
          <a:noFill/>
          <a:ln>
            <a:noFill/>
          </a:ln>
        </p:spPr>
      </p:pic>
      <p:pic>
        <p:nvPicPr>
          <p:cNvPr id="2075" name="Google Shape;2075;p174"/>
          <p:cNvPicPr preferRelativeResize="0"/>
          <p:nvPr/>
        </p:nvPicPr>
        <p:blipFill rotWithShape="1">
          <a:blip r:embed="rId4">
            <a:alphaModFix/>
          </a:blip>
          <a:srcRect b="0" l="0" r="0" t="0"/>
          <a:stretch/>
        </p:blipFill>
        <p:spPr>
          <a:xfrm>
            <a:off x="0" y="5262200"/>
            <a:ext cx="9144000" cy="169837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descr="Box framing the space between a student's goal and their current academic level, indicating the support that is needed to reach a goal" id="2080" name="Google Shape;2080;p175"/>
          <p:cNvSpPr txBox="1"/>
          <p:nvPr/>
        </p:nvSpPr>
        <p:spPr>
          <a:xfrm>
            <a:off x="334449" y="2458317"/>
            <a:ext cx="2952139" cy="2252230"/>
          </a:xfrm>
          <a:prstGeom prst="rect">
            <a:avLst/>
          </a:prstGeom>
          <a:noFill/>
          <a:ln cap="flat" cmpd="sng" w="57150">
            <a:solidFill>
              <a:schemeClr val="accent2"/>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400" u="none" cap="none" strike="noStrike">
                <a:solidFill>
                  <a:schemeClr val="dk1"/>
                </a:solidFill>
                <a:latin typeface="Verdana"/>
                <a:ea typeface="Verdana"/>
                <a:cs typeface="Verdana"/>
                <a:sym typeface="Verdana"/>
              </a:rPr>
              <a:t>This is where the scaffolding comes in for students who need more support to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reach that goal.</a:t>
            </a:r>
            <a:endParaRPr b="0" i="0" sz="1800" u="none" cap="none" strike="noStrike">
              <a:solidFill>
                <a:srgbClr val="000000"/>
              </a:solidFill>
              <a:latin typeface="Arial"/>
              <a:ea typeface="Arial"/>
              <a:cs typeface="Arial"/>
              <a:sym typeface="Arial"/>
            </a:endParaRPr>
          </a:p>
        </p:txBody>
      </p:sp>
      <p:sp>
        <p:nvSpPr>
          <p:cNvPr descr="Block indicating a student's current level, which is located below an academic goal " id="2081" name="Google Shape;2081;p175"/>
          <p:cNvSpPr/>
          <p:nvPr/>
        </p:nvSpPr>
        <p:spPr>
          <a:xfrm>
            <a:off x="4400088" y="4710547"/>
            <a:ext cx="3143250" cy="609600"/>
          </a:xfrm>
          <a:prstGeom prst="flowChartPredefinedProcess">
            <a:avLst/>
          </a:prstGeom>
          <a:solidFill>
            <a:srgbClr val="072B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Current Level </a:t>
            </a:r>
            <a:endParaRPr b="0" i="0" sz="1400" u="none" cap="none" strike="noStrike">
              <a:solidFill>
                <a:schemeClr val="lt1"/>
              </a:solidFill>
              <a:latin typeface="Arial"/>
              <a:ea typeface="Arial"/>
              <a:cs typeface="Arial"/>
              <a:sym typeface="Arial"/>
            </a:endParaRPr>
          </a:p>
        </p:txBody>
      </p:sp>
      <p:sp>
        <p:nvSpPr>
          <p:cNvPr descr="Arrow indicating gap between an academic goal and a student's current level of ability" id="2082" name="Google Shape;2082;p175"/>
          <p:cNvSpPr/>
          <p:nvPr/>
        </p:nvSpPr>
        <p:spPr>
          <a:xfrm>
            <a:off x="5857413" y="2652151"/>
            <a:ext cx="171450" cy="1981200"/>
          </a:xfrm>
          <a:prstGeom prst="upArrow">
            <a:avLst>
              <a:gd fmla="val 50000" name="adj1"/>
              <a:gd fmla="val 216667" name="adj2"/>
            </a:avLst>
          </a:prstGeom>
          <a:solidFill>
            <a:srgbClr val="072B6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12C"/>
              </a:solidFill>
              <a:latin typeface="Arial"/>
              <a:ea typeface="Arial"/>
              <a:cs typeface="Arial"/>
              <a:sym typeface="Arial"/>
            </a:endParaRPr>
          </a:p>
        </p:txBody>
      </p:sp>
      <p:sp>
        <p:nvSpPr>
          <p:cNvPr descr="Block indicating an academic goal, which is located above a student's current academic level" id="2083" name="Google Shape;2083;p175"/>
          <p:cNvSpPr/>
          <p:nvPr/>
        </p:nvSpPr>
        <p:spPr>
          <a:xfrm>
            <a:off x="4400088" y="1965355"/>
            <a:ext cx="3086100" cy="609600"/>
          </a:xfrm>
          <a:prstGeom prst="flowChartPredefinedProcess">
            <a:avLst/>
          </a:prstGeom>
          <a:solidFill>
            <a:srgbClr val="072B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Goal</a:t>
            </a:r>
            <a:endParaRPr b="0" i="0" sz="1400" u="none" cap="none" strike="noStrike">
              <a:solidFill>
                <a:schemeClr val="lt1"/>
              </a:solidFill>
              <a:latin typeface="Arial"/>
              <a:ea typeface="Arial"/>
              <a:cs typeface="Arial"/>
              <a:sym typeface="Arial"/>
            </a:endParaRPr>
          </a:p>
        </p:txBody>
      </p:sp>
      <p:sp>
        <p:nvSpPr>
          <p:cNvPr id="2084" name="Google Shape;2084;p17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Scaffolding Promotes Academic Success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9" name="Shape 2089"/>
        <p:cNvGrpSpPr/>
        <p:nvPr/>
      </p:nvGrpSpPr>
      <p:grpSpPr>
        <a:xfrm>
          <a:off x="0" y="0"/>
          <a:ext cx="0" cy="0"/>
          <a:chOff x="0" y="0"/>
          <a:chExt cx="0" cy="0"/>
        </a:xfrm>
      </p:grpSpPr>
      <p:sp>
        <p:nvSpPr>
          <p:cNvPr id="2090" name="Google Shape;2090;p176"/>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Partnering</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Chunking</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Sequencing/Progress in Complexity</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Demonstrations and completed      models</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Provide hints and prompts</a:t>
            </a:r>
            <a:endParaRPr>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a:latin typeface="Verdana"/>
                <a:ea typeface="Verdana"/>
                <a:cs typeface="Verdana"/>
                <a:sym typeface="Verdana"/>
              </a:rPr>
              <a:t>Provide aids such as cue cards and  checklists</a:t>
            </a:r>
            <a:endParaRPr>
              <a:latin typeface="Verdana"/>
              <a:ea typeface="Verdana"/>
              <a:cs typeface="Verdana"/>
              <a:sym typeface="Verdana"/>
            </a:endParaRPr>
          </a:p>
        </p:txBody>
      </p:sp>
      <p:sp>
        <p:nvSpPr>
          <p:cNvPr id="2091" name="Google Shape;2091;p17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Strategies for Scaffolding</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pic>
        <p:nvPicPr>
          <p:cNvPr descr="Chart with the symbols for addition, subtraction, multiplication, division, exponent, and square root" id="2097" name="Google Shape;2097;p177"/>
          <p:cNvPicPr preferRelativeResize="0"/>
          <p:nvPr/>
        </p:nvPicPr>
        <p:blipFill rotWithShape="1">
          <a:blip r:embed="rId3">
            <a:alphaModFix/>
          </a:blip>
          <a:srcRect b="0" l="0" r="0" t="0"/>
          <a:stretch/>
        </p:blipFill>
        <p:spPr>
          <a:xfrm>
            <a:off x="5128725" y="1502438"/>
            <a:ext cx="3898900" cy="2540000"/>
          </a:xfrm>
          <a:prstGeom prst="rect">
            <a:avLst/>
          </a:prstGeom>
          <a:noFill/>
          <a:ln cap="flat" cmpd="sng" w="38100">
            <a:solidFill>
              <a:schemeClr val="dk1"/>
            </a:solidFill>
            <a:prstDash val="solid"/>
            <a:miter lim="800000"/>
            <a:headEnd len="sm" w="sm" type="none"/>
            <a:tailEnd len="sm" w="sm" type="none"/>
          </a:ln>
        </p:spPr>
      </p:pic>
      <p:sp>
        <p:nvSpPr>
          <p:cNvPr id="2098" name="Google Shape;2098;p17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Demonstrations and Completed Models</a:t>
            </a:r>
            <a:endParaRPr/>
          </a:p>
        </p:txBody>
      </p:sp>
      <p:pic>
        <p:nvPicPr>
          <p:cNvPr descr="Example of a model for the equation 3x+2=14" id="2099" name="Google Shape;2099;p177"/>
          <p:cNvPicPr preferRelativeResize="0"/>
          <p:nvPr>
            <p:ph idx="4294967295" type="body"/>
          </p:nvPr>
        </p:nvPicPr>
        <p:blipFill rotWithShape="1">
          <a:blip r:embed="rId4">
            <a:alphaModFix/>
          </a:blip>
          <a:srcRect b="0" l="0" r="0" t="0"/>
          <a:stretch/>
        </p:blipFill>
        <p:spPr>
          <a:xfrm>
            <a:off x="0" y="1501775"/>
            <a:ext cx="2822575" cy="2540000"/>
          </a:xfrm>
          <a:prstGeom prst="rect">
            <a:avLst/>
          </a:prstGeom>
          <a:noFill/>
          <a:ln cap="flat" cmpd="sng" w="9525">
            <a:solidFill>
              <a:schemeClr val="dk1"/>
            </a:solidFill>
            <a:prstDash val="solid"/>
            <a:round/>
            <a:headEnd len="sm" w="sm" type="none"/>
            <a:tailEnd len="sm" w="sm" type="none"/>
          </a:ln>
        </p:spPr>
      </p:pic>
      <p:sp>
        <p:nvSpPr>
          <p:cNvPr id="2100" name="Google Shape;2100;p177"/>
          <p:cNvSpPr txBox="1"/>
          <p:nvPr/>
        </p:nvSpPr>
        <p:spPr>
          <a:xfrm>
            <a:off x="2259300" y="4317900"/>
            <a:ext cx="4625400" cy="254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600" u="none" cap="none" strike="noStrike">
                <a:solidFill>
                  <a:srgbClr val="184582"/>
                </a:solidFill>
                <a:latin typeface="Verdana"/>
                <a:ea typeface="Verdana"/>
                <a:cs typeface="Verdana"/>
                <a:sym typeface="Verdana"/>
              </a:rPr>
              <a:t>Which one?</a:t>
            </a:r>
            <a:endParaRPr b="0" i="0" sz="2600" u="none" cap="none" strike="noStrike">
              <a:solidFill>
                <a:srgbClr val="184582"/>
              </a:solidFill>
              <a:latin typeface="Verdana"/>
              <a:ea typeface="Verdana"/>
              <a:cs typeface="Verdana"/>
              <a:sym typeface="Verdana"/>
            </a:endParaRPr>
          </a:p>
          <a:p>
            <a:pPr indent="-400050" lvl="0" marL="457200" marR="0" rtl="0" algn="l">
              <a:lnSpc>
                <a:spcPct val="100000"/>
              </a:lnSpc>
              <a:spcBef>
                <a:spcPts val="0"/>
              </a:spcBef>
              <a:spcAft>
                <a:spcPts val="0"/>
              </a:spcAft>
              <a:buClr>
                <a:srgbClr val="000000"/>
              </a:buClr>
              <a:buSzPts val="2700"/>
              <a:buFont typeface="Verdana"/>
              <a:buAutoNum type="arabicPeriod"/>
            </a:pPr>
            <a:r>
              <a:rPr b="0" i="0" lang="en-US" sz="2600" u="none" cap="none" strike="noStrike">
                <a:solidFill>
                  <a:srgbClr val="000000"/>
                </a:solidFill>
                <a:latin typeface="Verdana"/>
                <a:ea typeface="Verdana"/>
                <a:cs typeface="Verdana"/>
                <a:sym typeface="Verdana"/>
              </a:rPr>
              <a:t>Demonstrations and completed models</a:t>
            </a:r>
            <a:endParaRPr b="0" i="0" sz="2600" u="none" cap="none" strike="noStrike">
              <a:solidFill>
                <a:srgbClr val="000000"/>
              </a:solidFill>
              <a:latin typeface="Verdana"/>
              <a:ea typeface="Verdana"/>
              <a:cs typeface="Verdana"/>
              <a:sym typeface="Verdana"/>
            </a:endParaRPr>
          </a:p>
          <a:p>
            <a:pPr indent="-400050" lvl="0" marL="457200" marR="0" rtl="0" algn="l">
              <a:lnSpc>
                <a:spcPct val="100000"/>
              </a:lnSpc>
              <a:spcBef>
                <a:spcPts val="0"/>
              </a:spcBef>
              <a:spcAft>
                <a:spcPts val="0"/>
              </a:spcAft>
              <a:buClr>
                <a:srgbClr val="000000"/>
              </a:buClr>
              <a:buSzPts val="2700"/>
              <a:buFont typeface="Verdana"/>
              <a:buAutoNum type="arabicPeriod"/>
            </a:pPr>
            <a:r>
              <a:rPr b="0" i="0" lang="en-US" sz="2600" u="none" cap="none" strike="noStrike">
                <a:solidFill>
                  <a:srgbClr val="000000"/>
                </a:solidFill>
                <a:latin typeface="Verdana"/>
                <a:ea typeface="Verdana"/>
                <a:cs typeface="Verdana"/>
                <a:sym typeface="Verdana"/>
              </a:rPr>
              <a:t>Provide hints and prompts</a:t>
            </a:r>
            <a:endParaRPr b="0" i="0"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17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Cue Cards and Checklists</a:t>
            </a:r>
            <a:endParaRPr/>
          </a:p>
        </p:txBody>
      </p:sp>
      <p:pic>
        <p:nvPicPr>
          <p:cNvPr descr="Example of a checklist for a descriptive paragraph" id="2107" name="Google Shape;2107;p178"/>
          <p:cNvPicPr preferRelativeResize="0"/>
          <p:nvPr>
            <p:ph idx="4294967295" type="body"/>
          </p:nvPr>
        </p:nvPicPr>
        <p:blipFill rotWithShape="1">
          <a:blip r:embed="rId3">
            <a:alphaModFix/>
          </a:blip>
          <a:srcRect b="0" l="-6781" r="-6079" t="0"/>
          <a:stretch/>
        </p:blipFill>
        <p:spPr>
          <a:xfrm>
            <a:off x="228600" y="1831975"/>
            <a:ext cx="3483000" cy="3771900"/>
          </a:xfrm>
          <a:prstGeom prst="rect">
            <a:avLst/>
          </a:prstGeom>
          <a:noFill/>
          <a:ln cap="flat" cmpd="sng" w="9525">
            <a:solidFill>
              <a:schemeClr val="dk1"/>
            </a:solidFill>
            <a:prstDash val="solid"/>
            <a:round/>
            <a:headEnd len="sm" w="sm" type="none"/>
            <a:tailEnd len="sm" w="sm" type="none"/>
          </a:ln>
        </p:spPr>
      </p:pic>
      <p:sp>
        <p:nvSpPr>
          <p:cNvPr id="2108" name="Google Shape;2108;p178"/>
          <p:cNvSpPr txBox="1"/>
          <p:nvPr/>
        </p:nvSpPr>
        <p:spPr>
          <a:xfrm>
            <a:off x="4572000" y="2368203"/>
            <a:ext cx="4107300" cy="23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184582"/>
                </a:solidFill>
                <a:latin typeface="Verdana"/>
                <a:ea typeface="Verdana"/>
                <a:cs typeface="Verdana"/>
                <a:sym typeface="Verdana"/>
              </a:rPr>
              <a:t>Which one?</a:t>
            </a:r>
            <a:endParaRPr b="0" i="0" sz="2800" u="none" cap="none" strike="noStrike">
              <a:solidFill>
                <a:srgbClr val="184582"/>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1. Chunking</a:t>
            </a:r>
            <a:endParaRPr b="0" i="0" sz="18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2. Provide aids such as cue cards and checklists</a:t>
            </a:r>
            <a:endParaRPr b="0" i="0" sz="28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3" name="Shape 2113"/>
        <p:cNvGrpSpPr/>
        <p:nvPr/>
      </p:nvGrpSpPr>
      <p:grpSpPr>
        <a:xfrm>
          <a:off x="0" y="0"/>
          <a:ext cx="0" cy="0"/>
          <a:chOff x="0" y="0"/>
          <a:chExt cx="0" cy="0"/>
        </a:xfrm>
      </p:grpSpPr>
      <p:sp>
        <p:nvSpPr>
          <p:cNvPr id="2114" name="Google Shape;2114;p17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Sequencing/Progressing in complexity</a:t>
            </a:r>
            <a:endParaRPr/>
          </a:p>
        </p:txBody>
      </p:sp>
      <p:sp>
        <p:nvSpPr>
          <p:cNvPr id="2115" name="Google Shape;2115;p179"/>
          <p:cNvSpPr txBox="1"/>
          <p:nvPr>
            <p:ph idx="4294967295" type="body"/>
          </p:nvPr>
        </p:nvSpPr>
        <p:spPr>
          <a:xfrm>
            <a:off x="0" y="1371600"/>
            <a:ext cx="5248275" cy="5021263"/>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360"/>
              </a:spcBef>
              <a:spcAft>
                <a:spcPts val="0"/>
              </a:spcAft>
              <a:buSzPts val="2200"/>
              <a:buFont typeface="Verdana"/>
              <a:buChar char="•"/>
            </a:pPr>
            <a:r>
              <a:rPr lang="en-US" sz="2200">
                <a:latin typeface="Verdana"/>
                <a:ea typeface="Verdana"/>
                <a:cs typeface="Verdana"/>
                <a:sym typeface="Verdana"/>
              </a:rPr>
              <a:t>Mr. Juarez’s students are expected to be able to complete a challenging math problem. </a:t>
            </a:r>
            <a:endParaRPr sz="2200">
              <a:latin typeface="Verdana"/>
              <a:ea typeface="Verdana"/>
              <a:cs typeface="Verdana"/>
              <a:sym typeface="Verdana"/>
            </a:endParaRPr>
          </a:p>
          <a:p>
            <a:pPr indent="-368300" lvl="0" marL="457200" rtl="0" algn="l">
              <a:lnSpc>
                <a:spcPct val="100000"/>
              </a:lnSpc>
              <a:spcBef>
                <a:spcPts val="360"/>
              </a:spcBef>
              <a:spcAft>
                <a:spcPts val="0"/>
              </a:spcAft>
              <a:buSzPts val="2200"/>
              <a:buFont typeface="Verdana"/>
              <a:buChar char="•"/>
            </a:pPr>
            <a:r>
              <a:rPr lang="en-US" sz="2200">
                <a:latin typeface="Verdana"/>
                <a:ea typeface="Verdana"/>
                <a:cs typeface="Verdana"/>
                <a:sym typeface="Verdana"/>
              </a:rPr>
              <a:t>He separates the problem into several parts and uses mini lessons to teach them in order. </a:t>
            </a:r>
            <a:endParaRPr sz="2200">
              <a:latin typeface="Verdana"/>
              <a:ea typeface="Verdana"/>
              <a:cs typeface="Verdana"/>
              <a:sym typeface="Verdana"/>
            </a:endParaRPr>
          </a:p>
          <a:p>
            <a:pPr indent="-368300" lvl="0" marL="457200" rtl="0" algn="l">
              <a:lnSpc>
                <a:spcPct val="100000"/>
              </a:lnSpc>
              <a:spcBef>
                <a:spcPts val="360"/>
              </a:spcBef>
              <a:spcAft>
                <a:spcPts val="0"/>
              </a:spcAft>
              <a:buSzPts val="2200"/>
              <a:buFont typeface="Verdana"/>
              <a:buChar char="•"/>
            </a:pPr>
            <a:r>
              <a:rPr lang="en-US" sz="2200">
                <a:latin typeface="Verdana"/>
                <a:ea typeface="Verdana"/>
                <a:cs typeface="Verdana"/>
                <a:sym typeface="Verdana"/>
              </a:rPr>
              <a:t>After each mini-lesson, Mr. Juarez checks to ensure the students understood the concept. He gives them time to practice the problems and explains how the math skills they are learning will help them to solve the more challenging math problem.</a:t>
            </a:r>
            <a:endParaRPr sz="2200">
              <a:latin typeface="Verdana"/>
              <a:ea typeface="Verdana"/>
              <a:cs typeface="Verdana"/>
              <a:sym typeface="Verdana"/>
            </a:endParaRPr>
          </a:p>
        </p:txBody>
      </p:sp>
      <p:sp>
        <p:nvSpPr>
          <p:cNvPr id="2116" name="Google Shape;2116;p179"/>
          <p:cNvSpPr txBox="1"/>
          <p:nvPr/>
        </p:nvSpPr>
        <p:spPr>
          <a:xfrm>
            <a:off x="5477256" y="2719419"/>
            <a:ext cx="3438143" cy="250961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184582"/>
                </a:solidFill>
                <a:latin typeface="Verdana"/>
                <a:ea typeface="Verdana"/>
                <a:cs typeface="Verdana"/>
                <a:sym typeface="Verdana"/>
              </a:rPr>
              <a:t>Which one?</a:t>
            </a:r>
            <a:endParaRPr b="0" i="0" sz="2700" u="none" cap="none" strike="noStrike">
              <a:solidFill>
                <a:srgbClr val="184582"/>
              </a:solidFill>
              <a:latin typeface="Verdana"/>
              <a:ea typeface="Verdana"/>
              <a:cs typeface="Verdana"/>
              <a:sym typeface="Verdana"/>
            </a:endParaRPr>
          </a:p>
          <a:p>
            <a:pPr indent="0" lvl="0" marL="5715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1.Sequencing/</a:t>
            </a:r>
            <a:endParaRPr b="0" i="0" sz="2700" u="none" cap="none" strike="noStrike">
              <a:solidFill>
                <a:srgbClr val="000000"/>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Progressing in complexity</a:t>
            </a:r>
            <a:endParaRPr b="0" i="0" sz="27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2. Partnering</a:t>
            </a:r>
            <a:endParaRPr b="0" i="0" sz="27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8"/>
          <p:cNvSpPr txBox="1"/>
          <p:nvPr>
            <p:ph idx="4294967295" type="title"/>
          </p:nvPr>
        </p:nvSpPr>
        <p:spPr>
          <a:xfrm>
            <a:off x="0" y="3068638"/>
            <a:ext cx="8718550" cy="1331912"/>
          </a:xfrm>
          <a:prstGeom prst="rect">
            <a:avLst/>
          </a:prstGeom>
          <a:noFill/>
          <a:ln>
            <a:noFill/>
          </a:ln>
        </p:spPr>
        <p:txBody>
          <a:bodyPr anchorCtr="0" anchor="t" bIns="45700" lIns="91425" spcFirstLastPara="1" rIns="91425" wrap="square" tIns="45700">
            <a:normAutofit fontScale="90000"/>
          </a:bodyPr>
          <a:lstStyle/>
          <a:p>
            <a:pPr indent="0" lvl="0" marL="0" marR="0" rtl="0" algn="ctr">
              <a:lnSpc>
                <a:spcPct val="100000"/>
              </a:lnSpc>
              <a:spcBef>
                <a:spcPts val="0"/>
              </a:spcBef>
              <a:spcAft>
                <a:spcPts val="0"/>
              </a:spcAft>
              <a:buClr>
                <a:srgbClr val="002C3C"/>
              </a:buClr>
              <a:buSzPct val="90909"/>
              <a:buFont typeface="Verdana"/>
              <a:buNone/>
            </a:pPr>
            <a:r>
              <a:rPr b="0" lang="en-US">
                <a:solidFill>
                  <a:srgbClr val="0070C0"/>
                </a:solidFill>
                <a:latin typeface="Verdana"/>
                <a:ea typeface="Verdana"/>
                <a:cs typeface="Verdana"/>
                <a:sym typeface="Verdana"/>
              </a:rPr>
              <a:t>Module A:</a:t>
            </a:r>
            <a:endParaRPr b="0">
              <a:solidFill>
                <a:srgbClr val="0070C0"/>
              </a:solidFill>
              <a:latin typeface="Verdana"/>
              <a:ea typeface="Verdana"/>
              <a:cs typeface="Verdana"/>
              <a:sym typeface="Verdana"/>
            </a:endParaRPr>
          </a:p>
          <a:p>
            <a:pPr indent="0" lvl="0" marL="0" marR="0" rtl="0" algn="ctr">
              <a:lnSpc>
                <a:spcPct val="100000"/>
              </a:lnSpc>
              <a:spcBef>
                <a:spcPts val="0"/>
              </a:spcBef>
              <a:spcAft>
                <a:spcPts val="0"/>
              </a:spcAft>
              <a:buClr>
                <a:srgbClr val="002C3C"/>
              </a:buClr>
              <a:buSzPct val="90909"/>
              <a:buFont typeface="Verdana"/>
              <a:buNone/>
            </a:pPr>
            <a:r>
              <a:rPr b="0" lang="en-US">
                <a:solidFill>
                  <a:srgbClr val="0070C0"/>
                </a:solidFill>
                <a:latin typeface="Verdana"/>
                <a:ea typeface="Verdana"/>
                <a:cs typeface="Verdana"/>
                <a:sym typeface="Verdana"/>
              </a:rPr>
              <a:t>The Set-Up for Success</a:t>
            </a:r>
            <a:endParaRPr b="0">
              <a:solidFill>
                <a:srgbClr val="0070C0"/>
              </a:solidFill>
              <a:latin typeface="Verdana"/>
              <a:ea typeface="Verdana"/>
              <a:cs typeface="Verdana"/>
              <a:sym typeface="Verdana"/>
            </a:endParaRPr>
          </a:p>
        </p:txBody>
      </p:sp>
      <p:sp>
        <p:nvSpPr>
          <p:cNvPr id="927" name="Google Shape;927;p18"/>
          <p:cNvSpPr txBox="1"/>
          <p:nvPr>
            <p:ph idx="4294967295" type="body"/>
          </p:nvPr>
        </p:nvSpPr>
        <p:spPr>
          <a:xfrm>
            <a:off x="369093" y="4757739"/>
            <a:ext cx="8405813" cy="9572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latin typeface="Verdana"/>
              <a:ea typeface="Verdana"/>
              <a:cs typeface="Verdana"/>
              <a:sym typeface="Verdana"/>
            </a:endParaRPr>
          </a:p>
          <a:p>
            <a:pPr indent="0" lvl="0" marL="0" rtl="0" algn="ctr">
              <a:lnSpc>
                <a:spcPct val="100000"/>
              </a:lnSpc>
              <a:spcBef>
                <a:spcPts val="640"/>
              </a:spcBef>
              <a:spcAft>
                <a:spcPts val="0"/>
              </a:spcAft>
              <a:buClr>
                <a:schemeClr val="dk1"/>
              </a:buClr>
              <a:buSzPts val="5818"/>
              <a:buFont typeface="Arial"/>
              <a:buNone/>
            </a:pPr>
            <a:r>
              <a:rPr lang="en-US" sz="2600">
                <a:solidFill>
                  <a:srgbClr val="548135"/>
                </a:solidFill>
                <a:latin typeface="Verdana"/>
                <a:ea typeface="Verdana"/>
                <a:cs typeface="Verdana"/>
                <a:sym typeface="Verdana"/>
              </a:rPr>
              <a:t>Physical Environment</a:t>
            </a:r>
            <a:endParaRPr sz="2600">
              <a:solidFill>
                <a:srgbClr val="548135"/>
              </a:solidFill>
              <a:latin typeface="Verdana"/>
              <a:ea typeface="Verdana"/>
              <a:cs typeface="Verdana"/>
              <a:sym typeface="Verdana"/>
            </a:endParaRPr>
          </a:p>
          <a:p>
            <a:pPr indent="0" lvl="0" marL="0" rtl="0" algn="ctr">
              <a:lnSpc>
                <a:spcPct val="100000"/>
              </a:lnSpc>
              <a:spcBef>
                <a:spcPts val="640"/>
              </a:spcBef>
              <a:spcAft>
                <a:spcPts val="0"/>
              </a:spcAft>
              <a:buClr>
                <a:schemeClr val="dk1"/>
              </a:buClr>
              <a:buSzPts val="5818"/>
              <a:buFont typeface="Arial"/>
              <a:buNone/>
            </a:pPr>
            <a:r>
              <a:rPr lang="en-US" sz="2600">
                <a:solidFill>
                  <a:srgbClr val="548135"/>
                </a:solidFill>
                <a:latin typeface="Verdana"/>
                <a:ea typeface="Verdana"/>
                <a:cs typeface="Verdana"/>
                <a:sym typeface="Verdana"/>
              </a:rPr>
              <a:t>Active Supervision</a:t>
            </a:r>
            <a:endParaRPr sz="2600">
              <a:solidFill>
                <a:srgbClr val="548135"/>
              </a:solidFill>
              <a:latin typeface="Verdana"/>
              <a:ea typeface="Verdana"/>
              <a:cs typeface="Verdana"/>
              <a:sym typeface="Verdana"/>
            </a:endParaRPr>
          </a:p>
        </p:txBody>
      </p:sp>
      <p:pic>
        <p:nvPicPr>
          <p:cNvPr id="928" name="Google Shape;928;p18"/>
          <p:cNvPicPr preferRelativeResize="0"/>
          <p:nvPr/>
        </p:nvPicPr>
        <p:blipFill rotWithShape="1">
          <a:blip r:embed="rId3">
            <a:alphaModFix/>
          </a:blip>
          <a:srcRect b="0" l="0" r="0" t="0"/>
          <a:stretch/>
        </p:blipFill>
        <p:spPr>
          <a:xfrm>
            <a:off x="0" y="0"/>
            <a:ext cx="9144000" cy="2833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sp>
        <p:nvSpPr>
          <p:cNvPr descr="Circle around the words key players" id="2121" name="Google Shape;2121;p180"/>
          <p:cNvSpPr/>
          <p:nvPr/>
        </p:nvSpPr>
        <p:spPr>
          <a:xfrm>
            <a:off x="380643" y="3875689"/>
            <a:ext cx="2054100" cy="1266900"/>
          </a:xfrm>
          <a:prstGeom prst="ellipse">
            <a:avLst/>
          </a:prstGeom>
          <a:noFill/>
          <a:ln cap="flat" cmpd="sng" w="57150">
            <a:solidFill>
              <a:srgbClr val="8AC43E"/>
            </a:solidFill>
            <a:prstDash val="solid"/>
            <a:round/>
            <a:headEnd len="sm" w="sm" type="none"/>
            <a:tailEnd len="sm" w="sm" type="none"/>
          </a:ln>
          <a:effectLst>
            <a:outerShdw blurRad="40000" rotWithShape="0" dir="5400000" dist="23000">
              <a:srgbClr val="80808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descr="Circle around the word purpose" id="2122" name="Google Shape;2122;p180"/>
          <p:cNvSpPr/>
          <p:nvPr/>
        </p:nvSpPr>
        <p:spPr>
          <a:xfrm>
            <a:off x="380642" y="2421724"/>
            <a:ext cx="2054100" cy="1268400"/>
          </a:xfrm>
          <a:prstGeom prst="ellipse">
            <a:avLst/>
          </a:prstGeom>
          <a:noFill/>
          <a:ln cap="flat" cmpd="sng" w="57150">
            <a:solidFill>
              <a:srgbClr val="8AC43E"/>
            </a:solidFill>
            <a:prstDash val="solid"/>
            <a:round/>
            <a:headEnd len="sm" w="sm" type="none"/>
            <a:tailEnd len="sm" w="sm" type="none"/>
          </a:ln>
          <a:effectLst>
            <a:outerShdw blurRad="40000" rotWithShape="0" dir="5400000" dist="23000">
              <a:srgbClr val="80808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descr="Circle around the word setting" id="2123" name="Google Shape;2123;p180"/>
          <p:cNvSpPr/>
          <p:nvPr/>
        </p:nvSpPr>
        <p:spPr>
          <a:xfrm>
            <a:off x="3165336" y="4571089"/>
            <a:ext cx="2055900" cy="1143000"/>
          </a:xfrm>
          <a:prstGeom prst="ellipse">
            <a:avLst/>
          </a:prstGeom>
          <a:noFill/>
          <a:ln cap="flat" cmpd="sng" w="57150">
            <a:solidFill>
              <a:srgbClr val="8AC43E"/>
            </a:solidFill>
            <a:prstDash val="solid"/>
            <a:round/>
            <a:headEnd len="sm" w="sm" type="none"/>
            <a:tailEnd len="sm" w="sm" type="none"/>
          </a:ln>
          <a:effectLst>
            <a:outerShdw blurRad="40000" rotWithShape="0" dir="5400000" dist="23000">
              <a:srgbClr val="80808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descr="Circle around the words key events" id="2124" name="Google Shape;2124;p180"/>
          <p:cNvSpPr/>
          <p:nvPr/>
        </p:nvSpPr>
        <p:spPr>
          <a:xfrm>
            <a:off x="3207025" y="2942927"/>
            <a:ext cx="2054100" cy="1266900"/>
          </a:xfrm>
          <a:prstGeom prst="ellipse">
            <a:avLst/>
          </a:prstGeom>
          <a:noFill/>
          <a:ln cap="flat" cmpd="sng" w="57150">
            <a:solidFill>
              <a:srgbClr val="8AC43E"/>
            </a:solidFill>
            <a:prstDash val="solid"/>
            <a:round/>
            <a:headEnd len="sm" w="sm" type="none"/>
            <a:tailEnd len="sm" w="sm" type="none"/>
          </a:ln>
          <a:effectLst>
            <a:outerShdw blurRad="40000" rotWithShape="0" dir="5400000" dist="23000">
              <a:srgbClr val="80808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descr="Circle around the words enduring understanding" id="2125" name="Google Shape;2125;p180"/>
          <p:cNvSpPr/>
          <p:nvPr/>
        </p:nvSpPr>
        <p:spPr>
          <a:xfrm>
            <a:off x="380582" y="5328171"/>
            <a:ext cx="2054100" cy="1268400"/>
          </a:xfrm>
          <a:prstGeom prst="ellipse">
            <a:avLst/>
          </a:prstGeom>
          <a:noFill/>
          <a:ln cap="flat" cmpd="sng" w="57150">
            <a:solidFill>
              <a:srgbClr val="8AC43E"/>
            </a:solidFill>
            <a:prstDash val="solid"/>
            <a:round/>
            <a:headEnd len="sm" w="sm" type="none"/>
            <a:tailEnd len="sm" w="sm" type="none"/>
          </a:ln>
          <a:effectLst>
            <a:outerShdw blurRad="40000" rotWithShape="0" dir="5400000" dist="23000">
              <a:srgbClr val="80808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700" u="none" cap="none" strike="noStrike">
              <a:solidFill>
                <a:schemeClr val="lt1"/>
              </a:solidFill>
              <a:latin typeface="Verdana"/>
              <a:ea typeface="Verdana"/>
              <a:cs typeface="Verdana"/>
              <a:sym typeface="Verdana"/>
            </a:endParaRPr>
          </a:p>
        </p:txBody>
      </p:sp>
      <p:sp>
        <p:nvSpPr>
          <p:cNvPr id="2126" name="Google Shape;2126;p180"/>
          <p:cNvSpPr txBox="1"/>
          <p:nvPr/>
        </p:nvSpPr>
        <p:spPr>
          <a:xfrm>
            <a:off x="183850" y="5554663"/>
            <a:ext cx="2447700" cy="81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100" u="none" cap="none" strike="noStrike">
                <a:solidFill>
                  <a:schemeClr val="dk1"/>
                </a:solidFill>
                <a:latin typeface="Verdana"/>
                <a:ea typeface="Verdana"/>
                <a:cs typeface="Verdana"/>
                <a:sym typeface="Verdana"/>
              </a:rPr>
              <a:t>Enduring Understanding</a:t>
            </a:r>
            <a:endParaRPr b="0" i="0" sz="1500" u="none" cap="none" strike="noStrike">
              <a:solidFill>
                <a:srgbClr val="000000"/>
              </a:solidFill>
              <a:latin typeface="Arial"/>
              <a:ea typeface="Arial"/>
              <a:cs typeface="Arial"/>
              <a:sym typeface="Arial"/>
            </a:endParaRPr>
          </a:p>
        </p:txBody>
      </p:sp>
      <p:sp>
        <p:nvSpPr>
          <p:cNvPr id="2127" name="Google Shape;2127;p180"/>
          <p:cNvSpPr txBox="1"/>
          <p:nvPr/>
        </p:nvSpPr>
        <p:spPr>
          <a:xfrm>
            <a:off x="3469825" y="4878632"/>
            <a:ext cx="1343100" cy="45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Setting</a:t>
            </a:r>
            <a:endParaRPr b="0" i="0" sz="1800" u="none" cap="none" strike="noStrike">
              <a:solidFill>
                <a:srgbClr val="000000"/>
              </a:solidFill>
              <a:latin typeface="Arial"/>
              <a:ea typeface="Arial"/>
              <a:cs typeface="Arial"/>
              <a:sym typeface="Arial"/>
            </a:endParaRPr>
          </a:p>
        </p:txBody>
      </p:sp>
      <p:sp>
        <p:nvSpPr>
          <p:cNvPr id="2128" name="Google Shape;2128;p180"/>
          <p:cNvSpPr txBox="1"/>
          <p:nvPr/>
        </p:nvSpPr>
        <p:spPr>
          <a:xfrm>
            <a:off x="608355" y="4070600"/>
            <a:ext cx="1598700" cy="661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Key Players</a:t>
            </a:r>
            <a:endParaRPr b="0" i="0" sz="1800" u="none" cap="none" strike="noStrike">
              <a:solidFill>
                <a:srgbClr val="000000"/>
              </a:solidFill>
              <a:latin typeface="Arial"/>
              <a:ea typeface="Arial"/>
              <a:cs typeface="Arial"/>
              <a:sym typeface="Arial"/>
            </a:endParaRPr>
          </a:p>
        </p:txBody>
      </p:sp>
      <p:sp>
        <p:nvSpPr>
          <p:cNvPr id="2129" name="Google Shape;2129;p180"/>
          <p:cNvSpPr txBox="1"/>
          <p:nvPr/>
        </p:nvSpPr>
        <p:spPr>
          <a:xfrm>
            <a:off x="3475910" y="3124643"/>
            <a:ext cx="1446900" cy="815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Key Events</a:t>
            </a:r>
            <a:endParaRPr b="0" i="0" sz="1800" u="none" cap="none" strike="noStrike">
              <a:solidFill>
                <a:srgbClr val="000000"/>
              </a:solidFill>
              <a:latin typeface="Arial"/>
              <a:ea typeface="Arial"/>
              <a:cs typeface="Arial"/>
              <a:sym typeface="Arial"/>
            </a:endParaRPr>
          </a:p>
        </p:txBody>
      </p:sp>
      <p:sp>
        <p:nvSpPr>
          <p:cNvPr id="2130" name="Google Shape;2130;p180"/>
          <p:cNvSpPr txBox="1"/>
          <p:nvPr/>
        </p:nvSpPr>
        <p:spPr>
          <a:xfrm>
            <a:off x="628297" y="2846661"/>
            <a:ext cx="1412700" cy="40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Purpose</a:t>
            </a:r>
            <a:endParaRPr b="0" i="0" sz="1400" u="none" cap="none" strike="noStrike">
              <a:solidFill>
                <a:srgbClr val="000000"/>
              </a:solidFill>
              <a:latin typeface="Arial"/>
              <a:ea typeface="Arial"/>
              <a:cs typeface="Arial"/>
              <a:sym typeface="Arial"/>
            </a:endParaRPr>
          </a:p>
        </p:txBody>
      </p:sp>
      <p:sp>
        <p:nvSpPr>
          <p:cNvPr id="2131" name="Google Shape;2131;p18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Chunking</a:t>
            </a:r>
            <a:endParaRPr/>
          </a:p>
        </p:txBody>
      </p:sp>
      <p:sp>
        <p:nvSpPr>
          <p:cNvPr id="2132" name="Google Shape;2132;p180"/>
          <p:cNvSpPr txBox="1"/>
          <p:nvPr>
            <p:ph idx="4294967295" type="body"/>
          </p:nvPr>
        </p:nvSpPr>
        <p:spPr>
          <a:xfrm>
            <a:off x="0" y="1371600"/>
            <a:ext cx="8229600" cy="457200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rPr lang="en-US" sz="2400">
                <a:latin typeface="Verdana"/>
                <a:ea typeface="Verdana"/>
                <a:cs typeface="Verdana"/>
                <a:sym typeface="Verdana"/>
              </a:rPr>
              <a:t>Example: Break down the social studies text to write a summary.</a:t>
            </a:r>
            <a:endParaRPr sz="2400">
              <a:latin typeface="Verdana"/>
              <a:ea typeface="Verdana"/>
              <a:cs typeface="Verdana"/>
              <a:sym typeface="Verdana"/>
            </a:endParaRPr>
          </a:p>
        </p:txBody>
      </p:sp>
      <p:sp>
        <p:nvSpPr>
          <p:cNvPr id="2133" name="Google Shape;2133;p180"/>
          <p:cNvSpPr txBox="1"/>
          <p:nvPr/>
        </p:nvSpPr>
        <p:spPr>
          <a:xfrm>
            <a:off x="5995881" y="2825089"/>
            <a:ext cx="3463200" cy="231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600" u="none" cap="none" strike="noStrike">
                <a:solidFill>
                  <a:srgbClr val="184582"/>
                </a:solidFill>
                <a:latin typeface="Verdana"/>
                <a:ea typeface="Verdana"/>
                <a:cs typeface="Verdana"/>
                <a:sym typeface="Verdana"/>
              </a:rPr>
              <a:t>Which one?</a:t>
            </a:r>
            <a:endParaRPr b="0" i="0" sz="2600" u="none" cap="none" strike="noStrike">
              <a:solidFill>
                <a:srgbClr val="184582"/>
              </a:solidFill>
              <a:latin typeface="Verdana"/>
              <a:ea typeface="Verdana"/>
              <a:cs typeface="Verdana"/>
              <a:sym typeface="Verdana"/>
            </a:endParaRPr>
          </a:p>
          <a:p>
            <a:pPr indent="0" lvl="0" marL="4445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1. Provide hints </a:t>
            </a:r>
            <a:endParaRPr b="0" i="0" sz="1600" u="none" cap="none" strike="noStrike">
              <a:solidFill>
                <a:srgbClr val="000000"/>
              </a:solidFill>
              <a:latin typeface="Arial"/>
              <a:ea typeface="Arial"/>
              <a:cs typeface="Arial"/>
              <a:sym typeface="Arial"/>
            </a:endParaRPr>
          </a:p>
          <a:p>
            <a:pPr indent="0" lvl="0" marL="4445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    and prompts</a:t>
            </a:r>
            <a:endParaRPr b="0" i="0" sz="2600" u="none" cap="none" strike="noStrike">
              <a:solidFill>
                <a:srgbClr val="000000"/>
              </a:solidFill>
              <a:latin typeface="Verdana"/>
              <a:ea typeface="Verdana"/>
              <a:cs typeface="Verdana"/>
              <a:sym typeface="Verdana"/>
            </a:endParaRPr>
          </a:p>
          <a:p>
            <a:pPr indent="0" lvl="0" marL="4445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2. Chunking</a:t>
            </a:r>
            <a:endParaRPr b="0" i="0"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18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Partnering</a:t>
            </a:r>
            <a:endParaRPr/>
          </a:p>
        </p:txBody>
      </p:sp>
      <p:pic>
        <p:nvPicPr>
          <p:cNvPr id="2140" name="Google Shape;2140;p181"/>
          <p:cNvPicPr preferRelativeResize="0"/>
          <p:nvPr/>
        </p:nvPicPr>
        <p:blipFill rotWithShape="1">
          <a:blip r:embed="rId3">
            <a:alphaModFix/>
          </a:blip>
          <a:srcRect b="0" l="0" r="0" t="0"/>
          <a:stretch/>
        </p:blipFill>
        <p:spPr>
          <a:xfrm>
            <a:off x="554808" y="1626187"/>
            <a:ext cx="4805468" cy="2958525"/>
          </a:xfrm>
          <a:prstGeom prst="rect">
            <a:avLst/>
          </a:prstGeom>
          <a:noFill/>
          <a:ln cap="flat" cmpd="sng" w="9525">
            <a:solidFill>
              <a:srgbClr val="000000"/>
            </a:solidFill>
            <a:prstDash val="solid"/>
            <a:round/>
            <a:headEnd len="sm" w="sm" type="none"/>
            <a:tailEnd len="sm" w="sm" type="none"/>
          </a:ln>
        </p:spPr>
      </p:pic>
      <p:sp>
        <p:nvSpPr>
          <p:cNvPr id="2141" name="Google Shape;2141;p181"/>
          <p:cNvSpPr txBox="1"/>
          <p:nvPr/>
        </p:nvSpPr>
        <p:spPr>
          <a:xfrm>
            <a:off x="299675" y="4719250"/>
            <a:ext cx="6905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700" u="none" cap="none" strike="noStrike">
                <a:solidFill>
                  <a:srgbClr val="000000"/>
                </a:solidFill>
                <a:latin typeface="Verdana"/>
                <a:ea typeface="Verdana"/>
                <a:cs typeface="Verdana"/>
                <a:sym typeface="Verdana"/>
              </a:rPr>
              <a:t>Students read to each other everyday. </a:t>
            </a:r>
            <a:endParaRPr b="0" i="0" sz="2700" u="none" cap="none" strike="noStrike">
              <a:solidFill>
                <a:srgbClr val="000000"/>
              </a:solidFill>
              <a:latin typeface="Verdana"/>
              <a:ea typeface="Verdana"/>
              <a:cs typeface="Verdana"/>
              <a:sym typeface="Verdana"/>
            </a:endParaRPr>
          </a:p>
        </p:txBody>
      </p:sp>
      <p:sp>
        <p:nvSpPr>
          <p:cNvPr id="2142" name="Google Shape;2142;p181"/>
          <p:cNvSpPr txBox="1"/>
          <p:nvPr/>
        </p:nvSpPr>
        <p:spPr>
          <a:xfrm>
            <a:off x="165925" y="6378675"/>
            <a:ext cx="6249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Verdana"/>
                <a:ea typeface="Verdana"/>
                <a:cs typeface="Verdana"/>
                <a:sym typeface="Verdana"/>
              </a:rPr>
              <a:t>Image source: </a:t>
            </a:r>
            <a:r>
              <a:rPr b="0" i="0" lang="en-US" sz="1700" u="sng" cap="none" strike="noStrike">
                <a:solidFill>
                  <a:schemeClr val="hlink"/>
                </a:solidFill>
                <a:latin typeface="Verdana"/>
                <a:ea typeface="Verdana"/>
                <a:cs typeface="Verdana"/>
                <a:sym typeface="Verdana"/>
                <a:hlinkClick r:id="rId4"/>
              </a:rPr>
              <a:t>PALS Partner Reading</a:t>
            </a:r>
            <a:endParaRPr b="0" i="0" sz="1700" u="none" cap="none" strike="noStrike">
              <a:solidFill>
                <a:srgbClr val="000000"/>
              </a:solidFill>
              <a:latin typeface="Verdana"/>
              <a:ea typeface="Verdana"/>
              <a:cs typeface="Verdana"/>
              <a:sym typeface="Verdana"/>
            </a:endParaRPr>
          </a:p>
        </p:txBody>
      </p:sp>
      <p:sp>
        <p:nvSpPr>
          <p:cNvPr id="2143" name="Google Shape;2143;p181"/>
          <p:cNvSpPr txBox="1"/>
          <p:nvPr/>
        </p:nvSpPr>
        <p:spPr>
          <a:xfrm>
            <a:off x="5616900" y="1877800"/>
            <a:ext cx="3298500" cy="270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600" u="none" cap="none" strike="noStrike">
                <a:solidFill>
                  <a:srgbClr val="184582"/>
                </a:solidFill>
                <a:latin typeface="Verdana"/>
                <a:ea typeface="Verdana"/>
                <a:cs typeface="Verdana"/>
                <a:sym typeface="Verdana"/>
              </a:rPr>
              <a:t>Which one?</a:t>
            </a:r>
            <a:endParaRPr b="0" i="0" sz="2600" u="none" cap="none" strike="noStrike">
              <a:solidFill>
                <a:srgbClr val="184582"/>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1.Partnering</a:t>
            </a:r>
            <a:endParaRPr b="0" i="0" sz="2600" u="none" cap="none" strike="noStrike">
              <a:solidFill>
                <a:srgbClr val="000000"/>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2.Demonstrations</a:t>
            </a:r>
            <a:endParaRPr b="0" i="0" sz="16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   and completed</a:t>
            </a:r>
            <a:endParaRPr b="0" i="0" sz="16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Verdana"/>
                <a:ea typeface="Verdana"/>
                <a:cs typeface="Verdana"/>
                <a:sym typeface="Verdana"/>
              </a:rPr>
              <a:t>   models</a:t>
            </a:r>
            <a:endParaRPr b="0" i="0"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sp>
        <p:nvSpPr>
          <p:cNvPr id="2149" name="Google Shape;2149;p18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Provide hints and prompts</a:t>
            </a:r>
            <a:endParaRPr/>
          </a:p>
        </p:txBody>
      </p:sp>
      <p:sp>
        <p:nvSpPr>
          <p:cNvPr id="2150" name="Google Shape;2150;p182"/>
          <p:cNvSpPr txBox="1"/>
          <p:nvPr>
            <p:ph idx="4294967295" type="body"/>
          </p:nvPr>
        </p:nvSpPr>
        <p:spPr>
          <a:xfrm>
            <a:off x="0" y="1730375"/>
            <a:ext cx="4745038" cy="457200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rPr lang="en-US" sz="2700">
                <a:latin typeface="Verdana"/>
                <a:ea typeface="Verdana"/>
                <a:cs typeface="Verdana"/>
                <a:sym typeface="Verdana"/>
              </a:rPr>
              <a:t>Math:</a:t>
            </a:r>
            <a:endParaRPr sz="3500">
              <a:latin typeface="Verdana"/>
              <a:ea typeface="Verdana"/>
              <a:cs typeface="Verdana"/>
              <a:sym typeface="Verdana"/>
            </a:endParaRPr>
          </a:p>
          <a:p>
            <a:pPr indent="-361950" lvl="0" marL="457200" rtl="0" algn="l">
              <a:lnSpc>
                <a:spcPct val="100000"/>
              </a:lnSpc>
              <a:spcBef>
                <a:spcPts val="360"/>
              </a:spcBef>
              <a:spcAft>
                <a:spcPts val="0"/>
              </a:spcAft>
              <a:buSzPts val="2100"/>
              <a:buFont typeface="Verdana"/>
              <a:buChar char="•"/>
            </a:pPr>
            <a:r>
              <a:rPr lang="en-US" sz="2700">
                <a:latin typeface="Verdana"/>
                <a:ea typeface="Verdana"/>
                <a:cs typeface="Verdana"/>
                <a:sym typeface="Verdana"/>
              </a:rPr>
              <a:t>What information do you have?</a:t>
            </a:r>
            <a:endParaRPr sz="3500">
              <a:latin typeface="Verdana"/>
              <a:ea typeface="Verdana"/>
              <a:cs typeface="Verdana"/>
              <a:sym typeface="Verdana"/>
            </a:endParaRPr>
          </a:p>
          <a:p>
            <a:pPr indent="-361950" lvl="0" marL="457200" rtl="0" algn="l">
              <a:lnSpc>
                <a:spcPct val="100000"/>
              </a:lnSpc>
              <a:spcBef>
                <a:spcPts val="360"/>
              </a:spcBef>
              <a:spcAft>
                <a:spcPts val="0"/>
              </a:spcAft>
              <a:buSzPts val="2100"/>
              <a:buFont typeface="Verdana"/>
              <a:buChar char="•"/>
            </a:pPr>
            <a:r>
              <a:rPr lang="en-US" sz="2700">
                <a:latin typeface="Verdana"/>
                <a:ea typeface="Verdana"/>
                <a:cs typeface="Verdana"/>
                <a:sym typeface="Verdana"/>
              </a:rPr>
              <a:t>Review the worked example on page 47.</a:t>
            </a:r>
            <a:endParaRPr sz="3500">
              <a:latin typeface="Verdana"/>
              <a:ea typeface="Verdana"/>
              <a:cs typeface="Verdana"/>
              <a:sym typeface="Verdana"/>
            </a:endParaRPr>
          </a:p>
          <a:p>
            <a:pPr indent="-361950" lvl="0" marL="457200" rtl="0" algn="l">
              <a:lnSpc>
                <a:spcPct val="100000"/>
              </a:lnSpc>
              <a:spcBef>
                <a:spcPts val="360"/>
              </a:spcBef>
              <a:spcAft>
                <a:spcPts val="0"/>
              </a:spcAft>
              <a:buSzPts val="2100"/>
              <a:buFont typeface="Verdana"/>
              <a:buChar char="•"/>
            </a:pPr>
            <a:r>
              <a:rPr lang="en-US" sz="2700">
                <a:latin typeface="Verdana"/>
                <a:ea typeface="Verdana"/>
                <a:cs typeface="Verdana"/>
                <a:sym typeface="Verdana"/>
              </a:rPr>
              <a:t>Recheck your thinking here (point to the problem on the page).</a:t>
            </a:r>
            <a:endParaRPr sz="3500">
              <a:latin typeface="Verdana"/>
              <a:ea typeface="Verdana"/>
              <a:cs typeface="Verdana"/>
              <a:sym typeface="Verdana"/>
            </a:endParaRPr>
          </a:p>
        </p:txBody>
      </p:sp>
      <p:sp>
        <p:nvSpPr>
          <p:cNvPr id="2151" name="Google Shape;2151;p182"/>
          <p:cNvSpPr txBox="1"/>
          <p:nvPr/>
        </p:nvSpPr>
        <p:spPr>
          <a:xfrm>
            <a:off x="5718300" y="2035550"/>
            <a:ext cx="3197100" cy="3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600" u="none" cap="none" strike="noStrike">
                <a:solidFill>
                  <a:srgbClr val="184582"/>
                </a:solidFill>
                <a:latin typeface="Verdana"/>
                <a:ea typeface="Verdana"/>
                <a:cs typeface="Verdana"/>
                <a:sym typeface="Verdana"/>
              </a:rPr>
              <a:t>Which one?</a:t>
            </a:r>
            <a:endParaRPr b="0" i="0" sz="2600" u="none" cap="none" strike="noStrike">
              <a:solidFill>
                <a:srgbClr val="184582"/>
              </a:solidFill>
              <a:latin typeface="Verdana"/>
              <a:ea typeface="Verdana"/>
              <a:cs typeface="Verdana"/>
              <a:sym typeface="Verdana"/>
            </a:endParaRPr>
          </a:p>
          <a:p>
            <a:pPr indent="-393700" lvl="0" marL="457200" marR="0" rtl="0" algn="l">
              <a:lnSpc>
                <a:spcPct val="100000"/>
              </a:lnSpc>
              <a:spcBef>
                <a:spcPts val="0"/>
              </a:spcBef>
              <a:spcAft>
                <a:spcPts val="0"/>
              </a:spcAft>
              <a:buClr>
                <a:srgbClr val="000000"/>
              </a:buClr>
              <a:buSzPts val="2600"/>
              <a:buFont typeface="Verdana"/>
              <a:buAutoNum type="arabicPeriod"/>
            </a:pPr>
            <a:r>
              <a:rPr b="0" i="0" lang="en-US" sz="2600" u="none" cap="none" strike="noStrike">
                <a:solidFill>
                  <a:srgbClr val="000000"/>
                </a:solidFill>
                <a:latin typeface="Verdana"/>
                <a:ea typeface="Verdana"/>
                <a:cs typeface="Verdana"/>
                <a:sym typeface="Verdana"/>
              </a:rPr>
              <a:t>Provide hints and prompts</a:t>
            </a:r>
            <a:endParaRPr b="0" i="0" sz="2600" u="none" cap="none" strike="noStrike">
              <a:solidFill>
                <a:srgbClr val="000000"/>
              </a:solidFill>
              <a:latin typeface="Verdana"/>
              <a:ea typeface="Verdana"/>
              <a:cs typeface="Verdana"/>
              <a:sym typeface="Verdana"/>
            </a:endParaRPr>
          </a:p>
          <a:p>
            <a:pPr indent="-393700" lvl="0" marL="457200" marR="0" rtl="0" algn="l">
              <a:lnSpc>
                <a:spcPct val="100000"/>
              </a:lnSpc>
              <a:spcBef>
                <a:spcPts val="0"/>
              </a:spcBef>
              <a:spcAft>
                <a:spcPts val="0"/>
              </a:spcAft>
              <a:buClr>
                <a:srgbClr val="000000"/>
              </a:buClr>
              <a:buSzPts val="2600"/>
              <a:buFont typeface="Verdana"/>
              <a:buAutoNum type="arabicPeriod"/>
            </a:pPr>
            <a:r>
              <a:rPr b="0" i="0" lang="en-US" sz="2600" u="none" cap="none" strike="noStrike">
                <a:solidFill>
                  <a:srgbClr val="000000"/>
                </a:solidFill>
                <a:latin typeface="Verdana"/>
                <a:ea typeface="Verdana"/>
                <a:cs typeface="Verdana"/>
                <a:sym typeface="Verdana"/>
              </a:rPr>
              <a:t>Provide aids such as checklists and cue cards</a:t>
            </a:r>
            <a:endParaRPr b="0" i="0" sz="26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pic>
        <p:nvPicPr>
          <p:cNvPr id="2157" name="Google Shape;2157;p183"/>
          <p:cNvPicPr preferRelativeResize="0"/>
          <p:nvPr/>
        </p:nvPicPr>
        <p:blipFill rotWithShape="1">
          <a:blip r:embed="rId3">
            <a:alphaModFix/>
          </a:blip>
          <a:srcRect b="0" l="0" r="0" t="0"/>
          <a:stretch/>
        </p:blipFill>
        <p:spPr>
          <a:xfrm>
            <a:off x="228600" y="1426700"/>
            <a:ext cx="8686800" cy="5290974"/>
          </a:xfrm>
          <a:prstGeom prst="rect">
            <a:avLst/>
          </a:prstGeom>
          <a:noFill/>
          <a:ln>
            <a:noFill/>
          </a:ln>
        </p:spPr>
      </p:pic>
      <p:sp>
        <p:nvSpPr>
          <p:cNvPr id="2158" name="Google Shape;2158;p183"/>
          <p:cNvSpPr txBox="1"/>
          <p:nvPr>
            <p:ph idx="1" type="body"/>
          </p:nvPr>
        </p:nvSpPr>
        <p:spPr>
          <a:xfrm>
            <a:off x="4437525" y="1774788"/>
            <a:ext cx="4576200" cy="4594800"/>
          </a:xfrm>
          <a:prstGeom prst="rect">
            <a:avLst/>
          </a:prstGeom>
          <a:noFill/>
          <a:ln>
            <a:noFill/>
          </a:ln>
        </p:spPr>
        <p:txBody>
          <a:bodyPr anchorCtr="0" anchor="t" bIns="45700" lIns="91425" spcFirstLastPara="1" rIns="91425" wrap="square" tIns="45700">
            <a:normAutofit/>
          </a:bodyPr>
          <a:lstStyle/>
          <a:p>
            <a:pPr indent="457200" lvl="0" marL="0" rtl="0" algn="l">
              <a:lnSpc>
                <a:spcPct val="100000"/>
              </a:lnSpc>
              <a:spcBef>
                <a:spcPts val="360"/>
              </a:spcBef>
              <a:spcAft>
                <a:spcPts val="0"/>
              </a:spcAft>
              <a:buSzPts val="1800"/>
              <a:buNone/>
            </a:pPr>
            <a:r>
              <a:rPr lang="en-US" sz="2700">
                <a:solidFill>
                  <a:srgbClr val="002060"/>
                </a:solidFill>
              </a:rPr>
              <a:t>I do it (modeling)</a:t>
            </a:r>
            <a:endParaRPr sz="3100">
              <a:solidFill>
                <a:srgbClr val="002060"/>
              </a:solidFill>
            </a:endParaRPr>
          </a:p>
          <a:p>
            <a:pPr indent="0" lvl="0" marL="0" rtl="0" algn="l">
              <a:lnSpc>
                <a:spcPct val="100000"/>
              </a:lnSpc>
              <a:spcBef>
                <a:spcPts val="360"/>
              </a:spcBef>
              <a:spcAft>
                <a:spcPts val="0"/>
              </a:spcAft>
              <a:buSzPts val="1800"/>
              <a:buNone/>
            </a:pPr>
            <a:r>
              <a:t/>
            </a:r>
            <a:endParaRPr sz="2700">
              <a:solidFill>
                <a:srgbClr val="002060"/>
              </a:solidFill>
            </a:endParaRPr>
          </a:p>
          <a:p>
            <a:pPr indent="0" lvl="0" marL="0" rtl="0" algn="l">
              <a:lnSpc>
                <a:spcPct val="100000"/>
              </a:lnSpc>
              <a:spcBef>
                <a:spcPts val="360"/>
              </a:spcBef>
              <a:spcAft>
                <a:spcPts val="0"/>
              </a:spcAft>
              <a:buSzPts val="1800"/>
              <a:buNone/>
            </a:pPr>
            <a:r>
              <a:t/>
            </a:r>
            <a:endParaRPr sz="2700">
              <a:solidFill>
                <a:srgbClr val="002060"/>
              </a:solidFill>
            </a:endParaRPr>
          </a:p>
          <a:p>
            <a:pPr indent="0" lvl="0" marL="0" rtl="0" algn="l">
              <a:lnSpc>
                <a:spcPct val="100000"/>
              </a:lnSpc>
              <a:spcBef>
                <a:spcPts val="360"/>
              </a:spcBef>
              <a:spcAft>
                <a:spcPts val="0"/>
              </a:spcAft>
              <a:buSzPts val="1800"/>
              <a:buNone/>
            </a:pPr>
            <a:r>
              <a:rPr lang="en-US" sz="2700">
                <a:solidFill>
                  <a:srgbClr val="002060"/>
                </a:solidFill>
              </a:rPr>
              <a:t>   We do it (prompting)</a:t>
            </a:r>
            <a:endParaRPr sz="3100">
              <a:solidFill>
                <a:srgbClr val="002060"/>
              </a:solidFill>
            </a:endParaRPr>
          </a:p>
          <a:p>
            <a:pPr indent="0" lvl="0" marL="0" rtl="0" algn="ctr">
              <a:lnSpc>
                <a:spcPct val="100000"/>
              </a:lnSpc>
              <a:spcBef>
                <a:spcPts val="360"/>
              </a:spcBef>
              <a:spcAft>
                <a:spcPts val="0"/>
              </a:spcAft>
              <a:buSzPts val="1800"/>
              <a:buNone/>
            </a:pPr>
            <a:r>
              <a:t/>
            </a:r>
            <a:endParaRPr sz="2700">
              <a:solidFill>
                <a:srgbClr val="002060"/>
              </a:solidFill>
            </a:endParaRPr>
          </a:p>
          <a:p>
            <a:pPr indent="0" lvl="0" marL="0" rtl="0" algn="l">
              <a:lnSpc>
                <a:spcPct val="100000"/>
              </a:lnSpc>
              <a:spcBef>
                <a:spcPts val="360"/>
              </a:spcBef>
              <a:spcAft>
                <a:spcPts val="0"/>
              </a:spcAft>
              <a:buSzPts val="1800"/>
              <a:buNone/>
            </a:pPr>
            <a:r>
              <a:t/>
            </a:r>
            <a:endParaRPr sz="2700">
              <a:solidFill>
                <a:srgbClr val="002060"/>
              </a:solidFill>
            </a:endParaRPr>
          </a:p>
          <a:p>
            <a:pPr indent="0" lvl="0" marL="0" rtl="0" algn="l">
              <a:lnSpc>
                <a:spcPct val="100000"/>
              </a:lnSpc>
              <a:spcBef>
                <a:spcPts val="360"/>
              </a:spcBef>
              <a:spcAft>
                <a:spcPts val="0"/>
              </a:spcAft>
              <a:buSzPts val="1800"/>
              <a:buNone/>
            </a:pPr>
            <a:r>
              <a:rPr lang="en-US" sz="2700">
                <a:solidFill>
                  <a:srgbClr val="002060"/>
                </a:solidFill>
              </a:rPr>
              <a:t>   You do it (fading)</a:t>
            </a:r>
            <a:endParaRPr sz="3100">
              <a:solidFill>
                <a:srgbClr val="002060"/>
              </a:solidFill>
            </a:endParaRPr>
          </a:p>
        </p:txBody>
      </p:sp>
      <p:sp>
        <p:nvSpPr>
          <p:cNvPr id="2159" name="Google Shape;2159;p18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Stages of Scaffolding</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4" name="Shape 2164"/>
        <p:cNvGrpSpPr/>
        <p:nvPr/>
      </p:nvGrpSpPr>
      <p:grpSpPr>
        <a:xfrm>
          <a:off x="0" y="0"/>
          <a:ext cx="0" cy="0"/>
          <a:chOff x="0" y="0"/>
          <a:chExt cx="0" cy="0"/>
        </a:xfrm>
      </p:grpSpPr>
      <p:sp>
        <p:nvSpPr>
          <p:cNvPr id="2165" name="Google Shape;2165;p18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Data Collection: </a:t>
            </a:r>
            <a:endParaRPr/>
          </a:p>
          <a:p>
            <a:pPr indent="0" lvl="0" marL="0" rtl="0" algn="ctr">
              <a:lnSpc>
                <a:spcPct val="100000"/>
              </a:lnSpc>
              <a:spcBef>
                <a:spcPts val="0"/>
              </a:spcBef>
              <a:spcAft>
                <a:spcPts val="0"/>
              </a:spcAft>
              <a:buSzPts val="4000"/>
              <a:buNone/>
            </a:pPr>
            <a:r>
              <a:rPr lang="en-US"/>
              <a:t>Scaffolding</a:t>
            </a:r>
            <a:endParaRPr/>
          </a:p>
        </p:txBody>
      </p:sp>
      <p:pic>
        <p:nvPicPr>
          <p:cNvPr id="2166" name="Google Shape;2166;p184"/>
          <p:cNvPicPr preferRelativeResize="0"/>
          <p:nvPr/>
        </p:nvPicPr>
        <p:blipFill rotWithShape="1">
          <a:blip r:embed="rId3">
            <a:alphaModFix/>
          </a:blip>
          <a:srcRect b="0" l="0" r="0" t="0"/>
          <a:stretch/>
        </p:blipFill>
        <p:spPr>
          <a:xfrm>
            <a:off x="525038" y="1858700"/>
            <a:ext cx="8093926" cy="266646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sp>
        <p:nvSpPr>
          <p:cNvPr id="2172" name="Google Shape;2172;p187"/>
          <p:cNvSpPr/>
          <p:nvPr/>
        </p:nvSpPr>
        <p:spPr>
          <a:xfrm>
            <a:off x="1393650" y="2586850"/>
            <a:ext cx="6356700" cy="125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187"/>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187"/>
          <p:cNvSpPr txBox="1"/>
          <p:nvPr>
            <p:ph type="title"/>
          </p:nvPr>
        </p:nvSpPr>
        <p:spPr>
          <a:xfrm>
            <a:off x="213450" y="276330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sz="5000">
                <a:solidFill>
                  <a:srgbClr val="184582"/>
                </a:solidFill>
              </a:rPr>
              <a:t>Making It Stick</a:t>
            </a:r>
            <a:endParaRPr b="0" sz="5000">
              <a:solidFill>
                <a:srgbClr val="184582"/>
              </a:solidFill>
            </a:endParaRPr>
          </a:p>
        </p:txBody>
      </p:sp>
      <p:sp>
        <p:nvSpPr>
          <p:cNvPr id="2175" name="Google Shape;2175;p187"/>
          <p:cNvSpPr txBox="1"/>
          <p:nvPr>
            <p:ph idx="1" type="body"/>
          </p:nvPr>
        </p:nvSpPr>
        <p:spPr>
          <a:xfrm>
            <a:off x="975450" y="4364500"/>
            <a:ext cx="7193100" cy="213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Clr>
                <a:schemeClr val="dk1"/>
              </a:buClr>
              <a:buSzPts val="4129"/>
              <a:buFont typeface="Arial"/>
              <a:buNone/>
            </a:pPr>
            <a:r>
              <a:rPr lang="en-US" sz="3200">
                <a:solidFill>
                  <a:srgbClr val="026638"/>
                </a:solidFill>
              </a:rPr>
              <a:t>Creating a </a:t>
            </a:r>
            <a:r>
              <a:rPr b="1" lang="en-US" sz="3200">
                <a:solidFill>
                  <a:srgbClr val="026638"/>
                </a:solidFill>
              </a:rPr>
              <a:t>SYSTEM</a:t>
            </a:r>
            <a:r>
              <a:rPr lang="en-US" sz="3200">
                <a:solidFill>
                  <a:srgbClr val="026638"/>
                </a:solidFill>
              </a:rPr>
              <a:t> for</a:t>
            </a:r>
            <a:endParaRPr sz="3200">
              <a:solidFill>
                <a:srgbClr val="026638"/>
              </a:solidFill>
            </a:endParaRPr>
          </a:p>
          <a:p>
            <a:pPr indent="-431800" lvl="0" marL="457200" rtl="0" algn="ctr">
              <a:lnSpc>
                <a:spcPct val="100000"/>
              </a:lnSpc>
              <a:spcBef>
                <a:spcPts val="640"/>
              </a:spcBef>
              <a:spcAft>
                <a:spcPts val="0"/>
              </a:spcAft>
              <a:buClr>
                <a:schemeClr val="dk1"/>
              </a:buClr>
              <a:buSzPts val="4129"/>
              <a:buFont typeface="Arial"/>
              <a:buNone/>
            </a:pPr>
            <a:r>
              <a:rPr lang="en-US" sz="3200">
                <a:solidFill>
                  <a:srgbClr val="026638"/>
                </a:solidFill>
              </a:rPr>
              <a:t>Implementing High Leverage Practices: Creating Teacher Buy-in</a:t>
            </a:r>
            <a:endParaRPr sz="2600">
              <a:solidFill>
                <a:srgbClr val="026638"/>
              </a:solidFill>
            </a:endParaRPr>
          </a:p>
        </p:txBody>
      </p:sp>
      <p:pic>
        <p:nvPicPr>
          <p:cNvPr id="2176" name="Google Shape;2176;p187"/>
          <p:cNvPicPr preferRelativeResize="0"/>
          <p:nvPr/>
        </p:nvPicPr>
        <p:blipFill rotWithShape="1">
          <a:blip r:embed="rId3">
            <a:alphaModFix/>
          </a:blip>
          <a:srcRect b="0" l="0" r="0" t="0"/>
          <a:stretch/>
        </p:blipFill>
        <p:spPr>
          <a:xfrm>
            <a:off x="7933877" y="6213352"/>
            <a:ext cx="1210125" cy="644650"/>
          </a:xfrm>
          <a:prstGeom prst="rect">
            <a:avLst/>
          </a:prstGeom>
          <a:noFill/>
          <a:ln>
            <a:noFill/>
          </a:ln>
        </p:spPr>
      </p:pic>
      <p:pic>
        <p:nvPicPr>
          <p:cNvPr id="2177" name="Google Shape;2177;p187"/>
          <p:cNvPicPr preferRelativeResize="0"/>
          <p:nvPr/>
        </p:nvPicPr>
        <p:blipFill rotWithShape="1">
          <a:blip r:embed="rId4">
            <a:alphaModFix/>
          </a:blip>
          <a:srcRect b="-117863" l="0" r="0" t="0"/>
          <a:stretch/>
        </p:blipFill>
        <p:spPr>
          <a:xfrm>
            <a:off x="13725" y="-3"/>
            <a:ext cx="9144000" cy="4736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2" name="Shape 2182"/>
        <p:cNvGrpSpPr/>
        <p:nvPr/>
      </p:nvGrpSpPr>
      <p:grpSpPr>
        <a:xfrm>
          <a:off x="0" y="0"/>
          <a:ext cx="0" cy="0"/>
          <a:chOff x="0" y="0"/>
          <a:chExt cx="0" cy="0"/>
        </a:xfrm>
      </p:grpSpPr>
      <p:sp>
        <p:nvSpPr>
          <p:cNvPr id="2183" name="Google Shape;2183;p19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Creating Buy-In</a:t>
            </a:r>
            <a:endParaRPr/>
          </a:p>
        </p:txBody>
      </p:sp>
      <p:sp>
        <p:nvSpPr>
          <p:cNvPr id="2184" name="Google Shape;2184;p191"/>
          <p:cNvSpPr txBox="1"/>
          <p:nvPr>
            <p:ph idx="4294967295" type="body"/>
          </p:nvPr>
        </p:nvSpPr>
        <p:spPr>
          <a:xfrm>
            <a:off x="0" y="1371600"/>
            <a:ext cx="8229600" cy="5486400"/>
          </a:xfrm>
          <a:prstGeom prst="rect">
            <a:avLst/>
          </a:prstGeom>
          <a:noFill/>
          <a:ln>
            <a:noFill/>
          </a:ln>
        </p:spPr>
        <p:txBody>
          <a:bodyPr anchorCtr="0" anchor="t" bIns="45700" lIns="91425" spcFirstLastPara="1" rIns="91425" wrap="square" tIns="45700">
            <a:normAutofit fontScale="85000" lnSpcReduction="20000"/>
          </a:bodyPr>
          <a:lstStyle/>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Use collective teacher efficacy; remember, we are activating the village. </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Use the data in a non-evaluative manner; look for trends across the school and emphasize school-wide data.</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Emphasize the “working smarter” part: back to the critical links.</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Provide support through coaching.</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Provide time for reflection both alone and together. </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Relate to the strategic plan/improvement plan. </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Include family voice.</a:t>
            </a:r>
            <a:endParaRPr>
              <a:latin typeface="Verdana"/>
              <a:ea typeface="Verdana"/>
              <a:cs typeface="Verdana"/>
              <a:sym typeface="Verdana"/>
            </a:endParaRPr>
          </a:p>
          <a:p>
            <a:pPr indent="-412750" lvl="0" marL="457200" rtl="0" algn="l">
              <a:lnSpc>
                <a:spcPct val="100000"/>
              </a:lnSpc>
              <a:spcBef>
                <a:spcPts val="640"/>
              </a:spcBef>
              <a:spcAft>
                <a:spcPts val="0"/>
              </a:spcAft>
              <a:buSzPct val="142857"/>
              <a:buFont typeface="Verdana"/>
              <a:buChar char="•"/>
            </a:pPr>
            <a:r>
              <a:rPr lang="en-US">
                <a:latin typeface="Verdana"/>
                <a:ea typeface="Verdana"/>
                <a:cs typeface="Verdana"/>
                <a:sym typeface="Verdana"/>
              </a:rPr>
              <a:t>CELEBRATE IMPROVEMENT!!</a:t>
            </a:r>
            <a:endParaRPr>
              <a:latin typeface="Verdana"/>
              <a:ea typeface="Verdana"/>
              <a:cs typeface="Verdana"/>
              <a:sym typeface="Verdana"/>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9" name="Shape 2189"/>
        <p:cNvGrpSpPr/>
        <p:nvPr/>
      </p:nvGrpSpPr>
      <p:grpSpPr>
        <a:xfrm>
          <a:off x="0" y="0"/>
          <a:ext cx="0" cy="0"/>
          <a:chOff x="0" y="0"/>
          <a:chExt cx="0" cy="0"/>
        </a:xfrm>
      </p:grpSpPr>
      <p:sp>
        <p:nvSpPr>
          <p:cNvPr id="2190" name="Google Shape;2190;p19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Linking to Division/School Goals</a:t>
            </a:r>
            <a:endParaRPr/>
          </a:p>
        </p:txBody>
      </p:sp>
      <p:sp>
        <p:nvSpPr>
          <p:cNvPr id="2191" name="Google Shape;2191;p192"/>
          <p:cNvSpPr txBox="1"/>
          <p:nvPr>
            <p:ph idx="4294967295" type="body"/>
          </p:nvPr>
        </p:nvSpPr>
        <p:spPr>
          <a:xfrm>
            <a:off x="228600" y="1474150"/>
            <a:ext cx="8229600" cy="4572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SzPts val="2800"/>
              <a:buNone/>
            </a:pPr>
            <a:r>
              <a:rPr lang="en-US" sz="3000">
                <a:latin typeface="Verdana"/>
                <a:ea typeface="Verdana"/>
                <a:cs typeface="Verdana"/>
                <a:sym typeface="Verdana"/>
              </a:rPr>
              <a:t>Do your division and school have a five year or shorter term goal related to:</a:t>
            </a:r>
            <a:endParaRPr sz="30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000">
              <a:latin typeface="Verdana"/>
              <a:ea typeface="Verdana"/>
              <a:cs typeface="Verdana"/>
              <a:sym typeface="Verdana"/>
            </a:endParaRPr>
          </a:p>
          <a:p>
            <a:pPr indent="-419100" lvl="0" marL="457200" rtl="0" algn="l">
              <a:lnSpc>
                <a:spcPct val="100000"/>
              </a:lnSpc>
              <a:spcBef>
                <a:spcPts val="640"/>
              </a:spcBef>
              <a:spcAft>
                <a:spcPts val="0"/>
              </a:spcAft>
              <a:buSzPts val="3000"/>
              <a:buFont typeface="Verdana"/>
              <a:buChar char="•"/>
            </a:pPr>
            <a:r>
              <a:rPr lang="en-US" sz="3000">
                <a:latin typeface="Verdana"/>
                <a:ea typeface="Verdana"/>
                <a:cs typeface="Verdana"/>
                <a:sym typeface="Verdana"/>
              </a:rPr>
              <a:t>Teacher retention?</a:t>
            </a:r>
            <a:endParaRPr sz="3000">
              <a:latin typeface="Verdana"/>
              <a:ea typeface="Verdana"/>
              <a:cs typeface="Verdana"/>
              <a:sym typeface="Verdana"/>
            </a:endParaRPr>
          </a:p>
          <a:p>
            <a:pPr indent="-419100" lvl="0" marL="457200" rtl="0" algn="l">
              <a:lnSpc>
                <a:spcPct val="100000"/>
              </a:lnSpc>
              <a:spcBef>
                <a:spcPts val="1000"/>
              </a:spcBef>
              <a:spcAft>
                <a:spcPts val="0"/>
              </a:spcAft>
              <a:buSzPts val="3000"/>
              <a:buFont typeface="Verdana"/>
              <a:buChar char="•"/>
            </a:pPr>
            <a:r>
              <a:rPr lang="en-US" sz="3000">
                <a:latin typeface="Verdana"/>
                <a:ea typeface="Verdana"/>
                <a:cs typeface="Verdana"/>
                <a:sym typeface="Verdana"/>
              </a:rPr>
              <a:t>Student engagement?</a:t>
            </a:r>
            <a:endParaRPr sz="3000">
              <a:latin typeface="Verdana"/>
              <a:ea typeface="Verdana"/>
              <a:cs typeface="Verdana"/>
              <a:sym typeface="Verdana"/>
            </a:endParaRPr>
          </a:p>
          <a:p>
            <a:pPr indent="-419100" lvl="0" marL="457200" rtl="0" algn="l">
              <a:lnSpc>
                <a:spcPct val="100000"/>
              </a:lnSpc>
              <a:spcBef>
                <a:spcPts val="1000"/>
              </a:spcBef>
              <a:spcAft>
                <a:spcPts val="0"/>
              </a:spcAft>
              <a:buSzPts val="3000"/>
              <a:buFont typeface="Verdana"/>
              <a:buChar char="•"/>
            </a:pPr>
            <a:r>
              <a:rPr lang="en-US" sz="3000">
                <a:latin typeface="Verdana"/>
                <a:ea typeface="Verdana"/>
                <a:cs typeface="Verdana"/>
                <a:sym typeface="Verdana"/>
              </a:rPr>
              <a:t>Climate?</a:t>
            </a:r>
            <a:endParaRPr sz="3000">
              <a:latin typeface="Verdana"/>
              <a:ea typeface="Verdana"/>
              <a:cs typeface="Verdana"/>
              <a:sym typeface="Verdana"/>
            </a:endParaRPr>
          </a:p>
          <a:p>
            <a:pPr indent="-419100" lvl="0" marL="457200" rtl="0" algn="l">
              <a:lnSpc>
                <a:spcPct val="100000"/>
              </a:lnSpc>
              <a:spcBef>
                <a:spcPts val="1000"/>
              </a:spcBef>
              <a:spcAft>
                <a:spcPts val="0"/>
              </a:spcAft>
              <a:buSzPts val="3000"/>
              <a:buFont typeface="Verdana"/>
              <a:buChar char="•"/>
            </a:pPr>
            <a:r>
              <a:rPr lang="en-US" sz="3000">
                <a:latin typeface="Verdana"/>
                <a:ea typeface="Verdana"/>
                <a:cs typeface="Verdana"/>
                <a:sym typeface="Verdana"/>
              </a:rPr>
              <a:t>Improved attendance?</a:t>
            </a:r>
            <a:endParaRPr sz="3000">
              <a:latin typeface="Verdana"/>
              <a:ea typeface="Verdana"/>
              <a:cs typeface="Verdana"/>
              <a:sym typeface="Verdana"/>
            </a:endParaRPr>
          </a:p>
          <a:p>
            <a:pPr indent="-419100" lvl="0" marL="457200" rtl="0" algn="l">
              <a:lnSpc>
                <a:spcPct val="100000"/>
              </a:lnSpc>
              <a:spcBef>
                <a:spcPts val="1000"/>
              </a:spcBef>
              <a:spcAft>
                <a:spcPts val="0"/>
              </a:spcAft>
              <a:buSzPts val="3000"/>
              <a:buFont typeface="Verdana"/>
              <a:buChar char="•"/>
            </a:pPr>
            <a:r>
              <a:rPr lang="en-US" sz="3000">
                <a:latin typeface="Verdana"/>
                <a:ea typeface="Verdana"/>
                <a:cs typeface="Verdana"/>
                <a:sym typeface="Verdana"/>
              </a:rPr>
              <a:t>Improved student achievement?</a:t>
            </a:r>
            <a:endParaRPr sz="3000">
              <a:latin typeface="Verdana"/>
              <a:ea typeface="Verdana"/>
              <a:cs typeface="Verdana"/>
              <a:sym typeface="Verdana"/>
            </a:endParaRPr>
          </a:p>
          <a:p>
            <a:pPr indent="-228600" lvl="0" marL="457200" rtl="0" algn="l">
              <a:lnSpc>
                <a:spcPct val="100000"/>
              </a:lnSpc>
              <a:spcBef>
                <a:spcPts val="1000"/>
              </a:spcBef>
              <a:spcAft>
                <a:spcPts val="0"/>
              </a:spcAft>
              <a:buSzPts val="3200"/>
              <a:buNone/>
            </a:pPr>
            <a:r>
              <a:t/>
            </a:r>
            <a:endParaRPr>
              <a:latin typeface="Verdana"/>
              <a:ea typeface="Verdana"/>
              <a:cs typeface="Verdana"/>
              <a:sym typeface="Verdana"/>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pic>
        <p:nvPicPr>
          <p:cNvPr descr="Book cover of Visible Learning for Mathematics" id="2197" name="Google Shape;2197;p193"/>
          <p:cNvPicPr preferRelativeResize="0"/>
          <p:nvPr/>
        </p:nvPicPr>
        <p:blipFill rotWithShape="1">
          <a:blip r:embed="rId3">
            <a:alphaModFix/>
          </a:blip>
          <a:srcRect b="0" l="0" r="0" t="0"/>
          <a:stretch/>
        </p:blipFill>
        <p:spPr>
          <a:xfrm>
            <a:off x="5132020" y="1734015"/>
            <a:ext cx="1311827" cy="1694997"/>
          </a:xfrm>
          <a:prstGeom prst="rect">
            <a:avLst/>
          </a:prstGeom>
          <a:noFill/>
          <a:ln>
            <a:noFill/>
          </a:ln>
        </p:spPr>
      </p:pic>
      <p:sp>
        <p:nvSpPr>
          <p:cNvPr id="2198" name="Google Shape;2198;p19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“Not One More Thing”</a:t>
            </a:r>
            <a:endParaRPr/>
          </a:p>
        </p:txBody>
      </p:sp>
      <p:sp>
        <p:nvSpPr>
          <p:cNvPr id="2199" name="Google Shape;2199;p193"/>
          <p:cNvSpPr txBox="1"/>
          <p:nvPr>
            <p:ph idx="4294967295" type="body"/>
          </p:nvPr>
        </p:nvSpPr>
        <p:spPr>
          <a:xfrm>
            <a:off x="6073775" y="4876800"/>
            <a:ext cx="3070225"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2800"/>
              <a:buNone/>
            </a:pPr>
            <a:r>
              <a:rPr lang="en-US" sz="2800">
                <a:solidFill>
                  <a:srgbClr val="184582"/>
                </a:solidFill>
              </a:rPr>
              <a:t>Are these some of your initiatives?</a:t>
            </a:r>
            <a:endParaRPr sz="2800">
              <a:solidFill>
                <a:srgbClr val="184582"/>
              </a:solidFill>
            </a:endParaRPr>
          </a:p>
        </p:txBody>
      </p:sp>
      <p:sp>
        <p:nvSpPr>
          <p:cNvPr id="2200" name="Google Shape;2200;p193"/>
          <p:cNvSpPr txBox="1"/>
          <p:nvPr>
            <p:ph idx="4294967295" type="body"/>
          </p:nvPr>
        </p:nvSpPr>
        <p:spPr>
          <a:xfrm>
            <a:off x="0" y="2174875"/>
            <a:ext cx="4170363" cy="39512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20"/>
              </a:spcBef>
              <a:spcAft>
                <a:spcPts val="0"/>
              </a:spcAft>
              <a:buSzPts val="2400"/>
              <a:buNone/>
            </a:pPr>
            <a:r>
              <a:rPr lang="en-US" sz="2200">
                <a:latin typeface="Verdana"/>
                <a:ea typeface="Verdana"/>
                <a:cs typeface="Verdana"/>
                <a:sym typeface="Verdana"/>
              </a:rPr>
              <a:t>PBIS</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Restorative Practices </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Innovate and/or Deeper Learning</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Increased Attendance</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Fairness</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Trauma Informed Practices</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Narrowing the Achievement Gap</a:t>
            </a:r>
            <a:endParaRPr sz="2200">
              <a:latin typeface="Verdana"/>
              <a:ea typeface="Verdana"/>
              <a:cs typeface="Verdana"/>
              <a:sym typeface="Verdana"/>
            </a:endParaRPr>
          </a:p>
          <a:p>
            <a:pPr indent="0" lvl="0" marL="0" rtl="0" algn="l">
              <a:lnSpc>
                <a:spcPct val="100000"/>
              </a:lnSpc>
              <a:spcBef>
                <a:spcPts val="420"/>
              </a:spcBef>
              <a:spcAft>
                <a:spcPts val="0"/>
              </a:spcAft>
              <a:buSzPts val="2400"/>
              <a:buNone/>
            </a:pPr>
            <a:r>
              <a:rPr lang="en-US" sz="2200">
                <a:latin typeface="Verdana"/>
                <a:ea typeface="Verdana"/>
                <a:cs typeface="Verdana"/>
                <a:sym typeface="Verdana"/>
              </a:rPr>
              <a:t>Special Education Outcomes </a:t>
            </a:r>
            <a:endParaRPr sz="2200">
              <a:latin typeface="Verdana"/>
              <a:ea typeface="Verdana"/>
              <a:cs typeface="Verdana"/>
              <a:sym typeface="Verdana"/>
            </a:endParaRPr>
          </a:p>
        </p:txBody>
      </p:sp>
      <p:sp>
        <p:nvSpPr>
          <p:cNvPr id="2201" name="Google Shape;2201;p193"/>
          <p:cNvSpPr txBox="1"/>
          <p:nvPr>
            <p:ph idx="4294967295" type="subTitle"/>
          </p:nvPr>
        </p:nvSpPr>
        <p:spPr>
          <a:xfrm>
            <a:off x="0" y="1519238"/>
            <a:ext cx="3581400" cy="661987"/>
          </a:xfrm>
          <a:prstGeom prst="rect">
            <a:avLst/>
          </a:prstGeom>
          <a:solidFill>
            <a:srgbClr val="003369">
              <a:alpha val="40000"/>
            </a:srgbClr>
          </a:solidFill>
          <a:ln>
            <a:noFill/>
          </a:ln>
        </p:spPr>
        <p:txBody>
          <a:bodyPr anchorCtr="0" anchor="b" bIns="45700" lIns="91425" spcFirstLastPara="1" rIns="91425" wrap="square" tIns="45700">
            <a:noAutofit/>
          </a:bodyPr>
          <a:lstStyle/>
          <a:p>
            <a:pPr indent="0" lvl="0" marL="0" marR="0" rtl="0" algn="l">
              <a:lnSpc>
                <a:spcPct val="100000"/>
              </a:lnSpc>
              <a:spcBef>
                <a:spcPts val="420"/>
              </a:spcBef>
              <a:spcAft>
                <a:spcPts val="0"/>
              </a:spcAft>
              <a:buClr>
                <a:schemeClr val="dk1"/>
              </a:buClr>
              <a:buSzPts val="2100"/>
              <a:buFont typeface="Arial"/>
              <a:buNone/>
            </a:pPr>
            <a:r>
              <a:rPr b="0" i="0" lang="en-US" sz="3200" u="none" cap="none" strike="noStrike">
                <a:solidFill>
                  <a:schemeClr val="dk1"/>
                </a:solidFill>
                <a:latin typeface="Verdana"/>
                <a:ea typeface="Verdana"/>
                <a:cs typeface="Verdana"/>
                <a:sym typeface="Verdana"/>
              </a:rPr>
              <a:t>It All Connects</a:t>
            </a:r>
            <a:endParaRPr b="0" i="0" sz="3200" u="none" cap="none" strike="noStrike">
              <a:solidFill>
                <a:schemeClr val="dk1"/>
              </a:solidFill>
              <a:latin typeface="Verdana"/>
              <a:ea typeface="Verdana"/>
              <a:cs typeface="Verdana"/>
              <a:sym typeface="Verdana"/>
            </a:endParaRPr>
          </a:p>
        </p:txBody>
      </p:sp>
      <p:pic>
        <p:nvPicPr>
          <p:cNvPr descr="Book cover of Explicit Instruction" id="2202" name="Google Shape;2202;p193"/>
          <p:cNvPicPr preferRelativeResize="0"/>
          <p:nvPr/>
        </p:nvPicPr>
        <p:blipFill rotWithShape="1">
          <a:blip r:embed="rId4">
            <a:alphaModFix/>
          </a:blip>
          <a:srcRect b="0" l="0" r="0" t="0"/>
          <a:stretch/>
        </p:blipFill>
        <p:spPr>
          <a:xfrm>
            <a:off x="6181761" y="3024665"/>
            <a:ext cx="1427091" cy="1887061"/>
          </a:xfrm>
          <a:prstGeom prst="rect">
            <a:avLst/>
          </a:prstGeom>
          <a:noFill/>
          <a:ln>
            <a:noFill/>
          </a:ln>
        </p:spPr>
      </p:pic>
      <p:pic>
        <p:nvPicPr>
          <p:cNvPr descr="Book cover of High Leverage Practices for Inclusive Classrooms" id="2203" name="Google Shape;2203;p193"/>
          <p:cNvPicPr preferRelativeResize="0"/>
          <p:nvPr>
            <p:ph idx="4294967295" type="subTitle"/>
          </p:nvPr>
        </p:nvPicPr>
        <p:blipFill rotWithShape="1">
          <a:blip r:embed="rId5">
            <a:alphaModFix/>
          </a:blip>
          <a:srcRect b="0" l="0" r="0" t="0"/>
          <a:stretch/>
        </p:blipFill>
        <p:spPr>
          <a:xfrm>
            <a:off x="7405496" y="1573438"/>
            <a:ext cx="1427162" cy="201612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19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Trauma Alignment </a:t>
            </a:r>
            <a:endParaRPr/>
          </a:p>
        </p:txBody>
      </p:sp>
      <p:pic>
        <p:nvPicPr>
          <p:cNvPr id="2210" name="Google Shape;2210;p194"/>
          <p:cNvPicPr preferRelativeResize="0"/>
          <p:nvPr/>
        </p:nvPicPr>
        <p:blipFill rotWithShape="1">
          <a:blip r:embed="rId3">
            <a:alphaModFix/>
          </a:blip>
          <a:srcRect b="8039" l="9542" r="11784" t="19137"/>
          <a:stretch/>
        </p:blipFill>
        <p:spPr>
          <a:xfrm>
            <a:off x="393212" y="1472225"/>
            <a:ext cx="8357573" cy="451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9"/>
          <p:cNvSpPr txBox="1"/>
          <p:nvPr>
            <p:ph type="title"/>
          </p:nvPr>
        </p:nvSpPr>
        <p:spPr>
          <a:xfrm>
            <a:off x="2743200" y="256814"/>
            <a:ext cx="5943600" cy="1143000"/>
          </a:xfrm>
          <a:prstGeom prst="rect">
            <a:avLst/>
          </a:prstGeom>
          <a:solidFill>
            <a:srgbClr val="003369"/>
          </a:soli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000"/>
              <a:buNone/>
            </a:pPr>
            <a:r>
              <a:rPr lang="en-US"/>
              <a:t>Learning Intentions</a:t>
            </a:r>
            <a:endParaRPr/>
          </a:p>
        </p:txBody>
      </p:sp>
      <p:sp>
        <p:nvSpPr>
          <p:cNvPr id="935" name="Google Shape;935;p19"/>
          <p:cNvSpPr txBox="1"/>
          <p:nvPr>
            <p:ph idx="2" type="body"/>
          </p:nvPr>
        </p:nvSpPr>
        <p:spPr>
          <a:xfrm>
            <a:off x="4150900" y="1600200"/>
            <a:ext cx="4712400" cy="5257800"/>
          </a:xfrm>
          <a:prstGeom prst="rect">
            <a:avLst/>
          </a:prstGeom>
          <a:noFill/>
          <a:ln>
            <a:noFill/>
          </a:ln>
        </p:spPr>
        <p:txBody>
          <a:bodyPr anchorCtr="0" anchor="t" bIns="45700" lIns="91425" spcFirstLastPara="1" rIns="91425" wrap="square" tIns="45700">
            <a:normAutofit fontScale="77500" lnSpcReduction="10000"/>
          </a:bodyPr>
          <a:lstStyle/>
          <a:p>
            <a:pPr indent="-508541" lvl="0" marL="546100" rtl="0" algn="l">
              <a:lnSpc>
                <a:spcPct val="100000"/>
              </a:lnSpc>
              <a:spcBef>
                <a:spcPts val="640"/>
              </a:spcBef>
              <a:spcAft>
                <a:spcPts val="0"/>
              </a:spcAft>
              <a:buSzPct val="91966"/>
              <a:buFont typeface="Verdana"/>
              <a:buAutoNum type="arabicPeriod"/>
            </a:pPr>
            <a:r>
              <a:rPr lang="en-US" sz="2929">
                <a:latin typeface="Verdana"/>
                <a:ea typeface="Verdana"/>
                <a:cs typeface="Verdana"/>
                <a:sym typeface="Verdana"/>
              </a:rPr>
              <a:t>Participants will be able to make intentional decisions about optimal placement of furniture and materials in the instructional space.</a:t>
            </a:r>
            <a:endParaRPr sz="3729">
              <a:latin typeface="Verdana"/>
              <a:ea typeface="Verdana"/>
              <a:cs typeface="Verdana"/>
              <a:sym typeface="Verdana"/>
            </a:endParaRPr>
          </a:p>
          <a:p>
            <a:pPr indent="-388620" lvl="0" marL="684530" rtl="0" algn="l">
              <a:lnSpc>
                <a:spcPct val="100000"/>
              </a:lnSpc>
              <a:spcBef>
                <a:spcPts val="640"/>
              </a:spcBef>
              <a:spcAft>
                <a:spcPts val="0"/>
              </a:spcAft>
              <a:buSzPct val="79528"/>
              <a:buFont typeface="Arial"/>
              <a:buNone/>
            </a:pPr>
            <a:r>
              <a:t/>
            </a:r>
            <a:endParaRPr sz="2929">
              <a:latin typeface="Verdana"/>
              <a:ea typeface="Verdana"/>
              <a:cs typeface="Verdana"/>
              <a:sym typeface="Verdana"/>
            </a:endParaRPr>
          </a:p>
          <a:p>
            <a:pPr indent="-508541" lvl="0" marL="558800" rtl="0" algn="l">
              <a:lnSpc>
                <a:spcPct val="100000"/>
              </a:lnSpc>
              <a:spcBef>
                <a:spcPts val="0"/>
              </a:spcBef>
              <a:spcAft>
                <a:spcPts val="0"/>
              </a:spcAft>
              <a:buSzPct val="91966"/>
              <a:buFont typeface="Verdana"/>
              <a:buAutoNum type="arabicPeriod"/>
            </a:pPr>
            <a:r>
              <a:rPr lang="en-US" sz="2929">
                <a:latin typeface="Verdana"/>
                <a:ea typeface="Verdana"/>
                <a:cs typeface="Verdana"/>
                <a:sym typeface="Verdana"/>
              </a:rPr>
              <a:t>Participants will be able to identify the key elements of active supervision in the classroom.</a:t>
            </a:r>
            <a:endParaRPr sz="3729">
              <a:latin typeface="Verdana"/>
              <a:ea typeface="Verdana"/>
              <a:cs typeface="Verdana"/>
              <a:sym typeface="Verdana"/>
            </a:endParaRPr>
          </a:p>
          <a:p>
            <a:pPr indent="-388620" lvl="0" marL="697230" rtl="0" algn="l">
              <a:lnSpc>
                <a:spcPct val="100000"/>
              </a:lnSpc>
              <a:spcBef>
                <a:spcPts val="0"/>
              </a:spcBef>
              <a:spcAft>
                <a:spcPts val="0"/>
              </a:spcAft>
              <a:buSzPct val="79528"/>
              <a:buFont typeface="Arial"/>
              <a:buNone/>
            </a:pPr>
            <a:r>
              <a:t/>
            </a:r>
            <a:endParaRPr sz="2929">
              <a:latin typeface="Verdana"/>
              <a:ea typeface="Verdana"/>
              <a:cs typeface="Verdana"/>
              <a:sym typeface="Verdana"/>
            </a:endParaRPr>
          </a:p>
          <a:p>
            <a:pPr indent="-508541" lvl="0" marL="558800" rtl="0" algn="l">
              <a:lnSpc>
                <a:spcPct val="100000"/>
              </a:lnSpc>
              <a:spcBef>
                <a:spcPts val="0"/>
              </a:spcBef>
              <a:spcAft>
                <a:spcPts val="0"/>
              </a:spcAft>
              <a:buSzPct val="91966"/>
              <a:buFont typeface="Verdana"/>
              <a:buAutoNum type="arabicPeriod"/>
            </a:pPr>
            <a:r>
              <a:rPr lang="en-US" sz="2929">
                <a:latin typeface="Verdana"/>
                <a:ea typeface="Verdana"/>
                <a:cs typeface="Verdana"/>
                <a:sym typeface="Verdana"/>
              </a:rPr>
              <a:t>Participants will be prepared to coach others in both arrangement of the physical environment and active supervision.</a:t>
            </a:r>
            <a:endParaRPr sz="3729">
              <a:latin typeface="Verdana"/>
              <a:ea typeface="Verdana"/>
              <a:cs typeface="Verdana"/>
              <a:sym typeface="Verdana"/>
            </a:endParaRPr>
          </a:p>
        </p:txBody>
      </p:sp>
      <p:pic>
        <p:nvPicPr>
          <p:cNvPr descr="3,568,622 Summer Beach Stock Photos - Free &amp; Royalty-Free Stock Photos from  Dreamstime" id="936" name="Google Shape;936;p19"/>
          <p:cNvPicPr preferRelativeResize="0"/>
          <p:nvPr/>
        </p:nvPicPr>
        <p:blipFill rotWithShape="1">
          <a:blip r:embed="rId3">
            <a:alphaModFix/>
          </a:blip>
          <a:srcRect b="0" l="0" r="0" t="0"/>
          <a:stretch/>
        </p:blipFill>
        <p:spPr>
          <a:xfrm>
            <a:off x="130550" y="2430000"/>
            <a:ext cx="3768950" cy="25113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pic>
        <p:nvPicPr>
          <p:cNvPr id="2215" name="Google Shape;2215;p195"/>
          <p:cNvPicPr preferRelativeResize="0"/>
          <p:nvPr/>
        </p:nvPicPr>
        <p:blipFill rotWithShape="1">
          <a:blip r:embed="rId3">
            <a:alphaModFix/>
          </a:blip>
          <a:srcRect b="0" l="0" r="0" t="0"/>
          <a:stretch/>
        </p:blipFill>
        <p:spPr>
          <a:xfrm>
            <a:off x="152400" y="774025"/>
            <a:ext cx="8839200" cy="49720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0" name="Shape 2220"/>
        <p:cNvGrpSpPr/>
        <p:nvPr/>
      </p:nvGrpSpPr>
      <p:grpSpPr>
        <a:xfrm>
          <a:off x="0" y="0"/>
          <a:ext cx="0" cy="0"/>
          <a:chOff x="0" y="0"/>
          <a:chExt cx="0" cy="0"/>
        </a:xfrm>
      </p:grpSpPr>
      <p:sp>
        <p:nvSpPr>
          <p:cNvPr descr="headed box for coaching effectiveness measure" id="2221" name="Google Shape;2221;p196"/>
          <p:cNvSpPr txBox="1"/>
          <p:nvPr>
            <p:ph idx="1" type="body"/>
          </p:nvPr>
        </p:nvSpPr>
        <p:spPr>
          <a:xfrm>
            <a:off x="452375" y="1510925"/>
            <a:ext cx="5660400" cy="514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400"/>
              <a:t>What Are Our Sources?</a:t>
            </a:r>
            <a:endParaRPr sz="2400"/>
          </a:p>
          <a:p>
            <a:pPr indent="-406400" lvl="0" marL="457200" rtl="0" algn="l">
              <a:lnSpc>
                <a:spcPct val="100000"/>
              </a:lnSpc>
              <a:spcBef>
                <a:spcPts val="640"/>
              </a:spcBef>
              <a:spcAft>
                <a:spcPts val="0"/>
              </a:spcAft>
              <a:buSzPts val="2800"/>
              <a:buChar char="•"/>
            </a:pPr>
            <a:r>
              <a:rPr lang="en-US" sz="2400"/>
              <a:t>Data Collection Tools (see workbook)</a:t>
            </a:r>
            <a:endParaRPr sz="2400"/>
          </a:p>
          <a:p>
            <a:pPr indent="-406400" lvl="0" marL="457200" rtl="0" algn="l">
              <a:lnSpc>
                <a:spcPct val="100000"/>
              </a:lnSpc>
              <a:spcBef>
                <a:spcPts val="640"/>
              </a:spcBef>
              <a:spcAft>
                <a:spcPts val="0"/>
              </a:spcAft>
              <a:buSzPts val="2800"/>
              <a:buChar char="•"/>
            </a:pPr>
            <a:r>
              <a:rPr lang="en-US" sz="2400"/>
              <a:t>Walkthrough Tools</a:t>
            </a:r>
            <a:endParaRPr sz="2400"/>
          </a:p>
          <a:p>
            <a:pPr indent="-406400" lvl="0" marL="457200" rtl="0" algn="l">
              <a:lnSpc>
                <a:spcPct val="100000"/>
              </a:lnSpc>
              <a:spcBef>
                <a:spcPts val="640"/>
              </a:spcBef>
              <a:spcAft>
                <a:spcPts val="0"/>
              </a:spcAft>
              <a:buSzPts val="2800"/>
              <a:buChar char="•"/>
            </a:pPr>
            <a:r>
              <a:rPr lang="en-US" sz="2400"/>
              <a:t>Climate Survey</a:t>
            </a:r>
            <a:endParaRPr sz="2400"/>
          </a:p>
          <a:p>
            <a:pPr indent="-406400" lvl="0" marL="457200" rtl="0" algn="l">
              <a:lnSpc>
                <a:spcPct val="100000"/>
              </a:lnSpc>
              <a:spcBef>
                <a:spcPts val="640"/>
              </a:spcBef>
              <a:spcAft>
                <a:spcPts val="0"/>
              </a:spcAft>
              <a:buSzPts val="2800"/>
              <a:buChar char="•"/>
            </a:pPr>
            <a:r>
              <a:rPr lang="en-US" sz="2400"/>
              <a:t>Discipline Data</a:t>
            </a:r>
            <a:endParaRPr sz="2400"/>
          </a:p>
          <a:p>
            <a:pPr indent="-406400" lvl="0" marL="457200" rtl="0" algn="l">
              <a:lnSpc>
                <a:spcPct val="100000"/>
              </a:lnSpc>
              <a:spcBef>
                <a:spcPts val="640"/>
              </a:spcBef>
              <a:spcAft>
                <a:spcPts val="0"/>
              </a:spcAft>
              <a:buSzPts val="2800"/>
              <a:buChar char="•"/>
            </a:pPr>
            <a:r>
              <a:rPr lang="en-US" sz="2400"/>
              <a:t>Formative Assessment</a:t>
            </a:r>
            <a:endParaRPr sz="2400"/>
          </a:p>
          <a:p>
            <a:pPr indent="-406400" lvl="0" marL="457200" rtl="0" algn="l">
              <a:lnSpc>
                <a:spcPct val="100000"/>
              </a:lnSpc>
              <a:spcBef>
                <a:spcPts val="640"/>
              </a:spcBef>
              <a:spcAft>
                <a:spcPts val="0"/>
              </a:spcAft>
              <a:buSzPts val="2800"/>
              <a:buChar char="•"/>
            </a:pPr>
            <a:r>
              <a:rPr lang="en-US" sz="2400"/>
              <a:t>Universal Screening</a:t>
            </a:r>
            <a:endParaRPr sz="2400"/>
          </a:p>
          <a:p>
            <a:pPr indent="-406400" lvl="0" marL="457200" rtl="0" algn="l">
              <a:lnSpc>
                <a:spcPct val="100000"/>
              </a:lnSpc>
              <a:spcBef>
                <a:spcPts val="640"/>
              </a:spcBef>
              <a:spcAft>
                <a:spcPts val="0"/>
              </a:spcAft>
              <a:buSzPts val="2800"/>
              <a:buChar char="•"/>
            </a:pPr>
            <a:r>
              <a:rPr lang="en-US" sz="2400"/>
              <a:t>Data from School Improvement Plan</a:t>
            </a:r>
            <a:endParaRPr sz="2400"/>
          </a:p>
          <a:p>
            <a:pPr indent="-406400" lvl="0" marL="457200" rtl="0" algn="l">
              <a:lnSpc>
                <a:spcPct val="100000"/>
              </a:lnSpc>
              <a:spcBef>
                <a:spcPts val="640"/>
              </a:spcBef>
              <a:spcAft>
                <a:spcPts val="0"/>
              </a:spcAft>
              <a:buSzPts val="2800"/>
              <a:buChar char="•"/>
            </a:pPr>
            <a:r>
              <a:rPr lang="en-US" sz="2400"/>
              <a:t>Other??</a:t>
            </a:r>
            <a:endParaRPr sz="2400"/>
          </a:p>
        </p:txBody>
      </p:sp>
      <p:sp>
        <p:nvSpPr>
          <p:cNvPr id="2222" name="Google Shape;2222;p19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Schoolwide Data Collection</a:t>
            </a:r>
            <a:endParaRPr/>
          </a:p>
        </p:txBody>
      </p:sp>
      <p:pic>
        <p:nvPicPr>
          <p:cNvPr descr="Box titled &quot;Coaching Effectiveness Measure&quot;" id="2223" name="Google Shape;2223;p196"/>
          <p:cNvPicPr preferRelativeResize="0"/>
          <p:nvPr/>
        </p:nvPicPr>
        <p:blipFill rotWithShape="1">
          <a:blip r:embed="rId3">
            <a:alphaModFix/>
          </a:blip>
          <a:srcRect b="0" l="0" r="0" t="0"/>
          <a:stretch/>
        </p:blipFill>
        <p:spPr>
          <a:xfrm>
            <a:off x="6112788" y="3794308"/>
            <a:ext cx="2752725" cy="2143125"/>
          </a:xfrm>
          <a:prstGeom prst="rect">
            <a:avLst/>
          </a:prstGeom>
          <a:noFill/>
          <a:ln cap="flat" cmpd="sng" w="9525">
            <a:solidFill>
              <a:schemeClr val="accent4"/>
            </a:solidFill>
            <a:prstDash val="solid"/>
            <a:round/>
            <a:headEnd len="sm" w="sm" type="none"/>
            <a:tailEnd len="sm" w="sm" type="none"/>
          </a:ln>
        </p:spPr>
      </p:pic>
      <p:pic>
        <p:nvPicPr>
          <p:cNvPr descr="Box titled &quot;Data that Indicates the Need&quot;" id="2224" name="Google Shape;2224;p196"/>
          <p:cNvPicPr preferRelativeResize="0"/>
          <p:nvPr/>
        </p:nvPicPr>
        <p:blipFill rotWithShape="1">
          <a:blip r:embed="rId4">
            <a:alphaModFix/>
          </a:blip>
          <a:srcRect b="0" l="0" r="0" t="0"/>
          <a:stretch/>
        </p:blipFill>
        <p:spPr>
          <a:xfrm>
            <a:off x="6174700" y="1611550"/>
            <a:ext cx="2628900" cy="1943100"/>
          </a:xfrm>
          <a:prstGeom prst="rect">
            <a:avLst/>
          </a:prstGeom>
          <a:noFill/>
          <a:ln cap="flat" cmpd="sng" w="9525">
            <a:solidFill>
              <a:schemeClr val="accent4"/>
            </a:solidFill>
            <a:prstDash val="solid"/>
            <a:round/>
            <a:headEnd len="sm" w="sm" type="none"/>
            <a:tailEnd len="sm" w="sm" type="none"/>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8" name="Shape 2228"/>
        <p:cNvGrpSpPr/>
        <p:nvPr/>
      </p:nvGrpSpPr>
      <p:grpSpPr>
        <a:xfrm>
          <a:off x="0" y="0"/>
          <a:ext cx="0" cy="0"/>
          <a:chOff x="0" y="0"/>
          <a:chExt cx="0" cy="0"/>
        </a:xfrm>
      </p:grpSpPr>
      <p:sp>
        <p:nvSpPr>
          <p:cNvPr id="2229" name="Google Shape;2229;p19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Your Role</a:t>
            </a:r>
            <a:endParaRPr/>
          </a:p>
        </p:txBody>
      </p:sp>
      <p:pic>
        <p:nvPicPr>
          <p:cNvPr id="2230" name="Google Shape;2230;p197"/>
          <p:cNvPicPr preferRelativeResize="0"/>
          <p:nvPr/>
        </p:nvPicPr>
        <p:blipFill rotWithShape="1">
          <a:blip r:embed="rId3">
            <a:alphaModFix/>
          </a:blip>
          <a:srcRect b="4009" l="3244" r="2137" t="2010"/>
          <a:stretch/>
        </p:blipFill>
        <p:spPr>
          <a:xfrm>
            <a:off x="1052700" y="1457125"/>
            <a:ext cx="7260501" cy="5075776"/>
          </a:xfrm>
          <a:prstGeom prst="rect">
            <a:avLst/>
          </a:prstGeom>
          <a:noFill/>
          <a:ln>
            <a:noFill/>
          </a:ln>
        </p:spPr>
      </p:pic>
      <p:sp>
        <p:nvSpPr>
          <p:cNvPr id="2231" name="Google Shape;2231;p197"/>
          <p:cNvSpPr txBox="1"/>
          <p:nvPr/>
        </p:nvSpPr>
        <p:spPr>
          <a:xfrm>
            <a:off x="201250" y="6424525"/>
            <a:ext cx="455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202"/>
          <p:cNvSpPr txBox="1"/>
          <p:nvPr>
            <p:ph type="title"/>
          </p:nvPr>
        </p:nvSpPr>
        <p:spPr>
          <a:xfrm>
            <a:off x="213450" y="3078550"/>
            <a:ext cx="8717100" cy="159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Module D:</a:t>
            </a:r>
            <a:endParaRPr b="0" sz="3800">
              <a:solidFill>
                <a:srgbClr val="0070C0"/>
              </a:solidFill>
            </a:endParaRPr>
          </a:p>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The Power of Feedback</a:t>
            </a:r>
            <a:endParaRPr b="0" sz="3800">
              <a:solidFill>
                <a:srgbClr val="0070C0"/>
              </a:solidFill>
            </a:endParaRPr>
          </a:p>
        </p:txBody>
      </p:sp>
      <p:sp>
        <p:nvSpPr>
          <p:cNvPr id="2238" name="Google Shape;2238;p202"/>
          <p:cNvSpPr txBox="1"/>
          <p:nvPr>
            <p:ph idx="1" type="body"/>
          </p:nvPr>
        </p:nvSpPr>
        <p:spPr>
          <a:xfrm>
            <a:off x="369000" y="4554850"/>
            <a:ext cx="8406000" cy="17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endParaRPr>
          </a:p>
          <a:p>
            <a:pPr indent="-431800" lvl="0" marL="457200" rtl="0" algn="ctr">
              <a:lnSpc>
                <a:spcPct val="100000"/>
              </a:lnSpc>
              <a:spcBef>
                <a:spcPts val="640"/>
              </a:spcBef>
              <a:spcAft>
                <a:spcPts val="0"/>
              </a:spcAft>
              <a:buClr>
                <a:schemeClr val="dk1"/>
              </a:buClr>
              <a:buSzPts val="3200"/>
              <a:buFont typeface="Arial"/>
              <a:buNone/>
            </a:pPr>
            <a:r>
              <a:t/>
            </a:r>
            <a:endParaRPr sz="2600">
              <a:solidFill>
                <a:schemeClr val="dk1"/>
              </a:solidFill>
            </a:endParaRPr>
          </a:p>
          <a:p>
            <a:pPr indent="-431800" lvl="0" marL="457200" rtl="0" algn="ctr">
              <a:lnSpc>
                <a:spcPct val="100000"/>
              </a:lnSpc>
              <a:spcBef>
                <a:spcPts val="640"/>
              </a:spcBef>
              <a:spcAft>
                <a:spcPts val="0"/>
              </a:spcAft>
              <a:buClr>
                <a:schemeClr val="dk1"/>
              </a:buClr>
              <a:buSzPts val="3200"/>
              <a:buFont typeface="Arial"/>
              <a:buNone/>
            </a:pPr>
            <a:r>
              <a:t/>
            </a:r>
            <a:endParaRPr sz="2600">
              <a:solidFill>
                <a:schemeClr val="dk1"/>
              </a:solidFill>
            </a:endParaRPr>
          </a:p>
          <a:p>
            <a:pPr indent="-431800" lvl="0" marL="457200" rtl="0" algn="ctr">
              <a:lnSpc>
                <a:spcPct val="100000"/>
              </a:lnSpc>
              <a:spcBef>
                <a:spcPts val="640"/>
              </a:spcBef>
              <a:spcAft>
                <a:spcPts val="0"/>
              </a:spcAft>
              <a:buClr>
                <a:schemeClr val="dk1"/>
              </a:buClr>
              <a:buSzPts val="3200"/>
              <a:buFont typeface="Arial"/>
              <a:buNone/>
            </a:pPr>
            <a:r>
              <a:t/>
            </a:r>
            <a:endParaRPr sz="2600">
              <a:solidFill>
                <a:schemeClr val="dk1"/>
              </a:solidFill>
            </a:endParaRPr>
          </a:p>
          <a:p>
            <a:pPr indent="-431800" lvl="0" marL="457200" rtl="0" algn="ctr">
              <a:lnSpc>
                <a:spcPct val="100000"/>
              </a:lnSpc>
              <a:spcBef>
                <a:spcPts val="640"/>
              </a:spcBef>
              <a:spcAft>
                <a:spcPts val="0"/>
              </a:spcAft>
              <a:buClr>
                <a:schemeClr val="dk1"/>
              </a:buClr>
              <a:buSzPts val="3200"/>
              <a:buFont typeface="Arial"/>
              <a:buNone/>
            </a:pPr>
            <a:r>
              <a:rPr lang="en-US" sz="2600">
                <a:solidFill>
                  <a:srgbClr val="24962F"/>
                </a:solidFill>
              </a:rPr>
              <a:t>Acknowledgement and Behavior Specific Praise</a:t>
            </a:r>
            <a:endParaRPr sz="2600">
              <a:solidFill>
                <a:srgbClr val="24962F"/>
              </a:solidFill>
            </a:endParaRPr>
          </a:p>
          <a:p>
            <a:pPr indent="-431800" lvl="0" marL="457200" rtl="0" algn="ctr">
              <a:lnSpc>
                <a:spcPct val="100000"/>
              </a:lnSpc>
              <a:spcBef>
                <a:spcPts val="640"/>
              </a:spcBef>
              <a:spcAft>
                <a:spcPts val="0"/>
              </a:spcAft>
              <a:buClr>
                <a:schemeClr val="dk1"/>
              </a:buClr>
              <a:buSzPts val="3200"/>
              <a:buFont typeface="Arial"/>
              <a:buNone/>
            </a:pPr>
            <a:r>
              <a:rPr lang="en-US" sz="2600">
                <a:solidFill>
                  <a:srgbClr val="24962F"/>
                </a:solidFill>
              </a:rPr>
              <a:t>Error Correction</a:t>
            </a:r>
            <a:endParaRPr sz="2600">
              <a:solidFill>
                <a:srgbClr val="24962F"/>
              </a:solidFill>
            </a:endParaRPr>
          </a:p>
          <a:p>
            <a:pPr indent="-431800" lvl="0" marL="457200" rtl="0" algn="ctr">
              <a:lnSpc>
                <a:spcPct val="100000"/>
              </a:lnSpc>
              <a:spcBef>
                <a:spcPts val="640"/>
              </a:spcBef>
              <a:spcAft>
                <a:spcPts val="0"/>
              </a:spcAft>
              <a:buClr>
                <a:schemeClr val="dk1"/>
              </a:buClr>
              <a:buSzPts val="3200"/>
              <a:buFont typeface="Arial"/>
              <a:buNone/>
            </a:pPr>
            <a:r>
              <a:rPr lang="en-US" sz="2600">
                <a:solidFill>
                  <a:srgbClr val="24962F"/>
                </a:solidFill>
              </a:rPr>
              <a:t>Building Community with Feedback</a:t>
            </a:r>
            <a:endParaRPr sz="2600">
              <a:solidFill>
                <a:srgbClr val="24962F"/>
              </a:solidFill>
            </a:endParaRPr>
          </a:p>
        </p:txBody>
      </p:sp>
      <p:pic>
        <p:nvPicPr>
          <p:cNvPr id="2239" name="Google Shape;2239;p202"/>
          <p:cNvPicPr preferRelativeResize="0"/>
          <p:nvPr/>
        </p:nvPicPr>
        <p:blipFill rotWithShape="1">
          <a:blip r:embed="rId3">
            <a:alphaModFix/>
          </a:blip>
          <a:srcRect b="0" l="0" r="0" t="0"/>
          <a:stretch/>
        </p:blipFill>
        <p:spPr>
          <a:xfrm>
            <a:off x="0" y="0"/>
            <a:ext cx="9144000" cy="2833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3" name="Shape 2243"/>
        <p:cNvGrpSpPr/>
        <p:nvPr/>
      </p:nvGrpSpPr>
      <p:grpSpPr>
        <a:xfrm>
          <a:off x="0" y="0"/>
          <a:ext cx="0" cy="0"/>
          <a:chOff x="0" y="0"/>
          <a:chExt cx="0" cy="0"/>
        </a:xfrm>
      </p:grpSpPr>
      <p:sp>
        <p:nvSpPr>
          <p:cNvPr id="2244" name="Google Shape;2244;p203"/>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Learning Intentions</a:t>
            </a:r>
            <a:endParaRPr/>
          </a:p>
        </p:txBody>
      </p:sp>
      <p:sp>
        <p:nvSpPr>
          <p:cNvPr id="2245" name="Google Shape;2245;p203"/>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560"/>
              </a:spcBef>
              <a:spcAft>
                <a:spcPts val="0"/>
              </a:spcAft>
              <a:buSzPts val="2800"/>
              <a:buChar char="•"/>
            </a:pPr>
            <a:r>
              <a:rPr lang="en-US" sz="2400">
                <a:latin typeface="Verdana"/>
                <a:ea typeface="Verdana"/>
                <a:cs typeface="Verdana"/>
                <a:sym typeface="Verdana"/>
              </a:rPr>
              <a:t>Understand the power and importance of feedback in a classroom setting</a:t>
            </a:r>
            <a:endParaRPr sz="2400">
              <a:latin typeface="Verdana"/>
              <a:ea typeface="Verdana"/>
              <a:cs typeface="Verdana"/>
              <a:sym typeface="Verdana"/>
            </a:endParaRPr>
          </a:p>
          <a:p>
            <a:pPr indent="-406400" lvl="0" marL="457200" rtl="0" algn="l">
              <a:lnSpc>
                <a:spcPct val="100000"/>
              </a:lnSpc>
              <a:spcBef>
                <a:spcPts val="560"/>
              </a:spcBef>
              <a:spcAft>
                <a:spcPts val="0"/>
              </a:spcAft>
              <a:buSzPts val="2800"/>
              <a:buChar char="•"/>
            </a:pPr>
            <a:r>
              <a:rPr lang="en-US" sz="2400">
                <a:latin typeface="Verdana"/>
                <a:ea typeface="Verdana"/>
                <a:cs typeface="Verdana"/>
                <a:sym typeface="Verdana"/>
              </a:rPr>
              <a:t>Be able to identify and use examples of behavior specific praise statements</a:t>
            </a:r>
            <a:endParaRPr sz="2400">
              <a:latin typeface="Verdana"/>
              <a:ea typeface="Verdana"/>
              <a:cs typeface="Verdana"/>
              <a:sym typeface="Verdana"/>
            </a:endParaRPr>
          </a:p>
        </p:txBody>
      </p:sp>
      <p:sp>
        <p:nvSpPr>
          <p:cNvPr id="2246" name="Google Shape;2246;p203"/>
          <p:cNvSpPr txBox="1"/>
          <p:nvPr>
            <p:ph idx="2" type="body"/>
          </p:nvPr>
        </p:nvSpPr>
        <p:spPr>
          <a:xfrm>
            <a:off x="4597399" y="1600200"/>
            <a:ext cx="4038600" cy="3476625"/>
          </a:xfrm>
          <a:prstGeom prst="rect">
            <a:avLst/>
          </a:prstGeom>
          <a:noFill/>
          <a:ln>
            <a:noFill/>
          </a:ln>
        </p:spPr>
        <p:txBody>
          <a:bodyPr anchorCtr="0" anchor="t" bIns="45700" lIns="91425" spcFirstLastPara="1" rIns="91425" wrap="square" tIns="45700">
            <a:normAutofit fontScale="92500" lnSpcReduction="10000"/>
          </a:bodyPr>
          <a:lstStyle/>
          <a:p>
            <a:pPr indent="-412376" lvl="0" marL="457200" rtl="0" algn="l">
              <a:lnSpc>
                <a:spcPct val="90000"/>
              </a:lnSpc>
              <a:spcBef>
                <a:spcPts val="560"/>
              </a:spcBef>
              <a:spcAft>
                <a:spcPts val="0"/>
              </a:spcAft>
              <a:buSzPct val="111737"/>
              <a:buChar char="•"/>
            </a:pPr>
            <a:r>
              <a:rPr lang="en-US">
                <a:latin typeface="Verdana"/>
                <a:ea typeface="Verdana"/>
                <a:cs typeface="Verdana"/>
                <a:sym typeface="Verdana"/>
              </a:rPr>
              <a:t>Identify steps of effective error correction</a:t>
            </a:r>
            <a:endParaRPr>
              <a:latin typeface="Verdana"/>
              <a:ea typeface="Verdana"/>
              <a:cs typeface="Verdana"/>
              <a:sym typeface="Verdana"/>
            </a:endParaRPr>
          </a:p>
          <a:p>
            <a:pPr indent="-412376" lvl="0" marL="457200" rtl="0" algn="l">
              <a:lnSpc>
                <a:spcPct val="90000"/>
              </a:lnSpc>
              <a:spcBef>
                <a:spcPts val="560"/>
              </a:spcBef>
              <a:spcAft>
                <a:spcPts val="0"/>
              </a:spcAft>
              <a:buSzPct val="111737"/>
              <a:buChar char="•"/>
            </a:pPr>
            <a:r>
              <a:rPr lang="en-US">
                <a:latin typeface="Verdana"/>
                <a:ea typeface="Verdana"/>
                <a:cs typeface="Verdana"/>
                <a:sym typeface="Verdana"/>
              </a:rPr>
              <a:t>Explore examples of how to use effective feedback strategies within the ‘group’ to build community, collaboration, and citizenship!</a:t>
            </a:r>
            <a:endParaRPr>
              <a:latin typeface="Verdana"/>
              <a:ea typeface="Verdana"/>
              <a:cs typeface="Verdana"/>
              <a:sym typeface="Verdana"/>
            </a:endParaRPr>
          </a:p>
        </p:txBody>
      </p:sp>
      <p:pic>
        <p:nvPicPr>
          <p:cNvPr descr="3,568,622 Summer Beach Stock Photos - Free &amp; Royalty-Free Stock Photos from  Dreamstime" id="2247" name="Google Shape;2247;p203"/>
          <p:cNvPicPr preferRelativeResize="0"/>
          <p:nvPr/>
        </p:nvPicPr>
        <p:blipFill rotWithShape="1">
          <a:blip r:embed="rId3">
            <a:alphaModFix/>
          </a:blip>
          <a:srcRect b="0" l="0" r="0" t="0"/>
          <a:stretch/>
        </p:blipFill>
        <p:spPr>
          <a:xfrm>
            <a:off x="3371700" y="5193100"/>
            <a:ext cx="2400600" cy="1599576"/>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pic>
        <p:nvPicPr>
          <p:cNvPr descr="picture of people with conversation bubbles" id="2252" name="Google Shape;2252;p204"/>
          <p:cNvPicPr preferRelativeResize="0"/>
          <p:nvPr/>
        </p:nvPicPr>
        <p:blipFill rotWithShape="1">
          <a:blip r:embed="rId3">
            <a:alphaModFix/>
          </a:blip>
          <a:srcRect b="0" l="0" r="0" t="0"/>
          <a:stretch/>
        </p:blipFill>
        <p:spPr>
          <a:xfrm>
            <a:off x="674000" y="1575001"/>
            <a:ext cx="7924800" cy="4457700"/>
          </a:xfrm>
          <a:prstGeom prst="rect">
            <a:avLst/>
          </a:prstGeom>
          <a:noFill/>
          <a:ln>
            <a:noFill/>
          </a:ln>
        </p:spPr>
      </p:pic>
      <p:sp>
        <p:nvSpPr>
          <p:cNvPr id="2253" name="Google Shape;2253;p20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Think about a time...</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sp>
        <p:nvSpPr>
          <p:cNvPr id="2259" name="Google Shape;2259;p20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The Power of Feedback</a:t>
            </a:r>
            <a:endParaRPr/>
          </a:p>
        </p:txBody>
      </p:sp>
      <p:pic>
        <p:nvPicPr>
          <p:cNvPr descr="Barometer Hattie.preview.jpg" id="2260" name="Google Shape;2260;p205"/>
          <p:cNvPicPr preferRelativeResize="0"/>
          <p:nvPr/>
        </p:nvPicPr>
        <p:blipFill rotWithShape="1">
          <a:blip r:embed="rId3">
            <a:alphaModFix/>
          </a:blip>
          <a:srcRect b="0" l="0" r="0" t="0"/>
          <a:stretch/>
        </p:blipFill>
        <p:spPr>
          <a:xfrm>
            <a:off x="1392382" y="2731076"/>
            <a:ext cx="6096000" cy="3257550"/>
          </a:xfrm>
          <a:prstGeom prst="rect">
            <a:avLst/>
          </a:prstGeom>
          <a:noFill/>
          <a:ln>
            <a:noFill/>
          </a:ln>
        </p:spPr>
      </p:pic>
      <p:sp>
        <p:nvSpPr>
          <p:cNvPr id="2261" name="Google Shape;2261;p205"/>
          <p:cNvSpPr txBox="1"/>
          <p:nvPr/>
        </p:nvSpPr>
        <p:spPr>
          <a:xfrm>
            <a:off x="5284787" y="1433512"/>
            <a:ext cx="18636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44"/>
              </a:buClr>
              <a:buSzPts val="600"/>
              <a:buFont typeface="Times New Roman"/>
              <a:buNone/>
            </a:pPr>
            <a:r>
              <a:rPr b="0" i="0" lang="en-US" sz="2400" u="none" cap="none" strike="noStrike">
                <a:solidFill>
                  <a:schemeClr val="dk1"/>
                </a:solidFill>
                <a:latin typeface="Verdana"/>
                <a:ea typeface="Verdana"/>
                <a:cs typeface="Verdana"/>
                <a:sym typeface="Verdana"/>
              </a:rPr>
              <a:t>Direct Instruction</a:t>
            </a:r>
            <a:endParaRPr b="0" i="0" sz="1400" u="none" cap="none" strike="noStrike">
              <a:solidFill>
                <a:srgbClr val="000000"/>
              </a:solidFill>
              <a:latin typeface="Arial"/>
              <a:ea typeface="Arial"/>
              <a:cs typeface="Arial"/>
              <a:sym typeface="Arial"/>
            </a:endParaRPr>
          </a:p>
        </p:txBody>
      </p:sp>
      <p:sp>
        <p:nvSpPr>
          <p:cNvPr id="2262" name="Google Shape;2262;p205"/>
          <p:cNvSpPr txBox="1"/>
          <p:nvPr/>
        </p:nvSpPr>
        <p:spPr>
          <a:xfrm>
            <a:off x="7432964" y="1752601"/>
            <a:ext cx="2008200" cy="46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44"/>
              </a:buClr>
              <a:buSzPts val="600"/>
              <a:buFont typeface="Times New Roman"/>
              <a:buNone/>
            </a:pPr>
            <a:r>
              <a:rPr b="0" i="0" lang="en-US" sz="2400" u="none" cap="none" strike="noStrike">
                <a:solidFill>
                  <a:schemeClr val="dk1"/>
                </a:solidFill>
                <a:latin typeface="Verdana"/>
                <a:ea typeface="Verdana"/>
                <a:cs typeface="Verdana"/>
                <a:sym typeface="Verdana"/>
              </a:rPr>
              <a:t>Feedback</a:t>
            </a:r>
            <a:endParaRPr b="0" i="0" sz="1400" u="none" cap="none" strike="noStrike">
              <a:solidFill>
                <a:srgbClr val="000000"/>
              </a:solidFill>
              <a:latin typeface="Arial"/>
              <a:ea typeface="Arial"/>
              <a:cs typeface="Arial"/>
              <a:sym typeface="Arial"/>
            </a:endParaRPr>
          </a:p>
        </p:txBody>
      </p:sp>
      <p:sp>
        <p:nvSpPr>
          <p:cNvPr id="2263" name="Google Shape;2263;p205"/>
          <p:cNvSpPr txBox="1"/>
          <p:nvPr/>
        </p:nvSpPr>
        <p:spPr>
          <a:xfrm>
            <a:off x="7197648" y="2952000"/>
            <a:ext cx="15963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9944"/>
              </a:buClr>
              <a:buSzPts val="600"/>
              <a:buFont typeface="Times New Roman"/>
              <a:buNone/>
            </a:pPr>
            <a:r>
              <a:rPr b="0" i="0" lang="en-US" sz="2400" u="none" cap="none" strike="noStrike">
                <a:solidFill>
                  <a:schemeClr val="dk1"/>
                </a:solidFill>
                <a:latin typeface="Verdana"/>
                <a:ea typeface="Verdana"/>
                <a:cs typeface="Verdana"/>
                <a:sym typeface="Verdana"/>
              </a:rPr>
              <a:t>Teacher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9944"/>
              </a:buClr>
              <a:buSzPts val="600"/>
              <a:buFont typeface="Times New Roman"/>
              <a:buNone/>
            </a:pPr>
            <a:r>
              <a:rPr b="0" i="0" lang="en-US" sz="2400" u="none" cap="none" strike="noStrike">
                <a:solidFill>
                  <a:schemeClr val="dk1"/>
                </a:solidFill>
                <a:latin typeface="Verdana"/>
                <a:ea typeface="Verdana"/>
                <a:cs typeface="Verdana"/>
                <a:sym typeface="Verdana"/>
              </a:rPr>
              <a:t>Clarity</a:t>
            </a:r>
            <a:endParaRPr b="0" i="0" sz="1400" u="none" cap="none" strike="noStrike">
              <a:solidFill>
                <a:srgbClr val="000000"/>
              </a:solidFill>
              <a:latin typeface="Arial"/>
              <a:ea typeface="Arial"/>
              <a:cs typeface="Arial"/>
              <a:sym typeface="Arial"/>
            </a:endParaRPr>
          </a:p>
        </p:txBody>
      </p:sp>
      <p:cxnSp>
        <p:nvCxnSpPr>
          <p:cNvPr id="2264" name="Google Shape;2264;p205"/>
          <p:cNvCxnSpPr/>
          <p:nvPr/>
        </p:nvCxnSpPr>
        <p:spPr>
          <a:xfrm flipH="1" rot="10800000">
            <a:off x="5069575" y="2285950"/>
            <a:ext cx="2410200" cy="2952600"/>
          </a:xfrm>
          <a:prstGeom prst="straightConnector1">
            <a:avLst/>
          </a:prstGeom>
          <a:noFill/>
          <a:ln cap="flat" cmpd="sng" w="38100">
            <a:solidFill>
              <a:srgbClr val="1883AF"/>
            </a:solidFill>
            <a:prstDash val="solid"/>
            <a:miter lim="8000"/>
            <a:headEnd len="sm" w="sm" type="none"/>
            <a:tailEnd len="lg" w="lg" type="stealth"/>
          </a:ln>
          <a:effectLst>
            <a:outerShdw blurRad="63500" dir="5400000" dist="20000">
              <a:srgbClr val="808080">
                <a:alpha val="34901"/>
              </a:srgbClr>
            </a:outerShdw>
          </a:effectLst>
        </p:spPr>
      </p:cxnSp>
      <p:cxnSp>
        <p:nvCxnSpPr>
          <p:cNvPr id="2265" name="Google Shape;2265;p205"/>
          <p:cNvCxnSpPr/>
          <p:nvPr/>
        </p:nvCxnSpPr>
        <p:spPr>
          <a:xfrm flipH="1" rot="10800000">
            <a:off x="4447307" y="2351876"/>
            <a:ext cx="2041200" cy="3498000"/>
          </a:xfrm>
          <a:prstGeom prst="straightConnector1">
            <a:avLst/>
          </a:prstGeom>
          <a:noFill/>
          <a:ln cap="flat" cmpd="sng" w="38100">
            <a:solidFill>
              <a:srgbClr val="1883AF"/>
            </a:solidFill>
            <a:prstDash val="solid"/>
            <a:miter lim="8000"/>
            <a:headEnd len="sm" w="sm" type="none"/>
            <a:tailEnd len="lg" w="lg" type="stealth"/>
          </a:ln>
          <a:effectLst>
            <a:outerShdw blurRad="63500" dir="5400000" dist="20000">
              <a:srgbClr val="808080">
                <a:alpha val="34901"/>
              </a:srgbClr>
            </a:outerShdw>
          </a:effectLst>
        </p:spPr>
      </p:cxnSp>
      <p:cxnSp>
        <p:nvCxnSpPr>
          <p:cNvPr id="2266" name="Google Shape;2266;p205"/>
          <p:cNvCxnSpPr/>
          <p:nvPr/>
        </p:nvCxnSpPr>
        <p:spPr>
          <a:xfrm flipH="1" rot="10800000">
            <a:off x="4447309" y="3526388"/>
            <a:ext cx="2512800" cy="2393400"/>
          </a:xfrm>
          <a:prstGeom prst="straightConnector1">
            <a:avLst/>
          </a:prstGeom>
          <a:noFill/>
          <a:ln cap="flat" cmpd="sng" w="38100">
            <a:solidFill>
              <a:srgbClr val="1883AF"/>
            </a:solidFill>
            <a:prstDash val="solid"/>
            <a:miter lim="8000"/>
            <a:headEnd len="sm" w="sm" type="none"/>
            <a:tailEnd len="lg" w="lg" type="stealth"/>
          </a:ln>
          <a:effectLst>
            <a:outerShdw blurRad="63500" dir="5400000" dist="20000">
              <a:srgbClr val="808080">
                <a:alpha val="34901"/>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1" name="Shape 2271"/>
        <p:cNvGrpSpPr/>
        <p:nvPr/>
      </p:nvGrpSpPr>
      <p:grpSpPr>
        <a:xfrm>
          <a:off x="0" y="0"/>
          <a:ext cx="0" cy="0"/>
          <a:chOff x="0" y="0"/>
          <a:chExt cx="0" cy="0"/>
        </a:xfrm>
      </p:grpSpPr>
      <p:sp>
        <p:nvSpPr>
          <p:cNvPr id="2272" name="Google Shape;2272;p206"/>
          <p:cNvSpPr txBox="1"/>
          <p:nvPr>
            <p:ph type="title"/>
          </p:nvPr>
        </p:nvSpPr>
        <p:spPr>
          <a:xfrm>
            <a:off x="228600" y="228600"/>
            <a:ext cx="8686799" cy="1143000"/>
          </a:xfrm>
          <a:prstGeom prst="rect">
            <a:avLst/>
          </a:prstGeom>
          <a:solidFill>
            <a:srgbClr val="002060"/>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rPr>
              <a:t>With Great Power...</a:t>
            </a:r>
            <a:endParaRPr>
              <a:solidFill>
                <a:schemeClr val="lt1"/>
              </a:solidFill>
            </a:endParaRPr>
          </a:p>
        </p:txBody>
      </p:sp>
      <p:sp>
        <p:nvSpPr>
          <p:cNvPr id="2273" name="Google Shape;2273;p206"/>
          <p:cNvSpPr txBox="1"/>
          <p:nvPr/>
        </p:nvSpPr>
        <p:spPr>
          <a:xfrm>
            <a:off x="809975" y="4737600"/>
            <a:ext cx="8015400" cy="162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900"/>
              <a:buFont typeface="Arial"/>
              <a:buNone/>
            </a:pPr>
            <a:r>
              <a:rPr b="0" i="0" lang="en-US" sz="3700" u="none" cap="none" strike="noStrike">
                <a:solidFill>
                  <a:srgbClr val="000000"/>
                </a:solidFill>
                <a:latin typeface="Verdana"/>
                <a:ea typeface="Verdana"/>
                <a:cs typeface="Verdana"/>
                <a:sym typeface="Verdana"/>
              </a:rPr>
              <a:t>Comes Great Responsibility.</a:t>
            </a:r>
            <a:endParaRPr b="0" i="0" sz="3700" u="none" cap="none" strike="noStrike">
              <a:solidFill>
                <a:srgbClr val="000000"/>
              </a:solidFill>
              <a:latin typeface="Verdana"/>
              <a:ea typeface="Verdana"/>
              <a:cs typeface="Verdana"/>
              <a:sym typeface="Verdana"/>
            </a:endParaRPr>
          </a:p>
        </p:txBody>
      </p:sp>
      <p:pic>
        <p:nvPicPr>
          <p:cNvPr id="2274" name="Google Shape;2274;p206"/>
          <p:cNvPicPr preferRelativeResize="0"/>
          <p:nvPr/>
        </p:nvPicPr>
        <p:blipFill rotWithShape="1">
          <a:blip r:embed="rId3">
            <a:alphaModFix/>
          </a:blip>
          <a:srcRect b="0" l="0" r="0" t="0"/>
          <a:stretch/>
        </p:blipFill>
        <p:spPr>
          <a:xfrm>
            <a:off x="1335713" y="1608588"/>
            <a:ext cx="6472575" cy="364082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07"/>
          <p:cNvSpPr txBox="1"/>
          <p:nvPr/>
        </p:nvSpPr>
        <p:spPr>
          <a:xfrm>
            <a:off x="5" y="6428270"/>
            <a:ext cx="7445700" cy="270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highlight>
                  <a:srgbClr val="FFFFFF"/>
                </a:highlight>
                <a:latin typeface="Verdana"/>
                <a:ea typeface="Verdana"/>
                <a:cs typeface="Verdana"/>
                <a:sym typeface="Verdana"/>
              </a:rPr>
              <a:t>Hattie, J., &amp; Timperley, H. (2007). The Power of Feedback. </a:t>
            </a:r>
            <a:r>
              <a:rPr b="0" i="1" lang="en-US" sz="1200" u="none" cap="none" strike="noStrike">
                <a:solidFill>
                  <a:srgbClr val="333333"/>
                </a:solidFill>
                <a:latin typeface="Verdana"/>
                <a:ea typeface="Verdana"/>
                <a:cs typeface="Verdana"/>
                <a:sym typeface="Verdana"/>
              </a:rPr>
              <a:t>Review of Education,77</a:t>
            </a:r>
            <a:r>
              <a:rPr b="0" i="0" lang="en-US" sz="1200" u="none" cap="none" strike="noStrike">
                <a:solidFill>
                  <a:srgbClr val="333333"/>
                </a:solidFill>
                <a:highlight>
                  <a:srgbClr val="FFFFFF"/>
                </a:highlight>
                <a:latin typeface="Verdana"/>
                <a:ea typeface="Verdana"/>
                <a:cs typeface="Verdana"/>
                <a:sym typeface="Verdana"/>
              </a:rPr>
              <a:t>, 81-112.</a:t>
            </a:r>
            <a:endParaRPr b="0" i="0" sz="1200" u="none" cap="none" strike="noStrike">
              <a:solidFill>
                <a:srgbClr val="000000"/>
              </a:solidFill>
              <a:latin typeface="Verdana"/>
              <a:ea typeface="Verdana"/>
              <a:cs typeface="Verdana"/>
              <a:sym typeface="Verdana"/>
            </a:endParaRPr>
          </a:p>
        </p:txBody>
      </p:sp>
      <p:sp>
        <p:nvSpPr>
          <p:cNvPr id="2280" name="Google Shape;2280;p20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Feedback with a Purpose</a:t>
            </a:r>
            <a:endParaRPr/>
          </a:p>
        </p:txBody>
      </p:sp>
      <p:pic>
        <p:nvPicPr>
          <p:cNvPr id="2281" name="Google Shape;2281;p207"/>
          <p:cNvPicPr preferRelativeResize="0"/>
          <p:nvPr/>
        </p:nvPicPr>
        <p:blipFill rotWithShape="1">
          <a:blip r:embed="rId3">
            <a:alphaModFix/>
          </a:blip>
          <a:srcRect b="0" l="0" r="0" t="0"/>
          <a:stretch/>
        </p:blipFill>
        <p:spPr>
          <a:xfrm>
            <a:off x="869600" y="1608422"/>
            <a:ext cx="2819400" cy="2337753"/>
          </a:xfrm>
          <a:prstGeom prst="rect">
            <a:avLst/>
          </a:prstGeom>
          <a:noFill/>
          <a:ln>
            <a:noFill/>
          </a:ln>
        </p:spPr>
      </p:pic>
      <p:pic>
        <p:nvPicPr>
          <p:cNvPr id="2282" name="Google Shape;2282;p207"/>
          <p:cNvPicPr preferRelativeResize="0"/>
          <p:nvPr/>
        </p:nvPicPr>
        <p:blipFill rotWithShape="1">
          <a:blip r:embed="rId4">
            <a:alphaModFix/>
          </a:blip>
          <a:srcRect b="0" l="0" r="0" t="0"/>
          <a:stretch/>
        </p:blipFill>
        <p:spPr>
          <a:xfrm>
            <a:off x="5172663" y="2077200"/>
            <a:ext cx="3267075" cy="1400175"/>
          </a:xfrm>
          <a:prstGeom prst="rect">
            <a:avLst/>
          </a:prstGeom>
          <a:noFill/>
          <a:ln>
            <a:noFill/>
          </a:ln>
        </p:spPr>
      </p:pic>
      <p:pic>
        <p:nvPicPr>
          <p:cNvPr id="2283" name="Google Shape;2283;p207"/>
          <p:cNvPicPr preferRelativeResize="0"/>
          <p:nvPr/>
        </p:nvPicPr>
        <p:blipFill rotWithShape="1">
          <a:blip r:embed="rId5">
            <a:alphaModFix/>
          </a:blip>
          <a:srcRect b="0" l="0" r="0" t="0"/>
          <a:stretch/>
        </p:blipFill>
        <p:spPr>
          <a:xfrm>
            <a:off x="557850" y="3882299"/>
            <a:ext cx="3806324" cy="2141063"/>
          </a:xfrm>
          <a:prstGeom prst="rect">
            <a:avLst/>
          </a:prstGeom>
          <a:noFill/>
          <a:ln>
            <a:noFill/>
          </a:ln>
        </p:spPr>
      </p:pic>
      <p:pic>
        <p:nvPicPr>
          <p:cNvPr id="2284" name="Google Shape;2284;p207"/>
          <p:cNvPicPr preferRelativeResize="0"/>
          <p:nvPr/>
        </p:nvPicPr>
        <p:blipFill rotWithShape="1">
          <a:blip r:embed="rId6">
            <a:alphaModFix/>
          </a:blip>
          <a:srcRect b="-15038" l="0" r="0" t="15039"/>
          <a:stretch/>
        </p:blipFill>
        <p:spPr>
          <a:xfrm>
            <a:off x="5456288" y="3940374"/>
            <a:ext cx="2699860" cy="2024900"/>
          </a:xfrm>
          <a:prstGeom prst="rect">
            <a:avLst/>
          </a:prstGeom>
          <a:noFill/>
          <a:ln>
            <a:noFill/>
          </a:ln>
        </p:spPr>
      </p:pic>
      <p:sp>
        <p:nvSpPr>
          <p:cNvPr id="2285" name="Google Shape;2285;p207"/>
          <p:cNvSpPr txBox="1"/>
          <p:nvPr/>
        </p:nvSpPr>
        <p:spPr>
          <a:xfrm>
            <a:off x="332500" y="1608425"/>
            <a:ext cx="12885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TASK </a:t>
            </a:r>
            <a:endParaRPr b="1" i="0" sz="2400" u="none" cap="none" strike="noStrike">
              <a:solidFill>
                <a:srgbClr val="000000"/>
              </a:solidFill>
              <a:latin typeface="Verdana"/>
              <a:ea typeface="Verdana"/>
              <a:cs typeface="Verdana"/>
              <a:sym typeface="Verdana"/>
            </a:endParaRPr>
          </a:p>
        </p:txBody>
      </p:sp>
      <p:sp>
        <p:nvSpPr>
          <p:cNvPr id="2286" name="Google Shape;2286;p207"/>
          <p:cNvSpPr txBox="1"/>
          <p:nvPr/>
        </p:nvSpPr>
        <p:spPr>
          <a:xfrm>
            <a:off x="4869875" y="1495800"/>
            <a:ext cx="20919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PROCESS </a:t>
            </a:r>
            <a:endParaRPr b="1" i="0" sz="2400" u="none" cap="none" strike="noStrike">
              <a:solidFill>
                <a:srgbClr val="000000"/>
              </a:solidFill>
              <a:latin typeface="Verdana"/>
              <a:ea typeface="Verdana"/>
              <a:cs typeface="Verdana"/>
              <a:sym typeface="Verdana"/>
            </a:endParaRPr>
          </a:p>
        </p:txBody>
      </p:sp>
      <p:sp>
        <p:nvSpPr>
          <p:cNvPr id="2287" name="Google Shape;2287;p207"/>
          <p:cNvSpPr txBox="1"/>
          <p:nvPr/>
        </p:nvSpPr>
        <p:spPr>
          <a:xfrm>
            <a:off x="4869875" y="3429000"/>
            <a:ext cx="12885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SELF </a:t>
            </a:r>
            <a:endParaRPr b="1" i="0" sz="2400" u="none" cap="none" strike="noStrike">
              <a:solidFill>
                <a:srgbClr val="000000"/>
              </a:solidFill>
              <a:latin typeface="Verdana"/>
              <a:ea typeface="Verdana"/>
              <a:cs typeface="Verdana"/>
              <a:sym typeface="Verdana"/>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208"/>
          <p:cNvSpPr txBox="1"/>
          <p:nvPr/>
        </p:nvSpPr>
        <p:spPr>
          <a:xfrm>
            <a:off x="5" y="6428270"/>
            <a:ext cx="7445700" cy="270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33333"/>
                </a:solidFill>
                <a:highlight>
                  <a:srgbClr val="FFFFFF"/>
                </a:highlight>
                <a:latin typeface="Verdana"/>
                <a:ea typeface="Verdana"/>
                <a:cs typeface="Verdana"/>
                <a:sym typeface="Verdana"/>
              </a:rPr>
              <a:t>Hattie, J., &amp; Timperley, H. (2007). The Power of Feedback. </a:t>
            </a:r>
            <a:r>
              <a:rPr b="0" i="1" lang="en-US" sz="1200" u="none" cap="none" strike="noStrike">
                <a:solidFill>
                  <a:srgbClr val="333333"/>
                </a:solidFill>
                <a:latin typeface="Verdana"/>
                <a:ea typeface="Verdana"/>
                <a:cs typeface="Verdana"/>
                <a:sym typeface="Verdana"/>
              </a:rPr>
              <a:t>Review of Education,77</a:t>
            </a:r>
            <a:r>
              <a:rPr b="0" i="0" lang="en-US" sz="1200" u="none" cap="none" strike="noStrike">
                <a:solidFill>
                  <a:srgbClr val="333333"/>
                </a:solidFill>
                <a:highlight>
                  <a:srgbClr val="FFFFFF"/>
                </a:highlight>
                <a:latin typeface="Verdana"/>
                <a:ea typeface="Verdana"/>
                <a:cs typeface="Verdana"/>
                <a:sym typeface="Verdana"/>
              </a:rPr>
              <a:t>, 81-112.</a:t>
            </a:r>
            <a:endParaRPr b="0" i="0" sz="1200" u="none" cap="none" strike="noStrike">
              <a:solidFill>
                <a:srgbClr val="000000"/>
              </a:solidFill>
              <a:latin typeface="Verdana"/>
              <a:ea typeface="Verdana"/>
              <a:cs typeface="Verdana"/>
              <a:sym typeface="Verdana"/>
            </a:endParaRPr>
          </a:p>
        </p:txBody>
      </p:sp>
      <p:sp>
        <p:nvSpPr>
          <p:cNvPr id="2293" name="Google Shape;2293;p20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Which do we tend to use the most? Why? </a:t>
            </a:r>
            <a:endParaRPr/>
          </a:p>
        </p:txBody>
      </p:sp>
      <p:pic>
        <p:nvPicPr>
          <p:cNvPr id="2294" name="Google Shape;2294;p208"/>
          <p:cNvPicPr preferRelativeResize="0"/>
          <p:nvPr/>
        </p:nvPicPr>
        <p:blipFill rotWithShape="1">
          <a:blip r:embed="rId3">
            <a:alphaModFix/>
          </a:blip>
          <a:srcRect b="0" l="0" r="0" t="0"/>
          <a:stretch/>
        </p:blipFill>
        <p:spPr>
          <a:xfrm>
            <a:off x="869600" y="1608422"/>
            <a:ext cx="2819400" cy="2337753"/>
          </a:xfrm>
          <a:prstGeom prst="rect">
            <a:avLst/>
          </a:prstGeom>
          <a:noFill/>
          <a:ln>
            <a:noFill/>
          </a:ln>
        </p:spPr>
      </p:pic>
      <p:pic>
        <p:nvPicPr>
          <p:cNvPr id="2295" name="Google Shape;2295;p208"/>
          <p:cNvPicPr preferRelativeResize="0"/>
          <p:nvPr/>
        </p:nvPicPr>
        <p:blipFill rotWithShape="1">
          <a:blip r:embed="rId4">
            <a:alphaModFix/>
          </a:blip>
          <a:srcRect b="0" l="0" r="0" t="0"/>
          <a:stretch/>
        </p:blipFill>
        <p:spPr>
          <a:xfrm>
            <a:off x="5172663" y="2077200"/>
            <a:ext cx="3267075" cy="1400175"/>
          </a:xfrm>
          <a:prstGeom prst="rect">
            <a:avLst/>
          </a:prstGeom>
          <a:noFill/>
          <a:ln>
            <a:noFill/>
          </a:ln>
        </p:spPr>
      </p:pic>
      <p:pic>
        <p:nvPicPr>
          <p:cNvPr id="2296" name="Google Shape;2296;p208"/>
          <p:cNvPicPr preferRelativeResize="0"/>
          <p:nvPr/>
        </p:nvPicPr>
        <p:blipFill rotWithShape="1">
          <a:blip r:embed="rId5">
            <a:alphaModFix/>
          </a:blip>
          <a:srcRect b="0" l="0" r="0" t="0"/>
          <a:stretch/>
        </p:blipFill>
        <p:spPr>
          <a:xfrm>
            <a:off x="557850" y="3882299"/>
            <a:ext cx="3806324" cy="2141063"/>
          </a:xfrm>
          <a:prstGeom prst="rect">
            <a:avLst/>
          </a:prstGeom>
          <a:noFill/>
          <a:ln>
            <a:noFill/>
          </a:ln>
        </p:spPr>
      </p:pic>
      <p:pic>
        <p:nvPicPr>
          <p:cNvPr id="2297" name="Google Shape;2297;p208"/>
          <p:cNvPicPr preferRelativeResize="0"/>
          <p:nvPr/>
        </p:nvPicPr>
        <p:blipFill rotWithShape="1">
          <a:blip r:embed="rId6">
            <a:alphaModFix/>
          </a:blip>
          <a:srcRect b="0" l="0" r="0" t="0"/>
          <a:stretch/>
        </p:blipFill>
        <p:spPr>
          <a:xfrm>
            <a:off x="5456288" y="3940374"/>
            <a:ext cx="2699860" cy="2024900"/>
          </a:xfrm>
          <a:prstGeom prst="rect">
            <a:avLst/>
          </a:prstGeom>
          <a:noFill/>
          <a:ln>
            <a:noFill/>
          </a:ln>
        </p:spPr>
      </p:pic>
      <p:sp>
        <p:nvSpPr>
          <p:cNvPr id="2298" name="Google Shape;2298;p208"/>
          <p:cNvSpPr txBox="1"/>
          <p:nvPr/>
        </p:nvSpPr>
        <p:spPr>
          <a:xfrm>
            <a:off x="332500" y="1608425"/>
            <a:ext cx="12885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TASK </a:t>
            </a:r>
            <a:endParaRPr b="1" i="0" sz="2400" u="none" cap="none" strike="noStrike">
              <a:solidFill>
                <a:srgbClr val="000000"/>
              </a:solidFill>
              <a:latin typeface="Verdana"/>
              <a:ea typeface="Verdana"/>
              <a:cs typeface="Verdana"/>
              <a:sym typeface="Verdana"/>
            </a:endParaRPr>
          </a:p>
        </p:txBody>
      </p:sp>
      <p:sp>
        <p:nvSpPr>
          <p:cNvPr id="2299" name="Google Shape;2299;p208"/>
          <p:cNvSpPr txBox="1"/>
          <p:nvPr/>
        </p:nvSpPr>
        <p:spPr>
          <a:xfrm>
            <a:off x="4869875" y="1495800"/>
            <a:ext cx="20919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PROCESS </a:t>
            </a:r>
            <a:endParaRPr b="1" i="0" sz="2400" u="none" cap="none" strike="noStrike">
              <a:solidFill>
                <a:srgbClr val="000000"/>
              </a:solidFill>
              <a:latin typeface="Verdana"/>
              <a:ea typeface="Verdana"/>
              <a:cs typeface="Verdana"/>
              <a:sym typeface="Verdana"/>
            </a:endParaRPr>
          </a:p>
        </p:txBody>
      </p:sp>
      <p:sp>
        <p:nvSpPr>
          <p:cNvPr id="2300" name="Google Shape;2300;p208"/>
          <p:cNvSpPr txBox="1"/>
          <p:nvPr/>
        </p:nvSpPr>
        <p:spPr>
          <a:xfrm>
            <a:off x="4869875" y="3429000"/>
            <a:ext cx="12885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SELF </a:t>
            </a:r>
            <a:endParaRPr b="1" i="0" sz="2400" u="none" cap="none" strike="noStrike">
              <a:solidFill>
                <a:srgbClr val="000000"/>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20"/>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20"/>
          <p:cNvSpPr txBox="1"/>
          <p:nvPr>
            <p:ph idx="4294967295" type="title"/>
          </p:nvPr>
        </p:nvSpPr>
        <p:spPr>
          <a:xfrm>
            <a:off x="0" y="3068638"/>
            <a:ext cx="8718550" cy="1331912"/>
          </a:xfrm>
          <a:prstGeom prst="rect">
            <a:avLst/>
          </a:prstGeom>
          <a:noFill/>
          <a:ln>
            <a:noFill/>
          </a:ln>
        </p:spPr>
        <p:txBody>
          <a:bodyPr anchorCtr="0" anchor="t" bIns="45700" lIns="91425" spcFirstLastPara="1" rIns="91425" wrap="square" tIns="45700">
            <a:normAutofit fontScale="90000"/>
          </a:bodyPr>
          <a:lstStyle/>
          <a:p>
            <a:pPr indent="0" lvl="0" marL="0" marR="0" rtl="0" algn="ctr">
              <a:lnSpc>
                <a:spcPct val="100000"/>
              </a:lnSpc>
              <a:spcBef>
                <a:spcPts val="0"/>
              </a:spcBef>
              <a:spcAft>
                <a:spcPts val="0"/>
              </a:spcAft>
              <a:buClr>
                <a:srgbClr val="002C3C"/>
              </a:buClr>
              <a:buSzPct val="90909"/>
              <a:buFont typeface="Verdana"/>
              <a:buNone/>
            </a:pPr>
            <a:r>
              <a:rPr lang="en-US">
                <a:solidFill>
                  <a:srgbClr val="184582"/>
                </a:solidFill>
                <a:latin typeface="Verdana"/>
                <a:ea typeface="Verdana"/>
                <a:cs typeface="Verdana"/>
                <a:sym typeface="Verdana"/>
              </a:rPr>
              <a:t>Arrangement of Physical Environment</a:t>
            </a:r>
            <a:endParaRPr>
              <a:solidFill>
                <a:srgbClr val="184582"/>
              </a:solidFill>
              <a:latin typeface="Verdana"/>
              <a:ea typeface="Verdana"/>
              <a:cs typeface="Verdana"/>
              <a:sym typeface="Verdana"/>
            </a:endParaRPr>
          </a:p>
        </p:txBody>
      </p:sp>
      <p:sp>
        <p:nvSpPr>
          <p:cNvPr id="944" name="Google Shape;944;p20"/>
          <p:cNvSpPr txBox="1"/>
          <p:nvPr>
            <p:ph idx="4294967295" type="body"/>
          </p:nvPr>
        </p:nvSpPr>
        <p:spPr>
          <a:xfrm>
            <a:off x="974725" y="4843463"/>
            <a:ext cx="7194600" cy="8445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latin typeface="Verdana"/>
              <a:ea typeface="Verdana"/>
              <a:cs typeface="Verdana"/>
              <a:sym typeface="Verdana"/>
            </a:endParaRPr>
          </a:p>
          <a:p>
            <a:pPr indent="0" lvl="0" marL="0" marR="0" rtl="0" algn="ctr">
              <a:lnSpc>
                <a:spcPct val="100000"/>
              </a:lnSpc>
              <a:spcBef>
                <a:spcPts val="640"/>
              </a:spcBef>
              <a:spcAft>
                <a:spcPts val="0"/>
              </a:spcAft>
              <a:buClr>
                <a:schemeClr val="dk1"/>
              </a:buClr>
              <a:buSzPts val="2720"/>
              <a:buFont typeface="Arial"/>
              <a:buNone/>
            </a:pPr>
            <a:r>
              <a:rPr i="0" lang="en-US" sz="2800" u="none" cap="none" strike="noStrike">
                <a:solidFill>
                  <a:srgbClr val="333333"/>
                </a:solidFill>
                <a:latin typeface="Verdana"/>
                <a:ea typeface="Verdana"/>
                <a:cs typeface="Verdana"/>
                <a:sym typeface="Verdana"/>
              </a:rPr>
              <a:t>The creation of a safe and functional </a:t>
            </a:r>
            <a:endParaRPr i="0" sz="2800" u="none" cap="none" strike="noStrike">
              <a:solidFill>
                <a:srgbClr val="333333"/>
              </a:solidFill>
              <a:latin typeface="Verdana"/>
              <a:ea typeface="Verdana"/>
              <a:cs typeface="Verdana"/>
              <a:sym typeface="Verdana"/>
            </a:endParaRPr>
          </a:p>
          <a:p>
            <a:pPr indent="0" lvl="0" marL="0" marR="0" rtl="0" algn="ctr">
              <a:lnSpc>
                <a:spcPct val="100000"/>
              </a:lnSpc>
              <a:spcBef>
                <a:spcPts val="640"/>
              </a:spcBef>
              <a:spcAft>
                <a:spcPts val="0"/>
              </a:spcAft>
              <a:buClr>
                <a:schemeClr val="dk1"/>
              </a:buClr>
              <a:buSzPts val="2720"/>
              <a:buFont typeface="Arial"/>
              <a:buNone/>
            </a:pPr>
            <a:r>
              <a:rPr i="0" lang="en-US" sz="2800" u="none" cap="none" strike="noStrike">
                <a:solidFill>
                  <a:srgbClr val="333333"/>
                </a:solidFill>
                <a:latin typeface="Verdana"/>
                <a:ea typeface="Verdana"/>
                <a:cs typeface="Verdana"/>
                <a:sym typeface="Verdana"/>
              </a:rPr>
              <a:t>classroom space</a:t>
            </a:r>
            <a:endParaRPr sz="2800">
              <a:solidFill>
                <a:srgbClr val="333333"/>
              </a:solidFill>
              <a:latin typeface="Verdana"/>
              <a:ea typeface="Verdana"/>
              <a:cs typeface="Verdana"/>
              <a:sym typeface="Verdana"/>
            </a:endParaRPr>
          </a:p>
        </p:txBody>
      </p:sp>
      <p:pic>
        <p:nvPicPr>
          <p:cNvPr id="945" name="Google Shape;945;p20"/>
          <p:cNvPicPr preferRelativeResize="0"/>
          <p:nvPr/>
        </p:nvPicPr>
        <p:blipFill rotWithShape="1">
          <a:blip r:embed="rId3">
            <a:alphaModFix/>
          </a:blip>
          <a:srcRect b="0" l="0" r="0" t="0"/>
          <a:stretch/>
        </p:blipFill>
        <p:spPr>
          <a:xfrm>
            <a:off x="13725" y="0"/>
            <a:ext cx="9144000" cy="27639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20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Start here - Positive:Corrective </a:t>
            </a:r>
            <a:endParaRPr/>
          </a:p>
        </p:txBody>
      </p:sp>
      <p:pic>
        <p:nvPicPr>
          <p:cNvPr id="2306" name="Google Shape;2306;p209"/>
          <p:cNvPicPr preferRelativeResize="0"/>
          <p:nvPr/>
        </p:nvPicPr>
        <p:blipFill rotWithShape="1">
          <a:blip r:embed="rId3">
            <a:alphaModFix/>
          </a:blip>
          <a:srcRect b="11641" l="0" r="0" t="24464"/>
          <a:stretch/>
        </p:blipFill>
        <p:spPr>
          <a:xfrm>
            <a:off x="152400" y="2201950"/>
            <a:ext cx="8839201" cy="2823875"/>
          </a:xfrm>
          <a:prstGeom prst="rect">
            <a:avLst/>
          </a:prstGeom>
          <a:solidFill>
            <a:schemeClr val="accent5"/>
          </a:solid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0" name="Shape 2310"/>
        <p:cNvGrpSpPr/>
        <p:nvPr/>
      </p:nvGrpSpPr>
      <p:grpSpPr>
        <a:xfrm>
          <a:off x="0" y="0"/>
          <a:ext cx="0" cy="0"/>
          <a:chOff x="0" y="0"/>
          <a:chExt cx="0" cy="0"/>
        </a:xfrm>
      </p:grpSpPr>
      <p:sp>
        <p:nvSpPr>
          <p:cNvPr id="2311" name="Google Shape;2311;p210"/>
          <p:cNvSpPr txBox="1"/>
          <p:nvPr/>
        </p:nvSpPr>
        <p:spPr>
          <a:xfrm>
            <a:off x="4937000" y="2462675"/>
            <a:ext cx="4206900" cy="2597100"/>
          </a:xfrm>
          <a:prstGeom prst="rect">
            <a:avLst/>
          </a:prstGeom>
          <a:noFill/>
          <a:ln>
            <a:noFill/>
          </a:ln>
        </p:spPr>
        <p:txBody>
          <a:bodyPr anchorCtr="0" anchor="ctr" bIns="91400" lIns="91400" spcFirstLastPara="1" rIns="91400" wrap="square" tIns="9140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rgbClr val="00212C"/>
                </a:solidFill>
                <a:latin typeface="Verdana"/>
                <a:ea typeface="Verdana"/>
                <a:cs typeface="Verdana"/>
                <a:sym typeface="Verdana"/>
              </a:rPr>
              <a:t>“Whatever you feed,</a:t>
            </a:r>
            <a:endParaRPr b="0" i="0" sz="3000" u="none" cap="none" strike="noStrike">
              <a:solidFill>
                <a:srgbClr val="00212C"/>
              </a:solidFill>
              <a:latin typeface="Verdana"/>
              <a:ea typeface="Verdana"/>
              <a:cs typeface="Verdana"/>
              <a:sym typeface="Verdana"/>
            </a:endParaRPr>
          </a:p>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rgbClr val="00212C"/>
                </a:solidFill>
                <a:latin typeface="Verdana"/>
                <a:ea typeface="Verdana"/>
                <a:cs typeface="Verdana"/>
                <a:sym typeface="Verdana"/>
              </a:rPr>
              <a:t>will grow.”</a:t>
            </a:r>
            <a:endParaRPr b="0" i="0" sz="3000" u="none" cap="none" strike="noStrike">
              <a:solidFill>
                <a:srgbClr val="00212C"/>
              </a:solidFill>
              <a:latin typeface="Verdana"/>
              <a:ea typeface="Verdana"/>
              <a:cs typeface="Verdana"/>
              <a:sym typeface="Verdana"/>
            </a:endParaRPr>
          </a:p>
          <a:p>
            <a:pPr indent="0" lvl="0" marL="0" marR="0" rtl="0" algn="ctr">
              <a:lnSpc>
                <a:spcPct val="90000"/>
              </a:lnSpc>
              <a:spcBef>
                <a:spcPts val="0"/>
              </a:spcBef>
              <a:spcAft>
                <a:spcPts val="0"/>
              </a:spcAft>
              <a:buClr>
                <a:srgbClr val="000000"/>
              </a:buClr>
              <a:buSzPts val="3000"/>
              <a:buFont typeface="Arial"/>
              <a:buNone/>
            </a:pPr>
            <a:r>
              <a:t/>
            </a:r>
            <a:endParaRPr b="0" i="0" sz="3000" u="none" cap="none" strike="noStrike">
              <a:solidFill>
                <a:srgbClr val="00212C"/>
              </a:solidFill>
              <a:latin typeface="Verdana"/>
              <a:ea typeface="Verdana"/>
              <a:cs typeface="Verdana"/>
              <a:sym typeface="Verdana"/>
            </a:endParaRPr>
          </a:p>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rgbClr val="00212C"/>
                </a:solidFill>
                <a:latin typeface="Verdana"/>
                <a:ea typeface="Verdana"/>
                <a:cs typeface="Verdana"/>
                <a:sym typeface="Verdana"/>
              </a:rPr>
              <a:t>~</a:t>
            </a:r>
            <a:r>
              <a:rPr b="0" i="0" lang="en-US" sz="2300" u="none" cap="none" strike="noStrike">
                <a:solidFill>
                  <a:srgbClr val="00212C"/>
                </a:solidFill>
                <a:latin typeface="Verdana"/>
                <a:ea typeface="Verdana"/>
                <a:cs typeface="Verdana"/>
                <a:sym typeface="Verdana"/>
              </a:rPr>
              <a:t>Bishop TD Jakes</a:t>
            </a:r>
            <a:endParaRPr b="0" i="0" sz="2300" u="none" cap="none" strike="noStrike">
              <a:solidFill>
                <a:srgbClr val="00212C"/>
              </a:solidFill>
              <a:latin typeface="Verdana"/>
              <a:ea typeface="Verdana"/>
              <a:cs typeface="Verdana"/>
              <a:sym typeface="Verdana"/>
            </a:endParaRPr>
          </a:p>
        </p:txBody>
      </p:sp>
      <p:sp>
        <p:nvSpPr>
          <p:cNvPr id="2312" name="Google Shape;2312;p21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Feedback: </a:t>
            </a:r>
            <a:endParaRPr sz="3800"/>
          </a:p>
          <a:p>
            <a:pPr indent="0" lvl="0" marL="0" rtl="0" algn="ctr">
              <a:lnSpc>
                <a:spcPct val="100000"/>
              </a:lnSpc>
              <a:spcBef>
                <a:spcPts val="0"/>
              </a:spcBef>
              <a:spcAft>
                <a:spcPts val="0"/>
              </a:spcAft>
              <a:buSzPts val="4000"/>
              <a:buNone/>
            </a:pPr>
            <a:r>
              <a:rPr lang="en-US" sz="3800"/>
              <a:t>Behavior Specific Praise</a:t>
            </a:r>
            <a:endParaRPr sz="3800"/>
          </a:p>
        </p:txBody>
      </p:sp>
      <p:pic>
        <p:nvPicPr>
          <p:cNvPr descr="blue circle indicating research that behavior can improve 80% by pointing out what is being done correctly" id="2313" name="Google Shape;2313;p210"/>
          <p:cNvPicPr preferRelativeResize="0"/>
          <p:nvPr/>
        </p:nvPicPr>
        <p:blipFill rotWithShape="1">
          <a:blip r:embed="rId3">
            <a:alphaModFix/>
          </a:blip>
          <a:srcRect b="0" l="0" r="0" t="0"/>
          <a:stretch/>
        </p:blipFill>
        <p:spPr>
          <a:xfrm>
            <a:off x="116576" y="1813209"/>
            <a:ext cx="4820426" cy="4297358"/>
          </a:xfrm>
          <a:prstGeom prst="rect">
            <a:avLst/>
          </a:prstGeom>
          <a:solidFill>
            <a:schemeClr val="lt1"/>
          </a:solid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
        <p:nvSpPr>
          <p:cNvPr id="2318" name="Google Shape;2318;p211"/>
          <p:cNvSpPr txBox="1"/>
          <p:nvPr/>
        </p:nvSpPr>
        <p:spPr>
          <a:xfrm>
            <a:off x="3660831" y="304117"/>
            <a:ext cx="5315994" cy="2762541"/>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400"/>
              <a:buFont typeface="Verdana"/>
              <a:buNone/>
            </a:pPr>
            <a:r>
              <a:rPr b="1" i="0" lang="en-US" sz="2400" u="none" cap="none" strike="noStrike">
                <a:solidFill>
                  <a:srgbClr val="184582"/>
                </a:solidFill>
                <a:latin typeface="Verdana"/>
                <a:ea typeface="Verdana"/>
                <a:cs typeface="Verdana"/>
                <a:sym typeface="Verdana"/>
              </a:rPr>
              <a:t>Behavior Specific Praise in </a:t>
            </a:r>
            <a:endParaRPr b="1" i="0" sz="2400" u="none" cap="none" strike="noStrike">
              <a:solidFill>
                <a:srgbClr val="184582"/>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2400"/>
              <a:buFont typeface="Verdana"/>
              <a:buNone/>
            </a:pPr>
            <a:r>
              <a:rPr b="1" i="0" lang="en-US" sz="2400" u="none" cap="none" strike="noStrike">
                <a:solidFill>
                  <a:srgbClr val="184582"/>
                </a:solidFill>
                <a:latin typeface="Verdana"/>
                <a:ea typeface="Verdana"/>
                <a:cs typeface="Verdana"/>
                <a:sym typeface="Verdana"/>
              </a:rPr>
              <a:t>Three Easy Steps</a:t>
            </a:r>
            <a:endParaRPr b="0" i="0" sz="1400" u="none" cap="none" strike="noStrike">
              <a:solidFill>
                <a:srgbClr val="18458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Verdana"/>
              <a:buNone/>
            </a:pPr>
            <a:r>
              <a:t/>
            </a:r>
            <a:endParaRPr b="1" i="0" sz="2400" u="none" cap="none" strike="noStrike">
              <a:solidFill>
                <a:schemeClr val="dk1"/>
              </a:solidFill>
              <a:latin typeface="Verdana"/>
              <a:ea typeface="Verdana"/>
              <a:cs typeface="Verdana"/>
              <a:sym typeface="Verdana"/>
            </a:endParaRPr>
          </a:p>
          <a:p>
            <a:pPr indent="-381000" lvl="0" marL="685800" marR="0" rtl="0" algn="l">
              <a:lnSpc>
                <a:spcPct val="100000"/>
              </a:lnSpc>
              <a:spcBef>
                <a:spcPts val="0"/>
              </a:spcBef>
              <a:spcAft>
                <a:spcPts val="0"/>
              </a:spcAft>
              <a:buClr>
                <a:schemeClr val="dk1"/>
              </a:buClr>
              <a:buSzPts val="2000"/>
              <a:buFont typeface="Verdana"/>
              <a:buAutoNum type="arabicPeriod"/>
            </a:pPr>
            <a:r>
              <a:rPr b="0" i="0" lang="en-US" sz="2000" u="none" cap="none" strike="noStrike">
                <a:solidFill>
                  <a:schemeClr val="dk1"/>
                </a:solidFill>
                <a:latin typeface="Verdana"/>
                <a:ea typeface="Verdana"/>
                <a:cs typeface="Verdana"/>
                <a:sym typeface="Verdana"/>
              </a:rPr>
              <a:t>Name the Student.</a:t>
            </a:r>
            <a:endParaRPr b="0" i="0" sz="2000" u="none" cap="none" strike="noStrike">
              <a:solidFill>
                <a:schemeClr val="dk1"/>
              </a:solidFill>
              <a:latin typeface="Verdana"/>
              <a:ea typeface="Verdana"/>
              <a:cs typeface="Verdana"/>
              <a:sym typeface="Verdana"/>
            </a:endParaRPr>
          </a:p>
          <a:p>
            <a:pPr indent="-381000" lvl="0" marL="685800" marR="0" rtl="0" algn="l">
              <a:lnSpc>
                <a:spcPct val="100000"/>
              </a:lnSpc>
              <a:spcBef>
                <a:spcPts val="0"/>
              </a:spcBef>
              <a:spcAft>
                <a:spcPts val="0"/>
              </a:spcAft>
              <a:buClr>
                <a:schemeClr val="dk1"/>
              </a:buClr>
              <a:buSzPts val="2000"/>
              <a:buFont typeface="Verdana"/>
              <a:buAutoNum type="arabicPeriod"/>
            </a:pPr>
            <a:r>
              <a:rPr b="0" i="0" lang="en-US" sz="2000" u="none" cap="none" strike="noStrike">
                <a:solidFill>
                  <a:schemeClr val="dk1"/>
                </a:solidFill>
                <a:latin typeface="Verdana"/>
                <a:ea typeface="Verdana"/>
                <a:cs typeface="Verdana"/>
                <a:sym typeface="Verdana"/>
              </a:rPr>
              <a:t>Recognize the Positive Behavior</a:t>
            </a:r>
            <a:endParaRPr b="0" i="0" sz="2000" u="none" cap="none" strike="noStrike">
              <a:solidFill>
                <a:schemeClr val="dk1"/>
              </a:solidFill>
              <a:latin typeface="Verdana"/>
              <a:ea typeface="Verdana"/>
              <a:cs typeface="Verdana"/>
              <a:sym typeface="Verdana"/>
            </a:endParaRPr>
          </a:p>
          <a:p>
            <a:pPr indent="-381000" lvl="0" marL="685800" marR="0" rtl="0" algn="l">
              <a:lnSpc>
                <a:spcPct val="100000"/>
              </a:lnSpc>
              <a:spcBef>
                <a:spcPts val="0"/>
              </a:spcBef>
              <a:spcAft>
                <a:spcPts val="0"/>
              </a:spcAft>
              <a:buClr>
                <a:schemeClr val="dk1"/>
              </a:buClr>
              <a:buSzPts val="2000"/>
              <a:buFont typeface="Verdana"/>
              <a:buAutoNum type="arabicPeriod"/>
            </a:pPr>
            <a:r>
              <a:rPr b="0" i="0" lang="en-US" sz="2000" u="none" cap="none" strike="noStrike">
                <a:solidFill>
                  <a:schemeClr val="dk1"/>
                </a:solidFill>
                <a:latin typeface="Verdana"/>
                <a:ea typeface="Verdana"/>
                <a:cs typeface="Verdana"/>
                <a:sym typeface="Verdana"/>
              </a:rPr>
              <a:t>Connect the behavior to the matrix or expected academic outcome. </a:t>
            </a:r>
            <a:endParaRPr b="0" i="0" sz="2000" u="none" cap="none" strike="noStrike">
              <a:solidFill>
                <a:schemeClr val="dk1"/>
              </a:solidFill>
              <a:latin typeface="Verdana"/>
              <a:ea typeface="Verdana"/>
              <a:cs typeface="Verdana"/>
              <a:sym typeface="Verdana"/>
            </a:endParaRPr>
          </a:p>
        </p:txBody>
      </p:sp>
      <p:sp>
        <p:nvSpPr>
          <p:cNvPr id="2319" name="Google Shape;2319;p211"/>
          <p:cNvSpPr txBox="1"/>
          <p:nvPr/>
        </p:nvSpPr>
        <p:spPr>
          <a:xfrm>
            <a:off x="167175" y="3343148"/>
            <a:ext cx="8061300" cy="290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Verdana"/>
              <a:buNone/>
            </a:pPr>
            <a:r>
              <a:rPr b="1" i="0" lang="en-US" sz="2400" u="none" cap="none" strike="noStrike">
                <a:solidFill>
                  <a:srgbClr val="184582"/>
                </a:solidFill>
                <a:latin typeface="Verdana"/>
                <a:ea typeface="Verdana"/>
                <a:cs typeface="Verdana"/>
                <a:sym typeface="Verdana"/>
              </a:rPr>
              <a:t>Examples:</a:t>
            </a:r>
            <a:endParaRPr b="1" i="0" sz="2400" u="none" cap="none" strike="noStrike">
              <a:solidFill>
                <a:srgbClr val="184582"/>
              </a:solidFill>
              <a:latin typeface="Verdana"/>
              <a:ea typeface="Verdana"/>
              <a:cs typeface="Verdana"/>
              <a:sym typeface="Verdana"/>
            </a:endParaRPr>
          </a:p>
          <a:p>
            <a:pPr indent="-342900" lvl="0" marL="342900" marR="0" rtl="0" algn="ctr">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Verdana"/>
                <a:ea typeface="Verdana"/>
                <a:cs typeface="Verdana"/>
                <a:sym typeface="Verdana"/>
              </a:rPr>
              <a:t>Joe, thank you for keeping your hands to yourself. That is safe.</a:t>
            </a:r>
            <a:endParaRPr b="0" i="0" sz="2400" u="none" cap="none" strike="noStrike">
              <a:solidFill>
                <a:schemeClr val="dk1"/>
              </a:solidFill>
              <a:latin typeface="Verdana"/>
              <a:ea typeface="Verdana"/>
              <a:cs typeface="Verdana"/>
              <a:sym typeface="Verdana"/>
            </a:endParaRPr>
          </a:p>
        </p:txBody>
      </p:sp>
      <p:sp>
        <p:nvSpPr>
          <p:cNvPr id="2320" name="Google Shape;2320;p211"/>
          <p:cNvSpPr txBox="1"/>
          <p:nvPr/>
        </p:nvSpPr>
        <p:spPr>
          <a:xfrm>
            <a:off x="180657" y="4628288"/>
            <a:ext cx="8209581" cy="830997"/>
          </a:xfrm>
          <a:prstGeom prst="rect">
            <a:avLst/>
          </a:prstGeom>
          <a:noFill/>
          <a:ln>
            <a:noFill/>
          </a:ln>
        </p:spPr>
        <p:txBody>
          <a:bodyPr anchorCtr="0" anchor="t" bIns="45700" lIns="91425" spcFirstLastPara="1" rIns="91425" wrap="square" tIns="45700">
            <a:spAutoFit/>
          </a:bodyPr>
          <a:lstStyle/>
          <a:p>
            <a:pPr indent="-342900" lvl="0" marL="419100" marR="0" rtl="0" algn="ctr">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Verdana"/>
                <a:ea typeface="Verdana"/>
                <a:cs typeface="Verdana"/>
                <a:sym typeface="Verdana"/>
              </a:rPr>
              <a:t> Susie, I noticed you are using a quiet voice level. That is respectful.</a:t>
            </a:r>
            <a:endParaRPr b="0" i="0" sz="1400" u="none" cap="none" strike="noStrike">
              <a:solidFill>
                <a:srgbClr val="000000"/>
              </a:solidFill>
              <a:latin typeface="Arial"/>
              <a:ea typeface="Arial"/>
              <a:cs typeface="Arial"/>
              <a:sym typeface="Arial"/>
            </a:endParaRPr>
          </a:p>
        </p:txBody>
      </p:sp>
      <p:sp>
        <p:nvSpPr>
          <p:cNvPr id="2321" name="Google Shape;2321;p211"/>
          <p:cNvSpPr txBox="1"/>
          <p:nvPr/>
        </p:nvSpPr>
        <p:spPr>
          <a:xfrm>
            <a:off x="463737" y="5596946"/>
            <a:ext cx="7171365" cy="104644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Verdana"/>
                <a:ea typeface="Verdana"/>
                <a:cs typeface="Verdana"/>
                <a:sym typeface="Verdana"/>
              </a:rPr>
              <a:t>Brian, I see you got out your materials.  That is responsible.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2" name="Google Shape;2322;p211"/>
          <p:cNvPicPr preferRelativeResize="0"/>
          <p:nvPr/>
        </p:nvPicPr>
        <p:blipFill rotWithShape="1">
          <a:blip r:embed="rId3">
            <a:alphaModFix/>
          </a:blip>
          <a:srcRect b="0" l="0" r="0" t="0"/>
          <a:stretch/>
        </p:blipFill>
        <p:spPr>
          <a:xfrm>
            <a:off x="0" y="304125"/>
            <a:ext cx="3592275" cy="280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gtEl>
                                        <p:attrNameLst>
                                          <p:attrName>style.visibility</p:attrName>
                                        </p:attrNameLst>
                                      </p:cBhvr>
                                      <p:to>
                                        <p:strVal val="visible"/>
                                      </p:to>
                                    </p:set>
                                    <p:animEffect filter="fade" transition="in">
                                      <p:cBhvr>
                                        <p:cTn dur="1000"/>
                                        <p:tgtEl>
                                          <p:spTgt spid="2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0"/>
                                        </p:tgtEl>
                                        <p:attrNameLst>
                                          <p:attrName>style.visibility</p:attrName>
                                        </p:attrNameLst>
                                      </p:cBhvr>
                                      <p:to>
                                        <p:strVal val="visible"/>
                                      </p:to>
                                    </p:set>
                                    <p:animEffect filter="fade" transition="in">
                                      <p:cBhvr>
                                        <p:cTn dur="500"/>
                                        <p:tgtEl>
                                          <p:spTgt spid="2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1"/>
                                        </p:tgtEl>
                                        <p:attrNameLst>
                                          <p:attrName>style.visibility</p:attrName>
                                        </p:attrNameLst>
                                      </p:cBhvr>
                                      <p:to>
                                        <p:strVal val="visible"/>
                                      </p:to>
                                    </p:set>
                                    <p:animEffect filter="fade" transition="in">
                                      <p:cBhvr>
                                        <p:cTn dur="500"/>
                                        <p:tgtEl>
                                          <p:spTgt spid="2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6" name="Shape 2326"/>
        <p:cNvGrpSpPr/>
        <p:nvPr/>
      </p:nvGrpSpPr>
      <p:grpSpPr>
        <a:xfrm>
          <a:off x="0" y="0"/>
          <a:ext cx="0" cy="0"/>
          <a:chOff x="0" y="0"/>
          <a:chExt cx="0" cy="0"/>
        </a:xfrm>
      </p:grpSpPr>
      <p:sp>
        <p:nvSpPr>
          <p:cNvPr id="2327" name="Google Shape;2327;p21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b="0" i="0" lang="en-US" sz="2800" u="none" cap="none" strike="noStrike">
                <a:solidFill>
                  <a:schemeClr val="lt1"/>
                </a:solidFill>
                <a:latin typeface="Verdana"/>
                <a:ea typeface="Verdana"/>
                <a:cs typeface="Verdana"/>
                <a:sym typeface="Verdana"/>
              </a:rPr>
              <a:t>Behavior Specific Praise:</a:t>
            </a:r>
            <a:br>
              <a:rPr b="0" i="0" lang="en-US" sz="2800" u="none" cap="none" strike="noStrike">
                <a:solidFill>
                  <a:schemeClr val="lt1"/>
                </a:solidFill>
                <a:latin typeface="Verdana"/>
                <a:ea typeface="Verdana"/>
                <a:cs typeface="Verdana"/>
                <a:sym typeface="Verdana"/>
              </a:rPr>
            </a:br>
            <a:r>
              <a:rPr b="0" i="0" lang="en-US" sz="3200" u="none" cap="none" strike="noStrike">
                <a:solidFill>
                  <a:schemeClr val="lt1"/>
                </a:solidFill>
                <a:latin typeface="Verdana"/>
                <a:ea typeface="Verdana"/>
                <a:cs typeface="Verdana"/>
                <a:sym typeface="Verdana"/>
              </a:rPr>
              <a:t>Fill in the blank. </a:t>
            </a:r>
            <a:r>
              <a:rPr b="0" i="0" lang="en-US" sz="2800" u="none" cap="none" strike="noStrike">
                <a:solidFill>
                  <a:schemeClr val="lt1"/>
                </a:solidFill>
                <a:latin typeface="Verdana"/>
                <a:ea typeface="Verdana"/>
                <a:cs typeface="Verdana"/>
                <a:sym typeface="Verdana"/>
              </a:rPr>
              <a:t>What does it sound like?</a:t>
            </a:r>
            <a:endParaRPr sz="2800"/>
          </a:p>
        </p:txBody>
      </p:sp>
      <p:sp>
        <p:nvSpPr>
          <p:cNvPr id="2328" name="Google Shape;2328;p212"/>
          <p:cNvSpPr txBox="1"/>
          <p:nvPr>
            <p:ph idx="4294967295" type="body"/>
          </p:nvPr>
        </p:nvSpPr>
        <p:spPr>
          <a:xfrm>
            <a:off x="114300" y="1371600"/>
            <a:ext cx="8915400" cy="4572000"/>
          </a:xfrm>
          <a:prstGeom prst="rect">
            <a:avLst/>
          </a:prstGeom>
          <a:noFill/>
          <a:ln>
            <a:noFill/>
          </a:ln>
        </p:spPr>
        <p:txBody>
          <a:bodyPr anchorCtr="0" anchor="t" bIns="91400" lIns="91400" spcFirstLastPara="1" rIns="91400" wrap="square" tIns="91400">
            <a:noAutofit/>
          </a:bodyPr>
          <a:lstStyle/>
          <a:p>
            <a:pPr indent="-275160" lvl="0" marL="406390" rtl="0" algn="l">
              <a:lnSpc>
                <a:spcPct val="100000"/>
              </a:lnSpc>
              <a:spcBef>
                <a:spcPts val="640"/>
              </a:spcBef>
              <a:spcAft>
                <a:spcPts val="0"/>
              </a:spcAft>
              <a:buClr>
                <a:srgbClr val="000000"/>
              </a:buClr>
              <a:buSzPts val="2000"/>
              <a:buChar char="•"/>
            </a:pPr>
            <a:r>
              <a:rPr lang="en-US" sz="2600">
                <a:solidFill>
                  <a:srgbClr val="000000"/>
                </a:solidFill>
                <a:latin typeface="Verdana"/>
                <a:ea typeface="Verdana"/>
                <a:cs typeface="Verdana"/>
                <a:sym typeface="Verdana"/>
              </a:rPr>
              <a:t>_________ identifies and defines both the student and behavior being recognized</a:t>
            </a:r>
            <a:endParaRPr sz="2600">
              <a:latin typeface="Verdana"/>
              <a:ea typeface="Verdana"/>
              <a:cs typeface="Verdana"/>
              <a:sym typeface="Verdana"/>
            </a:endParaRPr>
          </a:p>
          <a:p>
            <a:pPr indent="0" lvl="0" marL="609585" rtl="0" algn="l">
              <a:lnSpc>
                <a:spcPct val="100000"/>
              </a:lnSpc>
              <a:spcBef>
                <a:spcPts val="640"/>
              </a:spcBef>
              <a:spcAft>
                <a:spcPts val="0"/>
              </a:spcAft>
              <a:buClr>
                <a:schemeClr val="dk1"/>
              </a:buClr>
              <a:buSzPts val="2400"/>
              <a:buNone/>
            </a:pPr>
            <a:r>
              <a:t/>
            </a:r>
            <a:endParaRPr sz="2400">
              <a:latin typeface="Verdana"/>
              <a:ea typeface="Verdana"/>
              <a:cs typeface="Verdana"/>
              <a:sym typeface="Verdana"/>
            </a:endParaRPr>
          </a:p>
          <a:p>
            <a:pPr indent="-275160" lvl="0" marL="406390" rtl="0" algn="l">
              <a:lnSpc>
                <a:spcPct val="100000"/>
              </a:lnSpc>
              <a:spcBef>
                <a:spcPts val="640"/>
              </a:spcBef>
              <a:spcAft>
                <a:spcPts val="0"/>
              </a:spcAft>
              <a:buClr>
                <a:srgbClr val="000000"/>
              </a:buClr>
              <a:buSzPts val="2000"/>
              <a:buChar char="•"/>
            </a:pPr>
            <a:r>
              <a:rPr lang="en-US" sz="2600">
                <a:solidFill>
                  <a:srgbClr val="000000"/>
                </a:solidFill>
                <a:latin typeface="Verdana"/>
                <a:ea typeface="Verdana"/>
                <a:cs typeface="Verdana"/>
                <a:sym typeface="Verdana"/>
              </a:rPr>
              <a:t>_________ to specific skill or behavior/expectation on matrix</a:t>
            </a:r>
            <a:endParaRPr sz="3400">
              <a:latin typeface="Verdana"/>
              <a:ea typeface="Verdana"/>
              <a:cs typeface="Verdana"/>
              <a:sym typeface="Verdana"/>
            </a:endParaRPr>
          </a:p>
          <a:p>
            <a:pPr indent="0" lvl="0" marL="609585" rtl="0" algn="l">
              <a:lnSpc>
                <a:spcPct val="100000"/>
              </a:lnSpc>
              <a:spcBef>
                <a:spcPts val="640"/>
              </a:spcBef>
              <a:spcAft>
                <a:spcPts val="0"/>
              </a:spcAft>
              <a:buClr>
                <a:schemeClr val="dk1"/>
              </a:buClr>
              <a:buSzPts val="2400"/>
              <a:buNone/>
            </a:pPr>
            <a:r>
              <a:t/>
            </a:r>
            <a:endParaRPr sz="2400">
              <a:solidFill>
                <a:srgbClr val="000000"/>
              </a:solidFill>
              <a:latin typeface="Verdana"/>
              <a:ea typeface="Verdana"/>
              <a:cs typeface="Verdana"/>
              <a:sym typeface="Verdana"/>
            </a:endParaRPr>
          </a:p>
          <a:p>
            <a:pPr indent="-275160" lvl="0" marL="406390" rtl="0" algn="l">
              <a:lnSpc>
                <a:spcPct val="100000"/>
              </a:lnSpc>
              <a:spcBef>
                <a:spcPts val="640"/>
              </a:spcBef>
              <a:spcAft>
                <a:spcPts val="0"/>
              </a:spcAft>
              <a:buClr>
                <a:srgbClr val="000000"/>
              </a:buClr>
              <a:buSzPts val="2000"/>
              <a:buChar char="•"/>
            </a:pPr>
            <a:r>
              <a:rPr lang="en-US" sz="2600">
                <a:solidFill>
                  <a:srgbClr val="000000"/>
                </a:solidFill>
                <a:latin typeface="Verdana"/>
                <a:ea typeface="Verdana"/>
                <a:cs typeface="Verdana"/>
                <a:sym typeface="Verdana"/>
              </a:rPr>
              <a:t>_________  tone of voice (common error)</a:t>
            </a:r>
            <a:endParaRPr sz="3400">
              <a:latin typeface="Verdana"/>
              <a:ea typeface="Verdana"/>
              <a:cs typeface="Verdana"/>
              <a:sym typeface="Verdana"/>
            </a:endParaRPr>
          </a:p>
          <a:p>
            <a:pPr indent="0" lvl="0" marL="609585" rtl="0" algn="l">
              <a:lnSpc>
                <a:spcPct val="100000"/>
              </a:lnSpc>
              <a:spcBef>
                <a:spcPts val="640"/>
              </a:spcBef>
              <a:spcAft>
                <a:spcPts val="0"/>
              </a:spcAft>
              <a:buClr>
                <a:schemeClr val="dk1"/>
              </a:buClr>
              <a:buSzPts val="3200"/>
              <a:buNone/>
            </a:pPr>
            <a:r>
              <a:t/>
            </a:r>
            <a:endParaRPr sz="2400">
              <a:solidFill>
                <a:srgbClr val="000000"/>
              </a:solidFill>
              <a:latin typeface="Verdana"/>
              <a:ea typeface="Verdana"/>
              <a:cs typeface="Verdana"/>
              <a:sym typeface="Verdana"/>
            </a:endParaRPr>
          </a:p>
          <a:p>
            <a:pPr indent="-275160" lvl="0" marL="406390" rtl="0" algn="l">
              <a:lnSpc>
                <a:spcPct val="100000"/>
              </a:lnSpc>
              <a:spcBef>
                <a:spcPts val="640"/>
              </a:spcBef>
              <a:spcAft>
                <a:spcPts val="0"/>
              </a:spcAft>
              <a:buClr>
                <a:srgbClr val="000000"/>
              </a:buClr>
              <a:buSzPts val="2000"/>
              <a:buChar char="•"/>
            </a:pPr>
            <a:r>
              <a:rPr lang="en-US" sz="2600">
                <a:solidFill>
                  <a:srgbClr val="000000"/>
                </a:solidFill>
                <a:latin typeface="Verdana"/>
                <a:ea typeface="Verdana"/>
                <a:cs typeface="Verdana"/>
                <a:sym typeface="Verdana"/>
              </a:rPr>
              <a:t>________ friendly language</a:t>
            </a:r>
            <a:endParaRPr sz="2600">
              <a:latin typeface="Verdana"/>
              <a:ea typeface="Verdana"/>
              <a:cs typeface="Verdana"/>
              <a:sym typeface="Verdana"/>
            </a:endParaRPr>
          </a:p>
          <a:p>
            <a:pPr indent="0" lvl="0" marL="0" rtl="0" algn="l">
              <a:lnSpc>
                <a:spcPct val="100000"/>
              </a:lnSpc>
              <a:spcBef>
                <a:spcPts val="0"/>
              </a:spcBef>
              <a:spcAft>
                <a:spcPts val="0"/>
              </a:spcAft>
              <a:buSzPts val="3200"/>
              <a:buNone/>
            </a:pPr>
            <a:r>
              <a:t/>
            </a:r>
            <a:endParaRPr sz="3400">
              <a:solidFill>
                <a:srgbClr val="000000"/>
              </a:solidFill>
              <a:latin typeface="Verdana"/>
              <a:ea typeface="Verdana"/>
              <a:cs typeface="Verdana"/>
              <a:sym typeface="Verdana"/>
            </a:endParaRPr>
          </a:p>
          <a:p>
            <a:pPr indent="-160863" lvl="0" marL="457189" rtl="0" algn="l">
              <a:lnSpc>
                <a:spcPct val="100000"/>
              </a:lnSpc>
              <a:spcBef>
                <a:spcPts val="0"/>
              </a:spcBef>
              <a:spcAft>
                <a:spcPts val="0"/>
              </a:spcAft>
              <a:buClr>
                <a:srgbClr val="000000"/>
              </a:buClr>
              <a:buSzPts val="3200"/>
              <a:buNone/>
            </a:pPr>
            <a:r>
              <a:t/>
            </a:r>
            <a:endParaRPr sz="3400">
              <a:solidFill>
                <a:srgbClr val="000000"/>
              </a:solidFill>
              <a:latin typeface="Verdana"/>
              <a:ea typeface="Verdana"/>
              <a:cs typeface="Verdana"/>
              <a:sym typeface="Verdana"/>
            </a:endParaRPr>
          </a:p>
        </p:txBody>
      </p:sp>
      <p:sp>
        <p:nvSpPr>
          <p:cNvPr id="2329" name="Google Shape;2329;p212"/>
          <p:cNvSpPr txBox="1"/>
          <p:nvPr/>
        </p:nvSpPr>
        <p:spPr>
          <a:xfrm>
            <a:off x="114300" y="5943600"/>
            <a:ext cx="7512000" cy="1046700"/>
          </a:xfrm>
          <a:prstGeom prst="rect">
            <a:avLst/>
          </a:prstGeom>
          <a:noFill/>
          <a:ln cap="flat" cmpd="sng" w="38100">
            <a:solidFill>
              <a:srgbClr val="00206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300" u="none" cap="none" strike="noStrike">
                <a:solidFill>
                  <a:schemeClr val="dk1"/>
                </a:solidFill>
                <a:latin typeface="Verdana"/>
                <a:ea typeface="Verdana"/>
                <a:cs typeface="Verdana"/>
                <a:sym typeface="Verdana"/>
              </a:rPr>
              <a:t>Genuine</a:t>
            </a:r>
            <a:r>
              <a:rPr b="0" i="0" lang="en-US" sz="1100" u="none" cap="none" strike="noStrike">
                <a:solidFill>
                  <a:srgbClr val="000000"/>
                </a:solidFill>
                <a:latin typeface="Verdana"/>
                <a:ea typeface="Verdana"/>
                <a:cs typeface="Verdana"/>
                <a:sym typeface="Verdana"/>
              </a:rPr>
              <a:t>        </a:t>
            </a:r>
            <a:r>
              <a:rPr b="1" i="0" lang="en-US" sz="2300" u="none" cap="none" strike="noStrike">
                <a:solidFill>
                  <a:schemeClr val="dk1"/>
                </a:solidFill>
                <a:latin typeface="Verdana"/>
                <a:ea typeface="Verdana"/>
                <a:cs typeface="Verdana"/>
                <a:sym typeface="Verdana"/>
              </a:rPr>
              <a:t>Specifically</a:t>
            </a:r>
            <a:r>
              <a:rPr b="0" i="0" lang="en-US" sz="1100" u="none" cap="none" strike="noStrike">
                <a:solidFill>
                  <a:srgbClr val="000000"/>
                </a:solidFill>
                <a:latin typeface="Verdana"/>
                <a:ea typeface="Verdana"/>
                <a:cs typeface="Verdana"/>
                <a:sym typeface="Verdana"/>
              </a:rPr>
              <a:t>         </a:t>
            </a:r>
            <a:r>
              <a:rPr b="1" i="0" lang="en-US" sz="2300" u="none" cap="none" strike="noStrike">
                <a:solidFill>
                  <a:schemeClr val="dk1"/>
                </a:solidFill>
                <a:latin typeface="Verdana"/>
                <a:ea typeface="Verdana"/>
                <a:cs typeface="Verdana"/>
                <a:sym typeface="Verdana"/>
              </a:rPr>
              <a:t>Connects</a:t>
            </a:r>
            <a:r>
              <a:rPr b="0" i="0" lang="en-US" sz="1100" u="none" cap="none" strike="noStrike">
                <a:solidFill>
                  <a:srgbClr val="000000"/>
                </a:solidFill>
                <a:latin typeface="Verdana"/>
                <a:ea typeface="Verdana"/>
                <a:cs typeface="Verdana"/>
                <a:sym typeface="Verdana"/>
              </a:rPr>
              <a:t>         </a:t>
            </a:r>
            <a:r>
              <a:rPr b="1" i="0" lang="en-US" sz="2300" u="none" cap="none" strike="noStrike">
                <a:solidFill>
                  <a:schemeClr val="dk1"/>
                </a:solidFill>
                <a:latin typeface="Verdana"/>
                <a:ea typeface="Verdana"/>
                <a:cs typeface="Verdana"/>
                <a:sym typeface="Verdana"/>
              </a:rPr>
              <a:t>Student</a:t>
            </a:r>
            <a:r>
              <a:rPr b="1" i="0" lang="en-US" sz="2800" u="none" cap="none" strike="noStrike">
                <a:solidFill>
                  <a:schemeClr val="dk1"/>
                </a:solidFill>
                <a:latin typeface="Verdana"/>
                <a:ea typeface="Verdana"/>
                <a:cs typeface="Verdana"/>
                <a:sym typeface="Verdana"/>
              </a:rPr>
              <a:t>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213"/>
          <p:cNvSpPr txBox="1"/>
          <p:nvPr/>
        </p:nvSpPr>
        <p:spPr>
          <a:xfrm>
            <a:off x="228600" y="4606426"/>
            <a:ext cx="8686800" cy="182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US" sz="2600" u="none" cap="none" strike="noStrike">
                <a:solidFill>
                  <a:schemeClr val="accent5"/>
                </a:solidFill>
                <a:latin typeface="Verdana"/>
                <a:ea typeface="Verdana"/>
                <a:cs typeface="Verdana"/>
                <a:sym typeface="Verdana"/>
              </a:rPr>
              <a:t>Practice with your colleagues!  </a:t>
            </a:r>
            <a:r>
              <a:rPr b="0" i="0" lang="en-US" sz="2400" u="none" cap="none" strike="noStrike">
                <a:solidFill>
                  <a:schemeClr val="dk1"/>
                </a:solidFill>
                <a:latin typeface="Verdana"/>
                <a:ea typeface="Verdana"/>
                <a:cs typeface="Verdana"/>
                <a:sym typeface="Verdana"/>
              </a:rPr>
              <a:t>Decide on a few behaviors that you would like to acknowledge in your classroom, and practice giving behavior specific praise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0" lang="en-US" sz="2400" u="none" cap="none" strike="noStrike">
                <a:solidFill>
                  <a:schemeClr val="dk1"/>
                </a:solidFill>
                <a:latin typeface="Verdana"/>
                <a:ea typeface="Verdana"/>
                <a:cs typeface="Verdana"/>
                <a:sym typeface="Verdana"/>
              </a:rPr>
              <a:t>with each other.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1" lang="en-US" sz="2200" u="none" cap="none" strike="noStrike">
                <a:solidFill>
                  <a:schemeClr val="dk1"/>
                </a:solidFill>
                <a:latin typeface="Verdana"/>
                <a:ea typeface="Verdana"/>
                <a:cs typeface="Verdana"/>
                <a:sym typeface="Verdana"/>
              </a:rPr>
              <a:t>         </a:t>
            </a:r>
            <a:endParaRPr b="0" i="0" sz="1400" u="none" cap="none" strike="noStrike">
              <a:solidFill>
                <a:srgbClr val="000000"/>
              </a:solidFill>
              <a:latin typeface="Verdana"/>
              <a:ea typeface="Verdana"/>
              <a:cs typeface="Verdana"/>
              <a:sym typeface="Verdana"/>
            </a:endParaRPr>
          </a:p>
        </p:txBody>
      </p:sp>
      <p:pic>
        <p:nvPicPr>
          <p:cNvPr id="2336" name="Google Shape;2336;p213"/>
          <p:cNvPicPr preferRelativeResize="0"/>
          <p:nvPr/>
        </p:nvPicPr>
        <p:blipFill rotWithShape="1">
          <a:blip r:embed="rId3">
            <a:alphaModFix/>
          </a:blip>
          <a:srcRect b="0" l="0" r="0" t="0"/>
          <a:stretch/>
        </p:blipFill>
        <p:spPr>
          <a:xfrm>
            <a:off x="457200" y="429938"/>
            <a:ext cx="5205524" cy="3469499"/>
          </a:xfrm>
          <a:prstGeom prst="rect">
            <a:avLst/>
          </a:prstGeom>
          <a:noFill/>
          <a:ln>
            <a:noFill/>
          </a:ln>
        </p:spPr>
      </p:pic>
      <p:pic>
        <p:nvPicPr>
          <p:cNvPr id="2337" name="Google Shape;2337;p213"/>
          <p:cNvPicPr preferRelativeResize="0"/>
          <p:nvPr/>
        </p:nvPicPr>
        <p:blipFill rotWithShape="1">
          <a:blip r:embed="rId4">
            <a:alphaModFix/>
          </a:blip>
          <a:srcRect b="0" l="0" r="0" t="0"/>
          <a:stretch/>
        </p:blipFill>
        <p:spPr>
          <a:xfrm>
            <a:off x="5815124" y="576450"/>
            <a:ext cx="3176475" cy="3176475"/>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pic>
        <p:nvPicPr>
          <p:cNvPr descr="4x6 chart of components for observation of behavior specofoc praise" id="2342" name="Google Shape;2342;p214"/>
          <p:cNvPicPr preferRelativeResize="0"/>
          <p:nvPr/>
        </p:nvPicPr>
        <p:blipFill rotWithShape="1">
          <a:blip r:embed="rId3">
            <a:alphaModFix/>
          </a:blip>
          <a:srcRect b="0" l="0" r="0" t="0"/>
          <a:stretch/>
        </p:blipFill>
        <p:spPr>
          <a:xfrm>
            <a:off x="294608" y="2208015"/>
            <a:ext cx="8554791" cy="3714064"/>
          </a:xfrm>
          <a:prstGeom prst="rect">
            <a:avLst/>
          </a:prstGeom>
          <a:noFill/>
          <a:ln cap="flat" cmpd="sng" w="9525">
            <a:solidFill>
              <a:schemeClr val="dk1"/>
            </a:solidFill>
            <a:prstDash val="solid"/>
            <a:round/>
            <a:headEnd len="sm" w="sm" type="none"/>
            <a:tailEnd len="sm" w="sm" type="none"/>
          </a:ln>
        </p:spPr>
      </p:pic>
      <p:sp>
        <p:nvSpPr>
          <p:cNvPr id="2343" name="Google Shape;2343;p21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3800"/>
              <a:t>Behavior Specific Praise Chart</a:t>
            </a:r>
            <a:endParaRPr sz="3800"/>
          </a:p>
        </p:txBody>
      </p:sp>
      <p:sp>
        <p:nvSpPr>
          <p:cNvPr id="2344" name="Google Shape;2344;p214"/>
          <p:cNvSpPr txBox="1"/>
          <p:nvPr/>
        </p:nvSpPr>
        <p:spPr>
          <a:xfrm>
            <a:off x="294598" y="1505103"/>
            <a:ext cx="29607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500" u="none" cap="none" strike="noStrike">
                <a:solidFill>
                  <a:schemeClr val="accent5"/>
                </a:solidFill>
                <a:latin typeface="Verdana"/>
                <a:ea typeface="Verdana"/>
                <a:cs typeface="Verdana"/>
                <a:sym typeface="Verdana"/>
              </a:rPr>
              <a:t>Focus on Data! </a:t>
            </a:r>
            <a:endParaRPr b="1" i="0" sz="2500" u="none" cap="none" strike="noStrike">
              <a:solidFill>
                <a:schemeClr val="accent5"/>
              </a:solidFill>
              <a:latin typeface="Verdana"/>
              <a:ea typeface="Verdana"/>
              <a:cs typeface="Verdana"/>
              <a:sym typeface="Verdana"/>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sp>
        <p:nvSpPr>
          <p:cNvPr id="2349" name="Google Shape;2349;p21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3800"/>
              <a:t> Steps to Error Correction</a:t>
            </a:r>
            <a:endParaRPr sz="3800"/>
          </a:p>
        </p:txBody>
      </p:sp>
      <p:sp>
        <p:nvSpPr>
          <p:cNvPr id="2350" name="Google Shape;2350;p216"/>
          <p:cNvSpPr txBox="1"/>
          <p:nvPr/>
        </p:nvSpPr>
        <p:spPr>
          <a:xfrm>
            <a:off x="4235100" y="2380350"/>
            <a:ext cx="4680300" cy="2097300"/>
          </a:xfrm>
          <a:prstGeom prst="rect">
            <a:avLst/>
          </a:prstGeom>
          <a:noFill/>
          <a:ln>
            <a:noFill/>
          </a:ln>
        </p:spPr>
        <p:txBody>
          <a:bodyPr anchorCtr="0" anchor="t" bIns="91425" lIns="91425" spcFirstLastPara="1" rIns="91425" wrap="square" tIns="91425">
            <a:noAutofit/>
          </a:bodyPr>
          <a:lstStyle/>
          <a:p>
            <a:pPr indent="-457200" lvl="3" marL="457200" marR="0" rtl="0" algn="l">
              <a:lnSpc>
                <a:spcPct val="100000"/>
              </a:lnSpc>
              <a:spcBef>
                <a:spcPts val="0"/>
              </a:spcBef>
              <a:spcAft>
                <a:spcPts val="0"/>
              </a:spcAft>
              <a:buClr>
                <a:srgbClr val="000000"/>
              </a:buClr>
              <a:buSzPts val="2700"/>
              <a:buFont typeface="Arial"/>
              <a:buAutoNum type="arabicPeriod"/>
            </a:pPr>
            <a:r>
              <a:rPr b="0" i="0" lang="en-US" sz="2700" u="none" cap="none" strike="noStrike">
                <a:solidFill>
                  <a:srgbClr val="000000"/>
                </a:solidFill>
                <a:latin typeface="Verdana"/>
                <a:ea typeface="Verdana"/>
                <a:cs typeface="Verdana"/>
                <a:sym typeface="Verdana"/>
              </a:rPr>
              <a:t>Correct Answer/Behavior</a:t>
            </a:r>
            <a:endParaRPr b="0" i="0" sz="2700" u="none" cap="none" strike="noStrike">
              <a:solidFill>
                <a:srgbClr val="000000"/>
              </a:solidFill>
              <a:latin typeface="Verdana"/>
              <a:ea typeface="Verdana"/>
              <a:cs typeface="Verdana"/>
              <a:sym typeface="Verdana"/>
            </a:endParaRPr>
          </a:p>
          <a:p>
            <a:pPr indent="-457200" lvl="3" marL="457200" marR="0" rtl="0" algn="l">
              <a:lnSpc>
                <a:spcPct val="100000"/>
              </a:lnSpc>
              <a:spcBef>
                <a:spcPts val="0"/>
              </a:spcBef>
              <a:spcAft>
                <a:spcPts val="0"/>
              </a:spcAft>
              <a:buClr>
                <a:srgbClr val="000000"/>
              </a:buClr>
              <a:buSzPts val="2700"/>
              <a:buFont typeface="Arial"/>
              <a:buAutoNum type="arabicPeriod"/>
            </a:pPr>
            <a:r>
              <a:rPr b="0" i="0" lang="en-US" sz="2700" u="none" cap="none" strike="noStrike">
                <a:solidFill>
                  <a:srgbClr val="000000"/>
                </a:solidFill>
                <a:latin typeface="Verdana"/>
                <a:ea typeface="Verdana"/>
                <a:cs typeface="Verdana"/>
                <a:sym typeface="Verdana"/>
              </a:rPr>
              <a:t>Next time.../Forward</a:t>
            </a:r>
            <a:endParaRPr b="0" i="0" sz="2700" u="none" cap="none" strike="noStrike">
              <a:solidFill>
                <a:srgbClr val="000000"/>
              </a:solidFill>
              <a:latin typeface="Verdana"/>
              <a:ea typeface="Verdana"/>
              <a:cs typeface="Verdana"/>
              <a:sym typeface="Verdana"/>
            </a:endParaRPr>
          </a:p>
          <a:p>
            <a:pPr indent="-457200" lvl="3" marL="457200" marR="0" rtl="0" algn="l">
              <a:lnSpc>
                <a:spcPct val="100000"/>
              </a:lnSpc>
              <a:spcBef>
                <a:spcPts val="0"/>
              </a:spcBef>
              <a:spcAft>
                <a:spcPts val="0"/>
              </a:spcAft>
              <a:buClr>
                <a:srgbClr val="000000"/>
              </a:buClr>
              <a:buSzPts val="2700"/>
              <a:buFont typeface="Arial"/>
              <a:buAutoNum type="arabicPeriod"/>
            </a:pPr>
            <a:r>
              <a:rPr b="0" i="0" lang="en-US" sz="2700" u="none" cap="none" strike="noStrike">
                <a:solidFill>
                  <a:srgbClr val="000000"/>
                </a:solidFill>
                <a:latin typeface="Verdana"/>
                <a:ea typeface="Verdana"/>
                <a:cs typeface="Verdana"/>
                <a:sym typeface="Verdana"/>
              </a:rPr>
              <a:t>End on Correct Response </a:t>
            </a:r>
            <a:endParaRPr b="0" i="0" sz="2700" u="none" cap="none" strike="noStrike">
              <a:solidFill>
                <a:srgbClr val="000000"/>
              </a:solidFill>
              <a:latin typeface="Verdana"/>
              <a:ea typeface="Verdana"/>
              <a:cs typeface="Verdana"/>
              <a:sym typeface="Verdana"/>
            </a:endParaRPr>
          </a:p>
        </p:txBody>
      </p:sp>
      <p:pic>
        <p:nvPicPr>
          <p:cNvPr id="2351" name="Google Shape;2351;p216"/>
          <p:cNvPicPr preferRelativeResize="0"/>
          <p:nvPr/>
        </p:nvPicPr>
        <p:blipFill rotWithShape="1">
          <a:blip r:embed="rId3">
            <a:alphaModFix/>
          </a:blip>
          <a:srcRect b="0" l="0" r="0" t="0"/>
          <a:stretch/>
        </p:blipFill>
        <p:spPr>
          <a:xfrm>
            <a:off x="149575" y="1744651"/>
            <a:ext cx="3843299" cy="3843299"/>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5" name="Shape 2355"/>
        <p:cNvGrpSpPr/>
        <p:nvPr/>
      </p:nvGrpSpPr>
      <p:grpSpPr>
        <a:xfrm>
          <a:off x="0" y="0"/>
          <a:ext cx="0" cy="0"/>
          <a:chOff x="0" y="0"/>
          <a:chExt cx="0" cy="0"/>
        </a:xfrm>
      </p:grpSpPr>
      <p:sp>
        <p:nvSpPr>
          <p:cNvPr id="2356" name="Google Shape;2356;p21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If the student shows the </a:t>
            </a:r>
            <a:endParaRPr/>
          </a:p>
          <a:p>
            <a:pPr indent="0" lvl="0" marL="0" rtl="0" algn="ctr">
              <a:lnSpc>
                <a:spcPct val="100000"/>
              </a:lnSpc>
              <a:spcBef>
                <a:spcPts val="0"/>
              </a:spcBef>
              <a:spcAft>
                <a:spcPts val="0"/>
              </a:spcAft>
              <a:buSzPct val="111111"/>
              <a:buNone/>
            </a:pPr>
            <a:r>
              <a:rPr lang="en-US"/>
              <a:t>correct response...</a:t>
            </a:r>
            <a:endParaRPr/>
          </a:p>
        </p:txBody>
      </p:sp>
      <p:sp>
        <p:nvSpPr>
          <p:cNvPr id="2357" name="Google Shape;2357;p217"/>
          <p:cNvSpPr txBox="1"/>
          <p:nvPr>
            <p:ph idx="4294967295" type="body"/>
          </p:nvPr>
        </p:nvSpPr>
        <p:spPr>
          <a:xfrm>
            <a:off x="0" y="1474788"/>
            <a:ext cx="8686800" cy="5486400"/>
          </a:xfrm>
          <a:prstGeom prst="rect">
            <a:avLst/>
          </a:prstGeom>
          <a:noFill/>
          <a:ln>
            <a:noFill/>
          </a:ln>
        </p:spPr>
        <p:txBody>
          <a:bodyPr anchorCtr="0" anchor="t" bIns="45700" lIns="91425" spcFirstLastPara="1" rIns="91425" wrap="square" tIns="45700">
            <a:noAutofit/>
          </a:bodyPr>
          <a:lstStyle/>
          <a:p>
            <a:pPr indent="-364867" lvl="0" marL="457200" rtl="0" algn="l">
              <a:lnSpc>
                <a:spcPct val="100000"/>
              </a:lnSpc>
              <a:spcBef>
                <a:spcPts val="360"/>
              </a:spcBef>
              <a:spcAft>
                <a:spcPts val="0"/>
              </a:spcAft>
              <a:buSzPts val="2146"/>
              <a:buFont typeface="Verdana"/>
              <a:buChar char="•"/>
            </a:pPr>
            <a:r>
              <a:rPr lang="en-US" sz="2800">
                <a:latin typeface="Verdana"/>
                <a:ea typeface="Verdana"/>
                <a:cs typeface="Verdana"/>
                <a:sym typeface="Verdana"/>
              </a:rPr>
              <a:t>If confident, quick and firm</a:t>
            </a:r>
            <a:endParaRPr sz="3400">
              <a:latin typeface="Verdana"/>
              <a:ea typeface="Verdana"/>
              <a:cs typeface="Verdana"/>
              <a:sym typeface="Verdana"/>
            </a:endParaRPr>
          </a:p>
          <a:p>
            <a:pPr indent="0" lvl="0" marL="457200" rtl="0" algn="l">
              <a:lnSpc>
                <a:spcPct val="100000"/>
              </a:lnSpc>
              <a:spcBef>
                <a:spcPts val="360"/>
              </a:spcBef>
              <a:spcAft>
                <a:spcPts val="0"/>
              </a:spcAft>
              <a:buSzPts val="2800"/>
              <a:buNone/>
            </a:pPr>
            <a:r>
              <a:rPr lang="en-US" sz="2800">
                <a:latin typeface="Verdana"/>
                <a:ea typeface="Verdana"/>
                <a:cs typeface="Verdana"/>
                <a:sym typeface="Verdana"/>
              </a:rPr>
              <a:t>Affirm and move on</a:t>
            </a:r>
            <a:endParaRPr sz="3400">
              <a:latin typeface="Verdana"/>
              <a:ea typeface="Verdana"/>
              <a:cs typeface="Verdana"/>
              <a:sym typeface="Verdana"/>
            </a:endParaRPr>
          </a:p>
          <a:p>
            <a:pPr indent="-228600" lvl="0" marL="457200" rtl="0" algn="l">
              <a:lnSpc>
                <a:spcPct val="100000"/>
              </a:lnSpc>
              <a:spcBef>
                <a:spcPts val="360"/>
              </a:spcBef>
              <a:spcAft>
                <a:spcPts val="0"/>
              </a:spcAft>
              <a:buSzPts val="1946"/>
              <a:buNone/>
            </a:pPr>
            <a:r>
              <a:t/>
            </a:r>
            <a:endParaRPr sz="2800">
              <a:latin typeface="Verdana"/>
              <a:ea typeface="Verdana"/>
              <a:cs typeface="Verdana"/>
              <a:sym typeface="Verdana"/>
            </a:endParaRPr>
          </a:p>
          <a:p>
            <a:pPr indent="-364867" lvl="0" marL="457200" rtl="0" algn="l">
              <a:lnSpc>
                <a:spcPct val="100000"/>
              </a:lnSpc>
              <a:spcBef>
                <a:spcPts val="360"/>
              </a:spcBef>
              <a:spcAft>
                <a:spcPts val="0"/>
              </a:spcAft>
              <a:buSzPts val="2146"/>
              <a:buFont typeface="Verdana"/>
              <a:buChar char="•"/>
            </a:pPr>
            <a:r>
              <a:rPr lang="en-US" sz="2800">
                <a:latin typeface="Verdana"/>
                <a:ea typeface="Verdana"/>
                <a:cs typeface="Verdana"/>
                <a:sym typeface="Verdana"/>
              </a:rPr>
              <a:t>If hesitant,</a:t>
            </a:r>
            <a:endParaRPr sz="3400">
              <a:latin typeface="Verdana"/>
              <a:ea typeface="Verdana"/>
              <a:cs typeface="Verdana"/>
              <a:sym typeface="Verdana"/>
            </a:endParaRPr>
          </a:p>
          <a:p>
            <a:pPr indent="0" lvl="0" marL="457200" rtl="0" algn="l">
              <a:lnSpc>
                <a:spcPct val="100000"/>
              </a:lnSpc>
              <a:spcBef>
                <a:spcPts val="360"/>
              </a:spcBef>
              <a:spcAft>
                <a:spcPts val="0"/>
              </a:spcAft>
              <a:buSzPts val="2800"/>
              <a:buNone/>
            </a:pPr>
            <a:r>
              <a:rPr lang="en-US" sz="2800">
                <a:latin typeface="Verdana"/>
                <a:ea typeface="Verdana"/>
                <a:cs typeface="Verdana"/>
                <a:sym typeface="Verdana"/>
              </a:rPr>
              <a:t>Affirm and reteach</a:t>
            </a:r>
            <a:endParaRPr sz="3400">
              <a:latin typeface="Verdana"/>
              <a:ea typeface="Verdana"/>
              <a:cs typeface="Verdana"/>
              <a:sym typeface="Verdana"/>
            </a:endParaRPr>
          </a:p>
          <a:p>
            <a:pPr indent="-228600" lvl="1" marL="914400" rtl="0" algn="l">
              <a:lnSpc>
                <a:spcPct val="100000"/>
              </a:lnSpc>
              <a:spcBef>
                <a:spcPts val="360"/>
              </a:spcBef>
              <a:spcAft>
                <a:spcPts val="0"/>
              </a:spcAft>
              <a:buSzPts val="1946"/>
              <a:buNone/>
            </a:pPr>
            <a:r>
              <a:t/>
            </a:r>
            <a:endParaRPr>
              <a:latin typeface="Verdana"/>
              <a:ea typeface="Verdana"/>
              <a:cs typeface="Verdana"/>
              <a:sym typeface="Verdana"/>
            </a:endParaRPr>
          </a:p>
          <a:p>
            <a:pPr indent="-364867" lvl="0" marL="457200" rtl="0" algn="l">
              <a:lnSpc>
                <a:spcPct val="100000"/>
              </a:lnSpc>
              <a:spcBef>
                <a:spcPts val="360"/>
              </a:spcBef>
              <a:spcAft>
                <a:spcPts val="0"/>
              </a:spcAft>
              <a:buSzPts val="2146"/>
              <a:buFont typeface="Verdana"/>
              <a:buChar char="•"/>
            </a:pPr>
            <a:r>
              <a:rPr lang="en-US" sz="2800">
                <a:latin typeface="Verdana"/>
                <a:ea typeface="Verdana"/>
                <a:cs typeface="Verdana"/>
                <a:sym typeface="Verdana"/>
              </a:rPr>
              <a:t>Planned specific information is more likely to influence student performance than haphazard, general feedback.</a:t>
            </a:r>
            <a:endParaRPr sz="2800">
              <a:latin typeface="Verdana"/>
              <a:ea typeface="Verdana"/>
              <a:cs typeface="Verdana"/>
              <a:sym typeface="Verdana"/>
            </a:endParaRPr>
          </a:p>
          <a:p>
            <a:pPr indent="0" lvl="0" marL="0" rtl="0" algn="l">
              <a:lnSpc>
                <a:spcPct val="80000"/>
              </a:lnSpc>
              <a:spcBef>
                <a:spcPts val="360"/>
              </a:spcBef>
              <a:spcAft>
                <a:spcPts val="0"/>
              </a:spcAft>
              <a:buSzPts val="1946"/>
              <a:buNone/>
            </a:pPr>
            <a:r>
              <a:t/>
            </a:r>
            <a:endParaRPr sz="2600">
              <a:latin typeface="Verdana"/>
              <a:ea typeface="Verdana"/>
              <a:cs typeface="Verdana"/>
              <a:sym typeface="Verdana"/>
            </a:endParaRPr>
          </a:p>
          <a:p>
            <a:pPr indent="0" lvl="0" marL="0" rtl="0" algn="l">
              <a:lnSpc>
                <a:spcPct val="80000"/>
              </a:lnSpc>
              <a:spcBef>
                <a:spcPts val="360"/>
              </a:spcBef>
              <a:spcAft>
                <a:spcPts val="0"/>
              </a:spcAft>
              <a:buSzPts val="1946"/>
              <a:buNone/>
            </a:pPr>
            <a:r>
              <a:t/>
            </a:r>
            <a:endParaRPr sz="2000"/>
          </a:p>
          <a:p>
            <a:pPr indent="0" lvl="0" marL="0" rtl="0" algn="l">
              <a:lnSpc>
                <a:spcPct val="80000"/>
              </a:lnSpc>
              <a:spcBef>
                <a:spcPts val="360"/>
              </a:spcBef>
              <a:spcAft>
                <a:spcPts val="0"/>
              </a:spcAft>
              <a:buSzPts val="1946"/>
              <a:buNone/>
            </a:pPr>
            <a:r>
              <a:rPr lang="en-US" sz="2000">
                <a:latin typeface="Verdana"/>
                <a:ea typeface="Verdana"/>
                <a:cs typeface="Verdana"/>
                <a:sym typeface="Verdana"/>
              </a:rPr>
              <a:t>Source: Herschell, Greco, Filcheck and McNeil, 2002</a:t>
            </a:r>
            <a:endParaRPr sz="2800">
              <a:latin typeface="Verdana"/>
              <a:ea typeface="Verdana"/>
              <a:cs typeface="Verdana"/>
              <a:sym typeface="Verdana"/>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1" name="Shape 2361"/>
        <p:cNvGrpSpPr/>
        <p:nvPr/>
      </p:nvGrpSpPr>
      <p:grpSpPr>
        <a:xfrm>
          <a:off x="0" y="0"/>
          <a:ext cx="0" cy="0"/>
          <a:chOff x="0" y="0"/>
          <a:chExt cx="0" cy="0"/>
        </a:xfrm>
      </p:grpSpPr>
      <p:sp>
        <p:nvSpPr>
          <p:cNvPr id="2362" name="Google Shape;2362;p21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Remember</a:t>
            </a:r>
            <a:endParaRPr/>
          </a:p>
        </p:txBody>
      </p:sp>
      <p:sp>
        <p:nvSpPr>
          <p:cNvPr id="2363" name="Google Shape;2363;p218"/>
          <p:cNvSpPr txBox="1"/>
          <p:nvPr>
            <p:ph idx="4294967295" type="title"/>
          </p:nvPr>
        </p:nvSpPr>
        <p:spPr>
          <a:xfrm>
            <a:off x="505618" y="3282900"/>
            <a:ext cx="8132762" cy="2770187"/>
          </a:xfrm>
          <a:prstGeom prst="rect">
            <a:avLst/>
          </a:prstGeom>
          <a:solidFill>
            <a:schemeClr val="accent5">
              <a:alpha val="63529"/>
            </a:schemeClr>
          </a:solidFill>
          <a:ln cap="flat" cmpd="sng" w="28575">
            <a:solidFill>
              <a:schemeClr val="lt1"/>
            </a:solidFill>
            <a:prstDash val="solid"/>
            <a:round/>
            <a:headEnd len="sm" w="sm" type="none"/>
            <a:tailEnd len="sm" w="sm" type="none"/>
          </a:ln>
        </p:spPr>
        <p:txBody>
          <a:bodyPr anchorCtr="0" anchor="ctr" bIns="45700" lIns="91400" spcFirstLastPara="1" rIns="91400" wrap="square" tIns="45700">
            <a:noAutofit/>
          </a:bodyPr>
          <a:lstStyle/>
          <a:p>
            <a:pPr indent="0" lvl="0" marL="0" rtl="0" algn="ctr">
              <a:lnSpc>
                <a:spcPct val="100000"/>
              </a:lnSpc>
              <a:spcBef>
                <a:spcPts val="0"/>
              </a:spcBef>
              <a:spcAft>
                <a:spcPts val="0"/>
              </a:spcAft>
              <a:buClr>
                <a:schemeClr val="dk1"/>
              </a:buClr>
              <a:buSzPts val="4400"/>
              <a:buFont typeface="Verdana"/>
              <a:buNone/>
            </a:pPr>
            <a:r>
              <a:rPr b="1" lang="en-US" sz="2400">
                <a:solidFill>
                  <a:schemeClr val="lt1"/>
                </a:solidFill>
                <a:latin typeface="Verdana"/>
                <a:ea typeface="Verdana"/>
                <a:cs typeface="Verdana"/>
                <a:sym typeface="Verdana"/>
              </a:rPr>
              <a:t>Punishing students doesn’t teach them the right way to act.</a:t>
            </a:r>
            <a:endParaRPr b="1" sz="2400">
              <a:solidFill>
                <a:schemeClr val="lt1"/>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400"/>
              <a:buFont typeface="Verdana"/>
              <a:buNone/>
            </a:pPr>
            <a:r>
              <a:t/>
            </a:r>
            <a:endParaRPr b="1" sz="2400">
              <a:solidFill>
                <a:schemeClr val="lt1"/>
              </a:solidFill>
              <a:latin typeface="Verdana"/>
              <a:ea typeface="Verdana"/>
              <a:cs typeface="Verdana"/>
              <a:sym typeface="Verdana"/>
            </a:endParaRPr>
          </a:p>
          <a:p>
            <a:pPr indent="0" lvl="0" marL="0" rtl="0" algn="ctr">
              <a:lnSpc>
                <a:spcPct val="100000"/>
              </a:lnSpc>
              <a:spcBef>
                <a:spcPts val="0"/>
              </a:spcBef>
              <a:spcAft>
                <a:spcPts val="0"/>
              </a:spcAft>
              <a:buClr>
                <a:schemeClr val="dk1"/>
              </a:buClr>
              <a:buSzPts val="4400"/>
              <a:buFont typeface="Verdana"/>
              <a:buNone/>
            </a:pPr>
            <a:r>
              <a:rPr b="1" lang="en-US" sz="2400">
                <a:solidFill>
                  <a:schemeClr val="lt1"/>
                </a:solidFill>
                <a:latin typeface="Verdana"/>
                <a:ea typeface="Verdana"/>
                <a:cs typeface="Verdana"/>
                <a:sym typeface="Verdana"/>
              </a:rPr>
              <a:t>Dwelling on an incorrect answer does not lead us to the correct answer.</a:t>
            </a:r>
            <a:br>
              <a:rPr b="1" lang="en-US" sz="2400">
                <a:solidFill>
                  <a:schemeClr val="lt1"/>
                </a:solidFill>
                <a:latin typeface="Verdana"/>
                <a:ea typeface="Verdana"/>
                <a:cs typeface="Verdana"/>
                <a:sym typeface="Verdana"/>
              </a:rPr>
            </a:br>
            <a:r>
              <a:rPr b="1" lang="en-US" sz="2400">
                <a:solidFill>
                  <a:schemeClr val="lt1"/>
                </a:solidFill>
                <a:latin typeface="Verdana"/>
                <a:ea typeface="Verdana"/>
                <a:cs typeface="Verdana"/>
                <a:sym typeface="Verdana"/>
              </a:rPr>
              <a:t>FEED UP</a:t>
            </a:r>
            <a:br>
              <a:rPr b="1" lang="en-US" sz="2400">
                <a:solidFill>
                  <a:schemeClr val="lt1"/>
                </a:solidFill>
                <a:latin typeface="Verdana"/>
                <a:ea typeface="Verdana"/>
                <a:cs typeface="Verdana"/>
                <a:sym typeface="Verdana"/>
              </a:rPr>
            </a:br>
            <a:r>
              <a:rPr b="1" lang="en-US" sz="2400">
                <a:solidFill>
                  <a:schemeClr val="lt1"/>
                </a:solidFill>
                <a:latin typeface="Verdana"/>
                <a:ea typeface="Verdana"/>
                <a:cs typeface="Verdana"/>
                <a:sym typeface="Verdana"/>
              </a:rPr>
              <a:t>FEED FORWARD</a:t>
            </a:r>
            <a:endParaRPr b="1" sz="2400">
              <a:solidFill>
                <a:schemeClr val="lt1"/>
              </a:solidFill>
              <a:latin typeface="Verdana"/>
              <a:ea typeface="Verdana"/>
              <a:cs typeface="Verdana"/>
              <a:sym typeface="Verdana"/>
            </a:endParaRPr>
          </a:p>
        </p:txBody>
      </p:sp>
      <p:pic>
        <p:nvPicPr>
          <p:cNvPr descr="picture of students working" id="2364" name="Google Shape;2364;p218"/>
          <p:cNvPicPr preferRelativeResize="0"/>
          <p:nvPr/>
        </p:nvPicPr>
        <p:blipFill rotWithShape="1">
          <a:blip r:embed="rId3">
            <a:alphaModFix/>
          </a:blip>
          <a:srcRect b="0" l="0" r="0" t="0"/>
          <a:stretch/>
        </p:blipFill>
        <p:spPr>
          <a:xfrm>
            <a:off x="3222875" y="1527150"/>
            <a:ext cx="2698250" cy="160020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8" name="Shape 2368"/>
        <p:cNvGrpSpPr/>
        <p:nvPr/>
      </p:nvGrpSpPr>
      <p:grpSpPr>
        <a:xfrm>
          <a:off x="0" y="0"/>
          <a:ext cx="0" cy="0"/>
          <a:chOff x="0" y="0"/>
          <a:chExt cx="0" cy="0"/>
        </a:xfrm>
      </p:grpSpPr>
      <p:pic>
        <p:nvPicPr>
          <p:cNvPr descr="picture of article about behavior charts, with title beginning &quot;Tear Down Your&quot;" id="2369" name="Google Shape;2369;p227"/>
          <p:cNvPicPr preferRelativeResize="0"/>
          <p:nvPr/>
        </p:nvPicPr>
        <p:blipFill rotWithShape="1">
          <a:blip r:embed="rId3">
            <a:alphaModFix/>
          </a:blip>
          <a:srcRect b="19931" l="13423" r="60118" t="15660"/>
          <a:stretch/>
        </p:blipFill>
        <p:spPr>
          <a:xfrm>
            <a:off x="1699563" y="1762575"/>
            <a:ext cx="5744875" cy="3993776"/>
          </a:xfrm>
          <a:prstGeom prst="rect">
            <a:avLst/>
          </a:prstGeom>
          <a:noFill/>
          <a:ln cap="flat" cmpd="sng" w="19050">
            <a:solidFill>
              <a:schemeClr val="accent5"/>
            </a:solidFill>
            <a:prstDash val="solid"/>
            <a:round/>
            <a:headEnd len="sm" w="sm" type="none"/>
            <a:tailEnd len="sm" w="sm" type="none"/>
          </a:ln>
        </p:spPr>
      </p:pic>
      <p:sp>
        <p:nvSpPr>
          <p:cNvPr id="2370" name="Google Shape;2370;p22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Educational Leadership </a:t>
            </a:r>
            <a:br>
              <a:rPr lang="en-US"/>
            </a:br>
            <a:r>
              <a:rPr lang="en-US"/>
              <a:t>September 2018 –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2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2F2F2"/>
              </a:buClr>
              <a:buSzPts val="4000"/>
              <a:buFont typeface="Verdana"/>
              <a:buNone/>
            </a:pPr>
            <a:r>
              <a:rPr i="0" lang="en-US" u="none" cap="none" strike="noStrike"/>
              <a:t>Rationale</a:t>
            </a:r>
            <a:endParaRPr/>
          </a:p>
        </p:txBody>
      </p:sp>
      <p:sp>
        <p:nvSpPr>
          <p:cNvPr id="951" name="Google Shape;951;p21"/>
          <p:cNvSpPr txBox="1"/>
          <p:nvPr>
            <p:ph idx="1" type="body"/>
          </p:nvPr>
        </p:nvSpPr>
        <p:spPr>
          <a:xfrm>
            <a:off x="397050" y="1171200"/>
            <a:ext cx="4038600" cy="3781800"/>
          </a:xfrm>
          <a:prstGeom prst="rect">
            <a:avLst/>
          </a:prstGeom>
          <a:noFill/>
          <a:ln>
            <a:noFill/>
          </a:ln>
        </p:spPr>
        <p:txBody>
          <a:bodyPr anchorCtr="0" anchor="t" bIns="45675" lIns="91400" spcFirstLastPara="1" rIns="91400" wrap="square" tIns="45675">
            <a:noAutofit/>
          </a:bodyPr>
          <a:lstStyle/>
          <a:p>
            <a:pPr indent="-203200" lvl="0" marL="800100" rtl="0" algn="l">
              <a:lnSpc>
                <a:spcPct val="80000"/>
              </a:lnSpc>
              <a:spcBef>
                <a:spcPts val="0"/>
              </a:spcBef>
              <a:spcAft>
                <a:spcPts val="0"/>
              </a:spcAft>
              <a:buSzPts val="3200"/>
              <a:buNone/>
            </a:pPr>
            <a:r>
              <a:t/>
            </a:r>
            <a:endParaRPr i="0" sz="1950" u="none" cap="none" strike="noStrike">
              <a:latin typeface="Verdana"/>
              <a:ea typeface="Verdana"/>
              <a:cs typeface="Verdana"/>
              <a:sym typeface="Verdana"/>
            </a:endParaRPr>
          </a:p>
          <a:p>
            <a:pPr indent="-361950" lvl="0" marL="457200" rtl="0" algn="l">
              <a:lnSpc>
                <a:spcPct val="90000"/>
              </a:lnSpc>
              <a:spcBef>
                <a:spcPts val="0"/>
              </a:spcBef>
              <a:spcAft>
                <a:spcPts val="0"/>
              </a:spcAft>
              <a:buSzPts val="2100"/>
              <a:buFont typeface="Verdana"/>
              <a:buChar char="•"/>
            </a:pPr>
            <a:r>
              <a:rPr i="0" lang="en-US" sz="1957" u="none" cap="none" strike="noStrike">
                <a:latin typeface="Verdana"/>
                <a:ea typeface="Verdana"/>
                <a:cs typeface="Verdana"/>
                <a:sym typeface="Verdana"/>
              </a:rPr>
              <a:t>Creates efficient work-flow</a:t>
            </a:r>
            <a:endParaRPr sz="1957">
              <a:latin typeface="Verdana"/>
              <a:ea typeface="Verdana"/>
              <a:cs typeface="Verdana"/>
              <a:sym typeface="Verdana"/>
            </a:endParaRPr>
          </a:p>
          <a:p>
            <a:pPr indent="-361950" lvl="0" marL="457200" rtl="0" algn="l">
              <a:lnSpc>
                <a:spcPct val="90000"/>
              </a:lnSpc>
              <a:spcBef>
                <a:spcPts val="1000"/>
              </a:spcBef>
              <a:spcAft>
                <a:spcPts val="0"/>
              </a:spcAft>
              <a:buSzPts val="2100"/>
              <a:buFont typeface="Verdana"/>
              <a:buChar char="•"/>
            </a:pPr>
            <a:r>
              <a:rPr i="0" lang="en-US" sz="1957" u="none" cap="none" strike="noStrike">
                <a:latin typeface="Verdana"/>
                <a:ea typeface="Verdana"/>
                <a:cs typeface="Verdana"/>
                <a:sym typeface="Verdana"/>
              </a:rPr>
              <a:t>Increases on-task behavior</a:t>
            </a:r>
            <a:endParaRPr sz="1957">
              <a:latin typeface="Verdana"/>
              <a:ea typeface="Verdana"/>
              <a:cs typeface="Verdana"/>
              <a:sym typeface="Verdana"/>
            </a:endParaRPr>
          </a:p>
          <a:p>
            <a:pPr indent="-361950" lvl="0" marL="457200" rtl="0" algn="l">
              <a:lnSpc>
                <a:spcPct val="90000"/>
              </a:lnSpc>
              <a:spcBef>
                <a:spcPts val="1000"/>
              </a:spcBef>
              <a:spcAft>
                <a:spcPts val="0"/>
              </a:spcAft>
              <a:buSzPts val="2100"/>
              <a:buFont typeface="Verdana"/>
              <a:buChar char="•"/>
            </a:pPr>
            <a:r>
              <a:rPr i="0" lang="en-US" sz="1957" u="none" cap="none" strike="noStrike">
                <a:latin typeface="Verdana"/>
                <a:ea typeface="Verdana"/>
                <a:cs typeface="Verdana"/>
                <a:sym typeface="Verdana"/>
              </a:rPr>
              <a:t>Minimizes distractions and congestion </a:t>
            </a:r>
            <a:endParaRPr sz="1957">
              <a:latin typeface="Verdana"/>
              <a:ea typeface="Verdana"/>
              <a:cs typeface="Verdana"/>
              <a:sym typeface="Verdana"/>
            </a:endParaRPr>
          </a:p>
          <a:p>
            <a:pPr indent="-361950" lvl="0" marL="457200" rtl="0" algn="l">
              <a:lnSpc>
                <a:spcPct val="90000"/>
              </a:lnSpc>
              <a:spcBef>
                <a:spcPts val="1000"/>
              </a:spcBef>
              <a:spcAft>
                <a:spcPts val="0"/>
              </a:spcAft>
              <a:buSzPts val="2100"/>
              <a:buFont typeface="Verdana"/>
              <a:buChar char="•"/>
            </a:pPr>
            <a:r>
              <a:rPr i="0" lang="en-US" sz="1957" u="none" cap="none" strike="noStrike">
                <a:latin typeface="Verdana"/>
                <a:ea typeface="Verdana"/>
                <a:cs typeface="Verdana"/>
                <a:sym typeface="Verdana"/>
              </a:rPr>
              <a:t>Reduces </a:t>
            </a:r>
            <a:r>
              <a:rPr lang="en-US" sz="1957">
                <a:latin typeface="Verdana"/>
                <a:ea typeface="Verdana"/>
                <a:cs typeface="Verdana"/>
                <a:sym typeface="Verdana"/>
              </a:rPr>
              <a:t>potential </a:t>
            </a:r>
            <a:r>
              <a:rPr i="0" lang="en-US" sz="1957" u="none" cap="none" strike="noStrike">
                <a:latin typeface="Verdana"/>
                <a:ea typeface="Verdana"/>
                <a:cs typeface="Verdana"/>
                <a:sym typeface="Verdana"/>
              </a:rPr>
              <a:t>problem behavior</a:t>
            </a:r>
            <a:endParaRPr sz="1957">
              <a:latin typeface="Verdana"/>
              <a:ea typeface="Verdana"/>
              <a:cs typeface="Verdana"/>
              <a:sym typeface="Verdana"/>
            </a:endParaRPr>
          </a:p>
          <a:p>
            <a:pPr indent="-361950" lvl="0" marL="457200" rtl="0" algn="l">
              <a:lnSpc>
                <a:spcPct val="90000"/>
              </a:lnSpc>
              <a:spcBef>
                <a:spcPts val="1000"/>
              </a:spcBef>
              <a:spcAft>
                <a:spcPts val="0"/>
              </a:spcAft>
              <a:buSzPts val="2100"/>
              <a:buFont typeface="Verdana"/>
              <a:buChar char="•"/>
            </a:pPr>
            <a:r>
              <a:rPr i="0" lang="en-US" sz="1957" u="none" cap="none" strike="noStrike">
                <a:latin typeface="Verdana"/>
                <a:ea typeface="Verdana"/>
                <a:cs typeface="Verdana"/>
                <a:sym typeface="Verdana"/>
              </a:rPr>
              <a:t>Promotes explicit instruction</a:t>
            </a:r>
            <a:endParaRPr i="0" sz="1957" u="none" cap="none" strike="noStrike">
              <a:latin typeface="Verdana"/>
              <a:ea typeface="Verdana"/>
              <a:cs typeface="Verdana"/>
              <a:sym typeface="Verdana"/>
            </a:endParaRPr>
          </a:p>
          <a:p>
            <a:pPr indent="-361950" lvl="0" marL="457200" rtl="0" algn="l">
              <a:lnSpc>
                <a:spcPct val="90000"/>
              </a:lnSpc>
              <a:spcBef>
                <a:spcPts val="1000"/>
              </a:spcBef>
              <a:spcAft>
                <a:spcPts val="1000"/>
              </a:spcAft>
              <a:buSzPts val="2100"/>
              <a:buFont typeface="Verdana"/>
              <a:buChar char="•"/>
            </a:pPr>
            <a:r>
              <a:rPr lang="en-US" sz="1957">
                <a:latin typeface="Verdana"/>
                <a:ea typeface="Verdana"/>
                <a:cs typeface="Verdana"/>
                <a:sym typeface="Verdana"/>
              </a:rPr>
              <a:t>Promotes accessibility for all students</a:t>
            </a:r>
            <a:endParaRPr i="0" sz="1957" u="none" cap="none" strike="noStrike">
              <a:latin typeface="Verdana"/>
              <a:ea typeface="Verdana"/>
              <a:cs typeface="Verdana"/>
              <a:sym typeface="Verdana"/>
            </a:endParaRPr>
          </a:p>
        </p:txBody>
      </p:sp>
      <p:sp>
        <p:nvSpPr>
          <p:cNvPr id="952" name="Google Shape;952;p21"/>
          <p:cNvSpPr txBox="1"/>
          <p:nvPr>
            <p:ph idx="2" type="body"/>
          </p:nvPr>
        </p:nvSpPr>
        <p:spPr>
          <a:xfrm>
            <a:off x="4571999" y="1385700"/>
            <a:ext cx="4038600" cy="33528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544"/>
              </a:spcBef>
              <a:spcAft>
                <a:spcPts val="0"/>
              </a:spcAft>
              <a:buSzPts val="1900"/>
              <a:buFont typeface="Verdana"/>
              <a:buChar char="•"/>
            </a:pPr>
            <a:r>
              <a:rPr i="0" lang="en-US" sz="1900" u="none" cap="none" strike="noStrike">
                <a:latin typeface="Verdana"/>
                <a:ea typeface="Verdana"/>
                <a:cs typeface="Verdana"/>
                <a:sym typeface="Verdana"/>
              </a:rPr>
              <a:t>Creates a pleasant organized environment</a:t>
            </a:r>
            <a:endParaRPr sz="1900">
              <a:latin typeface="Verdana"/>
              <a:ea typeface="Verdana"/>
              <a:cs typeface="Verdana"/>
              <a:sym typeface="Verdana"/>
            </a:endParaRPr>
          </a:p>
          <a:p>
            <a:pPr indent="-349250" lvl="0" marL="457200" rtl="0" algn="l">
              <a:lnSpc>
                <a:spcPct val="100000"/>
              </a:lnSpc>
              <a:spcBef>
                <a:spcPts val="1000"/>
              </a:spcBef>
              <a:spcAft>
                <a:spcPts val="0"/>
              </a:spcAft>
              <a:buSzPts val="1900"/>
              <a:buFont typeface="Verdana"/>
              <a:buChar char="•"/>
            </a:pPr>
            <a:r>
              <a:rPr lang="en-US" sz="1900">
                <a:latin typeface="Verdana"/>
                <a:ea typeface="Verdana"/>
                <a:cs typeface="Verdana"/>
                <a:sym typeface="Verdana"/>
              </a:rPr>
              <a:t>Promotes engagement for all students</a:t>
            </a:r>
            <a:endParaRPr sz="1900">
              <a:latin typeface="Verdana"/>
              <a:ea typeface="Verdana"/>
              <a:cs typeface="Verdana"/>
              <a:sym typeface="Verdana"/>
            </a:endParaRPr>
          </a:p>
          <a:p>
            <a:pPr indent="-349250" lvl="0" marL="457200" rtl="0" algn="l">
              <a:lnSpc>
                <a:spcPct val="100000"/>
              </a:lnSpc>
              <a:spcBef>
                <a:spcPts val="1000"/>
              </a:spcBef>
              <a:spcAft>
                <a:spcPts val="0"/>
              </a:spcAft>
              <a:buSzPts val="1900"/>
              <a:buFont typeface="Verdana"/>
              <a:buChar char="•"/>
            </a:pPr>
            <a:r>
              <a:rPr i="0" lang="en-US" sz="1900" u="none" cap="none" strike="noStrike">
                <a:latin typeface="Verdana"/>
                <a:ea typeface="Verdana"/>
                <a:cs typeface="Verdana"/>
                <a:sym typeface="Verdana"/>
              </a:rPr>
              <a:t>Reduces problem behavior by enhancing </a:t>
            </a:r>
            <a:r>
              <a:rPr lang="en-US" sz="1900">
                <a:latin typeface="Verdana"/>
                <a:ea typeface="Verdana"/>
                <a:cs typeface="Verdana"/>
                <a:sym typeface="Verdana"/>
              </a:rPr>
              <a:t>o</a:t>
            </a:r>
            <a:r>
              <a:rPr i="0" lang="en-US" sz="1900" u="none" cap="none" strike="noStrike">
                <a:latin typeface="Verdana"/>
                <a:ea typeface="Verdana"/>
                <a:cs typeface="Verdana"/>
                <a:sym typeface="Verdana"/>
              </a:rPr>
              <a:t>pportunities for students to follow the academic and behavioral expectations</a:t>
            </a:r>
            <a:endParaRPr sz="1900">
              <a:latin typeface="Verdana"/>
              <a:ea typeface="Verdana"/>
              <a:cs typeface="Verdana"/>
              <a:sym typeface="Verdana"/>
            </a:endParaRPr>
          </a:p>
          <a:p>
            <a:pPr indent="-228600" lvl="0" marL="457200" rtl="0" algn="l">
              <a:lnSpc>
                <a:spcPct val="100000"/>
              </a:lnSpc>
              <a:spcBef>
                <a:spcPts val="1000"/>
              </a:spcBef>
              <a:spcAft>
                <a:spcPts val="0"/>
              </a:spcAft>
              <a:buClr>
                <a:schemeClr val="dk1"/>
              </a:buClr>
              <a:buSzPts val="2800"/>
              <a:buNone/>
            </a:pPr>
            <a:r>
              <a:t/>
            </a:r>
            <a:endParaRPr>
              <a:latin typeface="Verdana"/>
              <a:ea typeface="Verdana"/>
              <a:cs typeface="Verdana"/>
              <a:sym typeface="Verdana"/>
            </a:endParaRPr>
          </a:p>
        </p:txBody>
      </p:sp>
      <p:pic>
        <p:nvPicPr>
          <p:cNvPr id="953" name="Google Shape;953;p21"/>
          <p:cNvPicPr preferRelativeResize="0"/>
          <p:nvPr/>
        </p:nvPicPr>
        <p:blipFill rotWithShape="1">
          <a:blip r:embed="rId3">
            <a:alphaModFix/>
          </a:blip>
          <a:srcRect b="0" l="0" r="0" t="0"/>
          <a:stretch/>
        </p:blipFill>
        <p:spPr>
          <a:xfrm>
            <a:off x="0" y="5181600"/>
            <a:ext cx="9144000" cy="1828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2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DOJO – Clip Charts</a:t>
            </a:r>
            <a:endParaRPr/>
          </a:p>
        </p:txBody>
      </p:sp>
      <p:sp>
        <p:nvSpPr>
          <p:cNvPr id="2376" name="Google Shape;2376;p228"/>
          <p:cNvSpPr txBox="1"/>
          <p:nvPr>
            <p:ph idx="4294967295" type="body"/>
          </p:nvPr>
        </p:nvSpPr>
        <p:spPr>
          <a:xfrm>
            <a:off x="228600" y="1545588"/>
            <a:ext cx="8686800" cy="4619700"/>
          </a:xfrm>
          <a:prstGeom prst="rect">
            <a:avLst/>
          </a:prstGeom>
          <a:noFill/>
          <a:ln>
            <a:noFill/>
          </a:ln>
        </p:spPr>
        <p:txBody>
          <a:bodyPr anchorCtr="0" anchor="t" bIns="45700" lIns="91425" spcFirstLastPara="1" rIns="91425" wrap="square" tIns="45700">
            <a:noAutofit/>
          </a:bodyPr>
          <a:lstStyle/>
          <a:p>
            <a:pPr indent="-356720" lvl="0" marL="457200" rtl="0" algn="l">
              <a:lnSpc>
                <a:spcPct val="170000"/>
              </a:lnSpc>
              <a:spcBef>
                <a:spcPts val="360"/>
              </a:spcBef>
              <a:spcAft>
                <a:spcPts val="0"/>
              </a:spcAft>
              <a:buSzPts val="2018"/>
              <a:buFont typeface="Verdana"/>
              <a:buChar char="•"/>
            </a:pPr>
            <a:r>
              <a:rPr lang="en-US" sz="3000">
                <a:latin typeface="Verdana"/>
                <a:ea typeface="Verdana"/>
                <a:cs typeface="Verdana"/>
                <a:sym typeface="Verdana"/>
              </a:rPr>
              <a:t>Clip up, not down, send positive messages</a:t>
            </a:r>
            <a:endParaRPr sz="3100">
              <a:latin typeface="Verdana"/>
              <a:ea typeface="Verdana"/>
              <a:cs typeface="Verdana"/>
              <a:sym typeface="Verdana"/>
            </a:endParaRPr>
          </a:p>
          <a:p>
            <a:pPr indent="-356720" lvl="0" marL="457200" rtl="0" algn="l">
              <a:lnSpc>
                <a:spcPct val="170000"/>
              </a:lnSpc>
              <a:spcBef>
                <a:spcPts val="360"/>
              </a:spcBef>
              <a:spcAft>
                <a:spcPts val="0"/>
              </a:spcAft>
              <a:buSzPts val="2018"/>
              <a:buFont typeface="Verdana"/>
              <a:buChar char="•"/>
            </a:pPr>
            <a:r>
              <a:rPr lang="en-US" sz="3000">
                <a:latin typeface="Verdana"/>
                <a:ea typeface="Verdana"/>
                <a:cs typeface="Verdana"/>
                <a:sym typeface="Verdana"/>
              </a:rPr>
              <a:t>Use with feedback system </a:t>
            </a:r>
            <a:endParaRPr sz="3100">
              <a:latin typeface="Verdana"/>
              <a:ea typeface="Verdana"/>
              <a:cs typeface="Verdana"/>
              <a:sym typeface="Verdana"/>
            </a:endParaRPr>
          </a:p>
          <a:p>
            <a:pPr indent="-356720" lvl="0" marL="457200" rtl="0" algn="l">
              <a:lnSpc>
                <a:spcPct val="110000"/>
              </a:lnSpc>
              <a:spcBef>
                <a:spcPts val="360"/>
              </a:spcBef>
              <a:spcAft>
                <a:spcPts val="0"/>
              </a:spcAft>
              <a:buSzPts val="2018"/>
              <a:buFont typeface="Verdana"/>
              <a:buChar char="•"/>
            </a:pPr>
            <a:r>
              <a:rPr lang="en-US" sz="3000">
                <a:latin typeface="Verdana"/>
                <a:ea typeface="Verdana"/>
                <a:cs typeface="Verdana"/>
                <a:sym typeface="Verdana"/>
              </a:rPr>
              <a:t>May not be necessary if all other    practices are in place</a:t>
            </a:r>
            <a:endParaRPr sz="3100">
              <a:latin typeface="Verdana"/>
              <a:ea typeface="Verdana"/>
              <a:cs typeface="Verdana"/>
              <a:sym typeface="Verdana"/>
            </a:endParaRPr>
          </a:p>
          <a:p>
            <a:pPr indent="-363070" lvl="0" marL="457200" rtl="0" algn="l">
              <a:lnSpc>
                <a:spcPct val="100000"/>
              </a:lnSpc>
              <a:spcBef>
                <a:spcPts val="360"/>
              </a:spcBef>
              <a:spcAft>
                <a:spcPts val="0"/>
              </a:spcAft>
              <a:buSzPts val="2118"/>
              <a:buFont typeface="Verdana"/>
              <a:buChar char="•"/>
            </a:pPr>
            <a:r>
              <a:rPr lang="en-US" sz="2700">
                <a:latin typeface="Verdana"/>
                <a:ea typeface="Verdana"/>
                <a:cs typeface="Verdana"/>
                <a:sym typeface="Verdana"/>
              </a:rPr>
              <a:t>Are there other ways to provide feedback to students that are focused on teaching the desired behavior?</a:t>
            </a:r>
            <a:r>
              <a:rPr lang="en-US" sz="2900">
                <a:latin typeface="Verdana"/>
                <a:ea typeface="Verdana"/>
                <a:cs typeface="Verdana"/>
                <a:sym typeface="Verdana"/>
              </a:rPr>
              <a:t>  </a:t>
            </a:r>
            <a:endParaRPr sz="2900">
              <a:latin typeface="Verdana"/>
              <a:ea typeface="Verdana"/>
              <a:cs typeface="Verdana"/>
              <a:sym typeface="Verdana"/>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0" name="Shape 2380"/>
        <p:cNvGrpSpPr/>
        <p:nvPr/>
      </p:nvGrpSpPr>
      <p:grpSpPr>
        <a:xfrm>
          <a:off x="0" y="0"/>
          <a:ext cx="0" cy="0"/>
          <a:chOff x="0" y="0"/>
          <a:chExt cx="0" cy="0"/>
        </a:xfrm>
      </p:grpSpPr>
      <p:sp>
        <p:nvSpPr>
          <p:cNvPr id="2381" name="Google Shape;2381;p229"/>
          <p:cNvSpPr txBox="1"/>
          <p:nvPr/>
        </p:nvSpPr>
        <p:spPr>
          <a:xfrm>
            <a:off x="228600" y="1371600"/>
            <a:ext cx="8588700" cy="5255400"/>
          </a:xfrm>
          <a:prstGeom prst="rect">
            <a:avLst/>
          </a:prstGeom>
          <a:noFill/>
          <a:ln>
            <a:noFill/>
          </a:ln>
        </p:spPr>
        <p:txBody>
          <a:bodyPr anchorCtr="0" anchor="t" bIns="91400" lIns="91400" spcFirstLastPara="1" rIns="91400" wrap="square" tIns="91400">
            <a:noAutofit/>
          </a:bodyPr>
          <a:lstStyle/>
          <a:p>
            <a:pPr indent="0" lvl="0" marL="0" marR="0" rtl="0" algn="ctr">
              <a:lnSpc>
                <a:spcPct val="115000"/>
              </a:lnSpc>
              <a:spcBef>
                <a:spcPts val="500"/>
              </a:spcBef>
              <a:spcAft>
                <a:spcPts val="0"/>
              </a:spcAft>
              <a:buClr>
                <a:srgbClr val="000000"/>
              </a:buClr>
              <a:buSzPts val="2400"/>
              <a:buFont typeface="Arial"/>
              <a:buNone/>
            </a:pPr>
            <a:r>
              <a:rPr b="1" i="0" lang="en-US" sz="2600" u="none" cap="none" strike="noStrike">
                <a:solidFill>
                  <a:srgbClr val="184582"/>
                </a:solidFill>
                <a:latin typeface="Verdana"/>
                <a:ea typeface="Verdana"/>
                <a:cs typeface="Verdana"/>
                <a:sym typeface="Verdana"/>
              </a:rPr>
              <a:t>Questions to Consider about “Clip Charts”</a:t>
            </a:r>
            <a:endParaRPr b="1" i="0" sz="2600" u="none" cap="none" strike="noStrike">
              <a:solidFill>
                <a:srgbClr val="184582"/>
              </a:solidFill>
              <a:latin typeface="Verdana"/>
              <a:ea typeface="Verdana"/>
              <a:cs typeface="Verdana"/>
              <a:sym typeface="Verdana"/>
            </a:endParaRPr>
          </a:p>
          <a:p>
            <a:pPr indent="-469900" lvl="0" marL="558798" marR="0" rtl="0" algn="l">
              <a:lnSpc>
                <a:spcPct val="100000"/>
              </a:lnSpc>
              <a:spcBef>
                <a:spcPts val="500"/>
              </a:spcBef>
              <a:spcAft>
                <a:spcPts val="0"/>
              </a:spcAft>
              <a:buClr>
                <a:schemeClr val="dk1"/>
              </a:buClr>
              <a:buSzPts val="2200"/>
              <a:buFont typeface="Verdana"/>
              <a:buChar char="•"/>
            </a:pPr>
            <a:r>
              <a:rPr b="0" i="0" lang="en-US" sz="2600" u="none" cap="none" strike="noStrike">
                <a:solidFill>
                  <a:schemeClr val="dk1"/>
                </a:solidFill>
                <a:latin typeface="Verdana"/>
                <a:ea typeface="Verdana"/>
                <a:cs typeface="Verdana"/>
                <a:sym typeface="Verdana"/>
              </a:rPr>
              <a:t>Do these charts </a:t>
            </a:r>
            <a:r>
              <a:rPr b="0" i="1" lang="en-US" sz="2600" u="none" cap="none" strike="noStrike">
                <a:solidFill>
                  <a:schemeClr val="dk1"/>
                </a:solidFill>
                <a:latin typeface="Verdana"/>
                <a:ea typeface="Verdana"/>
                <a:cs typeface="Verdana"/>
                <a:sym typeface="Verdana"/>
              </a:rPr>
              <a:t>change</a:t>
            </a:r>
            <a:r>
              <a:rPr b="0" i="0" lang="en-US" sz="2600" u="none" cap="none" strike="noStrike">
                <a:solidFill>
                  <a:schemeClr val="dk1"/>
                </a:solidFill>
                <a:latin typeface="Verdana"/>
                <a:ea typeface="Verdana"/>
                <a:cs typeface="Verdana"/>
                <a:sym typeface="Verdana"/>
              </a:rPr>
              <a:t> behavior or just track it?</a:t>
            </a:r>
            <a:endParaRPr b="0" i="0" sz="1600" u="none" cap="none" strike="noStrike">
              <a:solidFill>
                <a:srgbClr val="000000"/>
              </a:solidFill>
              <a:latin typeface="Verdana"/>
              <a:ea typeface="Verdana"/>
              <a:cs typeface="Verdana"/>
              <a:sym typeface="Verdana"/>
            </a:endParaRPr>
          </a:p>
          <a:p>
            <a:pPr indent="0" lvl="0" marL="101598" marR="0" rtl="0" algn="l">
              <a:lnSpc>
                <a:spcPct val="100000"/>
              </a:lnSpc>
              <a:spcBef>
                <a:spcPts val="500"/>
              </a:spcBef>
              <a:spcAft>
                <a:spcPts val="0"/>
              </a:spcAft>
              <a:buClr>
                <a:srgbClr val="000000"/>
              </a:buClr>
              <a:buSzPts val="2600"/>
              <a:buFont typeface="Arial"/>
              <a:buNone/>
            </a:pPr>
            <a:r>
              <a:t/>
            </a:r>
            <a:endParaRPr b="0" i="0" sz="2600" u="none" cap="none" strike="noStrike">
              <a:solidFill>
                <a:schemeClr val="dk1"/>
              </a:solidFill>
              <a:latin typeface="Verdana"/>
              <a:ea typeface="Verdana"/>
              <a:cs typeface="Verdana"/>
              <a:sym typeface="Verdana"/>
            </a:endParaRPr>
          </a:p>
          <a:p>
            <a:pPr indent="-469900" lvl="0" marL="558798" marR="0" rtl="0" algn="l">
              <a:lnSpc>
                <a:spcPct val="100000"/>
              </a:lnSpc>
              <a:spcBef>
                <a:spcPts val="0"/>
              </a:spcBef>
              <a:spcAft>
                <a:spcPts val="0"/>
              </a:spcAft>
              <a:buClr>
                <a:schemeClr val="dk1"/>
              </a:buClr>
              <a:buSzPts val="2200"/>
              <a:buFont typeface="Verdana"/>
              <a:buChar char="•"/>
            </a:pPr>
            <a:r>
              <a:rPr b="0" i="0" lang="en-US" sz="2600" u="none" cap="none" strike="noStrike">
                <a:solidFill>
                  <a:schemeClr val="dk1"/>
                </a:solidFill>
                <a:latin typeface="Verdana"/>
                <a:ea typeface="Verdana"/>
                <a:cs typeface="Verdana"/>
                <a:sym typeface="Verdana"/>
              </a:rPr>
              <a:t>Do the same students consistently clip down? What kind of motivation or impact might that have on these students? What impact does it have on relationships in the classroom?</a:t>
            </a:r>
            <a:endParaRPr b="0" i="0" sz="1600" u="none" cap="none" strike="noStrike">
              <a:solidFill>
                <a:srgbClr val="000000"/>
              </a:solidFill>
              <a:latin typeface="Verdana"/>
              <a:ea typeface="Verdana"/>
              <a:cs typeface="Verdana"/>
              <a:sym typeface="Verdana"/>
            </a:endParaRPr>
          </a:p>
          <a:p>
            <a:pPr indent="0" lvl="0" marL="101598"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Verdana"/>
              <a:ea typeface="Verdana"/>
              <a:cs typeface="Verdana"/>
              <a:sym typeface="Verdana"/>
            </a:endParaRPr>
          </a:p>
          <a:p>
            <a:pPr indent="-469900" lvl="0" marL="558798" marR="0" rtl="0" algn="l">
              <a:lnSpc>
                <a:spcPct val="100000"/>
              </a:lnSpc>
              <a:spcBef>
                <a:spcPts val="0"/>
              </a:spcBef>
              <a:spcAft>
                <a:spcPts val="0"/>
              </a:spcAft>
              <a:buClr>
                <a:schemeClr val="dk1"/>
              </a:buClr>
              <a:buSzPts val="2200"/>
              <a:buFont typeface="Verdana"/>
              <a:buChar char="•"/>
            </a:pPr>
            <a:r>
              <a:rPr b="0" i="0" lang="en-US" sz="2600" u="none" cap="none" strike="noStrike">
                <a:solidFill>
                  <a:schemeClr val="dk1"/>
                </a:solidFill>
                <a:latin typeface="Verdana"/>
                <a:ea typeface="Verdana"/>
                <a:cs typeface="Verdana"/>
                <a:sym typeface="Verdana"/>
              </a:rPr>
              <a:t>What role does the judgement of a teacher play in making these requests to clip up or down?</a:t>
            </a:r>
            <a:endParaRPr b="0" i="0" sz="2600" u="none" cap="none" strike="noStrike">
              <a:solidFill>
                <a:schemeClr val="dk1"/>
              </a:solidFill>
              <a:latin typeface="Verdana"/>
              <a:ea typeface="Verdana"/>
              <a:cs typeface="Verdana"/>
              <a:sym typeface="Verdana"/>
            </a:endParaRPr>
          </a:p>
          <a:p>
            <a:pPr indent="0" lvl="0" marL="0" marR="0" rtl="0" algn="ctr">
              <a:lnSpc>
                <a:spcPct val="115000"/>
              </a:lnSpc>
              <a:spcBef>
                <a:spcPts val="0"/>
              </a:spcBef>
              <a:spcAft>
                <a:spcPts val="0"/>
              </a:spcAft>
              <a:buClr>
                <a:srgbClr val="000000"/>
              </a:buClr>
              <a:buSzPts val="2400"/>
              <a:buFont typeface="Arial"/>
              <a:buNone/>
            </a:pPr>
            <a:r>
              <a:t/>
            </a:r>
            <a:endParaRPr b="0" i="0" sz="2400" u="none" cap="none" strike="noStrike">
              <a:solidFill>
                <a:srgbClr val="00212C"/>
              </a:solidFill>
              <a:latin typeface="Verdana"/>
              <a:ea typeface="Verdana"/>
              <a:cs typeface="Verdana"/>
              <a:sym typeface="Verdana"/>
            </a:endParaRPr>
          </a:p>
        </p:txBody>
      </p:sp>
      <p:sp>
        <p:nvSpPr>
          <p:cNvPr id="2382" name="Google Shape;2382;p22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To Clip-Up/Clip-Down?</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230"/>
          <p:cNvSpPr txBox="1"/>
          <p:nvPr/>
        </p:nvSpPr>
        <p:spPr>
          <a:xfrm>
            <a:off x="226150" y="1371600"/>
            <a:ext cx="8625300" cy="53376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500"/>
              </a:spcBef>
              <a:spcAft>
                <a:spcPts val="0"/>
              </a:spcAft>
              <a:buClr>
                <a:srgbClr val="000000"/>
              </a:buClr>
              <a:buSzPts val="2400"/>
              <a:buFont typeface="Arial"/>
              <a:buNone/>
            </a:pPr>
            <a:r>
              <a:rPr b="1" i="0" lang="en-US" sz="2500" u="none" cap="none" strike="noStrike">
                <a:solidFill>
                  <a:srgbClr val="184582"/>
                </a:solidFill>
                <a:latin typeface="Verdana"/>
                <a:ea typeface="Verdana"/>
                <a:cs typeface="Verdana"/>
                <a:sym typeface="Verdana"/>
              </a:rPr>
              <a:t>Additional Questions to Consider about “Clip Charts”</a:t>
            </a:r>
            <a:endParaRPr b="1" i="0" sz="2500" u="none" cap="none" strike="noStrike">
              <a:solidFill>
                <a:srgbClr val="184582"/>
              </a:solidFill>
              <a:latin typeface="Verdana"/>
              <a:ea typeface="Verdana"/>
              <a:cs typeface="Verdana"/>
              <a:sym typeface="Verdana"/>
            </a:endParaRPr>
          </a:p>
          <a:p>
            <a:pPr indent="-349250" lvl="0" marL="457198" marR="0" rtl="0" algn="l">
              <a:lnSpc>
                <a:spcPct val="115000"/>
              </a:lnSpc>
              <a:spcBef>
                <a:spcPts val="0"/>
              </a:spcBef>
              <a:spcAft>
                <a:spcPts val="0"/>
              </a:spcAft>
              <a:buClr>
                <a:schemeClr val="dk1"/>
              </a:buClr>
              <a:buSzPts val="1900"/>
              <a:buFont typeface="Arial"/>
              <a:buChar char="•"/>
            </a:pPr>
            <a:r>
              <a:rPr b="0" i="0" lang="en-US" sz="2500" u="none" cap="none" strike="noStrike">
                <a:solidFill>
                  <a:schemeClr val="dk1"/>
                </a:solidFill>
                <a:latin typeface="Verdana"/>
                <a:ea typeface="Verdana"/>
                <a:cs typeface="Verdana"/>
                <a:sym typeface="Verdana"/>
              </a:rPr>
              <a:t>Can students identify the behavior that is attached to the movement of the clip and understand how to make a change?</a:t>
            </a:r>
            <a:endParaRPr b="0" i="0" sz="1500" u="none" cap="none" strike="noStrike">
              <a:solidFill>
                <a:srgbClr val="000000"/>
              </a:solidFill>
              <a:latin typeface="Arial"/>
              <a:ea typeface="Arial"/>
              <a:cs typeface="Arial"/>
              <a:sym typeface="Arial"/>
            </a:endParaRPr>
          </a:p>
          <a:p>
            <a:pPr indent="0" lvl="0" marL="114298"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a:p>
            <a:pPr indent="-349250" lvl="0" marL="457197" marR="0" rtl="0" algn="l">
              <a:lnSpc>
                <a:spcPct val="115000"/>
              </a:lnSpc>
              <a:spcBef>
                <a:spcPts val="0"/>
              </a:spcBef>
              <a:spcAft>
                <a:spcPts val="0"/>
              </a:spcAft>
              <a:buClr>
                <a:schemeClr val="dk1"/>
              </a:buClr>
              <a:buSzPts val="1900"/>
              <a:buFont typeface="Arial"/>
              <a:buChar char="•"/>
            </a:pPr>
            <a:r>
              <a:rPr b="0" i="0" lang="en-US" sz="2500" u="none" cap="none" strike="noStrike">
                <a:solidFill>
                  <a:schemeClr val="dk1"/>
                </a:solidFill>
                <a:latin typeface="Verdana"/>
                <a:ea typeface="Verdana"/>
                <a:cs typeface="Verdana"/>
                <a:sym typeface="Verdana"/>
              </a:rPr>
              <a:t>Are there other ways to provide feedback to students that is focused on teaching the desired behavior?</a:t>
            </a:r>
            <a:endParaRPr b="0" i="0" sz="25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500"/>
              <a:buFont typeface="Arial"/>
              <a:buNone/>
            </a:pPr>
            <a:r>
              <a:t/>
            </a:r>
            <a:endParaRPr b="0" i="1" sz="25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500"/>
              <a:buFont typeface="Arial"/>
              <a:buNone/>
            </a:pPr>
            <a:r>
              <a:rPr b="0" i="1" lang="en-US" sz="2500" u="none" cap="none" strike="noStrike">
                <a:solidFill>
                  <a:schemeClr val="dk1"/>
                </a:solidFill>
                <a:latin typeface="Verdana"/>
                <a:ea typeface="Verdana"/>
                <a:cs typeface="Verdana"/>
                <a:sym typeface="Verdana"/>
              </a:rPr>
              <a:t>What about secondary classrooms? </a:t>
            </a:r>
            <a:endParaRPr b="0" i="1" sz="2500" u="none" cap="none" strike="noStrike">
              <a:solidFill>
                <a:schemeClr val="dk1"/>
              </a:solidFill>
              <a:latin typeface="Verdana"/>
              <a:ea typeface="Verdana"/>
              <a:cs typeface="Verdana"/>
              <a:sym typeface="Verdana"/>
            </a:endParaRPr>
          </a:p>
        </p:txBody>
      </p:sp>
      <p:sp>
        <p:nvSpPr>
          <p:cNvPr id="2388" name="Google Shape;2388;p23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To Clip-Up/Clip-Down? </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3" name="Shape 2393"/>
        <p:cNvGrpSpPr/>
        <p:nvPr/>
      </p:nvGrpSpPr>
      <p:grpSpPr>
        <a:xfrm>
          <a:off x="0" y="0"/>
          <a:ext cx="0" cy="0"/>
          <a:chOff x="0" y="0"/>
          <a:chExt cx="0" cy="0"/>
        </a:xfrm>
      </p:grpSpPr>
      <p:sp>
        <p:nvSpPr>
          <p:cNvPr id="2394" name="Google Shape;2394;p231"/>
          <p:cNvSpPr txBox="1"/>
          <p:nvPr/>
        </p:nvSpPr>
        <p:spPr>
          <a:xfrm>
            <a:off x="321275" y="2948425"/>
            <a:ext cx="8390400" cy="39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US" sz="2400" u="none" cap="none" strike="noStrike">
                <a:solidFill>
                  <a:schemeClr val="accent5"/>
                </a:solidFill>
                <a:latin typeface="Verdana"/>
                <a:ea typeface="Verdana"/>
                <a:cs typeface="Verdana"/>
                <a:sym typeface="Verdana"/>
              </a:rPr>
              <a:t>Discuss with your colleagues! </a:t>
            </a:r>
            <a:endParaRPr b="1" i="0" sz="2400" u="none" cap="none" strike="noStrike">
              <a:solidFill>
                <a:schemeClr val="accent5"/>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0" lang="en-US" sz="2400" u="none" cap="none" strike="noStrike">
                <a:solidFill>
                  <a:schemeClr val="dk1"/>
                </a:solidFill>
                <a:latin typeface="Verdana"/>
                <a:ea typeface="Verdana"/>
                <a:cs typeface="Verdana"/>
                <a:sym typeface="Verdana"/>
              </a:rPr>
              <a:t>Are we changing behavior or just tracking it?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0" lang="en-US" sz="2400" u="none" cap="none" strike="noStrike">
                <a:solidFill>
                  <a:schemeClr val="dk1"/>
                </a:solidFill>
                <a:latin typeface="Verdana"/>
                <a:ea typeface="Verdana"/>
                <a:cs typeface="Verdana"/>
                <a:sym typeface="Verdana"/>
              </a:rPr>
              <a:t>Are there other ways to provide feedback to students that is focused on teaching the desired behaviors?</a:t>
            </a:r>
            <a:r>
              <a:rPr b="1" i="0" lang="en-US" sz="2400" u="none" cap="none" strike="noStrike">
                <a:solidFill>
                  <a:schemeClr val="dk1"/>
                </a:solidFill>
                <a:latin typeface="Verdana"/>
                <a:ea typeface="Verdana"/>
                <a:cs typeface="Verdana"/>
                <a:sym typeface="Verdana"/>
              </a:rPr>
              <a:t>  </a:t>
            </a:r>
            <a:r>
              <a:rPr b="0" i="0" lang="en-US" sz="2400" u="none" cap="none" strike="noStrike">
                <a:solidFill>
                  <a:schemeClr val="dk1"/>
                </a:solidFill>
                <a:latin typeface="Verdana"/>
                <a:ea typeface="Verdana"/>
                <a:cs typeface="Verdana"/>
                <a:sym typeface="Verdana"/>
              </a:rPr>
              <a:t>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0" lang="en-US" sz="2400" u="none" cap="none" strike="noStrike">
                <a:solidFill>
                  <a:schemeClr val="dk1"/>
                </a:solidFill>
                <a:latin typeface="Verdana"/>
                <a:ea typeface="Verdana"/>
                <a:cs typeface="Verdana"/>
                <a:sym typeface="Verdana"/>
              </a:rPr>
              <a:t>What challenges might you or your school face in adopting strategies for teaching positive behavior? What steps could you take to address those challenges?</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1" lang="en-US" sz="2000" u="none" cap="none" strike="noStrike">
                <a:solidFill>
                  <a:schemeClr val="dk1"/>
                </a:solidFill>
                <a:latin typeface="Verdana"/>
                <a:ea typeface="Verdana"/>
                <a:cs typeface="Verdana"/>
                <a:sym typeface="Verdana"/>
              </a:rPr>
              <a:t>         </a:t>
            </a:r>
            <a:endParaRPr b="0" i="0" sz="1400" u="none" cap="none" strike="noStrike">
              <a:solidFill>
                <a:srgbClr val="000000"/>
              </a:solidFill>
              <a:latin typeface="Verdana"/>
              <a:ea typeface="Verdana"/>
              <a:cs typeface="Verdana"/>
              <a:sym typeface="Verdana"/>
            </a:endParaRPr>
          </a:p>
        </p:txBody>
      </p:sp>
      <p:pic>
        <p:nvPicPr>
          <p:cNvPr id="2395" name="Google Shape;2395;p231"/>
          <p:cNvPicPr preferRelativeResize="0"/>
          <p:nvPr/>
        </p:nvPicPr>
        <p:blipFill rotWithShape="1">
          <a:blip r:embed="rId3">
            <a:alphaModFix/>
          </a:blip>
          <a:srcRect b="0" l="0" r="0" t="0"/>
          <a:stretch/>
        </p:blipFill>
        <p:spPr>
          <a:xfrm>
            <a:off x="-2" y="0"/>
            <a:ext cx="4423700" cy="2948424"/>
          </a:xfrm>
          <a:prstGeom prst="rect">
            <a:avLst/>
          </a:prstGeom>
          <a:noFill/>
          <a:ln>
            <a:noFill/>
          </a:ln>
        </p:spPr>
      </p:pic>
      <p:pic>
        <p:nvPicPr>
          <p:cNvPr id="2396" name="Google Shape;2396;p231"/>
          <p:cNvPicPr preferRelativeResize="0"/>
          <p:nvPr/>
        </p:nvPicPr>
        <p:blipFill rotWithShape="1">
          <a:blip r:embed="rId4">
            <a:alphaModFix/>
          </a:blip>
          <a:srcRect b="0" l="0" r="0" t="0"/>
          <a:stretch/>
        </p:blipFill>
        <p:spPr>
          <a:xfrm>
            <a:off x="4950523" y="152400"/>
            <a:ext cx="3761157" cy="264362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pic>
        <p:nvPicPr>
          <p:cNvPr descr="5x7 chart of components of error correction for observation including timing, response, teacher's demeanor and consistency" id="2401" name="Google Shape;2401;p232"/>
          <p:cNvPicPr preferRelativeResize="0"/>
          <p:nvPr/>
        </p:nvPicPr>
        <p:blipFill rotWithShape="1">
          <a:blip r:embed="rId3">
            <a:alphaModFix/>
          </a:blip>
          <a:srcRect b="0" l="0" r="0" t="0"/>
          <a:stretch/>
        </p:blipFill>
        <p:spPr>
          <a:xfrm>
            <a:off x="0" y="2235629"/>
            <a:ext cx="9144000" cy="3375221"/>
          </a:xfrm>
          <a:prstGeom prst="rect">
            <a:avLst/>
          </a:prstGeom>
          <a:noFill/>
          <a:ln cap="flat" cmpd="sng" w="9525">
            <a:solidFill>
              <a:schemeClr val="dk1"/>
            </a:solidFill>
            <a:prstDash val="solid"/>
            <a:round/>
            <a:headEnd len="sm" w="sm" type="none"/>
            <a:tailEnd len="sm" w="sm" type="none"/>
          </a:ln>
        </p:spPr>
      </p:pic>
      <p:sp>
        <p:nvSpPr>
          <p:cNvPr id="2402" name="Google Shape;2402;p23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Collection Form</a:t>
            </a:r>
            <a:endParaRPr/>
          </a:p>
        </p:txBody>
      </p:sp>
      <p:sp>
        <p:nvSpPr>
          <p:cNvPr id="2403" name="Google Shape;2403;p232"/>
          <p:cNvSpPr txBox="1"/>
          <p:nvPr/>
        </p:nvSpPr>
        <p:spPr>
          <a:xfrm>
            <a:off x="362525" y="2099725"/>
            <a:ext cx="5136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404" name="Google Shape;2404;p232"/>
          <p:cNvSpPr txBox="1"/>
          <p:nvPr/>
        </p:nvSpPr>
        <p:spPr>
          <a:xfrm>
            <a:off x="422825" y="2175200"/>
            <a:ext cx="45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#9</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8" name="Shape 2408"/>
        <p:cNvGrpSpPr/>
        <p:nvPr/>
      </p:nvGrpSpPr>
      <p:grpSpPr>
        <a:xfrm>
          <a:off x="0" y="0"/>
          <a:ext cx="0" cy="0"/>
          <a:chOff x="0" y="0"/>
          <a:chExt cx="0" cy="0"/>
        </a:xfrm>
      </p:grpSpPr>
      <p:pic>
        <p:nvPicPr>
          <p:cNvPr descr="Image result for 5 Cs of VDOE" id="2409" name="Google Shape;2409;p234"/>
          <p:cNvPicPr preferRelativeResize="0"/>
          <p:nvPr/>
        </p:nvPicPr>
        <p:blipFill rotWithShape="1">
          <a:blip r:embed="rId3">
            <a:alphaModFix/>
          </a:blip>
          <a:srcRect b="0" l="0" r="0" t="0"/>
          <a:stretch/>
        </p:blipFill>
        <p:spPr>
          <a:xfrm>
            <a:off x="1934698" y="1371607"/>
            <a:ext cx="4903871" cy="5389560"/>
          </a:xfrm>
          <a:prstGeom prst="rect">
            <a:avLst/>
          </a:prstGeom>
          <a:noFill/>
          <a:ln>
            <a:noFill/>
          </a:ln>
        </p:spPr>
      </p:pic>
      <p:sp>
        <p:nvSpPr>
          <p:cNvPr id="2410" name="Google Shape;2410;p23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 Community                                                                                                                                           </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4" name="Shape 2414"/>
        <p:cNvGrpSpPr/>
        <p:nvPr/>
      </p:nvGrpSpPr>
      <p:grpSpPr>
        <a:xfrm>
          <a:off x="0" y="0"/>
          <a:ext cx="0" cy="0"/>
          <a:chOff x="0" y="0"/>
          <a:chExt cx="0" cy="0"/>
        </a:xfrm>
      </p:grpSpPr>
      <p:sp>
        <p:nvSpPr>
          <p:cNvPr id="2415" name="Google Shape;2415;p235"/>
          <p:cNvSpPr txBox="1"/>
          <p:nvPr>
            <p:ph idx="1" type="body"/>
          </p:nvPr>
        </p:nvSpPr>
        <p:spPr>
          <a:xfrm>
            <a:off x="457200" y="1600200"/>
            <a:ext cx="4381500" cy="5257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latin typeface="Verdana"/>
                <a:ea typeface="Verdana"/>
                <a:cs typeface="Verdana"/>
                <a:sym typeface="Verdana"/>
              </a:rPr>
              <a:t>Create a school or division coaching plan to support one of the following:</a:t>
            </a:r>
            <a:endParaRPr sz="3000">
              <a:latin typeface="Verdana"/>
              <a:ea typeface="Verdana"/>
              <a:cs typeface="Verdana"/>
              <a:sym typeface="Verdana"/>
            </a:endParaRPr>
          </a:p>
          <a:p>
            <a:pPr indent="-374650" lvl="1" marL="914400" rtl="0" algn="l">
              <a:lnSpc>
                <a:spcPct val="100000"/>
              </a:lnSpc>
              <a:spcBef>
                <a:spcPts val="360"/>
              </a:spcBef>
              <a:spcAft>
                <a:spcPts val="0"/>
              </a:spcAft>
              <a:buSzPts val="2300"/>
              <a:buFont typeface="Verdana"/>
              <a:buChar char="–"/>
            </a:pPr>
            <a:r>
              <a:rPr lang="en-US" sz="2900">
                <a:latin typeface="Verdana"/>
                <a:ea typeface="Verdana"/>
                <a:cs typeface="Verdana"/>
                <a:sym typeface="Verdana"/>
              </a:rPr>
              <a:t>behavior specific praise</a:t>
            </a:r>
            <a:endParaRPr sz="2900">
              <a:latin typeface="Verdana"/>
              <a:ea typeface="Verdana"/>
              <a:cs typeface="Verdana"/>
              <a:sym typeface="Verdana"/>
            </a:endParaRPr>
          </a:p>
          <a:p>
            <a:pPr indent="-374650" lvl="1" marL="914400" rtl="0" algn="l">
              <a:lnSpc>
                <a:spcPct val="100000"/>
              </a:lnSpc>
              <a:spcBef>
                <a:spcPts val="360"/>
              </a:spcBef>
              <a:spcAft>
                <a:spcPts val="0"/>
              </a:spcAft>
              <a:buSzPts val="2300"/>
              <a:buFont typeface="Verdana"/>
              <a:buChar char="–"/>
            </a:pPr>
            <a:r>
              <a:rPr lang="en-US" sz="2900">
                <a:latin typeface="Verdana"/>
                <a:ea typeface="Verdana"/>
                <a:cs typeface="Verdana"/>
                <a:sym typeface="Verdana"/>
              </a:rPr>
              <a:t>error correction</a:t>
            </a:r>
            <a:endParaRPr sz="2900">
              <a:latin typeface="Verdana"/>
              <a:ea typeface="Verdana"/>
              <a:cs typeface="Verdana"/>
              <a:sym typeface="Verdana"/>
            </a:endParaRPr>
          </a:p>
          <a:p>
            <a:pPr indent="-374650" lvl="1" marL="914400" rtl="0" algn="l">
              <a:lnSpc>
                <a:spcPct val="100000"/>
              </a:lnSpc>
              <a:spcBef>
                <a:spcPts val="360"/>
              </a:spcBef>
              <a:spcAft>
                <a:spcPts val="0"/>
              </a:spcAft>
              <a:buSzPts val="2300"/>
              <a:buFont typeface="Verdana"/>
              <a:buChar char="–"/>
            </a:pPr>
            <a:r>
              <a:rPr lang="en-US" sz="2900">
                <a:latin typeface="Verdana"/>
                <a:ea typeface="Verdana"/>
                <a:cs typeface="Verdana"/>
                <a:sym typeface="Verdana"/>
              </a:rPr>
              <a:t>building community through feedback</a:t>
            </a:r>
            <a:endParaRPr sz="2900">
              <a:latin typeface="Verdana"/>
              <a:ea typeface="Verdana"/>
              <a:cs typeface="Verdana"/>
              <a:sym typeface="Verdana"/>
            </a:endParaRPr>
          </a:p>
        </p:txBody>
      </p:sp>
      <p:sp>
        <p:nvSpPr>
          <p:cNvPr id="2416" name="Google Shape;2416;p23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 - Part 2</a:t>
            </a:r>
            <a:endParaRPr/>
          </a:p>
        </p:txBody>
      </p:sp>
      <p:pic>
        <p:nvPicPr>
          <p:cNvPr descr="3,568,622 Summer Beach Stock Photos - Free &amp; Royalty-Free Stock Photos from  Dreamstime" id="2417" name="Google Shape;2417;p235"/>
          <p:cNvPicPr preferRelativeResize="0"/>
          <p:nvPr/>
        </p:nvPicPr>
        <p:blipFill rotWithShape="1">
          <a:blip r:embed="rId3">
            <a:alphaModFix/>
          </a:blip>
          <a:srcRect b="0" l="0" r="0" t="0"/>
          <a:stretch/>
        </p:blipFill>
        <p:spPr>
          <a:xfrm>
            <a:off x="5031296" y="2410151"/>
            <a:ext cx="3819610" cy="254508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236"/>
          <p:cNvSpPr txBox="1"/>
          <p:nvPr/>
        </p:nvSpPr>
        <p:spPr>
          <a:xfrm>
            <a:off x="259350" y="1681924"/>
            <a:ext cx="8625300" cy="4062000"/>
          </a:xfrm>
          <a:prstGeom prst="rect">
            <a:avLst/>
          </a:prstGeom>
          <a:noFill/>
          <a:ln>
            <a:noFill/>
          </a:ln>
        </p:spPr>
        <p:txBody>
          <a:bodyPr anchorCtr="0" anchor="ctr" bIns="91400" lIns="91400" spcFirstLastPara="1" rIns="91400" wrap="square" tIns="91400">
            <a:noAutofit/>
          </a:bodyPr>
          <a:lstStyle/>
          <a:p>
            <a:pPr indent="0" lvl="0" marL="50799"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Verdana"/>
                <a:ea typeface="Verdana"/>
                <a:cs typeface="Verdana"/>
                <a:sym typeface="Verdana"/>
              </a:rPr>
              <a:t>The dependent relationship between a given task or specified behavior and the ability for the whole group to access a specific reward. </a:t>
            </a:r>
            <a:endParaRPr b="0" i="0" sz="2067" u="none" cap="none" strike="noStrike">
              <a:solidFill>
                <a:schemeClr val="dk1"/>
              </a:solidFill>
              <a:latin typeface="Arial"/>
              <a:ea typeface="Arial"/>
              <a:cs typeface="Arial"/>
              <a:sym typeface="Arial"/>
            </a:endParaRPr>
          </a:p>
          <a:p>
            <a:pPr indent="-173562" lvl="0" marL="457189" marR="0" rtl="0" algn="l">
              <a:lnSpc>
                <a:spcPct val="100000"/>
              </a:lnSpc>
              <a:spcBef>
                <a:spcPts val="0"/>
              </a:spcBef>
              <a:spcAft>
                <a:spcPts val="0"/>
              </a:spcAft>
              <a:buClr>
                <a:srgbClr val="000000"/>
              </a:buClr>
              <a:buSzPts val="2600"/>
              <a:buFont typeface="Arial"/>
              <a:buNone/>
            </a:pPr>
            <a:r>
              <a:t/>
            </a:r>
            <a:endParaRPr b="0" i="1" sz="2800" u="none" cap="none" strike="noStrike">
              <a:solidFill>
                <a:schemeClr val="dk1"/>
              </a:solidFill>
              <a:latin typeface="Verdana"/>
              <a:ea typeface="Verdana"/>
              <a:cs typeface="Verdana"/>
              <a:sym typeface="Verdana"/>
            </a:endParaRPr>
          </a:p>
          <a:p>
            <a:pPr indent="-173562" lvl="0" marL="457189" marR="0" rtl="0" algn="l">
              <a:lnSpc>
                <a:spcPct val="100000"/>
              </a:lnSpc>
              <a:spcBef>
                <a:spcPts val="0"/>
              </a:spcBef>
              <a:spcAft>
                <a:spcPts val="0"/>
              </a:spcAft>
              <a:buClr>
                <a:srgbClr val="000000"/>
              </a:buClr>
              <a:buSzPts val="2600"/>
              <a:buFont typeface="Arial"/>
              <a:buNone/>
            </a:pPr>
            <a:r>
              <a:t/>
            </a:r>
            <a:endParaRPr b="0" i="1" sz="2800" u="none" cap="none" strike="noStrike">
              <a:solidFill>
                <a:schemeClr val="dk1"/>
              </a:solidFill>
              <a:latin typeface="Verdana"/>
              <a:ea typeface="Verdana"/>
              <a:cs typeface="Verdana"/>
              <a:sym typeface="Verdana"/>
            </a:endParaRPr>
          </a:p>
          <a:p>
            <a:pPr indent="0" lvl="0" marL="63498" marR="0" rtl="0" algn="ctr">
              <a:lnSpc>
                <a:spcPct val="100000"/>
              </a:lnSpc>
              <a:spcBef>
                <a:spcPts val="0"/>
              </a:spcBef>
              <a:spcAft>
                <a:spcPts val="0"/>
              </a:spcAft>
              <a:buClr>
                <a:srgbClr val="000000"/>
              </a:buClr>
              <a:buSzPts val="2600"/>
              <a:buFont typeface="Arial"/>
              <a:buNone/>
            </a:pPr>
            <a:r>
              <a:rPr b="0" i="0" lang="en-US" sz="2800" u="none" cap="none" strike="noStrike">
                <a:solidFill>
                  <a:schemeClr val="dk1"/>
                </a:solidFill>
                <a:latin typeface="Verdana"/>
                <a:ea typeface="Verdana"/>
                <a:cs typeface="Verdana"/>
                <a:sym typeface="Verdana"/>
              </a:rPr>
              <a:t>You may have heard </a:t>
            </a:r>
            <a:r>
              <a:rPr b="0" i="0" lang="en-US" sz="2800" u="none" cap="none" strike="noStrike">
                <a:solidFill>
                  <a:srgbClr val="0070C0"/>
                </a:solidFill>
                <a:latin typeface="Verdana"/>
                <a:ea typeface="Verdana"/>
                <a:cs typeface="Verdana"/>
                <a:sym typeface="Verdana"/>
              </a:rPr>
              <a:t>“Group Contingency.” </a:t>
            </a:r>
            <a:endParaRPr b="0" i="0" sz="2800" u="none" cap="none" strike="noStrike">
              <a:solidFill>
                <a:srgbClr val="0070C0"/>
              </a:solidFill>
              <a:latin typeface="Verdana"/>
              <a:ea typeface="Verdana"/>
              <a:cs typeface="Verdana"/>
              <a:sym typeface="Verdana"/>
            </a:endParaRPr>
          </a:p>
          <a:p>
            <a:pPr indent="0" lvl="0" marL="63498" marR="0" rtl="0" algn="ctr">
              <a:lnSpc>
                <a:spcPct val="100000"/>
              </a:lnSpc>
              <a:spcBef>
                <a:spcPts val="0"/>
              </a:spcBef>
              <a:spcAft>
                <a:spcPts val="0"/>
              </a:spcAft>
              <a:buClr>
                <a:srgbClr val="000000"/>
              </a:buClr>
              <a:buSzPts val="2600"/>
              <a:buFont typeface="Arial"/>
              <a:buNone/>
            </a:pPr>
            <a:r>
              <a:t/>
            </a:r>
            <a:endParaRPr b="0" i="0" sz="2800" u="none" cap="none" strike="noStrike">
              <a:solidFill>
                <a:schemeClr val="dk1"/>
              </a:solidFill>
              <a:latin typeface="Verdana"/>
              <a:ea typeface="Verdana"/>
              <a:cs typeface="Verdana"/>
              <a:sym typeface="Verdana"/>
            </a:endParaRPr>
          </a:p>
          <a:p>
            <a:pPr indent="0" lvl="0" marL="63498" marR="0" rtl="0" algn="ctr">
              <a:lnSpc>
                <a:spcPct val="100000"/>
              </a:lnSpc>
              <a:spcBef>
                <a:spcPts val="0"/>
              </a:spcBef>
              <a:spcAft>
                <a:spcPts val="0"/>
              </a:spcAft>
              <a:buClr>
                <a:srgbClr val="000000"/>
              </a:buClr>
              <a:buSzPts val="2600"/>
              <a:buFont typeface="Arial"/>
              <a:buNone/>
            </a:pPr>
            <a:r>
              <a:rPr b="0" i="0" lang="en-US" sz="2800" u="none" cap="none" strike="noStrike">
                <a:solidFill>
                  <a:schemeClr val="dk1"/>
                </a:solidFill>
                <a:latin typeface="Verdana"/>
                <a:ea typeface="Verdana"/>
                <a:cs typeface="Verdana"/>
                <a:sym typeface="Verdana"/>
              </a:rPr>
              <a:t>The class/group is rewarded when they work together to achieve a task.</a:t>
            </a:r>
            <a:endParaRPr b="0" i="0" sz="20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rgbClr val="000000"/>
              </a:solidFill>
              <a:latin typeface="Verdana"/>
              <a:ea typeface="Verdana"/>
              <a:cs typeface="Verdana"/>
              <a:sym typeface="Verdana"/>
            </a:endParaRPr>
          </a:p>
        </p:txBody>
      </p:sp>
      <p:sp>
        <p:nvSpPr>
          <p:cNvPr id="2423" name="Google Shape;2423;p23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 Feedback: Building Community Through Feedback</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7" name="Shape 2427"/>
        <p:cNvGrpSpPr/>
        <p:nvPr/>
      </p:nvGrpSpPr>
      <p:grpSpPr>
        <a:xfrm>
          <a:off x="0" y="0"/>
          <a:ext cx="0" cy="0"/>
          <a:chOff x="0" y="0"/>
          <a:chExt cx="0" cy="0"/>
        </a:xfrm>
      </p:grpSpPr>
      <p:sp>
        <p:nvSpPr>
          <p:cNvPr id="2428" name="Google Shape;2428;p237"/>
          <p:cNvSpPr txBox="1"/>
          <p:nvPr/>
        </p:nvSpPr>
        <p:spPr>
          <a:xfrm>
            <a:off x="298949" y="1371600"/>
            <a:ext cx="8546100" cy="3756000"/>
          </a:xfrm>
          <a:prstGeom prst="rect">
            <a:avLst/>
          </a:prstGeom>
          <a:noFill/>
          <a:ln>
            <a:noFill/>
          </a:ln>
        </p:spPr>
        <p:txBody>
          <a:bodyPr anchorCtr="0" anchor="ctr" bIns="91400" lIns="91400" spcFirstLastPara="1" rIns="91400" wrap="square" tIns="91400">
            <a:noAutofit/>
          </a:bodyPr>
          <a:lstStyle/>
          <a:p>
            <a:pPr indent="-469900" lvl="0" marL="495298" marR="0" rtl="0" algn="l">
              <a:lnSpc>
                <a:spcPct val="115000"/>
              </a:lnSpc>
              <a:spcBef>
                <a:spcPts val="800"/>
              </a:spcBef>
              <a:spcAft>
                <a:spcPts val="0"/>
              </a:spcAft>
              <a:buClr>
                <a:schemeClr val="dk1"/>
              </a:buClr>
              <a:buSzPts val="3200"/>
              <a:buFont typeface="Arial"/>
              <a:buChar char="•"/>
            </a:pPr>
            <a:r>
              <a:rPr b="0" i="0" lang="en-US" sz="2600" u="none" cap="none" strike="noStrike">
                <a:solidFill>
                  <a:schemeClr val="dk1"/>
                </a:solidFill>
                <a:latin typeface="Verdana"/>
                <a:ea typeface="Verdana"/>
                <a:cs typeface="Verdana"/>
                <a:sym typeface="Verdana"/>
              </a:rPr>
              <a:t>Increases the climate and culture of the class:  it’s a team</a:t>
            </a:r>
            <a:endParaRPr b="0" i="0" sz="2600" u="none" cap="none" strike="noStrike">
              <a:solidFill>
                <a:schemeClr val="dk1"/>
              </a:solidFill>
              <a:latin typeface="Verdana"/>
              <a:ea typeface="Verdana"/>
              <a:cs typeface="Verdana"/>
              <a:sym typeface="Verdana"/>
            </a:endParaRPr>
          </a:p>
          <a:p>
            <a:pPr indent="-469900" lvl="0" marL="495298" marR="0" rtl="0" algn="l">
              <a:lnSpc>
                <a:spcPct val="115000"/>
              </a:lnSpc>
              <a:spcBef>
                <a:spcPts val="0"/>
              </a:spcBef>
              <a:spcAft>
                <a:spcPts val="0"/>
              </a:spcAft>
              <a:buClr>
                <a:schemeClr val="dk1"/>
              </a:buClr>
              <a:buSzPts val="3200"/>
              <a:buFont typeface="Arial"/>
              <a:buChar char="•"/>
            </a:pPr>
            <a:r>
              <a:rPr b="0" i="0" lang="en-US" sz="2600" u="none" cap="none" strike="noStrike">
                <a:solidFill>
                  <a:schemeClr val="dk1"/>
                </a:solidFill>
                <a:latin typeface="Verdana"/>
                <a:ea typeface="Verdana"/>
                <a:cs typeface="Verdana"/>
                <a:sym typeface="Verdana"/>
              </a:rPr>
              <a:t>Dispels the notion that every single student has to meet the criteria</a:t>
            </a:r>
            <a:endParaRPr b="0" i="0" sz="2600" u="none" cap="none" strike="noStrike">
              <a:solidFill>
                <a:schemeClr val="dk1"/>
              </a:solidFill>
              <a:latin typeface="Verdana"/>
              <a:ea typeface="Verdana"/>
              <a:cs typeface="Verdana"/>
              <a:sym typeface="Verdana"/>
            </a:endParaRPr>
          </a:p>
          <a:p>
            <a:pPr indent="-469900" lvl="0" marL="495298" marR="0" rtl="0" algn="l">
              <a:lnSpc>
                <a:spcPct val="115000"/>
              </a:lnSpc>
              <a:spcBef>
                <a:spcPts val="0"/>
              </a:spcBef>
              <a:spcAft>
                <a:spcPts val="0"/>
              </a:spcAft>
              <a:buClr>
                <a:schemeClr val="dk1"/>
              </a:buClr>
              <a:buSzPts val="3200"/>
              <a:buFont typeface="Arial"/>
              <a:buChar char="•"/>
            </a:pPr>
            <a:r>
              <a:rPr b="0" i="0" lang="en-US" sz="2600" u="none" cap="none" strike="noStrike">
                <a:solidFill>
                  <a:schemeClr val="dk1"/>
                </a:solidFill>
                <a:latin typeface="Verdana"/>
                <a:ea typeface="Verdana"/>
                <a:cs typeface="Verdana"/>
                <a:sym typeface="Verdana"/>
              </a:rPr>
              <a:t>Allows students who have difficulty meeting expectations to participate and experience success</a:t>
            </a:r>
            <a:endParaRPr b="0" i="0" sz="2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The 18 Most Beautiful Beaches in the World 2023" id="2429" name="Google Shape;2429;p237"/>
          <p:cNvPicPr preferRelativeResize="0"/>
          <p:nvPr/>
        </p:nvPicPr>
        <p:blipFill rotWithShape="1">
          <a:blip r:embed="rId3">
            <a:alphaModFix/>
          </a:blip>
          <a:srcRect b="21030" l="0" r="0" t="33048"/>
          <a:stretch/>
        </p:blipFill>
        <p:spPr>
          <a:xfrm>
            <a:off x="0" y="5127600"/>
            <a:ext cx="9144000" cy="1691641"/>
          </a:xfrm>
          <a:prstGeom prst="rect">
            <a:avLst/>
          </a:prstGeom>
          <a:noFill/>
          <a:ln>
            <a:noFill/>
          </a:ln>
        </p:spPr>
      </p:pic>
      <p:sp>
        <p:nvSpPr>
          <p:cNvPr id="2430" name="Google Shape;2430;p23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Rationale</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4" name="Shape 2434"/>
        <p:cNvGrpSpPr/>
        <p:nvPr/>
      </p:nvGrpSpPr>
      <p:grpSpPr>
        <a:xfrm>
          <a:off x="0" y="0"/>
          <a:ext cx="0" cy="0"/>
          <a:chOff x="0" y="0"/>
          <a:chExt cx="0" cy="0"/>
        </a:xfrm>
      </p:grpSpPr>
      <p:sp>
        <p:nvSpPr>
          <p:cNvPr id="2435" name="Google Shape;2435;p23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Types of Supports</a:t>
            </a:r>
            <a:endParaRPr/>
          </a:p>
        </p:txBody>
      </p:sp>
      <p:pic>
        <p:nvPicPr>
          <p:cNvPr id="2436" name="Google Shape;2436;p238"/>
          <p:cNvPicPr preferRelativeResize="0"/>
          <p:nvPr/>
        </p:nvPicPr>
        <p:blipFill rotWithShape="1">
          <a:blip r:embed="rId3">
            <a:alphaModFix/>
          </a:blip>
          <a:srcRect b="0" l="0" r="0" t="0"/>
          <a:stretch/>
        </p:blipFill>
        <p:spPr>
          <a:xfrm>
            <a:off x="338425" y="2635223"/>
            <a:ext cx="1918852" cy="1918852"/>
          </a:xfrm>
          <a:prstGeom prst="rect">
            <a:avLst/>
          </a:prstGeom>
          <a:noFill/>
          <a:ln>
            <a:noFill/>
          </a:ln>
        </p:spPr>
      </p:pic>
      <p:pic>
        <p:nvPicPr>
          <p:cNvPr id="2437" name="Google Shape;2437;p238"/>
          <p:cNvPicPr preferRelativeResize="0"/>
          <p:nvPr/>
        </p:nvPicPr>
        <p:blipFill rotWithShape="1">
          <a:blip r:embed="rId4">
            <a:alphaModFix/>
          </a:blip>
          <a:srcRect b="0" l="0" r="0" t="0"/>
          <a:stretch/>
        </p:blipFill>
        <p:spPr>
          <a:xfrm>
            <a:off x="3575927" y="2736073"/>
            <a:ext cx="1992141" cy="1918852"/>
          </a:xfrm>
          <a:prstGeom prst="rect">
            <a:avLst/>
          </a:prstGeom>
          <a:noFill/>
          <a:ln>
            <a:noFill/>
          </a:ln>
        </p:spPr>
      </p:pic>
      <p:pic>
        <p:nvPicPr>
          <p:cNvPr id="2438" name="Google Shape;2438;p238"/>
          <p:cNvPicPr preferRelativeResize="0"/>
          <p:nvPr/>
        </p:nvPicPr>
        <p:blipFill rotWithShape="1">
          <a:blip r:embed="rId5">
            <a:alphaModFix/>
          </a:blip>
          <a:srcRect b="0" l="0" r="0" t="0"/>
          <a:stretch/>
        </p:blipFill>
        <p:spPr>
          <a:xfrm>
            <a:off x="6078743" y="2635223"/>
            <a:ext cx="3065259" cy="1918852"/>
          </a:xfrm>
          <a:prstGeom prst="rect">
            <a:avLst/>
          </a:prstGeom>
          <a:noFill/>
          <a:ln>
            <a:noFill/>
          </a:ln>
        </p:spPr>
      </p:pic>
      <p:sp>
        <p:nvSpPr>
          <p:cNvPr id="2439" name="Google Shape;2439;p238"/>
          <p:cNvSpPr txBox="1"/>
          <p:nvPr/>
        </p:nvSpPr>
        <p:spPr>
          <a:xfrm>
            <a:off x="228600" y="4875675"/>
            <a:ext cx="2420400" cy="63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Individual</a:t>
            </a:r>
            <a:endParaRPr b="0" i="0" sz="2700" u="none" cap="none" strike="noStrike">
              <a:solidFill>
                <a:srgbClr val="000000"/>
              </a:solidFill>
              <a:latin typeface="Verdana"/>
              <a:ea typeface="Verdana"/>
              <a:cs typeface="Verdana"/>
              <a:sym typeface="Verdana"/>
            </a:endParaRPr>
          </a:p>
        </p:txBody>
      </p:sp>
      <p:sp>
        <p:nvSpPr>
          <p:cNvPr id="2440" name="Google Shape;2440;p238"/>
          <p:cNvSpPr txBox="1"/>
          <p:nvPr/>
        </p:nvSpPr>
        <p:spPr>
          <a:xfrm>
            <a:off x="3124200" y="4875675"/>
            <a:ext cx="2954700" cy="63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Interdependent</a:t>
            </a:r>
            <a:endParaRPr b="0" i="0" sz="2700" u="none" cap="none" strike="noStrike">
              <a:solidFill>
                <a:srgbClr val="000000"/>
              </a:solidFill>
              <a:latin typeface="Verdana"/>
              <a:ea typeface="Verdana"/>
              <a:cs typeface="Verdana"/>
              <a:sym typeface="Verdana"/>
            </a:endParaRPr>
          </a:p>
        </p:txBody>
      </p:sp>
      <p:sp>
        <p:nvSpPr>
          <p:cNvPr id="2441" name="Google Shape;2441;p238"/>
          <p:cNvSpPr txBox="1"/>
          <p:nvPr/>
        </p:nvSpPr>
        <p:spPr>
          <a:xfrm>
            <a:off x="6305575" y="4875675"/>
            <a:ext cx="2420400" cy="63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Verdana"/>
                <a:ea typeface="Verdana"/>
                <a:cs typeface="Verdana"/>
                <a:sym typeface="Verdana"/>
              </a:rPr>
              <a:t>Dependent</a:t>
            </a:r>
            <a:endParaRPr b="0" i="0" sz="2700" u="none" cap="none" strike="noStrike">
              <a:solidFill>
                <a:srgbClr val="000000"/>
              </a:solidFill>
              <a:latin typeface="Verdana"/>
              <a:ea typeface="Verdana"/>
              <a:cs typeface="Verdana"/>
              <a:sym typeface="Verdana"/>
            </a:endParaRPr>
          </a:p>
        </p:txBody>
      </p:sp>
      <p:sp>
        <p:nvSpPr>
          <p:cNvPr id="2442" name="Google Shape;2442;p238"/>
          <p:cNvSpPr/>
          <p:nvPr/>
        </p:nvSpPr>
        <p:spPr>
          <a:xfrm>
            <a:off x="6554100" y="2081800"/>
            <a:ext cx="1918800" cy="3227400"/>
          </a:xfrm>
          <a:prstGeom prst="mathMultiply">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 Message of Gratitude</a:t>
            </a:r>
            <a:endParaRPr/>
          </a:p>
        </p:txBody>
      </p:sp>
      <p:pic>
        <p:nvPicPr>
          <p:cNvPr id="819" name="Google Shape;819;p3"/>
          <p:cNvPicPr preferRelativeResize="0"/>
          <p:nvPr/>
        </p:nvPicPr>
        <p:blipFill rotWithShape="1">
          <a:blip r:embed="rId3">
            <a:alphaModFix/>
          </a:blip>
          <a:srcRect b="0" l="0" r="0" t="0"/>
          <a:stretch/>
        </p:blipFill>
        <p:spPr>
          <a:xfrm>
            <a:off x="1127375" y="1524025"/>
            <a:ext cx="6593250" cy="4399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22"/>
          <p:cNvSpPr txBox="1"/>
          <p:nvPr>
            <p:ph idx="1" type="body"/>
          </p:nvPr>
        </p:nvSpPr>
        <p:spPr>
          <a:xfrm>
            <a:off x="228600" y="1546225"/>
            <a:ext cx="3887787" cy="2159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00000"/>
              </a:lnSpc>
              <a:spcBef>
                <a:spcPts val="640"/>
              </a:spcBef>
              <a:spcAft>
                <a:spcPts val="0"/>
              </a:spcAft>
              <a:buSzPts val="3200"/>
              <a:buNone/>
            </a:pPr>
            <a:r>
              <a:rPr lang="en-US">
                <a:solidFill>
                  <a:schemeClr val="lt1"/>
                </a:solidFill>
              </a:rPr>
              <a:t>Physical </a:t>
            </a:r>
            <a:endParaRPr>
              <a:solidFill>
                <a:schemeClr val="lt1"/>
              </a:solidFill>
            </a:endParaRPr>
          </a:p>
          <a:p>
            <a:pPr indent="0" lvl="0" marL="0" rtl="0" algn="ctr">
              <a:lnSpc>
                <a:spcPct val="100000"/>
              </a:lnSpc>
              <a:spcBef>
                <a:spcPts val="640"/>
              </a:spcBef>
              <a:spcAft>
                <a:spcPts val="0"/>
              </a:spcAft>
              <a:buSzPts val="3200"/>
              <a:buNone/>
            </a:pPr>
            <a:r>
              <a:rPr lang="en-US">
                <a:solidFill>
                  <a:schemeClr val="lt1"/>
                </a:solidFill>
              </a:rPr>
              <a:t>Context</a:t>
            </a:r>
            <a:endParaRPr>
              <a:solidFill>
                <a:schemeClr val="lt1"/>
              </a:solidFill>
            </a:endParaRPr>
          </a:p>
        </p:txBody>
      </p:sp>
      <p:sp>
        <p:nvSpPr>
          <p:cNvPr id="960" name="Google Shape;960;p2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b="0" i="0" lang="en-US" u="none" strike="noStrike">
                <a:solidFill>
                  <a:srgbClr val="FFFFFF"/>
                </a:solidFill>
                <a:latin typeface="Verdana"/>
                <a:ea typeface="Verdana"/>
                <a:cs typeface="Verdana"/>
                <a:sym typeface="Verdana"/>
              </a:rPr>
              <a:t>Classroom Contexts</a:t>
            </a:r>
            <a:endParaRPr sz="7200"/>
          </a:p>
        </p:txBody>
      </p:sp>
      <p:sp>
        <p:nvSpPr>
          <p:cNvPr id="961" name="Google Shape;961;p22"/>
          <p:cNvSpPr txBox="1"/>
          <p:nvPr>
            <p:ph idx="4294967295" type="body"/>
          </p:nvPr>
        </p:nvSpPr>
        <p:spPr>
          <a:xfrm>
            <a:off x="5027615" y="1546225"/>
            <a:ext cx="3887787" cy="2159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00000"/>
              </a:lnSpc>
              <a:spcBef>
                <a:spcPts val="640"/>
              </a:spcBef>
              <a:spcAft>
                <a:spcPts val="0"/>
              </a:spcAft>
              <a:buSzPts val="3200"/>
              <a:buNone/>
            </a:pPr>
            <a:r>
              <a:rPr lang="en-US">
                <a:solidFill>
                  <a:schemeClr val="lt1"/>
                </a:solidFill>
              </a:rPr>
              <a:t>Social </a:t>
            </a:r>
            <a:endParaRPr>
              <a:solidFill>
                <a:schemeClr val="lt1"/>
              </a:solidFill>
            </a:endParaRPr>
          </a:p>
          <a:p>
            <a:pPr indent="0" lvl="0" marL="0" rtl="0" algn="ctr">
              <a:lnSpc>
                <a:spcPct val="100000"/>
              </a:lnSpc>
              <a:spcBef>
                <a:spcPts val="640"/>
              </a:spcBef>
              <a:spcAft>
                <a:spcPts val="0"/>
              </a:spcAft>
              <a:buSzPts val="3200"/>
              <a:buNone/>
            </a:pPr>
            <a:r>
              <a:rPr lang="en-US">
                <a:solidFill>
                  <a:schemeClr val="lt1"/>
                </a:solidFill>
              </a:rPr>
              <a:t>Context</a:t>
            </a:r>
            <a:endParaRPr>
              <a:solidFill>
                <a:schemeClr val="lt1"/>
              </a:solidFill>
            </a:endParaRPr>
          </a:p>
        </p:txBody>
      </p:sp>
      <p:sp>
        <p:nvSpPr>
          <p:cNvPr id="962" name="Google Shape;962;p22"/>
          <p:cNvSpPr txBox="1"/>
          <p:nvPr>
            <p:ph idx="4294967295" type="body"/>
          </p:nvPr>
        </p:nvSpPr>
        <p:spPr>
          <a:xfrm>
            <a:off x="228600" y="3897013"/>
            <a:ext cx="3887788" cy="21590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00000"/>
              </a:lnSpc>
              <a:spcBef>
                <a:spcPts val="640"/>
              </a:spcBef>
              <a:spcAft>
                <a:spcPts val="0"/>
              </a:spcAft>
              <a:buSzPts val="3200"/>
              <a:buNone/>
            </a:pPr>
            <a:r>
              <a:rPr lang="en-US">
                <a:solidFill>
                  <a:schemeClr val="lt1"/>
                </a:solidFill>
              </a:rPr>
              <a:t>Cultural </a:t>
            </a:r>
            <a:endParaRPr>
              <a:solidFill>
                <a:schemeClr val="lt1"/>
              </a:solidFill>
            </a:endParaRPr>
          </a:p>
          <a:p>
            <a:pPr indent="0" lvl="0" marL="0" rtl="0" algn="ctr">
              <a:lnSpc>
                <a:spcPct val="100000"/>
              </a:lnSpc>
              <a:spcBef>
                <a:spcPts val="640"/>
              </a:spcBef>
              <a:spcAft>
                <a:spcPts val="0"/>
              </a:spcAft>
              <a:buSzPts val="3200"/>
              <a:buNone/>
            </a:pPr>
            <a:r>
              <a:rPr lang="en-US">
                <a:solidFill>
                  <a:schemeClr val="lt1"/>
                </a:solidFill>
              </a:rPr>
              <a:t>Context</a:t>
            </a:r>
            <a:endParaRPr>
              <a:solidFill>
                <a:schemeClr val="lt1"/>
              </a:solidFill>
            </a:endParaRPr>
          </a:p>
        </p:txBody>
      </p:sp>
      <p:sp>
        <p:nvSpPr>
          <p:cNvPr id="963" name="Google Shape;963;p22"/>
          <p:cNvSpPr txBox="1"/>
          <p:nvPr>
            <p:ph idx="4294967295" type="body"/>
          </p:nvPr>
        </p:nvSpPr>
        <p:spPr>
          <a:xfrm>
            <a:off x="5027614" y="3897013"/>
            <a:ext cx="3887787" cy="2160588"/>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00000"/>
              </a:lnSpc>
              <a:spcBef>
                <a:spcPts val="640"/>
              </a:spcBef>
              <a:spcAft>
                <a:spcPts val="0"/>
              </a:spcAft>
              <a:buSzPts val="3200"/>
              <a:buNone/>
            </a:pPr>
            <a:r>
              <a:rPr lang="en-US">
                <a:solidFill>
                  <a:schemeClr val="lt1"/>
                </a:solidFill>
              </a:rPr>
              <a:t>Temporal </a:t>
            </a:r>
            <a:endParaRPr>
              <a:solidFill>
                <a:schemeClr val="lt1"/>
              </a:solidFill>
            </a:endParaRPr>
          </a:p>
          <a:p>
            <a:pPr indent="0" lvl="0" marL="0" rtl="0" algn="ctr">
              <a:lnSpc>
                <a:spcPct val="100000"/>
              </a:lnSpc>
              <a:spcBef>
                <a:spcPts val="640"/>
              </a:spcBef>
              <a:spcAft>
                <a:spcPts val="0"/>
              </a:spcAft>
              <a:buSzPts val="3200"/>
              <a:buNone/>
            </a:pPr>
            <a:r>
              <a:rPr lang="en-US">
                <a:solidFill>
                  <a:schemeClr val="lt1"/>
                </a:solidFill>
              </a:rPr>
              <a:t>Context</a:t>
            </a:r>
            <a:endParaRPr>
              <a:solidFill>
                <a:schemeClr val="lt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239"/>
          <p:cNvSpPr txBox="1"/>
          <p:nvPr/>
        </p:nvSpPr>
        <p:spPr>
          <a:xfrm>
            <a:off x="4923900" y="1477050"/>
            <a:ext cx="4220100" cy="3903900"/>
          </a:xfrm>
          <a:prstGeom prst="rect">
            <a:avLst/>
          </a:prstGeom>
          <a:noFill/>
          <a:ln>
            <a:noFill/>
          </a:ln>
        </p:spPr>
        <p:txBody>
          <a:bodyPr anchorCtr="0" anchor="ctr" bIns="91400" lIns="91400" spcFirstLastPara="1" rIns="91400" wrap="square" tIns="91400">
            <a:noAutofit/>
          </a:bodyPr>
          <a:lstStyle/>
          <a:p>
            <a:pPr indent="-355600" lvl="0" marL="431798" marR="0" rtl="0" algn="l">
              <a:lnSpc>
                <a:spcPct val="100000"/>
              </a:lnSpc>
              <a:spcBef>
                <a:spcPts val="50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Providing meaningful rewards</a:t>
            </a:r>
            <a:endParaRPr b="0" i="0" sz="2600" u="none" cap="none" strike="noStrike">
              <a:solidFill>
                <a:schemeClr val="dk1"/>
              </a:solidFill>
              <a:latin typeface="Verdana"/>
              <a:ea typeface="Verdana"/>
              <a:cs typeface="Verdana"/>
              <a:sym typeface="Verdana"/>
            </a:endParaRPr>
          </a:p>
          <a:p>
            <a:pPr indent="-190500" lvl="0" marL="800089" marR="0" rtl="0" algn="l">
              <a:lnSpc>
                <a:spcPct val="100000"/>
              </a:lnSpc>
              <a:spcBef>
                <a:spcPts val="50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31798"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Being consistent</a:t>
            </a:r>
            <a:endParaRPr b="0" i="0" sz="2600" u="none" cap="none" strike="noStrike">
              <a:solidFill>
                <a:schemeClr val="dk1"/>
              </a:solidFill>
              <a:latin typeface="Verdana"/>
              <a:ea typeface="Verdana"/>
              <a:cs typeface="Verdana"/>
              <a:sym typeface="Verdana"/>
            </a:endParaRPr>
          </a:p>
          <a:p>
            <a:pPr indent="-190500" lvl="0" marL="800089" marR="0" rtl="0" algn="l">
              <a:lnSpc>
                <a:spcPct val="100000"/>
              </a:lnSpc>
              <a:spcBef>
                <a:spcPts val="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31798"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Considering the school-wide reward system</a:t>
            </a:r>
            <a:endParaRPr b="0" i="0" sz="2600" u="none" cap="none" strike="noStrike">
              <a:solidFill>
                <a:schemeClr val="dk1"/>
              </a:solidFill>
              <a:latin typeface="Verdana"/>
              <a:ea typeface="Verdana"/>
              <a:cs typeface="Verdana"/>
              <a:sym typeface="Verdana"/>
            </a:endParaRPr>
          </a:p>
          <a:p>
            <a:pPr indent="-190500" lvl="0" marL="800089" marR="0" rtl="0" algn="l">
              <a:lnSpc>
                <a:spcPct val="100000"/>
              </a:lnSpc>
              <a:spcBef>
                <a:spcPts val="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31798"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Keeping it simple</a:t>
            </a:r>
            <a:endParaRPr b="0" i="0" sz="2600" u="none" cap="none" strike="noStrike">
              <a:solidFill>
                <a:schemeClr val="dk1"/>
              </a:solidFill>
              <a:latin typeface="Verdana"/>
              <a:ea typeface="Verdana"/>
              <a:cs typeface="Verdana"/>
              <a:sym typeface="Verdana"/>
            </a:endParaRPr>
          </a:p>
        </p:txBody>
      </p:sp>
      <p:sp>
        <p:nvSpPr>
          <p:cNvPr id="2448" name="Google Shape;2448;p239"/>
          <p:cNvSpPr txBox="1"/>
          <p:nvPr/>
        </p:nvSpPr>
        <p:spPr>
          <a:xfrm>
            <a:off x="298800" y="2096389"/>
            <a:ext cx="4273200" cy="3903900"/>
          </a:xfrm>
          <a:prstGeom prst="rect">
            <a:avLst/>
          </a:prstGeom>
          <a:noFill/>
          <a:ln>
            <a:noFill/>
          </a:ln>
        </p:spPr>
        <p:txBody>
          <a:bodyPr anchorCtr="0" anchor="ctr" bIns="91400" lIns="91400" spcFirstLastPara="1" rIns="91400" wrap="square" tIns="91400">
            <a:noAutofit/>
          </a:bodyPr>
          <a:lstStyle/>
          <a:p>
            <a:pPr indent="-355600" lvl="0" marL="431798"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Remaining focused on the positive</a:t>
            </a:r>
            <a:endParaRPr b="0" i="0" sz="2600" u="none" cap="none" strike="noStrike">
              <a:solidFill>
                <a:schemeClr val="dk1"/>
              </a:solidFill>
              <a:latin typeface="Verdana"/>
              <a:ea typeface="Verdana"/>
              <a:cs typeface="Verdana"/>
              <a:sym typeface="Verdana"/>
            </a:endParaRPr>
          </a:p>
          <a:p>
            <a:pPr indent="-190500" lvl="0" marL="800089" marR="0" rtl="0" algn="l">
              <a:lnSpc>
                <a:spcPct val="100000"/>
              </a:lnSpc>
              <a:spcBef>
                <a:spcPts val="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31798"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Maintaining high rates of reinforcement</a:t>
            </a:r>
            <a:endParaRPr b="0" i="0" sz="2600" u="none" cap="none" strike="noStrike">
              <a:solidFill>
                <a:schemeClr val="dk1"/>
              </a:solidFill>
              <a:latin typeface="Verdana"/>
              <a:ea typeface="Verdana"/>
              <a:cs typeface="Verdana"/>
              <a:sym typeface="Verdana"/>
            </a:endParaRPr>
          </a:p>
          <a:p>
            <a:pPr indent="-190500" lvl="0" marL="800089" marR="0" rtl="0" algn="l">
              <a:lnSpc>
                <a:spcPct val="100000"/>
              </a:lnSpc>
              <a:spcBef>
                <a:spcPts val="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31797" marR="0" rtl="0" algn="l">
              <a:lnSpc>
                <a:spcPct val="100000"/>
              </a:lnSpc>
              <a:spcBef>
                <a:spcPts val="0"/>
              </a:spcBef>
              <a:spcAft>
                <a:spcPts val="0"/>
              </a:spcAft>
              <a:buClr>
                <a:schemeClr val="dk1"/>
              </a:buClr>
              <a:buSzPts val="2400"/>
              <a:buFont typeface="Arial"/>
              <a:buChar char="•"/>
            </a:pPr>
            <a:r>
              <a:rPr b="0" i="0" lang="en-US" sz="2600" u="none" cap="none" strike="noStrike">
                <a:solidFill>
                  <a:schemeClr val="dk1"/>
                </a:solidFill>
                <a:latin typeface="Verdana"/>
                <a:ea typeface="Verdana"/>
                <a:cs typeface="Verdana"/>
                <a:sym typeface="Verdana"/>
              </a:rPr>
              <a:t>Taking time to reward students</a:t>
            </a:r>
            <a:endParaRPr b="0" i="0" sz="2600" u="none" cap="none" strike="noStrike">
              <a:solidFill>
                <a:schemeClr val="dk1"/>
              </a:solidFill>
              <a:latin typeface="Verdana"/>
              <a:ea typeface="Verdana"/>
              <a:cs typeface="Verdana"/>
              <a:sym typeface="Verdana"/>
            </a:endParaRPr>
          </a:p>
          <a:p>
            <a:pPr indent="-190500" lvl="0" marL="800100" marR="0" rtl="0" algn="l">
              <a:lnSpc>
                <a:spcPct val="100000"/>
              </a:lnSpc>
              <a:spcBef>
                <a:spcPts val="0"/>
              </a:spcBef>
              <a:spcAft>
                <a:spcPts val="0"/>
              </a:spcAft>
              <a:buClr>
                <a:srgbClr val="000000"/>
              </a:buClr>
              <a:buSzPts val="2400"/>
              <a:buFont typeface="Arial"/>
              <a:buNone/>
            </a:pPr>
            <a:r>
              <a:t/>
            </a:r>
            <a:endParaRPr b="0" i="0" sz="2600" u="none" cap="none" strike="noStrike">
              <a:solidFill>
                <a:schemeClr val="dk1"/>
              </a:solidFill>
              <a:latin typeface="Verdana"/>
              <a:ea typeface="Verdana"/>
              <a:cs typeface="Verdana"/>
              <a:sym typeface="Verdana"/>
            </a:endParaRPr>
          </a:p>
          <a:p>
            <a:pPr indent="-355600" lvl="0" marL="419098"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Verdana"/>
                <a:ea typeface="Verdana"/>
                <a:cs typeface="Verdana"/>
                <a:sym typeface="Verdana"/>
              </a:rPr>
              <a:t>Communicate with families and build shared understanding</a:t>
            </a:r>
            <a:endParaRPr b="0" i="0" sz="2600" u="none" cap="none" strike="noStrike">
              <a:solidFill>
                <a:schemeClr val="dk1"/>
              </a:solidFill>
              <a:latin typeface="Verdana"/>
              <a:ea typeface="Verdana"/>
              <a:cs typeface="Verdana"/>
              <a:sym typeface="Verdana"/>
            </a:endParaRPr>
          </a:p>
        </p:txBody>
      </p:sp>
      <p:sp>
        <p:nvSpPr>
          <p:cNvPr id="2449" name="Google Shape;2449;p23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What works!</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3" name="Shape 2453"/>
        <p:cNvGrpSpPr/>
        <p:nvPr/>
      </p:nvGrpSpPr>
      <p:grpSpPr>
        <a:xfrm>
          <a:off x="0" y="0"/>
          <a:ext cx="0" cy="0"/>
          <a:chOff x="0" y="0"/>
          <a:chExt cx="0" cy="0"/>
        </a:xfrm>
      </p:grpSpPr>
      <p:sp>
        <p:nvSpPr>
          <p:cNvPr id="2454" name="Google Shape;2454;p240"/>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Group Feedback: </a:t>
            </a:r>
            <a:br>
              <a:rPr lang="en-US"/>
            </a:br>
            <a:r>
              <a:rPr lang="en-US"/>
              <a:t>Cautions</a:t>
            </a:r>
            <a:endParaRPr/>
          </a:p>
        </p:txBody>
      </p:sp>
      <p:sp>
        <p:nvSpPr>
          <p:cNvPr id="2455" name="Google Shape;2455;p240"/>
          <p:cNvSpPr txBox="1"/>
          <p:nvPr>
            <p:ph idx="1" type="body"/>
          </p:nvPr>
        </p:nvSpPr>
        <p:spPr>
          <a:xfrm>
            <a:off x="457200" y="1600201"/>
            <a:ext cx="4038600" cy="4248149"/>
          </a:xfrm>
          <a:prstGeom prst="rect">
            <a:avLst/>
          </a:prstGeom>
          <a:noFill/>
          <a:ln>
            <a:noFill/>
          </a:ln>
        </p:spPr>
        <p:txBody>
          <a:bodyPr anchorCtr="0" anchor="t" bIns="45700" lIns="91425" spcFirstLastPara="1" rIns="91425" wrap="square" tIns="45700">
            <a:noAutofit/>
          </a:bodyPr>
          <a:lstStyle/>
          <a:p>
            <a:pPr indent="-425450" lvl="0" marL="457200" rtl="0" algn="l">
              <a:lnSpc>
                <a:spcPct val="100000"/>
              </a:lnSpc>
              <a:spcBef>
                <a:spcPts val="560"/>
              </a:spcBef>
              <a:spcAft>
                <a:spcPts val="0"/>
              </a:spcAft>
              <a:buSzPts val="3100"/>
              <a:buFont typeface="Verdana"/>
              <a:buChar char="•"/>
            </a:pPr>
            <a:r>
              <a:rPr lang="en-US" sz="2700">
                <a:solidFill>
                  <a:srgbClr val="0070C0"/>
                </a:solidFill>
                <a:latin typeface="Verdana"/>
                <a:ea typeface="Verdana"/>
                <a:cs typeface="Verdana"/>
                <a:sym typeface="Verdana"/>
              </a:rPr>
              <a:t>Do NOT </a:t>
            </a:r>
            <a:r>
              <a:rPr lang="en-US" sz="2700">
                <a:latin typeface="Verdana"/>
                <a:ea typeface="Verdana"/>
                <a:cs typeface="Verdana"/>
                <a:sym typeface="Verdana"/>
              </a:rPr>
              <a:t>take away previously earned points or reinforcement</a:t>
            </a:r>
            <a:endParaRPr sz="3100">
              <a:latin typeface="Verdana"/>
              <a:ea typeface="Verdana"/>
              <a:cs typeface="Verdana"/>
              <a:sym typeface="Verdana"/>
            </a:endParaRPr>
          </a:p>
          <a:p>
            <a:pPr indent="0" lvl="0" marL="50800" rtl="0" algn="l">
              <a:lnSpc>
                <a:spcPct val="100000"/>
              </a:lnSpc>
              <a:spcBef>
                <a:spcPts val="560"/>
              </a:spcBef>
              <a:spcAft>
                <a:spcPts val="0"/>
              </a:spcAft>
              <a:buSzPts val="2800"/>
              <a:buNone/>
            </a:pPr>
            <a:r>
              <a:t/>
            </a:r>
            <a:endParaRPr sz="2700">
              <a:latin typeface="Verdana"/>
              <a:ea typeface="Verdana"/>
              <a:cs typeface="Verdana"/>
              <a:sym typeface="Verdana"/>
            </a:endParaRPr>
          </a:p>
          <a:p>
            <a:pPr indent="-425450" lvl="0" marL="457200" rtl="0" algn="l">
              <a:lnSpc>
                <a:spcPct val="100000"/>
              </a:lnSpc>
              <a:spcBef>
                <a:spcPts val="560"/>
              </a:spcBef>
              <a:spcAft>
                <a:spcPts val="0"/>
              </a:spcAft>
              <a:buSzPts val="3100"/>
              <a:buFont typeface="Verdana"/>
              <a:buChar char="•"/>
            </a:pPr>
            <a:r>
              <a:rPr lang="en-US" sz="2700">
                <a:latin typeface="Verdana"/>
                <a:ea typeface="Verdana"/>
                <a:cs typeface="Verdana"/>
                <a:sym typeface="Verdana"/>
              </a:rPr>
              <a:t>Each and every student </a:t>
            </a:r>
            <a:r>
              <a:rPr lang="en-US" sz="2700">
                <a:solidFill>
                  <a:srgbClr val="0070C0"/>
                </a:solidFill>
                <a:latin typeface="Verdana"/>
                <a:ea typeface="Verdana"/>
                <a:cs typeface="Verdana"/>
                <a:sym typeface="Verdana"/>
              </a:rPr>
              <a:t>should NOT </a:t>
            </a:r>
            <a:r>
              <a:rPr lang="en-US" sz="2700">
                <a:latin typeface="Verdana"/>
                <a:ea typeface="Verdana"/>
                <a:cs typeface="Verdana"/>
                <a:sym typeface="Verdana"/>
              </a:rPr>
              <a:t>have to do every single thing for the class to earn the reward</a:t>
            </a:r>
            <a:endParaRPr sz="3100">
              <a:latin typeface="Verdana"/>
              <a:ea typeface="Verdana"/>
              <a:cs typeface="Verdana"/>
              <a:sym typeface="Verdana"/>
            </a:endParaRPr>
          </a:p>
          <a:p>
            <a:pPr indent="-228600" lvl="0" marL="457200" rtl="0" algn="l">
              <a:lnSpc>
                <a:spcPct val="100000"/>
              </a:lnSpc>
              <a:spcBef>
                <a:spcPts val="560"/>
              </a:spcBef>
              <a:spcAft>
                <a:spcPts val="0"/>
              </a:spcAft>
              <a:buSzPts val="2800"/>
              <a:buNone/>
            </a:pPr>
            <a:r>
              <a:t/>
            </a:r>
            <a:endParaRPr sz="3100">
              <a:latin typeface="Verdana"/>
              <a:ea typeface="Verdana"/>
              <a:cs typeface="Verdana"/>
              <a:sym typeface="Verdana"/>
            </a:endParaRPr>
          </a:p>
        </p:txBody>
      </p:sp>
      <p:sp>
        <p:nvSpPr>
          <p:cNvPr id="2456" name="Google Shape;2456;p240"/>
          <p:cNvSpPr txBox="1"/>
          <p:nvPr>
            <p:ph idx="2" type="body"/>
          </p:nvPr>
        </p:nvSpPr>
        <p:spPr>
          <a:xfrm>
            <a:off x="4597399" y="1600201"/>
            <a:ext cx="4038600" cy="4248149"/>
          </a:xfrm>
          <a:prstGeom prst="rect">
            <a:avLst/>
          </a:prstGeom>
          <a:noFill/>
          <a:ln>
            <a:noFill/>
          </a:ln>
        </p:spPr>
        <p:txBody>
          <a:bodyPr anchorCtr="0" anchor="t" bIns="45700" lIns="91425" spcFirstLastPara="1" rIns="91425" wrap="square" tIns="45700">
            <a:normAutofit/>
          </a:bodyPr>
          <a:lstStyle/>
          <a:p>
            <a:pPr indent="-425450" lvl="0" marL="457200" rtl="0" algn="l">
              <a:lnSpc>
                <a:spcPct val="100000"/>
              </a:lnSpc>
              <a:spcBef>
                <a:spcPts val="560"/>
              </a:spcBef>
              <a:spcAft>
                <a:spcPts val="0"/>
              </a:spcAft>
              <a:buSzPts val="3100"/>
              <a:buFont typeface="Verdana"/>
              <a:buChar char="•"/>
            </a:pPr>
            <a:r>
              <a:rPr lang="en-US" sz="2700">
                <a:solidFill>
                  <a:srgbClr val="0070C0"/>
                </a:solidFill>
                <a:latin typeface="Verdana"/>
                <a:ea typeface="Verdana"/>
                <a:cs typeface="Verdana"/>
                <a:sym typeface="Verdana"/>
              </a:rPr>
              <a:t>Do NOT </a:t>
            </a:r>
            <a:r>
              <a:rPr lang="en-US" sz="2700">
                <a:latin typeface="Verdana"/>
                <a:ea typeface="Verdana"/>
                <a:cs typeface="Verdana"/>
                <a:sym typeface="Verdana"/>
              </a:rPr>
              <a:t>have one student or group earn things (or lose things) for the group</a:t>
            </a:r>
            <a:endParaRPr sz="3100">
              <a:latin typeface="Verdana"/>
              <a:ea typeface="Verdana"/>
              <a:cs typeface="Verdana"/>
              <a:sym typeface="Verdana"/>
            </a:endParaRPr>
          </a:p>
          <a:p>
            <a:pPr indent="0" lvl="0" marL="50800" rtl="0" algn="l">
              <a:lnSpc>
                <a:spcPct val="100000"/>
              </a:lnSpc>
              <a:spcBef>
                <a:spcPts val="560"/>
              </a:spcBef>
              <a:spcAft>
                <a:spcPts val="0"/>
              </a:spcAft>
              <a:buSzPts val="2800"/>
              <a:buNone/>
            </a:pPr>
            <a:r>
              <a:t/>
            </a:r>
            <a:endParaRPr sz="2700">
              <a:latin typeface="Verdana"/>
              <a:ea typeface="Verdana"/>
              <a:cs typeface="Verdana"/>
              <a:sym typeface="Verdana"/>
            </a:endParaRPr>
          </a:p>
          <a:p>
            <a:pPr indent="-425450" lvl="0" marL="457200" rtl="0" algn="l">
              <a:lnSpc>
                <a:spcPct val="100000"/>
              </a:lnSpc>
              <a:spcBef>
                <a:spcPts val="560"/>
              </a:spcBef>
              <a:spcAft>
                <a:spcPts val="0"/>
              </a:spcAft>
              <a:buSzPts val="3100"/>
              <a:buFont typeface="Verdana"/>
              <a:buChar char="•"/>
            </a:pPr>
            <a:r>
              <a:rPr lang="en-US" sz="2700">
                <a:solidFill>
                  <a:srgbClr val="0070C0"/>
                </a:solidFill>
                <a:latin typeface="Verdana"/>
                <a:ea typeface="Verdana"/>
                <a:cs typeface="Verdana"/>
                <a:sym typeface="Verdana"/>
              </a:rPr>
              <a:t>Do NOT </a:t>
            </a:r>
            <a:r>
              <a:rPr lang="en-US" sz="2700">
                <a:latin typeface="Verdana"/>
                <a:ea typeface="Verdana"/>
                <a:cs typeface="Verdana"/>
                <a:sym typeface="Verdana"/>
              </a:rPr>
              <a:t>leverage peer pressure</a:t>
            </a:r>
            <a:endParaRPr sz="3100">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5"/>
                                        </p:tgtEl>
                                        <p:attrNameLst>
                                          <p:attrName>style.visibility</p:attrName>
                                        </p:attrNameLst>
                                      </p:cBhvr>
                                      <p:to>
                                        <p:strVal val="visible"/>
                                      </p:to>
                                    </p:set>
                                    <p:animEffect filter="fade" transition="in">
                                      <p:cBhvr>
                                        <p:cTn dur="1000"/>
                                        <p:tgtEl>
                                          <p:spTgt spid="2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6"/>
                                        </p:tgtEl>
                                        <p:attrNameLst>
                                          <p:attrName>style.visibility</p:attrName>
                                        </p:attrNameLst>
                                      </p:cBhvr>
                                      <p:to>
                                        <p:strVal val="visible"/>
                                      </p:to>
                                    </p:set>
                                    <p:animEffect filter="fade" transition="in">
                                      <p:cBhvr>
                                        <p:cTn dur="1000"/>
                                        <p:tgtEl>
                                          <p:spTgt spid="2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sp>
        <p:nvSpPr>
          <p:cNvPr id="2462" name="Google Shape;2462;p24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How to Implement</a:t>
            </a:r>
            <a:endParaRPr/>
          </a:p>
        </p:txBody>
      </p:sp>
      <p:sp>
        <p:nvSpPr>
          <p:cNvPr id="2463" name="Google Shape;2463;p241"/>
          <p:cNvSpPr txBox="1"/>
          <p:nvPr>
            <p:ph idx="1" type="body"/>
          </p:nvPr>
        </p:nvSpPr>
        <p:spPr>
          <a:xfrm>
            <a:off x="457200" y="1600200"/>
            <a:ext cx="4038600" cy="4879500"/>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Choose an effective reward</a:t>
            </a:r>
            <a:endParaRPr>
              <a:latin typeface="Verdana"/>
              <a:ea typeface="Verdana"/>
              <a:cs typeface="Verdana"/>
              <a:sym typeface="Verdana"/>
            </a:endParaRPr>
          </a:p>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Determine the behavior to change and any collateral behaviors that might be affected</a:t>
            </a:r>
            <a:endParaRPr>
              <a:latin typeface="Verdana"/>
              <a:ea typeface="Verdana"/>
              <a:cs typeface="Verdana"/>
              <a:sym typeface="Verdana"/>
            </a:endParaRPr>
          </a:p>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Set appropriate performance criterion</a:t>
            </a:r>
            <a:endParaRPr>
              <a:latin typeface="Verdana"/>
              <a:ea typeface="Verdana"/>
              <a:cs typeface="Verdana"/>
              <a:sym typeface="Verdana"/>
            </a:endParaRPr>
          </a:p>
          <a:p>
            <a:pPr indent="-381000" lvl="1" marL="914400" rtl="0" algn="l">
              <a:lnSpc>
                <a:spcPct val="100000"/>
              </a:lnSpc>
              <a:spcBef>
                <a:spcPts val="480"/>
              </a:spcBef>
              <a:spcAft>
                <a:spcPts val="0"/>
              </a:spcAft>
              <a:buSzPts val="2400"/>
              <a:buFont typeface="Verdana"/>
              <a:buChar char="–"/>
            </a:pPr>
            <a:r>
              <a:rPr lang="en-US" sz="2400">
                <a:latin typeface="Verdana"/>
                <a:ea typeface="Verdana"/>
                <a:cs typeface="Verdana"/>
                <a:sym typeface="Verdana"/>
              </a:rPr>
              <a:t>It is important that the goals are clearly identified</a:t>
            </a:r>
            <a:endParaRPr>
              <a:latin typeface="Verdana"/>
              <a:ea typeface="Verdana"/>
              <a:cs typeface="Verdana"/>
              <a:sym typeface="Verdana"/>
            </a:endParaRPr>
          </a:p>
        </p:txBody>
      </p:sp>
      <p:sp>
        <p:nvSpPr>
          <p:cNvPr id="2464" name="Google Shape;2464;p241"/>
          <p:cNvSpPr txBox="1"/>
          <p:nvPr>
            <p:ph idx="2" type="body"/>
          </p:nvPr>
        </p:nvSpPr>
        <p:spPr>
          <a:xfrm>
            <a:off x="4597400" y="1600200"/>
            <a:ext cx="4038600" cy="48795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Combine with other procedures when appropriate</a:t>
            </a:r>
            <a:endParaRPr>
              <a:latin typeface="Verdana"/>
              <a:ea typeface="Verdana"/>
              <a:cs typeface="Verdana"/>
              <a:sym typeface="Verdana"/>
            </a:endParaRPr>
          </a:p>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Select the most appropriate group contingency</a:t>
            </a:r>
            <a:endParaRPr>
              <a:latin typeface="Verdana"/>
              <a:ea typeface="Verdana"/>
              <a:cs typeface="Verdana"/>
              <a:sym typeface="Verdana"/>
            </a:endParaRPr>
          </a:p>
          <a:p>
            <a:pPr indent="-406400" lvl="0" marL="457200" rtl="0" algn="l">
              <a:lnSpc>
                <a:spcPct val="100000"/>
              </a:lnSpc>
              <a:spcBef>
                <a:spcPts val="560"/>
              </a:spcBef>
              <a:spcAft>
                <a:spcPts val="0"/>
              </a:spcAft>
              <a:buSzPts val="2800"/>
              <a:buFont typeface="Verdana"/>
              <a:buChar char="•"/>
            </a:pPr>
            <a:r>
              <a:rPr lang="en-US" sz="2400">
                <a:latin typeface="Verdana"/>
                <a:ea typeface="Verdana"/>
                <a:cs typeface="Verdana"/>
                <a:sym typeface="Verdana"/>
              </a:rPr>
              <a:t>Monitor individual and group performance</a:t>
            </a:r>
            <a:endParaRPr>
              <a:latin typeface="Verdana"/>
              <a:ea typeface="Verdana"/>
              <a:cs typeface="Verdana"/>
              <a:sym typeface="Verdana"/>
            </a:endParaRPr>
          </a:p>
          <a:p>
            <a:pPr indent="-228600" lvl="0" marL="457200" rtl="0" algn="l">
              <a:lnSpc>
                <a:spcPct val="100000"/>
              </a:lnSpc>
              <a:spcBef>
                <a:spcPts val="560"/>
              </a:spcBef>
              <a:spcAft>
                <a:spcPts val="0"/>
              </a:spcAft>
              <a:buClr>
                <a:schemeClr val="dk1"/>
              </a:buClr>
              <a:buSzPts val="2800"/>
              <a:buNone/>
            </a:pPr>
            <a:r>
              <a:t/>
            </a:r>
            <a:endParaRPr sz="2400">
              <a:latin typeface="Verdana"/>
              <a:ea typeface="Verdana"/>
              <a:cs typeface="Verdana"/>
              <a:sym typeface="Verdana"/>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8" name="Shape 2468"/>
        <p:cNvGrpSpPr/>
        <p:nvPr/>
      </p:nvGrpSpPr>
      <p:grpSpPr>
        <a:xfrm>
          <a:off x="0" y="0"/>
          <a:ext cx="0" cy="0"/>
          <a:chOff x="0" y="0"/>
          <a:chExt cx="0" cy="0"/>
        </a:xfrm>
      </p:grpSpPr>
      <p:sp>
        <p:nvSpPr>
          <p:cNvPr id="2469" name="Google Shape;2469;p242"/>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360"/>
              </a:spcBef>
              <a:spcAft>
                <a:spcPts val="0"/>
              </a:spcAft>
              <a:buSzPts val="2800"/>
              <a:buChar char="•"/>
            </a:pPr>
            <a:r>
              <a:rPr lang="en-US" sz="2800"/>
              <a:t>Establishing a Group Feedback Program </a:t>
            </a:r>
            <a:endParaRPr sz="3400"/>
          </a:p>
          <a:p>
            <a:pPr indent="0" lvl="0" marL="457200" rtl="0" algn="l">
              <a:lnSpc>
                <a:spcPct val="100000"/>
              </a:lnSpc>
              <a:spcBef>
                <a:spcPts val="360"/>
              </a:spcBef>
              <a:spcAft>
                <a:spcPts val="0"/>
              </a:spcAft>
              <a:buSzPts val="1800"/>
              <a:buNone/>
            </a:pPr>
            <a:r>
              <a:t/>
            </a:r>
            <a:endParaRPr sz="2800"/>
          </a:p>
          <a:p>
            <a:pPr indent="-406400" lvl="0" marL="457200" rtl="0" algn="l">
              <a:lnSpc>
                <a:spcPct val="100000"/>
              </a:lnSpc>
              <a:spcBef>
                <a:spcPts val="360"/>
              </a:spcBef>
              <a:spcAft>
                <a:spcPts val="0"/>
              </a:spcAft>
              <a:buSzPts val="2800"/>
              <a:buChar char="•"/>
            </a:pPr>
            <a:r>
              <a:rPr lang="en-US" sz="2800"/>
              <a:t>Circle and Star: A Menu of Classroom Reinforcers-with a partner or table group, add a few more examples.</a:t>
            </a:r>
            <a:endParaRPr sz="3400"/>
          </a:p>
          <a:p>
            <a:pPr indent="0" lvl="0" marL="457200" rtl="0" algn="l">
              <a:lnSpc>
                <a:spcPct val="100000"/>
              </a:lnSpc>
              <a:spcBef>
                <a:spcPts val="360"/>
              </a:spcBef>
              <a:spcAft>
                <a:spcPts val="0"/>
              </a:spcAft>
              <a:buSzPts val="1800"/>
              <a:buNone/>
            </a:pPr>
            <a:r>
              <a:t/>
            </a:r>
            <a:endParaRPr sz="2800"/>
          </a:p>
          <a:p>
            <a:pPr indent="-406400" lvl="0" marL="457200" rtl="0" algn="l">
              <a:lnSpc>
                <a:spcPct val="100000"/>
              </a:lnSpc>
              <a:spcBef>
                <a:spcPts val="360"/>
              </a:spcBef>
              <a:spcAft>
                <a:spcPts val="0"/>
              </a:spcAft>
              <a:buSzPts val="2800"/>
              <a:buChar char="•"/>
            </a:pPr>
            <a:r>
              <a:rPr lang="en-US" sz="2800"/>
              <a:t>Write down at least 1 independent and interdependent contingency to try (or encourage others to try).</a:t>
            </a:r>
            <a:endParaRPr sz="3400"/>
          </a:p>
        </p:txBody>
      </p:sp>
      <p:sp>
        <p:nvSpPr>
          <p:cNvPr id="2470" name="Google Shape;2470;p24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Activity: Group Feedback </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pic>
        <p:nvPicPr>
          <p:cNvPr descr="4x6 chart of components for observation of group contingencies including identification of behavior, class participation, teacher pre-corrections, points given and displayed and re-teaching as necessary" id="2475" name="Google Shape;2475;p243"/>
          <p:cNvPicPr preferRelativeResize="0"/>
          <p:nvPr/>
        </p:nvPicPr>
        <p:blipFill rotWithShape="1">
          <a:blip r:embed="rId3">
            <a:alphaModFix/>
          </a:blip>
          <a:srcRect b="0" l="0" r="0" t="0"/>
          <a:stretch/>
        </p:blipFill>
        <p:spPr>
          <a:xfrm>
            <a:off x="152402" y="1676400"/>
            <a:ext cx="8853599" cy="3762700"/>
          </a:xfrm>
          <a:prstGeom prst="rect">
            <a:avLst/>
          </a:prstGeom>
          <a:noFill/>
          <a:ln cap="flat" cmpd="sng" w="9525">
            <a:solidFill>
              <a:schemeClr val="dk1"/>
            </a:solidFill>
            <a:prstDash val="solid"/>
            <a:round/>
            <a:headEnd len="sm" w="sm" type="none"/>
            <a:tailEnd len="sm" w="sm" type="none"/>
          </a:ln>
        </p:spPr>
      </p:pic>
      <p:sp>
        <p:nvSpPr>
          <p:cNvPr id="2476" name="Google Shape;2476;p243"/>
          <p:cNvSpPr txBox="1"/>
          <p:nvPr>
            <p:ph type="title"/>
          </p:nvPr>
        </p:nvSpPr>
        <p:spPr>
          <a:xfrm>
            <a:off x="228600" y="228600"/>
            <a:ext cx="8686799" cy="1143000"/>
          </a:xfrm>
          <a:prstGeom prst="rect">
            <a:avLst/>
          </a:prstGeom>
          <a:solidFill>
            <a:srgbClr val="003369"/>
          </a:solid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Collection</a:t>
            </a:r>
            <a:endParaRPr/>
          </a:p>
          <a:p>
            <a:pPr indent="0" lvl="0" marL="0" rtl="0" algn="ctr">
              <a:lnSpc>
                <a:spcPct val="100000"/>
              </a:lnSpc>
              <a:spcBef>
                <a:spcPts val="0"/>
              </a:spcBef>
              <a:spcAft>
                <a:spcPts val="0"/>
              </a:spcAft>
              <a:buSzPts val="4000"/>
              <a:buNone/>
            </a:pPr>
            <a:r>
              <a:t/>
            </a:r>
            <a:endParaRPr/>
          </a:p>
        </p:txBody>
      </p:sp>
      <p:sp>
        <p:nvSpPr>
          <p:cNvPr id="2477" name="Google Shape;2477;p243"/>
          <p:cNvSpPr txBox="1"/>
          <p:nvPr/>
        </p:nvSpPr>
        <p:spPr>
          <a:xfrm>
            <a:off x="0" y="1676400"/>
            <a:ext cx="589200" cy="400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#10</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sp>
        <p:nvSpPr>
          <p:cNvPr id="2483" name="Google Shape;2483;p255"/>
          <p:cNvSpPr txBox="1"/>
          <p:nvPr>
            <p:ph idx="1" type="body"/>
          </p:nvPr>
        </p:nvSpPr>
        <p:spPr>
          <a:xfrm>
            <a:off x="228600" y="1478175"/>
            <a:ext cx="5082600" cy="584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640"/>
              </a:spcBef>
              <a:spcAft>
                <a:spcPts val="0"/>
              </a:spcAft>
              <a:buSzPts val="3200"/>
              <a:buNone/>
            </a:pPr>
            <a:r>
              <a:rPr lang="en-US" sz="2600"/>
              <a:t>Take a </a:t>
            </a:r>
            <a:r>
              <a:rPr b="1" lang="en-US" sz="2600">
                <a:solidFill>
                  <a:schemeClr val="accent1"/>
                </a:solidFill>
              </a:rPr>
              <a:t>note card/Post-It </a:t>
            </a:r>
            <a:r>
              <a:rPr lang="en-US" sz="2600"/>
              <a:t> from the center of your table. </a:t>
            </a:r>
            <a:endParaRPr sz="2600"/>
          </a:p>
          <a:p>
            <a:pPr indent="0" lvl="0" marL="0" rtl="0" algn="l">
              <a:lnSpc>
                <a:spcPct val="90000"/>
              </a:lnSpc>
              <a:spcBef>
                <a:spcPts val="640"/>
              </a:spcBef>
              <a:spcAft>
                <a:spcPts val="0"/>
              </a:spcAft>
              <a:buSzPts val="3200"/>
              <a:buNone/>
            </a:pPr>
            <a:r>
              <a:t/>
            </a:r>
            <a:endParaRPr sz="2600"/>
          </a:p>
          <a:p>
            <a:pPr indent="0" lvl="0" marL="0" rtl="0" algn="l">
              <a:lnSpc>
                <a:spcPct val="90000"/>
              </a:lnSpc>
              <a:spcBef>
                <a:spcPts val="640"/>
              </a:spcBef>
              <a:spcAft>
                <a:spcPts val="0"/>
              </a:spcAft>
              <a:buSzPts val="3200"/>
              <a:buNone/>
            </a:pPr>
            <a:r>
              <a:rPr b="1" lang="en-US" sz="2600">
                <a:solidFill>
                  <a:schemeClr val="accent1"/>
                </a:solidFill>
              </a:rPr>
              <a:t>Write 1</a:t>
            </a:r>
            <a:r>
              <a:rPr lang="en-US" sz="2600"/>
              <a:t> </a:t>
            </a:r>
            <a:r>
              <a:rPr b="1" lang="en-US" sz="2600">
                <a:solidFill>
                  <a:schemeClr val="accent1"/>
                </a:solidFill>
              </a:rPr>
              <a:t>or 2 sentences</a:t>
            </a:r>
            <a:r>
              <a:rPr lang="en-US" sz="2600"/>
              <a:t> about your learning from the two days of Surf, Sand, Sun, and Systems that you will share with someone at your school or in your division. </a:t>
            </a:r>
            <a:endParaRPr sz="2600"/>
          </a:p>
          <a:p>
            <a:pPr indent="0" lvl="0" marL="0" rtl="0" algn="l">
              <a:lnSpc>
                <a:spcPct val="90000"/>
              </a:lnSpc>
              <a:spcBef>
                <a:spcPts val="640"/>
              </a:spcBef>
              <a:spcAft>
                <a:spcPts val="0"/>
              </a:spcAft>
              <a:buSzPts val="3200"/>
              <a:buNone/>
            </a:pPr>
            <a:r>
              <a:t/>
            </a:r>
            <a:endParaRPr sz="2600"/>
          </a:p>
          <a:p>
            <a:pPr indent="0" lvl="0" marL="0" rtl="0" algn="l">
              <a:lnSpc>
                <a:spcPct val="90000"/>
              </a:lnSpc>
              <a:spcBef>
                <a:spcPts val="640"/>
              </a:spcBef>
              <a:spcAft>
                <a:spcPts val="0"/>
              </a:spcAft>
              <a:buSzPts val="3200"/>
              <a:buNone/>
            </a:pPr>
            <a:r>
              <a:rPr b="1" lang="en-US" sz="2600">
                <a:solidFill>
                  <a:schemeClr val="accent1"/>
                </a:solidFill>
              </a:rPr>
              <a:t>Stand up</a:t>
            </a:r>
            <a:r>
              <a:rPr lang="en-US" sz="2600"/>
              <a:t> when you are finished. </a:t>
            </a:r>
            <a:endParaRPr sz="2600"/>
          </a:p>
        </p:txBody>
      </p:sp>
      <p:sp>
        <p:nvSpPr>
          <p:cNvPr id="2484" name="Google Shape;2484;p25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 a sentence or two…</a:t>
            </a:r>
            <a:endParaRPr/>
          </a:p>
        </p:txBody>
      </p:sp>
      <p:pic>
        <p:nvPicPr>
          <p:cNvPr id="2485" name="Google Shape;2485;p255"/>
          <p:cNvPicPr preferRelativeResize="0"/>
          <p:nvPr/>
        </p:nvPicPr>
        <p:blipFill rotWithShape="1">
          <a:blip r:embed="rId3">
            <a:alphaModFix/>
          </a:blip>
          <a:srcRect b="0" l="0" r="0" t="0"/>
          <a:stretch/>
        </p:blipFill>
        <p:spPr>
          <a:xfrm flipH="1">
            <a:off x="5166198" y="2280525"/>
            <a:ext cx="3749202" cy="2480551"/>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0" name="Shape 2490"/>
        <p:cNvGrpSpPr/>
        <p:nvPr/>
      </p:nvGrpSpPr>
      <p:grpSpPr>
        <a:xfrm>
          <a:off x="0" y="0"/>
          <a:ext cx="0" cy="0"/>
          <a:chOff x="0" y="0"/>
          <a:chExt cx="0" cy="0"/>
        </a:xfrm>
      </p:grpSpPr>
      <p:sp>
        <p:nvSpPr>
          <p:cNvPr id="2491" name="Google Shape;2491;p258"/>
          <p:cNvSpPr txBox="1"/>
          <p:nvPr>
            <p:ph idx="4294967295" type="body"/>
          </p:nvPr>
        </p:nvSpPr>
        <p:spPr>
          <a:xfrm>
            <a:off x="0" y="5133975"/>
            <a:ext cx="8229600" cy="127635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800"/>
              <a:buNone/>
            </a:pPr>
            <a:r>
              <a:rPr lang="en-US"/>
              <a:t>We wish you many successes during the 2024-2025 school year! </a:t>
            </a:r>
            <a:endParaRPr/>
          </a:p>
          <a:p>
            <a:pPr indent="0" lvl="0" marL="0" rtl="0" algn="ctr">
              <a:lnSpc>
                <a:spcPct val="100000"/>
              </a:lnSpc>
              <a:spcBef>
                <a:spcPts val="360"/>
              </a:spcBef>
              <a:spcAft>
                <a:spcPts val="0"/>
              </a:spcAft>
              <a:buSzPts val="1800"/>
              <a:buNone/>
            </a:pPr>
            <a:r>
              <a:t/>
            </a:r>
            <a:endParaRPr/>
          </a:p>
          <a:p>
            <a:pPr indent="0" lvl="0" marL="0" rtl="0" algn="ctr">
              <a:lnSpc>
                <a:spcPct val="100000"/>
              </a:lnSpc>
              <a:spcBef>
                <a:spcPts val="360"/>
              </a:spcBef>
              <a:spcAft>
                <a:spcPts val="0"/>
              </a:spcAft>
              <a:buSzPts val="1800"/>
              <a:buNone/>
            </a:pPr>
            <a:r>
              <a:t/>
            </a:r>
            <a:endParaRPr/>
          </a:p>
        </p:txBody>
      </p:sp>
      <p:pic>
        <p:nvPicPr>
          <p:cNvPr id="2492" name="Google Shape;2492;p258"/>
          <p:cNvPicPr preferRelativeResize="0"/>
          <p:nvPr/>
        </p:nvPicPr>
        <p:blipFill rotWithShape="1">
          <a:blip r:embed="rId3">
            <a:alphaModFix/>
          </a:blip>
          <a:srcRect b="0" l="0" r="0" t="0"/>
          <a:stretch/>
        </p:blipFill>
        <p:spPr>
          <a:xfrm>
            <a:off x="1565725" y="437275"/>
            <a:ext cx="6012549" cy="4509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id="969" name="Google Shape;969;p23"/>
          <p:cNvPicPr preferRelativeResize="0"/>
          <p:nvPr/>
        </p:nvPicPr>
        <p:blipFill rotWithShape="1">
          <a:blip r:embed="rId3">
            <a:alphaModFix/>
          </a:blip>
          <a:srcRect b="0" l="0" r="0" t="0"/>
          <a:stretch/>
        </p:blipFill>
        <p:spPr>
          <a:xfrm>
            <a:off x="258181" y="231058"/>
            <a:ext cx="8573691" cy="5567875"/>
          </a:xfrm>
          <a:prstGeom prst="rect">
            <a:avLst/>
          </a:prstGeom>
          <a:noFill/>
          <a:ln cap="flat" cmpd="sng" w="19050">
            <a:solidFill>
              <a:srgbClr val="FF9900"/>
            </a:solidFill>
            <a:prstDash val="solid"/>
            <a:round/>
            <a:headEnd len="sm" w="sm" type="none"/>
            <a:tailEnd len="sm" w="sm" type="none"/>
          </a:ln>
        </p:spPr>
      </p:pic>
      <p:sp>
        <p:nvSpPr>
          <p:cNvPr id="970" name="Google Shape;970;p23"/>
          <p:cNvSpPr txBox="1"/>
          <p:nvPr/>
        </p:nvSpPr>
        <p:spPr>
          <a:xfrm>
            <a:off x="4213925" y="1068488"/>
            <a:ext cx="1615800" cy="14160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Verdana"/>
                <a:ea typeface="Verdana"/>
                <a:cs typeface="Verdana"/>
                <a:sym typeface="Verdana"/>
              </a:rPr>
              <a:t>limit overhead lighting to key zones</a:t>
            </a:r>
            <a:endParaRPr b="0" i="0" sz="2000" u="none" cap="none" strike="noStrike">
              <a:solidFill>
                <a:schemeClr val="lt1"/>
              </a:solidFill>
              <a:latin typeface="Verdana"/>
              <a:ea typeface="Verdana"/>
              <a:cs typeface="Verdana"/>
              <a:sym typeface="Verdana"/>
            </a:endParaRPr>
          </a:p>
        </p:txBody>
      </p:sp>
      <p:sp>
        <p:nvSpPr>
          <p:cNvPr id="971" name="Google Shape;971;p23"/>
          <p:cNvSpPr txBox="1"/>
          <p:nvPr/>
        </p:nvSpPr>
        <p:spPr>
          <a:xfrm>
            <a:off x="1516425" y="3745700"/>
            <a:ext cx="1615800" cy="11082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Verdana"/>
                <a:ea typeface="Verdana"/>
                <a:cs typeface="Verdana"/>
                <a:sym typeface="Verdana"/>
              </a:rPr>
              <a:t>lamps and ambient lighting</a:t>
            </a:r>
            <a:endParaRPr b="0" i="0" sz="2000" u="none" cap="none" strike="noStrike">
              <a:solidFill>
                <a:schemeClr val="lt1"/>
              </a:solidFill>
              <a:latin typeface="Verdana"/>
              <a:ea typeface="Verdana"/>
              <a:cs typeface="Verdana"/>
              <a:sym typeface="Verdana"/>
            </a:endParaRPr>
          </a:p>
        </p:txBody>
      </p:sp>
      <p:sp>
        <p:nvSpPr>
          <p:cNvPr id="972" name="Google Shape;972;p23"/>
          <p:cNvSpPr txBox="1"/>
          <p:nvPr/>
        </p:nvSpPr>
        <p:spPr>
          <a:xfrm>
            <a:off x="7065200" y="1894363"/>
            <a:ext cx="1615800" cy="11082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Verdana"/>
                <a:ea typeface="Verdana"/>
                <a:cs typeface="Verdana"/>
                <a:sym typeface="Verdana"/>
              </a:rPr>
              <a:t>quiet legged chairs</a:t>
            </a:r>
            <a:endParaRPr b="0" i="0" sz="2000" u="none" cap="none" strike="noStrike">
              <a:solidFill>
                <a:schemeClr val="lt1"/>
              </a:solidFill>
              <a:latin typeface="Verdana"/>
              <a:ea typeface="Verdana"/>
              <a:cs typeface="Verdana"/>
              <a:sym typeface="Verdana"/>
            </a:endParaRPr>
          </a:p>
        </p:txBody>
      </p:sp>
      <p:sp>
        <p:nvSpPr>
          <p:cNvPr id="973" name="Google Shape;973;p23"/>
          <p:cNvSpPr txBox="1"/>
          <p:nvPr/>
        </p:nvSpPr>
        <p:spPr>
          <a:xfrm>
            <a:off x="4293100" y="5666375"/>
            <a:ext cx="2396100" cy="4926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chemeClr val="lt1"/>
                </a:solidFill>
                <a:latin typeface="Verdana"/>
                <a:ea typeface="Verdana"/>
                <a:cs typeface="Verdana"/>
                <a:sym typeface="Verdana"/>
              </a:rPr>
              <a:t>soft surfaces</a:t>
            </a:r>
            <a:endParaRPr b="0" i="0" sz="2000" u="none" cap="none" strike="noStrike">
              <a:solidFill>
                <a:schemeClr val="lt1"/>
              </a:solidFill>
              <a:latin typeface="Verdana"/>
              <a:ea typeface="Verdana"/>
              <a:cs typeface="Verdana"/>
              <a:sym typeface="Verdana"/>
            </a:endParaRPr>
          </a:p>
        </p:txBody>
      </p:sp>
      <p:sp>
        <p:nvSpPr>
          <p:cNvPr id="974" name="Google Shape;974;p23"/>
          <p:cNvSpPr/>
          <p:nvPr/>
        </p:nvSpPr>
        <p:spPr>
          <a:xfrm rot="5398166">
            <a:off x="7299330" y="3514600"/>
            <a:ext cx="1124400" cy="319800"/>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23"/>
          <p:cNvSpPr/>
          <p:nvPr/>
        </p:nvSpPr>
        <p:spPr>
          <a:xfrm rot="10798435">
            <a:off x="4067975" y="3859900"/>
            <a:ext cx="1317900" cy="306600"/>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24"/>
          <p:cNvPicPr preferRelativeResize="0"/>
          <p:nvPr/>
        </p:nvPicPr>
        <p:blipFill rotWithShape="1">
          <a:blip r:embed="rId3">
            <a:alphaModFix/>
          </a:blip>
          <a:srcRect b="0" l="0" r="10968" t="0"/>
          <a:stretch/>
        </p:blipFill>
        <p:spPr>
          <a:xfrm>
            <a:off x="259325" y="245650"/>
            <a:ext cx="8623949" cy="5496462"/>
          </a:xfrm>
          <a:prstGeom prst="rect">
            <a:avLst/>
          </a:prstGeom>
          <a:noFill/>
          <a:ln cap="flat" cmpd="sng" w="19050">
            <a:solidFill>
              <a:srgbClr val="FF9900"/>
            </a:solidFill>
            <a:prstDash val="solid"/>
            <a:round/>
            <a:headEnd len="sm" w="sm" type="none"/>
            <a:tailEnd len="sm" w="sm" type="none"/>
          </a:ln>
        </p:spPr>
      </p:pic>
      <p:sp>
        <p:nvSpPr>
          <p:cNvPr id="982" name="Google Shape;982;p24"/>
          <p:cNvSpPr txBox="1"/>
          <p:nvPr/>
        </p:nvSpPr>
        <p:spPr>
          <a:xfrm>
            <a:off x="673375" y="526025"/>
            <a:ext cx="2688000" cy="14775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curtains that can be pulled for diffusing bright light</a:t>
            </a:r>
            <a:endParaRPr b="0" i="0" sz="2100" u="none" cap="none" strike="noStrike">
              <a:solidFill>
                <a:schemeClr val="lt1"/>
              </a:solidFill>
              <a:latin typeface="Verdana"/>
              <a:ea typeface="Verdana"/>
              <a:cs typeface="Verdana"/>
              <a:sym typeface="Verdana"/>
            </a:endParaRPr>
          </a:p>
        </p:txBody>
      </p:sp>
      <p:sp>
        <p:nvSpPr>
          <p:cNvPr id="983" name="Google Shape;983;p24"/>
          <p:cNvSpPr txBox="1"/>
          <p:nvPr/>
        </p:nvSpPr>
        <p:spPr>
          <a:xfrm>
            <a:off x="7109975" y="687575"/>
            <a:ext cx="1773300" cy="11544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fluorescent light diffusers</a:t>
            </a:r>
            <a:endParaRPr b="0" i="0" sz="2100" u="none" cap="none" strike="noStrike">
              <a:solidFill>
                <a:schemeClr val="lt1"/>
              </a:solidFill>
              <a:latin typeface="Verdana"/>
              <a:ea typeface="Verdana"/>
              <a:cs typeface="Verdana"/>
              <a:sym typeface="Verdana"/>
            </a:endParaRPr>
          </a:p>
        </p:txBody>
      </p:sp>
      <p:sp>
        <p:nvSpPr>
          <p:cNvPr id="984" name="Google Shape;984;p24"/>
          <p:cNvSpPr txBox="1"/>
          <p:nvPr/>
        </p:nvSpPr>
        <p:spPr>
          <a:xfrm>
            <a:off x="1140900" y="3343138"/>
            <a:ext cx="1615800" cy="11544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small group station</a:t>
            </a:r>
            <a:endParaRPr b="0" i="0" sz="2800" u="none" cap="none" strike="noStrike">
              <a:solidFill>
                <a:schemeClr val="lt1"/>
              </a:solidFill>
              <a:latin typeface="Verdana"/>
              <a:ea typeface="Verdana"/>
              <a:cs typeface="Verdana"/>
              <a:sym typeface="Verdana"/>
            </a:endParaRPr>
          </a:p>
        </p:txBody>
      </p:sp>
      <p:sp>
        <p:nvSpPr>
          <p:cNvPr id="985" name="Google Shape;985;p24"/>
          <p:cNvSpPr txBox="1"/>
          <p:nvPr/>
        </p:nvSpPr>
        <p:spPr>
          <a:xfrm>
            <a:off x="4239763" y="1115888"/>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ambient lighting</a:t>
            </a:r>
            <a:endParaRPr b="0" i="0" sz="2100" u="none" cap="none" strike="noStrike">
              <a:solidFill>
                <a:schemeClr val="lt1"/>
              </a:solidFill>
              <a:latin typeface="Verdana"/>
              <a:ea typeface="Verdana"/>
              <a:cs typeface="Verdana"/>
              <a:sym typeface="Verdana"/>
            </a:endParaRPr>
          </a:p>
        </p:txBody>
      </p:sp>
      <p:sp>
        <p:nvSpPr>
          <p:cNvPr id="986" name="Google Shape;986;p24"/>
          <p:cNvSpPr/>
          <p:nvPr/>
        </p:nvSpPr>
        <p:spPr>
          <a:xfrm rot="-5108233">
            <a:off x="1480519" y="2834985"/>
            <a:ext cx="633480" cy="354970"/>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24"/>
          <p:cNvSpPr/>
          <p:nvPr/>
        </p:nvSpPr>
        <p:spPr>
          <a:xfrm rot="-9729427">
            <a:off x="6409612" y="713602"/>
            <a:ext cx="633470" cy="329592"/>
          </a:xfrm>
          <a:prstGeom prst="rightArrow">
            <a:avLst>
              <a:gd fmla="val 50000" name="adj1"/>
              <a:gd fmla="val 8233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24"/>
          <p:cNvSpPr txBox="1"/>
          <p:nvPr/>
        </p:nvSpPr>
        <p:spPr>
          <a:xfrm>
            <a:off x="7602750" y="3602050"/>
            <a:ext cx="11952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graphic labels</a:t>
            </a:r>
            <a:endParaRPr b="0" i="0" sz="2100" u="none" cap="none" strike="noStrike">
              <a:solidFill>
                <a:schemeClr val="lt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id="994" name="Google Shape;994;p25"/>
          <p:cNvPicPr preferRelativeResize="0"/>
          <p:nvPr/>
        </p:nvPicPr>
        <p:blipFill rotWithShape="1">
          <a:blip r:embed="rId3">
            <a:alphaModFix/>
          </a:blip>
          <a:srcRect b="0" l="0" r="0" t="0"/>
          <a:stretch/>
        </p:blipFill>
        <p:spPr>
          <a:xfrm>
            <a:off x="2261650" y="173750"/>
            <a:ext cx="4142673" cy="6521298"/>
          </a:xfrm>
          <a:prstGeom prst="rect">
            <a:avLst/>
          </a:prstGeom>
          <a:noFill/>
          <a:ln cap="flat" cmpd="sng" w="19050">
            <a:solidFill>
              <a:srgbClr val="FF9900"/>
            </a:solidFill>
            <a:prstDash val="solid"/>
            <a:round/>
            <a:headEnd len="sm" w="sm" type="none"/>
            <a:tailEnd len="sm" w="sm" type="none"/>
          </a:ln>
        </p:spPr>
      </p:pic>
      <p:sp>
        <p:nvSpPr>
          <p:cNvPr id="995" name="Google Shape;995;p25"/>
          <p:cNvSpPr txBox="1"/>
          <p:nvPr/>
        </p:nvSpPr>
        <p:spPr>
          <a:xfrm>
            <a:off x="4788525" y="5721888"/>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calming station</a:t>
            </a:r>
            <a:endParaRPr b="0" i="0" sz="2100" u="none" cap="none" strike="noStrike">
              <a:solidFill>
                <a:schemeClr val="lt1"/>
              </a:solidFill>
              <a:latin typeface="Verdana"/>
              <a:ea typeface="Verdana"/>
              <a:cs typeface="Verdana"/>
              <a:sym typeface="Verdana"/>
            </a:endParaRPr>
          </a:p>
        </p:txBody>
      </p:sp>
      <p:sp>
        <p:nvSpPr>
          <p:cNvPr id="996" name="Google Shape;996;p25"/>
          <p:cNvSpPr txBox="1"/>
          <p:nvPr/>
        </p:nvSpPr>
        <p:spPr>
          <a:xfrm>
            <a:off x="6834950" y="631638"/>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ambient lighting</a:t>
            </a:r>
            <a:endParaRPr b="0" i="0" sz="2100" u="none" cap="none" strike="noStrike">
              <a:solidFill>
                <a:schemeClr val="lt1"/>
              </a:solidFill>
              <a:latin typeface="Verdana"/>
              <a:ea typeface="Verdana"/>
              <a:cs typeface="Verdana"/>
              <a:sym typeface="Verdana"/>
            </a:endParaRPr>
          </a:p>
        </p:txBody>
      </p:sp>
      <p:sp>
        <p:nvSpPr>
          <p:cNvPr id="997" name="Google Shape;997;p25"/>
          <p:cNvSpPr txBox="1"/>
          <p:nvPr/>
        </p:nvSpPr>
        <p:spPr>
          <a:xfrm>
            <a:off x="6553200" y="2716038"/>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soft surfaces</a:t>
            </a:r>
            <a:endParaRPr b="0" i="0" sz="2100" u="none" cap="none" strike="noStrike">
              <a:solidFill>
                <a:schemeClr val="lt1"/>
              </a:solidFill>
              <a:latin typeface="Verdana"/>
              <a:ea typeface="Verdana"/>
              <a:cs typeface="Verdana"/>
              <a:sym typeface="Verdana"/>
            </a:endParaRPr>
          </a:p>
        </p:txBody>
      </p:sp>
      <p:sp>
        <p:nvSpPr>
          <p:cNvPr id="998" name="Google Shape;998;p25"/>
          <p:cNvSpPr/>
          <p:nvPr/>
        </p:nvSpPr>
        <p:spPr>
          <a:xfrm rot="-10067211">
            <a:off x="6258646" y="682098"/>
            <a:ext cx="608369" cy="273499"/>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25"/>
          <p:cNvSpPr txBox="1"/>
          <p:nvPr/>
        </p:nvSpPr>
        <p:spPr>
          <a:xfrm>
            <a:off x="994575" y="1333763"/>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minimal wall decor</a:t>
            </a:r>
            <a:endParaRPr b="0" i="0" sz="2100" u="none" cap="none" strike="noStrike">
              <a:solidFill>
                <a:schemeClr val="lt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pic>
        <p:nvPicPr>
          <p:cNvPr id="1005" name="Google Shape;1005;p26"/>
          <p:cNvPicPr preferRelativeResize="0"/>
          <p:nvPr/>
        </p:nvPicPr>
        <p:blipFill rotWithShape="1">
          <a:blip r:embed="rId3">
            <a:alphaModFix/>
          </a:blip>
          <a:srcRect b="0" l="0" r="0" t="0"/>
          <a:stretch/>
        </p:blipFill>
        <p:spPr>
          <a:xfrm>
            <a:off x="280452" y="267948"/>
            <a:ext cx="8607375" cy="5139982"/>
          </a:xfrm>
          <a:prstGeom prst="rect">
            <a:avLst/>
          </a:prstGeom>
          <a:noFill/>
          <a:ln cap="flat" cmpd="sng" w="19050">
            <a:solidFill>
              <a:srgbClr val="FF9900"/>
            </a:solidFill>
            <a:prstDash val="solid"/>
            <a:round/>
            <a:headEnd len="sm" w="sm" type="none"/>
            <a:tailEnd len="sm" w="sm" type="none"/>
          </a:ln>
        </p:spPr>
      </p:pic>
      <p:sp>
        <p:nvSpPr>
          <p:cNvPr id="1006" name="Google Shape;1006;p26"/>
          <p:cNvSpPr txBox="1"/>
          <p:nvPr/>
        </p:nvSpPr>
        <p:spPr>
          <a:xfrm>
            <a:off x="3264400" y="613725"/>
            <a:ext cx="1750500" cy="11544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fluorescent light diffusers</a:t>
            </a:r>
            <a:endParaRPr b="0" i="0" sz="2100" u="none" cap="none" strike="noStrike">
              <a:solidFill>
                <a:schemeClr val="lt1"/>
              </a:solidFill>
              <a:latin typeface="Verdana"/>
              <a:ea typeface="Verdana"/>
              <a:cs typeface="Verdana"/>
              <a:sym typeface="Verdana"/>
            </a:endParaRPr>
          </a:p>
        </p:txBody>
      </p:sp>
      <p:sp>
        <p:nvSpPr>
          <p:cNvPr id="1007" name="Google Shape;1007;p26"/>
          <p:cNvSpPr txBox="1"/>
          <p:nvPr/>
        </p:nvSpPr>
        <p:spPr>
          <a:xfrm>
            <a:off x="7379350" y="1496513"/>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central supplies</a:t>
            </a:r>
            <a:endParaRPr b="0" i="0" sz="2100" u="none" cap="none" strike="noStrike">
              <a:solidFill>
                <a:schemeClr val="lt1"/>
              </a:solidFill>
              <a:latin typeface="Verdana"/>
              <a:ea typeface="Verdana"/>
              <a:cs typeface="Verdana"/>
              <a:sym typeface="Verdana"/>
            </a:endParaRPr>
          </a:p>
        </p:txBody>
      </p:sp>
      <p:sp>
        <p:nvSpPr>
          <p:cNvPr id="1008" name="Google Shape;1008;p26"/>
          <p:cNvSpPr txBox="1"/>
          <p:nvPr/>
        </p:nvSpPr>
        <p:spPr>
          <a:xfrm>
            <a:off x="5816600" y="3644213"/>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green plants</a:t>
            </a:r>
            <a:endParaRPr b="0" i="0" sz="2100" u="none" cap="none" strike="noStrike">
              <a:solidFill>
                <a:schemeClr val="lt1"/>
              </a:solidFill>
              <a:latin typeface="Verdana"/>
              <a:ea typeface="Verdana"/>
              <a:cs typeface="Verdana"/>
              <a:sym typeface="Verdana"/>
            </a:endParaRPr>
          </a:p>
        </p:txBody>
      </p:sp>
      <p:sp>
        <p:nvSpPr>
          <p:cNvPr id="1009" name="Google Shape;1009;p26"/>
          <p:cNvSpPr/>
          <p:nvPr/>
        </p:nvSpPr>
        <p:spPr>
          <a:xfrm rot="8877951">
            <a:off x="6998222" y="2104324"/>
            <a:ext cx="633455" cy="306901"/>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26"/>
          <p:cNvSpPr/>
          <p:nvPr/>
        </p:nvSpPr>
        <p:spPr>
          <a:xfrm rot="10666404">
            <a:off x="6881911" y="1418404"/>
            <a:ext cx="633178" cy="324844"/>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26"/>
          <p:cNvSpPr txBox="1"/>
          <p:nvPr/>
        </p:nvSpPr>
        <p:spPr>
          <a:xfrm>
            <a:off x="1494675" y="3644213"/>
            <a:ext cx="1615800" cy="8313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100" u="none" cap="none" strike="noStrike">
                <a:solidFill>
                  <a:schemeClr val="lt1"/>
                </a:solidFill>
                <a:latin typeface="Verdana"/>
                <a:ea typeface="Verdana"/>
                <a:cs typeface="Verdana"/>
                <a:sym typeface="Verdana"/>
              </a:rPr>
              <a:t>flexible seating</a:t>
            </a:r>
            <a:endParaRPr b="0" i="0" sz="2100" u="none" cap="none" strike="noStrike">
              <a:solidFill>
                <a:schemeClr val="lt1"/>
              </a:solidFill>
              <a:latin typeface="Verdana"/>
              <a:ea typeface="Verdana"/>
              <a:cs typeface="Verdana"/>
              <a:sym typeface="Verdana"/>
            </a:endParaRPr>
          </a:p>
        </p:txBody>
      </p:sp>
      <p:sp>
        <p:nvSpPr>
          <p:cNvPr id="1012" name="Google Shape;1012;p26"/>
          <p:cNvSpPr/>
          <p:nvPr/>
        </p:nvSpPr>
        <p:spPr>
          <a:xfrm rot="10665952">
            <a:off x="4879770" y="3571927"/>
            <a:ext cx="1131260" cy="324844"/>
          </a:xfrm>
          <a:prstGeom prst="rightArrow">
            <a:avLst>
              <a:gd fmla="val 5000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26"/>
          <p:cNvSpPr/>
          <p:nvPr/>
        </p:nvSpPr>
        <p:spPr>
          <a:xfrm rot="10666907">
            <a:off x="2321370" y="2781328"/>
            <a:ext cx="1015361" cy="324844"/>
          </a:xfrm>
          <a:prstGeom prst="rightArrow">
            <a:avLst>
              <a:gd fmla="val 44750" name="adj1"/>
              <a:gd fmla="val 54656"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0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27"/>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a:t>Classroom Arrangement</a:t>
            </a:r>
            <a:endParaRPr/>
          </a:p>
        </p:txBody>
      </p:sp>
      <p:sp>
        <p:nvSpPr>
          <p:cNvPr id="1020" name="Google Shape;1020;p27"/>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p>
            <a:pPr indent="0" lvl="0" marL="0" rtl="0" algn="l">
              <a:lnSpc>
                <a:spcPct val="90000"/>
              </a:lnSpc>
              <a:spcBef>
                <a:spcPts val="420"/>
              </a:spcBef>
              <a:spcAft>
                <a:spcPts val="0"/>
              </a:spcAft>
              <a:buSzPts val="2100"/>
              <a:buNone/>
            </a:pPr>
            <a:r>
              <a:rPr lang="en-US">
                <a:latin typeface="Verdana"/>
                <a:ea typeface="Verdana"/>
                <a:cs typeface="Verdana"/>
                <a:sym typeface="Verdana"/>
              </a:rPr>
              <a:t>Matrix/Traditional Arrangement</a:t>
            </a:r>
            <a:endParaRPr>
              <a:latin typeface="Verdana"/>
              <a:ea typeface="Verdana"/>
              <a:cs typeface="Verdana"/>
              <a:sym typeface="Verdana"/>
            </a:endParaRPr>
          </a:p>
        </p:txBody>
      </p:sp>
      <p:sp>
        <p:nvSpPr>
          <p:cNvPr id="1021" name="Google Shape;1021;p27"/>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p>
            <a:pPr indent="-361950" lvl="0" marL="457200" rtl="0" algn="l">
              <a:lnSpc>
                <a:spcPct val="90000"/>
              </a:lnSpc>
              <a:spcBef>
                <a:spcPts val="0"/>
              </a:spcBef>
              <a:spcAft>
                <a:spcPts val="0"/>
              </a:spcAft>
              <a:buSzPts val="2100"/>
              <a:buFont typeface="Verdana"/>
              <a:buChar char="•"/>
            </a:pPr>
            <a:r>
              <a:rPr lang="en-US" sz="2100">
                <a:latin typeface="Verdana"/>
                <a:ea typeface="Verdana"/>
                <a:cs typeface="Verdana"/>
                <a:sym typeface="Verdana"/>
              </a:rPr>
              <a:t>Allows teacher to easily circulate</a:t>
            </a:r>
            <a:endParaRPr sz="2100">
              <a:latin typeface="Verdana"/>
              <a:ea typeface="Verdana"/>
              <a:cs typeface="Verdana"/>
              <a:sym typeface="Verdana"/>
            </a:endParaRPr>
          </a:p>
          <a:p>
            <a:pPr indent="-361950" lvl="0" marL="457200" rtl="0" algn="l">
              <a:lnSpc>
                <a:spcPct val="90000"/>
              </a:lnSpc>
              <a:spcBef>
                <a:spcPts val="1000"/>
              </a:spcBef>
              <a:spcAft>
                <a:spcPts val="0"/>
              </a:spcAft>
              <a:buSzPts val="2100"/>
              <a:buFont typeface="Verdana"/>
              <a:buChar char="•"/>
            </a:pPr>
            <a:r>
              <a:rPr lang="en-US" sz="2100">
                <a:latin typeface="Verdana"/>
                <a:ea typeface="Verdana"/>
                <a:cs typeface="Verdana"/>
                <a:sym typeface="Verdana"/>
              </a:rPr>
              <a:t>Helpful for students with academic or behavioral difficulty</a:t>
            </a:r>
            <a:endParaRPr sz="2100">
              <a:latin typeface="Verdana"/>
              <a:ea typeface="Verdana"/>
              <a:cs typeface="Verdana"/>
              <a:sym typeface="Verdana"/>
            </a:endParaRPr>
          </a:p>
          <a:p>
            <a:pPr indent="-361950" lvl="0" marL="457200" rtl="0" algn="l">
              <a:lnSpc>
                <a:spcPct val="90000"/>
              </a:lnSpc>
              <a:spcBef>
                <a:spcPts val="1000"/>
              </a:spcBef>
              <a:spcAft>
                <a:spcPts val="1000"/>
              </a:spcAft>
              <a:buSzPts val="2100"/>
              <a:buFont typeface="Verdana"/>
              <a:buChar char="•"/>
            </a:pPr>
            <a:r>
              <a:rPr lang="en-US" sz="2100">
                <a:latin typeface="Verdana"/>
                <a:ea typeface="Verdana"/>
                <a:cs typeface="Verdana"/>
                <a:sym typeface="Verdana"/>
              </a:rPr>
              <a:t>Helpful during independent learning time</a:t>
            </a:r>
            <a:endParaRPr sz="2500">
              <a:latin typeface="Verdana"/>
              <a:ea typeface="Verdana"/>
              <a:cs typeface="Verdana"/>
              <a:sym typeface="Verdana"/>
            </a:endParaRPr>
          </a:p>
        </p:txBody>
      </p:sp>
      <p:sp>
        <p:nvSpPr>
          <p:cNvPr id="1022" name="Google Shape;1022;p27"/>
          <p:cNvSpPr txBox="1"/>
          <p:nvPr>
            <p:ph idx="3" type="body"/>
          </p:nvPr>
        </p:nvSpPr>
        <p:spPr>
          <a:xfrm>
            <a:off x="5105400" y="1673500"/>
            <a:ext cx="3581400" cy="639762"/>
          </a:xfrm>
          <a:prstGeom prst="rect">
            <a:avLst/>
          </a:prstGeom>
          <a:solidFill>
            <a:srgbClr val="003369">
              <a:alpha val="74117"/>
            </a:srgbClr>
          </a:solidFill>
          <a:ln>
            <a:noFill/>
          </a:ln>
        </p:spPr>
        <p:txBody>
          <a:bodyPr anchorCtr="0" anchor="ctr" bIns="45700" lIns="91425" spcFirstLastPara="1" rIns="91425" wrap="square" tIns="45700">
            <a:noAutofit/>
          </a:bodyPr>
          <a:lstStyle/>
          <a:p>
            <a:pPr indent="0" lvl="0" marL="0" rtl="0" algn="l">
              <a:lnSpc>
                <a:spcPct val="80000"/>
              </a:lnSpc>
              <a:spcBef>
                <a:spcPts val="420"/>
              </a:spcBef>
              <a:spcAft>
                <a:spcPts val="0"/>
              </a:spcAft>
              <a:buSzPts val="1018"/>
              <a:buNone/>
            </a:pPr>
            <a:r>
              <a:t/>
            </a:r>
            <a:endParaRPr sz="2142">
              <a:latin typeface="Verdana"/>
              <a:ea typeface="Verdana"/>
              <a:cs typeface="Verdana"/>
              <a:sym typeface="Verdana"/>
            </a:endParaRPr>
          </a:p>
          <a:p>
            <a:pPr indent="0" lvl="0" marL="0" rtl="0" algn="l">
              <a:lnSpc>
                <a:spcPct val="80000"/>
              </a:lnSpc>
              <a:spcBef>
                <a:spcPts val="420"/>
              </a:spcBef>
              <a:spcAft>
                <a:spcPts val="0"/>
              </a:spcAft>
              <a:buSzPts val="1018"/>
              <a:buNone/>
            </a:pPr>
            <a:r>
              <a:t/>
            </a:r>
            <a:endParaRPr sz="2142">
              <a:latin typeface="Verdana"/>
              <a:ea typeface="Verdana"/>
              <a:cs typeface="Verdana"/>
              <a:sym typeface="Verdana"/>
            </a:endParaRPr>
          </a:p>
          <a:p>
            <a:pPr indent="0" lvl="0" marL="0" rtl="0" algn="l">
              <a:lnSpc>
                <a:spcPct val="80000"/>
              </a:lnSpc>
              <a:spcBef>
                <a:spcPts val="420"/>
              </a:spcBef>
              <a:spcAft>
                <a:spcPts val="0"/>
              </a:spcAft>
              <a:buSzPts val="1018"/>
              <a:buNone/>
            </a:pPr>
            <a:r>
              <a:rPr lang="en-US" sz="2142">
                <a:latin typeface="Verdana"/>
                <a:ea typeface="Verdana"/>
                <a:cs typeface="Verdana"/>
                <a:sym typeface="Verdana"/>
              </a:rPr>
              <a:t>Circular Arrangement</a:t>
            </a:r>
            <a:endParaRPr sz="2142">
              <a:latin typeface="Verdana"/>
              <a:ea typeface="Verdana"/>
              <a:cs typeface="Verdana"/>
              <a:sym typeface="Verdana"/>
            </a:endParaRPr>
          </a:p>
          <a:p>
            <a:pPr indent="0" lvl="0" marL="0" rtl="0" algn="l">
              <a:lnSpc>
                <a:spcPct val="80000"/>
              </a:lnSpc>
              <a:spcBef>
                <a:spcPts val="420"/>
              </a:spcBef>
              <a:spcAft>
                <a:spcPts val="0"/>
              </a:spcAft>
              <a:buSzPts val="1018"/>
              <a:buNone/>
            </a:pPr>
            <a:r>
              <a:t/>
            </a:r>
            <a:endParaRPr sz="1942">
              <a:latin typeface="Verdana"/>
              <a:ea typeface="Verdana"/>
              <a:cs typeface="Verdana"/>
              <a:sym typeface="Verdana"/>
            </a:endParaRPr>
          </a:p>
        </p:txBody>
      </p:sp>
      <p:sp>
        <p:nvSpPr>
          <p:cNvPr id="1023" name="Google Shape;1023;p27"/>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480"/>
              </a:spcBef>
              <a:spcAft>
                <a:spcPts val="0"/>
              </a:spcAft>
              <a:buSzPts val="2100"/>
              <a:buFont typeface="Verdana"/>
              <a:buChar char="•"/>
            </a:pPr>
            <a:r>
              <a:rPr lang="en-US" sz="2100">
                <a:latin typeface="Verdana"/>
                <a:ea typeface="Verdana"/>
                <a:cs typeface="Verdana"/>
                <a:sym typeface="Verdana"/>
              </a:rPr>
              <a:t>Facilitates student discussion</a:t>
            </a:r>
            <a:endParaRPr sz="2100">
              <a:latin typeface="Verdana"/>
              <a:ea typeface="Verdana"/>
              <a:cs typeface="Verdana"/>
              <a:sym typeface="Verdana"/>
            </a:endParaRPr>
          </a:p>
          <a:p>
            <a:pPr indent="-342900" lvl="0" marL="342900" rtl="0" algn="l">
              <a:lnSpc>
                <a:spcPct val="90000"/>
              </a:lnSpc>
              <a:spcBef>
                <a:spcPts val="480"/>
              </a:spcBef>
              <a:spcAft>
                <a:spcPts val="0"/>
              </a:spcAft>
              <a:buSzPts val="2100"/>
              <a:buFont typeface="Verdana"/>
              <a:buChar char="•"/>
            </a:pPr>
            <a:r>
              <a:rPr lang="en-US" sz="2100">
                <a:latin typeface="Verdana"/>
                <a:ea typeface="Verdana"/>
                <a:cs typeface="Verdana"/>
                <a:sym typeface="Verdana"/>
              </a:rPr>
              <a:t>Increases student-initiated questions </a:t>
            </a:r>
            <a:endParaRPr sz="2100">
              <a:latin typeface="Verdana"/>
              <a:ea typeface="Verdana"/>
              <a:cs typeface="Verdana"/>
              <a:sym typeface="Verdana"/>
            </a:endParaRPr>
          </a:p>
          <a:p>
            <a:pPr indent="-342900" lvl="0" marL="342900" rtl="0" algn="l">
              <a:lnSpc>
                <a:spcPct val="90000"/>
              </a:lnSpc>
              <a:spcBef>
                <a:spcPts val="480"/>
              </a:spcBef>
              <a:spcAft>
                <a:spcPts val="0"/>
              </a:spcAft>
              <a:buSzPts val="2100"/>
              <a:buFont typeface="Verdana"/>
              <a:buChar char="•"/>
            </a:pPr>
            <a:r>
              <a:rPr lang="en-US" sz="2100">
                <a:latin typeface="Verdana"/>
                <a:ea typeface="Verdana"/>
                <a:cs typeface="Verdana"/>
                <a:sym typeface="Verdana"/>
              </a:rPr>
              <a:t>Frequency increases the closer students are seated to the center</a:t>
            </a:r>
            <a:endParaRPr sz="2100">
              <a:latin typeface="Verdana"/>
              <a:ea typeface="Verdana"/>
              <a:cs typeface="Verdana"/>
              <a:sym typeface="Verdana"/>
            </a:endParaRPr>
          </a:p>
        </p:txBody>
      </p:sp>
      <p:pic>
        <p:nvPicPr>
          <p:cNvPr id="1024" name="Google Shape;1024;p27"/>
          <p:cNvPicPr preferRelativeResize="0"/>
          <p:nvPr>
            <p:ph idx="4294967295" type="body"/>
          </p:nvPr>
        </p:nvPicPr>
        <p:blipFill rotWithShape="1">
          <a:blip r:embed="rId3">
            <a:alphaModFix/>
          </a:blip>
          <a:srcRect b="16356" l="0" r="0" t="16357"/>
          <a:stretch/>
        </p:blipFill>
        <p:spPr>
          <a:xfrm>
            <a:off x="1992312" y="5051743"/>
            <a:ext cx="5311775" cy="15557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28"/>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Autofit/>
          </a:bodyPr>
          <a:lstStyle/>
          <a:p>
            <a:pPr indent="-355600" lvl="0" marL="355600" rtl="0" algn="l">
              <a:lnSpc>
                <a:spcPct val="100000"/>
              </a:lnSpc>
              <a:spcBef>
                <a:spcPts val="0"/>
              </a:spcBef>
              <a:spcAft>
                <a:spcPts val="0"/>
              </a:spcAft>
              <a:buClr>
                <a:srgbClr val="000000"/>
              </a:buClr>
              <a:buSzPts val="3400"/>
              <a:buChar char="•"/>
            </a:pPr>
            <a:r>
              <a:rPr b="0" i="0" lang="en-US" sz="2800" u="none" cap="none" strike="noStrike">
                <a:solidFill>
                  <a:srgbClr val="000000"/>
                </a:solidFill>
                <a:latin typeface="Verdana"/>
                <a:ea typeface="Verdana"/>
                <a:cs typeface="Verdana"/>
                <a:sym typeface="Verdana"/>
              </a:rPr>
              <a:t>Teacher proximity and access to students</a:t>
            </a:r>
            <a:endParaRPr b="0" i="0" sz="2800" u="none" cap="none" strike="noStrike">
              <a:solidFill>
                <a:srgbClr val="000000"/>
              </a:solidFill>
              <a:latin typeface="Verdana"/>
              <a:ea typeface="Verdana"/>
              <a:cs typeface="Verdana"/>
              <a:sym typeface="Verdana"/>
            </a:endParaRPr>
          </a:p>
          <a:p>
            <a:pPr indent="-355600" lvl="0" marL="355600" rtl="0" algn="l">
              <a:lnSpc>
                <a:spcPct val="100000"/>
              </a:lnSpc>
              <a:spcBef>
                <a:spcPts val="1600"/>
              </a:spcBef>
              <a:spcAft>
                <a:spcPts val="0"/>
              </a:spcAft>
              <a:buClr>
                <a:srgbClr val="000000"/>
              </a:buClr>
              <a:buSzPts val="3400"/>
              <a:buChar char="•"/>
            </a:pPr>
            <a:r>
              <a:rPr b="0" i="0" lang="en-US" sz="2800" u="none" cap="none" strike="noStrike">
                <a:solidFill>
                  <a:srgbClr val="000000"/>
                </a:solidFill>
                <a:latin typeface="Verdana"/>
                <a:ea typeface="Verdana"/>
                <a:cs typeface="Verdana"/>
                <a:sym typeface="Verdana"/>
              </a:rPr>
              <a:t>Students facing teacher during instruction</a:t>
            </a:r>
            <a:endParaRPr b="0" i="0" sz="2800" u="none" cap="none" strike="noStrike">
              <a:solidFill>
                <a:srgbClr val="000000"/>
              </a:solidFill>
              <a:latin typeface="Verdana"/>
              <a:ea typeface="Verdana"/>
              <a:cs typeface="Verdana"/>
              <a:sym typeface="Verdana"/>
            </a:endParaRPr>
          </a:p>
          <a:p>
            <a:pPr indent="-355600" lvl="0" marL="355600" rtl="0" algn="l">
              <a:lnSpc>
                <a:spcPct val="100000"/>
              </a:lnSpc>
              <a:spcBef>
                <a:spcPts val="1600"/>
              </a:spcBef>
              <a:spcAft>
                <a:spcPts val="0"/>
              </a:spcAft>
              <a:buClr>
                <a:srgbClr val="000000"/>
              </a:buClr>
              <a:buSzPts val="3400"/>
              <a:buChar char="•"/>
            </a:pPr>
            <a:r>
              <a:rPr b="0" i="0" lang="en-US" sz="2800" u="none" cap="none" strike="noStrike">
                <a:solidFill>
                  <a:srgbClr val="000000"/>
                </a:solidFill>
                <a:latin typeface="Verdana"/>
                <a:ea typeface="Verdana"/>
                <a:cs typeface="Verdana"/>
                <a:sym typeface="Verdana"/>
              </a:rPr>
              <a:t>Students can easily share answers with a partner</a:t>
            </a:r>
            <a:endParaRPr b="0" i="0" sz="2800" u="none" cap="none" strike="noStrike">
              <a:solidFill>
                <a:srgbClr val="000000"/>
              </a:solidFill>
              <a:latin typeface="Verdana"/>
              <a:ea typeface="Verdana"/>
              <a:cs typeface="Verdana"/>
              <a:sym typeface="Verdana"/>
            </a:endParaRPr>
          </a:p>
          <a:p>
            <a:pPr indent="-355600" lvl="0" marL="355600" rtl="0" algn="l">
              <a:lnSpc>
                <a:spcPct val="100000"/>
              </a:lnSpc>
              <a:spcBef>
                <a:spcPts val="1600"/>
              </a:spcBef>
              <a:spcAft>
                <a:spcPts val="0"/>
              </a:spcAft>
              <a:buClr>
                <a:srgbClr val="000000"/>
              </a:buClr>
              <a:buSzPts val="3400"/>
              <a:buChar char="•"/>
            </a:pPr>
            <a:r>
              <a:rPr b="0" i="0" lang="en-US" sz="2800" u="none" cap="none" strike="noStrike">
                <a:solidFill>
                  <a:srgbClr val="000000"/>
                </a:solidFill>
                <a:latin typeface="Verdana"/>
                <a:ea typeface="Verdana"/>
                <a:cs typeface="Verdana"/>
                <a:sym typeface="Verdana"/>
              </a:rPr>
              <a:t>Traffic flow is easy to follow</a:t>
            </a:r>
            <a:endParaRPr sz="2800"/>
          </a:p>
          <a:p>
            <a:pPr indent="-355600" lvl="0" marL="355600" rtl="0" algn="l">
              <a:lnSpc>
                <a:spcPct val="100000"/>
              </a:lnSpc>
              <a:spcBef>
                <a:spcPts val="1600"/>
              </a:spcBef>
              <a:spcAft>
                <a:spcPts val="0"/>
              </a:spcAft>
              <a:buClr>
                <a:srgbClr val="000000"/>
              </a:buClr>
              <a:buSzPts val="3400"/>
              <a:buChar char="•"/>
            </a:pPr>
            <a:r>
              <a:rPr b="0" i="0" lang="en-US" sz="2800" u="none" cap="none" strike="noStrike">
                <a:solidFill>
                  <a:srgbClr val="000000"/>
                </a:solidFill>
                <a:latin typeface="Verdana"/>
                <a:ea typeface="Verdana"/>
                <a:cs typeface="Verdana"/>
                <a:sym typeface="Verdana"/>
              </a:rPr>
              <a:t>Materials are easily accessible “Avoid the void, for they will fill it!”</a:t>
            </a:r>
            <a:endParaRPr sz="2800"/>
          </a:p>
          <a:p>
            <a:pPr indent="0" lvl="0" marL="0" marR="0" rtl="0" algn="l">
              <a:lnSpc>
                <a:spcPct val="90000"/>
              </a:lnSpc>
              <a:spcBef>
                <a:spcPts val="160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a:p>
            <a:pPr indent="-139700" lvl="0" marL="3429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Verdana"/>
              <a:ea typeface="Verdana"/>
              <a:cs typeface="Verdana"/>
              <a:sym typeface="Verdana"/>
            </a:endParaRPr>
          </a:p>
          <a:p>
            <a:pPr indent="-139700" lvl="0" marL="3429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Verdana"/>
              <a:ea typeface="Verdana"/>
              <a:cs typeface="Verdana"/>
              <a:sym typeface="Verdana"/>
            </a:endParaRPr>
          </a:p>
          <a:p>
            <a:pPr indent="0" lvl="0" marL="203200" marR="0" rtl="0" algn="l">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Verdana"/>
              <a:ea typeface="Verdana"/>
              <a:cs typeface="Verdana"/>
              <a:sym typeface="Verdana"/>
            </a:endParaRPr>
          </a:p>
        </p:txBody>
      </p:sp>
      <p:sp>
        <p:nvSpPr>
          <p:cNvPr id="1031" name="Google Shape;1031;p28"/>
          <p:cNvSpPr txBox="1"/>
          <p:nvPr>
            <p:ph type="title"/>
          </p:nvPr>
        </p:nvSpPr>
        <p:spPr>
          <a:xfrm>
            <a:off x="228600" y="228600"/>
            <a:ext cx="8686799" cy="1143000"/>
          </a:xfrm>
          <a:prstGeom prst="rect">
            <a:avLst/>
          </a:prstGeom>
          <a:solidFill>
            <a:srgbClr val="072C62"/>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600"/>
              <a:buFont typeface="Verdana"/>
              <a:buNone/>
            </a:pPr>
            <a:r>
              <a:rPr i="0" lang="en-US" sz="3600" u="none" cap="none" strike="noStrike">
                <a:solidFill>
                  <a:schemeClr val="lt1"/>
                </a:solidFill>
                <a:latin typeface="Verdana"/>
                <a:ea typeface="Verdana"/>
                <a:cs typeface="Verdana"/>
                <a:sym typeface="Verdana"/>
              </a:rPr>
              <a:t> Organization of the Space to Promote Successful Instruction</a:t>
            </a:r>
            <a:endParaRPr i="0" sz="4000" u="none" cap="none" strike="noStrike">
              <a:solidFill>
                <a:schemeClr val="l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2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Wall postings </a:t>
            </a:r>
            <a:endParaRPr/>
          </a:p>
          <a:p>
            <a:pPr indent="0" lvl="0" marL="0" rtl="0" algn="ctr">
              <a:lnSpc>
                <a:spcPct val="100000"/>
              </a:lnSpc>
              <a:spcBef>
                <a:spcPts val="0"/>
              </a:spcBef>
              <a:spcAft>
                <a:spcPts val="0"/>
              </a:spcAft>
              <a:buSzPct val="111111"/>
              <a:buNone/>
            </a:pPr>
            <a:r>
              <a:rPr lang="en-US"/>
              <a:t>support instruction </a:t>
            </a:r>
            <a:endParaRPr/>
          </a:p>
        </p:txBody>
      </p:sp>
      <p:sp>
        <p:nvSpPr>
          <p:cNvPr id="1038" name="Google Shape;1038;p29"/>
          <p:cNvSpPr txBox="1"/>
          <p:nvPr>
            <p:ph idx="1" type="body"/>
          </p:nvPr>
        </p:nvSpPr>
        <p:spPr>
          <a:xfrm>
            <a:off x="120325" y="1600200"/>
            <a:ext cx="4451700" cy="3974400"/>
          </a:xfrm>
          <a:prstGeom prst="rect">
            <a:avLst/>
          </a:prstGeom>
          <a:noFill/>
          <a:ln>
            <a:noFill/>
          </a:ln>
        </p:spPr>
        <p:txBody>
          <a:bodyPr anchorCtr="0" anchor="t" bIns="45700" lIns="91425" spcFirstLastPara="1" rIns="91425" wrap="square" tIns="45700">
            <a:noAutofit/>
          </a:bodyPr>
          <a:lstStyle/>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Word walls</a:t>
            </a:r>
            <a:endParaRPr sz="3300">
              <a:latin typeface="Verdana"/>
              <a:ea typeface="Verdana"/>
              <a:cs typeface="Verdana"/>
              <a:sym typeface="Verdana"/>
            </a:endParaRPr>
          </a:p>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Strategy posters</a:t>
            </a:r>
            <a:endParaRPr sz="3300">
              <a:latin typeface="Verdana"/>
              <a:ea typeface="Verdana"/>
              <a:cs typeface="Verdana"/>
              <a:sym typeface="Verdana"/>
            </a:endParaRPr>
          </a:p>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Rubrics</a:t>
            </a:r>
            <a:endParaRPr sz="3300">
              <a:latin typeface="Verdana"/>
              <a:ea typeface="Verdana"/>
              <a:cs typeface="Verdana"/>
              <a:sym typeface="Verdana"/>
            </a:endParaRPr>
          </a:p>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Content/Reference information (maps, strong word for writing)</a:t>
            </a:r>
            <a:endParaRPr sz="3200">
              <a:latin typeface="Verdana"/>
              <a:ea typeface="Verdana"/>
              <a:cs typeface="Verdana"/>
              <a:sym typeface="Verdana"/>
            </a:endParaRPr>
          </a:p>
        </p:txBody>
      </p:sp>
      <p:sp>
        <p:nvSpPr>
          <p:cNvPr id="1039" name="Google Shape;1039;p29"/>
          <p:cNvSpPr txBox="1"/>
          <p:nvPr>
            <p:ph idx="2" type="body"/>
          </p:nvPr>
        </p:nvSpPr>
        <p:spPr>
          <a:xfrm>
            <a:off x="4597400" y="1600200"/>
            <a:ext cx="4038600" cy="3633600"/>
          </a:xfrm>
          <a:prstGeom prst="rect">
            <a:avLst/>
          </a:prstGeom>
          <a:noFill/>
          <a:ln>
            <a:noFill/>
          </a:ln>
        </p:spPr>
        <p:txBody>
          <a:bodyPr anchorCtr="0" anchor="t" bIns="45700" lIns="91425" spcFirstLastPara="1" rIns="91425" wrap="square" tIns="45700">
            <a:noAutofit/>
          </a:bodyPr>
          <a:lstStyle/>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Expectations for behavior (linked to the matrix)</a:t>
            </a:r>
            <a:endParaRPr sz="3300">
              <a:latin typeface="Verdana"/>
              <a:ea typeface="Verdana"/>
              <a:cs typeface="Verdana"/>
              <a:sym typeface="Verdana"/>
            </a:endParaRPr>
          </a:p>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Notices (menu)</a:t>
            </a:r>
            <a:endParaRPr sz="3300">
              <a:latin typeface="Verdana"/>
              <a:ea typeface="Verdana"/>
              <a:cs typeface="Verdana"/>
              <a:sym typeface="Verdana"/>
            </a:endParaRPr>
          </a:p>
          <a:p>
            <a:pPr indent="-438150" lvl="0" marL="457200" rtl="0" algn="l">
              <a:lnSpc>
                <a:spcPct val="100000"/>
              </a:lnSpc>
              <a:spcBef>
                <a:spcPts val="560"/>
              </a:spcBef>
              <a:spcAft>
                <a:spcPts val="0"/>
              </a:spcAft>
              <a:buSzPts val="3300"/>
              <a:buFont typeface="Verdana"/>
              <a:buChar char="•"/>
            </a:pPr>
            <a:r>
              <a:rPr lang="en-US" sz="2900">
                <a:latin typeface="Verdana"/>
                <a:ea typeface="Verdana"/>
                <a:cs typeface="Verdana"/>
                <a:sym typeface="Verdana"/>
              </a:rPr>
              <a:t>Student work (“Personal Best” display)</a:t>
            </a:r>
            <a:endParaRPr sz="3300">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30"/>
          <p:cNvSpPr/>
          <p:nvPr/>
        </p:nvSpPr>
        <p:spPr>
          <a:xfrm>
            <a:off x="7434850" y="6024775"/>
            <a:ext cx="1709100" cy="833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3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Accessibility </a:t>
            </a:r>
            <a:endParaRPr/>
          </a:p>
        </p:txBody>
      </p:sp>
      <p:sp>
        <p:nvSpPr>
          <p:cNvPr id="1047" name="Google Shape;1047;p30"/>
          <p:cNvSpPr txBox="1"/>
          <p:nvPr>
            <p:ph idx="1" type="body"/>
          </p:nvPr>
        </p:nvSpPr>
        <p:spPr>
          <a:xfrm>
            <a:off x="126450" y="1371600"/>
            <a:ext cx="8686800" cy="5180100"/>
          </a:xfrm>
          <a:prstGeom prst="rect">
            <a:avLst/>
          </a:prstGeom>
          <a:noFill/>
          <a:ln>
            <a:noFill/>
          </a:ln>
        </p:spPr>
        <p:txBody>
          <a:bodyPr anchorCtr="0" anchor="t" bIns="45700" lIns="91425" spcFirstLastPara="1" rIns="91425" wrap="square" tIns="45700">
            <a:noAutofit/>
          </a:bodyPr>
          <a:lstStyle/>
          <a:p>
            <a:pPr indent="-367347" lvl="0" marL="457200" rtl="0" algn="l">
              <a:lnSpc>
                <a:spcPct val="100000"/>
              </a:lnSpc>
              <a:spcBef>
                <a:spcPts val="360"/>
              </a:spcBef>
              <a:spcAft>
                <a:spcPts val="0"/>
              </a:spcAft>
              <a:buSzPts val="2185"/>
              <a:buChar char="•"/>
            </a:pPr>
            <a:r>
              <a:rPr lang="en-US" sz="2235"/>
              <a:t>Is the classroom universally designed? (all individuals have access) or designed for the hegemonic student (the most prominent/dominant student)</a:t>
            </a:r>
            <a:endParaRPr sz="3345"/>
          </a:p>
          <a:p>
            <a:pPr indent="-367347" lvl="0" marL="457200" rtl="0" algn="l">
              <a:lnSpc>
                <a:spcPct val="100000"/>
              </a:lnSpc>
              <a:spcBef>
                <a:spcPts val="1000"/>
              </a:spcBef>
              <a:spcAft>
                <a:spcPts val="0"/>
              </a:spcAft>
              <a:buSzPts val="2185"/>
              <a:buChar char="•"/>
            </a:pPr>
            <a:r>
              <a:rPr lang="en-US" sz="2235"/>
              <a:t>Is the technology accessible to all?</a:t>
            </a:r>
            <a:endParaRPr sz="3345"/>
          </a:p>
          <a:p>
            <a:pPr indent="-367347" lvl="0" marL="457200" rtl="0" algn="l">
              <a:lnSpc>
                <a:spcPct val="100000"/>
              </a:lnSpc>
              <a:spcBef>
                <a:spcPts val="1000"/>
              </a:spcBef>
              <a:spcAft>
                <a:spcPts val="0"/>
              </a:spcAft>
              <a:buSzPts val="2185"/>
              <a:buChar char="•"/>
            </a:pPr>
            <a:r>
              <a:rPr lang="en-US" sz="2235"/>
              <a:t>Do you need assistive technology to provide access for some?</a:t>
            </a:r>
            <a:endParaRPr sz="3345"/>
          </a:p>
          <a:p>
            <a:pPr indent="-367347" lvl="0" marL="457200" rtl="0" algn="l">
              <a:lnSpc>
                <a:spcPct val="100000"/>
              </a:lnSpc>
              <a:spcBef>
                <a:spcPts val="1000"/>
              </a:spcBef>
              <a:spcAft>
                <a:spcPts val="0"/>
              </a:spcAft>
              <a:buSzPts val="2185"/>
              <a:buChar char="•"/>
            </a:pPr>
            <a:r>
              <a:rPr lang="en-US" sz="2235"/>
              <a:t>Are there barriers that will create any issues for a student regardless of disability?</a:t>
            </a:r>
            <a:endParaRPr sz="3345"/>
          </a:p>
          <a:p>
            <a:pPr indent="-367347" lvl="0" marL="457200" rtl="0" algn="l">
              <a:lnSpc>
                <a:spcPct val="100000"/>
              </a:lnSpc>
              <a:spcBef>
                <a:spcPts val="1000"/>
              </a:spcBef>
              <a:spcAft>
                <a:spcPts val="0"/>
              </a:spcAft>
              <a:buSzPts val="2185"/>
              <a:buChar char="•"/>
            </a:pPr>
            <a:r>
              <a:rPr lang="en-US" sz="2235"/>
              <a:t>Is the class and presentation visually accessible to all students?</a:t>
            </a:r>
            <a:endParaRPr sz="3345"/>
          </a:p>
          <a:p>
            <a:pPr indent="-367347" lvl="0" marL="457200" rtl="0" algn="l">
              <a:lnSpc>
                <a:spcPct val="100000"/>
              </a:lnSpc>
              <a:spcBef>
                <a:spcPts val="1000"/>
              </a:spcBef>
              <a:spcAft>
                <a:spcPts val="0"/>
              </a:spcAft>
              <a:buSzPts val="2185"/>
              <a:buChar char="•"/>
            </a:pPr>
            <a:r>
              <a:rPr lang="en-US" sz="2235"/>
              <a:t>Is there a culture in place for students to seek assistance? Does the instructor seek feedback?</a:t>
            </a:r>
            <a:endParaRPr sz="3345"/>
          </a:p>
          <a:p>
            <a:pPr indent="-367347" lvl="0" marL="457200" rtl="0" algn="l">
              <a:lnSpc>
                <a:spcPct val="100000"/>
              </a:lnSpc>
              <a:spcBef>
                <a:spcPts val="1000"/>
              </a:spcBef>
              <a:spcAft>
                <a:spcPts val="1000"/>
              </a:spcAft>
              <a:buSzPts val="2185"/>
              <a:buChar char="•"/>
            </a:pPr>
            <a:r>
              <a:rPr lang="en-US" sz="2235"/>
              <a:t>Is the classroom designed for flexibility and choice?</a:t>
            </a:r>
            <a:endParaRPr sz="3345"/>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pic>
        <p:nvPicPr>
          <p:cNvPr id="1052" name="Google Shape;1052;p31">
            <a:hlinkClick r:id="rId3"/>
          </p:cNvPr>
          <p:cNvPicPr preferRelativeResize="0"/>
          <p:nvPr/>
        </p:nvPicPr>
        <p:blipFill rotWithShape="1">
          <a:blip r:embed="rId4">
            <a:alphaModFix/>
          </a:blip>
          <a:srcRect b="23443" l="23500" r="37417" t="30110"/>
          <a:stretch/>
        </p:blipFill>
        <p:spPr>
          <a:xfrm>
            <a:off x="393213" y="274638"/>
            <a:ext cx="8357573" cy="5655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a:t>Summer Surprise! </a:t>
            </a:r>
            <a:endParaRPr/>
          </a:p>
        </p:txBody>
      </p:sp>
      <p:pic>
        <p:nvPicPr>
          <p:cNvPr id="826" name="Google Shape;826;p4"/>
          <p:cNvPicPr preferRelativeResize="0"/>
          <p:nvPr/>
        </p:nvPicPr>
        <p:blipFill rotWithShape="1">
          <a:blip r:embed="rId3">
            <a:alphaModFix/>
          </a:blip>
          <a:srcRect b="4878" l="30154" r="30088" t="21962"/>
          <a:stretch/>
        </p:blipFill>
        <p:spPr>
          <a:xfrm>
            <a:off x="1966075" y="1555100"/>
            <a:ext cx="4881474" cy="48384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32"/>
          <p:cNvSpPr txBox="1"/>
          <p:nvPr>
            <p:ph idx="4294967295" type="title"/>
          </p:nvPr>
        </p:nvSpPr>
        <p:spPr>
          <a:xfrm>
            <a:off x="4608513" y="4800600"/>
            <a:ext cx="4535487" cy="56673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One More Example</a:t>
            </a:r>
            <a:endParaRPr/>
          </a:p>
        </p:txBody>
      </p:sp>
      <p:pic>
        <p:nvPicPr>
          <p:cNvPr id="1058" name="Google Shape;1058;p32">
            <a:hlinkClick r:id="rId3"/>
          </p:cNvPr>
          <p:cNvPicPr preferRelativeResize="0"/>
          <p:nvPr/>
        </p:nvPicPr>
        <p:blipFill rotWithShape="1">
          <a:blip r:embed="rId4">
            <a:alphaModFix/>
          </a:blip>
          <a:srcRect b="18812" l="23709" r="37497" t="35261"/>
          <a:stretch/>
        </p:blipFill>
        <p:spPr>
          <a:xfrm>
            <a:off x="120325" y="242876"/>
            <a:ext cx="8905949" cy="56626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33"/>
          <p:cNvSpPr txBox="1"/>
          <p:nvPr>
            <p:ph idx="1" type="body"/>
          </p:nvPr>
        </p:nvSpPr>
        <p:spPr>
          <a:xfrm>
            <a:off x="457201" y="1600201"/>
            <a:ext cx="4714874" cy="457199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2800">
                <a:latin typeface="Verdana"/>
                <a:ea typeface="Verdana"/>
                <a:cs typeface="Verdana"/>
                <a:sym typeface="Verdana"/>
              </a:rPr>
              <a:t>Utilizing the worksheet “Evaluating the Physical Organization of the Classroom: Setting the Stage. “ How you might use this to collect data on classroom organization?</a:t>
            </a:r>
            <a:endParaRPr sz="2800">
              <a:latin typeface="Verdana"/>
              <a:ea typeface="Verdana"/>
              <a:cs typeface="Verdana"/>
              <a:sym typeface="Verdana"/>
            </a:endParaRPr>
          </a:p>
        </p:txBody>
      </p:sp>
      <p:sp>
        <p:nvSpPr>
          <p:cNvPr id="1064" name="Google Shape;1064;p3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and Evaluation</a:t>
            </a:r>
            <a:endParaRPr/>
          </a:p>
        </p:txBody>
      </p:sp>
      <p:pic>
        <p:nvPicPr>
          <p:cNvPr id="1065" name="Google Shape;1065;p33"/>
          <p:cNvPicPr preferRelativeResize="0"/>
          <p:nvPr/>
        </p:nvPicPr>
        <p:blipFill rotWithShape="1">
          <a:blip r:embed="rId3">
            <a:alphaModFix/>
          </a:blip>
          <a:srcRect b="-4467" l="0" r="0" t="18386"/>
          <a:stretch/>
        </p:blipFill>
        <p:spPr>
          <a:xfrm>
            <a:off x="5557825" y="1668575"/>
            <a:ext cx="3357574" cy="43352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34"/>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1072" name="Google Shape;1072;p3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For schoolwide data…</a:t>
            </a:r>
            <a:endParaRPr/>
          </a:p>
        </p:txBody>
      </p:sp>
      <p:pic>
        <p:nvPicPr>
          <p:cNvPr id="1073" name="Google Shape;1073;p34"/>
          <p:cNvPicPr preferRelativeResize="0"/>
          <p:nvPr/>
        </p:nvPicPr>
        <p:blipFill rotWithShape="1">
          <a:blip r:embed="rId3">
            <a:alphaModFix/>
          </a:blip>
          <a:srcRect b="0" l="0" r="0" t="0"/>
          <a:stretch/>
        </p:blipFill>
        <p:spPr>
          <a:xfrm>
            <a:off x="479800" y="1993000"/>
            <a:ext cx="8296275" cy="3019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35"/>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35"/>
          <p:cNvSpPr txBox="1"/>
          <p:nvPr>
            <p:ph type="title"/>
          </p:nvPr>
        </p:nvSpPr>
        <p:spPr>
          <a:xfrm>
            <a:off x="213450" y="306875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a:solidFill>
                  <a:srgbClr val="184582"/>
                </a:solidFill>
              </a:rPr>
              <a:t>Active</a:t>
            </a:r>
            <a:endParaRPr b="0">
              <a:solidFill>
                <a:srgbClr val="184582"/>
              </a:solidFill>
            </a:endParaRPr>
          </a:p>
          <a:p>
            <a:pPr indent="0" lvl="0" marL="0" marR="0" rtl="0" algn="ctr">
              <a:lnSpc>
                <a:spcPct val="100000"/>
              </a:lnSpc>
              <a:spcBef>
                <a:spcPts val="0"/>
              </a:spcBef>
              <a:spcAft>
                <a:spcPts val="0"/>
              </a:spcAft>
              <a:buClr>
                <a:srgbClr val="002C3C"/>
              </a:buClr>
              <a:buSzPts val="3600"/>
              <a:buFont typeface="Verdana"/>
              <a:buNone/>
            </a:pPr>
            <a:r>
              <a:rPr b="0" lang="en-US">
                <a:solidFill>
                  <a:srgbClr val="184582"/>
                </a:solidFill>
              </a:rPr>
              <a:t>Supervision</a:t>
            </a:r>
            <a:endParaRPr b="0">
              <a:solidFill>
                <a:srgbClr val="184582"/>
              </a:solidFill>
            </a:endParaRPr>
          </a:p>
        </p:txBody>
      </p:sp>
      <p:sp>
        <p:nvSpPr>
          <p:cNvPr id="1081" name="Google Shape;1081;p35"/>
          <p:cNvSpPr txBox="1"/>
          <p:nvPr>
            <p:ph idx="1" type="body"/>
          </p:nvPr>
        </p:nvSpPr>
        <p:spPr>
          <a:xfrm>
            <a:off x="975450" y="4843025"/>
            <a:ext cx="7193100" cy="84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rPr lang="en-US" sz="2800">
                <a:solidFill>
                  <a:srgbClr val="333333"/>
                </a:solidFill>
              </a:rPr>
              <a:t>Moving, Scanning, Interacting</a:t>
            </a:r>
            <a:endParaRPr sz="2800">
              <a:solidFill>
                <a:srgbClr val="333333"/>
              </a:solidFill>
            </a:endParaRPr>
          </a:p>
        </p:txBody>
      </p:sp>
      <p:pic>
        <p:nvPicPr>
          <p:cNvPr id="1082" name="Google Shape;1082;p35"/>
          <p:cNvPicPr preferRelativeResize="0"/>
          <p:nvPr/>
        </p:nvPicPr>
        <p:blipFill rotWithShape="1">
          <a:blip r:embed="rId3">
            <a:alphaModFix/>
          </a:blip>
          <a:srcRect b="0" l="0" r="0" t="0"/>
          <a:stretch/>
        </p:blipFill>
        <p:spPr>
          <a:xfrm>
            <a:off x="13723" y="0"/>
            <a:ext cx="9144000" cy="2763950"/>
          </a:xfrm>
          <a:prstGeom prst="rect">
            <a:avLst/>
          </a:prstGeom>
          <a:noFill/>
          <a:ln>
            <a:noFill/>
          </a:ln>
        </p:spPr>
      </p:pic>
      <p:pic>
        <p:nvPicPr>
          <p:cNvPr id="1083" name="Google Shape;1083;p35"/>
          <p:cNvPicPr preferRelativeResize="0"/>
          <p:nvPr/>
        </p:nvPicPr>
        <p:blipFill rotWithShape="1">
          <a:blip r:embed="rId4">
            <a:alphaModFix/>
          </a:blip>
          <a:srcRect b="0" l="0" r="0" t="0"/>
          <a:stretch/>
        </p:blipFill>
        <p:spPr>
          <a:xfrm>
            <a:off x="7933877" y="6213352"/>
            <a:ext cx="1210125" cy="64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36"/>
          <p:cNvSpPr txBox="1"/>
          <p:nvPr>
            <p:ph idx="1" type="body"/>
          </p:nvPr>
        </p:nvSpPr>
        <p:spPr>
          <a:xfrm>
            <a:off x="457201" y="1600201"/>
            <a:ext cx="8229600" cy="4571999"/>
          </a:xfrm>
          <a:prstGeom prst="rect">
            <a:avLst/>
          </a:prstGeom>
          <a:noFill/>
          <a:ln>
            <a:noFill/>
          </a:ln>
        </p:spPr>
        <p:txBody>
          <a:bodyPr anchorCtr="0" anchor="t" bIns="45675" lIns="91400" spcFirstLastPara="1" rIns="91400" wrap="square" tIns="45675">
            <a:noAutofit/>
          </a:bodyPr>
          <a:lstStyle/>
          <a:p>
            <a:pPr indent="0" lvl="0" marL="0" marR="0" rtl="0" algn="l">
              <a:lnSpc>
                <a:spcPct val="115000"/>
              </a:lnSpc>
              <a:spcBef>
                <a:spcPts val="0"/>
              </a:spcBef>
              <a:spcAft>
                <a:spcPts val="0"/>
              </a:spcAft>
              <a:buClr>
                <a:srgbClr val="1D2A53"/>
              </a:buClr>
              <a:buSzPts val="1254"/>
              <a:buFont typeface="Arial"/>
              <a:buNone/>
            </a:pPr>
            <a:r>
              <a:rPr b="0" i="0" lang="en-US" sz="2600" u="none" cap="none" strike="noStrike">
                <a:solidFill>
                  <a:srgbClr val="1D2A53"/>
                </a:solidFill>
                <a:latin typeface="Verdana"/>
                <a:ea typeface="Verdana"/>
                <a:cs typeface="Verdana"/>
                <a:sym typeface="Verdana"/>
              </a:rPr>
              <a:t>…</a:t>
            </a:r>
            <a:r>
              <a:rPr b="0" i="0" lang="en-US" sz="2600" u="none" cap="none" strike="noStrike">
                <a:solidFill>
                  <a:schemeClr val="dk1"/>
                </a:solidFill>
                <a:latin typeface="Verdana"/>
                <a:ea typeface="Verdana"/>
                <a:cs typeface="Verdana"/>
                <a:sym typeface="Verdana"/>
              </a:rPr>
              <a:t>a process for monitoring the classroom, or any school setting, that incorporates </a:t>
            </a:r>
            <a:r>
              <a:rPr b="1" i="0" lang="en-US" sz="2600" u="none" cap="none" strike="noStrike">
                <a:solidFill>
                  <a:schemeClr val="accent5"/>
                </a:solidFill>
                <a:latin typeface="Verdana"/>
                <a:ea typeface="Verdana"/>
                <a:cs typeface="Verdana"/>
                <a:sym typeface="Verdana"/>
              </a:rPr>
              <a:t>moving</a:t>
            </a:r>
            <a:r>
              <a:rPr b="0" i="0" lang="en-US" sz="2600" u="none" cap="none" strike="noStrike">
                <a:solidFill>
                  <a:schemeClr val="dk1"/>
                </a:solidFill>
                <a:latin typeface="Verdana"/>
                <a:ea typeface="Verdana"/>
                <a:cs typeface="Verdana"/>
                <a:sym typeface="Verdana"/>
              </a:rPr>
              <a:t>, </a:t>
            </a:r>
            <a:r>
              <a:rPr b="1" i="0" lang="en-US" sz="2600" u="none" cap="none" strike="noStrike">
                <a:solidFill>
                  <a:srgbClr val="0070C0"/>
                </a:solidFill>
                <a:latin typeface="Verdana"/>
                <a:ea typeface="Verdana"/>
                <a:cs typeface="Verdana"/>
                <a:sym typeface="Verdana"/>
              </a:rPr>
              <a:t>scanning</a:t>
            </a:r>
            <a:r>
              <a:rPr b="0" i="0" lang="en-US" sz="2600" u="none" cap="none" strike="noStrike">
                <a:solidFill>
                  <a:schemeClr val="dk1"/>
                </a:solidFill>
                <a:latin typeface="Verdana"/>
                <a:ea typeface="Verdana"/>
                <a:cs typeface="Verdana"/>
                <a:sym typeface="Verdana"/>
              </a:rPr>
              <a:t>, and </a:t>
            </a:r>
            <a:r>
              <a:rPr b="1" i="0" lang="en-US" sz="2600" u="none" cap="none" strike="noStrike">
                <a:solidFill>
                  <a:srgbClr val="184582"/>
                </a:solidFill>
                <a:latin typeface="Verdana"/>
                <a:ea typeface="Verdana"/>
                <a:cs typeface="Verdana"/>
                <a:sym typeface="Verdana"/>
              </a:rPr>
              <a:t>interacting</a:t>
            </a:r>
            <a:r>
              <a:rPr b="0" i="0" lang="en-US" sz="2600" u="none" cap="none" strike="noStrike">
                <a:solidFill>
                  <a:schemeClr val="dk1"/>
                </a:solidFill>
                <a:latin typeface="Verdana"/>
                <a:ea typeface="Verdana"/>
                <a:cs typeface="Verdana"/>
                <a:sym typeface="Verdana"/>
              </a:rPr>
              <a:t> frequently with students. </a:t>
            </a:r>
            <a:endParaRPr b="0" i="0" sz="2600" u="none" cap="none" strike="noStrike">
              <a:solidFill>
                <a:schemeClr val="dk1"/>
              </a:solidFill>
              <a:latin typeface="Verdana"/>
              <a:ea typeface="Verdana"/>
              <a:cs typeface="Verdana"/>
              <a:sym typeface="Verdana"/>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680"/>
              <a:buFont typeface="Arial"/>
              <a:buNone/>
            </a:pPr>
            <a:r>
              <a:t/>
            </a:r>
            <a:endParaRPr b="0" i="0" sz="2720" u="none" cap="none" strike="noStrike">
              <a:solidFill>
                <a:schemeClr val="dk1"/>
              </a:solidFill>
              <a:latin typeface="Calibri"/>
              <a:ea typeface="Calibri"/>
              <a:cs typeface="Calibri"/>
              <a:sym typeface="Calibri"/>
            </a:endParaRPr>
          </a:p>
        </p:txBody>
      </p:sp>
      <p:sp>
        <p:nvSpPr>
          <p:cNvPr id="1089" name="Google Shape;1089;p3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 Active Supervision</a:t>
            </a:r>
            <a:endParaRPr/>
          </a:p>
        </p:txBody>
      </p:sp>
      <p:pic>
        <p:nvPicPr>
          <p:cNvPr id="1090" name="Google Shape;1090;p36"/>
          <p:cNvPicPr preferRelativeResize="0"/>
          <p:nvPr/>
        </p:nvPicPr>
        <p:blipFill rotWithShape="1">
          <a:blip r:embed="rId3">
            <a:alphaModFix/>
          </a:blip>
          <a:srcRect b="0" l="0" r="0" t="0"/>
          <a:stretch/>
        </p:blipFill>
        <p:spPr>
          <a:xfrm>
            <a:off x="1929625" y="3429000"/>
            <a:ext cx="4803850" cy="3185975"/>
          </a:xfrm>
          <a:prstGeom prst="rect">
            <a:avLst/>
          </a:prstGeom>
          <a:noFill/>
          <a:ln>
            <a:noFill/>
          </a:ln>
        </p:spPr>
      </p:pic>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37"/>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Rationale</a:t>
            </a:r>
            <a:endParaRPr/>
          </a:p>
        </p:txBody>
      </p:sp>
      <p:sp>
        <p:nvSpPr>
          <p:cNvPr id="1097" name="Google Shape;1097;p37"/>
          <p:cNvSpPr txBox="1"/>
          <p:nvPr>
            <p:ph idx="1" type="body"/>
          </p:nvPr>
        </p:nvSpPr>
        <p:spPr>
          <a:xfrm>
            <a:off x="457200" y="1600201"/>
            <a:ext cx="4038600" cy="375284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sz="2100">
                <a:latin typeface="Verdana"/>
                <a:ea typeface="Verdana"/>
                <a:cs typeface="Verdana"/>
                <a:sym typeface="Verdana"/>
              </a:rPr>
              <a:t>Allows for immediate feedback and assistance to students</a:t>
            </a:r>
            <a:endParaRPr sz="2100">
              <a:latin typeface="Verdana"/>
              <a:ea typeface="Verdana"/>
              <a:cs typeface="Verdana"/>
              <a:sym typeface="Verdana"/>
            </a:endParaRPr>
          </a:p>
          <a:p>
            <a:pPr indent="0" lvl="0" marL="457200" rtl="0" algn="l">
              <a:lnSpc>
                <a:spcPct val="100000"/>
              </a:lnSpc>
              <a:spcBef>
                <a:spcPts val="560"/>
              </a:spcBef>
              <a:spcAft>
                <a:spcPts val="0"/>
              </a:spcAft>
              <a:buSzPts val="2800"/>
              <a:buNone/>
            </a:pPr>
            <a:r>
              <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rPr lang="en-US" sz="2100">
                <a:latin typeface="Verdana"/>
                <a:ea typeface="Verdana"/>
                <a:cs typeface="Verdana"/>
                <a:sym typeface="Verdana"/>
              </a:rPr>
              <a:t>Increases student engagement</a:t>
            </a:r>
            <a:endParaRPr sz="2100">
              <a:latin typeface="Verdana"/>
              <a:ea typeface="Verdana"/>
              <a:cs typeface="Verdana"/>
              <a:sym typeface="Verdana"/>
            </a:endParaRPr>
          </a:p>
          <a:p>
            <a:pPr indent="0" lvl="0" marL="457200" rtl="0" algn="l">
              <a:lnSpc>
                <a:spcPct val="100000"/>
              </a:lnSpc>
              <a:spcBef>
                <a:spcPts val="560"/>
              </a:spcBef>
              <a:spcAft>
                <a:spcPts val="0"/>
              </a:spcAft>
              <a:buSzPts val="2800"/>
              <a:buNone/>
            </a:pPr>
            <a:r>
              <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rPr lang="en-US" sz="2100">
                <a:latin typeface="Verdana"/>
                <a:ea typeface="Verdana"/>
                <a:cs typeface="Verdana"/>
                <a:sym typeface="Verdana"/>
              </a:rPr>
              <a:t>Reduces inappropriate behavior; increases academically engaged time on task</a:t>
            </a:r>
            <a:endParaRPr sz="2100">
              <a:latin typeface="Verdana"/>
              <a:ea typeface="Verdana"/>
              <a:cs typeface="Verdana"/>
              <a:sym typeface="Verdana"/>
            </a:endParaRPr>
          </a:p>
        </p:txBody>
      </p:sp>
      <p:sp>
        <p:nvSpPr>
          <p:cNvPr id="1098" name="Google Shape;1098;p37"/>
          <p:cNvSpPr txBox="1"/>
          <p:nvPr>
            <p:ph idx="2" type="body"/>
          </p:nvPr>
        </p:nvSpPr>
        <p:spPr>
          <a:xfrm>
            <a:off x="4648200" y="1600200"/>
            <a:ext cx="4038600" cy="335279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sz="2100">
                <a:latin typeface="Verdana"/>
                <a:ea typeface="Verdana"/>
                <a:cs typeface="Verdana"/>
                <a:sym typeface="Verdana"/>
              </a:rPr>
              <a:t>Provides opportunities to monitor students’ responses (formative assessment)</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rPr lang="en-US" sz="2100">
                <a:latin typeface="Verdana"/>
                <a:ea typeface="Verdana"/>
                <a:cs typeface="Verdana"/>
                <a:sym typeface="Verdana"/>
              </a:rPr>
              <a:t>Frequent use of encouragement</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t/>
            </a: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rPr lang="en-US" sz="2100">
                <a:latin typeface="Verdana"/>
                <a:ea typeface="Verdana"/>
                <a:cs typeface="Verdana"/>
                <a:sym typeface="Verdana"/>
              </a:rPr>
              <a:t>Timely correction of errors</a:t>
            </a:r>
            <a:br>
              <a:rPr lang="en-US" sz="2100">
                <a:latin typeface="Verdana"/>
                <a:ea typeface="Verdana"/>
                <a:cs typeface="Verdana"/>
                <a:sym typeface="Verdana"/>
              </a:rPr>
            </a:br>
            <a:endParaRPr sz="2100">
              <a:latin typeface="Verdana"/>
              <a:ea typeface="Verdana"/>
              <a:cs typeface="Verdana"/>
              <a:sym typeface="Verdana"/>
            </a:endParaRPr>
          </a:p>
          <a:p>
            <a:pPr indent="0" lvl="0" marL="0" rtl="0" algn="l">
              <a:lnSpc>
                <a:spcPct val="100000"/>
              </a:lnSpc>
              <a:spcBef>
                <a:spcPts val="560"/>
              </a:spcBef>
              <a:spcAft>
                <a:spcPts val="0"/>
              </a:spcAft>
              <a:buSzPts val="2800"/>
              <a:buNone/>
            </a:pPr>
            <a:r>
              <a:rPr lang="en-US" sz="2100">
                <a:latin typeface="Verdana"/>
                <a:ea typeface="Verdana"/>
                <a:cs typeface="Verdana"/>
                <a:sym typeface="Verdana"/>
              </a:rPr>
              <a:t>Builds positive relationships</a:t>
            </a:r>
            <a:endParaRPr sz="2900">
              <a:latin typeface="Verdana"/>
              <a:ea typeface="Verdana"/>
              <a:cs typeface="Verdana"/>
              <a:sym typeface="Verdana"/>
            </a:endParaRPr>
          </a:p>
        </p:txBody>
      </p:sp>
      <p:pic>
        <p:nvPicPr>
          <p:cNvPr id="1099" name="Google Shape;1099;p37"/>
          <p:cNvPicPr preferRelativeResize="0"/>
          <p:nvPr/>
        </p:nvPicPr>
        <p:blipFill rotWithShape="1">
          <a:blip r:embed="rId3">
            <a:alphaModFix/>
          </a:blip>
          <a:srcRect b="0" l="0" r="0" t="0"/>
          <a:stretch/>
        </p:blipFill>
        <p:spPr>
          <a:xfrm>
            <a:off x="0" y="5526200"/>
            <a:ext cx="9144000" cy="1484200"/>
          </a:xfrm>
          <a:prstGeom prst="rect">
            <a:avLst/>
          </a:prstGeom>
          <a:noFill/>
          <a:ln>
            <a:noFill/>
          </a:ln>
        </p:spPr>
      </p:pic>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38"/>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t/>
            </a:r>
            <a:endParaRPr/>
          </a:p>
          <a:p>
            <a:pPr indent="0" lvl="0" marL="114300" rtl="0" algn="ctr">
              <a:lnSpc>
                <a:spcPct val="100000"/>
              </a:lnSpc>
              <a:spcBef>
                <a:spcPts val="360"/>
              </a:spcBef>
              <a:spcAft>
                <a:spcPts val="0"/>
              </a:spcAft>
              <a:buSzPts val="1800"/>
              <a:buNone/>
            </a:pPr>
            <a:r>
              <a:rPr lang="en-US" sz="4000"/>
              <a:t>“You teach on your feet, </a:t>
            </a:r>
            <a:endParaRPr sz="4000"/>
          </a:p>
          <a:p>
            <a:pPr indent="0" lvl="0" marL="114300" rtl="0" algn="ctr">
              <a:lnSpc>
                <a:spcPct val="100000"/>
              </a:lnSpc>
              <a:spcBef>
                <a:spcPts val="360"/>
              </a:spcBef>
              <a:spcAft>
                <a:spcPts val="0"/>
              </a:spcAft>
              <a:buSzPts val="1800"/>
              <a:buNone/>
            </a:pPr>
            <a:r>
              <a:rPr lang="en-US" sz="4000"/>
              <a:t>and not from your seat.”</a:t>
            </a:r>
            <a:endParaRPr sz="4000"/>
          </a:p>
          <a:p>
            <a:pPr indent="0" lvl="0" marL="114300" rtl="0" algn="ctr">
              <a:lnSpc>
                <a:spcPct val="100000"/>
              </a:lnSpc>
              <a:spcBef>
                <a:spcPts val="360"/>
              </a:spcBef>
              <a:spcAft>
                <a:spcPts val="0"/>
              </a:spcAft>
              <a:buSzPts val="1800"/>
              <a:buNone/>
            </a:pPr>
            <a:r>
              <a:t/>
            </a:r>
            <a:endParaRPr sz="4000"/>
          </a:p>
          <a:p>
            <a:pPr indent="0" lvl="0" marL="114300" rtl="0" algn="ctr">
              <a:lnSpc>
                <a:spcPct val="100000"/>
              </a:lnSpc>
              <a:spcBef>
                <a:spcPts val="360"/>
              </a:spcBef>
              <a:spcAft>
                <a:spcPts val="0"/>
              </a:spcAft>
              <a:buSzPts val="1800"/>
              <a:buNone/>
            </a:pPr>
            <a:r>
              <a:rPr lang="en-US" sz="4000"/>
              <a:t>“Walk around, look around, </a:t>
            </a:r>
            <a:endParaRPr sz="4000"/>
          </a:p>
          <a:p>
            <a:pPr indent="0" lvl="0" marL="114300" rtl="0" algn="ctr">
              <a:lnSpc>
                <a:spcPct val="100000"/>
              </a:lnSpc>
              <a:spcBef>
                <a:spcPts val="360"/>
              </a:spcBef>
              <a:spcAft>
                <a:spcPts val="0"/>
              </a:spcAft>
              <a:buSzPts val="1800"/>
              <a:buNone/>
            </a:pPr>
            <a:r>
              <a:rPr lang="en-US" sz="4000"/>
              <a:t>talk around.”</a:t>
            </a:r>
            <a:endParaRPr sz="4000"/>
          </a:p>
        </p:txBody>
      </p:sp>
      <p:sp>
        <p:nvSpPr>
          <p:cNvPr id="1105" name="Google Shape;1105;p3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Anita Archer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39"/>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Where do you see an impact?</a:t>
            </a:r>
            <a:endParaRPr/>
          </a:p>
        </p:txBody>
      </p:sp>
      <p:pic>
        <p:nvPicPr>
          <p:cNvPr descr="Demonstration teacher SarahGapp shows how she uses proximity to manage student behavior, assess student progress, and build rapport with her middle school students. By utilizing proximity Ms. Gapp explains how her eighth grade ELA class are constantly being monitored and assessed as they move into different areas of her proximity." id="1112" name="Google Shape;1112;p39" title="Utilizing Proximity to Manage Classroom Discipline and Behavior">
            <a:hlinkClick r:id="rId3"/>
          </p:cNvPr>
          <p:cNvPicPr preferRelativeResize="0"/>
          <p:nvPr/>
        </p:nvPicPr>
        <p:blipFill rotWithShape="1">
          <a:blip r:embed="rId4">
            <a:alphaModFix/>
          </a:blip>
          <a:srcRect b="0" l="0" r="0" t="0"/>
          <a:stretch/>
        </p:blipFill>
        <p:spPr>
          <a:xfrm>
            <a:off x="0" y="1525700"/>
            <a:ext cx="9144000" cy="533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40"/>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355600" lvl="0" marL="457200" rtl="0" algn="l">
              <a:lnSpc>
                <a:spcPct val="100000"/>
              </a:lnSpc>
              <a:spcBef>
                <a:spcPts val="360"/>
              </a:spcBef>
              <a:spcAft>
                <a:spcPts val="0"/>
              </a:spcAft>
              <a:buSzPts val="2000"/>
              <a:buChar char="•"/>
            </a:pPr>
            <a:r>
              <a:rPr b="1" lang="en-US" sz="2800">
                <a:solidFill>
                  <a:schemeClr val="accent5"/>
                </a:solidFill>
                <a:latin typeface="Verdana"/>
                <a:ea typeface="Verdana"/>
                <a:cs typeface="Verdana"/>
                <a:sym typeface="Verdana"/>
              </a:rPr>
              <a:t>Moving</a:t>
            </a:r>
            <a:r>
              <a:rPr lang="en-US" sz="2800">
                <a:latin typeface="Verdana"/>
                <a:ea typeface="Verdana"/>
                <a:cs typeface="Verdana"/>
                <a:sym typeface="Verdana"/>
              </a:rPr>
              <a:t>: (</a:t>
            </a:r>
            <a:r>
              <a:rPr lang="en-US" sz="2800">
                <a:solidFill>
                  <a:schemeClr val="accent5"/>
                </a:solidFill>
                <a:latin typeface="Verdana"/>
                <a:ea typeface="Verdana"/>
                <a:cs typeface="Verdana"/>
                <a:sym typeface="Verdana"/>
              </a:rPr>
              <a:t>Walk Around</a:t>
            </a:r>
            <a:r>
              <a:rPr lang="en-US" sz="2800">
                <a:latin typeface="Verdana"/>
                <a:ea typeface="Verdana"/>
                <a:cs typeface="Verdana"/>
                <a:sym typeface="Verdana"/>
              </a:rPr>
              <a:t>) Continuous, random teacher movement throughout all parts of classroom </a:t>
            </a:r>
            <a:endParaRPr sz="3400">
              <a:latin typeface="Verdana"/>
              <a:ea typeface="Verdana"/>
              <a:cs typeface="Verdana"/>
              <a:sym typeface="Verdana"/>
            </a:endParaRPr>
          </a:p>
          <a:p>
            <a:pPr indent="-355600" lvl="0" marL="457200" rtl="0" algn="l">
              <a:lnSpc>
                <a:spcPct val="100000"/>
              </a:lnSpc>
              <a:spcBef>
                <a:spcPts val="1000"/>
              </a:spcBef>
              <a:spcAft>
                <a:spcPts val="0"/>
              </a:spcAft>
              <a:buSzPts val="2000"/>
              <a:buChar char="•"/>
            </a:pPr>
            <a:r>
              <a:rPr b="1" lang="en-US" sz="2800">
                <a:solidFill>
                  <a:srgbClr val="0070C0"/>
                </a:solidFill>
                <a:latin typeface="Verdana"/>
                <a:ea typeface="Verdana"/>
                <a:cs typeface="Verdana"/>
                <a:sym typeface="Verdana"/>
              </a:rPr>
              <a:t>Interacting</a:t>
            </a:r>
            <a:r>
              <a:rPr lang="en-US" sz="2800">
                <a:latin typeface="Verdana"/>
                <a:ea typeface="Verdana"/>
                <a:cs typeface="Verdana"/>
                <a:sym typeface="Verdana"/>
              </a:rPr>
              <a:t>: (</a:t>
            </a:r>
            <a:r>
              <a:rPr lang="en-US" sz="2800">
                <a:solidFill>
                  <a:srgbClr val="0070C0"/>
                </a:solidFill>
                <a:latin typeface="Verdana"/>
                <a:ea typeface="Verdana"/>
                <a:cs typeface="Verdana"/>
                <a:sym typeface="Verdana"/>
              </a:rPr>
              <a:t>Talk Around</a:t>
            </a:r>
            <a:r>
              <a:rPr lang="en-US" sz="2800">
                <a:latin typeface="Verdana"/>
                <a:ea typeface="Verdana"/>
                <a:cs typeface="Verdana"/>
                <a:sym typeface="Verdana"/>
              </a:rPr>
              <a:t>) Frequent and positive communication to encourage, reinforce, and correct</a:t>
            </a:r>
            <a:endParaRPr sz="2800">
              <a:latin typeface="Verdana"/>
              <a:ea typeface="Verdana"/>
              <a:cs typeface="Verdana"/>
              <a:sym typeface="Verdana"/>
            </a:endParaRPr>
          </a:p>
          <a:p>
            <a:pPr indent="-355600" lvl="0" marL="457200" rtl="0" algn="l">
              <a:lnSpc>
                <a:spcPct val="100000"/>
              </a:lnSpc>
              <a:spcBef>
                <a:spcPts val="1000"/>
              </a:spcBef>
              <a:spcAft>
                <a:spcPts val="1000"/>
              </a:spcAft>
              <a:buSzPts val="2000"/>
              <a:buChar char="•"/>
            </a:pPr>
            <a:r>
              <a:rPr b="1" lang="en-US" sz="2800">
                <a:solidFill>
                  <a:srgbClr val="003873"/>
                </a:solidFill>
                <a:latin typeface="Verdana"/>
                <a:ea typeface="Verdana"/>
                <a:cs typeface="Verdana"/>
                <a:sym typeface="Verdana"/>
              </a:rPr>
              <a:t>Scanning</a:t>
            </a:r>
            <a:r>
              <a:rPr lang="en-US" sz="2800">
                <a:latin typeface="Verdana"/>
                <a:ea typeface="Verdana"/>
                <a:cs typeface="Verdana"/>
                <a:sym typeface="Verdana"/>
              </a:rPr>
              <a:t>: (</a:t>
            </a:r>
            <a:r>
              <a:rPr lang="en-US" sz="2800">
                <a:solidFill>
                  <a:srgbClr val="003873"/>
                </a:solidFill>
                <a:latin typeface="Verdana"/>
                <a:ea typeface="Verdana"/>
                <a:cs typeface="Verdana"/>
                <a:sym typeface="Verdana"/>
              </a:rPr>
              <a:t>Look Around</a:t>
            </a:r>
            <a:r>
              <a:rPr lang="en-US" sz="2800">
                <a:latin typeface="Verdana"/>
                <a:ea typeface="Verdana"/>
                <a:cs typeface="Verdana"/>
                <a:sym typeface="Verdana"/>
              </a:rPr>
              <a:t>) Frequent and intentional visual sweep of all parts of classroom</a:t>
            </a:r>
            <a:endParaRPr sz="3300">
              <a:latin typeface="Verdana"/>
              <a:ea typeface="Verdana"/>
              <a:cs typeface="Verdana"/>
              <a:sym typeface="Verdana"/>
            </a:endParaRPr>
          </a:p>
        </p:txBody>
      </p:sp>
      <p:sp>
        <p:nvSpPr>
          <p:cNvPr id="1119" name="Google Shape;1119;p4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Components of Active Supervision</a:t>
            </a:r>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41"/>
          <p:cNvSpPr txBox="1"/>
          <p:nvPr>
            <p:ph idx="1" type="body"/>
          </p:nvPr>
        </p:nvSpPr>
        <p:spPr>
          <a:xfrm>
            <a:off x="457201" y="1600201"/>
            <a:ext cx="8229600" cy="4571999"/>
          </a:xfrm>
          <a:prstGeom prst="rect">
            <a:avLst/>
          </a:prstGeom>
          <a:noFill/>
          <a:ln>
            <a:noFill/>
          </a:ln>
        </p:spPr>
        <p:txBody>
          <a:bodyPr anchorCtr="0" anchor="ctr" bIns="45675" lIns="91400" spcFirstLastPara="1" rIns="91400" wrap="square" tIns="45675">
            <a:noAutofit/>
          </a:bodyPr>
          <a:lstStyle/>
          <a:p>
            <a:pPr indent="-342900" lvl="0" marL="342900" rtl="0" algn="l">
              <a:lnSpc>
                <a:spcPct val="100000"/>
              </a:lnSpc>
              <a:spcBef>
                <a:spcPts val="0"/>
              </a:spcBef>
              <a:spcAft>
                <a:spcPts val="0"/>
              </a:spcAft>
              <a:buClr>
                <a:srgbClr val="000000"/>
              </a:buClr>
              <a:buSzPts val="2700"/>
              <a:buChar char="•"/>
            </a:pPr>
            <a:r>
              <a:rPr b="0" i="0" lang="en-US" sz="2700" u="none" cap="none" strike="noStrike">
                <a:solidFill>
                  <a:srgbClr val="000000"/>
                </a:solidFill>
                <a:latin typeface="Verdana"/>
                <a:ea typeface="Verdana"/>
                <a:cs typeface="Verdana"/>
                <a:sym typeface="Verdana"/>
              </a:rPr>
              <a:t>Circulate among students while working</a:t>
            </a:r>
            <a:endParaRPr b="0" i="0" sz="2700" u="none" cap="none" strike="noStrike">
              <a:solidFill>
                <a:srgbClr val="000000"/>
              </a:solidFill>
              <a:latin typeface="Verdana"/>
              <a:ea typeface="Verdana"/>
              <a:cs typeface="Verdana"/>
              <a:sym typeface="Verdana"/>
            </a:endParaRPr>
          </a:p>
          <a:p>
            <a:pPr indent="-139700" lvl="0" marL="342900" rtl="0" algn="l">
              <a:lnSpc>
                <a:spcPct val="100000"/>
              </a:lnSpc>
              <a:spcBef>
                <a:spcPts val="0"/>
              </a:spcBef>
              <a:spcAft>
                <a:spcPts val="0"/>
              </a:spcAft>
              <a:buSzPts val="3200"/>
              <a:buNone/>
            </a:pPr>
            <a:r>
              <a:t/>
            </a:r>
            <a:endParaRPr b="0" i="0" sz="2700" u="none" cap="none" strike="noStrike">
              <a:solidFill>
                <a:srgbClr val="000000"/>
              </a:solidFill>
              <a:latin typeface="Verdana"/>
              <a:ea typeface="Verdana"/>
              <a:cs typeface="Verdana"/>
              <a:sym typeface="Verdana"/>
            </a:endParaRPr>
          </a:p>
          <a:p>
            <a:pPr indent="-342900" lvl="0" marL="342900" rtl="0" algn="l">
              <a:lnSpc>
                <a:spcPct val="100000"/>
              </a:lnSpc>
              <a:spcBef>
                <a:spcPts val="540"/>
              </a:spcBef>
              <a:spcAft>
                <a:spcPts val="0"/>
              </a:spcAft>
              <a:buClr>
                <a:srgbClr val="000000"/>
              </a:buClr>
              <a:buSzPts val="2700"/>
              <a:buChar char="•"/>
            </a:pPr>
            <a:r>
              <a:rPr b="0" i="0" lang="en-US" sz="2700" u="none" cap="none" strike="noStrike">
                <a:solidFill>
                  <a:srgbClr val="000000"/>
                </a:solidFill>
                <a:latin typeface="Verdana"/>
                <a:ea typeface="Verdana"/>
                <a:cs typeface="Verdana"/>
                <a:sym typeface="Verdana"/>
              </a:rPr>
              <a:t>Maintain proximity with students</a:t>
            </a:r>
            <a:endParaRPr b="0" i="0" sz="2700" u="none" cap="none" strike="noStrike">
              <a:solidFill>
                <a:srgbClr val="000000"/>
              </a:solidFill>
              <a:latin typeface="Verdana"/>
              <a:ea typeface="Verdana"/>
              <a:cs typeface="Verdana"/>
              <a:sym typeface="Verdana"/>
            </a:endParaRPr>
          </a:p>
          <a:p>
            <a:pPr indent="0" lvl="0" marL="0" rtl="0" algn="l">
              <a:lnSpc>
                <a:spcPct val="100000"/>
              </a:lnSpc>
              <a:spcBef>
                <a:spcPts val="540"/>
              </a:spcBef>
              <a:spcAft>
                <a:spcPts val="0"/>
              </a:spcAft>
              <a:buSzPts val="3200"/>
              <a:buNone/>
            </a:pPr>
            <a:r>
              <a:t/>
            </a:r>
            <a:endParaRPr b="0" i="0" sz="2700" u="none" cap="none" strike="noStrike">
              <a:solidFill>
                <a:srgbClr val="000000"/>
              </a:solidFill>
              <a:latin typeface="Verdana"/>
              <a:ea typeface="Verdana"/>
              <a:cs typeface="Verdana"/>
              <a:sym typeface="Verdana"/>
            </a:endParaRPr>
          </a:p>
          <a:p>
            <a:pPr indent="-342900" lvl="0" marL="342900" rtl="0" algn="l">
              <a:lnSpc>
                <a:spcPct val="100000"/>
              </a:lnSpc>
              <a:spcBef>
                <a:spcPts val="540"/>
              </a:spcBef>
              <a:spcAft>
                <a:spcPts val="0"/>
              </a:spcAft>
              <a:buClr>
                <a:srgbClr val="000000"/>
              </a:buClr>
              <a:buSzPts val="2700"/>
              <a:buChar char="•"/>
            </a:pPr>
            <a:r>
              <a:rPr b="0" i="0" lang="en-US" sz="2700" u="none" cap="none" strike="noStrike">
                <a:solidFill>
                  <a:srgbClr val="000000"/>
                </a:solidFill>
                <a:latin typeface="Verdana"/>
                <a:ea typeface="Verdana"/>
                <a:cs typeface="Verdana"/>
                <a:sym typeface="Verdana"/>
              </a:rPr>
              <a:t>Demonstrate interest in students:</a:t>
            </a:r>
            <a:endParaRPr sz="3500"/>
          </a:p>
          <a:p>
            <a:pPr indent="-361950" lvl="1" marL="800100" rtl="0" algn="l">
              <a:lnSpc>
                <a:spcPct val="100000"/>
              </a:lnSpc>
              <a:spcBef>
                <a:spcPts val="540"/>
              </a:spcBef>
              <a:spcAft>
                <a:spcPts val="0"/>
              </a:spcAft>
              <a:buClr>
                <a:srgbClr val="000000"/>
              </a:buClr>
              <a:buSzPts val="2700"/>
              <a:buChar char="–"/>
            </a:pPr>
            <a:r>
              <a:rPr b="0" i="0" lang="en-US" sz="2700" u="none" cap="none" strike="noStrike">
                <a:solidFill>
                  <a:srgbClr val="000000"/>
                </a:solidFill>
                <a:latin typeface="Verdana"/>
                <a:ea typeface="Verdana"/>
                <a:cs typeface="Verdana"/>
                <a:sym typeface="Verdana"/>
              </a:rPr>
              <a:t>assist with learning tasks, </a:t>
            </a:r>
            <a:endParaRPr b="0" i="0" sz="2700" u="none" cap="none" strike="noStrike">
              <a:solidFill>
                <a:srgbClr val="000000"/>
              </a:solidFill>
              <a:latin typeface="Verdana"/>
              <a:ea typeface="Verdana"/>
              <a:cs typeface="Verdana"/>
              <a:sym typeface="Verdana"/>
            </a:endParaRPr>
          </a:p>
          <a:p>
            <a:pPr indent="-361950" lvl="1" marL="800100" rtl="0" algn="l">
              <a:lnSpc>
                <a:spcPct val="100000"/>
              </a:lnSpc>
              <a:spcBef>
                <a:spcPts val="540"/>
              </a:spcBef>
              <a:spcAft>
                <a:spcPts val="0"/>
              </a:spcAft>
              <a:buClr>
                <a:srgbClr val="000000"/>
              </a:buClr>
              <a:buSzPts val="2400"/>
              <a:buChar char="–"/>
            </a:pPr>
            <a:r>
              <a:rPr b="0" i="0" lang="en-US" sz="2700" u="none" cap="none" strike="noStrike">
                <a:solidFill>
                  <a:srgbClr val="000000"/>
                </a:solidFill>
                <a:latin typeface="Verdana"/>
                <a:ea typeface="Verdana"/>
                <a:cs typeface="Verdana"/>
                <a:sym typeface="Verdana"/>
              </a:rPr>
              <a:t>provide positive and corrective feedback</a:t>
            </a:r>
            <a:endParaRPr b="0" i="0" sz="2700" u="none" cap="none" strike="noStrike">
              <a:solidFill>
                <a:srgbClr val="000000"/>
              </a:solidFill>
              <a:latin typeface="Verdana"/>
              <a:ea typeface="Verdana"/>
              <a:cs typeface="Verdana"/>
              <a:sym typeface="Verdana"/>
            </a:endParaRPr>
          </a:p>
          <a:p>
            <a:pPr indent="-139700" lvl="0" marL="800100" rtl="0" algn="l">
              <a:lnSpc>
                <a:spcPct val="100000"/>
              </a:lnSpc>
              <a:spcBef>
                <a:spcPts val="540"/>
              </a:spcBef>
              <a:spcAft>
                <a:spcPts val="0"/>
              </a:spcAft>
              <a:buSzPts val="3200"/>
              <a:buNone/>
            </a:pPr>
            <a:r>
              <a:t/>
            </a:r>
            <a:endParaRPr b="0" i="0" sz="2700" u="none" cap="none" strike="noStrike">
              <a:solidFill>
                <a:srgbClr val="000000"/>
              </a:solidFill>
              <a:latin typeface="Verdana"/>
              <a:ea typeface="Verdana"/>
              <a:cs typeface="Verdana"/>
              <a:sym typeface="Verdana"/>
            </a:endParaRPr>
          </a:p>
          <a:p>
            <a:pPr indent="-342900" lvl="0" marL="342900" rtl="0" algn="l">
              <a:lnSpc>
                <a:spcPct val="100000"/>
              </a:lnSpc>
              <a:spcBef>
                <a:spcPts val="540"/>
              </a:spcBef>
              <a:spcAft>
                <a:spcPts val="0"/>
              </a:spcAft>
              <a:buClr>
                <a:srgbClr val="000000"/>
              </a:buClr>
              <a:buSzPts val="2700"/>
              <a:buChar char="•"/>
            </a:pPr>
            <a:r>
              <a:rPr b="0" i="0" lang="en-US" sz="2700" u="none" cap="none" strike="noStrike">
                <a:solidFill>
                  <a:srgbClr val="000000"/>
                </a:solidFill>
                <a:latin typeface="Verdana"/>
                <a:ea typeface="Verdana"/>
                <a:cs typeface="Verdana"/>
                <a:sym typeface="Verdana"/>
              </a:rPr>
              <a:t>Periodically move /supervise when providing individual/small group instruction</a:t>
            </a:r>
            <a:endParaRPr b="0" i="0" sz="2700" u="none" cap="none" strike="noStrike">
              <a:solidFill>
                <a:srgbClr val="000000"/>
              </a:solidFill>
              <a:latin typeface="Verdana"/>
              <a:ea typeface="Verdana"/>
              <a:cs typeface="Verdana"/>
              <a:sym typeface="Verdana"/>
            </a:endParaRPr>
          </a:p>
        </p:txBody>
      </p:sp>
      <p:sp>
        <p:nvSpPr>
          <p:cNvPr id="1126" name="Google Shape;1126;p4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Moving  “Walk Around”</a:t>
            </a:r>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5"/>
          <p:cNvSpPr txBox="1"/>
          <p:nvPr>
            <p:ph idx="1" type="body"/>
          </p:nvPr>
        </p:nvSpPr>
        <p:spPr>
          <a:xfrm>
            <a:off x="455400" y="1371900"/>
            <a:ext cx="8233200" cy="6070200"/>
          </a:xfrm>
          <a:prstGeom prst="rect">
            <a:avLst/>
          </a:prstGeom>
          <a:noFill/>
          <a:ln>
            <a:noFill/>
          </a:ln>
        </p:spPr>
        <p:txBody>
          <a:bodyPr anchorCtr="0" anchor="t" bIns="45700" lIns="91425" spcFirstLastPara="1" rIns="91425" wrap="square" tIns="45700">
            <a:normAutofit/>
          </a:bodyPr>
          <a:lstStyle/>
          <a:p>
            <a:pPr indent="-444500" lvl="0" marL="457200" rtl="0" algn="l">
              <a:lnSpc>
                <a:spcPct val="90000"/>
              </a:lnSpc>
              <a:spcBef>
                <a:spcPts val="640"/>
              </a:spcBef>
              <a:spcAft>
                <a:spcPts val="0"/>
              </a:spcAft>
              <a:buSzPts val="3586"/>
              <a:buChar char="•"/>
            </a:pPr>
            <a:r>
              <a:rPr lang="en-US" sz="2420"/>
              <a:t>Apply implementation of the ten VTSS practices to their context, including a demonstrated understanding of common errors in consistency of use.</a:t>
            </a:r>
            <a:endParaRPr sz="2420"/>
          </a:p>
          <a:p>
            <a:pPr indent="-228600" lvl="0" marL="457200" rtl="0" algn="l">
              <a:lnSpc>
                <a:spcPct val="90000"/>
              </a:lnSpc>
              <a:spcBef>
                <a:spcPts val="640"/>
              </a:spcBef>
              <a:spcAft>
                <a:spcPts val="0"/>
              </a:spcAft>
              <a:buSzPts val="3886"/>
              <a:buNone/>
            </a:pPr>
            <a:r>
              <a:t/>
            </a:r>
            <a:endParaRPr sz="2420"/>
          </a:p>
          <a:p>
            <a:pPr indent="0" lvl="0" marL="457200" rtl="0" algn="l">
              <a:lnSpc>
                <a:spcPct val="90000"/>
              </a:lnSpc>
              <a:spcBef>
                <a:spcPts val="640"/>
              </a:spcBef>
              <a:spcAft>
                <a:spcPts val="0"/>
              </a:spcAft>
              <a:buSzPts val="935"/>
              <a:buNone/>
            </a:pPr>
            <a:r>
              <a:rPr lang="en-US" sz="2420"/>
              <a:t>Develop a plan for the data collection, professional learning, and coaching needed at the school and division level in order to promote the use of effective classroom practices.</a:t>
            </a:r>
            <a:endParaRPr sz="2420"/>
          </a:p>
          <a:p>
            <a:pPr indent="-228600" lvl="0" marL="457200" rtl="0" algn="l">
              <a:lnSpc>
                <a:spcPct val="90000"/>
              </a:lnSpc>
              <a:spcBef>
                <a:spcPts val="640"/>
              </a:spcBef>
              <a:spcAft>
                <a:spcPts val="0"/>
              </a:spcAft>
              <a:buSzPts val="3886"/>
              <a:buNone/>
            </a:pPr>
            <a:r>
              <a:t/>
            </a:r>
            <a:endParaRPr sz="2420"/>
          </a:p>
          <a:p>
            <a:pPr indent="0" lvl="0" marL="457200" rtl="0" algn="l">
              <a:lnSpc>
                <a:spcPct val="90000"/>
              </a:lnSpc>
              <a:spcBef>
                <a:spcPts val="640"/>
              </a:spcBef>
              <a:spcAft>
                <a:spcPts val="0"/>
              </a:spcAft>
              <a:buSzPts val="935"/>
              <a:buNone/>
            </a:pPr>
            <a:r>
              <a:rPr lang="en-US" sz="2420"/>
              <a:t>Assist others in their understanding of the connection of these foundational practices to impartial classroom systems to promote high achievement for all learners.</a:t>
            </a:r>
            <a:endParaRPr sz="2420"/>
          </a:p>
        </p:txBody>
      </p:sp>
      <p:sp>
        <p:nvSpPr>
          <p:cNvPr id="832" name="Google Shape;832;p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 are we here?</a:t>
            </a:r>
            <a:endParaRPr/>
          </a:p>
        </p:txBody>
      </p:sp>
      <p:pic>
        <p:nvPicPr>
          <p:cNvPr id="833" name="Google Shape;833;p5"/>
          <p:cNvPicPr preferRelativeResize="0"/>
          <p:nvPr/>
        </p:nvPicPr>
        <p:blipFill rotWithShape="1">
          <a:blip r:embed="rId3">
            <a:alphaModFix/>
          </a:blip>
          <a:srcRect b="0" l="0" r="0" t="0"/>
          <a:stretch/>
        </p:blipFill>
        <p:spPr>
          <a:xfrm>
            <a:off x="82625" y="1502275"/>
            <a:ext cx="816350" cy="816350"/>
          </a:xfrm>
          <a:prstGeom prst="rect">
            <a:avLst/>
          </a:prstGeom>
          <a:noFill/>
          <a:ln cap="flat" cmpd="sng" w="9525">
            <a:solidFill>
              <a:schemeClr val="dk1"/>
            </a:solidFill>
            <a:prstDash val="solid"/>
            <a:round/>
            <a:headEnd len="sm" w="sm" type="none"/>
            <a:tailEnd len="sm" w="sm" type="none"/>
          </a:ln>
        </p:spPr>
      </p:pic>
      <p:pic>
        <p:nvPicPr>
          <p:cNvPr id="834" name="Google Shape;834;p5"/>
          <p:cNvPicPr preferRelativeResize="0"/>
          <p:nvPr/>
        </p:nvPicPr>
        <p:blipFill rotWithShape="1">
          <a:blip r:embed="rId4">
            <a:alphaModFix/>
          </a:blip>
          <a:srcRect b="0" l="0" r="0" t="0"/>
          <a:stretch/>
        </p:blipFill>
        <p:spPr>
          <a:xfrm>
            <a:off x="82625" y="3416725"/>
            <a:ext cx="816350" cy="895651"/>
          </a:xfrm>
          <a:prstGeom prst="rect">
            <a:avLst/>
          </a:prstGeom>
          <a:noFill/>
          <a:ln cap="flat" cmpd="sng" w="9525">
            <a:solidFill>
              <a:schemeClr val="dk1"/>
            </a:solidFill>
            <a:prstDash val="solid"/>
            <a:round/>
            <a:headEnd len="sm" w="sm" type="none"/>
            <a:tailEnd len="sm" w="sm" type="none"/>
          </a:ln>
        </p:spPr>
      </p:pic>
      <p:pic>
        <p:nvPicPr>
          <p:cNvPr id="835" name="Google Shape;835;p5"/>
          <p:cNvPicPr preferRelativeResize="0"/>
          <p:nvPr/>
        </p:nvPicPr>
        <p:blipFill rotWithShape="1">
          <a:blip r:embed="rId5">
            <a:alphaModFix/>
          </a:blip>
          <a:srcRect b="0" l="0" r="0" t="0"/>
          <a:stretch/>
        </p:blipFill>
        <p:spPr>
          <a:xfrm>
            <a:off x="82624" y="5410475"/>
            <a:ext cx="816350" cy="895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4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700"/>
              <a:t>Playground or Common Area Strategy</a:t>
            </a:r>
            <a:endParaRPr sz="3700"/>
          </a:p>
        </p:txBody>
      </p:sp>
      <p:sp>
        <p:nvSpPr>
          <p:cNvPr id="1132" name="Google Shape;1132;p42"/>
          <p:cNvSpPr/>
          <p:nvPr/>
        </p:nvSpPr>
        <p:spPr>
          <a:xfrm>
            <a:off x="685800" y="1539600"/>
            <a:ext cx="8001000" cy="531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chemeClr val="dk1"/>
                </a:solidFill>
                <a:latin typeface="Verdana"/>
                <a:ea typeface="Verdana"/>
                <a:cs typeface="Verdana"/>
                <a:sym typeface="Verdana"/>
              </a:rPr>
              <a:t>Divide the playground area or common area into a grid with as many sections as you have adult staff at any one time.  Assign staff to supervise one area.</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chemeClr val="dk1"/>
                </a:solidFill>
                <a:latin typeface="Verdana"/>
                <a:ea typeface="Verdana"/>
                <a:cs typeface="Verdana"/>
                <a:sym typeface="Verdana"/>
              </a:rPr>
              <a:t>While monitoring students on the playground or common area, move around, interact with students, and observe behaviors of individuals and the group. Scan the entire area as you move around all corners of the area. </a:t>
            </a:r>
            <a:endParaRPr b="0" i="0" sz="2700" u="none" cap="none" strike="noStrike">
              <a:solidFill>
                <a:srgbClr val="000000"/>
              </a:solidFill>
              <a:latin typeface="Verdana"/>
              <a:ea typeface="Verdana"/>
              <a:cs typeface="Verdana"/>
              <a:sym typeface="Verdana"/>
            </a:endParaRPr>
          </a:p>
          <a:p>
            <a:pPr indent="0" lvl="0" marL="0" marR="0" rtl="0" algn="l">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43"/>
          <p:cNvSpPr txBox="1"/>
          <p:nvPr>
            <p:ph idx="1" type="body"/>
          </p:nvPr>
        </p:nvSpPr>
        <p:spPr>
          <a:xfrm>
            <a:off x="228600" y="1499925"/>
            <a:ext cx="8229600" cy="5257800"/>
          </a:xfrm>
          <a:prstGeom prst="rect">
            <a:avLst/>
          </a:prstGeom>
          <a:noFill/>
          <a:ln>
            <a:noFill/>
          </a:ln>
        </p:spPr>
        <p:txBody>
          <a:bodyPr anchorCtr="0" anchor="t" bIns="45700" lIns="91425" spcFirstLastPara="1" rIns="91425" wrap="square" tIns="45700">
            <a:normAutofit/>
          </a:bodyPr>
          <a:lstStyle/>
          <a:p>
            <a:pPr indent="0" lvl="0" marL="114300" rtl="0" algn="l">
              <a:lnSpc>
                <a:spcPct val="100000"/>
              </a:lnSpc>
              <a:spcBef>
                <a:spcPts val="360"/>
              </a:spcBef>
              <a:spcAft>
                <a:spcPts val="0"/>
              </a:spcAft>
              <a:buSzPts val="1800"/>
              <a:buNone/>
            </a:pPr>
            <a:r>
              <a:rPr lang="en-US" sz="2400">
                <a:latin typeface="Verdana"/>
                <a:ea typeface="Verdana"/>
                <a:cs typeface="Verdana"/>
                <a:sym typeface="Verdana"/>
              </a:rPr>
              <a:t>While moving and scanning, you should also frequently interact with students.</a:t>
            </a:r>
            <a:endParaRPr>
              <a:latin typeface="Verdana"/>
              <a:ea typeface="Verdana"/>
              <a:cs typeface="Verdana"/>
              <a:sym typeface="Verdana"/>
            </a:endParaRPr>
          </a:p>
        </p:txBody>
      </p:sp>
      <p:sp>
        <p:nvSpPr>
          <p:cNvPr id="1139" name="Google Shape;1139;p4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Interacting “Talk Around”</a:t>
            </a:r>
            <a:endParaRPr/>
          </a:p>
        </p:txBody>
      </p:sp>
      <p:sp>
        <p:nvSpPr>
          <p:cNvPr id="1140" name="Google Shape;1140;p43"/>
          <p:cNvSpPr txBox="1"/>
          <p:nvPr>
            <p:ph idx="4294967295" type="body"/>
          </p:nvPr>
        </p:nvSpPr>
        <p:spPr>
          <a:xfrm>
            <a:off x="3514575" y="2496563"/>
            <a:ext cx="5308500" cy="3962400"/>
          </a:xfrm>
          <a:prstGeom prst="rect">
            <a:avLst/>
          </a:prstGeom>
          <a:noFill/>
          <a:ln>
            <a:noFill/>
          </a:ln>
        </p:spPr>
        <p:txBody>
          <a:bodyPr anchorCtr="0" anchor="ctr" bIns="45700" lIns="91425" spcFirstLastPara="1" rIns="91425" wrap="square" tIns="45700">
            <a:noAutofit/>
          </a:bodyPr>
          <a:lstStyle/>
          <a:p>
            <a:pPr indent="-342900" lvl="0" marL="342900" rtl="0" algn="l">
              <a:lnSpc>
                <a:spcPct val="100000"/>
              </a:lnSpc>
              <a:spcBef>
                <a:spcPts val="0"/>
              </a:spcBef>
              <a:spcAft>
                <a:spcPts val="0"/>
              </a:spcAft>
              <a:buSzPts val="2700"/>
              <a:buChar char="•"/>
            </a:pPr>
            <a:r>
              <a:rPr b="0" i="0" lang="en-US" sz="2400" u="none" cap="none" strike="noStrike">
                <a:solidFill>
                  <a:schemeClr val="dk1"/>
                </a:solidFill>
                <a:latin typeface="Verdana"/>
                <a:ea typeface="Verdana"/>
                <a:cs typeface="Verdana"/>
                <a:sym typeface="Verdana"/>
              </a:rPr>
              <a:t>Communicates care, trust, and respect</a:t>
            </a:r>
            <a:endParaRPr b="0" i="0" sz="2400" u="none" cap="none" strike="noStrike">
              <a:solidFill>
                <a:schemeClr val="dk1"/>
              </a:solidFill>
              <a:latin typeface="Verdana"/>
              <a:ea typeface="Verdana"/>
              <a:cs typeface="Verdana"/>
              <a:sym typeface="Verdana"/>
            </a:endParaRPr>
          </a:p>
          <a:p>
            <a:pPr indent="-342900" lvl="0" marL="342900" rtl="0" algn="l">
              <a:lnSpc>
                <a:spcPct val="100000"/>
              </a:lnSpc>
              <a:spcBef>
                <a:spcPts val="1600"/>
              </a:spcBef>
              <a:spcAft>
                <a:spcPts val="0"/>
              </a:spcAft>
              <a:buSzPts val="2700"/>
              <a:buChar char="•"/>
            </a:pPr>
            <a:r>
              <a:rPr b="0" i="0" lang="en-US" sz="2400" u="none" cap="none" strike="noStrike">
                <a:solidFill>
                  <a:schemeClr val="dk1"/>
                </a:solidFill>
                <a:latin typeface="Verdana"/>
                <a:ea typeface="Verdana"/>
                <a:cs typeface="Verdana"/>
                <a:sym typeface="Verdana"/>
              </a:rPr>
              <a:t>Creates positive climate and increases likelihood of accepting correction if needed</a:t>
            </a:r>
            <a:endParaRPr b="0" i="0" sz="2400" u="none" cap="none" strike="noStrike">
              <a:solidFill>
                <a:schemeClr val="dk1"/>
              </a:solidFill>
              <a:latin typeface="Verdana"/>
              <a:ea typeface="Verdana"/>
              <a:cs typeface="Verdana"/>
              <a:sym typeface="Verdana"/>
            </a:endParaRPr>
          </a:p>
          <a:p>
            <a:pPr indent="-342900" lvl="0" marL="342900" rtl="0" algn="l">
              <a:lnSpc>
                <a:spcPct val="100000"/>
              </a:lnSpc>
              <a:spcBef>
                <a:spcPts val="1600"/>
              </a:spcBef>
              <a:spcAft>
                <a:spcPts val="1600"/>
              </a:spcAft>
              <a:buSzPts val="2700"/>
              <a:buChar char="•"/>
            </a:pPr>
            <a:r>
              <a:rPr b="0" i="0" lang="en-US" sz="2400" u="none" cap="none" strike="noStrike">
                <a:solidFill>
                  <a:schemeClr val="dk1"/>
                </a:solidFill>
                <a:latin typeface="Verdana"/>
                <a:ea typeface="Verdana"/>
                <a:cs typeface="Verdana"/>
                <a:sym typeface="Verdana"/>
              </a:rPr>
              <a:t>Includes proximity, listening, eye contact, smiles, pleasant voice tone, and use of student’s name</a:t>
            </a:r>
            <a:endParaRPr b="0" i="0" sz="2400" u="none" cap="none" strike="noStrike">
              <a:solidFill>
                <a:schemeClr val="dk1"/>
              </a:solidFill>
              <a:latin typeface="Verdana"/>
              <a:ea typeface="Verdana"/>
              <a:cs typeface="Verdana"/>
              <a:sym typeface="Verdana"/>
            </a:endParaRPr>
          </a:p>
        </p:txBody>
      </p:sp>
      <p:pic>
        <p:nvPicPr>
          <p:cNvPr id="1141" name="Google Shape;1141;p43"/>
          <p:cNvPicPr preferRelativeResize="0"/>
          <p:nvPr/>
        </p:nvPicPr>
        <p:blipFill rotWithShape="1">
          <a:blip r:embed="rId3">
            <a:alphaModFix/>
          </a:blip>
          <a:srcRect b="0" l="0" r="0" t="0"/>
          <a:stretch/>
        </p:blipFill>
        <p:spPr>
          <a:xfrm>
            <a:off x="228600" y="3056550"/>
            <a:ext cx="3142250" cy="2361175"/>
          </a:xfrm>
          <a:prstGeom prst="rect">
            <a:avLst/>
          </a:prstGeom>
          <a:noFill/>
          <a:ln>
            <a:noFill/>
          </a:ln>
        </p:spPr>
      </p:pic>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44"/>
          <p:cNvSpPr txBox="1"/>
          <p:nvPr>
            <p:ph idx="1" type="body"/>
          </p:nvPr>
        </p:nvSpPr>
        <p:spPr>
          <a:xfrm>
            <a:off x="457201" y="1600201"/>
            <a:ext cx="8229600" cy="4571999"/>
          </a:xfrm>
          <a:prstGeom prst="rect">
            <a:avLst/>
          </a:prstGeom>
          <a:noFill/>
          <a:ln>
            <a:noFill/>
          </a:ln>
        </p:spPr>
        <p:txBody>
          <a:bodyPr anchorCtr="0" anchor="t" bIns="45675" lIns="91400" spcFirstLastPara="1" rIns="91400" wrap="square" tIns="45675">
            <a:noAutofit/>
          </a:bodyPr>
          <a:lstStyle/>
          <a:p>
            <a:pPr indent="-342900" lvl="0" marL="342900" rtl="0" algn="l">
              <a:lnSpc>
                <a:spcPct val="100000"/>
              </a:lnSpc>
              <a:spcBef>
                <a:spcPts val="0"/>
              </a:spcBef>
              <a:spcAft>
                <a:spcPts val="0"/>
              </a:spcAft>
              <a:buClr>
                <a:srgbClr val="000000"/>
              </a:buClr>
              <a:buSzPts val="2800"/>
              <a:buChar char="•"/>
            </a:pPr>
            <a:r>
              <a:rPr b="0" i="0" lang="en-US" sz="2400" u="none" cap="none" strike="noStrike">
                <a:solidFill>
                  <a:srgbClr val="000000"/>
                </a:solidFill>
                <a:latin typeface="Verdana"/>
                <a:ea typeface="Verdana"/>
                <a:cs typeface="Verdana"/>
                <a:sym typeface="Verdana"/>
              </a:rPr>
              <a:t>Frequently and intentionally look around at students</a:t>
            </a:r>
            <a:endParaRPr b="0" i="0" sz="2400" u="none" cap="none" strike="noStrike">
              <a:solidFill>
                <a:srgbClr val="000000"/>
              </a:solidFill>
              <a:latin typeface="Verdana"/>
              <a:ea typeface="Verdana"/>
              <a:cs typeface="Verdana"/>
              <a:sym typeface="Verdana"/>
            </a:endParaRPr>
          </a:p>
          <a:p>
            <a:pPr indent="-342900" lvl="0" marL="342900" rtl="0" algn="l">
              <a:lnSpc>
                <a:spcPct val="100000"/>
              </a:lnSpc>
              <a:spcBef>
                <a:spcPts val="2000"/>
              </a:spcBef>
              <a:spcAft>
                <a:spcPts val="0"/>
              </a:spcAft>
              <a:buClr>
                <a:srgbClr val="000000"/>
              </a:buClr>
              <a:buSzPts val="2800"/>
              <a:buChar char="•"/>
            </a:pPr>
            <a:r>
              <a:rPr b="0" i="0" lang="en-US" sz="2400" u="none" cap="none" strike="noStrike">
                <a:solidFill>
                  <a:srgbClr val="000000"/>
                </a:solidFill>
                <a:latin typeface="Verdana"/>
                <a:ea typeface="Verdana"/>
                <a:cs typeface="Verdana"/>
                <a:sym typeface="Verdana"/>
              </a:rPr>
              <a:t>Make eye contact with students for affirmation</a:t>
            </a:r>
            <a:endParaRPr b="0" i="0" sz="2400" u="none" cap="none" strike="noStrike">
              <a:solidFill>
                <a:srgbClr val="000000"/>
              </a:solidFill>
              <a:latin typeface="Verdana"/>
              <a:ea typeface="Verdana"/>
              <a:cs typeface="Verdana"/>
              <a:sym typeface="Verdana"/>
            </a:endParaRPr>
          </a:p>
          <a:p>
            <a:pPr indent="-342900" lvl="0" marL="342900" rtl="0" algn="l">
              <a:lnSpc>
                <a:spcPct val="100000"/>
              </a:lnSpc>
              <a:spcBef>
                <a:spcPts val="2000"/>
              </a:spcBef>
              <a:spcAft>
                <a:spcPts val="0"/>
              </a:spcAft>
              <a:buClr>
                <a:srgbClr val="000000"/>
              </a:buClr>
              <a:buSzPts val="2800"/>
              <a:buChar char="•"/>
            </a:pPr>
            <a:r>
              <a:rPr b="0" i="0" lang="en-US" sz="2400" u="none" cap="none" strike="noStrike">
                <a:solidFill>
                  <a:srgbClr val="000000"/>
                </a:solidFill>
                <a:latin typeface="Verdana"/>
                <a:ea typeface="Verdana"/>
                <a:cs typeface="Verdana"/>
                <a:sym typeface="Verdana"/>
              </a:rPr>
              <a:t>Visually sweep all areas of the room as well as look directly at students nearest you</a:t>
            </a:r>
            <a:endParaRPr b="0" i="0" sz="2400" u="none" cap="none" strike="noStrike">
              <a:solidFill>
                <a:srgbClr val="000000"/>
              </a:solidFill>
              <a:latin typeface="Verdana"/>
              <a:ea typeface="Verdana"/>
              <a:cs typeface="Verdana"/>
              <a:sym typeface="Verdana"/>
            </a:endParaRPr>
          </a:p>
          <a:p>
            <a:pPr indent="-342900" lvl="0" marL="342900" rtl="0" algn="l">
              <a:lnSpc>
                <a:spcPct val="100000"/>
              </a:lnSpc>
              <a:spcBef>
                <a:spcPts val="2000"/>
              </a:spcBef>
              <a:spcAft>
                <a:spcPts val="0"/>
              </a:spcAft>
              <a:buClr>
                <a:srgbClr val="000000"/>
              </a:buClr>
              <a:buSzPts val="2800"/>
              <a:buChar char="•"/>
            </a:pPr>
            <a:r>
              <a:rPr b="0" i="0" lang="en-US" sz="2400" u="none" cap="none" strike="noStrike">
                <a:solidFill>
                  <a:srgbClr val="000000"/>
                </a:solidFill>
                <a:latin typeface="Verdana"/>
                <a:ea typeface="Verdana"/>
                <a:cs typeface="Verdana"/>
                <a:sym typeface="Verdana"/>
              </a:rPr>
              <a:t>If working with individuals, position self to scan entire room, or get up and scan occasionally</a:t>
            </a:r>
            <a:endParaRPr/>
          </a:p>
          <a:p>
            <a:pPr indent="-342900" lvl="0" marL="342900" rtl="0" algn="l">
              <a:lnSpc>
                <a:spcPct val="100000"/>
              </a:lnSpc>
              <a:spcBef>
                <a:spcPts val="2000"/>
              </a:spcBef>
              <a:spcAft>
                <a:spcPts val="0"/>
              </a:spcAft>
              <a:buClr>
                <a:srgbClr val="000000"/>
              </a:buClr>
              <a:buSzPts val="2800"/>
              <a:buChar char="•"/>
            </a:pPr>
            <a:r>
              <a:rPr b="0" i="0" lang="en-US" sz="2400" u="none" cap="none" strike="noStrike">
                <a:solidFill>
                  <a:srgbClr val="000000"/>
                </a:solidFill>
                <a:latin typeface="Verdana"/>
                <a:ea typeface="Verdana"/>
                <a:cs typeface="Verdana"/>
                <a:sym typeface="Verdana"/>
              </a:rPr>
              <a:t>With some students, use personal cues as reminders</a:t>
            </a:r>
            <a:endParaRPr b="0" i="0" sz="2400" u="none" cap="none" strike="noStrike">
              <a:solidFill>
                <a:srgbClr val="000000"/>
              </a:solidFill>
              <a:latin typeface="Verdana"/>
              <a:ea typeface="Verdana"/>
              <a:cs typeface="Verdana"/>
              <a:sym typeface="Verdana"/>
            </a:endParaRPr>
          </a:p>
        </p:txBody>
      </p:sp>
      <p:sp>
        <p:nvSpPr>
          <p:cNvPr id="1148" name="Google Shape;1148;p4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Scanning  “Look Around”</a:t>
            </a:r>
            <a:endParaRPr/>
          </a:p>
        </p:txBody>
      </p:sp>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45"/>
          <p:cNvSpPr txBox="1"/>
          <p:nvPr>
            <p:ph idx="1" type="body"/>
          </p:nvPr>
        </p:nvSpPr>
        <p:spPr>
          <a:xfrm>
            <a:off x="228600" y="1471850"/>
            <a:ext cx="8686800" cy="5257800"/>
          </a:xfrm>
          <a:prstGeom prst="rect">
            <a:avLst/>
          </a:prstGeom>
          <a:noFill/>
          <a:ln>
            <a:noFill/>
          </a:ln>
        </p:spPr>
        <p:txBody>
          <a:bodyPr anchorCtr="0" anchor="t" bIns="45675" lIns="91400" spcFirstLastPara="1" rIns="91400" wrap="square" tIns="45675">
            <a:noAutofit/>
          </a:bodyPr>
          <a:lstStyle/>
          <a:p>
            <a:pPr indent="-342900" lvl="0" marL="342900" rtl="0" algn="l">
              <a:lnSpc>
                <a:spcPct val="100000"/>
              </a:lnSpc>
              <a:spcBef>
                <a:spcPts val="0"/>
              </a:spcBef>
              <a:spcAft>
                <a:spcPts val="0"/>
              </a:spcAft>
              <a:buClr>
                <a:srgbClr val="000000"/>
              </a:buClr>
              <a:buSzPts val="2060"/>
              <a:buFont typeface="Verdana"/>
              <a:buChar char="•"/>
            </a:pPr>
            <a:r>
              <a:rPr i="0" lang="en-US" sz="2400" u="none" cap="none" strike="noStrike">
                <a:solidFill>
                  <a:srgbClr val="000000"/>
                </a:solidFill>
                <a:latin typeface="Verdana"/>
                <a:ea typeface="Verdana"/>
                <a:cs typeface="Verdana"/>
                <a:sym typeface="Verdana"/>
              </a:rPr>
              <a:t>Sitting or standing where you cannot see the entire room/space,</a:t>
            </a:r>
            <a:endParaRPr i="0" sz="2400" u="none" cap="none" strike="noStrike">
              <a:solidFill>
                <a:srgbClr val="000000"/>
              </a:solidFill>
              <a:latin typeface="Verdana"/>
              <a:ea typeface="Verdana"/>
              <a:cs typeface="Verdana"/>
              <a:sym typeface="Verdana"/>
            </a:endParaRPr>
          </a:p>
          <a:p>
            <a:pPr indent="-355600" lvl="2" marL="1200130" rtl="0" algn="l">
              <a:lnSpc>
                <a:spcPct val="100000"/>
              </a:lnSpc>
              <a:spcBef>
                <a:spcPts val="1000"/>
              </a:spcBef>
              <a:spcAft>
                <a:spcPts val="0"/>
              </a:spcAft>
              <a:buClr>
                <a:srgbClr val="000000"/>
              </a:buClr>
              <a:buSzPts val="1828"/>
              <a:buFont typeface="Verdana"/>
              <a:buChar char="•"/>
            </a:pPr>
            <a:r>
              <a:rPr i="0" lang="en-US" u="none" cap="none" strike="noStrike">
                <a:solidFill>
                  <a:srgbClr val="000000"/>
                </a:solidFill>
                <a:latin typeface="Verdana"/>
                <a:ea typeface="Verdana"/>
                <a:cs typeface="Verdana"/>
                <a:sym typeface="Verdana"/>
              </a:rPr>
              <a:t>back to the group</a:t>
            </a:r>
            <a:endParaRPr i="0" u="none" cap="none" strike="noStrike">
              <a:solidFill>
                <a:srgbClr val="000000"/>
              </a:solidFill>
              <a:latin typeface="Verdana"/>
              <a:ea typeface="Verdana"/>
              <a:cs typeface="Verdana"/>
              <a:sym typeface="Verdana"/>
            </a:endParaRPr>
          </a:p>
          <a:p>
            <a:pPr indent="-355600" lvl="2" marL="1200130" rtl="0" algn="l">
              <a:lnSpc>
                <a:spcPct val="100000"/>
              </a:lnSpc>
              <a:spcBef>
                <a:spcPts val="1000"/>
              </a:spcBef>
              <a:spcAft>
                <a:spcPts val="0"/>
              </a:spcAft>
              <a:buClr>
                <a:srgbClr val="000000"/>
              </a:buClr>
              <a:buSzPts val="1828"/>
              <a:buFont typeface="Verdana"/>
              <a:buChar char="•"/>
            </a:pPr>
            <a:r>
              <a:rPr i="0" lang="en-US" u="none" cap="none" strike="noStrike">
                <a:solidFill>
                  <a:srgbClr val="000000"/>
                </a:solidFill>
                <a:latin typeface="Verdana"/>
                <a:ea typeface="Verdana"/>
                <a:cs typeface="Verdana"/>
                <a:sym typeface="Verdana"/>
              </a:rPr>
              <a:t>behind your desk </a:t>
            </a:r>
            <a:endParaRPr i="0" u="none" cap="none" strike="noStrike">
              <a:solidFill>
                <a:srgbClr val="000000"/>
              </a:solidFill>
              <a:latin typeface="Verdana"/>
              <a:ea typeface="Verdana"/>
              <a:cs typeface="Verdana"/>
              <a:sym typeface="Verdana"/>
            </a:endParaRPr>
          </a:p>
          <a:p>
            <a:pPr indent="-342900" lvl="0" marL="342900" rtl="0" algn="l">
              <a:lnSpc>
                <a:spcPct val="100000"/>
              </a:lnSpc>
              <a:spcBef>
                <a:spcPts val="1600"/>
              </a:spcBef>
              <a:spcAft>
                <a:spcPts val="0"/>
              </a:spcAft>
              <a:buClr>
                <a:srgbClr val="000000"/>
              </a:buClr>
              <a:buSzPts val="2060"/>
              <a:buFont typeface="Verdana"/>
              <a:buChar char="•"/>
            </a:pPr>
            <a:r>
              <a:rPr i="0" lang="en-US" sz="2400" u="none" cap="none" strike="noStrike">
                <a:solidFill>
                  <a:srgbClr val="000000"/>
                </a:solidFill>
                <a:latin typeface="Verdana"/>
                <a:ea typeface="Verdana"/>
                <a:cs typeface="Verdana"/>
                <a:sym typeface="Verdana"/>
              </a:rPr>
              <a:t>Walking the same, predictable route during entire class period </a:t>
            </a:r>
            <a:endParaRPr i="0" sz="2400" u="none" cap="none" strike="noStrike">
              <a:solidFill>
                <a:srgbClr val="000000"/>
              </a:solidFill>
              <a:latin typeface="Verdana"/>
              <a:ea typeface="Verdana"/>
              <a:cs typeface="Verdana"/>
              <a:sym typeface="Verdana"/>
            </a:endParaRPr>
          </a:p>
          <a:p>
            <a:pPr indent="-342900" lvl="0" marL="342900" rtl="0" algn="l">
              <a:lnSpc>
                <a:spcPct val="100000"/>
              </a:lnSpc>
              <a:spcBef>
                <a:spcPts val="1600"/>
              </a:spcBef>
              <a:spcAft>
                <a:spcPts val="0"/>
              </a:spcAft>
              <a:buClr>
                <a:srgbClr val="000000"/>
              </a:buClr>
              <a:buSzPts val="2060"/>
              <a:buFont typeface="Verdana"/>
              <a:buChar char="•"/>
            </a:pPr>
            <a:r>
              <a:rPr i="0" lang="en-US" sz="2400" u="none" cap="none" strike="noStrike">
                <a:solidFill>
                  <a:srgbClr val="000000"/>
                </a:solidFill>
                <a:latin typeface="Verdana"/>
                <a:ea typeface="Verdana"/>
                <a:cs typeface="Verdana"/>
                <a:sym typeface="Verdana"/>
              </a:rPr>
              <a:t>Stopping and talking with a student(s) for long periods of time</a:t>
            </a:r>
            <a:endParaRPr i="0" sz="2400" u="none" cap="none" strike="noStrike">
              <a:solidFill>
                <a:srgbClr val="000000"/>
              </a:solidFill>
              <a:latin typeface="Verdana"/>
              <a:ea typeface="Verdana"/>
              <a:cs typeface="Verdana"/>
              <a:sym typeface="Verdana"/>
            </a:endParaRPr>
          </a:p>
          <a:p>
            <a:pPr indent="-342900" lvl="0" marL="342900" rtl="0" algn="l">
              <a:lnSpc>
                <a:spcPct val="100000"/>
              </a:lnSpc>
              <a:spcBef>
                <a:spcPts val="1600"/>
              </a:spcBef>
              <a:spcAft>
                <a:spcPts val="0"/>
              </a:spcAft>
              <a:buClr>
                <a:srgbClr val="000000"/>
              </a:buClr>
              <a:buSzPts val="2060"/>
              <a:buFont typeface="Verdana"/>
              <a:buChar char="•"/>
            </a:pPr>
            <a:r>
              <a:rPr i="0" lang="en-US" sz="2400" u="none" cap="none" strike="noStrike">
                <a:solidFill>
                  <a:srgbClr val="000000"/>
                </a:solidFill>
                <a:latin typeface="Verdana"/>
                <a:ea typeface="Verdana"/>
                <a:cs typeface="Verdana"/>
                <a:sym typeface="Verdana"/>
              </a:rPr>
              <a:t>Interacting with the same student(s)</a:t>
            </a:r>
            <a:endParaRPr sz="2400">
              <a:solidFill>
                <a:srgbClr val="000000"/>
              </a:solidFill>
              <a:latin typeface="Verdana"/>
              <a:ea typeface="Verdana"/>
              <a:cs typeface="Verdana"/>
              <a:sym typeface="Verdana"/>
            </a:endParaRPr>
          </a:p>
          <a:p>
            <a:pPr indent="-342900" lvl="0" marL="342900" rtl="0" algn="l">
              <a:lnSpc>
                <a:spcPct val="100000"/>
              </a:lnSpc>
              <a:spcBef>
                <a:spcPts val="1600"/>
              </a:spcBef>
              <a:spcAft>
                <a:spcPts val="0"/>
              </a:spcAft>
              <a:buClr>
                <a:srgbClr val="000000"/>
              </a:buClr>
              <a:buSzPts val="2060"/>
              <a:buFont typeface="Verdana"/>
              <a:buChar char="•"/>
            </a:pPr>
            <a:r>
              <a:rPr lang="en-US" sz="2400">
                <a:latin typeface="Verdana"/>
                <a:ea typeface="Verdana"/>
                <a:cs typeface="Verdana"/>
                <a:sym typeface="Verdana"/>
              </a:rPr>
              <a:t>Lesson plans dominated by teacher directed lectures</a:t>
            </a:r>
            <a:endParaRPr sz="2400">
              <a:latin typeface="Verdana"/>
              <a:ea typeface="Verdana"/>
              <a:cs typeface="Verdana"/>
              <a:sym typeface="Verdana"/>
            </a:endParaRPr>
          </a:p>
        </p:txBody>
      </p:sp>
      <p:sp>
        <p:nvSpPr>
          <p:cNvPr id="1154" name="Google Shape;1154;p4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Non-Examples of All Three</a:t>
            </a:r>
            <a:endParaRPr/>
          </a:p>
        </p:txBody>
      </p:sp>
      <p:sp>
        <p:nvSpPr>
          <p:cNvPr id="1155" name="Google Shape;1155;p45"/>
          <p:cNvSpPr/>
          <p:nvPr/>
        </p:nvSpPr>
        <p:spPr>
          <a:xfrm>
            <a:off x="7119525" y="5811875"/>
            <a:ext cx="2024400" cy="104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4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Data Collection Form: </a:t>
            </a:r>
            <a:br>
              <a:rPr lang="en-US" sz="3800"/>
            </a:br>
            <a:r>
              <a:rPr lang="en-US" sz="3800"/>
              <a:t>Active Supervision</a:t>
            </a:r>
            <a:endParaRPr sz="3800"/>
          </a:p>
        </p:txBody>
      </p:sp>
      <p:pic>
        <p:nvPicPr>
          <p:cNvPr id="1161" name="Google Shape;1161;p46"/>
          <p:cNvPicPr preferRelativeResize="0"/>
          <p:nvPr/>
        </p:nvPicPr>
        <p:blipFill rotWithShape="1">
          <a:blip r:embed="rId3">
            <a:alphaModFix/>
          </a:blip>
          <a:srcRect b="0" l="0" r="0" t="0"/>
          <a:stretch/>
        </p:blipFill>
        <p:spPr>
          <a:xfrm>
            <a:off x="178900" y="1921675"/>
            <a:ext cx="8486775" cy="3457575"/>
          </a:xfrm>
          <a:prstGeom prst="rect">
            <a:avLst/>
          </a:prstGeom>
          <a:noFill/>
          <a:ln>
            <a:noFill/>
          </a:ln>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49"/>
          <p:cNvSpPr txBox="1"/>
          <p:nvPr>
            <p:ph idx="1" type="body"/>
          </p:nvPr>
        </p:nvSpPr>
        <p:spPr>
          <a:xfrm>
            <a:off x="455400" y="1371900"/>
            <a:ext cx="8233200" cy="5990100"/>
          </a:xfrm>
          <a:prstGeom prst="rect">
            <a:avLst/>
          </a:prstGeom>
          <a:noFill/>
          <a:ln>
            <a:noFill/>
          </a:ln>
        </p:spPr>
        <p:txBody>
          <a:bodyPr anchorCtr="0" anchor="t" bIns="45700" lIns="91425" spcFirstLastPara="1" rIns="91425" wrap="square" tIns="45700">
            <a:normAutofit/>
          </a:bodyPr>
          <a:lstStyle/>
          <a:p>
            <a:pPr indent="-444500" lvl="0" marL="457200" rtl="0" algn="l">
              <a:lnSpc>
                <a:spcPct val="90000"/>
              </a:lnSpc>
              <a:spcBef>
                <a:spcPts val="640"/>
              </a:spcBef>
              <a:spcAft>
                <a:spcPts val="0"/>
              </a:spcAft>
              <a:buSzPts val="3586"/>
              <a:buChar char="•"/>
            </a:pPr>
            <a:r>
              <a:rPr lang="en-US" sz="2420"/>
              <a:t>Apply implementation of the ten VTSS practices to their context, including a demonstrated understanding of common errors in consistency of use.</a:t>
            </a:r>
            <a:endParaRPr sz="2420"/>
          </a:p>
          <a:p>
            <a:pPr indent="-228600" lvl="0" marL="457200" rtl="0" algn="l">
              <a:lnSpc>
                <a:spcPct val="90000"/>
              </a:lnSpc>
              <a:spcBef>
                <a:spcPts val="640"/>
              </a:spcBef>
              <a:spcAft>
                <a:spcPts val="0"/>
              </a:spcAft>
              <a:buSzPts val="3886"/>
              <a:buNone/>
            </a:pPr>
            <a:r>
              <a:t/>
            </a:r>
            <a:endParaRPr sz="2420"/>
          </a:p>
          <a:p>
            <a:pPr indent="0" lvl="0" marL="457200" rtl="0" algn="l">
              <a:lnSpc>
                <a:spcPct val="90000"/>
              </a:lnSpc>
              <a:spcBef>
                <a:spcPts val="640"/>
              </a:spcBef>
              <a:spcAft>
                <a:spcPts val="0"/>
              </a:spcAft>
              <a:buSzPts val="935"/>
              <a:buNone/>
            </a:pPr>
            <a:r>
              <a:rPr lang="en-US" sz="2420"/>
              <a:t>Develop a plan for the data collection, professional learning, and coaching needed at the school and division level in order to promote the use of effective classroom practices.</a:t>
            </a:r>
            <a:endParaRPr sz="2420"/>
          </a:p>
          <a:p>
            <a:pPr indent="-228600" lvl="0" marL="457200" rtl="0" algn="l">
              <a:lnSpc>
                <a:spcPct val="90000"/>
              </a:lnSpc>
              <a:spcBef>
                <a:spcPts val="640"/>
              </a:spcBef>
              <a:spcAft>
                <a:spcPts val="0"/>
              </a:spcAft>
              <a:buSzPts val="3886"/>
              <a:buNone/>
            </a:pPr>
            <a:r>
              <a:t/>
            </a:r>
            <a:endParaRPr sz="2420"/>
          </a:p>
          <a:p>
            <a:pPr indent="0" lvl="0" marL="457200" rtl="0" algn="l">
              <a:lnSpc>
                <a:spcPct val="90000"/>
              </a:lnSpc>
              <a:spcBef>
                <a:spcPts val="640"/>
              </a:spcBef>
              <a:spcAft>
                <a:spcPts val="0"/>
              </a:spcAft>
              <a:buSzPts val="935"/>
              <a:buNone/>
            </a:pPr>
            <a:r>
              <a:rPr lang="en-US" sz="2420"/>
              <a:t>Assist others in their understanding of the connection of these foundational practices to impartial classroom systems to promote high achievement for all learners.</a:t>
            </a:r>
            <a:endParaRPr sz="2420"/>
          </a:p>
        </p:txBody>
      </p:sp>
      <p:sp>
        <p:nvSpPr>
          <p:cNvPr id="1167" name="Google Shape;1167;p4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 are we here?</a:t>
            </a:r>
            <a:endParaRPr/>
          </a:p>
        </p:txBody>
      </p:sp>
      <p:pic>
        <p:nvPicPr>
          <p:cNvPr id="1168" name="Google Shape;1168;p49"/>
          <p:cNvPicPr preferRelativeResize="0"/>
          <p:nvPr/>
        </p:nvPicPr>
        <p:blipFill rotWithShape="1">
          <a:blip r:embed="rId3">
            <a:alphaModFix/>
          </a:blip>
          <a:srcRect b="0" l="0" r="0" t="0"/>
          <a:stretch/>
        </p:blipFill>
        <p:spPr>
          <a:xfrm>
            <a:off x="82625" y="1502275"/>
            <a:ext cx="816350" cy="816350"/>
          </a:xfrm>
          <a:prstGeom prst="rect">
            <a:avLst/>
          </a:prstGeom>
          <a:noFill/>
          <a:ln cap="flat" cmpd="sng" w="9525">
            <a:solidFill>
              <a:schemeClr val="dk1"/>
            </a:solidFill>
            <a:prstDash val="solid"/>
            <a:round/>
            <a:headEnd len="sm" w="sm" type="none"/>
            <a:tailEnd len="sm" w="sm" type="none"/>
          </a:ln>
        </p:spPr>
      </p:pic>
      <p:pic>
        <p:nvPicPr>
          <p:cNvPr id="1169" name="Google Shape;1169;p49"/>
          <p:cNvPicPr preferRelativeResize="0"/>
          <p:nvPr/>
        </p:nvPicPr>
        <p:blipFill rotWithShape="1">
          <a:blip r:embed="rId4">
            <a:alphaModFix/>
          </a:blip>
          <a:srcRect b="0" l="0" r="0" t="0"/>
          <a:stretch/>
        </p:blipFill>
        <p:spPr>
          <a:xfrm>
            <a:off x="82625" y="3416725"/>
            <a:ext cx="816350" cy="895651"/>
          </a:xfrm>
          <a:prstGeom prst="rect">
            <a:avLst/>
          </a:prstGeom>
          <a:noFill/>
          <a:ln cap="flat" cmpd="sng" w="9525">
            <a:solidFill>
              <a:schemeClr val="dk1"/>
            </a:solidFill>
            <a:prstDash val="solid"/>
            <a:round/>
            <a:headEnd len="sm" w="sm" type="none"/>
            <a:tailEnd len="sm" w="sm" type="none"/>
          </a:ln>
        </p:spPr>
      </p:pic>
      <p:pic>
        <p:nvPicPr>
          <p:cNvPr id="1170" name="Google Shape;1170;p49"/>
          <p:cNvPicPr preferRelativeResize="0"/>
          <p:nvPr/>
        </p:nvPicPr>
        <p:blipFill rotWithShape="1">
          <a:blip r:embed="rId5">
            <a:alphaModFix/>
          </a:blip>
          <a:srcRect b="0" l="0" r="0" t="0"/>
          <a:stretch/>
        </p:blipFill>
        <p:spPr>
          <a:xfrm>
            <a:off x="82624" y="5410475"/>
            <a:ext cx="816350" cy="895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50"/>
          <p:cNvSpPr/>
          <p:nvPr/>
        </p:nvSpPr>
        <p:spPr>
          <a:xfrm>
            <a:off x="1393650" y="2586850"/>
            <a:ext cx="6356700" cy="125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50"/>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50"/>
          <p:cNvSpPr txBox="1"/>
          <p:nvPr>
            <p:ph type="title"/>
          </p:nvPr>
        </p:nvSpPr>
        <p:spPr>
          <a:xfrm>
            <a:off x="213450" y="276330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sz="5000">
                <a:solidFill>
                  <a:srgbClr val="184582"/>
                </a:solidFill>
              </a:rPr>
              <a:t>Making It Stick</a:t>
            </a:r>
            <a:endParaRPr b="0" sz="5000">
              <a:solidFill>
                <a:srgbClr val="184582"/>
              </a:solidFill>
            </a:endParaRPr>
          </a:p>
        </p:txBody>
      </p:sp>
      <p:sp>
        <p:nvSpPr>
          <p:cNvPr id="1179" name="Google Shape;1179;p50"/>
          <p:cNvSpPr txBox="1"/>
          <p:nvPr>
            <p:ph idx="1" type="body"/>
          </p:nvPr>
        </p:nvSpPr>
        <p:spPr>
          <a:xfrm>
            <a:off x="989175" y="4488325"/>
            <a:ext cx="7193100" cy="133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Clr>
                <a:schemeClr val="dk1"/>
              </a:buClr>
              <a:buSzPts val="4129"/>
              <a:buFont typeface="Arial"/>
              <a:buNone/>
            </a:pPr>
            <a:r>
              <a:rPr lang="en-US" sz="3200">
                <a:solidFill>
                  <a:srgbClr val="026638"/>
                </a:solidFill>
              </a:rPr>
              <a:t>Creating a </a:t>
            </a:r>
            <a:r>
              <a:rPr b="1" lang="en-US" sz="3200">
                <a:solidFill>
                  <a:srgbClr val="026638"/>
                </a:solidFill>
              </a:rPr>
              <a:t>SYSTEM</a:t>
            </a:r>
            <a:r>
              <a:rPr lang="en-US" sz="3200">
                <a:solidFill>
                  <a:srgbClr val="026638"/>
                </a:solidFill>
              </a:rPr>
              <a:t> for</a:t>
            </a:r>
            <a:endParaRPr sz="3200">
              <a:solidFill>
                <a:srgbClr val="026638"/>
              </a:solidFill>
            </a:endParaRPr>
          </a:p>
          <a:p>
            <a:pPr indent="-431800" lvl="0" marL="457200" rtl="0" algn="ctr">
              <a:lnSpc>
                <a:spcPct val="100000"/>
              </a:lnSpc>
              <a:spcBef>
                <a:spcPts val="640"/>
              </a:spcBef>
              <a:spcAft>
                <a:spcPts val="0"/>
              </a:spcAft>
              <a:buClr>
                <a:schemeClr val="dk1"/>
              </a:buClr>
              <a:buSzPts val="4129"/>
              <a:buFont typeface="Arial"/>
              <a:buNone/>
            </a:pPr>
            <a:r>
              <a:rPr lang="en-US" sz="3200">
                <a:solidFill>
                  <a:srgbClr val="026638"/>
                </a:solidFill>
              </a:rPr>
              <a:t>Implementing Coaching</a:t>
            </a:r>
            <a:endParaRPr sz="2600">
              <a:solidFill>
                <a:srgbClr val="026638"/>
              </a:solidFill>
            </a:endParaRPr>
          </a:p>
        </p:txBody>
      </p:sp>
      <p:pic>
        <p:nvPicPr>
          <p:cNvPr id="1180" name="Google Shape;1180;p50"/>
          <p:cNvPicPr preferRelativeResize="0"/>
          <p:nvPr/>
        </p:nvPicPr>
        <p:blipFill rotWithShape="1">
          <a:blip r:embed="rId3">
            <a:alphaModFix/>
          </a:blip>
          <a:srcRect b="0" l="0" r="0" t="0"/>
          <a:stretch/>
        </p:blipFill>
        <p:spPr>
          <a:xfrm>
            <a:off x="7933877" y="6213352"/>
            <a:ext cx="1210125" cy="644650"/>
          </a:xfrm>
          <a:prstGeom prst="rect">
            <a:avLst/>
          </a:prstGeom>
          <a:noFill/>
          <a:ln>
            <a:noFill/>
          </a:ln>
        </p:spPr>
      </p:pic>
      <p:pic>
        <p:nvPicPr>
          <p:cNvPr id="1181" name="Google Shape;1181;p50"/>
          <p:cNvPicPr preferRelativeResize="0"/>
          <p:nvPr/>
        </p:nvPicPr>
        <p:blipFill rotWithShape="1">
          <a:blip r:embed="rId4">
            <a:alphaModFix/>
          </a:blip>
          <a:srcRect b="-117863" l="0" r="0" t="0"/>
          <a:stretch/>
        </p:blipFill>
        <p:spPr>
          <a:xfrm>
            <a:off x="13725" y="-3"/>
            <a:ext cx="9144000" cy="4736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5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sp>
        <p:nvSpPr>
          <p:cNvPr id="1188" name="Google Shape;1188;p5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Critical to Systems Success </a:t>
            </a:r>
            <a:endParaRPr/>
          </a:p>
        </p:txBody>
      </p:sp>
      <p:sp>
        <p:nvSpPr>
          <p:cNvPr id="1189" name="Google Shape;1189;p51"/>
          <p:cNvSpPr txBox="1"/>
          <p:nvPr/>
        </p:nvSpPr>
        <p:spPr>
          <a:xfrm>
            <a:off x="6857975" y="4090725"/>
            <a:ext cx="2057400" cy="27672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1190" name="Google Shape;1190;p51"/>
          <p:cNvPicPr preferRelativeResize="0"/>
          <p:nvPr/>
        </p:nvPicPr>
        <p:blipFill rotWithShape="1">
          <a:blip r:embed="rId3">
            <a:alphaModFix/>
          </a:blip>
          <a:srcRect b="0" l="0" r="0" t="0"/>
          <a:stretch/>
        </p:blipFill>
        <p:spPr>
          <a:xfrm>
            <a:off x="114300" y="1371600"/>
            <a:ext cx="8915400" cy="5390125"/>
          </a:xfrm>
          <a:prstGeom prst="rect">
            <a:avLst/>
          </a:prstGeom>
          <a:noFill/>
          <a:ln>
            <a:noFill/>
          </a:ln>
        </p:spPr>
      </p:pic>
      <p:sp>
        <p:nvSpPr>
          <p:cNvPr id="1191" name="Google Shape;1191;p51"/>
          <p:cNvSpPr/>
          <p:nvPr/>
        </p:nvSpPr>
        <p:spPr>
          <a:xfrm>
            <a:off x="6935925" y="5844875"/>
            <a:ext cx="1688400" cy="597600"/>
          </a:xfrm>
          <a:prstGeom prst="rect">
            <a:avLst/>
          </a:prstGeom>
          <a:noFill/>
          <a:ln cap="flat" cmpd="sng" w="38100">
            <a:solidFill>
              <a:srgbClr val="0099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52"/>
          <p:cNvSpPr txBox="1"/>
          <p:nvPr>
            <p:ph idx="1" type="body"/>
          </p:nvPr>
        </p:nvSpPr>
        <p:spPr>
          <a:xfrm>
            <a:off x="228600" y="1371900"/>
            <a:ext cx="5814600" cy="51609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640"/>
              </a:spcBef>
              <a:spcAft>
                <a:spcPts val="0"/>
              </a:spcAft>
              <a:buSzPts val="2800"/>
              <a:buChar char="•"/>
            </a:pPr>
            <a:r>
              <a:rPr lang="en-US" sz="2800">
                <a:solidFill>
                  <a:srgbClr val="0070C0"/>
                </a:solidFill>
              </a:rPr>
              <a:t>Week 1:</a:t>
            </a:r>
            <a:r>
              <a:rPr lang="en-US" sz="2800"/>
              <a:t> Provide professional learning on practice 1. Demonstrate, share a video. Begin implementation.</a:t>
            </a:r>
            <a:endParaRPr sz="2800"/>
          </a:p>
          <a:p>
            <a:pPr indent="-406400" lvl="0" marL="457200" rtl="0" algn="l">
              <a:lnSpc>
                <a:spcPct val="100000"/>
              </a:lnSpc>
              <a:spcBef>
                <a:spcPts val="640"/>
              </a:spcBef>
              <a:spcAft>
                <a:spcPts val="0"/>
              </a:spcAft>
              <a:buSzPts val="2800"/>
              <a:buChar char="•"/>
            </a:pPr>
            <a:r>
              <a:rPr lang="en-US" sz="2800">
                <a:solidFill>
                  <a:srgbClr val="0070C0"/>
                </a:solidFill>
              </a:rPr>
              <a:t>Week 2:</a:t>
            </a:r>
            <a:r>
              <a:rPr lang="en-US" sz="2800"/>
              <a:t> Teachers practice strategies and self assess. They meet in small groups to reflect on practice, successes and challenges, ask for support from peers and/or coach.</a:t>
            </a:r>
            <a:endParaRPr sz="2800"/>
          </a:p>
        </p:txBody>
      </p:sp>
      <p:sp>
        <p:nvSpPr>
          <p:cNvPr id="1198" name="Google Shape;1198;p5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Rollout of a Practice: Example</a:t>
            </a:r>
            <a:endParaRPr/>
          </a:p>
        </p:txBody>
      </p:sp>
      <p:pic>
        <p:nvPicPr>
          <p:cNvPr descr="Circle.jpg" id="1199" name="Google Shape;1199;p52"/>
          <p:cNvPicPr preferRelativeResize="0"/>
          <p:nvPr/>
        </p:nvPicPr>
        <p:blipFill rotWithShape="1">
          <a:blip r:embed="rId3">
            <a:alphaModFix/>
          </a:blip>
          <a:srcRect b="0" l="0" r="0" t="0"/>
          <a:stretch/>
        </p:blipFill>
        <p:spPr>
          <a:xfrm>
            <a:off x="5789512" y="2701675"/>
            <a:ext cx="3209926" cy="25013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53"/>
          <p:cNvSpPr txBox="1"/>
          <p:nvPr>
            <p:ph idx="1" type="body"/>
          </p:nvPr>
        </p:nvSpPr>
        <p:spPr>
          <a:xfrm>
            <a:off x="323900" y="1371900"/>
            <a:ext cx="8233200" cy="51126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640"/>
              </a:spcBef>
              <a:spcAft>
                <a:spcPts val="0"/>
              </a:spcAft>
              <a:buSzPts val="2800"/>
              <a:buChar char="•"/>
            </a:pPr>
            <a:r>
              <a:rPr lang="en-US" sz="2800">
                <a:solidFill>
                  <a:srgbClr val="0070C0"/>
                </a:solidFill>
              </a:rPr>
              <a:t>Week 3:</a:t>
            </a:r>
            <a:r>
              <a:rPr lang="en-US" sz="2800"/>
              <a:t> Teachers collect data on fluency with the practice (teachers may record themselves) or ask for a peer or coach observation with feedback. They discuss in small group the best places to incorporate the practice in a lesson and rewrite the lesson plans.</a:t>
            </a:r>
            <a:endParaRPr sz="2800"/>
          </a:p>
          <a:p>
            <a:pPr indent="-406400" lvl="0" marL="457200" rtl="0" algn="l">
              <a:lnSpc>
                <a:spcPct val="100000"/>
              </a:lnSpc>
              <a:spcBef>
                <a:spcPts val="640"/>
              </a:spcBef>
              <a:spcAft>
                <a:spcPts val="0"/>
              </a:spcAft>
              <a:buSzPts val="2800"/>
              <a:buChar char="•"/>
            </a:pPr>
            <a:r>
              <a:rPr lang="en-US" sz="2800">
                <a:solidFill>
                  <a:srgbClr val="0070C0"/>
                </a:solidFill>
              </a:rPr>
              <a:t>Week 4:</a:t>
            </a:r>
            <a:r>
              <a:rPr lang="en-US" sz="2800"/>
              <a:t> Meet again as a large group to share data and experiences with practice 1. Provide professional learning on practice 2. Continue…</a:t>
            </a:r>
            <a:endParaRPr sz="2800"/>
          </a:p>
        </p:txBody>
      </p:sp>
      <p:sp>
        <p:nvSpPr>
          <p:cNvPr id="1205" name="Google Shape;1205;p5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Rollout Continued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Practice presence</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Grasp opportunity</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Embrace quick wins and bold next steps</a:t>
            </a:r>
            <a:endParaRPr sz="3200">
              <a:latin typeface="Verdana"/>
              <a:ea typeface="Verdana"/>
              <a:cs typeface="Verdana"/>
              <a:sym typeface="Verdana"/>
            </a:endParaRPr>
          </a:p>
        </p:txBody>
      </p:sp>
      <p:sp>
        <p:nvSpPr>
          <p:cNvPr id="841" name="Google Shape;841;p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Setting Our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5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Next Steps</a:t>
            </a:r>
            <a:endParaRPr/>
          </a:p>
        </p:txBody>
      </p:sp>
      <p:pic>
        <p:nvPicPr>
          <p:cNvPr id="1212" name="Google Shape;1212;p54"/>
          <p:cNvPicPr preferRelativeResize="0"/>
          <p:nvPr/>
        </p:nvPicPr>
        <p:blipFill rotWithShape="1">
          <a:blip r:embed="rId3">
            <a:alphaModFix/>
          </a:blip>
          <a:srcRect b="0" l="0" r="0" t="0"/>
          <a:stretch/>
        </p:blipFill>
        <p:spPr>
          <a:xfrm>
            <a:off x="5575701" y="1604875"/>
            <a:ext cx="3243324" cy="4324432"/>
          </a:xfrm>
          <a:prstGeom prst="rect">
            <a:avLst/>
          </a:prstGeom>
          <a:noFill/>
          <a:ln>
            <a:noFill/>
          </a:ln>
        </p:spPr>
      </p:pic>
      <p:pic>
        <p:nvPicPr>
          <p:cNvPr id="1213" name="Google Shape;1213;p54"/>
          <p:cNvPicPr preferRelativeResize="0"/>
          <p:nvPr/>
        </p:nvPicPr>
        <p:blipFill rotWithShape="1">
          <a:blip r:embed="rId4">
            <a:alphaModFix/>
          </a:blip>
          <a:srcRect b="7043" l="16237" r="17378" t="18477"/>
          <a:stretch/>
        </p:blipFill>
        <p:spPr>
          <a:xfrm>
            <a:off x="320350" y="2047350"/>
            <a:ext cx="4775924" cy="28798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55"/>
          <p:cNvSpPr txBox="1"/>
          <p:nvPr>
            <p:ph idx="1" type="body"/>
          </p:nvPr>
        </p:nvSpPr>
        <p:spPr>
          <a:xfrm>
            <a:off x="455400" y="1371900"/>
            <a:ext cx="7080300" cy="51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700"/>
              <a:t>Begin to develop your coaching plan for Effective Classroom Systems. </a:t>
            </a:r>
            <a:endParaRPr sz="2700"/>
          </a:p>
          <a:p>
            <a:pPr indent="0" lvl="0" marL="457200" rtl="0" algn="l">
              <a:lnSpc>
                <a:spcPct val="100000"/>
              </a:lnSpc>
              <a:spcBef>
                <a:spcPts val="640"/>
              </a:spcBef>
              <a:spcAft>
                <a:spcPts val="0"/>
              </a:spcAft>
              <a:buSzPts val="3200"/>
              <a:buNone/>
            </a:pPr>
            <a:r>
              <a:rPr lang="en-US" sz="2700"/>
              <a:t>*Remember: Everyone is a coach!</a:t>
            </a:r>
            <a:endParaRPr sz="2700"/>
          </a:p>
          <a:p>
            <a:pPr indent="-228600" lvl="0" marL="457200" rtl="0" algn="l">
              <a:lnSpc>
                <a:spcPct val="100000"/>
              </a:lnSpc>
              <a:spcBef>
                <a:spcPts val="640"/>
              </a:spcBef>
              <a:spcAft>
                <a:spcPts val="0"/>
              </a:spcAft>
              <a:buSzPts val="3459"/>
              <a:buNone/>
            </a:pPr>
            <a:r>
              <a:t/>
            </a:r>
            <a:endParaRPr sz="2700"/>
          </a:p>
          <a:p>
            <a:pPr indent="0" lvl="0" marL="0" rtl="0" algn="l">
              <a:lnSpc>
                <a:spcPct val="100000"/>
              </a:lnSpc>
              <a:spcBef>
                <a:spcPts val="640"/>
              </a:spcBef>
              <a:spcAft>
                <a:spcPts val="0"/>
              </a:spcAft>
              <a:buSzPts val="3200"/>
              <a:buNone/>
            </a:pPr>
            <a:r>
              <a:rPr lang="en-US" sz="2700"/>
              <a:t>Resources to facilitate this process:</a:t>
            </a:r>
            <a:endParaRPr sz="2700"/>
          </a:p>
          <a:p>
            <a:pPr indent="-400050" lvl="0" marL="457200" rtl="0" algn="l">
              <a:lnSpc>
                <a:spcPct val="100000"/>
              </a:lnSpc>
              <a:spcBef>
                <a:spcPts val="640"/>
              </a:spcBef>
              <a:spcAft>
                <a:spcPts val="0"/>
              </a:spcAft>
              <a:buSzPts val="2700"/>
              <a:buChar char="•"/>
            </a:pPr>
            <a:r>
              <a:rPr lang="en-US" sz="2700"/>
              <a:t>Classroom rollout slides - how to get started</a:t>
            </a:r>
            <a:endParaRPr sz="2700"/>
          </a:p>
          <a:p>
            <a:pPr indent="-400050" lvl="0" marL="457200" rtl="0" algn="l">
              <a:lnSpc>
                <a:spcPct val="100000"/>
              </a:lnSpc>
              <a:spcBef>
                <a:spcPts val="640"/>
              </a:spcBef>
              <a:spcAft>
                <a:spcPts val="0"/>
              </a:spcAft>
              <a:buSzPts val="2700"/>
              <a:buChar char="•"/>
            </a:pPr>
            <a:r>
              <a:rPr lang="en-US" sz="2700"/>
              <a:t>Data collection tools</a:t>
            </a:r>
            <a:endParaRPr sz="2700"/>
          </a:p>
          <a:p>
            <a:pPr indent="-400050" lvl="0" marL="457200" rtl="0" algn="l">
              <a:lnSpc>
                <a:spcPct val="100000"/>
              </a:lnSpc>
              <a:spcBef>
                <a:spcPts val="640"/>
              </a:spcBef>
              <a:spcAft>
                <a:spcPts val="0"/>
              </a:spcAft>
              <a:buSzPts val="2700"/>
              <a:buChar char="•"/>
            </a:pPr>
            <a:r>
              <a:rPr lang="en-US" sz="2700"/>
              <a:t>Notes from these modules: </a:t>
            </a:r>
            <a:r>
              <a:rPr lang="en-US" sz="2700">
                <a:solidFill>
                  <a:srgbClr val="009944"/>
                </a:solidFill>
              </a:rPr>
              <a:t>Active Supervision and Physical Environment</a:t>
            </a:r>
            <a:endParaRPr sz="2700">
              <a:solidFill>
                <a:srgbClr val="009944"/>
              </a:solidFill>
            </a:endParaRPr>
          </a:p>
        </p:txBody>
      </p:sp>
      <p:sp>
        <p:nvSpPr>
          <p:cNvPr id="1220" name="Google Shape;1220;p5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rPr lang="en-US"/>
              <a:t>“Activate the Village” Work Time</a:t>
            </a:r>
            <a:endParaRPr/>
          </a:p>
          <a:p>
            <a:pPr indent="0" lvl="0" marL="0" rtl="0" algn="ctr">
              <a:lnSpc>
                <a:spcPct val="100000"/>
              </a:lnSpc>
              <a:spcBef>
                <a:spcPts val="0"/>
              </a:spcBef>
              <a:spcAft>
                <a:spcPts val="0"/>
              </a:spcAft>
              <a:buSzPct val="111111"/>
              <a:buNone/>
            </a:pPr>
            <a:r>
              <a:t/>
            </a:r>
            <a:endParaRPr/>
          </a:p>
        </p:txBody>
      </p:sp>
      <p:pic>
        <p:nvPicPr>
          <p:cNvPr id="1221" name="Google Shape;1221;p55"/>
          <p:cNvPicPr preferRelativeResize="0"/>
          <p:nvPr/>
        </p:nvPicPr>
        <p:blipFill rotWithShape="1">
          <a:blip r:embed="rId3">
            <a:alphaModFix/>
          </a:blip>
          <a:srcRect b="0" l="0" r="0" t="0"/>
          <a:stretch/>
        </p:blipFill>
        <p:spPr>
          <a:xfrm>
            <a:off x="7535700" y="5822525"/>
            <a:ext cx="1552326" cy="103546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56"/>
          <p:cNvSpPr txBox="1"/>
          <p:nvPr>
            <p:ph type="title"/>
          </p:nvPr>
        </p:nvSpPr>
        <p:spPr>
          <a:xfrm>
            <a:off x="213450" y="306875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a:solidFill>
                  <a:srgbClr val="0070C0"/>
                </a:solidFill>
              </a:rPr>
              <a:t>Module B:</a:t>
            </a:r>
            <a:endParaRPr b="0">
              <a:solidFill>
                <a:srgbClr val="0070C0"/>
              </a:solidFill>
            </a:endParaRPr>
          </a:p>
          <a:p>
            <a:pPr indent="0" lvl="0" marL="0" marR="0" rtl="0" algn="ctr">
              <a:lnSpc>
                <a:spcPct val="100000"/>
              </a:lnSpc>
              <a:spcBef>
                <a:spcPts val="0"/>
              </a:spcBef>
              <a:spcAft>
                <a:spcPts val="0"/>
              </a:spcAft>
              <a:buClr>
                <a:srgbClr val="002C3C"/>
              </a:buClr>
              <a:buSzPts val="3600"/>
              <a:buFont typeface="Verdana"/>
              <a:buNone/>
            </a:pPr>
            <a:r>
              <a:rPr b="0" lang="en-US">
                <a:solidFill>
                  <a:srgbClr val="0070C0"/>
                </a:solidFill>
              </a:rPr>
              <a:t>Responding to the Matrix</a:t>
            </a:r>
            <a:endParaRPr b="0">
              <a:solidFill>
                <a:srgbClr val="0070C0"/>
              </a:solidFill>
            </a:endParaRPr>
          </a:p>
        </p:txBody>
      </p:sp>
      <p:sp>
        <p:nvSpPr>
          <p:cNvPr id="1228" name="Google Shape;1228;p56"/>
          <p:cNvSpPr txBox="1"/>
          <p:nvPr>
            <p:ph idx="1" type="body"/>
          </p:nvPr>
        </p:nvSpPr>
        <p:spPr>
          <a:xfrm>
            <a:off x="340575" y="4767875"/>
            <a:ext cx="8406000" cy="17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endParaRPr>
          </a:p>
          <a:p>
            <a:pPr indent="0" lvl="0" marL="0" rtl="0" algn="ctr">
              <a:lnSpc>
                <a:spcPct val="100000"/>
              </a:lnSpc>
              <a:spcBef>
                <a:spcPts val="640"/>
              </a:spcBef>
              <a:spcAft>
                <a:spcPts val="0"/>
              </a:spcAft>
              <a:buClr>
                <a:schemeClr val="dk1"/>
              </a:buClr>
              <a:buSzPts val="5818"/>
              <a:buFont typeface="Arial"/>
              <a:buNone/>
            </a:pPr>
            <a:r>
              <a:rPr lang="en-US" sz="2600">
                <a:solidFill>
                  <a:schemeClr val="accent3"/>
                </a:solidFill>
              </a:rPr>
              <a:t>Classroom Expectations Aligned to Schoolwide Matrix</a:t>
            </a:r>
            <a:endParaRPr sz="2600">
              <a:solidFill>
                <a:schemeClr val="accent3"/>
              </a:solidFill>
            </a:endParaRPr>
          </a:p>
          <a:p>
            <a:pPr indent="0" lvl="0" marL="0" rtl="0" algn="ctr">
              <a:lnSpc>
                <a:spcPct val="100000"/>
              </a:lnSpc>
              <a:spcBef>
                <a:spcPts val="640"/>
              </a:spcBef>
              <a:spcAft>
                <a:spcPts val="0"/>
              </a:spcAft>
              <a:buClr>
                <a:schemeClr val="dk1"/>
              </a:buClr>
              <a:buSzPts val="5818"/>
              <a:buFont typeface="Arial"/>
              <a:buNone/>
            </a:pPr>
            <a:r>
              <a:rPr lang="en-US" sz="2600">
                <a:solidFill>
                  <a:schemeClr val="accent3"/>
                </a:solidFill>
              </a:rPr>
              <a:t>Routines and Procedures for Academics and Behavior</a:t>
            </a:r>
            <a:endParaRPr sz="3000">
              <a:solidFill>
                <a:schemeClr val="accent3"/>
              </a:solidFill>
            </a:endParaRPr>
          </a:p>
        </p:txBody>
      </p:sp>
      <p:pic>
        <p:nvPicPr>
          <p:cNvPr id="1229" name="Google Shape;1229;p56"/>
          <p:cNvPicPr preferRelativeResize="0"/>
          <p:nvPr/>
        </p:nvPicPr>
        <p:blipFill rotWithShape="1">
          <a:blip r:embed="rId3">
            <a:alphaModFix/>
          </a:blip>
          <a:srcRect b="0" l="0" r="0" t="0"/>
          <a:stretch/>
        </p:blipFill>
        <p:spPr>
          <a:xfrm>
            <a:off x="0" y="0"/>
            <a:ext cx="9144000" cy="2833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pic>
        <p:nvPicPr>
          <p:cNvPr id="1234" name="Google Shape;1234;p57"/>
          <p:cNvPicPr preferRelativeResize="0"/>
          <p:nvPr/>
        </p:nvPicPr>
        <p:blipFill rotWithShape="1">
          <a:blip r:embed="rId3">
            <a:alphaModFix/>
          </a:blip>
          <a:srcRect b="0" l="0" r="0" t="0"/>
          <a:stretch/>
        </p:blipFill>
        <p:spPr>
          <a:xfrm rot="5400000">
            <a:off x="3449976" y="1901594"/>
            <a:ext cx="2145978" cy="2145978"/>
          </a:xfrm>
          <a:prstGeom prst="rect">
            <a:avLst/>
          </a:prstGeom>
          <a:noFill/>
          <a:ln>
            <a:noFill/>
          </a:ln>
        </p:spPr>
      </p:pic>
      <p:pic>
        <p:nvPicPr>
          <p:cNvPr id="1235" name="Google Shape;1235;p57"/>
          <p:cNvPicPr preferRelativeResize="0"/>
          <p:nvPr/>
        </p:nvPicPr>
        <p:blipFill rotWithShape="1">
          <a:blip r:embed="rId4">
            <a:alphaModFix/>
          </a:blip>
          <a:srcRect b="0" l="0" r="0" t="0"/>
          <a:stretch/>
        </p:blipFill>
        <p:spPr>
          <a:xfrm rot="-5400000">
            <a:off x="6696588" y="4486288"/>
            <a:ext cx="2267850" cy="2258225"/>
          </a:xfrm>
          <a:prstGeom prst="rect">
            <a:avLst/>
          </a:prstGeom>
          <a:noFill/>
          <a:ln>
            <a:noFill/>
          </a:ln>
        </p:spPr>
      </p:pic>
      <p:pic>
        <p:nvPicPr>
          <p:cNvPr id="1236" name="Google Shape;1236;p57"/>
          <p:cNvPicPr preferRelativeResize="0"/>
          <p:nvPr/>
        </p:nvPicPr>
        <p:blipFill rotWithShape="1">
          <a:blip r:embed="rId4">
            <a:alphaModFix/>
          </a:blip>
          <a:srcRect b="0" l="0" r="0" t="0"/>
          <a:stretch/>
        </p:blipFill>
        <p:spPr>
          <a:xfrm rot="-2526317">
            <a:off x="3499010" y="4478430"/>
            <a:ext cx="2145978" cy="2152075"/>
          </a:xfrm>
          <a:prstGeom prst="rect">
            <a:avLst/>
          </a:prstGeom>
          <a:noFill/>
          <a:ln>
            <a:noFill/>
          </a:ln>
        </p:spPr>
      </p:pic>
      <p:pic>
        <p:nvPicPr>
          <p:cNvPr id="1237" name="Google Shape;1237;p57"/>
          <p:cNvPicPr preferRelativeResize="0"/>
          <p:nvPr/>
        </p:nvPicPr>
        <p:blipFill rotWithShape="1">
          <a:blip r:embed="rId5">
            <a:alphaModFix/>
          </a:blip>
          <a:srcRect b="0" l="0" r="0" t="0"/>
          <a:stretch/>
        </p:blipFill>
        <p:spPr>
          <a:xfrm rot="-1373379">
            <a:off x="384191" y="1800101"/>
            <a:ext cx="2143125" cy="2143125"/>
          </a:xfrm>
          <a:prstGeom prst="rect">
            <a:avLst/>
          </a:prstGeom>
          <a:noFill/>
          <a:ln>
            <a:noFill/>
          </a:ln>
        </p:spPr>
      </p:pic>
      <p:sp>
        <p:nvSpPr>
          <p:cNvPr id="1238" name="Google Shape;1238;p57"/>
          <p:cNvSpPr txBox="1"/>
          <p:nvPr/>
        </p:nvSpPr>
        <p:spPr>
          <a:xfrm>
            <a:off x="434862" y="2640421"/>
            <a:ext cx="197242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Alignment</a:t>
            </a:r>
            <a:endParaRPr b="0" i="0" sz="1400" u="none" cap="none" strike="noStrike">
              <a:solidFill>
                <a:srgbClr val="002060"/>
              </a:solidFill>
              <a:latin typeface="Arial"/>
              <a:ea typeface="Arial"/>
              <a:cs typeface="Arial"/>
              <a:sym typeface="Arial"/>
            </a:endParaRPr>
          </a:p>
        </p:txBody>
      </p:sp>
      <p:pic>
        <p:nvPicPr>
          <p:cNvPr id="1239" name="Google Shape;1239;p57"/>
          <p:cNvPicPr preferRelativeResize="0"/>
          <p:nvPr/>
        </p:nvPicPr>
        <p:blipFill rotWithShape="1">
          <a:blip r:embed="rId4">
            <a:alphaModFix/>
          </a:blip>
          <a:srcRect b="0" l="0" r="0" t="0"/>
          <a:stretch/>
        </p:blipFill>
        <p:spPr>
          <a:xfrm rot="2419111">
            <a:off x="6619352" y="1775996"/>
            <a:ext cx="2145978" cy="2152075"/>
          </a:xfrm>
          <a:prstGeom prst="rect">
            <a:avLst/>
          </a:prstGeom>
          <a:noFill/>
          <a:ln>
            <a:noFill/>
          </a:ln>
        </p:spPr>
      </p:pic>
      <p:pic>
        <p:nvPicPr>
          <p:cNvPr id="1240" name="Google Shape;1240;p57"/>
          <p:cNvPicPr preferRelativeResize="0"/>
          <p:nvPr/>
        </p:nvPicPr>
        <p:blipFill rotWithShape="1">
          <a:blip r:embed="rId4">
            <a:alphaModFix/>
          </a:blip>
          <a:srcRect b="0" l="0" r="0" t="0"/>
          <a:stretch/>
        </p:blipFill>
        <p:spPr>
          <a:xfrm rot="4362898">
            <a:off x="348087" y="4440230"/>
            <a:ext cx="2145978" cy="2152075"/>
          </a:xfrm>
          <a:prstGeom prst="rect">
            <a:avLst/>
          </a:prstGeom>
          <a:noFill/>
          <a:ln>
            <a:noFill/>
          </a:ln>
        </p:spPr>
      </p:pic>
      <p:sp>
        <p:nvSpPr>
          <p:cNvPr id="1241" name="Google Shape;1241;p57"/>
          <p:cNvSpPr txBox="1"/>
          <p:nvPr/>
        </p:nvSpPr>
        <p:spPr>
          <a:xfrm>
            <a:off x="3347815" y="2656101"/>
            <a:ext cx="242060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Expectations</a:t>
            </a:r>
            <a:endParaRPr b="0" i="0" sz="1400" u="none" cap="none" strike="noStrike">
              <a:solidFill>
                <a:srgbClr val="002060"/>
              </a:solidFill>
              <a:latin typeface="Arial"/>
              <a:ea typeface="Arial"/>
              <a:cs typeface="Arial"/>
              <a:sym typeface="Arial"/>
            </a:endParaRPr>
          </a:p>
        </p:txBody>
      </p:sp>
      <p:sp>
        <p:nvSpPr>
          <p:cNvPr id="1242" name="Google Shape;1242;p57"/>
          <p:cNvSpPr txBox="1"/>
          <p:nvPr/>
        </p:nvSpPr>
        <p:spPr>
          <a:xfrm>
            <a:off x="419435" y="5323634"/>
            <a:ext cx="190181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Behaviors</a:t>
            </a:r>
            <a:endParaRPr b="0" i="0" sz="1400" u="none" cap="none" strike="noStrike">
              <a:solidFill>
                <a:srgbClr val="002060"/>
              </a:solidFill>
              <a:latin typeface="Arial"/>
              <a:ea typeface="Arial"/>
              <a:cs typeface="Arial"/>
              <a:sym typeface="Arial"/>
            </a:endParaRPr>
          </a:p>
        </p:txBody>
      </p:sp>
      <p:sp>
        <p:nvSpPr>
          <p:cNvPr id="1243" name="Google Shape;1243;p57"/>
          <p:cNvSpPr txBox="1"/>
          <p:nvPr/>
        </p:nvSpPr>
        <p:spPr>
          <a:xfrm>
            <a:off x="3500539" y="5323632"/>
            <a:ext cx="214597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Procedures</a:t>
            </a:r>
            <a:endParaRPr b="0" i="0" sz="1400" u="none" cap="none" strike="noStrike">
              <a:solidFill>
                <a:srgbClr val="002060"/>
              </a:solidFill>
              <a:latin typeface="Arial"/>
              <a:ea typeface="Arial"/>
              <a:cs typeface="Arial"/>
              <a:sym typeface="Arial"/>
            </a:endParaRPr>
          </a:p>
        </p:txBody>
      </p:sp>
      <p:sp>
        <p:nvSpPr>
          <p:cNvPr id="1244" name="Google Shape;1244;p57"/>
          <p:cNvSpPr txBox="1"/>
          <p:nvPr/>
        </p:nvSpPr>
        <p:spPr>
          <a:xfrm>
            <a:off x="6893168" y="5323632"/>
            <a:ext cx="179363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Routines</a:t>
            </a:r>
            <a:endParaRPr b="0" i="0" sz="1400" u="none" cap="none" strike="noStrike">
              <a:solidFill>
                <a:srgbClr val="002060"/>
              </a:solidFill>
              <a:latin typeface="Arial"/>
              <a:ea typeface="Arial"/>
              <a:cs typeface="Arial"/>
              <a:sym typeface="Arial"/>
            </a:endParaRPr>
          </a:p>
        </p:txBody>
      </p:sp>
      <p:sp>
        <p:nvSpPr>
          <p:cNvPr id="1245" name="Google Shape;1245;p57"/>
          <p:cNvSpPr txBox="1"/>
          <p:nvPr/>
        </p:nvSpPr>
        <p:spPr>
          <a:xfrm>
            <a:off x="6786892" y="2640420"/>
            <a:ext cx="179363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Rules</a:t>
            </a:r>
            <a:endParaRPr b="0" i="0" sz="1400" u="none" cap="none" strike="noStrike">
              <a:solidFill>
                <a:srgbClr val="002060"/>
              </a:solidFill>
              <a:latin typeface="Arial"/>
              <a:ea typeface="Arial"/>
              <a:cs typeface="Arial"/>
              <a:sym typeface="Arial"/>
            </a:endParaRPr>
          </a:p>
        </p:txBody>
      </p:sp>
      <p:sp>
        <p:nvSpPr>
          <p:cNvPr id="1246" name="Google Shape;1246;p5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Key Terms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5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Summer Fun! </a:t>
            </a:r>
            <a:endParaRPr/>
          </a:p>
        </p:txBody>
      </p:sp>
      <p:sp>
        <p:nvSpPr>
          <p:cNvPr id="1252" name="Google Shape;1252;p58"/>
          <p:cNvSpPr txBox="1"/>
          <p:nvPr/>
        </p:nvSpPr>
        <p:spPr>
          <a:xfrm>
            <a:off x="228600" y="1371900"/>
            <a:ext cx="8686800" cy="5472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t/>
            </a:r>
            <a:endParaRPr b="1" i="0" sz="1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A: </a:t>
            </a:r>
            <a:r>
              <a:rPr b="1" i="0" lang="en-US" sz="1800" u="none" cap="none" strike="noStrike">
                <a:solidFill>
                  <a:srgbClr val="24962F"/>
                </a:solidFill>
                <a:latin typeface="Verdana"/>
                <a:ea typeface="Verdana"/>
                <a:cs typeface="Verdana"/>
                <a:sym typeface="Verdana"/>
              </a:rPr>
              <a:t>The Set-Up for Success</a:t>
            </a:r>
            <a:r>
              <a:rPr b="1"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   Arranging the Physical Environment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2.   Active Supervision</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B: </a:t>
            </a:r>
            <a:r>
              <a:rPr b="1" i="0" lang="en-US" sz="1800" u="none" cap="none" strike="noStrike">
                <a:solidFill>
                  <a:srgbClr val="109449"/>
                </a:solidFill>
                <a:latin typeface="Verdana"/>
                <a:ea typeface="Verdana"/>
                <a:cs typeface="Verdana"/>
                <a:sym typeface="Verdana"/>
              </a:rPr>
              <a:t>Responding to the Matrix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3.   Classroom Expectations  </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4.   Routines and Procedures</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C: </a:t>
            </a:r>
            <a:r>
              <a:rPr b="1" i="0" lang="en-US" sz="1800" u="none" cap="none" strike="noStrike">
                <a:solidFill>
                  <a:srgbClr val="109449"/>
                </a:solidFill>
                <a:latin typeface="Verdana"/>
                <a:ea typeface="Verdana"/>
                <a:cs typeface="Verdana"/>
                <a:sym typeface="Verdana"/>
              </a:rPr>
              <a:t>The Engaged and Successful Student </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5.   Opportunities to Respond</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6.   Formative Assessment</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7.   Scaffolding</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256"/>
              </a:spcBef>
              <a:spcAft>
                <a:spcPts val="0"/>
              </a:spcAft>
              <a:buClr>
                <a:srgbClr val="000000"/>
              </a:buClr>
              <a:buSzPts val="1600"/>
              <a:buFont typeface="Arial"/>
              <a:buNone/>
            </a:pPr>
            <a:r>
              <a:rPr b="1" i="0" lang="en-US" sz="1800" u="none" cap="none" strike="noStrike">
                <a:solidFill>
                  <a:srgbClr val="000000"/>
                </a:solidFill>
                <a:latin typeface="Verdana"/>
                <a:ea typeface="Verdana"/>
                <a:cs typeface="Verdana"/>
                <a:sym typeface="Verdana"/>
              </a:rPr>
              <a:t>Module D: </a:t>
            </a:r>
            <a:r>
              <a:rPr b="1" i="0" lang="en-US" sz="1800" u="none" cap="none" strike="noStrike">
                <a:solidFill>
                  <a:srgbClr val="109449"/>
                </a:solidFill>
                <a:latin typeface="Verdana"/>
                <a:ea typeface="Verdana"/>
                <a:cs typeface="Verdana"/>
                <a:sym typeface="Verdana"/>
              </a:rPr>
              <a:t>The Power of Feedback</a:t>
            </a:r>
            <a:endParaRPr b="0" i="0" sz="1800" u="none" cap="none" strike="noStrike">
              <a:solidFill>
                <a:srgbClr val="109449"/>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8.   Feedback: Acknowledgement and Behavior Specific Praise</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9.   Feedback: Error Correction</a:t>
            </a:r>
            <a:endParaRPr b="0" i="0" sz="1800" u="none" cap="none" strike="noStrike">
              <a:solidFill>
                <a:srgbClr val="000000"/>
              </a:solidFill>
              <a:latin typeface="Verdana"/>
              <a:ea typeface="Verdana"/>
              <a:cs typeface="Verdana"/>
              <a:sym typeface="Verdana"/>
            </a:endParaRPr>
          </a:p>
          <a:p>
            <a:pPr indent="0" lvl="0" marL="457200" marR="0" rtl="0" algn="l">
              <a:lnSpc>
                <a:spcPct val="100000"/>
              </a:lnSpc>
              <a:spcBef>
                <a:spcPts val="256"/>
              </a:spcBef>
              <a:spcAft>
                <a:spcPts val="0"/>
              </a:spcAft>
              <a:buClr>
                <a:srgbClr val="000000"/>
              </a:buClr>
              <a:buSzPts val="1600"/>
              <a:buFont typeface="Arial"/>
              <a:buNone/>
            </a:pPr>
            <a:r>
              <a:rPr b="0" i="0" lang="en-US" sz="1800" u="none" cap="none" strike="noStrike">
                <a:solidFill>
                  <a:srgbClr val="000000"/>
                </a:solidFill>
                <a:latin typeface="Verdana"/>
                <a:ea typeface="Verdana"/>
                <a:cs typeface="Verdana"/>
                <a:sym typeface="Verdana"/>
              </a:rPr>
              <a:t>10. Feedback: Building Community Through Feedback</a:t>
            </a:r>
            <a:endParaRPr b="0" i="0" sz="1800" u="none" cap="none" strike="noStrike">
              <a:solidFill>
                <a:srgbClr val="000000"/>
              </a:solidFill>
              <a:latin typeface="Verdana"/>
              <a:ea typeface="Verdana"/>
              <a:cs typeface="Verdana"/>
              <a:sym typeface="Verdana"/>
            </a:endParaRPr>
          </a:p>
          <a:p>
            <a:pPr indent="0" lvl="0" marL="457200" marR="0" rtl="0" algn="l">
              <a:lnSpc>
                <a:spcPct val="80000"/>
              </a:lnSpc>
              <a:spcBef>
                <a:spcPts val="256"/>
              </a:spcBef>
              <a:spcAft>
                <a:spcPts val="0"/>
              </a:spcAft>
              <a:buClr>
                <a:srgbClr val="000000"/>
              </a:buClr>
              <a:buSzPts val="1400"/>
              <a:buFont typeface="Arial"/>
              <a:buNone/>
            </a:pPr>
            <a:r>
              <a:t/>
            </a:r>
            <a:endParaRPr b="0" i="0" sz="1300" u="none" cap="none" strike="noStrike">
              <a:solidFill>
                <a:srgbClr val="000000"/>
              </a:solidFill>
              <a:latin typeface="Verdana"/>
              <a:ea typeface="Verdana"/>
              <a:cs typeface="Verdana"/>
              <a:sym typeface="Verdana"/>
            </a:endParaRPr>
          </a:p>
        </p:txBody>
      </p:sp>
      <p:pic>
        <p:nvPicPr>
          <p:cNvPr id="1253" name="Google Shape;1253;p58"/>
          <p:cNvPicPr preferRelativeResize="0"/>
          <p:nvPr/>
        </p:nvPicPr>
        <p:blipFill rotWithShape="1">
          <a:blip r:embed="rId3">
            <a:alphaModFix/>
          </a:blip>
          <a:srcRect b="0" l="0" r="0" t="0"/>
          <a:stretch/>
        </p:blipFill>
        <p:spPr>
          <a:xfrm>
            <a:off x="6590324" y="2098800"/>
            <a:ext cx="2252150" cy="3375425"/>
          </a:xfrm>
          <a:prstGeom prst="rect">
            <a:avLst/>
          </a:prstGeom>
          <a:noFill/>
          <a:ln>
            <a:noFill/>
          </a:ln>
        </p:spPr>
      </p:pic>
      <p:sp>
        <p:nvSpPr>
          <p:cNvPr id="1254" name="Google Shape;1254;p58"/>
          <p:cNvSpPr/>
          <p:nvPr/>
        </p:nvSpPr>
        <p:spPr>
          <a:xfrm>
            <a:off x="155675" y="2520900"/>
            <a:ext cx="5998800" cy="1326900"/>
          </a:xfrm>
          <a:prstGeom prst="rect">
            <a:avLst/>
          </a:prstGeom>
          <a:noFill/>
          <a:ln cap="flat" cmpd="sng" w="476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59"/>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59"/>
          <p:cNvSpPr txBox="1"/>
          <p:nvPr>
            <p:ph type="title"/>
          </p:nvPr>
        </p:nvSpPr>
        <p:spPr>
          <a:xfrm>
            <a:off x="213450" y="306875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a:solidFill>
                  <a:srgbClr val="184582"/>
                </a:solidFill>
              </a:rPr>
              <a:t>Classroom</a:t>
            </a:r>
            <a:endParaRPr b="0">
              <a:solidFill>
                <a:srgbClr val="184582"/>
              </a:solidFill>
            </a:endParaRPr>
          </a:p>
          <a:p>
            <a:pPr indent="0" lvl="0" marL="0" marR="0" rtl="0" algn="ctr">
              <a:lnSpc>
                <a:spcPct val="100000"/>
              </a:lnSpc>
              <a:spcBef>
                <a:spcPts val="0"/>
              </a:spcBef>
              <a:spcAft>
                <a:spcPts val="0"/>
              </a:spcAft>
              <a:buClr>
                <a:srgbClr val="002C3C"/>
              </a:buClr>
              <a:buSzPts val="3600"/>
              <a:buFont typeface="Verdana"/>
              <a:buNone/>
            </a:pPr>
            <a:r>
              <a:rPr b="0" lang="en-US">
                <a:solidFill>
                  <a:srgbClr val="184582"/>
                </a:solidFill>
              </a:rPr>
              <a:t>Expectations</a:t>
            </a:r>
            <a:endParaRPr b="0">
              <a:solidFill>
                <a:srgbClr val="184582"/>
              </a:solidFill>
            </a:endParaRPr>
          </a:p>
        </p:txBody>
      </p:sp>
      <p:sp>
        <p:nvSpPr>
          <p:cNvPr id="1262" name="Google Shape;1262;p59"/>
          <p:cNvSpPr txBox="1"/>
          <p:nvPr>
            <p:ph idx="1" type="body"/>
          </p:nvPr>
        </p:nvSpPr>
        <p:spPr>
          <a:xfrm>
            <a:off x="975450" y="4843025"/>
            <a:ext cx="7193100" cy="84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rPr lang="en-US" sz="2800">
                <a:solidFill>
                  <a:srgbClr val="333333"/>
                </a:solidFill>
              </a:rPr>
              <a:t>Creating Consistency &amp; Alignment</a:t>
            </a:r>
            <a:endParaRPr sz="2800">
              <a:solidFill>
                <a:srgbClr val="333333"/>
              </a:solidFill>
            </a:endParaRPr>
          </a:p>
        </p:txBody>
      </p:sp>
      <p:pic>
        <p:nvPicPr>
          <p:cNvPr id="1263" name="Google Shape;1263;p59"/>
          <p:cNvPicPr preferRelativeResize="0"/>
          <p:nvPr/>
        </p:nvPicPr>
        <p:blipFill rotWithShape="1">
          <a:blip r:embed="rId3">
            <a:alphaModFix/>
          </a:blip>
          <a:srcRect b="0" l="0" r="0" t="0"/>
          <a:stretch/>
        </p:blipFill>
        <p:spPr>
          <a:xfrm>
            <a:off x="13723" y="0"/>
            <a:ext cx="9144000" cy="2763950"/>
          </a:xfrm>
          <a:prstGeom prst="rect">
            <a:avLst/>
          </a:prstGeom>
          <a:noFill/>
          <a:ln>
            <a:noFill/>
          </a:ln>
        </p:spPr>
      </p:pic>
      <p:pic>
        <p:nvPicPr>
          <p:cNvPr id="1264" name="Google Shape;1264;p59"/>
          <p:cNvPicPr preferRelativeResize="0"/>
          <p:nvPr/>
        </p:nvPicPr>
        <p:blipFill rotWithShape="1">
          <a:blip r:embed="rId4">
            <a:alphaModFix/>
          </a:blip>
          <a:srcRect b="0" l="0" r="0" t="0"/>
          <a:stretch/>
        </p:blipFill>
        <p:spPr>
          <a:xfrm>
            <a:off x="7933877" y="6213352"/>
            <a:ext cx="1210125" cy="6446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60"/>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800"/>
              <a:buNone/>
            </a:pPr>
            <a:r>
              <a:rPr lang="en-US"/>
              <a:t>Learning Intentions</a:t>
            </a:r>
            <a:endParaRPr/>
          </a:p>
        </p:txBody>
      </p:sp>
      <p:sp>
        <p:nvSpPr>
          <p:cNvPr id="1270" name="Google Shape;1270;p60"/>
          <p:cNvSpPr txBox="1"/>
          <p:nvPr>
            <p:ph idx="1" type="body"/>
          </p:nvPr>
        </p:nvSpPr>
        <p:spPr>
          <a:xfrm>
            <a:off x="220575" y="1840825"/>
            <a:ext cx="4451700" cy="4275300"/>
          </a:xfrm>
          <a:prstGeom prst="rect">
            <a:avLst/>
          </a:prstGeom>
          <a:noFill/>
          <a:ln>
            <a:noFill/>
          </a:ln>
        </p:spPr>
        <p:txBody>
          <a:bodyPr anchorCtr="0" anchor="t" bIns="45675" lIns="45675" spcFirstLastPara="1" rIns="45675" wrap="square" tIns="45675">
            <a:noAutofit/>
          </a:bodyPr>
          <a:lstStyle/>
          <a:p>
            <a:pPr indent="-304800" lvl="0" marL="408602" rtl="0" algn="l">
              <a:lnSpc>
                <a:spcPct val="100000"/>
              </a:lnSpc>
              <a:spcBef>
                <a:spcPts val="0"/>
              </a:spcBef>
              <a:spcAft>
                <a:spcPts val="0"/>
              </a:spcAft>
              <a:buClr>
                <a:srgbClr val="00212C"/>
              </a:buClr>
              <a:buSzPts val="2500"/>
              <a:buFont typeface="Verdana"/>
              <a:buChar char="•"/>
            </a:pPr>
            <a:r>
              <a:rPr lang="en-US" sz="2500">
                <a:latin typeface="Verdana"/>
                <a:ea typeface="Verdana"/>
                <a:cs typeface="Verdana"/>
                <a:sym typeface="Verdana"/>
              </a:rPr>
              <a:t>Understand that a classroom matrix is aligned with school-wide expectations</a:t>
            </a:r>
            <a:endParaRPr sz="2500">
              <a:latin typeface="Verdana"/>
              <a:ea typeface="Verdana"/>
              <a:cs typeface="Verdana"/>
              <a:sym typeface="Verdana"/>
            </a:endParaRPr>
          </a:p>
          <a:p>
            <a:pPr indent="-165100" lvl="0" marL="342900" rtl="0" algn="l">
              <a:lnSpc>
                <a:spcPct val="100000"/>
              </a:lnSpc>
              <a:spcBef>
                <a:spcPts val="0"/>
              </a:spcBef>
              <a:spcAft>
                <a:spcPts val="0"/>
              </a:spcAft>
              <a:buSzPts val="2800"/>
              <a:buNone/>
            </a:pPr>
            <a:r>
              <a:t/>
            </a:r>
            <a:endParaRPr sz="2500">
              <a:latin typeface="Verdana"/>
              <a:ea typeface="Verdana"/>
              <a:cs typeface="Verdana"/>
              <a:sym typeface="Verdana"/>
            </a:endParaRPr>
          </a:p>
          <a:p>
            <a:pPr indent="-304800" lvl="0" marL="408602" rtl="0" algn="l">
              <a:lnSpc>
                <a:spcPct val="100000"/>
              </a:lnSpc>
              <a:spcBef>
                <a:spcPts val="700"/>
              </a:spcBef>
              <a:spcAft>
                <a:spcPts val="0"/>
              </a:spcAft>
              <a:buClr>
                <a:srgbClr val="00212C"/>
              </a:buClr>
              <a:buSzPts val="2500"/>
              <a:buFont typeface="Verdana"/>
              <a:buChar char="•"/>
            </a:pPr>
            <a:r>
              <a:rPr lang="en-US" sz="2500">
                <a:latin typeface="Verdana"/>
                <a:ea typeface="Verdana"/>
                <a:cs typeface="Verdana"/>
                <a:sym typeface="Verdana"/>
              </a:rPr>
              <a:t>Understand the importance of creating and teaching procedures and routines in both behavior and academics</a:t>
            </a:r>
            <a:endParaRPr sz="2500">
              <a:latin typeface="Verdana"/>
              <a:ea typeface="Verdana"/>
              <a:cs typeface="Verdana"/>
              <a:sym typeface="Verdana"/>
            </a:endParaRPr>
          </a:p>
        </p:txBody>
      </p:sp>
      <p:pic>
        <p:nvPicPr>
          <p:cNvPr descr="3,568,622 Summer Beach Stock Photos - Free &amp; Royalty-Free Stock Photos from  Dreamstime" id="1271" name="Google Shape;1271;p60"/>
          <p:cNvPicPr preferRelativeResize="0"/>
          <p:nvPr/>
        </p:nvPicPr>
        <p:blipFill rotWithShape="1">
          <a:blip r:embed="rId3">
            <a:alphaModFix/>
          </a:blip>
          <a:srcRect b="0" l="0" r="0" t="0"/>
          <a:stretch/>
        </p:blipFill>
        <p:spPr>
          <a:xfrm>
            <a:off x="4910124" y="2321487"/>
            <a:ext cx="3776676" cy="3092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61"/>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000"/>
              <a:buNone/>
            </a:pPr>
            <a:r>
              <a:rPr lang="en-US" sz="2800">
                <a:solidFill>
                  <a:srgbClr val="114454"/>
                </a:solidFill>
              </a:rPr>
              <a:t>Success Criteria</a:t>
            </a:r>
            <a:endParaRPr sz="2800">
              <a:solidFill>
                <a:srgbClr val="114454"/>
              </a:solidFill>
            </a:endParaRPr>
          </a:p>
        </p:txBody>
      </p:sp>
      <p:sp>
        <p:nvSpPr>
          <p:cNvPr id="1277" name="Google Shape;1277;p61"/>
          <p:cNvSpPr txBox="1"/>
          <p:nvPr>
            <p:ph idx="1" type="body"/>
          </p:nvPr>
        </p:nvSpPr>
        <p:spPr>
          <a:xfrm>
            <a:off x="3575050" y="1540999"/>
            <a:ext cx="5111750" cy="4406879"/>
          </a:xfrm>
          <a:prstGeom prst="rect">
            <a:avLst/>
          </a:prstGeom>
          <a:solidFill>
            <a:schemeClr val="lt1"/>
          </a:solidFill>
          <a:ln cap="flat" cmpd="sng" w="38100">
            <a:solidFill>
              <a:srgbClr val="003369"/>
            </a:solidFill>
            <a:prstDash val="dash"/>
            <a:round/>
            <a:headEnd len="sm" w="sm" type="none"/>
            <a:tailEnd len="sm" w="sm" type="none"/>
          </a:ln>
        </p:spPr>
        <p:txBody>
          <a:bodyPr anchorCtr="0" anchor="ctr" bIns="45700" lIns="91425" spcFirstLastPara="1" rIns="91425" wrap="square" tIns="45700">
            <a:normAutofit/>
          </a:bodyPr>
          <a:lstStyle/>
          <a:p>
            <a:pPr indent="0" lvl="0" marL="0" rtl="0" algn="l">
              <a:lnSpc>
                <a:spcPct val="80000"/>
              </a:lnSpc>
              <a:spcBef>
                <a:spcPts val="640"/>
              </a:spcBef>
              <a:spcAft>
                <a:spcPts val="0"/>
              </a:spcAft>
              <a:buClr>
                <a:schemeClr val="dk1"/>
              </a:buClr>
              <a:buSzPts val="2720"/>
              <a:buFont typeface="Arial"/>
              <a:buNone/>
            </a:pPr>
            <a:r>
              <a:rPr lang="en-US" sz="2800"/>
              <a:t>Create a classroom matrix aligned with school-wide expectations and including classroom expectations and routines for daily procedures.</a:t>
            </a:r>
            <a:endParaRPr sz="2800"/>
          </a:p>
        </p:txBody>
      </p:sp>
      <p:pic>
        <p:nvPicPr>
          <p:cNvPr descr="Hotel Bethany Beach | Bethany Beach DE Boutique Hotel | Official Site" id="1278" name="Google Shape;1278;p61"/>
          <p:cNvPicPr preferRelativeResize="0"/>
          <p:nvPr/>
        </p:nvPicPr>
        <p:blipFill rotWithShape="1">
          <a:blip r:embed="rId3">
            <a:alphaModFix/>
          </a:blip>
          <a:srcRect b="0" l="0" r="0" t="0"/>
          <a:stretch/>
        </p:blipFill>
        <p:spPr>
          <a:xfrm>
            <a:off x="457200" y="1541000"/>
            <a:ext cx="2946500" cy="440687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pic>
        <p:nvPicPr>
          <p:cNvPr id="1283" name="Google Shape;1283;p62"/>
          <p:cNvPicPr preferRelativeResize="0"/>
          <p:nvPr/>
        </p:nvPicPr>
        <p:blipFill rotWithShape="1">
          <a:blip r:embed="rId3">
            <a:alphaModFix amt="22000"/>
          </a:blip>
          <a:srcRect b="7630" l="-18700" r="18700" t="-7630"/>
          <a:stretch/>
        </p:blipFill>
        <p:spPr>
          <a:xfrm>
            <a:off x="-1135000" y="982575"/>
            <a:ext cx="9837850" cy="5059149"/>
          </a:xfrm>
          <a:prstGeom prst="rect">
            <a:avLst/>
          </a:prstGeom>
          <a:noFill/>
          <a:ln>
            <a:noFill/>
          </a:ln>
        </p:spPr>
      </p:pic>
      <p:sp>
        <p:nvSpPr>
          <p:cNvPr id="1284" name="Google Shape;1284;p62"/>
          <p:cNvSpPr txBox="1"/>
          <p:nvPr>
            <p:ph idx="1" type="body"/>
          </p:nvPr>
        </p:nvSpPr>
        <p:spPr>
          <a:xfrm>
            <a:off x="685801" y="1469726"/>
            <a:ext cx="8229600" cy="4572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SzPts val="1800"/>
              <a:buFont typeface="Verdana"/>
              <a:buChar char="•"/>
            </a:pPr>
            <a:r>
              <a:rPr lang="en-US" sz="2800">
                <a:latin typeface="Verdana"/>
                <a:ea typeface="Verdana"/>
                <a:cs typeface="Verdana"/>
                <a:sym typeface="Verdana"/>
              </a:rPr>
              <a:t>Our physical and emotional well-being impacts our ability to think and learn effectively</a:t>
            </a:r>
            <a:endParaRPr>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sz="2800">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sz="2800">
                <a:latin typeface="Verdana"/>
                <a:ea typeface="Verdana"/>
                <a:cs typeface="Verdana"/>
                <a:sym typeface="Verdana"/>
              </a:rPr>
              <a:t>Increases predictability</a:t>
            </a:r>
            <a:endParaRPr>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sz="2800">
              <a:latin typeface="Verdana"/>
              <a:ea typeface="Verdana"/>
              <a:cs typeface="Verdana"/>
              <a:sym typeface="Verdana"/>
            </a:endParaRPr>
          </a:p>
          <a:p>
            <a:pPr indent="-342900" lvl="0" marL="457200" rtl="0" algn="l">
              <a:lnSpc>
                <a:spcPct val="100000"/>
              </a:lnSpc>
              <a:spcBef>
                <a:spcPts val="360"/>
              </a:spcBef>
              <a:spcAft>
                <a:spcPts val="0"/>
              </a:spcAft>
              <a:buSzPts val="1800"/>
              <a:buFont typeface="Verdana"/>
              <a:buChar char="•"/>
            </a:pPr>
            <a:r>
              <a:rPr lang="en-US" sz="2800">
                <a:latin typeface="Verdana"/>
                <a:ea typeface="Verdana"/>
                <a:cs typeface="Verdana"/>
                <a:sym typeface="Verdana"/>
              </a:rPr>
              <a:t>Students can focus on being engaged</a:t>
            </a:r>
            <a:endParaRPr>
              <a:latin typeface="Verdana"/>
              <a:ea typeface="Verdana"/>
              <a:cs typeface="Verdana"/>
              <a:sym typeface="Verdana"/>
            </a:endParaRPr>
          </a:p>
        </p:txBody>
      </p:sp>
      <p:sp>
        <p:nvSpPr>
          <p:cNvPr id="1285" name="Google Shape;1285;p6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Consistency Matters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6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Classroom Expectations Aligned to Schoolwide Expectations</a:t>
            </a:r>
            <a:endParaRPr/>
          </a:p>
        </p:txBody>
      </p:sp>
      <p:sp>
        <p:nvSpPr>
          <p:cNvPr id="1291" name="Google Shape;1291;p63"/>
          <p:cNvSpPr txBox="1"/>
          <p:nvPr/>
        </p:nvSpPr>
        <p:spPr>
          <a:xfrm>
            <a:off x="294749" y="1561876"/>
            <a:ext cx="8554500" cy="5161200"/>
          </a:xfrm>
          <a:prstGeom prst="rect">
            <a:avLst/>
          </a:prstGeom>
          <a:noFill/>
          <a:ln>
            <a:noFill/>
          </a:ln>
        </p:spPr>
        <p:txBody>
          <a:bodyPr anchorCtr="0" anchor="t" bIns="60925" lIns="121900" spcFirstLastPara="1" rIns="121900" wrap="square" tIns="60925">
            <a:noAutofit/>
          </a:bodyPr>
          <a:lstStyle/>
          <a:p>
            <a:pPr indent="0" lvl="0" marL="0" marR="0" rtl="0" algn="l">
              <a:lnSpc>
                <a:spcPct val="115000"/>
              </a:lnSpc>
              <a:spcBef>
                <a:spcPts val="0"/>
              </a:spcBef>
              <a:spcAft>
                <a:spcPts val="0"/>
              </a:spcAft>
              <a:buClr>
                <a:srgbClr val="000000"/>
              </a:buClr>
              <a:buSzPts val="1100"/>
              <a:buFont typeface="Arial"/>
              <a:buNone/>
            </a:pPr>
            <a:r>
              <a:rPr b="0" i="1" lang="en-US" sz="2700" u="none" cap="none" strike="noStrike">
                <a:solidFill>
                  <a:srgbClr val="009944"/>
                </a:solidFill>
                <a:latin typeface="Verdana"/>
                <a:ea typeface="Verdana"/>
                <a:cs typeface="Verdana"/>
                <a:sym typeface="Verdana"/>
              </a:rPr>
              <a:t>Classroom expectations define a vision of a successful student by:</a:t>
            </a:r>
            <a:endParaRPr b="0" i="1" sz="3300" u="none" cap="none" strike="noStrike">
              <a:solidFill>
                <a:srgbClr val="009944"/>
              </a:solidFill>
              <a:latin typeface="Verdana"/>
              <a:ea typeface="Verdana"/>
              <a:cs typeface="Verdana"/>
              <a:sym typeface="Verdana"/>
            </a:endParaRPr>
          </a:p>
          <a:p>
            <a:pPr indent="-361950" lvl="0" marL="406400" marR="0" rtl="0" algn="l">
              <a:lnSpc>
                <a:spcPct val="100000"/>
              </a:lnSpc>
              <a:spcBef>
                <a:spcPts val="1200"/>
              </a:spcBef>
              <a:spcAft>
                <a:spcPts val="0"/>
              </a:spcAft>
              <a:buClr>
                <a:srgbClr val="000000"/>
              </a:buClr>
              <a:buSzPts val="3300"/>
              <a:buFont typeface="Arial"/>
              <a:buChar char="•"/>
            </a:pPr>
            <a:r>
              <a:rPr b="0" i="0" lang="en-US" sz="2700" u="none" cap="none" strike="noStrike">
                <a:solidFill>
                  <a:srgbClr val="000000"/>
                </a:solidFill>
                <a:latin typeface="Verdana"/>
                <a:ea typeface="Verdana"/>
                <a:cs typeface="Verdana"/>
                <a:sym typeface="Verdana"/>
              </a:rPr>
              <a:t>Proactively teaching behaviors for success</a:t>
            </a:r>
            <a:endParaRPr b="0" i="0" sz="1700" u="none" cap="none" strike="noStrike">
              <a:solidFill>
                <a:srgbClr val="000000"/>
              </a:solidFill>
              <a:latin typeface="Arial"/>
              <a:ea typeface="Arial"/>
              <a:cs typeface="Arial"/>
              <a:sym typeface="Arial"/>
            </a:endParaRPr>
          </a:p>
          <a:p>
            <a:pPr indent="-361950" lvl="0" marL="406400" marR="0" rtl="0" algn="l">
              <a:lnSpc>
                <a:spcPct val="100000"/>
              </a:lnSpc>
              <a:spcBef>
                <a:spcPts val="1200"/>
              </a:spcBef>
              <a:spcAft>
                <a:spcPts val="0"/>
              </a:spcAft>
              <a:buClr>
                <a:srgbClr val="000000"/>
              </a:buClr>
              <a:buSzPts val="3300"/>
              <a:buFont typeface="Arial"/>
              <a:buChar char="•"/>
            </a:pPr>
            <a:r>
              <a:rPr b="0" i="0" lang="en-US" sz="2700" u="none" cap="none" strike="noStrike">
                <a:solidFill>
                  <a:srgbClr val="000000"/>
                </a:solidFill>
                <a:latin typeface="Verdana"/>
                <a:ea typeface="Verdana"/>
                <a:cs typeface="Verdana"/>
                <a:sym typeface="Verdana"/>
              </a:rPr>
              <a:t>Communicating positive message to students and families when posted in classroom</a:t>
            </a:r>
            <a:endParaRPr b="0" i="0" sz="1700" u="none" cap="none" strike="noStrike">
              <a:solidFill>
                <a:srgbClr val="000000"/>
              </a:solidFill>
              <a:latin typeface="Arial"/>
              <a:ea typeface="Arial"/>
              <a:cs typeface="Arial"/>
              <a:sym typeface="Arial"/>
            </a:endParaRPr>
          </a:p>
          <a:p>
            <a:pPr indent="-361950" lvl="0" marL="406400" marR="0" rtl="0" algn="l">
              <a:lnSpc>
                <a:spcPct val="100000"/>
              </a:lnSpc>
              <a:spcBef>
                <a:spcPts val="1200"/>
              </a:spcBef>
              <a:spcAft>
                <a:spcPts val="0"/>
              </a:spcAft>
              <a:buClr>
                <a:srgbClr val="000000"/>
              </a:buClr>
              <a:buSzPts val="3300"/>
              <a:buFont typeface="Arial"/>
              <a:buChar char="•"/>
            </a:pPr>
            <a:r>
              <a:rPr b="0" i="0" lang="en-US" sz="2700" u="none" cap="none" strike="noStrike">
                <a:solidFill>
                  <a:srgbClr val="000000"/>
                </a:solidFill>
                <a:latin typeface="Verdana"/>
                <a:ea typeface="Verdana"/>
                <a:cs typeface="Verdana"/>
                <a:sym typeface="Verdana"/>
              </a:rPr>
              <a:t>Providing language for positive and specific feedback to students</a:t>
            </a:r>
            <a:endParaRPr b="0" i="0" sz="1700" u="none" cap="none" strike="noStrike">
              <a:solidFill>
                <a:srgbClr val="000000"/>
              </a:solidFill>
              <a:latin typeface="Arial"/>
              <a:ea typeface="Arial"/>
              <a:cs typeface="Arial"/>
              <a:sym typeface="Arial"/>
            </a:endParaRPr>
          </a:p>
          <a:p>
            <a:pPr indent="-361950" lvl="0" marL="406400" marR="0" rtl="0" algn="l">
              <a:lnSpc>
                <a:spcPct val="100000"/>
              </a:lnSpc>
              <a:spcBef>
                <a:spcPts val="1200"/>
              </a:spcBef>
              <a:spcAft>
                <a:spcPts val="0"/>
              </a:spcAft>
              <a:buClr>
                <a:srgbClr val="000000"/>
              </a:buClr>
              <a:buSzPts val="3300"/>
              <a:buFont typeface="Arial"/>
              <a:buChar char="•"/>
            </a:pPr>
            <a:r>
              <a:rPr b="0" i="0" lang="en-US" sz="2700" u="none" cap="none" strike="noStrike">
                <a:solidFill>
                  <a:srgbClr val="000000"/>
                </a:solidFill>
                <a:latin typeface="Verdana"/>
                <a:ea typeface="Verdana"/>
                <a:cs typeface="Verdana"/>
                <a:sym typeface="Verdana"/>
              </a:rPr>
              <a:t>Aligning to the vision of the school (schoolwide expectations)</a:t>
            </a:r>
            <a:endParaRPr b="0" i="0" sz="1700" u="none" cap="none" strike="noStrike">
              <a:solidFill>
                <a:srgbClr val="000000"/>
              </a:solidFill>
              <a:latin typeface="Arial"/>
              <a:ea typeface="Arial"/>
              <a:cs typeface="Arial"/>
              <a:sym typeface="Arial"/>
            </a:endParaRPr>
          </a:p>
          <a:p>
            <a:pPr indent="-186262" lvl="0" marL="457189" marR="0" rtl="0" algn="l">
              <a:lnSpc>
                <a:spcPct val="90000"/>
              </a:lnSpc>
              <a:spcBef>
                <a:spcPts val="0"/>
              </a:spcBef>
              <a:spcAft>
                <a:spcPts val="0"/>
              </a:spcAft>
              <a:buClr>
                <a:schemeClr val="dk1"/>
              </a:buClr>
              <a:buSzPts val="3200"/>
              <a:buFont typeface="Arial"/>
              <a:buNone/>
            </a:pPr>
            <a:r>
              <a:t/>
            </a:r>
            <a:endParaRPr b="0" i="0" sz="3200" u="none" cap="none" strike="noStrik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7"/>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Take care of your needs</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Use this time to connect and plan</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Wonder and “What if”</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a:p>
            <a:pPr indent="-431800" lvl="0" marL="457200" rtl="0" algn="l">
              <a:lnSpc>
                <a:spcPct val="100000"/>
              </a:lnSpc>
              <a:spcBef>
                <a:spcPts val="640"/>
              </a:spcBef>
              <a:spcAft>
                <a:spcPts val="0"/>
              </a:spcAft>
              <a:buSzPts val="3200"/>
              <a:buChar char="•"/>
            </a:pPr>
            <a:r>
              <a:rPr lang="en-US" sz="3200">
                <a:latin typeface="Verdana"/>
                <a:ea typeface="Verdana"/>
                <a:cs typeface="Verdana"/>
                <a:sym typeface="Verdana"/>
              </a:rPr>
              <a:t>Practice the approach of “Yes, and…”</a:t>
            </a:r>
            <a:endParaRPr sz="3200">
              <a:latin typeface="Verdana"/>
              <a:ea typeface="Verdana"/>
              <a:cs typeface="Verdana"/>
              <a:sym typeface="Verdana"/>
            </a:endParaRPr>
          </a:p>
          <a:p>
            <a:pPr indent="-228600" lvl="0" marL="457200" rtl="0" algn="l">
              <a:lnSpc>
                <a:spcPct val="100000"/>
              </a:lnSpc>
              <a:spcBef>
                <a:spcPts val="640"/>
              </a:spcBef>
              <a:spcAft>
                <a:spcPts val="0"/>
              </a:spcAft>
              <a:buSzPts val="3200"/>
              <a:buNone/>
            </a:pPr>
            <a:r>
              <a:t/>
            </a:r>
            <a:endParaRPr sz="3200">
              <a:latin typeface="Verdana"/>
              <a:ea typeface="Verdana"/>
              <a:cs typeface="Verdana"/>
              <a:sym typeface="Verdana"/>
            </a:endParaRPr>
          </a:p>
        </p:txBody>
      </p:sp>
      <p:sp>
        <p:nvSpPr>
          <p:cNvPr id="848" name="Google Shape;848;p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Our Wish for You</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graphicFrame>
        <p:nvGraphicFramePr>
          <p:cNvPr id="1296" name="Google Shape;1296;p64"/>
          <p:cNvGraphicFramePr/>
          <p:nvPr/>
        </p:nvGraphicFramePr>
        <p:xfrm>
          <a:off x="228600" y="1722593"/>
          <a:ext cx="3000000" cy="3000000"/>
        </p:xfrm>
        <a:graphic>
          <a:graphicData uri="http://schemas.openxmlformats.org/drawingml/2006/table">
            <a:tbl>
              <a:tblPr>
                <a:noFill/>
                <a:tableStyleId>{610B6CC7-CD2E-44CD-8B9F-9B4EF3CAAB72}</a:tableStyleId>
              </a:tblPr>
              <a:tblGrid>
                <a:gridCol w="1166275"/>
                <a:gridCol w="929050"/>
                <a:gridCol w="1037775"/>
                <a:gridCol w="1067425"/>
                <a:gridCol w="1077300"/>
                <a:gridCol w="1077300"/>
                <a:gridCol w="1136625"/>
                <a:gridCol w="1136625"/>
              </a:tblGrid>
              <a:tr h="647125">
                <a:tc>
                  <a:txBody>
                    <a:bodyPr/>
                    <a:lstStyle/>
                    <a:p>
                      <a:pPr indent="0" lvl="0" marL="0" marR="0" rtl="0" algn="ctr">
                        <a:lnSpc>
                          <a:spcPct val="100000"/>
                        </a:lnSpc>
                        <a:spcBef>
                          <a:spcPts val="0"/>
                        </a:spcBef>
                        <a:spcAft>
                          <a:spcPts val="0"/>
                        </a:spcAft>
                        <a:buClr>
                          <a:schemeClr val="dk1"/>
                        </a:buClr>
                        <a:buSzPts val="1500"/>
                        <a:buFont typeface="Verdana"/>
                        <a:buNone/>
                      </a:pPr>
                      <a:r>
                        <a:rPr b="1" lang="en-US" sz="1500" u="none" cap="none" strike="noStrike">
                          <a:solidFill>
                            <a:schemeClr val="lt1"/>
                          </a:solidFill>
                          <a:latin typeface="Verdana"/>
                          <a:ea typeface="Verdana"/>
                          <a:cs typeface="Verdana"/>
                          <a:sym typeface="Verdana"/>
                        </a:rPr>
                        <a:t>Teaching Matrix</a:t>
                      </a:r>
                      <a:endParaRPr sz="1400" u="none" cap="none" strike="noStrike">
                        <a:solidFill>
                          <a:schemeClr val="lt1"/>
                        </a:solidFill>
                      </a:endParaRPr>
                    </a:p>
                  </a:txBody>
                  <a:tcPr marT="27100" marB="27100" marR="27100" marL="27100" anchor="ctr">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solidFill>
                      <a:schemeClr val="accent5"/>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All Settings</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Hallways</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Playgrounds</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Cafeteria</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Library/</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Computer Lab</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Assembly</a:t>
                      </a:r>
                      <a:endParaRPr sz="1400" u="none" cap="none" strike="noStrike"/>
                    </a:p>
                  </a:txBody>
                  <a:tcPr marT="27100" marB="27100" marR="27100" marL="27100" anchor="ctr">
                    <a:solidFill>
                      <a:srgbClr val="9BC6C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Bus</a:t>
                      </a:r>
                      <a:endParaRPr sz="1400" u="none" cap="none" strike="noStrike"/>
                    </a:p>
                  </a:txBody>
                  <a:tcPr marT="27100" marB="27100" marR="27100" marL="27100" anchor="ctr">
                    <a:solidFill>
                      <a:srgbClr val="9BC6CE"/>
                    </a:solidFill>
                  </a:tcPr>
                </a:tc>
              </a:tr>
              <a:tr h="1422675">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Respect Ourselves</a:t>
                      </a:r>
                      <a:endParaRPr sz="1400" u="none" cap="none" strike="noStrike"/>
                    </a:p>
                  </a:txBody>
                  <a:tcPr marT="27100" marB="27100" marR="27100" marL="27100" anchor="ctr">
                    <a:solidFill>
                      <a:srgbClr val="BBD9D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Be on task.</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Give your best effort.</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Be prepared.</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Walk.</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Have a plan.</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Eat all your food.</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Select healthy foods.</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Study, read, compute.</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Sit in one spot.</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Watch for your stop.</a:t>
                      </a:r>
                      <a:endParaRPr sz="1400" u="none" cap="none" strike="noStrike"/>
                    </a:p>
                  </a:txBody>
                  <a:tcPr marT="27100" marB="27100" marR="27100" marL="27100" anchor="ctr">
                    <a:solidFill>
                      <a:srgbClr val="FFFFFF"/>
                    </a:solidFill>
                  </a:tcPr>
                </a:tc>
              </a:tr>
              <a:tr h="1276325">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Respect Others</a:t>
                      </a:r>
                      <a:endParaRPr sz="1400" u="none" cap="none" strike="noStrike"/>
                    </a:p>
                  </a:txBody>
                  <a:tcPr marT="27100" marB="27100" marR="27100" marL="27100" anchor="ctr">
                    <a:solidFill>
                      <a:srgbClr val="BBD9D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Be kind.</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Hands/feet to self.</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Help/share with others.</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Use normal voice volume.</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Walk to right.</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Play safe.</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Include others.</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Share equipment.</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Practice good table manners</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Whisper.</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Return books.</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Listen/watch.</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Use appropriate applause.</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Use a quiet voice.</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Stay in your seat.</a:t>
                      </a:r>
                      <a:endParaRPr sz="1400" u="none" cap="none" strike="noStrike"/>
                    </a:p>
                  </a:txBody>
                  <a:tcPr marT="27100" marB="27100" marR="27100" marL="27100" anchor="ctr">
                    <a:solidFill>
                      <a:srgbClr val="FFFFFF"/>
                    </a:solidFill>
                  </a:tcPr>
                </a:tc>
              </a:tr>
              <a:tr h="1121875">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Respect Property</a:t>
                      </a:r>
                      <a:endParaRPr sz="1400" u="none" cap="none" strike="noStrike"/>
                    </a:p>
                  </a:txBody>
                  <a:tcPr marT="27100" marB="27100" marR="27100" marL="27100" anchor="ctr">
                    <a:solidFill>
                      <a:srgbClr val="BBD9DE"/>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Recycle.</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Clean up after self.</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Pick up litter.</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Maintain physical space.</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Use equipment properly.</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Put litter in garbage can.</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Replace trays &amp; utensils.</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Clean up eating area.</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Push in chairs.</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Treat books carefully.</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Pick up.</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Treat chairs appropriately.</a:t>
                      </a:r>
                      <a:endParaRPr sz="1400" u="none" cap="none" strike="noStrike"/>
                    </a:p>
                  </a:txBody>
                  <a:tcPr marT="27100" marB="27100" marR="27100" marL="27100" anchor="ctr">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Wipe your feet.</a:t>
                      </a:r>
                      <a:endParaRPr sz="1400" u="none" cap="none" strike="noStrike"/>
                    </a:p>
                    <a:p>
                      <a:pPr indent="0" lvl="0" marL="0" marR="0" rtl="0" algn="ctr">
                        <a:lnSpc>
                          <a:spcPct val="100000"/>
                        </a:lnSpc>
                        <a:spcBef>
                          <a:spcPts val="0"/>
                        </a:spcBef>
                        <a:spcAft>
                          <a:spcPts val="0"/>
                        </a:spcAft>
                        <a:buClr>
                          <a:schemeClr val="dk1"/>
                        </a:buClr>
                        <a:buSzPts val="1000"/>
                        <a:buFont typeface="Verdana"/>
                        <a:buNone/>
                      </a:pPr>
                      <a:r>
                        <a:rPr lang="en-US" sz="1000" u="none" cap="none" strike="noStrike">
                          <a:latin typeface="Verdana"/>
                          <a:ea typeface="Verdana"/>
                          <a:cs typeface="Verdana"/>
                          <a:sym typeface="Verdana"/>
                        </a:rPr>
                        <a:t>Sit appropriately.</a:t>
                      </a:r>
                      <a:endParaRPr sz="1400" u="none" cap="none" strike="noStrike"/>
                    </a:p>
                  </a:txBody>
                  <a:tcPr marT="27100" marB="27100" marR="27100" marL="27100" anchor="ctr">
                    <a:solidFill>
                      <a:srgbClr val="FFFFFF"/>
                    </a:solidFill>
                  </a:tcPr>
                </a:tc>
              </a:tr>
            </a:tbl>
          </a:graphicData>
        </a:graphic>
      </p:graphicFrame>
      <p:grpSp>
        <p:nvGrpSpPr>
          <p:cNvPr id="1297" name="Google Shape;1297;p64"/>
          <p:cNvGrpSpPr/>
          <p:nvPr/>
        </p:nvGrpSpPr>
        <p:grpSpPr>
          <a:xfrm>
            <a:off x="1176094" y="2635551"/>
            <a:ext cx="3377824" cy="2197602"/>
            <a:chOff x="0" y="0"/>
            <a:chExt cx="3366098" cy="2197598"/>
          </a:xfrm>
        </p:grpSpPr>
        <p:sp>
          <p:nvSpPr>
            <p:cNvPr id="1298" name="Google Shape;1298;p64"/>
            <p:cNvSpPr/>
            <p:nvPr/>
          </p:nvSpPr>
          <p:spPr>
            <a:xfrm rot="-1124941">
              <a:off x="119399" y="469183"/>
              <a:ext cx="3127300" cy="1259232"/>
            </a:xfrm>
            <a:prstGeom prst="leftArrow">
              <a:avLst>
                <a:gd fmla="val 50000" name="adj1"/>
                <a:gd fmla="val 50000" name="adj2"/>
              </a:avLst>
            </a:prstGeom>
            <a:solidFill>
              <a:srgbClr val="042554"/>
            </a:solidFill>
            <a:ln cap="flat" cmpd="sng" w="9525">
              <a:solidFill>
                <a:srgbClr val="8FD599"/>
              </a:solidFill>
              <a:prstDash val="solid"/>
              <a:round/>
              <a:headEnd len="sm" w="sm" type="none"/>
              <a:tailEnd len="sm" w="sm" type="none"/>
            </a:ln>
            <a:effectLst>
              <a:outerShdw blurRad="38100" rotWithShape="0" dir="5400000" dist="20000">
                <a:srgbClr val="000000">
                  <a:alpha val="33725"/>
                </a:srgbClr>
              </a:outerShdw>
            </a:effectLst>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Verdana"/>
                <a:buNone/>
              </a:pPr>
              <a:r>
                <a:t/>
              </a:r>
              <a:endParaRPr b="0" i="0" sz="1800" u="none" cap="none" strike="noStrike">
                <a:solidFill>
                  <a:schemeClr val="lt1"/>
                </a:solidFill>
                <a:latin typeface="Verdana"/>
                <a:ea typeface="Verdana"/>
                <a:cs typeface="Verdana"/>
                <a:sym typeface="Verdana"/>
              </a:endParaRPr>
            </a:p>
          </p:txBody>
        </p:sp>
        <p:sp>
          <p:nvSpPr>
            <p:cNvPr id="1299" name="Google Shape;1299;p64"/>
            <p:cNvSpPr txBox="1"/>
            <p:nvPr/>
          </p:nvSpPr>
          <p:spPr>
            <a:xfrm rot="-1124941">
              <a:off x="735240" y="738702"/>
              <a:ext cx="2460875" cy="510501"/>
            </a:xfrm>
            <a:prstGeom prst="rect">
              <a:avLst/>
            </a:prstGeom>
            <a:solidFill>
              <a:srgbClr val="042554"/>
            </a:solidFill>
            <a:ln>
              <a:noFill/>
            </a:ln>
          </p:spPr>
          <p:txBody>
            <a:bodyPr anchorCtr="0" anchor="ctr" bIns="45675" lIns="45675" spcFirstLastPara="1" rIns="45675" wrap="square" tIns="45675">
              <a:spAutoFit/>
            </a:bodyPr>
            <a:lstStyle/>
            <a:p>
              <a:pPr indent="0" lvl="2" marL="0" marR="0" rtl="0" algn="l">
                <a:lnSpc>
                  <a:spcPct val="100000"/>
                </a:lnSpc>
                <a:spcBef>
                  <a:spcPts val="0"/>
                </a:spcBef>
                <a:spcAft>
                  <a:spcPts val="0"/>
                </a:spcAft>
                <a:buClr>
                  <a:srgbClr val="000000"/>
                </a:buClr>
                <a:buSzPts val="2700"/>
                <a:buFont typeface="Verdana"/>
                <a:buNone/>
              </a:pPr>
              <a:r>
                <a:rPr b="0" i="0" lang="en-US" sz="2700" u="none" cap="none" strike="noStrike">
                  <a:solidFill>
                    <a:schemeClr val="lt1"/>
                  </a:solidFill>
                  <a:latin typeface="Verdana"/>
                  <a:ea typeface="Verdana"/>
                  <a:cs typeface="Verdana"/>
                  <a:sym typeface="Verdana"/>
                </a:rPr>
                <a:t>Expectations</a:t>
              </a:r>
              <a:endParaRPr b="0" i="0" sz="1400" u="none" cap="none" strike="noStrike">
                <a:solidFill>
                  <a:schemeClr val="lt1"/>
                </a:solidFill>
                <a:latin typeface="Arial"/>
                <a:ea typeface="Arial"/>
                <a:cs typeface="Arial"/>
                <a:sym typeface="Arial"/>
              </a:endParaRPr>
            </a:p>
          </p:txBody>
        </p:sp>
      </p:grpSp>
      <p:sp>
        <p:nvSpPr>
          <p:cNvPr id="1300" name="Google Shape;1300;p64"/>
          <p:cNvSpPr txBox="1"/>
          <p:nvPr>
            <p:ph type="title"/>
          </p:nvPr>
        </p:nvSpPr>
        <p:spPr>
          <a:xfrm>
            <a:off x="228600" y="228600"/>
            <a:ext cx="8686800" cy="1143000"/>
          </a:xfrm>
          <a:prstGeom prst="rect">
            <a:avLst/>
          </a:prstGeom>
          <a:solidFill>
            <a:srgbClr val="042554"/>
          </a:solidFill>
          <a:ln>
            <a:noFill/>
          </a:ln>
        </p:spPr>
        <p:txBody>
          <a:bodyPr anchorCtr="0" anchor="ctr" bIns="45675" lIns="45675" spcFirstLastPara="1" rIns="45675" wrap="square" tIns="45675">
            <a:normAutofit/>
          </a:bodyPr>
          <a:lstStyle/>
          <a:p>
            <a:pPr indent="0" lvl="0" marL="0" rtl="0" algn="ctr">
              <a:lnSpc>
                <a:spcPct val="100000"/>
              </a:lnSpc>
              <a:spcBef>
                <a:spcPts val="0"/>
              </a:spcBef>
              <a:spcAft>
                <a:spcPts val="0"/>
              </a:spcAft>
              <a:buSzPts val="1800"/>
              <a:buNone/>
            </a:pPr>
            <a:r>
              <a:rPr lang="en-US">
                <a:solidFill>
                  <a:schemeClr val="lt1"/>
                </a:solidFill>
              </a:rPr>
              <a:t>School-wide Matrix</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graphicFrame>
        <p:nvGraphicFramePr>
          <p:cNvPr id="1306" name="Google Shape;1306;p65"/>
          <p:cNvGraphicFramePr/>
          <p:nvPr/>
        </p:nvGraphicFramePr>
        <p:xfrm>
          <a:off x="410873" y="204613"/>
          <a:ext cx="3000000" cy="3000000"/>
        </p:xfrm>
        <a:graphic>
          <a:graphicData uri="http://schemas.openxmlformats.org/drawingml/2006/table">
            <a:tbl>
              <a:tblPr>
                <a:noFill/>
                <a:tableStyleId>{610B6CC7-CD2E-44CD-8B9F-9B4EF3CAAB72}</a:tableStyleId>
              </a:tblPr>
              <a:tblGrid>
                <a:gridCol w="481525"/>
                <a:gridCol w="1014625"/>
                <a:gridCol w="866600"/>
                <a:gridCol w="844500"/>
                <a:gridCol w="928625"/>
                <a:gridCol w="937225"/>
                <a:gridCol w="937225"/>
                <a:gridCol w="988825"/>
                <a:gridCol w="988825"/>
              </a:tblGrid>
              <a:tr h="402900">
                <a:tc gridSpan="2" rowSpan="2">
                  <a:txBody>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Verdana"/>
                          <a:ea typeface="Verdana"/>
                          <a:cs typeface="Verdana"/>
                          <a:sym typeface="Verdana"/>
                        </a:rPr>
                        <a:t>Teaching Matrix</a:t>
                      </a:r>
                      <a:endParaRPr sz="1050" u="none" cap="none" strike="noStrike">
                        <a:solidFill>
                          <a:schemeClr val="lt1"/>
                        </a:solidFill>
                        <a:latin typeface="Verdana"/>
                        <a:ea typeface="Verdana"/>
                        <a:cs typeface="Verdana"/>
                        <a:sym typeface="Verdana"/>
                      </a:endParaRPr>
                    </a:p>
                  </a:txBody>
                  <a:tcPr marT="27100" marB="27100" marR="54200" marL="54200" anchor="ctr">
                    <a:lnL cap="flat" cmpd="sng" w="952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chemeClr val="accent5"/>
                    </a:solidFill>
                  </a:tcPr>
                </a:tc>
                <a:tc rowSpan="2" hMerge="1"/>
                <a:tc gridSpan="7">
                  <a:txBody>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Verdana"/>
                          <a:ea typeface="Verdana"/>
                          <a:cs typeface="Verdana"/>
                          <a:sym typeface="Verdana"/>
                        </a:rPr>
                        <a:t>SETTINGS</a:t>
                      </a:r>
                      <a:endParaRPr sz="1400" u="none" cap="none" strike="noStrike">
                        <a:solidFill>
                          <a:schemeClr val="lt1"/>
                        </a:solidFill>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042554"/>
                    </a:solidFill>
                  </a:tcPr>
                </a:tc>
                <a:tc hMerge="1"/>
                <a:tc hMerge="1"/>
                <a:tc hMerge="1"/>
                <a:tc hMerge="1"/>
                <a:tc hMerge="1"/>
                <a:tc hMerge="1"/>
              </a:tr>
              <a:tr h="778100">
                <a:tc gridSpan="2" vMerge="1"/>
                <a:tc hMerge="1" vMerge="1"/>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All Settings</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Hallways</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Playgrounds</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Cafeteria</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Library/</a:t>
                      </a:r>
                      <a:endParaRPr sz="10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Computer Lab</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Assembly</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Bus</a:t>
                      </a:r>
                      <a:endParaRPr sz="100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r>
              <a:tr h="1710600">
                <a:tc rowSpan="3">
                  <a:txBody>
                    <a:bodyPr/>
                    <a:lstStyle/>
                    <a:p>
                      <a:pPr indent="0" lvl="0" marL="0" marR="0" rtl="0" algn="l">
                        <a:lnSpc>
                          <a:spcPct val="100000"/>
                        </a:lnSpc>
                        <a:spcBef>
                          <a:spcPts val="0"/>
                        </a:spcBef>
                        <a:spcAft>
                          <a:spcPts val="0"/>
                        </a:spcAft>
                        <a:buClr>
                          <a:srgbClr val="000000"/>
                        </a:buClr>
                        <a:buSzPts val="800"/>
                        <a:buFont typeface="Arial"/>
                        <a:buNone/>
                      </a:pPr>
                      <a:r>
                        <a:rPr lang="en-US" sz="800" u="none" cap="none" strike="noStrike"/>
                        <a:t> </a:t>
                      </a:r>
                      <a:endParaRPr sz="1400" u="none" cap="none" strike="noStrike"/>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042554"/>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Verdana"/>
                          <a:ea typeface="Verdana"/>
                          <a:cs typeface="Verdana"/>
                          <a:sym typeface="Verdana"/>
                        </a:rPr>
                        <a:t>Respect Ourselves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Be on task.</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Give your best effort.</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Be prepared.</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Walk.</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Have a plan.</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Eat all your food.</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Select healthy foods.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Study, read, compute.</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Sit in one spot.</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Watch for your stop.</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r>
              <a:tr h="1534650">
                <a:tc vMerge="1"/>
                <a:tc>
                  <a:txBody>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Verdana"/>
                          <a:ea typeface="Verdana"/>
                          <a:cs typeface="Verdana"/>
                          <a:sym typeface="Verdana"/>
                        </a:rPr>
                        <a:t>Respect Others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Be kind.</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Hands/feet to self.</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Help/share with others.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Use normal voice volume.</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Walk to right.</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Play safe.</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Include others.</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Share equipment.</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Practice good table manners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Whisper.</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Return books.</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Listen/watch.</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Use appropriate applause.</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Use a quiet voice.</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Stay in your seat.</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r>
              <a:tr h="1348925">
                <a:tc vMerge="1"/>
                <a:tc>
                  <a:txBody>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Verdana"/>
                          <a:ea typeface="Verdana"/>
                          <a:cs typeface="Verdana"/>
                          <a:sym typeface="Verdana"/>
                        </a:rPr>
                        <a:t>Respect Property</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BBD9DE"/>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Recycle.</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Clean up after self.</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Pick up litter.</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Maintain physical space.</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Use equipment properly.</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Put litter in garbage can.</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Replace trays &amp; utensils.</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Clean up eating area.</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Push in chairs.</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Treat books carefully.</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Pick up.</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Treat chairs appropriately.</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Wipe your feet.</a:t>
                      </a:r>
                      <a:endParaRPr sz="105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Verdana"/>
                          <a:ea typeface="Verdana"/>
                          <a:cs typeface="Verdana"/>
                          <a:sym typeface="Verdana"/>
                        </a:rPr>
                        <a:t>Sit appropriately.</a:t>
                      </a:r>
                      <a:endParaRPr sz="1050" u="none" cap="none" strike="noStrike">
                        <a:latin typeface="Verdana"/>
                        <a:ea typeface="Verdana"/>
                        <a:cs typeface="Verdana"/>
                        <a:sym typeface="Verdana"/>
                      </a:endParaRPr>
                    </a:p>
                  </a:txBody>
                  <a:tcPr marT="27100" marB="27100" marR="54200" marL="54200" anchor="ctr">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FFFF"/>
                    </a:solidFill>
                  </a:tcPr>
                </a:tc>
              </a:tr>
            </a:tbl>
          </a:graphicData>
        </a:graphic>
      </p:graphicFrame>
      <p:sp>
        <p:nvSpPr>
          <p:cNvPr id="1307" name="Google Shape;1307;p65"/>
          <p:cNvSpPr/>
          <p:nvPr/>
        </p:nvSpPr>
        <p:spPr>
          <a:xfrm rot="960156">
            <a:off x="3457251" y="4185067"/>
            <a:ext cx="2228663" cy="867060"/>
          </a:xfrm>
          <a:prstGeom prst="leftArrow">
            <a:avLst>
              <a:gd fmla="val 50000" name="adj1"/>
              <a:gd fmla="val 50000" name="adj2"/>
            </a:avLst>
          </a:prstGeom>
          <a:solidFill>
            <a:srgbClr val="042554"/>
          </a:solidFill>
          <a:ln cap="flat" cmpd="sng" w="25400">
            <a:solidFill>
              <a:srgbClr val="BEE8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lt1"/>
                </a:solidFill>
                <a:latin typeface="Verdana"/>
                <a:ea typeface="Verdana"/>
                <a:cs typeface="Verdana"/>
                <a:sym typeface="Verdana"/>
              </a:rPr>
              <a:t>Behaviors</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66"/>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Defining Expected Classroom Behaviors</a:t>
            </a:r>
            <a:endParaRPr sz="3800"/>
          </a:p>
        </p:txBody>
      </p:sp>
      <p:sp>
        <p:nvSpPr>
          <p:cNvPr id="1313" name="Google Shape;1313;p66"/>
          <p:cNvSpPr txBox="1"/>
          <p:nvPr/>
        </p:nvSpPr>
        <p:spPr>
          <a:xfrm>
            <a:off x="620411" y="1594923"/>
            <a:ext cx="8066400" cy="10851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2400"/>
              <a:buFont typeface="Arial"/>
              <a:buNone/>
            </a:pPr>
            <a:r>
              <a:rPr b="0" i="0" lang="en-US" sz="3000" u="none" cap="none" strike="noStrike">
                <a:solidFill>
                  <a:srgbClr val="00212C"/>
                </a:solidFill>
                <a:latin typeface="Verdana"/>
                <a:ea typeface="Verdana"/>
                <a:cs typeface="Verdana"/>
                <a:sym typeface="Verdana"/>
              </a:rPr>
              <a:t>Use the school-wide expectations as the foundation for classroom expectations</a:t>
            </a:r>
            <a:endParaRPr b="0" i="0" sz="3400" u="none" cap="none" strike="noStrike">
              <a:solidFill>
                <a:srgbClr val="000000"/>
              </a:solidFill>
              <a:latin typeface="Verdana"/>
              <a:ea typeface="Verdana"/>
              <a:cs typeface="Verdana"/>
              <a:sym typeface="Verdana"/>
            </a:endParaRPr>
          </a:p>
        </p:txBody>
      </p:sp>
      <p:pic>
        <p:nvPicPr>
          <p:cNvPr id="1314" name="Google Shape;1314;p66"/>
          <p:cNvPicPr preferRelativeResize="0"/>
          <p:nvPr/>
        </p:nvPicPr>
        <p:blipFill rotWithShape="1">
          <a:blip r:embed="rId3">
            <a:alphaModFix/>
          </a:blip>
          <a:srcRect b="0" l="0" r="0" t="0"/>
          <a:stretch/>
        </p:blipFill>
        <p:spPr>
          <a:xfrm>
            <a:off x="457200" y="2901376"/>
            <a:ext cx="3634980" cy="2492301"/>
          </a:xfrm>
          <a:prstGeom prst="rect">
            <a:avLst/>
          </a:prstGeom>
          <a:noFill/>
          <a:ln cap="flat" cmpd="sng" w="9525">
            <a:solidFill>
              <a:srgbClr val="666666"/>
            </a:solidFill>
            <a:prstDash val="solid"/>
            <a:round/>
            <a:headEnd len="sm" w="sm" type="none"/>
            <a:tailEnd len="sm" w="sm" type="none"/>
          </a:ln>
        </p:spPr>
      </p:pic>
      <p:sp>
        <p:nvSpPr>
          <p:cNvPr id="1315" name="Google Shape;1315;p66"/>
          <p:cNvSpPr txBox="1"/>
          <p:nvPr/>
        </p:nvSpPr>
        <p:spPr>
          <a:xfrm>
            <a:off x="4362450" y="2844225"/>
            <a:ext cx="4324200" cy="2401200"/>
          </a:xfrm>
          <a:prstGeom prst="rect">
            <a:avLst/>
          </a:prstGeom>
          <a:noFill/>
          <a:ln>
            <a:noFill/>
          </a:ln>
        </p:spPr>
        <p:txBody>
          <a:bodyPr anchorCtr="0" anchor="t" bIns="45700" lIns="91425" spcFirstLastPara="1" rIns="91425" wrap="square" tIns="45700">
            <a:spAutoFit/>
          </a:bodyPr>
          <a:lstStyle/>
          <a:p>
            <a:pPr indent="-4445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Verdana"/>
                <a:ea typeface="Verdana"/>
                <a:cs typeface="Verdana"/>
                <a:sym typeface="Verdana"/>
              </a:rPr>
              <a:t>Observable </a:t>
            </a:r>
            <a:endParaRPr b="0" i="0" sz="12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Verdana"/>
                <a:ea typeface="Verdana"/>
                <a:cs typeface="Verdana"/>
                <a:sym typeface="Verdana"/>
              </a:rPr>
              <a:t>Measurable</a:t>
            </a:r>
            <a:endParaRPr b="0" i="0" sz="12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Verdana"/>
                <a:ea typeface="Verdana"/>
                <a:cs typeface="Verdana"/>
                <a:sym typeface="Verdana"/>
              </a:rPr>
              <a:t>Positively Stated</a:t>
            </a:r>
            <a:endParaRPr b="0" i="0" sz="12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Verdana"/>
                <a:ea typeface="Verdana"/>
                <a:cs typeface="Verdana"/>
                <a:sym typeface="Verdana"/>
              </a:rPr>
              <a:t>Understandable</a:t>
            </a:r>
            <a:endParaRPr b="0" i="0" sz="1200" u="none" cap="none" strike="noStrike">
              <a:solidFill>
                <a:srgbClr val="000000"/>
              </a:solidFill>
              <a:latin typeface="Arial"/>
              <a:ea typeface="Arial"/>
              <a:cs typeface="Arial"/>
              <a:sym typeface="Arial"/>
            </a:endParaRPr>
          </a:p>
          <a:p>
            <a:pPr indent="-4445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Verdana"/>
                <a:ea typeface="Verdana"/>
                <a:cs typeface="Verdana"/>
                <a:sym typeface="Verdana"/>
              </a:rPr>
              <a:t>Applicable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67"/>
          <p:cNvSpPr txBox="1"/>
          <p:nvPr>
            <p:ph idx="1" type="body"/>
          </p:nvPr>
        </p:nvSpPr>
        <p:spPr>
          <a:xfrm>
            <a:off x="228568" y="2075501"/>
            <a:ext cx="3581401" cy="4571999"/>
          </a:xfrm>
          <a:prstGeom prst="rect">
            <a:avLst/>
          </a:prstGeom>
          <a:noFill/>
          <a:ln>
            <a:noFill/>
          </a:ln>
        </p:spPr>
        <p:txBody>
          <a:bodyPr anchorCtr="0" anchor="t" bIns="60925" lIns="121900" spcFirstLastPara="1" rIns="121900" wrap="square" tIns="60925">
            <a:noAutofit/>
          </a:bodyPr>
          <a:lstStyle/>
          <a:p>
            <a:pPr indent="-361950" lvl="0" marL="495297" rtl="0" algn="l">
              <a:lnSpc>
                <a:spcPct val="100000"/>
              </a:lnSpc>
              <a:spcBef>
                <a:spcPts val="0"/>
              </a:spcBef>
              <a:spcAft>
                <a:spcPts val="0"/>
              </a:spcAft>
              <a:buClr>
                <a:srgbClr val="000000"/>
              </a:buClr>
              <a:buSzPts val="2100"/>
              <a:buChar char="•"/>
            </a:pPr>
            <a:r>
              <a:rPr lang="en-US" sz="2700">
                <a:solidFill>
                  <a:srgbClr val="000000"/>
                </a:solidFill>
                <a:latin typeface="Verdana"/>
                <a:ea typeface="Verdana"/>
                <a:cs typeface="Verdana"/>
                <a:sym typeface="Verdana"/>
              </a:rPr>
              <a:t>Turn in completed assignments on time.</a:t>
            </a:r>
            <a:endParaRPr sz="2700">
              <a:solidFill>
                <a:srgbClr val="000000"/>
              </a:solidFill>
              <a:latin typeface="Verdana"/>
              <a:ea typeface="Verdana"/>
              <a:cs typeface="Verdana"/>
              <a:sym typeface="Verdana"/>
            </a:endParaRPr>
          </a:p>
          <a:p>
            <a:pPr indent="-361950" lvl="0" marL="495297" rtl="0" algn="l">
              <a:lnSpc>
                <a:spcPct val="100000"/>
              </a:lnSpc>
              <a:spcBef>
                <a:spcPts val="0"/>
              </a:spcBef>
              <a:spcAft>
                <a:spcPts val="0"/>
              </a:spcAft>
              <a:buClr>
                <a:srgbClr val="000000"/>
              </a:buClr>
              <a:buSzPts val="2100"/>
              <a:buChar char="•"/>
            </a:pPr>
            <a:r>
              <a:rPr lang="en-US" sz="2700">
                <a:solidFill>
                  <a:srgbClr val="000000"/>
                </a:solidFill>
                <a:latin typeface="Verdana"/>
                <a:ea typeface="Verdana"/>
                <a:cs typeface="Verdana"/>
                <a:sym typeface="Verdana"/>
              </a:rPr>
              <a:t>Always walk in the classroom.</a:t>
            </a:r>
            <a:endParaRPr sz="2700">
              <a:solidFill>
                <a:srgbClr val="000000"/>
              </a:solidFill>
            </a:endParaRPr>
          </a:p>
          <a:p>
            <a:pPr indent="-361950" lvl="0" marL="495297" rtl="0" algn="l">
              <a:lnSpc>
                <a:spcPct val="100000"/>
              </a:lnSpc>
              <a:spcBef>
                <a:spcPts val="0"/>
              </a:spcBef>
              <a:spcAft>
                <a:spcPts val="0"/>
              </a:spcAft>
              <a:buClr>
                <a:srgbClr val="000000"/>
              </a:buClr>
              <a:buSzPts val="2100"/>
              <a:buChar char="•"/>
            </a:pPr>
            <a:r>
              <a:rPr b="0" i="0" lang="en-US" sz="2700" u="none" cap="none" strike="noStrike">
                <a:solidFill>
                  <a:srgbClr val="000000"/>
                </a:solidFill>
                <a:latin typeface="Verdana"/>
                <a:ea typeface="Verdana"/>
                <a:cs typeface="Verdana"/>
                <a:sym typeface="Verdana"/>
              </a:rPr>
              <a:t>Keep hands, feet, and objects to yourself.</a:t>
            </a:r>
            <a:endParaRPr b="0" i="0" sz="1700" u="none" cap="none" strike="noStrike">
              <a:solidFill>
                <a:srgbClr val="000000"/>
              </a:solidFill>
              <a:latin typeface="Arial"/>
              <a:ea typeface="Arial"/>
              <a:cs typeface="Arial"/>
              <a:sym typeface="Arial"/>
            </a:endParaRPr>
          </a:p>
          <a:p>
            <a:pPr indent="0" lvl="0" marL="0" rtl="0" algn="l">
              <a:lnSpc>
                <a:spcPct val="115000"/>
              </a:lnSpc>
              <a:spcBef>
                <a:spcPts val="533"/>
              </a:spcBef>
              <a:spcAft>
                <a:spcPts val="0"/>
              </a:spcAft>
              <a:buClr>
                <a:schemeClr val="dk1"/>
              </a:buClr>
              <a:buSzPts val="2400"/>
              <a:buNone/>
            </a:pPr>
            <a:r>
              <a:t/>
            </a:r>
            <a:endParaRPr sz="2700">
              <a:solidFill>
                <a:srgbClr val="000000"/>
              </a:solidFill>
              <a:latin typeface="Verdana"/>
              <a:ea typeface="Verdana"/>
              <a:cs typeface="Verdana"/>
              <a:sym typeface="Verdana"/>
            </a:endParaRPr>
          </a:p>
          <a:p>
            <a:pPr indent="-220128" lvl="0" marL="457189" rtl="0" algn="l">
              <a:lnSpc>
                <a:spcPct val="90000"/>
              </a:lnSpc>
              <a:spcBef>
                <a:spcPts val="0"/>
              </a:spcBef>
              <a:spcAft>
                <a:spcPts val="0"/>
              </a:spcAft>
              <a:buClr>
                <a:schemeClr val="dk1"/>
              </a:buClr>
              <a:buSzPts val="2800"/>
              <a:buNone/>
            </a:pPr>
            <a:r>
              <a:t/>
            </a:r>
            <a:endParaRPr sz="2967">
              <a:solidFill>
                <a:srgbClr val="000000"/>
              </a:solidFill>
              <a:latin typeface="Verdana"/>
              <a:ea typeface="Verdana"/>
              <a:cs typeface="Verdana"/>
              <a:sym typeface="Verdana"/>
            </a:endParaRPr>
          </a:p>
        </p:txBody>
      </p:sp>
      <p:sp>
        <p:nvSpPr>
          <p:cNvPr id="1322" name="Google Shape;1322;p67"/>
          <p:cNvSpPr txBox="1"/>
          <p:nvPr>
            <p:ph type="title"/>
          </p:nvPr>
        </p:nvSpPr>
        <p:spPr>
          <a:xfrm>
            <a:off x="228600" y="228600"/>
            <a:ext cx="8686799" cy="1143000"/>
          </a:xfrm>
          <a:prstGeom prst="rect">
            <a:avLst/>
          </a:prstGeom>
          <a:solidFill>
            <a:srgbClr val="072B62">
              <a:alpha val="9686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SW Expectation: Be Responsible</a:t>
            </a:r>
            <a:endParaRPr/>
          </a:p>
        </p:txBody>
      </p:sp>
      <p:sp>
        <p:nvSpPr>
          <p:cNvPr id="1323" name="Google Shape;1323;p67"/>
          <p:cNvSpPr txBox="1"/>
          <p:nvPr/>
        </p:nvSpPr>
        <p:spPr>
          <a:xfrm>
            <a:off x="4812599" y="2062076"/>
            <a:ext cx="4102800" cy="4415700"/>
          </a:xfrm>
          <a:prstGeom prst="rect">
            <a:avLst/>
          </a:prstGeom>
          <a:noFill/>
          <a:ln>
            <a:noFill/>
          </a:ln>
        </p:spPr>
        <p:txBody>
          <a:bodyPr anchorCtr="0" anchor="t" bIns="60925" lIns="121900" spcFirstLastPara="1" rIns="121900" wrap="square" tIns="60925">
            <a:noAutofit/>
          </a:bodyPr>
          <a:lstStyle/>
          <a:p>
            <a:pPr indent="-361950" lvl="0" marL="495297" marR="0" rtl="0" algn="l">
              <a:lnSpc>
                <a:spcPct val="100000"/>
              </a:lnSpc>
              <a:spcBef>
                <a:spcPts val="0"/>
              </a:spcBef>
              <a:spcAft>
                <a:spcPts val="0"/>
              </a:spcAft>
              <a:buClr>
                <a:srgbClr val="000000"/>
              </a:buClr>
              <a:buSzPts val="2100"/>
              <a:buFont typeface="Arial"/>
              <a:buChar char="•"/>
            </a:pPr>
            <a:r>
              <a:rPr b="0" i="0" lang="en-US" sz="2700" u="none" cap="none" strike="noStrike">
                <a:solidFill>
                  <a:srgbClr val="000000"/>
                </a:solidFill>
                <a:latin typeface="Verdana"/>
                <a:ea typeface="Verdana"/>
                <a:cs typeface="Verdana"/>
                <a:sym typeface="Verdana"/>
              </a:rPr>
              <a:t>Be in your seat when the bell rings. </a:t>
            </a:r>
            <a:endParaRPr b="0" i="0" sz="1700" u="none" cap="none" strike="noStrike">
              <a:solidFill>
                <a:srgbClr val="000000"/>
              </a:solidFill>
              <a:latin typeface="Arial"/>
              <a:ea typeface="Arial"/>
              <a:cs typeface="Arial"/>
              <a:sym typeface="Arial"/>
            </a:endParaRPr>
          </a:p>
          <a:p>
            <a:pPr indent="-361950" lvl="0" marL="495297" marR="0" rtl="0" algn="l">
              <a:lnSpc>
                <a:spcPct val="100000"/>
              </a:lnSpc>
              <a:spcBef>
                <a:spcPts val="0"/>
              </a:spcBef>
              <a:spcAft>
                <a:spcPts val="0"/>
              </a:spcAft>
              <a:buClr>
                <a:srgbClr val="000000"/>
              </a:buClr>
              <a:buSzPts val="2100"/>
              <a:buFont typeface="Arial"/>
              <a:buChar char="•"/>
            </a:pPr>
            <a:r>
              <a:rPr b="0" i="0" lang="en-US" sz="2700" u="none" cap="none" strike="noStrike">
                <a:solidFill>
                  <a:srgbClr val="000000"/>
                </a:solidFill>
                <a:latin typeface="Verdana"/>
                <a:ea typeface="Verdana"/>
                <a:cs typeface="Verdana"/>
                <a:sym typeface="Verdana"/>
              </a:rPr>
              <a:t>Be on task during work times.</a:t>
            </a:r>
            <a:endParaRPr b="0" i="0" sz="17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667"/>
              <a:buFont typeface="Arial"/>
              <a:buNone/>
            </a:pPr>
            <a:r>
              <a:t/>
            </a:r>
            <a:endParaRPr b="0" i="0" sz="2967" u="none" cap="none" strike="noStrike">
              <a:solidFill>
                <a:srgbClr val="000000"/>
              </a:solidFill>
              <a:latin typeface="Verdana"/>
              <a:ea typeface="Verdana"/>
              <a:cs typeface="Verdana"/>
              <a:sym typeface="Verdana"/>
            </a:endParaRPr>
          </a:p>
        </p:txBody>
      </p:sp>
      <p:sp>
        <p:nvSpPr>
          <p:cNvPr id="1324" name="Google Shape;1324;p67"/>
          <p:cNvSpPr txBox="1"/>
          <p:nvPr/>
        </p:nvSpPr>
        <p:spPr>
          <a:xfrm>
            <a:off x="1443550" y="1479525"/>
            <a:ext cx="6573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400"/>
              <a:buFont typeface="Arial"/>
              <a:buNone/>
            </a:pPr>
            <a:r>
              <a:rPr b="1" i="0" lang="en-US" sz="2800" u="none" cap="none" strike="noStrike">
                <a:solidFill>
                  <a:srgbClr val="009944"/>
                </a:solidFill>
                <a:latin typeface="Verdana"/>
                <a:ea typeface="Verdana"/>
                <a:cs typeface="Verdana"/>
                <a:sym typeface="Verdana"/>
              </a:rPr>
              <a:t>Classroom Behavior Examples</a:t>
            </a:r>
            <a:endParaRPr b="1" i="0" sz="2800" u="none" cap="none" strike="noStrike">
              <a:solidFill>
                <a:srgbClr val="009944"/>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68"/>
          <p:cNvSpPr txBox="1"/>
          <p:nvPr>
            <p:ph idx="1" type="body"/>
          </p:nvPr>
        </p:nvSpPr>
        <p:spPr>
          <a:xfrm>
            <a:off x="228600" y="1536025"/>
            <a:ext cx="8686800" cy="48168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640"/>
              </a:spcBef>
              <a:spcAft>
                <a:spcPts val="0"/>
              </a:spcAft>
              <a:buSzPts val="1800"/>
              <a:buNone/>
            </a:pPr>
            <a:r>
              <a:rPr lang="en-US" sz="2800">
                <a:latin typeface="Verdana"/>
                <a:ea typeface="Verdana"/>
                <a:cs typeface="Verdana"/>
                <a:sym typeface="Verdana"/>
              </a:rPr>
              <a:t>Which of the following could be used as an expected classroom behavior?</a:t>
            </a:r>
            <a:endParaRPr sz="2800">
              <a:latin typeface="Verdana"/>
              <a:ea typeface="Verdana"/>
              <a:cs typeface="Verdana"/>
              <a:sym typeface="Verdana"/>
            </a:endParaRPr>
          </a:p>
          <a:p>
            <a:pPr indent="-431800" lvl="0" marL="1371600" rtl="0" algn="l">
              <a:lnSpc>
                <a:spcPct val="100000"/>
              </a:lnSpc>
              <a:spcBef>
                <a:spcPts val="640"/>
              </a:spcBef>
              <a:spcAft>
                <a:spcPts val="0"/>
              </a:spcAft>
              <a:buSzPts val="3200"/>
              <a:buFont typeface="Verdana"/>
              <a:buChar char="•"/>
            </a:pPr>
            <a:r>
              <a:rPr lang="en-US" sz="2800">
                <a:latin typeface="Verdana"/>
                <a:ea typeface="Verdana"/>
                <a:cs typeface="Verdana"/>
                <a:sym typeface="Verdana"/>
              </a:rPr>
              <a:t>Safety comes first</a:t>
            </a:r>
            <a:endParaRPr>
              <a:latin typeface="Verdana"/>
              <a:ea typeface="Verdana"/>
              <a:cs typeface="Verdana"/>
              <a:sym typeface="Verdana"/>
            </a:endParaRPr>
          </a:p>
          <a:p>
            <a:pPr indent="-431800" lvl="0" marL="1371600" rtl="0" algn="l">
              <a:lnSpc>
                <a:spcPct val="100000"/>
              </a:lnSpc>
              <a:spcBef>
                <a:spcPts val="640"/>
              </a:spcBef>
              <a:spcAft>
                <a:spcPts val="0"/>
              </a:spcAft>
              <a:buSzPts val="3200"/>
              <a:buFont typeface="Verdana"/>
              <a:buChar char="•"/>
            </a:pPr>
            <a:r>
              <a:rPr lang="en-US" sz="2800">
                <a:latin typeface="Verdana"/>
                <a:ea typeface="Verdana"/>
                <a:cs typeface="Verdana"/>
                <a:sym typeface="Verdana"/>
              </a:rPr>
              <a:t>Come to class on time, prepared with all supplies and assignments</a:t>
            </a:r>
            <a:endParaRPr>
              <a:latin typeface="Verdana"/>
              <a:ea typeface="Verdana"/>
              <a:cs typeface="Verdana"/>
              <a:sym typeface="Verdana"/>
            </a:endParaRPr>
          </a:p>
          <a:p>
            <a:pPr indent="-431800" lvl="0" marL="1371600" rtl="0" algn="l">
              <a:lnSpc>
                <a:spcPct val="100000"/>
              </a:lnSpc>
              <a:spcBef>
                <a:spcPts val="640"/>
              </a:spcBef>
              <a:spcAft>
                <a:spcPts val="0"/>
              </a:spcAft>
              <a:buSzPts val="3200"/>
              <a:buFont typeface="Verdana"/>
              <a:buChar char="•"/>
            </a:pPr>
            <a:r>
              <a:rPr lang="en-US" sz="2800">
                <a:latin typeface="Verdana"/>
                <a:ea typeface="Verdana"/>
                <a:cs typeface="Verdana"/>
                <a:sym typeface="Verdana"/>
              </a:rPr>
              <a:t>Be responsible</a:t>
            </a:r>
            <a:endParaRPr>
              <a:latin typeface="Verdana"/>
              <a:ea typeface="Verdana"/>
              <a:cs typeface="Verdana"/>
              <a:sym typeface="Verdana"/>
            </a:endParaRPr>
          </a:p>
          <a:p>
            <a:pPr indent="-431800" lvl="0" marL="1371600" rtl="0" algn="l">
              <a:lnSpc>
                <a:spcPct val="100000"/>
              </a:lnSpc>
              <a:spcBef>
                <a:spcPts val="640"/>
              </a:spcBef>
              <a:spcAft>
                <a:spcPts val="0"/>
              </a:spcAft>
              <a:buSzPts val="3200"/>
              <a:buFont typeface="Verdana"/>
              <a:buChar char="•"/>
            </a:pPr>
            <a:r>
              <a:rPr lang="en-US" sz="2800">
                <a:latin typeface="Verdana"/>
                <a:ea typeface="Verdana"/>
                <a:cs typeface="Verdana"/>
                <a:sym typeface="Verdana"/>
              </a:rPr>
              <a:t>Be ready to learn</a:t>
            </a:r>
            <a:endParaRPr>
              <a:latin typeface="Verdana"/>
              <a:ea typeface="Verdana"/>
              <a:cs typeface="Verdana"/>
              <a:sym typeface="Verdana"/>
            </a:endParaRPr>
          </a:p>
          <a:p>
            <a:pPr indent="-431800" lvl="0" marL="1371600" rtl="0" algn="l">
              <a:lnSpc>
                <a:spcPct val="100000"/>
              </a:lnSpc>
              <a:spcBef>
                <a:spcPts val="640"/>
              </a:spcBef>
              <a:spcAft>
                <a:spcPts val="0"/>
              </a:spcAft>
              <a:buSzPts val="3200"/>
              <a:buFont typeface="Verdana"/>
              <a:buChar char="•"/>
            </a:pPr>
            <a:r>
              <a:rPr lang="en-US" sz="2800">
                <a:latin typeface="Verdana"/>
                <a:ea typeface="Verdana"/>
                <a:cs typeface="Verdana"/>
                <a:sym typeface="Verdana"/>
              </a:rPr>
              <a:t>Sit in your seat unless you have permission to leave it</a:t>
            </a:r>
            <a:endParaRPr>
              <a:latin typeface="Verdana"/>
              <a:ea typeface="Verdana"/>
              <a:cs typeface="Verdana"/>
              <a:sym typeface="Verdana"/>
            </a:endParaRPr>
          </a:p>
        </p:txBody>
      </p:sp>
      <p:sp>
        <p:nvSpPr>
          <p:cNvPr id="1330" name="Google Shape;1330;p68"/>
          <p:cNvSpPr txBox="1"/>
          <p:nvPr>
            <p:ph type="title"/>
          </p:nvPr>
        </p:nvSpPr>
        <p:spPr>
          <a:xfrm>
            <a:off x="228600" y="228600"/>
            <a:ext cx="8686799" cy="1143000"/>
          </a:xfrm>
          <a:prstGeom prst="rect">
            <a:avLst/>
          </a:prstGeom>
          <a:solidFill>
            <a:srgbClr val="072B6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Practice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6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Answers: Behaviors</a:t>
            </a:r>
            <a:endParaRPr/>
          </a:p>
        </p:txBody>
      </p:sp>
      <p:sp>
        <p:nvSpPr>
          <p:cNvPr id="1336" name="Google Shape;1336;p69"/>
          <p:cNvSpPr txBox="1"/>
          <p:nvPr>
            <p:ph idx="1" type="body"/>
          </p:nvPr>
        </p:nvSpPr>
        <p:spPr>
          <a:xfrm>
            <a:off x="457200" y="1600201"/>
            <a:ext cx="7791450" cy="3352799"/>
          </a:xfrm>
          <a:prstGeom prst="rect">
            <a:avLst/>
          </a:prstGeom>
          <a:noFill/>
          <a:ln>
            <a:noFill/>
          </a:ln>
        </p:spPr>
        <p:txBody>
          <a:bodyPr anchorCtr="0" anchor="t" bIns="45700" lIns="91425" spcFirstLastPara="1" rIns="91425" wrap="square" tIns="45700">
            <a:normAutofit lnSpcReduction="10000"/>
          </a:bodyPr>
          <a:lstStyle/>
          <a:p>
            <a:pPr indent="-345817" lvl="0" marL="457200" rtl="0" algn="l">
              <a:lnSpc>
                <a:spcPct val="100000"/>
              </a:lnSpc>
              <a:spcBef>
                <a:spcPts val="360"/>
              </a:spcBef>
              <a:spcAft>
                <a:spcPts val="0"/>
              </a:spcAft>
              <a:buSzPts val="1846"/>
              <a:buFont typeface="Verdana"/>
              <a:buChar char="•"/>
            </a:pPr>
            <a:r>
              <a:rPr lang="en-US" sz="2900">
                <a:latin typeface="Verdana"/>
                <a:ea typeface="Verdana"/>
                <a:cs typeface="Verdana"/>
                <a:sym typeface="Verdana"/>
              </a:rPr>
              <a:t>Safety comes first</a:t>
            </a:r>
            <a:endParaRPr sz="3100">
              <a:latin typeface="Verdana"/>
              <a:ea typeface="Verdana"/>
              <a:cs typeface="Verdana"/>
              <a:sym typeface="Verdana"/>
            </a:endParaRPr>
          </a:p>
          <a:p>
            <a:pPr indent="-345817" lvl="0" marL="457200" rtl="0" algn="l">
              <a:lnSpc>
                <a:spcPct val="100000"/>
              </a:lnSpc>
              <a:spcBef>
                <a:spcPts val="360"/>
              </a:spcBef>
              <a:spcAft>
                <a:spcPts val="0"/>
              </a:spcAft>
              <a:buSzPts val="1846"/>
              <a:buFont typeface="Verdana"/>
              <a:buChar char="•"/>
            </a:pPr>
            <a:r>
              <a:rPr lang="en-US" sz="2900">
                <a:latin typeface="Verdana"/>
                <a:ea typeface="Verdana"/>
                <a:cs typeface="Verdana"/>
                <a:sym typeface="Verdana"/>
              </a:rPr>
              <a:t>Come to class on time, prepared with all supplies and assignments</a:t>
            </a:r>
            <a:endParaRPr sz="3100">
              <a:latin typeface="Verdana"/>
              <a:ea typeface="Verdana"/>
              <a:cs typeface="Verdana"/>
              <a:sym typeface="Verdana"/>
            </a:endParaRPr>
          </a:p>
          <a:p>
            <a:pPr indent="-345817" lvl="0" marL="457200" rtl="0" algn="l">
              <a:lnSpc>
                <a:spcPct val="100000"/>
              </a:lnSpc>
              <a:spcBef>
                <a:spcPts val="360"/>
              </a:spcBef>
              <a:spcAft>
                <a:spcPts val="0"/>
              </a:spcAft>
              <a:buSzPts val="1846"/>
              <a:buFont typeface="Verdana"/>
              <a:buChar char="•"/>
            </a:pPr>
            <a:r>
              <a:rPr lang="en-US" sz="2900">
                <a:latin typeface="Verdana"/>
                <a:ea typeface="Verdana"/>
                <a:cs typeface="Verdana"/>
                <a:sym typeface="Verdana"/>
              </a:rPr>
              <a:t>Be responsible</a:t>
            </a:r>
            <a:endParaRPr sz="3100">
              <a:latin typeface="Verdana"/>
              <a:ea typeface="Verdana"/>
              <a:cs typeface="Verdana"/>
              <a:sym typeface="Verdana"/>
            </a:endParaRPr>
          </a:p>
          <a:p>
            <a:pPr indent="-345817" lvl="0" marL="457200" rtl="0" algn="l">
              <a:lnSpc>
                <a:spcPct val="100000"/>
              </a:lnSpc>
              <a:spcBef>
                <a:spcPts val="360"/>
              </a:spcBef>
              <a:spcAft>
                <a:spcPts val="0"/>
              </a:spcAft>
              <a:buSzPts val="1846"/>
              <a:buFont typeface="Verdana"/>
              <a:buChar char="•"/>
            </a:pPr>
            <a:r>
              <a:rPr lang="en-US" sz="2900">
                <a:latin typeface="Verdana"/>
                <a:ea typeface="Verdana"/>
                <a:cs typeface="Verdana"/>
                <a:sym typeface="Verdana"/>
              </a:rPr>
              <a:t>Be ready to learn</a:t>
            </a:r>
            <a:endParaRPr sz="3100">
              <a:latin typeface="Verdana"/>
              <a:ea typeface="Verdana"/>
              <a:cs typeface="Verdana"/>
              <a:sym typeface="Verdana"/>
            </a:endParaRPr>
          </a:p>
          <a:p>
            <a:pPr indent="-345817" lvl="0" marL="457200" rtl="0" algn="l">
              <a:lnSpc>
                <a:spcPct val="100000"/>
              </a:lnSpc>
              <a:spcBef>
                <a:spcPts val="360"/>
              </a:spcBef>
              <a:spcAft>
                <a:spcPts val="0"/>
              </a:spcAft>
              <a:buSzPts val="1846"/>
              <a:buFont typeface="Verdana"/>
              <a:buChar char="•"/>
            </a:pPr>
            <a:r>
              <a:rPr lang="en-US" sz="2900">
                <a:latin typeface="Verdana"/>
                <a:ea typeface="Verdana"/>
                <a:cs typeface="Verdana"/>
                <a:sym typeface="Verdana"/>
              </a:rPr>
              <a:t>Sit in your seat unless you have permission to leave it</a:t>
            </a:r>
            <a:endParaRPr sz="3100">
              <a:latin typeface="Verdana"/>
              <a:ea typeface="Verdana"/>
              <a:cs typeface="Verdana"/>
              <a:sym typeface="Verdana"/>
            </a:endParaRPr>
          </a:p>
        </p:txBody>
      </p:sp>
      <p:pic>
        <p:nvPicPr>
          <p:cNvPr id="1337" name="Google Shape;1337;p69"/>
          <p:cNvPicPr preferRelativeResize="0"/>
          <p:nvPr/>
        </p:nvPicPr>
        <p:blipFill rotWithShape="1">
          <a:blip r:embed="rId3">
            <a:alphaModFix/>
          </a:blip>
          <a:srcRect b="2636" l="0" r="0" t="15186"/>
          <a:stretch/>
        </p:blipFill>
        <p:spPr>
          <a:xfrm>
            <a:off x="0" y="4919625"/>
            <a:ext cx="9235650" cy="207612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p70"/>
          <p:cNvPicPr preferRelativeResize="0"/>
          <p:nvPr/>
        </p:nvPicPr>
        <p:blipFill rotWithShape="1">
          <a:blip r:embed="rId3">
            <a:alphaModFix/>
          </a:blip>
          <a:srcRect b="0" l="0" r="0" t="0"/>
          <a:stretch/>
        </p:blipFill>
        <p:spPr>
          <a:xfrm>
            <a:off x="228600" y="3428994"/>
            <a:ext cx="3749038" cy="2490432"/>
          </a:xfrm>
          <a:prstGeom prst="rect">
            <a:avLst/>
          </a:prstGeom>
          <a:noFill/>
          <a:ln>
            <a:noFill/>
          </a:ln>
        </p:spPr>
      </p:pic>
      <p:sp>
        <p:nvSpPr>
          <p:cNvPr id="1343" name="Google Shape;1343;p70"/>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0" lvl="0" marL="114300" rtl="0" algn="ctr">
              <a:lnSpc>
                <a:spcPct val="100000"/>
              </a:lnSpc>
              <a:spcBef>
                <a:spcPts val="360"/>
              </a:spcBef>
              <a:spcAft>
                <a:spcPts val="0"/>
              </a:spcAft>
              <a:buSzPts val="1800"/>
              <a:buNone/>
            </a:pPr>
            <a:r>
              <a:rPr lang="en-US" sz="2800">
                <a:latin typeface="Verdana"/>
                <a:ea typeface="Verdana"/>
                <a:cs typeface="Verdana"/>
                <a:sym typeface="Verdana"/>
              </a:rPr>
              <a:t>How will you seek input from diverse families to enable them to support learning at home and at school?</a:t>
            </a:r>
            <a:endParaRPr>
              <a:latin typeface="Verdana"/>
              <a:ea typeface="Verdana"/>
              <a:cs typeface="Verdana"/>
              <a:sym typeface="Verdana"/>
            </a:endParaRPr>
          </a:p>
        </p:txBody>
      </p:sp>
      <p:sp>
        <p:nvSpPr>
          <p:cNvPr id="1344" name="Google Shape;1344;p7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Family Input </a:t>
            </a:r>
            <a:endParaRPr/>
          </a:p>
        </p:txBody>
      </p:sp>
      <p:pic>
        <p:nvPicPr>
          <p:cNvPr id="1345" name="Google Shape;1345;p70"/>
          <p:cNvPicPr preferRelativeResize="0"/>
          <p:nvPr/>
        </p:nvPicPr>
        <p:blipFill rotWithShape="1">
          <a:blip r:embed="rId4">
            <a:alphaModFix/>
          </a:blip>
          <a:srcRect b="0" l="0" r="0" t="0"/>
          <a:stretch/>
        </p:blipFill>
        <p:spPr>
          <a:xfrm>
            <a:off x="2994014" y="3821902"/>
            <a:ext cx="3155974" cy="2098951"/>
          </a:xfrm>
          <a:prstGeom prst="rect">
            <a:avLst/>
          </a:prstGeom>
          <a:noFill/>
          <a:ln>
            <a:noFill/>
          </a:ln>
        </p:spPr>
      </p:pic>
      <p:pic>
        <p:nvPicPr>
          <p:cNvPr id="1346" name="Google Shape;1346;p70"/>
          <p:cNvPicPr preferRelativeResize="0"/>
          <p:nvPr/>
        </p:nvPicPr>
        <p:blipFill rotWithShape="1">
          <a:blip r:embed="rId5">
            <a:alphaModFix/>
          </a:blip>
          <a:srcRect b="0" l="0" r="0" t="0"/>
          <a:stretch/>
        </p:blipFill>
        <p:spPr>
          <a:xfrm>
            <a:off x="5738225" y="2999324"/>
            <a:ext cx="3405774" cy="292152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71"/>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1352" name="Google Shape;1352;p7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Classroom Expectations </a:t>
            </a:r>
            <a:endParaRPr/>
          </a:p>
        </p:txBody>
      </p:sp>
      <p:pic>
        <p:nvPicPr>
          <p:cNvPr descr="Google Shape;295;p13" id="1353" name="Google Shape;1353;p71"/>
          <p:cNvPicPr preferRelativeResize="0"/>
          <p:nvPr/>
        </p:nvPicPr>
        <p:blipFill rotWithShape="1">
          <a:blip r:embed="rId3">
            <a:alphaModFix/>
          </a:blip>
          <a:srcRect b="0" l="0" r="0" t="12570"/>
          <a:stretch/>
        </p:blipFill>
        <p:spPr>
          <a:xfrm>
            <a:off x="270710" y="1371599"/>
            <a:ext cx="8602578" cy="423912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72"/>
          <p:cNvSpPr txBox="1"/>
          <p:nvPr>
            <p:ph idx="1" type="body"/>
          </p:nvPr>
        </p:nvSpPr>
        <p:spPr>
          <a:xfrm>
            <a:off x="457200" y="1371600"/>
            <a:ext cx="8229600" cy="5747100"/>
          </a:xfrm>
          <a:prstGeom prst="rect">
            <a:avLst/>
          </a:prstGeom>
          <a:noFill/>
          <a:ln>
            <a:noFill/>
          </a:ln>
        </p:spPr>
        <p:txBody>
          <a:bodyPr anchorCtr="0" anchor="t" bIns="45700" lIns="91425" spcFirstLastPara="1" rIns="91425" wrap="square" tIns="45700">
            <a:normAutofit lnSpcReduction="10000"/>
          </a:bodyPr>
          <a:lstStyle/>
          <a:p>
            <a:pPr indent="-407086" lvl="0" marL="457200" rtl="0" algn="l">
              <a:lnSpc>
                <a:spcPct val="100000"/>
              </a:lnSpc>
              <a:spcBef>
                <a:spcPts val="640"/>
              </a:spcBef>
              <a:spcAft>
                <a:spcPts val="0"/>
              </a:spcAft>
              <a:buSzPts val="2811"/>
              <a:buFont typeface="Verdana"/>
              <a:buChar char="•"/>
            </a:pPr>
            <a:r>
              <a:rPr lang="en-US" sz="2600">
                <a:latin typeface="Verdana"/>
                <a:ea typeface="Verdana"/>
                <a:cs typeface="Verdana"/>
                <a:sym typeface="Verdana"/>
              </a:rPr>
              <a:t>Think ahead of any issues that might arise and discuss them with the class beforehand. Prepare students before an event/activity. (Remember: “If it’s predictable, it’s preventable.”)</a:t>
            </a:r>
            <a:endParaRPr sz="2600">
              <a:latin typeface="Verdana"/>
              <a:ea typeface="Verdana"/>
              <a:cs typeface="Verdana"/>
              <a:sym typeface="Verdana"/>
            </a:endParaRPr>
          </a:p>
          <a:p>
            <a:pPr indent="-407086" lvl="0" marL="457200" rtl="0" algn="l">
              <a:lnSpc>
                <a:spcPct val="100000"/>
              </a:lnSpc>
              <a:spcBef>
                <a:spcPts val="640"/>
              </a:spcBef>
              <a:spcAft>
                <a:spcPts val="0"/>
              </a:spcAft>
              <a:buSzPts val="2811"/>
              <a:buFont typeface="Verdana"/>
              <a:buChar char="•"/>
            </a:pPr>
            <a:r>
              <a:rPr lang="en-US" sz="2600">
                <a:latin typeface="Verdana"/>
                <a:ea typeface="Verdana"/>
                <a:cs typeface="Verdana"/>
                <a:sym typeface="Verdana"/>
              </a:rPr>
              <a:t>Embed expectations into the classroom</a:t>
            </a:r>
            <a:endParaRPr sz="2600">
              <a:latin typeface="Verdana"/>
              <a:ea typeface="Verdana"/>
              <a:cs typeface="Verdana"/>
              <a:sym typeface="Verdana"/>
            </a:endParaRPr>
          </a:p>
          <a:p>
            <a:pPr indent="-407086" lvl="1" marL="914400" rtl="0" algn="l">
              <a:lnSpc>
                <a:spcPct val="100000"/>
              </a:lnSpc>
              <a:spcBef>
                <a:spcPts val="560"/>
              </a:spcBef>
              <a:spcAft>
                <a:spcPts val="0"/>
              </a:spcAft>
              <a:buSzPts val="2811"/>
              <a:buFont typeface="Verdana"/>
              <a:buChar char="–"/>
            </a:pPr>
            <a:r>
              <a:rPr lang="en-US" sz="2600">
                <a:latin typeface="Verdana"/>
                <a:ea typeface="Verdana"/>
                <a:cs typeface="Verdana"/>
                <a:sym typeface="Verdana"/>
              </a:rPr>
              <a:t>Teacher consistently models expectations.</a:t>
            </a:r>
            <a:endParaRPr sz="2600">
              <a:latin typeface="Verdana"/>
              <a:ea typeface="Verdana"/>
              <a:cs typeface="Verdana"/>
              <a:sym typeface="Verdana"/>
            </a:endParaRPr>
          </a:p>
          <a:p>
            <a:pPr indent="-407086" lvl="1" marL="914400" rtl="0" algn="l">
              <a:lnSpc>
                <a:spcPct val="100000"/>
              </a:lnSpc>
              <a:spcBef>
                <a:spcPts val="560"/>
              </a:spcBef>
              <a:spcAft>
                <a:spcPts val="0"/>
              </a:spcAft>
              <a:buSzPts val="2811"/>
              <a:buFont typeface="Verdana"/>
              <a:buChar char="–"/>
            </a:pPr>
            <a:r>
              <a:rPr lang="en-US" sz="2600">
                <a:latin typeface="Verdana"/>
                <a:ea typeface="Verdana"/>
                <a:cs typeface="Verdana"/>
                <a:sym typeface="Verdana"/>
              </a:rPr>
              <a:t>Students follow class expectations despite the absence of the teacher:</a:t>
            </a:r>
            <a:endParaRPr sz="2600">
              <a:latin typeface="Verdana"/>
              <a:ea typeface="Verdana"/>
              <a:cs typeface="Verdana"/>
              <a:sym typeface="Verdana"/>
            </a:endParaRPr>
          </a:p>
          <a:p>
            <a:pPr indent="-421481" lvl="4" marL="2286000" rtl="0" algn="l">
              <a:lnSpc>
                <a:spcPct val="100000"/>
              </a:lnSpc>
              <a:spcBef>
                <a:spcPts val="400"/>
              </a:spcBef>
              <a:spcAft>
                <a:spcPts val="0"/>
              </a:spcAft>
              <a:buSzPts val="3038"/>
              <a:buFont typeface="Verdana"/>
              <a:buChar char="»"/>
            </a:pPr>
            <a:r>
              <a:rPr lang="en-US" sz="2229">
                <a:latin typeface="Verdana"/>
                <a:ea typeface="Verdana"/>
                <a:cs typeface="Verdana"/>
                <a:sym typeface="Verdana"/>
              </a:rPr>
              <a:t>Substitute</a:t>
            </a:r>
            <a:endParaRPr sz="2229">
              <a:latin typeface="Verdana"/>
              <a:ea typeface="Verdana"/>
              <a:cs typeface="Verdana"/>
              <a:sym typeface="Verdana"/>
            </a:endParaRPr>
          </a:p>
          <a:p>
            <a:pPr indent="-421481" lvl="4" marL="2286000" rtl="0" algn="l">
              <a:lnSpc>
                <a:spcPct val="100000"/>
              </a:lnSpc>
              <a:spcBef>
                <a:spcPts val="400"/>
              </a:spcBef>
              <a:spcAft>
                <a:spcPts val="0"/>
              </a:spcAft>
              <a:buSzPts val="3038"/>
              <a:buFont typeface="Verdana"/>
              <a:buChar char="»"/>
            </a:pPr>
            <a:r>
              <a:rPr lang="en-US" sz="2229">
                <a:latin typeface="Verdana"/>
                <a:ea typeface="Verdana"/>
                <a:cs typeface="Verdana"/>
                <a:sym typeface="Verdana"/>
              </a:rPr>
              <a:t>Guest teacher</a:t>
            </a:r>
            <a:endParaRPr sz="2229">
              <a:latin typeface="Verdana"/>
              <a:ea typeface="Verdana"/>
              <a:cs typeface="Verdana"/>
              <a:sym typeface="Verdana"/>
            </a:endParaRPr>
          </a:p>
          <a:p>
            <a:pPr indent="-421481" lvl="4" marL="2286000" rtl="0" algn="l">
              <a:lnSpc>
                <a:spcPct val="100000"/>
              </a:lnSpc>
              <a:spcBef>
                <a:spcPts val="400"/>
              </a:spcBef>
              <a:spcAft>
                <a:spcPts val="0"/>
              </a:spcAft>
              <a:buSzPts val="3038"/>
              <a:buFont typeface="Verdana"/>
              <a:buChar char="»"/>
            </a:pPr>
            <a:r>
              <a:rPr lang="en-US" sz="2229">
                <a:latin typeface="Verdana"/>
                <a:ea typeface="Verdana"/>
                <a:cs typeface="Verdana"/>
                <a:sym typeface="Verdana"/>
              </a:rPr>
              <a:t>Buddy teacher</a:t>
            </a:r>
            <a:endParaRPr sz="2229">
              <a:latin typeface="Verdana"/>
              <a:ea typeface="Verdana"/>
              <a:cs typeface="Verdana"/>
              <a:sym typeface="Verdana"/>
            </a:endParaRPr>
          </a:p>
          <a:p>
            <a:pPr indent="-421481" lvl="4" marL="2286000" rtl="0" algn="l">
              <a:lnSpc>
                <a:spcPct val="100000"/>
              </a:lnSpc>
              <a:spcBef>
                <a:spcPts val="400"/>
              </a:spcBef>
              <a:spcAft>
                <a:spcPts val="0"/>
              </a:spcAft>
              <a:buSzPts val="3038"/>
              <a:buFont typeface="Verdana"/>
              <a:buChar char="»"/>
            </a:pPr>
            <a:r>
              <a:rPr lang="en-US" sz="2229">
                <a:latin typeface="Verdana"/>
                <a:ea typeface="Verdana"/>
                <a:cs typeface="Verdana"/>
                <a:sym typeface="Verdana"/>
              </a:rPr>
              <a:t>Volunteer</a:t>
            </a:r>
            <a:endParaRPr sz="2229">
              <a:latin typeface="Verdana"/>
              <a:ea typeface="Verdana"/>
              <a:cs typeface="Verdana"/>
              <a:sym typeface="Verdana"/>
            </a:endParaRPr>
          </a:p>
        </p:txBody>
      </p:sp>
      <p:sp>
        <p:nvSpPr>
          <p:cNvPr id="1359" name="Google Shape;1359;p7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Continuing Support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pic>
        <p:nvPicPr>
          <p:cNvPr id="1365" name="Google Shape;1365;p73"/>
          <p:cNvPicPr preferRelativeResize="0"/>
          <p:nvPr/>
        </p:nvPicPr>
        <p:blipFill rotWithShape="1">
          <a:blip r:embed="rId3">
            <a:alphaModFix/>
          </a:blip>
          <a:srcRect b="0" l="0" r="0" t="0"/>
          <a:stretch/>
        </p:blipFill>
        <p:spPr>
          <a:xfrm>
            <a:off x="372825" y="1743950"/>
            <a:ext cx="8542575" cy="3721584"/>
          </a:xfrm>
          <a:prstGeom prst="rect">
            <a:avLst/>
          </a:prstGeom>
          <a:noFill/>
          <a:ln cap="flat" cmpd="sng" w="9525">
            <a:solidFill>
              <a:schemeClr val="dk1"/>
            </a:solidFill>
            <a:prstDash val="solid"/>
            <a:round/>
            <a:headEnd len="sm" w="sm" type="none"/>
            <a:tailEnd len="sm" w="sm" type="none"/>
          </a:ln>
        </p:spPr>
      </p:pic>
      <p:sp>
        <p:nvSpPr>
          <p:cNvPr id="1366" name="Google Shape;1366;p7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Collection Form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2" name="Shape 852"/>
        <p:cNvGrpSpPr/>
        <p:nvPr/>
      </p:nvGrpSpPr>
      <p:grpSpPr>
        <a:xfrm>
          <a:off x="0" y="0"/>
          <a:ext cx="0" cy="0"/>
          <a:chOff x="0" y="0"/>
          <a:chExt cx="0" cy="0"/>
        </a:xfrm>
      </p:grpSpPr>
      <p:sp>
        <p:nvSpPr>
          <p:cNvPr id="853" name="Google Shape;853;p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Your Role</a:t>
            </a:r>
            <a:endParaRPr/>
          </a:p>
        </p:txBody>
      </p:sp>
      <p:pic>
        <p:nvPicPr>
          <p:cNvPr id="854" name="Google Shape;854;p9"/>
          <p:cNvPicPr preferRelativeResize="0"/>
          <p:nvPr/>
        </p:nvPicPr>
        <p:blipFill rotWithShape="1">
          <a:blip r:embed="rId3">
            <a:alphaModFix/>
          </a:blip>
          <a:srcRect b="4009" l="3244" r="2137" t="2010"/>
          <a:stretch/>
        </p:blipFill>
        <p:spPr>
          <a:xfrm>
            <a:off x="1638250" y="1371900"/>
            <a:ext cx="6232676" cy="4357225"/>
          </a:xfrm>
          <a:prstGeom prst="rect">
            <a:avLst/>
          </a:prstGeom>
          <a:noFill/>
          <a:ln>
            <a:noFill/>
          </a:ln>
        </p:spPr>
      </p:pic>
      <p:sp>
        <p:nvSpPr>
          <p:cNvPr id="855" name="Google Shape;855;p9"/>
          <p:cNvSpPr txBox="1"/>
          <p:nvPr/>
        </p:nvSpPr>
        <p:spPr>
          <a:xfrm>
            <a:off x="121350" y="5565000"/>
            <a:ext cx="89013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2400" u="none" cap="none" strike="noStrike">
                <a:solidFill>
                  <a:srgbClr val="000000"/>
                </a:solidFill>
                <a:latin typeface="Verdana"/>
                <a:ea typeface="Verdana"/>
                <a:cs typeface="Verdana"/>
                <a:sym typeface="Verdana"/>
              </a:rPr>
              <a:t>Materials: </a:t>
            </a:r>
            <a:r>
              <a:rPr b="0" i="0" lang="en-US" sz="2400" u="sng" cap="none" strike="noStrike">
                <a:solidFill>
                  <a:schemeClr val="hlink"/>
                </a:solidFill>
                <a:latin typeface="Verdana"/>
                <a:ea typeface="Verdana"/>
                <a:cs typeface="Verdana"/>
                <a:sym typeface="Verdana"/>
                <a:hlinkClick r:id="rId4"/>
              </a:rPr>
              <a:t>https://vtss-ric.vcu.edu/implementers/effective-classroom-systems/ </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74"/>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74"/>
          <p:cNvSpPr txBox="1"/>
          <p:nvPr>
            <p:ph idx="4294967295" type="title"/>
          </p:nvPr>
        </p:nvSpPr>
        <p:spPr>
          <a:xfrm>
            <a:off x="0" y="3068638"/>
            <a:ext cx="8718550" cy="1331912"/>
          </a:xfrm>
          <a:prstGeom prst="rect">
            <a:avLst/>
          </a:prstGeom>
          <a:noFill/>
          <a:ln>
            <a:noFill/>
          </a:ln>
        </p:spPr>
        <p:txBody>
          <a:bodyPr anchorCtr="0" anchor="t" bIns="45700" lIns="91425" spcFirstLastPara="1" rIns="91425" wrap="square" tIns="45700">
            <a:normAutofit fontScale="90000"/>
          </a:bodyPr>
          <a:lstStyle/>
          <a:p>
            <a:pPr indent="0" lvl="0" marL="0" marR="0" rtl="0" algn="ctr">
              <a:lnSpc>
                <a:spcPct val="100000"/>
              </a:lnSpc>
              <a:spcBef>
                <a:spcPts val="0"/>
              </a:spcBef>
              <a:spcAft>
                <a:spcPts val="0"/>
              </a:spcAft>
              <a:buClr>
                <a:srgbClr val="002C3C"/>
              </a:buClr>
              <a:buSzPct val="90909"/>
              <a:buFont typeface="Verdana"/>
              <a:buNone/>
            </a:pPr>
            <a:r>
              <a:rPr lang="en-US">
                <a:solidFill>
                  <a:srgbClr val="184582"/>
                </a:solidFill>
                <a:latin typeface="Verdana"/>
                <a:ea typeface="Verdana"/>
                <a:cs typeface="Verdana"/>
                <a:sym typeface="Verdana"/>
              </a:rPr>
              <a:t>Routines &amp;</a:t>
            </a:r>
            <a:endParaRPr>
              <a:solidFill>
                <a:srgbClr val="184582"/>
              </a:solidFill>
              <a:latin typeface="Verdana"/>
              <a:ea typeface="Verdana"/>
              <a:cs typeface="Verdana"/>
              <a:sym typeface="Verdana"/>
            </a:endParaRPr>
          </a:p>
          <a:p>
            <a:pPr indent="0" lvl="0" marL="0" marR="0" rtl="0" algn="ctr">
              <a:lnSpc>
                <a:spcPct val="100000"/>
              </a:lnSpc>
              <a:spcBef>
                <a:spcPts val="0"/>
              </a:spcBef>
              <a:spcAft>
                <a:spcPts val="0"/>
              </a:spcAft>
              <a:buClr>
                <a:srgbClr val="002C3C"/>
              </a:buClr>
              <a:buSzPct val="90909"/>
              <a:buFont typeface="Verdana"/>
              <a:buNone/>
            </a:pPr>
            <a:r>
              <a:rPr lang="en-US">
                <a:solidFill>
                  <a:srgbClr val="184582"/>
                </a:solidFill>
                <a:latin typeface="Verdana"/>
                <a:ea typeface="Verdana"/>
                <a:cs typeface="Verdana"/>
                <a:sym typeface="Verdana"/>
              </a:rPr>
              <a:t>Procedures</a:t>
            </a:r>
            <a:endParaRPr>
              <a:solidFill>
                <a:srgbClr val="184582"/>
              </a:solidFill>
              <a:latin typeface="Verdana"/>
              <a:ea typeface="Verdana"/>
              <a:cs typeface="Verdana"/>
              <a:sym typeface="Verdana"/>
            </a:endParaRPr>
          </a:p>
        </p:txBody>
      </p:sp>
      <p:sp>
        <p:nvSpPr>
          <p:cNvPr id="1374" name="Google Shape;1374;p74"/>
          <p:cNvSpPr txBox="1"/>
          <p:nvPr>
            <p:ph idx="4294967295" type="body"/>
          </p:nvPr>
        </p:nvSpPr>
        <p:spPr>
          <a:xfrm>
            <a:off x="988448" y="4814888"/>
            <a:ext cx="7194550" cy="8445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rPr lang="en-US" sz="3600">
                <a:solidFill>
                  <a:srgbClr val="333333"/>
                </a:solidFill>
                <a:latin typeface="Verdana"/>
                <a:ea typeface="Verdana"/>
                <a:cs typeface="Verdana"/>
                <a:sym typeface="Verdana"/>
              </a:rPr>
              <a:t>Creating Consistency</a:t>
            </a:r>
            <a:endParaRPr sz="3600">
              <a:solidFill>
                <a:srgbClr val="333333"/>
              </a:solidFill>
              <a:latin typeface="Verdana"/>
              <a:ea typeface="Verdana"/>
              <a:cs typeface="Verdana"/>
              <a:sym typeface="Verdana"/>
            </a:endParaRPr>
          </a:p>
        </p:txBody>
      </p:sp>
      <p:pic>
        <p:nvPicPr>
          <p:cNvPr id="1375" name="Google Shape;1375;p74"/>
          <p:cNvPicPr preferRelativeResize="0"/>
          <p:nvPr/>
        </p:nvPicPr>
        <p:blipFill rotWithShape="1">
          <a:blip r:embed="rId3">
            <a:alphaModFix/>
          </a:blip>
          <a:srcRect b="0" l="0" r="0" t="0"/>
          <a:stretch/>
        </p:blipFill>
        <p:spPr>
          <a:xfrm>
            <a:off x="13723" y="0"/>
            <a:ext cx="9144000" cy="27639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7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 Routines and Procedures</a:t>
            </a:r>
            <a:endParaRPr/>
          </a:p>
        </p:txBody>
      </p:sp>
      <p:sp>
        <p:nvSpPr>
          <p:cNvPr id="1381" name="Google Shape;1381;p75"/>
          <p:cNvSpPr txBox="1"/>
          <p:nvPr>
            <p:ph idx="1" type="body"/>
          </p:nvPr>
        </p:nvSpPr>
        <p:spPr>
          <a:xfrm>
            <a:off x="202525" y="1600200"/>
            <a:ext cx="4102800" cy="5378100"/>
          </a:xfrm>
          <a:prstGeom prst="rect">
            <a:avLst/>
          </a:prstGeom>
          <a:noFill/>
          <a:ln cap="flat" cmpd="sng" w="12700">
            <a:solidFill>
              <a:schemeClr val="dk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406400" lvl="0" marL="457200" rtl="0" algn="l">
              <a:lnSpc>
                <a:spcPct val="100000"/>
              </a:lnSpc>
              <a:spcBef>
                <a:spcPts val="560"/>
              </a:spcBef>
              <a:spcAft>
                <a:spcPts val="0"/>
              </a:spcAft>
              <a:buSzPct val="117646"/>
              <a:buFont typeface="Verdana"/>
              <a:buChar char="•"/>
            </a:pPr>
            <a:r>
              <a:rPr lang="en-US">
                <a:latin typeface="Verdana"/>
                <a:ea typeface="Verdana"/>
                <a:cs typeface="Verdana"/>
                <a:sym typeface="Verdana"/>
              </a:rPr>
              <a:t>Classroom procedures are steps for accomplishing classroom tasks; they</a:t>
            </a:r>
            <a:endParaRPr>
              <a:latin typeface="Verdana"/>
              <a:ea typeface="Verdana"/>
              <a:cs typeface="Verdana"/>
              <a:sym typeface="Verdana"/>
            </a:endParaRPr>
          </a:p>
          <a:p>
            <a:pPr indent="-406400" lvl="0" marL="457200" rtl="0" algn="l">
              <a:lnSpc>
                <a:spcPct val="100000"/>
              </a:lnSpc>
              <a:spcBef>
                <a:spcPts val="560"/>
              </a:spcBef>
              <a:spcAft>
                <a:spcPts val="0"/>
              </a:spcAft>
              <a:buSzPct val="117646"/>
              <a:buFont typeface="Verdana"/>
              <a:buChar char="•"/>
            </a:pPr>
            <a:r>
              <a:rPr lang="en-US">
                <a:latin typeface="Verdana"/>
                <a:ea typeface="Verdana"/>
                <a:cs typeface="Verdana"/>
                <a:sym typeface="Verdana"/>
              </a:rPr>
              <a:t>Explain the accepted process for carrying out a specific activity such as:</a:t>
            </a:r>
            <a:endParaRPr>
              <a:latin typeface="Verdana"/>
              <a:ea typeface="Verdana"/>
              <a:cs typeface="Verdana"/>
              <a:sym typeface="Verdana"/>
            </a:endParaRPr>
          </a:p>
          <a:p>
            <a:pPr indent="-381000" lvl="1" marL="914400" rtl="0" algn="l">
              <a:lnSpc>
                <a:spcPct val="100000"/>
              </a:lnSpc>
              <a:spcBef>
                <a:spcPts val="480"/>
              </a:spcBef>
              <a:spcAft>
                <a:spcPts val="0"/>
              </a:spcAft>
              <a:buSzPct val="70000"/>
              <a:buFont typeface="Verdana"/>
              <a:buChar char="–"/>
            </a:pPr>
            <a:r>
              <a:rPr lang="en-US" sz="2800">
                <a:latin typeface="Verdana"/>
                <a:ea typeface="Verdana"/>
                <a:cs typeface="Verdana"/>
                <a:sym typeface="Verdana"/>
              </a:rPr>
              <a:t>Walking in the hallway</a:t>
            </a:r>
            <a:endParaRPr>
              <a:latin typeface="Verdana"/>
              <a:ea typeface="Verdana"/>
              <a:cs typeface="Verdana"/>
              <a:sym typeface="Verdana"/>
            </a:endParaRPr>
          </a:p>
          <a:p>
            <a:pPr indent="-381000" lvl="1" marL="914400" rtl="0" algn="l">
              <a:lnSpc>
                <a:spcPct val="100000"/>
              </a:lnSpc>
              <a:spcBef>
                <a:spcPts val="480"/>
              </a:spcBef>
              <a:spcAft>
                <a:spcPts val="0"/>
              </a:spcAft>
              <a:buSzPct val="70000"/>
              <a:buFont typeface="Verdana"/>
              <a:buChar char="–"/>
            </a:pPr>
            <a:r>
              <a:rPr lang="en-US" sz="2800">
                <a:latin typeface="Verdana"/>
                <a:ea typeface="Verdana"/>
                <a:cs typeface="Verdana"/>
                <a:sym typeface="Verdana"/>
              </a:rPr>
              <a:t>Using lockers</a:t>
            </a:r>
            <a:endParaRPr>
              <a:latin typeface="Verdana"/>
              <a:ea typeface="Verdana"/>
              <a:cs typeface="Verdana"/>
              <a:sym typeface="Verdana"/>
            </a:endParaRPr>
          </a:p>
          <a:p>
            <a:pPr indent="-381000" lvl="1" marL="914400" rtl="0" algn="l">
              <a:lnSpc>
                <a:spcPct val="100000"/>
              </a:lnSpc>
              <a:spcBef>
                <a:spcPts val="480"/>
              </a:spcBef>
              <a:spcAft>
                <a:spcPts val="0"/>
              </a:spcAft>
              <a:buSzPct val="70000"/>
              <a:buFont typeface="Verdana"/>
              <a:buChar char="–"/>
            </a:pPr>
            <a:r>
              <a:rPr lang="en-US" sz="2800">
                <a:latin typeface="Verdana"/>
                <a:ea typeface="Verdana"/>
                <a:cs typeface="Verdana"/>
                <a:sym typeface="Verdana"/>
              </a:rPr>
              <a:t>Sharpening pencils</a:t>
            </a:r>
            <a:endParaRPr>
              <a:latin typeface="Verdana"/>
              <a:ea typeface="Verdana"/>
              <a:cs typeface="Verdana"/>
              <a:sym typeface="Verdana"/>
            </a:endParaRPr>
          </a:p>
        </p:txBody>
      </p:sp>
      <p:grpSp>
        <p:nvGrpSpPr>
          <p:cNvPr id="1382" name="Google Shape;1382;p75"/>
          <p:cNvGrpSpPr/>
          <p:nvPr/>
        </p:nvGrpSpPr>
        <p:grpSpPr>
          <a:xfrm>
            <a:off x="4476325" y="1600201"/>
            <a:ext cx="4102768" cy="4874046"/>
            <a:chOff x="0" y="0"/>
            <a:chExt cx="4102768" cy="4728411"/>
          </a:xfrm>
        </p:grpSpPr>
        <p:sp>
          <p:nvSpPr>
            <p:cNvPr id="1383" name="Google Shape;1383;p75"/>
            <p:cNvSpPr/>
            <p:nvPr/>
          </p:nvSpPr>
          <p:spPr>
            <a:xfrm>
              <a:off x="0" y="0"/>
              <a:ext cx="4102768" cy="4728411"/>
            </a:xfrm>
            <a:prstGeom prst="rect">
              <a:avLst/>
            </a:prstGeom>
            <a:solidFill>
              <a:srgbClr val="D8D8D8">
                <a:alpha val="67058"/>
              </a:srgbClr>
            </a:solidFill>
            <a:ln cap="flat" cmpd="sng" w="9525">
              <a:solidFill>
                <a:srgbClr val="000000"/>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2600"/>
                <a:buFont typeface="Verdana"/>
                <a:buNone/>
              </a:pPr>
              <a:r>
                <a:t/>
              </a:r>
              <a:endParaRPr b="0" i="0" sz="2600" u="none" cap="none" strike="noStrike">
                <a:solidFill>
                  <a:srgbClr val="000000"/>
                </a:solidFill>
                <a:latin typeface="Verdana"/>
                <a:ea typeface="Verdana"/>
                <a:cs typeface="Verdana"/>
                <a:sym typeface="Verdana"/>
              </a:endParaRPr>
            </a:p>
          </p:txBody>
        </p:sp>
        <p:sp>
          <p:nvSpPr>
            <p:cNvPr id="1384" name="Google Shape;1384;p75"/>
            <p:cNvSpPr txBox="1"/>
            <p:nvPr/>
          </p:nvSpPr>
          <p:spPr>
            <a:xfrm>
              <a:off x="65685" y="10"/>
              <a:ext cx="3971400" cy="4168500"/>
            </a:xfrm>
            <a:prstGeom prst="rect">
              <a:avLst/>
            </a:prstGeom>
            <a:noFill/>
            <a:ln>
              <a:noFill/>
            </a:ln>
          </p:spPr>
          <p:txBody>
            <a:bodyPr anchorCtr="0" anchor="t" bIns="60900" lIns="60900" spcFirstLastPara="1" rIns="60900" wrap="square" tIns="60900">
              <a:spAutoFit/>
            </a:bodyPr>
            <a:lstStyle/>
            <a:p>
              <a:pPr indent="0" lvl="0" marL="0" marR="0" rtl="0" algn="l">
                <a:lnSpc>
                  <a:spcPct val="100000"/>
                </a:lnSpc>
                <a:spcBef>
                  <a:spcPts val="0"/>
                </a:spcBef>
                <a:spcAft>
                  <a:spcPts val="0"/>
                </a:spcAft>
                <a:buClr>
                  <a:srgbClr val="000000"/>
                </a:buClr>
                <a:buSzPts val="2400"/>
                <a:buFont typeface="Verdana"/>
                <a:buNone/>
              </a:pPr>
              <a:r>
                <a:rPr b="1" i="0" lang="en-US" sz="2700" u="none" cap="none" strike="noStrike">
                  <a:solidFill>
                    <a:srgbClr val="184582"/>
                  </a:solidFill>
                  <a:latin typeface="Verdana"/>
                  <a:ea typeface="Verdana"/>
                  <a:cs typeface="Verdana"/>
                  <a:sym typeface="Verdana"/>
                </a:rPr>
                <a:t>Routines</a:t>
              </a:r>
              <a:r>
                <a:rPr b="1" i="0" lang="en-US" sz="2700" u="none" cap="none" strike="noStrike">
                  <a:solidFill>
                    <a:srgbClr val="0000FF"/>
                  </a:solidFill>
                  <a:latin typeface="Verdana"/>
                  <a:ea typeface="Verdana"/>
                  <a:cs typeface="Verdana"/>
                  <a:sym typeface="Verdana"/>
                </a:rPr>
                <a:t> </a:t>
              </a:r>
              <a:r>
                <a:rPr b="0" i="0" lang="en-US" sz="2700" u="none" cap="none" strike="noStrike">
                  <a:solidFill>
                    <a:srgbClr val="00212C"/>
                  </a:solidFill>
                  <a:latin typeface="Verdana"/>
                  <a:ea typeface="Verdana"/>
                  <a:cs typeface="Verdana"/>
                  <a:sym typeface="Verdana"/>
                </a:rPr>
                <a:t>are procedures that are used on a consistent basis, such as:</a:t>
              </a:r>
              <a:endParaRPr b="0" i="0" sz="1700" u="none" cap="none" strike="noStrike">
                <a:solidFill>
                  <a:srgbClr val="000000"/>
                </a:solidFill>
                <a:latin typeface="Arial"/>
                <a:ea typeface="Arial"/>
                <a:cs typeface="Arial"/>
                <a:sym typeface="Arial"/>
              </a:endParaRPr>
            </a:p>
            <a:p>
              <a:pPr indent="-361950" lvl="0" marL="876300" marR="0" rtl="0" algn="l">
                <a:lnSpc>
                  <a:spcPct val="100000"/>
                </a:lnSpc>
                <a:spcBef>
                  <a:spcPts val="0"/>
                </a:spcBef>
                <a:spcAft>
                  <a:spcPts val="0"/>
                </a:spcAft>
                <a:buClr>
                  <a:srgbClr val="00212C"/>
                </a:buClr>
                <a:buSzPts val="2700"/>
                <a:buFont typeface="Arial"/>
                <a:buChar char="•"/>
              </a:pPr>
              <a:r>
                <a:rPr b="0" i="0" lang="en-US" sz="2700" u="none" cap="none" strike="noStrike">
                  <a:solidFill>
                    <a:srgbClr val="00212C"/>
                  </a:solidFill>
                  <a:latin typeface="Verdana"/>
                  <a:ea typeface="Verdana"/>
                  <a:cs typeface="Verdana"/>
                  <a:sym typeface="Verdana"/>
                </a:rPr>
                <a:t>When students arrive to class</a:t>
              </a:r>
              <a:endParaRPr b="0" i="0" sz="1700" u="none" cap="none" strike="noStrike">
                <a:solidFill>
                  <a:srgbClr val="000000"/>
                </a:solidFill>
                <a:latin typeface="Arial"/>
                <a:ea typeface="Arial"/>
                <a:cs typeface="Arial"/>
                <a:sym typeface="Arial"/>
              </a:endParaRPr>
            </a:p>
            <a:p>
              <a:pPr indent="-361950" lvl="0" marL="876300" marR="0" rtl="0" algn="l">
                <a:lnSpc>
                  <a:spcPct val="100000"/>
                </a:lnSpc>
                <a:spcBef>
                  <a:spcPts val="0"/>
                </a:spcBef>
                <a:spcAft>
                  <a:spcPts val="0"/>
                </a:spcAft>
                <a:buClr>
                  <a:srgbClr val="00212C"/>
                </a:buClr>
                <a:buSzPts val="2700"/>
                <a:buFont typeface="Arial"/>
                <a:buChar char="•"/>
              </a:pPr>
              <a:r>
                <a:rPr b="0" i="0" lang="en-US" sz="2700" u="none" cap="none" strike="noStrike">
                  <a:solidFill>
                    <a:srgbClr val="00212C"/>
                  </a:solidFill>
                  <a:latin typeface="Verdana"/>
                  <a:ea typeface="Verdana"/>
                  <a:cs typeface="Verdana"/>
                  <a:sym typeface="Verdana"/>
                </a:rPr>
                <a:t>During in-class transitions</a:t>
              </a:r>
              <a:endParaRPr b="0" i="0" sz="1700" u="none" cap="none" strike="noStrike">
                <a:solidFill>
                  <a:srgbClr val="000000"/>
                </a:solidFill>
                <a:latin typeface="Arial"/>
                <a:ea typeface="Arial"/>
                <a:cs typeface="Arial"/>
                <a:sym typeface="Arial"/>
              </a:endParaRPr>
            </a:p>
            <a:p>
              <a:pPr indent="-361950" lvl="0" marL="876300" marR="0" rtl="0" algn="l">
                <a:lnSpc>
                  <a:spcPct val="100000"/>
                </a:lnSpc>
                <a:spcBef>
                  <a:spcPts val="0"/>
                </a:spcBef>
                <a:spcAft>
                  <a:spcPts val="0"/>
                </a:spcAft>
                <a:buClr>
                  <a:srgbClr val="00212C"/>
                </a:buClr>
                <a:buSzPts val="2700"/>
                <a:buFont typeface="Arial"/>
                <a:buChar char="•"/>
              </a:pPr>
              <a:r>
                <a:rPr b="0" i="0" lang="en-US" sz="2700" u="none" cap="none" strike="noStrike">
                  <a:solidFill>
                    <a:srgbClr val="00212C"/>
                  </a:solidFill>
                  <a:latin typeface="Verdana"/>
                  <a:ea typeface="Verdana"/>
                  <a:cs typeface="Verdana"/>
                  <a:sym typeface="Verdana"/>
                </a:rPr>
                <a:t>At dismissal</a:t>
              </a:r>
              <a:endParaRPr b="0" i="0" sz="1700" u="none" cap="none" strike="noStrike">
                <a:solidFill>
                  <a:srgbClr val="000000"/>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2400"/>
                <a:buFont typeface="Verdana"/>
                <a:buNone/>
              </a:pPr>
              <a:r>
                <a:t/>
              </a:r>
              <a:endParaRPr b="0" i="0" sz="2400" u="none" cap="none" strike="noStrike">
                <a:solidFill>
                  <a:srgbClr val="00212C"/>
                </a:solidFill>
                <a:latin typeface="Verdana"/>
                <a:ea typeface="Verdana"/>
                <a:cs typeface="Verdana"/>
                <a:sym typeface="Verdana"/>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76"/>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44"/>
              <a:buNone/>
            </a:pPr>
            <a:r>
              <a:rPr lang="en-US"/>
              <a:t>Rationale: A Safe and Predictable Environment</a:t>
            </a:r>
            <a:endParaRPr/>
          </a:p>
        </p:txBody>
      </p:sp>
      <p:sp>
        <p:nvSpPr>
          <p:cNvPr id="1390" name="Google Shape;1390;p76"/>
          <p:cNvSpPr txBox="1"/>
          <p:nvPr>
            <p:ph idx="4294967295" type="body"/>
          </p:nvPr>
        </p:nvSpPr>
        <p:spPr>
          <a:xfrm>
            <a:off x="628650" y="2627563"/>
            <a:ext cx="7886700" cy="549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2800"/>
              <a:buNone/>
            </a:pPr>
            <a:r>
              <a:rPr lang="en-US" sz="2230">
                <a:latin typeface="Verdana"/>
                <a:ea typeface="Verdana"/>
                <a:cs typeface="Verdana"/>
                <a:sym typeface="Verdana"/>
              </a:rPr>
              <a:t>To build and foster positive relationships, teachers should establish expectations, routines, and procedures that are age appropriate and respective of individual backgrounds. They should be</a:t>
            </a:r>
            <a:r>
              <a:rPr lang="en-US" sz="2200">
                <a:latin typeface="Verdana"/>
                <a:ea typeface="Verdana"/>
                <a:cs typeface="Verdana"/>
                <a:sym typeface="Verdana"/>
              </a:rPr>
              <a:t> </a:t>
            </a:r>
            <a:r>
              <a:rPr lang="en-US" sz="2230">
                <a:latin typeface="Verdana"/>
                <a:ea typeface="Verdana"/>
                <a:cs typeface="Verdana"/>
                <a:sym typeface="Verdana"/>
              </a:rPr>
              <a:t>positively stated and explicitly taught and practiced across the school year. When students demonstrate mastery and follow established rules and routines, teachers should provide age-appropriate specific performance feedback in meaningful and caring ways.</a:t>
            </a:r>
            <a:endParaRPr sz="2300">
              <a:latin typeface="Verdana"/>
              <a:ea typeface="Verdana"/>
              <a:cs typeface="Verdana"/>
              <a:sym typeface="Verdana"/>
            </a:endParaRPr>
          </a:p>
          <a:p>
            <a:pPr indent="0" lvl="0" marL="0" rtl="0" algn="l">
              <a:lnSpc>
                <a:spcPct val="100000"/>
              </a:lnSpc>
              <a:spcBef>
                <a:spcPts val="360"/>
              </a:spcBef>
              <a:spcAft>
                <a:spcPts val="0"/>
              </a:spcAft>
              <a:buSzPts val="2800"/>
              <a:buNone/>
            </a:pPr>
            <a:r>
              <a:t/>
            </a:r>
            <a:endParaRPr sz="1400">
              <a:latin typeface="Verdana"/>
              <a:ea typeface="Verdana"/>
              <a:cs typeface="Verdana"/>
              <a:sym typeface="Verdana"/>
            </a:endParaRPr>
          </a:p>
          <a:p>
            <a:pPr indent="0" lvl="0" marL="0" rtl="0" algn="l">
              <a:lnSpc>
                <a:spcPct val="100000"/>
              </a:lnSpc>
              <a:spcBef>
                <a:spcPts val="360"/>
              </a:spcBef>
              <a:spcAft>
                <a:spcPts val="0"/>
              </a:spcAft>
              <a:buSzPts val="2800"/>
              <a:buNone/>
            </a:pPr>
            <a:r>
              <a:rPr lang="en-US" sz="1400">
                <a:latin typeface="Verdana"/>
                <a:ea typeface="Verdana"/>
                <a:cs typeface="Verdana"/>
                <a:sym typeface="Verdana"/>
              </a:rPr>
              <a:t>Adapted from McLeskey</a:t>
            </a:r>
            <a:r>
              <a:rPr lang="en-US" sz="1300">
                <a:latin typeface="Verdana"/>
                <a:ea typeface="Verdana"/>
                <a:cs typeface="Verdana"/>
                <a:sym typeface="Verdana"/>
              </a:rPr>
              <a:t>, </a:t>
            </a:r>
            <a:r>
              <a:rPr lang="en-US" sz="1400">
                <a:latin typeface="Verdana"/>
                <a:ea typeface="Verdana"/>
                <a:cs typeface="Verdana"/>
                <a:sym typeface="Verdana"/>
              </a:rPr>
              <a:t>J., Barringer, M-D., Billingsley, B., Brownell, M., Jackson, D., Kennedy, M., Lewis, T., Maheady, L., Rodriguez, J., Scheeler, M. C., Winn, J., &amp; Ziegler, D. (2017, January). High-leverage practices in special education. Arlington, VA: Council for Exceptional Children &amp; CEEDAR Center. © 2017 CEC &amp; CEEDAR</a:t>
            </a:r>
            <a:endParaRPr sz="2300">
              <a:latin typeface="Verdana"/>
              <a:ea typeface="Verdana"/>
              <a:cs typeface="Verdana"/>
              <a:sym typeface="Verdana"/>
            </a:endParaRPr>
          </a:p>
        </p:txBody>
      </p:sp>
      <p:pic>
        <p:nvPicPr>
          <p:cNvPr id="1391" name="Google Shape;1391;p76"/>
          <p:cNvPicPr preferRelativeResize="0"/>
          <p:nvPr/>
        </p:nvPicPr>
        <p:blipFill rotWithShape="1">
          <a:blip r:embed="rId3">
            <a:alphaModFix/>
          </a:blip>
          <a:srcRect b="0" l="0" r="0" t="0"/>
          <a:stretch/>
        </p:blipFill>
        <p:spPr>
          <a:xfrm>
            <a:off x="692149" y="1789386"/>
            <a:ext cx="7759700" cy="8382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77"/>
          <p:cNvSpPr txBox="1"/>
          <p:nvPr>
            <p:ph idx="1" type="body"/>
          </p:nvPr>
        </p:nvSpPr>
        <p:spPr>
          <a:xfrm>
            <a:off x="457201" y="1600200"/>
            <a:ext cx="8229601" cy="4572000"/>
          </a:xfrm>
          <a:prstGeom prst="rect">
            <a:avLst/>
          </a:prstGeom>
          <a:noFill/>
          <a:ln>
            <a:noFill/>
          </a:ln>
        </p:spPr>
        <p:txBody>
          <a:bodyPr anchorCtr="0" anchor="t" bIns="45675" lIns="45675" spcFirstLastPara="1" rIns="45675" wrap="square" tIns="45675">
            <a:normAutofit/>
          </a:bodyPr>
          <a:lstStyle/>
          <a:p>
            <a:pPr indent="-228600" lvl="0" marL="457200" rtl="0" algn="l">
              <a:lnSpc>
                <a:spcPct val="100000"/>
              </a:lnSpc>
              <a:spcBef>
                <a:spcPts val="300"/>
              </a:spcBef>
              <a:spcAft>
                <a:spcPts val="0"/>
              </a:spcAft>
              <a:buSzPts val="3200"/>
              <a:buNone/>
            </a:pPr>
            <a:r>
              <a:t/>
            </a:r>
            <a:endParaRPr/>
          </a:p>
        </p:txBody>
      </p:sp>
      <p:sp>
        <p:nvSpPr>
          <p:cNvPr id="1397" name="Google Shape;1397;p77"/>
          <p:cNvSpPr txBox="1"/>
          <p:nvPr>
            <p:ph type="title"/>
          </p:nvPr>
        </p:nvSpPr>
        <p:spPr>
          <a:xfrm>
            <a:off x="228600" y="228600"/>
            <a:ext cx="8686800" cy="1143000"/>
          </a:xfrm>
          <a:prstGeom prst="rect">
            <a:avLst/>
          </a:prstGeom>
          <a:solidFill>
            <a:srgbClr val="072B62"/>
          </a:solidFill>
          <a:ln>
            <a:noFill/>
          </a:ln>
        </p:spPr>
        <p:txBody>
          <a:bodyPr anchorCtr="0" anchor="ctr" bIns="45675" lIns="45675" spcFirstLastPara="1" rIns="45675" wrap="square" tIns="45675">
            <a:normAutofit fontScale="90000"/>
          </a:bodyPr>
          <a:lstStyle/>
          <a:p>
            <a:pPr indent="0" lvl="0" marL="0" rtl="0" algn="ctr">
              <a:lnSpc>
                <a:spcPct val="100000"/>
              </a:lnSpc>
              <a:spcBef>
                <a:spcPts val="0"/>
              </a:spcBef>
              <a:spcAft>
                <a:spcPts val="0"/>
              </a:spcAft>
              <a:buSzPct val="50000"/>
              <a:buNone/>
            </a:pPr>
            <a:r>
              <a:rPr lang="en-US">
                <a:solidFill>
                  <a:schemeClr val="lt1"/>
                </a:solidFill>
              </a:rPr>
              <a:t>Classroom Procedures and Routines</a:t>
            </a:r>
            <a:endParaRPr/>
          </a:p>
        </p:txBody>
      </p:sp>
      <p:pic>
        <p:nvPicPr>
          <p:cNvPr descr="Google Shape;294;gba9bdee3fb_0_0" id="1398" name="Google Shape;1398;p77"/>
          <p:cNvPicPr preferRelativeResize="0"/>
          <p:nvPr/>
        </p:nvPicPr>
        <p:blipFill rotWithShape="1">
          <a:blip r:embed="rId3">
            <a:alphaModFix/>
          </a:blip>
          <a:srcRect b="0" l="16505" r="17655" t="30098"/>
          <a:stretch/>
        </p:blipFill>
        <p:spPr>
          <a:xfrm>
            <a:off x="472302" y="1575726"/>
            <a:ext cx="8069375" cy="456602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78"/>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sp>
        <p:nvSpPr>
          <p:cNvPr id="1404" name="Google Shape;1404;p7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Example</a:t>
            </a:r>
            <a:endParaRPr/>
          </a:p>
        </p:txBody>
      </p:sp>
      <p:pic>
        <p:nvPicPr>
          <p:cNvPr descr="Google Shape;301;gb9c1c653d4_0_48" id="1405" name="Google Shape;1405;p78"/>
          <p:cNvPicPr preferRelativeResize="0"/>
          <p:nvPr/>
        </p:nvPicPr>
        <p:blipFill rotWithShape="1">
          <a:blip r:embed="rId3">
            <a:alphaModFix/>
          </a:blip>
          <a:srcRect b="0" l="3914" r="3932" t="0"/>
          <a:stretch/>
        </p:blipFill>
        <p:spPr>
          <a:xfrm>
            <a:off x="307001" y="1548599"/>
            <a:ext cx="8752602" cy="5243552"/>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79"/>
          <p:cNvSpPr txBox="1"/>
          <p:nvPr>
            <p:ph idx="1" type="body"/>
          </p:nvPr>
        </p:nvSpPr>
        <p:spPr>
          <a:xfrm>
            <a:off x="457201" y="1600201"/>
            <a:ext cx="8229600" cy="4571999"/>
          </a:xfrm>
          <a:prstGeom prst="rect">
            <a:avLst/>
          </a:prstGeom>
          <a:noFill/>
          <a:ln>
            <a:noFill/>
          </a:ln>
        </p:spPr>
        <p:txBody>
          <a:bodyPr anchorCtr="0" anchor="t" bIns="60900" lIns="60900" spcFirstLastPara="1" rIns="60900" wrap="square" tIns="60900">
            <a:normAutofit/>
          </a:bodyPr>
          <a:lstStyle/>
          <a:p>
            <a:pPr indent="0" lvl="0" marL="0" rtl="0" algn="l">
              <a:lnSpc>
                <a:spcPct val="100000"/>
              </a:lnSpc>
              <a:spcBef>
                <a:spcPts val="0"/>
              </a:spcBef>
              <a:spcAft>
                <a:spcPts val="0"/>
              </a:spcAft>
              <a:buSzPts val="3200"/>
              <a:buNone/>
            </a:pPr>
            <a:r>
              <a:t/>
            </a:r>
            <a:endParaRPr b="0" i="0" sz="3200" u="none" cap="none" strike="noStrike">
              <a:solidFill>
                <a:srgbClr val="000000"/>
              </a:solidFill>
              <a:latin typeface="Verdana"/>
              <a:ea typeface="Verdana"/>
              <a:cs typeface="Verdana"/>
              <a:sym typeface="Verdana"/>
            </a:endParaRPr>
          </a:p>
          <a:p>
            <a:pPr indent="0" lvl="0" marL="0" rtl="0" algn="l">
              <a:lnSpc>
                <a:spcPct val="100000"/>
              </a:lnSpc>
              <a:spcBef>
                <a:spcPts val="0"/>
              </a:spcBef>
              <a:spcAft>
                <a:spcPts val="0"/>
              </a:spcAft>
              <a:buSzPts val="2400"/>
              <a:buNone/>
            </a:pPr>
            <a:r>
              <a:rPr i="1" lang="en-US" sz="2400">
                <a:solidFill>
                  <a:srgbClr val="00212C"/>
                </a:solidFill>
              </a:rPr>
              <a:t> </a:t>
            </a:r>
            <a:endParaRPr/>
          </a:p>
        </p:txBody>
      </p:sp>
      <p:sp>
        <p:nvSpPr>
          <p:cNvPr id="1411" name="Google Shape;1411;p7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Discussion Time</a:t>
            </a:r>
            <a:endParaRPr/>
          </a:p>
        </p:txBody>
      </p:sp>
      <p:sp>
        <p:nvSpPr>
          <p:cNvPr id="1412" name="Google Shape;1412;p79"/>
          <p:cNvSpPr txBox="1"/>
          <p:nvPr/>
        </p:nvSpPr>
        <p:spPr>
          <a:xfrm>
            <a:off x="520475" y="1491600"/>
            <a:ext cx="5679300" cy="5571900"/>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212C"/>
              </a:buClr>
              <a:buSzPts val="2400"/>
              <a:buFont typeface="Verdana"/>
              <a:buNone/>
            </a:pPr>
            <a:r>
              <a:rPr b="1" i="0" lang="en-US" sz="2400" u="none" cap="none" strike="noStrike">
                <a:solidFill>
                  <a:srgbClr val="00212C"/>
                </a:solidFill>
                <a:latin typeface="Verdana"/>
                <a:ea typeface="Verdana"/>
                <a:cs typeface="Verdana"/>
                <a:sym typeface="Verdana"/>
              </a:rPr>
              <a:t>Things to talk about: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12C"/>
              </a:solidFill>
              <a:latin typeface="Verdana"/>
              <a:ea typeface="Verdana"/>
              <a:cs typeface="Verdana"/>
              <a:sym typeface="Verdana"/>
            </a:endParaRPr>
          </a:p>
          <a:p>
            <a:pPr indent="-381000" lvl="0" marL="457200" marR="0" rtl="0" algn="l">
              <a:lnSpc>
                <a:spcPct val="100000"/>
              </a:lnSpc>
              <a:spcBef>
                <a:spcPts val="0"/>
              </a:spcBef>
              <a:spcAft>
                <a:spcPts val="0"/>
              </a:spcAft>
              <a:buClr>
                <a:srgbClr val="00212C"/>
              </a:buClr>
              <a:buSzPts val="2400"/>
              <a:buFont typeface="Verdana"/>
              <a:buAutoNum type="arabicPeriod"/>
            </a:pPr>
            <a:r>
              <a:rPr b="0" i="0" lang="en-US" sz="2400" u="none" cap="none" strike="noStrike">
                <a:solidFill>
                  <a:srgbClr val="00212C"/>
                </a:solidFill>
                <a:latin typeface="Verdana"/>
                <a:ea typeface="Verdana"/>
                <a:cs typeface="Verdana"/>
                <a:sym typeface="Verdana"/>
              </a:rPr>
              <a:t>Should a grade level encourage consistency in some or all routines?</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600"/>
              </a:spcBef>
              <a:spcAft>
                <a:spcPts val="0"/>
              </a:spcAft>
              <a:buClr>
                <a:srgbClr val="00212C"/>
              </a:buClr>
              <a:buSzPts val="2400"/>
              <a:buFont typeface="Verdana"/>
              <a:buAutoNum type="arabicPeriod"/>
            </a:pPr>
            <a:r>
              <a:rPr b="0" i="0" lang="en-US" sz="2400" u="none" cap="none" strike="noStrike">
                <a:solidFill>
                  <a:srgbClr val="00212C"/>
                </a:solidFill>
                <a:latin typeface="Verdana"/>
                <a:ea typeface="Verdana"/>
                <a:cs typeface="Verdana"/>
                <a:sym typeface="Verdana"/>
              </a:rPr>
              <a:t>If yes, how do you create buy-in for all teachers?</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600"/>
              </a:spcBef>
              <a:spcAft>
                <a:spcPts val="0"/>
              </a:spcAft>
              <a:buClr>
                <a:srgbClr val="00212C"/>
              </a:buClr>
              <a:buSzPts val="2400"/>
              <a:buFont typeface="Verdana"/>
              <a:buAutoNum type="arabicPeriod"/>
            </a:pPr>
            <a:r>
              <a:rPr b="0" i="0" lang="en-US" sz="2400" u="none" cap="none" strike="noStrike">
                <a:solidFill>
                  <a:srgbClr val="00212C"/>
                </a:solidFill>
                <a:latin typeface="Verdana"/>
                <a:ea typeface="Verdana"/>
                <a:cs typeface="Verdana"/>
                <a:sym typeface="Verdana"/>
              </a:rPr>
              <a:t>What are a “top 5” classroom routines you might develop for a classroom?</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600"/>
              </a:spcBef>
              <a:spcAft>
                <a:spcPts val="0"/>
              </a:spcAft>
              <a:buClr>
                <a:srgbClr val="00212C"/>
              </a:buClr>
              <a:buSzPts val="2400"/>
              <a:buFont typeface="Verdana"/>
              <a:buAutoNum type="arabicPeriod"/>
            </a:pPr>
            <a:r>
              <a:rPr b="0" i="0" lang="en-US" sz="2400" u="none" cap="none" strike="noStrike">
                <a:solidFill>
                  <a:srgbClr val="00212C"/>
                </a:solidFill>
                <a:latin typeface="Verdana"/>
                <a:ea typeface="Verdana"/>
                <a:cs typeface="Verdana"/>
                <a:sym typeface="Verdana"/>
              </a:rPr>
              <a:t>How can you gain student input when creating the classroom matrix?</a:t>
            </a:r>
            <a:endParaRPr b="0" i="0" sz="1400" u="none" cap="none" strike="noStrike">
              <a:solidFill>
                <a:srgbClr val="000000"/>
              </a:solidFill>
              <a:latin typeface="Arial"/>
              <a:ea typeface="Arial"/>
              <a:cs typeface="Arial"/>
              <a:sym typeface="Arial"/>
            </a:endParaRPr>
          </a:p>
          <a:p>
            <a:pPr indent="914400" lvl="0" marL="0" marR="0" rtl="0" algn="l">
              <a:lnSpc>
                <a:spcPct val="100000"/>
              </a:lnSpc>
              <a:spcBef>
                <a:spcPts val="600"/>
              </a:spcBef>
              <a:spcAft>
                <a:spcPts val="0"/>
              </a:spcAft>
              <a:buClr>
                <a:srgbClr val="000000"/>
              </a:buClr>
              <a:buSzPts val="2400"/>
              <a:buFont typeface="Arial"/>
              <a:buNone/>
            </a:pPr>
            <a:r>
              <a:t/>
            </a:r>
            <a:endParaRPr b="0" i="0" sz="2400" u="none" cap="none" strike="noStrike">
              <a:solidFill>
                <a:srgbClr val="00212C"/>
              </a:solidFill>
              <a:latin typeface="Verdana"/>
              <a:ea typeface="Verdana"/>
              <a:cs typeface="Verdana"/>
              <a:sym typeface="Verdana"/>
            </a:endParaRPr>
          </a:p>
        </p:txBody>
      </p:sp>
      <p:pic>
        <p:nvPicPr>
          <p:cNvPr id="1413" name="Google Shape;1413;p79"/>
          <p:cNvPicPr preferRelativeResize="0"/>
          <p:nvPr/>
        </p:nvPicPr>
        <p:blipFill rotWithShape="1">
          <a:blip r:embed="rId3">
            <a:alphaModFix/>
          </a:blip>
          <a:srcRect b="0" l="0" r="0" t="27362"/>
          <a:stretch/>
        </p:blipFill>
        <p:spPr>
          <a:xfrm>
            <a:off x="6301800" y="2145400"/>
            <a:ext cx="2576850" cy="28075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80"/>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600"/>
              <a:t>Teaching Effective Procedures and Routines</a:t>
            </a:r>
            <a:endParaRPr sz="3600"/>
          </a:p>
        </p:txBody>
      </p:sp>
      <p:grpSp>
        <p:nvGrpSpPr>
          <p:cNvPr id="1419" name="Google Shape;1419;p80"/>
          <p:cNvGrpSpPr/>
          <p:nvPr/>
        </p:nvGrpSpPr>
        <p:grpSpPr>
          <a:xfrm>
            <a:off x="293379" y="1623245"/>
            <a:ext cx="3997191" cy="4335922"/>
            <a:chOff x="0" y="0"/>
            <a:chExt cx="3997189" cy="4335920"/>
          </a:xfrm>
        </p:grpSpPr>
        <p:sp>
          <p:nvSpPr>
            <p:cNvPr id="1420" name="Google Shape;1420;p80"/>
            <p:cNvSpPr/>
            <p:nvPr/>
          </p:nvSpPr>
          <p:spPr>
            <a:xfrm>
              <a:off x="0" y="0"/>
              <a:ext cx="3997189" cy="4335920"/>
            </a:xfrm>
            <a:prstGeom prst="rect">
              <a:avLst/>
            </a:pr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220127" lvl="0" marL="220127" marR="0" rtl="0" algn="l">
                <a:lnSpc>
                  <a:spcPct val="100000"/>
                </a:lnSpc>
                <a:spcBef>
                  <a:spcPts val="0"/>
                </a:spcBef>
                <a:spcAft>
                  <a:spcPts val="0"/>
                </a:spcAft>
                <a:buClr>
                  <a:srgbClr val="0000FF"/>
                </a:buClr>
                <a:buSzPts val="1800"/>
                <a:buFont typeface="Verdana"/>
                <a:buNone/>
              </a:pPr>
              <a:r>
                <a:t/>
              </a:r>
              <a:endParaRPr b="1" i="0" sz="1800" u="none" cap="none" strike="noStrike">
                <a:solidFill>
                  <a:srgbClr val="0000FF"/>
                </a:solidFill>
                <a:latin typeface="Verdana"/>
                <a:ea typeface="Verdana"/>
                <a:cs typeface="Verdana"/>
                <a:sym typeface="Verdana"/>
              </a:endParaRPr>
            </a:p>
          </p:txBody>
        </p:sp>
        <p:sp>
          <p:nvSpPr>
            <p:cNvPr id="1421" name="Google Shape;1421;p80"/>
            <p:cNvSpPr txBox="1"/>
            <p:nvPr/>
          </p:nvSpPr>
          <p:spPr>
            <a:xfrm>
              <a:off x="65737" y="4762"/>
              <a:ext cx="3865800" cy="4227600"/>
            </a:xfrm>
            <a:prstGeom prst="rect">
              <a:avLst/>
            </a:prstGeom>
            <a:noFill/>
            <a:ln>
              <a:noFill/>
            </a:ln>
          </p:spPr>
          <p:txBody>
            <a:bodyPr anchorCtr="0" anchor="t" bIns="60900" lIns="60900" spcFirstLastPara="1" rIns="60900" wrap="square" tIns="60900">
              <a:spAutoFit/>
            </a:bodyPr>
            <a:lstStyle/>
            <a:p>
              <a:pPr indent="0" lvl="0" marL="0" marR="0" rtl="0" algn="l">
                <a:lnSpc>
                  <a:spcPct val="100000"/>
                </a:lnSpc>
                <a:spcBef>
                  <a:spcPts val="0"/>
                </a:spcBef>
                <a:spcAft>
                  <a:spcPts val="0"/>
                </a:spcAft>
                <a:buClr>
                  <a:srgbClr val="000000"/>
                </a:buClr>
                <a:buSzPts val="2400"/>
                <a:buFont typeface="Verdana"/>
                <a:buNone/>
              </a:pPr>
              <a:r>
                <a:rPr b="1" i="0" lang="en-US" sz="2400" u="none" cap="none" strike="noStrike">
                  <a:solidFill>
                    <a:srgbClr val="002060"/>
                  </a:solidFill>
                  <a:latin typeface="Verdana"/>
                  <a:ea typeface="Verdana"/>
                  <a:cs typeface="Verdana"/>
                  <a:sym typeface="Verdana"/>
                </a:rPr>
                <a:t>Teaching Routine:</a:t>
              </a:r>
              <a:r>
                <a:rPr b="1" i="0" lang="en-US" sz="2400" u="none" cap="none" strike="noStrike">
                  <a:solidFill>
                    <a:srgbClr val="0000FF"/>
                  </a:solidFill>
                  <a:latin typeface="Verdana"/>
                  <a:ea typeface="Verdana"/>
                  <a:cs typeface="Verdana"/>
                  <a:sym typeface="Verdana"/>
                </a:rPr>
                <a:t> </a:t>
              </a:r>
              <a:r>
                <a:rPr b="0" i="0" lang="en-US" sz="2400" u="none" cap="none" strike="noStrike">
                  <a:solidFill>
                    <a:srgbClr val="00212C"/>
                  </a:solidFill>
                  <a:latin typeface="Verdana"/>
                  <a:ea typeface="Verdana"/>
                  <a:cs typeface="Verdana"/>
                  <a:sym typeface="Verdana"/>
                </a:rPr>
                <a:t>how the procedure or activity looks (examples and nonexamples)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400"/>
                <a:buFont typeface="Arial"/>
                <a:buNone/>
              </a:pPr>
              <a:r>
                <a:t/>
              </a:r>
              <a:endParaRPr b="0" i="0" sz="2400" u="none" cap="none" strike="noStrike">
                <a:solidFill>
                  <a:srgbClr val="00212C"/>
                </a:solidFill>
                <a:latin typeface="Verdana"/>
                <a:ea typeface="Verdana"/>
                <a:cs typeface="Verdana"/>
                <a:sym typeface="Verdana"/>
              </a:endParaRPr>
            </a:p>
            <a:p>
              <a:pPr indent="0" lvl="0" marL="0" marR="0" rtl="0" algn="l">
                <a:lnSpc>
                  <a:spcPct val="100000"/>
                </a:lnSpc>
                <a:spcBef>
                  <a:spcPts val="800"/>
                </a:spcBef>
                <a:spcAft>
                  <a:spcPts val="0"/>
                </a:spcAft>
                <a:buClr>
                  <a:srgbClr val="000000"/>
                </a:buClr>
                <a:buSzPts val="2400"/>
                <a:buFont typeface="Verdana"/>
                <a:buNone/>
              </a:pPr>
              <a:r>
                <a:rPr b="1" i="0" lang="en-US" sz="2400" u="none" cap="none" strike="noStrike">
                  <a:solidFill>
                    <a:srgbClr val="002060"/>
                  </a:solidFill>
                  <a:latin typeface="Verdana"/>
                  <a:ea typeface="Verdana"/>
                  <a:cs typeface="Verdana"/>
                  <a:sym typeface="Verdana"/>
                </a:rPr>
                <a:t>Active Supervision:</a:t>
              </a:r>
              <a:r>
                <a:rPr b="1" i="0" lang="en-US" sz="2400" u="none" cap="none" strike="noStrike">
                  <a:solidFill>
                    <a:srgbClr val="000000"/>
                  </a:solidFill>
                  <a:latin typeface="Verdana"/>
                  <a:ea typeface="Verdana"/>
                  <a:cs typeface="Verdana"/>
                  <a:sym typeface="Verdana"/>
                </a:rPr>
                <a:t> </a:t>
              </a:r>
              <a:r>
                <a:rPr b="0" i="0" lang="en-US" sz="2400" u="none" cap="none" strike="noStrike">
                  <a:solidFill>
                    <a:srgbClr val="000000"/>
                  </a:solidFill>
                  <a:latin typeface="Verdana"/>
                  <a:ea typeface="Verdana"/>
                  <a:cs typeface="Verdana"/>
                  <a:sym typeface="Verdana"/>
                </a:rPr>
                <a:t>a method for effectively monitoring students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400"/>
                <a:buFont typeface="Arial"/>
                <a:buNone/>
              </a:pPr>
              <a:r>
                <a:t/>
              </a:r>
              <a:endParaRPr b="0" i="0" sz="2400" u="none" cap="none" strike="noStrike">
                <a:solidFill>
                  <a:srgbClr val="00212C"/>
                </a:solidFill>
                <a:latin typeface="Verdana"/>
                <a:ea typeface="Verdana"/>
                <a:cs typeface="Verdana"/>
                <a:sym typeface="Verdana"/>
              </a:endParaRPr>
            </a:p>
            <a:p>
              <a:pPr indent="0" lvl="0" marL="0" marR="0" rtl="0" algn="l">
                <a:lnSpc>
                  <a:spcPct val="115000"/>
                </a:lnSpc>
                <a:spcBef>
                  <a:spcPts val="800"/>
                </a:spcBef>
                <a:spcAft>
                  <a:spcPts val="0"/>
                </a:spcAft>
                <a:buClr>
                  <a:srgbClr val="000000"/>
                </a:buClr>
                <a:buSzPts val="2400"/>
                <a:buFont typeface="Arial"/>
                <a:buNone/>
              </a:pPr>
              <a:r>
                <a:t/>
              </a:r>
              <a:endParaRPr b="1" i="0" sz="2400" u="none" cap="none" strike="noStrike">
                <a:solidFill>
                  <a:srgbClr val="00212C"/>
                </a:solidFill>
                <a:latin typeface="Verdana"/>
                <a:ea typeface="Verdana"/>
                <a:cs typeface="Verdana"/>
                <a:sym typeface="Verdana"/>
              </a:endParaRPr>
            </a:p>
          </p:txBody>
        </p:sp>
      </p:grpSp>
      <p:grpSp>
        <p:nvGrpSpPr>
          <p:cNvPr id="1422" name="Google Shape;1422;p80"/>
          <p:cNvGrpSpPr/>
          <p:nvPr/>
        </p:nvGrpSpPr>
        <p:grpSpPr>
          <a:xfrm>
            <a:off x="4787694" y="1623245"/>
            <a:ext cx="3899107" cy="5451564"/>
            <a:chOff x="0" y="0"/>
            <a:chExt cx="3899106" cy="5451562"/>
          </a:xfrm>
        </p:grpSpPr>
        <p:sp>
          <p:nvSpPr>
            <p:cNvPr id="1423" name="Google Shape;1423;p80"/>
            <p:cNvSpPr/>
            <p:nvPr/>
          </p:nvSpPr>
          <p:spPr>
            <a:xfrm>
              <a:off x="0" y="0"/>
              <a:ext cx="3899106" cy="4335920"/>
            </a:xfrm>
            <a:prstGeom prst="rect">
              <a:avLst/>
            </a:prstGeom>
            <a:solidFill>
              <a:srgbClr val="D8D8D8"/>
            </a:solid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Verdana"/>
                <a:buNone/>
              </a:pPr>
              <a:r>
                <a:t/>
              </a:r>
              <a:endParaRPr b="0" i="0" sz="2600" u="none" cap="none" strike="noStrike">
                <a:solidFill>
                  <a:srgbClr val="000000"/>
                </a:solidFill>
                <a:latin typeface="Verdana"/>
                <a:ea typeface="Verdana"/>
                <a:cs typeface="Verdana"/>
                <a:sym typeface="Verdana"/>
              </a:endParaRPr>
            </a:p>
          </p:txBody>
        </p:sp>
        <p:sp>
          <p:nvSpPr>
            <p:cNvPr id="1424" name="Google Shape;1424;p80"/>
            <p:cNvSpPr txBox="1"/>
            <p:nvPr/>
          </p:nvSpPr>
          <p:spPr>
            <a:xfrm>
              <a:off x="65737" y="4762"/>
              <a:ext cx="3767700" cy="5446800"/>
            </a:xfrm>
            <a:prstGeom prst="rect">
              <a:avLst/>
            </a:prstGeom>
            <a:noFill/>
            <a:ln>
              <a:noFill/>
            </a:ln>
          </p:spPr>
          <p:txBody>
            <a:bodyPr anchorCtr="0" anchor="t" bIns="60900" lIns="60900" spcFirstLastPara="1" rIns="60900" wrap="square" tIns="60900">
              <a:spAutoFit/>
            </a:bodyPr>
            <a:lstStyle/>
            <a:p>
              <a:pPr indent="0" lvl="0" marL="0" marR="0" rtl="0" algn="l">
                <a:lnSpc>
                  <a:spcPct val="100000"/>
                </a:lnSpc>
                <a:spcBef>
                  <a:spcPts val="0"/>
                </a:spcBef>
                <a:spcAft>
                  <a:spcPts val="0"/>
                </a:spcAft>
                <a:buClr>
                  <a:srgbClr val="000000"/>
                </a:buClr>
                <a:buSzPts val="2400"/>
                <a:buFont typeface="Verdana"/>
                <a:buNone/>
              </a:pPr>
              <a:r>
                <a:rPr b="1" i="0" lang="en-US" sz="2400" u="none" cap="none" strike="noStrike">
                  <a:solidFill>
                    <a:srgbClr val="002060"/>
                  </a:solidFill>
                  <a:latin typeface="Verdana"/>
                  <a:ea typeface="Verdana"/>
                  <a:cs typeface="Verdana"/>
                  <a:sym typeface="Verdana"/>
                </a:rPr>
                <a:t>Positive Reinforcement Procedures: </a:t>
              </a:r>
              <a:r>
                <a:rPr b="0" i="0" lang="en-US" sz="2400" u="none" cap="none" strike="noStrike">
                  <a:solidFill>
                    <a:srgbClr val="000000"/>
                  </a:solidFill>
                  <a:latin typeface="Verdana"/>
                  <a:ea typeface="Verdana"/>
                  <a:cs typeface="Verdana"/>
                  <a:sym typeface="Verdana"/>
                </a:rPr>
                <a:t>incentives for appropriate behavior (praise, high fives…)</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2400"/>
                <a:buFont typeface="Verdana"/>
                <a:buNone/>
              </a:pPr>
              <a:r>
                <a:rPr b="1" i="0" lang="en-US" sz="2400" u="none" cap="none" strike="noStrike">
                  <a:solidFill>
                    <a:srgbClr val="002060"/>
                  </a:solidFill>
                  <a:latin typeface="Verdana"/>
                  <a:ea typeface="Verdana"/>
                  <a:cs typeface="Verdana"/>
                  <a:sym typeface="Verdana"/>
                </a:rPr>
                <a:t>Pre-corrections: </a:t>
              </a:r>
              <a:r>
                <a:rPr b="0" i="0" lang="en-US" sz="2400" u="none" cap="none" strike="noStrike">
                  <a:solidFill>
                    <a:srgbClr val="00212C"/>
                  </a:solidFill>
                  <a:latin typeface="Verdana"/>
                  <a:ea typeface="Verdana"/>
                  <a:cs typeface="Verdana"/>
                  <a:sym typeface="Verdana"/>
                </a:rPr>
                <a:t>quick reminders of expected behavior before the transition</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24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15000"/>
                </a:lnSpc>
                <a:spcBef>
                  <a:spcPts val="60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l">
                <a:lnSpc>
                  <a:spcPct val="115000"/>
                </a:lnSpc>
                <a:spcBef>
                  <a:spcPts val="500"/>
                </a:spcBef>
                <a:spcAft>
                  <a:spcPts val="0"/>
                </a:spcAft>
                <a:buClr>
                  <a:srgbClr val="000000"/>
                </a:buClr>
                <a:buSzPts val="2400"/>
                <a:buFont typeface="Arial"/>
                <a:buNone/>
              </a:pPr>
              <a:r>
                <a:t/>
              </a:r>
              <a:endParaRPr b="1" i="0" sz="2400" u="none" cap="none" strike="noStrike">
                <a:solidFill>
                  <a:srgbClr val="000000"/>
                </a:solidFill>
                <a:latin typeface="Verdana"/>
                <a:ea typeface="Verdana"/>
                <a:cs typeface="Verdana"/>
                <a:sym typeface="Verdana"/>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81"/>
          <p:cNvSpPr txBox="1"/>
          <p:nvPr>
            <p:ph idx="1" type="body"/>
          </p:nvPr>
        </p:nvSpPr>
        <p:spPr>
          <a:xfrm>
            <a:off x="457200" y="1463850"/>
            <a:ext cx="8229600" cy="4708500"/>
          </a:xfrm>
          <a:prstGeom prst="rect">
            <a:avLst/>
          </a:prstGeom>
          <a:noFill/>
          <a:ln>
            <a:noFill/>
          </a:ln>
        </p:spPr>
        <p:txBody>
          <a:bodyPr anchorCtr="0" anchor="t" bIns="45700" lIns="91425" spcFirstLastPara="1" rIns="91425" wrap="square" tIns="45700">
            <a:normAutofit fontScale="92500" lnSpcReduction="10000"/>
          </a:bodyPr>
          <a:lstStyle/>
          <a:p>
            <a:pPr indent="-381317" lvl="0" marL="457200" rtl="0" algn="l">
              <a:lnSpc>
                <a:spcPct val="100000"/>
              </a:lnSpc>
              <a:spcBef>
                <a:spcPts val="360"/>
              </a:spcBef>
              <a:spcAft>
                <a:spcPts val="0"/>
              </a:spcAft>
              <a:buSzPct val="100000"/>
              <a:buFont typeface="Verdana"/>
              <a:buChar char="•"/>
            </a:pPr>
            <a:r>
              <a:rPr lang="en-US" sz="2600">
                <a:latin typeface="Verdana"/>
                <a:ea typeface="Verdana"/>
                <a:cs typeface="Verdana"/>
                <a:sym typeface="Verdana"/>
              </a:rPr>
              <a:t>Students wait to pack up materials until teacher indicates end of class. The teacher dismisses students.</a:t>
            </a:r>
            <a:endParaRPr sz="2600">
              <a:latin typeface="Verdana"/>
              <a:ea typeface="Verdana"/>
              <a:cs typeface="Verdana"/>
              <a:sym typeface="Verdana"/>
            </a:endParaRPr>
          </a:p>
          <a:p>
            <a:pPr indent="-381317" lvl="0" marL="4572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Teacher moves to door and dismisses students.</a:t>
            </a:r>
            <a:endParaRPr sz="2600">
              <a:latin typeface="Verdana"/>
              <a:ea typeface="Verdana"/>
              <a:cs typeface="Verdana"/>
              <a:sym typeface="Verdana"/>
            </a:endParaRPr>
          </a:p>
          <a:p>
            <a:pPr indent="-381317" lvl="0" marL="4572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Teacher may require an exit task:</a:t>
            </a:r>
            <a:endParaRPr sz="2600">
              <a:latin typeface="Verdana"/>
              <a:ea typeface="Verdana"/>
              <a:cs typeface="Verdana"/>
              <a:sym typeface="Verdana"/>
            </a:endParaRPr>
          </a:p>
          <a:p>
            <a:pPr indent="-381317" lvl="1" marL="9144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Show me tomorrow’s assignment on your calendar.</a:t>
            </a:r>
            <a:endParaRPr sz="2600">
              <a:latin typeface="Verdana"/>
              <a:ea typeface="Verdana"/>
              <a:cs typeface="Verdana"/>
              <a:sym typeface="Verdana"/>
            </a:endParaRPr>
          </a:p>
          <a:p>
            <a:pPr indent="-381317" lvl="1" marL="9144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Write a 10-word summary of today’s lesson.</a:t>
            </a:r>
            <a:endParaRPr sz="2600">
              <a:latin typeface="Verdana"/>
              <a:ea typeface="Verdana"/>
              <a:cs typeface="Verdana"/>
              <a:sym typeface="Verdana"/>
            </a:endParaRPr>
          </a:p>
          <a:p>
            <a:pPr indent="-381317" lvl="1" marL="9144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Show it to me as you exit.</a:t>
            </a:r>
            <a:endParaRPr sz="2600">
              <a:latin typeface="Verdana"/>
              <a:ea typeface="Verdana"/>
              <a:cs typeface="Verdana"/>
              <a:sym typeface="Verdana"/>
            </a:endParaRPr>
          </a:p>
          <a:p>
            <a:pPr indent="-381317" lvl="1" marL="914400" rtl="0" algn="l">
              <a:lnSpc>
                <a:spcPct val="100000"/>
              </a:lnSpc>
              <a:spcBef>
                <a:spcPts val="1000"/>
              </a:spcBef>
              <a:spcAft>
                <a:spcPts val="0"/>
              </a:spcAft>
              <a:buSzPct val="100000"/>
              <a:buFont typeface="Verdana"/>
              <a:buChar char="–"/>
            </a:pPr>
            <a:r>
              <a:rPr lang="en-US" sz="2600">
                <a:latin typeface="Verdana"/>
                <a:ea typeface="Verdana"/>
                <a:cs typeface="Verdana"/>
                <a:sym typeface="Verdana"/>
              </a:rPr>
              <a:t>Show me your notes from today’s lesson.</a:t>
            </a:r>
            <a:endParaRPr sz="2600">
              <a:latin typeface="Verdana"/>
              <a:ea typeface="Verdana"/>
              <a:cs typeface="Verdana"/>
              <a:sym typeface="Verdana"/>
            </a:endParaRPr>
          </a:p>
          <a:p>
            <a:pPr indent="-381317" lvl="1" marL="914400" rtl="0" algn="l">
              <a:lnSpc>
                <a:spcPct val="100000"/>
              </a:lnSpc>
              <a:spcBef>
                <a:spcPts val="1000"/>
              </a:spcBef>
              <a:spcAft>
                <a:spcPts val="1000"/>
              </a:spcAft>
              <a:buSzPct val="100000"/>
              <a:buFont typeface="Verdana"/>
              <a:buChar char="–"/>
            </a:pPr>
            <a:r>
              <a:rPr lang="en-US" sz="2600">
                <a:latin typeface="Verdana"/>
                <a:ea typeface="Verdana"/>
                <a:cs typeface="Verdana"/>
                <a:sym typeface="Verdana"/>
              </a:rPr>
              <a:t>Show me the rough draft of your paper.</a:t>
            </a:r>
            <a:endParaRPr sz="2600">
              <a:latin typeface="Verdana"/>
              <a:ea typeface="Verdana"/>
              <a:cs typeface="Verdana"/>
              <a:sym typeface="Verdana"/>
            </a:endParaRPr>
          </a:p>
        </p:txBody>
      </p:sp>
      <p:sp>
        <p:nvSpPr>
          <p:cNvPr id="1430" name="Google Shape;1430;p8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Movement Out of the Classroom: Secondary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82"/>
          <p:cNvSpPr txBox="1"/>
          <p:nvPr>
            <p:ph idx="1" type="body"/>
          </p:nvPr>
        </p:nvSpPr>
        <p:spPr>
          <a:xfrm>
            <a:off x="294750" y="1471875"/>
            <a:ext cx="8554500" cy="4572000"/>
          </a:xfrm>
          <a:prstGeom prst="rect">
            <a:avLst/>
          </a:prstGeom>
          <a:noFill/>
          <a:ln>
            <a:noFill/>
          </a:ln>
        </p:spPr>
        <p:txBody>
          <a:bodyPr anchorCtr="0" anchor="t" bIns="45700" lIns="91425" spcFirstLastPara="1" rIns="91425" wrap="square" tIns="45700">
            <a:noAutofit/>
          </a:bodyPr>
          <a:lstStyle/>
          <a:p>
            <a:pPr indent="-387350" lvl="0" marL="457200" rtl="0" algn="l">
              <a:lnSpc>
                <a:spcPct val="90000"/>
              </a:lnSpc>
              <a:spcBef>
                <a:spcPts val="360"/>
              </a:spcBef>
              <a:spcAft>
                <a:spcPts val="0"/>
              </a:spcAft>
              <a:buSzPts val="2500"/>
              <a:buFont typeface="Verdana"/>
              <a:buChar char="•"/>
            </a:pPr>
            <a:r>
              <a:rPr lang="en-US" sz="2500">
                <a:latin typeface="Verdana"/>
                <a:ea typeface="Verdana"/>
                <a:cs typeface="Verdana"/>
                <a:sym typeface="Verdana"/>
              </a:rPr>
              <a:t>When the student has a question and the teacher is not near, the student may consult with his/her partner or use the rule “three before me”</a:t>
            </a:r>
            <a:endParaRPr sz="2500">
              <a:latin typeface="Verdana"/>
              <a:ea typeface="Verdana"/>
              <a:cs typeface="Verdana"/>
              <a:sym typeface="Verdana"/>
            </a:endParaRPr>
          </a:p>
          <a:p>
            <a:pPr indent="0" lvl="0" marL="457200" rtl="0" algn="l">
              <a:lnSpc>
                <a:spcPct val="90000"/>
              </a:lnSpc>
              <a:spcBef>
                <a:spcPts val="360"/>
              </a:spcBef>
              <a:spcAft>
                <a:spcPts val="0"/>
              </a:spcAft>
              <a:buSzPts val="1800"/>
              <a:buNone/>
            </a:pPr>
            <a:r>
              <a:t/>
            </a:r>
            <a:endParaRPr sz="2500">
              <a:latin typeface="Verdana"/>
              <a:ea typeface="Verdana"/>
              <a:cs typeface="Verdana"/>
              <a:sym typeface="Verdana"/>
            </a:endParaRPr>
          </a:p>
          <a:p>
            <a:pPr indent="-387350" lvl="0" marL="457200" rtl="0" algn="l">
              <a:lnSpc>
                <a:spcPct val="90000"/>
              </a:lnSpc>
              <a:spcBef>
                <a:spcPts val="360"/>
              </a:spcBef>
              <a:spcAft>
                <a:spcPts val="0"/>
              </a:spcAft>
              <a:buSzPts val="2500"/>
              <a:buFont typeface="Verdana"/>
              <a:buChar char="•"/>
            </a:pPr>
            <a:r>
              <a:rPr lang="en-US" sz="2500">
                <a:latin typeface="Verdana"/>
                <a:ea typeface="Verdana"/>
                <a:cs typeface="Verdana"/>
                <a:sym typeface="Verdana"/>
              </a:rPr>
              <a:t>If assistance is not adequate, student circles the item and continues working</a:t>
            </a:r>
            <a:endParaRPr sz="2500">
              <a:latin typeface="Verdana"/>
              <a:ea typeface="Verdana"/>
              <a:cs typeface="Verdana"/>
              <a:sym typeface="Verdana"/>
            </a:endParaRPr>
          </a:p>
          <a:p>
            <a:pPr indent="0" lvl="0" marL="457200" rtl="0" algn="l">
              <a:lnSpc>
                <a:spcPct val="90000"/>
              </a:lnSpc>
              <a:spcBef>
                <a:spcPts val="360"/>
              </a:spcBef>
              <a:spcAft>
                <a:spcPts val="0"/>
              </a:spcAft>
              <a:buSzPts val="1800"/>
              <a:buNone/>
            </a:pPr>
            <a:r>
              <a:t/>
            </a:r>
            <a:endParaRPr sz="2500">
              <a:latin typeface="Verdana"/>
              <a:ea typeface="Verdana"/>
              <a:cs typeface="Verdana"/>
              <a:sym typeface="Verdana"/>
            </a:endParaRPr>
          </a:p>
          <a:p>
            <a:pPr indent="-387350" lvl="0" marL="457200" rtl="0" algn="l">
              <a:lnSpc>
                <a:spcPct val="90000"/>
              </a:lnSpc>
              <a:spcBef>
                <a:spcPts val="360"/>
              </a:spcBef>
              <a:spcAft>
                <a:spcPts val="0"/>
              </a:spcAft>
              <a:buSzPts val="2500"/>
              <a:buFont typeface="Verdana"/>
              <a:buChar char="•"/>
            </a:pPr>
            <a:r>
              <a:rPr lang="en-US" sz="2500">
                <a:latin typeface="Verdana"/>
                <a:ea typeface="Verdana"/>
                <a:cs typeface="Verdana"/>
                <a:sym typeface="Verdana"/>
              </a:rPr>
              <a:t>The teacher moves around the room monitoring (Walk around. Look around. Talk around.)</a:t>
            </a:r>
            <a:endParaRPr sz="2500">
              <a:latin typeface="Verdana"/>
              <a:ea typeface="Verdana"/>
              <a:cs typeface="Verdana"/>
              <a:sym typeface="Verdana"/>
            </a:endParaRPr>
          </a:p>
          <a:p>
            <a:pPr indent="0" lvl="0" marL="457200" rtl="0" algn="l">
              <a:lnSpc>
                <a:spcPct val="90000"/>
              </a:lnSpc>
              <a:spcBef>
                <a:spcPts val="360"/>
              </a:spcBef>
              <a:spcAft>
                <a:spcPts val="0"/>
              </a:spcAft>
              <a:buSzPts val="1800"/>
              <a:buNone/>
            </a:pPr>
            <a:r>
              <a:t/>
            </a:r>
            <a:endParaRPr sz="2500">
              <a:latin typeface="Verdana"/>
              <a:ea typeface="Verdana"/>
              <a:cs typeface="Verdana"/>
              <a:sym typeface="Verdana"/>
            </a:endParaRPr>
          </a:p>
          <a:p>
            <a:pPr indent="-387350" lvl="0" marL="457200" rtl="0" algn="l">
              <a:lnSpc>
                <a:spcPct val="90000"/>
              </a:lnSpc>
              <a:spcBef>
                <a:spcPts val="360"/>
              </a:spcBef>
              <a:spcAft>
                <a:spcPts val="0"/>
              </a:spcAft>
              <a:buSzPts val="2500"/>
              <a:buFont typeface="Verdana"/>
              <a:buChar char="•"/>
            </a:pPr>
            <a:r>
              <a:rPr lang="en-US" sz="2500">
                <a:latin typeface="Verdana"/>
                <a:ea typeface="Verdana"/>
                <a:cs typeface="Verdana"/>
                <a:sym typeface="Verdana"/>
              </a:rPr>
              <a:t>When the teacher is NEAR, the student may raise his/her hand and request assistance</a:t>
            </a:r>
            <a:endParaRPr sz="2500">
              <a:latin typeface="Verdana"/>
              <a:ea typeface="Verdana"/>
              <a:cs typeface="Verdana"/>
              <a:sym typeface="Verdana"/>
            </a:endParaRPr>
          </a:p>
        </p:txBody>
      </p:sp>
      <p:sp>
        <p:nvSpPr>
          <p:cNvPr id="1437" name="Google Shape;1437;p82"/>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Only When Near</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83"/>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800"/>
              <a:buNone/>
            </a:pPr>
            <a:r>
              <a:rPr lang="en-US"/>
              <a:t>Attention Signal Examples</a:t>
            </a:r>
            <a:endParaRPr/>
          </a:p>
        </p:txBody>
      </p:sp>
      <p:sp>
        <p:nvSpPr>
          <p:cNvPr id="1443" name="Google Shape;1443;p83"/>
          <p:cNvSpPr txBox="1"/>
          <p:nvPr>
            <p:ph idx="1" type="body"/>
          </p:nvPr>
        </p:nvSpPr>
        <p:spPr>
          <a:xfrm>
            <a:off x="140375" y="1600200"/>
            <a:ext cx="5594700" cy="4745100"/>
          </a:xfrm>
          <a:prstGeom prst="rect">
            <a:avLst/>
          </a:prstGeom>
          <a:noFill/>
          <a:ln>
            <a:noFill/>
          </a:ln>
        </p:spPr>
        <p:txBody>
          <a:bodyPr anchorCtr="0" anchor="t" bIns="45700" lIns="91425" spcFirstLastPara="1" rIns="91425" wrap="square" tIns="45700">
            <a:noAutofit/>
          </a:bodyPr>
          <a:lstStyle/>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Clapping in a special rhythm and having students repeat it.</a:t>
            </a:r>
            <a:endParaRPr>
              <a:latin typeface="Verdana"/>
              <a:ea typeface="Verdana"/>
              <a:cs typeface="Verdana"/>
              <a:sym typeface="Verdana"/>
            </a:endParaRPr>
          </a:p>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Holding two fingers in the air.</a:t>
            </a:r>
            <a:endParaRPr>
              <a:latin typeface="Verdana"/>
              <a:ea typeface="Verdana"/>
              <a:cs typeface="Verdana"/>
              <a:sym typeface="Verdana"/>
            </a:endParaRPr>
          </a:p>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Counting down: “5, 4, 3, 2, 1”.</a:t>
            </a:r>
            <a:endParaRPr>
              <a:latin typeface="Verdana"/>
              <a:ea typeface="Verdana"/>
              <a:cs typeface="Verdana"/>
              <a:sym typeface="Verdana"/>
            </a:endParaRPr>
          </a:p>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Call/Response:  (Teacher:“1-2-3 all eyes on me”.  Students: “1-2 all eyes on you.”)</a:t>
            </a:r>
            <a:endParaRPr>
              <a:latin typeface="Verdana"/>
              <a:ea typeface="Verdana"/>
              <a:cs typeface="Verdana"/>
              <a:sym typeface="Verdana"/>
            </a:endParaRPr>
          </a:p>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Shaking or playing an instrument.</a:t>
            </a:r>
            <a:endParaRPr>
              <a:latin typeface="Verdana"/>
              <a:ea typeface="Verdana"/>
              <a:cs typeface="Verdana"/>
              <a:sym typeface="Verdana"/>
            </a:endParaRPr>
          </a:p>
          <a:p>
            <a:pPr indent="-419100" lvl="0" marL="457200" rtl="0" algn="l">
              <a:lnSpc>
                <a:spcPct val="90000"/>
              </a:lnSpc>
              <a:spcBef>
                <a:spcPts val="560"/>
              </a:spcBef>
              <a:spcAft>
                <a:spcPts val="0"/>
              </a:spcAft>
              <a:buSzPts val="3000"/>
              <a:buFont typeface="Verdana"/>
              <a:buChar char="•"/>
            </a:pPr>
            <a:r>
              <a:rPr lang="en-US" sz="2400">
                <a:latin typeface="Verdana"/>
                <a:ea typeface="Verdana"/>
                <a:cs typeface="Verdana"/>
                <a:sym typeface="Verdana"/>
              </a:rPr>
              <a:t>Secret Word</a:t>
            </a:r>
            <a:endParaRPr>
              <a:latin typeface="Verdana"/>
              <a:ea typeface="Verdana"/>
              <a:cs typeface="Verdana"/>
              <a:sym typeface="Verdana"/>
            </a:endParaRPr>
          </a:p>
        </p:txBody>
      </p:sp>
      <p:pic>
        <p:nvPicPr>
          <p:cNvPr id="1444" name="Google Shape;1444;p83"/>
          <p:cNvPicPr preferRelativeResize="0"/>
          <p:nvPr/>
        </p:nvPicPr>
        <p:blipFill rotWithShape="1">
          <a:blip r:embed="rId3">
            <a:alphaModFix/>
          </a:blip>
          <a:srcRect b="0" l="0" r="0" t="0"/>
          <a:stretch/>
        </p:blipFill>
        <p:spPr>
          <a:xfrm>
            <a:off x="5735066" y="1762414"/>
            <a:ext cx="2827284" cy="4241961"/>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0"/>
          <p:cNvSpPr/>
          <p:nvPr/>
        </p:nvSpPr>
        <p:spPr>
          <a:xfrm>
            <a:off x="1393650" y="2586850"/>
            <a:ext cx="6356700" cy="125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10"/>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10"/>
          <p:cNvSpPr txBox="1"/>
          <p:nvPr>
            <p:ph type="title"/>
          </p:nvPr>
        </p:nvSpPr>
        <p:spPr>
          <a:xfrm>
            <a:off x="213450" y="2763300"/>
            <a:ext cx="8717100" cy="13314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sz="5000">
                <a:solidFill>
                  <a:srgbClr val="184582"/>
                </a:solidFill>
              </a:rPr>
              <a:t>Making It Stick</a:t>
            </a:r>
            <a:endParaRPr b="0" sz="5000">
              <a:solidFill>
                <a:srgbClr val="184582"/>
              </a:solidFill>
            </a:endParaRPr>
          </a:p>
        </p:txBody>
      </p:sp>
      <p:sp>
        <p:nvSpPr>
          <p:cNvPr id="864" name="Google Shape;864;p10"/>
          <p:cNvSpPr txBox="1"/>
          <p:nvPr>
            <p:ph idx="1" type="body"/>
          </p:nvPr>
        </p:nvSpPr>
        <p:spPr>
          <a:xfrm>
            <a:off x="989175" y="4164175"/>
            <a:ext cx="7193100" cy="1759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endParaRPr>
          </a:p>
          <a:p>
            <a:pPr indent="-431800" lvl="0" marL="457200" rtl="0" algn="ctr">
              <a:lnSpc>
                <a:spcPct val="100000"/>
              </a:lnSpc>
              <a:spcBef>
                <a:spcPts val="640"/>
              </a:spcBef>
              <a:spcAft>
                <a:spcPts val="0"/>
              </a:spcAft>
              <a:buClr>
                <a:schemeClr val="dk1"/>
              </a:buClr>
              <a:buSzPts val="4129"/>
              <a:buFont typeface="Arial"/>
              <a:buNone/>
            </a:pPr>
            <a:r>
              <a:rPr lang="en-US" sz="3200">
                <a:solidFill>
                  <a:srgbClr val="026638"/>
                </a:solidFill>
              </a:rPr>
              <a:t>Creating a </a:t>
            </a:r>
            <a:r>
              <a:rPr b="1" lang="en-US" sz="3200">
                <a:solidFill>
                  <a:srgbClr val="026638"/>
                </a:solidFill>
              </a:rPr>
              <a:t>SYSTEM</a:t>
            </a:r>
            <a:r>
              <a:rPr lang="en-US" sz="3200">
                <a:solidFill>
                  <a:srgbClr val="026638"/>
                </a:solidFill>
              </a:rPr>
              <a:t> for</a:t>
            </a:r>
            <a:endParaRPr sz="3200">
              <a:solidFill>
                <a:srgbClr val="026638"/>
              </a:solidFill>
            </a:endParaRPr>
          </a:p>
          <a:p>
            <a:pPr indent="-431800" lvl="0" marL="457200" rtl="0" algn="ctr">
              <a:lnSpc>
                <a:spcPct val="100000"/>
              </a:lnSpc>
              <a:spcBef>
                <a:spcPts val="640"/>
              </a:spcBef>
              <a:spcAft>
                <a:spcPts val="0"/>
              </a:spcAft>
              <a:buClr>
                <a:schemeClr val="dk1"/>
              </a:buClr>
              <a:buSzPts val="4129"/>
              <a:buFont typeface="Arial"/>
              <a:buNone/>
            </a:pPr>
            <a:r>
              <a:rPr lang="en-US" sz="3200">
                <a:solidFill>
                  <a:srgbClr val="026638"/>
                </a:solidFill>
              </a:rPr>
              <a:t>Implementing High Leverage Practices</a:t>
            </a:r>
            <a:endParaRPr sz="2600">
              <a:solidFill>
                <a:srgbClr val="026638"/>
              </a:solidFill>
            </a:endParaRPr>
          </a:p>
        </p:txBody>
      </p:sp>
      <p:pic>
        <p:nvPicPr>
          <p:cNvPr id="865" name="Google Shape;865;p10"/>
          <p:cNvPicPr preferRelativeResize="0"/>
          <p:nvPr/>
        </p:nvPicPr>
        <p:blipFill rotWithShape="1">
          <a:blip r:embed="rId3">
            <a:alphaModFix/>
          </a:blip>
          <a:srcRect b="-117863" l="0" r="0" t="0"/>
          <a:stretch/>
        </p:blipFill>
        <p:spPr>
          <a:xfrm>
            <a:off x="13725" y="-3"/>
            <a:ext cx="9144000" cy="47363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8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Combining Classroom Behaviors </a:t>
            </a:r>
            <a:endParaRPr/>
          </a:p>
          <a:p>
            <a:pPr indent="0" lvl="0" marL="0" rtl="0" algn="ctr">
              <a:lnSpc>
                <a:spcPct val="100000"/>
              </a:lnSpc>
              <a:spcBef>
                <a:spcPts val="0"/>
              </a:spcBef>
              <a:spcAft>
                <a:spcPts val="0"/>
              </a:spcAft>
              <a:buSzPct val="111111"/>
              <a:buNone/>
            </a:pPr>
            <a:r>
              <a:rPr lang="en-US"/>
              <a:t>and Routines </a:t>
            </a:r>
            <a:endParaRPr/>
          </a:p>
        </p:txBody>
      </p:sp>
      <p:graphicFrame>
        <p:nvGraphicFramePr>
          <p:cNvPr id="1450" name="Google Shape;1450;p84"/>
          <p:cNvGraphicFramePr/>
          <p:nvPr/>
        </p:nvGraphicFramePr>
        <p:xfrm>
          <a:off x="287700" y="2283875"/>
          <a:ext cx="3000000" cy="3000000"/>
        </p:xfrm>
        <a:graphic>
          <a:graphicData uri="http://schemas.openxmlformats.org/drawingml/2006/table">
            <a:tbl>
              <a:tblPr>
                <a:noFill/>
                <a:tableStyleId>{610B6CC7-CD2E-44CD-8B9F-9B4EF3CAAB72}</a:tableStyleId>
              </a:tblPr>
              <a:tblGrid>
                <a:gridCol w="1398925"/>
                <a:gridCol w="1457275"/>
                <a:gridCol w="1428100"/>
                <a:gridCol w="1428100"/>
                <a:gridCol w="1428100"/>
                <a:gridCol w="1428100"/>
              </a:tblGrid>
              <a:tr h="578800">
                <a:tc rowSpan="2">
                  <a:txBody>
                    <a:bodyPr/>
                    <a:lstStyle/>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Can insert school name/</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mascot here</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Schoolwide</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Expectations</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Classroom Behaviors</a:t>
                      </a:r>
                      <a:endParaRPr b="1" sz="13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(Maximum 3)</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gridSpan="4">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Classroom Routines (Can add room number)</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hMerge="1"/>
                <a:tc hMerge="1"/>
              </a:tr>
              <a:tr h="707500">
                <a:tc vMerge="1"/>
                <a:tc vMerge="1"/>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Morning Routine</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If you Finish Early</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How to Transition/ Line up</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Small Group Work</a:t>
                      </a:r>
                      <a:endParaRPr b="1" sz="1300" u="none" cap="none" strike="noStrike">
                        <a:latin typeface="Verdana"/>
                        <a:ea typeface="Verdana"/>
                        <a:cs typeface="Verdana"/>
                        <a:sym typeface="Verdan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000000"/>
                      </a:solidFill>
                      <a:prstDash val="solid"/>
                      <a:round/>
                      <a:headEnd len="sm" w="sm" type="none"/>
                      <a:tailEnd len="sm" w="sm" type="none"/>
                    </a:lnB>
                  </a:tcPr>
                </a:tc>
              </a:tr>
              <a:tr h="1163200">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latin typeface="Verdana"/>
                          <a:ea typeface="Verdana"/>
                          <a:cs typeface="Verdana"/>
                          <a:sym typeface="Verdana"/>
                        </a:rPr>
                        <a:t>Be Responsible</a:t>
                      </a:r>
                      <a:endParaRPr b="1" sz="13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Use my time appropriately</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Clean up after myself</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Be ready to learn</a:t>
                      </a:r>
                      <a:endParaRPr sz="1300" u="none" cap="none" strike="noStrike">
                        <a:latin typeface="Verdana"/>
                        <a:ea typeface="Verdana"/>
                        <a:cs typeface="Verdana"/>
                        <a:sym typeface="Verdana"/>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Turn in homework</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Put materials in your desk</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Begin morning work</a:t>
                      </a:r>
                      <a:endParaRPr sz="1300" u="none" cap="none" strike="noStrike">
                        <a:latin typeface="Verdana"/>
                        <a:ea typeface="Verdana"/>
                        <a:cs typeface="Verdana"/>
                        <a:sym typeface="Verdana"/>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311150" lvl="0" marL="400050" marR="88900" rtl="0" algn="l">
                        <a:lnSpc>
                          <a:spcPct val="115000"/>
                        </a:lnSpc>
                        <a:spcBef>
                          <a:spcPts val="0"/>
                        </a:spcBef>
                        <a:spcAft>
                          <a:spcPts val="0"/>
                        </a:spcAft>
                        <a:buClr>
                          <a:srgbClr val="000000"/>
                        </a:buClr>
                        <a:buSzPts val="1300"/>
                        <a:buFont typeface="Arial"/>
                        <a:buChar char="●"/>
                      </a:pPr>
                      <a:r>
                        <a:rPr lang="en-US" sz="1300" u="none" cap="none" strike="noStrike"/>
                        <a:t>Turn in your work in the basket</a:t>
                      </a:r>
                      <a:endParaRPr sz="1300" u="none" cap="none" strike="noStrike"/>
                    </a:p>
                    <a:p>
                      <a:pPr indent="-311150" lvl="0" marL="400050" marR="88900" rtl="0" algn="l">
                        <a:lnSpc>
                          <a:spcPct val="115000"/>
                        </a:lnSpc>
                        <a:spcBef>
                          <a:spcPts val="0"/>
                        </a:spcBef>
                        <a:spcAft>
                          <a:spcPts val="0"/>
                        </a:spcAft>
                        <a:buClr>
                          <a:srgbClr val="000000"/>
                        </a:buClr>
                        <a:buSzPts val="1300"/>
                        <a:buFont typeface="Arial"/>
                        <a:buChar char="●"/>
                      </a:pPr>
                      <a:r>
                        <a:rPr lang="en-US" sz="1300" u="none" cap="none" strike="noStrike"/>
                        <a:t>Read silently in your seat</a:t>
                      </a:r>
                      <a:endParaRPr sz="1300" u="none" cap="none" strike="noStrike">
                        <a:latin typeface="Verdana"/>
                        <a:ea typeface="Verdana"/>
                        <a:cs typeface="Verdana"/>
                        <a:sym typeface="Verdana"/>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Put materials away on my signal</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Get materials ready for the next activity</a:t>
                      </a:r>
                      <a:endParaRPr sz="1300" u="none" cap="none" strike="noStrike">
                        <a:latin typeface="Verdana"/>
                        <a:ea typeface="Verdana"/>
                        <a:cs typeface="Verdana"/>
                        <a:sym typeface="Verdana"/>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Do your fair share</a:t>
                      </a:r>
                      <a:endParaRPr sz="1300" u="none" cap="none" strike="noStrike"/>
                    </a:p>
                    <a:p>
                      <a:pPr indent="-285750" lvl="0" marL="285750" marR="88900" rtl="0" algn="l">
                        <a:lnSpc>
                          <a:spcPct val="115000"/>
                        </a:lnSpc>
                        <a:spcBef>
                          <a:spcPts val="0"/>
                        </a:spcBef>
                        <a:spcAft>
                          <a:spcPts val="0"/>
                        </a:spcAft>
                        <a:buClr>
                          <a:srgbClr val="000000"/>
                        </a:buClr>
                        <a:buSzPts val="1300"/>
                        <a:buFont typeface="Arial"/>
                        <a:buChar char="●"/>
                      </a:pPr>
                      <a:r>
                        <a:rPr lang="en-US" sz="1300" u="none" cap="none" strike="noStrike"/>
                        <a:t>Manage time carefully</a:t>
                      </a:r>
                      <a:endParaRPr sz="1300" u="none" cap="none" strike="noStrike">
                        <a:latin typeface="Verdana"/>
                        <a:ea typeface="Verdana"/>
                        <a:cs typeface="Verdana"/>
                        <a:sym typeface="Verdana"/>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451" name="Google Shape;1451;p84"/>
          <p:cNvSpPr txBox="1"/>
          <p:nvPr/>
        </p:nvSpPr>
        <p:spPr>
          <a:xfrm>
            <a:off x="676375" y="1464575"/>
            <a:ext cx="2328000" cy="615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rgbClr val="000000"/>
                </a:solidFill>
                <a:latin typeface="Arial"/>
                <a:ea typeface="Arial"/>
                <a:cs typeface="Arial"/>
                <a:sym typeface="Arial"/>
              </a:rPr>
              <a:t>These would come from the SW matrix (IF classroom behaviors are addressed on the Schoolwide Matrix)</a:t>
            </a:r>
            <a:endParaRPr b="0" i="0" sz="1400" u="none" cap="none" strike="noStrike">
              <a:solidFill>
                <a:srgbClr val="000000"/>
              </a:solidFill>
              <a:latin typeface="Arial"/>
              <a:ea typeface="Arial"/>
              <a:cs typeface="Arial"/>
              <a:sym typeface="Arial"/>
            </a:endParaRPr>
          </a:p>
        </p:txBody>
      </p:sp>
      <p:cxnSp>
        <p:nvCxnSpPr>
          <p:cNvPr id="1452" name="Google Shape;1452;p84"/>
          <p:cNvCxnSpPr>
            <a:stCxn id="1451" idx="2"/>
          </p:cNvCxnSpPr>
          <p:nvPr/>
        </p:nvCxnSpPr>
        <p:spPr>
          <a:xfrm flipH="1">
            <a:off x="1384075" y="2079575"/>
            <a:ext cx="456300" cy="787800"/>
          </a:xfrm>
          <a:prstGeom prst="straightConnector1">
            <a:avLst/>
          </a:prstGeom>
          <a:noFill/>
          <a:ln cap="flat" cmpd="sng" w="19050">
            <a:solidFill>
              <a:srgbClr val="000000"/>
            </a:solidFill>
            <a:prstDash val="solid"/>
            <a:round/>
            <a:headEnd len="sm" w="sm" type="none"/>
            <a:tailEnd len="med" w="med" type="triangle"/>
          </a:ln>
        </p:spPr>
      </p:cxnSp>
      <p:cxnSp>
        <p:nvCxnSpPr>
          <p:cNvPr id="1453" name="Google Shape;1453;p84"/>
          <p:cNvCxnSpPr>
            <a:stCxn id="1451" idx="2"/>
          </p:cNvCxnSpPr>
          <p:nvPr/>
        </p:nvCxnSpPr>
        <p:spPr>
          <a:xfrm>
            <a:off x="1840375" y="2079575"/>
            <a:ext cx="471900" cy="315900"/>
          </a:xfrm>
          <a:prstGeom prst="straightConnector1">
            <a:avLst/>
          </a:prstGeom>
          <a:noFill/>
          <a:ln cap="flat" cmpd="sng" w="19050">
            <a:solidFill>
              <a:srgbClr val="000000"/>
            </a:solidFill>
            <a:prstDash val="solid"/>
            <a:round/>
            <a:headEnd len="sm" w="sm" type="none"/>
            <a:tailEnd len="med" w="med" type="triangl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85"/>
          <p:cNvSpPr txBox="1"/>
          <p:nvPr>
            <p:ph type="title"/>
          </p:nvPr>
        </p:nvSpPr>
        <p:spPr>
          <a:xfrm>
            <a:off x="685788" y="2704700"/>
            <a:ext cx="7772400" cy="1362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b="0" lang="en-US">
                <a:solidFill>
                  <a:srgbClr val="184582"/>
                </a:solidFill>
              </a:rPr>
              <a:t>Instructional Routines</a:t>
            </a:r>
            <a:endParaRPr b="0">
              <a:solidFill>
                <a:srgbClr val="184582"/>
              </a:solidFill>
            </a:endParaRPr>
          </a:p>
        </p:txBody>
      </p:sp>
      <p:sp>
        <p:nvSpPr>
          <p:cNvPr id="1459" name="Google Shape;1459;p85"/>
          <p:cNvSpPr txBox="1"/>
          <p:nvPr>
            <p:ph idx="1" type="body"/>
          </p:nvPr>
        </p:nvSpPr>
        <p:spPr>
          <a:xfrm>
            <a:off x="548300" y="3927375"/>
            <a:ext cx="7772400" cy="687600"/>
          </a:xfrm>
          <a:prstGeom prst="rect">
            <a:avLst/>
          </a:prstGeom>
          <a:noFill/>
          <a:ln>
            <a:noFill/>
          </a:ln>
        </p:spPr>
        <p:txBody>
          <a:bodyPr anchorCtr="0" anchor="b" bIns="45700" lIns="91425" spcFirstLastPara="1" rIns="91425" wrap="square" tIns="45700">
            <a:normAutofit/>
          </a:bodyPr>
          <a:lstStyle/>
          <a:p>
            <a:pPr indent="-228600" lvl="0" marL="457200" rtl="0" algn="ctr">
              <a:lnSpc>
                <a:spcPct val="100000"/>
              </a:lnSpc>
              <a:spcBef>
                <a:spcPts val="400"/>
              </a:spcBef>
              <a:spcAft>
                <a:spcPts val="0"/>
              </a:spcAft>
              <a:buSzPts val="2000"/>
              <a:buNone/>
            </a:pPr>
            <a:r>
              <a:rPr lang="en-US" sz="2800">
                <a:solidFill>
                  <a:srgbClr val="333333"/>
                </a:solidFill>
              </a:rPr>
              <a:t>Routines are not just about behavior</a:t>
            </a:r>
            <a:endParaRPr sz="2800">
              <a:solidFill>
                <a:srgbClr val="333333"/>
              </a:solidFill>
            </a:endParaRPr>
          </a:p>
        </p:txBody>
      </p:sp>
      <p:pic>
        <p:nvPicPr>
          <p:cNvPr id="1460" name="Google Shape;1460;p85"/>
          <p:cNvPicPr preferRelativeResize="0"/>
          <p:nvPr/>
        </p:nvPicPr>
        <p:blipFill rotWithShape="1">
          <a:blip r:embed="rId3">
            <a:alphaModFix/>
          </a:blip>
          <a:srcRect b="-86843" l="3300" r="-3299" t="47178"/>
          <a:stretch/>
        </p:blipFill>
        <p:spPr>
          <a:xfrm>
            <a:off x="22800" y="52900"/>
            <a:ext cx="9445753" cy="467345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86"/>
          <p:cNvSpPr txBox="1"/>
          <p:nvPr>
            <p:ph idx="1" type="body"/>
          </p:nvPr>
        </p:nvSpPr>
        <p:spPr>
          <a:xfrm>
            <a:off x="320850" y="1600200"/>
            <a:ext cx="8594400" cy="45720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360"/>
              </a:spcBef>
              <a:spcAft>
                <a:spcPts val="0"/>
              </a:spcAft>
              <a:buSzPts val="2200"/>
              <a:buFont typeface="Verdana"/>
              <a:buChar char="•"/>
            </a:pPr>
            <a:r>
              <a:rPr lang="en-US">
                <a:latin typeface="Verdana"/>
                <a:ea typeface="Verdana"/>
                <a:cs typeface="Verdana"/>
                <a:sym typeface="Verdana"/>
              </a:rPr>
              <a:t>Some routines relate to learning structures embedded in the content, such as starting each unit with the same graphic organizer or using a consistent vocabulary routine.</a:t>
            </a:r>
            <a:endParaRPr sz="3600">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a:latin typeface="Verdana"/>
              <a:ea typeface="Verdana"/>
              <a:cs typeface="Verdana"/>
              <a:sym typeface="Verdana"/>
            </a:endParaRPr>
          </a:p>
          <a:p>
            <a:pPr indent="-368300" lvl="0" marL="457200" rtl="0" algn="l">
              <a:lnSpc>
                <a:spcPct val="100000"/>
              </a:lnSpc>
              <a:spcBef>
                <a:spcPts val="360"/>
              </a:spcBef>
              <a:spcAft>
                <a:spcPts val="0"/>
              </a:spcAft>
              <a:buSzPts val="2200"/>
              <a:buFont typeface="Verdana"/>
              <a:buChar char="•"/>
            </a:pPr>
            <a:r>
              <a:rPr lang="en-US">
                <a:latin typeface="Verdana"/>
                <a:ea typeface="Verdana"/>
                <a:cs typeface="Verdana"/>
                <a:sym typeface="Verdana"/>
              </a:rPr>
              <a:t>Some routines and/or procedures are signals and cues, such as giving a choral response or ending peer conversation time.</a:t>
            </a:r>
            <a:endParaRPr sz="3600">
              <a:latin typeface="Verdana"/>
              <a:ea typeface="Verdana"/>
              <a:cs typeface="Verdana"/>
              <a:sym typeface="Verdana"/>
            </a:endParaRPr>
          </a:p>
          <a:p>
            <a:pPr indent="-228600" lvl="0" marL="457200" rtl="0" algn="l">
              <a:lnSpc>
                <a:spcPct val="100000"/>
              </a:lnSpc>
              <a:spcBef>
                <a:spcPts val="360"/>
              </a:spcBef>
              <a:spcAft>
                <a:spcPts val="0"/>
              </a:spcAft>
              <a:buSzPts val="1800"/>
              <a:buNone/>
            </a:pPr>
            <a:r>
              <a:t/>
            </a:r>
            <a:endParaRPr>
              <a:latin typeface="Verdana"/>
              <a:ea typeface="Verdana"/>
              <a:cs typeface="Verdana"/>
              <a:sym typeface="Verdana"/>
            </a:endParaRPr>
          </a:p>
          <a:p>
            <a:pPr indent="-368300" lvl="0" marL="457200" rtl="0" algn="l">
              <a:lnSpc>
                <a:spcPct val="100000"/>
              </a:lnSpc>
              <a:spcBef>
                <a:spcPts val="360"/>
              </a:spcBef>
              <a:spcAft>
                <a:spcPts val="0"/>
              </a:spcAft>
              <a:buSzPts val="2200"/>
              <a:buFont typeface="Verdana"/>
              <a:buChar char="•"/>
            </a:pPr>
            <a:r>
              <a:rPr lang="en-US">
                <a:latin typeface="Verdana"/>
                <a:ea typeface="Verdana"/>
                <a:cs typeface="Verdana"/>
                <a:sym typeface="Verdana"/>
              </a:rPr>
              <a:t>Data drives routines.</a:t>
            </a:r>
            <a:endParaRPr sz="3600">
              <a:latin typeface="Verdana"/>
              <a:ea typeface="Verdana"/>
              <a:cs typeface="Verdana"/>
              <a:sym typeface="Verdana"/>
            </a:endParaRPr>
          </a:p>
        </p:txBody>
      </p:sp>
      <p:sp>
        <p:nvSpPr>
          <p:cNvPr id="1466" name="Google Shape;1466;p8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Choosing Instructional Routines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87"/>
          <p:cNvPicPr preferRelativeResize="0"/>
          <p:nvPr/>
        </p:nvPicPr>
        <p:blipFill rotWithShape="1">
          <a:blip r:embed="rId3">
            <a:alphaModFix/>
          </a:blip>
          <a:srcRect b="0" l="0" r="0" t="0"/>
          <a:stretch/>
        </p:blipFill>
        <p:spPr>
          <a:xfrm>
            <a:off x="457200" y="513749"/>
            <a:ext cx="8229599" cy="5381750"/>
          </a:xfrm>
          <a:prstGeom prst="rect">
            <a:avLst/>
          </a:prstGeom>
          <a:noFill/>
          <a:ln>
            <a:noFill/>
          </a:ln>
        </p:spPr>
      </p:pic>
      <p:sp>
        <p:nvSpPr>
          <p:cNvPr id="1472" name="Google Shape;1472;p87"/>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0" lvl="0" marL="25400" rtl="0" algn="ctr">
              <a:lnSpc>
                <a:spcPct val="100000"/>
              </a:lnSpc>
              <a:spcBef>
                <a:spcPts val="640"/>
              </a:spcBef>
              <a:spcAft>
                <a:spcPts val="0"/>
              </a:spcAft>
              <a:buSzPts val="3200"/>
              <a:buNone/>
            </a:pPr>
            <a:r>
              <a:rPr lang="en-US" sz="2000" u="sng">
                <a:solidFill>
                  <a:schemeClr val="hlink"/>
                </a:solidFill>
                <a:hlinkClick r:id="rId4"/>
              </a:rPr>
              <a:t>Anita Archer on Instructional Routines</a:t>
            </a:r>
            <a:r>
              <a:rPr lang="en-US" sz="2000"/>
              <a:t>  </a:t>
            </a:r>
            <a:endParaRPr sz="2000"/>
          </a:p>
        </p:txBody>
      </p:sp>
      <p:sp>
        <p:nvSpPr>
          <p:cNvPr id="1473" name="Google Shape;1473;p8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Anita Archer: Instructional Routines</a:t>
            </a:r>
            <a:endParaRPr/>
          </a:p>
        </p:txBody>
      </p:sp>
      <p:sp>
        <p:nvSpPr>
          <p:cNvPr id="1474" name="Google Shape;1474;p87"/>
          <p:cNvSpPr txBox="1"/>
          <p:nvPr/>
        </p:nvSpPr>
        <p:spPr>
          <a:xfrm>
            <a:off x="1108796" y="2222750"/>
            <a:ext cx="6926400" cy="1293000"/>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2400"/>
              <a:buFont typeface="Verdana"/>
              <a:buNone/>
            </a:pPr>
            <a:r>
              <a:rPr b="1" i="0" lang="en-US" sz="2600" u="none" cap="none" strike="noStrike">
                <a:solidFill>
                  <a:srgbClr val="002060"/>
                </a:solidFill>
                <a:latin typeface="Verdana"/>
                <a:ea typeface="Verdana"/>
                <a:cs typeface="Verdana"/>
                <a:sym typeface="Verdana"/>
              </a:rPr>
              <a:t>Listen for</a:t>
            </a:r>
            <a:r>
              <a:rPr b="1" i="0" lang="en-US" sz="2600" u="none" cap="none" strike="noStrike">
                <a:solidFill>
                  <a:srgbClr val="000000"/>
                </a:solidFill>
                <a:latin typeface="Verdana"/>
                <a:ea typeface="Verdana"/>
                <a:cs typeface="Verdana"/>
                <a:sym typeface="Verdana"/>
              </a:rPr>
              <a:t> </a:t>
            </a:r>
            <a:r>
              <a:rPr b="0" i="0" lang="en-US" sz="2600" u="none" cap="none" strike="noStrike">
                <a:solidFill>
                  <a:srgbClr val="000000"/>
                </a:solidFill>
                <a:latin typeface="Verdana"/>
                <a:ea typeface="Verdana"/>
                <a:cs typeface="Verdana"/>
                <a:sym typeface="Verdana"/>
              </a:rPr>
              <a:t>how both teachers and students are empowered by instructional routines.</a:t>
            </a:r>
            <a:endParaRPr b="0" i="0" sz="1600" u="none" cap="none" strike="noStrike">
              <a:solidFill>
                <a:srgbClr val="000000"/>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8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Explicit Teaching in Every Routine</a:t>
            </a:r>
            <a:endParaRPr sz="3800"/>
          </a:p>
        </p:txBody>
      </p:sp>
      <p:sp>
        <p:nvSpPr>
          <p:cNvPr id="1480" name="Google Shape;1480;p88"/>
          <p:cNvSpPr txBox="1"/>
          <p:nvPr/>
        </p:nvSpPr>
        <p:spPr>
          <a:xfrm>
            <a:off x="534235" y="1583439"/>
            <a:ext cx="7928700" cy="4104600"/>
          </a:xfrm>
          <a:prstGeom prst="rect">
            <a:avLst/>
          </a:prstGeom>
          <a:noFill/>
          <a:ln>
            <a:noFill/>
          </a:ln>
        </p:spPr>
        <p:txBody>
          <a:bodyPr anchorCtr="0" anchor="ctr" bIns="121875" lIns="121875" spcFirstLastPara="1" rIns="121875" wrap="square" tIns="121875">
            <a:spAutoFit/>
          </a:bodyPr>
          <a:lstStyle/>
          <a:p>
            <a:pPr indent="0" lvl="0" marL="0" marR="0" rtl="0" algn="l">
              <a:lnSpc>
                <a:spcPct val="100000"/>
              </a:lnSpc>
              <a:spcBef>
                <a:spcPts val="0"/>
              </a:spcBef>
              <a:spcAft>
                <a:spcPts val="0"/>
              </a:spcAft>
              <a:buClr>
                <a:srgbClr val="000000"/>
              </a:buClr>
              <a:buSzPts val="2400"/>
              <a:buFont typeface="Verdana"/>
              <a:buNone/>
            </a:pPr>
            <a:r>
              <a:rPr b="1" i="0" lang="en-US" sz="2800" u="none" cap="none" strike="noStrike">
                <a:solidFill>
                  <a:srgbClr val="184582"/>
                </a:solidFill>
                <a:latin typeface="Verdana"/>
                <a:ea typeface="Verdana"/>
                <a:cs typeface="Verdana"/>
                <a:sym typeface="Verdana"/>
              </a:rPr>
              <a:t>I do:</a:t>
            </a:r>
            <a:r>
              <a:rPr b="0" i="0" lang="en-US" sz="2800" u="none" cap="none" strike="noStrike">
                <a:solidFill>
                  <a:srgbClr val="184582"/>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Informing, explaining, modeling, and providing examples</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4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800"/>
              </a:spcBef>
              <a:spcAft>
                <a:spcPts val="0"/>
              </a:spcAft>
              <a:buClr>
                <a:srgbClr val="000000"/>
              </a:buClr>
              <a:buSzPts val="2400"/>
              <a:buFont typeface="Verdana"/>
              <a:buNone/>
            </a:pPr>
            <a:r>
              <a:rPr b="1" i="0" lang="en-US" sz="2800" u="none" cap="none" strike="noStrike">
                <a:solidFill>
                  <a:srgbClr val="184582"/>
                </a:solidFill>
                <a:latin typeface="Verdana"/>
                <a:ea typeface="Verdana"/>
                <a:cs typeface="Verdana"/>
                <a:sym typeface="Verdana"/>
              </a:rPr>
              <a:t>We do:</a:t>
            </a:r>
            <a:r>
              <a:rPr b="1" i="0" lang="en-US" sz="2800" u="none" cap="none" strike="noStrike">
                <a:solidFill>
                  <a:srgbClr val="000000"/>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Working together to complete the steps of a particular task</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24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800"/>
              </a:spcBef>
              <a:spcAft>
                <a:spcPts val="0"/>
              </a:spcAft>
              <a:buClr>
                <a:srgbClr val="000000"/>
              </a:buClr>
              <a:buSzPts val="2400"/>
              <a:buFont typeface="Verdana"/>
              <a:buNone/>
            </a:pPr>
            <a:r>
              <a:rPr b="1" i="0" lang="en-US" sz="2800" u="none" cap="none" strike="noStrike">
                <a:solidFill>
                  <a:srgbClr val="184582"/>
                </a:solidFill>
                <a:latin typeface="Verdana"/>
                <a:ea typeface="Verdana"/>
                <a:cs typeface="Verdana"/>
                <a:sym typeface="Verdana"/>
              </a:rPr>
              <a:t>You do:</a:t>
            </a:r>
            <a:r>
              <a:rPr b="0" i="0" lang="en-US" sz="2800" u="none" cap="none" strike="noStrike">
                <a:solidFill>
                  <a:srgbClr val="000000"/>
                </a:solidFill>
                <a:latin typeface="Verdana"/>
                <a:ea typeface="Verdana"/>
                <a:cs typeface="Verdana"/>
                <a:sym typeface="Verdana"/>
              </a:rPr>
              <a:t> Students practice what was taught by themselves</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8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Data Collection</a:t>
            </a:r>
            <a:endParaRPr/>
          </a:p>
        </p:txBody>
      </p:sp>
      <p:pic>
        <p:nvPicPr>
          <p:cNvPr descr="Google Shape;371;p24" id="1486" name="Google Shape;1486;p89"/>
          <p:cNvPicPr preferRelativeResize="0"/>
          <p:nvPr/>
        </p:nvPicPr>
        <p:blipFill rotWithShape="1">
          <a:blip r:embed="rId3">
            <a:alphaModFix/>
          </a:blip>
          <a:srcRect b="0" l="0" r="0" t="0"/>
          <a:stretch/>
        </p:blipFill>
        <p:spPr>
          <a:xfrm>
            <a:off x="67775" y="1828800"/>
            <a:ext cx="8774975" cy="37013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pic>
        <p:nvPicPr>
          <p:cNvPr id="1491" name="Google Shape;1491;p90"/>
          <p:cNvPicPr preferRelativeResize="0"/>
          <p:nvPr/>
        </p:nvPicPr>
        <p:blipFill rotWithShape="1">
          <a:blip r:embed="rId3">
            <a:alphaModFix/>
          </a:blip>
          <a:srcRect b="0" l="0" r="0" t="0"/>
          <a:stretch/>
        </p:blipFill>
        <p:spPr>
          <a:xfrm rot="5400000">
            <a:off x="3449976" y="1901594"/>
            <a:ext cx="2145978" cy="2145978"/>
          </a:xfrm>
          <a:prstGeom prst="rect">
            <a:avLst/>
          </a:prstGeom>
          <a:noFill/>
          <a:ln>
            <a:noFill/>
          </a:ln>
        </p:spPr>
      </p:pic>
      <p:pic>
        <p:nvPicPr>
          <p:cNvPr id="1492" name="Google Shape;1492;p90"/>
          <p:cNvPicPr preferRelativeResize="0"/>
          <p:nvPr/>
        </p:nvPicPr>
        <p:blipFill rotWithShape="1">
          <a:blip r:embed="rId4">
            <a:alphaModFix/>
          </a:blip>
          <a:srcRect b="0" l="0" r="0" t="0"/>
          <a:stretch/>
        </p:blipFill>
        <p:spPr>
          <a:xfrm rot="-5400000">
            <a:off x="6817762" y="4486462"/>
            <a:ext cx="2348075" cy="2338100"/>
          </a:xfrm>
          <a:prstGeom prst="rect">
            <a:avLst/>
          </a:prstGeom>
          <a:noFill/>
          <a:ln>
            <a:noFill/>
          </a:ln>
        </p:spPr>
      </p:pic>
      <p:pic>
        <p:nvPicPr>
          <p:cNvPr id="1493" name="Google Shape;1493;p90"/>
          <p:cNvPicPr preferRelativeResize="0"/>
          <p:nvPr/>
        </p:nvPicPr>
        <p:blipFill rotWithShape="1">
          <a:blip r:embed="rId4">
            <a:alphaModFix/>
          </a:blip>
          <a:srcRect b="0" l="0" r="0" t="0"/>
          <a:stretch/>
        </p:blipFill>
        <p:spPr>
          <a:xfrm rot="-2526317">
            <a:off x="3499010" y="4478430"/>
            <a:ext cx="2145978" cy="2152075"/>
          </a:xfrm>
          <a:prstGeom prst="rect">
            <a:avLst/>
          </a:prstGeom>
          <a:noFill/>
          <a:ln>
            <a:noFill/>
          </a:ln>
        </p:spPr>
      </p:pic>
      <p:pic>
        <p:nvPicPr>
          <p:cNvPr id="1494" name="Google Shape;1494;p90"/>
          <p:cNvPicPr preferRelativeResize="0"/>
          <p:nvPr/>
        </p:nvPicPr>
        <p:blipFill rotWithShape="1">
          <a:blip r:embed="rId5">
            <a:alphaModFix/>
          </a:blip>
          <a:srcRect b="0" l="0" r="0" t="0"/>
          <a:stretch/>
        </p:blipFill>
        <p:spPr>
          <a:xfrm rot="-1373379">
            <a:off x="384191" y="1800101"/>
            <a:ext cx="2143125" cy="2143125"/>
          </a:xfrm>
          <a:prstGeom prst="rect">
            <a:avLst/>
          </a:prstGeom>
          <a:noFill/>
          <a:ln>
            <a:noFill/>
          </a:ln>
        </p:spPr>
      </p:pic>
      <p:sp>
        <p:nvSpPr>
          <p:cNvPr id="1495" name="Google Shape;1495;p90"/>
          <p:cNvSpPr txBox="1"/>
          <p:nvPr/>
        </p:nvSpPr>
        <p:spPr>
          <a:xfrm>
            <a:off x="434862" y="2640421"/>
            <a:ext cx="1972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Alignment</a:t>
            </a:r>
            <a:endParaRPr b="0" i="0" sz="1400" u="none" cap="none" strike="noStrike">
              <a:solidFill>
                <a:srgbClr val="002060"/>
              </a:solidFill>
              <a:latin typeface="Arial"/>
              <a:ea typeface="Arial"/>
              <a:cs typeface="Arial"/>
              <a:sym typeface="Arial"/>
            </a:endParaRPr>
          </a:p>
        </p:txBody>
      </p:sp>
      <p:pic>
        <p:nvPicPr>
          <p:cNvPr id="1496" name="Google Shape;1496;p90"/>
          <p:cNvPicPr preferRelativeResize="0"/>
          <p:nvPr/>
        </p:nvPicPr>
        <p:blipFill rotWithShape="1">
          <a:blip r:embed="rId4">
            <a:alphaModFix/>
          </a:blip>
          <a:srcRect b="0" l="0" r="0" t="0"/>
          <a:stretch/>
        </p:blipFill>
        <p:spPr>
          <a:xfrm rot="2419111">
            <a:off x="6619352" y="1775996"/>
            <a:ext cx="2145978" cy="2152075"/>
          </a:xfrm>
          <a:prstGeom prst="rect">
            <a:avLst/>
          </a:prstGeom>
          <a:noFill/>
          <a:ln>
            <a:noFill/>
          </a:ln>
        </p:spPr>
      </p:pic>
      <p:pic>
        <p:nvPicPr>
          <p:cNvPr id="1497" name="Google Shape;1497;p90"/>
          <p:cNvPicPr preferRelativeResize="0"/>
          <p:nvPr/>
        </p:nvPicPr>
        <p:blipFill rotWithShape="1">
          <a:blip r:embed="rId4">
            <a:alphaModFix/>
          </a:blip>
          <a:srcRect b="0" l="0" r="0" t="0"/>
          <a:stretch/>
        </p:blipFill>
        <p:spPr>
          <a:xfrm rot="4362897">
            <a:off x="348087" y="4440230"/>
            <a:ext cx="2145978" cy="2152075"/>
          </a:xfrm>
          <a:prstGeom prst="rect">
            <a:avLst/>
          </a:prstGeom>
          <a:noFill/>
          <a:ln>
            <a:noFill/>
          </a:ln>
        </p:spPr>
      </p:pic>
      <p:sp>
        <p:nvSpPr>
          <p:cNvPr id="1498" name="Google Shape;1498;p90"/>
          <p:cNvSpPr txBox="1"/>
          <p:nvPr/>
        </p:nvSpPr>
        <p:spPr>
          <a:xfrm>
            <a:off x="3347815" y="2656101"/>
            <a:ext cx="2420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Expectations</a:t>
            </a:r>
            <a:endParaRPr b="0" i="0" sz="1400" u="none" cap="none" strike="noStrike">
              <a:solidFill>
                <a:srgbClr val="002060"/>
              </a:solidFill>
              <a:latin typeface="Arial"/>
              <a:ea typeface="Arial"/>
              <a:cs typeface="Arial"/>
              <a:sym typeface="Arial"/>
            </a:endParaRPr>
          </a:p>
        </p:txBody>
      </p:sp>
      <p:sp>
        <p:nvSpPr>
          <p:cNvPr id="1499" name="Google Shape;1499;p90"/>
          <p:cNvSpPr txBox="1"/>
          <p:nvPr/>
        </p:nvSpPr>
        <p:spPr>
          <a:xfrm>
            <a:off x="419435" y="5323634"/>
            <a:ext cx="1901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Behaviors</a:t>
            </a:r>
            <a:endParaRPr b="0" i="0" sz="1400" u="none" cap="none" strike="noStrike">
              <a:solidFill>
                <a:srgbClr val="002060"/>
              </a:solidFill>
              <a:latin typeface="Arial"/>
              <a:ea typeface="Arial"/>
              <a:cs typeface="Arial"/>
              <a:sym typeface="Arial"/>
            </a:endParaRPr>
          </a:p>
        </p:txBody>
      </p:sp>
      <p:sp>
        <p:nvSpPr>
          <p:cNvPr id="1500" name="Google Shape;1500;p90"/>
          <p:cNvSpPr txBox="1"/>
          <p:nvPr/>
        </p:nvSpPr>
        <p:spPr>
          <a:xfrm>
            <a:off x="3500539" y="5323632"/>
            <a:ext cx="2145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Procedures</a:t>
            </a:r>
            <a:endParaRPr b="0" i="0" sz="1400" u="none" cap="none" strike="noStrike">
              <a:solidFill>
                <a:srgbClr val="002060"/>
              </a:solidFill>
              <a:latin typeface="Arial"/>
              <a:ea typeface="Arial"/>
              <a:cs typeface="Arial"/>
              <a:sym typeface="Arial"/>
            </a:endParaRPr>
          </a:p>
        </p:txBody>
      </p:sp>
      <p:sp>
        <p:nvSpPr>
          <p:cNvPr id="1501" name="Google Shape;1501;p90"/>
          <p:cNvSpPr txBox="1"/>
          <p:nvPr/>
        </p:nvSpPr>
        <p:spPr>
          <a:xfrm>
            <a:off x="6893168" y="5323632"/>
            <a:ext cx="179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Routines</a:t>
            </a:r>
            <a:endParaRPr b="0" i="0" sz="1400" u="none" cap="none" strike="noStrike">
              <a:solidFill>
                <a:srgbClr val="002060"/>
              </a:solidFill>
              <a:latin typeface="Arial"/>
              <a:ea typeface="Arial"/>
              <a:cs typeface="Arial"/>
              <a:sym typeface="Arial"/>
            </a:endParaRPr>
          </a:p>
        </p:txBody>
      </p:sp>
      <p:sp>
        <p:nvSpPr>
          <p:cNvPr id="1502" name="Google Shape;1502;p90"/>
          <p:cNvSpPr txBox="1"/>
          <p:nvPr/>
        </p:nvSpPr>
        <p:spPr>
          <a:xfrm>
            <a:off x="6786892" y="2640420"/>
            <a:ext cx="1793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Verdana"/>
                <a:ea typeface="Verdana"/>
                <a:cs typeface="Verdana"/>
                <a:sym typeface="Verdana"/>
              </a:rPr>
              <a:t>Rules</a:t>
            </a:r>
            <a:endParaRPr b="0" i="0" sz="1400" u="none" cap="none" strike="noStrike">
              <a:solidFill>
                <a:srgbClr val="002060"/>
              </a:solidFill>
              <a:latin typeface="Arial"/>
              <a:ea typeface="Arial"/>
              <a:cs typeface="Arial"/>
              <a:sym typeface="Arial"/>
            </a:endParaRPr>
          </a:p>
        </p:txBody>
      </p:sp>
      <p:sp>
        <p:nvSpPr>
          <p:cNvPr id="1503" name="Google Shape;1503;p90"/>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Key Terms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93"/>
          <p:cNvSpPr txBox="1"/>
          <p:nvPr>
            <p:ph type="title"/>
          </p:nvPr>
        </p:nvSpPr>
        <p:spPr>
          <a:xfrm>
            <a:off x="213450" y="2898475"/>
            <a:ext cx="8717100" cy="159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Module C:</a:t>
            </a:r>
            <a:endParaRPr b="0" sz="3800">
              <a:solidFill>
                <a:srgbClr val="0070C0"/>
              </a:solidFill>
            </a:endParaRPr>
          </a:p>
          <a:p>
            <a:pPr indent="0" lvl="0" marL="0" marR="0" rtl="0" algn="ctr">
              <a:lnSpc>
                <a:spcPct val="100000"/>
              </a:lnSpc>
              <a:spcBef>
                <a:spcPts val="0"/>
              </a:spcBef>
              <a:spcAft>
                <a:spcPts val="0"/>
              </a:spcAft>
              <a:buClr>
                <a:srgbClr val="002C3C"/>
              </a:buClr>
              <a:buSzPts val="3240"/>
              <a:buFont typeface="Verdana"/>
              <a:buNone/>
            </a:pPr>
            <a:r>
              <a:rPr b="0" lang="en-US" sz="3800">
                <a:solidFill>
                  <a:srgbClr val="0070C0"/>
                </a:solidFill>
              </a:rPr>
              <a:t>The Engaged and Successful Student</a:t>
            </a:r>
            <a:endParaRPr b="0" sz="3800">
              <a:solidFill>
                <a:srgbClr val="0070C0"/>
              </a:solidFill>
            </a:endParaRPr>
          </a:p>
        </p:txBody>
      </p:sp>
      <p:sp>
        <p:nvSpPr>
          <p:cNvPr id="1510" name="Google Shape;1510;p93"/>
          <p:cNvSpPr txBox="1"/>
          <p:nvPr>
            <p:ph idx="1" type="body"/>
          </p:nvPr>
        </p:nvSpPr>
        <p:spPr>
          <a:xfrm>
            <a:off x="369000" y="4554850"/>
            <a:ext cx="8406000" cy="1734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640"/>
              </a:spcBef>
              <a:spcAft>
                <a:spcPts val="0"/>
              </a:spcAft>
              <a:buClr>
                <a:schemeClr val="dk1"/>
              </a:buClr>
              <a:buSzPts val="2720"/>
              <a:buFont typeface="Arial"/>
              <a:buNone/>
            </a:pPr>
            <a:r>
              <a:t/>
            </a:r>
            <a:endParaRPr b="1" i="0" sz="1900" u="none" cap="none" strike="noStrike">
              <a:solidFill>
                <a:schemeClr val="dk1"/>
              </a:solidFill>
            </a:endParaRPr>
          </a:p>
          <a:p>
            <a:pPr indent="0" lvl="0" marL="0" rtl="0" algn="ctr">
              <a:lnSpc>
                <a:spcPct val="100000"/>
              </a:lnSpc>
              <a:spcBef>
                <a:spcPts val="640"/>
              </a:spcBef>
              <a:spcAft>
                <a:spcPts val="0"/>
              </a:spcAft>
              <a:buClr>
                <a:schemeClr val="dk1"/>
              </a:buClr>
              <a:buSzPts val="5818"/>
              <a:buFont typeface="Arial"/>
              <a:buNone/>
            </a:pPr>
            <a:r>
              <a:rPr b="1" lang="en-US" sz="2600">
                <a:solidFill>
                  <a:srgbClr val="24962F"/>
                </a:solidFill>
              </a:rPr>
              <a:t>Opportunities to Respond</a:t>
            </a:r>
            <a:endParaRPr b="1" sz="2600">
              <a:solidFill>
                <a:srgbClr val="24962F"/>
              </a:solidFill>
            </a:endParaRPr>
          </a:p>
          <a:p>
            <a:pPr indent="0" lvl="0" marL="0" rtl="0" algn="ctr">
              <a:lnSpc>
                <a:spcPct val="100000"/>
              </a:lnSpc>
              <a:spcBef>
                <a:spcPts val="640"/>
              </a:spcBef>
              <a:spcAft>
                <a:spcPts val="0"/>
              </a:spcAft>
              <a:buClr>
                <a:schemeClr val="dk1"/>
              </a:buClr>
              <a:buSzPts val="5818"/>
              <a:buFont typeface="Arial"/>
              <a:buNone/>
            </a:pPr>
            <a:r>
              <a:rPr lang="en-US" sz="2600">
                <a:solidFill>
                  <a:srgbClr val="24962F"/>
                </a:solidFill>
              </a:rPr>
              <a:t>Formative Assessment</a:t>
            </a:r>
            <a:endParaRPr sz="2600">
              <a:solidFill>
                <a:srgbClr val="24962F"/>
              </a:solidFill>
            </a:endParaRPr>
          </a:p>
          <a:p>
            <a:pPr indent="0" lvl="0" marL="0" rtl="0" algn="ctr">
              <a:lnSpc>
                <a:spcPct val="100000"/>
              </a:lnSpc>
              <a:spcBef>
                <a:spcPts val="640"/>
              </a:spcBef>
              <a:spcAft>
                <a:spcPts val="0"/>
              </a:spcAft>
              <a:buClr>
                <a:schemeClr val="dk1"/>
              </a:buClr>
              <a:buSzPts val="5818"/>
              <a:buFont typeface="Arial"/>
              <a:buNone/>
            </a:pPr>
            <a:r>
              <a:rPr lang="en-US" sz="2600">
                <a:solidFill>
                  <a:srgbClr val="24962F"/>
                </a:solidFill>
              </a:rPr>
              <a:t>Scaffolding</a:t>
            </a:r>
            <a:endParaRPr sz="2600">
              <a:solidFill>
                <a:srgbClr val="24962F"/>
              </a:solidFill>
            </a:endParaRPr>
          </a:p>
        </p:txBody>
      </p:sp>
      <p:pic>
        <p:nvPicPr>
          <p:cNvPr id="1511" name="Google Shape;1511;p93"/>
          <p:cNvPicPr preferRelativeResize="0"/>
          <p:nvPr/>
        </p:nvPicPr>
        <p:blipFill rotWithShape="1">
          <a:blip r:embed="rId3">
            <a:alphaModFix/>
          </a:blip>
          <a:srcRect b="0" l="0" r="0" t="0"/>
          <a:stretch/>
        </p:blipFill>
        <p:spPr>
          <a:xfrm>
            <a:off x="0" y="0"/>
            <a:ext cx="9144000" cy="2833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94"/>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Learning Intentions</a:t>
            </a:r>
            <a:endParaRPr/>
          </a:p>
        </p:txBody>
      </p:sp>
      <p:sp>
        <p:nvSpPr>
          <p:cNvPr id="1518" name="Google Shape;1518;p94"/>
          <p:cNvSpPr txBox="1"/>
          <p:nvPr>
            <p:ph idx="1" type="body"/>
          </p:nvPr>
        </p:nvSpPr>
        <p:spPr>
          <a:xfrm>
            <a:off x="4046700" y="1507124"/>
            <a:ext cx="4640100" cy="4588800"/>
          </a:xfrm>
          <a:prstGeom prst="rect">
            <a:avLst/>
          </a:prstGeom>
          <a:noFill/>
          <a:ln>
            <a:noFill/>
          </a:ln>
        </p:spPr>
        <p:txBody>
          <a:bodyPr anchorCtr="0" anchor="t" bIns="45700" lIns="91425" spcFirstLastPara="1" rIns="91425" wrap="square" tIns="45700">
            <a:noAutofit/>
          </a:bodyPr>
          <a:lstStyle/>
          <a:p>
            <a:pPr indent="-361194" lvl="0" marL="457200" rtl="0" algn="l">
              <a:lnSpc>
                <a:spcPct val="100000"/>
              </a:lnSpc>
              <a:spcBef>
                <a:spcPts val="360"/>
              </a:spcBef>
              <a:spcAft>
                <a:spcPts val="0"/>
              </a:spcAft>
              <a:buSzPts val="2508"/>
              <a:buFont typeface="Verdana"/>
              <a:buChar char="•"/>
            </a:pPr>
            <a:r>
              <a:rPr lang="en-US" sz="2500">
                <a:latin typeface="Verdana"/>
                <a:ea typeface="Verdana"/>
                <a:cs typeface="Verdana"/>
                <a:sym typeface="Verdana"/>
              </a:rPr>
              <a:t>Understand how opportunities to respond create an impartial classroom and improve student achievement</a:t>
            </a:r>
            <a:endParaRPr sz="2500">
              <a:latin typeface="Verdana"/>
              <a:ea typeface="Verdana"/>
              <a:cs typeface="Verdana"/>
              <a:sym typeface="Verdana"/>
            </a:endParaRPr>
          </a:p>
          <a:p>
            <a:pPr indent="-361194" lvl="0" marL="457200" rtl="0" algn="l">
              <a:lnSpc>
                <a:spcPct val="100000"/>
              </a:lnSpc>
              <a:spcBef>
                <a:spcPts val="960"/>
              </a:spcBef>
              <a:spcAft>
                <a:spcPts val="0"/>
              </a:spcAft>
              <a:buSzPts val="2508"/>
              <a:buFont typeface="Verdana"/>
              <a:buChar char="•"/>
            </a:pPr>
            <a:r>
              <a:rPr lang="en-US" sz="2500">
                <a:latin typeface="Verdana"/>
                <a:ea typeface="Verdana"/>
                <a:cs typeface="Verdana"/>
                <a:sym typeface="Verdana"/>
              </a:rPr>
              <a:t>Understand the five formative assessment strategies</a:t>
            </a:r>
            <a:endParaRPr sz="2500">
              <a:latin typeface="Verdana"/>
              <a:ea typeface="Verdana"/>
              <a:cs typeface="Verdana"/>
              <a:sym typeface="Verdana"/>
            </a:endParaRPr>
          </a:p>
          <a:p>
            <a:pPr indent="-367544" lvl="0" marL="457200" rtl="0" algn="l">
              <a:lnSpc>
                <a:spcPct val="100000"/>
              </a:lnSpc>
              <a:spcBef>
                <a:spcPts val="960"/>
              </a:spcBef>
              <a:spcAft>
                <a:spcPts val="600"/>
              </a:spcAft>
              <a:buSzPts val="2608"/>
              <a:buFont typeface="Arial"/>
              <a:buChar char="•"/>
            </a:pPr>
            <a:r>
              <a:rPr lang="en-US" sz="2500">
                <a:latin typeface="Verdana"/>
                <a:ea typeface="Verdana"/>
                <a:cs typeface="Verdana"/>
                <a:sym typeface="Verdana"/>
              </a:rPr>
              <a:t>Describe scaffolding strategies that support student achievement</a:t>
            </a:r>
            <a:endParaRPr sz="2500">
              <a:latin typeface="Verdana"/>
              <a:ea typeface="Verdana"/>
              <a:cs typeface="Verdana"/>
              <a:sym typeface="Verdana"/>
            </a:endParaRPr>
          </a:p>
        </p:txBody>
      </p:sp>
      <p:pic>
        <p:nvPicPr>
          <p:cNvPr descr="Success Education Stock Illustration - Download Image Now - Aspirations,  Learning, Sports Target - iStock" id="1519" name="Google Shape;1519;p94"/>
          <p:cNvPicPr preferRelativeResize="0"/>
          <p:nvPr/>
        </p:nvPicPr>
        <p:blipFill rotWithShape="1">
          <a:blip r:embed="rId3">
            <a:alphaModFix/>
          </a:blip>
          <a:srcRect b="0" l="0" r="0" t="0"/>
          <a:stretch/>
        </p:blipFill>
        <p:spPr>
          <a:xfrm>
            <a:off x="388621" y="2707105"/>
            <a:ext cx="1432353" cy="1432353"/>
          </a:xfrm>
          <a:prstGeom prst="rect">
            <a:avLst/>
          </a:prstGeom>
          <a:noFill/>
          <a:ln>
            <a:noFill/>
          </a:ln>
        </p:spPr>
      </p:pic>
      <p:pic>
        <p:nvPicPr>
          <p:cNvPr descr="3,568,622 Summer Beach Stock Photos - Free &amp; Royalty-Free Stock Photos from  Dreamstime" id="1520" name="Google Shape;1520;p94"/>
          <p:cNvPicPr preferRelativeResize="0"/>
          <p:nvPr/>
        </p:nvPicPr>
        <p:blipFill rotWithShape="1">
          <a:blip r:embed="rId4">
            <a:alphaModFix/>
          </a:blip>
          <a:srcRect b="0" l="0" r="0" t="0"/>
          <a:stretch/>
        </p:blipFill>
        <p:spPr>
          <a:xfrm>
            <a:off x="228600" y="2286000"/>
            <a:ext cx="3751026" cy="249938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95"/>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000"/>
              <a:buNone/>
            </a:pPr>
            <a:r>
              <a:rPr lang="en-US" sz="2800">
                <a:solidFill>
                  <a:srgbClr val="002060"/>
                </a:solidFill>
              </a:rPr>
              <a:t>Success Criteria</a:t>
            </a:r>
            <a:endParaRPr sz="2800">
              <a:solidFill>
                <a:srgbClr val="002060"/>
              </a:solidFill>
            </a:endParaRPr>
          </a:p>
        </p:txBody>
      </p:sp>
      <p:sp>
        <p:nvSpPr>
          <p:cNvPr id="1526" name="Google Shape;1526;p95"/>
          <p:cNvSpPr txBox="1"/>
          <p:nvPr>
            <p:ph idx="1" type="body"/>
          </p:nvPr>
        </p:nvSpPr>
        <p:spPr>
          <a:xfrm>
            <a:off x="3575050" y="1575377"/>
            <a:ext cx="5111750" cy="4372501"/>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p>
            <a:pPr indent="0" lvl="0" marL="114300" rtl="0" algn="l">
              <a:lnSpc>
                <a:spcPct val="100000"/>
              </a:lnSpc>
              <a:spcBef>
                <a:spcPts val="640"/>
              </a:spcBef>
              <a:spcAft>
                <a:spcPts val="0"/>
              </a:spcAft>
              <a:buSzPts val="3200"/>
              <a:buNone/>
            </a:pPr>
            <a:r>
              <a:t/>
            </a:r>
            <a:endParaRPr/>
          </a:p>
          <a:p>
            <a:pPr indent="0" lvl="0" marL="457200" rtl="0" algn="l">
              <a:lnSpc>
                <a:spcPct val="100000"/>
              </a:lnSpc>
              <a:spcBef>
                <a:spcPts val="560"/>
              </a:spcBef>
              <a:spcAft>
                <a:spcPts val="0"/>
              </a:spcAft>
              <a:buSzPts val="3200"/>
              <a:buNone/>
            </a:pPr>
            <a:r>
              <a:rPr lang="en-US" sz="2800">
                <a:latin typeface="Verdana"/>
                <a:ea typeface="Verdana"/>
                <a:cs typeface="Verdana"/>
                <a:sym typeface="Verdana"/>
              </a:rPr>
              <a:t>Explain the different forms of student responses and when/how to use them</a:t>
            </a:r>
            <a:endParaRPr sz="2800">
              <a:latin typeface="Verdana"/>
              <a:ea typeface="Verdana"/>
              <a:cs typeface="Verdana"/>
              <a:sym typeface="Verdana"/>
            </a:endParaRPr>
          </a:p>
        </p:txBody>
      </p:sp>
      <p:pic>
        <p:nvPicPr>
          <p:cNvPr descr="Hotel Bethany Beach | Bethany Beach DE Boutique Hotel | Official Site" id="1527" name="Google Shape;1527;p95"/>
          <p:cNvPicPr preferRelativeResize="0"/>
          <p:nvPr/>
        </p:nvPicPr>
        <p:blipFill rotWithShape="1">
          <a:blip r:embed="rId3">
            <a:alphaModFix/>
          </a:blip>
          <a:srcRect b="0" l="0" r="0" t="0"/>
          <a:stretch/>
        </p:blipFill>
        <p:spPr>
          <a:xfrm>
            <a:off x="577025" y="1575378"/>
            <a:ext cx="2659951" cy="4372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id="871" name="Google Shape;871;p11"/>
          <p:cNvPicPr preferRelativeResize="0"/>
          <p:nvPr/>
        </p:nvPicPr>
        <p:blipFill rotWithShape="1">
          <a:blip r:embed="rId3">
            <a:alphaModFix/>
          </a:blip>
          <a:srcRect b="0" l="0" r="0" t="0"/>
          <a:stretch/>
        </p:blipFill>
        <p:spPr>
          <a:xfrm>
            <a:off x="2736775" y="2414338"/>
            <a:ext cx="3365650" cy="3226950"/>
          </a:xfrm>
          <a:prstGeom prst="rect">
            <a:avLst/>
          </a:prstGeom>
          <a:noFill/>
          <a:ln>
            <a:noFill/>
          </a:ln>
        </p:spPr>
      </p:pic>
      <p:sp>
        <p:nvSpPr>
          <p:cNvPr id="872" name="Google Shape;872;p1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a:t>From Practices to Systems</a:t>
            </a:r>
            <a:endParaRPr b="1">
              <a:latin typeface="Nixie One"/>
              <a:ea typeface="Nixie One"/>
              <a:cs typeface="Nixie One"/>
              <a:sym typeface="Nixie One"/>
            </a:endParaRPr>
          </a:p>
        </p:txBody>
      </p:sp>
      <p:sp>
        <p:nvSpPr>
          <p:cNvPr id="873" name="Google Shape;873;p11"/>
          <p:cNvSpPr txBox="1"/>
          <p:nvPr/>
        </p:nvSpPr>
        <p:spPr>
          <a:xfrm>
            <a:off x="6553200" y="6356350"/>
            <a:ext cx="2133600" cy="365100"/>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Calibri"/>
                <a:ea typeface="Calibri"/>
                <a:cs typeface="Calibri"/>
                <a:sym typeface="Calibri"/>
              </a:rPr>
              <a:t>‹#›</a:t>
            </a:fld>
            <a:endParaRPr b="0" i="0" sz="1050" u="none" cap="none" strike="noStrike">
              <a:solidFill>
                <a:srgbClr val="000000"/>
              </a:solidFill>
              <a:latin typeface="Arial"/>
              <a:ea typeface="Arial"/>
              <a:cs typeface="Arial"/>
              <a:sym typeface="Arial"/>
            </a:endParaRPr>
          </a:p>
        </p:txBody>
      </p:sp>
      <p:sp>
        <p:nvSpPr>
          <p:cNvPr id="874" name="Google Shape;874;p11"/>
          <p:cNvSpPr txBox="1"/>
          <p:nvPr/>
        </p:nvSpPr>
        <p:spPr>
          <a:xfrm>
            <a:off x="6353750" y="1574024"/>
            <a:ext cx="2286000" cy="14547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 Differentiate and ensure outcomes are reflective of all students</a:t>
            </a:r>
            <a:endParaRPr b="1" i="0" sz="1050" u="none" cap="none" strike="noStrike">
              <a:solidFill>
                <a:srgbClr val="000000"/>
              </a:solidFill>
              <a:latin typeface="Verdana"/>
              <a:ea typeface="Verdana"/>
              <a:cs typeface="Verdana"/>
              <a:sym typeface="Verdana"/>
            </a:endParaRPr>
          </a:p>
        </p:txBody>
      </p:sp>
      <p:sp>
        <p:nvSpPr>
          <p:cNvPr id="875" name="Google Shape;875;p11"/>
          <p:cNvSpPr txBox="1"/>
          <p:nvPr/>
        </p:nvSpPr>
        <p:spPr>
          <a:xfrm>
            <a:off x="3425998" y="5714047"/>
            <a:ext cx="2139600" cy="931200"/>
          </a:xfrm>
          <a:prstGeom prst="rect">
            <a:avLst/>
          </a:prstGeom>
          <a:noFill/>
          <a:ln cap="flat" cmpd="sng" w="38100">
            <a:solidFill>
              <a:srgbClr val="00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Growth &amp; benefit are central. Must reflect learning opportunities for all</a:t>
            </a:r>
            <a:endParaRPr b="0" i="0" sz="1400" u="none" cap="none" strike="noStrike">
              <a:solidFill>
                <a:srgbClr val="000000"/>
              </a:solidFill>
              <a:latin typeface="Verdana"/>
              <a:ea typeface="Verdana"/>
              <a:cs typeface="Verdana"/>
              <a:sym typeface="Verdana"/>
            </a:endParaRPr>
          </a:p>
        </p:txBody>
      </p:sp>
      <p:sp>
        <p:nvSpPr>
          <p:cNvPr id="876" name="Google Shape;876;p11"/>
          <p:cNvSpPr txBox="1"/>
          <p:nvPr/>
        </p:nvSpPr>
        <p:spPr>
          <a:xfrm>
            <a:off x="6381803" y="3494663"/>
            <a:ext cx="2229900" cy="931200"/>
          </a:xfrm>
          <a:prstGeom prst="rect">
            <a:avLst/>
          </a:prstGeom>
          <a:solidFill>
            <a:srgbClr val="62A6FF">
              <a:alpha val="61176"/>
            </a:srgbClr>
          </a:solidFill>
          <a:ln cap="flat" cmpd="sng" w="38100">
            <a:solidFill>
              <a:srgbClr val="0070C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Prioritize efficient and effective </a:t>
            </a:r>
            <a:r>
              <a:rPr b="1" i="0" lang="en-US" sz="1400" u="none" cap="none" strike="noStrike">
                <a:solidFill>
                  <a:srgbClr val="000000"/>
                </a:solidFill>
                <a:latin typeface="Verdana"/>
                <a:ea typeface="Verdana"/>
                <a:cs typeface="Verdana"/>
                <a:sym typeface="Verdana"/>
              </a:rPr>
              <a:t>practices </a:t>
            </a:r>
            <a:endParaRPr b="1"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(evidence, culture, context</a:t>
            </a:r>
            <a:r>
              <a:rPr b="0" i="0" lang="en-US" sz="1350" u="none" cap="none" strike="noStrike">
                <a:solidFill>
                  <a:srgbClr val="000000"/>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sp>
        <p:nvSpPr>
          <p:cNvPr id="877" name="Google Shape;877;p11"/>
          <p:cNvSpPr txBox="1"/>
          <p:nvPr/>
        </p:nvSpPr>
        <p:spPr>
          <a:xfrm>
            <a:off x="457200" y="3386477"/>
            <a:ext cx="1905000" cy="1146600"/>
          </a:xfrm>
          <a:prstGeom prst="rect">
            <a:avLst/>
          </a:prstGeom>
          <a:solidFill>
            <a:srgbClr val="6CC08D">
              <a:alpha val="34117"/>
            </a:srgbClr>
          </a:solidFill>
          <a:ln cap="flat" cmpd="sng" w="38100">
            <a:solidFill>
              <a:srgbClr val="6CC08D"/>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Data</a:t>
            </a:r>
            <a:r>
              <a:rPr b="0" i="0" lang="en-US" sz="1400" u="none" cap="none" strike="noStrike">
                <a:solidFill>
                  <a:srgbClr val="000000"/>
                </a:solidFill>
                <a:latin typeface="Verdana"/>
                <a:ea typeface="Verdana"/>
                <a:cs typeface="Verdana"/>
                <a:sym typeface="Verdana"/>
              </a:rPr>
              <a:t> informs decisions about screening, progress monitoring, fidelity, and outcomes</a:t>
            </a:r>
            <a:endParaRPr b="0" i="0" sz="1100" u="none" cap="none" strike="noStrike">
              <a:solidFill>
                <a:srgbClr val="000000"/>
              </a:solidFill>
              <a:latin typeface="Verdana"/>
              <a:ea typeface="Verdana"/>
              <a:cs typeface="Verdana"/>
              <a:sym typeface="Verdana"/>
            </a:endParaRPr>
          </a:p>
        </p:txBody>
      </p:sp>
      <p:sp>
        <p:nvSpPr>
          <p:cNvPr id="878" name="Google Shape;878;p11"/>
          <p:cNvSpPr txBox="1"/>
          <p:nvPr/>
        </p:nvSpPr>
        <p:spPr>
          <a:xfrm>
            <a:off x="3335688" y="1447804"/>
            <a:ext cx="2320200" cy="931200"/>
          </a:xfrm>
          <a:prstGeom prst="rect">
            <a:avLst/>
          </a:prstGeom>
          <a:solidFill>
            <a:srgbClr val="FF8AD8">
              <a:alpha val="33725"/>
            </a:srgbClr>
          </a:solidFill>
          <a:ln cap="flat" cmpd="sng" w="38100">
            <a:solidFill>
              <a:srgbClr val="FF40FF"/>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Invest in </a:t>
            </a:r>
            <a:r>
              <a:rPr b="1" i="0" lang="en-US" sz="1400" u="none" cap="none" strike="noStrike">
                <a:solidFill>
                  <a:srgbClr val="000000"/>
                </a:solidFill>
                <a:latin typeface="Verdana"/>
                <a:ea typeface="Verdana"/>
                <a:cs typeface="Verdana"/>
                <a:sym typeface="Verdana"/>
              </a:rPr>
              <a:t>Systems!!!</a:t>
            </a:r>
            <a:r>
              <a:rPr b="0" i="0" lang="en-US" sz="1400" u="none" cap="none" strike="noStrike">
                <a:solidFill>
                  <a:srgbClr val="000000"/>
                </a:solidFill>
                <a:latin typeface="Verdana"/>
                <a:ea typeface="Verdana"/>
                <a:cs typeface="Verdana"/>
                <a:sym typeface="Verdana"/>
              </a:rPr>
              <a:t> (Leadership teams, support professional learning and coaching)</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pic>
        <p:nvPicPr>
          <p:cNvPr descr="Book cover of Visible Learning for Mathematics" id="1533" name="Google Shape;1533;p96"/>
          <p:cNvPicPr preferRelativeResize="0"/>
          <p:nvPr/>
        </p:nvPicPr>
        <p:blipFill rotWithShape="1">
          <a:blip r:embed="rId3">
            <a:alphaModFix/>
          </a:blip>
          <a:srcRect b="0" l="0" r="0" t="0"/>
          <a:stretch/>
        </p:blipFill>
        <p:spPr>
          <a:xfrm>
            <a:off x="213348" y="1524000"/>
            <a:ext cx="2310472" cy="2985311"/>
          </a:xfrm>
          <a:prstGeom prst="rect">
            <a:avLst/>
          </a:prstGeom>
          <a:noFill/>
          <a:ln>
            <a:noFill/>
          </a:ln>
        </p:spPr>
      </p:pic>
      <p:pic>
        <p:nvPicPr>
          <p:cNvPr descr="Book cover of High Leverage Practices" id="1534" name="Google Shape;1534;p96"/>
          <p:cNvPicPr preferRelativeResize="0"/>
          <p:nvPr>
            <p:ph idx="1" type="body"/>
          </p:nvPr>
        </p:nvPicPr>
        <p:blipFill rotWithShape="1">
          <a:blip r:embed="rId4">
            <a:alphaModFix/>
          </a:blip>
          <a:srcRect b="0" l="0" r="0" t="0"/>
          <a:stretch/>
        </p:blipFill>
        <p:spPr>
          <a:xfrm>
            <a:off x="6680199" y="1524000"/>
            <a:ext cx="2235200" cy="3162300"/>
          </a:xfrm>
          <a:prstGeom prst="rect">
            <a:avLst/>
          </a:prstGeom>
          <a:noFill/>
          <a:ln>
            <a:noFill/>
          </a:ln>
        </p:spPr>
      </p:pic>
      <p:sp>
        <p:nvSpPr>
          <p:cNvPr id="1535" name="Google Shape;1535;p9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Resources</a:t>
            </a:r>
            <a:endParaRPr/>
          </a:p>
        </p:txBody>
      </p:sp>
      <p:pic>
        <p:nvPicPr>
          <p:cNvPr descr="Book cover of Creating the Schools&#10;" id="1536" name="Google Shape;1536;p96"/>
          <p:cNvPicPr preferRelativeResize="0"/>
          <p:nvPr/>
        </p:nvPicPr>
        <p:blipFill rotWithShape="1">
          <a:blip r:embed="rId5">
            <a:alphaModFix/>
          </a:blip>
          <a:srcRect b="0" l="0" r="0" t="0"/>
          <a:stretch/>
        </p:blipFill>
        <p:spPr>
          <a:xfrm>
            <a:off x="3251327" y="1504736"/>
            <a:ext cx="2107700" cy="3004575"/>
          </a:xfrm>
          <a:prstGeom prst="rect">
            <a:avLst/>
          </a:prstGeom>
          <a:noFill/>
          <a:ln>
            <a:noFill/>
          </a:ln>
        </p:spPr>
      </p:pic>
      <p:pic>
        <p:nvPicPr>
          <p:cNvPr id="1537" name="Google Shape;1537;p96"/>
          <p:cNvPicPr preferRelativeResize="0"/>
          <p:nvPr/>
        </p:nvPicPr>
        <p:blipFill rotWithShape="1">
          <a:blip r:embed="rId6">
            <a:alphaModFix/>
          </a:blip>
          <a:srcRect b="0" l="0" r="0" t="0"/>
          <a:stretch/>
        </p:blipFill>
        <p:spPr>
          <a:xfrm>
            <a:off x="4991875" y="4081813"/>
            <a:ext cx="2107700" cy="2773662"/>
          </a:xfrm>
          <a:prstGeom prst="rect">
            <a:avLst/>
          </a:prstGeom>
          <a:noFill/>
          <a:ln>
            <a:noFill/>
          </a:ln>
        </p:spPr>
      </p:pic>
      <p:pic>
        <p:nvPicPr>
          <p:cNvPr id="1538" name="Google Shape;1538;p96"/>
          <p:cNvPicPr preferRelativeResize="0"/>
          <p:nvPr/>
        </p:nvPicPr>
        <p:blipFill rotWithShape="1">
          <a:blip r:embed="rId7">
            <a:alphaModFix/>
          </a:blip>
          <a:srcRect b="0" l="0" r="0" t="0"/>
          <a:stretch/>
        </p:blipFill>
        <p:spPr>
          <a:xfrm>
            <a:off x="1836570" y="4139644"/>
            <a:ext cx="1880401" cy="2658001"/>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97"/>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800"/>
              <a:buNone/>
            </a:pPr>
            <a:r>
              <a:rPr lang="en-US"/>
              <a:t>HLP 18</a:t>
            </a:r>
            <a:endParaRPr/>
          </a:p>
        </p:txBody>
      </p:sp>
      <p:pic>
        <p:nvPicPr>
          <p:cNvPr id="1545" name="Google Shape;1545;p97"/>
          <p:cNvPicPr preferRelativeResize="0"/>
          <p:nvPr/>
        </p:nvPicPr>
        <p:blipFill rotWithShape="1">
          <a:blip r:embed="rId3">
            <a:alphaModFix/>
          </a:blip>
          <a:srcRect b="0" l="0" r="0" t="0"/>
          <a:stretch/>
        </p:blipFill>
        <p:spPr>
          <a:xfrm>
            <a:off x="676275" y="1600201"/>
            <a:ext cx="7724776" cy="3590924"/>
          </a:xfrm>
          <a:prstGeom prst="rect">
            <a:avLst/>
          </a:prstGeom>
          <a:noFill/>
          <a:ln>
            <a:noFill/>
          </a:ln>
        </p:spPr>
      </p:pic>
      <p:pic>
        <p:nvPicPr>
          <p:cNvPr id="1546" name="Google Shape;1546;p97"/>
          <p:cNvPicPr preferRelativeResize="0"/>
          <p:nvPr/>
        </p:nvPicPr>
        <p:blipFill rotWithShape="1">
          <a:blip r:embed="rId4">
            <a:alphaModFix/>
          </a:blip>
          <a:srcRect b="0" l="0" r="0" t="0"/>
          <a:stretch/>
        </p:blipFill>
        <p:spPr>
          <a:xfrm>
            <a:off x="0" y="5262200"/>
            <a:ext cx="9144000" cy="16983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98"/>
          <p:cNvSpPr/>
          <p:nvPr/>
        </p:nvSpPr>
        <p:spPr>
          <a:xfrm>
            <a:off x="13725" y="27425"/>
            <a:ext cx="9144000" cy="1522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98"/>
          <p:cNvSpPr txBox="1"/>
          <p:nvPr>
            <p:ph type="title"/>
          </p:nvPr>
        </p:nvSpPr>
        <p:spPr>
          <a:xfrm>
            <a:off x="213450" y="3068750"/>
            <a:ext cx="8717100" cy="13314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2C3C"/>
              </a:buClr>
              <a:buSzPts val="3600"/>
              <a:buFont typeface="Verdana"/>
              <a:buNone/>
            </a:pPr>
            <a:r>
              <a:rPr b="0" lang="en-US">
                <a:solidFill>
                  <a:srgbClr val="184582"/>
                </a:solidFill>
              </a:rPr>
              <a:t>Opportunities To Respond</a:t>
            </a:r>
            <a:endParaRPr b="0">
              <a:solidFill>
                <a:srgbClr val="184582"/>
              </a:solidFill>
            </a:endParaRPr>
          </a:p>
        </p:txBody>
      </p:sp>
      <p:sp>
        <p:nvSpPr>
          <p:cNvPr id="1554" name="Google Shape;1554;p98"/>
          <p:cNvSpPr txBox="1"/>
          <p:nvPr>
            <p:ph idx="1" type="body"/>
          </p:nvPr>
        </p:nvSpPr>
        <p:spPr>
          <a:xfrm>
            <a:off x="989175" y="4400150"/>
            <a:ext cx="7193100" cy="1522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Arial"/>
              <a:buNone/>
            </a:pPr>
            <a:r>
              <a:rPr lang="en-US" sz="2800">
                <a:solidFill>
                  <a:srgbClr val="333333"/>
                </a:solidFill>
              </a:rPr>
              <a:t>“A teacher behavior that prompts or solicits a student response (verbal, written, gesture).”</a:t>
            </a:r>
            <a:endParaRPr sz="2800">
              <a:solidFill>
                <a:srgbClr val="333333"/>
              </a:solidFill>
            </a:endParaRPr>
          </a:p>
          <a:p>
            <a:pPr indent="0" lvl="0" marL="0" marR="0" rtl="0" algn="ctr">
              <a:lnSpc>
                <a:spcPct val="100000"/>
              </a:lnSpc>
              <a:spcBef>
                <a:spcPts val="640"/>
              </a:spcBef>
              <a:spcAft>
                <a:spcPts val="0"/>
              </a:spcAft>
              <a:buClr>
                <a:schemeClr val="dk1"/>
              </a:buClr>
              <a:buSzPts val="2720"/>
              <a:buFont typeface="Arial"/>
              <a:buNone/>
            </a:pPr>
            <a:r>
              <a:t/>
            </a:r>
            <a:endParaRPr sz="2600">
              <a:solidFill>
                <a:srgbClr val="808080"/>
              </a:solidFill>
            </a:endParaRPr>
          </a:p>
        </p:txBody>
      </p:sp>
      <p:pic>
        <p:nvPicPr>
          <p:cNvPr id="1555" name="Google Shape;1555;p98"/>
          <p:cNvPicPr preferRelativeResize="0"/>
          <p:nvPr/>
        </p:nvPicPr>
        <p:blipFill rotWithShape="1">
          <a:blip r:embed="rId3">
            <a:alphaModFix/>
          </a:blip>
          <a:srcRect b="0" l="0" r="0" t="0"/>
          <a:stretch/>
        </p:blipFill>
        <p:spPr>
          <a:xfrm>
            <a:off x="13723" y="0"/>
            <a:ext cx="9144000" cy="2763950"/>
          </a:xfrm>
          <a:prstGeom prst="rect">
            <a:avLst/>
          </a:prstGeom>
          <a:noFill/>
          <a:ln>
            <a:noFill/>
          </a:ln>
        </p:spPr>
      </p:pic>
      <p:pic>
        <p:nvPicPr>
          <p:cNvPr id="1556" name="Google Shape;1556;p98"/>
          <p:cNvPicPr preferRelativeResize="0"/>
          <p:nvPr/>
        </p:nvPicPr>
        <p:blipFill rotWithShape="1">
          <a:blip r:embed="rId4">
            <a:alphaModFix/>
          </a:blip>
          <a:srcRect b="0" l="0" r="0" t="0"/>
          <a:stretch/>
        </p:blipFill>
        <p:spPr>
          <a:xfrm>
            <a:off x="7933877" y="6213352"/>
            <a:ext cx="1210125" cy="644650"/>
          </a:xfrm>
          <a:prstGeom prst="rect">
            <a:avLst/>
          </a:prstGeom>
          <a:noFill/>
          <a:ln>
            <a:noFill/>
          </a:ln>
        </p:spPr>
      </p:pic>
      <p:sp>
        <p:nvSpPr>
          <p:cNvPr id="1557" name="Google Shape;1557;p98"/>
          <p:cNvSpPr txBox="1"/>
          <p:nvPr/>
        </p:nvSpPr>
        <p:spPr>
          <a:xfrm>
            <a:off x="1629075" y="6413025"/>
            <a:ext cx="5913300" cy="477000"/>
          </a:xfrm>
          <a:prstGeom prst="rect">
            <a:avLst/>
          </a:prstGeom>
          <a:noFill/>
          <a:ln>
            <a:noFill/>
          </a:ln>
        </p:spPr>
        <p:txBody>
          <a:bodyPr anchorCtr="0" anchor="t" bIns="91425" lIns="91425" spcFirstLastPara="1" rIns="91425" wrap="square" tIns="91425">
            <a:spAutoFit/>
          </a:bodyPr>
          <a:lstStyle/>
          <a:p>
            <a:pPr indent="-228600" lvl="0" marL="457200" marR="0" rtl="0" algn="ctr">
              <a:lnSpc>
                <a:spcPct val="100000"/>
              </a:lnSpc>
              <a:spcBef>
                <a:spcPts val="400"/>
              </a:spcBef>
              <a:spcAft>
                <a:spcPts val="0"/>
              </a:spcAft>
              <a:buClr>
                <a:srgbClr val="000000"/>
              </a:buClr>
              <a:buSzPts val="1900"/>
              <a:buFont typeface="Arial"/>
              <a:buNone/>
            </a:pPr>
            <a:r>
              <a:rPr b="0" i="0" lang="en-US" sz="1900" u="none" cap="none" strike="noStrike">
                <a:solidFill>
                  <a:srgbClr val="333333"/>
                </a:solidFill>
                <a:latin typeface="Verdana"/>
                <a:ea typeface="Verdana"/>
                <a:cs typeface="Verdana"/>
                <a:sym typeface="Verdana"/>
              </a:rPr>
              <a:t>Source: Simonsen, Myers &amp; DeLuca, 2010</a:t>
            </a:r>
            <a:endParaRPr b="0" i="0" sz="1900" u="none" cap="none" strike="noStrike">
              <a:solidFill>
                <a:srgbClr val="333333"/>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99"/>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Rationale </a:t>
            </a:r>
            <a:endParaRPr/>
          </a:p>
        </p:txBody>
      </p:sp>
      <p:sp>
        <p:nvSpPr>
          <p:cNvPr id="1563" name="Google Shape;1563;p99"/>
          <p:cNvSpPr txBox="1"/>
          <p:nvPr>
            <p:ph idx="1" type="body"/>
          </p:nvPr>
        </p:nvSpPr>
        <p:spPr>
          <a:xfrm>
            <a:off x="912813" y="1666567"/>
            <a:ext cx="3582988" cy="657533"/>
          </a:xfrm>
          <a:prstGeom prst="rect">
            <a:avLst/>
          </a:prstGeom>
          <a:solidFill>
            <a:srgbClr val="003369">
              <a:alpha val="73725"/>
            </a:srgbClr>
          </a:solidFill>
          <a:ln>
            <a:noFill/>
          </a:ln>
        </p:spPr>
        <p:txBody>
          <a:bodyPr anchorCtr="0" anchor="b" bIns="45700" lIns="91425" spcFirstLastPara="1" rIns="91425" wrap="square" tIns="45700">
            <a:noAutofit/>
          </a:bodyPr>
          <a:lstStyle/>
          <a:p>
            <a:pPr indent="0" lvl="0" marL="114300" rtl="0" algn="l">
              <a:lnSpc>
                <a:spcPct val="100000"/>
              </a:lnSpc>
              <a:spcBef>
                <a:spcPts val="420"/>
              </a:spcBef>
              <a:spcAft>
                <a:spcPts val="0"/>
              </a:spcAft>
              <a:buSzPts val="2100"/>
              <a:buNone/>
            </a:pPr>
            <a:r>
              <a:rPr lang="en-US">
                <a:latin typeface="Verdana"/>
                <a:ea typeface="Verdana"/>
                <a:cs typeface="Verdana"/>
                <a:sym typeface="Verdana"/>
              </a:rPr>
              <a:t>Students are able to:</a:t>
            </a:r>
            <a:endParaRPr>
              <a:latin typeface="Verdana"/>
              <a:ea typeface="Verdana"/>
              <a:cs typeface="Verdana"/>
              <a:sym typeface="Verdana"/>
            </a:endParaRPr>
          </a:p>
        </p:txBody>
      </p:sp>
      <p:sp>
        <p:nvSpPr>
          <p:cNvPr id="1564" name="Google Shape;1564;p99"/>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Remain attentive and on task</a:t>
            </a:r>
            <a:endParaRPr>
              <a:latin typeface="Verdana"/>
              <a:ea typeface="Verdana"/>
              <a:cs typeface="Verdana"/>
              <a:sym typeface="Verdana"/>
            </a:endParaRPr>
          </a:p>
          <a:p>
            <a:pPr indent="-381000" lvl="0" marL="457200" rtl="0" algn="l">
              <a:lnSpc>
                <a:spcPct val="100000"/>
              </a:lnSpc>
              <a:spcBef>
                <a:spcPts val="1000"/>
              </a:spcBef>
              <a:spcAft>
                <a:spcPts val="0"/>
              </a:spcAft>
              <a:buSzPts val="2400"/>
              <a:buFont typeface="Verdana"/>
              <a:buChar char="•"/>
            </a:pPr>
            <a:r>
              <a:rPr lang="en-US">
                <a:latin typeface="Verdana"/>
                <a:ea typeface="Verdana"/>
                <a:cs typeface="Verdana"/>
                <a:sym typeface="Verdana"/>
              </a:rPr>
              <a:t>Retrieve, rehearse and practice information, concepts, skills and strategies being taught</a:t>
            </a:r>
            <a:endParaRPr>
              <a:latin typeface="Verdana"/>
              <a:ea typeface="Verdana"/>
              <a:cs typeface="Verdana"/>
              <a:sym typeface="Verdana"/>
            </a:endParaRPr>
          </a:p>
          <a:p>
            <a:pPr indent="-381000" lvl="0" marL="457200" rtl="0" algn="l">
              <a:lnSpc>
                <a:spcPct val="100000"/>
              </a:lnSpc>
              <a:spcBef>
                <a:spcPts val="1000"/>
              </a:spcBef>
              <a:spcAft>
                <a:spcPts val="1000"/>
              </a:spcAft>
              <a:buSzPts val="2400"/>
              <a:buFont typeface="Verdana"/>
              <a:buChar char="•"/>
            </a:pPr>
            <a:r>
              <a:rPr lang="en-US">
                <a:latin typeface="Verdana"/>
                <a:ea typeface="Verdana"/>
                <a:cs typeface="Verdana"/>
                <a:sym typeface="Verdana"/>
              </a:rPr>
              <a:t>Refrain from inappropriate behaviors</a:t>
            </a:r>
            <a:endParaRPr>
              <a:latin typeface="Verdana"/>
              <a:ea typeface="Verdana"/>
              <a:cs typeface="Verdana"/>
              <a:sym typeface="Verdana"/>
            </a:endParaRPr>
          </a:p>
        </p:txBody>
      </p:sp>
      <p:sp>
        <p:nvSpPr>
          <p:cNvPr id="1565" name="Google Shape;1565;p99"/>
          <p:cNvSpPr txBox="1"/>
          <p:nvPr>
            <p:ph idx="3" type="body"/>
          </p:nvPr>
        </p:nvSpPr>
        <p:spPr>
          <a:xfrm>
            <a:off x="5105400" y="1673500"/>
            <a:ext cx="3581400" cy="639762"/>
          </a:xfrm>
          <a:prstGeom prst="rect">
            <a:avLst/>
          </a:prstGeom>
          <a:solidFill>
            <a:srgbClr val="003369">
              <a:alpha val="73725"/>
            </a:srgbClr>
          </a:solidFill>
          <a:ln>
            <a:noFill/>
          </a:ln>
        </p:spPr>
        <p:txBody>
          <a:bodyPr anchorCtr="0" anchor="b" bIns="45700" lIns="91425" spcFirstLastPara="1" rIns="91425" wrap="square" tIns="45700">
            <a:normAutofit fontScale="77500" lnSpcReduction="20000"/>
          </a:bodyPr>
          <a:lstStyle/>
          <a:p>
            <a:pPr indent="-228600" lvl="0" marL="457200" rtl="0" algn="l">
              <a:lnSpc>
                <a:spcPct val="100000"/>
              </a:lnSpc>
              <a:spcBef>
                <a:spcPts val="420"/>
              </a:spcBef>
              <a:spcAft>
                <a:spcPts val="0"/>
              </a:spcAft>
              <a:buSzPct val="87500"/>
              <a:buNone/>
            </a:pPr>
            <a:r>
              <a:rPr lang="en-US" sz="2400">
                <a:latin typeface="Verdana"/>
                <a:ea typeface="Verdana"/>
                <a:cs typeface="Verdana"/>
                <a:sym typeface="Verdana"/>
              </a:rPr>
              <a:t>Teachers are able</a:t>
            </a:r>
            <a:endParaRPr sz="2400">
              <a:latin typeface="Verdana"/>
              <a:ea typeface="Verdana"/>
              <a:cs typeface="Verdana"/>
              <a:sym typeface="Verdana"/>
            </a:endParaRPr>
          </a:p>
          <a:p>
            <a:pPr indent="-228600" lvl="0" marL="457200" rtl="0" algn="l">
              <a:lnSpc>
                <a:spcPct val="100000"/>
              </a:lnSpc>
              <a:spcBef>
                <a:spcPts val="420"/>
              </a:spcBef>
              <a:spcAft>
                <a:spcPts val="0"/>
              </a:spcAft>
              <a:buSzPct val="87500"/>
              <a:buNone/>
            </a:pPr>
            <a:r>
              <a:rPr lang="en-US" sz="2400">
                <a:latin typeface="Verdana"/>
                <a:ea typeface="Verdana"/>
                <a:cs typeface="Verdana"/>
                <a:sym typeface="Verdana"/>
              </a:rPr>
              <a:t>to:</a:t>
            </a:r>
            <a:endParaRPr sz="2400">
              <a:latin typeface="Verdana"/>
              <a:ea typeface="Verdana"/>
              <a:cs typeface="Verdana"/>
              <a:sym typeface="Verdana"/>
            </a:endParaRPr>
          </a:p>
        </p:txBody>
      </p:sp>
      <p:sp>
        <p:nvSpPr>
          <p:cNvPr id="1566" name="Google Shape;1566;p99"/>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Provide corrective feedback immediately</a:t>
            </a:r>
            <a:endParaRPr>
              <a:latin typeface="Verdana"/>
              <a:ea typeface="Verdana"/>
              <a:cs typeface="Verdana"/>
              <a:sym typeface="Verdana"/>
            </a:endParaRPr>
          </a:p>
          <a:p>
            <a:pPr indent="-381000" lvl="0" marL="457200" rtl="0" algn="l">
              <a:lnSpc>
                <a:spcPct val="100000"/>
              </a:lnSpc>
              <a:spcBef>
                <a:spcPts val="1000"/>
              </a:spcBef>
              <a:spcAft>
                <a:spcPts val="0"/>
              </a:spcAft>
              <a:buSzPts val="2400"/>
              <a:buFont typeface="Verdana"/>
              <a:buChar char="•"/>
            </a:pPr>
            <a:r>
              <a:rPr lang="en-US">
                <a:latin typeface="Verdana"/>
                <a:ea typeface="Verdana"/>
                <a:cs typeface="Verdana"/>
                <a:sym typeface="Verdana"/>
              </a:rPr>
              <a:t>Adjust the lesson</a:t>
            </a:r>
            <a:endParaRPr>
              <a:latin typeface="Verdana"/>
              <a:ea typeface="Verdana"/>
              <a:cs typeface="Verdana"/>
              <a:sym typeface="Verdana"/>
            </a:endParaRPr>
          </a:p>
          <a:p>
            <a:pPr indent="-381000" lvl="0" marL="457200" rtl="0" algn="l">
              <a:lnSpc>
                <a:spcPct val="100000"/>
              </a:lnSpc>
              <a:spcBef>
                <a:spcPts val="1000"/>
              </a:spcBef>
              <a:spcAft>
                <a:spcPts val="1000"/>
              </a:spcAft>
              <a:buSzPts val="2400"/>
              <a:buFont typeface="Verdana"/>
              <a:buChar char="•"/>
            </a:pPr>
            <a:r>
              <a:rPr lang="en-US">
                <a:latin typeface="Verdana"/>
                <a:ea typeface="Verdana"/>
                <a:cs typeface="Verdana"/>
                <a:sym typeface="Verdana"/>
              </a:rPr>
              <a:t>Offer behavior specific praise</a:t>
            </a:r>
            <a:endParaRPr>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sp>
        <p:nvSpPr>
          <p:cNvPr id="1572" name="Google Shape;1572;p100"/>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600"/>
              </a:spcBef>
              <a:spcAft>
                <a:spcPts val="0"/>
              </a:spcAft>
              <a:buClr>
                <a:srgbClr val="FF0000"/>
              </a:buClr>
              <a:buSzPts val="775"/>
              <a:buFont typeface="Arial"/>
              <a:buNone/>
            </a:pPr>
            <a:r>
              <a:rPr b="1" i="1" lang="en-US" sz="2400" u="none" cap="none" strike="noStrike">
                <a:solidFill>
                  <a:srgbClr val="00212C"/>
                </a:solidFill>
                <a:latin typeface="Verdana"/>
                <a:ea typeface="Verdana"/>
                <a:cs typeface="Verdana"/>
                <a:sym typeface="Verdana"/>
              </a:rPr>
              <a:t>How much time are you talking?</a:t>
            </a:r>
            <a:endParaRPr b="1" i="1" sz="2400">
              <a:solidFill>
                <a:srgbClr val="00212C"/>
              </a:solidFill>
              <a:latin typeface="Verdana"/>
              <a:ea typeface="Verdana"/>
              <a:cs typeface="Verdana"/>
              <a:sym typeface="Verdana"/>
            </a:endParaRPr>
          </a:p>
          <a:p>
            <a:pPr indent="0" lvl="0" marL="0" marR="0" rtl="0" algn="l">
              <a:lnSpc>
                <a:spcPct val="100000"/>
              </a:lnSpc>
              <a:spcBef>
                <a:spcPts val="600"/>
              </a:spcBef>
              <a:spcAft>
                <a:spcPts val="0"/>
              </a:spcAft>
              <a:buClr>
                <a:srgbClr val="FF0000"/>
              </a:buClr>
              <a:buSzPts val="775"/>
              <a:buFont typeface="Arial"/>
              <a:buNone/>
            </a:pPr>
            <a:r>
              <a:rPr i="0" lang="en-US" sz="2400" u="none" cap="none" strike="noStrike">
                <a:solidFill>
                  <a:srgbClr val="00212C"/>
                </a:solidFill>
                <a:latin typeface="Verdana"/>
                <a:ea typeface="Verdana"/>
                <a:cs typeface="Verdana"/>
                <a:sym typeface="Verdana"/>
              </a:rPr>
              <a:t>______% of students surveyed in Virginia cohorts reported that their teachers talk most of the time.</a:t>
            </a:r>
            <a:endParaRPr sz="2400">
              <a:latin typeface="Verdana"/>
              <a:ea typeface="Verdana"/>
              <a:cs typeface="Verdana"/>
              <a:sym typeface="Verdana"/>
            </a:endParaRPr>
          </a:p>
          <a:p>
            <a:pPr indent="-342900" lvl="0" marL="342900" marR="0" rtl="0" algn="l">
              <a:lnSpc>
                <a:spcPct val="80000"/>
              </a:lnSpc>
              <a:spcBef>
                <a:spcPts val="600"/>
              </a:spcBef>
              <a:spcAft>
                <a:spcPts val="0"/>
              </a:spcAft>
              <a:buClr>
                <a:srgbClr val="FF0000"/>
              </a:buClr>
              <a:buSzPts val="3100"/>
              <a:buFont typeface="Arial"/>
              <a:buNone/>
            </a:pPr>
            <a:r>
              <a:t/>
            </a:r>
            <a:endParaRPr i="0" sz="2400" u="none" cap="none" strike="noStrike">
              <a:solidFill>
                <a:srgbClr val="00212C"/>
              </a:solidFill>
              <a:latin typeface="Verdana"/>
              <a:ea typeface="Verdana"/>
              <a:cs typeface="Verdana"/>
              <a:sym typeface="Verdana"/>
            </a:endParaRPr>
          </a:p>
          <a:p>
            <a:pPr indent="-342900" lvl="0" marL="342900" marR="0" rtl="0" algn="l">
              <a:lnSpc>
                <a:spcPct val="80000"/>
              </a:lnSpc>
              <a:spcBef>
                <a:spcPts val="600"/>
              </a:spcBef>
              <a:spcAft>
                <a:spcPts val="0"/>
              </a:spcAft>
              <a:buClr>
                <a:srgbClr val="FF0000"/>
              </a:buClr>
              <a:buSzPts val="775"/>
              <a:buFont typeface="Arial"/>
              <a:buNone/>
            </a:pPr>
            <a:r>
              <a:rPr b="1" i="1" lang="en-US" sz="2400" u="none" cap="none" strike="noStrike">
                <a:solidFill>
                  <a:srgbClr val="00212C"/>
                </a:solidFill>
                <a:latin typeface="Verdana"/>
                <a:ea typeface="Verdana"/>
                <a:cs typeface="Verdana"/>
                <a:sym typeface="Verdana"/>
              </a:rPr>
              <a:t>When in fact….</a:t>
            </a:r>
            <a:endParaRPr sz="2400">
              <a:latin typeface="Verdana"/>
              <a:ea typeface="Verdana"/>
              <a:cs typeface="Verdana"/>
              <a:sym typeface="Verdana"/>
            </a:endParaRPr>
          </a:p>
          <a:p>
            <a:pPr indent="0" lvl="1" marL="0" marR="0" rtl="0" algn="l">
              <a:lnSpc>
                <a:spcPct val="100000"/>
              </a:lnSpc>
              <a:spcBef>
                <a:spcPts val="600"/>
              </a:spcBef>
              <a:spcAft>
                <a:spcPts val="0"/>
              </a:spcAft>
              <a:buClr>
                <a:srgbClr val="FF0000"/>
              </a:buClr>
              <a:buSzPts val="775"/>
              <a:buFont typeface="Arial"/>
              <a:buNone/>
            </a:pPr>
            <a:r>
              <a:rPr i="0" lang="en-US" sz="2400" u="none" cap="none" strike="noStrike">
                <a:solidFill>
                  <a:srgbClr val="00212C"/>
                </a:solidFill>
                <a:latin typeface="Verdana"/>
                <a:ea typeface="Verdana"/>
                <a:cs typeface="Verdana"/>
                <a:sym typeface="Verdana"/>
              </a:rPr>
              <a:t>Teacher talk should be no more than ____ to ____ % of instructional time. </a:t>
            </a:r>
            <a:endParaRPr sz="2400">
              <a:latin typeface="Verdana"/>
              <a:ea typeface="Verdana"/>
              <a:cs typeface="Verdana"/>
              <a:sym typeface="Verdana"/>
            </a:endParaRPr>
          </a:p>
          <a:p>
            <a:pPr indent="0" lvl="1" marL="457200" marR="0" rtl="0" algn="l">
              <a:lnSpc>
                <a:spcPct val="80000"/>
              </a:lnSpc>
              <a:spcBef>
                <a:spcPts val="600"/>
              </a:spcBef>
              <a:spcAft>
                <a:spcPts val="0"/>
              </a:spcAft>
              <a:buClr>
                <a:srgbClr val="FF0000"/>
              </a:buClr>
              <a:buSzPts val="3100"/>
              <a:buFont typeface="Arial"/>
              <a:buNone/>
            </a:pPr>
            <a:r>
              <a:t/>
            </a:r>
            <a:endParaRPr i="0" u="none" cap="none" strike="noStrike">
              <a:solidFill>
                <a:srgbClr val="00212C"/>
              </a:solidFill>
              <a:latin typeface="Verdana"/>
              <a:ea typeface="Verdana"/>
              <a:cs typeface="Verdana"/>
              <a:sym typeface="Verdana"/>
            </a:endParaRPr>
          </a:p>
        </p:txBody>
      </p:sp>
      <p:sp>
        <p:nvSpPr>
          <p:cNvPr id="1573" name="Google Shape;1573;p10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Teacher Talk Time</a:t>
            </a:r>
            <a:endParaRPr/>
          </a:p>
        </p:txBody>
      </p:sp>
      <p:sp>
        <p:nvSpPr>
          <p:cNvPr id="1574" name="Google Shape;1574;p100"/>
          <p:cNvSpPr txBox="1"/>
          <p:nvPr/>
        </p:nvSpPr>
        <p:spPr>
          <a:xfrm>
            <a:off x="1355777" y="4853292"/>
            <a:ext cx="81564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2200" u="none" cap="none" strike="noStrike">
                <a:solidFill>
                  <a:srgbClr val="0070C0"/>
                </a:solidFill>
                <a:latin typeface="Verdana"/>
                <a:ea typeface="Verdana"/>
                <a:cs typeface="Verdana"/>
                <a:sym typeface="Verdana"/>
              </a:rPr>
              <a:t>HINT: </a:t>
            </a:r>
            <a:r>
              <a:rPr b="0" i="0" lang="en-US" sz="2200" u="none" cap="none" strike="noStrike">
                <a:solidFill>
                  <a:schemeClr val="dk1"/>
                </a:solidFill>
                <a:latin typeface="Verdana"/>
                <a:ea typeface="Verdana"/>
                <a:cs typeface="Verdana"/>
                <a:sym typeface="Verdana"/>
              </a:rPr>
              <a:t>It isn’t consecutive minutes necessarily, but rather “I say something, you say something…”</a:t>
            </a:r>
            <a:r>
              <a:rPr b="0" i="0" lang="en-US" sz="2100" u="none" cap="none" strike="noStrike">
                <a:solidFill>
                  <a:schemeClr val="dk1"/>
                </a:solidFill>
                <a:latin typeface="Verdana"/>
                <a:ea typeface="Verdana"/>
                <a:cs typeface="Verdana"/>
                <a:sym typeface="Verdana"/>
              </a:rPr>
              <a:t> </a:t>
            </a:r>
            <a:endParaRPr b="0" i="0" sz="2100" u="none" cap="none" strike="noStrike">
              <a:solidFill>
                <a:srgbClr val="000000"/>
              </a:solidFill>
              <a:latin typeface="Verdana"/>
              <a:ea typeface="Verdana"/>
              <a:cs typeface="Verdana"/>
              <a:sym typeface="Verdana"/>
            </a:endParaRPr>
          </a:p>
        </p:txBody>
      </p:sp>
      <p:sp>
        <p:nvSpPr>
          <p:cNvPr id="1575" name="Google Shape;1575;p100"/>
          <p:cNvSpPr txBox="1"/>
          <p:nvPr/>
        </p:nvSpPr>
        <p:spPr>
          <a:xfrm>
            <a:off x="7584372" y="3388950"/>
            <a:ext cx="794700" cy="44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50</a:t>
            </a:r>
            <a:endParaRPr b="0" i="0" sz="2800" u="none" cap="none" strike="noStrike">
              <a:solidFill>
                <a:srgbClr val="000000"/>
              </a:solidFill>
              <a:latin typeface="Verdana"/>
              <a:ea typeface="Verdana"/>
              <a:cs typeface="Verdana"/>
              <a:sym typeface="Verdana"/>
            </a:endParaRPr>
          </a:p>
        </p:txBody>
      </p:sp>
      <p:sp>
        <p:nvSpPr>
          <p:cNvPr id="1576" name="Google Shape;1576;p100"/>
          <p:cNvSpPr txBox="1"/>
          <p:nvPr/>
        </p:nvSpPr>
        <p:spPr>
          <a:xfrm>
            <a:off x="6298631" y="3388950"/>
            <a:ext cx="794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40</a:t>
            </a:r>
            <a:endParaRPr b="0" i="0" sz="2800" u="none" cap="none" strike="noStrike">
              <a:solidFill>
                <a:srgbClr val="000000"/>
              </a:solidFill>
              <a:latin typeface="Verdana"/>
              <a:ea typeface="Verdana"/>
              <a:cs typeface="Verdana"/>
              <a:sym typeface="Verdana"/>
            </a:endParaRPr>
          </a:p>
        </p:txBody>
      </p:sp>
      <p:sp>
        <p:nvSpPr>
          <p:cNvPr id="1577" name="Google Shape;1577;p100"/>
          <p:cNvSpPr txBox="1"/>
          <p:nvPr/>
        </p:nvSpPr>
        <p:spPr>
          <a:xfrm>
            <a:off x="617250" y="1921350"/>
            <a:ext cx="1157400" cy="53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76</a:t>
            </a:r>
            <a:endParaRPr b="0" i="0" sz="2800" u="none" cap="none" strike="noStrike">
              <a:solidFill>
                <a:srgbClr val="000000"/>
              </a:solidFill>
              <a:latin typeface="Verdana"/>
              <a:ea typeface="Verdana"/>
              <a:cs typeface="Verdana"/>
              <a:sym typeface="Verdana"/>
            </a:endParaRPr>
          </a:p>
        </p:txBody>
      </p:sp>
      <p:pic>
        <p:nvPicPr>
          <p:cNvPr descr="The Beach Is My Happy Place - Home | Facebook" id="1578" name="Google Shape;1578;p100"/>
          <p:cNvPicPr preferRelativeResize="0"/>
          <p:nvPr/>
        </p:nvPicPr>
        <p:blipFill rotWithShape="1">
          <a:blip r:embed="rId3">
            <a:alphaModFix/>
          </a:blip>
          <a:srcRect b="0" l="0" r="0" t="0"/>
          <a:stretch/>
        </p:blipFill>
        <p:spPr>
          <a:xfrm>
            <a:off x="324699" y="4680851"/>
            <a:ext cx="1031075" cy="1031075"/>
          </a:xfrm>
          <a:prstGeom prst="rect">
            <a:avLst/>
          </a:prstGeom>
          <a:noFill/>
          <a:ln cap="flat" cmpd="sng" w="9525">
            <a:solidFill>
              <a:schemeClr val="accent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1000"/>
                                        <p:tgtEl>
                                          <p:spTgt spid="15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101"/>
          <p:cNvSpPr txBox="1"/>
          <p:nvPr>
            <p:ph idx="1" type="body"/>
          </p:nvPr>
        </p:nvSpPr>
        <p:spPr>
          <a:xfrm>
            <a:off x="457200" y="1491925"/>
            <a:ext cx="8229600" cy="5057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sz="3000">
                <a:latin typeface="Verdana"/>
                <a:ea typeface="Verdana"/>
                <a:cs typeface="Verdana"/>
                <a:sym typeface="Verdana"/>
              </a:rPr>
              <a:t>“when a teacher </a:t>
            </a:r>
            <a:r>
              <a:rPr lang="en-US" sz="3000">
                <a:solidFill>
                  <a:srgbClr val="009944"/>
                </a:solidFill>
                <a:latin typeface="Verdana"/>
                <a:ea typeface="Verdana"/>
                <a:cs typeface="Verdana"/>
                <a:sym typeface="Verdana"/>
              </a:rPr>
              <a:t>presents an instructional question, statement, or gesture</a:t>
            </a:r>
            <a:r>
              <a:rPr lang="en-US" sz="3000">
                <a:latin typeface="Verdana"/>
                <a:ea typeface="Verdana"/>
                <a:cs typeface="Verdana"/>
                <a:sym typeface="Verdana"/>
              </a:rPr>
              <a:t> that </a:t>
            </a:r>
            <a:r>
              <a:rPr lang="en-US" sz="3000">
                <a:solidFill>
                  <a:srgbClr val="009944"/>
                </a:solidFill>
                <a:latin typeface="Verdana"/>
                <a:ea typeface="Verdana"/>
                <a:cs typeface="Verdana"/>
                <a:sym typeface="Verdana"/>
              </a:rPr>
              <a:t>promotes student responses</a:t>
            </a:r>
            <a:r>
              <a:rPr lang="en-US" sz="3000">
                <a:latin typeface="Verdana"/>
                <a:ea typeface="Verdana"/>
                <a:cs typeface="Verdana"/>
                <a:sym typeface="Verdana"/>
              </a:rPr>
              <a:t> (e.g., pointing to a flashcard, answering a question aloud, writing an answer on a dry erase board). The teacher then </a:t>
            </a:r>
            <a:r>
              <a:rPr lang="en-US" sz="3000">
                <a:solidFill>
                  <a:srgbClr val="009944"/>
                </a:solidFill>
                <a:latin typeface="Verdana"/>
                <a:ea typeface="Verdana"/>
                <a:cs typeface="Verdana"/>
                <a:sym typeface="Verdana"/>
              </a:rPr>
              <a:t>provides feedback</a:t>
            </a:r>
            <a:r>
              <a:rPr lang="en-US" sz="3000">
                <a:latin typeface="Verdana"/>
                <a:ea typeface="Verdana"/>
                <a:cs typeface="Verdana"/>
                <a:sym typeface="Verdana"/>
              </a:rPr>
              <a:t> to students based on responses.”</a:t>
            </a:r>
            <a:endParaRPr sz="3000">
              <a:latin typeface="Verdana"/>
              <a:ea typeface="Verdana"/>
              <a:cs typeface="Verdana"/>
              <a:sym typeface="Verdana"/>
            </a:endParaRPr>
          </a:p>
          <a:p>
            <a:pPr indent="0" lvl="0" marL="0" rtl="0" algn="l">
              <a:lnSpc>
                <a:spcPct val="100000"/>
              </a:lnSpc>
              <a:spcBef>
                <a:spcPts val="360"/>
              </a:spcBef>
              <a:spcAft>
                <a:spcPts val="0"/>
              </a:spcAft>
              <a:buSzPts val="1800"/>
              <a:buNone/>
            </a:pPr>
            <a:r>
              <a:t/>
            </a:r>
            <a:endParaRPr sz="3000">
              <a:latin typeface="Verdana"/>
              <a:ea typeface="Verdana"/>
              <a:cs typeface="Verdana"/>
              <a:sym typeface="Verdana"/>
            </a:endParaRPr>
          </a:p>
          <a:p>
            <a:pPr indent="0" lvl="0" marL="0" rtl="0" algn="l">
              <a:lnSpc>
                <a:spcPct val="100000"/>
              </a:lnSpc>
              <a:spcBef>
                <a:spcPts val="360"/>
              </a:spcBef>
              <a:spcAft>
                <a:spcPts val="0"/>
              </a:spcAft>
              <a:buSzPts val="1800"/>
              <a:buNone/>
            </a:pPr>
            <a:r>
              <a:rPr lang="en-US" sz="2400">
                <a:latin typeface="Verdana"/>
                <a:ea typeface="Verdana"/>
                <a:cs typeface="Verdana"/>
                <a:sym typeface="Verdana"/>
              </a:rPr>
              <a:t>Source: </a:t>
            </a:r>
            <a:r>
              <a:rPr lang="en-US" sz="2400" u="sng">
                <a:solidFill>
                  <a:schemeClr val="accent2"/>
                </a:solidFill>
                <a:latin typeface="Verdana"/>
                <a:ea typeface="Verdana"/>
                <a:cs typeface="Verdana"/>
                <a:sym typeface="Verdana"/>
                <a:hlinkClick r:id="rId3">
                  <a:extLst>
                    <a:ext uri="{A12FA001-AC4F-418D-AE19-62706E023703}">
                      <ahyp:hlinkClr val="tx"/>
                    </a:ext>
                  </a:extLst>
                </a:hlinkClick>
              </a:rPr>
              <a:t>Tennessee Behavior Supports Project</a:t>
            </a:r>
            <a:r>
              <a:rPr lang="en-US" sz="2400">
                <a:latin typeface="Verdana"/>
                <a:ea typeface="Verdana"/>
                <a:cs typeface="Verdana"/>
                <a:sym typeface="Verdana"/>
              </a:rPr>
              <a:t> (n.d.)</a:t>
            </a:r>
            <a:endParaRPr sz="2400">
              <a:latin typeface="Verdana"/>
              <a:ea typeface="Verdana"/>
              <a:cs typeface="Verdana"/>
              <a:sym typeface="Verdana"/>
            </a:endParaRPr>
          </a:p>
        </p:txBody>
      </p:sp>
      <p:sp>
        <p:nvSpPr>
          <p:cNvPr id="1585" name="Google Shape;1585;p10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US"/>
              <a:t>An opportunity to respond is…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10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When and How to Use </a:t>
            </a:r>
            <a:br>
              <a:rPr lang="en-US"/>
            </a:br>
            <a:r>
              <a:rPr lang="en-US"/>
              <a:t>Opportunities to Respond </a:t>
            </a:r>
            <a:endParaRPr/>
          </a:p>
        </p:txBody>
      </p:sp>
      <p:sp>
        <p:nvSpPr>
          <p:cNvPr id="1592" name="Google Shape;1592;p102"/>
          <p:cNvSpPr txBox="1"/>
          <p:nvPr/>
        </p:nvSpPr>
        <p:spPr>
          <a:xfrm>
            <a:off x="228600" y="3174687"/>
            <a:ext cx="4060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400" u="none" cap="none" strike="noStrike">
                <a:solidFill>
                  <a:schemeClr val="dk1"/>
                </a:solidFill>
                <a:latin typeface="Verdana"/>
                <a:ea typeface="Verdana"/>
                <a:cs typeface="Verdana"/>
                <a:sym typeface="Verdana"/>
              </a:rPr>
              <a:t>Written responses</a:t>
            </a:r>
            <a:endParaRPr b="0" i="0" sz="2400" u="none" cap="none" strike="noStrike">
              <a:solidFill>
                <a:schemeClr val="dk1"/>
              </a:solidFill>
              <a:latin typeface="Verdana"/>
              <a:ea typeface="Verdana"/>
              <a:cs typeface="Verdana"/>
              <a:sym typeface="Verdana"/>
            </a:endParaRPr>
          </a:p>
        </p:txBody>
      </p:sp>
      <p:sp>
        <p:nvSpPr>
          <p:cNvPr id="1593" name="Google Shape;1593;p102"/>
          <p:cNvSpPr txBox="1"/>
          <p:nvPr/>
        </p:nvSpPr>
        <p:spPr>
          <a:xfrm>
            <a:off x="268285" y="4537911"/>
            <a:ext cx="40602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400" u="none" cap="none" strike="noStrike">
                <a:solidFill>
                  <a:schemeClr val="dk1"/>
                </a:solidFill>
                <a:latin typeface="Verdana"/>
                <a:ea typeface="Verdana"/>
                <a:cs typeface="Verdana"/>
                <a:sym typeface="Verdana"/>
              </a:rPr>
              <a:t>Action responses</a:t>
            </a:r>
            <a:endParaRPr b="0" i="0" sz="2400" u="none" cap="none" strike="noStrike">
              <a:solidFill>
                <a:schemeClr val="dk1"/>
              </a:solidFill>
              <a:latin typeface="Verdana"/>
              <a:ea typeface="Verdana"/>
              <a:cs typeface="Verdana"/>
              <a:sym typeface="Verdana"/>
            </a:endParaRPr>
          </a:p>
        </p:txBody>
      </p:sp>
      <p:sp>
        <p:nvSpPr>
          <p:cNvPr id="1594" name="Google Shape;1594;p102"/>
          <p:cNvSpPr txBox="1"/>
          <p:nvPr/>
        </p:nvSpPr>
        <p:spPr>
          <a:xfrm flipH="1">
            <a:off x="228600" y="1371612"/>
            <a:ext cx="4060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Verbal responses</a:t>
            </a:r>
            <a:endParaRPr b="0" i="0" sz="2400" u="none" cap="none" strike="noStrike">
              <a:solidFill>
                <a:schemeClr val="dk1"/>
              </a:solidFill>
              <a:latin typeface="Verdana"/>
              <a:ea typeface="Verdana"/>
              <a:cs typeface="Verdana"/>
              <a:sym typeface="Verdana"/>
            </a:endParaRPr>
          </a:p>
        </p:txBody>
      </p:sp>
      <p:sp>
        <p:nvSpPr>
          <p:cNvPr id="1595" name="Google Shape;1595;p102"/>
          <p:cNvSpPr txBox="1"/>
          <p:nvPr/>
        </p:nvSpPr>
        <p:spPr>
          <a:xfrm flipH="1">
            <a:off x="715630" y="3522090"/>
            <a:ext cx="4231500" cy="1015800"/>
          </a:xfrm>
          <a:prstGeom prst="rect">
            <a:avLst/>
          </a:prstGeom>
          <a:noFill/>
          <a:ln>
            <a:noFill/>
          </a:ln>
        </p:spPr>
        <p:txBody>
          <a:bodyPr anchorCtr="0" anchor="t" bIns="91425" lIns="91425" spcFirstLastPara="1" rIns="91425" wrap="square" tIns="91425">
            <a:spAutoFit/>
          </a:bodyPr>
          <a:lstStyle/>
          <a:p>
            <a:pPr indent="-342900" lvl="0" marL="4000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Response</a:t>
            </a:r>
            <a:r>
              <a:rPr b="0" i="0" lang="en-US" sz="2700" u="none" cap="none" strike="noStrike">
                <a:solidFill>
                  <a:schemeClr val="dk1"/>
                </a:solidFill>
                <a:latin typeface="Verdana"/>
                <a:ea typeface="Verdana"/>
                <a:cs typeface="Verdana"/>
                <a:sym typeface="Verdana"/>
              </a:rPr>
              <a:t> </a:t>
            </a:r>
            <a:r>
              <a:rPr b="0" i="0" lang="en-US" sz="2400" u="none" cap="none" strike="noStrike">
                <a:solidFill>
                  <a:schemeClr val="dk1"/>
                </a:solidFill>
                <a:latin typeface="Verdana"/>
                <a:ea typeface="Verdana"/>
                <a:cs typeface="Verdana"/>
                <a:sym typeface="Verdana"/>
              </a:rPr>
              <a:t>system</a:t>
            </a:r>
            <a:endParaRPr b="0" i="0" sz="2400" u="none" cap="none" strike="noStrike">
              <a:solidFill>
                <a:schemeClr val="dk1"/>
              </a:solidFill>
              <a:latin typeface="Verdana"/>
              <a:ea typeface="Verdana"/>
              <a:cs typeface="Verdana"/>
              <a:sym typeface="Verdana"/>
            </a:endParaRPr>
          </a:p>
          <a:p>
            <a:pPr indent="-342900" lvl="0" marL="4000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Graphic organizer</a:t>
            </a:r>
            <a:endParaRPr b="0" i="0" sz="2400" u="none" cap="none" strike="noStrike">
              <a:solidFill>
                <a:schemeClr val="dk1"/>
              </a:solidFill>
              <a:latin typeface="Verdana"/>
              <a:ea typeface="Verdana"/>
              <a:cs typeface="Verdana"/>
              <a:sym typeface="Verdana"/>
            </a:endParaRPr>
          </a:p>
        </p:txBody>
      </p:sp>
      <p:sp>
        <p:nvSpPr>
          <p:cNvPr id="1596" name="Google Shape;1596;p102"/>
          <p:cNvSpPr txBox="1"/>
          <p:nvPr/>
        </p:nvSpPr>
        <p:spPr>
          <a:xfrm flipH="1">
            <a:off x="715630" y="4977786"/>
            <a:ext cx="4231500" cy="1431600"/>
          </a:xfrm>
          <a:prstGeom prst="rect">
            <a:avLst/>
          </a:prstGeom>
          <a:noFill/>
          <a:ln>
            <a:noFill/>
          </a:ln>
        </p:spPr>
        <p:txBody>
          <a:bodyPr anchorCtr="0" anchor="t" bIns="91425" lIns="91425" spcFirstLastPara="1" rIns="91425" wrap="square" tIns="91425">
            <a:spAutoFit/>
          </a:bodyPr>
          <a:lstStyle/>
          <a:p>
            <a:pPr indent="-342900" lvl="0" marL="4000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Act out/Gestures</a:t>
            </a:r>
            <a:endParaRPr b="0" i="0" sz="2400" u="none" cap="none" strike="noStrike">
              <a:solidFill>
                <a:schemeClr val="dk1"/>
              </a:solidFill>
              <a:latin typeface="Verdana"/>
              <a:ea typeface="Verdana"/>
              <a:cs typeface="Verdana"/>
              <a:sym typeface="Verdana"/>
            </a:endParaRPr>
          </a:p>
          <a:p>
            <a:pPr indent="-342900" lvl="0" marL="4000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Hand signals</a:t>
            </a:r>
            <a:endParaRPr b="0" i="0" sz="2400" u="none" cap="none" strike="noStrike">
              <a:solidFill>
                <a:schemeClr val="dk1"/>
              </a:solidFill>
              <a:latin typeface="Verdana"/>
              <a:ea typeface="Verdana"/>
              <a:cs typeface="Verdana"/>
              <a:sym typeface="Verdana"/>
            </a:endParaRPr>
          </a:p>
          <a:p>
            <a:pPr indent="-342900" lvl="0" marL="4000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Manipulatives</a:t>
            </a:r>
            <a:endParaRPr b="0" i="0" sz="2400" u="none" cap="none" strike="noStrike">
              <a:solidFill>
                <a:schemeClr val="dk1"/>
              </a:solidFill>
              <a:latin typeface="Verdana"/>
              <a:ea typeface="Verdana"/>
              <a:cs typeface="Verdana"/>
              <a:sym typeface="Verdana"/>
            </a:endParaRPr>
          </a:p>
        </p:txBody>
      </p:sp>
      <p:pic>
        <p:nvPicPr>
          <p:cNvPr descr="Associations Win When Audience Response Technology is on the Agenda" id="1597" name="Google Shape;1597;p102"/>
          <p:cNvPicPr preferRelativeResize="0"/>
          <p:nvPr/>
        </p:nvPicPr>
        <p:blipFill rotWithShape="1">
          <a:blip r:embed="rId3">
            <a:alphaModFix/>
          </a:blip>
          <a:srcRect b="0" l="0" r="0" t="0"/>
          <a:stretch/>
        </p:blipFill>
        <p:spPr>
          <a:xfrm>
            <a:off x="4328475" y="2632113"/>
            <a:ext cx="4184800" cy="2179586"/>
          </a:xfrm>
          <a:prstGeom prst="rect">
            <a:avLst/>
          </a:prstGeom>
          <a:noFill/>
          <a:ln>
            <a:noFill/>
          </a:ln>
        </p:spPr>
      </p:pic>
      <p:sp>
        <p:nvSpPr>
          <p:cNvPr id="1598" name="Google Shape;1598;p102"/>
          <p:cNvSpPr txBox="1"/>
          <p:nvPr/>
        </p:nvSpPr>
        <p:spPr>
          <a:xfrm>
            <a:off x="228600" y="1731050"/>
            <a:ext cx="4060200" cy="1431600"/>
          </a:xfrm>
          <a:prstGeom prst="rect">
            <a:avLst/>
          </a:prstGeom>
          <a:noFill/>
          <a:ln>
            <a:noFill/>
          </a:ln>
        </p:spPr>
        <p:txBody>
          <a:bodyPr anchorCtr="0" anchor="t" bIns="91425" lIns="91425" spcFirstLastPara="1" rIns="91425" wrap="square" tIns="91425">
            <a:spAutoFit/>
          </a:bodyPr>
          <a:lstStyle/>
          <a:p>
            <a:pPr indent="-342900" lvl="0" marL="8572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Choral</a:t>
            </a:r>
            <a:endParaRPr b="0" i="0" sz="2400" u="none" cap="none" strike="noStrike">
              <a:solidFill>
                <a:schemeClr val="dk1"/>
              </a:solidFill>
              <a:latin typeface="Verdana"/>
              <a:ea typeface="Verdana"/>
              <a:cs typeface="Verdana"/>
              <a:sym typeface="Verdana"/>
            </a:endParaRPr>
          </a:p>
          <a:p>
            <a:pPr indent="-342900" lvl="0" marL="8572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Partner or team</a:t>
            </a:r>
            <a:endParaRPr b="0" i="0" sz="2400" u="none" cap="none" strike="noStrike">
              <a:solidFill>
                <a:schemeClr val="dk1"/>
              </a:solidFill>
              <a:latin typeface="Verdana"/>
              <a:ea typeface="Verdana"/>
              <a:cs typeface="Verdana"/>
              <a:sym typeface="Verdana"/>
            </a:endParaRPr>
          </a:p>
          <a:p>
            <a:pPr indent="-342900" lvl="0" marL="857250" marR="0" rtl="0" algn="l">
              <a:lnSpc>
                <a:spcPct val="100000"/>
              </a:lnSpc>
              <a:spcBef>
                <a:spcPts val="0"/>
              </a:spcBef>
              <a:spcAft>
                <a:spcPts val="0"/>
              </a:spcAft>
              <a:buClr>
                <a:schemeClr val="dk1"/>
              </a:buClr>
              <a:buSzPts val="2700"/>
              <a:buFont typeface="Arial"/>
              <a:buChar char="•"/>
            </a:pPr>
            <a:r>
              <a:rPr b="0" i="0" lang="en-US" sz="2400" u="none" cap="none" strike="noStrike">
                <a:solidFill>
                  <a:schemeClr val="dk1"/>
                </a:solidFill>
                <a:latin typeface="Verdana"/>
                <a:ea typeface="Verdana"/>
                <a:cs typeface="Verdana"/>
                <a:sym typeface="Verdana"/>
              </a:rPr>
              <a:t>Individual</a:t>
            </a:r>
            <a:endParaRPr b="0" i="0" sz="24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03"/>
          <p:cNvSpPr/>
          <p:nvPr/>
        </p:nvSpPr>
        <p:spPr>
          <a:xfrm>
            <a:off x="457201" y="1600201"/>
            <a:ext cx="8229600" cy="358139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36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p:txBody>
      </p:sp>
      <p:sp>
        <p:nvSpPr>
          <p:cNvPr id="1604" name="Google Shape;1604;p103"/>
          <p:cNvSpPr txBox="1"/>
          <p:nvPr>
            <p:ph idx="1" type="body"/>
          </p:nvPr>
        </p:nvSpPr>
        <p:spPr>
          <a:xfrm>
            <a:off x="228600" y="1371600"/>
            <a:ext cx="86868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Clr>
                <a:schemeClr val="dk1"/>
              </a:buClr>
              <a:buSzPts val="1800"/>
              <a:buNone/>
            </a:pPr>
            <a:r>
              <a:rPr i="0" lang="en-US" sz="2500" u="none" cap="none" strike="noStrike">
                <a:solidFill>
                  <a:schemeClr val="dk1"/>
                </a:solidFill>
                <a:latin typeface="Verdana"/>
                <a:ea typeface="Verdana"/>
                <a:cs typeface="Verdana"/>
                <a:sym typeface="Verdana"/>
              </a:rPr>
              <a:t>Consider:</a:t>
            </a:r>
            <a:endParaRPr sz="2900">
              <a:latin typeface="Verdana"/>
              <a:ea typeface="Verdana"/>
              <a:cs typeface="Verdana"/>
              <a:sym typeface="Verdana"/>
            </a:endParaRPr>
          </a:p>
          <a:p>
            <a:pPr indent="-349250" lvl="1" marL="457200" rtl="0" algn="l">
              <a:lnSpc>
                <a:spcPct val="100000"/>
              </a:lnSpc>
              <a:spcBef>
                <a:spcPts val="360"/>
              </a:spcBef>
              <a:spcAft>
                <a:spcPts val="0"/>
              </a:spcAft>
              <a:buClr>
                <a:schemeClr val="dk1"/>
              </a:buClr>
              <a:buSzPts val="1900"/>
              <a:buFont typeface="Verdana"/>
              <a:buChar char="•"/>
            </a:pPr>
            <a:r>
              <a:rPr i="0" lang="en-US" sz="2500" u="none" cap="none" strike="noStrike">
                <a:solidFill>
                  <a:schemeClr val="dk1"/>
                </a:solidFill>
                <a:latin typeface="Verdana"/>
                <a:ea typeface="Verdana"/>
                <a:cs typeface="Verdana"/>
                <a:sym typeface="Verdana"/>
              </a:rPr>
              <a:t>Structure partners: Number 1 or 2.</a:t>
            </a:r>
            <a:endParaRPr sz="2500">
              <a:latin typeface="Verdana"/>
              <a:ea typeface="Verdana"/>
              <a:cs typeface="Verdana"/>
              <a:sym typeface="Verdana"/>
            </a:endParaRPr>
          </a:p>
          <a:p>
            <a:pPr indent="-349250" lvl="1" marL="457200" rtl="0" algn="l">
              <a:lnSpc>
                <a:spcPct val="100000"/>
              </a:lnSpc>
              <a:spcBef>
                <a:spcPts val="360"/>
              </a:spcBef>
              <a:spcAft>
                <a:spcPts val="0"/>
              </a:spcAft>
              <a:buClr>
                <a:schemeClr val="dk1"/>
              </a:buClr>
              <a:buSzPts val="1900"/>
              <a:buFont typeface="Verdana"/>
              <a:buChar char="•"/>
            </a:pPr>
            <a:r>
              <a:rPr i="0" lang="en-US" sz="2500" u="none" cap="none" strike="noStrike">
                <a:solidFill>
                  <a:schemeClr val="dk1"/>
                </a:solidFill>
                <a:latin typeface="Verdana"/>
                <a:ea typeface="Verdana"/>
                <a:cs typeface="Verdana"/>
                <a:sym typeface="Verdana"/>
              </a:rPr>
              <a:t>Use triads when appropriate.</a:t>
            </a:r>
            <a:endParaRPr sz="2500">
              <a:latin typeface="Verdana"/>
              <a:ea typeface="Verdana"/>
              <a:cs typeface="Verdana"/>
              <a:sym typeface="Verdana"/>
            </a:endParaRPr>
          </a:p>
          <a:p>
            <a:pPr indent="-349250" lvl="1" marL="457200" rtl="0" algn="l">
              <a:lnSpc>
                <a:spcPct val="100000"/>
              </a:lnSpc>
              <a:spcBef>
                <a:spcPts val="360"/>
              </a:spcBef>
              <a:spcAft>
                <a:spcPts val="0"/>
              </a:spcAft>
              <a:buClr>
                <a:schemeClr val="dk1"/>
              </a:buClr>
              <a:buSzPts val="1900"/>
              <a:buFont typeface="Verdana"/>
              <a:buChar char="•"/>
            </a:pPr>
            <a:r>
              <a:rPr i="0" lang="en-US" sz="2500" u="none" cap="none" strike="noStrike">
                <a:solidFill>
                  <a:schemeClr val="dk1"/>
                </a:solidFill>
                <a:latin typeface="Verdana"/>
                <a:ea typeface="Verdana"/>
                <a:cs typeface="Verdana"/>
                <a:sym typeface="Verdana"/>
              </a:rPr>
              <a:t>For secondary: Prepare a seating chart indicating names, partners, and numbers.</a:t>
            </a:r>
            <a:endParaRPr sz="2500">
              <a:latin typeface="Verdana"/>
              <a:ea typeface="Verdana"/>
              <a:cs typeface="Verdana"/>
              <a:sym typeface="Verdana"/>
            </a:endParaRPr>
          </a:p>
          <a:p>
            <a:pPr indent="-349250" lvl="1" marL="457200" rtl="0" algn="l">
              <a:lnSpc>
                <a:spcPct val="100000"/>
              </a:lnSpc>
              <a:spcBef>
                <a:spcPts val="360"/>
              </a:spcBef>
              <a:spcAft>
                <a:spcPts val="0"/>
              </a:spcAft>
              <a:buClr>
                <a:schemeClr val="dk1"/>
              </a:buClr>
              <a:buSzPts val="1900"/>
              <a:buFont typeface="Verdana"/>
              <a:buChar char="•"/>
            </a:pPr>
            <a:r>
              <a:rPr i="0" lang="en-US" sz="2500" u="none" cap="none" strike="noStrike">
                <a:solidFill>
                  <a:schemeClr val="dk1"/>
                </a:solidFill>
                <a:latin typeface="Verdana"/>
                <a:ea typeface="Verdana"/>
                <a:cs typeface="Verdana"/>
                <a:sym typeface="Verdana"/>
              </a:rPr>
              <a:t>Teach students how to work together.</a:t>
            </a:r>
            <a:endParaRPr sz="2500">
              <a:latin typeface="Verdana"/>
              <a:ea typeface="Verdana"/>
              <a:cs typeface="Verdana"/>
              <a:sym typeface="Verdana"/>
            </a:endParaRPr>
          </a:p>
          <a:p>
            <a:pPr indent="-349250" lvl="1" marL="457200" rtl="0" algn="l">
              <a:lnSpc>
                <a:spcPct val="100000"/>
              </a:lnSpc>
              <a:spcBef>
                <a:spcPts val="360"/>
              </a:spcBef>
              <a:spcAft>
                <a:spcPts val="0"/>
              </a:spcAft>
              <a:buClr>
                <a:schemeClr val="dk1"/>
              </a:buClr>
              <a:buSzPts val="1900"/>
              <a:buFont typeface="Verdana"/>
              <a:buChar char="•"/>
            </a:pPr>
            <a:r>
              <a:rPr i="0" lang="en-US" sz="2500" u="none" cap="none" strike="noStrike">
                <a:solidFill>
                  <a:schemeClr val="dk1"/>
                </a:solidFill>
                <a:latin typeface="Verdana"/>
                <a:ea typeface="Verdana"/>
                <a:cs typeface="Verdana"/>
                <a:sym typeface="Verdana"/>
              </a:rPr>
              <a:t>Change partnerships every few weeks.</a:t>
            </a:r>
            <a:endParaRPr sz="2500">
              <a:latin typeface="Verdana"/>
              <a:ea typeface="Verdana"/>
              <a:cs typeface="Verdana"/>
              <a:sym typeface="Verdana"/>
            </a:endParaRPr>
          </a:p>
        </p:txBody>
      </p:sp>
      <p:sp>
        <p:nvSpPr>
          <p:cNvPr id="1605" name="Google Shape;1605;p10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b="0" i="0" lang="en-US" u="none" cap="none" strike="noStrike">
                <a:latin typeface="Verdana"/>
                <a:ea typeface="Verdana"/>
                <a:cs typeface="Verdana"/>
                <a:sym typeface="Verdana"/>
              </a:rPr>
              <a:t>Using Partners</a:t>
            </a:r>
            <a:endParaRPr/>
          </a:p>
        </p:txBody>
      </p:sp>
      <p:sp>
        <p:nvSpPr>
          <p:cNvPr id="1606" name="Google Shape;1606;p103"/>
          <p:cNvSpPr/>
          <p:nvPr/>
        </p:nvSpPr>
        <p:spPr>
          <a:xfrm>
            <a:off x="3907536" y="50292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One Fish, Two Fish, Fish Can Count(ish?) | Science| Smithsonian Magazine" id="1607" name="Google Shape;1607;p103"/>
          <p:cNvSpPr/>
          <p:nvPr/>
        </p:nvSpPr>
        <p:spPr>
          <a:xfrm>
            <a:off x="4245864" y="53276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wo Fish Kissing FS502 Digital Art by MGL Meiklejohn Graphics Licensing -  Pixels" id="1608" name="Google Shape;1608;p103"/>
          <p:cNvPicPr preferRelativeResize="0"/>
          <p:nvPr/>
        </p:nvPicPr>
        <p:blipFill rotWithShape="1">
          <a:blip r:embed="rId3">
            <a:alphaModFix/>
          </a:blip>
          <a:srcRect b="0" l="0" r="0" t="0"/>
          <a:stretch/>
        </p:blipFill>
        <p:spPr>
          <a:xfrm>
            <a:off x="2646925" y="4490024"/>
            <a:ext cx="3248575" cy="1980050"/>
          </a:xfrm>
          <a:prstGeom prst="rect">
            <a:avLst/>
          </a:prstGeom>
          <a:noFill/>
          <a:ln>
            <a:noFill/>
          </a:ln>
        </p:spPr>
      </p:pic>
      <p:sp>
        <p:nvSpPr>
          <p:cNvPr descr="One Fish, Two Fish, Fish Can Count(ish?) | Science| Smithsonian Magazine" id="1609" name="Google Shape;1609;p103"/>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3"/>
          <p:cNvSpPr txBox="1"/>
          <p:nvPr/>
        </p:nvSpPr>
        <p:spPr>
          <a:xfrm>
            <a:off x="3285998" y="6475511"/>
            <a:ext cx="22123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808080"/>
                </a:solidFill>
                <a:latin typeface="Open Sans"/>
                <a:ea typeface="Open Sans"/>
                <a:cs typeface="Open Sans"/>
                <a:sym typeface="Open Sans"/>
              </a:rPr>
              <a:t>istock/Gregory_DUBUS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p104"/>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Breaking up the Lecture</a:t>
            </a:r>
            <a:endParaRPr/>
          </a:p>
        </p:txBody>
      </p:sp>
      <p:sp>
        <p:nvSpPr>
          <p:cNvPr id="1617" name="Google Shape;1617;p104"/>
          <p:cNvSpPr txBox="1"/>
          <p:nvPr>
            <p:ph idx="1" type="body"/>
          </p:nvPr>
        </p:nvSpPr>
        <p:spPr>
          <a:xfrm>
            <a:off x="912813" y="1666567"/>
            <a:ext cx="3582988" cy="657533"/>
          </a:xfrm>
          <a:prstGeom prst="rect">
            <a:avLst/>
          </a:prstGeom>
          <a:solidFill>
            <a:srgbClr val="003369">
              <a:alpha val="73725"/>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SzPts val="2100"/>
              <a:buNone/>
            </a:pPr>
            <a:r>
              <a:rPr lang="en-US" sz="2000">
                <a:latin typeface="Verdana"/>
                <a:ea typeface="Verdana"/>
                <a:cs typeface="Verdana"/>
                <a:sym typeface="Verdana"/>
              </a:rPr>
              <a:t>The Pause Procedure</a:t>
            </a:r>
            <a:endParaRPr sz="2200">
              <a:latin typeface="Verdana"/>
              <a:ea typeface="Verdana"/>
              <a:cs typeface="Verdana"/>
              <a:sym typeface="Verdana"/>
            </a:endParaRPr>
          </a:p>
        </p:txBody>
      </p:sp>
      <p:sp>
        <p:nvSpPr>
          <p:cNvPr id="1618" name="Google Shape;1618;p104"/>
          <p:cNvSpPr txBox="1"/>
          <p:nvPr>
            <p:ph idx="2" type="body"/>
          </p:nvPr>
        </p:nvSpPr>
        <p:spPr>
          <a:xfrm>
            <a:off x="465825" y="2451650"/>
            <a:ext cx="4040100" cy="41658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Stop talking after 12 minutes!</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Ask students to process, by discussion in pairs, rewriting notes, or sharing experiences. (remote pairing if necessary)</a:t>
            </a:r>
            <a:endParaRPr>
              <a:latin typeface="Verdana"/>
              <a:ea typeface="Verdana"/>
              <a:cs typeface="Verdana"/>
              <a:sym typeface="Verdana"/>
            </a:endParaRPr>
          </a:p>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Result: Significantly higher retention rates</a:t>
            </a:r>
            <a:endParaRPr>
              <a:latin typeface="Verdana"/>
              <a:ea typeface="Verdana"/>
              <a:cs typeface="Verdana"/>
              <a:sym typeface="Verdana"/>
            </a:endParaRPr>
          </a:p>
        </p:txBody>
      </p:sp>
      <p:sp>
        <p:nvSpPr>
          <p:cNvPr id="1619" name="Google Shape;1619;p104"/>
          <p:cNvSpPr txBox="1"/>
          <p:nvPr>
            <p:ph idx="3" type="body"/>
          </p:nvPr>
        </p:nvSpPr>
        <p:spPr>
          <a:xfrm>
            <a:off x="5105400" y="1673500"/>
            <a:ext cx="3581400" cy="639762"/>
          </a:xfrm>
          <a:prstGeom prst="rect">
            <a:avLst/>
          </a:prstGeom>
          <a:solidFill>
            <a:srgbClr val="003369">
              <a:alpha val="73725"/>
            </a:srgbClr>
          </a:solidFill>
          <a:ln>
            <a:noFill/>
          </a:ln>
        </p:spPr>
        <p:txBody>
          <a:bodyPr anchorCtr="0" anchor="b" bIns="45700" lIns="91425" spcFirstLastPara="1" rIns="91425" wrap="square" tIns="45700">
            <a:noAutofit/>
          </a:bodyPr>
          <a:lstStyle/>
          <a:p>
            <a:pPr indent="-228600" lvl="0" marL="457200" rtl="0" algn="l">
              <a:lnSpc>
                <a:spcPct val="100000"/>
              </a:lnSpc>
              <a:spcBef>
                <a:spcPts val="420"/>
              </a:spcBef>
              <a:spcAft>
                <a:spcPts val="0"/>
              </a:spcAft>
              <a:buSzPts val="2100"/>
              <a:buNone/>
            </a:pPr>
            <a:r>
              <a:rPr lang="en-US" sz="1900">
                <a:latin typeface="Verdana"/>
                <a:ea typeface="Verdana"/>
                <a:cs typeface="Verdana"/>
                <a:sym typeface="Verdana"/>
              </a:rPr>
              <a:t>Liven up the</a:t>
            </a:r>
            <a:endParaRPr sz="1900">
              <a:latin typeface="Verdana"/>
              <a:ea typeface="Verdana"/>
              <a:cs typeface="Verdana"/>
              <a:sym typeface="Verdana"/>
            </a:endParaRPr>
          </a:p>
          <a:p>
            <a:pPr indent="-228600" lvl="0" marL="457200" rtl="0" algn="l">
              <a:lnSpc>
                <a:spcPct val="100000"/>
              </a:lnSpc>
              <a:spcBef>
                <a:spcPts val="420"/>
              </a:spcBef>
              <a:spcAft>
                <a:spcPts val="0"/>
              </a:spcAft>
              <a:buSzPts val="2100"/>
              <a:buNone/>
            </a:pPr>
            <a:r>
              <a:rPr lang="en-US" sz="1900">
                <a:latin typeface="Verdana"/>
                <a:ea typeface="Verdana"/>
                <a:cs typeface="Verdana"/>
                <a:sym typeface="Verdana"/>
              </a:rPr>
              <a:t>Powerpoint</a:t>
            </a:r>
            <a:endParaRPr sz="1900">
              <a:latin typeface="Verdana"/>
              <a:ea typeface="Verdana"/>
              <a:cs typeface="Verdana"/>
              <a:sym typeface="Verdana"/>
            </a:endParaRPr>
          </a:p>
        </p:txBody>
      </p:sp>
      <p:sp>
        <p:nvSpPr>
          <p:cNvPr id="1620" name="Google Shape;1620;p104"/>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SzPts val="2400"/>
              <a:buFont typeface="Verdana"/>
              <a:buChar char="•"/>
            </a:pPr>
            <a:r>
              <a:rPr lang="en-US">
                <a:latin typeface="Verdana"/>
                <a:ea typeface="Verdana"/>
                <a:cs typeface="Verdana"/>
                <a:sym typeface="Verdana"/>
              </a:rPr>
              <a:t>Insert a processing slide after a certain number of content slides. Allow students time to work on a formative assessment question (remote pairing, if necessary).</a:t>
            </a:r>
            <a:endParaRPr>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105"/>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40"/>
              </a:spcBef>
              <a:spcAft>
                <a:spcPts val="0"/>
              </a:spcAft>
              <a:buSzPts val="3200"/>
              <a:buNone/>
            </a:pPr>
            <a:r>
              <a:rPr lang="en-US" sz="2300">
                <a:solidFill>
                  <a:srgbClr val="009944"/>
                </a:solidFill>
                <a:latin typeface="Verdana"/>
                <a:ea typeface="Verdana"/>
                <a:cs typeface="Verdana"/>
                <a:sym typeface="Verdana"/>
              </a:rPr>
              <a:t>Third graders read an article about the sun. </a:t>
            </a:r>
            <a:endParaRPr>
              <a:solidFill>
                <a:srgbClr val="009944"/>
              </a:solidFill>
              <a:latin typeface="Verdana"/>
              <a:ea typeface="Verdana"/>
              <a:cs typeface="Verdana"/>
              <a:sym typeface="Verdana"/>
            </a:endParaRPr>
          </a:p>
          <a:p>
            <a:pPr indent="0" lvl="0" marL="0" marR="0" rtl="0" algn="ctr">
              <a:lnSpc>
                <a:spcPct val="100000"/>
              </a:lnSpc>
              <a:spcBef>
                <a:spcPts val="40"/>
              </a:spcBef>
              <a:spcAft>
                <a:spcPts val="0"/>
              </a:spcAft>
              <a:buSzPts val="3200"/>
              <a:buNone/>
            </a:pPr>
            <a:r>
              <a:rPr lang="en-US" sz="2300">
                <a:solidFill>
                  <a:srgbClr val="009944"/>
                </a:solidFill>
                <a:latin typeface="Verdana"/>
                <a:ea typeface="Verdana"/>
                <a:cs typeface="Verdana"/>
                <a:sym typeface="Verdana"/>
              </a:rPr>
              <a:t>Which scenario brings about the most learning and wh</a:t>
            </a:r>
            <a:r>
              <a:rPr lang="en-US" sz="2300">
                <a:solidFill>
                  <a:srgbClr val="009944"/>
                </a:solidFill>
              </a:rPr>
              <a:t>y?</a:t>
            </a:r>
            <a:endParaRPr sz="2300">
              <a:solidFill>
                <a:srgbClr val="009944"/>
              </a:solidFill>
            </a:endParaRPr>
          </a:p>
        </p:txBody>
      </p:sp>
      <p:sp>
        <p:nvSpPr>
          <p:cNvPr id="1626" name="Google Shape;1626;p10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Opportunities to respond and long-term memory </a:t>
            </a:r>
            <a:endParaRPr sz="3800"/>
          </a:p>
        </p:txBody>
      </p:sp>
      <p:sp>
        <p:nvSpPr>
          <p:cNvPr id="1627" name="Google Shape;1627;p105"/>
          <p:cNvSpPr txBox="1"/>
          <p:nvPr>
            <p:ph idx="4294967295" type="body"/>
          </p:nvPr>
        </p:nvSpPr>
        <p:spPr>
          <a:xfrm>
            <a:off x="360975" y="3013650"/>
            <a:ext cx="4612200" cy="36972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640"/>
              </a:spcBef>
              <a:spcAft>
                <a:spcPts val="0"/>
              </a:spcAft>
              <a:buSzPts val="3200"/>
              <a:buNone/>
            </a:pPr>
            <a:r>
              <a:rPr b="1" lang="en-US" sz="2400">
                <a:latin typeface="Verdana"/>
                <a:ea typeface="Verdana"/>
                <a:cs typeface="Verdana"/>
                <a:sym typeface="Verdana"/>
              </a:rPr>
              <a:t>Option 1: </a:t>
            </a:r>
            <a:endParaRPr sz="2400">
              <a:latin typeface="Verdana"/>
              <a:ea typeface="Verdana"/>
              <a:cs typeface="Verdana"/>
              <a:sym typeface="Verdana"/>
            </a:endParaRPr>
          </a:p>
          <a:p>
            <a:pPr indent="0" lvl="0" marL="0" rtl="0" algn="l">
              <a:lnSpc>
                <a:spcPct val="100000"/>
              </a:lnSpc>
              <a:spcBef>
                <a:spcPts val="640"/>
              </a:spcBef>
              <a:spcAft>
                <a:spcPts val="0"/>
              </a:spcAft>
              <a:buSzPts val="3200"/>
              <a:buNone/>
            </a:pPr>
            <a:r>
              <a:rPr lang="en-US" sz="2200">
                <a:latin typeface="Verdana"/>
                <a:ea typeface="Verdana"/>
                <a:cs typeface="Verdana"/>
                <a:sym typeface="Verdana"/>
              </a:rPr>
              <a:t>The next day, students answer questions about the sun. The following procedure is followed: 1) a question is presented on the screen, 2) students think about the answer 3) students share with their partners, 4) individuals share out, and 5) the teacher provides feedback</a:t>
            </a:r>
            <a:r>
              <a:rPr lang="en-US" sz="2100">
                <a:latin typeface="Verdana"/>
                <a:ea typeface="Verdana"/>
                <a:cs typeface="Verdana"/>
                <a:sym typeface="Verdana"/>
              </a:rPr>
              <a:t>.</a:t>
            </a:r>
            <a:endParaRPr sz="2100">
              <a:latin typeface="Verdana"/>
              <a:ea typeface="Verdana"/>
              <a:cs typeface="Verdana"/>
              <a:sym typeface="Verdana"/>
            </a:endParaRPr>
          </a:p>
        </p:txBody>
      </p:sp>
      <p:sp>
        <p:nvSpPr>
          <p:cNvPr id="1628" name="Google Shape;1628;p105"/>
          <p:cNvSpPr txBox="1"/>
          <p:nvPr>
            <p:ph idx="4294967295" type="body"/>
          </p:nvPr>
        </p:nvSpPr>
        <p:spPr>
          <a:xfrm>
            <a:off x="5105400" y="2813138"/>
            <a:ext cx="4038600" cy="379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b="1" lang="en-US" sz="2400">
                <a:latin typeface="Verdana"/>
                <a:ea typeface="Verdana"/>
                <a:cs typeface="Verdana"/>
                <a:sym typeface="Verdana"/>
              </a:rPr>
              <a:t>Option 2: </a:t>
            </a:r>
            <a:endParaRPr sz="2400">
              <a:latin typeface="Verdana"/>
              <a:ea typeface="Verdana"/>
              <a:cs typeface="Verdana"/>
              <a:sym typeface="Verdana"/>
            </a:endParaRPr>
          </a:p>
          <a:p>
            <a:pPr indent="0" lvl="0" marL="0" rtl="0" algn="l">
              <a:lnSpc>
                <a:spcPct val="100000"/>
              </a:lnSpc>
              <a:spcBef>
                <a:spcPts val="640"/>
              </a:spcBef>
              <a:spcAft>
                <a:spcPts val="0"/>
              </a:spcAft>
              <a:buSzPts val="3200"/>
              <a:buNone/>
            </a:pPr>
            <a:r>
              <a:rPr lang="en-US" sz="2200">
                <a:latin typeface="Verdana"/>
                <a:ea typeface="Verdana"/>
                <a:cs typeface="Verdana"/>
                <a:sym typeface="Verdana"/>
              </a:rPr>
              <a:t>The next day, students reread the article, highlighting important information within the passage. Using their highlighting, students make a list of the important points about the sun and compare their lists to those of their partners.</a:t>
            </a:r>
            <a:r>
              <a:rPr lang="en-US" sz="2000">
                <a:latin typeface="Verdana"/>
                <a:ea typeface="Verdana"/>
                <a:cs typeface="Verdana"/>
                <a:sym typeface="Verdana"/>
              </a:rPr>
              <a:t> </a:t>
            </a:r>
            <a:endParaRPr sz="3600">
              <a:latin typeface="Verdana"/>
              <a:ea typeface="Verdana"/>
              <a:cs typeface="Verdana"/>
              <a:sym typeface="Verdana"/>
            </a:endParaRPr>
          </a:p>
          <a:p>
            <a:pPr indent="0" lvl="0" marL="0" rtl="0" algn="l">
              <a:lnSpc>
                <a:spcPct val="100000"/>
              </a:lnSpc>
              <a:spcBef>
                <a:spcPts val="640"/>
              </a:spcBef>
              <a:spcAft>
                <a:spcPts val="0"/>
              </a:spcAft>
              <a:buSzPts val="3200"/>
              <a:buNone/>
            </a:pPr>
            <a:r>
              <a:t/>
            </a: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