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91" r:id="rId4"/>
    <p:sldMasterId id="214748369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93300" lIns="93300" spcFirstLastPara="1" rIns="93300" wrap="square" tIns="9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:notes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8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93300" lIns="93300" spcFirstLastPara="1" rIns="93300" wrap="square" tIns="9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8:notes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2" name="Google Shape;47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" name="Google Shape;51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6" name="Google Shape;53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" name="Google Shape;55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:notes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4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93300" lIns="93300" spcFirstLastPara="1" rIns="93300" wrap="square" tIns="9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:notes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5:notes"/>
          <p:cNvSpPr txBox="1"/>
          <p:nvPr>
            <p:ph idx="1" type="body"/>
          </p:nvPr>
        </p:nvSpPr>
        <p:spPr>
          <a:xfrm>
            <a:off x="702310" y="4421823"/>
            <a:ext cx="5618400" cy="41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3300" lIns="93300" spcFirstLastPara="1" rIns="93300" wrap="square" tIns="9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:notes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6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93300" lIns="93300" spcFirstLastPara="1" rIns="93300" wrap="square" tIns="9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hyperlink" Target="https://twitter.com/Vtss_ric" TargetMode="External"/><Relationship Id="rId4" Type="http://schemas.openxmlformats.org/officeDocument/2006/relationships/image" Target="../media/image11.png"/><Relationship Id="rId10" Type="http://schemas.openxmlformats.org/officeDocument/2006/relationships/hyperlink" Target="https://vtss-ric.vcu.edu/" TargetMode="External"/><Relationship Id="rId9" Type="http://schemas.openxmlformats.org/officeDocument/2006/relationships/hyperlink" Target="https://www.facebook.com/vtssric/" TargetMode="External"/><Relationship Id="rId5" Type="http://schemas.openxmlformats.org/officeDocument/2006/relationships/hyperlink" Target="https://www.facebook.com/vtssric/" TargetMode="External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hyperlink" Target="https://twitter.com/Vtss_ric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10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0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10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10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2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5.jp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7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_No_VTSS">
  <p:cSld name="1_Blank_No_VTSS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452375" y="1510925"/>
            <a:ext cx="82332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2"/>
          <p:cNvPicPr preferRelativeResize="0"/>
          <p:nvPr/>
        </p:nvPicPr>
        <p:blipFill rotWithShape="1">
          <a:blip r:embed="rId2">
            <a:alphaModFix/>
          </a:blip>
          <a:srcRect b="12769" l="136" r="-132" t="32397"/>
          <a:stretch/>
        </p:blipFill>
        <p:spPr>
          <a:xfrm rot="10800000">
            <a:off x="1" y="1"/>
            <a:ext cx="9143998" cy="1554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07327"/>
            <a:ext cx="788241" cy="4600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2"/>
          <p:cNvSpPr txBox="1"/>
          <p:nvPr/>
        </p:nvSpPr>
        <p:spPr>
          <a:xfrm>
            <a:off x="455650" y="1843200"/>
            <a:ext cx="8364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6" name="Google Shape;7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0" y="6033861"/>
            <a:ext cx="1098040" cy="64089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452375" y="1603475"/>
            <a:ext cx="82332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 Header 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3"/>
          <p:cNvPicPr preferRelativeResize="0"/>
          <p:nvPr/>
        </p:nvPicPr>
        <p:blipFill rotWithShape="1">
          <a:blip r:embed="rId2">
            <a:alphaModFix/>
          </a:blip>
          <a:srcRect b="12769" l="140" r="-137" t="32395"/>
          <a:stretch/>
        </p:blipFill>
        <p:spPr>
          <a:xfrm rot="10800000">
            <a:off x="1" y="1"/>
            <a:ext cx="9143998" cy="1554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07327"/>
            <a:ext cx="788241" cy="4600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/>
          <p:nvPr/>
        </p:nvSpPr>
        <p:spPr>
          <a:xfrm>
            <a:off x="455650" y="1843200"/>
            <a:ext cx="8364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452375" y="1603475"/>
            <a:ext cx="82332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 2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2057400" y="228600"/>
            <a:ext cx="6858000" cy="9909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erdana"/>
              <a:buNone/>
              <a:defRPr sz="3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3985" y="228603"/>
            <a:ext cx="1702161" cy="9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 rotWithShape="1">
          <a:blip r:embed="rId3">
            <a:alphaModFix/>
          </a:blip>
          <a:srcRect b="30816" l="236" r="-235" t="10364"/>
          <a:stretch/>
        </p:blipFill>
        <p:spPr>
          <a:xfrm>
            <a:off x="-54275" y="5249175"/>
            <a:ext cx="9255576" cy="1680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452375" y="1603475"/>
            <a:ext cx="8233200" cy="3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and Content">
  <p:cSld name="8_Title and Conten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miling&#10;&#10;Description automatically generated with medium confidence" id="94" name="Google Shape;94;p16"/>
          <p:cNvPicPr preferRelativeResize="0"/>
          <p:nvPr/>
        </p:nvPicPr>
        <p:blipFill rotWithShape="1">
          <a:blip r:embed="rId2">
            <a:alphaModFix/>
          </a:blip>
          <a:srcRect b="7407" l="0" r="0" t="10897"/>
          <a:stretch/>
        </p:blipFill>
        <p:spPr>
          <a:xfrm>
            <a:off x="-45225" y="5249175"/>
            <a:ext cx="9228425" cy="16807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>
            <p:ph type="title"/>
          </p:nvPr>
        </p:nvSpPr>
        <p:spPr>
          <a:xfrm>
            <a:off x="2057400" y="228600"/>
            <a:ext cx="6858000" cy="9909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erdana"/>
              <a:buNone/>
              <a:defRPr sz="3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985" y="228603"/>
            <a:ext cx="1702161" cy="9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452375" y="1603475"/>
            <a:ext cx="8233200" cy="3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2">
            <a:alphaModFix/>
          </a:blip>
          <a:srcRect b="11970" l="0" r="0" t="11971"/>
          <a:stretch/>
        </p:blipFill>
        <p:spPr>
          <a:xfrm>
            <a:off x="0" y="5249175"/>
            <a:ext cx="9192250" cy="168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type="title"/>
          </p:nvPr>
        </p:nvSpPr>
        <p:spPr>
          <a:xfrm>
            <a:off x="2057400" y="228600"/>
            <a:ext cx="6858000" cy="9909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erdana"/>
              <a:buNone/>
              <a:defRPr sz="3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985" y="228603"/>
            <a:ext cx="1702161" cy="9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452375" y="1603475"/>
            <a:ext cx="8233200" cy="3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11970" l="0" r="0" t="11971"/>
          <a:stretch/>
        </p:blipFill>
        <p:spPr>
          <a:xfrm>
            <a:off x="-126675" y="5249175"/>
            <a:ext cx="9318924" cy="168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>
            <p:ph type="title"/>
          </p:nvPr>
        </p:nvSpPr>
        <p:spPr>
          <a:xfrm>
            <a:off x="2057400" y="228600"/>
            <a:ext cx="6858000" cy="9909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erdana"/>
              <a:buNone/>
              <a:defRPr sz="3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985" y="228603"/>
            <a:ext cx="1702161" cy="9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452375" y="1603475"/>
            <a:ext cx="8233200" cy="3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and Content">
  <p:cSld name="6_Title and Conten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 rotWithShape="1">
          <a:blip r:embed="rId2">
            <a:alphaModFix/>
          </a:blip>
          <a:srcRect b="39099" l="130" r="-129" t="54"/>
          <a:stretch/>
        </p:blipFill>
        <p:spPr>
          <a:xfrm>
            <a:off x="-81425" y="5183050"/>
            <a:ext cx="9400349" cy="168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>
            <p:ph type="title"/>
          </p:nvPr>
        </p:nvSpPr>
        <p:spPr>
          <a:xfrm>
            <a:off x="2057400" y="228600"/>
            <a:ext cx="6858000" cy="9909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erdana"/>
              <a:buNone/>
              <a:defRPr sz="3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4" name="Google Shape;11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985" y="228603"/>
            <a:ext cx="1702161" cy="9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452375" y="1603475"/>
            <a:ext cx="8233200" cy="3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2057400" y="228600"/>
            <a:ext cx="6858000" cy="9909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erdana"/>
              <a:buNone/>
              <a:defRPr sz="3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9" name="Google Shape;11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3985" y="228603"/>
            <a:ext cx="1702161" cy="9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7600" y="5947878"/>
            <a:ext cx="1169476" cy="68259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459200" y="1366050"/>
            <a:ext cx="4038600" cy="45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23" name="Google Shape;123;p20"/>
          <p:cNvSpPr txBox="1"/>
          <p:nvPr>
            <p:ph idx="2" type="body"/>
          </p:nvPr>
        </p:nvSpPr>
        <p:spPr>
          <a:xfrm>
            <a:off x="4650600" y="1366038"/>
            <a:ext cx="4038600" cy="45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2375" y="1510925"/>
            <a:ext cx="82332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43800" y="6033861"/>
            <a:ext cx="1098040" cy="64089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>
  <p:cSld name="Two Content 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2057400" y="228600"/>
            <a:ext cx="6858000" cy="9909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erdana"/>
              <a:buNone/>
              <a:defRPr sz="3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6" name="Google Shape;12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3985" y="228603"/>
            <a:ext cx="1702161" cy="9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459200" y="1366050"/>
            <a:ext cx="4038600" cy="45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4650600" y="1366038"/>
            <a:ext cx="4038600" cy="45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2">
  <p:cSld name="Comparison 2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/>
          <p:nvPr/>
        </p:nvSpPr>
        <p:spPr>
          <a:xfrm>
            <a:off x="457200" y="1524000"/>
            <a:ext cx="457200" cy="662100"/>
          </a:xfrm>
          <a:prstGeom prst="rect">
            <a:avLst/>
          </a:prstGeom>
          <a:solidFill>
            <a:srgbClr val="B1BBCB"/>
          </a:solidFill>
          <a:ln cap="flat" cmpd="sng" w="9525">
            <a:solidFill>
              <a:srgbClr val="B1BB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2" name="Google Shape;132;p22"/>
          <p:cNvSpPr/>
          <p:nvPr/>
        </p:nvSpPr>
        <p:spPr>
          <a:xfrm>
            <a:off x="4648200" y="1524000"/>
            <a:ext cx="457200" cy="662100"/>
          </a:xfrm>
          <a:prstGeom prst="rect">
            <a:avLst/>
          </a:prstGeom>
          <a:solidFill>
            <a:srgbClr val="B1BBCB"/>
          </a:solidFill>
          <a:ln cap="flat" cmpd="sng" w="9525">
            <a:solidFill>
              <a:srgbClr val="B1BB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" name="Google Shape;133;p22"/>
          <p:cNvSpPr/>
          <p:nvPr/>
        </p:nvSpPr>
        <p:spPr>
          <a:xfrm>
            <a:off x="919025" y="1524000"/>
            <a:ext cx="3629700" cy="662100"/>
          </a:xfrm>
          <a:prstGeom prst="rect">
            <a:avLst/>
          </a:prstGeom>
          <a:solidFill>
            <a:srgbClr val="003369">
              <a:alpha val="74117"/>
            </a:srgbClr>
          </a:solidFill>
          <a:ln cap="flat" cmpd="sng" w="9525">
            <a:solidFill>
              <a:srgbClr val="4167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2"/>
          <p:cNvSpPr/>
          <p:nvPr/>
        </p:nvSpPr>
        <p:spPr>
          <a:xfrm>
            <a:off x="5105400" y="1518800"/>
            <a:ext cx="3581400" cy="662100"/>
          </a:xfrm>
          <a:prstGeom prst="rect">
            <a:avLst/>
          </a:prstGeom>
          <a:solidFill>
            <a:srgbClr val="003369">
              <a:alpha val="74117"/>
            </a:srgbClr>
          </a:solidFill>
          <a:ln cap="flat" cmpd="sng" w="9525">
            <a:solidFill>
              <a:srgbClr val="4167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4648400" y="2384134"/>
            <a:ext cx="40386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38" name="Google Shape;138;p22"/>
          <p:cNvSpPr txBox="1"/>
          <p:nvPr>
            <p:ph idx="2" type="subTitle"/>
          </p:nvPr>
        </p:nvSpPr>
        <p:spPr>
          <a:xfrm>
            <a:off x="914400" y="1518775"/>
            <a:ext cx="35814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139" name="Google Shape;139;p22"/>
          <p:cNvSpPr txBox="1"/>
          <p:nvPr>
            <p:ph idx="3" type="subTitle"/>
          </p:nvPr>
        </p:nvSpPr>
        <p:spPr>
          <a:xfrm>
            <a:off x="5105400" y="1518775"/>
            <a:ext cx="35814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idx="4" type="body"/>
          </p:nvPr>
        </p:nvSpPr>
        <p:spPr>
          <a:xfrm>
            <a:off x="457200" y="2384125"/>
            <a:ext cx="40386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/>
          <p:nvPr/>
        </p:nvSpPr>
        <p:spPr>
          <a:xfrm>
            <a:off x="457200" y="273362"/>
            <a:ext cx="457200" cy="1161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3" name="Google Shape;14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67600" y="5947878"/>
            <a:ext cx="1169476" cy="68259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457200" y="1434650"/>
            <a:ext cx="2985600" cy="4518300"/>
          </a:xfrm>
          <a:prstGeom prst="rect">
            <a:avLst/>
          </a:prstGeom>
          <a:solidFill>
            <a:srgbClr val="003369">
              <a:alpha val="74117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indent="-2794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–"/>
              <a:defRPr sz="800">
                <a:solidFill>
                  <a:schemeClr val="lt1"/>
                </a:solidFill>
              </a:defRPr>
            </a:lvl4pPr>
            <a:lvl5pPr indent="-2794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»"/>
              <a:defRPr sz="800">
                <a:solidFill>
                  <a:schemeClr val="lt1"/>
                </a:solidFill>
              </a:defRPr>
            </a:lvl5pPr>
            <a:lvl6pPr indent="-2794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6pPr>
            <a:lvl7pPr indent="-2794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7pPr>
            <a:lvl8pPr indent="-2794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8pPr>
            <a:lvl9pPr indent="-2794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6" name="Google Shape;146;p23"/>
          <p:cNvSpPr txBox="1"/>
          <p:nvPr>
            <p:ph idx="2" type="subTitle"/>
          </p:nvPr>
        </p:nvSpPr>
        <p:spPr>
          <a:xfrm>
            <a:off x="914400" y="271425"/>
            <a:ext cx="2528400" cy="116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47" name="Google Shape;147;p23"/>
          <p:cNvSpPr txBox="1"/>
          <p:nvPr>
            <p:ph idx="3" type="body"/>
          </p:nvPr>
        </p:nvSpPr>
        <p:spPr>
          <a:xfrm>
            <a:off x="3673275" y="271425"/>
            <a:ext cx="4963800" cy="5676600"/>
          </a:xfrm>
          <a:prstGeom prst="rect">
            <a:avLst/>
          </a:prstGeom>
          <a:noFill/>
          <a:ln cap="flat" cmpd="sng" w="28575">
            <a:solidFill>
              <a:srgbClr val="00336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600"/>
              <a:buChar char="•"/>
              <a:defRPr sz="2600"/>
            </a:lvl1pPr>
            <a:lvl2pPr indent="-3683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429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 1">
  <p:cSld name="Content with Caption 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24"/>
          <p:cNvSpPr/>
          <p:nvPr/>
        </p:nvSpPr>
        <p:spPr>
          <a:xfrm>
            <a:off x="457200" y="273362"/>
            <a:ext cx="457200" cy="1161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457200" y="1434650"/>
            <a:ext cx="2985600" cy="4518300"/>
          </a:xfrm>
          <a:prstGeom prst="rect">
            <a:avLst/>
          </a:prstGeom>
          <a:solidFill>
            <a:srgbClr val="003369">
              <a:alpha val="74117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indent="-2794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–"/>
              <a:defRPr sz="800">
                <a:solidFill>
                  <a:schemeClr val="lt1"/>
                </a:solidFill>
              </a:defRPr>
            </a:lvl4pPr>
            <a:lvl5pPr indent="-2794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»"/>
              <a:defRPr sz="800">
                <a:solidFill>
                  <a:schemeClr val="lt1"/>
                </a:solidFill>
              </a:defRPr>
            </a:lvl5pPr>
            <a:lvl6pPr indent="-2794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6pPr>
            <a:lvl7pPr indent="-2794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7pPr>
            <a:lvl8pPr indent="-2794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8pPr>
            <a:lvl9pPr indent="-2794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2" name="Google Shape;152;p24"/>
          <p:cNvSpPr txBox="1"/>
          <p:nvPr>
            <p:ph idx="2" type="subTitle"/>
          </p:nvPr>
        </p:nvSpPr>
        <p:spPr>
          <a:xfrm>
            <a:off x="914400" y="271425"/>
            <a:ext cx="2528400" cy="116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53" name="Google Shape;153;p24"/>
          <p:cNvSpPr txBox="1"/>
          <p:nvPr>
            <p:ph idx="3" type="body"/>
          </p:nvPr>
        </p:nvSpPr>
        <p:spPr>
          <a:xfrm>
            <a:off x="3673275" y="271425"/>
            <a:ext cx="4963800" cy="5676600"/>
          </a:xfrm>
          <a:prstGeom prst="rect">
            <a:avLst/>
          </a:prstGeom>
          <a:noFill/>
          <a:ln cap="flat" cmpd="sng" w="28575">
            <a:solidFill>
              <a:srgbClr val="00336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600"/>
              <a:buChar char="•"/>
              <a:defRPr sz="2600"/>
            </a:lvl1pPr>
            <a:lvl2pPr indent="-3683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429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 1"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67600" y="5947878"/>
            <a:ext cx="1169476" cy="68259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25"/>
          <p:cNvSpPr/>
          <p:nvPr/>
        </p:nvSpPr>
        <p:spPr>
          <a:xfrm>
            <a:off x="457200" y="273362"/>
            <a:ext cx="457200" cy="1161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457200" y="1434650"/>
            <a:ext cx="2985600" cy="451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302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00"/>
              <a:buChar char="–"/>
              <a:defRPr sz="1600"/>
            </a:lvl2pPr>
            <a:lvl3pPr indent="-3048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2794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–"/>
              <a:defRPr sz="800"/>
            </a:lvl4pPr>
            <a:lvl5pPr indent="-2794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»"/>
              <a:defRPr sz="800"/>
            </a:lvl5pPr>
            <a:lvl6pPr indent="-2794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•"/>
              <a:defRPr sz="800"/>
            </a:lvl6pPr>
            <a:lvl7pPr indent="-2794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•"/>
              <a:defRPr sz="800"/>
            </a:lvl7pPr>
            <a:lvl8pPr indent="-2794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•"/>
              <a:defRPr sz="800"/>
            </a:lvl8pPr>
            <a:lvl9pPr indent="-2794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•"/>
              <a:defRPr sz="800"/>
            </a:lvl9pPr>
          </a:lstStyle>
          <a:p/>
        </p:txBody>
      </p:sp>
      <p:sp>
        <p:nvSpPr>
          <p:cNvPr id="159" name="Google Shape;159;p25"/>
          <p:cNvSpPr txBox="1"/>
          <p:nvPr>
            <p:ph idx="2" type="subTitle"/>
          </p:nvPr>
        </p:nvSpPr>
        <p:spPr>
          <a:xfrm>
            <a:off x="914400" y="271425"/>
            <a:ext cx="2528400" cy="116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700"/>
              <a:buNone/>
              <a:defRPr b="1" sz="1700"/>
            </a:lvl2pPr>
            <a:lvl3pPr lvl="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300"/>
              <a:buNone/>
              <a:defRPr b="1" sz="1300"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b="1" sz="900"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b="1" sz="900"/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b="1" sz="900"/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b="1" sz="900"/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b="1" sz="900"/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160" name="Google Shape;160;p25"/>
          <p:cNvSpPr txBox="1"/>
          <p:nvPr>
            <p:ph idx="3" type="body"/>
          </p:nvPr>
        </p:nvSpPr>
        <p:spPr>
          <a:xfrm>
            <a:off x="3673275" y="271425"/>
            <a:ext cx="4963800" cy="5676600"/>
          </a:xfrm>
          <a:prstGeom prst="rect">
            <a:avLst/>
          </a:prstGeom>
          <a:noFill/>
          <a:ln cap="flat" cmpd="sng" w="28575">
            <a:solidFill>
              <a:srgbClr val="00336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600"/>
              <a:buChar char="•"/>
              <a:defRPr sz="2600"/>
            </a:lvl1pPr>
            <a:lvl2pPr indent="-3683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429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3">
  <p:cSld name="Blank 1 3"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26"/>
          <p:cNvSpPr/>
          <p:nvPr/>
        </p:nvSpPr>
        <p:spPr>
          <a:xfrm>
            <a:off x="457200" y="273362"/>
            <a:ext cx="457200" cy="1161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457200" y="1434650"/>
            <a:ext cx="2985600" cy="451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302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00"/>
              <a:buChar char="–"/>
              <a:defRPr sz="1600"/>
            </a:lvl2pPr>
            <a:lvl3pPr indent="-3048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2794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–"/>
              <a:defRPr sz="800"/>
            </a:lvl4pPr>
            <a:lvl5pPr indent="-2794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»"/>
              <a:defRPr sz="800"/>
            </a:lvl5pPr>
            <a:lvl6pPr indent="-2794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•"/>
              <a:defRPr sz="800"/>
            </a:lvl6pPr>
            <a:lvl7pPr indent="-2794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•"/>
              <a:defRPr sz="800"/>
            </a:lvl7pPr>
            <a:lvl8pPr indent="-2794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•"/>
              <a:defRPr sz="800"/>
            </a:lvl8pPr>
            <a:lvl9pPr indent="-2794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•"/>
              <a:defRPr sz="800"/>
            </a:lvl9pPr>
          </a:lstStyle>
          <a:p/>
        </p:txBody>
      </p:sp>
      <p:sp>
        <p:nvSpPr>
          <p:cNvPr id="165" name="Google Shape;165;p26"/>
          <p:cNvSpPr txBox="1"/>
          <p:nvPr>
            <p:ph idx="2" type="subTitle"/>
          </p:nvPr>
        </p:nvSpPr>
        <p:spPr>
          <a:xfrm>
            <a:off x="914400" y="271425"/>
            <a:ext cx="2528400" cy="116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700"/>
              <a:buNone/>
              <a:defRPr b="1" sz="1700"/>
            </a:lvl2pPr>
            <a:lvl3pPr lvl="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300"/>
              <a:buNone/>
              <a:defRPr b="1" sz="1300"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b="1" sz="900"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b="1" sz="900"/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b="1" sz="900"/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b="1" sz="900"/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b="1" sz="900"/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166" name="Google Shape;166;p26"/>
          <p:cNvSpPr txBox="1"/>
          <p:nvPr>
            <p:ph idx="3" type="body"/>
          </p:nvPr>
        </p:nvSpPr>
        <p:spPr>
          <a:xfrm>
            <a:off x="3673275" y="271425"/>
            <a:ext cx="4963800" cy="5676600"/>
          </a:xfrm>
          <a:prstGeom prst="rect">
            <a:avLst/>
          </a:prstGeom>
          <a:noFill/>
          <a:ln cap="flat" cmpd="sng" w="28575">
            <a:solidFill>
              <a:srgbClr val="00336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600"/>
              <a:buChar char="•"/>
              <a:defRPr sz="2600"/>
            </a:lvl1pPr>
            <a:lvl2pPr indent="-3683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429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 Only 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67600" y="5947878"/>
            <a:ext cx="1169476" cy="68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6264" y="1827829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96269" y="3426768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91303" y="5136800"/>
            <a:ext cx="1183577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7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27"/>
          <p:cNvSpPr txBox="1"/>
          <p:nvPr/>
        </p:nvSpPr>
        <p:spPr>
          <a:xfrm>
            <a:off x="3886200" y="2137713"/>
            <a:ext cx="3319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Twitter - </a:t>
            </a:r>
            <a:r>
              <a:rPr b="0" i="0" lang="en-US" sz="22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8"/>
              </a:rPr>
              <a:t>VTSS RIC</a:t>
            </a:r>
            <a:endParaRPr b="0" i="0" sz="2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3886200" y="3709500"/>
            <a:ext cx="3415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Facebook - </a:t>
            </a:r>
            <a:r>
              <a:rPr b="0" i="0" lang="en-US" sz="22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9"/>
              </a:rPr>
              <a:t>VTSSRIC</a:t>
            </a:r>
            <a:endParaRPr b="0" i="0" sz="2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3242425" y="5446700"/>
            <a:ext cx="513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Website - </a:t>
            </a:r>
            <a:r>
              <a:rPr b="0" i="0" lang="en-US" sz="22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10"/>
              </a:rPr>
              <a:t>https://vtss-ric.vcu.edu/</a:t>
            </a:r>
            <a:endParaRPr b="0" i="0" sz="2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448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0" name="Google Shape;180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1_Section Header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5" name="Google Shape;18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Google Shape;18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Google Shape;187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One Content">
  <p:cSld name="3_One Conten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457200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91" name="Google Shape;191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Google Shape;192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457200" y="1524000"/>
            <a:ext cx="457200" cy="662100"/>
          </a:xfrm>
          <a:prstGeom prst="rect">
            <a:avLst/>
          </a:prstGeom>
          <a:solidFill>
            <a:srgbClr val="B1BBCB"/>
          </a:solidFill>
          <a:ln cap="flat" cmpd="sng" w="9525">
            <a:solidFill>
              <a:srgbClr val="B1BB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4648200" y="1524000"/>
            <a:ext cx="457200" cy="662100"/>
          </a:xfrm>
          <a:prstGeom prst="rect">
            <a:avLst/>
          </a:prstGeom>
          <a:solidFill>
            <a:srgbClr val="B1BBCB"/>
          </a:solidFill>
          <a:ln cap="flat" cmpd="sng" w="9525">
            <a:solidFill>
              <a:srgbClr val="B1BB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67600" y="5947878"/>
            <a:ext cx="1169476" cy="68259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919025" y="1524000"/>
            <a:ext cx="3629700" cy="662100"/>
          </a:xfrm>
          <a:prstGeom prst="rect">
            <a:avLst/>
          </a:prstGeom>
          <a:solidFill>
            <a:srgbClr val="003369">
              <a:alpha val="74117"/>
            </a:srgbClr>
          </a:solidFill>
          <a:ln cap="flat" cmpd="sng" w="9525">
            <a:solidFill>
              <a:srgbClr val="4167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5105400" y="1518800"/>
            <a:ext cx="3581400" cy="662100"/>
          </a:xfrm>
          <a:prstGeom prst="rect">
            <a:avLst/>
          </a:prstGeom>
          <a:solidFill>
            <a:srgbClr val="003369">
              <a:alpha val="74117"/>
            </a:srgbClr>
          </a:solidFill>
          <a:ln cap="flat" cmpd="sng" w="9525">
            <a:solidFill>
              <a:srgbClr val="4167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4648400" y="2384134"/>
            <a:ext cx="40386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1" name="Google Shape;31;p4"/>
          <p:cNvSpPr txBox="1"/>
          <p:nvPr>
            <p:ph idx="2" type="subTitle"/>
          </p:nvPr>
        </p:nvSpPr>
        <p:spPr>
          <a:xfrm>
            <a:off x="914400" y="1518775"/>
            <a:ext cx="35814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32" name="Google Shape;32;p4"/>
          <p:cNvSpPr txBox="1"/>
          <p:nvPr>
            <p:ph idx="3" type="subTitle"/>
          </p:nvPr>
        </p:nvSpPr>
        <p:spPr>
          <a:xfrm>
            <a:off x="5105400" y="1518775"/>
            <a:ext cx="35814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4" type="body"/>
          </p:nvPr>
        </p:nvSpPr>
        <p:spPr>
          <a:xfrm>
            <a:off x="457200" y="2384125"/>
            <a:ext cx="40386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2"/>
          <p:cNvPicPr preferRelativeResize="0"/>
          <p:nvPr/>
        </p:nvPicPr>
        <p:blipFill rotWithShape="1">
          <a:blip r:embed="rId2">
            <a:alphaModFix/>
          </a:blip>
          <a:srcRect b="12769" l="136" r="-133" t="32397"/>
          <a:stretch/>
        </p:blipFill>
        <p:spPr>
          <a:xfrm rot="10800000">
            <a:off x="0" y="0"/>
            <a:ext cx="9143999" cy="155460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2"/>
          <p:cNvSpPr txBox="1"/>
          <p:nvPr>
            <p:ph idx="1" type="body"/>
          </p:nvPr>
        </p:nvSpPr>
        <p:spPr>
          <a:xfrm>
            <a:off x="722313" y="1905001"/>
            <a:ext cx="7772400" cy="250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201" name="Google Shape;20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07327"/>
            <a:ext cx="1050987" cy="613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876147"/>
            <a:ext cx="9147018" cy="221052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3"/>
          <p:cNvSpPr txBox="1"/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058"/>
            </a:schemeClr>
          </a:solidFill>
          <a:ln cap="flat" cmpd="sng" w="19050">
            <a:solidFill>
              <a:srgbClr val="0033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33"/>
          <p:cNvSpPr txBox="1"/>
          <p:nvPr>
            <p:ph idx="1" type="subTitle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058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206" name="Google Shape;20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1" y="2040"/>
            <a:ext cx="2666998" cy="155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corative Image of Smiling kids" id="208" name="Google Shape;208;p34" title="Decorative imag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556656"/>
            <a:ext cx="9147018" cy="284951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4"/>
          <p:cNvSpPr txBox="1"/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058"/>
            </a:schemeClr>
          </a:solidFill>
          <a:ln cap="flat" cmpd="sng" w="19050">
            <a:solidFill>
              <a:srgbClr val="0033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4"/>
          <p:cNvSpPr txBox="1"/>
          <p:nvPr>
            <p:ph idx="1" type="subTitle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058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211" name="Google Shape;21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0"/>
            <a:ext cx="2667000" cy="1556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>
  <p:cSld name="5_Title Slid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/>
          <p:nvPr>
            <p:ph type="ctrTitle"/>
          </p:nvPr>
        </p:nvSpPr>
        <p:spPr>
          <a:xfrm>
            <a:off x="928464" y="1600200"/>
            <a:ext cx="7240509" cy="1470025"/>
          </a:xfrm>
          <a:prstGeom prst="rect">
            <a:avLst/>
          </a:prstGeom>
          <a:solidFill>
            <a:schemeClr val="lt1">
              <a:alpha val="67058"/>
            </a:schemeClr>
          </a:solidFill>
          <a:ln cap="flat" cmpd="sng" w="19050">
            <a:solidFill>
              <a:srgbClr val="0033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127"/>
              </a:buClr>
              <a:buSzPts val="5400"/>
              <a:buFont typeface="Verdana"/>
              <a:buNone/>
              <a:defRPr sz="5400">
                <a:solidFill>
                  <a:srgbClr val="02112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5"/>
          <p:cNvSpPr txBox="1"/>
          <p:nvPr>
            <p:ph idx="1" type="subTitle"/>
          </p:nvPr>
        </p:nvSpPr>
        <p:spPr>
          <a:xfrm>
            <a:off x="1348319" y="3429000"/>
            <a:ext cx="6400800" cy="914400"/>
          </a:xfrm>
          <a:prstGeom prst="rect">
            <a:avLst/>
          </a:prstGeom>
          <a:solidFill>
            <a:schemeClr val="lt1">
              <a:alpha val="67058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215" name="Google Shape;21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0400" y="0"/>
            <a:ext cx="2667000" cy="1556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idx="1" type="body"/>
          </p:nvPr>
        </p:nvSpPr>
        <p:spPr>
          <a:xfrm>
            <a:off x="457201" y="1600201"/>
            <a:ext cx="8229600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36"/>
          <p:cNvSpPr txBox="1"/>
          <p:nvPr>
            <p:ph type="title"/>
          </p:nvPr>
        </p:nvSpPr>
        <p:spPr>
          <a:xfrm>
            <a:off x="2057400" y="228600"/>
            <a:ext cx="6857999" cy="990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19" name="Google Shape;219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165" y="229041"/>
            <a:ext cx="1700129" cy="989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6"/>
          <p:cNvPicPr preferRelativeResize="0"/>
          <p:nvPr/>
        </p:nvPicPr>
        <p:blipFill rotWithShape="1">
          <a:blip r:embed="rId3">
            <a:alphaModFix/>
          </a:blip>
          <a:srcRect b="30816" l="236" r="-235" t="10364"/>
          <a:stretch/>
        </p:blipFill>
        <p:spPr>
          <a:xfrm>
            <a:off x="0" y="5249173"/>
            <a:ext cx="9144000" cy="168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type="title"/>
          </p:nvPr>
        </p:nvSpPr>
        <p:spPr>
          <a:xfrm>
            <a:off x="914400" y="273050"/>
            <a:ext cx="2551113" cy="1162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7"/>
          <p:cNvSpPr txBox="1"/>
          <p:nvPr>
            <p:ph idx="1" type="body"/>
          </p:nvPr>
        </p:nvSpPr>
        <p:spPr>
          <a:xfrm>
            <a:off x="3575050" y="273051"/>
            <a:ext cx="5111750" cy="5674828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0336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24" name="Google Shape;224;p37"/>
          <p:cNvSpPr txBox="1"/>
          <p:nvPr>
            <p:ph idx="2" type="body"/>
          </p:nvPr>
        </p:nvSpPr>
        <p:spPr>
          <a:xfrm>
            <a:off x="457200" y="1435101"/>
            <a:ext cx="3008313" cy="4512778"/>
          </a:xfrm>
          <a:prstGeom prst="rect">
            <a:avLst/>
          </a:prstGeom>
          <a:solidFill>
            <a:srgbClr val="003369">
              <a:alpha val="74117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25" name="Google Shape;225;p37"/>
          <p:cNvSpPr/>
          <p:nvPr/>
        </p:nvSpPr>
        <p:spPr>
          <a:xfrm>
            <a:off x="457200" y="273362"/>
            <a:ext cx="457200" cy="1161288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6" name="Google Shape;22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67600" y="5947878"/>
            <a:ext cx="1559301" cy="910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876147"/>
            <a:ext cx="9147018" cy="221052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8"/>
          <p:cNvSpPr txBox="1"/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058"/>
            </a:schemeClr>
          </a:solidFill>
          <a:ln cap="flat" cmpd="sng" w="19050">
            <a:solidFill>
              <a:srgbClr val="0033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38"/>
          <p:cNvSpPr txBox="1"/>
          <p:nvPr>
            <p:ph idx="1" type="subTitle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058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231" name="Google Shape;23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2040"/>
            <a:ext cx="266700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876147"/>
            <a:ext cx="9147018" cy="221052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9"/>
          <p:cNvSpPr txBox="1"/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058"/>
            </a:schemeClr>
          </a:solidFill>
          <a:ln cap="flat" cmpd="sng" w="19050">
            <a:solidFill>
              <a:srgbClr val="0033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39"/>
          <p:cNvSpPr txBox="1"/>
          <p:nvPr>
            <p:ph idx="1" type="subTitle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058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236" name="Google Shape;23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2040"/>
            <a:ext cx="266700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599831"/>
            <a:ext cx="9147018" cy="276316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0"/>
          <p:cNvSpPr txBox="1"/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058"/>
            </a:schemeClr>
          </a:solidFill>
          <a:ln cap="flat" cmpd="sng" w="19050">
            <a:solidFill>
              <a:srgbClr val="0033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40"/>
          <p:cNvSpPr txBox="1"/>
          <p:nvPr>
            <p:ph idx="1" type="subTitle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058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241" name="Google Shape;24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1" y="2040"/>
            <a:ext cx="2666998" cy="155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and Content">
  <p:cSld name="8_Title and Conten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/>
          <p:nvPr>
            <p:ph idx="1" type="body"/>
          </p:nvPr>
        </p:nvSpPr>
        <p:spPr>
          <a:xfrm>
            <a:off x="457201" y="1600201"/>
            <a:ext cx="8229600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" name="Google Shape;244;p41"/>
          <p:cNvSpPr txBox="1"/>
          <p:nvPr>
            <p:ph type="title"/>
          </p:nvPr>
        </p:nvSpPr>
        <p:spPr>
          <a:xfrm>
            <a:off x="2057400" y="228600"/>
            <a:ext cx="6857999" cy="990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45" name="Google Shape;245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165" y="229041"/>
            <a:ext cx="1700129" cy="989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smiling&#10;&#10;Description automatically generated with medium confidence" id="246" name="Google Shape;246;p41"/>
          <p:cNvPicPr preferRelativeResize="0"/>
          <p:nvPr/>
        </p:nvPicPr>
        <p:blipFill rotWithShape="1">
          <a:blip r:embed="rId3">
            <a:alphaModFix/>
          </a:blip>
          <a:srcRect b="7406" l="0" r="0" t="10901"/>
          <a:stretch/>
        </p:blipFill>
        <p:spPr>
          <a:xfrm>
            <a:off x="0" y="5249173"/>
            <a:ext cx="9144000" cy="168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>
  <p:cSld name="5_Title Sli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ctrTitle"/>
          </p:nvPr>
        </p:nvSpPr>
        <p:spPr>
          <a:xfrm>
            <a:off x="928475" y="1600200"/>
            <a:ext cx="7240500" cy="1943100"/>
          </a:xfrm>
          <a:prstGeom prst="rect">
            <a:avLst/>
          </a:prstGeom>
          <a:solidFill>
            <a:schemeClr val="lt1">
              <a:alpha val="66666"/>
            </a:schemeClr>
          </a:solidFill>
          <a:ln cap="flat" cmpd="sng" w="19050">
            <a:solidFill>
              <a:srgbClr val="0033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127"/>
              </a:buClr>
              <a:buSzPts val="5400"/>
              <a:buFont typeface="Verdana"/>
              <a:buNone/>
              <a:defRPr sz="5400">
                <a:solidFill>
                  <a:srgbClr val="02112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subTitle"/>
          </p:nvPr>
        </p:nvSpPr>
        <p:spPr>
          <a:xfrm>
            <a:off x="1348319" y="3890425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12742" y="0"/>
            <a:ext cx="2518516" cy="14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008">
          <p15:clr>
            <a:srgbClr val="E46962"/>
          </p15:clr>
        </p15:guide>
        <p15:guide id="2" orient="horz" pos="2232">
          <p15:clr>
            <a:srgbClr val="E46962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/>
          <p:nvPr>
            <p:ph idx="1" type="body"/>
          </p:nvPr>
        </p:nvSpPr>
        <p:spPr>
          <a:xfrm>
            <a:off x="457201" y="1600201"/>
            <a:ext cx="8229600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42"/>
          <p:cNvSpPr txBox="1"/>
          <p:nvPr>
            <p:ph type="title"/>
          </p:nvPr>
        </p:nvSpPr>
        <p:spPr>
          <a:xfrm>
            <a:off x="2057400" y="228600"/>
            <a:ext cx="6857999" cy="990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50" name="Google Shape;250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165" y="228600"/>
            <a:ext cx="1700129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2"/>
          <p:cNvPicPr preferRelativeResize="0"/>
          <p:nvPr/>
        </p:nvPicPr>
        <p:blipFill rotWithShape="1">
          <a:blip r:embed="rId3">
            <a:alphaModFix/>
          </a:blip>
          <a:srcRect b="11970" l="0" r="0" t="11971"/>
          <a:stretch/>
        </p:blipFill>
        <p:spPr>
          <a:xfrm>
            <a:off x="0" y="5249173"/>
            <a:ext cx="9144000" cy="168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>
            <p:ph idx="1" type="body"/>
          </p:nvPr>
        </p:nvSpPr>
        <p:spPr>
          <a:xfrm>
            <a:off x="457201" y="1600201"/>
            <a:ext cx="8229600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" name="Google Shape;254;p43"/>
          <p:cNvSpPr txBox="1"/>
          <p:nvPr>
            <p:ph type="title"/>
          </p:nvPr>
        </p:nvSpPr>
        <p:spPr>
          <a:xfrm>
            <a:off x="2057400" y="228600"/>
            <a:ext cx="6857999" cy="990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55" name="Google Shape;25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165" y="229041"/>
            <a:ext cx="1700129" cy="989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3"/>
          <p:cNvPicPr preferRelativeResize="0"/>
          <p:nvPr/>
        </p:nvPicPr>
        <p:blipFill rotWithShape="1">
          <a:blip r:embed="rId3">
            <a:alphaModFix/>
          </a:blip>
          <a:srcRect b="11970" l="0" r="0" t="11971"/>
          <a:stretch/>
        </p:blipFill>
        <p:spPr>
          <a:xfrm>
            <a:off x="0" y="5249173"/>
            <a:ext cx="9144000" cy="168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and Content">
  <p:cSld name="6_Title and Content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4"/>
          <p:cNvSpPr txBox="1"/>
          <p:nvPr>
            <p:ph idx="1" type="body"/>
          </p:nvPr>
        </p:nvSpPr>
        <p:spPr>
          <a:xfrm>
            <a:off x="457201" y="1600201"/>
            <a:ext cx="8229600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" name="Google Shape;259;p44"/>
          <p:cNvSpPr txBox="1"/>
          <p:nvPr>
            <p:ph type="title"/>
          </p:nvPr>
        </p:nvSpPr>
        <p:spPr>
          <a:xfrm>
            <a:off x="2057400" y="228600"/>
            <a:ext cx="6857999" cy="990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60" name="Google Shape;260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165" y="229041"/>
            <a:ext cx="1700129" cy="989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4"/>
          <p:cNvPicPr preferRelativeResize="0"/>
          <p:nvPr/>
        </p:nvPicPr>
        <p:blipFill rotWithShape="1">
          <a:blip r:embed="rId3">
            <a:alphaModFix/>
          </a:blip>
          <a:srcRect b="39102" l="126" r="-125" t="52"/>
          <a:stretch/>
        </p:blipFill>
        <p:spPr>
          <a:xfrm>
            <a:off x="11502" y="5183038"/>
            <a:ext cx="9144000" cy="168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bg>
      <p:bgPr>
        <a:solidFill>
          <a:schemeClr val="lt2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5"/>
          <p:cNvSpPr txBox="1"/>
          <p:nvPr>
            <p:ph type="title"/>
          </p:nvPr>
        </p:nvSpPr>
        <p:spPr>
          <a:xfrm>
            <a:off x="2743200" y="4800600"/>
            <a:ext cx="4535488" cy="5667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Google Shape;264;p4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5"/>
            </a:solidFill>
            <a:prstDash val="dash"/>
            <a:round/>
            <a:headEnd len="sm" w="sm" type="none"/>
            <a:tailEnd len="sm" w="sm" type="none"/>
          </a:ln>
        </p:spPr>
      </p:sp>
      <p:sp>
        <p:nvSpPr>
          <p:cNvPr id="265" name="Google Shape;265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66" name="Google Shape;266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67" name="Google Shape;267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VTSS Logo" id="268" name="Google Shape;268;p45" title="Decorative imag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81450" y="6212977"/>
            <a:ext cx="1181099" cy="52351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5"/>
          <p:cNvSpPr/>
          <p:nvPr/>
        </p:nvSpPr>
        <p:spPr>
          <a:xfrm>
            <a:off x="1828800" y="4800600"/>
            <a:ext cx="9144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0" name="Google Shape;270;p45"/>
          <p:cNvSpPr txBox="1"/>
          <p:nvPr>
            <p:ph idx="1" type="body"/>
          </p:nvPr>
        </p:nvSpPr>
        <p:spPr>
          <a:xfrm>
            <a:off x="1828800" y="5368925"/>
            <a:ext cx="5449888" cy="804862"/>
          </a:xfrm>
          <a:prstGeom prst="rect">
            <a:avLst/>
          </a:prstGeom>
          <a:solidFill>
            <a:srgbClr val="E7F3D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2">
  <p:cSld name="1_Title Slide 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0" y="1524000"/>
            <a:ext cx="9144000" cy="220979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/>
          <p:nvPr>
            <p:ph type="ctrTitle"/>
          </p:nvPr>
        </p:nvSpPr>
        <p:spPr>
          <a:xfrm>
            <a:off x="953254" y="3671154"/>
            <a:ext cx="7240500" cy="1470000"/>
          </a:xfrm>
          <a:prstGeom prst="rect">
            <a:avLst/>
          </a:prstGeom>
          <a:solidFill>
            <a:schemeClr val="lt1">
              <a:alpha val="66666"/>
            </a:schemeClr>
          </a:solidFill>
          <a:ln cap="flat" cmpd="sng" w="19050">
            <a:solidFill>
              <a:srgbClr val="0033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subTitle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43" name="Google Shape;4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2040"/>
            <a:ext cx="2000250" cy="116443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352">
          <p15:clr>
            <a:srgbClr val="E46962"/>
          </p15:clr>
        </p15:guide>
        <p15:guide id="2" orient="horz" pos="979">
          <p15:clr>
            <a:srgbClr val="E46962"/>
          </p15:clr>
        </p15:guide>
        <p15:guide id="3" orient="horz" pos="960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 1">
  <p:cSld name="2_Title Slide 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523934"/>
            <a:ext cx="9144000" cy="2209793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/>
          <p:nvPr>
            <p:ph type="ctrTitle"/>
          </p:nvPr>
        </p:nvSpPr>
        <p:spPr>
          <a:xfrm>
            <a:off x="953254" y="3671154"/>
            <a:ext cx="7240500" cy="1470000"/>
          </a:xfrm>
          <a:prstGeom prst="rect">
            <a:avLst/>
          </a:prstGeom>
          <a:solidFill>
            <a:schemeClr val="lt1">
              <a:alpha val="66666"/>
            </a:schemeClr>
          </a:solidFill>
          <a:ln cap="flat" cmpd="sng" w="19050">
            <a:solidFill>
              <a:srgbClr val="0033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subTitle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2040"/>
            <a:ext cx="2000250" cy="116443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352">
          <p15:clr>
            <a:srgbClr val="E46962"/>
          </p15:clr>
        </p15:guide>
        <p15:guide id="2" orient="horz" pos="960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 1">
  <p:cSld name="3_Title Slide 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554600"/>
            <a:ext cx="91440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/>
          <p:nvPr>
            <p:ph type="ctrTitle"/>
          </p:nvPr>
        </p:nvSpPr>
        <p:spPr>
          <a:xfrm>
            <a:off x="953254" y="3671154"/>
            <a:ext cx="7240500" cy="1470000"/>
          </a:xfrm>
          <a:prstGeom prst="rect">
            <a:avLst/>
          </a:prstGeom>
          <a:solidFill>
            <a:schemeClr val="lt1">
              <a:alpha val="66666"/>
            </a:schemeClr>
          </a:solidFill>
          <a:ln cap="flat" cmpd="sng" w="19050">
            <a:solidFill>
              <a:srgbClr val="0033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" type="subTitle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1" y="2040"/>
            <a:ext cx="2000249" cy="116443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 1">
  <p:cSld name="4_Title Slide 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/>
          <p:cNvPicPr preferRelativeResize="0"/>
          <p:nvPr/>
        </p:nvPicPr>
        <p:blipFill rotWithShape="1">
          <a:blip r:embed="rId2">
            <a:alphaModFix/>
          </a:blip>
          <a:srcRect b="26540" l="0" r="0" t="0"/>
          <a:stretch/>
        </p:blipFill>
        <p:spPr>
          <a:xfrm>
            <a:off x="1500" y="1524000"/>
            <a:ext cx="9144000" cy="2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/>
          <p:nvPr>
            <p:ph type="ctrTitle"/>
          </p:nvPr>
        </p:nvSpPr>
        <p:spPr>
          <a:xfrm>
            <a:off x="953254" y="3671154"/>
            <a:ext cx="7240500" cy="1470000"/>
          </a:xfrm>
          <a:prstGeom prst="rect">
            <a:avLst/>
          </a:prstGeom>
          <a:solidFill>
            <a:schemeClr val="lt1">
              <a:alpha val="66666"/>
            </a:schemeClr>
          </a:solidFill>
          <a:ln cap="flat" cmpd="sng" w="19050">
            <a:solidFill>
              <a:srgbClr val="0033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61" name="Google Shape;6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1" y="2040"/>
            <a:ext cx="2000249" cy="116443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960">
          <p15:clr>
            <a:srgbClr val="E46962"/>
          </p15:clr>
        </p15:guide>
        <p15:guide id="2" orient="horz" pos="234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 1">
  <p:cSld name="5_Title Slide 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/>
        </p:nvSpPr>
        <p:spPr>
          <a:xfrm>
            <a:off x="463375" y="682375"/>
            <a:ext cx="8217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3100" u="none" cap="none" strike="noStrike">
                <a:solidFill>
                  <a:srgbClr val="003369"/>
                </a:solidFill>
                <a:latin typeface="Verdana"/>
                <a:ea typeface="Verdana"/>
                <a:cs typeface="Verdana"/>
                <a:sym typeface="Verdana"/>
              </a:rPr>
              <a:t>Virginia Tiered Systems of Supports</a:t>
            </a:r>
            <a:endParaRPr b="1" i="0" sz="31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" name="Google Shape;65;p10"/>
          <p:cNvSpPr txBox="1"/>
          <p:nvPr>
            <p:ph type="ctrTitle"/>
          </p:nvPr>
        </p:nvSpPr>
        <p:spPr>
          <a:xfrm>
            <a:off x="928475" y="1600200"/>
            <a:ext cx="7240500" cy="1943100"/>
          </a:xfrm>
          <a:prstGeom prst="rect">
            <a:avLst/>
          </a:prstGeom>
          <a:solidFill>
            <a:schemeClr val="lt1">
              <a:alpha val="66666"/>
            </a:schemeClr>
          </a:solidFill>
          <a:ln cap="flat" cmpd="sng" w="19050">
            <a:solidFill>
              <a:srgbClr val="0033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127"/>
              </a:buClr>
              <a:buSzPts val="5400"/>
              <a:buFont typeface="Verdana"/>
              <a:buNone/>
              <a:defRPr sz="5400">
                <a:solidFill>
                  <a:srgbClr val="02112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" type="subTitle"/>
          </p:nvPr>
        </p:nvSpPr>
        <p:spPr>
          <a:xfrm>
            <a:off x="1348319" y="3890425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304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b="0" i="0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b="0" i="0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Relationship Id="rId4" Type="http://schemas.openxmlformats.org/officeDocument/2006/relationships/image" Target="../media/image3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Relationship Id="rId4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4.jpg"/><Relationship Id="rId4" Type="http://schemas.openxmlformats.org/officeDocument/2006/relationships/image" Target="../media/image46.png"/><Relationship Id="rId5" Type="http://schemas.openxmlformats.org/officeDocument/2006/relationships/image" Target="../media/image3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7.png"/><Relationship Id="rId4" Type="http://schemas.openxmlformats.org/officeDocument/2006/relationships/image" Target="../media/image3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750"/>
            <a:ext cx="9144003" cy="609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6"/>
          <p:cNvSpPr txBox="1"/>
          <p:nvPr>
            <p:ph idx="4294967295" type="title"/>
          </p:nvPr>
        </p:nvSpPr>
        <p:spPr>
          <a:xfrm>
            <a:off x="273725" y="623475"/>
            <a:ext cx="49572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114454"/>
                </a:solidFill>
                <a:latin typeface="Verdana"/>
                <a:ea typeface="Verdana"/>
                <a:cs typeface="Verdana"/>
                <a:sym typeface="Verdana"/>
              </a:rPr>
              <a:t>Surf, Sand, Sun, and </a:t>
            </a:r>
            <a:r>
              <a:rPr b="0" i="0" lang="en-US" sz="4000" u="none" cap="none" strike="noStrik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Systems </a:t>
            </a:r>
            <a:r>
              <a:rPr b="0" i="0" lang="en-US" sz="4000" u="none" cap="none" strike="noStrike">
                <a:solidFill>
                  <a:srgbClr val="114454"/>
                </a:solidFill>
                <a:latin typeface="Verdana"/>
                <a:ea typeface="Verdana"/>
                <a:cs typeface="Verdana"/>
                <a:sym typeface="Verdana"/>
              </a:rPr>
              <a:t>that Work for Your Classroom!</a:t>
            </a:r>
            <a:endParaRPr/>
          </a:p>
        </p:txBody>
      </p:sp>
      <p:sp>
        <p:nvSpPr>
          <p:cNvPr id="277" name="Google Shape;277;p46"/>
          <p:cNvSpPr txBox="1"/>
          <p:nvPr/>
        </p:nvSpPr>
        <p:spPr>
          <a:xfrm>
            <a:off x="0" y="5675850"/>
            <a:ext cx="5337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3369"/>
                </a:solidFill>
                <a:latin typeface="Verdana"/>
                <a:ea typeface="Verdana"/>
                <a:cs typeface="Verdana"/>
                <a:sym typeface="Verdana"/>
              </a:rPr>
              <a:t>VTSS Effective Classroom Systems</a:t>
            </a:r>
            <a:endParaRPr b="0" i="0" sz="2000" u="none" cap="none" strike="noStrike">
              <a:solidFill>
                <a:srgbClr val="00336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3369"/>
                </a:solidFill>
                <a:latin typeface="Verdana"/>
                <a:ea typeface="Verdana"/>
                <a:cs typeface="Verdana"/>
                <a:sym typeface="Verdana"/>
              </a:rPr>
              <a:t>July 2023</a:t>
            </a:r>
            <a:endParaRPr b="0" i="0" sz="2000" u="none" cap="none" strike="noStrike">
              <a:solidFill>
                <a:srgbClr val="00336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VTSS logo" id="278" name="Google Shape;27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5626" y="6114268"/>
            <a:ext cx="1318374" cy="723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5"/>
          <p:cNvSpPr txBox="1"/>
          <p:nvPr>
            <p:ph type="title"/>
          </p:nvPr>
        </p:nvSpPr>
        <p:spPr>
          <a:xfrm>
            <a:off x="213450" y="2763300"/>
            <a:ext cx="87171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3C"/>
              </a:buClr>
              <a:buSzPts val="3600"/>
              <a:buFont typeface="Verdana"/>
              <a:buNone/>
            </a:pPr>
            <a:r>
              <a:rPr b="0" lang="en-US" sz="5000">
                <a:solidFill>
                  <a:srgbClr val="184582"/>
                </a:solidFill>
              </a:rPr>
              <a:t>Making It Stick</a:t>
            </a:r>
            <a:endParaRPr b="0" sz="5000">
              <a:solidFill>
                <a:srgbClr val="184582"/>
              </a:solidFill>
            </a:endParaRPr>
          </a:p>
        </p:txBody>
      </p:sp>
      <p:sp>
        <p:nvSpPr>
          <p:cNvPr id="341" name="Google Shape;341;p55"/>
          <p:cNvSpPr txBox="1"/>
          <p:nvPr>
            <p:ph idx="1" type="body"/>
          </p:nvPr>
        </p:nvSpPr>
        <p:spPr>
          <a:xfrm>
            <a:off x="989175" y="4488325"/>
            <a:ext cx="71931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129"/>
              <a:buFont typeface="Arial"/>
              <a:buNone/>
            </a:pPr>
            <a:r>
              <a:rPr lang="en-US" sz="3200">
                <a:solidFill>
                  <a:srgbClr val="026638"/>
                </a:solidFill>
              </a:rPr>
              <a:t>Creating a </a:t>
            </a:r>
            <a:r>
              <a:rPr b="1" lang="en-US" sz="3200">
                <a:solidFill>
                  <a:srgbClr val="026638"/>
                </a:solidFill>
              </a:rPr>
              <a:t>SYSTEM</a:t>
            </a:r>
            <a:r>
              <a:rPr lang="en-US" sz="3200">
                <a:solidFill>
                  <a:srgbClr val="026638"/>
                </a:solidFill>
              </a:rPr>
              <a:t> for</a:t>
            </a:r>
            <a:endParaRPr sz="3200">
              <a:solidFill>
                <a:srgbClr val="026638"/>
              </a:solidFill>
            </a:endParaRPr>
          </a:p>
          <a:p>
            <a:pPr indent="-431800" lvl="0" marL="45720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129"/>
              <a:buFont typeface="Arial"/>
              <a:buNone/>
            </a:pPr>
            <a:r>
              <a:rPr lang="en-US" sz="3200">
                <a:solidFill>
                  <a:srgbClr val="026638"/>
                </a:solidFill>
              </a:rPr>
              <a:t>Implementing Coaching</a:t>
            </a:r>
            <a:endParaRPr sz="2600">
              <a:solidFill>
                <a:srgbClr val="026638"/>
              </a:solidFill>
            </a:endParaRPr>
          </a:p>
        </p:txBody>
      </p:sp>
      <p:pic>
        <p:nvPicPr>
          <p:cNvPr descr="VTSS logo" id="342" name="Google Shape;34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3877" y="6213352"/>
            <a:ext cx="1210125" cy="6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55"/>
          <p:cNvPicPr preferRelativeResize="0"/>
          <p:nvPr/>
        </p:nvPicPr>
        <p:blipFill rotWithShape="1">
          <a:blip r:embed="rId4">
            <a:alphaModFix/>
          </a:blip>
          <a:srcRect b="-117863" l="0" r="0" t="0"/>
          <a:stretch/>
        </p:blipFill>
        <p:spPr>
          <a:xfrm>
            <a:off x="13725" y="-3"/>
            <a:ext cx="9144000" cy="4736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6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Critical to Systems Success </a:t>
            </a:r>
            <a:endParaRPr/>
          </a:p>
        </p:txBody>
      </p:sp>
      <p:pic>
        <p:nvPicPr>
          <p:cNvPr descr="A chart of the models of professional development and the summary of the research by Joyce and Showers. " id="350" name="Google Shape;35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" y="1371600"/>
            <a:ext cx="8915400" cy="53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7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Rollout of a Practice: Example</a:t>
            </a:r>
            <a:endParaRPr/>
          </a:p>
        </p:txBody>
      </p:sp>
      <p:sp>
        <p:nvSpPr>
          <p:cNvPr id="357" name="Google Shape;357;p57"/>
          <p:cNvSpPr txBox="1"/>
          <p:nvPr>
            <p:ph idx="1" type="body"/>
          </p:nvPr>
        </p:nvSpPr>
        <p:spPr>
          <a:xfrm>
            <a:off x="228600" y="1371900"/>
            <a:ext cx="5814600" cy="51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rgbClr val="0070C0"/>
                </a:solidFill>
              </a:rPr>
              <a:t>Week 1:</a:t>
            </a:r>
            <a:r>
              <a:rPr lang="en-US" sz="2800"/>
              <a:t> Provide professional learning on practice 1. Demonstrate, share a video. Begin implementation.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rgbClr val="0070C0"/>
                </a:solidFill>
              </a:rPr>
              <a:t>Week 2:</a:t>
            </a:r>
            <a:r>
              <a:rPr lang="en-US" sz="2800"/>
              <a:t> Teachers practice strategies and self assess. They meet in small groups to reflect on practice, successes and challenges, ask for support from peers and/or coach.</a:t>
            </a:r>
            <a:endParaRPr sz="2800"/>
          </a:p>
        </p:txBody>
      </p:sp>
      <p:pic>
        <p:nvPicPr>
          <p:cNvPr descr="An image of the VTSS implementation logic. " id="358" name="Google Shape;35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9512" y="2701675"/>
            <a:ext cx="3209926" cy="25013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8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Rollout Continued</a:t>
            </a:r>
            <a:endParaRPr/>
          </a:p>
        </p:txBody>
      </p:sp>
      <p:sp>
        <p:nvSpPr>
          <p:cNvPr id="364" name="Google Shape;364;p58"/>
          <p:cNvSpPr txBox="1"/>
          <p:nvPr>
            <p:ph idx="1" type="body"/>
          </p:nvPr>
        </p:nvSpPr>
        <p:spPr>
          <a:xfrm>
            <a:off x="323900" y="1371900"/>
            <a:ext cx="8233200" cy="51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rgbClr val="0070C0"/>
                </a:solidFill>
              </a:rPr>
              <a:t>Week 3:</a:t>
            </a:r>
            <a:r>
              <a:rPr lang="en-US" sz="2800"/>
              <a:t> Teachers collect data on fluency with the practice (teachers may record themselves) or ask for a peer or coach observation with feedback. They discuss in small group the best places to incorporate the practice in a lesson and rewrite the lesson plans.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rgbClr val="0070C0"/>
                </a:solidFill>
              </a:rPr>
              <a:t>Week 4:</a:t>
            </a:r>
            <a:r>
              <a:rPr lang="en-US" sz="2800"/>
              <a:t> Meet again as a large group to share data and experiences with practice 1. Provide professional learning on practice 2. Continue…</a:t>
            </a:r>
            <a:endParaRPr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9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Next Steps</a:t>
            </a:r>
            <a:endParaRPr/>
          </a:p>
        </p:txBody>
      </p:sp>
      <p:pic>
        <p:nvPicPr>
          <p:cNvPr descr="An image of the Notetaker and Action Planner for teams to record their next steps. " id="371" name="Google Shape;371;p59"/>
          <p:cNvPicPr preferRelativeResize="0"/>
          <p:nvPr/>
        </p:nvPicPr>
        <p:blipFill rotWithShape="1">
          <a:blip r:embed="rId3">
            <a:alphaModFix/>
          </a:blip>
          <a:srcRect b="5668" l="18394" r="20144" t="19243"/>
          <a:stretch/>
        </p:blipFill>
        <p:spPr>
          <a:xfrm>
            <a:off x="335050" y="2211551"/>
            <a:ext cx="4911101" cy="32185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2" name="Google Shape;372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5701" y="1658625"/>
            <a:ext cx="3243324" cy="4324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0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“Activate the Village” Work Time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79" name="Google Shape;379;p60"/>
          <p:cNvSpPr txBox="1"/>
          <p:nvPr>
            <p:ph idx="1" type="body"/>
          </p:nvPr>
        </p:nvSpPr>
        <p:spPr>
          <a:xfrm>
            <a:off x="455400" y="1371900"/>
            <a:ext cx="7080300" cy="51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Begin to develop your coaching plan for Effective Classroom Systems. </a:t>
            </a:r>
            <a:endParaRPr sz="2700"/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2700"/>
              <a:t>*Remember: Everyone is a coach!</a:t>
            </a:r>
            <a:endParaRPr sz="2700"/>
          </a:p>
          <a:p>
            <a:pPr indent="-2286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459"/>
              <a:buNone/>
            </a:pPr>
            <a:r>
              <a:t/>
            </a:r>
            <a:endParaRPr sz="2700"/>
          </a:p>
          <a:p>
            <a:pPr indent="-40005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Resources to facilitate this process:</a:t>
            </a:r>
            <a:endParaRPr sz="2700"/>
          </a:p>
          <a:p>
            <a:pPr indent="-40005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Classroom rollout slides - how to get started</a:t>
            </a:r>
            <a:endParaRPr sz="2700"/>
          </a:p>
          <a:p>
            <a:pPr indent="-40005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Data collection tools</a:t>
            </a:r>
            <a:endParaRPr sz="2700"/>
          </a:p>
          <a:p>
            <a:pPr indent="-40005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Notes from these modules: </a:t>
            </a:r>
            <a:r>
              <a:rPr lang="en-US" sz="2700">
                <a:solidFill>
                  <a:srgbClr val="003369"/>
                </a:solidFill>
              </a:rPr>
              <a:t>Active Supervision </a:t>
            </a:r>
            <a:r>
              <a:rPr lang="en-US" sz="2700"/>
              <a:t>and </a:t>
            </a:r>
            <a:r>
              <a:rPr lang="en-US" sz="2700">
                <a:solidFill>
                  <a:srgbClr val="003369"/>
                </a:solidFill>
              </a:rPr>
              <a:t>Physical Environment</a:t>
            </a:r>
            <a:endParaRPr sz="2700">
              <a:solidFill>
                <a:srgbClr val="003369"/>
              </a:solidFill>
            </a:endParaRPr>
          </a:p>
        </p:txBody>
      </p:sp>
      <p:pic>
        <p:nvPicPr>
          <p:cNvPr id="380" name="Google Shape;38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5700" y="5822525"/>
            <a:ext cx="1552326" cy="1035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/>
          <p:cNvSpPr txBox="1"/>
          <p:nvPr>
            <p:ph type="title"/>
          </p:nvPr>
        </p:nvSpPr>
        <p:spPr>
          <a:xfrm>
            <a:off x="213450" y="2763300"/>
            <a:ext cx="87171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3C"/>
              </a:buClr>
              <a:buSzPts val="3600"/>
              <a:buFont typeface="Verdana"/>
              <a:buNone/>
            </a:pPr>
            <a:r>
              <a:rPr b="0" lang="en-US" sz="5000">
                <a:solidFill>
                  <a:srgbClr val="184582"/>
                </a:solidFill>
              </a:rPr>
              <a:t>Making It Stick</a:t>
            </a:r>
            <a:endParaRPr b="0" sz="5000">
              <a:solidFill>
                <a:srgbClr val="184582"/>
              </a:solidFill>
            </a:endParaRPr>
          </a:p>
        </p:txBody>
      </p:sp>
      <p:sp>
        <p:nvSpPr>
          <p:cNvPr id="387" name="Google Shape;387;p61"/>
          <p:cNvSpPr txBox="1"/>
          <p:nvPr>
            <p:ph idx="1" type="body"/>
          </p:nvPr>
        </p:nvSpPr>
        <p:spPr>
          <a:xfrm>
            <a:off x="989175" y="4488325"/>
            <a:ext cx="71931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129"/>
              <a:buFont typeface="Arial"/>
              <a:buNone/>
            </a:pPr>
            <a:r>
              <a:rPr lang="en-US" sz="3200">
                <a:solidFill>
                  <a:srgbClr val="026638"/>
                </a:solidFill>
              </a:rPr>
              <a:t>Creating a </a:t>
            </a:r>
            <a:r>
              <a:rPr b="1" lang="en-US" sz="3200">
                <a:solidFill>
                  <a:srgbClr val="026638"/>
                </a:solidFill>
              </a:rPr>
              <a:t>SYSTEM</a:t>
            </a:r>
            <a:r>
              <a:rPr lang="en-US" sz="3200">
                <a:solidFill>
                  <a:srgbClr val="026638"/>
                </a:solidFill>
              </a:rPr>
              <a:t> for</a:t>
            </a:r>
            <a:endParaRPr sz="3200">
              <a:solidFill>
                <a:srgbClr val="026638"/>
              </a:solidFill>
            </a:endParaRPr>
          </a:p>
          <a:p>
            <a:pPr indent="-431800" lvl="0" marL="45720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129"/>
              <a:buFont typeface="Arial"/>
              <a:buNone/>
            </a:pPr>
            <a:r>
              <a:rPr lang="en-US" sz="3200">
                <a:solidFill>
                  <a:srgbClr val="026638"/>
                </a:solidFill>
              </a:rPr>
              <a:t>Implementing and Building Teacher Efficacy</a:t>
            </a:r>
            <a:endParaRPr sz="2600">
              <a:solidFill>
                <a:srgbClr val="026638"/>
              </a:solidFill>
            </a:endParaRPr>
          </a:p>
        </p:txBody>
      </p:sp>
      <p:pic>
        <p:nvPicPr>
          <p:cNvPr descr="VTSS logo" id="388" name="Google Shape;38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3877" y="6213352"/>
            <a:ext cx="1210125" cy="6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61"/>
          <p:cNvPicPr preferRelativeResize="0"/>
          <p:nvPr/>
        </p:nvPicPr>
        <p:blipFill rotWithShape="1">
          <a:blip r:embed="rId4">
            <a:alphaModFix/>
          </a:blip>
          <a:srcRect b="-117863" l="0" r="0" t="0"/>
          <a:stretch/>
        </p:blipFill>
        <p:spPr>
          <a:xfrm>
            <a:off x="13725" y="-3"/>
            <a:ext cx="9144000" cy="4736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2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John Hattie discusses collective teacher efficacy</a:t>
            </a:r>
            <a:endParaRPr/>
          </a:p>
        </p:txBody>
      </p:sp>
      <p:pic>
        <p:nvPicPr>
          <p:cNvPr descr="An image of the question, &quot;What is collective teacher efficacy?&quot;" id="395" name="Google Shape;395;p62"/>
          <p:cNvPicPr preferRelativeResize="0"/>
          <p:nvPr/>
        </p:nvPicPr>
        <p:blipFill rotWithShape="1">
          <a:blip r:embed="rId3">
            <a:alphaModFix/>
          </a:blip>
          <a:srcRect b="23566" l="15927" r="62234" t="35990"/>
          <a:stretch/>
        </p:blipFill>
        <p:spPr>
          <a:xfrm>
            <a:off x="965563" y="1566100"/>
            <a:ext cx="7212879" cy="427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3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Collective Teacher Efficacy </a:t>
            </a:r>
            <a:endParaRPr/>
          </a:p>
        </p:txBody>
      </p:sp>
      <p:pic>
        <p:nvPicPr>
          <p:cNvPr descr="Graph of John Hattie's work regarding the impact of strategies implemented in education with Collective Teacher Efficacy having a 1.57 effect size" id="401" name="Google Shape;401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375" y="1660850"/>
            <a:ext cx="7108950" cy="4616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Arrow pointing to number correlating to Zone of Desired Effects in chart" id="402" name="Google Shape;402;p63"/>
          <p:cNvCxnSpPr/>
          <p:nvPr/>
        </p:nvCxnSpPr>
        <p:spPr>
          <a:xfrm>
            <a:off x="4571997" y="4162820"/>
            <a:ext cx="2881500" cy="8964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3" name="Google Shape;403;p63"/>
          <p:cNvSpPr txBox="1"/>
          <p:nvPr/>
        </p:nvSpPr>
        <p:spPr>
          <a:xfrm>
            <a:off x="7161325" y="4473550"/>
            <a:ext cx="2344200" cy="14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109449"/>
                </a:solidFill>
                <a:latin typeface="Verdana"/>
                <a:ea typeface="Verdana"/>
                <a:cs typeface="Verdana"/>
                <a:sym typeface="Verdana"/>
              </a:rPr>
              <a:t>1.57</a:t>
            </a:r>
            <a:endParaRPr b="1" i="0" sz="2400" u="none" cap="none" strike="noStrike">
              <a:solidFill>
                <a:srgbClr val="10944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109449"/>
                </a:solidFill>
                <a:latin typeface="Verdana"/>
                <a:ea typeface="Verdana"/>
                <a:cs typeface="Verdana"/>
                <a:sym typeface="Verdana"/>
              </a:rPr>
              <a:t>Collective Teacher Efficacy</a:t>
            </a:r>
            <a:endParaRPr b="1" i="0" sz="2400" u="none" cap="none" strike="noStrike">
              <a:solidFill>
                <a:srgbClr val="10944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4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Build a Culture of </a:t>
            </a:r>
            <a:br>
              <a:rPr lang="en-US"/>
            </a:br>
            <a:r>
              <a:rPr lang="en-US"/>
              <a:t>Teacher Efficacy</a:t>
            </a:r>
            <a:endParaRPr/>
          </a:p>
        </p:txBody>
      </p:sp>
      <p:sp>
        <p:nvSpPr>
          <p:cNvPr id="410" name="Google Shape;410;p64"/>
          <p:cNvSpPr txBox="1"/>
          <p:nvPr>
            <p:ph idx="1" type="body"/>
          </p:nvPr>
        </p:nvSpPr>
        <p:spPr>
          <a:xfrm>
            <a:off x="452375" y="1510925"/>
            <a:ext cx="82332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“Over time, as teachers discuss the data and success with their peers, they develop collective teacher efficacy…’the perceptions of teachers...that the efforts of the faculty as a whole will have a positive effect on students.’”</a:t>
            </a:r>
            <a:endParaRPr sz="2800"/>
          </a:p>
          <a:p>
            <a:pPr indent="-2286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459"/>
              <a:buNone/>
            </a:pPr>
            <a:r>
              <a:t/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Hattie, Fisher, &amp; Frey, Visible Learning for Literacy, p.135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7"/>
          <p:cNvSpPr txBox="1"/>
          <p:nvPr>
            <p:ph type="title"/>
          </p:nvPr>
        </p:nvSpPr>
        <p:spPr>
          <a:xfrm>
            <a:off x="213450" y="2763300"/>
            <a:ext cx="87171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3C"/>
              </a:buClr>
              <a:buSzPts val="3600"/>
              <a:buFont typeface="Verdana"/>
              <a:buNone/>
            </a:pPr>
            <a:r>
              <a:rPr b="0" lang="en-US" sz="5000">
                <a:solidFill>
                  <a:srgbClr val="184582"/>
                </a:solidFill>
              </a:rPr>
              <a:t>Making It Stick</a:t>
            </a:r>
            <a:endParaRPr b="0" sz="5000">
              <a:solidFill>
                <a:srgbClr val="184582"/>
              </a:solidFill>
            </a:endParaRPr>
          </a:p>
        </p:txBody>
      </p:sp>
      <p:sp>
        <p:nvSpPr>
          <p:cNvPr id="285" name="Google Shape;285;p47"/>
          <p:cNvSpPr txBox="1"/>
          <p:nvPr>
            <p:ph idx="1" type="body"/>
          </p:nvPr>
        </p:nvSpPr>
        <p:spPr>
          <a:xfrm>
            <a:off x="989175" y="4164175"/>
            <a:ext cx="7193100" cy="17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chemeClr val="dk1"/>
              </a:solidFill>
            </a:endParaRPr>
          </a:p>
          <a:p>
            <a:pPr indent="-431800" lvl="0" marL="45720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129"/>
              <a:buFont typeface="Arial"/>
              <a:buNone/>
            </a:pPr>
            <a:r>
              <a:rPr lang="en-US" sz="3200">
                <a:solidFill>
                  <a:srgbClr val="026638"/>
                </a:solidFill>
              </a:rPr>
              <a:t>Creating a </a:t>
            </a:r>
            <a:r>
              <a:rPr b="1" lang="en-US" sz="3200">
                <a:solidFill>
                  <a:srgbClr val="026638"/>
                </a:solidFill>
              </a:rPr>
              <a:t>SYSTEM</a:t>
            </a:r>
            <a:r>
              <a:rPr lang="en-US" sz="3200">
                <a:solidFill>
                  <a:srgbClr val="026638"/>
                </a:solidFill>
              </a:rPr>
              <a:t> for</a:t>
            </a:r>
            <a:endParaRPr sz="3200">
              <a:solidFill>
                <a:srgbClr val="026638"/>
              </a:solidFill>
            </a:endParaRPr>
          </a:p>
          <a:p>
            <a:pPr indent="-431800" lvl="0" marL="45720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129"/>
              <a:buFont typeface="Arial"/>
              <a:buNone/>
            </a:pPr>
            <a:r>
              <a:rPr lang="en-US" sz="3200">
                <a:solidFill>
                  <a:srgbClr val="026638"/>
                </a:solidFill>
              </a:rPr>
              <a:t>Implementing High Leverage Practices</a:t>
            </a:r>
            <a:endParaRPr sz="2600">
              <a:solidFill>
                <a:srgbClr val="026638"/>
              </a:solidFill>
            </a:endParaRPr>
          </a:p>
        </p:txBody>
      </p:sp>
      <p:pic>
        <p:nvPicPr>
          <p:cNvPr descr="VTSS logo" id="286" name="Google Shape;28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3877" y="6213352"/>
            <a:ext cx="1210125" cy="6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7"/>
          <p:cNvPicPr preferRelativeResize="0"/>
          <p:nvPr/>
        </p:nvPicPr>
        <p:blipFill rotWithShape="1">
          <a:blip r:embed="rId4">
            <a:alphaModFix/>
          </a:blip>
          <a:srcRect b="-117863" l="0" r="0" t="0"/>
          <a:stretch/>
        </p:blipFill>
        <p:spPr>
          <a:xfrm>
            <a:off x="13725" y="27425"/>
            <a:ext cx="9144000" cy="4736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5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Why?</a:t>
            </a:r>
            <a:endParaRPr/>
          </a:p>
        </p:txBody>
      </p:sp>
      <p:sp>
        <p:nvSpPr>
          <p:cNvPr id="416" name="Google Shape;416;p65"/>
          <p:cNvSpPr txBox="1"/>
          <p:nvPr>
            <p:ph idx="1" type="body"/>
          </p:nvPr>
        </p:nvSpPr>
        <p:spPr>
          <a:xfrm>
            <a:off x="312100" y="1479750"/>
            <a:ext cx="82332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15315"/>
              <a:buNone/>
            </a:pPr>
            <a:r>
              <a:rPr lang="en-US" sz="3000">
                <a:solidFill>
                  <a:srgbClr val="41678F"/>
                </a:solidFill>
              </a:rPr>
              <a:t>Strong collective efficacy…</a:t>
            </a:r>
            <a:endParaRPr sz="3000">
              <a:solidFill>
                <a:srgbClr val="41678F"/>
              </a:solidFill>
            </a:endParaRPr>
          </a:p>
          <a:p>
            <a:pPr indent="-404812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Char char="–"/>
            </a:pPr>
            <a:r>
              <a:rPr lang="en-US" sz="3000"/>
              <a:t>improves student performance.</a:t>
            </a:r>
            <a:endParaRPr sz="3000"/>
          </a:p>
          <a:p>
            <a:pPr indent="-404812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Char char="–"/>
            </a:pPr>
            <a:r>
              <a:rPr lang="en-US" sz="3000"/>
              <a:t>decreases the negative effects of low socioeconomic status.</a:t>
            </a:r>
            <a:endParaRPr sz="3000"/>
          </a:p>
          <a:p>
            <a:pPr indent="-404812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Char char="–"/>
            </a:pPr>
            <a:r>
              <a:rPr lang="en-US" sz="3000"/>
              <a:t>enhances parent/teacher relationships.</a:t>
            </a:r>
            <a:endParaRPr sz="3000"/>
          </a:p>
          <a:p>
            <a:pPr indent="-404812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Char char="–"/>
            </a:pPr>
            <a:r>
              <a:rPr lang="en-US" sz="3000"/>
              <a:t>creates a work environment that builds teacher commitment to the school.</a:t>
            </a:r>
            <a:endParaRPr sz="3000"/>
          </a:p>
          <a:p>
            <a:pPr indent="-404812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Char char="–"/>
            </a:pPr>
            <a:r>
              <a:rPr lang="en-US" sz="3000"/>
              <a:t>Makes an IMPACT on student learning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6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But HOW?</a:t>
            </a:r>
            <a:endParaRPr/>
          </a:p>
        </p:txBody>
      </p:sp>
      <p:sp>
        <p:nvSpPr>
          <p:cNvPr id="423" name="Google Shape;423;p66"/>
          <p:cNvSpPr txBox="1"/>
          <p:nvPr>
            <p:ph idx="1" type="body"/>
          </p:nvPr>
        </p:nvSpPr>
        <p:spPr>
          <a:xfrm>
            <a:off x="455400" y="1510925"/>
            <a:ext cx="8233200" cy="49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What do we do to ensure that collective efficacy happens?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Teachers participate in important school wide decisions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Goal consensus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Teachers knowledge about one another's work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Cohesive staff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Responsiveness of leadership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Effective systems of intervention</a:t>
            </a:r>
            <a:endParaRPr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7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In a school…</a:t>
            </a:r>
            <a:endParaRPr/>
          </a:p>
        </p:txBody>
      </p:sp>
      <p:sp>
        <p:nvSpPr>
          <p:cNvPr id="429" name="Google Shape;429;p67"/>
          <p:cNvSpPr txBox="1"/>
          <p:nvPr>
            <p:ph idx="2" type="subTitle"/>
          </p:nvPr>
        </p:nvSpPr>
        <p:spPr>
          <a:xfrm>
            <a:off x="914400" y="1518775"/>
            <a:ext cx="35814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>
                <a:solidFill>
                  <a:schemeClr val="lt2"/>
                </a:solidFill>
              </a:rPr>
              <a:t>With</a:t>
            </a:r>
            <a:r>
              <a:rPr lang="en-US"/>
              <a:t> collective 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teacher efficacy</a:t>
            </a:r>
            <a:endParaRPr/>
          </a:p>
        </p:txBody>
      </p:sp>
      <p:sp>
        <p:nvSpPr>
          <p:cNvPr id="430" name="Google Shape;430;p67"/>
          <p:cNvSpPr txBox="1"/>
          <p:nvPr>
            <p:ph idx="4" type="body"/>
          </p:nvPr>
        </p:nvSpPr>
        <p:spPr>
          <a:xfrm>
            <a:off x="457200" y="2384125"/>
            <a:ext cx="40386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Students are held to high expectations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The focus is on student learning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Teachers evaluate their practices and the effect on student outcomes</a:t>
            </a:r>
            <a:endParaRPr sz="2600"/>
          </a:p>
        </p:txBody>
      </p:sp>
      <p:sp>
        <p:nvSpPr>
          <p:cNvPr id="431" name="Google Shape;431;p67"/>
          <p:cNvSpPr txBox="1"/>
          <p:nvPr/>
        </p:nvSpPr>
        <p:spPr>
          <a:xfrm>
            <a:off x="5105600" y="1518775"/>
            <a:ext cx="35814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Without</a:t>
            </a:r>
            <a:r>
              <a:rPr b="0" i="0" lang="en-US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collective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teacher efficacy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67"/>
          <p:cNvSpPr txBox="1"/>
          <p:nvPr>
            <p:ph idx="1" type="body"/>
          </p:nvPr>
        </p:nvSpPr>
        <p:spPr>
          <a:xfrm>
            <a:off x="4648400" y="2384134"/>
            <a:ext cx="40386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Failure is the fault of the students.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Challenging students are being excluded.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Stress runs rampant</a:t>
            </a:r>
            <a:endParaRPr sz="2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8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Building the System</a:t>
            </a:r>
            <a:endParaRPr/>
          </a:p>
        </p:txBody>
      </p:sp>
      <p:pic>
        <p:nvPicPr>
          <p:cNvPr descr="An image of the VTSS brief on building collective teacher efficacy. " id="439" name="Google Shape;439;p68"/>
          <p:cNvPicPr preferRelativeResize="0"/>
          <p:nvPr/>
        </p:nvPicPr>
        <p:blipFill rotWithShape="1">
          <a:blip r:embed="rId3">
            <a:alphaModFix/>
          </a:blip>
          <a:srcRect b="12213" l="65826" r="12319" t="15247"/>
          <a:stretch/>
        </p:blipFill>
        <p:spPr>
          <a:xfrm>
            <a:off x="1909614" y="1371600"/>
            <a:ext cx="5512837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9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Rollout of a Practice: Example</a:t>
            </a:r>
            <a:endParaRPr/>
          </a:p>
        </p:txBody>
      </p:sp>
      <p:sp>
        <p:nvSpPr>
          <p:cNvPr id="446" name="Google Shape;446;p69"/>
          <p:cNvSpPr txBox="1"/>
          <p:nvPr>
            <p:ph idx="1" type="body"/>
          </p:nvPr>
        </p:nvSpPr>
        <p:spPr>
          <a:xfrm>
            <a:off x="228600" y="1371900"/>
            <a:ext cx="5814600" cy="51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rgbClr val="0070C0"/>
                </a:solidFill>
              </a:rPr>
              <a:t>Week 1:</a:t>
            </a:r>
            <a:r>
              <a:rPr lang="en-US" sz="2800"/>
              <a:t> Provide professional learning on practice 1. Demonstrate, share a video. Begin implementation.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rgbClr val="0070C0"/>
                </a:solidFill>
              </a:rPr>
              <a:t>Week 2:</a:t>
            </a:r>
            <a:r>
              <a:rPr lang="en-US" sz="2800"/>
              <a:t> Teachers practice strategies and self assess. They meet in small groups to reflect on practice, successes and challenges, ask for support from peers and/or coach.</a:t>
            </a:r>
            <a:endParaRPr sz="2800"/>
          </a:p>
        </p:txBody>
      </p:sp>
      <p:pic>
        <p:nvPicPr>
          <p:cNvPr descr="An image of the VTSS implementation logic. " id="447" name="Google Shape;44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7792" y="2701675"/>
            <a:ext cx="3209926" cy="25013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0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Rollout Continued</a:t>
            </a:r>
            <a:endParaRPr/>
          </a:p>
        </p:txBody>
      </p:sp>
      <p:sp>
        <p:nvSpPr>
          <p:cNvPr id="453" name="Google Shape;453;p70"/>
          <p:cNvSpPr txBox="1"/>
          <p:nvPr>
            <p:ph idx="1" type="body"/>
          </p:nvPr>
        </p:nvSpPr>
        <p:spPr>
          <a:xfrm>
            <a:off x="323900" y="1371900"/>
            <a:ext cx="8233200" cy="51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rgbClr val="0070C0"/>
                </a:solidFill>
              </a:rPr>
              <a:t>Week 3:</a:t>
            </a:r>
            <a:r>
              <a:rPr lang="en-US" sz="2800"/>
              <a:t> Teachers collect data on fluency with the practice (teachers may record themselves) or ask for a peer or coach observation with feedback. They discuss in small group the best places to incorporate the practice in a lesson and rewrite the lesson plans.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rgbClr val="0070C0"/>
                </a:solidFill>
              </a:rPr>
              <a:t>Week 4:</a:t>
            </a:r>
            <a:r>
              <a:rPr lang="en-US" sz="2800"/>
              <a:t> Meet again as a large group to share data and experiences with practice 1. Provide professional learning on practice 2. Continue…</a:t>
            </a:r>
            <a:endParaRPr sz="2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1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Next Steps</a:t>
            </a:r>
            <a:endParaRPr/>
          </a:p>
        </p:txBody>
      </p:sp>
      <p:pic>
        <p:nvPicPr>
          <p:cNvPr descr="An image of the Notetaker and Action Planner for teams to record their next steps. " id="460" name="Google Shape;460;p71"/>
          <p:cNvPicPr preferRelativeResize="0"/>
          <p:nvPr/>
        </p:nvPicPr>
        <p:blipFill rotWithShape="1">
          <a:blip r:embed="rId3">
            <a:alphaModFix/>
          </a:blip>
          <a:srcRect b="5668" l="18394" r="20144" t="19243"/>
          <a:stretch/>
        </p:blipFill>
        <p:spPr>
          <a:xfrm>
            <a:off x="335050" y="2211551"/>
            <a:ext cx="4911101" cy="32185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61" name="Google Shape;461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2076" y="1752100"/>
            <a:ext cx="3243324" cy="4324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2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“Activate the Village” Work Time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468" name="Google Shape;468;p72"/>
          <p:cNvSpPr txBox="1"/>
          <p:nvPr>
            <p:ph idx="1" type="body"/>
          </p:nvPr>
        </p:nvSpPr>
        <p:spPr>
          <a:xfrm>
            <a:off x="455400" y="1439200"/>
            <a:ext cx="8233200" cy="48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Begin to develop your coaching plan for Effective Classroom Systems. </a:t>
            </a:r>
            <a:endParaRPr sz="2700"/>
          </a:p>
          <a:p>
            <a:pPr indent="-2286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765"/>
              <a:buNone/>
            </a:pPr>
            <a:r>
              <a:t/>
            </a:r>
            <a:endParaRPr sz="2700"/>
          </a:p>
          <a:p>
            <a:pPr indent="0" lvl="0" marL="698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00"/>
              <a:buNone/>
            </a:pPr>
            <a:r>
              <a:rPr lang="en-US" sz="2700"/>
              <a:t>Resources to facilitate this process:</a:t>
            </a:r>
            <a:endParaRPr sz="2700"/>
          </a:p>
          <a:p>
            <a:pPr indent="-40005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Classroom rollout slides - how to get started</a:t>
            </a:r>
            <a:endParaRPr sz="2700"/>
          </a:p>
          <a:p>
            <a:pPr indent="-40005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Data collection tools</a:t>
            </a:r>
            <a:endParaRPr sz="2700"/>
          </a:p>
          <a:p>
            <a:pPr indent="-40005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Notes from these modules: </a:t>
            </a:r>
            <a:r>
              <a:rPr lang="en-US" sz="2700">
                <a:solidFill>
                  <a:srgbClr val="003369"/>
                </a:solidFill>
              </a:rPr>
              <a:t>Responding to the Matrix, Aligned Classroom Procedures, Routines and Procedures,</a:t>
            </a:r>
            <a:r>
              <a:rPr lang="en-US" sz="2700"/>
              <a:t> and </a:t>
            </a:r>
            <a:r>
              <a:rPr lang="en-US" sz="2700">
                <a:solidFill>
                  <a:srgbClr val="072C62"/>
                </a:solidFill>
              </a:rPr>
              <a:t>Opportunities to Respond</a:t>
            </a:r>
            <a:r>
              <a:rPr lang="en-US" sz="2700"/>
              <a:t>.</a:t>
            </a:r>
            <a:endParaRPr sz="2700"/>
          </a:p>
        </p:txBody>
      </p:sp>
      <p:pic>
        <p:nvPicPr>
          <p:cNvPr id="469" name="Google Shape;469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6261" y="5780115"/>
            <a:ext cx="1552326" cy="1035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3"/>
          <p:cNvSpPr txBox="1"/>
          <p:nvPr>
            <p:ph type="title"/>
          </p:nvPr>
        </p:nvSpPr>
        <p:spPr>
          <a:xfrm>
            <a:off x="213450" y="2763300"/>
            <a:ext cx="87171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3C"/>
              </a:buClr>
              <a:buSzPts val="3600"/>
              <a:buFont typeface="Verdana"/>
              <a:buNone/>
            </a:pPr>
            <a:r>
              <a:rPr b="0" lang="en-US" sz="5000">
                <a:solidFill>
                  <a:srgbClr val="184582"/>
                </a:solidFill>
              </a:rPr>
              <a:t>Making It Stick</a:t>
            </a:r>
            <a:endParaRPr b="0" sz="5000">
              <a:solidFill>
                <a:srgbClr val="184582"/>
              </a:solidFill>
            </a:endParaRPr>
          </a:p>
        </p:txBody>
      </p:sp>
      <p:sp>
        <p:nvSpPr>
          <p:cNvPr id="476" name="Google Shape;476;p73"/>
          <p:cNvSpPr txBox="1"/>
          <p:nvPr>
            <p:ph idx="1" type="body"/>
          </p:nvPr>
        </p:nvSpPr>
        <p:spPr>
          <a:xfrm>
            <a:off x="989175" y="4488325"/>
            <a:ext cx="7193100" cy="21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129"/>
              <a:buFont typeface="Arial"/>
              <a:buNone/>
            </a:pPr>
            <a:r>
              <a:rPr lang="en-US" sz="3200">
                <a:solidFill>
                  <a:srgbClr val="026638"/>
                </a:solidFill>
              </a:rPr>
              <a:t>Creating a </a:t>
            </a:r>
            <a:r>
              <a:rPr b="1" lang="en-US" sz="3200">
                <a:solidFill>
                  <a:srgbClr val="026638"/>
                </a:solidFill>
              </a:rPr>
              <a:t>SYSTEM</a:t>
            </a:r>
            <a:r>
              <a:rPr lang="en-US" sz="3200">
                <a:solidFill>
                  <a:srgbClr val="026638"/>
                </a:solidFill>
              </a:rPr>
              <a:t> for</a:t>
            </a:r>
            <a:endParaRPr sz="3200">
              <a:solidFill>
                <a:srgbClr val="026638"/>
              </a:solidFill>
            </a:endParaRPr>
          </a:p>
          <a:p>
            <a:pPr indent="-431800" lvl="0" marL="45720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129"/>
              <a:buFont typeface="Arial"/>
              <a:buNone/>
            </a:pPr>
            <a:r>
              <a:rPr lang="en-US" sz="3200">
                <a:solidFill>
                  <a:srgbClr val="026638"/>
                </a:solidFill>
              </a:rPr>
              <a:t>Implementing High Leverage Practices: Creating Teacher Buy-in</a:t>
            </a:r>
            <a:endParaRPr sz="2600">
              <a:solidFill>
                <a:srgbClr val="026638"/>
              </a:solidFill>
            </a:endParaRPr>
          </a:p>
        </p:txBody>
      </p:sp>
      <p:pic>
        <p:nvPicPr>
          <p:cNvPr descr="VTSS logo" id="477" name="Google Shape;477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3877" y="6213352"/>
            <a:ext cx="1210125" cy="6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73"/>
          <p:cNvPicPr preferRelativeResize="0"/>
          <p:nvPr/>
        </p:nvPicPr>
        <p:blipFill rotWithShape="1">
          <a:blip r:embed="rId4">
            <a:alphaModFix/>
          </a:blip>
          <a:srcRect b="-117863" l="0" r="0" t="0"/>
          <a:stretch/>
        </p:blipFill>
        <p:spPr>
          <a:xfrm>
            <a:off x="13725" y="-3"/>
            <a:ext cx="9144000" cy="4736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74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      System Implementation</a:t>
            </a:r>
            <a:endParaRPr/>
          </a:p>
        </p:txBody>
      </p:sp>
      <p:sp>
        <p:nvSpPr>
          <p:cNvPr id="485" name="Google Shape;485;p74"/>
          <p:cNvSpPr txBox="1"/>
          <p:nvPr>
            <p:ph idx="1" type="body"/>
          </p:nvPr>
        </p:nvSpPr>
        <p:spPr>
          <a:xfrm>
            <a:off x="452375" y="1510925"/>
            <a:ext cx="82332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448275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16858"/>
              <a:buChar char="•"/>
            </a:pPr>
            <a:r>
              <a:rPr lang="en-US"/>
              <a:t>VTSS 10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8108"/>
              <a:buNone/>
            </a:pPr>
            <a:r>
              <a:rPr lang="en-US"/>
              <a:t>Use data to help determine where to begin.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16858"/>
              <a:buNone/>
            </a:pPr>
            <a:r>
              <a:t/>
            </a:r>
            <a:endParaRPr/>
          </a:p>
          <a:p>
            <a:pPr indent="-448275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16858"/>
              <a:buChar char="•"/>
            </a:pPr>
            <a:r>
              <a:rPr lang="en-US"/>
              <a:t>Work on 1-2 practices at a time to implement well. This takes time and intention.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16858"/>
              <a:buNone/>
            </a:pPr>
            <a:r>
              <a:t/>
            </a:r>
            <a:endParaRPr/>
          </a:p>
          <a:p>
            <a:pPr indent="-448275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16858"/>
              <a:buChar char="•"/>
            </a:pPr>
            <a:r>
              <a:rPr lang="en-US"/>
              <a:t>Remember to coach the work.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8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From Practices to Systems</a:t>
            </a:r>
            <a:endParaRPr/>
          </a:p>
        </p:txBody>
      </p:sp>
      <p:pic>
        <p:nvPicPr>
          <p:cNvPr descr="A visual of the VTSS Implementation Logic. One outer circle representing Outcomes. Three inner overlapping circles like a Venn diagram. These circles are Data, Practices, and Systems. " id="294" name="Google Shape;294;p48"/>
          <p:cNvPicPr preferRelativeResize="0"/>
          <p:nvPr/>
        </p:nvPicPr>
        <p:blipFill rotWithShape="1">
          <a:blip r:embed="rId3">
            <a:alphaModFix/>
          </a:blip>
          <a:srcRect b="0" l="4995" r="5003" t="0"/>
          <a:stretch/>
        </p:blipFill>
        <p:spPr>
          <a:xfrm>
            <a:off x="457200" y="1461675"/>
            <a:ext cx="8229601" cy="4642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5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Creating Buy-In</a:t>
            </a:r>
            <a:endParaRPr/>
          </a:p>
        </p:txBody>
      </p:sp>
      <p:sp>
        <p:nvSpPr>
          <p:cNvPr id="492" name="Google Shape;492;p75"/>
          <p:cNvSpPr txBox="1"/>
          <p:nvPr>
            <p:ph idx="1" type="body"/>
          </p:nvPr>
        </p:nvSpPr>
        <p:spPr>
          <a:xfrm>
            <a:off x="455400" y="1371900"/>
            <a:ext cx="8233200" cy="54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2382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350"/>
              <a:buChar char="•"/>
            </a:pPr>
            <a:r>
              <a:rPr lang="en-US" sz="2350"/>
              <a:t>Use collective teacher efficacy; remember, we are activating the village. </a:t>
            </a:r>
            <a:endParaRPr sz="2350"/>
          </a:p>
          <a:p>
            <a:pPr indent="-372382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350"/>
              <a:buChar char="•"/>
            </a:pPr>
            <a:r>
              <a:rPr lang="en-US" sz="2350"/>
              <a:t>Use the data in a non-evaluative manner; look for trends across the school and emphasize school-wide data.</a:t>
            </a:r>
            <a:endParaRPr sz="2350"/>
          </a:p>
          <a:p>
            <a:pPr indent="-372382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350"/>
              <a:buChar char="•"/>
            </a:pPr>
            <a:r>
              <a:rPr lang="en-US" sz="2350"/>
              <a:t>Emphasize the “working smarter” part: back to the critical links.</a:t>
            </a:r>
            <a:endParaRPr sz="2350"/>
          </a:p>
          <a:p>
            <a:pPr indent="-372382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350"/>
              <a:buChar char="•"/>
            </a:pPr>
            <a:r>
              <a:rPr lang="en-US" sz="2350"/>
              <a:t>Provide support through coaching.</a:t>
            </a:r>
            <a:endParaRPr sz="2350"/>
          </a:p>
          <a:p>
            <a:pPr indent="-372382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350"/>
              <a:buChar char="•"/>
            </a:pPr>
            <a:r>
              <a:rPr lang="en-US" sz="2350"/>
              <a:t>Provide time for reflection both alone and together. </a:t>
            </a:r>
            <a:endParaRPr sz="2350"/>
          </a:p>
          <a:p>
            <a:pPr indent="-372382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350"/>
              <a:buChar char="•"/>
            </a:pPr>
            <a:r>
              <a:rPr lang="en-US" sz="2350"/>
              <a:t>Relate to the strategic plan/improvement plan. </a:t>
            </a:r>
            <a:endParaRPr sz="2350"/>
          </a:p>
          <a:p>
            <a:pPr indent="-372382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350"/>
              <a:buChar char="•"/>
            </a:pPr>
            <a:r>
              <a:rPr lang="en-US" sz="2350"/>
              <a:t>Include family voice.</a:t>
            </a:r>
            <a:endParaRPr sz="2350"/>
          </a:p>
          <a:p>
            <a:pPr indent="-372382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350"/>
              <a:buChar char="•"/>
            </a:pPr>
            <a:r>
              <a:rPr lang="en-US" sz="2350"/>
              <a:t>CELEBRATE IMPROVEMENT!!</a:t>
            </a:r>
            <a:endParaRPr sz="235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76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Linking to Division Goals</a:t>
            </a:r>
            <a:endParaRPr/>
          </a:p>
        </p:txBody>
      </p:sp>
      <p:sp>
        <p:nvSpPr>
          <p:cNvPr id="499" name="Google Shape;499;p76"/>
          <p:cNvSpPr txBox="1"/>
          <p:nvPr>
            <p:ph idx="1" type="body"/>
          </p:nvPr>
        </p:nvSpPr>
        <p:spPr>
          <a:xfrm>
            <a:off x="452375" y="1510925"/>
            <a:ext cx="82332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Does your division have a five year or shorter term goal related to:</a:t>
            </a:r>
            <a:endParaRPr sz="3000"/>
          </a:p>
          <a:p>
            <a:pPr indent="-419100" lvl="1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000"/>
              <a:buChar char="–"/>
            </a:pPr>
            <a:r>
              <a:rPr lang="en-US" sz="3000"/>
              <a:t>Teacher retention?</a:t>
            </a:r>
            <a:endParaRPr sz="3000"/>
          </a:p>
          <a:p>
            <a:pPr indent="-419100" lvl="1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000"/>
              <a:buChar char="–"/>
            </a:pPr>
            <a:r>
              <a:rPr lang="en-US" sz="3000"/>
              <a:t>Student engagement?</a:t>
            </a:r>
            <a:endParaRPr sz="3000"/>
          </a:p>
          <a:p>
            <a:pPr indent="-419100" lvl="1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000"/>
              <a:buChar char="–"/>
            </a:pPr>
            <a:r>
              <a:rPr lang="en-US" sz="3000"/>
              <a:t>Climate?</a:t>
            </a:r>
            <a:endParaRPr sz="3000"/>
          </a:p>
          <a:p>
            <a:pPr indent="-419100" lvl="1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000"/>
              <a:buChar char="–"/>
            </a:pPr>
            <a:r>
              <a:rPr lang="en-US" sz="3000"/>
              <a:t>Improved attendance?</a:t>
            </a:r>
            <a:endParaRPr sz="3000"/>
          </a:p>
          <a:p>
            <a:pPr indent="-419100" lvl="1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000"/>
              <a:buChar char="–"/>
            </a:pPr>
            <a:r>
              <a:rPr lang="en-US" sz="3000"/>
              <a:t>Improved student achievement?</a:t>
            </a:r>
            <a:endParaRPr sz="3000"/>
          </a:p>
          <a:p>
            <a:pPr indent="-2286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7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“Not One More Thing”</a:t>
            </a:r>
            <a:endParaRPr/>
          </a:p>
        </p:txBody>
      </p:sp>
      <p:sp>
        <p:nvSpPr>
          <p:cNvPr id="506" name="Google Shape;506;p77"/>
          <p:cNvSpPr txBox="1"/>
          <p:nvPr>
            <p:ph idx="4294967295" type="subTitle"/>
          </p:nvPr>
        </p:nvSpPr>
        <p:spPr>
          <a:xfrm>
            <a:off x="0" y="1519238"/>
            <a:ext cx="3581400" cy="661987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It All Connects</a:t>
            </a:r>
            <a:endParaRPr b="0" i="0" sz="3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7" name="Google Shape;507;p77"/>
          <p:cNvSpPr txBox="1"/>
          <p:nvPr>
            <p:ph idx="1" type="body"/>
          </p:nvPr>
        </p:nvSpPr>
        <p:spPr>
          <a:xfrm>
            <a:off x="4223325" y="3953000"/>
            <a:ext cx="21807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2800">
                <a:solidFill>
                  <a:srgbClr val="184582"/>
                </a:solidFill>
              </a:rPr>
              <a:t>Are these some of your initiatives?</a:t>
            </a:r>
            <a:endParaRPr sz="2800">
              <a:solidFill>
                <a:srgbClr val="184582"/>
              </a:solidFill>
            </a:endParaRPr>
          </a:p>
        </p:txBody>
      </p:sp>
      <p:sp>
        <p:nvSpPr>
          <p:cNvPr id="508" name="Google Shape;508;p77"/>
          <p:cNvSpPr txBox="1"/>
          <p:nvPr>
            <p:ph idx="4294967295" type="body"/>
          </p:nvPr>
        </p:nvSpPr>
        <p:spPr>
          <a:xfrm>
            <a:off x="0" y="2174875"/>
            <a:ext cx="417036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00"/>
              <a:buNone/>
            </a:pPr>
            <a:r>
              <a:rPr lang="en-US" sz="2200"/>
              <a:t>PBIS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00"/>
              <a:buNone/>
            </a:pPr>
            <a:r>
              <a:rPr lang="en-US" sz="2200"/>
              <a:t>Restorative Practices 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00"/>
              <a:buNone/>
            </a:pPr>
            <a:r>
              <a:rPr lang="en-US" sz="2200"/>
              <a:t>Innovate and/or Deeper Learning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00"/>
              <a:buNone/>
            </a:pPr>
            <a:r>
              <a:rPr lang="en-US" sz="2200"/>
              <a:t>Increased Attendance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00"/>
              <a:buNone/>
            </a:pPr>
            <a:r>
              <a:rPr lang="en-US" sz="2200"/>
              <a:t>Equity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00"/>
              <a:buNone/>
            </a:pPr>
            <a:r>
              <a:rPr lang="en-US" sz="2200"/>
              <a:t>Trauma Informed Practices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00"/>
              <a:buNone/>
            </a:pPr>
            <a:r>
              <a:rPr lang="en-US" sz="2200"/>
              <a:t>Culturally Responsive Practices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00"/>
              <a:buNone/>
            </a:pPr>
            <a:r>
              <a:rPr lang="en-US" sz="2200"/>
              <a:t>Narrowing the Achievement Gap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00"/>
              <a:buNone/>
            </a:pPr>
            <a:r>
              <a:rPr lang="en-US" sz="2200"/>
              <a:t>Special Education Outcomes </a:t>
            </a:r>
            <a:endParaRPr sz="2200"/>
          </a:p>
        </p:txBody>
      </p:sp>
      <p:pic>
        <p:nvPicPr>
          <p:cNvPr descr="Book cover of Visible Learning for Mathematics" id="509" name="Google Shape;509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5125" y="1519257"/>
            <a:ext cx="1311827" cy="1694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ok cover of Explicit Instruction" id="510" name="Google Shape;510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1700" y="1423219"/>
            <a:ext cx="1427091" cy="18870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ok cover of High Leverage Practices for Inclusive Classrooms" id="511" name="Google Shape;511;p77"/>
          <p:cNvPicPr preferRelativeResize="0"/>
          <p:nvPr>
            <p:ph idx="4294967295" type="subTitle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6950" y="3058475"/>
            <a:ext cx="1427100" cy="20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8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Trauma Alignment </a:t>
            </a:r>
            <a:endParaRPr/>
          </a:p>
        </p:txBody>
      </p:sp>
      <p:pic>
        <p:nvPicPr>
          <p:cNvPr descr="Image of the VTSS 10 Practices are Trauma-informed handout" id="518" name="Google Shape;518;p78"/>
          <p:cNvPicPr preferRelativeResize="0"/>
          <p:nvPr/>
        </p:nvPicPr>
        <p:blipFill rotWithShape="1">
          <a:blip r:embed="rId3">
            <a:alphaModFix/>
          </a:blip>
          <a:srcRect b="8039" l="9542" r="11784" t="19137"/>
          <a:stretch/>
        </p:blipFill>
        <p:spPr>
          <a:xfrm>
            <a:off x="457200" y="1472225"/>
            <a:ext cx="8357573" cy="469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9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Schoolwide Data Collection</a:t>
            </a:r>
            <a:endParaRPr/>
          </a:p>
        </p:txBody>
      </p:sp>
      <p:sp>
        <p:nvSpPr>
          <p:cNvPr descr="headed box for coaching effectiveness measure" id="525" name="Google Shape;525;p79"/>
          <p:cNvSpPr txBox="1"/>
          <p:nvPr>
            <p:ph idx="1" type="body"/>
          </p:nvPr>
        </p:nvSpPr>
        <p:spPr>
          <a:xfrm>
            <a:off x="452375" y="1371900"/>
            <a:ext cx="5598300" cy="49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2800"/>
              <a:t>What Are Our Sources?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Data Collection Tools (see workbook)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Walkthrough Tools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Climate Survey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Discipline Data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Formative Assessment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Universal Screening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Data from School Improvement Plan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Other??</a:t>
            </a:r>
            <a:endParaRPr sz="2800"/>
          </a:p>
        </p:txBody>
      </p:sp>
      <p:pic>
        <p:nvPicPr>
          <p:cNvPr descr="Box titled &quot;Coaching Effectiveness Measure&quot;" id="526" name="Google Shape;526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2788" y="3794308"/>
            <a:ext cx="2752725" cy="2143125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Box titled &quot;Data that Indicates the Need&quot;" id="527" name="Google Shape;527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4700" y="1611550"/>
            <a:ext cx="2628900" cy="19431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0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Your Role</a:t>
            </a:r>
            <a:endParaRPr/>
          </a:p>
        </p:txBody>
      </p:sp>
      <p:pic>
        <p:nvPicPr>
          <p:cNvPr descr="Chart describing the roles of individuals in schools and divisions before, during, and after attending the Effective Classroom Systems professional learning session. " id="533" name="Google Shape;533;p80"/>
          <p:cNvPicPr preferRelativeResize="0"/>
          <p:nvPr/>
        </p:nvPicPr>
        <p:blipFill rotWithShape="1">
          <a:blip r:embed="rId3">
            <a:alphaModFix/>
          </a:blip>
          <a:srcRect b="4010" l="3244" r="2137" t="2010"/>
          <a:stretch/>
        </p:blipFill>
        <p:spPr>
          <a:xfrm>
            <a:off x="1052700" y="1457125"/>
            <a:ext cx="7260501" cy="507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1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Rollout of a Practice: Example</a:t>
            </a:r>
            <a:endParaRPr/>
          </a:p>
        </p:txBody>
      </p:sp>
      <p:sp>
        <p:nvSpPr>
          <p:cNvPr id="540" name="Google Shape;540;p81"/>
          <p:cNvSpPr txBox="1"/>
          <p:nvPr>
            <p:ph idx="1" type="body"/>
          </p:nvPr>
        </p:nvSpPr>
        <p:spPr>
          <a:xfrm>
            <a:off x="228600" y="1371900"/>
            <a:ext cx="5814600" cy="51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rgbClr val="0070C0"/>
                </a:solidFill>
              </a:rPr>
              <a:t>Week 1:</a:t>
            </a:r>
            <a:r>
              <a:rPr lang="en-US" sz="2800"/>
              <a:t> Provide professional learning on practice 1. Demonstrate, share a video. Begin implementation.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rgbClr val="0070C0"/>
                </a:solidFill>
              </a:rPr>
              <a:t>Week 2:</a:t>
            </a:r>
            <a:r>
              <a:rPr lang="en-US" sz="2800"/>
              <a:t> Teachers practice strategies and self assess. They meet in small groups to reflect on practice, successes and challenges, ask for support from peers and/or coach.</a:t>
            </a:r>
            <a:endParaRPr sz="2800"/>
          </a:p>
        </p:txBody>
      </p:sp>
      <p:pic>
        <p:nvPicPr>
          <p:cNvPr descr="An image of the VTSS Implementation logic. " id="541" name="Google Shape;541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9512" y="2701675"/>
            <a:ext cx="3209926" cy="25013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2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Rollout Continued</a:t>
            </a:r>
            <a:endParaRPr/>
          </a:p>
        </p:txBody>
      </p:sp>
      <p:sp>
        <p:nvSpPr>
          <p:cNvPr id="547" name="Google Shape;547;p82"/>
          <p:cNvSpPr txBox="1"/>
          <p:nvPr>
            <p:ph idx="1" type="body"/>
          </p:nvPr>
        </p:nvSpPr>
        <p:spPr>
          <a:xfrm>
            <a:off x="323900" y="1371900"/>
            <a:ext cx="8233200" cy="51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rgbClr val="0070C0"/>
                </a:solidFill>
              </a:rPr>
              <a:t>Week 3:</a:t>
            </a:r>
            <a:r>
              <a:rPr lang="en-US" sz="2800"/>
              <a:t> Teachers collect data on fluency with the practice (teachers may record themselves) or ask for a peer or coach observation with feedback. They discuss in small group the best places to incorporate the practice in a lesson and rewrite the lesson plans.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rgbClr val="0070C0"/>
                </a:solidFill>
              </a:rPr>
              <a:t>Week 4:</a:t>
            </a:r>
            <a:r>
              <a:rPr lang="en-US" sz="2800"/>
              <a:t> Meet again as a large group to share data and experiences with practice 1. Provide professional learning on practice 2. Continue…</a:t>
            </a:r>
            <a:endParaRPr sz="2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3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Next Steps</a:t>
            </a:r>
            <a:endParaRPr/>
          </a:p>
        </p:txBody>
      </p:sp>
      <p:pic>
        <p:nvPicPr>
          <p:cNvPr descr="An image of the Notetaker and Action Planner for teams to record their next steps. " id="554" name="Google Shape;554;p83"/>
          <p:cNvPicPr preferRelativeResize="0"/>
          <p:nvPr/>
        </p:nvPicPr>
        <p:blipFill rotWithShape="1">
          <a:blip r:embed="rId3">
            <a:alphaModFix/>
          </a:blip>
          <a:srcRect b="5668" l="18394" r="20145" t="19243"/>
          <a:stretch/>
        </p:blipFill>
        <p:spPr>
          <a:xfrm>
            <a:off x="335050" y="2211551"/>
            <a:ext cx="4911101" cy="32185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55" name="Google Shape;555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2076" y="1752100"/>
            <a:ext cx="3243324" cy="4324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4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“Activate the Village” Work Time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562" name="Google Shape;562;p84"/>
          <p:cNvSpPr txBox="1"/>
          <p:nvPr>
            <p:ph idx="1" type="body"/>
          </p:nvPr>
        </p:nvSpPr>
        <p:spPr>
          <a:xfrm>
            <a:off x="455400" y="1439200"/>
            <a:ext cx="8233200" cy="48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005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Begin to develop your coaching plan for Effective Classroom Systems. </a:t>
            </a:r>
            <a:endParaRPr sz="2700"/>
          </a:p>
          <a:p>
            <a:pPr indent="0" lvl="0" marL="698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 sz="2700"/>
          </a:p>
          <a:p>
            <a:pPr indent="0" lvl="0" marL="698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00"/>
              <a:buNone/>
            </a:pPr>
            <a:r>
              <a:rPr lang="en-US" sz="2700"/>
              <a:t>Resources to facilitate this process:</a:t>
            </a:r>
            <a:endParaRPr sz="2700"/>
          </a:p>
          <a:p>
            <a:pPr indent="-40005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Classroom rollout slides - how to get started</a:t>
            </a:r>
            <a:endParaRPr sz="2700"/>
          </a:p>
          <a:p>
            <a:pPr indent="-40005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Data collection tools</a:t>
            </a:r>
            <a:endParaRPr sz="2700"/>
          </a:p>
          <a:p>
            <a:pPr indent="-40005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Notes from these modules: </a:t>
            </a:r>
            <a:r>
              <a:rPr lang="en-US" sz="2700">
                <a:solidFill>
                  <a:srgbClr val="003369"/>
                </a:solidFill>
              </a:rPr>
              <a:t>Formative Assessment</a:t>
            </a:r>
            <a:r>
              <a:rPr lang="en-US" sz="2700"/>
              <a:t> and </a:t>
            </a:r>
            <a:r>
              <a:rPr lang="en-US" sz="2700">
                <a:solidFill>
                  <a:srgbClr val="072C62"/>
                </a:solidFill>
              </a:rPr>
              <a:t>Scaffolding.</a:t>
            </a:r>
            <a:endParaRPr sz="2700"/>
          </a:p>
        </p:txBody>
      </p:sp>
      <p:pic>
        <p:nvPicPr>
          <p:cNvPr id="563" name="Google Shape;563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6260" y="5742550"/>
            <a:ext cx="1552326" cy="1035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9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The Five C’s</a:t>
            </a:r>
            <a:endParaRPr/>
          </a:p>
        </p:txBody>
      </p:sp>
      <p:pic>
        <p:nvPicPr>
          <p:cNvPr descr="Image for the 5 Cs of VDOE: Citizenship, Creative Thinking, Communication, Collaboration, and Critical Thinking. " id="300" name="Google Shape;30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2075" y="1687498"/>
            <a:ext cx="3979850" cy="437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0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Building Community</a:t>
            </a:r>
            <a:endParaRPr/>
          </a:p>
        </p:txBody>
      </p:sp>
      <p:sp>
        <p:nvSpPr>
          <p:cNvPr id="306" name="Google Shape;306;p50"/>
          <p:cNvSpPr txBox="1"/>
          <p:nvPr/>
        </p:nvSpPr>
        <p:spPr>
          <a:xfrm>
            <a:off x="290100" y="1836212"/>
            <a:ext cx="8625300" cy="42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Char char="●"/>
            </a:pPr>
            <a:r>
              <a:rPr b="0" i="0" lang="en-US" sz="2800" u="none" cap="none" strike="noStrike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Acknowledges students for performing a desired behavior that serves the </a:t>
            </a:r>
            <a:r>
              <a:rPr b="0" i="0" lang="en-US" sz="2800" u="none" cap="none" strike="noStrike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  <a:t>group </a:t>
            </a:r>
            <a:r>
              <a:rPr b="0" i="0" lang="en-US" sz="2800" u="none" cap="none" strike="noStrike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functioning</a:t>
            </a:r>
            <a:endParaRPr b="0" i="0" sz="2800" u="none" cap="none" strike="noStrike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2C"/>
              </a:buClr>
              <a:buSzPts val="2800"/>
              <a:buFont typeface="Verdana"/>
              <a:buChar char="●"/>
            </a:pPr>
            <a:r>
              <a:rPr b="0" i="0" lang="en-US" sz="2800" u="none" cap="none" strike="noStrike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Saves time and resources by designing a program for an entire classroom rather than individual students, and</a:t>
            </a:r>
            <a:endParaRPr b="0" i="0" sz="2800" u="none" cap="none" strike="noStrike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2C"/>
              </a:buClr>
              <a:buSzPts val="2800"/>
              <a:buFont typeface="Verdana"/>
              <a:buChar char="●"/>
            </a:pPr>
            <a:r>
              <a:rPr b="0" i="0" lang="en-US" sz="2800" u="none" cap="none" strike="noStrike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Encourages positive social interactions between peers</a:t>
            </a:r>
            <a:endParaRPr b="0" i="0" sz="2800" u="none" cap="none" strike="noStrike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								</a:t>
            </a:r>
            <a:r>
              <a:rPr b="0" i="1" lang="en-US" sz="1900" u="none" cap="none" strike="noStrike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(Murphy et. al, 2007)</a:t>
            </a:r>
            <a:endParaRPr b="0" i="1" sz="1900" u="none" cap="none" strike="noStrike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1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Summer Fun! </a:t>
            </a:r>
            <a:endParaRPr/>
          </a:p>
        </p:txBody>
      </p:sp>
      <p:sp>
        <p:nvSpPr>
          <p:cNvPr id="312" name="Google Shape;312;p51"/>
          <p:cNvSpPr txBox="1"/>
          <p:nvPr/>
        </p:nvSpPr>
        <p:spPr>
          <a:xfrm>
            <a:off x="228600" y="1371900"/>
            <a:ext cx="8686800" cy="54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Module A: </a:t>
            </a:r>
            <a:r>
              <a:rPr b="1" i="0" lang="en-US" sz="1800" u="none" cap="none" strike="noStrike">
                <a:solidFill>
                  <a:srgbClr val="24962F"/>
                </a:solidFill>
                <a:latin typeface="Verdana"/>
                <a:ea typeface="Verdana"/>
                <a:cs typeface="Verdana"/>
                <a:sym typeface="Verdana"/>
              </a:rPr>
              <a:t>The Set-Up for Success</a:t>
            </a:r>
            <a:r>
              <a:rPr b="1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56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1.   Arranging the Physical Environment</a:t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56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2.   Active Supervision</a:t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6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6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Module B: </a:t>
            </a:r>
            <a:r>
              <a:rPr b="1" i="0" lang="en-US" sz="1800" u="none" cap="none" strike="noStrike">
                <a:solidFill>
                  <a:srgbClr val="109449"/>
                </a:solidFill>
                <a:latin typeface="Verdana"/>
                <a:ea typeface="Verdana"/>
                <a:cs typeface="Verdana"/>
                <a:sym typeface="Verdana"/>
              </a:rPr>
              <a:t>Responding to the Matrix </a:t>
            </a:r>
            <a:endParaRPr b="0" i="0" sz="1800" u="none" cap="none" strike="noStrike">
              <a:solidFill>
                <a:srgbClr val="10944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56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3.   Classroom Expectations  </a:t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56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4.   Routines and Procedures</a:t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6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6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Module C: </a:t>
            </a:r>
            <a:r>
              <a:rPr b="1" i="0" lang="en-US" sz="1800" u="none" cap="none" strike="noStrike">
                <a:solidFill>
                  <a:srgbClr val="109449"/>
                </a:solidFill>
                <a:latin typeface="Verdana"/>
                <a:ea typeface="Verdana"/>
                <a:cs typeface="Verdana"/>
                <a:sym typeface="Verdana"/>
              </a:rPr>
              <a:t>The Engaged and Successful Student </a:t>
            </a:r>
            <a:endParaRPr b="0" i="0" sz="1800" u="none" cap="none" strike="noStrike">
              <a:solidFill>
                <a:srgbClr val="10944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56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5.   Opportunities to Respond</a:t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56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6.   Formative Assessment</a:t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56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7.   Scaffolding</a:t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6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6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Module D: </a:t>
            </a:r>
            <a:r>
              <a:rPr b="1" i="0" lang="en-US" sz="1800" u="none" cap="none" strike="noStrike">
                <a:solidFill>
                  <a:srgbClr val="109449"/>
                </a:solidFill>
                <a:latin typeface="Verdana"/>
                <a:ea typeface="Verdana"/>
                <a:cs typeface="Verdana"/>
                <a:sym typeface="Verdana"/>
              </a:rPr>
              <a:t>The Power of Feedback</a:t>
            </a:r>
            <a:endParaRPr b="0" i="0" sz="1800" u="none" cap="none" strike="noStrike">
              <a:solidFill>
                <a:srgbClr val="10944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56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8.   Feedback: Acknowledgement and Behavior Specific Praise</a:t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56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9.   Feedback: Error Correction</a:t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56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10. Feedback: Building Community Through Feedback</a:t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13" name="Google Shape;31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0324" y="2098800"/>
            <a:ext cx="2252150" cy="33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ook cover for High Leverage Practices in Special Education. " id="319" name="Google Shape;31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7000" y="539675"/>
            <a:ext cx="4230000" cy="550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3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Data Collection</a:t>
            </a:r>
            <a:endParaRPr/>
          </a:p>
        </p:txBody>
      </p:sp>
      <p:pic>
        <p:nvPicPr>
          <p:cNvPr descr=" A picture of the VTSS 10 data collection tool for Routines and Procedures. " id="326" name="Google Shape;326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256" y="2062374"/>
            <a:ext cx="8614144" cy="36335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4"/>
          <p:cNvSpPr txBox="1"/>
          <p:nvPr>
            <p:ph type="title"/>
          </p:nvPr>
        </p:nvSpPr>
        <p:spPr>
          <a:xfrm>
            <a:off x="228600" y="228600"/>
            <a:ext cx="8686800" cy="11433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Walk with Us- Notetaker </a:t>
            </a:r>
            <a:endParaRPr/>
          </a:p>
        </p:txBody>
      </p:sp>
      <p:sp>
        <p:nvSpPr>
          <p:cNvPr id="332" name="Google Shape;332;p54"/>
          <p:cNvSpPr txBox="1"/>
          <p:nvPr/>
        </p:nvSpPr>
        <p:spPr>
          <a:xfrm>
            <a:off x="156000" y="6118400"/>
            <a:ext cx="6325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i="0" lang="en-US" sz="2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Materials: </a:t>
            </a:r>
            <a:endParaRPr i="0" sz="2900" u="none" cap="none" strike="noStrike">
              <a:solidFill>
                <a:srgbClr val="11445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3" name="Google Shape;33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0450" y="5688050"/>
            <a:ext cx="1713550" cy="1143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 image of the notetaker for the session. " id="334" name="Google Shape;334;p54"/>
          <p:cNvPicPr preferRelativeResize="0"/>
          <p:nvPr/>
        </p:nvPicPr>
        <p:blipFill rotWithShape="1">
          <a:blip r:embed="rId4">
            <a:alphaModFix/>
          </a:blip>
          <a:srcRect b="0" l="8603" r="12606" t="15958"/>
          <a:stretch/>
        </p:blipFill>
        <p:spPr>
          <a:xfrm>
            <a:off x="1181013" y="1589550"/>
            <a:ext cx="6781973" cy="388055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