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77" r:id="rId3"/>
    <p:sldId id="283" r:id="rId4"/>
    <p:sldId id="278" r:id="rId5"/>
    <p:sldId id="279" r:id="rId6"/>
    <p:sldId id="280" r:id="rId7"/>
    <p:sldId id="28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F7FD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73112"/>
  </p:normalViewPr>
  <p:slideViewPr>
    <p:cSldViewPr showGuides="1">
      <p:cViewPr varScale="1">
        <p:scale>
          <a:sx n="41" d="100"/>
          <a:sy n="41" d="100"/>
        </p:scale>
        <p:origin x="1656" y="48"/>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304305-E16A-4B05-9B8D-720B955F6839}" type="datetimeFigureOut">
              <a:rPr lang="en-US" smtClean="0"/>
              <a:t>1/29/2020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84D4F1-D6A8-4D7A-8DBD-731237EA91FA}" type="slidenum">
              <a:rPr lang="en-US" smtClean="0"/>
              <a:t>‹#›</a:t>
            </a:fld>
            <a:endParaRPr lang="en-US"/>
          </a:p>
        </p:txBody>
      </p:sp>
    </p:spTree>
    <p:extLst>
      <p:ext uri="{BB962C8B-B14F-4D97-AF65-F5344CB8AC3E}">
        <p14:creationId xmlns:p14="http://schemas.microsoft.com/office/powerpoint/2010/main" val="95297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A71A1-678E-4BA5-8CD9-C131FAE15E01}" type="datetimeFigureOut">
              <a:rPr lang="en-US" smtClean="0"/>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0824-0D1A-48AB-9888-F8D77E1EE834}" type="slidenum">
              <a:rPr lang="en-US" smtClean="0"/>
              <a:t>‹#›</a:t>
            </a:fld>
            <a:endParaRPr lang="en-US"/>
          </a:p>
        </p:txBody>
      </p:sp>
    </p:spTree>
    <p:extLst>
      <p:ext uri="{BB962C8B-B14F-4D97-AF65-F5344CB8AC3E}">
        <p14:creationId xmlns:p14="http://schemas.microsoft.com/office/powerpoint/2010/main" val="51050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brief overview of preparing to engage in the work of the Virginia Tiered Systems of Supports, also known as VTSS.  </a:t>
            </a:r>
          </a:p>
        </p:txBody>
      </p:sp>
      <p:sp>
        <p:nvSpPr>
          <p:cNvPr id="4" name="Slide Number Placeholder 3"/>
          <p:cNvSpPr>
            <a:spLocks noGrp="1"/>
          </p:cNvSpPr>
          <p:nvPr>
            <p:ph type="sldNum" sz="quarter" idx="5"/>
          </p:nvPr>
        </p:nvSpPr>
        <p:spPr/>
        <p:txBody>
          <a:bodyPr/>
          <a:lstStyle/>
          <a:p>
            <a:fld id="{B24F0824-0D1A-48AB-9888-F8D77E1EE834}" type="slidenum">
              <a:rPr lang="en-US" smtClean="0"/>
              <a:t>1</a:t>
            </a:fld>
            <a:endParaRPr lang="en-US"/>
          </a:p>
        </p:txBody>
      </p:sp>
    </p:spTree>
    <p:extLst>
      <p:ext uri="{BB962C8B-B14F-4D97-AF65-F5344CB8AC3E}">
        <p14:creationId xmlns:p14="http://schemas.microsoft.com/office/powerpoint/2010/main" val="72566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invited to bring a team to our Exploration and Installation series beginning on February 20.  After the team has attended all three sessions, you will decide if VTSS is the right fit to meet your division goals, and, if so, you will submit your application to join our 7</a:t>
            </a:r>
            <a:r>
              <a:rPr lang="en-US" baseline="30000" dirty="0"/>
              <a:t>th</a:t>
            </a:r>
            <a:r>
              <a:rPr lang="en-US" dirty="0"/>
              <a:t> cohort along with 54 other participating divisions.</a:t>
            </a:r>
          </a:p>
        </p:txBody>
      </p:sp>
      <p:sp>
        <p:nvSpPr>
          <p:cNvPr id="4" name="Slide Number Placeholder 3"/>
          <p:cNvSpPr>
            <a:spLocks noGrp="1"/>
          </p:cNvSpPr>
          <p:nvPr>
            <p:ph type="sldNum" sz="quarter" idx="5"/>
          </p:nvPr>
        </p:nvSpPr>
        <p:spPr/>
        <p:txBody>
          <a:bodyPr/>
          <a:lstStyle/>
          <a:p>
            <a:fld id="{B24F0824-0D1A-48AB-9888-F8D77E1EE834}" type="slidenum">
              <a:rPr lang="en-US" smtClean="0"/>
              <a:t>2</a:t>
            </a:fld>
            <a:endParaRPr lang="en-US"/>
          </a:p>
        </p:txBody>
      </p:sp>
    </p:spTree>
    <p:extLst>
      <p:ext uri="{BB962C8B-B14F-4D97-AF65-F5344CB8AC3E}">
        <p14:creationId xmlns:p14="http://schemas.microsoft.com/office/powerpoint/2010/main" val="55438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have a virtual option to watch 4 videos  and complete the activities with your team at your own pace and time schedule.  That information will be available on the website.</a:t>
            </a:r>
          </a:p>
        </p:txBody>
      </p:sp>
      <p:sp>
        <p:nvSpPr>
          <p:cNvPr id="4" name="Slide Number Placeholder 3"/>
          <p:cNvSpPr>
            <a:spLocks noGrp="1"/>
          </p:cNvSpPr>
          <p:nvPr>
            <p:ph type="sldNum" sz="quarter" idx="5"/>
          </p:nvPr>
        </p:nvSpPr>
        <p:spPr/>
        <p:txBody>
          <a:bodyPr/>
          <a:lstStyle/>
          <a:p>
            <a:fld id="{B24F0824-0D1A-48AB-9888-F8D77E1EE834}" type="slidenum">
              <a:rPr lang="en-US" smtClean="0"/>
              <a:t>3</a:t>
            </a:fld>
            <a:endParaRPr lang="en-US"/>
          </a:p>
        </p:txBody>
      </p:sp>
    </p:spTree>
    <p:extLst>
      <p:ext uri="{BB962C8B-B14F-4D97-AF65-F5344CB8AC3E}">
        <p14:creationId xmlns:p14="http://schemas.microsoft.com/office/powerpoint/2010/main" val="17170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by the definition that this data-informed process provides systemic changes to establish the social culture of a division and encompasses all aspects of learning and well being.  If you look to the right, you will see the framework that anchors our way of work.  This framework is known as implementation logic, and although you will learn more about its complexity, on a basic level it begins with the goal of continually improving student outcomes.  We look at the data to determine areas of need and monitor grown, we implement practices to achieve these goals, and we support staff in  planning and coaching our implementation process.  So now, from a division perspective, lets start to think about who you might to consider for a team:  you’ve heard about a need for data, you’ve heard about the need for knowledge of division goals and the many practices to support ALL students, and you’ve heard about planning and coaching.  On the next slide, you’ll be able to think about a few more considerations for this exploration and installation team.</a:t>
            </a:r>
          </a:p>
        </p:txBody>
      </p:sp>
      <p:sp>
        <p:nvSpPr>
          <p:cNvPr id="4" name="Slide Number Placeholder 3"/>
          <p:cNvSpPr>
            <a:spLocks noGrp="1"/>
          </p:cNvSpPr>
          <p:nvPr>
            <p:ph type="sldNum" sz="quarter" idx="5"/>
          </p:nvPr>
        </p:nvSpPr>
        <p:spPr/>
        <p:txBody>
          <a:bodyPr/>
          <a:lstStyle/>
          <a:p>
            <a:fld id="{B24F0824-0D1A-48AB-9888-F8D77E1EE834}" type="slidenum">
              <a:rPr lang="en-US" smtClean="0"/>
              <a:t>4</a:t>
            </a:fld>
            <a:endParaRPr lang="en-US"/>
          </a:p>
        </p:txBody>
      </p:sp>
    </p:spTree>
    <p:extLst>
      <p:ext uri="{BB962C8B-B14F-4D97-AF65-F5344CB8AC3E}">
        <p14:creationId xmlns:p14="http://schemas.microsoft.com/office/powerpoint/2010/main" val="21993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cohorts are led by a division leadership team and a division coach or coaches.  Their role is implementation of a tiered system, but you can see there are also other needs  in terms of communication, commitment, and planning.  You can start to consider which people have both the role and skills to install a framework that fits the contextual needs of the division. This team will participate together  either on-site or virtually.</a:t>
            </a:r>
          </a:p>
        </p:txBody>
      </p:sp>
      <p:sp>
        <p:nvSpPr>
          <p:cNvPr id="4" name="Slide Number Placeholder 3"/>
          <p:cNvSpPr>
            <a:spLocks noGrp="1"/>
          </p:cNvSpPr>
          <p:nvPr>
            <p:ph type="sldNum" sz="quarter" idx="5"/>
          </p:nvPr>
        </p:nvSpPr>
        <p:spPr/>
        <p:txBody>
          <a:bodyPr/>
          <a:lstStyle/>
          <a:p>
            <a:fld id="{B24F0824-0D1A-48AB-9888-F8D77E1EE834}" type="slidenum">
              <a:rPr lang="en-US" smtClean="0"/>
              <a:t>5</a:t>
            </a:fld>
            <a:endParaRPr lang="en-US"/>
          </a:p>
        </p:txBody>
      </p:sp>
    </p:spTree>
    <p:extLst>
      <p:ext uri="{BB962C8B-B14F-4D97-AF65-F5344CB8AC3E}">
        <p14:creationId xmlns:p14="http://schemas.microsoft.com/office/powerpoint/2010/main" val="363542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group will be engaging in some lively and important dialogue!  It is recommended that at least some of the team members are able to make executive level decisions about moving forward.  Also, and </a:t>
            </a:r>
            <a:r>
              <a:rPr lang="en-US" b="1" dirty="0"/>
              <a:t>THIS IS IMPORTANT TO NOTE</a:t>
            </a:r>
            <a:r>
              <a:rPr lang="en-US" dirty="0"/>
              <a:t>, your exploration team may not stay the same as your division leadership team once you are in the cohort.  And finally, we’ve put some examples of the types of roles that you might want to consider, but you know best based on the size and current structures within your division.</a:t>
            </a:r>
          </a:p>
        </p:txBody>
      </p:sp>
      <p:sp>
        <p:nvSpPr>
          <p:cNvPr id="4" name="Slide Number Placeholder 3"/>
          <p:cNvSpPr>
            <a:spLocks noGrp="1"/>
          </p:cNvSpPr>
          <p:nvPr>
            <p:ph type="sldNum" sz="quarter" idx="5"/>
          </p:nvPr>
        </p:nvSpPr>
        <p:spPr/>
        <p:txBody>
          <a:bodyPr/>
          <a:lstStyle/>
          <a:p>
            <a:fld id="{B24F0824-0D1A-48AB-9888-F8D77E1EE834}" type="slidenum">
              <a:rPr lang="en-US" smtClean="0"/>
              <a:t>6</a:t>
            </a:fld>
            <a:endParaRPr lang="en-US"/>
          </a:p>
        </p:txBody>
      </p:sp>
    </p:spTree>
    <p:extLst>
      <p:ext uri="{BB962C8B-B14F-4D97-AF65-F5344CB8AC3E}">
        <p14:creationId xmlns:p14="http://schemas.microsoft.com/office/powerpoint/2010/main" val="381495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participate with us on-site or virtually, you will be ready to apply for this new Spring cohort.  You will find all information under the professional learning tab on our website.  Contact information is at the bottom of our home page.  We look forward to engaging in this work with you!</a:t>
            </a:r>
          </a:p>
        </p:txBody>
      </p:sp>
      <p:sp>
        <p:nvSpPr>
          <p:cNvPr id="4" name="Slide Number Placeholder 3"/>
          <p:cNvSpPr>
            <a:spLocks noGrp="1"/>
          </p:cNvSpPr>
          <p:nvPr>
            <p:ph type="sldNum" sz="quarter" idx="5"/>
          </p:nvPr>
        </p:nvSpPr>
        <p:spPr/>
        <p:txBody>
          <a:bodyPr/>
          <a:lstStyle/>
          <a:p>
            <a:fld id="{B24F0824-0D1A-48AB-9888-F8D77E1EE834}" type="slidenum">
              <a:rPr lang="en-US" smtClean="0"/>
              <a:t>7</a:t>
            </a:fld>
            <a:endParaRPr lang="en-US"/>
          </a:p>
        </p:txBody>
      </p:sp>
    </p:spTree>
    <p:extLst>
      <p:ext uri="{BB962C8B-B14F-4D97-AF65-F5344CB8AC3E}">
        <p14:creationId xmlns:p14="http://schemas.microsoft.com/office/powerpoint/2010/main" val="258930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189591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AD74B61-87B5-4C15-AA08-BACD2EE64DB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college students/professionals around a table"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85896" cy="1238857"/>
          </a:xfrm>
          <a:prstGeom prst="rect">
            <a:avLst/>
          </a:prstGeom>
        </p:spPr>
      </p:pic>
    </p:spTree>
    <p:extLst>
      <p:ext uri="{BB962C8B-B14F-4D97-AF65-F5344CB8AC3E}">
        <p14:creationId xmlns:p14="http://schemas.microsoft.com/office/powerpoint/2010/main" val="124303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AD74B61-87B5-4C15-AA08-BACD2EE64DB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students shoulder-to-should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85896" cy="1238857"/>
          </a:xfrm>
          <a:prstGeom prst="rect">
            <a:avLst/>
          </a:prstGeom>
        </p:spPr>
      </p:pic>
    </p:spTree>
    <p:extLst>
      <p:ext uri="{BB962C8B-B14F-4D97-AF65-F5344CB8AC3E}">
        <p14:creationId xmlns:p14="http://schemas.microsoft.com/office/powerpoint/2010/main" val="373704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working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990600" cy="474579"/>
          </a:xfrm>
          <a:prstGeom prst="rect">
            <a:avLst/>
          </a:prstGeom>
        </p:spPr>
      </p:pic>
    </p:spTree>
    <p:extLst>
      <p:ext uri="{BB962C8B-B14F-4D97-AF65-F5344CB8AC3E}">
        <p14:creationId xmlns:p14="http://schemas.microsoft.com/office/powerpoint/2010/main" val="261515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5789"/>
            <a:ext cx="1559301" cy="747033"/>
          </a:xfrm>
          <a:prstGeom prst="rect">
            <a:avLst/>
          </a:prstGeom>
        </p:spPr>
      </p:pic>
    </p:spTree>
    <p:extLst>
      <p:ext uri="{BB962C8B-B14F-4D97-AF65-F5344CB8AC3E}">
        <p14:creationId xmlns:p14="http://schemas.microsoft.com/office/powerpoint/2010/main" val="239695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teenagers at a library"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99" y="34018"/>
            <a:ext cx="1559301" cy="747033"/>
          </a:xfrm>
          <a:prstGeom prst="rect">
            <a:avLst/>
          </a:prstGeom>
        </p:spPr>
      </p:pic>
    </p:spTree>
    <p:extLst>
      <p:ext uri="{BB962C8B-B14F-4D97-AF65-F5344CB8AC3E}">
        <p14:creationId xmlns:p14="http://schemas.microsoft.com/office/powerpoint/2010/main" val="3720283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professionals around a computer"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99" y="34018"/>
            <a:ext cx="1559301" cy="747033"/>
          </a:xfrm>
          <a:prstGeom prst="rect">
            <a:avLst/>
          </a:prstGeom>
        </p:spPr>
      </p:pic>
    </p:spTree>
    <p:extLst>
      <p:ext uri="{BB962C8B-B14F-4D97-AF65-F5344CB8AC3E}">
        <p14:creationId xmlns:p14="http://schemas.microsoft.com/office/powerpoint/2010/main" val="423979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914400" y="1524000"/>
            <a:ext cx="3582988" cy="650875"/>
          </a:xfrm>
          <a:solidFill>
            <a:schemeClr val="accent1">
              <a:lumMod val="20000"/>
              <a:lumOff val="80000"/>
            </a:schemeClr>
          </a:solidFill>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05400" y="1535113"/>
            <a:ext cx="3581400" cy="639762"/>
          </a:xfrm>
          <a:solidFill>
            <a:schemeClr val="accent1">
              <a:lumMod val="20000"/>
              <a:lumOff val="80000"/>
            </a:schemeClr>
          </a:solidFill>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174875"/>
            <a:ext cx="4038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AD74B61-87B5-4C15-AA08-BACD2EE64DB7}"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81B35-F93F-4F39-967E-1582FAB61908}" type="slidenum">
              <a:rPr lang="en-US" smtClean="0"/>
              <a:t>‹#›</a:t>
            </a:fld>
            <a:endParaRPr lang="en-US"/>
          </a:p>
        </p:txBody>
      </p:sp>
      <p:sp>
        <p:nvSpPr>
          <p:cNvPr id="10" name="Rectangle 9"/>
          <p:cNvSpPr/>
          <p:nvPr userDrawn="1"/>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2410789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Autofit/>
          </a:bodyPr>
          <a:lstStyle>
            <a:lvl1pPr>
              <a:defRPr sz="400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DAD74B61-87B5-4C15-AA08-BACD2EE64DB7}"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81B35-F93F-4F39-967E-1582FAB6190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3191785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14970503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_No_VTSS">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5874586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Decorative image of kids smiling"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4018057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solidFill>
            <a:schemeClr val="bg1"/>
          </a:solidFill>
          <a:ln w="38100">
            <a:solidFill>
              <a:schemeClr val="accent5"/>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solidFill>
            <a:schemeClr val="accent1">
              <a:lumMod val="20000"/>
              <a:lumOff val="80000"/>
            </a:schemeClr>
          </a:solidFill>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D74B61-87B5-4C15-AA08-BACD2EE64DB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sp>
        <p:nvSpPr>
          <p:cNvPr id="8" name="Rectangle 7"/>
          <p:cNvSpPr/>
          <p:nvPr userDrawn="1"/>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2611036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4535488" cy="566738"/>
          </a:xfrm>
          <a:solidFill>
            <a:schemeClr val="bg1"/>
          </a:solidFill>
          <a:ln w="28575">
            <a:noFill/>
          </a:ln>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solidFill>
            <a:schemeClr val="bg1"/>
          </a:solidFill>
          <a:ln w="57150">
            <a:solidFill>
              <a:schemeClr val="accent5"/>
            </a:solidFill>
            <a:prstDash val="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DAD74B61-87B5-4C15-AA08-BACD2EE64DB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sp>
        <p:nvSpPr>
          <p:cNvPr id="10" name="Rectangle 9"/>
          <p:cNvSpPr/>
          <p:nvPr userDrawn="1"/>
        </p:nvSpPr>
        <p:spPr>
          <a:xfrm>
            <a:off x="1828800" y="4800600"/>
            <a:ext cx="914400" cy="609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828800" y="5368925"/>
            <a:ext cx="5449888" cy="804862"/>
          </a:xfrm>
          <a:solidFill>
            <a:schemeClr val="tx2">
              <a:lumMod val="10000"/>
              <a:lumOff val="9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5974442"/>
            <a:ext cx="1559301" cy="747033"/>
          </a:xfrm>
          <a:prstGeom prst="rect">
            <a:avLst/>
          </a:prstGeom>
        </p:spPr>
      </p:pic>
    </p:spTree>
    <p:extLst>
      <p:ext uri="{BB962C8B-B14F-4D97-AF65-F5344CB8AC3E}">
        <p14:creationId xmlns:p14="http://schemas.microsoft.com/office/powerpoint/2010/main" val="24845764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150864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137071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Decorative image of teenage students sitting around a table"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48782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Decorative image of professionals around a computer"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199150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Decorative image of smiling professionals" title="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326241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9104" y="82049"/>
            <a:ext cx="2885793" cy="1382532"/>
          </a:xfrm>
          <a:prstGeom prst="rect">
            <a:avLst/>
          </a:prstGeom>
        </p:spPr>
      </p:pic>
    </p:spTree>
    <p:extLst>
      <p:ext uri="{BB962C8B-B14F-4D97-AF65-F5344CB8AC3E}">
        <p14:creationId xmlns:p14="http://schemas.microsoft.com/office/powerpoint/2010/main" val="85361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2" name="Title 1"/>
          <p:cNvSpPr>
            <a:spLocks noGrp="1"/>
          </p:cNvSpPr>
          <p:nvPr>
            <p:ph type="title"/>
          </p:nvPr>
        </p:nvSpPr>
        <p:spPr>
          <a:xfrm>
            <a:off x="228600" y="228600"/>
            <a:ext cx="8686799" cy="1143000"/>
          </a:xfrm>
          <a:solidFill>
            <a:schemeClr val="accent6">
              <a:lumMod val="40000"/>
              <a:lumOff val="60000"/>
              <a:alpha val="68000"/>
            </a:schemeClr>
          </a:solidFill>
          <a:ln w="19050">
            <a:noFill/>
          </a:ln>
        </p:spPr>
        <p:txBody>
          <a:bodyPr>
            <a:normAutofit/>
          </a:bodyPr>
          <a:lstStyle>
            <a:lvl1pPr>
              <a:defRPr sz="4000">
                <a:solidFill>
                  <a:schemeClr val="accent6">
                    <a:lumMod val="50000"/>
                  </a:schemeClr>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3977" y="6277285"/>
            <a:ext cx="1092200" cy="523253"/>
          </a:xfrm>
          <a:prstGeom prst="rect">
            <a:avLst/>
          </a:prstGeom>
        </p:spPr>
      </p:pic>
    </p:spTree>
    <p:extLst>
      <p:ext uri="{BB962C8B-B14F-4D97-AF65-F5344CB8AC3E}">
        <p14:creationId xmlns:p14="http://schemas.microsoft.com/office/powerpoint/2010/main" val="155333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AD74B61-87B5-4C15-AA08-BACD2EE64DB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kids"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90800" cy="1241206"/>
          </a:xfrm>
          <a:prstGeom prst="rect">
            <a:avLst/>
          </a:prstGeom>
        </p:spPr>
      </p:pic>
    </p:spTree>
    <p:extLst>
      <p:ext uri="{BB962C8B-B14F-4D97-AF65-F5344CB8AC3E}">
        <p14:creationId xmlns:p14="http://schemas.microsoft.com/office/powerpoint/2010/main" val="37026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AD74B61-87B5-4C15-AA08-BACD2EE64DB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professionals around a computer" title="Decorative image"/>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152400"/>
            <a:ext cx="2585896" cy="1238857"/>
          </a:xfrm>
          <a:prstGeom prst="rect">
            <a:avLst/>
          </a:prstGeom>
        </p:spPr>
      </p:pic>
    </p:spTree>
    <p:extLst>
      <p:ext uri="{BB962C8B-B14F-4D97-AF65-F5344CB8AC3E}">
        <p14:creationId xmlns:p14="http://schemas.microsoft.com/office/powerpoint/2010/main" val="219805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74B61-87B5-4C15-AA08-BACD2EE64DB7}" type="datetimeFigureOut">
              <a:rPr lang="en-US" smtClean="0"/>
              <a:t>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1B35-F93F-4F39-967E-1582FAB61908}" type="slidenum">
              <a:rPr lang="en-US" smtClean="0"/>
              <a:t>‹#›</a:t>
            </a:fld>
            <a:endParaRPr lang="en-US"/>
          </a:p>
        </p:txBody>
      </p:sp>
    </p:spTree>
    <p:extLst>
      <p:ext uri="{BB962C8B-B14F-4D97-AF65-F5344CB8AC3E}">
        <p14:creationId xmlns:p14="http://schemas.microsoft.com/office/powerpoint/2010/main" val="1143376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62" r:id="rId4"/>
    <p:sldLayoutId id="2147483661" r:id="rId5"/>
    <p:sldLayoutId id="2147483670" r:id="rId6"/>
    <p:sldLayoutId id="2147483650" r:id="rId7"/>
    <p:sldLayoutId id="2147483664" r:id="rId8"/>
    <p:sldLayoutId id="2147483668" r:id="rId9"/>
    <p:sldLayoutId id="2147483667" r:id="rId10"/>
    <p:sldLayoutId id="2147483652" r:id="rId11"/>
    <p:sldLayoutId id="2147483651" r:id="rId12"/>
    <p:sldLayoutId id="2147483669" r:id="rId13"/>
    <p:sldLayoutId id="2147483665" r:id="rId14"/>
    <p:sldLayoutId id="2147483666" r:id="rId15"/>
    <p:sldLayoutId id="2147483653" r:id="rId16"/>
    <p:sldLayoutId id="2147483654" r:id="rId17"/>
    <p:sldLayoutId id="2147483655" r:id="rId18"/>
    <p:sldLayoutId id="2147483671" r:id="rId19"/>
    <p:sldLayoutId id="2147483656" r:id="rId20"/>
    <p:sldLayoutId id="2147483657" r:id="rId21"/>
    <p:sldLayoutId id="2147483658" r:id="rId22"/>
    <p:sldLayoutId id="2147483659" r:id="rId2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Establishing </a:t>
            </a:r>
            <a:r>
              <a:rPr lang="en-US"/>
              <a:t>Your Team</a:t>
            </a:r>
            <a:endParaRPr lang="en-US" dirty="0"/>
          </a:p>
        </p:txBody>
      </p:sp>
      <p:sp>
        <p:nvSpPr>
          <p:cNvPr id="3" name="Subtitle 2"/>
          <p:cNvSpPr>
            <a:spLocks noGrp="1"/>
          </p:cNvSpPr>
          <p:nvPr>
            <p:ph type="subTitle" idx="1"/>
          </p:nvPr>
        </p:nvSpPr>
        <p:spPr/>
        <p:txBody>
          <a:bodyPr>
            <a:normAutofit fontScale="77500" lnSpcReduction="20000"/>
          </a:bodyPr>
          <a:lstStyle/>
          <a:p>
            <a:r>
              <a:rPr lang="en-US" sz="2400" dirty="0"/>
              <a:t>Selecting Team Members to</a:t>
            </a:r>
          </a:p>
          <a:p>
            <a:r>
              <a:rPr lang="en-US" sz="2400" dirty="0"/>
              <a:t>Explore and Install the</a:t>
            </a:r>
          </a:p>
          <a:p>
            <a:r>
              <a:rPr lang="en-US" sz="2400" dirty="0"/>
              <a:t>Virginia Tiered Systems of Support</a:t>
            </a:r>
          </a:p>
          <a:p>
            <a:endParaRPr lang="en-US" dirty="0"/>
          </a:p>
        </p:txBody>
      </p:sp>
    </p:spTree>
    <p:extLst>
      <p:ext uri="{BB962C8B-B14F-4D97-AF65-F5344CB8AC3E}">
        <p14:creationId xmlns:p14="http://schemas.microsoft.com/office/powerpoint/2010/main" val="316872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decorative">
            <a:extLst>
              <a:ext uri="{FF2B5EF4-FFF2-40B4-BE49-F238E27FC236}">
                <a16:creationId xmlns:a16="http://schemas.microsoft.com/office/drawing/2014/main" id="{7A9FE7F9-E829-6A4B-BB8A-3B0A7C1C1AA4}"/>
              </a:ext>
            </a:extLst>
          </p:cNvPr>
          <p:cNvPicPr>
            <a:picLocks noGrp="1" noChangeAspect="1"/>
          </p:cNvPicPr>
          <p:nvPr>
            <p:ph idx="1"/>
          </p:nvPr>
        </p:nvPicPr>
        <p:blipFill>
          <a:blip r:embed="rId3"/>
          <a:stretch>
            <a:fillRect/>
          </a:stretch>
        </p:blipFill>
        <p:spPr>
          <a:xfrm>
            <a:off x="5715000" y="2057400"/>
            <a:ext cx="2533650" cy="3209290"/>
          </a:xfrm>
          <a:prstGeom prst="rect">
            <a:avLst/>
          </a:prstGeom>
        </p:spPr>
      </p:pic>
      <p:sp>
        <p:nvSpPr>
          <p:cNvPr id="4" name="Title 3">
            <a:extLst>
              <a:ext uri="{FF2B5EF4-FFF2-40B4-BE49-F238E27FC236}">
                <a16:creationId xmlns:a16="http://schemas.microsoft.com/office/drawing/2014/main" id="{B9A6BA31-69F6-954E-A2CB-0DF6E12F0535}"/>
              </a:ext>
            </a:extLst>
          </p:cNvPr>
          <p:cNvSpPr>
            <a:spLocks noGrp="1"/>
          </p:cNvSpPr>
          <p:nvPr>
            <p:ph type="title"/>
          </p:nvPr>
        </p:nvSpPr>
        <p:spPr/>
        <p:txBody>
          <a:bodyPr>
            <a:normAutofit fontScale="90000"/>
          </a:bodyPr>
          <a:lstStyle/>
          <a:p>
            <a:r>
              <a:rPr lang="en-US" dirty="0">
                <a:solidFill>
                  <a:schemeClr val="tx1"/>
                </a:solidFill>
              </a:rPr>
              <a:t>You Are Invited To</a:t>
            </a:r>
            <a:br>
              <a:rPr lang="en-US" dirty="0">
                <a:solidFill>
                  <a:schemeClr val="tx1"/>
                </a:solidFill>
              </a:rPr>
            </a:br>
            <a:r>
              <a:rPr lang="en-US" dirty="0">
                <a:solidFill>
                  <a:schemeClr val="tx1"/>
                </a:solidFill>
              </a:rPr>
              <a:t>Exploration and Installation!</a:t>
            </a:r>
          </a:p>
        </p:txBody>
      </p:sp>
      <p:sp>
        <p:nvSpPr>
          <p:cNvPr id="7" name="TextBox 6">
            <a:extLst>
              <a:ext uri="{FF2B5EF4-FFF2-40B4-BE49-F238E27FC236}">
                <a16:creationId xmlns:a16="http://schemas.microsoft.com/office/drawing/2014/main" id="{5420BEB5-8B32-9D4A-964A-AB90E9665E20}"/>
              </a:ext>
            </a:extLst>
          </p:cNvPr>
          <p:cNvSpPr txBox="1"/>
          <p:nvPr/>
        </p:nvSpPr>
        <p:spPr>
          <a:xfrm>
            <a:off x="533401" y="1828800"/>
            <a:ext cx="5029200" cy="4062651"/>
          </a:xfrm>
          <a:prstGeom prst="rect">
            <a:avLst/>
          </a:prstGeom>
          <a:noFill/>
        </p:spPr>
        <p:txBody>
          <a:bodyPr wrap="square" rtlCol="0">
            <a:spAutoFit/>
          </a:bodyPr>
          <a:lstStyle/>
          <a:p>
            <a:r>
              <a:rPr lang="en-US" sz="2400" b="1" dirty="0"/>
              <a:t>Dates:</a:t>
            </a:r>
          </a:p>
          <a:p>
            <a:r>
              <a:rPr lang="en-US" sz="2400" dirty="0"/>
              <a:t>February 20, 2020</a:t>
            </a:r>
          </a:p>
          <a:p>
            <a:r>
              <a:rPr lang="en-US" sz="2400"/>
              <a:t>March </a:t>
            </a:r>
            <a:r>
              <a:rPr lang="en-US" sz="2400" smtClean="0"/>
              <a:t>19, </a:t>
            </a:r>
            <a:r>
              <a:rPr lang="en-US" sz="2400" dirty="0"/>
              <a:t>2020</a:t>
            </a:r>
          </a:p>
          <a:p>
            <a:r>
              <a:rPr lang="en-US" sz="2400" dirty="0"/>
              <a:t>April 22, 2020</a:t>
            </a:r>
          </a:p>
          <a:p>
            <a:r>
              <a:rPr lang="en-US" sz="2400" b="1" dirty="0"/>
              <a:t>Location:</a:t>
            </a:r>
          </a:p>
          <a:p>
            <a:r>
              <a:rPr lang="en-US" sz="2400" dirty="0"/>
              <a:t>Holiday Inn, Emmet Street, Charlottesville</a:t>
            </a:r>
          </a:p>
          <a:p>
            <a:r>
              <a:rPr lang="en-US" sz="2400" b="1" dirty="0"/>
              <a:t>Time:</a:t>
            </a:r>
          </a:p>
          <a:p>
            <a:r>
              <a:rPr lang="en-US" sz="2400" dirty="0"/>
              <a:t>10 a.m. to 3 p.m. </a:t>
            </a:r>
          </a:p>
          <a:p>
            <a:r>
              <a:rPr lang="en-US" sz="2400" dirty="0"/>
              <a:t>(lunch provided)</a:t>
            </a:r>
          </a:p>
          <a:p>
            <a:endParaRPr lang="en-US" b="1" dirty="0"/>
          </a:p>
        </p:txBody>
      </p:sp>
    </p:spTree>
    <p:extLst>
      <p:ext uri="{BB962C8B-B14F-4D97-AF65-F5344CB8AC3E}">
        <p14:creationId xmlns:p14="http://schemas.microsoft.com/office/powerpoint/2010/main" val="402017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90463D-31BB-2F42-B511-C03A2B0EB4CD}"/>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95147DF4-D690-BB46-8ABA-B71124B176A2}"/>
              </a:ext>
            </a:extLst>
          </p:cNvPr>
          <p:cNvSpPr>
            <a:spLocks noGrp="1"/>
          </p:cNvSpPr>
          <p:nvPr>
            <p:ph type="title"/>
          </p:nvPr>
        </p:nvSpPr>
        <p:spPr/>
        <p:txBody>
          <a:bodyPr>
            <a:normAutofit/>
          </a:bodyPr>
          <a:lstStyle/>
          <a:p>
            <a:r>
              <a:rPr lang="en-US" sz="3600" dirty="0"/>
              <a:t>Virtual Option</a:t>
            </a:r>
          </a:p>
        </p:txBody>
      </p:sp>
      <p:pic>
        <p:nvPicPr>
          <p:cNvPr id="4" name="Picture 3" title="decorative">
            <a:extLst>
              <a:ext uri="{FF2B5EF4-FFF2-40B4-BE49-F238E27FC236}">
                <a16:creationId xmlns:a16="http://schemas.microsoft.com/office/drawing/2014/main" id="{2B349D67-7CC7-5B46-80FE-E4F0B50FD704}"/>
              </a:ext>
            </a:extLst>
          </p:cNvPr>
          <p:cNvPicPr>
            <a:picLocks noChangeAspect="1"/>
          </p:cNvPicPr>
          <p:nvPr/>
        </p:nvPicPr>
        <p:blipFill>
          <a:blip r:embed="rId3"/>
          <a:stretch>
            <a:fillRect/>
          </a:stretch>
        </p:blipFill>
        <p:spPr>
          <a:xfrm>
            <a:off x="3352800" y="4510095"/>
            <a:ext cx="2438400" cy="2375877"/>
          </a:xfrm>
          <a:prstGeom prst="rect">
            <a:avLst/>
          </a:prstGeom>
        </p:spPr>
      </p:pic>
      <p:pic>
        <p:nvPicPr>
          <p:cNvPr id="5" name="Picture 4" title="VTSS New Cohort Information web page">
            <a:extLst>
              <a:ext uri="{FF2B5EF4-FFF2-40B4-BE49-F238E27FC236}">
                <a16:creationId xmlns:a16="http://schemas.microsoft.com/office/drawing/2014/main" id="{52446B0B-E7A4-4F46-92A9-B3DA8DED4039}"/>
              </a:ext>
            </a:extLst>
          </p:cNvPr>
          <p:cNvPicPr>
            <a:picLocks noChangeAspect="1"/>
          </p:cNvPicPr>
          <p:nvPr/>
        </p:nvPicPr>
        <p:blipFill>
          <a:blip r:embed="rId4"/>
          <a:stretch>
            <a:fillRect/>
          </a:stretch>
        </p:blipFill>
        <p:spPr>
          <a:xfrm>
            <a:off x="627392" y="1423974"/>
            <a:ext cx="7696200" cy="3100769"/>
          </a:xfrm>
          <a:prstGeom prst="rect">
            <a:avLst/>
          </a:prstGeom>
        </p:spPr>
      </p:pic>
      <p:sp>
        <p:nvSpPr>
          <p:cNvPr id="6" name="TextBox 5" title="vtss-ric.org">
            <a:extLst>
              <a:ext uri="{FF2B5EF4-FFF2-40B4-BE49-F238E27FC236}">
                <a16:creationId xmlns:a16="http://schemas.microsoft.com/office/drawing/2014/main" id="{C4FFFC9B-49AE-9646-9D15-C73A52687A5E}"/>
              </a:ext>
            </a:extLst>
          </p:cNvPr>
          <p:cNvSpPr txBox="1"/>
          <p:nvPr/>
        </p:nvSpPr>
        <p:spPr>
          <a:xfrm>
            <a:off x="6717062" y="3887492"/>
            <a:ext cx="1606530" cy="369332"/>
          </a:xfrm>
          <a:prstGeom prst="rect">
            <a:avLst/>
          </a:prstGeom>
          <a:noFill/>
          <a:ln w="57150">
            <a:solidFill>
              <a:schemeClr val="tx1"/>
            </a:solidFill>
          </a:ln>
        </p:spPr>
        <p:txBody>
          <a:bodyPr wrap="none" rtlCol="0">
            <a:spAutoFit/>
          </a:bodyPr>
          <a:lstStyle/>
          <a:p>
            <a:r>
              <a:rPr lang="en-US" dirty="0" err="1"/>
              <a:t>Vtss-ric.org</a:t>
            </a:r>
            <a:r>
              <a:rPr lang="en-US" dirty="0"/>
              <a:t> </a:t>
            </a:r>
          </a:p>
        </p:txBody>
      </p:sp>
    </p:spTree>
    <p:extLst>
      <p:ext uri="{BB962C8B-B14F-4D97-AF65-F5344CB8AC3E}">
        <p14:creationId xmlns:p14="http://schemas.microsoft.com/office/powerpoint/2010/main" val="82754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46AC3-CE78-7C4D-991B-BDB4AC45D4C7}"/>
              </a:ext>
            </a:extLst>
          </p:cNvPr>
          <p:cNvSpPr>
            <a:spLocks noGrp="1"/>
          </p:cNvSpPr>
          <p:nvPr>
            <p:ph type="title"/>
          </p:nvPr>
        </p:nvSpPr>
        <p:spPr/>
        <p:txBody>
          <a:bodyPr>
            <a:normAutofit fontScale="90000"/>
          </a:bodyPr>
          <a:lstStyle/>
          <a:p>
            <a:r>
              <a:rPr lang="en-US" dirty="0"/>
              <a:t>VTSS Defined &amp; Implementation Logic</a:t>
            </a:r>
          </a:p>
        </p:txBody>
      </p:sp>
      <p:pic>
        <p:nvPicPr>
          <p:cNvPr id="9" name="Content Placeholder 8" descr="Check comments for details" title="VTSS Logic Model">
            <a:extLst>
              <a:ext uri="{FF2B5EF4-FFF2-40B4-BE49-F238E27FC236}">
                <a16:creationId xmlns:a16="http://schemas.microsoft.com/office/drawing/2014/main" id="{2C948DA5-E04A-444D-8B60-D881A17A4ED4}"/>
              </a:ext>
            </a:extLst>
          </p:cNvPr>
          <p:cNvPicPr>
            <a:picLocks noGrp="1" noChangeAspect="1"/>
          </p:cNvPicPr>
          <p:nvPr>
            <p:ph sz="quarter" idx="4294967295"/>
          </p:nvPr>
        </p:nvPicPr>
        <p:blipFill>
          <a:blip r:embed="rId3"/>
          <a:stretch>
            <a:fillRect/>
          </a:stretch>
        </p:blipFill>
        <p:spPr>
          <a:xfrm>
            <a:off x="4684486" y="2438400"/>
            <a:ext cx="4038600" cy="2667000"/>
          </a:xfrm>
          <a:prstGeom prst="rect">
            <a:avLst/>
          </a:prstGeom>
        </p:spPr>
      </p:pic>
      <p:sp>
        <p:nvSpPr>
          <p:cNvPr id="10" name="Rectangle 9">
            <a:extLst>
              <a:ext uri="{FF2B5EF4-FFF2-40B4-BE49-F238E27FC236}">
                <a16:creationId xmlns:a16="http://schemas.microsoft.com/office/drawing/2014/main" id="{FDDC4886-EA70-9F42-8A4E-1A93EEBCBA90}"/>
              </a:ext>
            </a:extLst>
          </p:cNvPr>
          <p:cNvSpPr/>
          <p:nvPr/>
        </p:nvSpPr>
        <p:spPr>
          <a:xfrm>
            <a:off x="531812" y="1535113"/>
            <a:ext cx="4040188" cy="5262979"/>
          </a:xfrm>
          <a:prstGeom prst="rect">
            <a:avLst/>
          </a:prstGeom>
        </p:spPr>
        <p:txBody>
          <a:bodyPr wrap="square">
            <a:spAutoFit/>
          </a:bodyPr>
          <a:lstStyle/>
          <a:p>
            <a:r>
              <a:rPr lang="en-US" sz="2400" dirty="0"/>
              <a:t>Virginia Tiered Systems of Support (VTSS) is a data-informed decision-making framework for establishing the social culture and</a:t>
            </a:r>
          </a:p>
          <a:p>
            <a:r>
              <a:rPr lang="en-US" sz="2400" dirty="0"/>
              <a:t>academic and behavioral supports needed for the school to be an effective</a:t>
            </a:r>
          </a:p>
          <a:p>
            <a:r>
              <a:rPr lang="en-US" sz="2400" dirty="0"/>
              <a:t>learning environment (for academics, behavior and social- emotional wellbeing) for all students.</a:t>
            </a:r>
          </a:p>
        </p:txBody>
      </p:sp>
    </p:spTree>
    <p:extLst>
      <p:ext uri="{BB962C8B-B14F-4D97-AF65-F5344CB8AC3E}">
        <p14:creationId xmlns:p14="http://schemas.microsoft.com/office/powerpoint/2010/main" val="10867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A2BDFB-E6E9-D148-A652-E1BE1A7DF653}"/>
              </a:ext>
            </a:extLst>
          </p:cNvPr>
          <p:cNvSpPr>
            <a:spLocks noGrp="1"/>
          </p:cNvSpPr>
          <p:nvPr>
            <p:ph type="title"/>
          </p:nvPr>
        </p:nvSpPr>
        <p:spPr>
          <a:xfrm>
            <a:off x="228600" y="228600"/>
            <a:ext cx="8686799" cy="1447800"/>
          </a:xfrm>
        </p:spPr>
        <p:txBody>
          <a:bodyPr>
            <a:noAutofit/>
          </a:bodyPr>
          <a:lstStyle/>
          <a:p>
            <a:r>
              <a:rPr lang="en-US" sz="3600" dirty="0">
                <a:solidFill>
                  <a:schemeClr val="tx1"/>
                </a:solidFill>
              </a:rPr>
              <a:t>Who Should Participate: </a:t>
            </a:r>
            <a:br>
              <a:rPr lang="en-US" sz="3600" dirty="0">
                <a:solidFill>
                  <a:schemeClr val="tx1"/>
                </a:solidFill>
              </a:rPr>
            </a:br>
            <a:r>
              <a:rPr lang="en-US" sz="3600" dirty="0">
                <a:solidFill>
                  <a:schemeClr val="tx1"/>
                </a:solidFill>
              </a:rPr>
              <a:t>Leadership Team</a:t>
            </a:r>
          </a:p>
        </p:txBody>
      </p:sp>
      <p:sp>
        <p:nvSpPr>
          <p:cNvPr id="10" name="Shape 586">
            <a:extLst>
              <a:ext uri="{FF2B5EF4-FFF2-40B4-BE49-F238E27FC236}">
                <a16:creationId xmlns:a16="http://schemas.microsoft.com/office/drawing/2014/main" id="{2C3BDE3D-F299-3F45-AF81-6FFA38F136D5}"/>
              </a:ext>
            </a:extLst>
          </p:cNvPr>
          <p:cNvSpPr txBox="1">
            <a:spLocks noGrp="1"/>
          </p:cNvSpPr>
          <p:nvPr>
            <p:ph idx="1"/>
          </p:nvPr>
        </p:nvSpPr>
        <p:spPr>
          <a:xfrm>
            <a:off x="457201" y="1905001"/>
            <a:ext cx="8229600" cy="4571999"/>
          </a:xfrm>
          <a:prstGeom prst="rect">
            <a:avLst/>
          </a:prstGeom>
          <a:noFill/>
          <a:ln>
            <a:noFill/>
          </a:ln>
        </p:spPr>
        <p:txBody>
          <a:bodyPr wrap="square" lIns="91425" tIns="45700" rIns="91425" bIns="45700" anchor="t" anchorCtr="0">
            <a:noAutofit/>
          </a:bodyPr>
          <a:lstStyle/>
          <a:p>
            <a:pPr marL="0" marR="0" lvl="0" indent="-127000" algn="ctr" rtl="0">
              <a:lnSpc>
                <a:spcPct val="100000"/>
              </a:lnSpc>
              <a:spcBef>
                <a:spcPts val="0"/>
              </a:spcBef>
              <a:spcAft>
                <a:spcPts val="0"/>
              </a:spcAft>
              <a:buClr>
                <a:srgbClr val="000000"/>
              </a:buClr>
              <a:buSzPts val="2000"/>
              <a:buFont typeface="Arial"/>
              <a:buNone/>
            </a:pPr>
            <a:r>
              <a:rPr lang="en-US" sz="2400" b="1" i="0" u="sng" strike="noStrike" cap="none" dirty="0">
                <a:solidFill>
                  <a:srgbClr val="000000"/>
                </a:solidFill>
                <a:latin typeface="Arial"/>
                <a:ea typeface="Arial"/>
                <a:cs typeface="Arial"/>
                <a:sym typeface="Arial"/>
              </a:rPr>
              <a:t>Leadership Team Established</a:t>
            </a:r>
            <a:r>
              <a:rPr lang="en-US" sz="2400" b="1" i="0" u="none" strike="noStrike" cap="none" dirty="0">
                <a:solidFill>
                  <a:srgbClr val="000000"/>
                </a:solidFill>
                <a:latin typeface="Arial"/>
                <a:ea typeface="Arial"/>
                <a:cs typeface="Arial"/>
                <a:sym typeface="Arial"/>
              </a:rPr>
              <a:t>:  Support the vision of a sustainable implementation of a tiered system through effective communication, common language, infrastructure planning, consensus and commitment building and a communication plan</a:t>
            </a:r>
          </a:p>
        </p:txBody>
      </p:sp>
      <p:pic>
        <p:nvPicPr>
          <p:cNvPr id="11" name="Picture 10" title="decorative">
            <a:extLst>
              <a:ext uri="{FF2B5EF4-FFF2-40B4-BE49-F238E27FC236}">
                <a16:creationId xmlns:a16="http://schemas.microsoft.com/office/drawing/2014/main" id="{60F0F80C-E247-BA43-AD28-BEAA42837C8B}"/>
              </a:ext>
            </a:extLst>
          </p:cNvPr>
          <p:cNvPicPr>
            <a:picLocks noChangeAspect="1"/>
          </p:cNvPicPr>
          <p:nvPr/>
        </p:nvPicPr>
        <p:blipFill>
          <a:blip r:embed="rId3"/>
          <a:stretch>
            <a:fillRect/>
          </a:stretch>
        </p:blipFill>
        <p:spPr>
          <a:xfrm>
            <a:off x="2441428" y="4017590"/>
            <a:ext cx="4261144" cy="2859701"/>
          </a:xfrm>
          <a:prstGeom prst="rect">
            <a:avLst/>
          </a:prstGeom>
        </p:spPr>
      </p:pic>
    </p:spTree>
    <p:extLst>
      <p:ext uri="{BB962C8B-B14F-4D97-AF65-F5344CB8AC3E}">
        <p14:creationId xmlns:p14="http://schemas.microsoft.com/office/powerpoint/2010/main" val="84664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decorative">
            <a:extLst>
              <a:ext uri="{FF2B5EF4-FFF2-40B4-BE49-F238E27FC236}">
                <a16:creationId xmlns:a16="http://schemas.microsoft.com/office/drawing/2014/main" id="{CE166322-4AD1-D344-AE00-DC834358EDC1}"/>
              </a:ext>
            </a:extLst>
          </p:cNvPr>
          <p:cNvPicPr>
            <a:picLocks noGrp="1" noChangeAspect="1"/>
          </p:cNvPicPr>
          <p:nvPr>
            <p:ph idx="1"/>
          </p:nvPr>
        </p:nvPicPr>
        <p:blipFill>
          <a:blip r:embed="rId3"/>
          <a:stretch>
            <a:fillRect/>
          </a:stretch>
        </p:blipFill>
        <p:spPr>
          <a:xfrm>
            <a:off x="6315528" y="1828800"/>
            <a:ext cx="2628900" cy="2146300"/>
          </a:xfrm>
          <a:prstGeom prst="rect">
            <a:avLst/>
          </a:prstGeom>
        </p:spPr>
      </p:pic>
      <p:sp>
        <p:nvSpPr>
          <p:cNvPr id="3" name="Title 2">
            <a:extLst>
              <a:ext uri="{FF2B5EF4-FFF2-40B4-BE49-F238E27FC236}">
                <a16:creationId xmlns:a16="http://schemas.microsoft.com/office/drawing/2014/main" id="{6B611D02-BC95-2047-8F54-9DB74CF13EAB}"/>
              </a:ext>
            </a:extLst>
          </p:cNvPr>
          <p:cNvSpPr>
            <a:spLocks noGrp="1"/>
          </p:cNvSpPr>
          <p:nvPr>
            <p:ph type="title"/>
          </p:nvPr>
        </p:nvSpPr>
        <p:spPr>
          <a:xfrm>
            <a:off x="228600" y="76200"/>
            <a:ext cx="8686799" cy="1143000"/>
          </a:xfrm>
        </p:spPr>
        <p:txBody>
          <a:bodyPr/>
          <a:lstStyle/>
          <a:p>
            <a:r>
              <a:rPr lang="en-US" dirty="0">
                <a:solidFill>
                  <a:schemeClr val="tx1"/>
                </a:solidFill>
              </a:rPr>
              <a:t>Membership</a:t>
            </a:r>
          </a:p>
        </p:txBody>
      </p:sp>
      <p:sp>
        <p:nvSpPr>
          <p:cNvPr id="5" name="TextBox 4" title="decorative">
            <a:extLst>
              <a:ext uri="{FF2B5EF4-FFF2-40B4-BE49-F238E27FC236}">
                <a16:creationId xmlns:a16="http://schemas.microsoft.com/office/drawing/2014/main" id="{976F7BF0-CF12-144D-B3A6-89199A6EE537}"/>
              </a:ext>
            </a:extLst>
          </p:cNvPr>
          <p:cNvSpPr txBox="1"/>
          <p:nvPr/>
        </p:nvSpPr>
        <p:spPr>
          <a:xfrm>
            <a:off x="228600" y="1219200"/>
            <a:ext cx="7010400" cy="5416868"/>
          </a:xfrm>
          <a:prstGeom prst="rect">
            <a:avLst/>
          </a:prstGeom>
          <a:noFill/>
        </p:spPr>
        <p:txBody>
          <a:bodyPr wrap="square" rtlCol="0">
            <a:spAutoFit/>
          </a:bodyPr>
          <a:lstStyle/>
          <a:p>
            <a:pPr>
              <a:spcAft>
                <a:spcPts val="1200"/>
              </a:spcAft>
            </a:pPr>
            <a:r>
              <a:rPr lang="en-US" sz="2400" u="sng" dirty="0"/>
              <a:t>Possible Attendees:</a:t>
            </a:r>
          </a:p>
          <a:p>
            <a:pPr marL="285750" indent="-285750">
              <a:buFont typeface="Arial" panose="020B0604020202020204" pitchFamily="34" charset="0"/>
              <a:buChar char="•"/>
            </a:pPr>
            <a:r>
              <a:rPr lang="en-US" sz="2400" dirty="0" smtClean="0"/>
              <a:t>Superintendent</a:t>
            </a:r>
            <a:endParaRPr lang="en-US" sz="2400" dirty="0"/>
          </a:p>
          <a:p>
            <a:pPr marL="285750" indent="-285750">
              <a:buFont typeface="Arial" panose="020B0604020202020204" pitchFamily="34" charset="0"/>
              <a:buChar char="•"/>
            </a:pPr>
            <a:r>
              <a:rPr lang="en-US" sz="2400" dirty="0"/>
              <a:t>Assistant Superintendent</a:t>
            </a:r>
          </a:p>
          <a:p>
            <a:pPr marL="285750" indent="-285750">
              <a:buFont typeface="Arial" panose="020B0604020202020204" pitchFamily="34" charset="0"/>
              <a:buChar char="•"/>
            </a:pPr>
            <a:r>
              <a:rPr lang="en-US" sz="2400" dirty="0"/>
              <a:t>Director of Student Services and/or Coordinators</a:t>
            </a:r>
          </a:p>
          <a:p>
            <a:pPr marL="285750" indent="-285750">
              <a:buFont typeface="Arial" panose="020B0604020202020204" pitchFamily="34" charset="0"/>
              <a:buChar char="•"/>
            </a:pPr>
            <a:r>
              <a:rPr lang="en-US" sz="2400" dirty="0"/>
              <a:t>Curriculum Leaders</a:t>
            </a:r>
          </a:p>
          <a:p>
            <a:pPr marL="285750" indent="-285750">
              <a:buFont typeface="Arial" panose="020B0604020202020204" pitchFamily="34" charset="0"/>
              <a:buChar char="•"/>
            </a:pPr>
            <a:r>
              <a:rPr lang="en-US" sz="2400" dirty="0"/>
              <a:t>Building Principal</a:t>
            </a:r>
          </a:p>
          <a:p>
            <a:pPr marL="285750" indent="-285750">
              <a:buFont typeface="Arial" panose="020B0604020202020204" pitchFamily="34" charset="0"/>
              <a:buChar char="•"/>
            </a:pPr>
            <a:r>
              <a:rPr lang="en-US" sz="2400" dirty="0"/>
              <a:t>Special Education Director or Coordinators</a:t>
            </a:r>
          </a:p>
          <a:p>
            <a:pPr marL="285750" indent="-285750">
              <a:buFont typeface="Arial" panose="020B0604020202020204" pitchFamily="34" charset="0"/>
              <a:buChar char="•"/>
            </a:pPr>
            <a:r>
              <a:rPr lang="en-US" sz="2400" dirty="0"/>
              <a:t>Coaching Leads</a:t>
            </a:r>
          </a:p>
          <a:p>
            <a:pPr marL="285750" indent="-285750">
              <a:buFont typeface="Arial" panose="020B0604020202020204" pitchFamily="34" charset="0"/>
              <a:buChar char="•"/>
            </a:pPr>
            <a:r>
              <a:rPr lang="en-US" sz="2400" dirty="0"/>
              <a:t>Assessment and Accountability Directors or Leads</a:t>
            </a:r>
          </a:p>
          <a:p>
            <a:pPr marL="285750" indent="-285750">
              <a:buFont typeface="Arial" panose="020B0604020202020204" pitchFamily="34" charset="0"/>
              <a:buChar char="•"/>
            </a:pPr>
            <a:r>
              <a:rPr lang="en-US" sz="2400" dirty="0"/>
              <a:t>Support Staff Leads (school social workers, school psychologists, professional school counselors</a:t>
            </a:r>
            <a:r>
              <a:rPr lang="en-US" sz="2400" dirty="0" smtClean="0"/>
              <a:t>)</a:t>
            </a:r>
            <a:endParaRPr lang="en-US" sz="2400" dirty="0"/>
          </a:p>
        </p:txBody>
      </p:sp>
    </p:spTree>
    <p:extLst>
      <p:ext uri="{BB962C8B-B14F-4D97-AF65-F5344CB8AC3E}">
        <p14:creationId xmlns:p14="http://schemas.microsoft.com/office/powerpoint/2010/main" val="80773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quot;Professional Learning&quot; circled">
            <a:extLst>
              <a:ext uri="{FF2B5EF4-FFF2-40B4-BE49-F238E27FC236}">
                <a16:creationId xmlns:a16="http://schemas.microsoft.com/office/drawing/2014/main" id="{D9047CEC-461A-5541-B20E-A37707F5ADAC}"/>
              </a:ext>
            </a:extLst>
          </p:cNvPr>
          <p:cNvPicPr>
            <a:picLocks noGrp="1" noChangeAspect="1"/>
          </p:cNvPicPr>
          <p:nvPr>
            <p:ph idx="1"/>
          </p:nvPr>
        </p:nvPicPr>
        <p:blipFill>
          <a:blip r:embed="rId3"/>
          <a:stretch>
            <a:fillRect/>
          </a:stretch>
        </p:blipFill>
        <p:spPr>
          <a:xfrm>
            <a:off x="102213" y="1371600"/>
            <a:ext cx="8813186" cy="3400586"/>
          </a:xfrm>
          <a:prstGeom prst="rect">
            <a:avLst/>
          </a:prstGeom>
        </p:spPr>
      </p:pic>
      <p:sp>
        <p:nvSpPr>
          <p:cNvPr id="3" name="Title 2">
            <a:extLst>
              <a:ext uri="{FF2B5EF4-FFF2-40B4-BE49-F238E27FC236}">
                <a16:creationId xmlns:a16="http://schemas.microsoft.com/office/drawing/2014/main" id="{49B8A958-B96B-0849-A528-3D61F44FD4B6}"/>
              </a:ext>
            </a:extLst>
          </p:cNvPr>
          <p:cNvSpPr>
            <a:spLocks noGrp="1"/>
          </p:cNvSpPr>
          <p:nvPr>
            <p:ph type="title"/>
          </p:nvPr>
        </p:nvSpPr>
        <p:spPr/>
        <p:txBody>
          <a:bodyPr>
            <a:normAutofit fontScale="90000"/>
          </a:bodyPr>
          <a:lstStyle/>
          <a:p>
            <a:r>
              <a:rPr lang="en-US" dirty="0"/>
              <a:t>On-Site Registration Information</a:t>
            </a:r>
            <a:br>
              <a:rPr lang="en-US" dirty="0"/>
            </a:br>
            <a:r>
              <a:rPr lang="en-US" dirty="0"/>
              <a:t>Virtual Participation Information</a:t>
            </a:r>
          </a:p>
        </p:txBody>
      </p:sp>
      <p:sp>
        <p:nvSpPr>
          <p:cNvPr id="5" name="Oval 4" title="&quot;Professional Learning&quot; circled">
            <a:extLst>
              <a:ext uri="{FF2B5EF4-FFF2-40B4-BE49-F238E27FC236}">
                <a16:creationId xmlns:a16="http://schemas.microsoft.com/office/drawing/2014/main" id="{D139D678-1DCA-0249-9999-E3617016E7EB}"/>
              </a:ext>
            </a:extLst>
          </p:cNvPr>
          <p:cNvSpPr/>
          <p:nvPr/>
        </p:nvSpPr>
        <p:spPr>
          <a:xfrm>
            <a:off x="5410200" y="4114800"/>
            <a:ext cx="1371600" cy="65738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E40AA0-AA7B-3649-A13E-5D8F0D21576B}"/>
              </a:ext>
            </a:extLst>
          </p:cNvPr>
          <p:cNvSpPr txBox="1"/>
          <p:nvPr/>
        </p:nvSpPr>
        <p:spPr>
          <a:xfrm>
            <a:off x="3886200" y="5257800"/>
            <a:ext cx="2242922" cy="523220"/>
          </a:xfrm>
          <a:prstGeom prst="rect">
            <a:avLst/>
          </a:prstGeom>
          <a:noFill/>
        </p:spPr>
        <p:txBody>
          <a:bodyPr wrap="none" rtlCol="0">
            <a:spAutoFit/>
          </a:bodyPr>
          <a:lstStyle/>
          <a:p>
            <a:r>
              <a:rPr lang="en-US" sz="2800" dirty="0" err="1"/>
              <a:t>vtss-ric.org</a:t>
            </a:r>
            <a:endParaRPr lang="en-US" sz="2800" dirty="0"/>
          </a:p>
        </p:txBody>
      </p:sp>
    </p:spTree>
    <p:extLst>
      <p:ext uri="{BB962C8B-B14F-4D97-AF65-F5344CB8AC3E}">
        <p14:creationId xmlns:p14="http://schemas.microsoft.com/office/powerpoint/2010/main" val="223142345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7101</TotalTime>
  <Words>761</Words>
  <Application>Microsoft Office PowerPoint</Application>
  <PresentationFormat>On-screen Show (4:3)</PresentationFormat>
  <Paragraphs>49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Office Theme</vt:lpstr>
      <vt:lpstr>Establishing Your Team</vt:lpstr>
      <vt:lpstr>You Are Invited To Exploration and Installation!</vt:lpstr>
      <vt:lpstr>Virtual Option</vt:lpstr>
      <vt:lpstr>VTSS Defined &amp; Implementation Logic</vt:lpstr>
      <vt:lpstr>Who Should Participate:  Leadership Team</vt:lpstr>
      <vt:lpstr>Membership</vt:lpstr>
      <vt:lpstr>On-Site Registration Information Virtual Participation Information</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VTSS Powerpoint Template</dc:title>
  <dc:creator>Jacklyn N Lewis</dc:creator>
  <cp:lastModifiedBy>Jennifer Weatherly</cp:lastModifiedBy>
  <cp:revision>63</cp:revision>
  <cp:lastPrinted>2020-01-07T23:37:16Z</cp:lastPrinted>
  <dcterms:created xsi:type="dcterms:W3CDTF">2017-04-18T16:38:12Z</dcterms:created>
  <dcterms:modified xsi:type="dcterms:W3CDTF">2020-01-29T15:00:10Z</dcterms:modified>
</cp:coreProperties>
</file>