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3"/>
  </p:notesMasterIdLst>
  <p:handoutMasterIdLst>
    <p:handoutMasterId r:id="rId9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45" r:id="rId43"/>
    <p:sldId id="297" r:id="rId44"/>
    <p:sldId id="346" r:id="rId45"/>
    <p:sldId id="347"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Lst>
  <p:sldSz cx="9144000" cy="6858000" type="screen4x3"/>
  <p:notesSz cx="6858000" cy="9144000"/>
  <p:embeddedFontLst>
    <p:embeddedFont>
      <p:font typeface="Calibri" panose="020F0502020204030204" pitchFamily="34" charset="0"/>
      <p:regular r:id="rId95"/>
      <p:bold r:id="rId96"/>
      <p:italic r:id="rId97"/>
      <p:boldItalic r:id="rId98"/>
    </p:embeddedFont>
    <p:embeddedFont>
      <p:font typeface="Impact" panose="020B0806030902050204" pitchFamily="34" charset="0"/>
      <p:regular r:id="rId99"/>
    </p:embeddedFont>
    <p:embeddedFont>
      <p:font typeface="Tahoma" panose="020B0604030504040204" pitchFamily="34" charset="0"/>
      <p:regular r:id="rId100"/>
      <p:bold r:id="rId101"/>
    </p:embeddedFont>
    <p:embeddedFont>
      <p:font typeface="Verdana" panose="020B060403050404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07" roundtripDataSignature="AMtx7miKDW5RfePFf9tNcYco3BAduxFS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CFDD71-C738-45AA-BF3D-FBE93778F7C8}">
  <a:tblStyle styleId="{FDCFDD71-C738-45AA-BF3D-FBE93778F7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525F2B-50C9-4CA3-A76F-C5625D813E3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8346"/>
  </p:normalViewPr>
  <p:slideViewPr>
    <p:cSldViewPr snapToGrid="0">
      <p:cViewPr>
        <p:scale>
          <a:sx n="68" d="100"/>
          <a:sy n="68" d="100"/>
        </p:scale>
        <p:origin x="132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6" d="100"/>
          <a:sy n="66" d="100"/>
        </p:scale>
        <p:origin x="313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8D9338-D1B9-4B3A-9007-F542AC75857D}" type="datetimeFigureOut">
              <a:rPr lang="en-US" smtClean="0"/>
              <a:t>2/13/2020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5E6B7C-1BB3-42F8-93E7-71DBA0D7640D}" type="slidenum">
              <a:rPr lang="en-US" smtClean="0"/>
              <a:t>‹#›</a:t>
            </a:fld>
            <a:endParaRPr lang="en-US"/>
          </a:p>
        </p:txBody>
      </p:sp>
    </p:spTree>
    <p:extLst>
      <p:ext uri="{BB962C8B-B14F-4D97-AF65-F5344CB8AC3E}">
        <p14:creationId xmlns:p14="http://schemas.microsoft.com/office/powerpoint/2010/main" val="3822039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3" name="Google Shape;20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
        <p:nvSpPr>
          <p:cNvPr id="265" name="Google Shape;26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2" name="Google Shape;27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9" name="Google Shape;27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sz="1100" dirty="0">
              <a:latin typeface="Arial"/>
              <a:ea typeface="Arial"/>
              <a:cs typeface="Arial"/>
              <a:sym typeface="Arial"/>
            </a:endParaRPr>
          </a:p>
        </p:txBody>
      </p:sp>
      <p:sp>
        <p:nvSpPr>
          <p:cNvPr id="292" name="Google Shape;29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98" name="Google Shape;29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04" name="Google Shape;30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11" name="Google Shape;311;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50" dirty="0">
              <a:solidFill>
                <a:srgbClr val="555555"/>
              </a:solidFill>
              <a:highlight>
                <a:srgbClr val="FFFFFF"/>
              </a:highlight>
              <a:latin typeface="Arial"/>
              <a:ea typeface="Arial"/>
              <a:cs typeface="Arial"/>
              <a:sym typeface="Arial"/>
            </a:endParaRPr>
          </a:p>
        </p:txBody>
      </p:sp>
      <p:sp>
        <p:nvSpPr>
          <p:cNvPr id="318" name="Google Shape;31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FF0000"/>
              </a:solidFill>
            </a:endParaRPr>
          </a:p>
        </p:txBody>
      </p:sp>
      <p:sp>
        <p:nvSpPr>
          <p:cNvPr id="325" name="Google Shape;32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09" name="Google Shape;20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e8c8683d9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6e8c8683d9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i="0" u="none" strike="noStrike" cap="none"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50" name="Google Shape;35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655bacd3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7655bacd3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8" name="Google Shape;358;g7655bacd3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5" name="Google Shape;36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72" name="Google Shape;37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
        <p:nvSpPr>
          <p:cNvPr id="382" name="Google Shape;38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9" name="Google Shape;38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96" name="Google Shape;39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06" name="Google Shape;40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13" name="Google Shape;41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6ccf708f9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76ccf708f9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i="0" u="none" strike="noStrike" cap="none"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8" name="Google Shape;43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45" name="Google Shape;44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1" indent="0" algn="l" rtl="0">
              <a:lnSpc>
                <a:spcPct val="80000"/>
              </a:lnSpc>
              <a:spcBef>
                <a:spcPts val="0"/>
              </a:spcBef>
              <a:spcAft>
                <a:spcPts val="0"/>
              </a:spcAft>
              <a:buClr>
                <a:schemeClr val="dk1"/>
              </a:buClr>
              <a:buSzPts val="275"/>
              <a:buFont typeface="Arial"/>
              <a:buNone/>
            </a:pPr>
            <a:endParaRPr sz="1000" dirty="0">
              <a:latin typeface="Arial"/>
              <a:ea typeface="Arial"/>
              <a:cs typeface="Arial"/>
              <a:sym typeface="Arial"/>
            </a:endParaRPr>
          </a:p>
        </p:txBody>
      </p:sp>
      <p:sp>
        <p:nvSpPr>
          <p:cNvPr id="446" name="Google Shape;446;p33:notes"/>
          <p:cNvSpPr txBox="1">
            <a:spLocks noGrp="1"/>
          </p:cNvSpPr>
          <p:nvPr>
            <p:ph type="dt" idx="10"/>
          </p:nvPr>
        </p:nvSpPr>
        <p:spPr>
          <a:xfrm>
            <a:off x="3884612" y="0"/>
            <a:ext cx="2971799"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12/12/16</a:t>
            </a:r>
            <a:endParaRPr/>
          </a:p>
        </p:txBody>
      </p:sp>
      <p:sp>
        <p:nvSpPr>
          <p:cNvPr id="447" name="Google Shape;447;p3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76ccf708f9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76ccf708f9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6ccf708f9_0_8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76ccf708f9_0_8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6ccf708f9_0_8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76ccf708f9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6ccf708f9_0_9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g76ccf708f9_0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6ccf708f9_0_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g76ccf708f9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6ccf708f9_0_9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76ccf708f9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6ccf708f9_0_9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76ccf708f9_0_9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e8c8683d9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e8c8683d9_1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g6e8c8683d9_1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6ccf708f9_0_9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76ccf708f9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6ccf708f9_0_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76ccf708f9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6ccf708f9_0_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76ccf708f9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dirty="0"/>
          </a:p>
        </p:txBody>
      </p:sp>
    </p:spTree>
    <p:extLst>
      <p:ext uri="{BB962C8B-B14F-4D97-AF65-F5344CB8AC3E}">
        <p14:creationId xmlns:p14="http://schemas.microsoft.com/office/powerpoint/2010/main" val="1828325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6ccf708f9_0_9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76ccf708f9_0_9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5"/>
              <a:buFont typeface="Arial"/>
              <a:buNone/>
            </a:pPr>
            <a:endParaRPr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6ccf708f9_0_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76ccf708f9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dirty="0"/>
          </a:p>
        </p:txBody>
      </p:sp>
    </p:spTree>
    <p:extLst>
      <p:ext uri="{BB962C8B-B14F-4D97-AF65-F5344CB8AC3E}">
        <p14:creationId xmlns:p14="http://schemas.microsoft.com/office/powerpoint/2010/main" val="3887033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6ccf708f9_0_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g76ccf708f9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dirty="0"/>
          </a:p>
        </p:txBody>
      </p:sp>
    </p:spTree>
    <p:extLst>
      <p:ext uri="{BB962C8B-B14F-4D97-AF65-F5344CB8AC3E}">
        <p14:creationId xmlns:p14="http://schemas.microsoft.com/office/powerpoint/2010/main" val="3418893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76ccf708f9_0_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76ccf708f9_0_9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76ccf708f9_0_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76ccf708f9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6ccf708f9_0_5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76ccf708f9_0_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6ccf708f9_0_5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
              <a:buFont typeface="Arial"/>
              <a:buNone/>
            </a:pPr>
            <a:endParaRPr sz="1100" b="0" i="0" u="none" strike="noStrike" cap="none" dirty="0">
              <a:solidFill>
                <a:schemeClr val="dk1"/>
              </a:solidFill>
              <a:latin typeface="Arial"/>
              <a:ea typeface="Arial"/>
              <a:cs typeface="Arial"/>
              <a:sym typeface="Arial"/>
            </a:endParaRPr>
          </a:p>
        </p:txBody>
      </p:sp>
      <p:sp>
        <p:nvSpPr>
          <p:cNvPr id="554" name="Google Shape;554;g76ccf708f9_0_5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e8c8683d9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e8c8683d9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g6e8c8683d9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6e8c8683d9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6e8c8683d9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b="1"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6ccf708f9_0_562:notes"/>
          <p:cNvSpPr>
            <a:spLocks noGrp="1" noRot="1" noChangeAspect="1"/>
          </p:cNvSpPr>
          <p:nvPr>
            <p:ph type="sldImg" idx="2"/>
          </p:nvPr>
        </p:nvSpPr>
        <p:spPr>
          <a:xfrm>
            <a:off x="1901825" y="685800"/>
            <a:ext cx="3813175" cy="2859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76ccf708f9_0_562:notes"/>
          <p:cNvSpPr txBox="1">
            <a:spLocks noGrp="1"/>
          </p:cNvSpPr>
          <p:nvPr>
            <p:ph type="body" idx="1"/>
          </p:nvPr>
        </p:nvSpPr>
        <p:spPr>
          <a:xfrm>
            <a:off x="685800" y="3694471"/>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76ccf708f9_0_568:notes"/>
          <p:cNvSpPr>
            <a:spLocks noGrp="1" noRot="1" noChangeAspect="1"/>
          </p:cNvSpPr>
          <p:nvPr>
            <p:ph type="sldImg" idx="2"/>
          </p:nvPr>
        </p:nvSpPr>
        <p:spPr>
          <a:xfrm>
            <a:off x="5146675" y="160338"/>
            <a:ext cx="950913" cy="7127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76ccf708f9_0_568:notes"/>
          <p:cNvSpPr txBox="1">
            <a:spLocks noGrp="1"/>
          </p:cNvSpPr>
          <p:nvPr>
            <p:ph type="body" idx="1"/>
          </p:nvPr>
        </p:nvSpPr>
        <p:spPr>
          <a:xfrm>
            <a:off x="169606" y="787605"/>
            <a:ext cx="6688500" cy="76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76ccf708f9_0_1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76ccf708f9_0_1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6ccf708f9_0_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76ccf708f9_0_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6ccf708f9_0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76ccf708f9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5"/>
              <a:buFont typeface="Arial"/>
              <a:buNone/>
            </a:pPr>
            <a:endParaRPr sz="110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76ccf708f9_0_584:notes"/>
          <p:cNvSpPr>
            <a:spLocks noGrp="1" noRot="1" noChangeAspect="1"/>
          </p:cNvSpPr>
          <p:nvPr>
            <p:ph type="sldImg" idx="2"/>
          </p:nvPr>
        </p:nvSpPr>
        <p:spPr>
          <a:xfrm>
            <a:off x="3344863" y="685800"/>
            <a:ext cx="2370137" cy="1776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76ccf708f9_0_584:notes"/>
          <p:cNvSpPr txBox="1">
            <a:spLocks noGrp="1"/>
          </p:cNvSpPr>
          <p:nvPr>
            <p:ph type="body" idx="1"/>
          </p:nvPr>
        </p:nvSpPr>
        <p:spPr>
          <a:xfrm>
            <a:off x="339213" y="2566986"/>
            <a:ext cx="6297600" cy="57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76ccf708f9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76ccf708f9_0_5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6ccf708f9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76ccf708f9_0_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76ccf708f9_0_6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g76ccf708f9_0_6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35" name="Google Shape;23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76ccf708f9_0_614:notes"/>
          <p:cNvSpPr>
            <a:spLocks noGrp="1" noRot="1" noChangeAspect="1"/>
          </p:cNvSpPr>
          <p:nvPr>
            <p:ph type="sldImg" idx="2"/>
          </p:nvPr>
        </p:nvSpPr>
        <p:spPr>
          <a:xfrm>
            <a:off x="2892425" y="685800"/>
            <a:ext cx="2822575" cy="211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g76ccf708f9_0_614:notes"/>
          <p:cNvSpPr txBox="1">
            <a:spLocks noGrp="1"/>
          </p:cNvSpPr>
          <p:nvPr>
            <p:ph type="body" idx="1"/>
          </p:nvPr>
        </p:nvSpPr>
        <p:spPr>
          <a:xfrm>
            <a:off x="765175" y="29718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6e8c8683d9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6e8c8683d9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b="1"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76ccf708f9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76ccf708f9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76ccf708f9_0_646:notes"/>
          <p:cNvSpPr>
            <a:spLocks noGrp="1" noRot="1" noChangeAspect="1"/>
          </p:cNvSpPr>
          <p:nvPr>
            <p:ph type="sldImg" idx="2"/>
          </p:nvPr>
        </p:nvSpPr>
        <p:spPr>
          <a:xfrm>
            <a:off x="3227388" y="685800"/>
            <a:ext cx="2487612" cy="1865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76ccf708f9_0_646:notes"/>
          <p:cNvSpPr txBox="1">
            <a:spLocks noGrp="1"/>
          </p:cNvSpPr>
          <p:nvPr>
            <p:ph type="body" idx="1"/>
          </p:nvPr>
        </p:nvSpPr>
        <p:spPr>
          <a:xfrm>
            <a:off x="803787" y="2765322"/>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endParaRPr sz="1100" dirty="0">
              <a:latin typeface="Arial"/>
              <a:ea typeface="Arial"/>
              <a:cs typeface="Arial"/>
              <a:sym typeface="Arial"/>
            </a:endParaRPr>
          </a:p>
        </p:txBody>
      </p:sp>
      <p:sp>
        <p:nvSpPr>
          <p:cNvPr id="674" name="Google Shape;67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e8c8683d9_1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6e8c8683d9_1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b="1"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6ccf708f9_0_1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76ccf708f9_0_1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76ccf708f9_0_1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76ccf708f9_0_1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6ccf708f9_0_1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76ccf708f9_0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76ccf708f9_0_1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76ccf708f9_0_1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42" name="Google Shape;24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6ccf708f9_0_1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76ccf708f9_0_1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76ccf708f9_0_15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g76ccf708f9_0_1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76ccf708f9_0_1573:notes"/>
          <p:cNvSpPr>
            <a:spLocks noGrp="1" noRot="1" noChangeAspect="1"/>
          </p:cNvSpPr>
          <p:nvPr>
            <p:ph type="sldImg" idx="2"/>
          </p:nvPr>
        </p:nvSpPr>
        <p:spPr>
          <a:xfrm>
            <a:off x="4984750" y="117475"/>
            <a:ext cx="1408113" cy="10556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76ccf708f9_0_1573:notes"/>
          <p:cNvSpPr txBox="1">
            <a:spLocks noGrp="1"/>
          </p:cNvSpPr>
          <p:nvPr>
            <p:ph type="body" idx="1"/>
          </p:nvPr>
        </p:nvSpPr>
        <p:spPr>
          <a:xfrm>
            <a:off x="210087" y="1077965"/>
            <a:ext cx="6437700" cy="78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6ccf708f9_0_1580:notes"/>
          <p:cNvSpPr>
            <a:spLocks noGrp="1" noRot="1" noChangeAspect="1"/>
          </p:cNvSpPr>
          <p:nvPr>
            <p:ph type="sldImg" idx="2"/>
          </p:nvPr>
        </p:nvSpPr>
        <p:spPr>
          <a:xfrm>
            <a:off x="3886200" y="258763"/>
            <a:ext cx="2286000" cy="1714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g76ccf708f9_0_1580:notes"/>
          <p:cNvSpPr txBox="1">
            <a:spLocks noGrp="1"/>
          </p:cNvSpPr>
          <p:nvPr>
            <p:ph type="body" idx="1"/>
          </p:nvPr>
        </p:nvSpPr>
        <p:spPr>
          <a:xfrm>
            <a:off x="206477" y="1973263"/>
            <a:ext cx="59658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76ccf708f9_0_1590:notes"/>
          <p:cNvSpPr>
            <a:spLocks noGrp="1" noRot="1" noChangeAspect="1"/>
          </p:cNvSpPr>
          <p:nvPr>
            <p:ph type="sldImg" idx="2"/>
          </p:nvPr>
        </p:nvSpPr>
        <p:spPr>
          <a:xfrm>
            <a:off x="4033838" y="404813"/>
            <a:ext cx="2286000" cy="1714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g76ccf708f9_0_1590:notes"/>
          <p:cNvSpPr txBox="1">
            <a:spLocks noGrp="1"/>
          </p:cNvSpPr>
          <p:nvPr>
            <p:ph type="body" idx="1"/>
          </p:nvPr>
        </p:nvSpPr>
        <p:spPr>
          <a:xfrm>
            <a:off x="309716" y="2352367"/>
            <a:ext cx="6010200" cy="54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76ccf708f9_0_1606:notes"/>
          <p:cNvSpPr>
            <a:spLocks noGrp="1" noRot="1" noChangeAspect="1"/>
          </p:cNvSpPr>
          <p:nvPr>
            <p:ph type="sldImg" idx="2"/>
          </p:nvPr>
        </p:nvSpPr>
        <p:spPr>
          <a:xfrm>
            <a:off x="3429000" y="366713"/>
            <a:ext cx="2528888" cy="18970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g76ccf708f9_0_1606:notes"/>
          <p:cNvSpPr txBox="1">
            <a:spLocks noGrp="1"/>
          </p:cNvSpPr>
          <p:nvPr>
            <p:ph type="body" idx="1"/>
          </p:nvPr>
        </p:nvSpPr>
        <p:spPr>
          <a:xfrm>
            <a:off x="685800" y="25146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6ccf708f9_0_1612:notes"/>
          <p:cNvSpPr>
            <a:spLocks noGrp="1" noRot="1" noChangeAspect="1"/>
          </p:cNvSpPr>
          <p:nvPr>
            <p:ph type="sldImg" idx="2"/>
          </p:nvPr>
        </p:nvSpPr>
        <p:spPr>
          <a:xfrm>
            <a:off x="3673475" y="404813"/>
            <a:ext cx="2130425" cy="1598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8" name="Google Shape;778;g76ccf708f9_0_1612:notes"/>
          <p:cNvSpPr txBox="1">
            <a:spLocks noGrp="1"/>
          </p:cNvSpPr>
          <p:nvPr>
            <p:ph type="body" idx="1"/>
          </p:nvPr>
        </p:nvSpPr>
        <p:spPr>
          <a:xfrm>
            <a:off x="427702" y="2514600"/>
            <a:ext cx="62829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6ccf708f9_0_1620:notes"/>
          <p:cNvSpPr>
            <a:spLocks noGrp="1" noRot="1" noChangeAspect="1"/>
          </p:cNvSpPr>
          <p:nvPr>
            <p:ph type="sldImg" idx="2"/>
          </p:nvPr>
        </p:nvSpPr>
        <p:spPr>
          <a:xfrm>
            <a:off x="2670175" y="273050"/>
            <a:ext cx="3502025" cy="26273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g76ccf708f9_0_1620:notes"/>
          <p:cNvSpPr txBox="1">
            <a:spLocks noGrp="1"/>
          </p:cNvSpPr>
          <p:nvPr>
            <p:ph type="body" idx="1"/>
          </p:nvPr>
        </p:nvSpPr>
        <p:spPr>
          <a:xfrm>
            <a:off x="339213" y="3089787"/>
            <a:ext cx="61797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560"/>
              </a:spcBef>
              <a:spcAft>
                <a:spcPts val="0"/>
              </a:spcAft>
              <a:buClr>
                <a:schemeClr val="dk1"/>
              </a:buClr>
              <a:buSzPts val="1100"/>
              <a:buFont typeface="Arial"/>
              <a:buNone/>
            </a:pPr>
            <a:endParaRPr sz="1100" b="0" i="0" u="none" strike="noStrike" cap="none" dirty="0">
              <a:solidFill>
                <a:srgbClr val="FF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6ccf708f9_0_1626:notes"/>
          <p:cNvSpPr>
            <a:spLocks noGrp="1" noRot="1" noChangeAspect="1"/>
          </p:cNvSpPr>
          <p:nvPr>
            <p:ph type="sldImg" idx="2"/>
          </p:nvPr>
        </p:nvSpPr>
        <p:spPr>
          <a:xfrm>
            <a:off x="2168525" y="685800"/>
            <a:ext cx="3546475" cy="2660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4" name="Google Shape;794;g76ccf708f9_0_1626:notes"/>
          <p:cNvSpPr txBox="1">
            <a:spLocks noGrp="1"/>
          </p:cNvSpPr>
          <p:nvPr>
            <p:ph type="body" idx="1"/>
          </p:nvPr>
        </p:nvSpPr>
        <p:spPr>
          <a:xfrm>
            <a:off x="494071" y="334645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7655aecae4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7655aecae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solidFill>
                <a:srgbClr val="000000"/>
              </a:solidFill>
            </a:endParaRPr>
          </a:p>
        </p:txBody>
      </p:sp>
      <p:sp>
        <p:nvSpPr>
          <p:cNvPr id="802" name="Google Shape;802;g7655aecae4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
        <p:nvSpPr>
          <p:cNvPr id="250" name="Google Shape;250;p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09" name="Google Shape;80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24" name="Google Shape;82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0" name="Google Shape;83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37" name="Google Shape;83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solidFill>
                <a:srgbClr val="000000"/>
              </a:solidFill>
            </a:endParaRPr>
          </a:p>
        </p:txBody>
      </p:sp>
      <p:sp>
        <p:nvSpPr>
          <p:cNvPr id="844" name="Google Shape;84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50" dirty="0">
              <a:solidFill>
                <a:srgbClr val="000000"/>
              </a:solidFill>
              <a:highlight>
                <a:srgbClr val="FFFFFF"/>
              </a:highlight>
              <a:latin typeface="Arial"/>
              <a:ea typeface="Arial"/>
              <a:cs typeface="Arial"/>
              <a:sym typeface="Arial"/>
            </a:endParaRPr>
          </a:p>
        </p:txBody>
      </p:sp>
      <p:sp>
        <p:nvSpPr>
          <p:cNvPr id="850" name="Google Shape;85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862" name="Google Shape;86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76ccf708f9_0_1632:notes"/>
          <p:cNvSpPr>
            <a:spLocks noGrp="1" noRot="1" noChangeAspect="1"/>
          </p:cNvSpPr>
          <p:nvPr>
            <p:ph type="sldImg" idx="2"/>
          </p:nvPr>
        </p:nvSpPr>
        <p:spPr>
          <a:xfrm>
            <a:off x="2124075" y="685800"/>
            <a:ext cx="3590925" cy="2693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g76ccf708f9_0_1632:notes"/>
          <p:cNvSpPr txBox="1">
            <a:spLocks noGrp="1"/>
          </p:cNvSpPr>
          <p:nvPr>
            <p:ph type="body" idx="1"/>
          </p:nvPr>
        </p:nvSpPr>
        <p:spPr>
          <a:xfrm>
            <a:off x="516194" y="3379788"/>
            <a:ext cx="60321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876" name="Google Shape;87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655aecae4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p>
        </p:txBody>
      </p:sp>
      <p:sp>
        <p:nvSpPr>
          <p:cNvPr id="882" name="Google Shape;882;g7655aecae4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6ccf708f9_4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6ccf708f9_4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58" name="Google Shape;258;g76ccf708f9_4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6e8c8683d9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6e8c8683d9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9" name="Google Shape;889;g6e8c8683d9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7655aecae4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7655aecae4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dirty="0"/>
          </a:p>
        </p:txBody>
      </p:sp>
      <p:sp>
        <p:nvSpPr>
          <p:cNvPr id="900" name="Google Shape;900;g7655aecae4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5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52"/>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2"/>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5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4"/>
        <p:cNvGrpSpPr/>
        <p:nvPr/>
      </p:nvGrpSpPr>
      <p:grpSpPr>
        <a:xfrm>
          <a:off x="0" y="0"/>
          <a:ext cx="0" cy="0"/>
          <a:chOff x="0" y="0"/>
          <a:chExt cx="0" cy="0"/>
        </a:xfrm>
      </p:grpSpPr>
      <p:pic>
        <p:nvPicPr>
          <p:cNvPr id="75" name="Google Shape;75;p59"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6" name="Google Shape;76;p59"/>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9"/>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8" name="Google Shape;78;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5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2"/>
        <p:cNvGrpSpPr/>
        <p:nvPr/>
      </p:nvGrpSpPr>
      <p:grpSpPr>
        <a:xfrm>
          <a:off x="0" y="0"/>
          <a:ext cx="0" cy="0"/>
          <a:chOff x="0" y="0"/>
          <a:chExt cx="0" cy="0"/>
        </a:xfrm>
      </p:grpSpPr>
      <p:pic>
        <p:nvPicPr>
          <p:cNvPr id="83" name="Google Shape;83;p60"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4" name="Google Shape;84;p60"/>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0"/>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6" name="Google Shape;86;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6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0"/>
        <p:cNvGrpSpPr/>
        <p:nvPr/>
      </p:nvGrpSpPr>
      <p:grpSpPr>
        <a:xfrm>
          <a:off x="0" y="0"/>
          <a:ext cx="0" cy="0"/>
          <a:chOff x="0" y="0"/>
          <a:chExt cx="0" cy="0"/>
        </a:xfrm>
      </p:grpSpPr>
      <p:pic>
        <p:nvPicPr>
          <p:cNvPr id="91" name="Google Shape;91;p61"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92" name="Google Shape;92;p61"/>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1"/>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4" name="Google Shape;94;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61"/>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8"/>
        <p:cNvGrpSpPr/>
        <p:nvPr/>
      </p:nvGrpSpPr>
      <p:grpSpPr>
        <a:xfrm>
          <a:off x="0" y="0"/>
          <a:ext cx="0" cy="0"/>
          <a:chOff x="0" y="0"/>
          <a:chExt cx="0" cy="0"/>
        </a:xfrm>
      </p:grpSpPr>
      <p:sp>
        <p:nvSpPr>
          <p:cNvPr id="99" name="Google Shape;99;p62"/>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2"/>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1" name="Google Shape;101;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4" name="Google Shape;104;p62"/>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5"/>
        <p:cNvGrpSpPr/>
        <p:nvPr/>
      </p:nvGrpSpPr>
      <p:grpSpPr>
        <a:xfrm>
          <a:off x="0" y="0"/>
          <a:ext cx="0" cy="0"/>
          <a:chOff x="0" y="0"/>
          <a:chExt cx="0" cy="0"/>
        </a:xfrm>
      </p:grpSpPr>
      <p:sp>
        <p:nvSpPr>
          <p:cNvPr id="106" name="Google Shape;106;p63"/>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3"/>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8" name="Google Shape;108;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p63"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12" name="Google Shape;112;p63"/>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3"/>
        <p:cNvGrpSpPr/>
        <p:nvPr/>
      </p:nvGrpSpPr>
      <p:grpSpPr>
        <a:xfrm>
          <a:off x="0" y="0"/>
          <a:ext cx="0" cy="0"/>
          <a:chOff x="0" y="0"/>
          <a:chExt cx="0" cy="0"/>
        </a:xfrm>
      </p:grpSpPr>
      <p:sp>
        <p:nvSpPr>
          <p:cNvPr id="114" name="Google Shape;114;p64"/>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64"/>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9" name="Google Shape;119;p64"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20" name="Google Shape;120;p64"/>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21"/>
        <p:cNvGrpSpPr/>
        <p:nvPr/>
      </p:nvGrpSpPr>
      <p:grpSpPr>
        <a:xfrm>
          <a:off x="0" y="0"/>
          <a:ext cx="0" cy="0"/>
          <a:chOff x="0" y="0"/>
          <a:chExt cx="0" cy="0"/>
        </a:xfrm>
      </p:grpSpPr>
      <p:sp>
        <p:nvSpPr>
          <p:cNvPr id="122" name="Google Shape;122;p65"/>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65"/>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4" name="Google Shape;124;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7" name="Google Shape;127;p65"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28" name="Google Shape;128;p65"/>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66"/>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66"/>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2" name="Google Shape;132;p66"/>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3" name="Google Shape;133;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6" name="Google Shape;136;p66"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37" name="Google Shape;137;p66"/>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38"/>
        <p:cNvGrpSpPr/>
        <p:nvPr/>
      </p:nvGrpSpPr>
      <p:grpSpPr>
        <a:xfrm>
          <a:off x="0" y="0"/>
          <a:ext cx="0" cy="0"/>
          <a:chOff x="0" y="0"/>
          <a:chExt cx="0" cy="0"/>
        </a:xfrm>
      </p:grpSpPr>
      <p:sp>
        <p:nvSpPr>
          <p:cNvPr id="139" name="Google Shape;139;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1" name="Google Shape;14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6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5" name="Google Shape;145;p68"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46" name="Google Shape;146;p68"/>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47"/>
        <p:cNvGrpSpPr/>
        <p:nvPr/>
      </p:nvGrpSpPr>
      <p:grpSpPr>
        <a:xfrm>
          <a:off x="0" y="0"/>
          <a:ext cx="0" cy="0"/>
          <a:chOff x="0" y="0"/>
          <a:chExt cx="0" cy="0"/>
        </a:xfrm>
      </p:grpSpPr>
      <p:sp>
        <p:nvSpPr>
          <p:cNvPr id="148" name="Google Shape;148;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0" name="Google Shape;150;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69"/>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4" name="Google Shape;154;p69"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5" name="Google Shape;155;p69"/>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6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0" name="Google Shape;30;p67"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31" name="Google Shape;31;p67"/>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6"/>
        <p:cNvGrpSpPr/>
        <p:nvPr/>
      </p:nvGrpSpPr>
      <p:grpSpPr>
        <a:xfrm>
          <a:off x="0" y="0"/>
          <a:ext cx="0" cy="0"/>
          <a:chOff x="0" y="0"/>
          <a:chExt cx="0" cy="0"/>
        </a:xfrm>
      </p:grpSpPr>
      <p:sp>
        <p:nvSpPr>
          <p:cNvPr id="157" name="Google Shape;157;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9" name="Google Shape;159;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70"/>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63" name="Google Shape;163;p70"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64" name="Google Shape;164;p70"/>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71"/>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71"/>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8" name="Google Shape;168;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9" name="Google Shape;169;p71"/>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70" name="Google Shape;170;p71"/>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71" name="Google Shape;171;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71"/>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75" name="Google Shape;175;p71"/>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6" name="Google Shape;176;p7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p72"/>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72"/>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80" name="Google Shape;180;p72"/>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81" name="Google Shape;181;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4" name="Google Shape;184;p72"/>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85" name="Google Shape;185;p72"/>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73"/>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73"/>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89" name="Google Shape;18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73"/>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93" name="Google Shape;193;p73"/>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94" name="Google Shape;194;p7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8" name="Google Shape;198;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3"/>
          <p:cNvSpPr txBox="1">
            <a:spLocks noGrp="1"/>
          </p:cNvSpPr>
          <p:nvPr>
            <p:ph type="title"/>
          </p:nvPr>
        </p:nvSpPr>
        <p:spPr>
          <a:xfrm>
            <a:off x="228600" y="228600"/>
            <a:ext cx="8686799" cy="1143000"/>
          </a:xfrm>
          <a:prstGeom prst="rect">
            <a:avLst/>
          </a:prstGeom>
          <a:solidFill>
            <a:srgbClr val="A9DCF2">
              <a:alpha val="67450"/>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3"/>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54"/>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54"/>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 name="Google Shape;4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51"/>
        <p:cNvGrpSpPr/>
        <p:nvPr/>
      </p:nvGrpSpPr>
      <p:grpSpPr>
        <a:xfrm>
          <a:off x="0" y="0"/>
          <a:ext cx="0" cy="0"/>
          <a:chOff x="0" y="0"/>
          <a:chExt cx="0" cy="0"/>
        </a:xfrm>
      </p:grpSpPr>
      <p:sp>
        <p:nvSpPr>
          <p:cNvPr id="52" name="Google Shape;52;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5"/>
        <p:cNvGrpSpPr/>
        <p:nvPr/>
      </p:nvGrpSpPr>
      <p:grpSpPr>
        <a:xfrm>
          <a:off x="0" y="0"/>
          <a:ext cx="0" cy="0"/>
          <a:chOff x="0" y="0"/>
          <a:chExt cx="0" cy="0"/>
        </a:xfrm>
      </p:grpSpPr>
      <p:sp>
        <p:nvSpPr>
          <p:cNvPr id="56" name="Google Shape;56;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56"/>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One Content">
  <p:cSld name="4_One Content">
    <p:spTree>
      <p:nvGrpSpPr>
        <p:cNvPr id="1" name="Shape 60"/>
        <p:cNvGrpSpPr/>
        <p:nvPr/>
      </p:nvGrpSpPr>
      <p:grpSpPr>
        <a:xfrm>
          <a:off x="0" y="0"/>
          <a:ext cx="0" cy="0"/>
          <a:chOff x="0" y="0"/>
          <a:chExt cx="0" cy="0"/>
        </a:xfrm>
      </p:grpSpPr>
      <p:sp>
        <p:nvSpPr>
          <p:cNvPr id="61" name="Google Shape;61;p55"/>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5"/>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3" name="Google Shape;63;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64" name="Google Shape;64;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65" name="Google Shape;65;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6"/>
        <p:cNvGrpSpPr/>
        <p:nvPr/>
      </p:nvGrpSpPr>
      <p:grpSpPr>
        <a:xfrm>
          <a:off x="0" y="0"/>
          <a:ext cx="0" cy="0"/>
          <a:chOff x="0" y="0"/>
          <a:chExt cx="0" cy="0"/>
        </a:xfrm>
      </p:grpSpPr>
      <p:pic>
        <p:nvPicPr>
          <p:cNvPr id="67" name="Google Shape;67;p58"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68" name="Google Shape;68;p58"/>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8"/>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0" name="Google Shape;70;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5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xjZx0VdmgkE"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drive.google.com/file/d/11OuSTrDx61SlSiE9ueH-cPQ64e7-PZzF/view"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open?id=11wLpZCO5VrTa30v8hedJqSx8SRe2BrN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NkQ58I53mjk"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amazon.com/s/ref=dp_byline_sr_book_1?ie=UTF8&amp;field-author=Kent+McIntosh&amp;text=Kent+McIntosh&amp;sort=relevancerank&amp;search-alias=books" TargetMode="External"/><Relationship Id="rId7" Type="http://schemas.openxmlformats.org/officeDocument/2006/relationships/hyperlink" Target="http://intensiveintervention.org/"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hyperlink" Target="https://www.pbis.org/" TargetMode="External"/><Relationship Id="rId5" Type="http://schemas.openxmlformats.org/officeDocument/2006/relationships/image" Target="../media/image58.png"/><Relationship Id="rId4" Type="http://schemas.openxmlformats.org/officeDocument/2006/relationships/hyperlink" Target="https://www.amazon.com/s/ref=dp_byline_sr_book_2?ie=UTF8&amp;field-author=Steve+Goodman&amp;text=Steve+Goodman&amp;sort=relevancerank&amp;search-alias=books" TargetMode="External"/><Relationship Id="rId9"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vtss-ric.org/"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sz="4400" dirty="0"/>
              <a:t>VTSS Exploration and Installation Series</a:t>
            </a:r>
            <a:endParaRPr sz="4400" dirty="0"/>
          </a:p>
        </p:txBody>
      </p:sp>
      <p:sp>
        <p:nvSpPr>
          <p:cNvPr id="206" name="Google Shape;206;p1"/>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dirty="0">
                <a:solidFill>
                  <a:srgbClr val="000000"/>
                </a:solidFill>
              </a:rPr>
              <a:t>February 20, 2020</a:t>
            </a:r>
            <a:endParaRPr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6"/>
          <p:cNvSpPr txBox="1">
            <a:spLocks noGrp="1"/>
          </p:cNvSpPr>
          <p:nvPr>
            <p:ph type="body" idx="1"/>
          </p:nvPr>
        </p:nvSpPr>
        <p:spPr>
          <a:xfrm>
            <a:off x="121600" y="1620875"/>
            <a:ext cx="9144000" cy="49104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SzPts val="2600"/>
              <a:buChar char="•"/>
            </a:pPr>
            <a:r>
              <a:rPr lang="en-US" sz="2600"/>
              <a:t>identify and document your exploration team members</a:t>
            </a:r>
            <a:endParaRPr sz="2600"/>
          </a:p>
          <a:p>
            <a:pPr marL="457200" lvl="0" indent="-393700" algn="l" rtl="0">
              <a:lnSpc>
                <a:spcPct val="100000"/>
              </a:lnSpc>
              <a:spcBef>
                <a:spcPts val="0"/>
              </a:spcBef>
              <a:spcAft>
                <a:spcPts val="0"/>
              </a:spcAft>
              <a:buSzPts val="2600"/>
              <a:buChar char="•"/>
            </a:pPr>
            <a:r>
              <a:rPr lang="en-US" sz="2600"/>
              <a:t>clearly define VTSS </a:t>
            </a:r>
            <a:endParaRPr sz="2600"/>
          </a:p>
          <a:p>
            <a:pPr marL="457200" lvl="0" indent="-393700" algn="l" rtl="0">
              <a:lnSpc>
                <a:spcPct val="100000"/>
              </a:lnSpc>
              <a:spcBef>
                <a:spcPts val="0"/>
              </a:spcBef>
              <a:spcAft>
                <a:spcPts val="0"/>
              </a:spcAft>
              <a:buSzPts val="2600"/>
              <a:buChar char="•"/>
            </a:pPr>
            <a:r>
              <a:rPr lang="en-US" sz="2600"/>
              <a:t>identify the roadmap for VTSS Implementation, our Implementation Matrix</a:t>
            </a:r>
            <a:endParaRPr sz="2600"/>
          </a:p>
          <a:p>
            <a:pPr marL="457200" lvl="0" indent="-393700" algn="l" rtl="0">
              <a:lnSpc>
                <a:spcPct val="100000"/>
              </a:lnSpc>
              <a:spcBef>
                <a:spcPts val="0"/>
              </a:spcBef>
              <a:spcAft>
                <a:spcPts val="0"/>
              </a:spcAft>
              <a:buSzPts val="2600"/>
              <a:buChar char="•"/>
            </a:pPr>
            <a:r>
              <a:rPr lang="en-US" sz="2600"/>
              <a:t>identify and review the VTSS Implementation Logic, our way of work</a:t>
            </a:r>
            <a:endParaRPr sz="2600"/>
          </a:p>
          <a:p>
            <a:pPr marL="457200" lvl="0" indent="-393700" algn="l" rtl="0">
              <a:lnSpc>
                <a:spcPct val="100000"/>
              </a:lnSpc>
              <a:spcBef>
                <a:spcPts val="0"/>
              </a:spcBef>
              <a:spcAft>
                <a:spcPts val="0"/>
              </a:spcAft>
              <a:buSzPts val="2600"/>
              <a:buChar char="•"/>
            </a:pPr>
            <a:r>
              <a:rPr lang="en-US" sz="2600"/>
              <a:t>identify the data you are hoping to change</a:t>
            </a:r>
            <a:endParaRPr sz="2600"/>
          </a:p>
          <a:p>
            <a:pPr marL="457200" lvl="0" indent="-393700" algn="l" rtl="0">
              <a:lnSpc>
                <a:spcPct val="100000"/>
              </a:lnSpc>
              <a:spcBef>
                <a:spcPts val="0"/>
              </a:spcBef>
              <a:spcAft>
                <a:spcPts val="0"/>
              </a:spcAft>
              <a:buSzPts val="2600"/>
              <a:buChar char="•"/>
            </a:pPr>
            <a:r>
              <a:rPr lang="en-US" sz="2600"/>
              <a:t>understand the importance of family and community partnerships</a:t>
            </a:r>
            <a:endParaRPr sz="2600"/>
          </a:p>
          <a:p>
            <a:pPr marL="457200" lvl="0" indent="-393700" algn="l" rtl="0">
              <a:lnSpc>
                <a:spcPct val="100000"/>
              </a:lnSpc>
              <a:spcBef>
                <a:spcPts val="0"/>
              </a:spcBef>
              <a:spcAft>
                <a:spcPts val="0"/>
              </a:spcAft>
              <a:buSzPts val="2600"/>
              <a:buChar char="•"/>
            </a:pPr>
            <a:r>
              <a:rPr lang="en-US" sz="2600"/>
              <a:t>begin developing your vision for the work, including how VTSS adds value to existing initiatives</a:t>
            </a:r>
            <a:endParaRPr sz="2600"/>
          </a:p>
          <a:p>
            <a:pPr marL="457200" lvl="0" indent="0" algn="l" rtl="0">
              <a:lnSpc>
                <a:spcPct val="100000"/>
              </a:lnSpc>
              <a:spcBef>
                <a:spcPts val="0"/>
              </a:spcBef>
              <a:spcAft>
                <a:spcPts val="0"/>
              </a:spcAft>
              <a:buSzPts val="1800"/>
              <a:buNone/>
            </a:pPr>
            <a:endParaRPr sz="1800"/>
          </a:p>
          <a:p>
            <a:pPr marL="342900" lvl="0" indent="-139700" algn="l" rtl="0">
              <a:lnSpc>
                <a:spcPct val="100000"/>
              </a:lnSpc>
              <a:spcBef>
                <a:spcPts val="0"/>
              </a:spcBef>
              <a:spcAft>
                <a:spcPts val="0"/>
              </a:spcAft>
              <a:buClr>
                <a:schemeClr val="dk1"/>
              </a:buClr>
              <a:buSzPts val="3200"/>
              <a:buNone/>
            </a:pPr>
            <a:endParaRPr sz="1800"/>
          </a:p>
          <a:p>
            <a:pPr marL="0" lvl="0" indent="0" algn="l" rtl="0">
              <a:lnSpc>
                <a:spcPct val="100000"/>
              </a:lnSpc>
              <a:spcBef>
                <a:spcPts val="640"/>
              </a:spcBef>
              <a:spcAft>
                <a:spcPts val="0"/>
              </a:spcAft>
              <a:buClr>
                <a:schemeClr val="dk1"/>
              </a:buClr>
              <a:buSzPts val="3200"/>
              <a:buNone/>
            </a:pPr>
            <a:endParaRPr sz="1800"/>
          </a:p>
        </p:txBody>
      </p:sp>
      <p:sp>
        <p:nvSpPr>
          <p:cNvPr id="268" name="Google Shape;268;p6"/>
          <p:cNvSpPr txBox="1">
            <a:spLocks noGrp="1"/>
          </p:cNvSpPr>
          <p:nvPr>
            <p:ph type="title"/>
          </p:nvPr>
        </p:nvSpPr>
        <p:spPr>
          <a:xfrm>
            <a:off x="228600" y="13939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solidFill>
                  <a:schemeClr val="dk1"/>
                </a:solidFill>
              </a:rPr>
              <a:t>Success Criteria</a:t>
            </a:r>
            <a:endParaRPr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
          <p:cNvSpPr txBox="1">
            <a:spLocks noGrp="1"/>
          </p:cNvSpPr>
          <p:nvPr>
            <p:ph type="body" idx="1"/>
          </p:nvPr>
        </p:nvSpPr>
        <p:spPr>
          <a:xfrm>
            <a:off x="190500" y="1475125"/>
            <a:ext cx="8763000" cy="52539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Char char="•"/>
            </a:pPr>
            <a:r>
              <a:rPr lang="en-US" sz="2400" dirty="0">
                <a:solidFill>
                  <a:schemeClr val="dk1"/>
                </a:solidFill>
              </a:rPr>
              <a:t>As you learn about VTSS through</a:t>
            </a:r>
            <a:r>
              <a:rPr lang="en-US" sz="2400" dirty="0"/>
              <a:t> “E&amp;I” (Exploration &amp; Installation)</a:t>
            </a:r>
            <a:r>
              <a:rPr lang="en-US" sz="2400" dirty="0">
                <a:solidFill>
                  <a:schemeClr val="dk1"/>
                </a:solidFill>
              </a:rPr>
              <a:t>, what information will help you </a:t>
            </a:r>
            <a:r>
              <a:rPr lang="en-US" sz="2400" dirty="0"/>
              <a:t>explore the valued added to your current work, mission, and goals as a division</a:t>
            </a:r>
            <a:r>
              <a:rPr lang="en-US" sz="2400" dirty="0">
                <a:solidFill>
                  <a:schemeClr val="dk1"/>
                </a:solidFill>
              </a:rPr>
              <a:t>?</a:t>
            </a:r>
            <a:endParaRPr sz="2400" dirty="0">
              <a:solidFill>
                <a:srgbClr val="FF0000"/>
              </a:solidFill>
            </a:endParaRPr>
          </a:p>
          <a:p>
            <a:pPr marL="342900" lvl="0" indent="-342900" algn="l" rtl="0">
              <a:lnSpc>
                <a:spcPct val="100000"/>
              </a:lnSpc>
              <a:spcBef>
                <a:spcPts val="1800"/>
              </a:spcBef>
              <a:spcAft>
                <a:spcPts val="0"/>
              </a:spcAft>
              <a:buClr>
                <a:schemeClr val="dk1"/>
              </a:buClr>
              <a:buSzPts val="2400"/>
              <a:buChar char="•"/>
            </a:pPr>
            <a:r>
              <a:rPr lang="en-US" sz="2400" dirty="0">
                <a:solidFill>
                  <a:schemeClr val="dk1"/>
                </a:solidFill>
              </a:rPr>
              <a:t>How will you engage with staff, families, and your community, with the goal of achieving equitable learning outcomes for all students?</a:t>
            </a:r>
            <a:endParaRPr dirty="0"/>
          </a:p>
          <a:p>
            <a:pPr marL="342900" lvl="0" indent="-342900" algn="l" rtl="0">
              <a:lnSpc>
                <a:spcPct val="100000"/>
              </a:lnSpc>
              <a:spcBef>
                <a:spcPts val="1800"/>
              </a:spcBef>
              <a:spcAft>
                <a:spcPts val="0"/>
              </a:spcAft>
              <a:buClr>
                <a:schemeClr val="dk1"/>
              </a:buClr>
              <a:buSzPts val="2400"/>
              <a:buChar char="•"/>
            </a:pPr>
            <a:r>
              <a:rPr lang="en-US" sz="2400" dirty="0">
                <a:solidFill>
                  <a:schemeClr val="dk1"/>
                </a:solidFill>
              </a:rPr>
              <a:t>What information, data and collaborative dialogue is needed to inform the development of a comprehensive vision for the implementation of VTSS?</a:t>
            </a:r>
            <a:endParaRPr sz="2400" dirty="0">
              <a:solidFill>
                <a:schemeClr val="dk1"/>
              </a:solidFill>
            </a:endParaRPr>
          </a:p>
          <a:p>
            <a:pPr marL="342900" lvl="0" indent="0" algn="l" rtl="0">
              <a:lnSpc>
                <a:spcPct val="100000"/>
              </a:lnSpc>
              <a:spcBef>
                <a:spcPts val="1800"/>
              </a:spcBef>
              <a:spcAft>
                <a:spcPts val="0"/>
              </a:spcAft>
              <a:buSzPts val="1800"/>
              <a:buNone/>
            </a:pPr>
            <a:endParaRPr sz="2400" dirty="0"/>
          </a:p>
          <a:p>
            <a:pPr marL="0" lvl="0" indent="0" algn="l" rtl="0">
              <a:lnSpc>
                <a:spcPct val="100000"/>
              </a:lnSpc>
              <a:spcBef>
                <a:spcPts val="1680"/>
              </a:spcBef>
              <a:spcAft>
                <a:spcPts val="0"/>
              </a:spcAft>
              <a:buClr>
                <a:schemeClr val="dk1"/>
              </a:buClr>
              <a:buSzPts val="2400"/>
              <a:buNone/>
            </a:pPr>
            <a:endParaRPr sz="2400" dirty="0">
              <a:solidFill>
                <a:schemeClr val="dk1"/>
              </a:solidFill>
            </a:endParaRPr>
          </a:p>
          <a:p>
            <a:pPr marL="0" lvl="0" indent="0" algn="l" rtl="0">
              <a:lnSpc>
                <a:spcPct val="100000"/>
              </a:lnSpc>
              <a:spcBef>
                <a:spcPts val="480"/>
              </a:spcBef>
              <a:spcAft>
                <a:spcPts val="0"/>
              </a:spcAft>
              <a:buClr>
                <a:schemeClr val="dk1"/>
              </a:buClr>
              <a:buSzPts val="2400"/>
              <a:buNone/>
            </a:pPr>
            <a:r>
              <a:rPr lang="en-US" sz="2400" dirty="0">
                <a:solidFill>
                  <a:schemeClr val="dk1"/>
                </a:solidFill>
              </a:rPr>
              <a:t> </a:t>
            </a:r>
            <a:endParaRPr sz="2600" dirty="0">
              <a:solidFill>
                <a:schemeClr val="dk1"/>
              </a:solidFill>
              <a:latin typeface="Calibri"/>
              <a:ea typeface="Calibri"/>
              <a:cs typeface="Calibri"/>
              <a:sym typeface="Calibri"/>
            </a:endParaRPr>
          </a:p>
        </p:txBody>
      </p:sp>
      <p:sp>
        <p:nvSpPr>
          <p:cNvPr id="275" name="Google Shape;275;p7"/>
          <p:cNvSpPr txBox="1">
            <a:spLocks noGrp="1"/>
          </p:cNvSpPr>
          <p:nvPr>
            <p:ph type="title"/>
          </p:nvPr>
        </p:nvSpPr>
        <p:spPr>
          <a:xfrm>
            <a:off x="152400" y="152400"/>
            <a:ext cx="8762999" cy="12192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Essential Questions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8"/>
          <p:cNvSpPr txBox="1">
            <a:spLocks noGrp="1"/>
          </p:cNvSpPr>
          <p:nvPr>
            <p:ph type="body" idx="1"/>
          </p:nvPr>
        </p:nvSpPr>
        <p:spPr>
          <a:xfrm>
            <a:off x="228600" y="1504275"/>
            <a:ext cx="8915400" cy="489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None/>
            </a:pPr>
            <a:r>
              <a:rPr lang="en-US" sz="2800"/>
              <a:t>Virginia Tiered Systems of Supports (VTSS)</a:t>
            </a:r>
            <a:endParaRPr/>
          </a:p>
          <a:p>
            <a:pPr marL="0" lvl="0" indent="0" algn="l" rtl="0">
              <a:lnSpc>
                <a:spcPct val="100000"/>
              </a:lnSpc>
              <a:spcBef>
                <a:spcPts val="0"/>
              </a:spcBef>
              <a:spcAft>
                <a:spcPts val="0"/>
              </a:spcAft>
              <a:buClr>
                <a:schemeClr val="dk1"/>
              </a:buClr>
              <a:buSzPts val="2800"/>
              <a:buNone/>
            </a:pPr>
            <a:r>
              <a:rPr lang="en-US" sz="2800"/>
              <a:t>integrates </a:t>
            </a:r>
            <a:r>
              <a:rPr lang="en-US" sz="2800" b="1"/>
              <a:t>academics, behavior, and mental wellness</a:t>
            </a:r>
            <a:r>
              <a:rPr lang="en-US" sz="2800"/>
              <a:t> into a framework for establishing the supports needed for a school to be an effective learning environment for all students. </a:t>
            </a:r>
            <a:endParaRPr sz="2800"/>
          </a:p>
          <a:p>
            <a:pPr marL="0" lvl="0" indent="0" algn="l" rtl="0">
              <a:lnSpc>
                <a:spcPct val="100000"/>
              </a:lnSpc>
              <a:spcBef>
                <a:spcPts val="1200"/>
              </a:spcBef>
              <a:spcAft>
                <a:spcPts val="0"/>
              </a:spcAft>
              <a:buClr>
                <a:schemeClr val="dk1"/>
              </a:buClr>
              <a:buSzPts val="2800"/>
              <a:buNone/>
            </a:pPr>
            <a:r>
              <a:rPr lang="en-US" sz="2800"/>
              <a:t>This systemic approach allows divisions, schools, and communities to provide multiple levels of support to students in a more effective and efficient, clearly defined process (VTSS, 2016).</a:t>
            </a:r>
            <a:endParaRPr/>
          </a:p>
        </p:txBody>
      </p:sp>
      <p:sp>
        <p:nvSpPr>
          <p:cNvPr id="282" name="Google Shape;282;p8"/>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t> </a:t>
            </a:r>
            <a:r>
              <a:rPr lang="en-US">
                <a:solidFill>
                  <a:schemeClr val="dk1"/>
                </a:solidFill>
              </a:rPr>
              <a:t>The “What”</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8" name="Image" descr="Graphic of a braid. The strands that make up the braid are ESSA, RTI, PBIS, Mental Wellness, and School Improvement"/>
          <p:cNvPicPr preferRelativeResize="0"/>
          <p:nvPr/>
        </p:nvPicPr>
        <p:blipFill rotWithShape="1">
          <a:blip r:embed="rId3">
            <a:alphaModFix/>
          </a:blip>
          <a:srcRect/>
          <a:stretch/>
        </p:blipFill>
        <p:spPr>
          <a:xfrm>
            <a:off x="119450" y="1297875"/>
            <a:ext cx="7203400" cy="5219350"/>
          </a:xfrm>
          <a:prstGeom prst="rect">
            <a:avLst/>
          </a:prstGeom>
          <a:noFill/>
          <a:ln>
            <a:noFill/>
          </a:ln>
        </p:spPr>
      </p:pic>
      <p:sp>
        <p:nvSpPr>
          <p:cNvPr id="287" name="Title"/>
          <p:cNvSpPr txBox="1">
            <a:spLocks noGrp="1"/>
          </p:cNvSpPr>
          <p:nvPr>
            <p:ph type="title"/>
          </p:nvPr>
        </p:nvSpPr>
        <p:spPr>
          <a:xfrm>
            <a:off x="548640" y="211015"/>
            <a:ext cx="8131126" cy="928468"/>
          </a:xfrm>
          <a:prstGeom prst="rect">
            <a:avLst/>
          </a:prstGeom>
          <a:solidFill>
            <a:srgbClr val="A9DCF2">
              <a:alpha val="67450"/>
            </a:srgbClr>
          </a:solidFill>
          <a:ln>
            <a:noFill/>
          </a:ln>
        </p:spPr>
        <p:txBody>
          <a:bodyPr spcFirstLastPara="1" wrap="square" lIns="68550" tIns="68550" rIns="68550" bIns="6855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Braiding Our Work</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5" name="Image" descr="Venn Diagram graphic with the headings of Academic RTI and PBIS"/>
          <p:cNvPicPr preferRelativeResize="0"/>
          <p:nvPr/>
        </p:nvPicPr>
        <p:blipFill rotWithShape="1">
          <a:blip r:embed="rId3">
            <a:alphaModFix/>
          </a:blip>
          <a:srcRect/>
          <a:stretch/>
        </p:blipFill>
        <p:spPr>
          <a:xfrm>
            <a:off x="711829" y="1400288"/>
            <a:ext cx="7974971" cy="5225596"/>
          </a:xfrm>
          <a:prstGeom prst="rect">
            <a:avLst/>
          </a:prstGeom>
          <a:noFill/>
          <a:ln>
            <a:noFill/>
          </a:ln>
        </p:spPr>
      </p:pic>
      <p:sp>
        <p:nvSpPr>
          <p:cNvPr id="294" name="Title"/>
          <p:cNvSpPr txBox="1">
            <a:spLocks noGrp="1"/>
          </p:cNvSpPr>
          <p:nvPr>
            <p:ph type="title" idx="4294967295"/>
          </p:nvPr>
        </p:nvSpPr>
        <p:spPr>
          <a:xfrm>
            <a:off x="457200" y="133961"/>
            <a:ext cx="8229600" cy="1143000"/>
          </a:xfrm>
          <a:prstGeom prst="rect">
            <a:avLst/>
          </a:prstGeom>
          <a:solidFill>
            <a:srgbClr val="A9DCF2"/>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410"/>
              <a:buFont typeface="Verdana"/>
              <a:buNone/>
            </a:pPr>
            <a:r>
              <a:rPr lang="en-US" sz="4410"/>
              <a:t>Features of VTSS</a:t>
            </a:r>
            <a:br>
              <a:rPr lang="en-US" sz="4410"/>
            </a:br>
            <a:r>
              <a:rPr lang="en-US" sz="3600"/>
              <a:t>(</a:t>
            </a:r>
            <a:r>
              <a:rPr lang="en-US" sz="3240"/>
              <a:t>adapted from McIntosh &amp; Goodman</a:t>
            </a:r>
            <a:r>
              <a:rPr lang="en-US" sz="3600"/>
              <a:t>)</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9"/>
          <p:cNvSpPr txBox="1">
            <a:spLocks noGrp="1"/>
          </p:cNvSpPr>
          <p:nvPr>
            <p:ph type="body" idx="1"/>
          </p:nvPr>
        </p:nvSpPr>
        <p:spPr>
          <a:xfrm>
            <a:off x="457199" y="1828800"/>
            <a:ext cx="8229600" cy="45719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None/>
            </a:pPr>
            <a:r>
              <a:rPr lang="en-US" sz="2800" dirty="0"/>
              <a:t>Building this framework is a complex and iterative process. Students, staff, families, and community members are consistently included as planning partners. </a:t>
            </a:r>
            <a:endParaRPr dirty="0"/>
          </a:p>
          <a:p>
            <a:pPr marL="0" lvl="0" indent="0" algn="ctr" rtl="0">
              <a:lnSpc>
                <a:spcPct val="100000"/>
              </a:lnSpc>
              <a:spcBef>
                <a:spcPts val="560"/>
              </a:spcBef>
              <a:spcAft>
                <a:spcPts val="0"/>
              </a:spcAft>
              <a:buClr>
                <a:schemeClr val="dk1"/>
              </a:buClr>
              <a:buSzPts val="2800"/>
              <a:buNone/>
            </a:pPr>
            <a:endParaRPr sz="2800" dirty="0"/>
          </a:p>
          <a:p>
            <a:pPr marL="0" lvl="0" indent="0" algn="ctr" rtl="0">
              <a:lnSpc>
                <a:spcPct val="170000"/>
              </a:lnSpc>
              <a:spcBef>
                <a:spcPts val="560"/>
              </a:spcBef>
              <a:spcAft>
                <a:spcPts val="0"/>
              </a:spcAft>
              <a:buClr>
                <a:schemeClr val="dk1"/>
              </a:buClr>
              <a:buSzPts val="2800"/>
              <a:buNone/>
            </a:pPr>
            <a:r>
              <a:rPr lang="en-US" sz="2800" dirty="0"/>
              <a:t>“</a:t>
            </a:r>
            <a:r>
              <a:rPr lang="en-US" sz="2800" i="1" dirty="0"/>
              <a:t>We cannot solve our problems with the same level of thinking that created them.”</a:t>
            </a:r>
            <a:endParaRPr dirty="0"/>
          </a:p>
          <a:p>
            <a:pPr marL="0" lvl="0" indent="0" algn="r" rtl="0">
              <a:lnSpc>
                <a:spcPct val="100000"/>
              </a:lnSpc>
              <a:spcBef>
                <a:spcPts val="1800"/>
              </a:spcBef>
              <a:spcAft>
                <a:spcPts val="0"/>
              </a:spcAft>
              <a:buClr>
                <a:schemeClr val="dk1"/>
              </a:buClr>
              <a:buSzPts val="2400"/>
              <a:buNone/>
            </a:pPr>
            <a:r>
              <a:rPr lang="en-US" sz="2400" i="1" dirty="0"/>
              <a:t>Albert Einstein </a:t>
            </a:r>
            <a:endParaRPr dirty="0"/>
          </a:p>
          <a:p>
            <a:pPr marL="0" lvl="0" indent="0" algn="ctr" rtl="0">
              <a:lnSpc>
                <a:spcPct val="100000"/>
              </a:lnSpc>
              <a:spcBef>
                <a:spcPts val="560"/>
              </a:spcBef>
              <a:spcAft>
                <a:spcPts val="0"/>
              </a:spcAft>
              <a:buClr>
                <a:schemeClr val="dk1"/>
              </a:buClr>
              <a:buSzPts val="2800"/>
              <a:buNone/>
            </a:pPr>
            <a:endParaRPr sz="2800" dirty="0"/>
          </a:p>
          <a:p>
            <a:pPr marL="0" lvl="0" indent="0" algn="ctr" rtl="0">
              <a:lnSpc>
                <a:spcPct val="100000"/>
              </a:lnSpc>
              <a:spcBef>
                <a:spcPts val="560"/>
              </a:spcBef>
              <a:spcAft>
                <a:spcPts val="0"/>
              </a:spcAft>
              <a:buClr>
                <a:schemeClr val="dk1"/>
              </a:buClr>
              <a:buSzPts val="2800"/>
              <a:buNone/>
            </a:pPr>
            <a:endParaRPr sz="2800" dirty="0"/>
          </a:p>
        </p:txBody>
      </p:sp>
      <p:sp>
        <p:nvSpPr>
          <p:cNvPr id="301" name="Google Shape;301;p9"/>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VTSS = Systems Change</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Clr>
                <a:schemeClr val="dk1"/>
              </a:buClr>
              <a:buSzPts val="3200"/>
              <a:buNone/>
            </a:pPr>
            <a:endParaRPr/>
          </a:p>
          <a:p>
            <a:pPr marL="0" lvl="0" indent="0" algn="l" rtl="0">
              <a:lnSpc>
                <a:spcPct val="90000"/>
              </a:lnSpc>
              <a:spcBef>
                <a:spcPts val="640"/>
              </a:spcBef>
              <a:spcAft>
                <a:spcPts val="0"/>
              </a:spcAft>
              <a:buClr>
                <a:schemeClr val="dk1"/>
              </a:buClr>
              <a:buSzPts val="3200"/>
              <a:buNone/>
            </a:pPr>
            <a:r>
              <a:rPr lang="en-US"/>
              <a:t>Pause and discuss how you:</a:t>
            </a:r>
            <a:endParaRPr/>
          </a:p>
          <a:p>
            <a:pPr marL="342900" lvl="0" indent="-342900" algn="l" rtl="0">
              <a:lnSpc>
                <a:spcPct val="90000"/>
              </a:lnSpc>
              <a:spcBef>
                <a:spcPts val="640"/>
              </a:spcBef>
              <a:spcAft>
                <a:spcPts val="0"/>
              </a:spcAft>
              <a:buClr>
                <a:schemeClr val="dk1"/>
              </a:buClr>
              <a:buSzPts val="3200"/>
              <a:buChar char="•"/>
            </a:pPr>
            <a:r>
              <a:rPr lang="en-US"/>
              <a:t>Feel about change</a:t>
            </a:r>
            <a:endParaRPr/>
          </a:p>
          <a:p>
            <a:pPr marL="342900" lvl="0" indent="-342900" algn="l" rtl="0">
              <a:lnSpc>
                <a:spcPct val="90000"/>
              </a:lnSpc>
              <a:spcBef>
                <a:spcPts val="640"/>
              </a:spcBef>
              <a:spcAft>
                <a:spcPts val="0"/>
              </a:spcAft>
              <a:buClr>
                <a:schemeClr val="dk1"/>
              </a:buClr>
              <a:buSzPts val="3200"/>
              <a:buChar char="•"/>
            </a:pPr>
            <a:r>
              <a:rPr lang="en-US"/>
              <a:t>Respond to change </a:t>
            </a:r>
            <a:endParaRPr/>
          </a:p>
          <a:p>
            <a:pPr marL="0" lvl="0" indent="0" algn="l" rtl="0">
              <a:lnSpc>
                <a:spcPct val="90000"/>
              </a:lnSpc>
              <a:spcBef>
                <a:spcPts val="640"/>
              </a:spcBef>
              <a:spcAft>
                <a:spcPts val="0"/>
              </a:spcAft>
              <a:buClr>
                <a:schemeClr val="dk1"/>
              </a:buClr>
              <a:buSzPts val="3200"/>
              <a:buNone/>
            </a:pPr>
            <a:endParaRPr/>
          </a:p>
          <a:p>
            <a:pPr marL="0" lvl="0" indent="0" algn="ctr" rtl="0">
              <a:lnSpc>
                <a:spcPct val="90000"/>
              </a:lnSpc>
              <a:spcBef>
                <a:spcPts val="640"/>
              </a:spcBef>
              <a:spcAft>
                <a:spcPts val="0"/>
              </a:spcAft>
              <a:buClr>
                <a:schemeClr val="dk1"/>
              </a:buClr>
              <a:buSzPts val="3200"/>
              <a:buNone/>
            </a:pPr>
            <a:r>
              <a:rPr lang="en-US"/>
              <a:t>What impacts how you think/feel about change?</a:t>
            </a:r>
            <a:endParaRPr/>
          </a:p>
          <a:p>
            <a:pPr marL="342900" lvl="0" indent="-139700" algn="l" rtl="0">
              <a:lnSpc>
                <a:spcPct val="90000"/>
              </a:lnSpc>
              <a:spcBef>
                <a:spcPts val="640"/>
              </a:spcBef>
              <a:spcAft>
                <a:spcPts val="0"/>
              </a:spcAft>
              <a:buClr>
                <a:schemeClr val="dk1"/>
              </a:buClr>
              <a:buSzPts val="3200"/>
              <a:buNone/>
            </a:pPr>
            <a:endParaRPr/>
          </a:p>
        </p:txBody>
      </p:sp>
      <p:sp>
        <p:nvSpPr>
          <p:cNvPr id="307" name="Google Shape;307;p10"/>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Systems Change Involves…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Image" descr="Cartoon graphic that humorously reminds us that while everyone may want change, no one wants to change or lead the change" title="The Trouble with Change"/>
          <p:cNvPicPr preferRelativeResize="0"/>
          <p:nvPr/>
        </p:nvPicPr>
        <p:blipFill rotWithShape="1">
          <a:blip r:embed="rId3">
            <a:alphaModFix/>
          </a:blip>
          <a:srcRect/>
          <a:stretch/>
        </p:blipFill>
        <p:spPr>
          <a:xfrm>
            <a:off x="1053296" y="1504709"/>
            <a:ext cx="6947704" cy="4972291"/>
          </a:xfrm>
          <a:prstGeom prst="rect">
            <a:avLst/>
          </a:prstGeom>
          <a:noFill/>
          <a:ln>
            <a:noFill/>
          </a:ln>
        </p:spPr>
      </p:pic>
      <p:sp>
        <p:nvSpPr>
          <p:cNvPr id="314" name="Title"/>
          <p:cNvSpPr txBox="1">
            <a:spLocks noGrp="1"/>
          </p:cNvSpPr>
          <p:nvPr>
            <p:ph type="title"/>
          </p:nvPr>
        </p:nvSpPr>
        <p:spPr>
          <a:xfrm>
            <a:off x="228600" y="228600"/>
            <a:ext cx="8686799" cy="1143000"/>
          </a:xfrm>
          <a:prstGeom prst="rect">
            <a:avLst/>
          </a:prstGeom>
          <a:solidFill>
            <a:srgbClr val="A9DCF2">
              <a:alpha val="6666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 Change Questions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2"/>
          <p:cNvSpPr txBox="1">
            <a:spLocks noGrp="1"/>
          </p:cNvSpPr>
          <p:nvPr>
            <p:ph type="body" idx="1"/>
          </p:nvPr>
        </p:nvSpPr>
        <p:spPr>
          <a:xfrm>
            <a:off x="685799" y="1600200"/>
            <a:ext cx="7772400" cy="5257800"/>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Clr>
                <a:schemeClr val="dk1"/>
              </a:buClr>
              <a:buSzPts val="3200"/>
              <a:buNone/>
            </a:pPr>
            <a:r>
              <a:rPr lang="en-US"/>
              <a:t>Kurt Lewin describes system change “as unfreezing the existing system, changing it, and refreezing it in its new and more effective configuration” (NIRN, 2016).</a:t>
            </a:r>
            <a:endParaRPr/>
          </a:p>
          <a:p>
            <a:pPr marL="0" lvl="0" indent="0" algn="ctr" rtl="0">
              <a:lnSpc>
                <a:spcPct val="100000"/>
              </a:lnSpc>
              <a:spcBef>
                <a:spcPts val="1240"/>
              </a:spcBef>
              <a:spcAft>
                <a:spcPts val="0"/>
              </a:spcAft>
              <a:buClr>
                <a:schemeClr val="dk1"/>
              </a:buClr>
              <a:buSzPts val="3200"/>
              <a:buNone/>
            </a:pPr>
            <a:endParaRPr i="1"/>
          </a:p>
          <a:p>
            <a:pPr marL="0" lvl="0" indent="0" algn="ctr" rtl="0">
              <a:lnSpc>
                <a:spcPct val="100000"/>
              </a:lnSpc>
              <a:spcBef>
                <a:spcPts val="640"/>
              </a:spcBef>
              <a:spcAft>
                <a:spcPts val="0"/>
              </a:spcAft>
              <a:buClr>
                <a:schemeClr val="dk1"/>
              </a:buClr>
              <a:buSzPts val="3200"/>
              <a:buNone/>
            </a:pPr>
            <a:r>
              <a:rPr lang="en-US"/>
              <a:t>Change </a:t>
            </a:r>
            <a:r>
              <a:rPr lang="en-US" i="1"/>
              <a:t>(changing our way of work) </a:t>
            </a:r>
            <a:r>
              <a:rPr lang="en-US"/>
              <a:t>isn’t easy!</a:t>
            </a:r>
            <a:endParaRPr/>
          </a:p>
          <a:p>
            <a:pPr marL="0" lvl="0" indent="0" algn="ctr" rtl="0">
              <a:lnSpc>
                <a:spcPct val="100000"/>
              </a:lnSpc>
              <a:spcBef>
                <a:spcPts val="640"/>
              </a:spcBef>
              <a:spcAft>
                <a:spcPts val="0"/>
              </a:spcAft>
              <a:buClr>
                <a:schemeClr val="dk1"/>
              </a:buClr>
              <a:buSzPts val="3200"/>
              <a:buNone/>
            </a:pPr>
            <a:endParaRPr/>
          </a:p>
        </p:txBody>
      </p:sp>
      <p:sp>
        <p:nvSpPr>
          <p:cNvPr id="321" name="Google Shape;321;p12"/>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Verdana"/>
              <a:buNone/>
            </a:pPr>
            <a:r>
              <a:rPr lang="en-US" sz="3600">
                <a:solidFill>
                  <a:schemeClr val="dk2"/>
                </a:solidFill>
              </a:rPr>
              <a:t>Unfreezing (Changing) the System</a:t>
            </a:r>
            <a:endParaRPr sz="3600">
              <a:solidFill>
                <a:schemeClr val="dk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8" name="Image" descr="Graphic showing ways to manage complex change"/>
          <p:cNvPicPr preferRelativeResize="0"/>
          <p:nvPr/>
        </p:nvPicPr>
        <p:blipFill rotWithShape="1">
          <a:blip r:embed="rId3">
            <a:alphaModFix/>
          </a:blip>
          <a:srcRect/>
          <a:stretch/>
        </p:blipFill>
        <p:spPr>
          <a:xfrm rot="5400000">
            <a:off x="1854075" y="-147950"/>
            <a:ext cx="5401200" cy="8440300"/>
          </a:xfrm>
          <a:prstGeom prst="rect">
            <a:avLst/>
          </a:prstGeom>
          <a:noFill/>
          <a:ln>
            <a:noFill/>
          </a:ln>
        </p:spPr>
      </p:pic>
      <p:sp>
        <p:nvSpPr>
          <p:cNvPr id="327" name="Title"/>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Managing Complex Change</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title"/>
          </p:nvPr>
        </p:nvSpPr>
        <p:spPr>
          <a:xfrm>
            <a:off x="228600" y="280425"/>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800"/>
              <a:buFont typeface="Verdana"/>
              <a:buNone/>
            </a:pPr>
            <a:r>
              <a:rPr lang="en-US" dirty="0">
                <a:solidFill>
                  <a:srgbClr val="000000"/>
                </a:solidFill>
              </a:rPr>
              <a:t>Welcome! </a:t>
            </a:r>
            <a:endParaRPr dirty="0">
              <a:solidFill>
                <a:srgbClr val="000000"/>
              </a:solidFill>
            </a:endParaRPr>
          </a:p>
        </p:txBody>
      </p:sp>
      <p:sp>
        <p:nvSpPr>
          <p:cNvPr id="212" name="Google Shape;212;p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800"/>
              <a:buNone/>
            </a:pPr>
            <a:endParaRPr dirty="0"/>
          </a:p>
          <a:p>
            <a:pPr marL="457200" lvl="0" indent="-406400" algn="l" rtl="0">
              <a:lnSpc>
                <a:spcPct val="100000"/>
              </a:lnSpc>
              <a:spcBef>
                <a:spcPts val="560"/>
              </a:spcBef>
              <a:spcAft>
                <a:spcPts val="0"/>
              </a:spcAft>
              <a:buClr>
                <a:schemeClr val="dk1"/>
              </a:buClr>
              <a:buSzPts val="2800"/>
              <a:buChar char="•"/>
            </a:pPr>
            <a:r>
              <a:rPr lang="en-US" dirty="0"/>
              <a:t>Michael Gregory</a:t>
            </a:r>
            <a:endParaRPr dirty="0"/>
          </a:p>
          <a:p>
            <a:pPr marL="742950" lvl="1" indent="-349250" algn="l" rtl="0">
              <a:lnSpc>
                <a:spcPct val="100000"/>
              </a:lnSpc>
              <a:spcBef>
                <a:spcPts val="560"/>
              </a:spcBef>
              <a:spcAft>
                <a:spcPts val="0"/>
              </a:spcAft>
              <a:buClr>
                <a:schemeClr val="dk1"/>
              </a:buClr>
              <a:buSzPts val="2800"/>
              <a:buChar char="–"/>
            </a:pPr>
            <a:r>
              <a:rPr lang="en-US" dirty="0"/>
              <a:t>Virginia Tiered Systems of Support Specialist</a:t>
            </a:r>
            <a:endParaRPr dirty="0"/>
          </a:p>
          <a:p>
            <a:pPr marL="342900" lvl="0" indent="-165100" algn="ctr" rtl="0">
              <a:lnSpc>
                <a:spcPct val="100000"/>
              </a:lnSpc>
              <a:spcBef>
                <a:spcPts val="0"/>
              </a:spcBef>
              <a:spcAft>
                <a:spcPts val="0"/>
              </a:spcAft>
              <a:buClr>
                <a:schemeClr val="dk1"/>
              </a:buClr>
              <a:buSzPts val="2800"/>
              <a:buNone/>
            </a:pP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46" name="Image 2" descr="Positive Behavioral Intervention and Support logo"/>
          <p:cNvPicPr preferRelativeResize="0"/>
          <p:nvPr/>
        </p:nvPicPr>
        <p:blipFill rotWithShape="1">
          <a:blip r:embed="rId3">
            <a:alphaModFix/>
          </a:blip>
          <a:srcRect/>
          <a:stretch/>
        </p:blipFill>
        <p:spPr>
          <a:xfrm>
            <a:off x="7772400" y="6330950"/>
            <a:ext cx="1208437" cy="368214"/>
          </a:xfrm>
          <a:prstGeom prst="rect">
            <a:avLst/>
          </a:prstGeom>
          <a:noFill/>
          <a:ln>
            <a:noFill/>
          </a:ln>
        </p:spPr>
      </p:pic>
      <p:sp>
        <p:nvSpPr>
          <p:cNvPr id="336" name="Text 7"/>
          <p:cNvSpPr txBox="1"/>
          <p:nvPr/>
        </p:nvSpPr>
        <p:spPr>
          <a:xfrm>
            <a:off x="0" y="5305825"/>
            <a:ext cx="2604300" cy="12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Students </a:t>
            </a:r>
            <a:endParaRPr sz="1400" i="0" u="none" strike="noStrike" cap="none">
              <a:solidFill>
                <a:srgbClr val="000000"/>
              </a:solidFill>
              <a:latin typeface="Verdana"/>
              <a:ea typeface="Verdana"/>
              <a:cs typeface="Verdana"/>
              <a:sym typeface="Verdana"/>
            </a:endParaRPr>
          </a:p>
        </p:txBody>
      </p:sp>
      <p:sp>
        <p:nvSpPr>
          <p:cNvPr id="334" name="Text 6"/>
          <p:cNvSpPr txBox="1"/>
          <p:nvPr/>
        </p:nvSpPr>
        <p:spPr>
          <a:xfrm>
            <a:off x="6701700" y="2218475"/>
            <a:ext cx="2442300" cy="163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dirty="0">
                <a:solidFill>
                  <a:srgbClr val="FF6600"/>
                </a:solidFill>
                <a:latin typeface="Verdana"/>
                <a:ea typeface="Verdana"/>
                <a:cs typeface="Verdana"/>
                <a:sym typeface="Verdana"/>
              </a:rPr>
              <a:t>Supporting</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dirty="0">
                <a:solidFill>
                  <a:srgbClr val="FF6600"/>
                </a:solidFill>
                <a:latin typeface="Verdana"/>
                <a:ea typeface="Verdana"/>
                <a:cs typeface="Verdana"/>
                <a:sym typeface="Verdana"/>
              </a:rPr>
              <a:t>Decision</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dirty="0">
                <a:solidFill>
                  <a:srgbClr val="FF6600"/>
                </a:solidFill>
                <a:latin typeface="Verdana"/>
                <a:ea typeface="Verdana"/>
                <a:cs typeface="Verdana"/>
                <a:sym typeface="Verdana"/>
              </a:rPr>
              <a:t>Making</a:t>
            </a:r>
            <a:endParaRPr sz="1400" i="0" u="none" strike="noStrike" cap="none" dirty="0">
              <a:solidFill>
                <a:srgbClr val="000000"/>
              </a:solidFill>
              <a:latin typeface="Verdana"/>
              <a:ea typeface="Verdana"/>
              <a:cs typeface="Verdana"/>
              <a:sym typeface="Verdana"/>
            </a:endParaRPr>
          </a:p>
        </p:txBody>
      </p:sp>
      <p:sp>
        <p:nvSpPr>
          <p:cNvPr id="335" name="Text 5"/>
          <p:cNvSpPr txBox="1"/>
          <p:nvPr/>
        </p:nvSpPr>
        <p:spPr>
          <a:xfrm>
            <a:off x="0" y="1909825"/>
            <a:ext cx="2442300" cy="147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Verdana"/>
                <a:ea typeface="Verdana"/>
                <a:cs typeface="Verdana"/>
                <a:sym typeface="Verdana"/>
              </a:rPr>
              <a:t>Supporting</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Verdana"/>
                <a:ea typeface="Verdana"/>
                <a:cs typeface="Verdana"/>
                <a:sym typeface="Verdana"/>
              </a:rPr>
              <a:t>Staff </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Impact"/>
                <a:ea typeface="Impact"/>
                <a:cs typeface="Impact"/>
                <a:sym typeface="Impact"/>
              </a:rPr>
              <a:t> </a:t>
            </a:r>
            <a:endParaRPr sz="1400" b="0" i="0" u="none" strike="noStrike" cap="none" dirty="0">
              <a:solidFill>
                <a:srgbClr val="000000"/>
              </a:solidFill>
              <a:latin typeface="Arial"/>
              <a:ea typeface="Arial"/>
              <a:cs typeface="Arial"/>
              <a:sym typeface="Arial"/>
            </a:endParaRPr>
          </a:p>
        </p:txBody>
      </p:sp>
      <p:grpSp>
        <p:nvGrpSpPr>
          <p:cNvPr id="337" name="Image 1 - Grouped Shapes and Text" descr="Venn Diagram titled &quot;Outcomes&quot; with three circles of Data, Systems, and Practices"/>
          <p:cNvGrpSpPr/>
          <p:nvPr/>
        </p:nvGrpSpPr>
        <p:grpSpPr>
          <a:xfrm>
            <a:off x="2077837" y="1510479"/>
            <a:ext cx="4773300" cy="4618180"/>
            <a:chOff x="2077813" y="1251060"/>
            <a:chExt cx="4773300" cy="4665300"/>
          </a:xfrm>
        </p:grpSpPr>
        <p:sp>
          <p:nvSpPr>
            <p:cNvPr id="342" name="Text 4"/>
            <p:cNvSpPr txBox="1"/>
            <p:nvPr/>
          </p:nvSpPr>
          <p:spPr>
            <a:xfrm>
              <a:off x="2182727" y="2775452"/>
              <a:ext cx="206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00"/>
                </a:buClr>
                <a:buSzPts val="700"/>
                <a:buFont typeface="Impact"/>
                <a:buNone/>
              </a:pPr>
              <a:r>
                <a:rPr lang="en-US" sz="2800" b="1" i="0" u="none" strike="noStrike" cap="none" dirty="0">
                  <a:solidFill>
                    <a:srgbClr val="008000"/>
                  </a:solidFill>
                  <a:latin typeface="Verdana"/>
                  <a:ea typeface="Verdana"/>
                  <a:cs typeface="Verdana"/>
                  <a:sym typeface="Verdana"/>
                </a:rPr>
                <a:t>SYSTEMS</a:t>
              </a:r>
              <a:endParaRPr sz="1400" i="0" u="none" strike="noStrike" cap="none" dirty="0">
                <a:solidFill>
                  <a:srgbClr val="000000"/>
                </a:solidFill>
                <a:latin typeface="Verdana"/>
                <a:ea typeface="Verdana"/>
                <a:cs typeface="Verdana"/>
                <a:sym typeface="Verdana"/>
              </a:endParaRPr>
            </a:p>
          </p:txBody>
        </p:sp>
        <p:sp>
          <p:nvSpPr>
            <p:cNvPr id="341" name="Shape 4"/>
            <p:cNvSpPr/>
            <p:nvPr/>
          </p:nvSpPr>
          <p:spPr>
            <a:xfrm>
              <a:off x="2304226" y="1957133"/>
              <a:ext cx="2514600" cy="2450700"/>
            </a:xfrm>
            <a:prstGeom prst="ellipse">
              <a:avLst/>
            </a:prstGeom>
            <a:noFill/>
            <a:ln w="635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3" name="Text 3"/>
            <p:cNvSpPr txBox="1"/>
            <p:nvPr/>
          </p:nvSpPr>
          <p:spPr>
            <a:xfrm>
              <a:off x="3162301" y="4758986"/>
              <a:ext cx="26043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700"/>
                <a:buFont typeface="Impact"/>
                <a:buNone/>
              </a:pPr>
              <a:r>
                <a:rPr lang="en-US" sz="2800" b="1" i="0" u="none" strike="noStrike" cap="none">
                  <a:solidFill>
                    <a:srgbClr val="0000FF"/>
                  </a:solidFill>
                  <a:latin typeface="Verdana"/>
                  <a:ea typeface="Verdana"/>
                  <a:cs typeface="Verdana"/>
                  <a:sym typeface="Verdana"/>
                </a:rPr>
                <a:t>PRACTICES</a:t>
              </a:r>
              <a:endParaRPr sz="1400" i="0" u="none" strike="noStrike" cap="none">
                <a:solidFill>
                  <a:srgbClr val="000000"/>
                </a:solidFill>
                <a:latin typeface="Verdana"/>
                <a:ea typeface="Verdana"/>
                <a:cs typeface="Verdana"/>
                <a:sym typeface="Verdana"/>
              </a:endParaRPr>
            </a:p>
          </p:txBody>
        </p:sp>
        <p:sp>
          <p:nvSpPr>
            <p:cNvPr id="338" name="Shape 3"/>
            <p:cNvSpPr/>
            <p:nvPr/>
          </p:nvSpPr>
          <p:spPr>
            <a:xfrm>
              <a:off x="3196522" y="3370875"/>
              <a:ext cx="2514600" cy="24507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2400" b="0" i="0" u="none" strike="noStrike" cap="none">
                <a:solidFill>
                  <a:srgbClr val="0000FF"/>
                </a:solidFill>
                <a:latin typeface="Times New Roman"/>
                <a:ea typeface="Times New Roman"/>
                <a:cs typeface="Times New Roman"/>
                <a:sym typeface="Times New Roman"/>
              </a:endParaRPr>
            </a:p>
          </p:txBody>
        </p:sp>
        <p:sp>
          <p:nvSpPr>
            <p:cNvPr id="344" name="Text 2"/>
            <p:cNvSpPr txBox="1"/>
            <p:nvPr/>
          </p:nvSpPr>
          <p:spPr>
            <a:xfrm>
              <a:off x="5039328" y="2766682"/>
              <a:ext cx="142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600"/>
                </a:buClr>
                <a:buSzPts val="700"/>
                <a:buFont typeface="Impact"/>
                <a:buNone/>
              </a:pPr>
              <a:r>
                <a:rPr lang="en-US" sz="2800" b="1" i="0" u="none" strike="noStrike" cap="none" dirty="0">
                  <a:solidFill>
                    <a:srgbClr val="FF6600"/>
                  </a:solidFill>
                  <a:latin typeface="Verdana"/>
                  <a:ea typeface="Verdana"/>
                  <a:cs typeface="Verdana"/>
                  <a:sym typeface="Verdana"/>
                </a:rPr>
                <a:t>DATA</a:t>
              </a:r>
              <a:endParaRPr sz="1400" i="0" u="none" strike="noStrike" cap="none" dirty="0">
                <a:solidFill>
                  <a:srgbClr val="000000"/>
                </a:solidFill>
                <a:latin typeface="Verdana"/>
                <a:ea typeface="Verdana"/>
                <a:cs typeface="Verdana"/>
                <a:sym typeface="Verdana"/>
              </a:endParaRPr>
            </a:p>
          </p:txBody>
        </p:sp>
        <p:sp>
          <p:nvSpPr>
            <p:cNvPr id="339" name="Shape 2"/>
            <p:cNvSpPr/>
            <p:nvPr/>
          </p:nvSpPr>
          <p:spPr>
            <a:xfrm>
              <a:off x="4083444" y="1894413"/>
              <a:ext cx="2514600" cy="2448900"/>
            </a:xfrm>
            <a:prstGeom prst="ellipse">
              <a:avLst/>
            </a:prstGeom>
            <a:noFill/>
            <a:ln w="635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5" name="Text 1"/>
            <p:cNvSpPr txBox="1"/>
            <p:nvPr/>
          </p:nvSpPr>
          <p:spPr>
            <a:xfrm>
              <a:off x="3314676" y="1433928"/>
              <a:ext cx="2514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700"/>
                <a:buFont typeface="Impact"/>
                <a:buNone/>
              </a:pPr>
              <a:r>
                <a:rPr lang="en-US" sz="2800" b="1" i="0" u="none" strike="noStrike" cap="none" dirty="0">
                  <a:solidFill>
                    <a:srgbClr val="660066"/>
                  </a:solidFill>
                  <a:latin typeface="Verdana"/>
                  <a:ea typeface="Verdana"/>
                  <a:cs typeface="Verdana"/>
                  <a:sym typeface="Verdana"/>
                </a:rPr>
                <a:t>OUTCOMES</a:t>
              </a:r>
              <a:endParaRPr sz="1400" i="0" u="none" strike="noStrike" cap="none" dirty="0">
                <a:solidFill>
                  <a:srgbClr val="000000"/>
                </a:solidFill>
                <a:latin typeface="Verdana"/>
                <a:ea typeface="Verdana"/>
                <a:cs typeface="Verdana"/>
                <a:sym typeface="Verdana"/>
              </a:endParaRPr>
            </a:p>
          </p:txBody>
        </p:sp>
        <p:sp>
          <p:nvSpPr>
            <p:cNvPr id="340" name="Shape 1"/>
            <p:cNvSpPr/>
            <p:nvPr/>
          </p:nvSpPr>
          <p:spPr>
            <a:xfrm>
              <a:off x="2077813" y="1251060"/>
              <a:ext cx="4773300" cy="46653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660066"/>
                </a:solidFill>
                <a:latin typeface="Times New Roman"/>
                <a:ea typeface="Times New Roman"/>
                <a:cs typeface="Times New Roman"/>
                <a:sym typeface="Times New Roman"/>
              </a:endParaRPr>
            </a:p>
          </p:txBody>
        </p:sp>
      </p:grpSp>
      <p:sp>
        <p:nvSpPr>
          <p:cNvPr id="333"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891"/>
              <a:buFont typeface="Arial"/>
              <a:buNone/>
            </a:pPr>
            <a:endParaRPr sz="2800" b="1" i="0" u="none" strike="noStrike" cap="none">
              <a:solidFill>
                <a:schemeClr val="dk1"/>
              </a:solidFill>
              <a:latin typeface="Arial"/>
              <a:ea typeface="Arial"/>
              <a:cs typeface="Arial"/>
              <a:sym typeface="Arial"/>
            </a:endParaRPr>
          </a:p>
          <a:p>
            <a:pPr marL="0" lvl="0" indent="0" algn="ctr" rtl="0">
              <a:spcBef>
                <a:spcPts val="0"/>
              </a:spcBef>
              <a:spcAft>
                <a:spcPts val="0"/>
              </a:spcAft>
              <a:buClr>
                <a:srgbClr val="006387"/>
              </a:buClr>
              <a:buSzPts val="1400"/>
              <a:buFont typeface="Arial"/>
              <a:buNone/>
            </a:pPr>
            <a:endParaRPr/>
          </a:p>
          <a:p>
            <a:pPr marL="0" lvl="0" indent="0" algn="ctr" rtl="0">
              <a:spcBef>
                <a:spcPts val="0"/>
              </a:spcBef>
              <a:spcAft>
                <a:spcPts val="0"/>
              </a:spcAft>
              <a:buClr>
                <a:srgbClr val="006387"/>
              </a:buClr>
              <a:buSzPts val="1400"/>
              <a:buFont typeface="Arial"/>
              <a:buNone/>
            </a:pPr>
            <a:r>
              <a:rPr lang="en-US"/>
              <a:t>VTSS Implementation Logic</a:t>
            </a:r>
            <a:endParaRPr/>
          </a:p>
          <a:p>
            <a:pPr marL="0" marR="0" lvl="0" indent="0" algn="ctr" rtl="0">
              <a:lnSpc>
                <a:spcPct val="100000"/>
              </a:lnSpc>
              <a:spcBef>
                <a:spcPts val="0"/>
              </a:spcBef>
              <a:spcAft>
                <a:spcPts val="0"/>
              </a:spcAft>
              <a:buClr>
                <a:schemeClr val="dk1"/>
              </a:buClr>
              <a:buSzPts val="891"/>
              <a:buFont typeface="Arial"/>
              <a:buNone/>
            </a:pPr>
            <a:endParaRPr sz="2800"/>
          </a:p>
          <a:p>
            <a:pPr marL="0" marR="0" lvl="0" indent="0" algn="ctr" rtl="0">
              <a:lnSpc>
                <a:spcPct val="100000"/>
              </a:lnSpc>
              <a:spcBef>
                <a:spcPts val="0"/>
              </a:spcBef>
              <a:spcAft>
                <a:spcPts val="0"/>
              </a:spcAft>
              <a:buClr>
                <a:schemeClr val="dk1"/>
              </a:buClr>
              <a:buSzPts val="1400"/>
              <a:buFont typeface="Arial"/>
              <a:buNone/>
            </a:pPr>
            <a:endParaRPr sz="4400" i="0" u="none" strike="noStrike" cap="none">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4" name="Text"/>
          <p:cNvSpPr txBox="1"/>
          <p:nvPr/>
        </p:nvSpPr>
        <p:spPr>
          <a:xfrm>
            <a:off x="4837800" y="1678925"/>
            <a:ext cx="4306200" cy="47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Verdana"/>
                <a:ea typeface="Verdana"/>
                <a:cs typeface="Verdana"/>
                <a:sym typeface="Verdana"/>
              </a:rPr>
              <a:t>Tier 3 for a </a:t>
            </a:r>
            <a:r>
              <a:rPr lang="en-US" sz="3000" i="1">
                <a:latin typeface="Verdana"/>
                <a:ea typeface="Verdana"/>
                <a:cs typeface="Verdana"/>
                <a:sym typeface="Verdana"/>
              </a:rPr>
              <a:t>Few</a:t>
            </a:r>
            <a:r>
              <a:rPr lang="en-US" sz="3000">
                <a:latin typeface="Verdana"/>
                <a:ea typeface="Verdana"/>
                <a:cs typeface="Verdana"/>
                <a:sym typeface="Verdana"/>
              </a:rPr>
              <a:t>: Intensive, Individualized</a:t>
            </a:r>
            <a:endParaRPr sz="3000">
              <a:latin typeface="Verdana"/>
              <a:ea typeface="Verdana"/>
              <a:cs typeface="Verdana"/>
              <a:sym typeface="Verdana"/>
            </a:endParaRPr>
          </a:p>
          <a:p>
            <a:pPr marL="0" lvl="0" indent="0" algn="l" rtl="0">
              <a:spcBef>
                <a:spcPts val="0"/>
              </a:spcBef>
              <a:spcAft>
                <a:spcPts val="0"/>
              </a:spcAft>
              <a:buNone/>
            </a:pPr>
            <a:endParaRPr sz="3000">
              <a:latin typeface="Verdana"/>
              <a:ea typeface="Verdana"/>
              <a:cs typeface="Verdana"/>
              <a:sym typeface="Verdana"/>
            </a:endParaRPr>
          </a:p>
          <a:p>
            <a:pPr marL="0" lvl="0" indent="0" algn="l" rtl="0">
              <a:spcBef>
                <a:spcPts val="0"/>
              </a:spcBef>
              <a:spcAft>
                <a:spcPts val="0"/>
              </a:spcAft>
              <a:buNone/>
            </a:pPr>
            <a:r>
              <a:rPr lang="en-US" sz="3000">
                <a:latin typeface="Verdana"/>
                <a:ea typeface="Verdana"/>
                <a:cs typeface="Verdana"/>
                <a:sym typeface="Verdana"/>
              </a:rPr>
              <a:t>Tier 2 for </a:t>
            </a:r>
            <a:r>
              <a:rPr lang="en-US" sz="3000" i="1">
                <a:latin typeface="Verdana"/>
                <a:ea typeface="Verdana"/>
                <a:cs typeface="Verdana"/>
                <a:sym typeface="Verdana"/>
              </a:rPr>
              <a:t>Some</a:t>
            </a:r>
            <a:r>
              <a:rPr lang="en-US" sz="3000">
                <a:latin typeface="Verdana"/>
                <a:ea typeface="Verdana"/>
                <a:cs typeface="Verdana"/>
                <a:sym typeface="Verdana"/>
              </a:rPr>
              <a:t>: Targeted for Small Groups</a:t>
            </a:r>
            <a:endParaRPr sz="3000">
              <a:latin typeface="Verdana"/>
              <a:ea typeface="Verdana"/>
              <a:cs typeface="Verdana"/>
              <a:sym typeface="Verdana"/>
            </a:endParaRPr>
          </a:p>
          <a:p>
            <a:pPr marL="0" lvl="0" indent="0" algn="l" rtl="0">
              <a:spcBef>
                <a:spcPts val="0"/>
              </a:spcBef>
              <a:spcAft>
                <a:spcPts val="0"/>
              </a:spcAft>
              <a:buNone/>
            </a:pPr>
            <a:endParaRPr sz="3000">
              <a:latin typeface="Verdana"/>
              <a:ea typeface="Verdana"/>
              <a:cs typeface="Verdana"/>
              <a:sym typeface="Verdana"/>
            </a:endParaRPr>
          </a:p>
          <a:p>
            <a:pPr marL="0" lvl="0" indent="0" algn="l" rtl="0">
              <a:spcBef>
                <a:spcPts val="0"/>
              </a:spcBef>
              <a:spcAft>
                <a:spcPts val="0"/>
              </a:spcAft>
              <a:buNone/>
            </a:pPr>
            <a:r>
              <a:rPr lang="en-US" sz="3000">
                <a:latin typeface="Verdana"/>
                <a:ea typeface="Verdana"/>
                <a:cs typeface="Verdana"/>
                <a:sym typeface="Verdana"/>
              </a:rPr>
              <a:t>Tier I for </a:t>
            </a:r>
            <a:r>
              <a:rPr lang="en-US" sz="3000" i="1">
                <a:latin typeface="Verdana"/>
                <a:ea typeface="Verdana"/>
                <a:cs typeface="Verdana"/>
                <a:sym typeface="Verdana"/>
              </a:rPr>
              <a:t>All</a:t>
            </a:r>
            <a:r>
              <a:rPr lang="en-US" sz="3000">
                <a:latin typeface="Verdana"/>
                <a:ea typeface="Verdana"/>
                <a:cs typeface="Verdana"/>
                <a:sym typeface="Verdana"/>
              </a:rPr>
              <a:t>: Core/Universal</a:t>
            </a:r>
            <a:endParaRPr sz="3000">
              <a:latin typeface="Verdana"/>
              <a:ea typeface="Verdana"/>
              <a:cs typeface="Verdana"/>
              <a:sym typeface="Verdana"/>
            </a:endParaRPr>
          </a:p>
        </p:txBody>
      </p:sp>
      <p:pic>
        <p:nvPicPr>
          <p:cNvPr id="353" name="Image" descr="Graphic of an arrow that is green at the bottom, yellow in the middle, and red at the top"/>
          <p:cNvPicPr preferRelativeResize="0"/>
          <p:nvPr/>
        </p:nvPicPr>
        <p:blipFill>
          <a:blip r:embed="rId3">
            <a:alphaModFix/>
          </a:blip>
          <a:stretch>
            <a:fillRect/>
          </a:stretch>
        </p:blipFill>
        <p:spPr>
          <a:xfrm>
            <a:off x="270400" y="2084574"/>
            <a:ext cx="4567400" cy="4375150"/>
          </a:xfrm>
          <a:prstGeom prst="rect">
            <a:avLst/>
          </a:prstGeom>
          <a:noFill/>
          <a:ln>
            <a:noFill/>
          </a:ln>
        </p:spPr>
      </p:pic>
      <p:sp>
        <p:nvSpPr>
          <p:cNvPr id="352" name="Title"/>
          <p:cNvSpPr txBox="1">
            <a:spLocks noGrp="1"/>
          </p:cNvSpPr>
          <p:nvPr>
            <p:ph type="title"/>
          </p:nvPr>
        </p:nvSpPr>
        <p:spPr>
          <a:xfrm>
            <a:off x="457200" y="1418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The Three Tier Framework</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7655bacd3e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The Why</a:t>
            </a:r>
            <a:endParaRPr/>
          </a:p>
        </p:txBody>
      </p:sp>
      <p:sp>
        <p:nvSpPr>
          <p:cNvPr id="361" name="Google Shape;361;g7655bacd3e_0_0"/>
          <p:cNvSpPr txBox="1">
            <a:spLocks noGrp="1"/>
          </p:cNvSpPr>
          <p:nvPr>
            <p:ph type="body" idx="1"/>
          </p:nvPr>
        </p:nvSpPr>
        <p:spPr>
          <a:xfrm>
            <a:off x="457200" y="2120126"/>
            <a:ext cx="8229600" cy="1989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3000"/>
              <a:t>How does this model align with/connect with current work in your division?</a:t>
            </a:r>
            <a:endParaRPr sz="3000"/>
          </a:p>
          <a:p>
            <a:pPr marL="0" lvl="0" indent="0" algn="ctr" rtl="0">
              <a:lnSpc>
                <a:spcPct val="100000"/>
              </a:lnSpc>
              <a:spcBef>
                <a:spcPts val="0"/>
              </a:spcBef>
              <a:spcAft>
                <a:spcPts val="0"/>
              </a:spcAft>
              <a:buClr>
                <a:schemeClr val="dk1"/>
              </a:buClr>
              <a:buSzPts val="1100"/>
              <a:buFont typeface="Arial"/>
              <a:buNone/>
            </a:pPr>
            <a:endParaRPr sz="3000"/>
          </a:p>
          <a:p>
            <a:pPr marL="0" lvl="0" indent="0" algn="ctr" rtl="0">
              <a:lnSpc>
                <a:spcPct val="100000"/>
              </a:lnSpc>
              <a:spcBef>
                <a:spcPts val="0"/>
              </a:spcBef>
              <a:spcAft>
                <a:spcPts val="0"/>
              </a:spcAft>
              <a:buClr>
                <a:schemeClr val="dk1"/>
              </a:buClr>
              <a:buSzPts val="1100"/>
              <a:buFont typeface="Arial"/>
              <a:buNone/>
            </a:pPr>
            <a:r>
              <a:rPr lang="en-US" sz="3000"/>
              <a:t>What is the value added?</a:t>
            </a:r>
            <a:endParaRPr sz="30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Text"/>
          <p:cNvSpPr txBox="1"/>
          <p:nvPr/>
        </p:nvSpPr>
        <p:spPr>
          <a:xfrm>
            <a:off x="76200" y="1417638"/>
            <a:ext cx="8991600" cy="6078587"/>
          </a:xfrm>
          <a:prstGeom prst="rect">
            <a:avLst/>
          </a:prstGeom>
          <a:noFill/>
          <a:ln>
            <a:noFill/>
          </a:ln>
        </p:spPr>
        <p:txBody>
          <a:bodyPr spcFirstLastPara="1" wrap="square" lIns="91425" tIns="45700" rIns="91425" bIns="45700" anchor="t" anchorCtr="0">
            <a:noAutofit/>
          </a:bodyPr>
          <a:lstStyle/>
          <a:p>
            <a:pPr marL="342900" marR="0" lvl="0" indent="-336550" algn="l" rtl="0">
              <a:lnSpc>
                <a:spcPct val="100000"/>
              </a:lnSpc>
              <a:spcBef>
                <a:spcPts val="0"/>
              </a:spcBef>
              <a:spcAft>
                <a:spcPts val="0"/>
              </a:spcAft>
              <a:buClr>
                <a:schemeClr val="dk1"/>
              </a:buClr>
              <a:buSzPts val="2700"/>
              <a:buFont typeface="Arial"/>
              <a:buChar char="•"/>
            </a:pPr>
            <a:r>
              <a:rPr lang="en-US" sz="2700" b="0" i="0" u="none" strike="noStrike" cap="none" dirty="0">
                <a:solidFill>
                  <a:schemeClr val="dk1"/>
                </a:solidFill>
                <a:latin typeface="Verdana"/>
                <a:ea typeface="Verdana"/>
                <a:cs typeface="Verdana"/>
                <a:sym typeface="Verdana"/>
              </a:rPr>
              <a:t>We recognize the significant expertise, diverse experiences, strengths and investments that already exist in divisions which choose to participate. </a:t>
            </a:r>
            <a:endParaRPr sz="2700" b="0" i="0" u="none" strike="noStrike" cap="none" dirty="0">
              <a:solidFill>
                <a:schemeClr val="dk1"/>
              </a:solidFill>
              <a:latin typeface="Verdana"/>
              <a:ea typeface="Verdana"/>
              <a:cs typeface="Verdana"/>
              <a:sym typeface="Verdana"/>
            </a:endParaRPr>
          </a:p>
          <a:p>
            <a:pPr marL="342900" marR="0" lvl="0" indent="-336550" algn="l" rtl="0">
              <a:lnSpc>
                <a:spcPct val="100000"/>
              </a:lnSpc>
              <a:spcBef>
                <a:spcPts val="1200"/>
              </a:spcBef>
              <a:spcAft>
                <a:spcPts val="0"/>
              </a:spcAft>
              <a:buClr>
                <a:schemeClr val="dk1"/>
              </a:buClr>
              <a:buSzPts val="2700"/>
              <a:buFont typeface="Arial"/>
              <a:buChar char="•"/>
            </a:pPr>
            <a:r>
              <a:rPr lang="en-US" sz="2700" b="0" i="0" u="none" strike="noStrike" cap="none" dirty="0">
                <a:solidFill>
                  <a:schemeClr val="dk1"/>
                </a:solidFill>
                <a:latin typeface="Verdana"/>
                <a:ea typeface="Verdana"/>
                <a:cs typeface="Verdana"/>
                <a:sym typeface="Verdana"/>
              </a:rPr>
              <a:t>Practices that are effective in their impact on learning will be organized and aligned to be more efficient and effective. </a:t>
            </a:r>
            <a:endParaRPr sz="2700" b="0" i="0" u="none" strike="noStrike" cap="none" dirty="0">
              <a:solidFill>
                <a:schemeClr val="dk1"/>
              </a:solidFill>
              <a:latin typeface="Verdana"/>
              <a:ea typeface="Verdana"/>
              <a:cs typeface="Verdana"/>
              <a:sym typeface="Verdana"/>
            </a:endParaRPr>
          </a:p>
          <a:p>
            <a:pPr marL="342900" marR="0" lvl="0" indent="-336550" algn="l" rtl="0">
              <a:lnSpc>
                <a:spcPct val="100000"/>
              </a:lnSpc>
              <a:spcBef>
                <a:spcPts val="1200"/>
              </a:spcBef>
              <a:spcAft>
                <a:spcPts val="0"/>
              </a:spcAft>
              <a:buClr>
                <a:schemeClr val="dk1"/>
              </a:buClr>
              <a:buSzPts val="2700"/>
              <a:buFont typeface="Arial"/>
              <a:buChar char="•"/>
            </a:pPr>
            <a:r>
              <a:rPr lang="en-US" sz="2700" b="0" i="0" u="none" strike="noStrike" cap="none" dirty="0">
                <a:solidFill>
                  <a:schemeClr val="dk1"/>
                </a:solidFill>
                <a:latin typeface="Verdana"/>
                <a:ea typeface="Verdana"/>
                <a:cs typeface="Verdana"/>
                <a:sym typeface="Verdana"/>
              </a:rPr>
              <a:t>New practices are identified and implemented to meet needs that are identified by the divisions. A new framework evolves that is driven by the division’s goals and local context.</a:t>
            </a:r>
            <a:endParaRPr sz="2700" b="0" i="0" u="none" strike="noStrike" cap="none" dirty="0">
              <a:solidFill>
                <a:schemeClr val="dk1"/>
              </a:solidFill>
              <a:latin typeface="Verdana"/>
              <a:ea typeface="Verdana"/>
              <a:cs typeface="Verdana"/>
              <a:sym typeface="Verdana"/>
            </a:endParaRPr>
          </a:p>
          <a:p>
            <a:pPr marL="342900" marR="0" lvl="0" indent="-165100" algn="l" rtl="0">
              <a:lnSpc>
                <a:spcPct val="100000"/>
              </a:lnSpc>
              <a:spcBef>
                <a:spcPts val="600"/>
              </a:spcBef>
              <a:spcAft>
                <a:spcPts val="0"/>
              </a:spcAft>
              <a:buClr>
                <a:schemeClr val="dk1"/>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367" name="Title"/>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The “How” of VTSS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Text"/>
          <p:cNvSpPr txBox="1"/>
          <p:nvPr/>
        </p:nvSpPr>
        <p:spPr>
          <a:xfrm>
            <a:off x="5980800" y="2778200"/>
            <a:ext cx="3163200" cy="2839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Verdana"/>
              <a:buAutoNum type="arabicPeriod"/>
            </a:pPr>
            <a:r>
              <a:rPr lang="en-US" sz="2400" b="1">
                <a:latin typeface="Verdana"/>
                <a:ea typeface="Verdana"/>
                <a:cs typeface="Verdana"/>
                <a:sym typeface="Verdana"/>
              </a:rPr>
              <a:t>Aligned Organizational Structures</a:t>
            </a:r>
            <a:endParaRPr sz="2400" b="1">
              <a:latin typeface="Verdana"/>
              <a:ea typeface="Verdana"/>
              <a:cs typeface="Verdana"/>
              <a:sym typeface="Verdana"/>
            </a:endParaRPr>
          </a:p>
          <a:p>
            <a:pPr marL="457200" lvl="0" indent="0" algn="l" rtl="0">
              <a:spcBef>
                <a:spcPts val="0"/>
              </a:spcBef>
              <a:spcAft>
                <a:spcPts val="0"/>
              </a:spcAft>
              <a:buNone/>
            </a:pPr>
            <a:r>
              <a:rPr lang="en-US" sz="2400">
                <a:latin typeface="Verdana"/>
                <a:ea typeface="Verdana"/>
                <a:cs typeface="Verdana"/>
                <a:sym typeface="Verdana"/>
              </a:rPr>
              <a:t>Does this look familiar?</a:t>
            </a:r>
            <a:endParaRPr sz="2400">
              <a:latin typeface="Verdana"/>
              <a:ea typeface="Verdana"/>
              <a:cs typeface="Verdana"/>
              <a:sym typeface="Verdana"/>
            </a:endParaRPr>
          </a:p>
        </p:txBody>
      </p:sp>
      <p:pic>
        <p:nvPicPr>
          <p:cNvPr id="374" name="Image - Table" descr="Photo of a table outlining organizational structures in the VTSS Implementation Matrix"/>
          <p:cNvPicPr preferRelativeResize="0"/>
          <p:nvPr/>
        </p:nvPicPr>
        <p:blipFill rotWithShape="1">
          <a:blip r:embed="rId3">
            <a:alphaModFix/>
          </a:blip>
          <a:srcRect l="2017" r="3231"/>
          <a:stretch/>
        </p:blipFill>
        <p:spPr>
          <a:xfrm>
            <a:off x="0" y="1364415"/>
            <a:ext cx="6314976" cy="5264685"/>
          </a:xfrm>
          <a:prstGeom prst="rect">
            <a:avLst/>
          </a:prstGeom>
          <a:noFill/>
          <a:ln>
            <a:noFill/>
          </a:ln>
        </p:spPr>
      </p:pic>
      <p:cxnSp>
        <p:nvCxnSpPr>
          <p:cNvPr id="378" name="Shape 2" descr="Red line pointing to Teaming "/>
          <p:cNvCxnSpPr/>
          <p:nvPr/>
        </p:nvCxnSpPr>
        <p:spPr>
          <a:xfrm flipH="1">
            <a:off x="1367575" y="4618250"/>
            <a:ext cx="4796700" cy="99000"/>
          </a:xfrm>
          <a:prstGeom prst="straightConnector1">
            <a:avLst/>
          </a:prstGeom>
          <a:noFill/>
          <a:ln w="76200" cap="flat" cmpd="sng">
            <a:solidFill>
              <a:srgbClr val="FF0000"/>
            </a:solidFill>
            <a:prstDash val="solid"/>
            <a:round/>
            <a:headEnd type="none" w="med" len="med"/>
            <a:tailEnd type="triangle" w="med" len="med"/>
          </a:ln>
        </p:spPr>
      </p:cxnSp>
      <p:cxnSp>
        <p:nvCxnSpPr>
          <p:cNvPr id="377" name="Shape 1" descr="Red arrow pointing to &quot;Leadership&quot;"/>
          <p:cNvCxnSpPr>
            <a:cxnSpLocks/>
          </p:cNvCxnSpPr>
          <p:nvPr/>
        </p:nvCxnSpPr>
        <p:spPr>
          <a:xfrm flipH="1" flipV="1">
            <a:off x="1367575" y="2528888"/>
            <a:ext cx="4947400" cy="1720762"/>
          </a:xfrm>
          <a:prstGeom prst="straightConnector1">
            <a:avLst/>
          </a:prstGeom>
          <a:noFill/>
          <a:ln w="76200" cap="flat" cmpd="sng">
            <a:solidFill>
              <a:srgbClr val="FF0000"/>
            </a:solidFill>
            <a:prstDash val="solid"/>
            <a:round/>
            <a:headEnd type="none" w="med" len="med"/>
            <a:tailEnd type="triangle" w="med" len="med"/>
          </a:ln>
        </p:spPr>
      </p:cxnSp>
      <p:sp>
        <p:nvSpPr>
          <p:cNvPr id="376" name="Title"/>
          <p:cNvSpPr txBox="1">
            <a:spLocks noGrp="1"/>
          </p:cNvSpPr>
          <p:nvPr>
            <p:ph type="title"/>
          </p:nvPr>
        </p:nvSpPr>
        <p:spPr>
          <a:xfrm>
            <a:off x="304800" y="304800"/>
            <a:ext cx="8610600" cy="1295400"/>
          </a:xfrm>
          <a:prstGeom prst="rect">
            <a:avLst/>
          </a:prstGeom>
          <a:solidFill>
            <a:srgbClr val="A9DCF2">
              <a:alpha val="66666"/>
            </a:srgbClr>
          </a:solid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VTSS Implementation Matrix</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8"/>
          <p:cNvSpPr txBox="1">
            <a:spLocks noGrp="1"/>
          </p:cNvSpPr>
          <p:nvPr>
            <p:ph type="body" idx="1"/>
          </p:nvPr>
        </p:nvSpPr>
        <p:spPr>
          <a:xfrm>
            <a:off x="563700" y="1752600"/>
            <a:ext cx="7744500" cy="4572000"/>
          </a:xfrm>
          <a:prstGeom prst="rect">
            <a:avLst/>
          </a:prstGeom>
          <a:noFill/>
          <a:ln>
            <a:noFill/>
          </a:ln>
        </p:spPr>
        <p:txBody>
          <a:bodyPr spcFirstLastPara="1" wrap="square" lIns="91425" tIns="45700" rIns="91425" bIns="45700" anchor="t" anchorCtr="0">
            <a:noAutofit/>
          </a:bodyPr>
          <a:lstStyle/>
          <a:p>
            <a:pPr marL="457200" lvl="0" indent="-431800" algn="l" rtl="0">
              <a:lnSpc>
                <a:spcPct val="105000"/>
              </a:lnSpc>
              <a:spcBef>
                <a:spcPts val="0"/>
              </a:spcBef>
              <a:spcAft>
                <a:spcPts val="0"/>
              </a:spcAft>
              <a:buSzPts val="3200"/>
              <a:buFont typeface="Verdana"/>
              <a:buAutoNum type="arabicPeriod"/>
            </a:pPr>
            <a:r>
              <a:rPr lang="en-US"/>
              <a:t>Aligned Organizational Structure </a:t>
            </a:r>
            <a:endParaRPr/>
          </a:p>
          <a:p>
            <a:pPr marL="457200" lvl="0" indent="-431800" algn="l" rtl="0">
              <a:lnSpc>
                <a:spcPct val="105000"/>
              </a:lnSpc>
              <a:spcBef>
                <a:spcPts val="0"/>
              </a:spcBef>
              <a:spcAft>
                <a:spcPts val="0"/>
              </a:spcAft>
              <a:buSzPts val="3200"/>
              <a:buFont typeface="Verdana"/>
              <a:buAutoNum type="arabicPeriod"/>
            </a:pPr>
            <a:r>
              <a:rPr lang="en-US"/>
              <a:t>Data Informed Decision Making</a:t>
            </a:r>
            <a:endParaRPr/>
          </a:p>
          <a:p>
            <a:pPr marL="457200" lvl="0" indent="-431800" algn="l" rtl="0">
              <a:lnSpc>
                <a:spcPct val="105000"/>
              </a:lnSpc>
              <a:spcBef>
                <a:spcPts val="0"/>
              </a:spcBef>
              <a:spcAft>
                <a:spcPts val="0"/>
              </a:spcAft>
              <a:buSzPts val="3200"/>
              <a:buFont typeface="Verdana"/>
              <a:buAutoNum type="arabicPeriod"/>
            </a:pPr>
            <a:r>
              <a:rPr lang="en-US"/>
              <a:t>Evidence-Based Practices</a:t>
            </a:r>
            <a:endParaRPr/>
          </a:p>
          <a:p>
            <a:pPr marL="457200" lvl="0" indent="-431800" algn="l" rtl="0">
              <a:lnSpc>
                <a:spcPct val="105000"/>
              </a:lnSpc>
              <a:spcBef>
                <a:spcPts val="0"/>
              </a:spcBef>
              <a:spcAft>
                <a:spcPts val="0"/>
              </a:spcAft>
              <a:buSzPts val="3200"/>
              <a:buFont typeface="Verdana"/>
              <a:buAutoNum type="arabicPeriod"/>
            </a:pPr>
            <a:r>
              <a:rPr lang="en-US"/>
              <a:t>Family, School, and Community Partnerships</a:t>
            </a:r>
            <a:endParaRPr/>
          </a:p>
          <a:p>
            <a:pPr marL="457200" lvl="0" indent="-431800" algn="l" rtl="0">
              <a:lnSpc>
                <a:spcPct val="105000"/>
              </a:lnSpc>
              <a:spcBef>
                <a:spcPts val="0"/>
              </a:spcBef>
              <a:spcAft>
                <a:spcPts val="0"/>
              </a:spcAft>
              <a:buSzPts val="3200"/>
              <a:buFont typeface="Verdana"/>
              <a:buAutoNum type="arabicPeriod"/>
            </a:pPr>
            <a:r>
              <a:rPr lang="en-US"/>
              <a:t>Monitoring Student Progress</a:t>
            </a:r>
            <a:endParaRPr/>
          </a:p>
          <a:p>
            <a:pPr marL="457200" lvl="0" indent="-431800" algn="l" rtl="0">
              <a:lnSpc>
                <a:spcPct val="105000"/>
              </a:lnSpc>
              <a:spcBef>
                <a:spcPts val="0"/>
              </a:spcBef>
              <a:spcAft>
                <a:spcPts val="0"/>
              </a:spcAft>
              <a:buSzPts val="3200"/>
              <a:buFont typeface="Verdana"/>
              <a:buAutoNum type="arabicPeriod"/>
            </a:pPr>
            <a:r>
              <a:rPr lang="en-US"/>
              <a:t>Evaluation</a:t>
            </a:r>
            <a:endParaRPr/>
          </a:p>
          <a:p>
            <a:pPr marL="457200" lvl="0" indent="0" algn="l" rtl="0">
              <a:lnSpc>
                <a:spcPct val="90000"/>
              </a:lnSpc>
              <a:spcBef>
                <a:spcPts val="1240"/>
              </a:spcBef>
              <a:spcAft>
                <a:spcPts val="0"/>
              </a:spcAft>
              <a:buSzPts val="1800"/>
              <a:buNone/>
            </a:pPr>
            <a:endParaRPr/>
          </a:p>
        </p:txBody>
      </p:sp>
      <p:sp>
        <p:nvSpPr>
          <p:cNvPr id="385" name="Google Shape;385;p28"/>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Implementation Components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4"/>
          <p:cNvSpPr txBox="1">
            <a:spLocks noGrp="1"/>
          </p:cNvSpPr>
          <p:nvPr>
            <p:ph type="body" idx="1"/>
          </p:nvPr>
        </p:nvSpPr>
        <p:spPr>
          <a:xfrm>
            <a:off x="457199" y="1752600"/>
            <a:ext cx="8229600" cy="4571999"/>
          </a:xfrm>
          <a:prstGeom prst="rect">
            <a:avLst/>
          </a:prstGeom>
          <a:noFill/>
          <a:ln>
            <a:noFill/>
          </a:ln>
        </p:spPr>
        <p:txBody>
          <a:bodyPr spcFirstLastPara="1" wrap="square" lIns="91425" tIns="45700" rIns="91425" bIns="45700" anchor="t" anchorCtr="0">
            <a:noAutofit/>
          </a:bodyPr>
          <a:lstStyle/>
          <a:p>
            <a:pPr marL="457200" lvl="0" indent="-431800" algn="l" rtl="0">
              <a:lnSpc>
                <a:spcPct val="105000"/>
              </a:lnSpc>
              <a:spcBef>
                <a:spcPts val="0"/>
              </a:spcBef>
              <a:spcAft>
                <a:spcPts val="0"/>
              </a:spcAft>
              <a:buSzPts val="3200"/>
              <a:buAutoNum type="arabicPeriod"/>
            </a:pPr>
            <a:r>
              <a:rPr lang="en-US"/>
              <a:t>Aligned Organizational Structure </a:t>
            </a:r>
            <a:endParaRPr/>
          </a:p>
          <a:p>
            <a:pPr marL="457200" lvl="0" indent="-431800" algn="l" rtl="0">
              <a:lnSpc>
                <a:spcPct val="105000"/>
              </a:lnSpc>
              <a:spcBef>
                <a:spcPts val="0"/>
              </a:spcBef>
              <a:spcAft>
                <a:spcPts val="0"/>
              </a:spcAft>
              <a:buSzPts val="3200"/>
              <a:buAutoNum type="arabicPeriod"/>
            </a:pPr>
            <a:r>
              <a:rPr lang="en-US"/>
              <a:t>Data Informed Decision Making</a:t>
            </a:r>
            <a:endParaRPr/>
          </a:p>
          <a:p>
            <a:pPr marL="457200" lvl="0" indent="-431800" algn="l" rtl="0">
              <a:lnSpc>
                <a:spcPct val="105000"/>
              </a:lnSpc>
              <a:spcBef>
                <a:spcPts val="0"/>
              </a:spcBef>
              <a:spcAft>
                <a:spcPts val="0"/>
              </a:spcAft>
              <a:buSzPts val="3200"/>
              <a:buAutoNum type="arabicPeriod"/>
            </a:pPr>
            <a:r>
              <a:rPr lang="en-US"/>
              <a:t>Evidence-Based Practices</a:t>
            </a:r>
            <a:endParaRPr/>
          </a:p>
          <a:p>
            <a:pPr marL="457200" lvl="0" indent="-431800" algn="l" rtl="0">
              <a:lnSpc>
                <a:spcPct val="105000"/>
              </a:lnSpc>
              <a:spcBef>
                <a:spcPts val="0"/>
              </a:spcBef>
              <a:spcAft>
                <a:spcPts val="0"/>
              </a:spcAft>
              <a:buSzPts val="3200"/>
              <a:buAutoNum type="arabicPeriod"/>
            </a:pPr>
            <a:r>
              <a:rPr lang="en-US" b="1"/>
              <a:t>Family, School, and Community Partnerships</a:t>
            </a:r>
            <a:endParaRPr b="1"/>
          </a:p>
          <a:p>
            <a:pPr marL="457200" lvl="0" indent="-431800" algn="l" rtl="0">
              <a:lnSpc>
                <a:spcPct val="105000"/>
              </a:lnSpc>
              <a:spcBef>
                <a:spcPts val="0"/>
              </a:spcBef>
              <a:spcAft>
                <a:spcPts val="0"/>
              </a:spcAft>
              <a:buSzPts val="3200"/>
              <a:buAutoNum type="arabicPeriod"/>
            </a:pPr>
            <a:r>
              <a:rPr lang="en-US"/>
              <a:t>Monitoring Student Progress</a:t>
            </a:r>
            <a:endParaRPr/>
          </a:p>
          <a:p>
            <a:pPr marL="457200" lvl="0" indent="-431800" algn="l" rtl="0">
              <a:lnSpc>
                <a:spcPct val="105000"/>
              </a:lnSpc>
              <a:spcBef>
                <a:spcPts val="0"/>
              </a:spcBef>
              <a:spcAft>
                <a:spcPts val="0"/>
              </a:spcAft>
              <a:buSzPts val="3200"/>
              <a:buAutoNum type="arabicPeriod"/>
            </a:pPr>
            <a:r>
              <a:rPr lang="en-US"/>
              <a:t>Evaluation</a:t>
            </a:r>
            <a:endParaRPr/>
          </a:p>
          <a:p>
            <a:pPr marL="342900" lvl="0" indent="-139700" algn="l" rtl="0">
              <a:lnSpc>
                <a:spcPct val="90000"/>
              </a:lnSpc>
              <a:spcBef>
                <a:spcPts val="1240"/>
              </a:spcBef>
              <a:spcAft>
                <a:spcPts val="0"/>
              </a:spcAft>
              <a:buClr>
                <a:schemeClr val="dk1"/>
              </a:buClr>
              <a:buSzPts val="3200"/>
              <a:buNone/>
            </a:pPr>
            <a:endParaRPr/>
          </a:p>
        </p:txBody>
      </p:sp>
      <p:sp>
        <p:nvSpPr>
          <p:cNvPr id="392" name="Google Shape;392;p34"/>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Implementation - Component 4</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0" name="Text 3"/>
          <p:cNvSpPr txBox="1"/>
          <p:nvPr/>
        </p:nvSpPr>
        <p:spPr>
          <a:xfrm>
            <a:off x="0" y="5947043"/>
            <a:ext cx="7692600" cy="56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44"/>
              </a:spcBef>
              <a:spcAft>
                <a:spcPts val="0"/>
              </a:spcAft>
              <a:buClr>
                <a:srgbClr val="000000"/>
              </a:buClr>
              <a:buSzPts val="1400"/>
              <a:buFont typeface="Arial"/>
              <a:buNone/>
            </a:pPr>
            <a:r>
              <a:rPr lang="en-US" sz="2400" b="0" i="1" u="none" strike="noStrike" cap="none" dirty="0">
                <a:solidFill>
                  <a:schemeClr val="dk1"/>
                </a:solidFill>
                <a:latin typeface="Verdana"/>
                <a:ea typeface="Verdana"/>
                <a:cs typeface="Verdana"/>
                <a:sym typeface="Verdana"/>
              </a:rPr>
              <a:t>Adapted from Devon Minch, PhD.</a:t>
            </a:r>
            <a:r>
              <a:rPr lang="en-US" sz="2400" i="1" dirty="0">
                <a:solidFill>
                  <a:schemeClr val="dk1"/>
                </a:solidFill>
                <a:latin typeface="Verdana"/>
                <a:ea typeface="Verdana"/>
                <a:cs typeface="Verdana"/>
                <a:sym typeface="Verdana"/>
              </a:rPr>
              <a:t>, </a:t>
            </a:r>
            <a:r>
              <a:rPr lang="en-US" sz="2400" b="0" i="1" u="none" strike="noStrike" cap="none" dirty="0">
                <a:solidFill>
                  <a:schemeClr val="dk1"/>
                </a:solidFill>
                <a:latin typeface="Verdana"/>
                <a:ea typeface="Verdana"/>
                <a:cs typeface="Verdana"/>
                <a:sym typeface="Verdana"/>
              </a:rPr>
              <a:t>(VTSS Family Event, March, 2019)</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444"/>
              </a:spcBef>
              <a:spcAft>
                <a:spcPts val="0"/>
              </a:spcAft>
              <a:buClr>
                <a:srgbClr val="000000"/>
              </a:buClr>
              <a:buSzPts val="2220"/>
              <a:buFont typeface="Arial"/>
              <a:buNone/>
            </a:pPr>
            <a:endParaRPr sz="2220" b="0" i="1" u="none" strike="noStrike" cap="none" dirty="0">
              <a:solidFill>
                <a:schemeClr val="dk1"/>
              </a:solidFill>
              <a:latin typeface="Verdana"/>
              <a:ea typeface="Verdana"/>
              <a:cs typeface="Verdana"/>
              <a:sym typeface="Verdana"/>
            </a:endParaRPr>
          </a:p>
        </p:txBody>
      </p:sp>
      <p:sp>
        <p:nvSpPr>
          <p:cNvPr id="401" name="Text 2"/>
          <p:cNvSpPr txBox="1"/>
          <p:nvPr/>
        </p:nvSpPr>
        <p:spPr>
          <a:xfrm>
            <a:off x="5589545" y="3555304"/>
            <a:ext cx="3666900" cy="16719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800"/>
              <a:buFont typeface="Arial"/>
              <a:buNone/>
            </a:pPr>
            <a:r>
              <a:rPr lang="en-US" sz="2400" b="0" i="0" u="none" strike="noStrike" cap="none" dirty="0">
                <a:solidFill>
                  <a:schemeClr val="dk1"/>
                </a:solidFill>
                <a:latin typeface="Verdana"/>
                <a:ea typeface="Verdana"/>
                <a:cs typeface="Verdana"/>
                <a:sym typeface="Verdana"/>
              </a:rPr>
              <a:t>“All families have strengths and the capacity to positively contribute </a:t>
            </a:r>
            <a:endParaRPr sz="2400" b="0" i="0" u="none" strike="noStrike" cap="none" dirty="0">
              <a:solidFill>
                <a:schemeClr val="dk1"/>
              </a:solidFill>
              <a:latin typeface="Verdana"/>
              <a:ea typeface="Verdana"/>
              <a:cs typeface="Verdana"/>
              <a:sym typeface="Verdana"/>
            </a:endParaRPr>
          </a:p>
          <a:p>
            <a:pPr marL="0" marR="0" lvl="0" indent="0" rtl="0">
              <a:lnSpc>
                <a:spcPct val="100000"/>
              </a:lnSpc>
              <a:spcBef>
                <a:spcPts val="0"/>
              </a:spcBef>
              <a:spcAft>
                <a:spcPts val="0"/>
              </a:spcAft>
              <a:buClr>
                <a:srgbClr val="000000"/>
              </a:buClr>
              <a:buSzPts val="1800"/>
              <a:buFont typeface="Arial"/>
              <a:buNone/>
            </a:pPr>
            <a:r>
              <a:rPr lang="en-US" sz="2400" b="0" i="0" u="none" strike="noStrike" cap="none" dirty="0">
                <a:solidFill>
                  <a:schemeClr val="dk1"/>
                </a:solidFill>
                <a:latin typeface="Verdana"/>
                <a:ea typeface="Verdana"/>
                <a:cs typeface="Verdana"/>
                <a:sym typeface="Verdana"/>
              </a:rPr>
              <a:t>to the educational success of their child.” </a:t>
            </a:r>
            <a:endParaRPr sz="2400" b="0" i="0" u="none" strike="noStrike" cap="none" dirty="0">
              <a:solidFill>
                <a:schemeClr val="dk1"/>
              </a:solidFill>
              <a:latin typeface="Verdana"/>
              <a:ea typeface="Verdana"/>
              <a:cs typeface="Verdana"/>
              <a:sym typeface="Verdana"/>
            </a:endParaRPr>
          </a:p>
        </p:txBody>
      </p:sp>
      <p:pic>
        <p:nvPicPr>
          <p:cNvPr id="402" name="Image" descr="Photo of families having a meal together"/>
          <p:cNvPicPr preferRelativeResize="0"/>
          <p:nvPr/>
        </p:nvPicPr>
        <p:blipFill rotWithShape="1">
          <a:blip r:embed="rId3">
            <a:alphaModFix/>
          </a:blip>
          <a:srcRect/>
          <a:stretch/>
        </p:blipFill>
        <p:spPr>
          <a:xfrm>
            <a:off x="6019799" y="1168650"/>
            <a:ext cx="2895601" cy="2433471"/>
          </a:xfrm>
          <a:prstGeom prst="rect">
            <a:avLst/>
          </a:prstGeom>
          <a:noFill/>
          <a:ln>
            <a:noFill/>
          </a:ln>
        </p:spPr>
      </p:pic>
      <p:sp>
        <p:nvSpPr>
          <p:cNvPr id="398" name="Text 1"/>
          <p:cNvSpPr txBox="1">
            <a:spLocks noGrp="1"/>
          </p:cNvSpPr>
          <p:nvPr>
            <p:ph type="body" idx="1"/>
          </p:nvPr>
        </p:nvSpPr>
        <p:spPr>
          <a:xfrm>
            <a:off x="-97950" y="1168650"/>
            <a:ext cx="5791200" cy="3850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960"/>
              <a:buNone/>
            </a:pPr>
            <a:r>
              <a:rPr lang="en-US" sz="2600" dirty="0"/>
              <a:t>Sometimes educators assume that if families don’t visit school or attend meetings, they must not care. </a:t>
            </a:r>
            <a:endParaRPr sz="2600" dirty="0"/>
          </a:p>
          <a:p>
            <a:pPr marL="0" lvl="0" indent="0" algn="ctr" rtl="0">
              <a:lnSpc>
                <a:spcPct val="100000"/>
              </a:lnSpc>
              <a:spcBef>
                <a:spcPts val="0"/>
              </a:spcBef>
              <a:spcAft>
                <a:spcPts val="0"/>
              </a:spcAft>
              <a:buClr>
                <a:schemeClr val="dk1"/>
              </a:buClr>
              <a:buSzPts val="2960"/>
              <a:buNone/>
            </a:pPr>
            <a:endParaRPr sz="2600" dirty="0"/>
          </a:p>
          <a:p>
            <a:pPr marL="0" lvl="0" indent="0" algn="ctr" rtl="0">
              <a:lnSpc>
                <a:spcPct val="100000"/>
              </a:lnSpc>
              <a:spcBef>
                <a:spcPts val="0"/>
              </a:spcBef>
              <a:spcAft>
                <a:spcPts val="0"/>
              </a:spcAft>
              <a:buClr>
                <a:schemeClr val="dk1"/>
              </a:buClr>
              <a:buSzPts val="2960"/>
              <a:buNone/>
            </a:pPr>
            <a:r>
              <a:rPr lang="en-US" sz="2600" i="1" dirty="0"/>
              <a:t>Addressing this requires a shift in thinking from</a:t>
            </a:r>
            <a:r>
              <a:rPr lang="en-US" sz="2600" dirty="0"/>
              <a:t>: How do we fix families? </a:t>
            </a:r>
            <a:endParaRPr sz="2600" dirty="0"/>
          </a:p>
          <a:p>
            <a:pPr marL="0" lvl="0" indent="0" algn="ctr" rtl="0">
              <a:lnSpc>
                <a:spcPct val="100000"/>
              </a:lnSpc>
              <a:spcBef>
                <a:spcPts val="1200"/>
              </a:spcBef>
              <a:spcAft>
                <a:spcPts val="0"/>
              </a:spcAft>
              <a:buClr>
                <a:schemeClr val="dk1"/>
              </a:buClr>
              <a:buSzPts val="2960"/>
              <a:buNone/>
            </a:pPr>
            <a:r>
              <a:rPr lang="en-US" sz="2600" i="1" dirty="0"/>
              <a:t>to</a:t>
            </a:r>
            <a:r>
              <a:rPr lang="en-US" sz="2600" dirty="0"/>
              <a:t>: How do we fix the conditions that make engagement less accessible for families?</a:t>
            </a:r>
            <a:r>
              <a:rPr lang="en-US" sz="2600" i="1" dirty="0"/>
              <a:t>  </a:t>
            </a:r>
            <a:endParaRPr sz="2600" i="1" dirty="0"/>
          </a:p>
          <a:p>
            <a:pPr marL="0" lvl="0" indent="0" algn="r" rtl="0">
              <a:lnSpc>
                <a:spcPct val="100000"/>
              </a:lnSpc>
              <a:spcBef>
                <a:spcPts val="1044"/>
              </a:spcBef>
              <a:spcAft>
                <a:spcPts val="0"/>
              </a:spcAft>
              <a:buClr>
                <a:schemeClr val="dk1"/>
              </a:buClr>
              <a:buSzPts val="2220"/>
              <a:buNone/>
            </a:pPr>
            <a:endParaRPr sz="2220" i="1" dirty="0"/>
          </a:p>
          <a:p>
            <a:pPr marL="0" lvl="0" indent="0" algn="r" rtl="0">
              <a:lnSpc>
                <a:spcPct val="100000"/>
              </a:lnSpc>
              <a:spcBef>
                <a:spcPts val="444"/>
              </a:spcBef>
              <a:spcAft>
                <a:spcPts val="0"/>
              </a:spcAft>
              <a:buClr>
                <a:schemeClr val="dk1"/>
              </a:buClr>
              <a:buSzPts val="2220"/>
              <a:buNone/>
            </a:pPr>
            <a:endParaRPr sz="2220" i="1" dirty="0"/>
          </a:p>
        </p:txBody>
      </p:sp>
      <p:sp>
        <p:nvSpPr>
          <p:cNvPr id="399" name="Title"/>
          <p:cNvSpPr txBox="1">
            <a:spLocks noGrp="1"/>
          </p:cNvSpPr>
          <p:nvPr>
            <p:ph type="title"/>
          </p:nvPr>
        </p:nvSpPr>
        <p:spPr>
          <a:xfrm>
            <a:off x="228600" y="125025"/>
            <a:ext cx="8686800" cy="8721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Verdana"/>
              <a:buNone/>
            </a:pPr>
            <a:r>
              <a:rPr lang="en-US" sz="3200" dirty="0">
                <a:solidFill>
                  <a:schemeClr val="dk2"/>
                </a:solidFill>
              </a:rPr>
              <a:t>A Central Component to our work!</a:t>
            </a:r>
            <a:endParaRPr sz="3200" dirty="0">
              <a:solidFill>
                <a:schemeClr val="dk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9" name="Image" descr="Graphic of two registration forms to be a family representitive"/>
          <p:cNvPicPr preferRelativeResize="0"/>
          <p:nvPr/>
        </p:nvPicPr>
        <p:blipFill rotWithShape="1">
          <a:blip r:embed="rId3">
            <a:alphaModFix/>
          </a:blip>
          <a:srcRect t="27536"/>
          <a:stretch/>
        </p:blipFill>
        <p:spPr>
          <a:xfrm>
            <a:off x="394925" y="1830325"/>
            <a:ext cx="8354150" cy="4719201"/>
          </a:xfrm>
          <a:prstGeom prst="rect">
            <a:avLst/>
          </a:prstGeom>
          <a:noFill/>
          <a:ln>
            <a:noFill/>
          </a:ln>
        </p:spPr>
      </p:pic>
      <p:sp>
        <p:nvSpPr>
          <p:cNvPr id="408" name="Title"/>
          <p:cNvSpPr txBox="1">
            <a:spLocks noGrp="1"/>
          </p:cNvSpPr>
          <p:nvPr>
            <p:ph type="title" idx="4294967295"/>
          </p:nvPr>
        </p:nvSpPr>
        <p:spPr>
          <a:xfrm>
            <a:off x="422025" y="196850"/>
            <a:ext cx="8229600" cy="1239600"/>
          </a:xfrm>
          <a:prstGeom prst="rect">
            <a:avLst/>
          </a:prstGeom>
          <a:solidFill>
            <a:srgbClr val="A9DCF2"/>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Verdana"/>
              <a:buNone/>
            </a:pPr>
            <a:r>
              <a:rPr lang="en-US" sz="3600"/>
              <a:t>A family representative on your Division Exploration Team</a:t>
            </a:r>
            <a:endParaRPr sz="36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0"/>
          <p:cNvSpPr txBox="1">
            <a:spLocks noGrp="1"/>
          </p:cNvSpPr>
          <p:nvPr>
            <p:ph type="body" idx="1"/>
          </p:nvPr>
        </p:nvSpPr>
        <p:spPr>
          <a:xfrm>
            <a:off x="457199" y="1752600"/>
            <a:ext cx="8229600" cy="4572000"/>
          </a:xfrm>
          <a:prstGeom prst="rect">
            <a:avLst/>
          </a:prstGeom>
          <a:noFill/>
          <a:ln>
            <a:noFill/>
          </a:ln>
        </p:spPr>
        <p:txBody>
          <a:bodyPr spcFirstLastPara="1" wrap="square" lIns="91425" tIns="45700" rIns="91425" bIns="45700" anchor="t" anchorCtr="0">
            <a:noAutofit/>
          </a:bodyPr>
          <a:lstStyle/>
          <a:p>
            <a:pPr marL="565150" lvl="0" indent="-539750" algn="l" rtl="0">
              <a:lnSpc>
                <a:spcPct val="105000"/>
              </a:lnSpc>
              <a:spcBef>
                <a:spcPts val="0"/>
              </a:spcBef>
              <a:spcAft>
                <a:spcPts val="0"/>
              </a:spcAft>
              <a:buClr>
                <a:srgbClr val="000000"/>
              </a:buClr>
              <a:buSzPts val="3200"/>
              <a:buFont typeface="Verdana"/>
              <a:buAutoNum type="arabicPeriod"/>
            </a:pPr>
            <a:r>
              <a:rPr lang="en-US" dirty="0">
                <a:solidFill>
                  <a:srgbClr val="000000"/>
                </a:solidFill>
              </a:rPr>
              <a:t>Aligned Organizational Structure </a:t>
            </a:r>
            <a:endParaRPr dirty="0">
              <a:solidFill>
                <a:srgbClr val="000000"/>
              </a:solidFill>
            </a:endParaRPr>
          </a:p>
          <a:p>
            <a:pPr marL="565150" lvl="0" indent="-539750" algn="l" rtl="0">
              <a:lnSpc>
                <a:spcPct val="105000"/>
              </a:lnSpc>
              <a:spcBef>
                <a:spcPts val="1200"/>
              </a:spcBef>
              <a:spcAft>
                <a:spcPts val="0"/>
              </a:spcAft>
              <a:buClr>
                <a:srgbClr val="000000"/>
              </a:buClr>
              <a:buSzPts val="3200"/>
              <a:buFont typeface="Verdana"/>
              <a:buAutoNum type="arabicPeriod"/>
            </a:pPr>
            <a:r>
              <a:rPr lang="en-US" b="1" dirty="0">
                <a:solidFill>
                  <a:srgbClr val="000000"/>
                </a:solidFill>
              </a:rPr>
              <a:t>Data Informed Decision Making</a:t>
            </a:r>
            <a:endParaRPr b="1" dirty="0">
              <a:solidFill>
                <a:srgbClr val="000000"/>
              </a:solidFill>
            </a:endParaRPr>
          </a:p>
          <a:p>
            <a:pPr marL="565150" lvl="0" indent="-539750" algn="l" rtl="0">
              <a:lnSpc>
                <a:spcPct val="105000"/>
              </a:lnSpc>
              <a:spcBef>
                <a:spcPts val="1200"/>
              </a:spcBef>
              <a:spcAft>
                <a:spcPts val="0"/>
              </a:spcAft>
              <a:buClr>
                <a:srgbClr val="000000"/>
              </a:buClr>
              <a:buSzPts val="3200"/>
              <a:buFont typeface="Verdana"/>
              <a:buAutoNum type="arabicPeriod"/>
            </a:pPr>
            <a:r>
              <a:rPr lang="en-US" dirty="0">
                <a:solidFill>
                  <a:srgbClr val="000000"/>
                </a:solidFill>
              </a:rPr>
              <a:t>Evidence-Based Practices</a:t>
            </a:r>
            <a:endParaRPr dirty="0">
              <a:solidFill>
                <a:srgbClr val="000000"/>
              </a:solidFill>
            </a:endParaRPr>
          </a:p>
          <a:p>
            <a:pPr marL="565150" lvl="0" indent="-539750" algn="l" rtl="0">
              <a:lnSpc>
                <a:spcPct val="105000"/>
              </a:lnSpc>
              <a:spcBef>
                <a:spcPts val="1200"/>
              </a:spcBef>
              <a:spcAft>
                <a:spcPts val="0"/>
              </a:spcAft>
              <a:buClr>
                <a:srgbClr val="000000"/>
              </a:buClr>
              <a:buSzPts val="3200"/>
              <a:buFont typeface="Verdana"/>
              <a:buAutoNum type="arabicPeriod"/>
            </a:pPr>
            <a:r>
              <a:rPr lang="en-US" dirty="0">
                <a:solidFill>
                  <a:srgbClr val="000000"/>
                </a:solidFill>
              </a:rPr>
              <a:t>Family, School, and Community Partnerships</a:t>
            </a:r>
            <a:endParaRPr dirty="0">
              <a:solidFill>
                <a:srgbClr val="000000"/>
              </a:solidFill>
            </a:endParaRPr>
          </a:p>
          <a:p>
            <a:pPr marL="565150" lvl="0" indent="-539750" algn="l" rtl="0">
              <a:lnSpc>
                <a:spcPct val="105000"/>
              </a:lnSpc>
              <a:spcBef>
                <a:spcPts val="1200"/>
              </a:spcBef>
              <a:spcAft>
                <a:spcPts val="0"/>
              </a:spcAft>
              <a:buClr>
                <a:srgbClr val="000000"/>
              </a:buClr>
              <a:buSzPts val="3200"/>
              <a:buFont typeface="Verdana"/>
              <a:buAutoNum type="arabicPeriod"/>
            </a:pPr>
            <a:r>
              <a:rPr lang="en-US" dirty="0">
                <a:solidFill>
                  <a:srgbClr val="000000"/>
                </a:solidFill>
              </a:rPr>
              <a:t>Monitoring Student Progress</a:t>
            </a:r>
            <a:endParaRPr dirty="0">
              <a:solidFill>
                <a:srgbClr val="000000"/>
              </a:solidFill>
            </a:endParaRPr>
          </a:p>
          <a:p>
            <a:pPr marL="565150" lvl="0" indent="-539750" algn="l" rtl="0">
              <a:lnSpc>
                <a:spcPct val="105000"/>
              </a:lnSpc>
              <a:spcBef>
                <a:spcPts val="1200"/>
              </a:spcBef>
              <a:spcAft>
                <a:spcPts val="0"/>
              </a:spcAft>
              <a:buClr>
                <a:srgbClr val="000000"/>
              </a:buClr>
              <a:buSzPts val="3200"/>
              <a:buFont typeface="Verdana"/>
              <a:buAutoNum type="arabicPeriod"/>
            </a:pPr>
            <a:r>
              <a:rPr lang="en-US" dirty="0">
                <a:solidFill>
                  <a:srgbClr val="000000"/>
                </a:solidFill>
              </a:rPr>
              <a:t>Evaluation</a:t>
            </a:r>
            <a:endParaRPr dirty="0">
              <a:solidFill>
                <a:srgbClr val="000000"/>
              </a:solidFill>
            </a:endParaRPr>
          </a:p>
          <a:p>
            <a:pPr marL="342900" lvl="0" indent="-139700" algn="l" rtl="0">
              <a:lnSpc>
                <a:spcPct val="90000"/>
              </a:lnSpc>
              <a:spcBef>
                <a:spcPts val="1240"/>
              </a:spcBef>
              <a:spcAft>
                <a:spcPts val="0"/>
              </a:spcAft>
              <a:buClr>
                <a:schemeClr val="dk1"/>
              </a:buClr>
              <a:buSzPts val="3200"/>
              <a:buNone/>
            </a:pPr>
            <a:endParaRPr dirty="0">
              <a:solidFill>
                <a:srgbClr val="000000"/>
              </a:solidFill>
            </a:endParaRPr>
          </a:p>
        </p:txBody>
      </p:sp>
      <p:sp>
        <p:nvSpPr>
          <p:cNvPr id="416" name="Google Shape;416;p30"/>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Implementation - Component 2</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Image" descr="Image of the Twitter logo with a hashtag #Explore VTSS"/>
          <p:cNvPicPr preferRelativeResize="0"/>
          <p:nvPr/>
        </p:nvPicPr>
        <p:blipFill rotWithShape="1">
          <a:blip r:embed="rId3">
            <a:alphaModFix/>
          </a:blip>
          <a:srcRect b="668"/>
          <a:stretch/>
        </p:blipFill>
        <p:spPr>
          <a:xfrm>
            <a:off x="362690" y="2306923"/>
            <a:ext cx="7817006" cy="4551077"/>
          </a:xfrm>
          <a:prstGeom prst="rect">
            <a:avLst/>
          </a:prstGeom>
          <a:noFill/>
          <a:ln>
            <a:noFill/>
          </a:ln>
          <a:effectLst>
            <a:reflection endPos="30000" dist="38100" dir="5400000" fadeDir="5400012" sy="-100000" algn="bl" rotWithShape="0"/>
          </a:effectLst>
        </p:spPr>
      </p:pic>
      <p:sp>
        <p:nvSpPr>
          <p:cNvPr id="2" name="Title 1"/>
          <p:cNvSpPr>
            <a:spLocks noGrp="1"/>
          </p:cNvSpPr>
          <p:nvPr>
            <p:ph type="title"/>
          </p:nvPr>
        </p:nvSpPr>
        <p:spPr>
          <a:xfrm>
            <a:off x="156393" y="252060"/>
            <a:ext cx="8229600" cy="1143000"/>
          </a:xfrm>
        </p:spPr>
        <p:txBody>
          <a:bodyPr/>
          <a:lstStyle/>
          <a:p>
            <a:r>
              <a:rPr lang="en-US" b="1" dirty="0">
                <a:solidFill>
                  <a:srgbClr val="000000"/>
                </a:solidFill>
              </a:rPr>
              <a:t>#</a:t>
            </a:r>
            <a:r>
              <a:rPr lang="en-US" b="1" dirty="0" err="1" smtClean="0">
                <a:solidFill>
                  <a:srgbClr val="000000"/>
                </a:solidFill>
              </a:rPr>
              <a:t>ExploreVTSS</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4" name="Text 7"/>
          <p:cNvSpPr txBox="1"/>
          <p:nvPr/>
        </p:nvSpPr>
        <p:spPr>
          <a:xfrm>
            <a:off x="0" y="5305825"/>
            <a:ext cx="2604300" cy="12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Students </a:t>
            </a:r>
            <a:endParaRPr sz="1400" i="0" u="none" strike="noStrike" cap="none">
              <a:solidFill>
                <a:srgbClr val="000000"/>
              </a:solidFill>
              <a:latin typeface="Verdana"/>
              <a:ea typeface="Verdana"/>
              <a:cs typeface="Verdana"/>
              <a:sym typeface="Verdana"/>
            </a:endParaRPr>
          </a:p>
        </p:txBody>
      </p:sp>
      <p:sp>
        <p:nvSpPr>
          <p:cNvPr id="422" name="Text 6"/>
          <p:cNvSpPr txBox="1"/>
          <p:nvPr/>
        </p:nvSpPr>
        <p:spPr>
          <a:xfrm>
            <a:off x="6701700" y="2218475"/>
            <a:ext cx="2442300" cy="163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Decision</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Making</a:t>
            </a:r>
            <a:endParaRPr sz="1400" i="0" u="none" strike="noStrike" cap="none">
              <a:solidFill>
                <a:srgbClr val="000000"/>
              </a:solidFill>
              <a:latin typeface="Verdana"/>
              <a:ea typeface="Verdana"/>
              <a:cs typeface="Verdana"/>
              <a:sym typeface="Verdana"/>
            </a:endParaRPr>
          </a:p>
        </p:txBody>
      </p:sp>
      <p:sp>
        <p:nvSpPr>
          <p:cNvPr id="423" name="Text 5"/>
          <p:cNvSpPr txBox="1"/>
          <p:nvPr/>
        </p:nvSpPr>
        <p:spPr>
          <a:xfrm>
            <a:off x="0" y="1909825"/>
            <a:ext cx="2442300" cy="147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Staff </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Impact"/>
                <a:ea typeface="Impact"/>
                <a:cs typeface="Impact"/>
                <a:sym typeface="Impact"/>
              </a:rPr>
              <a:t> </a:t>
            </a:r>
            <a:endParaRPr sz="1400" b="0" i="0" u="none" strike="noStrike" cap="none">
              <a:solidFill>
                <a:srgbClr val="000000"/>
              </a:solidFill>
              <a:latin typeface="Arial"/>
              <a:ea typeface="Arial"/>
              <a:cs typeface="Arial"/>
              <a:sym typeface="Arial"/>
            </a:endParaRPr>
          </a:p>
        </p:txBody>
      </p:sp>
      <p:sp>
        <p:nvSpPr>
          <p:cNvPr id="425" name="Image 2 - Shape" descr="Orange arrow pointing to &quot;Data&quot;"/>
          <p:cNvSpPr/>
          <p:nvPr/>
        </p:nvSpPr>
        <p:spPr>
          <a:xfrm rot="1576914">
            <a:off x="5990951" y="3855455"/>
            <a:ext cx="2307650" cy="791442"/>
          </a:xfrm>
          <a:prstGeom prst="leftArrow">
            <a:avLst>
              <a:gd name="adj1" fmla="val 50000"/>
              <a:gd name="adj2" fmla="val 32909"/>
            </a:avLst>
          </a:prstGeom>
          <a:solidFill>
            <a:srgbClr val="FF6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9129"/>
              </a:solidFill>
              <a:latin typeface="Arial"/>
              <a:ea typeface="Arial"/>
              <a:cs typeface="Arial"/>
              <a:sym typeface="Arial"/>
            </a:endParaRPr>
          </a:p>
        </p:txBody>
      </p:sp>
      <p:grpSp>
        <p:nvGrpSpPr>
          <p:cNvPr id="426" name="Image 1 - Grouped Shapes and Text" descr="Vinn Diagram titled &quot;Outcomes&quot; and three circles titled &quot;systems,&quot; &quot;data,&quot; and &quot;practices"/>
          <p:cNvGrpSpPr/>
          <p:nvPr/>
        </p:nvGrpSpPr>
        <p:grpSpPr>
          <a:xfrm>
            <a:off x="2077837" y="1510479"/>
            <a:ext cx="4773300" cy="4618180"/>
            <a:chOff x="2077813" y="1251060"/>
            <a:chExt cx="4773300" cy="4665300"/>
          </a:xfrm>
        </p:grpSpPr>
        <p:sp>
          <p:nvSpPr>
            <p:cNvPr id="431" name="Text 4"/>
            <p:cNvSpPr txBox="1"/>
            <p:nvPr/>
          </p:nvSpPr>
          <p:spPr>
            <a:xfrm>
              <a:off x="2182727" y="2775452"/>
              <a:ext cx="206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00"/>
                </a:buClr>
                <a:buSzPts val="700"/>
                <a:buFont typeface="Impact"/>
                <a:buNone/>
              </a:pPr>
              <a:r>
                <a:rPr lang="en-US" sz="2800" b="1" i="0" u="none" strike="noStrike" cap="none">
                  <a:solidFill>
                    <a:srgbClr val="008000"/>
                  </a:solidFill>
                  <a:latin typeface="Verdana"/>
                  <a:ea typeface="Verdana"/>
                  <a:cs typeface="Verdana"/>
                  <a:sym typeface="Verdana"/>
                </a:rPr>
                <a:t>SYSTEMS</a:t>
              </a:r>
              <a:endParaRPr sz="1400" i="0" u="none" strike="noStrike" cap="none">
                <a:solidFill>
                  <a:srgbClr val="000000"/>
                </a:solidFill>
                <a:latin typeface="Verdana"/>
                <a:ea typeface="Verdana"/>
                <a:cs typeface="Verdana"/>
                <a:sym typeface="Verdana"/>
              </a:endParaRPr>
            </a:p>
          </p:txBody>
        </p:sp>
        <p:sp>
          <p:nvSpPr>
            <p:cNvPr id="430" name="Shape 4"/>
            <p:cNvSpPr/>
            <p:nvPr/>
          </p:nvSpPr>
          <p:spPr>
            <a:xfrm>
              <a:off x="2304226" y="1957133"/>
              <a:ext cx="2514600" cy="2450700"/>
            </a:xfrm>
            <a:prstGeom prst="ellipse">
              <a:avLst/>
            </a:prstGeom>
            <a:noFill/>
            <a:ln w="635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432" name="Text 3"/>
            <p:cNvSpPr txBox="1"/>
            <p:nvPr/>
          </p:nvSpPr>
          <p:spPr>
            <a:xfrm>
              <a:off x="3162301" y="4758986"/>
              <a:ext cx="26043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700"/>
                <a:buFont typeface="Impact"/>
                <a:buNone/>
              </a:pPr>
              <a:r>
                <a:rPr lang="en-US" sz="2800" b="1" i="0" u="none" strike="noStrike" cap="none">
                  <a:solidFill>
                    <a:srgbClr val="0000FF"/>
                  </a:solidFill>
                  <a:latin typeface="Verdana"/>
                  <a:ea typeface="Verdana"/>
                  <a:cs typeface="Verdana"/>
                  <a:sym typeface="Verdana"/>
                </a:rPr>
                <a:t>PRACTICES</a:t>
              </a:r>
              <a:endParaRPr sz="1400" i="0" u="none" strike="noStrike" cap="none">
                <a:solidFill>
                  <a:srgbClr val="000000"/>
                </a:solidFill>
                <a:latin typeface="Verdana"/>
                <a:ea typeface="Verdana"/>
                <a:cs typeface="Verdana"/>
                <a:sym typeface="Verdana"/>
              </a:endParaRPr>
            </a:p>
          </p:txBody>
        </p:sp>
        <p:sp>
          <p:nvSpPr>
            <p:cNvPr id="427" name="Shape 3"/>
            <p:cNvSpPr/>
            <p:nvPr/>
          </p:nvSpPr>
          <p:spPr>
            <a:xfrm>
              <a:off x="3196522" y="3370875"/>
              <a:ext cx="2514600" cy="24507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2400" b="0" i="0" u="none" strike="noStrike" cap="none">
                <a:solidFill>
                  <a:srgbClr val="0000FF"/>
                </a:solidFill>
                <a:latin typeface="Times New Roman"/>
                <a:ea typeface="Times New Roman"/>
                <a:cs typeface="Times New Roman"/>
                <a:sym typeface="Times New Roman"/>
              </a:endParaRPr>
            </a:p>
          </p:txBody>
        </p:sp>
        <p:sp>
          <p:nvSpPr>
            <p:cNvPr id="433" name="Text 2"/>
            <p:cNvSpPr txBox="1"/>
            <p:nvPr/>
          </p:nvSpPr>
          <p:spPr>
            <a:xfrm>
              <a:off x="5039328" y="2766682"/>
              <a:ext cx="142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600"/>
                </a:buClr>
                <a:buSzPts val="700"/>
                <a:buFont typeface="Impact"/>
                <a:buNone/>
              </a:pPr>
              <a:r>
                <a:rPr lang="en-US" sz="2800" b="1" i="0" u="none" strike="noStrike" cap="none">
                  <a:solidFill>
                    <a:srgbClr val="FF6600"/>
                  </a:solidFill>
                  <a:latin typeface="Verdana"/>
                  <a:ea typeface="Verdana"/>
                  <a:cs typeface="Verdana"/>
                  <a:sym typeface="Verdana"/>
                </a:rPr>
                <a:t>DATA</a:t>
              </a:r>
              <a:endParaRPr sz="1400" i="0" u="none" strike="noStrike" cap="none">
                <a:solidFill>
                  <a:srgbClr val="000000"/>
                </a:solidFill>
                <a:latin typeface="Verdana"/>
                <a:ea typeface="Verdana"/>
                <a:cs typeface="Verdana"/>
                <a:sym typeface="Verdana"/>
              </a:endParaRPr>
            </a:p>
          </p:txBody>
        </p:sp>
        <p:sp>
          <p:nvSpPr>
            <p:cNvPr id="428" name="Shape 2"/>
            <p:cNvSpPr/>
            <p:nvPr/>
          </p:nvSpPr>
          <p:spPr>
            <a:xfrm>
              <a:off x="4083444" y="1894413"/>
              <a:ext cx="2514600" cy="2448900"/>
            </a:xfrm>
            <a:prstGeom prst="ellipse">
              <a:avLst/>
            </a:prstGeom>
            <a:noFill/>
            <a:ln w="635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434" name="Text 1"/>
            <p:cNvSpPr txBox="1"/>
            <p:nvPr/>
          </p:nvSpPr>
          <p:spPr>
            <a:xfrm>
              <a:off x="3314676" y="1433928"/>
              <a:ext cx="2514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700"/>
                <a:buFont typeface="Impact"/>
                <a:buNone/>
              </a:pPr>
              <a:r>
                <a:rPr lang="en-US" sz="2800" b="1" i="0" u="none" strike="noStrike" cap="none">
                  <a:solidFill>
                    <a:srgbClr val="660066"/>
                  </a:solidFill>
                  <a:latin typeface="Verdana"/>
                  <a:ea typeface="Verdana"/>
                  <a:cs typeface="Verdana"/>
                  <a:sym typeface="Verdana"/>
                </a:rPr>
                <a:t>OUTCOMES</a:t>
              </a:r>
              <a:endParaRPr sz="1400" i="0" u="none" strike="noStrike" cap="none">
                <a:solidFill>
                  <a:srgbClr val="000000"/>
                </a:solidFill>
                <a:latin typeface="Verdana"/>
                <a:ea typeface="Verdana"/>
                <a:cs typeface="Verdana"/>
                <a:sym typeface="Verdana"/>
              </a:endParaRPr>
            </a:p>
          </p:txBody>
        </p:sp>
        <p:sp>
          <p:nvSpPr>
            <p:cNvPr id="429" name="Shape 1"/>
            <p:cNvSpPr/>
            <p:nvPr/>
          </p:nvSpPr>
          <p:spPr>
            <a:xfrm>
              <a:off x="2077813" y="1251060"/>
              <a:ext cx="4773300" cy="46653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660066"/>
                </a:solidFill>
                <a:latin typeface="Times New Roman"/>
                <a:ea typeface="Times New Roman"/>
                <a:cs typeface="Times New Roman"/>
                <a:sym typeface="Times New Roman"/>
              </a:endParaRPr>
            </a:p>
          </p:txBody>
        </p:sp>
      </p:grpSp>
      <p:sp>
        <p:nvSpPr>
          <p:cNvPr id="421"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891"/>
              <a:buFont typeface="Arial"/>
              <a:buNone/>
            </a:pP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91"/>
              <a:buFont typeface="Arial"/>
              <a:buNone/>
            </a:pPr>
            <a:r>
              <a:rPr lang="en-US" sz="2800" i="0" u="none" strike="noStrike" cap="none">
                <a:solidFill>
                  <a:schemeClr val="dk1"/>
                </a:solidFill>
              </a:rPr>
              <a:t>Supporting Improvements in Behavior, Academics, and Social-Emotional Wellness</a:t>
            </a:r>
            <a:endParaRPr/>
          </a:p>
          <a:p>
            <a:pPr marL="0" marR="0" lvl="0" indent="0" algn="ctr" rtl="0">
              <a:lnSpc>
                <a:spcPct val="100000"/>
              </a:lnSpc>
              <a:spcBef>
                <a:spcPts val="0"/>
              </a:spcBef>
              <a:spcAft>
                <a:spcPts val="0"/>
              </a:spcAft>
              <a:buClr>
                <a:schemeClr val="dk1"/>
              </a:buClr>
              <a:buSzPts val="1400"/>
              <a:buFont typeface="Arial"/>
              <a:buNone/>
            </a:pPr>
            <a:endParaRPr sz="4400" i="0" u="none" strike="noStrike" cap="none">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1" name="Image" descr="Photo of a child with red glasses on. He is thinking."/>
          <p:cNvPicPr preferRelativeResize="0"/>
          <p:nvPr/>
        </p:nvPicPr>
        <p:blipFill rotWithShape="1">
          <a:blip r:embed="rId3">
            <a:alphaModFix/>
          </a:blip>
          <a:srcRect l="14453" t="6946" r="15654" b="6225"/>
          <a:stretch/>
        </p:blipFill>
        <p:spPr>
          <a:xfrm>
            <a:off x="5694875" y="1864275"/>
            <a:ext cx="3336350" cy="3129439"/>
          </a:xfrm>
          <a:prstGeom prst="rect">
            <a:avLst/>
          </a:prstGeom>
          <a:noFill/>
          <a:ln>
            <a:noFill/>
          </a:ln>
        </p:spPr>
      </p:pic>
      <p:sp>
        <p:nvSpPr>
          <p:cNvPr id="442" name="Text"/>
          <p:cNvSpPr txBox="1"/>
          <p:nvPr/>
        </p:nvSpPr>
        <p:spPr>
          <a:xfrm>
            <a:off x="0" y="2045975"/>
            <a:ext cx="5579100" cy="407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Data informed decision-making systems support adults in the </a:t>
            </a:r>
            <a:r>
              <a:rPr lang="en-US" sz="2800" b="0" i="1" u="none" strike="noStrike" cap="none" dirty="0">
                <a:solidFill>
                  <a:schemeClr val="dk1"/>
                </a:solidFill>
                <a:latin typeface="Verdana"/>
                <a:ea typeface="Verdana"/>
                <a:cs typeface="Verdana"/>
                <a:sym typeface="Verdana"/>
              </a:rPr>
              <a:t>effective and efficient</a:t>
            </a:r>
            <a:r>
              <a:rPr lang="en-US" sz="2800" b="0" i="0" u="none" strike="noStrike" cap="none" dirty="0">
                <a:solidFill>
                  <a:schemeClr val="dk1"/>
                </a:solidFill>
                <a:latin typeface="Verdana"/>
                <a:ea typeface="Verdana"/>
                <a:cs typeface="Verdana"/>
                <a:sym typeface="Verdana"/>
              </a:rPr>
              <a:t> implementation of instructional practices for teaching academic, behavior and mental wellness skills.</a:t>
            </a:r>
            <a:endParaRPr sz="2800" b="0" i="0" u="none" strike="noStrike" cap="none" dirty="0">
              <a:solidFill>
                <a:schemeClr val="dk1"/>
              </a:solidFill>
              <a:latin typeface="Verdana"/>
              <a:ea typeface="Verdana"/>
              <a:cs typeface="Verdana"/>
              <a:sym typeface="Verdana"/>
            </a:endParaRPr>
          </a:p>
        </p:txBody>
      </p:sp>
      <p:sp>
        <p:nvSpPr>
          <p:cNvPr id="440" name="Title"/>
          <p:cNvSpPr txBox="1">
            <a:spLocks noGrp="1"/>
          </p:cNvSpPr>
          <p:nvPr>
            <p:ph type="title"/>
          </p:nvPr>
        </p:nvSpPr>
        <p:spPr>
          <a:xfrm>
            <a:off x="228600" y="228600"/>
            <a:ext cx="8686799"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400"/>
              <a:buFont typeface="Verdana"/>
              <a:buNone/>
            </a:pPr>
            <a:endParaRPr sz="4400">
              <a:solidFill>
                <a:schemeClr val="dk1"/>
              </a:solidFill>
            </a:endParaRPr>
          </a:p>
          <a:p>
            <a:pPr marL="0" lvl="0" indent="0" algn="ctr" rtl="0">
              <a:lnSpc>
                <a:spcPct val="100000"/>
              </a:lnSpc>
              <a:spcBef>
                <a:spcPts val="0"/>
              </a:spcBef>
              <a:spcAft>
                <a:spcPts val="0"/>
              </a:spcAft>
              <a:buClr>
                <a:srgbClr val="006387"/>
              </a:buClr>
              <a:buSzPts val="1400"/>
              <a:buFont typeface="Arial"/>
              <a:buNone/>
            </a:pPr>
            <a:r>
              <a:rPr lang="en-US" sz="3600">
                <a:solidFill>
                  <a:schemeClr val="dk1"/>
                </a:solidFill>
              </a:rPr>
              <a:t>Data Infrastructure and</a:t>
            </a:r>
            <a:endParaRPr sz="3600">
              <a:solidFill>
                <a:schemeClr val="dk1"/>
              </a:solidFill>
            </a:endParaRPr>
          </a:p>
          <a:p>
            <a:pPr marL="0" lvl="0" indent="0" algn="ctr" rtl="0">
              <a:lnSpc>
                <a:spcPct val="100000"/>
              </a:lnSpc>
              <a:spcBef>
                <a:spcPts val="0"/>
              </a:spcBef>
              <a:spcAft>
                <a:spcPts val="0"/>
              </a:spcAft>
              <a:buClr>
                <a:srgbClr val="006387"/>
              </a:buClr>
              <a:buSzPts val="1400"/>
              <a:buFont typeface="Arial"/>
              <a:buNone/>
            </a:pPr>
            <a:r>
              <a:rPr lang="en-US" sz="3600">
                <a:solidFill>
                  <a:schemeClr val="dk1"/>
                </a:solidFill>
              </a:rPr>
              <a:t>Data Systems</a:t>
            </a:r>
            <a:endParaRPr sz="3600">
              <a:solidFill>
                <a:schemeClr val="dk1"/>
              </a:solidFill>
            </a:endParaRPr>
          </a:p>
          <a:p>
            <a:pPr marL="0" lvl="0" indent="0" algn="ctr" rtl="0">
              <a:lnSpc>
                <a:spcPct val="100000"/>
              </a:lnSpc>
              <a:spcBef>
                <a:spcPts val="0"/>
              </a:spcBef>
              <a:spcAft>
                <a:spcPts val="0"/>
              </a:spcAft>
              <a:buClr>
                <a:srgbClr val="105775"/>
              </a:buClr>
              <a:buSzPts val="4000"/>
              <a:buFont typeface="Verdana"/>
              <a:buNone/>
            </a:pP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Text 2"/>
          <p:cNvSpPr txBox="1"/>
          <p:nvPr/>
        </p:nvSpPr>
        <p:spPr>
          <a:xfrm>
            <a:off x="786950" y="5919300"/>
            <a:ext cx="6675900" cy="80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50"/>
              <a:buFont typeface="Times New Roman"/>
              <a:buNone/>
            </a:pPr>
            <a:r>
              <a:rPr lang="en-US" sz="3000" b="0" i="0" u="none" strike="noStrike" cap="none">
                <a:solidFill>
                  <a:schemeClr val="dk1"/>
                </a:solidFill>
                <a:latin typeface="Verdana"/>
                <a:ea typeface="Verdana"/>
                <a:cs typeface="Verdana"/>
                <a:sym typeface="Verdana"/>
              </a:rPr>
              <a:t>http://schoolquality.virginia.gov/</a:t>
            </a:r>
            <a:endParaRPr sz="1400" b="0" i="0" u="none" strike="noStrike" cap="none">
              <a:solidFill>
                <a:srgbClr val="000000"/>
              </a:solidFill>
              <a:latin typeface="Arial"/>
              <a:ea typeface="Arial"/>
              <a:cs typeface="Arial"/>
              <a:sym typeface="Arial"/>
            </a:endParaRPr>
          </a:p>
        </p:txBody>
      </p:sp>
      <p:pic>
        <p:nvPicPr>
          <p:cNvPr id="450" name="Image" descr="Virginia Department of Education logo"/>
          <p:cNvPicPr preferRelativeResize="0"/>
          <p:nvPr/>
        </p:nvPicPr>
        <p:blipFill rotWithShape="1">
          <a:blip r:embed="rId3">
            <a:alphaModFix/>
          </a:blip>
          <a:srcRect/>
          <a:stretch/>
        </p:blipFill>
        <p:spPr>
          <a:xfrm>
            <a:off x="2914968" y="4773425"/>
            <a:ext cx="2886124" cy="905725"/>
          </a:xfrm>
          <a:prstGeom prst="rect">
            <a:avLst/>
          </a:prstGeom>
          <a:noFill/>
          <a:ln>
            <a:noFill/>
          </a:ln>
        </p:spPr>
      </p:pic>
      <p:sp>
        <p:nvSpPr>
          <p:cNvPr id="452" name="Text 1"/>
          <p:cNvSpPr txBox="1"/>
          <p:nvPr/>
        </p:nvSpPr>
        <p:spPr>
          <a:xfrm>
            <a:off x="0" y="1826400"/>
            <a:ext cx="9144000" cy="2344800"/>
          </a:xfrm>
          <a:prstGeom prst="rect">
            <a:avLst/>
          </a:prstGeom>
          <a:noFill/>
          <a:ln>
            <a:noFill/>
          </a:ln>
        </p:spPr>
        <p:txBody>
          <a:bodyPr spcFirstLastPara="1" wrap="square" lIns="91425" tIns="91425" rIns="91425" bIns="91425" anchor="t" anchorCtr="0">
            <a:noAutofit/>
          </a:bodyPr>
          <a:lstStyle/>
          <a:p>
            <a:pPr marL="342900" marR="0" lvl="0" indent="-170180" algn="ctr" rtl="0">
              <a:lnSpc>
                <a:spcPct val="100000"/>
              </a:lnSpc>
              <a:spcBef>
                <a:spcPts val="544"/>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What are you hoping to gain from this experience? </a:t>
            </a:r>
            <a:endParaRPr sz="3000" b="0" i="0" u="none" strike="noStrike" cap="none">
              <a:solidFill>
                <a:schemeClr val="dk1"/>
              </a:solidFill>
              <a:latin typeface="Verdana"/>
              <a:ea typeface="Verdana"/>
              <a:cs typeface="Verdana"/>
              <a:sym typeface="Verdana"/>
            </a:endParaRPr>
          </a:p>
          <a:p>
            <a:pPr marL="342900" marR="0" lvl="0" indent="-170180" algn="ctr" rtl="0">
              <a:lnSpc>
                <a:spcPct val="100000"/>
              </a:lnSpc>
              <a:spcBef>
                <a:spcPts val="544"/>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What needs to change? </a:t>
            </a:r>
            <a:endParaRPr sz="3000" b="0" i="0" u="none" strike="noStrike" cap="none">
              <a:solidFill>
                <a:schemeClr val="dk1"/>
              </a:solidFill>
              <a:latin typeface="Verdana"/>
              <a:ea typeface="Verdana"/>
              <a:cs typeface="Verdana"/>
              <a:sym typeface="Verdana"/>
            </a:endParaRPr>
          </a:p>
          <a:p>
            <a:pPr marL="342900" marR="0" lvl="0" indent="-170180" algn="ctr" rtl="0">
              <a:lnSpc>
                <a:spcPct val="100000"/>
              </a:lnSpc>
              <a:spcBef>
                <a:spcPts val="544"/>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What are your goals?</a:t>
            </a:r>
            <a:endParaRPr sz="3000" b="0" i="0" u="none" strike="noStrike" cap="none">
              <a:solidFill>
                <a:schemeClr val="dk1"/>
              </a:solidFill>
              <a:latin typeface="Verdana"/>
              <a:ea typeface="Verdana"/>
              <a:cs typeface="Verdana"/>
              <a:sym typeface="Verdana"/>
            </a:endParaRPr>
          </a:p>
          <a:p>
            <a:pPr marL="342900" marR="0" lvl="0" indent="-170180" algn="ctr" rtl="0">
              <a:lnSpc>
                <a:spcPct val="100000"/>
              </a:lnSpc>
              <a:spcBef>
                <a:spcPts val="544"/>
              </a:spcBef>
              <a:spcAft>
                <a:spcPts val="0"/>
              </a:spcAft>
              <a:buClr>
                <a:srgbClr val="000000"/>
              </a:buClr>
              <a:buSzPts val="2720"/>
              <a:buFont typeface="Arial"/>
              <a:buNone/>
            </a:pPr>
            <a:endParaRPr sz="2720" b="0" i="0" u="none" strike="noStrike" cap="none">
              <a:solidFill>
                <a:schemeClr val="dk1"/>
              </a:solidFill>
              <a:latin typeface="Verdana"/>
              <a:ea typeface="Verdana"/>
              <a:cs typeface="Verdana"/>
              <a:sym typeface="Verdana"/>
            </a:endParaRPr>
          </a:p>
        </p:txBody>
      </p:sp>
      <p:sp>
        <p:nvSpPr>
          <p:cNvPr id="451" name="Title"/>
          <p:cNvSpPr txBox="1">
            <a:spLocks noGrp="1"/>
          </p:cNvSpPr>
          <p:nvPr>
            <p:ph type="title" idx="4294967295"/>
          </p:nvPr>
        </p:nvSpPr>
        <p:spPr>
          <a:xfrm>
            <a:off x="457188" y="274637"/>
            <a:ext cx="8229600" cy="1143000"/>
          </a:xfrm>
          <a:prstGeom prst="rect">
            <a:avLst/>
          </a:prstGeom>
          <a:solidFill>
            <a:srgbClr val="A9DCF2">
              <a:alpha val="6745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What DATA informs your need to implement VTSS?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Text"/>
          <p:cNvSpPr txBox="1"/>
          <p:nvPr/>
        </p:nvSpPr>
        <p:spPr>
          <a:xfrm>
            <a:off x="285750" y="5057525"/>
            <a:ext cx="8572500" cy="139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i="0" u="none" strike="noStrike" cap="none" dirty="0">
                <a:latin typeface="Verdana"/>
                <a:ea typeface="Verdana"/>
                <a:cs typeface="Verdana"/>
                <a:sym typeface="Verdana"/>
              </a:rPr>
              <a:t>Data allows us to understand need, identify areas for improvement, and develop meaningful action plans!</a:t>
            </a:r>
            <a:endParaRPr sz="1400" i="0" u="none" strike="noStrike" cap="none" dirty="0">
              <a:latin typeface="Verdana"/>
              <a:ea typeface="Verdana"/>
              <a:cs typeface="Verdana"/>
              <a:sym typeface="Verdana"/>
            </a:endParaRPr>
          </a:p>
        </p:txBody>
      </p:sp>
      <p:pic>
        <p:nvPicPr>
          <p:cNvPr id="459" name="Image" descr="Dilbert cartoon about incorrect data"/>
          <p:cNvPicPr preferRelativeResize="0"/>
          <p:nvPr/>
        </p:nvPicPr>
        <p:blipFill rotWithShape="1">
          <a:blip r:embed="rId3">
            <a:alphaModFix/>
          </a:blip>
          <a:srcRect/>
          <a:stretch/>
        </p:blipFill>
        <p:spPr>
          <a:xfrm>
            <a:off x="55188" y="1271463"/>
            <a:ext cx="9033624" cy="3341225"/>
          </a:xfrm>
          <a:prstGeom prst="rect">
            <a:avLst/>
          </a:prstGeom>
          <a:noFill/>
          <a:ln>
            <a:noFill/>
          </a:ln>
        </p:spPr>
      </p:pic>
      <p:sp>
        <p:nvSpPr>
          <p:cNvPr id="457" name="Title"/>
          <p:cNvSpPr txBox="1">
            <a:spLocks noGrp="1"/>
          </p:cNvSpPr>
          <p:nvPr>
            <p:ph type="title"/>
          </p:nvPr>
        </p:nvSpPr>
        <p:spPr>
          <a:xfrm>
            <a:off x="533400" y="122248"/>
            <a:ext cx="8229600" cy="991200"/>
          </a:xfrm>
          <a:prstGeom prst="rect">
            <a:avLst/>
          </a:prstGeom>
          <a:solidFill>
            <a:srgbClr val="A9DCF2">
              <a:alpha val="6745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Why focus on data?</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5" name="Text 2"/>
          <p:cNvSpPr txBox="1"/>
          <p:nvPr/>
        </p:nvSpPr>
        <p:spPr>
          <a:xfrm>
            <a:off x="339643" y="5567231"/>
            <a:ext cx="8432100" cy="8856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400"/>
              <a:buFont typeface="Arial"/>
              <a:buNone/>
            </a:pPr>
            <a:r>
              <a:rPr lang="en-US" sz="2800" b="0" i="0" u="none" strike="noStrike" cap="none" dirty="0">
                <a:solidFill>
                  <a:schemeClr val="dk1"/>
                </a:solidFill>
                <a:latin typeface="Verdana"/>
                <a:ea typeface="Verdana"/>
                <a:cs typeface="Verdana"/>
                <a:sym typeface="Verdana"/>
              </a:rPr>
              <a:t>Evaluate current data systems for ease of use and functionality for aligned data driven decision making.</a:t>
            </a:r>
            <a:endParaRPr sz="2800" b="0" i="0" u="none" strike="noStrike" cap="none" dirty="0">
              <a:solidFill>
                <a:schemeClr val="dk1"/>
              </a:solidFill>
              <a:latin typeface="Verdana"/>
              <a:ea typeface="Verdana"/>
              <a:cs typeface="Verdana"/>
              <a:sym typeface="Verdana"/>
            </a:endParaRPr>
          </a:p>
        </p:txBody>
      </p:sp>
      <p:pic>
        <p:nvPicPr>
          <p:cNvPr id="467" name="Image" descr="Image of computer screen showing data being organized"/>
          <p:cNvPicPr preferRelativeResize="0"/>
          <p:nvPr/>
        </p:nvPicPr>
        <p:blipFill rotWithShape="1">
          <a:blip r:embed="rId3">
            <a:alphaModFix/>
          </a:blip>
          <a:srcRect/>
          <a:stretch/>
        </p:blipFill>
        <p:spPr>
          <a:xfrm>
            <a:off x="4496700" y="1820025"/>
            <a:ext cx="4275043" cy="3490891"/>
          </a:xfrm>
          <a:prstGeom prst="rect">
            <a:avLst/>
          </a:prstGeom>
          <a:noFill/>
          <a:ln>
            <a:noFill/>
          </a:ln>
        </p:spPr>
      </p:pic>
      <p:sp>
        <p:nvSpPr>
          <p:cNvPr id="466" name="Text 1"/>
          <p:cNvSpPr txBox="1"/>
          <p:nvPr/>
        </p:nvSpPr>
        <p:spPr>
          <a:xfrm>
            <a:off x="457200" y="1820025"/>
            <a:ext cx="4039500" cy="3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dirty="0">
                <a:solidFill>
                  <a:schemeClr val="dk1"/>
                </a:solidFill>
                <a:latin typeface="Verdana"/>
                <a:ea typeface="Verdana"/>
                <a:cs typeface="Verdana"/>
                <a:sym typeface="Verdana"/>
              </a:rPr>
              <a:t>What does your division use for data:</a:t>
            </a:r>
            <a:endParaRPr sz="2800" b="0" i="0" u="none" strike="noStrike" cap="none" dirty="0">
              <a:solidFill>
                <a:schemeClr val="dk1"/>
              </a:solidFill>
              <a:latin typeface="Verdana"/>
              <a:ea typeface="Verdana"/>
              <a:cs typeface="Verdana"/>
              <a:sym typeface="Verdana"/>
            </a:endParaRPr>
          </a:p>
          <a:p>
            <a:pPr marL="457200" marR="0" lvl="0" indent="-457200" algn="l" rtl="0">
              <a:lnSpc>
                <a:spcPct val="100000"/>
              </a:lnSpc>
              <a:spcBef>
                <a:spcPts val="0"/>
              </a:spcBef>
              <a:spcAft>
                <a:spcPts val="0"/>
              </a:spcAft>
              <a:buClr>
                <a:srgbClr val="000000"/>
              </a:buClr>
              <a:buSzPts val="3000"/>
              <a:buFont typeface="Arial"/>
              <a:buChar char="•"/>
            </a:pPr>
            <a:r>
              <a:rPr lang="en-US" sz="2800" b="0" i="0" u="none" strike="noStrike" cap="none" dirty="0">
                <a:solidFill>
                  <a:schemeClr val="dk1"/>
                </a:solidFill>
                <a:latin typeface="Verdana"/>
                <a:ea typeface="Verdana"/>
                <a:cs typeface="Verdana"/>
                <a:sym typeface="Verdana"/>
              </a:rPr>
              <a:t>PowerSchool</a:t>
            </a:r>
            <a:endParaRPr sz="2800" b="0" i="0" u="none" strike="noStrike" cap="none" dirty="0">
              <a:solidFill>
                <a:schemeClr val="dk1"/>
              </a:solidFill>
              <a:latin typeface="Verdana"/>
              <a:ea typeface="Verdana"/>
              <a:cs typeface="Verdana"/>
              <a:sym typeface="Verdana"/>
            </a:endParaRPr>
          </a:p>
          <a:p>
            <a:pPr marL="457200" marR="0" lvl="0" indent="-457200" algn="l" rtl="0">
              <a:lnSpc>
                <a:spcPct val="100000"/>
              </a:lnSpc>
              <a:spcBef>
                <a:spcPts val="0"/>
              </a:spcBef>
              <a:spcAft>
                <a:spcPts val="0"/>
              </a:spcAft>
              <a:buClr>
                <a:srgbClr val="000000"/>
              </a:buClr>
              <a:buSzPts val="3000"/>
              <a:buFont typeface="Arial"/>
              <a:buChar char="•"/>
            </a:pPr>
            <a:r>
              <a:rPr lang="en-US" sz="2800" b="0" i="0" u="none" strike="noStrike" cap="none" dirty="0">
                <a:solidFill>
                  <a:schemeClr val="dk1"/>
                </a:solidFill>
                <a:latin typeface="Verdana"/>
                <a:ea typeface="Verdana"/>
                <a:cs typeface="Verdana"/>
                <a:sym typeface="Verdana"/>
              </a:rPr>
              <a:t>SOL’s</a:t>
            </a:r>
            <a:endParaRPr sz="2800" b="0" i="0" u="none" strike="noStrike" cap="none" dirty="0">
              <a:solidFill>
                <a:schemeClr val="dk1"/>
              </a:solidFill>
              <a:latin typeface="Verdana"/>
              <a:ea typeface="Verdana"/>
              <a:cs typeface="Verdana"/>
              <a:sym typeface="Verdana"/>
            </a:endParaRPr>
          </a:p>
          <a:p>
            <a:pPr marL="457200" marR="0" lvl="0" indent="-457200" algn="l" rtl="0">
              <a:lnSpc>
                <a:spcPct val="100000"/>
              </a:lnSpc>
              <a:spcBef>
                <a:spcPts val="0"/>
              </a:spcBef>
              <a:spcAft>
                <a:spcPts val="0"/>
              </a:spcAft>
              <a:buClr>
                <a:srgbClr val="000000"/>
              </a:buClr>
              <a:buSzPts val="3000"/>
              <a:buFont typeface="Arial"/>
              <a:buChar char="•"/>
            </a:pPr>
            <a:r>
              <a:rPr lang="en-US" sz="2800" b="0" i="0" u="none" strike="noStrike" cap="none" dirty="0">
                <a:solidFill>
                  <a:schemeClr val="dk1"/>
                </a:solidFill>
                <a:latin typeface="Verdana"/>
                <a:ea typeface="Verdana"/>
                <a:cs typeface="Verdana"/>
                <a:sym typeface="Verdana"/>
              </a:rPr>
              <a:t>MAPs</a:t>
            </a:r>
            <a:endParaRPr sz="2800" b="0" i="0" u="none" strike="noStrike" cap="none" dirty="0">
              <a:solidFill>
                <a:schemeClr val="dk1"/>
              </a:solidFill>
              <a:latin typeface="Verdana"/>
              <a:ea typeface="Verdana"/>
              <a:cs typeface="Verdana"/>
              <a:sym typeface="Verdana"/>
            </a:endParaRPr>
          </a:p>
          <a:p>
            <a:pPr marL="457200" marR="0" lvl="0" indent="-457200" algn="l" rtl="0">
              <a:lnSpc>
                <a:spcPct val="100000"/>
              </a:lnSpc>
              <a:spcBef>
                <a:spcPts val="0"/>
              </a:spcBef>
              <a:spcAft>
                <a:spcPts val="0"/>
              </a:spcAft>
              <a:buClr>
                <a:srgbClr val="000000"/>
              </a:buClr>
              <a:buSzPts val="3000"/>
              <a:buFont typeface="Arial"/>
              <a:buChar char="•"/>
            </a:pPr>
            <a:r>
              <a:rPr lang="en-US" sz="2800" b="0" i="0" u="none" strike="noStrike" cap="none" dirty="0">
                <a:solidFill>
                  <a:schemeClr val="dk1"/>
                </a:solidFill>
                <a:latin typeface="Verdana"/>
                <a:ea typeface="Verdana"/>
                <a:cs typeface="Verdana"/>
                <a:sym typeface="Verdana"/>
              </a:rPr>
              <a:t>Benchmarks</a:t>
            </a:r>
            <a:endParaRPr sz="2800" b="0" i="0" u="none" strike="noStrike" cap="none" dirty="0">
              <a:solidFill>
                <a:schemeClr val="dk1"/>
              </a:solidFill>
              <a:latin typeface="Verdana"/>
              <a:ea typeface="Verdana"/>
              <a:cs typeface="Verdana"/>
              <a:sym typeface="Verdana"/>
            </a:endParaRPr>
          </a:p>
          <a:p>
            <a:pPr marL="457200" marR="0" lvl="0" indent="-457200" algn="l" rtl="0">
              <a:lnSpc>
                <a:spcPct val="100000"/>
              </a:lnSpc>
              <a:spcBef>
                <a:spcPts val="0"/>
              </a:spcBef>
              <a:spcAft>
                <a:spcPts val="0"/>
              </a:spcAft>
              <a:buClr>
                <a:srgbClr val="000000"/>
              </a:buClr>
              <a:buSzPts val="3000"/>
              <a:buFont typeface="Arial"/>
              <a:buChar char="•"/>
            </a:pPr>
            <a:r>
              <a:rPr lang="en-US" sz="2800" b="0" i="0" u="none" strike="noStrike" cap="none" dirty="0">
                <a:solidFill>
                  <a:schemeClr val="dk1"/>
                </a:solidFill>
                <a:latin typeface="Verdana"/>
                <a:ea typeface="Verdana"/>
                <a:cs typeface="Verdana"/>
                <a:sym typeface="Verdana"/>
              </a:rPr>
              <a:t>Homegrown</a:t>
            </a:r>
            <a:endParaRPr sz="2800" b="0" i="0" u="none" strike="noStrike" cap="none" dirty="0">
              <a:solidFill>
                <a:schemeClr val="dk1"/>
              </a:solidFill>
              <a:latin typeface="Verdana"/>
              <a:ea typeface="Verdana"/>
              <a:cs typeface="Verdana"/>
              <a:sym typeface="Verdana"/>
            </a:endParaRPr>
          </a:p>
        </p:txBody>
      </p:sp>
      <p:sp>
        <p:nvSpPr>
          <p:cNvPr id="464" name="Title"/>
          <p:cNvSpPr txBox="1">
            <a:spLocks noGrp="1"/>
          </p:cNvSpPr>
          <p:nvPr>
            <p:ph type="title"/>
          </p:nvPr>
        </p:nvSpPr>
        <p:spPr>
          <a:xfrm>
            <a:off x="457200" y="274650"/>
            <a:ext cx="8229600" cy="15453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400" b="0" i="0" u="none" strike="noStrike" cap="none"/>
              <a:t>Organizing for Implementation</a:t>
            </a:r>
            <a:endParaRPr/>
          </a:p>
          <a:p>
            <a:pPr marL="0" marR="0" lvl="0" indent="0" algn="ctr" rtl="0">
              <a:lnSpc>
                <a:spcPct val="100000"/>
              </a:lnSpc>
              <a:spcBef>
                <a:spcPts val="0"/>
              </a:spcBef>
              <a:spcAft>
                <a:spcPts val="0"/>
              </a:spcAft>
              <a:buClr>
                <a:schemeClr val="dk1"/>
              </a:buClr>
              <a:buSzPts val="1400"/>
              <a:buFont typeface="Arial"/>
              <a:buNone/>
            </a:pPr>
            <a:endParaRPr sz="4400" b="0" i="0" u="none" strike="noStrike" cap="none"/>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5" name="Text Box 2"/>
          <p:cNvSpPr txBox="1"/>
          <p:nvPr/>
        </p:nvSpPr>
        <p:spPr>
          <a:xfrm>
            <a:off x="5050475" y="2852500"/>
            <a:ext cx="3480000" cy="3000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lt1"/>
              </a:buClr>
              <a:buSzPts val="3200"/>
              <a:buFont typeface="Arial"/>
              <a:buNone/>
            </a:pPr>
            <a:r>
              <a:rPr lang="en-US" sz="3200" i="0" u="none" strike="noStrike" cap="none" dirty="0">
                <a:solidFill>
                  <a:schemeClr val="dk1"/>
                </a:solidFill>
                <a:latin typeface="Verdana"/>
                <a:ea typeface="Verdana"/>
                <a:cs typeface="Verdana"/>
                <a:sym typeface="Verdana"/>
              </a:rPr>
              <a:t>How is data communicated?</a:t>
            </a:r>
            <a:r>
              <a:rPr lang="en-US" sz="3200" i="0" u="none" strike="noStrike" cap="none" dirty="0">
                <a:solidFill>
                  <a:schemeClr val="lt1"/>
                </a:solidFill>
                <a:latin typeface="Verdana"/>
                <a:ea typeface="Verdana"/>
                <a:cs typeface="Verdana"/>
                <a:sym typeface="Verdana"/>
              </a:rPr>
              <a:t> </a:t>
            </a:r>
            <a:endParaRPr sz="1800" i="0" u="none" strike="noStrike" cap="none" dirty="0">
              <a:solidFill>
                <a:schemeClr val="dk1"/>
              </a:solidFill>
              <a:latin typeface="Verdana"/>
              <a:ea typeface="Verdana"/>
              <a:cs typeface="Verdana"/>
              <a:sym typeface="Verdana"/>
            </a:endParaRPr>
          </a:p>
        </p:txBody>
      </p:sp>
      <p:sp>
        <p:nvSpPr>
          <p:cNvPr id="474" name="Text Box 1"/>
          <p:cNvSpPr txBox="1"/>
          <p:nvPr/>
        </p:nvSpPr>
        <p:spPr>
          <a:xfrm>
            <a:off x="457200" y="2852501"/>
            <a:ext cx="3000000" cy="3000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lt1"/>
              </a:buClr>
              <a:buSzPts val="3200"/>
              <a:buFont typeface="Arial"/>
              <a:buNone/>
            </a:pPr>
            <a:r>
              <a:rPr lang="en-US" sz="3200" i="0" u="none" strike="noStrike" cap="none" dirty="0">
                <a:solidFill>
                  <a:schemeClr val="dk1"/>
                </a:solidFill>
                <a:latin typeface="Verdana"/>
                <a:ea typeface="Verdana"/>
                <a:cs typeface="Verdana"/>
                <a:sym typeface="Verdana"/>
              </a:rPr>
              <a:t>How is data collected and stored? </a:t>
            </a:r>
            <a:endParaRPr sz="1800" i="0" u="none" strike="noStrike" cap="none" dirty="0">
              <a:solidFill>
                <a:schemeClr val="dk1"/>
              </a:solidFill>
              <a:latin typeface="Verdana"/>
              <a:ea typeface="Verdana"/>
              <a:cs typeface="Verdana"/>
              <a:sym typeface="Verdana"/>
            </a:endParaRPr>
          </a:p>
        </p:txBody>
      </p:sp>
      <p:sp>
        <p:nvSpPr>
          <p:cNvPr id="473" name="Text"/>
          <p:cNvSpPr txBox="1"/>
          <p:nvPr/>
        </p:nvSpPr>
        <p:spPr>
          <a:xfrm>
            <a:off x="457200" y="1785200"/>
            <a:ext cx="82296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000"/>
              <a:buFont typeface="Arial"/>
              <a:buNone/>
            </a:pPr>
            <a:r>
              <a:rPr lang="en-US" sz="2400" b="1" i="0" u="none" strike="noStrike" cap="none" dirty="0">
                <a:solidFill>
                  <a:schemeClr val="dk1"/>
                </a:solidFill>
                <a:latin typeface="Verdana"/>
                <a:ea typeface="Verdana"/>
                <a:cs typeface="Verdana"/>
                <a:sym typeface="Verdana"/>
              </a:rPr>
              <a:t>Data Infrastructure  		          Data Systems</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p:txBody>
      </p:sp>
      <p:sp>
        <p:nvSpPr>
          <p:cNvPr id="472" name="Title"/>
          <p:cNvSpPr txBox="1">
            <a:spLocks noGrp="1"/>
          </p:cNvSpPr>
          <p:nvPr>
            <p:ph type="title"/>
          </p:nvPr>
        </p:nvSpPr>
        <p:spPr>
          <a:xfrm>
            <a:off x="115400" y="274650"/>
            <a:ext cx="8819700" cy="11430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000" b="0" i="0" u="none" strike="noStrike" cap="none"/>
              <a:t>How are we organized to utilize data?</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Image" descr="Image of blocks spelling out the word &quot;pause&quot;"/>
          <p:cNvPicPr preferRelativeResize="0"/>
          <p:nvPr/>
        </p:nvPicPr>
        <p:blipFill rotWithShape="1">
          <a:blip r:embed="rId3">
            <a:alphaModFix/>
          </a:blip>
          <a:srcRect l="13822" t="6852" r="12496" b="55434"/>
          <a:stretch/>
        </p:blipFill>
        <p:spPr>
          <a:xfrm>
            <a:off x="1649896" y="2711221"/>
            <a:ext cx="5585790" cy="1463213"/>
          </a:xfrm>
          <a:prstGeom prst="rect">
            <a:avLst/>
          </a:prstGeom>
          <a:noFill/>
          <a:ln>
            <a:noFill/>
          </a:ln>
        </p:spPr>
      </p:pic>
      <p:sp>
        <p:nvSpPr>
          <p:cNvPr id="481" name="Title"/>
          <p:cNvSpPr txBox="1">
            <a:spLocks noGrp="1"/>
          </p:cNvSpPr>
          <p:nvPr>
            <p:ph type="title"/>
          </p:nvPr>
        </p:nvSpPr>
        <p:spPr>
          <a:xfrm>
            <a:off x="228600" y="228599"/>
            <a:ext cx="8686800" cy="1401300"/>
          </a:xfrm>
          <a:prstGeom prst="rect">
            <a:avLst/>
          </a:prstGeom>
          <a:solidFill>
            <a:srgbClr val="A9DCF2">
              <a:alpha val="67840"/>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a:solidFill>
                  <a:schemeClr val="dk1"/>
                </a:solidFill>
              </a:rPr>
              <a:t>Data Systems for Successful Implementation</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8" name="Image" descr="Image of chart taken from evaluation of data systems"/>
          <p:cNvPicPr preferRelativeResize="0"/>
          <p:nvPr/>
        </p:nvPicPr>
        <p:blipFill>
          <a:blip r:embed="rId3">
            <a:alphaModFix/>
          </a:blip>
          <a:stretch>
            <a:fillRect/>
          </a:stretch>
        </p:blipFill>
        <p:spPr>
          <a:xfrm>
            <a:off x="152400" y="2451833"/>
            <a:ext cx="8991600" cy="4111167"/>
          </a:xfrm>
          <a:prstGeom prst="rect">
            <a:avLst/>
          </a:prstGeom>
          <a:noFill/>
          <a:ln>
            <a:noFill/>
          </a:ln>
        </p:spPr>
      </p:pic>
      <p:sp>
        <p:nvSpPr>
          <p:cNvPr id="487" name="Text"/>
          <p:cNvSpPr txBox="1"/>
          <p:nvPr/>
        </p:nvSpPr>
        <p:spPr>
          <a:xfrm>
            <a:off x="457200" y="1650475"/>
            <a:ext cx="8745600" cy="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Verdana"/>
                <a:ea typeface="Verdana"/>
                <a:cs typeface="Verdana"/>
                <a:sym typeface="Verdana"/>
              </a:rPr>
              <a:t>DATA SYSTEMS FOR SUCCESSFUL IMPLEMENTATION </a:t>
            </a:r>
            <a:endParaRPr sz="2400" dirty="0">
              <a:latin typeface="Verdana"/>
              <a:ea typeface="Verdana"/>
              <a:cs typeface="Verdana"/>
              <a:sym typeface="Verdana"/>
            </a:endParaRPr>
          </a:p>
        </p:txBody>
      </p:sp>
      <p:sp>
        <p:nvSpPr>
          <p:cNvPr id="486" name="Title"/>
          <p:cNvSpPr txBox="1">
            <a:spLocks noGrp="1"/>
          </p:cNvSpPr>
          <p:nvPr>
            <p:ph type="title"/>
          </p:nvPr>
        </p:nvSpPr>
        <p:spPr>
          <a:xfrm>
            <a:off x="457200" y="274638"/>
            <a:ext cx="8229600" cy="11430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b="0" i="0" u="none" strike="noStrike" cap="none">
                <a:solidFill>
                  <a:schemeClr val="dk1"/>
                </a:solidFill>
              </a:rPr>
              <a:t>For Example</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4" name="Image" descr="Image of coffee mug, napkin, and pen with text that says &quot;tell stories&quot;"/>
          <p:cNvPicPr preferRelativeResize="0"/>
          <p:nvPr/>
        </p:nvPicPr>
        <p:blipFill rotWithShape="1">
          <a:blip r:embed="rId3">
            <a:alphaModFix/>
          </a:blip>
          <a:srcRect/>
          <a:stretch/>
        </p:blipFill>
        <p:spPr>
          <a:xfrm>
            <a:off x="503025" y="2580602"/>
            <a:ext cx="3093813" cy="2171375"/>
          </a:xfrm>
          <a:prstGeom prst="rect">
            <a:avLst/>
          </a:prstGeom>
          <a:noFill/>
          <a:ln>
            <a:noFill/>
          </a:ln>
        </p:spPr>
      </p:pic>
      <p:sp>
        <p:nvSpPr>
          <p:cNvPr id="495" name="Text"/>
          <p:cNvSpPr txBox="1"/>
          <p:nvPr/>
        </p:nvSpPr>
        <p:spPr>
          <a:xfrm>
            <a:off x="4007375" y="2020225"/>
            <a:ext cx="4679400" cy="3738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Identify and analyze current baseline data to determine needs and prevalence of needs.</a:t>
            </a:r>
            <a:endParaRPr sz="1800" b="0" i="0" u="none" strike="noStrike" cap="none">
              <a:solidFill>
                <a:schemeClr val="dk1"/>
              </a:solidFill>
              <a:latin typeface="Verdana"/>
              <a:ea typeface="Verdana"/>
              <a:cs typeface="Verdana"/>
              <a:sym typeface="Verdana"/>
            </a:endParaRPr>
          </a:p>
        </p:txBody>
      </p:sp>
      <p:sp>
        <p:nvSpPr>
          <p:cNvPr id="493" name="Title"/>
          <p:cNvSpPr txBox="1">
            <a:spLocks noGrp="1"/>
          </p:cNvSpPr>
          <p:nvPr>
            <p:ph type="title"/>
          </p:nvPr>
        </p:nvSpPr>
        <p:spPr>
          <a:xfrm>
            <a:off x="457200" y="274653"/>
            <a:ext cx="8229600" cy="15075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b="0" i="0" u="none" strike="noStrike" cap="none">
                <a:solidFill>
                  <a:schemeClr val="dk1"/>
                </a:solidFill>
              </a:rPr>
              <a:t>Your Data Story</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2" name="Text 2"/>
          <p:cNvSpPr txBox="1"/>
          <p:nvPr/>
        </p:nvSpPr>
        <p:spPr>
          <a:xfrm>
            <a:off x="5199187" y="1752595"/>
            <a:ext cx="3847500" cy="40959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400"/>
              <a:buFont typeface="Times New Roman"/>
              <a:buNone/>
            </a:pPr>
            <a:r>
              <a:rPr lang="en-US" sz="2200" b="1" i="0" u="none" strike="noStrike" cap="none">
                <a:solidFill>
                  <a:schemeClr val="dk1"/>
                </a:solidFill>
                <a:latin typeface="Verdana"/>
                <a:ea typeface="Verdana"/>
                <a:cs typeface="Verdana"/>
                <a:sym typeface="Verdana"/>
              </a:rPr>
              <a:t>Examples of School Data</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ODRs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ISS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OSS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Attendance</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School climate</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Student surveys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Universal screening</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Benchmark data</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SOLs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Times New Roman"/>
              <a:buChar char="•"/>
            </a:pPr>
            <a:r>
              <a:rPr lang="en-US" sz="2200" b="0" i="0" u="none" strike="noStrike" cap="none">
                <a:solidFill>
                  <a:schemeClr val="dk1"/>
                </a:solidFill>
                <a:latin typeface="Verdana"/>
                <a:ea typeface="Verdana"/>
                <a:cs typeface="Verdana"/>
                <a:sym typeface="Verdana"/>
              </a:rPr>
              <a:t>Formative assessments</a:t>
            </a:r>
            <a:endParaRPr sz="2200" b="0" i="0" u="none" strike="noStrike" cap="none">
              <a:solidFill>
                <a:schemeClr val="dk1"/>
              </a:solidFill>
              <a:latin typeface="Verdana"/>
              <a:ea typeface="Verdana"/>
              <a:cs typeface="Verdana"/>
              <a:sym typeface="Verdana"/>
            </a:endParaRPr>
          </a:p>
          <a:p>
            <a:pPr marL="342900" marR="0" lvl="0" indent="-342900" algn="l" rtl="0">
              <a:lnSpc>
                <a:spcPct val="80000"/>
              </a:lnSpc>
              <a:spcBef>
                <a:spcPts val="434"/>
              </a:spcBef>
              <a:spcAft>
                <a:spcPts val="0"/>
              </a:spcAft>
              <a:buClr>
                <a:srgbClr val="000000"/>
              </a:buClr>
              <a:buSzPts val="2170"/>
              <a:buFont typeface="Arial"/>
              <a:buNone/>
            </a:pPr>
            <a:endParaRPr sz="2000" b="0" i="0" u="none" strike="noStrike" cap="none">
              <a:solidFill>
                <a:schemeClr val="dk1"/>
              </a:solidFill>
              <a:latin typeface="Verdana"/>
              <a:ea typeface="Verdana"/>
              <a:cs typeface="Verdana"/>
              <a:sym typeface="Verdana"/>
            </a:endParaRPr>
          </a:p>
        </p:txBody>
      </p:sp>
      <p:sp>
        <p:nvSpPr>
          <p:cNvPr id="501" name="Text 1"/>
          <p:cNvSpPr txBox="1"/>
          <p:nvPr/>
        </p:nvSpPr>
        <p:spPr>
          <a:xfrm>
            <a:off x="198783" y="1752600"/>
            <a:ext cx="5000400" cy="54342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600"/>
              <a:buFont typeface="Arial"/>
              <a:buNone/>
            </a:pPr>
            <a:r>
              <a:rPr lang="en-US" sz="2200" b="1" i="0" u="none" strike="noStrike" cap="none">
                <a:solidFill>
                  <a:schemeClr val="dk1"/>
                </a:solidFill>
                <a:latin typeface="Verdana"/>
                <a:ea typeface="Verdana"/>
                <a:cs typeface="Verdana"/>
                <a:sym typeface="Verdana"/>
              </a:rPr>
              <a:t>Examples of Division Data</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Graduation rates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Suspensions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Attendance</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SOLs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Referrals to Special Education</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 of students reading on grade level</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 of students accessing advanced classes</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 of students passing Algebra</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WIDA growth</a:t>
            </a:r>
            <a:endParaRPr sz="2200" b="0" i="0" u="none" strike="noStrike" cap="none">
              <a:solidFill>
                <a:schemeClr val="dk1"/>
              </a:solidFill>
              <a:latin typeface="Verdana"/>
              <a:ea typeface="Verdana"/>
              <a:cs typeface="Verdana"/>
              <a:sym typeface="Verdana"/>
            </a:endParaRPr>
          </a:p>
          <a:p>
            <a:pPr marL="342900" marR="0" lvl="0" indent="-344805" algn="l" rtl="0">
              <a:lnSpc>
                <a:spcPct val="80000"/>
              </a:lnSpc>
              <a:spcBef>
                <a:spcPts val="434"/>
              </a:spcBef>
              <a:spcAft>
                <a:spcPts val="0"/>
              </a:spcAft>
              <a:buClr>
                <a:srgbClr val="006387"/>
              </a:buClr>
              <a:buSzPts val="2200"/>
              <a:buFont typeface="Arial"/>
              <a:buChar char="•"/>
            </a:pPr>
            <a:r>
              <a:rPr lang="en-US" sz="2200" b="0" i="0" u="none" strike="noStrike" cap="none">
                <a:solidFill>
                  <a:schemeClr val="dk1"/>
                </a:solidFill>
                <a:latin typeface="Verdana"/>
                <a:ea typeface="Verdana"/>
                <a:cs typeface="Verdana"/>
                <a:sym typeface="Verdana"/>
              </a:rPr>
              <a:t>% going to 4 year or community college</a:t>
            </a:r>
            <a:endParaRPr sz="2200" b="0" i="0" u="none" strike="noStrike" cap="none">
              <a:solidFill>
                <a:schemeClr val="dk1"/>
              </a:solidFill>
              <a:latin typeface="Verdana"/>
              <a:ea typeface="Verdana"/>
              <a:cs typeface="Verdana"/>
              <a:sym typeface="Verdana"/>
            </a:endParaRPr>
          </a:p>
          <a:p>
            <a:pPr marL="342900" marR="0" lvl="0" indent="-254000" algn="l" rtl="0">
              <a:lnSpc>
                <a:spcPct val="100000"/>
              </a:lnSpc>
              <a:spcBef>
                <a:spcPts val="0"/>
              </a:spcBef>
              <a:spcAft>
                <a:spcPts val="0"/>
              </a:spcAft>
              <a:buClr>
                <a:srgbClr val="000000"/>
              </a:buClr>
              <a:buSzPts val="1400"/>
              <a:buFont typeface="Arial"/>
              <a:buNone/>
            </a:pPr>
            <a:endParaRPr sz="2000" b="0" i="0" u="none" strike="noStrike" cap="none">
              <a:solidFill>
                <a:schemeClr val="dk1"/>
              </a:solidFill>
              <a:latin typeface="Verdana"/>
              <a:ea typeface="Verdana"/>
              <a:cs typeface="Verdana"/>
              <a:sym typeface="Verdana"/>
            </a:endParaRPr>
          </a:p>
        </p:txBody>
      </p:sp>
      <p:sp>
        <p:nvSpPr>
          <p:cNvPr id="500" name="Title"/>
          <p:cNvSpPr txBox="1">
            <a:spLocks noGrp="1"/>
          </p:cNvSpPr>
          <p:nvPr>
            <p:ph type="title"/>
          </p:nvPr>
        </p:nvSpPr>
        <p:spPr>
          <a:xfrm>
            <a:off x="578375" y="274650"/>
            <a:ext cx="8014800" cy="12030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9"/>
              <a:buFont typeface="Arial"/>
              <a:buNone/>
            </a:pPr>
            <a:r>
              <a:rPr lang="en-US" sz="3800">
                <a:solidFill>
                  <a:schemeClr val="dk1"/>
                </a:solidFill>
              </a:rPr>
              <a:t>F</a:t>
            </a:r>
            <a:r>
              <a:rPr lang="en-US" sz="3800" b="0" i="0" u="none" strike="noStrike" cap="none">
                <a:solidFill>
                  <a:schemeClr val="dk1"/>
                </a:solidFill>
              </a:rPr>
              <a:t>amiliar Data within </a:t>
            </a:r>
            <a:r>
              <a:rPr lang="en-US" sz="3800">
                <a:solidFill>
                  <a:schemeClr val="dk1"/>
                </a:solidFill>
              </a:rPr>
              <a:t>Y</a:t>
            </a:r>
            <a:r>
              <a:rPr lang="en-US" sz="3800" b="0" i="0" u="none" strike="noStrike" cap="none">
                <a:solidFill>
                  <a:schemeClr val="dk1"/>
                </a:solidFill>
              </a:rPr>
              <a:t>our </a:t>
            </a:r>
            <a:r>
              <a:rPr lang="en-US" sz="3800"/>
              <a:t>D</a:t>
            </a:r>
            <a:r>
              <a:rPr lang="en-US" sz="3800" b="0" i="0" u="none" strike="noStrike" cap="none"/>
              <a:t>ivision</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4" name="Text"/>
          <p:cNvSpPr txBox="1"/>
          <p:nvPr/>
        </p:nvSpPr>
        <p:spPr>
          <a:xfrm>
            <a:off x="22297" y="1326994"/>
            <a:ext cx="9121703" cy="6124754"/>
          </a:xfrm>
          <a:prstGeom prst="rect">
            <a:avLst/>
          </a:prstGeom>
          <a:noFill/>
        </p:spPr>
        <p:txBody>
          <a:bodyPr wrap="square" rtlCol="0">
            <a:spAutoFit/>
          </a:bodyPr>
          <a:lstStyle/>
          <a:p>
            <a:r>
              <a:rPr lang="en-US" sz="2400" b="1" dirty="0">
                <a:solidFill>
                  <a:schemeClr val="bg2"/>
                </a:solidFill>
                <a:latin typeface="Verdana" panose="020B0604030504040204" pitchFamily="34" charset="0"/>
                <a:ea typeface="Verdana" panose="020B0604030504040204" pitchFamily="34" charset="0"/>
                <a:cs typeface="Verdana"/>
                <a:sym typeface="Verdana"/>
              </a:rPr>
              <a:t>Be Responsible</a:t>
            </a:r>
            <a:endParaRPr lang="en-US" sz="2400" dirty="0">
              <a:solidFill>
                <a:schemeClr val="bg2"/>
              </a:solidFill>
              <a:latin typeface="Verdana" panose="020B0604030504040204" pitchFamily="34" charset="0"/>
              <a:ea typeface="Verdana" panose="020B0604030504040204" pitchFamily="34" charset="0"/>
              <a:cs typeface="Verdana"/>
              <a:sym typeface="Verdana"/>
            </a:endParaRPr>
          </a:p>
          <a:p>
            <a:pPr marL="342900" lvl="0" indent="-342900">
              <a:buClr>
                <a:srgbClr val="0084B4"/>
              </a:buClr>
              <a:buSzPts val="2400"/>
              <a:buFont typeface="Arial" panose="020B0604020202020204" pitchFamily="34" charset="0"/>
              <a:buChar char="•"/>
            </a:pPr>
            <a:r>
              <a:rPr lang="en-US" sz="2400" dirty="0">
                <a:solidFill>
                  <a:schemeClr val="bg2"/>
                </a:solidFill>
                <a:latin typeface="Verdana" panose="020B0604030504040204" pitchFamily="34" charset="0"/>
                <a:ea typeface="Verdana" panose="020B0604030504040204" pitchFamily="34" charset="0"/>
                <a:cs typeface="Verdana"/>
                <a:sym typeface="Verdana"/>
              </a:rPr>
              <a:t>Make yourself </a:t>
            </a:r>
            <a:r>
              <a:rPr lang="en-US" sz="2400" b="1" dirty="0">
                <a:solidFill>
                  <a:schemeClr val="bg2"/>
                </a:solidFill>
                <a:latin typeface="Verdana" panose="020B0604030504040204" pitchFamily="34" charset="0"/>
                <a:ea typeface="Verdana" panose="020B0604030504040204" pitchFamily="34" charset="0"/>
                <a:cs typeface="Verdana"/>
                <a:sym typeface="Verdana"/>
              </a:rPr>
              <a:t>comfortable</a:t>
            </a:r>
            <a:r>
              <a:rPr lang="en-US" sz="2400" dirty="0">
                <a:solidFill>
                  <a:schemeClr val="bg2"/>
                </a:solidFill>
                <a:latin typeface="Verdana" panose="020B0604030504040204" pitchFamily="34" charset="0"/>
                <a:ea typeface="Verdana" panose="020B0604030504040204" pitchFamily="34" charset="0"/>
                <a:cs typeface="Verdana"/>
                <a:sym typeface="Verdana"/>
              </a:rPr>
              <a:t> </a:t>
            </a:r>
          </a:p>
          <a:p>
            <a:pPr marL="342900" lvl="0" indent="-342900">
              <a:buClr>
                <a:srgbClr val="0084B4"/>
              </a:buClr>
              <a:buSzPts val="2400"/>
              <a:buFont typeface="Arial" panose="020B0604020202020204" pitchFamily="34" charset="0"/>
              <a:buChar char="•"/>
            </a:pPr>
            <a:r>
              <a:rPr lang="en-US" sz="2400" dirty="0">
                <a:solidFill>
                  <a:schemeClr val="bg2"/>
                </a:solidFill>
                <a:latin typeface="Verdana" panose="020B0604030504040204" pitchFamily="34" charset="0"/>
                <a:ea typeface="Verdana" panose="020B0604030504040204" pitchFamily="34" charset="0"/>
                <a:cs typeface="Verdana"/>
                <a:sym typeface="Verdana"/>
              </a:rPr>
              <a:t>Take care of your </a:t>
            </a:r>
            <a:r>
              <a:rPr lang="en-US" sz="2400" b="1" dirty="0">
                <a:solidFill>
                  <a:schemeClr val="bg2"/>
                </a:solidFill>
                <a:latin typeface="Verdana" panose="020B0604030504040204" pitchFamily="34" charset="0"/>
                <a:ea typeface="Verdana" panose="020B0604030504040204" pitchFamily="34" charset="0"/>
                <a:cs typeface="Verdana"/>
                <a:sym typeface="Verdana"/>
              </a:rPr>
              <a:t>needs</a:t>
            </a:r>
            <a:r>
              <a:rPr lang="en-US" sz="2400" dirty="0">
                <a:solidFill>
                  <a:schemeClr val="bg2"/>
                </a:solidFill>
                <a:latin typeface="Verdana" panose="020B0604030504040204" pitchFamily="34" charset="0"/>
                <a:ea typeface="Verdana" panose="020B0604030504040204" pitchFamily="34" charset="0"/>
                <a:cs typeface="Verdana"/>
                <a:sym typeface="Verdana"/>
              </a:rPr>
              <a:t> (water, food, restroom, etc.)</a:t>
            </a:r>
            <a:endParaRPr lang="en-US" sz="2400" b="1" dirty="0">
              <a:solidFill>
                <a:schemeClr val="bg2"/>
              </a:solidFill>
              <a:latin typeface="Verdana" panose="020B0604030504040204" pitchFamily="34" charset="0"/>
              <a:ea typeface="Verdana" panose="020B0604030504040204" pitchFamily="34" charset="0"/>
              <a:cs typeface="Verdana"/>
              <a:sym typeface="Verdana"/>
            </a:endParaRPr>
          </a:p>
          <a:p>
            <a:pPr marL="342900" lvl="0" indent="-342900">
              <a:buClr>
                <a:srgbClr val="0084B4"/>
              </a:buClr>
              <a:buSzPts val="2400"/>
              <a:buFont typeface="Arial" panose="020B0604020202020204" pitchFamily="34" charset="0"/>
              <a:buChar char="•"/>
            </a:pPr>
            <a:r>
              <a:rPr lang="en-US" sz="2400" dirty="0">
                <a:solidFill>
                  <a:schemeClr val="bg2"/>
                </a:solidFill>
                <a:latin typeface="Verdana" panose="020B0604030504040204" pitchFamily="34" charset="0"/>
                <a:ea typeface="Verdana" panose="020B0604030504040204" pitchFamily="34" charset="0"/>
                <a:cs typeface="Verdana"/>
                <a:sym typeface="Verdana"/>
              </a:rPr>
              <a:t>Share your </a:t>
            </a:r>
            <a:r>
              <a:rPr lang="en-US" sz="2400" b="1" dirty="0">
                <a:solidFill>
                  <a:schemeClr val="bg2"/>
                </a:solidFill>
                <a:latin typeface="Verdana" panose="020B0604030504040204" pitchFamily="34" charset="0"/>
                <a:ea typeface="Verdana" panose="020B0604030504040204" pitchFamily="34" charset="0"/>
                <a:cs typeface="Verdana"/>
                <a:sym typeface="Verdana"/>
              </a:rPr>
              <a:t>questions </a:t>
            </a:r>
            <a:r>
              <a:rPr lang="en-US" sz="2400" dirty="0">
                <a:solidFill>
                  <a:schemeClr val="bg2"/>
                </a:solidFill>
                <a:latin typeface="Verdana" panose="020B0604030504040204" pitchFamily="34" charset="0"/>
                <a:ea typeface="Verdana" panose="020B0604030504040204" pitchFamily="34" charset="0"/>
                <a:cs typeface="Verdana"/>
                <a:sym typeface="Verdana"/>
              </a:rPr>
              <a:t>with the group</a:t>
            </a:r>
            <a:endParaRPr lang="en-US" sz="2400" b="1" dirty="0">
              <a:solidFill>
                <a:schemeClr val="bg2"/>
              </a:solidFill>
              <a:latin typeface="Verdana" panose="020B0604030504040204" pitchFamily="34" charset="0"/>
              <a:ea typeface="Verdana" panose="020B0604030504040204" pitchFamily="34" charset="0"/>
              <a:cs typeface="Verdana"/>
              <a:sym typeface="Verdana"/>
            </a:endParaRPr>
          </a:p>
          <a:p>
            <a:endParaRPr lang="en-US" sz="1200" dirty="0" smtClean="0">
              <a:solidFill>
                <a:schemeClr val="bg2"/>
              </a:solidFill>
              <a:latin typeface="Verdana" panose="020B0604030504040204" pitchFamily="34" charset="0"/>
              <a:ea typeface="Verdana" panose="020B0604030504040204" pitchFamily="34" charset="0"/>
            </a:endParaRPr>
          </a:p>
          <a:p>
            <a:r>
              <a:rPr lang="en-US" sz="2400" b="1" dirty="0">
                <a:solidFill>
                  <a:schemeClr val="bg2"/>
                </a:solidFill>
                <a:latin typeface="Verdana" panose="020B0604030504040204" pitchFamily="34" charset="0"/>
                <a:ea typeface="Verdana" panose="020B0604030504040204" pitchFamily="34" charset="0"/>
                <a:cs typeface="Verdana"/>
                <a:sym typeface="Verdana"/>
              </a:rPr>
              <a:t>Be Respectful</a:t>
            </a:r>
            <a:endParaRPr lang="en-US" sz="2400" dirty="0">
              <a:solidFill>
                <a:schemeClr val="bg2"/>
              </a:solidFill>
              <a:latin typeface="Verdana" panose="020B0604030504040204" pitchFamily="34" charset="0"/>
              <a:ea typeface="Verdana" panose="020B0604030504040204" pitchFamily="34" charset="0"/>
              <a:cs typeface="Verdana"/>
              <a:sym typeface="Verdana"/>
            </a:endParaRPr>
          </a:p>
          <a:p>
            <a:pPr marL="342900" lvl="0" indent="-342900">
              <a:buClr>
                <a:srgbClr val="0084B4"/>
              </a:buClr>
              <a:buSzPts val="2400"/>
              <a:buFont typeface="Arial" panose="020B0604020202020204" pitchFamily="34" charset="0"/>
              <a:buChar char="•"/>
            </a:pPr>
            <a:r>
              <a:rPr lang="en-US" sz="2400" dirty="0">
                <a:solidFill>
                  <a:schemeClr val="bg2"/>
                </a:solidFill>
                <a:latin typeface="Verdana" panose="020B0604030504040204" pitchFamily="34" charset="0"/>
                <a:ea typeface="Verdana" panose="020B0604030504040204" pitchFamily="34" charset="0"/>
                <a:cs typeface="Verdana"/>
                <a:sym typeface="Verdana"/>
              </a:rPr>
              <a:t>Silence </a:t>
            </a:r>
            <a:r>
              <a:rPr lang="en-US" sz="2400" b="1" dirty="0">
                <a:solidFill>
                  <a:schemeClr val="bg2"/>
                </a:solidFill>
                <a:latin typeface="Verdana" panose="020B0604030504040204" pitchFamily="34" charset="0"/>
                <a:ea typeface="Verdana" panose="020B0604030504040204" pitchFamily="34" charset="0"/>
                <a:cs typeface="Verdana"/>
                <a:sym typeface="Verdana"/>
              </a:rPr>
              <a:t>cell</a:t>
            </a:r>
            <a:r>
              <a:rPr lang="en-US" sz="2400" dirty="0">
                <a:solidFill>
                  <a:schemeClr val="bg2"/>
                </a:solidFill>
                <a:latin typeface="Verdana" panose="020B0604030504040204" pitchFamily="34" charset="0"/>
                <a:ea typeface="Verdana" panose="020B0604030504040204" pitchFamily="34" charset="0"/>
                <a:cs typeface="Verdana"/>
                <a:sym typeface="Verdana"/>
              </a:rPr>
              <a:t> </a:t>
            </a:r>
            <a:r>
              <a:rPr lang="en-US" sz="2400" b="1" dirty="0">
                <a:solidFill>
                  <a:schemeClr val="bg2"/>
                </a:solidFill>
                <a:latin typeface="Verdana" panose="020B0604030504040204" pitchFamily="34" charset="0"/>
                <a:ea typeface="Verdana" panose="020B0604030504040204" pitchFamily="34" charset="0"/>
                <a:cs typeface="Verdana"/>
                <a:sym typeface="Verdana"/>
              </a:rPr>
              <a:t>phones</a:t>
            </a:r>
            <a:r>
              <a:rPr lang="en-US" sz="2400" dirty="0">
                <a:solidFill>
                  <a:schemeClr val="bg2"/>
                </a:solidFill>
                <a:latin typeface="Verdana" panose="020B0604030504040204" pitchFamily="34" charset="0"/>
                <a:ea typeface="Verdana" panose="020B0604030504040204" pitchFamily="34" charset="0"/>
                <a:cs typeface="Verdana"/>
                <a:sym typeface="Verdana"/>
              </a:rPr>
              <a:t> </a:t>
            </a:r>
          </a:p>
          <a:p>
            <a:pPr marL="342900" lvl="0" indent="-342900">
              <a:buClr>
                <a:srgbClr val="0084B4"/>
              </a:buClr>
              <a:buSzPts val="2400"/>
              <a:buFont typeface="Arial" panose="020B0604020202020204" pitchFamily="34" charset="0"/>
              <a:buChar char="•"/>
            </a:pPr>
            <a:r>
              <a:rPr lang="en-US" sz="2400" b="1" dirty="0">
                <a:solidFill>
                  <a:schemeClr val="bg2"/>
                </a:solidFill>
                <a:latin typeface="Verdana" panose="020B0604030504040204" pitchFamily="34" charset="0"/>
                <a:ea typeface="Verdana" panose="020B0604030504040204" pitchFamily="34" charset="0"/>
                <a:cs typeface="Verdana"/>
                <a:sym typeface="Verdana"/>
              </a:rPr>
              <a:t>Listen </a:t>
            </a:r>
            <a:r>
              <a:rPr lang="en-US" sz="2400" dirty="0">
                <a:solidFill>
                  <a:schemeClr val="bg2"/>
                </a:solidFill>
                <a:latin typeface="Verdana" panose="020B0604030504040204" pitchFamily="34" charset="0"/>
                <a:ea typeface="Verdana" panose="020B0604030504040204" pitchFamily="34" charset="0"/>
                <a:cs typeface="Verdana"/>
                <a:sym typeface="Verdana"/>
              </a:rPr>
              <a:t>to others attentively by staying quiet while they are speaking </a:t>
            </a:r>
          </a:p>
          <a:p>
            <a:pPr marL="342900" lvl="0" indent="-342900">
              <a:buClr>
                <a:srgbClr val="0084B4"/>
              </a:buClr>
              <a:buSzPts val="2400"/>
              <a:buFont typeface="Arial" panose="020B0604020202020204" pitchFamily="34" charset="0"/>
              <a:buChar char="•"/>
            </a:pPr>
            <a:r>
              <a:rPr lang="en-US" sz="2400" dirty="0">
                <a:solidFill>
                  <a:schemeClr val="bg2"/>
                </a:solidFill>
                <a:latin typeface="Verdana" panose="020B0604030504040204" pitchFamily="34" charset="0"/>
                <a:ea typeface="Verdana" panose="020B0604030504040204" pitchFamily="34" charset="0"/>
                <a:cs typeface="Verdana"/>
                <a:sym typeface="Verdana"/>
              </a:rPr>
              <a:t>Complete assigned tasks and </a:t>
            </a:r>
            <a:r>
              <a:rPr lang="en-US" sz="2400" b="1" dirty="0">
                <a:solidFill>
                  <a:schemeClr val="bg2"/>
                </a:solidFill>
                <a:latin typeface="Verdana" panose="020B0604030504040204" pitchFamily="34" charset="0"/>
                <a:ea typeface="Verdana" panose="020B0604030504040204" pitchFamily="34" charset="0"/>
                <a:cs typeface="Verdana"/>
                <a:sym typeface="Verdana"/>
              </a:rPr>
              <a:t>follow up </a:t>
            </a:r>
            <a:r>
              <a:rPr lang="en-US" sz="2400" dirty="0">
                <a:solidFill>
                  <a:schemeClr val="bg2"/>
                </a:solidFill>
                <a:latin typeface="Verdana" panose="020B0604030504040204" pitchFamily="34" charset="0"/>
                <a:ea typeface="Verdana" panose="020B0604030504040204" pitchFamily="34" charset="0"/>
                <a:cs typeface="Verdana"/>
                <a:sym typeface="Verdana"/>
              </a:rPr>
              <a:t>as </a:t>
            </a:r>
            <a:r>
              <a:rPr lang="en-US" sz="2400" dirty="0" smtClean="0">
                <a:solidFill>
                  <a:schemeClr val="bg2"/>
                </a:solidFill>
                <a:latin typeface="Verdana" panose="020B0604030504040204" pitchFamily="34" charset="0"/>
                <a:ea typeface="Verdana" panose="020B0604030504040204" pitchFamily="34" charset="0"/>
                <a:cs typeface="Verdana"/>
                <a:sym typeface="Verdana"/>
              </a:rPr>
              <a:t>needed</a:t>
            </a:r>
          </a:p>
          <a:p>
            <a:pPr lvl="0">
              <a:buClr>
                <a:srgbClr val="0084B4"/>
              </a:buClr>
              <a:buSzPts val="2400"/>
            </a:pPr>
            <a:endParaRPr lang="en-US" sz="1200" dirty="0">
              <a:solidFill>
                <a:schemeClr val="bg2"/>
              </a:solidFill>
              <a:latin typeface="Verdana" panose="020B0604030504040204" pitchFamily="34" charset="0"/>
              <a:ea typeface="Verdana" panose="020B0604030504040204" pitchFamily="34" charset="0"/>
              <a:cs typeface="Verdana"/>
              <a:sym typeface="Verdana"/>
            </a:endParaRPr>
          </a:p>
          <a:p>
            <a:r>
              <a:rPr lang="en-US" sz="2400" b="1" dirty="0">
                <a:solidFill>
                  <a:schemeClr val="bg2"/>
                </a:solidFill>
                <a:latin typeface="Verdana" panose="020B0604030504040204" pitchFamily="34" charset="0"/>
                <a:ea typeface="Verdana" panose="020B0604030504040204" pitchFamily="34" charset="0"/>
                <a:cs typeface="Verdana"/>
                <a:sym typeface="Verdana"/>
              </a:rPr>
              <a:t>Be Engaged</a:t>
            </a:r>
            <a:endParaRPr lang="en-US" sz="2400" dirty="0">
              <a:solidFill>
                <a:schemeClr val="bg2"/>
              </a:solidFill>
              <a:latin typeface="Verdana" panose="020B0604030504040204" pitchFamily="34" charset="0"/>
              <a:ea typeface="Verdana" panose="020B0604030504040204" pitchFamily="34" charset="0"/>
              <a:cs typeface="Verdana"/>
              <a:sym typeface="Verdana"/>
            </a:endParaRPr>
          </a:p>
          <a:p>
            <a:pPr marL="342900" lvl="0" indent="-342900">
              <a:buClr>
                <a:srgbClr val="0084B4"/>
              </a:buClr>
              <a:buSzPts val="2400"/>
              <a:buFont typeface="Arial" panose="020B0604020202020204" pitchFamily="34" charset="0"/>
              <a:buChar char="•"/>
            </a:pPr>
            <a:r>
              <a:rPr lang="en-US" sz="2400" b="1" dirty="0">
                <a:solidFill>
                  <a:schemeClr val="bg2"/>
                </a:solidFill>
                <a:latin typeface="Verdana" panose="020B0604030504040204" pitchFamily="34" charset="0"/>
                <a:ea typeface="Verdana" panose="020B0604030504040204" pitchFamily="34" charset="0"/>
                <a:cs typeface="Verdana"/>
                <a:sym typeface="Verdana"/>
              </a:rPr>
              <a:t>Ask</a:t>
            </a:r>
            <a:r>
              <a:rPr lang="en-US" sz="2400" dirty="0">
                <a:solidFill>
                  <a:schemeClr val="bg2"/>
                </a:solidFill>
                <a:latin typeface="Verdana" panose="020B0604030504040204" pitchFamily="34" charset="0"/>
                <a:ea typeface="Verdana" panose="020B0604030504040204" pitchFamily="34" charset="0"/>
                <a:cs typeface="Verdana"/>
                <a:sym typeface="Verdana"/>
              </a:rPr>
              <a:t> what you need to know to understand and contribute </a:t>
            </a:r>
          </a:p>
          <a:p>
            <a:pPr marL="342900" lvl="0" indent="-342900">
              <a:buClr>
                <a:srgbClr val="0084B4"/>
              </a:buClr>
              <a:buSzPts val="2400"/>
              <a:buFont typeface="Arial" panose="020B0604020202020204" pitchFamily="34" charset="0"/>
              <a:buChar char="•"/>
            </a:pPr>
            <a:r>
              <a:rPr lang="en-US" sz="2400" b="1" dirty="0">
                <a:solidFill>
                  <a:schemeClr val="bg2"/>
                </a:solidFill>
                <a:latin typeface="Verdana" panose="020B0604030504040204" pitchFamily="34" charset="0"/>
                <a:ea typeface="Verdana" panose="020B0604030504040204" pitchFamily="34" charset="0"/>
                <a:cs typeface="Verdana"/>
                <a:sym typeface="Verdana"/>
              </a:rPr>
              <a:t>Contribute </a:t>
            </a:r>
            <a:r>
              <a:rPr lang="en-US" sz="2400" dirty="0">
                <a:solidFill>
                  <a:schemeClr val="bg2"/>
                </a:solidFill>
                <a:latin typeface="Verdana" panose="020B0604030504040204" pitchFamily="34" charset="0"/>
                <a:ea typeface="Verdana" panose="020B0604030504040204" pitchFamily="34" charset="0"/>
                <a:cs typeface="Verdana"/>
                <a:sym typeface="Verdana"/>
              </a:rPr>
              <a:t>to the team by sharing relevant information and ideas</a:t>
            </a:r>
          </a:p>
          <a:p>
            <a:endParaRPr lang="en-US" sz="2400" dirty="0">
              <a:solidFill>
                <a:schemeClr val="bg2"/>
              </a:solidFill>
              <a:latin typeface="Verdana" panose="020B0604030504040204" pitchFamily="34" charset="0"/>
              <a:ea typeface="Verdana" panose="020B0604030504040204" pitchFamily="34" charset="0"/>
            </a:endParaRPr>
          </a:p>
        </p:txBody>
      </p:sp>
      <p:sp>
        <p:nvSpPr>
          <p:cNvPr id="224" name="Title"/>
          <p:cNvSpPr txBox="1">
            <a:spLocks noGrp="1"/>
          </p:cNvSpPr>
          <p:nvPr>
            <p:ph type="title"/>
          </p:nvPr>
        </p:nvSpPr>
        <p:spPr>
          <a:xfrm>
            <a:off x="457200" y="274638"/>
            <a:ext cx="8229600" cy="1143000"/>
          </a:xfrm>
          <a:prstGeom prst="rect">
            <a:avLst/>
          </a:prstGeom>
          <a:solidFill>
            <a:srgbClr val="A9DCF2">
              <a:alpha val="67450"/>
            </a:srgbClr>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rPr>
              <a:t>Group Norms</a:t>
            </a:r>
            <a:endParaRPr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Text"/>
          <p:cNvSpPr txBox="1"/>
          <p:nvPr/>
        </p:nvSpPr>
        <p:spPr>
          <a:xfrm>
            <a:off x="175200" y="1632992"/>
            <a:ext cx="8793600" cy="5225100"/>
          </a:xfrm>
          <a:prstGeom prst="rect">
            <a:avLst/>
          </a:prstGeom>
          <a:noFill/>
          <a:ln>
            <a:noFill/>
          </a:ln>
        </p:spPr>
        <p:txBody>
          <a:bodyPr spcFirstLastPara="1" wrap="square" lIns="91425" tIns="91425" rIns="91425" bIns="91425" anchor="t" anchorCtr="0">
            <a:noAutofit/>
          </a:bodyPr>
          <a:lstStyle/>
          <a:p>
            <a:pPr marL="38100" marR="0" lvl="0" indent="0" algn="l" rtl="0">
              <a:lnSpc>
                <a:spcPct val="100000"/>
              </a:lnSpc>
              <a:spcBef>
                <a:spcPts val="0"/>
              </a:spcBef>
              <a:spcAft>
                <a:spcPts val="0"/>
              </a:spcAft>
              <a:buNone/>
            </a:pPr>
            <a:r>
              <a:rPr lang="en-US" sz="2800" b="0" i="0" u="none" strike="noStrike" cap="none">
                <a:solidFill>
                  <a:schemeClr val="dk1"/>
                </a:solidFill>
                <a:latin typeface="Verdana"/>
                <a:ea typeface="Verdana"/>
                <a:cs typeface="Verdana"/>
                <a:sym typeface="Verdana"/>
              </a:rPr>
              <a:t>1. The percentage of students by race who are experiencing out of school suspension?</a:t>
            </a:r>
            <a:endParaRPr sz="2800" b="0" i="0" u="none" strike="noStrike" cap="none">
              <a:solidFill>
                <a:schemeClr val="dk1"/>
              </a:solidFill>
              <a:latin typeface="Verdana"/>
              <a:ea typeface="Verdana"/>
              <a:cs typeface="Verdana"/>
              <a:sym typeface="Verdana"/>
            </a:endParaRPr>
          </a:p>
          <a:p>
            <a:pPr marL="38100" marR="0" lvl="0" indent="0" algn="l" rtl="0">
              <a:lnSpc>
                <a:spcPct val="100000"/>
              </a:lnSpc>
              <a:spcBef>
                <a:spcPts val="0"/>
              </a:spcBef>
              <a:spcAft>
                <a:spcPts val="0"/>
              </a:spcAft>
              <a:buNone/>
            </a:pPr>
            <a:r>
              <a:rPr lang="en-US" sz="2800" b="0" i="0" u="none" strike="noStrike" cap="none">
                <a:solidFill>
                  <a:schemeClr val="dk1"/>
                </a:solidFill>
                <a:latin typeface="Verdana"/>
                <a:ea typeface="Verdana"/>
                <a:cs typeface="Verdana"/>
                <a:sym typeface="Verdana"/>
              </a:rPr>
              <a:t>2. Time of day, location and/or grade level for your ODR’s?</a:t>
            </a:r>
            <a:endParaRPr sz="2800" b="0" i="0" u="none" strike="noStrike" cap="none">
              <a:solidFill>
                <a:schemeClr val="dk1"/>
              </a:solidFill>
              <a:latin typeface="Verdana"/>
              <a:ea typeface="Verdana"/>
              <a:cs typeface="Verdana"/>
              <a:sym typeface="Verdana"/>
            </a:endParaRPr>
          </a:p>
          <a:p>
            <a:pPr marL="38100" marR="0" lvl="0" indent="0" algn="l" rtl="0">
              <a:lnSpc>
                <a:spcPct val="100000"/>
              </a:lnSpc>
              <a:spcBef>
                <a:spcPts val="0"/>
              </a:spcBef>
              <a:spcAft>
                <a:spcPts val="0"/>
              </a:spcAft>
              <a:buNone/>
            </a:pPr>
            <a:r>
              <a:rPr lang="en-US" sz="2800" b="0" i="0" u="none" strike="noStrike" cap="none">
                <a:solidFill>
                  <a:schemeClr val="dk1"/>
                </a:solidFill>
                <a:latin typeface="Verdana"/>
                <a:ea typeface="Verdana"/>
                <a:cs typeface="Verdana"/>
                <a:sym typeface="Verdana"/>
              </a:rPr>
              <a:t>3. ODR’s and suspensions for your Special Education population?</a:t>
            </a:r>
            <a:endParaRPr/>
          </a:p>
          <a:p>
            <a:pPr marL="38100" marR="0" lvl="0" indent="0" algn="l" rtl="0">
              <a:lnSpc>
                <a:spcPct val="100000"/>
              </a:lnSpc>
              <a:spcBef>
                <a:spcPts val="0"/>
              </a:spcBef>
              <a:spcAft>
                <a:spcPts val="0"/>
              </a:spcAft>
              <a:buNone/>
            </a:pPr>
            <a:r>
              <a:rPr lang="en-US" sz="2800" b="0" i="0" u="none" strike="noStrike" cap="none">
                <a:solidFill>
                  <a:schemeClr val="dk1"/>
                </a:solidFill>
                <a:latin typeface="Verdana"/>
                <a:ea typeface="Verdana"/>
                <a:cs typeface="Verdana"/>
                <a:sym typeface="Verdana"/>
              </a:rPr>
              <a:t>4. What are the data points that your division consistently reviews across all schools?</a:t>
            </a:r>
            <a:endParaRPr/>
          </a:p>
          <a:p>
            <a:pPr marL="38100" marR="0" lvl="0" indent="0" algn="l" rtl="0">
              <a:lnSpc>
                <a:spcPct val="100000"/>
              </a:lnSpc>
              <a:spcBef>
                <a:spcPts val="0"/>
              </a:spcBef>
              <a:spcAft>
                <a:spcPts val="0"/>
              </a:spcAft>
              <a:buNone/>
            </a:pPr>
            <a:r>
              <a:rPr lang="en-US" sz="2800" b="0" i="0" u="none" strike="noStrike" cap="none">
                <a:solidFill>
                  <a:schemeClr val="dk1"/>
                </a:solidFill>
                <a:latin typeface="Verdana"/>
                <a:ea typeface="Verdana"/>
                <a:cs typeface="Verdana"/>
                <a:sym typeface="Verdana"/>
              </a:rPr>
              <a:t>5. What about the performance of English Learners on formative assessments?</a:t>
            </a:r>
            <a:endParaRPr sz="2800" b="0" i="0" u="none" strike="noStrike" cap="none">
              <a:solidFill>
                <a:schemeClr val="dk1"/>
              </a:solidFill>
              <a:latin typeface="Verdana"/>
              <a:ea typeface="Verdana"/>
              <a:cs typeface="Verdana"/>
              <a:sym typeface="Verdana"/>
            </a:endParaRPr>
          </a:p>
        </p:txBody>
      </p:sp>
      <p:sp>
        <p:nvSpPr>
          <p:cNvPr id="507" name="Title"/>
          <p:cNvSpPr txBox="1">
            <a:spLocks noGrp="1"/>
          </p:cNvSpPr>
          <p:nvPr>
            <p:ph type="title"/>
          </p:nvPr>
        </p:nvSpPr>
        <p:spPr>
          <a:xfrm>
            <a:off x="175200" y="200925"/>
            <a:ext cx="8793600" cy="14178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200" b="0" i="0" u="none" strike="noStrike" cap="none"/>
              <a:t>Would you like to know more about...</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2" name="Shape - Text Box"/>
          <p:cNvSpPr/>
          <p:nvPr/>
        </p:nvSpPr>
        <p:spPr>
          <a:xfrm>
            <a:off x="354898" y="1419280"/>
            <a:ext cx="8423828" cy="4764381"/>
          </a:xfrm>
          <a:prstGeom prst="rect">
            <a:avLst/>
          </a:prstGeom>
          <a:ln>
            <a:solidFill>
              <a:srgbClr val="FF6600"/>
            </a:solidFill>
          </a:ln>
        </p:spPr>
        <p:txBody>
          <a:bodyPr wrap="square">
            <a:spAutoFit/>
          </a:bodyPr>
          <a:lstStyle/>
          <a:p>
            <a:pPr lvl="0" algn="ctr">
              <a:lnSpc>
                <a:spcPct val="115000"/>
              </a:lnSpc>
              <a:buClr>
                <a:srgbClr val="FF6600"/>
              </a:buClr>
              <a:buSzPts val="1100"/>
            </a:pPr>
            <a:r>
              <a:rPr lang="en-US" sz="2400" dirty="0">
                <a:solidFill>
                  <a:srgbClr val="FF6600"/>
                </a:solidFill>
              </a:rPr>
              <a:t>Data that Indicates a Need</a:t>
            </a:r>
            <a:endParaRPr lang="en-US" sz="2400" dirty="0"/>
          </a:p>
          <a:p>
            <a:pPr lvl="0">
              <a:lnSpc>
                <a:spcPct val="115000"/>
              </a:lnSpc>
              <a:buClr>
                <a:srgbClr val="FF6600"/>
              </a:buClr>
              <a:buSzPts val="1100"/>
            </a:pPr>
            <a:r>
              <a:rPr lang="en-US" sz="2400" dirty="0">
                <a:solidFill>
                  <a:srgbClr val="FF6600"/>
                </a:solidFill>
              </a:rPr>
              <a:t> </a:t>
            </a:r>
            <a:endParaRPr lang="en-US" sz="2400" dirty="0"/>
          </a:p>
          <a:p>
            <a:pPr lvl="0" algn="ctr">
              <a:lnSpc>
                <a:spcPct val="115000"/>
              </a:lnSpc>
              <a:buClr>
                <a:srgbClr val="FF6600"/>
              </a:buClr>
              <a:buSzPts val="1100"/>
            </a:pPr>
            <a:r>
              <a:rPr lang="en-US" sz="2400" dirty="0">
                <a:solidFill>
                  <a:srgbClr val="FF6600"/>
                </a:solidFill>
              </a:rPr>
              <a:t>What data answers questions you have about student outcomes related to academics and/or behavior? What data speaks to a division priority? What data speaks to outcomes that you would like to change? Please list the data points below</a:t>
            </a:r>
            <a:r>
              <a:rPr lang="en-US" sz="2400" dirty="0" smtClean="0">
                <a:solidFill>
                  <a:srgbClr val="FF6600"/>
                </a:solidFill>
              </a:rPr>
              <a:t>.</a:t>
            </a: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a:p>
        </p:txBody>
      </p:sp>
      <p:sp>
        <p:nvSpPr>
          <p:cNvPr id="516" name="Title"/>
          <p:cNvSpPr txBox="1">
            <a:spLocks noGrp="1"/>
          </p:cNvSpPr>
          <p:nvPr>
            <p:ph type="title"/>
          </p:nvPr>
        </p:nvSpPr>
        <p:spPr>
          <a:xfrm>
            <a:off x="272287" y="214876"/>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a:solidFill>
                  <a:schemeClr val="dk1"/>
                </a:solidFill>
              </a:rPr>
              <a:t>Data Driven Decision Making</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Image" descr="Image of blocks spelling out the word &quot;pause&quot;"/>
          <p:cNvPicPr preferRelativeResize="0"/>
          <p:nvPr/>
        </p:nvPicPr>
        <p:blipFill rotWithShape="1">
          <a:blip r:embed="rId3">
            <a:alphaModFix/>
          </a:blip>
          <a:srcRect l="13822" t="6852" r="12496" b="55434"/>
          <a:stretch/>
        </p:blipFill>
        <p:spPr>
          <a:xfrm>
            <a:off x="2512321" y="5534593"/>
            <a:ext cx="4385150" cy="1222957"/>
          </a:xfrm>
          <a:prstGeom prst="rect">
            <a:avLst/>
          </a:prstGeom>
          <a:noFill/>
          <a:ln>
            <a:noFill/>
          </a:ln>
        </p:spPr>
      </p:pic>
      <p:sp>
        <p:nvSpPr>
          <p:cNvPr id="2" name="Shape - Text Box"/>
          <p:cNvSpPr/>
          <p:nvPr/>
        </p:nvSpPr>
        <p:spPr>
          <a:xfrm>
            <a:off x="417252" y="1567819"/>
            <a:ext cx="8396869" cy="5189113"/>
          </a:xfrm>
          <a:prstGeom prst="rect">
            <a:avLst/>
          </a:prstGeom>
          <a:ln>
            <a:solidFill>
              <a:srgbClr val="FF6600"/>
            </a:solidFill>
          </a:ln>
        </p:spPr>
        <p:txBody>
          <a:bodyPr wrap="square">
            <a:spAutoFit/>
          </a:bodyPr>
          <a:lstStyle/>
          <a:p>
            <a:pPr lvl="0" algn="ctr">
              <a:lnSpc>
                <a:spcPct val="115000"/>
              </a:lnSpc>
              <a:buClr>
                <a:srgbClr val="FF6600"/>
              </a:buClr>
              <a:buSzPts val="1100"/>
            </a:pPr>
            <a:r>
              <a:rPr lang="en-US" sz="2400" dirty="0">
                <a:solidFill>
                  <a:srgbClr val="FF6600"/>
                </a:solidFill>
              </a:rPr>
              <a:t>What is the story your data is telling about your students? Be precise! Describe who, what, when, where and why! The more precise the story, the more efficient and effective we can be in our decision-making</a:t>
            </a:r>
            <a:r>
              <a:rPr lang="en-US" sz="2400" dirty="0" smtClean="0">
                <a:solidFill>
                  <a:srgbClr val="FF6600"/>
                </a:solidFill>
              </a:rPr>
              <a:t>!</a:t>
            </a:r>
          </a:p>
          <a:p>
            <a:pPr lvl="0" algn="ctr">
              <a:lnSpc>
                <a:spcPct val="115000"/>
              </a:lnSpc>
              <a:buClr>
                <a:srgbClr val="FF6600"/>
              </a:buClr>
              <a:buSzPts val="1100"/>
            </a:pPr>
            <a:endParaRPr lang="en-US" sz="2400" dirty="0"/>
          </a:p>
          <a:p>
            <a:pPr lvl="0" algn="ctr">
              <a:lnSpc>
                <a:spcPct val="115000"/>
              </a:lnSpc>
              <a:buClr>
                <a:srgbClr val="FF6600"/>
              </a:buClr>
              <a:buSzPts val="1100"/>
            </a:pPr>
            <a:r>
              <a:rPr lang="en-US" sz="2400" dirty="0">
                <a:solidFill>
                  <a:srgbClr val="FF6600"/>
                </a:solidFill>
              </a:rPr>
              <a:t>Again please tell the story through the lens of your division data</a:t>
            </a:r>
            <a:r>
              <a:rPr lang="en-US" sz="2400" dirty="0" smtClean="0">
                <a:solidFill>
                  <a:srgbClr val="FF6600"/>
                </a:solidFill>
              </a:rPr>
              <a:t>.</a:t>
            </a: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p>
        </p:txBody>
      </p:sp>
      <p:sp>
        <p:nvSpPr>
          <p:cNvPr id="516" name="Title"/>
          <p:cNvSpPr txBox="1">
            <a:spLocks noGrp="1"/>
          </p:cNvSpPr>
          <p:nvPr>
            <p:ph type="title"/>
          </p:nvPr>
        </p:nvSpPr>
        <p:spPr>
          <a:xfrm>
            <a:off x="272287" y="214876"/>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dirty="0">
                <a:solidFill>
                  <a:schemeClr val="dk1"/>
                </a:solidFill>
              </a:rPr>
              <a:t>Data Driven Decision </a:t>
            </a:r>
            <a:r>
              <a:rPr lang="en-US" dirty="0" smtClean="0">
                <a:solidFill>
                  <a:schemeClr val="dk1"/>
                </a:solidFill>
              </a:rPr>
              <a:t>Making 2</a:t>
            </a:r>
            <a:endParaRPr dirty="0">
              <a:solidFill>
                <a:schemeClr val="dk1"/>
              </a:solidFill>
            </a:endParaRPr>
          </a:p>
        </p:txBody>
      </p:sp>
    </p:spTree>
    <p:extLst>
      <p:ext uri="{BB962C8B-B14F-4D97-AF65-F5344CB8AC3E}">
        <p14:creationId xmlns:p14="http://schemas.microsoft.com/office/powerpoint/2010/main" val="755697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2" name="Text"/>
          <p:cNvSpPr txBox="1"/>
          <p:nvPr/>
        </p:nvSpPr>
        <p:spPr>
          <a:xfrm>
            <a:off x="457200" y="1801825"/>
            <a:ext cx="8229600" cy="4531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400"/>
              <a:buFont typeface="Arial"/>
              <a:buNone/>
            </a:pPr>
            <a:r>
              <a:rPr lang="en-US" sz="2800" b="1" i="0" u="none" strike="noStrike" cap="none">
                <a:solidFill>
                  <a:schemeClr val="dk1"/>
                </a:solidFill>
                <a:latin typeface="Verdana"/>
                <a:ea typeface="Verdana"/>
                <a:cs typeface="Verdana"/>
                <a:sym typeface="Verdana"/>
              </a:rPr>
              <a:t>Tell the data story!</a:t>
            </a:r>
            <a:endParaRPr sz="2800" b="0" i="0" u="none" strike="noStrike" cap="none">
              <a:solidFill>
                <a:schemeClr val="dk1"/>
              </a:solidFill>
              <a:latin typeface="Verdana"/>
              <a:ea typeface="Verdana"/>
              <a:cs typeface="Verdana"/>
              <a:sym typeface="Verdana"/>
            </a:endParaRPr>
          </a:p>
          <a:p>
            <a:pPr marL="342900" marR="0" lvl="0" indent="-355600" algn="l" rtl="0">
              <a:lnSpc>
                <a:spcPct val="80000"/>
              </a:lnSpc>
              <a:spcBef>
                <a:spcPts val="544"/>
              </a:spcBef>
              <a:spcAft>
                <a:spcPts val="0"/>
              </a:spcAft>
              <a:buClr>
                <a:srgbClr val="006387"/>
              </a:buClr>
              <a:buSzPts val="2800"/>
              <a:buFont typeface="Arial"/>
              <a:buChar char="•"/>
            </a:pPr>
            <a:r>
              <a:rPr lang="en-US" sz="2800" b="0" i="0" u="none" strike="noStrike" cap="none">
                <a:solidFill>
                  <a:schemeClr val="dk1"/>
                </a:solidFill>
                <a:latin typeface="Verdana"/>
                <a:ea typeface="Verdana"/>
                <a:cs typeface="Verdana"/>
                <a:sym typeface="Verdana"/>
              </a:rPr>
              <a:t>Try to explain who, what, when, where, and possibly the whys.</a:t>
            </a:r>
            <a:endParaRPr sz="2800" b="0" i="0" u="none" strike="noStrike" cap="none">
              <a:solidFill>
                <a:schemeClr val="dk1"/>
              </a:solidFill>
              <a:latin typeface="Verdana"/>
              <a:ea typeface="Verdana"/>
              <a:cs typeface="Verdana"/>
              <a:sym typeface="Verdana"/>
            </a:endParaRPr>
          </a:p>
          <a:p>
            <a:pPr marL="342900" marR="0" lvl="0" indent="-355600" algn="l" rtl="0">
              <a:lnSpc>
                <a:spcPct val="80000"/>
              </a:lnSpc>
              <a:spcBef>
                <a:spcPts val="544"/>
              </a:spcBef>
              <a:spcAft>
                <a:spcPts val="0"/>
              </a:spcAft>
              <a:buClr>
                <a:srgbClr val="006387"/>
              </a:buClr>
              <a:buSzPts val="2800"/>
              <a:buFont typeface="Arial"/>
              <a:buChar char="•"/>
            </a:pPr>
            <a:r>
              <a:rPr lang="en-US" sz="2800" b="0" i="0" u="none" strike="noStrike" cap="none">
                <a:solidFill>
                  <a:schemeClr val="dk1"/>
                </a:solidFill>
                <a:latin typeface="Verdana"/>
                <a:ea typeface="Verdana"/>
                <a:cs typeface="Verdana"/>
                <a:sym typeface="Verdana"/>
              </a:rPr>
              <a:t>Precision allows us greater efficacy and efficiency in decision making.</a:t>
            </a:r>
            <a:endParaRPr sz="2800" b="0" i="0" u="none" strike="noStrike" cap="none">
              <a:solidFill>
                <a:schemeClr val="dk1"/>
              </a:solidFill>
              <a:latin typeface="Verdana"/>
              <a:ea typeface="Verdana"/>
              <a:cs typeface="Verdana"/>
              <a:sym typeface="Verdana"/>
            </a:endParaRPr>
          </a:p>
          <a:p>
            <a:pPr marL="342900" marR="0" lvl="0" indent="-355600" algn="l" rtl="0">
              <a:lnSpc>
                <a:spcPct val="80000"/>
              </a:lnSpc>
              <a:spcBef>
                <a:spcPts val="544"/>
              </a:spcBef>
              <a:spcAft>
                <a:spcPts val="0"/>
              </a:spcAft>
              <a:buClr>
                <a:srgbClr val="006387"/>
              </a:buClr>
              <a:buSzPts val="2800"/>
              <a:buFont typeface="Arial"/>
              <a:buChar char="•"/>
            </a:pPr>
            <a:r>
              <a:rPr lang="en-US" sz="2800" b="0" i="0" u="none" strike="noStrike" cap="none">
                <a:solidFill>
                  <a:schemeClr val="dk1"/>
                </a:solidFill>
                <a:latin typeface="Verdana"/>
                <a:ea typeface="Verdana"/>
                <a:cs typeface="Verdana"/>
                <a:sym typeface="Verdana"/>
              </a:rPr>
              <a:t>Is there any data missing that you might need to go back and find in order to tell the story more completely?</a:t>
            </a:r>
            <a:endParaRPr sz="2800" b="0" i="0" u="none" strike="noStrike" cap="none">
              <a:solidFill>
                <a:schemeClr val="dk1"/>
              </a:solidFill>
              <a:latin typeface="Verdana"/>
              <a:ea typeface="Verdana"/>
              <a:cs typeface="Verdana"/>
              <a:sym typeface="Verdana"/>
            </a:endParaRPr>
          </a:p>
          <a:p>
            <a:pPr marL="342900" marR="0" lvl="0" indent="-355600" algn="l" rtl="0">
              <a:lnSpc>
                <a:spcPct val="80000"/>
              </a:lnSpc>
              <a:spcBef>
                <a:spcPts val="544"/>
              </a:spcBef>
              <a:spcAft>
                <a:spcPts val="0"/>
              </a:spcAft>
              <a:buClr>
                <a:srgbClr val="006387"/>
              </a:buClr>
              <a:buSzPts val="2800"/>
              <a:buFont typeface="Arial"/>
              <a:buChar char="•"/>
            </a:pPr>
            <a:r>
              <a:rPr lang="en-US" sz="2800" b="0" i="0" u="none" strike="noStrike" cap="none">
                <a:solidFill>
                  <a:schemeClr val="dk1"/>
                </a:solidFill>
                <a:latin typeface="Verdana"/>
                <a:ea typeface="Verdana"/>
                <a:cs typeface="Verdana"/>
                <a:sym typeface="Verdana"/>
              </a:rPr>
              <a:t>What does the data indicate about the climate of your school(s)?</a:t>
            </a:r>
            <a:endParaRPr sz="2800" b="0" i="0" u="none" strike="noStrike" cap="none">
              <a:solidFill>
                <a:schemeClr val="dk1"/>
              </a:solidFill>
              <a:latin typeface="Verdana"/>
              <a:ea typeface="Verdana"/>
              <a:cs typeface="Verdana"/>
              <a:sym typeface="Verdana"/>
            </a:endParaRPr>
          </a:p>
          <a:p>
            <a:pPr marL="342900" marR="0" lvl="0" indent="-355600" algn="l" rtl="0">
              <a:lnSpc>
                <a:spcPct val="80000"/>
              </a:lnSpc>
              <a:spcBef>
                <a:spcPts val="544"/>
              </a:spcBef>
              <a:spcAft>
                <a:spcPts val="0"/>
              </a:spcAft>
              <a:buClr>
                <a:srgbClr val="006387"/>
              </a:buClr>
              <a:buSzPts val="2800"/>
              <a:buFont typeface="Arial"/>
              <a:buChar char="•"/>
            </a:pPr>
            <a:r>
              <a:rPr lang="en-US" sz="2800" b="0" i="0" u="none" strike="noStrike" cap="none">
                <a:solidFill>
                  <a:schemeClr val="dk1"/>
                </a:solidFill>
                <a:latin typeface="Verdana"/>
                <a:ea typeface="Verdana"/>
                <a:cs typeface="Verdana"/>
                <a:sym typeface="Verdana"/>
              </a:rPr>
              <a:t>How does the behavior data impact academic data? Are you noticing any trends?</a:t>
            </a:r>
            <a:endParaRPr sz="2800" b="0" i="0" u="none" strike="noStrike" cap="none">
              <a:solidFill>
                <a:schemeClr val="dk1"/>
              </a:solidFill>
              <a:latin typeface="Verdana"/>
              <a:ea typeface="Verdana"/>
              <a:cs typeface="Verdana"/>
              <a:sym typeface="Verdana"/>
            </a:endParaRPr>
          </a:p>
        </p:txBody>
      </p:sp>
      <p:sp>
        <p:nvSpPr>
          <p:cNvPr id="521" name="Title"/>
          <p:cNvSpPr txBox="1">
            <a:spLocks noGrp="1"/>
          </p:cNvSpPr>
          <p:nvPr>
            <p:ph type="title"/>
          </p:nvPr>
        </p:nvSpPr>
        <p:spPr>
          <a:xfrm>
            <a:off x="457200" y="274638"/>
            <a:ext cx="8229600" cy="1143000"/>
          </a:xfrm>
          <a:prstGeom prst="rect">
            <a:avLst/>
          </a:prstGeom>
          <a:solidFill>
            <a:srgbClr val="A9DCF2">
              <a:alpha val="6549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b="0" i="0" u="none" strike="noStrike" cap="none">
                <a:solidFill>
                  <a:schemeClr val="dk1"/>
                </a:solidFill>
              </a:rPr>
              <a:t>Be Precise!</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2" name="Shape - Text Box"/>
          <p:cNvSpPr/>
          <p:nvPr/>
        </p:nvSpPr>
        <p:spPr>
          <a:xfrm>
            <a:off x="354898" y="1419280"/>
            <a:ext cx="8423828" cy="4764381"/>
          </a:xfrm>
          <a:prstGeom prst="rect">
            <a:avLst/>
          </a:prstGeom>
          <a:ln>
            <a:solidFill>
              <a:srgbClr val="FF6600"/>
            </a:solidFill>
          </a:ln>
        </p:spPr>
        <p:txBody>
          <a:bodyPr wrap="square">
            <a:spAutoFit/>
          </a:bodyPr>
          <a:lstStyle/>
          <a:p>
            <a:pPr lvl="0" algn="ctr">
              <a:lnSpc>
                <a:spcPct val="115000"/>
              </a:lnSpc>
              <a:buClr>
                <a:srgbClr val="FF6600"/>
              </a:buClr>
              <a:buSzPts val="1100"/>
            </a:pPr>
            <a:r>
              <a:rPr lang="en-US" sz="2400" dirty="0">
                <a:solidFill>
                  <a:srgbClr val="FF6600"/>
                </a:solidFill>
              </a:rPr>
              <a:t>Data that Indicates a Need</a:t>
            </a:r>
            <a:endParaRPr lang="en-US" sz="2400" dirty="0"/>
          </a:p>
          <a:p>
            <a:pPr lvl="0">
              <a:lnSpc>
                <a:spcPct val="115000"/>
              </a:lnSpc>
              <a:buClr>
                <a:srgbClr val="FF6600"/>
              </a:buClr>
              <a:buSzPts val="1100"/>
            </a:pPr>
            <a:r>
              <a:rPr lang="en-US" sz="2400" dirty="0">
                <a:solidFill>
                  <a:srgbClr val="FF6600"/>
                </a:solidFill>
              </a:rPr>
              <a:t> </a:t>
            </a:r>
            <a:endParaRPr lang="en-US" sz="2400" dirty="0"/>
          </a:p>
          <a:p>
            <a:pPr lvl="0" algn="ctr">
              <a:lnSpc>
                <a:spcPct val="115000"/>
              </a:lnSpc>
              <a:buClr>
                <a:srgbClr val="FF6600"/>
              </a:buClr>
              <a:buSzPts val="1100"/>
            </a:pPr>
            <a:r>
              <a:rPr lang="en-US" sz="2400" dirty="0">
                <a:solidFill>
                  <a:srgbClr val="FF6600"/>
                </a:solidFill>
              </a:rPr>
              <a:t>What data answers questions you have about student outcomes related to academics and/or behavior? What data speaks to a division priority? What data speaks to outcomes that you would like to change? Please list the data points below</a:t>
            </a:r>
            <a:r>
              <a:rPr lang="en-US" sz="2400" dirty="0" smtClean="0">
                <a:solidFill>
                  <a:srgbClr val="FF6600"/>
                </a:solidFill>
              </a:rPr>
              <a:t>.</a:t>
            </a: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a:p>
        </p:txBody>
      </p:sp>
      <p:sp>
        <p:nvSpPr>
          <p:cNvPr id="516" name="Title"/>
          <p:cNvSpPr txBox="1">
            <a:spLocks noGrp="1"/>
          </p:cNvSpPr>
          <p:nvPr>
            <p:ph type="title"/>
          </p:nvPr>
        </p:nvSpPr>
        <p:spPr>
          <a:xfrm>
            <a:off x="272287" y="214876"/>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dirty="0">
                <a:solidFill>
                  <a:schemeClr val="dk1"/>
                </a:solidFill>
              </a:rPr>
              <a:t>Data Driven Decision </a:t>
            </a:r>
            <a:r>
              <a:rPr lang="en-US" dirty="0" smtClean="0">
                <a:solidFill>
                  <a:schemeClr val="dk1"/>
                </a:solidFill>
              </a:rPr>
              <a:t>Making 3</a:t>
            </a:r>
            <a:endParaRPr dirty="0">
              <a:solidFill>
                <a:schemeClr val="dk1"/>
              </a:solidFill>
            </a:endParaRPr>
          </a:p>
        </p:txBody>
      </p:sp>
    </p:spTree>
    <p:extLst>
      <p:ext uri="{BB962C8B-B14F-4D97-AF65-F5344CB8AC3E}">
        <p14:creationId xmlns:p14="http://schemas.microsoft.com/office/powerpoint/2010/main" val="716690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Image" descr="Image of blocks spelling out the word &quot;pause&quot;"/>
          <p:cNvPicPr preferRelativeResize="0"/>
          <p:nvPr/>
        </p:nvPicPr>
        <p:blipFill rotWithShape="1">
          <a:blip r:embed="rId3">
            <a:alphaModFix/>
          </a:blip>
          <a:srcRect l="13822" t="6852" r="12496" b="55434"/>
          <a:stretch/>
        </p:blipFill>
        <p:spPr>
          <a:xfrm>
            <a:off x="2512321" y="5534593"/>
            <a:ext cx="4385150" cy="1222957"/>
          </a:xfrm>
          <a:prstGeom prst="rect">
            <a:avLst/>
          </a:prstGeom>
          <a:noFill/>
          <a:ln>
            <a:noFill/>
          </a:ln>
        </p:spPr>
      </p:pic>
      <p:sp>
        <p:nvSpPr>
          <p:cNvPr id="2" name="Shape - Text Box"/>
          <p:cNvSpPr/>
          <p:nvPr/>
        </p:nvSpPr>
        <p:spPr>
          <a:xfrm>
            <a:off x="417252" y="1567819"/>
            <a:ext cx="8396869" cy="5189113"/>
          </a:xfrm>
          <a:prstGeom prst="rect">
            <a:avLst/>
          </a:prstGeom>
          <a:ln>
            <a:solidFill>
              <a:srgbClr val="FF6600"/>
            </a:solidFill>
          </a:ln>
        </p:spPr>
        <p:txBody>
          <a:bodyPr wrap="square">
            <a:spAutoFit/>
          </a:bodyPr>
          <a:lstStyle/>
          <a:p>
            <a:pPr lvl="0" algn="ctr">
              <a:lnSpc>
                <a:spcPct val="115000"/>
              </a:lnSpc>
              <a:buClr>
                <a:srgbClr val="FF6600"/>
              </a:buClr>
              <a:buSzPts val="1100"/>
            </a:pPr>
            <a:r>
              <a:rPr lang="en-US" sz="2400" dirty="0">
                <a:solidFill>
                  <a:srgbClr val="FF6600"/>
                </a:solidFill>
              </a:rPr>
              <a:t>What is the story your data is telling about your students? Be precise! Describe who, what, when, where and why! The more precise the story, the more efficient and effective we can be in our decision-making</a:t>
            </a:r>
            <a:r>
              <a:rPr lang="en-US" sz="2400" dirty="0" smtClean="0">
                <a:solidFill>
                  <a:srgbClr val="FF6600"/>
                </a:solidFill>
              </a:rPr>
              <a:t>!</a:t>
            </a:r>
          </a:p>
          <a:p>
            <a:pPr lvl="0" algn="ctr">
              <a:lnSpc>
                <a:spcPct val="115000"/>
              </a:lnSpc>
              <a:buClr>
                <a:srgbClr val="FF6600"/>
              </a:buClr>
              <a:buSzPts val="1100"/>
            </a:pPr>
            <a:endParaRPr lang="en-US" sz="2400" dirty="0"/>
          </a:p>
          <a:p>
            <a:pPr lvl="0" algn="ctr">
              <a:lnSpc>
                <a:spcPct val="115000"/>
              </a:lnSpc>
              <a:buClr>
                <a:srgbClr val="FF6600"/>
              </a:buClr>
              <a:buSzPts val="1100"/>
            </a:pPr>
            <a:r>
              <a:rPr lang="en-US" sz="2400" dirty="0">
                <a:solidFill>
                  <a:srgbClr val="FF6600"/>
                </a:solidFill>
              </a:rPr>
              <a:t>Again please tell the story through the lens of your division data</a:t>
            </a:r>
            <a:r>
              <a:rPr lang="en-US" sz="2400" dirty="0" smtClean="0">
                <a:solidFill>
                  <a:srgbClr val="FF6600"/>
                </a:solidFill>
              </a:rPr>
              <a:t>.</a:t>
            </a: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solidFill>
                <a:srgbClr val="FF6600"/>
              </a:solidFill>
            </a:endParaRPr>
          </a:p>
          <a:p>
            <a:pPr lvl="0" algn="ctr">
              <a:lnSpc>
                <a:spcPct val="115000"/>
              </a:lnSpc>
              <a:buClr>
                <a:srgbClr val="FF6600"/>
              </a:buClr>
              <a:buSzPts val="1100"/>
            </a:pPr>
            <a:endParaRPr lang="en-US" sz="2400" dirty="0" smtClean="0">
              <a:solidFill>
                <a:srgbClr val="FF6600"/>
              </a:solidFill>
            </a:endParaRPr>
          </a:p>
          <a:p>
            <a:pPr lvl="0" algn="ctr">
              <a:lnSpc>
                <a:spcPct val="115000"/>
              </a:lnSpc>
              <a:buClr>
                <a:srgbClr val="FF6600"/>
              </a:buClr>
              <a:buSzPts val="1100"/>
            </a:pPr>
            <a:endParaRPr lang="en-US" sz="2400" dirty="0"/>
          </a:p>
        </p:txBody>
      </p:sp>
      <p:sp>
        <p:nvSpPr>
          <p:cNvPr id="516" name="Title"/>
          <p:cNvSpPr txBox="1">
            <a:spLocks noGrp="1"/>
          </p:cNvSpPr>
          <p:nvPr>
            <p:ph type="title"/>
          </p:nvPr>
        </p:nvSpPr>
        <p:spPr>
          <a:xfrm>
            <a:off x="272287" y="214876"/>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dirty="0">
                <a:solidFill>
                  <a:schemeClr val="dk1"/>
                </a:solidFill>
              </a:rPr>
              <a:t>Data Driven Decision </a:t>
            </a:r>
            <a:r>
              <a:rPr lang="en-US" dirty="0" smtClean="0">
                <a:solidFill>
                  <a:schemeClr val="dk1"/>
                </a:solidFill>
              </a:rPr>
              <a:t>Making 4</a:t>
            </a:r>
            <a:endParaRPr dirty="0">
              <a:solidFill>
                <a:schemeClr val="dk1"/>
              </a:solidFill>
            </a:endParaRPr>
          </a:p>
        </p:txBody>
      </p:sp>
    </p:spTree>
    <p:extLst>
      <p:ext uri="{BB962C8B-B14F-4D97-AF65-F5344CB8AC3E}">
        <p14:creationId xmlns:p14="http://schemas.microsoft.com/office/powerpoint/2010/main" val="564066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6" name="Image 2" descr="Image of blocks that spell out the word &quot;pause&quot;"/>
          <p:cNvPicPr preferRelativeResize="0"/>
          <p:nvPr/>
        </p:nvPicPr>
        <p:blipFill rotWithShape="1">
          <a:blip r:embed="rId3">
            <a:alphaModFix/>
          </a:blip>
          <a:srcRect l="13822" t="6852" r="12496" b="55434"/>
          <a:stretch/>
        </p:blipFill>
        <p:spPr>
          <a:xfrm>
            <a:off x="1934301" y="5139050"/>
            <a:ext cx="5275400" cy="1222957"/>
          </a:xfrm>
          <a:prstGeom prst="rect">
            <a:avLst/>
          </a:prstGeom>
          <a:noFill/>
          <a:ln>
            <a:noFill/>
          </a:ln>
        </p:spPr>
      </p:pic>
      <p:pic>
        <p:nvPicPr>
          <p:cNvPr id="537" name="Image 1 - Table" descr="Image of table and 3x1 chart asking questions about data and outcomes"/>
          <p:cNvPicPr preferRelativeResize="0"/>
          <p:nvPr/>
        </p:nvPicPr>
        <p:blipFill rotWithShape="1">
          <a:blip r:embed="rId4">
            <a:alphaModFix/>
          </a:blip>
          <a:srcRect/>
          <a:stretch/>
        </p:blipFill>
        <p:spPr>
          <a:xfrm>
            <a:off x="244400" y="1612600"/>
            <a:ext cx="8442401" cy="3526461"/>
          </a:xfrm>
          <a:prstGeom prst="rect">
            <a:avLst/>
          </a:prstGeom>
          <a:noFill/>
          <a:ln>
            <a:noFill/>
          </a:ln>
        </p:spPr>
      </p:pic>
      <p:sp>
        <p:nvSpPr>
          <p:cNvPr id="535"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dirty="0">
                <a:solidFill>
                  <a:schemeClr val="dk1"/>
                </a:solidFill>
              </a:rPr>
              <a:t>Would you like to </a:t>
            </a:r>
            <a:r>
              <a:rPr lang="en-US" dirty="0"/>
              <a:t>rewrite</a:t>
            </a:r>
            <a:r>
              <a:rPr lang="en-US" sz="4400" i="0" u="none" strike="noStrike" cap="none" dirty="0">
                <a:solidFill>
                  <a:schemeClr val="dk1"/>
                </a:solidFill>
              </a:rPr>
              <a:t> the end of your story?</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Image 2" descr="Image of Starburst candies"/>
          <p:cNvPicPr preferRelativeResize="0"/>
          <p:nvPr/>
        </p:nvPicPr>
        <p:blipFill rotWithShape="1">
          <a:blip r:embed="rId3">
            <a:alphaModFix/>
          </a:blip>
          <a:srcRect/>
          <a:stretch/>
        </p:blipFill>
        <p:spPr>
          <a:xfrm>
            <a:off x="4061300" y="1417650"/>
            <a:ext cx="5082701" cy="3822226"/>
          </a:xfrm>
          <a:prstGeom prst="rect">
            <a:avLst/>
          </a:prstGeom>
          <a:noFill/>
          <a:ln>
            <a:noFill/>
          </a:ln>
        </p:spPr>
      </p:pic>
      <p:pic>
        <p:nvPicPr>
          <p:cNvPr id="543" name="Image 1" descr="Image of lightbulb with colored lines extending from it, indicating ideas"/>
          <p:cNvPicPr preferRelativeResize="0"/>
          <p:nvPr/>
        </p:nvPicPr>
        <p:blipFill rotWithShape="1">
          <a:blip r:embed="rId4">
            <a:alphaModFix/>
          </a:blip>
          <a:srcRect/>
          <a:stretch/>
        </p:blipFill>
        <p:spPr>
          <a:xfrm>
            <a:off x="232375" y="4427194"/>
            <a:ext cx="4339637" cy="2430802"/>
          </a:xfrm>
          <a:prstGeom prst="rect">
            <a:avLst/>
          </a:prstGeom>
          <a:noFill/>
          <a:ln>
            <a:noFill/>
          </a:ln>
        </p:spPr>
      </p:pic>
      <p:sp>
        <p:nvSpPr>
          <p:cNvPr id="544" name="Title"/>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You ALL have GREAT ideas!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50" name="Image 2" descr="Image of blocks spelling out the word &quot;pause&quot;"/>
          <p:cNvPicPr preferRelativeResize="0"/>
          <p:nvPr/>
        </p:nvPicPr>
        <p:blipFill rotWithShape="1">
          <a:blip r:embed="rId3">
            <a:alphaModFix/>
          </a:blip>
          <a:srcRect l="13822" t="6852" r="12496" b="55434"/>
          <a:stretch/>
        </p:blipFill>
        <p:spPr>
          <a:xfrm>
            <a:off x="2045401" y="5334000"/>
            <a:ext cx="5275400" cy="1222957"/>
          </a:xfrm>
          <a:prstGeom prst="rect">
            <a:avLst/>
          </a:prstGeom>
          <a:noFill/>
          <a:ln>
            <a:noFill/>
          </a:ln>
        </p:spPr>
      </p:pic>
      <p:pic>
        <p:nvPicPr>
          <p:cNvPr id="551" name="Image 1 - Table" descr="Image of table and 3x2 chart that asks questions about outcomes "/>
          <p:cNvPicPr preferRelativeResize="0"/>
          <p:nvPr/>
        </p:nvPicPr>
        <p:blipFill rotWithShape="1">
          <a:blip r:embed="rId4">
            <a:alphaModFix/>
          </a:blip>
          <a:srcRect/>
          <a:stretch/>
        </p:blipFill>
        <p:spPr>
          <a:xfrm>
            <a:off x="127969" y="1905000"/>
            <a:ext cx="8888061" cy="3429000"/>
          </a:xfrm>
          <a:prstGeom prst="rect">
            <a:avLst/>
          </a:prstGeom>
          <a:noFill/>
          <a:ln>
            <a:noFill/>
          </a:ln>
        </p:spPr>
      </p:pic>
      <p:sp>
        <p:nvSpPr>
          <p:cNvPr id="549"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dirty="0">
                <a:solidFill>
                  <a:schemeClr val="dk1"/>
                </a:solidFill>
              </a:rPr>
              <a:t>Would you like to </a:t>
            </a:r>
            <a:r>
              <a:rPr lang="en-US" sz="4400" dirty="0"/>
              <a:t>rewrite</a:t>
            </a:r>
            <a:r>
              <a:rPr lang="en-US" sz="4400" i="0" u="none" strike="noStrike" cap="none" dirty="0">
                <a:solidFill>
                  <a:schemeClr val="dk1"/>
                </a:solidFill>
              </a:rPr>
              <a:t> the end of your story</a:t>
            </a:r>
            <a:r>
              <a:rPr lang="en-US" sz="4400" i="0" u="none" strike="noStrike" cap="none" dirty="0" smtClean="0">
                <a:solidFill>
                  <a:schemeClr val="dk1"/>
                </a:solidFill>
              </a:rPr>
              <a:t>? 2</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Text"/>
          <p:cNvSpPr txBox="1"/>
          <p:nvPr/>
        </p:nvSpPr>
        <p:spPr>
          <a:xfrm>
            <a:off x="724625" y="1426025"/>
            <a:ext cx="7361400" cy="3802200"/>
          </a:xfrm>
          <a:prstGeom prst="rect">
            <a:avLst/>
          </a:prstGeom>
          <a:solidFill>
            <a:schemeClr val="lt1"/>
          </a:solid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chemeClr val="dk1"/>
              </a:buClr>
              <a:buSzPts val="2800"/>
              <a:buFont typeface="Verdana"/>
              <a:buAutoNum type="arabicPeriod"/>
            </a:pPr>
            <a:r>
              <a:rPr lang="en-US" sz="2800" i="0" u="none" strike="noStrike" cap="none" dirty="0">
                <a:solidFill>
                  <a:schemeClr val="dk1"/>
                </a:solidFill>
                <a:latin typeface="Verdana"/>
                <a:ea typeface="Verdana"/>
                <a:cs typeface="Verdana"/>
                <a:sym typeface="Verdana"/>
              </a:rPr>
              <a:t>Aligned Organizational Structure </a:t>
            </a:r>
            <a:endParaRPr sz="1400" i="0" u="none" strike="noStrike" cap="none" dirty="0">
              <a:solidFill>
                <a:srgbClr val="000000"/>
              </a:solidFill>
              <a:latin typeface="Verdana"/>
              <a:ea typeface="Verdana"/>
              <a:cs typeface="Verdana"/>
              <a:sym typeface="Verdana"/>
            </a:endParaRPr>
          </a:p>
          <a:p>
            <a:pPr marL="457200" marR="0" lvl="0" indent="-406400" algn="l" rtl="0">
              <a:lnSpc>
                <a:spcPct val="115000"/>
              </a:lnSpc>
              <a:spcBef>
                <a:spcPts val="0"/>
              </a:spcBef>
              <a:spcAft>
                <a:spcPts val="0"/>
              </a:spcAft>
              <a:buClr>
                <a:schemeClr val="dk1"/>
              </a:buClr>
              <a:buSzPts val="2800"/>
              <a:buFont typeface="Verdana"/>
              <a:buAutoNum type="arabicPeriod"/>
            </a:pPr>
            <a:r>
              <a:rPr lang="en-US" sz="2800" i="0" u="none" strike="noStrike" cap="none" dirty="0">
                <a:solidFill>
                  <a:schemeClr val="dk1"/>
                </a:solidFill>
                <a:latin typeface="Verdana"/>
                <a:ea typeface="Verdana"/>
                <a:cs typeface="Verdana"/>
                <a:sym typeface="Verdana"/>
              </a:rPr>
              <a:t>Data Informed Decision Making</a:t>
            </a:r>
            <a:endParaRPr sz="1400" i="0" u="none" strike="noStrike" cap="none" dirty="0">
              <a:solidFill>
                <a:srgbClr val="000000"/>
              </a:solidFill>
              <a:latin typeface="Verdana"/>
              <a:ea typeface="Verdana"/>
              <a:cs typeface="Verdana"/>
              <a:sym typeface="Verdana"/>
            </a:endParaRPr>
          </a:p>
          <a:p>
            <a:pPr marL="457200" marR="0" lvl="0" indent="-406400" algn="l" rtl="0">
              <a:lnSpc>
                <a:spcPct val="115000"/>
              </a:lnSpc>
              <a:spcBef>
                <a:spcPts val="0"/>
              </a:spcBef>
              <a:spcAft>
                <a:spcPts val="0"/>
              </a:spcAft>
              <a:buClr>
                <a:schemeClr val="dk1"/>
              </a:buClr>
              <a:buSzPts val="2800"/>
              <a:buFont typeface="Verdana"/>
              <a:buAutoNum type="arabicPeriod"/>
            </a:pPr>
            <a:r>
              <a:rPr lang="en-US" sz="2800" b="1" i="0" u="none" strike="noStrike" cap="none" dirty="0">
                <a:solidFill>
                  <a:schemeClr val="dk1"/>
                </a:solidFill>
                <a:latin typeface="Verdana"/>
                <a:ea typeface="Verdana"/>
                <a:cs typeface="Verdana"/>
                <a:sym typeface="Verdana"/>
              </a:rPr>
              <a:t>Evidence-Based Practices</a:t>
            </a:r>
            <a:endParaRPr sz="1400" b="1" i="0" u="none" strike="noStrike" cap="none" dirty="0">
              <a:solidFill>
                <a:srgbClr val="000000"/>
              </a:solidFill>
              <a:latin typeface="Verdana"/>
              <a:ea typeface="Verdana"/>
              <a:cs typeface="Verdana"/>
              <a:sym typeface="Verdana"/>
            </a:endParaRPr>
          </a:p>
          <a:p>
            <a:pPr marL="457200" marR="0" lvl="0" indent="-406400" algn="l" rtl="0">
              <a:lnSpc>
                <a:spcPct val="115000"/>
              </a:lnSpc>
              <a:spcBef>
                <a:spcPts val="0"/>
              </a:spcBef>
              <a:spcAft>
                <a:spcPts val="0"/>
              </a:spcAft>
              <a:buClr>
                <a:schemeClr val="dk1"/>
              </a:buClr>
              <a:buSzPts val="2800"/>
              <a:buFont typeface="Verdana"/>
              <a:buAutoNum type="arabicPeriod"/>
            </a:pPr>
            <a:r>
              <a:rPr lang="en-US" sz="2800" i="0" u="none" strike="noStrike" cap="none" dirty="0">
                <a:solidFill>
                  <a:schemeClr val="dk1"/>
                </a:solidFill>
                <a:latin typeface="Verdana"/>
                <a:ea typeface="Verdana"/>
                <a:cs typeface="Verdana"/>
                <a:sym typeface="Verdana"/>
              </a:rPr>
              <a:t>Family, School, and Community Partnerships</a:t>
            </a:r>
            <a:endParaRPr sz="1400" i="0" u="none" strike="noStrike" cap="none" dirty="0">
              <a:solidFill>
                <a:srgbClr val="000000"/>
              </a:solidFill>
              <a:latin typeface="Verdana"/>
              <a:ea typeface="Verdana"/>
              <a:cs typeface="Verdana"/>
              <a:sym typeface="Verdana"/>
            </a:endParaRPr>
          </a:p>
          <a:p>
            <a:pPr marL="457200" marR="0" lvl="0" indent="-406400" algn="l" rtl="0">
              <a:lnSpc>
                <a:spcPct val="115000"/>
              </a:lnSpc>
              <a:spcBef>
                <a:spcPts val="0"/>
              </a:spcBef>
              <a:spcAft>
                <a:spcPts val="0"/>
              </a:spcAft>
              <a:buClr>
                <a:schemeClr val="dk1"/>
              </a:buClr>
              <a:buSzPts val="2800"/>
              <a:buFont typeface="Verdana"/>
              <a:buAutoNum type="arabicPeriod"/>
            </a:pPr>
            <a:r>
              <a:rPr lang="en-US" sz="2800" i="0" u="none" strike="noStrike" cap="none" dirty="0">
                <a:solidFill>
                  <a:schemeClr val="dk1"/>
                </a:solidFill>
                <a:latin typeface="Verdana"/>
                <a:ea typeface="Verdana"/>
                <a:cs typeface="Verdana"/>
                <a:sym typeface="Verdana"/>
              </a:rPr>
              <a:t>Monitoring Student Progress</a:t>
            </a:r>
            <a:endParaRPr sz="1400" i="0" u="none" strike="noStrike" cap="none" dirty="0">
              <a:solidFill>
                <a:srgbClr val="000000"/>
              </a:solidFill>
              <a:latin typeface="Verdana"/>
              <a:ea typeface="Verdana"/>
              <a:cs typeface="Verdana"/>
              <a:sym typeface="Verdana"/>
            </a:endParaRPr>
          </a:p>
          <a:p>
            <a:pPr marL="457200" marR="0" lvl="0" indent="-406400" algn="l" rtl="0">
              <a:lnSpc>
                <a:spcPct val="115000"/>
              </a:lnSpc>
              <a:spcBef>
                <a:spcPts val="0"/>
              </a:spcBef>
              <a:spcAft>
                <a:spcPts val="0"/>
              </a:spcAft>
              <a:buClr>
                <a:schemeClr val="dk1"/>
              </a:buClr>
              <a:buSzPts val="2800"/>
              <a:buFont typeface="Verdana"/>
              <a:buAutoNum type="arabicPeriod"/>
            </a:pPr>
            <a:r>
              <a:rPr lang="en-US" sz="2800" i="0" u="none" strike="noStrike" cap="none" dirty="0">
                <a:solidFill>
                  <a:schemeClr val="dk1"/>
                </a:solidFill>
                <a:latin typeface="Verdana"/>
                <a:ea typeface="Verdana"/>
                <a:cs typeface="Verdana"/>
                <a:sym typeface="Verdana"/>
              </a:rPr>
              <a:t>Evaluation</a:t>
            </a:r>
            <a:endParaRPr sz="14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6" name="Title"/>
          <p:cNvSpPr txBox="1">
            <a:spLocks noGrp="1"/>
          </p:cNvSpPr>
          <p:nvPr>
            <p:ph type="title"/>
          </p:nvPr>
        </p:nvSpPr>
        <p:spPr>
          <a:xfrm>
            <a:off x="457200" y="306325"/>
            <a:ext cx="8229600" cy="865800"/>
          </a:xfrm>
          <a:prstGeom prst="rect">
            <a:avLst/>
          </a:prstGeom>
          <a:solidFill>
            <a:srgbClr val="A9DCF2">
              <a:alpha val="67840"/>
            </a:srgbClr>
          </a:solid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4000"/>
              <a:buFont typeface="Verdana"/>
              <a:buNone/>
            </a:pPr>
            <a:endParaRPr dirty="0"/>
          </a:p>
          <a:p>
            <a:pPr marL="0" lvl="0" indent="0" algn="ctr" rtl="0">
              <a:spcBef>
                <a:spcPts val="0"/>
              </a:spcBef>
              <a:spcAft>
                <a:spcPts val="0"/>
              </a:spcAft>
              <a:buClr>
                <a:schemeClr val="dk1"/>
              </a:buClr>
              <a:buSzPts val="4000"/>
              <a:buFont typeface="Verdana"/>
              <a:buNone/>
            </a:pPr>
            <a:endParaRPr dirty="0"/>
          </a:p>
          <a:p>
            <a:pPr marL="0" lvl="0" indent="0" algn="ctr" rtl="0">
              <a:spcBef>
                <a:spcPts val="0"/>
              </a:spcBef>
              <a:spcAft>
                <a:spcPts val="0"/>
              </a:spcAft>
              <a:buClr>
                <a:schemeClr val="dk1"/>
              </a:buClr>
              <a:buSzPts val="4000"/>
              <a:buFont typeface="Verdana"/>
              <a:buNone/>
            </a:pPr>
            <a:endParaRPr dirty="0"/>
          </a:p>
          <a:p>
            <a:pPr marL="0" lvl="0" indent="0" algn="ctr" rtl="0">
              <a:spcBef>
                <a:spcPts val="0"/>
              </a:spcBef>
              <a:spcAft>
                <a:spcPts val="0"/>
              </a:spcAft>
              <a:buClr>
                <a:schemeClr val="dk1"/>
              </a:buClr>
              <a:buSzPts val="4000"/>
              <a:buFont typeface="Verdana"/>
              <a:buNone/>
            </a:pPr>
            <a:endParaRPr sz="3600" dirty="0"/>
          </a:p>
          <a:p>
            <a:pPr marL="0" lvl="0" indent="0" algn="ctr" rtl="0">
              <a:spcBef>
                <a:spcPts val="0"/>
              </a:spcBef>
              <a:spcAft>
                <a:spcPts val="0"/>
              </a:spcAft>
              <a:buClr>
                <a:schemeClr val="dk1"/>
              </a:buClr>
              <a:buSzPts val="4000"/>
              <a:buFont typeface="Verdana"/>
              <a:buNone/>
            </a:pPr>
            <a:endParaRPr sz="3600" dirty="0"/>
          </a:p>
          <a:p>
            <a:pPr marL="0" lvl="0" indent="0" algn="ctr" rtl="0">
              <a:spcBef>
                <a:spcPts val="0"/>
              </a:spcBef>
              <a:spcAft>
                <a:spcPts val="0"/>
              </a:spcAft>
              <a:buClr>
                <a:schemeClr val="dk1"/>
              </a:buClr>
              <a:buSzPts val="4000"/>
              <a:buFont typeface="Verdana"/>
              <a:buNone/>
            </a:pPr>
            <a:endParaRPr sz="3600" dirty="0"/>
          </a:p>
          <a:p>
            <a:pPr marL="0" lvl="0" indent="0" algn="ctr" rtl="0">
              <a:spcBef>
                <a:spcPts val="0"/>
              </a:spcBef>
              <a:spcAft>
                <a:spcPts val="0"/>
              </a:spcAft>
              <a:buClr>
                <a:schemeClr val="dk1"/>
              </a:buClr>
              <a:buSzPts val="4000"/>
              <a:buFont typeface="Verdana"/>
              <a:buNone/>
            </a:pPr>
            <a:endParaRPr sz="3600" dirty="0"/>
          </a:p>
          <a:p>
            <a:pPr marL="0" lvl="0" indent="0" algn="ctr" rtl="0">
              <a:spcBef>
                <a:spcPts val="0"/>
              </a:spcBef>
              <a:spcAft>
                <a:spcPts val="0"/>
              </a:spcAft>
              <a:buClr>
                <a:schemeClr val="dk1"/>
              </a:buClr>
              <a:buSzPts val="4000"/>
              <a:buFont typeface="Verdana"/>
              <a:buNone/>
            </a:pPr>
            <a:endParaRPr sz="3600" dirty="0"/>
          </a:p>
          <a:p>
            <a:pPr marL="0" lvl="0" indent="0" algn="ctr" rtl="0">
              <a:spcBef>
                <a:spcPts val="0"/>
              </a:spcBef>
              <a:spcAft>
                <a:spcPts val="0"/>
              </a:spcAft>
              <a:buClr>
                <a:schemeClr val="dk1"/>
              </a:buClr>
              <a:buSzPts val="4000"/>
              <a:buFont typeface="Verdana"/>
              <a:buNone/>
            </a:pPr>
            <a:r>
              <a:rPr lang="en-US" sz="3600" dirty="0"/>
              <a:t>Implementation - Component 3</a:t>
            </a:r>
            <a:endParaRPr sz="3600" b="1" dirty="0">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2" name="Image - Chart" descr="Graphic of a table that displays roles of facilitator, recorder, time keeper, and materials manager and Day 1, 2 and 3"/>
          <p:cNvPicPr preferRelativeResize="0"/>
          <p:nvPr/>
        </p:nvPicPr>
        <p:blipFill>
          <a:blip r:embed="rId3">
            <a:alphaModFix/>
          </a:blip>
          <a:stretch>
            <a:fillRect/>
          </a:stretch>
        </p:blipFill>
        <p:spPr>
          <a:xfrm>
            <a:off x="114300" y="1676175"/>
            <a:ext cx="8915399" cy="4197438"/>
          </a:xfrm>
          <a:prstGeom prst="rect">
            <a:avLst/>
          </a:prstGeom>
          <a:noFill/>
          <a:ln>
            <a:noFill/>
          </a:ln>
        </p:spPr>
      </p:pic>
      <p:sp>
        <p:nvSpPr>
          <p:cNvPr id="231" name="Title"/>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rPr>
              <a:t>Roles and Responsibilities</a:t>
            </a:r>
            <a:endParaRPr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75" name="Image 2 - Shape" descr="Arrow shape pointing to the word &quot;practices&quot; in the Venn Diagram"/>
          <p:cNvSpPr/>
          <p:nvPr/>
        </p:nvSpPr>
        <p:spPr>
          <a:xfrm>
            <a:off x="5772025" y="5033850"/>
            <a:ext cx="3180600" cy="791400"/>
          </a:xfrm>
          <a:prstGeom prst="lef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Text 7"/>
          <p:cNvSpPr txBox="1"/>
          <p:nvPr/>
        </p:nvSpPr>
        <p:spPr>
          <a:xfrm>
            <a:off x="0" y="5305825"/>
            <a:ext cx="2604300" cy="12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Students </a:t>
            </a:r>
            <a:endParaRPr sz="1400" i="0" u="none" strike="noStrike" cap="none">
              <a:solidFill>
                <a:srgbClr val="000000"/>
              </a:solidFill>
              <a:latin typeface="Verdana"/>
              <a:ea typeface="Verdana"/>
              <a:cs typeface="Verdana"/>
              <a:sym typeface="Verdana"/>
            </a:endParaRPr>
          </a:p>
        </p:txBody>
      </p:sp>
      <p:sp>
        <p:nvSpPr>
          <p:cNvPr id="563" name="Text 6"/>
          <p:cNvSpPr txBox="1"/>
          <p:nvPr/>
        </p:nvSpPr>
        <p:spPr>
          <a:xfrm>
            <a:off x="6701700" y="2218475"/>
            <a:ext cx="2442300" cy="163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Decision</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Making</a:t>
            </a:r>
            <a:endParaRPr sz="1400" i="0" u="none" strike="noStrike" cap="none">
              <a:solidFill>
                <a:srgbClr val="000000"/>
              </a:solidFill>
              <a:latin typeface="Verdana"/>
              <a:ea typeface="Verdana"/>
              <a:cs typeface="Verdana"/>
              <a:sym typeface="Verdana"/>
            </a:endParaRPr>
          </a:p>
        </p:txBody>
      </p:sp>
      <p:sp>
        <p:nvSpPr>
          <p:cNvPr id="564" name="Text 5"/>
          <p:cNvSpPr txBox="1"/>
          <p:nvPr/>
        </p:nvSpPr>
        <p:spPr>
          <a:xfrm>
            <a:off x="0" y="1909825"/>
            <a:ext cx="2442300" cy="147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Verdana"/>
                <a:ea typeface="Verdana"/>
                <a:cs typeface="Verdana"/>
                <a:sym typeface="Verdana"/>
              </a:rPr>
              <a:t>Supporting</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Verdana"/>
                <a:ea typeface="Verdana"/>
                <a:cs typeface="Verdana"/>
                <a:sym typeface="Verdana"/>
              </a:rPr>
              <a:t>Staff </a:t>
            </a:r>
            <a:endParaRPr sz="140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dirty="0">
                <a:solidFill>
                  <a:srgbClr val="008000"/>
                </a:solidFill>
                <a:latin typeface="Impact"/>
                <a:ea typeface="Impact"/>
                <a:cs typeface="Impact"/>
                <a:sym typeface="Impact"/>
              </a:rPr>
              <a:t> </a:t>
            </a:r>
            <a:endParaRPr sz="1400" b="0" i="0" u="none" strike="noStrike" cap="none" dirty="0">
              <a:solidFill>
                <a:srgbClr val="000000"/>
              </a:solidFill>
              <a:latin typeface="Arial"/>
              <a:ea typeface="Arial"/>
              <a:cs typeface="Arial"/>
              <a:sym typeface="Arial"/>
            </a:endParaRPr>
          </a:p>
        </p:txBody>
      </p:sp>
      <p:grpSp>
        <p:nvGrpSpPr>
          <p:cNvPr id="566" name="Image 1 - Grouped Shapes and Text" descr="Venn Diagram indicating different pieces of implementation logic&#10;"/>
          <p:cNvGrpSpPr/>
          <p:nvPr/>
        </p:nvGrpSpPr>
        <p:grpSpPr>
          <a:xfrm>
            <a:off x="2077837" y="1510479"/>
            <a:ext cx="4773300" cy="4618180"/>
            <a:chOff x="2077813" y="1251060"/>
            <a:chExt cx="4773300" cy="4665300"/>
          </a:xfrm>
        </p:grpSpPr>
        <p:sp>
          <p:nvSpPr>
            <p:cNvPr id="571" name="Text 4"/>
            <p:cNvSpPr txBox="1"/>
            <p:nvPr/>
          </p:nvSpPr>
          <p:spPr>
            <a:xfrm>
              <a:off x="2182727" y="2775452"/>
              <a:ext cx="206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00"/>
                </a:buClr>
                <a:buSzPts val="700"/>
                <a:buFont typeface="Impact"/>
                <a:buNone/>
              </a:pPr>
              <a:r>
                <a:rPr lang="en-US" sz="2800" b="1" i="0" u="none" strike="noStrike" cap="none" dirty="0">
                  <a:solidFill>
                    <a:srgbClr val="008000"/>
                  </a:solidFill>
                  <a:latin typeface="Verdana"/>
                  <a:ea typeface="Verdana"/>
                  <a:cs typeface="Verdana"/>
                  <a:sym typeface="Verdana"/>
                </a:rPr>
                <a:t>SYSTEMS</a:t>
              </a:r>
              <a:endParaRPr sz="1400" i="0" u="none" strike="noStrike" cap="none" dirty="0">
                <a:solidFill>
                  <a:srgbClr val="000000"/>
                </a:solidFill>
                <a:latin typeface="Verdana"/>
                <a:ea typeface="Verdana"/>
                <a:cs typeface="Verdana"/>
                <a:sym typeface="Verdana"/>
              </a:endParaRPr>
            </a:p>
          </p:txBody>
        </p:sp>
        <p:sp>
          <p:nvSpPr>
            <p:cNvPr id="570" name="Shape 4"/>
            <p:cNvSpPr/>
            <p:nvPr/>
          </p:nvSpPr>
          <p:spPr>
            <a:xfrm>
              <a:off x="2304226" y="1957133"/>
              <a:ext cx="2514600" cy="2450700"/>
            </a:xfrm>
            <a:prstGeom prst="ellipse">
              <a:avLst/>
            </a:prstGeom>
            <a:noFill/>
            <a:ln w="635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572" name="Text 3"/>
            <p:cNvSpPr txBox="1"/>
            <p:nvPr/>
          </p:nvSpPr>
          <p:spPr>
            <a:xfrm>
              <a:off x="3162301" y="4758986"/>
              <a:ext cx="26043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700"/>
                <a:buFont typeface="Impact"/>
                <a:buNone/>
              </a:pPr>
              <a:r>
                <a:rPr lang="en-US" sz="2800" b="1" i="0" u="none" strike="noStrike" cap="none">
                  <a:solidFill>
                    <a:srgbClr val="0000FF"/>
                  </a:solidFill>
                  <a:latin typeface="Verdana"/>
                  <a:ea typeface="Verdana"/>
                  <a:cs typeface="Verdana"/>
                  <a:sym typeface="Verdana"/>
                </a:rPr>
                <a:t>PRACTICES</a:t>
              </a:r>
              <a:endParaRPr sz="1400" i="0" u="none" strike="noStrike" cap="none">
                <a:solidFill>
                  <a:srgbClr val="000000"/>
                </a:solidFill>
                <a:latin typeface="Verdana"/>
                <a:ea typeface="Verdana"/>
                <a:cs typeface="Verdana"/>
                <a:sym typeface="Verdana"/>
              </a:endParaRPr>
            </a:p>
          </p:txBody>
        </p:sp>
        <p:sp>
          <p:nvSpPr>
            <p:cNvPr id="567" name="Shape 3"/>
            <p:cNvSpPr/>
            <p:nvPr/>
          </p:nvSpPr>
          <p:spPr>
            <a:xfrm>
              <a:off x="3196522" y="3370875"/>
              <a:ext cx="2514600" cy="24507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2400" b="0" i="0" u="none" strike="noStrike" cap="none">
                <a:solidFill>
                  <a:srgbClr val="0000FF"/>
                </a:solidFill>
                <a:latin typeface="Times New Roman"/>
                <a:ea typeface="Times New Roman"/>
                <a:cs typeface="Times New Roman"/>
                <a:sym typeface="Times New Roman"/>
              </a:endParaRPr>
            </a:p>
          </p:txBody>
        </p:sp>
        <p:sp>
          <p:nvSpPr>
            <p:cNvPr id="573" name="Text 2"/>
            <p:cNvSpPr txBox="1"/>
            <p:nvPr/>
          </p:nvSpPr>
          <p:spPr>
            <a:xfrm>
              <a:off x="5039328" y="2766682"/>
              <a:ext cx="142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600"/>
                </a:buClr>
                <a:buSzPts val="700"/>
                <a:buFont typeface="Impact"/>
                <a:buNone/>
              </a:pPr>
              <a:r>
                <a:rPr lang="en-US" sz="2800" b="1" i="0" u="none" strike="noStrike" cap="none">
                  <a:solidFill>
                    <a:srgbClr val="FF6600"/>
                  </a:solidFill>
                  <a:latin typeface="Verdana"/>
                  <a:ea typeface="Verdana"/>
                  <a:cs typeface="Verdana"/>
                  <a:sym typeface="Verdana"/>
                </a:rPr>
                <a:t>DATA</a:t>
              </a:r>
              <a:endParaRPr sz="1400" i="0" u="none" strike="noStrike" cap="none">
                <a:solidFill>
                  <a:srgbClr val="000000"/>
                </a:solidFill>
                <a:latin typeface="Verdana"/>
                <a:ea typeface="Verdana"/>
                <a:cs typeface="Verdana"/>
                <a:sym typeface="Verdana"/>
              </a:endParaRPr>
            </a:p>
          </p:txBody>
        </p:sp>
        <p:sp>
          <p:nvSpPr>
            <p:cNvPr id="568" name="Shape 2"/>
            <p:cNvSpPr/>
            <p:nvPr/>
          </p:nvSpPr>
          <p:spPr>
            <a:xfrm>
              <a:off x="4083444" y="1894413"/>
              <a:ext cx="2514600" cy="2448900"/>
            </a:xfrm>
            <a:prstGeom prst="ellipse">
              <a:avLst/>
            </a:prstGeom>
            <a:noFill/>
            <a:ln w="635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574" name="Text 1"/>
            <p:cNvSpPr txBox="1"/>
            <p:nvPr/>
          </p:nvSpPr>
          <p:spPr>
            <a:xfrm>
              <a:off x="3314676" y="1433928"/>
              <a:ext cx="2514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700"/>
                <a:buFont typeface="Impact"/>
                <a:buNone/>
              </a:pPr>
              <a:r>
                <a:rPr lang="en-US" sz="2800" b="1" i="0" u="none" strike="noStrike" cap="none">
                  <a:solidFill>
                    <a:srgbClr val="660066"/>
                  </a:solidFill>
                  <a:latin typeface="Verdana"/>
                  <a:ea typeface="Verdana"/>
                  <a:cs typeface="Verdana"/>
                  <a:sym typeface="Verdana"/>
                </a:rPr>
                <a:t>OUTCOMES</a:t>
              </a:r>
              <a:endParaRPr sz="1400" i="0" u="none" strike="noStrike" cap="none">
                <a:solidFill>
                  <a:srgbClr val="000000"/>
                </a:solidFill>
                <a:latin typeface="Verdana"/>
                <a:ea typeface="Verdana"/>
                <a:cs typeface="Verdana"/>
                <a:sym typeface="Verdana"/>
              </a:endParaRPr>
            </a:p>
          </p:txBody>
        </p:sp>
        <p:sp>
          <p:nvSpPr>
            <p:cNvPr id="569" name="Shape 1"/>
            <p:cNvSpPr/>
            <p:nvPr/>
          </p:nvSpPr>
          <p:spPr>
            <a:xfrm>
              <a:off x="2077813" y="1251060"/>
              <a:ext cx="4773300" cy="46653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660066"/>
                </a:solidFill>
                <a:latin typeface="Times New Roman"/>
                <a:ea typeface="Times New Roman"/>
                <a:cs typeface="Times New Roman"/>
                <a:sym typeface="Times New Roman"/>
              </a:endParaRPr>
            </a:p>
          </p:txBody>
        </p:sp>
      </p:grpSp>
      <p:sp>
        <p:nvSpPr>
          <p:cNvPr id="562"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891"/>
              <a:buFont typeface="Arial"/>
              <a:buNone/>
            </a:pP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91"/>
              <a:buFont typeface="Arial"/>
              <a:buNone/>
            </a:pPr>
            <a:r>
              <a:rPr lang="en-US" sz="2800" i="0" u="none" strike="noStrike" cap="none" dirty="0">
                <a:solidFill>
                  <a:schemeClr val="dk1"/>
                </a:solidFill>
              </a:rPr>
              <a:t>Supporting Improvements in Behavior, Academics, and Social-Emotional </a:t>
            </a:r>
            <a:r>
              <a:rPr lang="en-US" sz="2800" i="0" u="none" strike="noStrike" cap="none" dirty="0" smtClean="0">
                <a:solidFill>
                  <a:schemeClr val="dk1"/>
                </a:solidFill>
              </a:rPr>
              <a:t>Wellness 2</a:t>
            </a:r>
            <a:endParaRPr dirty="0"/>
          </a:p>
          <a:p>
            <a:pPr marL="0" marR="0" lvl="0" indent="0" algn="ctr" rtl="0">
              <a:lnSpc>
                <a:spcPct val="100000"/>
              </a:lnSpc>
              <a:spcBef>
                <a:spcPts val="0"/>
              </a:spcBef>
              <a:spcAft>
                <a:spcPts val="0"/>
              </a:spcAft>
              <a:buClr>
                <a:schemeClr val="dk1"/>
              </a:buClr>
              <a:buSzPts val="1400"/>
              <a:buFont typeface="Arial"/>
              <a:buNone/>
            </a:pPr>
            <a:endParaRPr sz="4400" i="0" u="none" strike="noStrike" cap="none"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2" name="Text 2"/>
          <p:cNvSpPr txBox="1"/>
          <p:nvPr/>
        </p:nvSpPr>
        <p:spPr>
          <a:xfrm>
            <a:off x="4861350" y="1681800"/>
            <a:ext cx="4062600" cy="3888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en-US" sz="2400" u="none" strike="noStrike" cap="none">
                <a:solidFill>
                  <a:srgbClr val="000000"/>
                </a:solidFill>
                <a:highlight>
                  <a:srgbClr val="FFFFFF"/>
                </a:highlight>
                <a:latin typeface="Verdana"/>
                <a:ea typeface="Verdana"/>
                <a:cs typeface="Verdana"/>
                <a:sym typeface="Verdana"/>
              </a:rPr>
              <a:t>“It</a:t>
            </a:r>
            <a:r>
              <a:rPr lang="en-US" sz="2600" i="1" u="none" strike="noStrike" cap="none">
                <a:solidFill>
                  <a:srgbClr val="000000"/>
                </a:solidFill>
                <a:highlight>
                  <a:srgbClr val="FFFFFF"/>
                </a:highlight>
                <a:latin typeface="Verdana"/>
                <a:ea typeface="Verdana"/>
                <a:cs typeface="Verdana"/>
                <a:sym typeface="Verdana"/>
              </a:rPr>
              <a:t> is teachers who have created positive teacher student relationships that are more likely to have the above average effects on student achievement.”</a:t>
            </a:r>
            <a:endParaRPr sz="2600" i="0" u="none" strike="noStrike" cap="none">
              <a:solidFill>
                <a:srgbClr val="000000"/>
              </a:solidFill>
              <a:latin typeface="Verdana"/>
              <a:ea typeface="Verdana"/>
              <a:cs typeface="Verdana"/>
              <a:sym typeface="Verdana"/>
            </a:endParaRPr>
          </a:p>
          <a:p>
            <a:pPr marL="1828800" marR="0" lvl="0" indent="457200" algn="l" rtl="0">
              <a:lnSpc>
                <a:spcPct val="100000"/>
              </a:lnSpc>
              <a:spcBef>
                <a:spcPts val="0"/>
              </a:spcBef>
              <a:spcAft>
                <a:spcPts val="0"/>
              </a:spcAft>
              <a:buClr>
                <a:schemeClr val="dk1"/>
              </a:buClr>
              <a:buSzPts val="2200"/>
              <a:buFont typeface="Arial"/>
              <a:buNone/>
            </a:pPr>
            <a:r>
              <a:rPr lang="en-US" sz="2600" i="1" u="none" strike="noStrike" cap="none">
                <a:solidFill>
                  <a:srgbClr val="000000"/>
                </a:solidFill>
                <a:highlight>
                  <a:srgbClr val="FFFFFF"/>
                </a:highlight>
                <a:latin typeface="Verdana"/>
                <a:ea typeface="Verdana"/>
                <a:cs typeface="Verdana"/>
                <a:sym typeface="Verdana"/>
              </a:rPr>
              <a:t>                                     John Hattie</a:t>
            </a:r>
            <a:endParaRPr sz="2600" i="0" u="none" strike="noStrike" cap="none">
              <a:solidFill>
                <a:srgbClr val="000000"/>
              </a:solidFill>
              <a:latin typeface="Verdana"/>
              <a:ea typeface="Verdana"/>
              <a:cs typeface="Verdana"/>
              <a:sym typeface="Verdana"/>
            </a:endParaRPr>
          </a:p>
        </p:txBody>
      </p:sp>
      <p:sp>
        <p:nvSpPr>
          <p:cNvPr id="581" name="Text 1"/>
          <p:cNvSpPr txBox="1"/>
          <p:nvPr/>
        </p:nvSpPr>
        <p:spPr>
          <a:xfrm>
            <a:off x="65775" y="1681800"/>
            <a:ext cx="4795500" cy="5038800"/>
          </a:xfrm>
          <a:prstGeom prst="rect">
            <a:avLst/>
          </a:prstGeom>
          <a:noFill/>
          <a:ln>
            <a:noFill/>
          </a:ln>
        </p:spPr>
        <p:txBody>
          <a:bodyPr spcFirstLastPara="1" wrap="square" lIns="91425" tIns="91425" rIns="91425" bIns="91425" anchor="ctr" anchorCtr="0">
            <a:noAutofit/>
          </a:bodyPr>
          <a:lstStyle/>
          <a:p>
            <a:pPr marL="342900" marR="0" lvl="0" indent="-355600" algn="l" rtl="0">
              <a:lnSpc>
                <a:spcPct val="90000"/>
              </a:lnSpc>
              <a:spcBef>
                <a:spcPts val="0"/>
              </a:spcBef>
              <a:spcAft>
                <a:spcPts val="0"/>
              </a:spcAft>
              <a:buSzPts val="3000"/>
              <a:buFont typeface="Verdana"/>
              <a:buChar char="•"/>
            </a:pPr>
            <a:r>
              <a:rPr lang="en-US" sz="3000" i="0" u="none" strike="noStrike" cap="none">
                <a:latin typeface="Verdana"/>
                <a:ea typeface="Verdana"/>
                <a:cs typeface="Verdana"/>
                <a:sym typeface="Verdana"/>
              </a:rPr>
              <a:t>Healthy student-teacher relationships improve learning outcomes. </a:t>
            </a:r>
            <a:endParaRPr sz="3000" i="0" u="none" strike="noStrike" cap="none">
              <a:latin typeface="Verdana"/>
              <a:ea typeface="Verdana"/>
              <a:cs typeface="Verdana"/>
              <a:sym typeface="Verdana"/>
            </a:endParaRPr>
          </a:p>
          <a:p>
            <a:pPr marL="342900" marR="0" lvl="0" indent="-355600" algn="l" rtl="0">
              <a:lnSpc>
                <a:spcPct val="90000"/>
              </a:lnSpc>
              <a:spcBef>
                <a:spcPts val="560"/>
              </a:spcBef>
              <a:spcAft>
                <a:spcPts val="0"/>
              </a:spcAft>
              <a:buSzPts val="3000"/>
              <a:buFont typeface="Verdana"/>
              <a:buChar char="•"/>
            </a:pPr>
            <a:r>
              <a:rPr lang="en-US" sz="3000" i="0" u="none" strike="noStrike" cap="none">
                <a:latin typeface="Verdana"/>
                <a:ea typeface="Verdana"/>
                <a:cs typeface="Verdana"/>
                <a:sym typeface="Verdana"/>
              </a:rPr>
              <a:t>It’s really easy to overlook this key practice (what we do with students) when we don’t have concrete, actionable steps organized systematically to remind us to do so.</a:t>
            </a:r>
            <a:endParaRPr sz="3000" i="0" u="none" strike="noStrike" cap="none">
              <a:latin typeface="Verdana"/>
              <a:ea typeface="Verdana"/>
              <a:cs typeface="Verdana"/>
              <a:sym typeface="Verdana"/>
            </a:endParaRPr>
          </a:p>
        </p:txBody>
      </p:sp>
      <p:sp>
        <p:nvSpPr>
          <p:cNvPr id="580"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Relationships Matter!</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8" name="Image" descr="Image of meter shaped chart indicating John Hattie's zones of effectiveness in teacher-student relationships"/>
          <p:cNvPicPr preferRelativeResize="0"/>
          <p:nvPr/>
        </p:nvPicPr>
        <p:blipFill rotWithShape="1">
          <a:blip r:embed="rId3">
            <a:alphaModFix/>
          </a:blip>
          <a:srcRect/>
          <a:stretch/>
        </p:blipFill>
        <p:spPr>
          <a:xfrm>
            <a:off x="923925" y="1583788"/>
            <a:ext cx="7296150" cy="4524375"/>
          </a:xfrm>
          <a:prstGeom prst="rect">
            <a:avLst/>
          </a:prstGeom>
          <a:noFill/>
          <a:ln>
            <a:noFill/>
          </a:ln>
        </p:spPr>
      </p:pic>
      <p:cxnSp>
        <p:nvCxnSpPr>
          <p:cNvPr id="589" name="Shape" descr="Arrow pointing to words &quot;Teacher-Student Relationships&quot; in Zone of Effectiveness image"/>
          <p:cNvCxnSpPr/>
          <p:nvPr/>
        </p:nvCxnSpPr>
        <p:spPr>
          <a:xfrm rot="10800000" flipH="1">
            <a:off x="632200" y="5263850"/>
            <a:ext cx="1937700" cy="563400"/>
          </a:xfrm>
          <a:prstGeom prst="straightConnector1">
            <a:avLst/>
          </a:prstGeom>
          <a:noFill/>
          <a:ln w="114300" cap="flat" cmpd="sng">
            <a:solidFill>
              <a:schemeClr val="dk2"/>
            </a:solidFill>
            <a:prstDash val="solid"/>
            <a:round/>
            <a:headEnd type="none" w="sm" len="sm"/>
            <a:tailEnd type="triangle" w="lg" len="lg"/>
          </a:ln>
        </p:spPr>
      </p:cxnSp>
      <p:sp>
        <p:nvSpPr>
          <p:cNvPr id="587"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John Hattie’s Zone of Effectiveness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5" name="Image" descr="Image of students beneath the words &quot;strong relationships are key&quot;"/>
          <p:cNvPicPr preferRelativeResize="0"/>
          <p:nvPr/>
        </p:nvPicPr>
        <p:blipFill>
          <a:blip r:embed="rId3">
            <a:alphaModFix/>
          </a:blip>
          <a:stretch>
            <a:fillRect/>
          </a:stretch>
        </p:blipFill>
        <p:spPr>
          <a:xfrm>
            <a:off x="1227775" y="2504675"/>
            <a:ext cx="5782625" cy="3648025"/>
          </a:xfrm>
          <a:prstGeom prst="rect">
            <a:avLst/>
          </a:prstGeom>
          <a:noFill/>
          <a:ln>
            <a:noFill/>
          </a:ln>
        </p:spPr>
      </p:pic>
      <p:sp>
        <p:nvSpPr>
          <p:cNvPr id="594" name="Title"/>
          <p:cNvSpPr txBox="1">
            <a:spLocks noGrp="1"/>
          </p:cNvSpPr>
          <p:nvPr>
            <p:ph type="title"/>
          </p:nvPr>
        </p:nvSpPr>
        <p:spPr>
          <a:xfrm>
            <a:off x="457200" y="274649"/>
            <a:ext cx="8229600" cy="1791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a:t>What are you doing as a division to put into practice the importance of building relationships?</a:t>
            </a:r>
            <a:endParaRPr sz="36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Image" descr="A middle school in Nevada uses a simple strategy to build deeper connections between teachers and students.&#10;&#10;Learn more about the school district's commitment to ensuring that every child feels a sense of belonging at school: https://www.edutopia.org/article/power-being-seen" title="Making Sure Each Child Is Known">
            <a:hlinkClick r:id="rId3"/>
          </p:cNvPr>
          <p:cNvPicPr preferRelativeResize="0"/>
          <p:nvPr/>
        </p:nvPicPr>
        <p:blipFill>
          <a:blip r:embed="rId4">
            <a:alphaModFix/>
          </a:blip>
          <a:stretch>
            <a:fillRect/>
          </a:stretch>
        </p:blipFill>
        <p:spPr>
          <a:xfrm>
            <a:off x="228600" y="1371600"/>
            <a:ext cx="7184075" cy="5388050"/>
          </a:xfrm>
          <a:prstGeom prst="rect">
            <a:avLst/>
          </a:prstGeom>
          <a:noFill/>
          <a:ln>
            <a:noFill/>
          </a:ln>
        </p:spPr>
      </p:pic>
      <p:sp>
        <p:nvSpPr>
          <p:cNvPr id="601" name="Title"/>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Building Relationships</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8" name="Image" descr="Image of hands holding up a note with the words &quot;build relationships&quot;"/>
          <p:cNvPicPr preferRelativeResize="0"/>
          <p:nvPr/>
        </p:nvPicPr>
        <p:blipFill rotWithShape="1">
          <a:blip r:embed="rId3">
            <a:alphaModFix/>
          </a:blip>
          <a:srcRect/>
          <a:stretch/>
        </p:blipFill>
        <p:spPr>
          <a:xfrm>
            <a:off x="2232513" y="3212100"/>
            <a:ext cx="4460499" cy="2884566"/>
          </a:xfrm>
          <a:prstGeom prst="rect">
            <a:avLst/>
          </a:prstGeom>
          <a:noFill/>
          <a:ln>
            <a:noFill/>
          </a:ln>
        </p:spPr>
      </p:pic>
      <p:sp>
        <p:nvSpPr>
          <p:cNvPr id="607" name="Text"/>
          <p:cNvSpPr txBox="1"/>
          <p:nvPr/>
        </p:nvSpPr>
        <p:spPr>
          <a:xfrm>
            <a:off x="457200" y="1925700"/>
            <a:ext cx="7632300" cy="128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i="0" u="none" strike="noStrike" cap="none">
                <a:latin typeface="Verdana"/>
                <a:ea typeface="Verdana"/>
                <a:cs typeface="Verdana"/>
                <a:sym typeface="Verdana"/>
              </a:rPr>
              <a:t>The </a:t>
            </a:r>
            <a:r>
              <a:rPr lang="en-US" sz="3600" b="1" i="0" u="none" strike="noStrike" cap="none">
                <a:latin typeface="Verdana"/>
                <a:ea typeface="Verdana"/>
                <a:cs typeface="Verdana"/>
                <a:sym typeface="Verdana"/>
              </a:rPr>
              <a:t>2 X 10 </a:t>
            </a:r>
            <a:r>
              <a:rPr lang="en-US" sz="3600" i="0" u="none" strike="noStrike" cap="none">
                <a:latin typeface="Verdana"/>
                <a:ea typeface="Verdana"/>
                <a:cs typeface="Verdana"/>
                <a:sym typeface="Verdana"/>
              </a:rPr>
              <a:t>is an evidence based practices for developing </a:t>
            </a:r>
            <a:r>
              <a:rPr lang="en-US" sz="3600" b="0" i="0" u="none" strike="noStrike" cap="none">
                <a:solidFill>
                  <a:srgbClr val="000000"/>
                </a:solidFill>
                <a:latin typeface="Arial"/>
                <a:ea typeface="Arial"/>
                <a:cs typeface="Arial"/>
                <a:sym typeface="Arial"/>
              </a:rPr>
              <a:t>relationships. </a:t>
            </a:r>
            <a:endParaRPr sz="1400" b="0" i="0" u="none" strike="noStrike" cap="none">
              <a:solidFill>
                <a:srgbClr val="000000"/>
              </a:solidFill>
              <a:latin typeface="Arial"/>
              <a:ea typeface="Arial"/>
              <a:cs typeface="Arial"/>
              <a:sym typeface="Arial"/>
            </a:endParaRPr>
          </a:p>
        </p:txBody>
      </p:sp>
      <p:sp>
        <p:nvSpPr>
          <p:cNvPr id="606" name="Title"/>
          <p:cNvSpPr txBox="1">
            <a:spLocks noGrp="1"/>
          </p:cNvSpPr>
          <p:nvPr>
            <p:ph type="title"/>
          </p:nvPr>
        </p:nvSpPr>
        <p:spPr>
          <a:xfrm>
            <a:off x="457200" y="274650"/>
            <a:ext cx="8421000" cy="13413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i="0" u="none" strike="noStrike" cap="none">
                <a:solidFill>
                  <a:schemeClr val="dk1"/>
                </a:solidFill>
              </a:rPr>
              <a:t>What practices might you implement to change the data?</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Text"/>
          <p:cNvSpPr txBox="1"/>
          <p:nvPr/>
        </p:nvSpPr>
        <p:spPr>
          <a:xfrm>
            <a:off x="208600" y="1645825"/>
            <a:ext cx="8787600" cy="46605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SzPts val="2800"/>
              <a:buFont typeface="Verdana"/>
              <a:buChar char="●"/>
            </a:pPr>
            <a:r>
              <a:rPr lang="en-US" sz="2800" i="0" u="none" strike="noStrike" cap="none">
                <a:latin typeface="Verdana"/>
                <a:ea typeface="Verdana"/>
                <a:cs typeface="Verdana"/>
                <a:sym typeface="Verdana"/>
              </a:rPr>
              <a:t>Relationship Mapping</a:t>
            </a:r>
            <a:endParaRPr sz="2800" i="0" u="none" strike="noStrike" cap="none">
              <a:latin typeface="Verdana"/>
              <a:ea typeface="Verdana"/>
              <a:cs typeface="Verdana"/>
              <a:sym typeface="Verdana"/>
            </a:endParaRPr>
          </a:p>
          <a:p>
            <a:pPr marL="457200" marR="0" lvl="0" indent="-406400" algn="l" rtl="0">
              <a:lnSpc>
                <a:spcPct val="100000"/>
              </a:lnSpc>
              <a:spcBef>
                <a:spcPts val="0"/>
              </a:spcBef>
              <a:spcAft>
                <a:spcPts val="0"/>
              </a:spcAft>
              <a:buSzPts val="2800"/>
              <a:buFont typeface="Verdana"/>
              <a:buChar char="●"/>
            </a:pPr>
            <a:r>
              <a:rPr lang="en-US" sz="2800" i="0" u="none" strike="noStrike" cap="none">
                <a:latin typeface="Verdana"/>
                <a:ea typeface="Verdana"/>
                <a:cs typeface="Verdana"/>
                <a:sym typeface="Verdana"/>
              </a:rPr>
              <a:t>Select Teachers to Participate</a:t>
            </a:r>
            <a:endParaRPr sz="2800" i="0" u="none" strike="noStrike" cap="none">
              <a:latin typeface="Verdana"/>
              <a:ea typeface="Verdana"/>
              <a:cs typeface="Verdana"/>
              <a:sym typeface="Verdana"/>
            </a:endParaRPr>
          </a:p>
          <a:p>
            <a:pPr marL="457200" marR="0" lvl="0" indent="-406400" algn="l" rtl="0">
              <a:lnSpc>
                <a:spcPct val="100000"/>
              </a:lnSpc>
              <a:spcBef>
                <a:spcPts val="0"/>
              </a:spcBef>
              <a:spcAft>
                <a:spcPts val="0"/>
              </a:spcAft>
              <a:buSzPts val="2800"/>
              <a:buFont typeface="Verdana"/>
              <a:buChar char="●"/>
            </a:pPr>
            <a:r>
              <a:rPr lang="en-US" sz="2800" i="0" u="none" strike="noStrike" cap="none">
                <a:latin typeface="Verdana"/>
                <a:ea typeface="Verdana"/>
                <a:cs typeface="Verdana"/>
                <a:sym typeface="Verdana"/>
              </a:rPr>
              <a:t>Pair them with a student</a:t>
            </a:r>
            <a:endParaRPr sz="2800" i="0" u="none" strike="noStrike" cap="none">
              <a:latin typeface="Verdana"/>
              <a:ea typeface="Verdana"/>
              <a:cs typeface="Verdana"/>
              <a:sym typeface="Verdana"/>
            </a:endParaRPr>
          </a:p>
          <a:p>
            <a:pPr marL="457200" marR="0" lvl="0" indent="-406400" algn="l" rtl="0">
              <a:lnSpc>
                <a:spcPct val="100000"/>
              </a:lnSpc>
              <a:spcBef>
                <a:spcPts val="0"/>
              </a:spcBef>
              <a:spcAft>
                <a:spcPts val="0"/>
              </a:spcAft>
              <a:buSzPts val="2800"/>
              <a:buFont typeface="Verdana"/>
              <a:buChar char="●"/>
            </a:pPr>
            <a:r>
              <a:rPr lang="en-US" sz="2800" i="0" u="none" strike="noStrike" cap="none">
                <a:latin typeface="Verdana"/>
                <a:ea typeface="Verdana"/>
                <a:cs typeface="Verdana"/>
                <a:sym typeface="Verdana"/>
              </a:rPr>
              <a:t>Do not tell the student you chose them to do the activity (keep it natural and informal)</a:t>
            </a:r>
            <a:endParaRPr sz="2800" i="0" u="none" strike="noStrike" cap="none">
              <a:latin typeface="Verdana"/>
              <a:ea typeface="Verdana"/>
              <a:cs typeface="Verdana"/>
              <a:sym typeface="Verdana"/>
            </a:endParaRPr>
          </a:p>
          <a:p>
            <a:pPr marL="457200" marR="0" lvl="0" indent="-406400" algn="l" rtl="0">
              <a:lnSpc>
                <a:spcPct val="100000"/>
              </a:lnSpc>
              <a:spcBef>
                <a:spcPts val="0"/>
              </a:spcBef>
              <a:spcAft>
                <a:spcPts val="0"/>
              </a:spcAft>
              <a:buSzPts val="2800"/>
              <a:buFont typeface="Verdana"/>
              <a:buChar char="●"/>
            </a:pPr>
            <a:r>
              <a:rPr lang="en-US" sz="2800" i="0" u="none" strike="noStrike" cap="none">
                <a:latin typeface="Verdana"/>
                <a:ea typeface="Verdana"/>
                <a:cs typeface="Verdana"/>
                <a:sym typeface="Verdana"/>
              </a:rPr>
              <a:t>Spend 2 minutes per day for 10 days in a row with the student having a conversation on any topic they are interested in (try to stay away from school related stress of academics or behavior)</a:t>
            </a:r>
            <a:endParaRPr sz="2800" i="0" u="none" strike="noStrike" cap="none">
              <a:latin typeface="Verdana"/>
              <a:ea typeface="Verdana"/>
              <a:cs typeface="Verdana"/>
              <a:sym typeface="Verdana"/>
            </a:endParaRPr>
          </a:p>
        </p:txBody>
      </p:sp>
      <p:sp>
        <p:nvSpPr>
          <p:cNvPr id="613"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How does the 2X10 work?</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Image" descr="Screenshot from video addressing 2x10 chart, featuring Ellen Maclin, a school counselor">
            <a:hlinkClick r:id="rId3"/>
          </p:cNvPr>
          <p:cNvPicPr preferRelativeResize="0"/>
          <p:nvPr/>
        </p:nvPicPr>
        <p:blipFill>
          <a:blip r:embed="rId4">
            <a:alphaModFix/>
          </a:blip>
          <a:stretch>
            <a:fillRect/>
          </a:stretch>
        </p:blipFill>
        <p:spPr>
          <a:xfrm>
            <a:off x="276425" y="1679625"/>
            <a:ext cx="6960600" cy="5022750"/>
          </a:xfrm>
          <a:prstGeom prst="rect">
            <a:avLst/>
          </a:prstGeom>
          <a:noFill/>
          <a:ln>
            <a:noFill/>
          </a:ln>
        </p:spPr>
      </p:pic>
      <p:sp>
        <p:nvSpPr>
          <p:cNvPr id="620"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200" i="0" u="none" strike="noStrike" cap="none">
                <a:solidFill>
                  <a:schemeClr val="dk1"/>
                </a:solidFill>
              </a:rPr>
              <a:t>2X10 </a:t>
            </a:r>
            <a:r>
              <a:rPr lang="en-US" sz="4200"/>
              <a:t>Implementation: Cumberland Division</a:t>
            </a:r>
            <a:endParaRPr sz="4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Image - Table" descr="Image of 2x10 chart for teacher-student connection"/>
          <p:cNvPicPr preferRelativeResize="0"/>
          <p:nvPr/>
        </p:nvPicPr>
        <p:blipFill rotWithShape="1">
          <a:blip r:embed="rId3">
            <a:alphaModFix/>
          </a:blip>
          <a:srcRect/>
          <a:stretch/>
        </p:blipFill>
        <p:spPr>
          <a:xfrm>
            <a:off x="2895413" y="1575275"/>
            <a:ext cx="3353175" cy="5282725"/>
          </a:xfrm>
          <a:prstGeom prst="rect">
            <a:avLst/>
          </a:prstGeom>
          <a:noFill/>
          <a:ln>
            <a:noFill/>
          </a:ln>
        </p:spPr>
      </p:pic>
      <p:sp>
        <p:nvSpPr>
          <p:cNvPr id="626"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200" i="0" u="none" strike="noStrike" cap="none">
                <a:solidFill>
                  <a:schemeClr val="dk1"/>
                </a:solidFill>
              </a:rPr>
              <a:t>2X10</a:t>
            </a:r>
            <a:endParaRPr sz="4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2" name="Image" descr="Image of teacher speaking with student in school hallway"/>
          <p:cNvPicPr preferRelativeResize="0"/>
          <p:nvPr/>
        </p:nvPicPr>
        <p:blipFill rotWithShape="1">
          <a:blip r:embed="rId3">
            <a:alphaModFix/>
          </a:blip>
          <a:srcRect/>
          <a:stretch/>
        </p:blipFill>
        <p:spPr>
          <a:xfrm>
            <a:off x="1298750" y="1640275"/>
            <a:ext cx="6111605" cy="4255891"/>
          </a:xfrm>
          <a:prstGeom prst="rect">
            <a:avLst/>
          </a:prstGeom>
          <a:noFill/>
          <a:ln>
            <a:noFill/>
          </a:ln>
        </p:spPr>
      </p:pic>
      <p:sp>
        <p:nvSpPr>
          <p:cNvPr id="631"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909"/>
              <a:buFont typeface="Arial"/>
              <a:buNone/>
            </a:pPr>
            <a:r>
              <a:rPr lang="en-US" sz="3600" i="0" u="none" strike="noStrike" cap="none">
                <a:solidFill>
                  <a:schemeClr val="dk1"/>
                </a:solidFill>
              </a:rPr>
              <a:t>Connection </a:t>
            </a:r>
            <a:r>
              <a:rPr lang="en-US" sz="3600"/>
              <a:t>BEFORE</a:t>
            </a:r>
            <a:r>
              <a:rPr lang="en-US" sz="3600" i="0" u="none" strike="noStrike" cap="none">
                <a:solidFill>
                  <a:schemeClr val="dk1"/>
                </a:solidFill>
              </a:rPr>
              <a:t> Correction</a:t>
            </a:r>
            <a:endParaRPr sz="36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9"/>
          <p:cNvSpPr txBox="1">
            <a:spLocks noGrp="1"/>
          </p:cNvSpPr>
          <p:nvPr>
            <p:ph type="body" idx="1"/>
          </p:nvPr>
        </p:nvSpPr>
        <p:spPr>
          <a:xfrm>
            <a:off x="228600" y="1766350"/>
            <a:ext cx="8229600" cy="44985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rgbClr val="000000"/>
              </a:buClr>
              <a:buSzPts val="1800"/>
              <a:buChar char="•"/>
            </a:pPr>
            <a:r>
              <a:rPr lang="en-US" sz="2400" dirty="0">
                <a:solidFill>
                  <a:srgbClr val="000000"/>
                </a:solidFill>
              </a:rPr>
              <a:t>Make sure you have the </a:t>
            </a:r>
            <a:r>
              <a:rPr lang="en-US" sz="2400" u="sng" dirty="0">
                <a:solidFill>
                  <a:schemeClr val="hlink"/>
                </a:solidFill>
                <a:hlinkClick r:id="rId3"/>
              </a:rPr>
              <a:t>Google Drive link</a:t>
            </a:r>
            <a:r>
              <a:rPr lang="en-US" sz="2400" dirty="0">
                <a:solidFill>
                  <a:srgbClr val="000000"/>
                </a:solidFill>
              </a:rPr>
              <a:t> that was shared with your </a:t>
            </a:r>
            <a:r>
              <a:rPr lang="en-US" sz="24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division</a:t>
            </a:r>
            <a:r>
              <a:rPr lang="en-US" sz="2400" dirty="0">
                <a:solidFill>
                  <a:srgbClr val="000000"/>
                </a:solidFill>
              </a:rPr>
              <a:t>. </a:t>
            </a:r>
            <a:endParaRPr sz="2400" dirty="0">
              <a:solidFill>
                <a:srgbClr val="000000"/>
              </a:solidFill>
            </a:endParaRPr>
          </a:p>
          <a:p>
            <a:pPr marL="457200" lvl="0" indent="-381000" algn="l" rtl="0">
              <a:lnSpc>
                <a:spcPct val="115000"/>
              </a:lnSpc>
              <a:spcBef>
                <a:spcPts val="0"/>
              </a:spcBef>
              <a:spcAft>
                <a:spcPts val="0"/>
              </a:spcAft>
              <a:buClr>
                <a:srgbClr val="000000"/>
              </a:buClr>
              <a:buSzPts val="2400"/>
              <a:buChar char="•"/>
            </a:pPr>
            <a:r>
              <a:rPr lang="en-US" sz="2400" dirty="0">
                <a:solidFill>
                  <a:srgbClr val="000000"/>
                </a:solidFill>
              </a:rPr>
              <a:t>Inside the Google Drive folder and locate your division’s folder.</a:t>
            </a:r>
            <a:endParaRPr sz="2400" dirty="0">
              <a:solidFill>
                <a:srgbClr val="000000"/>
              </a:solidFill>
            </a:endParaRPr>
          </a:p>
          <a:p>
            <a:pPr marL="457200" lvl="0" indent="-381000" algn="l" rtl="0">
              <a:lnSpc>
                <a:spcPct val="115000"/>
              </a:lnSpc>
              <a:spcBef>
                <a:spcPts val="0"/>
              </a:spcBef>
              <a:spcAft>
                <a:spcPts val="0"/>
              </a:spcAft>
              <a:buClr>
                <a:srgbClr val="000000"/>
              </a:buClr>
              <a:buSzPts val="2400"/>
              <a:buChar char="•"/>
            </a:pPr>
            <a:r>
              <a:rPr lang="en-US" sz="2400" dirty="0">
                <a:solidFill>
                  <a:srgbClr val="000000"/>
                </a:solidFill>
              </a:rPr>
              <a:t>Please place all working documents in your folder to show your progress in the work. After each webinar we will review what documents need to be completed and placed within your folder.</a:t>
            </a:r>
            <a:endParaRPr sz="2400" dirty="0">
              <a:solidFill>
                <a:srgbClr val="000000"/>
              </a:solidFill>
            </a:endParaRPr>
          </a:p>
          <a:p>
            <a:pPr marL="457200" lvl="0" indent="-381000" algn="l" rtl="0">
              <a:lnSpc>
                <a:spcPct val="115000"/>
              </a:lnSpc>
              <a:spcBef>
                <a:spcPts val="0"/>
              </a:spcBef>
              <a:spcAft>
                <a:spcPts val="0"/>
              </a:spcAft>
              <a:buClr>
                <a:srgbClr val="000000"/>
              </a:buClr>
              <a:buSzPts val="2400"/>
              <a:buChar char="•"/>
            </a:pPr>
            <a:r>
              <a:rPr lang="en-US" sz="2400" dirty="0">
                <a:solidFill>
                  <a:srgbClr val="000000"/>
                </a:solidFill>
              </a:rPr>
              <a:t>Remember this is a shared drive.</a:t>
            </a:r>
            <a:endParaRPr sz="2400" dirty="0">
              <a:solidFill>
                <a:srgbClr val="000000"/>
              </a:solidFill>
            </a:endParaRPr>
          </a:p>
        </p:txBody>
      </p:sp>
      <p:sp>
        <p:nvSpPr>
          <p:cNvPr id="238" name="Google Shape;238;p49"/>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Google Drive Directions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8" name="Image 2" descr="Image of blocks that spell out the word &quot;pause&quot;"/>
          <p:cNvPicPr preferRelativeResize="0"/>
          <p:nvPr/>
        </p:nvPicPr>
        <p:blipFill rotWithShape="1">
          <a:blip r:embed="rId3">
            <a:alphaModFix/>
          </a:blip>
          <a:srcRect l="13822" t="6852" r="12496" b="55434"/>
          <a:stretch/>
        </p:blipFill>
        <p:spPr>
          <a:xfrm>
            <a:off x="1725675" y="5489050"/>
            <a:ext cx="5275400" cy="1222957"/>
          </a:xfrm>
          <a:prstGeom prst="rect">
            <a:avLst/>
          </a:prstGeom>
          <a:noFill/>
          <a:ln>
            <a:noFill/>
          </a:ln>
        </p:spPr>
      </p:pic>
      <p:pic>
        <p:nvPicPr>
          <p:cNvPr id="639" name="Image 1 - Table" descr="Image of table that poses the question &quot;What is a key practice that the division will commit to implementing with fidelity? Name and define it.&quot;"/>
          <p:cNvPicPr preferRelativeResize="0"/>
          <p:nvPr/>
        </p:nvPicPr>
        <p:blipFill rotWithShape="1">
          <a:blip r:embed="rId4">
            <a:alphaModFix/>
          </a:blip>
          <a:srcRect/>
          <a:stretch/>
        </p:blipFill>
        <p:spPr>
          <a:xfrm>
            <a:off x="108525" y="2434273"/>
            <a:ext cx="9035474" cy="2817100"/>
          </a:xfrm>
          <a:prstGeom prst="rect">
            <a:avLst/>
          </a:prstGeom>
          <a:noFill/>
          <a:ln>
            <a:noFill/>
          </a:ln>
        </p:spPr>
      </p:pic>
      <p:sp>
        <p:nvSpPr>
          <p:cNvPr id="637" name="Title"/>
          <p:cNvSpPr txBox="1">
            <a:spLocks noGrp="1"/>
          </p:cNvSpPr>
          <p:nvPr>
            <p:ph type="title"/>
          </p:nvPr>
        </p:nvSpPr>
        <p:spPr>
          <a:xfrm>
            <a:off x="457200" y="274650"/>
            <a:ext cx="8229600" cy="1222800"/>
          </a:xfrm>
          <a:prstGeom prst="rect">
            <a:avLst/>
          </a:prstGeom>
          <a:solidFill>
            <a:srgbClr val="A9DCF2">
              <a:alpha val="67840"/>
            </a:srgbClr>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45"/>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4200"/>
              <a:t>Practices</a:t>
            </a:r>
            <a:endParaRPr sz="4200" i="0" u="none" strike="noStrike" cap="none">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000" b="0" i="0" u="none" strike="noStrike" cap="none">
              <a:solidFill>
                <a:schemeClr val="dk1"/>
              </a:solidFill>
              <a:latin typeface="Arial"/>
              <a:ea typeface="Arial"/>
              <a:cs typeface="Arial"/>
              <a:sym typeface="Arial"/>
            </a:endParaRPr>
          </a:p>
          <a:p>
            <a:pPr marL="0" marR="0" lvl="0" indent="166339" algn="ctr" rtl="0">
              <a:lnSpc>
                <a:spcPct val="100000"/>
              </a:lnSpc>
              <a:spcBef>
                <a:spcPts val="0"/>
              </a:spcBef>
              <a:spcAft>
                <a:spcPts val="0"/>
              </a:spcAft>
              <a:buClr>
                <a:schemeClr val="dk1"/>
              </a:buClr>
              <a:buSzPts val="1145"/>
              <a:buFont typeface="Arial"/>
              <a:buNone/>
            </a:pPr>
            <a:endParaRPr sz="4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6" name="Text 7"/>
          <p:cNvSpPr txBox="1"/>
          <p:nvPr/>
        </p:nvSpPr>
        <p:spPr>
          <a:xfrm>
            <a:off x="0" y="1909825"/>
            <a:ext cx="2442300" cy="147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Staff </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Impact"/>
                <a:ea typeface="Impact"/>
                <a:cs typeface="Impact"/>
                <a:sym typeface="Impact"/>
              </a:rPr>
              <a:t> </a:t>
            </a:r>
            <a:endParaRPr sz="1400" b="0" i="0" u="none" strike="noStrike" cap="none">
              <a:solidFill>
                <a:srgbClr val="000000"/>
              </a:solidFill>
              <a:latin typeface="Arial"/>
              <a:ea typeface="Arial"/>
              <a:cs typeface="Arial"/>
              <a:sym typeface="Arial"/>
            </a:endParaRPr>
          </a:p>
        </p:txBody>
      </p:sp>
      <p:sp>
        <p:nvSpPr>
          <p:cNvPr id="647" name="Text 6"/>
          <p:cNvSpPr txBox="1"/>
          <p:nvPr/>
        </p:nvSpPr>
        <p:spPr>
          <a:xfrm>
            <a:off x="0" y="5305825"/>
            <a:ext cx="2604300" cy="12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Students </a:t>
            </a:r>
            <a:endParaRPr sz="1400" i="0" u="none" strike="noStrike" cap="none">
              <a:solidFill>
                <a:srgbClr val="000000"/>
              </a:solidFill>
              <a:latin typeface="Verdana"/>
              <a:ea typeface="Verdana"/>
              <a:cs typeface="Verdana"/>
              <a:sym typeface="Verdana"/>
            </a:endParaRPr>
          </a:p>
        </p:txBody>
      </p:sp>
      <p:sp>
        <p:nvSpPr>
          <p:cNvPr id="645" name="Text 5"/>
          <p:cNvSpPr txBox="1"/>
          <p:nvPr/>
        </p:nvSpPr>
        <p:spPr>
          <a:xfrm>
            <a:off x="6701700" y="2218475"/>
            <a:ext cx="2442300" cy="163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Decision</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Making</a:t>
            </a:r>
            <a:endParaRPr sz="1400" i="0" u="none" strike="noStrike" cap="none">
              <a:solidFill>
                <a:srgbClr val="000000"/>
              </a:solidFill>
              <a:latin typeface="Verdana"/>
              <a:ea typeface="Verdana"/>
              <a:cs typeface="Verdana"/>
              <a:sym typeface="Verdana"/>
            </a:endParaRPr>
          </a:p>
        </p:txBody>
      </p:sp>
      <p:grpSp>
        <p:nvGrpSpPr>
          <p:cNvPr id="648" name="Image 1 - Grouped Shapes and Text" descr="Venn Diagram indicating the different pieces that make up VTSS implementation logic"/>
          <p:cNvGrpSpPr/>
          <p:nvPr/>
        </p:nvGrpSpPr>
        <p:grpSpPr>
          <a:xfrm>
            <a:off x="2077837" y="1510479"/>
            <a:ext cx="4773300" cy="4618180"/>
            <a:chOff x="2077813" y="1251060"/>
            <a:chExt cx="4773300" cy="4665300"/>
          </a:xfrm>
        </p:grpSpPr>
        <p:sp>
          <p:nvSpPr>
            <p:cNvPr id="653" name="Text 4"/>
            <p:cNvSpPr txBox="1"/>
            <p:nvPr/>
          </p:nvSpPr>
          <p:spPr>
            <a:xfrm>
              <a:off x="2182727" y="2775452"/>
              <a:ext cx="206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00"/>
                </a:buClr>
                <a:buSzPts val="700"/>
                <a:buFont typeface="Impact"/>
                <a:buNone/>
              </a:pPr>
              <a:r>
                <a:rPr lang="en-US" sz="2800" b="1" i="0" u="none" strike="noStrike" cap="none">
                  <a:solidFill>
                    <a:srgbClr val="008000"/>
                  </a:solidFill>
                  <a:latin typeface="Verdana"/>
                  <a:ea typeface="Verdana"/>
                  <a:cs typeface="Verdana"/>
                  <a:sym typeface="Verdana"/>
                </a:rPr>
                <a:t>SYSTEMS</a:t>
              </a:r>
              <a:endParaRPr sz="1400" i="0" u="none" strike="noStrike" cap="none">
                <a:solidFill>
                  <a:srgbClr val="000000"/>
                </a:solidFill>
                <a:latin typeface="Verdana"/>
                <a:ea typeface="Verdana"/>
                <a:cs typeface="Verdana"/>
                <a:sym typeface="Verdana"/>
              </a:endParaRPr>
            </a:p>
          </p:txBody>
        </p:sp>
        <p:sp>
          <p:nvSpPr>
            <p:cNvPr id="652" name="Shape 4"/>
            <p:cNvSpPr/>
            <p:nvPr/>
          </p:nvSpPr>
          <p:spPr>
            <a:xfrm>
              <a:off x="2304226" y="1957133"/>
              <a:ext cx="2514600" cy="2450700"/>
            </a:xfrm>
            <a:prstGeom prst="ellipse">
              <a:avLst/>
            </a:prstGeom>
            <a:noFill/>
            <a:ln w="635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654" name="Text 3"/>
            <p:cNvSpPr txBox="1"/>
            <p:nvPr/>
          </p:nvSpPr>
          <p:spPr>
            <a:xfrm>
              <a:off x="3162301" y="4758986"/>
              <a:ext cx="26043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700"/>
                <a:buFont typeface="Impact"/>
                <a:buNone/>
              </a:pPr>
              <a:r>
                <a:rPr lang="en-US" sz="2800" b="1" i="0" u="none" strike="noStrike" cap="none">
                  <a:solidFill>
                    <a:srgbClr val="0000FF"/>
                  </a:solidFill>
                  <a:latin typeface="Verdana"/>
                  <a:ea typeface="Verdana"/>
                  <a:cs typeface="Verdana"/>
                  <a:sym typeface="Verdana"/>
                </a:rPr>
                <a:t>PRACTICES</a:t>
              </a:r>
              <a:endParaRPr sz="1400" i="0" u="none" strike="noStrike" cap="none">
                <a:solidFill>
                  <a:srgbClr val="000000"/>
                </a:solidFill>
                <a:latin typeface="Verdana"/>
                <a:ea typeface="Verdana"/>
                <a:cs typeface="Verdana"/>
                <a:sym typeface="Verdana"/>
              </a:endParaRPr>
            </a:p>
          </p:txBody>
        </p:sp>
        <p:sp>
          <p:nvSpPr>
            <p:cNvPr id="649" name="Shape 3"/>
            <p:cNvSpPr/>
            <p:nvPr/>
          </p:nvSpPr>
          <p:spPr>
            <a:xfrm>
              <a:off x="3196522" y="3370875"/>
              <a:ext cx="2514600" cy="24507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2400" b="0" i="0" u="none" strike="noStrike" cap="none">
                <a:solidFill>
                  <a:srgbClr val="0000FF"/>
                </a:solidFill>
                <a:latin typeface="Times New Roman"/>
                <a:ea typeface="Times New Roman"/>
                <a:cs typeface="Times New Roman"/>
                <a:sym typeface="Times New Roman"/>
              </a:endParaRPr>
            </a:p>
          </p:txBody>
        </p:sp>
        <p:sp>
          <p:nvSpPr>
            <p:cNvPr id="655" name="Text 2"/>
            <p:cNvSpPr txBox="1"/>
            <p:nvPr/>
          </p:nvSpPr>
          <p:spPr>
            <a:xfrm>
              <a:off x="5039328" y="2766682"/>
              <a:ext cx="142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600"/>
                </a:buClr>
                <a:buSzPts val="700"/>
                <a:buFont typeface="Impact"/>
                <a:buNone/>
              </a:pPr>
              <a:r>
                <a:rPr lang="en-US" sz="2800" b="1" i="0" u="none" strike="noStrike" cap="none">
                  <a:solidFill>
                    <a:srgbClr val="FF6600"/>
                  </a:solidFill>
                  <a:latin typeface="Verdana"/>
                  <a:ea typeface="Verdana"/>
                  <a:cs typeface="Verdana"/>
                  <a:sym typeface="Verdana"/>
                </a:rPr>
                <a:t>DATA</a:t>
              </a:r>
              <a:endParaRPr sz="1400" i="0" u="none" strike="noStrike" cap="none">
                <a:solidFill>
                  <a:srgbClr val="000000"/>
                </a:solidFill>
                <a:latin typeface="Verdana"/>
                <a:ea typeface="Verdana"/>
                <a:cs typeface="Verdana"/>
                <a:sym typeface="Verdana"/>
              </a:endParaRPr>
            </a:p>
          </p:txBody>
        </p:sp>
        <p:sp>
          <p:nvSpPr>
            <p:cNvPr id="650" name="Shape 2"/>
            <p:cNvSpPr/>
            <p:nvPr/>
          </p:nvSpPr>
          <p:spPr>
            <a:xfrm>
              <a:off x="4083444" y="1894413"/>
              <a:ext cx="2514600" cy="2448900"/>
            </a:xfrm>
            <a:prstGeom prst="ellipse">
              <a:avLst/>
            </a:prstGeom>
            <a:noFill/>
            <a:ln w="635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656" name="Text 1"/>
            <p:cNvSpPr txBox="1"/>
            <p:nvPr/>
          </p:nvSpPr>
          <p:spPr>
            <a:xfrm>
              <a:off x="3314676" y="1433928"/>
              <a:ext cx="2514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700"/>
                <a:buFont typeface="Impact"/>
                <a:buNone/>
              </a:pPr>
              <a:r>
                <a:rPr lang="en-US" sz="2800" b="1" i="0" u="none" strike="noStrike" cap="none">
                  <a:solidFill>
                    <a:srgbClr val="660066"/>
                  </a:solidFill>
                  <a:latin typeface="Verdana"/>
                  <a:ea typeface="Verdana"/>
                  <a:cs typeface="Verdana"/>
                  <a:sym typeface="Verdana"/>
                </a:rPr>
                <a:t>OUTCOMES</a:t>
              </a:r>
              <a:endParaRPr sz="1400" i="0" u="none" strike="noStrike" cap="none">
                <a:solidFill>
                  <a:srgbClr val="000000"/>
                </a:solidFill>
                <a:latin typeface="Verdana"/>
                <a:ea typeface="Verdana"/>
                <a:cs typeface="Verdana"/>
                <a:sym typeface="Verdana"/>
              </a:endParaRPr>
            </a:p>
          </p:txBody>
        </p:sp>
        <p:sp>
          <p:nvSpPr>
            <p:cNvPr id="651" name="Shape 1"/>
            <p:cNvSpPr/>
            <p:nvPr/>
          </p:nvSpPr>
          <p:spPr>
            <a:xfrm>
              <a:off x="2077813" y="1251060"/>
              <a:ext cx="4773300" cy="46653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660066"/>
                </a:solidFill>
                <a:latin typeface="Times New Roman"/>
                <a:ea typeface="Times New Roman"/>
                <a:cs typeface="Times New Roman"/>
                <a:sym typeface="Times New Roman"/>
              </a:endParaRPr>
            </a:p>
          </p:txBody>
        </p:sp>
      </p:grpSp>
      <p:sp>
        <p:nvSpPr>
          <p:cNvPr id="657" name="Image 2 - Shape" descr="Arrow pointing to &quot;Systems&quot; section in Venn Diagram"/>
          <p:cNvSpPr/>
          <p:nvPr/>
        </p:nvSpPr>
        <p:spPr>
          <a:xfrm rot="9484194">
            <a:off x="18271" y="3856957"/>
            <a:ext cx="2405782" cy="589175"/>
          </a:xfrm>
          <a:prstGeom prst="leftArrow">
            <a:avLst>
              <a:gd name="adj1" fmla="val 50000"/>
              <a:gd name="adj2" fmla="val 45069"/>
            </a:avLst>
          </a:prstGeom>
          <a:solidFill>
            <a:schemeClr val="accent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891"/>
              <a:buFont typeface="Arial"/>
              <a:buNone/>
            </a:pP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91"/>
              <a:buFont typeface="Arial"/>
              <a:buNone/>
            </a:pPr>
            <a:r>
              <a:rPr lang="en-US" sz="2800" i="0" u="none" strike="noStrike" cap="none" dirty="0">
                <a:solidFill>
                  <a:schemeClr val="dk1"/>
                </a:solidFill>
              </a:rPr>
              <a:t>Supporting Improvements in Behavior, Academics, and Social-Emotional </a:t>
            </a:r>
            <a:r>
              <a:rPr lang="en-US" sz="2800" i="0" u="none" strike="noStrike" cap="none" dirty="0" smtClean="0">
                <a:solidFill>
                  <a:schemeClr val="dk1"/>
                </a:solidFill>
              </a:rPr>
              <a:t>Wellness: Systems</a:t>
            </a:r>
            <a:endParaRPr dirty="0"/>
          </a:p>
          <a:p>
            <a:pPr marL="0" marR="0" lvl="0" indent="0" algn="ctr" rtl="0">
              <a:lnSpc>
                <a:spcPct val="100000"/>
              </a:lnSpc>
              <a:spcBef>
                <a:spcPts val="0"/>
              </a:spcBef>
              <a:spcAft>
                <a:spcPts val="0"/>
              </a:spcAft>
              <a:buClr>
                <a:schemeClr val="dk1"/>
              </a:buClr>
              <a:buSzPts val="1400"/>
              <a:buFont typeface="Arial"/>
              <a:buNone/>
            </a:pPr>
            <a:endParaRPr sz="4400" i="0" u="none" strike="noStrike" cap="none"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Image" descr="Image of Lucille Ball in famous factory scene from &quot;I Love Lucy&quot;">
            <a:hlinkClick r:id="rId3"/>
          </p:cNvPr>
          <p:cNvPicPr preferRelativeResize="0"/>
          <p:nvPr/>
        </p:nvPicPr>
        <p:blipFill>
          <a:blip r:embed="rId4">
            <a:alphaModFix/>
          </a:blip>
          <a:stretch>
            <a:fillRect/>
          </a:stretch>
        </p:blipFill>
        <p:spPr>
          <a:xfrm>
            <a:off x="1057117" y="1653875"/>
            <a:ext cx="6938833" cy="5204125"/>
          </a:xfrm>
          <a:prstGeom prst="rect">
            <a:avLst/>
          </a:prstGeom>
          <a:noFill/>
          <a:ln>
            <a:noFill/>
          </a:ln>
        </p:spPr>
      </p:pic>
      <p:sp>
        <p:nvSpPr>
          <p:cNvPr id="663" name="Title"/>
          <p:cNvSpPr txBox="1">
            <a:spLocks noGrp="1"/>
          </p:cNvSpPr>
          <p:nvPr>
            <p:ph type="title"/>
          </p:nvPr>
        </p:nvSpPr>
        <p:spPr>
          <a:xfrm>
            <a:off x="457200" y="274638"/>
            <a:ext cx="8229600" cy="1143000"/>
          </a:xfrm>
          <a:prstGeom prst="rect">
            <a:avLst/>
          </a:prstGeom>
          <a:solidFill>
            <a:srgbClr val="A9DCF2">
              <a:alpha val="67840"/>
            </a:srgbClr>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a:t>Who loves Lucy?</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9" name="Image 2" descr="Image of blocks that spell out the word &quot;pause&quot;"/>
          <p:cNvPicPr preferRelativeResize="0"/>
          <p:nvPr/>
        </p:nvPicPr>
        <p:blipFill rotWithShape="1">
          <a:blip r:embed="rId3">
            <a:alphaModFix/>
          </a:blip>
          <a:srcRect l="13822" t="6852" r="12496" b="55434"/>
          <a:stretch/>
        </p:blipFill>
        <p:spPr>
          <a:xfrm>
            <a:off x="1699625" y="5506000"/>
            <a:ext cx="5275400" cy="1222957"/>
          </a:xfrm>
          <a:prstGeom prst="rect">
            <a:avLst/>
          </a:prstGeom>
          <a:noFill/>
          <a:ln>
            <a:noFill/>
          </a:ln>
        </p:spPr>
      </p:pic>
      <p:pic>
        <p:nvPicPr>
          <p:cNvPr id="670" name="Image 1 - Table" descr="Image of table that poses question &quot;How will the division support the implementation of new practices?&quot;"/>
          <p:cNvPicPr preferRelativeResize="0"/>
          <p:nvPr/>
        </p:nvPicPr>
        <p:blipFill rotWithShape="1">
          <a:blip r:embed="rId4">
            <a:alphaModFix/>
          </a:blip>
          <a:srcRect/>
          <a:stretch/>
        </p:blipFill>
        <p:spPr>
          <a:xfrm>
            <a:off x="152400" y="2205750"/>
            <a:ext cx="8839201" cy="3170838"/>
          </a:xfrm>
          <a:prstGeom prst="rect">
            <a:avLst/>
          </a:prstGeom>
          <a:noFill/>
          <a:ln>
            <a:noFill/>
          </a:ln>
        </p:spPr>
      </p:pic>
      <p:sp>
        <p:nvSpPr>
          <p:cNvPr id="668" name="Title"/>
          <p:cNvSpPr txBox="1">
            <a:spLocks noGrp="1"/>
          </p:cNvSpPr>
          <p:nvPr>
            <p:ph type="title"/>
          </p:nvPr>
        </p:nvSpPr>
        <p:spPr>
          <a:xfrm>
            <a:off x="587575" y="391350"/>
            <a:ext cx="8229600" cy="13491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955"/>
              <a:buFont typeface="Arial"/>
              <a:buNone/>
            </a:pPr>
            <a:r>
              <a:rPr lang="en-US" sz="3000"/>
              <a:t>Systems: </a:t>
            </a:r>
            <a:r>
              <a:rPr lang="en-US" sz="3000" i="0" u="none" strike="noStrike" cap="none">
                <a:solidFill>
                  <a:schemeClr val="dk1"/>
                </a:solidFill>
              </a:rPr>
              <a:t>How does your division support the schools in the implementation of new practices?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8" name="Image" descr="Venn Diagram indicating the different pieces that make up VTSS implementation logic"/>
          <p:cNvPicPr preferRelativeResize="0"/>
          <p:nvPr/>
        </p:nvPicPr>
        <p:blipFill rotWithShape="1">
          <a:blip r:embed="rId3">
            <a:alphaModFix/>
          </a:blip>
          <a:srcRect/>
          <a:stretch/>
        </p:blipFill>
        <p:spPr>
          <a:xfrm>
            <a:off x="6438000" y="2913975"/>
            <a:ext cx="2706000" cy="2554806"/>
          </a:xfrm>
          <a:prstGeom prst="rect">
            <a:avLst/>
          </a:prstGeom>
          <a:noFill/>
          <a:ln>
            <a:noFill/>
          </a:ln>
        </p:spPr>
      </p:pic>
      <p:sp>
        <p:nvSpPr>
          <p:cNvPr id="676" name="Text"/>
          <p:cNvSpPr txBox="1">
            <a:spLocks noGrp="1"/>
          </p:cNvSpPr>
          <p:nvPr>
            <p:ph type="body" idx="1"/>
          </p:nvPr>
        </p:nvSpPr>
        <p:spPr>
          <a:xfrm>
            <a:off x="0" y="1595125"/>
            <a:ext cx="6631200" cy="381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200"/>
              <a:buNone/>
            </a:pPr>
            <a:r>
              <a:rPr lang="en-US" sz="3000" dirty="0">
                <a:solidFill>
                  <a:srgbClr val="000000"/>
                </a:solidFill>
              </a:rPr>
              <a:t>Using the VTSS Implementation Logic,</a:t>
            </a:r>
            <a:endParaRPr sz="3000" dirty="0">
              <a:solidFill>
                <a:srgbClr val="000000"/>
              </a:solidFill>
            </a:endParaRPr>
          </a:p>
          <a:p>
            <a:pPr marL="457200" lvl="0" indent="-419100" algn="l" rtl="0">
              <a:lnSpc>
                <a:spcPct val="100000"/>
              </a:lnSpc>
              <a:spcBef>
                <a:spcPts val="0"/>
              </a:spcBef>
              <a:spcAft>
                <a:spcPts val="0"/>
              </a:spcAft>
              <a:buClr>
                <a:srgbClr val="000000"/>
              </a:buClr>
              <a:buSzPts val="3000"/>
              <a:buFont typeface="Verdana"/>
              <a:buChar char="-"/>
            </a:pPr>
            <a:r>
              <a:rPr lang="en-US" sz="3000" dirty="0">
                <a:solidFill>
                  <a:srgbClr val="000000"/>
                </a:solidFill>
              </a:rPr>
              <a:t>jot a few notes individually about </a:t>
            </a:r>
            <a:endParaRPr sz="3000" dirty="0" smtClean="0">
              <a:solidFill>
                <a:srgbClr val="000000"/>
              </a:solidFill>
            </a:endParaRPr>
          </a:p>
          <a:p>
            <a:pPr marL="342900" lvl="0" indent="0" algn="l" rtl="0">
              <a:lnSpc>
                <a:spcPct val="100000"/>
              </a:lnSpc>
              <a:spcBef>
                <a:spcPts val="0"/>
              </a:spcBef>
              <a:spcAft>
                <a:spcPts val="0"/>
              </a:spcAft>
              <a:buSzPts val="1800"/>
              <a:buNone/>
            </a:pPr>
            <a:r>
              <a:rPr lang="en-US" sz="3000" dirty="0" smtClean="0">
                <a:solidFill>
                  <a:srgbClr val="000000"/>
                </a:solidFill>
              </a:rPr>
              <a:t>each feature </a:t>
            </a:r>
            <a:endParaRPr sz="3000" dirty="0" smtClean="0">
              <a:solidFill>
                <a:srgbClr val="000000"/>
              </a:solidFill>
            </a:endParaRPr>
          </a:p>
          <a:p>
            <a:pPr marL="457200" lvl="0" indent="-419100" algn="l" rtl="0">
              <a:lnSpc>
                <a:spcPct val="100000"/>
              </a:lnSpc>
              <a:spcBef>
                <a:spcPts val="0"/>
              </a:spcBef>
              <a:spcAft>
                <a:spcPts val="0"/>
              </a:spcAft>
              <a:buClr>
                <a:srgbClr val="000000"/>
              </a:buClr>
              <a:buSzPts val="3000"/>
              <a:buFont typeface="Verdana"/>
              <a:buChar char="-"/>
            </a:pPr>
            <a:r>
              <a:rPr lang="en-US" sz="3000" dirty="0" smtClean="0">
                <a:solidFill>
                  <a:srgbClr val="000000"/>
                </a:solidFill>
              </a:rPr>
              <a:t>then</a:t>
            </a:r>
            <a:r>
              <a:rPr lang="en-US" sz="3000" dirty="0">
                <a:solidFill>
                  <a:srgbClr val="000000"/>
                </a:solidFill>
              </a:rPr>
              <a:t>, with a neighbor, take turns</a:t>
            </a:r>
            <a:endParaRPr sz="3000" dirty="0">
              <a:solidFill>
                <a:srgbClr val="000000"/>
              </a:solidFill>
            </a:endParaRPr>
          </a:p>
          <a:p>
            <a:pPr marL="342900" lvl="0" indent="0" algn="l" rtl="0">
              <a:lnSpc>
                <a:spcPct val="100000"/>
              </a:lnSpc>
              <a:spcBef>
                <a:spcPts val="0"/>
              </a:spcBef>
              <a:spcAft>
                <a:spcPts val="0"/>
              </a:spcAft>
              <a:buSzPts val="1800"/>
              <a:buNone/>
            </a:pPr>
            <a:r>
              <a:rPr lang="en-US" sz="3000" dirty="0">
                <a:solidFill>
                  <a:srgbClr val="000000"/>
                </a:solidFill>
              </a:rPr>
              <a:t>sharing your understanding of the </a:t>
            </a:r>
            <a:endParaRPr sz="3000" dirty="0" smtClean="0">
              <a:solidFill>
                <a:srgbClr val="000000"/>
              </a:solidFill>
            </a:endParaRPr>
          </a:p>
          <a:p>
            <a:pPr marL="342900" lvl="0" indent="0" algn="l" rtl="0">
              <a:lnSpc>
                <a:spcPct val="100000"/>
              </a:lnSpc>
              <a:spcBef>
                <a:spcPts val="0"/>
              </a:spcBef>
              <a:spcAft>
                <a:spcPts val="0"/>
              </a:spcAft>
              <a:buSzPts val="1800"/>
              <a:buNone/>
            </a:pPr>
            <a:r>
              <a:rPr lang="en-US" sz="3000" dirty="0" smtClean="0">
                <a:solidFill>
                  <a:srgbClr val="000000"/>
                </a:solidFill>
              </a:rPr>
              <a:t>logic model.</a:t>
            </a:r>
            <a:endParaRPr sz="3000" dirty="0" smtClean="0">
              <a:solidFill>
                <a:srgbClr val="000000"/>
              </a:solidFill>
            </a:endParaRPr>
          </a:p>
          <a:p>
            <a:pPr marL="0" lvl="0" indent="0" algn="l" rtl="0">
              <a:lnSpc>
                <a:spcPct val="100000"/>
              </a:lnSpc>
              <a:spcBef>
                <a:spcPts val="0"/>
              </a:spcBef>
              <a:spcAft>
                <a:spcPts val="0"/>
              </a:spcAft>
              <a:buClr>
                <a:schemeClr val="dk1"/>
              </a:buClr>
              <a:buSzPts val="3200"/>
              <a:buNone/>
            </a:pPr>
            <a:endParaRPr sz="3000" dirty="0">
              <a:solidFill>
                <a:srgbClr val="000000"/>
              </a:solidFill>
            </a:endParaRPr>
          </a:p>
          <a:p>
            <a:pPr marL="0" lvl="0" indent="0" algn="ctr" rtl="0">
              <a:lnSpc>
                <a:spcPct val="100000"/>
              </a:lnSpc>
              <a:spcBef>
                <a:spcPts val="640"/>
              </a:spcBef>
              <a:spcAft>
                <a:spcPts val="0"/>
              </a:spcAft>
              <a:buClr>
                <a:schemeClr val="dk1"/>
              </a:buClr>
              <a:buSzPts val="3200"/>
              <a:buNone/>
            </a:pPr>
            <a:endParaRPr dirty="0">
              <a:solidFill>
                <a:srgbClr val="000000"/>
              </a:solidFill>
              <a:latin typeface="Arial"/>
              <a:ea typeface="Arial"/>
              <a:cs typeface="Arial"/>
              <a:sym typeface="Arial"/>
            </a:endParaRPr>
          </a:p>
        </p:txBody>
      </p:sp>
      <p:sp>
        <p:nvSpPr>
          <p:cNvPr id="677" name="Title"/>
          <p:cNvSpPr txBox="1">
            <a:spLocks noGrp="1"/>
          </p:cNvSpPr>
          <p:nvPr>
            <p:ph type="title"/>
          </p:nvPr>
        </p:nvSpPr>
        <p:spPr>
          <a:xfrm>
            <a:off x="457200" y="200363"/>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Pause and Reflect </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6" name="Text 7"/>
          <p:cNvSpPr txBox="1"/>
          <p:nvPr/>
        </p:nvSpPr>
        <p:spPr>
          <a:xfrm>
            <a:off x="0" y="1909825"/>
            <a:ext cx="2442300" cy="147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Verdana"/>
                <a:ea typeface="Verdana"/>
                <a:cs typeface="Verdana"/>
                <a:sym typeface="Verdana"/>
              </a:rPr>
              <a:t>Staff </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8000"/>
              </a:buClr>
              <a:buSzPts val="2800"/>
              <a:buFont typeface="Impact"/>
              <a:buNone/>
            </a:pPr>
            <a:r>
              <a:rPr lang="en-US" sz="2800" b="1" i="0" u="none" strike="noStrike" cap="none">
                <a:solidFill>
                  <a:srgbClr val="008000"/>
                </a:solidFill>
                <a:latin typeface="Impact"/>
                <a:ea typeface="Impact"/>
                <a:cs typeface="Impact"/>
                <a:sym typeface="Impact"/>
              </a:rPr>
              <a:t> </a:t>
            </a:r>
            <a:endParaRPr sz="1400" b="0" i="0" u="none" strike="noStrike" cap="none">
              <a:solidFill>
                <a:srgbClr val="000000"/>
              </a:solidFill>
              <a:latin typeface="Arial"/>
              <a:ea typeface="Arial"/>
              <a:cs typeface="Arial"/>
              <a:sym typeface="Arial"/>
            </a:endParaRPr>
          </a:p>
        </p:txBody>
      </p:sp>
      <p:sp>
        <p:nvSpPr>
          <p:cNvPr id="687" name="Text 6"/>
          <p:cNvSpPr txBox="1"/>
          <p:nvPr/>
        </p:nvSpPr>
        <p:spPr>
          <a:xfrm>
            <a:off x="0" y="5305825"/>
            <a:ext cx="2604300" cy="129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chemeClr val="hlink"/>
              </a:buClr>
              <a:buSzPts val="2800"/>
              <a:buFont typeface="Impact"/>
              <a:buNone/>
            </a:pPr>
            <a:r>
              <a:rPr lang="en-US" sz="2800" b="1" i="0" u="none" strike="noStrike" cap="none">
                <a:solidFill>
                  <a:schemeClr val="hlink"/>
                </a:solidFill>
                <a:latin typeface="Verdana"/>
                <a:ea typeface="Verdana"/>
                <a:cs typeface="Verdana"/>
                <a:sym typeface="Verdana"/>
              </a:rPr>
              <a:t>Students </a:t>
            </a:r>
            <a:endParaRPr sz="1400" i="0" u="none" strike="noStrike" cap="none">
              <a:solidFill>
                <a:srgbClr val="000000"/>
              </a:solidFill>
              <a:latin typeface="Verdana"/>
              <a:ea typeface="Verdana"/>
              <a:cs typeface="Verdana"/>
              <a:sym typeface="Verdana"/>
            </a:endParaRPr>
          </a:p>
        </p:txBody>
      </p:sp>
      <p:sp>
        <p:nvSpPr>
          <p:cNvPr id="685" name="Text 5"/>
          <p:cNvSpPr txBox="1"/>
          <p:nvPr/>
        </p:nvSpPr>
        <p:spPr>
          <a:xfrm>
            <a:off x="6701700" y="2218475"/>
            <a:ext cx="2442300" cy="163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Supporting</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Decision</a:t>
            </a:r>
            <a:endParaRPr sz="140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800"/>
              <a:buFont typeface="Impact"/>
              <a:buNone/>
            </a:pPr>
            <a:r>
              <a:rPr lang="en-US" sz="2800" b="1" i="0" u="none" strike="noStrike" cap="none">
                <a:solidFill>
                  <a:srgbClr val="FF6600"/>
                </a:solidFill>
                <a:latin typeface="Verdana"/>
                <a:ea typeface="Verdana"/>
                <a:cs typeface="Verdana"/>
                <a:sym typeface="Verdana"/>
              </a:rPr>
              <a:t>Making</a:t>
            </a:r>
            <a:endParaRPr sz="1400" i="0" u="none" strike="noStrike" cap="none">
              <a:solidFill>
                <a:srgbClr val="000000"/>
              </a:solidFill>
              <a:latin typeface="Verdana"/>
              <a:ea typeface="Verdana"/>
              <a:cs typeface="Verdana"/>
              <a:sym typeface="Verdana"/>
            </a:endParaRPr>
          </a:p>
        </p:txBody>
      </p:sp>
      <p:grpSp>
        <p:nvGrpSpPr>
          <p:cNvPr id="688" name="Image - Grouped Shapes and Text" descr="Venn Diagram indicating the different pieces that make up VTSS implementation logic"/>
          <p:cNvGrpSpPr/>
          <p:nvPr/>
        </p:nvGrpSpPr>
        <p:grpSpPr>
          <a:xfrm>
            <a:off x="2077837" y="1510479"/>
            <a:ext cx="4773300" cy="4618180"/>
            <a:chOff x="2077813" y="1251060"/>
            <a:chExt cx="4773300" cy="4665300"/>
          </a:xfrm>
        </p:grpSpPr>
        <p:sp>
          <p:nvSpPr>
            <p:cNvPr id="693" name="Text 4"/>
            <p:cNvSpPr txBox="1"/>
            <p:nvPr/>
          </p:nvSpPr>
          <p:spPr>
            <a:xfrm>
              <a:off x="2182727" y="2775452"/>
              <a:ext cx="2060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8000"/>
                </a:buClr>
                <a:buSzPts val="700"/>
                <a:buFont typeface="Impact"/>
                <a:buNone/>
              </a:pPr>
              <a:r>
                <a:rPr lang="en-US" sz="2800" b="1" i="0" u="none" strike="noStrike" cap="none">
                  <a:solidFill>
                    <a:srgbClr val="008000"/>
                  </a:solidFill>
                  <a:latin typeface="Verdana"/>
                  <a:ea typeface="Verdana"/>
                  <a:cs typeface="Verdana"/>
                  <a:sym typeface="Verdana"/>
                </a:rPr>
                <a:t>SYSTEMS</a:t>
              </a:r>
              <a:endParaRPr sz="1400" i="0" u="none" strike="noStrike" cap="none">
                <a:solidFill>
                  <a:srgbClr val="000000"/>
                </a:solidFill>
                <a:latin typeface="Verdana"/>
                <a:ea typeface="Verdana"/>
                <a:cs typeface="Verdana"/>
                <a:sym typeface="Verdana"/>
              </a:endParaRPr>
            </a:p>
          </p:txBody>
        </p:sp>
        <p:sp>
          <p:nvSpPr>
            <p:cNvPr id="692" name="Shape 4"/>
            <p:cNvSpPr/>
            <p:nvPr/>
          </p:nvSpPr>
          <p:spPr>
            <a:xfrm>
              <a:off x="2304226" y="1957133"/>
              <a:ext cx="2514600" cy="2450700"/>
            </a:xfrm>
            <a:prstGeom prst="ellipse">
              <a:avLst/>
            </a:prstGeom>
            <a:noFill/>
            <a:ln w="63500" cap="flat" cmpd="sng">
              <a:solidFill>
                <a:srgbClr val="008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694" name="Text 3"/>
            <p:cNvSpPr txBox="1"/>
            <p:nvPr/>
          </p:nvSpPr>
          <p:spPr>
            <a:xfrm>
              <a:off x="3162301" y="4758986"/>
              <a:ext cx="2604300" cy="52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700"/>
                <a:buFont typeface="Impact"/>
                <a:buNone/>
              </a:pPr>
              <a:r>
                <a:rPr lang="en-US" sz="2800" b="1" i="0" u="none" strike="noStrike" cap="none">
                  <a:solidFill>
                    <a:srgbClr val="0000FF"/>
                  </a:solidFill>
                  <a:latin typeface="Verdana"/>
                  <a:ea typeface="Verdana"/>
                  <a:cs typeface="Verdana"/>
                  <a:sym typeface="Verdana"/>
                </a:rPr>
                <a:t>PRACTICES</a:t>
              </a:r>
              <a:endParaRPr sz="1400" i="0" u="none" strike="noStrike" cap="none">
                <a:solidFill>
                  <a:srgbClr val="000000"/>
                </a:solidFill>
                <a:latin typeface="Verdana"/>
                <a:ea typeface="Verdana"/>
                <a:cs typeface="Verdana"/>
                <a:sym typeface="Verdana"/>
              </a:endParaRPr>
            </a:p>
          </p:txBody>
        </p:sp>
        <p:sp>
          <p:nvSpPr>
            <p:cNvPr id="689" name="Shape 3"/>
            <p:cNvSpPr/>
            <p:nvPr/>
          </p:nvSpPr>
          <p:spPr>
            <a:xfrm>
              <a:off x="3196522" y="3370875"/>
              <a:ext cx="2514600" cy="24507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2400" b="0" i="0" u="none" strike="noStrike" cap="none">
                <a:solidFill>
                  <a:srgbClr val="0000FF"/>
                </a:solidFill>
                <a:latin typeface="Times New Roman"/>
                <a:ea typeface="Times New Roman"/>
                <a:cs typeface="Times New Roman"/>
                <a:sym typeface="Times New Roman"/>
              </a:endParaRPr>
            </a:p>
          </p:txBody>
        </p:sp>
        <p:sp>
          <p:nvSpPr>
            <p:cNvPr id="695" name="Text 2"/>
            <p:cNvSpPr txBox="1"/>
            <p:nvPr/>
          </p:nvSpPr>
          <p:spPr>
            <a:xfrm>
              <a:off x="5039328" y="2766682"/>
              <a:ext cx="142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600"/>
                </a:buClr>
                <a:buSzPts val="700"/>
                <a:buFont typeface="Impact"/>
                <a:buNone/>
              </a:pPr>
              <a:r>
                <a:rPr lang="en-US" sz="2800" b="1" i="0" u="none" strike="noStrike" cap="none">
                  <a:solidFill>
                    <a:srgbClr val="FF6600"/>
                  </a:solidFill>
                  <a:latin typeface="Verdana"/>
                  <a:ea typeface="Verdana"/>
                  <a:cs typeface="Verdana"/>
                  <a:sym typeface="Verdana"/>
                </a:rPr>
                <a:t>DATA</a:t>
              </a:r>
              <a:endParaRPr sz="1400" i="0" u="none" strike="noStrike" cap="none">
                <a:solidFill>
                  <a:srgbClr val="000000"/>
                </a:solidFill>
                <a:latin typeface="Verdana"/>
                <a:ea typeface="Verdana"/>
                <a:cs typeface="Verdana"/>
                <a:sym typeface="Verdana"/>
              </a:endParaRPr>
            </a:p>
          </p:txBody>
        </p:sp>
        <p:sp>
          <p:nvSpPr>
            <p:cNvPr id="690" name="Shape 2"/>
            <p:cNvSpPr/>
            <p:nvPr/>
          </p:nvSpPr>
          <p:spPr>
            <a:xfrm>
              <a:off x="4083444" y="1894413"/>
              <a:ext cx="2514600" cy="2448900"/>
            </a:xfrm>
            <a:prstGeom prst="ellipse">
              <a:avLst/>
            </a:prstGeom>
            <a:noFill/>
            <a:ln w="635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696" name="Text 1"/>
            <p:cNvSpPr txBox="1"/>
            <p:nvPr/>
          </p:nvSpPr>
          <p:spPr>
            <a:xfrm>
              <a:off x="3314676" y="1433928"/>
              <a:ext cx="2514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700"/>
                <a:buFont typeface="Impact"/>
                <a:buNone/>
              </a:pPr>
              <a:r>
                <a:rPr lang="en-US" sz="2800" b="1" i="0" u="none" strike="noStrike" cap="none">
                  <a:solidFill>
                    <a:srgbClr val="660066"/>
                  </a:solidFill>
                  <a:latin typeface="Verdana"/>
                  <a:ea typeface="Verdana"/>
                  <a:cs typeface="Verdana"/>
                  <a:sym typeface="Verdana"/>
                </a:rPr>
                <a:t>OUTCOMES</a:t>
              </a:r>
              <a:endParaRPr sz="1400" i="0" u="none" strike="noStrike" cap="none">
                <a:solidFill>
                  <a:srgbClr val="000000"/>
                </a:solidFill>
                <a:latin typeface="Verdana"/>
                <a:ea typeface="Verdana"/>
                <a:cs typeface="Verdana"/>
                <a:sym typeface="Verdana"/>
              </a:endParaRPr>
            </a:p>
          </p:txBody>
        </p:sp>
        <p:sp>
          <p:nvSpPr>
            <p:cNvPr id="691" name="Shape 1"/>
            <p:cNvSpPr/>
            <p:nvPr/>
          </p:nvSpPr>
          <p:spPr>
            <a:xfrm>
              <a:off x="2077813" y="1251060"/>
              <a:ext cx="4773300" cy="46653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
                <a:buFont typeface="Arial"/>
                <a:buNone/>
              </a:pPr>
              <a:endParaRPr sz="1800" b="0" i="0" u="none" strike="noStrike" cap="none">
                <a:solidFill>
                  <a:srgbClr val="660066"/>
                </a:solidFill>
                <a:latin typeface="Times New Roman"/>
                <a:ea typeface="Times New Roman"/>
                <a:cs typeface="Times New Roman"/>
                <a:sym typeface="Times New Roman"/>
              </a:endParaRPr>
            </a:p>
          </p:txBody>
        </p:sp>
      </p:grpSp>
      <p:sp>
        <p:nvSpPr>
          <p:cNvPr id="697" name="Text Box" descr="Text box that includes the word &quot;Fidelity&quot; which overlays the Venn Diagram"/>
          <p:cNvSpPr txBox="1"/>
          <p:nvPr/>
        </p:nvSpPr>
        <p:spPr>
          <a:xfrm rot="254442">
            <a:off x="2178365" y="3596581"/>
            <a:ext cx="4572218" cy="1069138"/>
          </a:xfrm>
          <a:prstGeom prst="rect">
            <a:avLst/>
          </a:prstGeom>
          <a:gradFill>
            <a:gsLst>
              <a:gs pos="0">
                <a:srgbClr val="FFF6DB"/>
              </a:gs>
              <a:gs pos="100000">
                <a:srgbClr val="FAD25C"/>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chemeClr val="dk1"/>
                </a:solidFill>
                <a:latin typeface="Verdana"/>
                <a:ea typeface="Verdana"/>
                <a:cs typeface="Verdana"/>
                <a:sym typeface="Verdana"/>
              </a:rPr>
              <a:t>FIDELITY</a:t>
            </a:r>
            <a:endParaRPr dirty="0">
              <a:solidFill>
                <a:schemeClr val="dk1"/>
              </a:solidFill>
              <a:latin typeface="Verdana"/>
              <a:ea typeface="Verdana"/>
              <a:cs typeface="Verdana"/>
              <a:sym typeface="Verdana"/>
            </a:endParaRPr>
          </a:p>
        </p:txBody>
      </p:sp>
      <p:sp>
        <p:nvSpPr>
          <p:cNvPr id="684"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891"/>
              <a:buFont typeface="Arial"/>
              <a:buNone/>
            </a:pP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91"/>
              <a:buFont typeface="Arial"/>
              <a:buNone/>
            </a:pPr>
            <a:r>
              <a:rPr lang="en-US" sz="2800" i="0" u="none" strike="noStrike" cap="none" dirty="0">
                <a:solidFill>
                  <a:schemeClr val="dk1"/>
                </a:solidFill>
              </a:rPr>
              <a:t>Supporting Improvements in Behavior, Academics, and Social-Emotional </a:t>
            </a:r>
            <a:r>
              <a:rPr lang="en-US" sz="2800" i="0" u="none" strike="noStrike" cap="none" dirty="0" smtClean="0">
                <a:solidFill>
                  <a:schemeClr val="dk1"/>
                </a:solidFill>
              </a:rPr>
              <a:t>Wellness: Fidelity</a:t>
            </a:r>
            <a:endParaRPr dirty="0"/>
          </a:p>
          <a:p>
            <a:pPr marL="0" marR="0" lvl="0" indent="0" algn="ctr" rtl="0">
              <a:lnSpc>
                <a:spcPct val="100000"/>
              </a:lnSpc>
              <a:spcBef>
                <a:spcPts val="0"/>
              </a:spcBef>
              <a:spcAft>
                <a:spcPts val="0"/>
              </a:spcAft>
              <a:buClr>
                <a:schemeClr val="dk1"/>
              </a:buClr>
              <a:buSzPts val="1400"/>
              <a:buFont typeface="Arial"/>
              <a:buNone/>
            </a:pPr>
            <a:endParaRPr sz="4400" i="0" u="none" strike="noStrike" cap="none"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Text"/>
          <p:cNvSpPr txBox="1"/>
          <p:nvPr/>
        </p:nvSpPr>
        <p:spPr>
          <a:xfrm>
            <a:off x="208600" y="5503800"/>
            <a:ext cx="8935500" cy="13542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000000"/>
              </a:buClr>
              <a:buSzPts val="3000"/>
              <a:buFont typeface="Verdana"/>
              <a:buChar char="●"/>
            </a:pPr>
            <a:r>
              <a:rPr lang="en-US" sz="3000" i="0" u="none" strike="noStrike" cap="none">
                <a:solidFill>
                  <a:srgbClr val="000000"/>
                </a:solidFill>
                <a:latin typeface="Verdana"/>
                <a:ea typeface="Verdana"/>
                <a:cs typeface="Verdana"/>
                <a:sym typeface="Verdana"/>
              </a:rPr>
              <a:t>Defining the work ahead </a:t>
            </a:r>
            <a:endParaRPr sz="300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rgbClr val="000000"/>
              </a:buClr>
              <a:buSzPts val="3000"/>
              <a:buFont typeface="Arial"/>
              <a:buChar char="●"/>
            </a:pPr>
            <a:r>
              <a:rPr lang="en-US" sz="3000" i="0" u="none" strike="noStrike" cap="none">
                <a:solidFill>
                  <a:srgbClr val="000000"/>
                </a:solidFill>
                <a:latin typeface="Verdana"/>
                <a:ea typeface="Verdana"/>
                <a:cs typeface="Verdana"/>
                <a:sym typeface="Verdana"/>
              </a:rPr>
              <a:t>Understanding implementation with fidelity</a:t>
            </a:r>
            <a:r>
              <a:rPr lang="en-US" sz="3000" b="0" i="0" u="none" strike="noStrike" cap="none">
                <a:solidFill>
                  <a:srgbClr val="000000"/>
                </a:solidFill>
                <a:latin typeface="Arial"/>
                <a:ea typeface="Arial"/>
                <a:cs typeface="Arial"/>
                <a:sym typeface="Arial"/>
              </a:rPr>
              <a:t> </a:t>
            </a:r>
            <a:endParaRPr sz="3000" b="0" i="0" u="none" strike="noStrike" cap="none">
              <a:solidFill>
                <a:srgbClr val="000000"/>
              </a:solidFill>
              <a:latin typeface="Arial"/>
              <a:ea typeface="Arial"/>
              <a:cs typeface="Arial"/>
              <a:sym typeface="Arial"/>
            </a:endParaRPr>
          </a:p>
        </p:txBody>
      </p:sp>
      <p:pic>
        <p:nvPicPr>
          <p:cNvPr id="705" name="Image 2" descr="Image of table from the TFI "/>
          <p:cNvPicPr preferRelativeResize="0"/>
          <p:nvPr/>
        </p:nvPicPr>
        <p:blipFill>
          <a:blip r:embed="rId3">
            <a:alphaModFix/>
          </a:blip>
          <a:stretch>
            <a:fillRect/>
          </a:stretch>
        </p:blipFill>
        <p:spPr>
          <a:xfrm>
            <a:off x="4646275" y="1587900"/>
            <a:ext cx="4385362" cy="3704875"/>
          </a:xfrm>
          <a:prstGeom prst="rect">
            <a:avLst/>
          </a:prstGeom>
          <a:noFill/>
          <a:ln>
            <a:noFill/>
          </a:ln>
        </p:spPr>
      </p:pic>
      <p:pic>
        <p:nvPicPr>
          <p:cNvPr id="702" name="Image 1" descr="Image of the cover of the Tiered Fidelity Inventory, or TFI"/>
          <p:cNvPicPr preferRelativeResize="0"/>
          <p:nvPr/>
        </p:nvPicPr>
        <p:blipFill rotWithShape="1">
          <a:blip r:embed="rId4">
            <a:alphaModFix/>
          </a:blip>
          <a:srcRect b="12533"/>
          <a:stretch/>
        </p:blipFill>
        <p:spPr>
          <a:xfrm rot="875535">
            <a:off x="886920" y="1679448"/>
            <a:ext cx="3137308" cy="3581002"/>
          </a:xfrm>
          <a:prstGeom prst="rect">
            <a:avLst/>
          </a:prstGeom>
          <a:noFill/>
          <a:ln>
            <a:noFill/>
          </a:ln>
        </p:spPr>
      </p:pic>
      <p:sp>
        <p:nvSpPr>
          <p:cNvPr id="704"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50"/>
              <a:buFont typeface="Arial"/>
              <a:buNone/>
            </a:pPr>
            <a:r>
              <a:rPr lang="en-US" sz="1200" b="0" i="0" u="none" strike="noStrike" cap="none">
                <a:solidFill>
                  <a:srgbClr val="000000"/>
                </a:solidFill>
                <a:latin typeface="Arial"/>
                <a:ea typeface="Arial"/>
                <a:cs typeface="Arial"/>
                <a:sym typeface="Arial"/>
              </a:rPr>
              <a:t> </a:t>
            </a:r>
            <a:r>
              <a:rPr lang="en-US" i="0" u="none" strike="noStrike" cap="none">
                <a:solidFill>
                  <a:srgbClr val="000000"/>
                </a:solidFill>
              </a:rPr>
              <a:t>Tiered Fidelity Inventory (TFI) and </a:t>
            </a:r>
            <a:r>
              <a:rPr lang="en-US">
                <a:solidFill>
                  <a:srgbClr val="000000"/>
                </a:solidFill>
              </a:rPr>
              <a:t>Academic TFI (A-TFI)</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Text"/>
          <p:cNvSpPr txBox="1"/>
          <p:nvPr/>
        </p:nvSpPr>
        <p:spPr>
          <a:xfrm>
            <a:off x="535200" y="1947750"/>
            <a:ext cx="8073600" cy="29625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chemeClr val="dk1"/>
              </a:buClr>
              <a:buSzPts val="3600"/>
              <a:buFont typeface="Verdana"/>
              <a:buChar char="●"/>
            </a:pPr>
            <a:r>
              <a:rPr lang="en-US" sz="3600" i="0" u="none" strike="noStrike" cap="none" dirty="0">
                <a:solidFill>
                  <a:schemeClr val="dk1"/>
                </a:solidFill>
                <a:latin typeface="Verdana"/>
                <a:ea typeface="Verdana"/>
                <a:cs typeface="Verdana"/>
                <a:sym typeface="Verdana"/>
              </a:rPr>
              <a:t>Efficient </a:t>
            </a:r>
            <a:r>
              <a:rPr lang="en-US" sz="3600" i="0" u="none" strike="noStrike" cap="none" dirty="0" smtClean="0">
                <a:solidFill>
                  <a:schemeClr val="dk1"/>
                </a:solidFill>
                <a:latin typeface="Verdana"/>
                <a:ea typeface="Verdana"/>
                <a:cs typeface="Verdana"/>
                <a:sym typeface="Verdana"/>
              </a:rPr>
              <a:t>tool </a:t>
            </a:r>
            <a:r>
              <a:rPr lang="en-US" sz="3600" i="0" u="none" strike="noStrike" cap="none" dirty="0">
                <a:solidFill>
                  <a:schemeClr val="dk1"/>
                </a:solidFill>
                <a:latin typeface="Verdana"/>
                <a:ea typeface="Verdana"/>
                <a:cs typeface="Verdana"/>
                <a:sym typeface="Verdana"/>
              </a:rPr>
              <a:t>for Measuring Implementation at the scho</a:t>
            </a:r>
            <a:r>
              <a:rPr lang="en-US" sz="3600" dirty="0">
                <a:solidFill>
                  <a:schemeClr val="dk1"/>
                </a:solidFill>
                <a:latin typeface="Verdana"/>
                <a:ea typeface="Verdana"/>
                <a:cs typeface="Verdana"/>
                <a:sym typeface="Verdana"/>
              </a:rPr>
              <a:t>ol level</a:t>
            </a:r>
            <a:endParaRPr sz="1400" i="0" u="none" strike="noStrike" cap="none" dirty="0">
              <a:solidFill>
                <a:srgbClr val="000000"/>
              </a:solidFill>
              <a:latin typeface="Verdana"/>
              <a:ea typeface="Verdana"/>
              <a:cs typeface="Verdana"/>
              <a:sym typeface="Verdana"/>
            </a:endParaRPr>
          </a:p>
          <a:p>
            <a:pPr marL="457200" marR="0" lvl="0" indent="-457200" algn="l" rtl="0">
              <a:lnSpc>
                <a:spcPct val="100000"/>
              </a:lnSpc>
              <a:spcBef>
                <a:spcPts val="0"/>
              </a:spcBef>
              <a:spcAft>
                <a:spcPts val="0"/>
              </a:spcAft>
              <a:buClr>
                <a:schemeClr val="dk1"/>
              </a:buClr>
              <a:buSzPts val="3600"/>
              <a:buFont typeface="Verdana"/>
              <a:buChar char="●"/>
            </a:pPr>
            <a:r>
              <a:rPr lang="en-US" sz="3600" i="0" u="none" strike="noStrike" cap="none" dirty="0">
                <a:solidFill>
                  <a:schemeClr val="dk1"/>
                </a:solidFill>
                <a:latin typeface="Verdana"/>
                <a:ea typeface="Verdana"/>
                <a:cs typeface="Verdana"/>
                <a:sym typeface="Verdana"/>
              </a:rPr>
              <a:t>Progress Monitoring</a:t>
            </a:r>
            <a:endParaRPr sz="1400" i="0" u="none" strike="noStrike" cap="none" dirty="0">
              <a:solidFill>
                <a:srgbClr val="000000"/>
              </a:solidFill>
              <a:latin typeface="Verdana"/>
              <a:ea typeface="Verdana"/>
              <a:cs typeface="Verdana"/>
              <a:sym typeface="Verdana"/>
            </a:endParaRPr>
          </a:p>
          <a:p>
            <a:pPr marL="457200" marR="0" lvl="0" indent="-457200" algn="l" rtl="0">
              <a:lnSpc>
                <a:spcPct val="100000"/>
              </a:lnSpc>
              <a:spcBef>
                <a:spcPts val="0"/>
              </a:spcBef>
              <a:spcAft>
                <a:spcPts val="0"/>
              </a:spcAft>
              <a:buClr>
                <a:schemeClr val="dk1"/>
              </a:buClr>
              <a:buSzPts val="3600"/>
              <a:buFont typeface="Verdana"/>
              <a:buChar char="●"/>
            </a:pPr>
            <a:r>
              <a:rPr lang="en-US" sz="3600" i="0" u="none" strike="noStrike" cap="none" dirty="0">
                <a:solidFill>
                  <a:schemeClr val="dk1"/>
                </a:solidFill>
                <a:latin typeface="Verdana"/>
                <a:ea typeface="Verdana"/>
                <a:cs typeface="Verdana"/>
                <a:sym typeface="Verdana"/>
              </a:rPr>
              <a:t>Action Planning &amp; Road Map for school</a:t>
            </a:r>
            <a:endParaRPr sz="1400" i="0" u="none" strike="noStrike" cap="none" dirty="0">
              <a:solidFill>
                <a:srgbClr val="000000"/>
              </a:solidFill>
              <a:latin typeface="Verdana"/>
              <a:ea typeface="Verdana"/>
              <a:cs typeface="Verdana"/>
              <a:sym typeface="Verdana"/>
            </a:endParaRPr>
          </a:p>
        </p:txBody>
      </p:sp>
      <p:sp>
        <p:nvSpPr>
          <p:cNvPr id="712" name="Title"/>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200" i="0" u="none" strike="noStrike" cap="none">
                <a:solidFill>
                  <a:schemeClr val="dk1"/>
                </a:solidFill>
              </a:rPr>
              <a:t>But why the TFI and A-TFI?</a:t>
            </a:r>
            <a:endParaRPr sz="4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9" name="Image 2" descr="Image of a table from the VTSS Implementation Matrix"/>
          <p:cNvPicPr preferRelativeResize="0"/>
          <p:nvPr/>
        </p:nvPicPr>
        <p:blipFill>
          <a:blip r:embed="rId3">
            <a:alphaModFix/>
          </a:blip>
          <a:stretch>
            <a:fillRect/>
          </a:stretch>
        </p:blipFill>
        <p:spPr>
          <a:xfrm rot="-1386159">
            <a:off x="3913207" y="3074527"/>
            <a:ext cx="4604262" cy="3028948"/>
          </a:xfrm>
          <a:prstGeom prst="rect">
            <a:avLst/>
          </a:prstGeom>
          <a:noFill/>
          <a:ln>
            <a:noFill/>
          </a:ln>
        </p:spPr>
      </p:pic>
      <p:pic>
        <p:nvPicPr>
          <p:cNvPr id="718" name="Image 1" descr="Image of the cover of the District Capacity Assessment, or DCA"/>
          <p:cNvPicPr preferRelativeResize="0"/>
          <p:nvPr/>
        </p:nvPicPr>
        <p:blipFill rotWithShape="1">
          <a:blip r:embed="rId4">
            <a:alphaModFix/>
          </a:blip>
          <a:srcRect/>
          <a:stretch/>
        </p:blipFill>
        <p:spPr>
          <a:xfrm>
            <a:off x="152400" y="2292665"/>
            <a:ext cx="4026274" cy="3256336"/>
          </a:xfrm>
          <a:prstGeom prst="rect">
            <a:avLst/>
          </a:prstGeom>
          <a:noFill/>
          <a:ln>
            <a:noFill/>
          </a:ln>
        </p:spPr>
      </p:pic>
      <p:sp>
        <p:nvSpPr>
          <p:cNvPr id="717" name="Title"/>
          <p:cNvSpPr txBox="1">
            <a:spLocks noGrp="1"/>
          </p:cNvSpPr>
          <p:nvPr>
            <p:ph type="title"/>
          </p:nvPr>
        </p:nvSpPr>
        <p:spPr>
          <a:xfrm>
            <a:off x="152400" y="223100"/>
            <a:ext cx="8991600" cy="16722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800" i="0" u="none" strike="noStrike" cap="none">
                <a:solidFill>
                  <a:schemeClr val="dk1"/>
                </a:solidFill>
              </a:rPr>
              <a:t>VTSS Implementation Matrix </a:t>
            </a:r>
            <a:r>
              <a:rPr lang="en-US" sz="3800"/>
              <a:t>&amp;</a:t>
            </a:r>
            <a:r>
              <a:rPr lang="en-US" sz="3800" i="0" u="none" strike="noStrike" cap="none">
                <a:solidFill>
                  <a:schemeClr val="dk1"/>
                </a:solidFill>
              </a:rPr>
              <a:t> the </a:t>
            </a:r>
            <a:endParaRPr sz="3800"/>
          </a:p>
          <a:p>
            <a:pPr marL="0" marR="0" lvl="0" indent="0" algn="ctr" rtl="0">
              <a:lnSpc>
                <a:spcPct val="100000"/>
              </a:lnSpc>
              <a:spcBef>
                <a:spcPts val="0"/>
              </a:spcBef>
              <a:spcAft>
                <a:spcPts val="0"/>
              </a:spcAft>
              <a:buClr>
                <a:schemeClr val="dk1"/>
              </a:buClr>
              <a:buSzPts val="1400"/>
              <a:buFont typeface="Arial"/>
              <a:buNone/>
            </a:pPr>
            <a:r>
              <a:rPr lang="en-US" sz="3800" i="0" u="none" strike="noStrike" cap="none">
                <a:solidFill>
                  <a:schemeClr val="dk1"/>
                </a:solidFill>
              </a:rPr>
              <a:t>District Capacity Assessment (DCA)</a:t>
            </a:r>
            <a:endParaRPr sz="38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5" name="Image - Table" descr="Image of a table that takes data inventory used by DCA"/>
          <p:cNvPicPr preferRelativeResize="0"/>
          <p:nvPr/>
        </p:nvPicPr>
        <p:blipFill rotWithShape="1">
          <a:blip r:embed="rId3">
            <a:alphaModFix/>
          </a:blip>
          <a:srcRect/>
          <a:stretch/>
        </p:blipFill>
        <p:spPr>
          <a:xfrm>
            <a:off x="152400" y="1570038"/>
            <a:ext cx="8796183" cy="4060475"/>
          </a:xfrm>
          <a:prstGeom prst="rect">
            <a:avLst/>
          </a:prstGeom>
          <a:noFill/>
          <a:ln>
            <a:noFill/>
          </a:ln>
        </p:spPr>
      </p:pic>
      <p:sp>
        <p:nvSpPr>
          <p:cNvPr id="724"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The DCA </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Image" descr="Photo of people sitting at a table collaborating on a task"/>
          <p:cNvPicPr preferRelativeResize="0">
            <a:picLocks noGrp="1"/>
          </p:cNvPicPr>
          <p:nvPr>
            <p:ph type="body" idx="1"/>
          </p:nvPr>
        </p:nvPicPr>
        <p:blipFill rotWithShape="1">
          <a:blip r:embed="rId3">
            <a:alphaModFix/>
          </a:blip>
          <a:srcRect/>
          <a:stretch/>
        </p:blipFill>
        <p:spPr>
          <a:xfrm rot="5400000">
            <a:off x="-175846" y="2157633"/>
            <a:ext cx="4572000" cy="3429000"/>
          </a:xfrm>
          <a:prstGeom prst="rect">
            <a:avLst/>
          </a:prstGeom>
          <a:noFill/>
          <a:ln>
            <a:noFill/>
          </a:ln>
        </p:spPr>
      </p:pic>
      <p:sp>
        <p:nvSpPr>
          <p:cNvPr id="246" name="Text"/>
          <p:cNvSpPr txBox="1"/>
          <p:nvPr/>
        </p:nvSpPr>
        <p:spPr>
          <a:xfrm>
            <a:off x="4211725" y="1926250"/>
            <a:ext cx="4830900" cy="409590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00000"/>
              </a:lnSpc>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Did you </a:t>
            </a:r>
            <a:r>
              <a:rPr lang="en-US" sz="2800" b="0" i="0" u="none" strike="noStrike" cap="none">
                <a:solidFill>
                  <a:schemeClr val="dk1"/>
                </a:solidFill>
                <a:latin typeface="Verdana"/>
                <a:ea typeface="Verdana"/>
                <a:cs typeface="Verdana"/>
                <a:sym typeface="Verdana"/>
              </a:rPr>
              <a:t>watch the recording on </a:t>
            </a:r>
            <a:r>
              <a:rPr lang="en-US" sz="2800" i="1">
                <a:solidFill>
                  <a:schemeClr val="dk1"/>
                </a:solidFill>
                <a:latin typeface="Verdana"/>
                <a:ea typeface="Verdana"/>
                <a:cs typeface="Verdana"/>
                <a:sym typeface="Verdana"/>
              </a:rPr>
              <a:t>E</a:t>
            </a:r>
            <a:r>
              <a:rPr lang="en-US" sz="2800" b="0" i="1" u="none" strike="noStrike" cap="none">
                <a:solidFill>
                  <a:schemeClr val="dk1"/>
                </a:solidFill>
                <a:latin typeface="Verdana"/>
                <a:ea typeface="Verdana"/>
                <a:cs typeface="Verdana"/>
                <a:sym typeface="Verdana"/>
              </a:rPr>
              <a:t>stablishing </a:t>
            </a:r>
            <a:r>
              <a:rPr lang="en-US" sz="2800" i="1">
                <a:solidFill>
                  <a:schemeClr val="dk1"/>
                </a:solidFill>
                <a:latin typeface="Verdana"/>
                <a:ea typeface="Verdana"/>
                <a:cs typeface="Verdana"/>
                <a:sym typeface="Verdana"/>
              </a:rPr>
              <a:t>Y</a:t>
            </a:r>
            <a:r>
              <a:rPr lang="en-US" sz="2800" b="0" i="1" u="none" strike="noStrike" cap="none">
                <a:solidFill>
                  <a:schemeClr val="dk1"/>
                </a:solidFill>
                <a:latin typeface="Verdana"/>
                <a:ea typeface="Verdana"/>
                <a:cs typeface="Verdana"/>
                <a:sym typeface="Verdana"/>
              </a:rPr>
              <a:t>our </a:t>
            </a:r>
            <a:r>
              <a:rPr lang="en-US" sz="2800" i="1">
                <a:solidFill>
                  <a:schemeClr val="dk1"/>
                </a:solidFill>
                <a:latin typeface="Verdana"/>
                <a:ea typeface="Verdana"/>
                <a:cs typeface="Verdana"/>
                <a:sym typeface="Verdana"/>
              </a:rPr>
              <a:t>T</a:t>
            </a:r>
            <a:r>
              <a:rPr lang="en-US" sz="2800" b="0" i="1" u="none" strike="noStrike" cap="none">
                <a:solidFill>
                  <a:schemeClr val="dk1"/>
                </a:solidFill>
                <a:latin typeface="Verdana"/>
                <a:ea typeface="Verdana"/>
                <a:cs typeface="Verdana"/>
                <a:sym typeface="Verdana"/>
              </a:rPr>
              <a:t>eam</a:t>
            </a:r>
            <a:r>
              <a:rPr lang="en-US" sz="2800" b="0" i="0" u="none" strike="noStrike" cap="none">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prior to this session? </a:t>
            </a:r>
            <a:endParaRPr sz="2800">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How did that go?</a:t>
            </a:r>
            <a:endParaRPr sz="2800">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Are the same people that watched this webinar with you today?</a:t>
            </a:r>
            <a:endParaRPr sz="2800">
              <a:solidFill>
                <a:schemeClr val="dk1"/>
              </a:solidFill>
              <a:latin typeface="Verdana"/>
              <a:ea typeface="Verdana"/>
              <a:cs typeface="Verdana"/>
              <a:sym typeface="Verdana"/>
            </a:endParaRPr>
          </a:p>
        </p:txBody>
      </p:sp>
      <p:sp>
        <p:nvSpPr>
          <p:cNvPr id="245" name="Title"/>
          <p:cNvSpPr txBox="1">
            <a:spLocks noGrp="1"/>
          </p:cNvSpPr>
          <p:nvPr>
            <p:ph type="title"/>
          </p:nvPr>
        </p:nvSpPr>
        <p:spPr>
          <a:xfrm>
            <a:off x="228600" y="228600"/>
            <a:ext cx="8686799" cy="1143000"/>
          </a:xfrm>
          <a:prstGeom prst="rect">
            <a:avLst/>
          </a:prstGeom>
          <a:solidFill>
            <a:srgbClr val="A9DCF2">
              <a:alpha val="6745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dirty="0">
                <a:solidFill>
                  <a:schemeClr val="dk1"/>
                </a:solidFill>
              </a:rPr>
              <a:t>Establishing a VTSS Team</a:t>
            </a:r>
            <a:endParaRPr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9"/>
        <p:cNvGrpSpPr/>
        <p:nvPr/>
      </p:nvGrpSpPr>
      <p:grpSpPr>
        <a:xfrm>
          <a:off x="0" y="0"/>
          <a:ext cx="0" cy="0"/>
          <a:chOff x="0" y="0"/>
          <a:chExt cx="0" cy="0"/>
        </a:xfrm>
      </p:grpSpPr>
      <p:pic>
        <p:nvPicPr>
          <p:cNvPr id="730" name="Image" descr="Image of table that asks questions about measuring fidelity and tracking data with TFI"/>
          <p:cNvPicPr preferRelativeResize="0"/>
          <p:nvPr/>
        </p:nvPicPr>
        <p:blipFill rotWithShape="1">
          <a:blip r:embed="rId3">
            <a:alphaModFix/>
          </a:blip>
          <a:srcRect/>
          <a:stretch/>
        </p:blipFill>
        <p:spPr>
          <a:xfrm>
            <a:off x="71000" y="2144200"/>
            <a:ext cx="9002001" cy="3754525"/>
          </a:xfrm>
          <a:prstGeom prst="rect">
            <a:avLst/>
          </a:prstGeom>
          <a:noFill/>
          <a:ln>
            <a:noFill/>
          </a:ln>
        </p:spPr>
      </p:pic>
      <p:sp>
        <p:nvSpPr>
          <p:cNvPr id="732" name="Text"/>
          <p:cNvSpPr txBox="1"/>
          <p:nvPr/>
        </p:nvSpPr>
        <p:spPr>
          <a:xfrm>
            <a:off x="773825" y="3570100"/>
            <a:ext cx="4910700" cy="14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0000"/>
                </a:solidFill>
                <a:latin typeface="Verdana"/>
                <a:ea typeface="Verdana"/>
                <a:cs typeface="Verdana"/>
                <a:sym typeface="Verdana"/>
              </a:rPr>
              <a:t>Tiered Fidelity Inventory (TFI) and </a:t>
            </a:r>
            <a:r>
              <a:rPr lang="en-US" sz="2400" dirty="0">
                <a:latin typeface="Verdana"/>
                <a:ea typeface="Verdana"/>
                <a:cs typeface="Verdana"/>
                <a:sym typeface="Verdana"/>
              </a:rPr>
              <a:t>Academic TFI</a:t>
            </a:r>
            <a:endParaRPr sz="24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0000"/>
                </a:solidFill>
                <a:latin typeface="Verdana"/>
                <a:ea typeface="Verdana"/>
                <a:cs typeface="Verdana"/>
                <a:sym typeface="Verdana"/>
              </a:rPr>
              <a:t>Progress Monitor where we identified a need.</a:t>
            </a:r>
            <a:endParaRPr sz="24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0000"/>
                </a:solidFill>
                <a:latin typeface="Verdana"/>
                <a:ea typeface="Verdana"/>
                <a:cs typeface="Verdana"/>
                <a:sym typeface="Verdana"/>
              </a:rPr>
              <a:t>	    </a:t>
            </a:r>
            <a:endParaRPr sz="2400" i="0" u="none" strike="noStrike" cap="none" dirty="0">
              <a:solidFill>
                <a:srgbClr val="000000"/>
              </a:solidFill>
              <a:latin typeface="Verdana"/>
              <a:ea typeface="Verdana"/>
              <a:cs typeface="Verdana"/>
              <a:sym typeface="Verdana"/>
            </a:endParaRPr>
          </a:p>
        </p:txBody>
      </p:sp>
      <p:sp>
        <p:nvSpPr>
          <p:cNvPr id="733" name="Title"/>
          <p:cNvSpPr txBox="1">
            <a:spLocks noGrp="1"/>
          </p:cNvSpPr>
          <p:nvPr>
            <p:ph type="title"/>
          </p:nvPr>
        </p:nvSpPr>
        <p:spPr>
          <a:xfrm>
            <a:off x="457200" y="306825"/>
            <a:ext cx="8229600" cy="1692900"/>
          </a:xfrm>
          <a:prstGeom prst="rect">
            <a:avLst/>
          </a:prstGeom>
          <a:solidFill>
            <a:srgbClr val="A9DCF2">
              <a:alpha val="67840"/>
            </a:srgbClr>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45"/>
              <a:buFont typeface="Arial"/>
              <a:buNone/>
            </a:pPr>
            <a:r>
              <a:rPr lang="en-US" sz="3600" i="0" u="none" strike="noStrike" cap="none">
                <a:solidFill>
                  <a:srgbClr val="000000"/>
                </a:solidFill>
              </a:rPr>
              <a:t>How will fidelity be measured?</a:t>
            </a:r>
            <a:endParaRPr sz="3600">
              <a:solidFill>
                <a:srgbClr val="000000"/>
              </a:solidFill>
            </a:endParaRPr>
          </a:p>
          <a:p>
            <a:pPr marL="0" marR="0" lvl="0" indent="0" algn="ctr" rtl="0">
              <a:lnSpc>
                <a:spcPct val="100000"/>
              </a:lnSpc>
              <a:spcBef>
                <a:spcPts val="0"/>
              </a:spcBef>
              <a:spcAft>
                <a:spcPts val="0"/>
              </a:spcAft>
              <a:buClr>
                <a:schemeClr val="dk1"/>
              </a:buClr>
              <a:buSzPts val="1145"/>
              <a:buFont typeface="Arial"/>
              <a:buNone/>
            </a:pPr>
            <a:r>
              <a:rPr lang="en-US" sz="3600" i="0" u="none" strike="noStrike" cap="none">
                <a:solidFill>
                  <a:srgbClr val="000000"/>
                </a:solidFill>
              </a:rPr>
              <a:t>How will we progress monitor?</a:t>
            </a:r>
            <a:endParaRPr sz="3600">
              <a:solidFill>
                <a:srgbClr val="000000"/>
              </a:solidFill>
            </a:endParaRPr>
          </a:p>
          <a:p>
            <a:pPr marL="0" marR="0" lvl="0" indent="0" algn="ctr" rtl="0">
              <a:lnSpc>
                <a:spcPct val="100000"/>
              </a:lnSpc>
              <a:spcBef>
                <a:spcPts val="0"/>
              </a:spcBef>
              <a:spcAft>
                <a:spcPts val="0"/>
              </a:spcAft>
              <a:buClr>
                <a:schemeClr val="dk1"/>
              </a:buClr>
              <a:buSzPts val="955"/>
              <a:buFont typeface="Arial"/>
              <a:buNone/>
            </a:pPr>
            <a:endParaRPr sz="3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9" name="Image" descr="Image of people sitting at a table creating chart"/>
          <p:cNvPicPr preferRelativeResize="0"/>
          <p:nvPr/>
        </p:nvPicPr>
        <p:blipFill>
          <a:blip r:embed="rId3">
            <a:alphaModFix/>
          </a:blip>
          <a:stretch>
            <a:fillRect/>
          </a:stretch>
        </p:blipFill>
        <p:spPr>
          <a:xfrm>
            <a:off x="1696400" y="2218646"/>
            <a:ext cx="5182525" cy="3701804"/>
          </a:xfrm>
          <a:prstGeom prst="rect">
            <a:avLst/>
          </a:prstGeom>
          <a:noFill/>
          <a:ln>
            <a:noFill/>
          </a:ln>
        </p:spPr>
      </p:pic>
      <p:sp>
        <p:nvSpPr>
          <p:cNvPr id="738" name="Title"/>
          <p:cNvSpPr txBox="1">
            <a:spLocks noGrp="1"/>
          </p:cNvSpPr>
          <p:nvPr>
            <p:ph type="title"/>
          </p:nvPr>
        </p:nvSpPr>
        <p:spPr>
          <a:xfrm>
            <a:off x="457200" y="274654"/>
            <a:ext cx="8229600" cy="150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a:t>Why establishing your team is so important.</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5" name="Text"/>
          <p:cNvSpPr txBox="1"/>
          <p:nvPr/>
        </p:nvSpPr>
        <p:spPr>
          <a:xfrm>
            <a:off x="594550" y="1616150"/>
            <a:ext cx="8329500" cy="52419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chemeClr val="dk1"/>
              </a:buClr>
              <a:buSzPts val="2400"/>
              <a:buFont typeface="Arial"/>
              <a:buNone/>
            </a:pPr>
            <a:r>
              <a:rPr lang="en-US" sz="2600" b="0" i="0" u="none" strike="noStrike" cap="none" dirty="0">
                <a:solidFill>
                  <a:schemeClr val="dk1"/>
                </a:solidFill>
                <a:latin typeface="Arial"/>
                <a:ea typeface="Arial"/>
                <a:cs typeface="Arial"/>
                <a:sym typeface="Arial"/>
              </a:rPr>
              <a:t>•</a:t>
            </a:r>
            <a:r>
              <a:rPr lang="en-US" sz="2600" i="0" u="none" strike="noStrike" cap="none" dirty="0">
                <a:solidFill>
                  <a:schemeClr val="dk1"/>
                </a:solidFill>
                <a:latin typeface="Verdana"/>
                <a:ea typeface="Verdana"/>
                <a:cs typeface="Verdana"/>
                <a:sym typeface="Verdana"/>
              </a:rPr>
              <a:t>Would support a collaborative partnership?</a:t>
            </a:r>
            <a:endParaRPr sz="2600" i="0" u="none" strike="noStrike" cap="none" dirty="0">
              <a:solidFill>
                <a:srgbClr val="000000"/>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endParaRPr sz="2600" i="0" u="none" strike="noStrike" cap="none" dirty="0">
              <a:solidFill>
                <a:schemeClr val="dk1"/>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r>
              <a:rPr lang="en-US" sz="2600" i="0" u="none" strike="noStrike" cap="none" dirty="0">
                <a:solidFill>
                  <a:schemeClr val="dk1"/>
                </a:solidFill>
                <a:latin typeface="Verdana"/>
                <a:ea typeface="Verdana"/>
                <a:cs typeface="Verdana"/>
                <a:sym typeface="Verdana"/>
              </a:rPr>
              <a:t>•Has the authority to allocate resources, including funding?</a:t>
            </a:r>
            <a:endParaRPr sz="2600" i="0" u="none" strike="noStrike" cap="none" dirty="0">
              <a:solidFill>
                <a:srgbClr val="000000"/>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endParaRPr sz="2600" i="0" u="none" strike="noStrike" cap="none" dirty="0">
              <a:solidFill>
                <a:schemeClr val="dk1"/>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r>
              <a:rPr lang="en-US" sz="2600" i="0" u="none" strike="noStrike" cap="none" dirty="0">
                <a:solidFill>
                  <a:schemeClr val="dk1"/>
                </a:solidFill>
                <a:latin typeface="Verdana"/>
                <a:ea typeface="Verdana"/>
                <a:cs typeface="Verdana"/>
                <a:sym typeface="Verdana"/>
              </a:rPr>
              <a:t>•Has the authority to influence or change policy?</a:t>
            </a:r>
            <a:endParaRPr sz="2600" i="0" u="none" strike="noStrike" cap="none" dirty="0">
              <a:solidFill>
                <a:srgbClr val="000000"/>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endParaRPr sz="2600" i="0" u="none" strike="noStrike" cap="none" dirty="0">
              <a:solidFill>
                <a:schemeClr val="dk1"/>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r>
              <a:rPr lang="en-US" sz="2600" i="0" u="none" strike="noStrike" cap="none" dirty="0">
                <a:solidFill>
                  <a:schemeClr val="dk1"/>
                </a:solidFill>
                <a:latin typeface="Verdana"/>
                <a:ea typeface="Verdana"/>
                <a:cs typeface="Verdana"/>
                <a:sym typeface="Verdana"/>
              </a:rPr>
              <a:t>•Understands academic, behavioral and emotional wellness needs in our division?</a:t>
            </a:r>
            <a:endParaRPr sz="2600" i="0" u="none" strike="noStrike" cap="none" dirty="0">
              <a:solidFill>
                <a:srgbClr val="000000"/>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endParaRPr sz="2600" i="0" u="none" strike="noStrike" cap="none" dirty="0">
              <a:solidFill>
                <a:schemeClr val="dk1"/>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r>
              <a:rPr lang="en-US" sz="2600" i="0" u="none" strike="noStrike" cap="none" dirty="0">
                <a:solidFill>
                  <a:schemeClr val="dk1"/>
                </a:solidFill>
                <a:latin typeface="Verdana"/>
                <a:ea typeface="Verdana"/>
                <a:cs typeface="Verdana"/>
                <a:sym typeface="Verdana"/>
              </a:rPr>
              <a:t>•Understands the needs of our families and community?</a:t>
            </a:r>
            <a:endParaRPr sz="2600" i="0" u="none" strike="noStrike" cap="none" dirty="0">
              <a:solidFill>
                <a:srgbClr val="000000"/>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endParaRPr sz="2600" i="0" u="none" strike="noStrike" cap="none" dirty="0">
              <a:solidFill>
                <a:schemeClr val="dk1"/>
              </a:solidFill>
              <a:latin typeface="Verdana"/>
              <a:ea typeface="Verdana"/>
              <a:cs typeface="Verdana"/>
              <a:sym typeface="Verdana"/>
            </a:endParaRPr>
          </a:p>
          <a:p>
            <a:pPr marL="0" marR="0" lvl="0" indent="0" algn="l" rtl="0">
              <a:lnSpc>
                <a:spcPct val="80000"/>
              </a:lnSpc>
              <a:spcBef>
                <a:spcPts val="0"/>
              </a:spcBef>
              <a:spcAft>
                <a:spcPts val="0"/>
              </a:spcAft>
              <a:buClr>
                <a:schemeClr val="dk1"/>
              </a:buClr>
              <a:buSzPts val="2400"/>
              <a:buFont typeface="Arial"/>
              <a:buNone/>
            </a:pPr>
            <a:r>
              <a:rPr lang="en-US" sz="2600" i="0" u="none" strike="noStrike" cap="none" dirty="0">
                <a:solidFill>
                  <a:schemeClr val="dk1"/>
                </a:solidFill>
                <a:latin typeface="Verdana"/>
                <a:ea typeface="Verdana"/>
                <a:cs typeface="Verdana"/>
                <a:sym typeface="Verdana"/>
              </a:rPr>
              <a:t>•Understands the current initiatives and priorities in our division?</a:t>
            </a:r>
            <a:endParaRPr sz="2600" i="0" u="none" strike="noStrike" cap="none" dirty="0">
              <a:solidFill>
                <a:srgbClr val="000000"/>
              </a:solidFill>
              <a:latin typeface="Verdana"/>
              <a:ea typeface="Verdana"/>
              <a:cs typeface="Verdana"/>
              <a:sym typeface="Verdana"/>
            </a:endParaRPr>
          </a:p>
        </p:txBody>
      </p:sp>
      <p:sp>
        <p:nvSpPr>
          <p:cNvPr id="744"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Solidify your Division Leadership Team. Who…. </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Text"/>
          <p:cNvSpPr txBox="1"/>
          <p:nvPr/>
        </p:nvSpPr>
        <p:spPr>
          <a:xfrm>
            <a:off x="786175" y="2062716"/>
            <a:ext cx="7368900" cy="3729300"/>
          </a:xfrm>
          <a:prstGeom prst="rect">
            <a:avLst/>
          </a:prstGeom>
          <a:noFill/>
          <a:ln>
            <a:noFill/>
          </a:ln>
        </p:spPr>
        <p:txBody>
          <a:bodyPr spcFirstLastPara="1" wrap="square" lIns="91425" tIns="91425" rIns="91425" bIns="91425" anchor="ctr" anchorCtr="0">
            <a:noAutofit/>
          </a:bodyPr>
          <a:lstStyle/>
          <a:p>
            <a:pPr marL="457200" marR="0" lvl="0" indent="-419100" algn="l" rtl="0">
              <a:lnSpc>
                <a:spcPct val="100000"/>
              </a:lnSpc>
              <a:spcBef>
                <a:spcPts val="0"/>
              </a:spcBef>
              <a:spcAft>
                <a:spcPts val="0"/>
              </a:spcAft>
              <a:buClr>
                <a:schemeClr val="dk1"/>
              </a:buClr>
              <a:buSzPts val="3000"/>
              <a:buFont typeface="Arial"/>
              <a:buChar char="●"/>
            </a:pPr>
            <a:r>
              <a:rPr lang="en-US" sz="3000" b="1" i="0" u="none" strike="noStrike" cap="none">
                <a:solidFill>
                  <a:schemeClr val="dk1"/>
                </a:solidFill>
                <a:latin typeface="Verdana"/>
                <a:ea typeface="Verdana"/>
                <a:cs typeface="Verdana"/>
                <a:sym typeface="Verdana"/>
              </a:rPr>
              <a:t>VTSS Systems Coaches</a:t>
            </a:r>
            <a:r>
              <a:rPr lang="en-US" sz="3000" i="0" u="none" strike="noStrike" cap="none">
                <a:solidFill>
                  <a:schemeClr val="accent4"/>
                </a:solidFill>
                <a:latin typeface="Verdana"/>
                <a:ea typeface="Verdana"/>
                <a:cs typeface="Verdana"/>
                <a:sym typeface="Verdana"/>
              </a:rPr>
              <a:t> </a:t>
            </a:r>
            <a:r>
              <a:rPr lang="en-US" sz="3000" i="0" u="none" strike="noStrike" cap="none">
                <a:solidFill>
                  <a:schemeClr val="dk1"/>
                </a:solidFill>
                <a:latin typeface="Verdana"/>
                <a:ea typeface="Verdana"/>
                <a:cs typeface="Verdana"/>
                <a:sym typeface="Verdana"/>
              </a:rPr>
              <a:t>supports Division and School</a:t>
            </a:r>
            <a:endParaRPr sz="140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chemeClr val="dk1"/>
              </a:buClr>
              <a:buSzPts val="3000"/>
              <a:buFont typeface="Arial"/>
              <a:buChar char="●"/>
            </a:pPr>
            <a:r>
              <a:rPr lang="en-US" sz="3000" b="1" i="0" u="none" strike="noStrike" cap="none">
                <a:solidFill>
                  <a:schemeClr val="dk1"/>
                </a:solidFill>
                <a:latin typeface="Verdana"/>
                <a:ea typeface="Verdana"/>
                <a:cs typeface="Verdana"/>
                <a:sym typeface="Verdana"/>
              </a:rPr>
              <a:t>Division Coaches</a:t>
            </a:r>
            <a:r>
              <a:rPr lang="en-US" sz="3000" i="0" u="none" strike="noStrike" cap="none">
                <a:solidFill>
                  <a:schemeClr val="dk1"/>
                </a:solidFill>
                <a:latin typeface="Verdana"/>
                <a:ea typeface="Verdana"/>
                <a:cs typeface="Verdana"/>
                <a:sym typeface="Verdana"/>
              </a:rPr>
              <a:t> supports Building Level Coach</a:t>
            </a:r>
            <a:endParaRPr sz="1400" i="0" u="none" strike="noStrike" cap="none">
              <a:solidFill>
                <a:srgbClr val="000000"/>
              </a:solidFill>
              <a:latin typeface="Verdana"/>
              <a:ea typeface="Verdana"/>
              <a:cs typeface="Verdana"/>
              <a:sym typeface="Verdana"/>
            </a:endParaRPr>
          </a:p>
          <a:p>
            <a:pPr marL="457200" marR="0" lvl="0" indent="-419100" algn="l" rtl="0">
              <a:lnSpc>
                <a:spcPct val="100000"/>
              </a:lnSpc>
              <a:spcBef>
                <a:spcPts val="0"/>
              </a:spcBef>
              <a:spcAft>
                <a:spcPts val="0"/>
              </a:spcAft>
              <a:buClr>
                <a:schemeClr val="dk1"/>
              </a:buClr>
              <a:buSzPts val="3000"/>
              <a:buFont typeface="Arial"/>
              <a:buChar char="●"/>
            </a:pPr>
            <a:r>
              <a:rPr lang="en-US" sz="3000" b="1" i="0" u="none" strike="noStrike" cap="none">
                <a:solidFill>
                  <a:schemeClr val="dk1"/>
                </a:solidFill>
                <a:latin typeface="Verdana"/>
                <a:ea typeface="Verdana"/>
                <a:cs typeface="Verdana"/>
                <a:sym typeface="Verdana"/>
              </a:rPr>
              <a:t>Building Level Coaches</a:t>
            </a:r>
            <a:r>
              <a:rPr lang="en-US" sz="3000" i="0" u="none" strike="noStrike" cap="none">
                <a:solidFill>
                  <a:schemeClr val="dk1"/>
                </a:solidFill>
                <a:latin typeface="Verdana"/>
                <a:ea typeface="Verdana"/>
                <a:cs typeface="Verdana"/>
                <a:sym typeface="Verdana"/>
              </a:rPr>
              <a:t> supports Staff</a:t>
            </a:r>
            <a:endParaRPr sz="140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000"/>
              <a:buFont typeface="Arial"/>
              <a:buNone/>
            </a:pPr>
            <a:r>
              <a:rPr lang="en-US" sz="3000" i="0" u="none" strike="noStrike" cap="none">
                <a:solidFill>
                  <a:schemeClr val="dk1"/>
                </a:solidFill>
                <a:latin typeface="Verdana"/>
                <a:ea typeface="Verdana"/>
                <a:cs typeface="Verdana"/>
                <a:sym typeface="Verdana"/>
              </a:rPr>
              <a:t>We all work together as a VTSS team!</a:t>
            </a:r>
            <a:endParaRPr sz="1400" i="0" u="none" strike="noStrike" cap="none">
              <a:solidFill>
                <a:srgbClr val="000000"/>
              </a:solidFill>
              <a:latin typeface="Verdana"/>
              <a:ea typeface="Verdana"/>
              <a:cs typeface="Verdana"/>
              <a:sym typeface="Verdana"/>
            </a:endParaRPr>
          </a:p>
        </p:txBody>
      </p:sp>
      <p:sp>
        <p:nvSpPr>
          <p:cNvPr id="750" name="Title"/>
          <p:cNvSpPr txBox="1">
            <a:spLocks noGrp="1"/>
          </p:cNvSpPr>
          <p:nvPr>
            <p:ph type="title"/>
          </p:nvPr>
        </p:nvSpPr>
        <p:spPr>
          <a:xfrm>
            <a:off x="457200" y="274651"/>
            <a:ext cx="8229600" cy="11334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Who is coaching who?</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grpSp>
        <p:nvGrpSpPr>
          <p:cNvPr id="757" name="Image - Grouped Shapes and Text" descr="Image of arrow with different points indicating directions that coaches can give, including &quot;do for 1 time,&quot; &quot;do with,&quot; and &quot;cheer on&quot;!"/>
          <p:cNvGrpSpPr/>
          <p:nvPr/>
        </p:nvGrpSpPr>
        <p:grpSpPr>
          <a:xfrm>
            <a:off x="4090161" y="1376254"/>
            <a:ext cx="4982051" cy="3983400"/>
            <a:chOff x="-291199" y="190929"/>
            <a:chExt cx="5230500" cy="3983400"/>
          </a:xfrm>
        </p:grpSpPr>
        <p:sp>
          <p:nvSpPr>
            <p:cNvPr id="758" name="Shape 4"/>
            <p:cNvSpPr/>
            <p:nvPr/>
          </p:nvSpPr>
          <p:spPr>
            <a:xfrm rot="-876347">
              <a:off x="-4" y="730036"/>
              <a:ext cx="4648110" cy="2905187"/>
            </a:xfrm>
            <a:custGeom>
              <a:avLst/>
              <a:gdLst/>
              <a:ahLst/>
              <a:cxnLst/>
              <a:rect l="l" t="t" r="r" b="b"/>
              <a:pathLst>
                <a:path w="120000" h="120000" extrusionOk="0">
                  <a:moveTo>
                    <a:pt x="0" y="120000"/>
                  </a:moveTo>
                  <a:quadBezTo>
                    <a:pt x="20000" y="40000"/>
                    <a:pt x="100435" y="15000"/>
                  </a:quadBezTo>
                  <a:lnTo>
                    <a:pt x="99333" y="0"/>
                  </a:lnTo>
                  <a:lnTo>
                    <a:pt x="120000" y="24000"/>
                  </a:lnTo>
                  <a:lnTo>
                    <a:pt x="103742" y="60000"/>
                  </a:lnTo>
                  <a:lnTo>
                    <a:pt x="102640" y="45000"/>
                  </a:lnTo>
                  <a:quadBezTo>
                    <a:pt x="30000" y="55000"/>
                    <a:pt x="0" y="120000"/>
                  </a:quadBezTo>
                  <a:close/>
                </a:path>
              </a:pathLst>
            </a:custGeom>
            <a:solidFill>
              <a:srgbClr val="CDE1E8"/>
            </a:solidFill>
            <a:ln>
              <a:noFill/>
            </a:ln>
            <a:effectLst>
              <a:outerShdw blurRad="40000" dist="23000" dir="5400000" rotWithShape="0">
                <a:srgbClr val="000000">
                  <a:alpha val="325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Shape 3"/>
            <p:cNvSpPr/>
            <p:nvPr/>
          </p:nvSpPr>
          <p:spPr>
            <a:xfrm>
              <a:off x="1084580" y="2830830"/>
              <a:ext cx="120900" cy="120900"/>
            </a:xfrm>
            <a:prstGeom prst="ellipse">
              <a:avLst/>
            </a:prstGeom>
            <a:gradFill>
              <a:gsLst>
                <a:gs pos="0">
                  <a:srgbClr val="36B7D7"/>
                </a:gs>
                <a:gs pos="100000">
                  <a:srgbClr val="90EFFF"/>
                </a:gs>
              </a:gsLst>
              <a:lin ang="16200038" scaled="0"/>
            </a:gradFill>
            <a:ln>
              <a:noFill/>
            </a:ln>
            <a:effectLst>
              <a:outerShdw blurRad="40000" dist="23000" dir="5400000" rotWithShape="0">
                <a:srgbClr val="000000">
                  <a:alpha val="325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Text 3 copy"/>
            <p:cNvSpPr/>
            <p:nvPr/>
          </p:nvSpPr>
          <p:spPr>
            <a:xfrm>
              <a:off x="1316985" y="2908301"/>
              <a:ext cx="1083000" cy="8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Text 3"/>
            <p:cNvSpPr txBox="1"/>
            <p:nvPr/>
          </p:nvSpPr>
          <p:spPr>
            <a:xfrm>
              <a:off x="1316985" y="2908301"/>
              <a:ext cx="1083000" cy="839700"/>
            </a:xfrm>
            <a:prstGeom prst="rect">
              <a:avLst/>
            </a:prstGeom>
            <a:noFill/>
            <a:ln>
              <a:noFill/>
            </a:ln>
          </p:spPr>
          <p:txBody>
            <a:bodyPr spcFirstLastPara="1" wrap="square" lIns="64025" tIns="0" rIns="0" bIns="0" anchor="t" anchorCtr="0">
              <a:noAutofit/>
            </a:bodyPr>
            <a:lstStyle/>
            <a:p>
              <a:pPr marL="0" marR="0" lvl="0" indent="0" algn="l" rtl="0">
                <a:lnSpc>
                  <a:spcPct val="90000"/>
                </a:lnSpc>
                <a:spcBef>
                  <a:spcPts val="0"/>
                </a:spcBef>
                <a:spcAft>
                  <a:spcPts val="0"/>
                </a:spcAft>
                <a:buClr>
                  <a:srgbClr val="000000"/>
                </a:buClr>
                <a:buSzPts val="500"/>
                <a:buFont typeface="Times New Roman"/>
                <a:buNone/>
              </a:pPr>
              <a:r>
                <a:rPr lang="en-US" sz="2000" b="0" i="0" u="none" strike="noStrike" cap="none">
                  <a:solidFill>
                    <a:srgbClr val="000000"/>
                  </a:solidFill>
                  <a:latin typeface="Times New Roman"/>
                  <a:ea typeface="Times New Roman"/>
                  <a:cs typeface="Times New Roman"/>
                  <a:sym typeface="Times New Roman"/>
                </a:rPr>
                <a:t>“Do for” 1 time</a:t>
              </a:r>
              <a:endParaRPr sz="1400" b="0" i="0" u="none" strike="noStrike" cap="none">
                <a:solidFill>
                  <a:srgbClr val="000000"/>
                </a:solidFill>
                <a:latin typeface="Arial"/>
                <a:ea typeface="Arial"/>
                <a:cs typeface="Arial"/>
                <a:sym typeface="Arial"/>
              </a:endParaRPr>
            </a:p>
          </p:txBody>
        </p:sp>
        <p:sp>
          <p:nvSpPr>
            <p:cNvPr id="762" name="Shape 2"/>
            <p:cNvSpPr/>
            <p:nvPr/>
          </p:nvSpPr>
          <p:spPr>
            <a:xfrm>
              <a:off x="1781809" y="1978660"/>
              <a:ext cx="218400" cy="218400"/>
            </a:xfrm>
            <a:prstGeom prst="ellipse">
              <a:avLst/>
            </a:prstGeom>
            <a:gradFill>
              <a:gsLst>
                <a:gs pos="0">
                  <a:srgbClr val="4FF62D"/>
                </a:gs>
                <a:gs pos="100000">
                  <a:srgbClr val="8FFF81"/>
                </a:gs>
              </a:gsLst>
              <a:lin ang="16200038" scaled="0"/>
            </a:gradFill>
            <a:ln>
              <a:noFill/>
            </a:ln>
            <a:effectLst>
              <a:outerShdw blurRad="40000" dist="23000" dir="5400000" rotWithShape="0">
                <a:srgbClr val="000000">
                  <a:alpha val="325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Text 2 copy"/>
            <p:cNvSpPr/>
            <p:nvPr/>
          </p:nvSpPr>
          <p:spPr>
            <a:xfrm>
              <a:off x="2014223" y="2211066"/>
              <a:ext cx="1467300" cy="1580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Text 2"/>
            <p:cNvSpPr txBox="1"/>
            <p:nvPr/>
          </p:nvSpPr>
          <p:spPr>
            <a:xfrm>
              <a:off x="2014223" y="2211066"/>
              <a:ext cx="1467300" cy="1580400"/>
            </a:xfrm>
            <a:prstGeom prst="rect">
              <a:avLst/>
            </a:prstGeom>
            <a:noFill/>
            <a:ln>
              <a:noFill/>
            </a:ln>
          </p:spPr>
          <p:txBody>
            <a:bodyPr spcFirstLastPara="1" wrap="square" lIns="115750" tIns="0" rIns="0" bIns="0" anchor="t" anchorCtr="0">
              <a:noAutofit/>
            </a:bodyPr>
            <a:lstStyle/>
            <a:p>
              <a:pPr marL="0" marR="0" lvl="0" indent="0" algn="l" rtl="0">
                <a:lnSpc>
                  <a:spcPct val="90000"/>
                </a:lnSpc>
                <a:spcBef>
                  <a:spcPts val="0"/>
                </a:spcBef>
                <a:spcAft>
                  <a:spcPts val="0"/>
                </a:spcAft>
                <a:buClr>
                  <a:srgbClr val="000000"/>
                </a:buClr>
                <a:buSzPts val="500"/>
                <a:buFont typeface="Times New Roman"/>
                <a:buNone/>
              </a:pPr>
              <a:r>
                <a:rPr lang="en-US" sz="2000" b="0" i="0" u="none" strike="noStrike" cap="none">
                  <a:solidFill>
                    <a:srgbClr val="000000"/>
                  </a:solidFill>
                  <a:latin typeface="Times New Roman"/>
                  <a:ea typeface="Times New Roman"/>
                  <a:cs typeface="Times New Roman"/>
                  <a:sym typeface="Times New Roman"/>
                </a:rPr>
                <a:t>“Do with”</a:t>
              </a:r>
              <a:endParaRPr sz="1400" b="0" i="0" u="none" strike="noStrike" cap="none">
                <a:solidFill>
                  <a:srgbClr val="000000"/>
                </a:solidFill>
                <a:latin typeface="Arial"/>
                <a:ea typeface="Arial"/>
                <a:cs typeface="Arial"/>
                <a:sym typeface="Arial"/>
              </a:endParaRPr>
            </a:p>
          </p:txBody>
        </p:sp>
        <p:sp>
          <p:nvSpPr>
            <p:cNvPr id="766" name="Text 1 copy"/>
            <p:cNvSpPr/>
            <p:nvPr/>
          </p:nvSpPr>
          <p:spPr>
            <a:xfrm>
              <a:off x="3050595" y="1591309"/>
              <a:ext cx="1597500" cy="2019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Text 1"/>
            <p:cNvSpPr txBox="1"/>
            <p:nvPr/>
          </p:nvSpPr>
          <p:spPr>
            <a:xfrm>
              <a:off x="3050595" y="1591309"/>
              <a:ext cx="1597500" cy="2019000"/>
            </a:xfrm>
            <a:prstGeom prst="rect">
              <a:avLst/>
            </a:prstGeom>
            <a:noFill/>
            <a:ln>
              <a:noFill/>
            </a:ln>
          </p:spPr>
          <p:txBody>
            <a:bodyPr spcFirstLastPara="1" wrap="square" lIns="160075" tIns="0" rIns="0" bIns="0" anchor="t" anchorCtr="0">
              <a:noAutofit/>
            </a:bodyPr>
            <a:lstStyle/>
            <a:p>
              <a:pPr marL="0" marR="0" lvl="0" indent="0" algn="l" rtl="0">
                <a:lnSpc>
                  <a:spcPct val="90000"/>
                </a:lnSpc>
                <a:spcBef>
                  <a:spcPts val="0"/>
                </a:spcBef>
                <a:spcAft>
                  <a:spcPts val="0"/>
                </a:spcAft>
                <a:buClr>
                  <a:srgbClr val="000000"/>
                </a:buClr>
                <a:buSzPts val="500"/>
                <a:buFont typeface="Times New Roman"/>
                <a:buNone/>
              </a:pPr>
              <a:r>
                <a:rPr lang="en-US" sz="2000" b="0" i="0" u="none" strike="noStrike" cap="none">
                  <a:solidFill>
                    <a:srgbClr val="000000"/>
                  </a:solidFill>
                  <a:latin typeface="Times New Roman"/>
                  <a:ea typeface="Times New Roman"/>
                  <a:cs typeface="Times New Roman"/>
                  <a:sym typeface="Times New Roman"/>
                </a:rPr>
                <a:t>Cheer on!</a:t>
              </a:r>
              <a:endParaRPr sz="1400" b="0" i="0" u="none" strike="noStrike" cap="none">
                <a:solidFill>
                  <a:srgbClr val="000000"/>
                </a:solidFill>
                <a:latin typeface="Arial"/>
                <a:ea typeface="Arial"/>
                <a:cs typeface="Arial"/>
                <a:sym typeface="Arial"/>
              </a:endParaRPr>
            </a:p>
          </p:txBody>
        </p:sp>
        <p:sp>
          <p:nvSpPr>
            <p:cNvPr id="765" name="Shape 1"/>
            <p:cNvSpPr/>
            <p:nvPr/>
          </p:nvSpPr>
          <p:spPr>
            <a:xfrm>
              <a:off x="2866389" y="1281430"/>
              <a:ext cx="302100" cy="302100"/>
            </a:xfrm>
            <a:prstGeom prst="ellipse">
              <a:avLst/>
            </a:prstGeom>
            <a:gradFill>
              <a:gsLst>
                <a:gs pos="0">
                  <a:srgbClr val="FF9129"/>
                </a:gs>
                <a:gs pos="100000">
                  <a:srgbClr val="FFB673"/>
                </a:gs>
              </a:gsLst>
              <a:lin ang="16200038" scaled="0"/>
            </a:gradFill>
            <a:ln>
              <a:noFill/>
            </a:ln>
            <a:effectLst>
              <a:outerShdw blurRad="40000" dist="23000" dir="5400000" rotWithShape="0">
                <a:srgbClr val="000000">
                  <a:alpha val="325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8" name="Text"/>
          <p:cNvSpPr txBox="1"/>
          <p:nvPr/>
        </p:nvSpPr>
        <p:spPr>
          <a:xfrm>
            <a:off x="560500" y="1994750"/>
            <a:ext cx="4491900" cy="352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i="0" u="none" strike="noStrike" cap="none">
                <a:latin typeface="Verdana"/>
                <a:ea typeface="Verdana"/>
                <a:cs typeface="Verdana"/>
                <a:sym typeface="Verdana"/>
              </a:rPr>
              <a:t>To help teams with:</a:t>
            </a:r>
            <a:endParaRPr sz="3000" i="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3000" i="0" u="none" strike="noStrike" cap="none">
              <a:latin typeface="Verdana"/>
              <a:ea typeface="Verdana"/>
              <a:cs typeface="Verdana"/>
              <a:sym typeface="Verdana"/>
            </a:endParaRPr>
          </a:p>
          <a:p>
            <a:pPr marL="457200" marR="0" lvl="0" indent="-419100" algn="l" rtl="0">
              <a:lnSpc>
                <a:spcPct val="100000"/>
              </a:lnSpc>
              <a:spcBef>
                <a:spcPts val="0"/>
              </a:spcBef>
              <a:spcAft>
                <a:spcPts val="0"/>
              </a:spcAft>
              <a:buSzPts val="3000"/>
              <a:buFont typeface="Verdana"/>
              <a:buChar char="●"/>
            </a:pPr>
            <a:r>
              <a:rPr lang="en-US" sz="3000" i="0" u="none" strike="noStrike" cap="none">
                <a:latin typeface="Verdana"/>
                <a:ea typeface="Verdana"/>
                <a:cs typeface="Verdana"/>
                <a:sym typeface="Verdana"/>
              </a:rPr>
              <a:t>VTSS fluency</a:t>
            </a:r>
            <a:endParaRPr sz="3000" i="0" u="none" strike="noStrike" cap="none">
              <a:latin typeface="Verdana"/>
              <a:ea typeface="Verdana"/>
              <a:cs typeface="Verdana"/>
              <a:sym typeface="Verdana"/>
            </a:endParaRPr>
          </a:p>
          <a:p>
            <a:pPr marL="457200" marR="0" lvl="0" indent="-419100" algn="l" rtl="0">
              <a:lnSpc>
                <a:spcPct val="100000"/>
              </a:lnSpc>
              <a:spcBef>
                <a:spcPts val="0"/>
              </a:spcBef>
              <a:spcAft>
                <a:spcPts val="0"/>
              </a:spcAft>
              <a:buSzPts val="3000"/>
              <a:buFont typeface="Verdana"/>
              <a:buChar char="●"/>
            </a:pPr>
            <a:r>
              <a:rPr lang="en-US" sz="3000" i="0" u="none" strike="noStrike" cap="none">
                <a:latin typeface="Verdana"/>
                <a:ea typeface="Verdana"/>
                <a:cs typeface="Verdana"/>
                <a:sym typeface="Verdana"/>
              </a:rPr>
              <a:t>Rapid redirection from mis-applications</a:t>
            </a:r>
            <a:endParaRPr sz="3000" i="0" u="none" strike="noStrike" cap="none">
              <a:latin typeface="Verdana"/>
              <a:ea typeface="Verdana"/>
              <a:cs typeface="Verdana"/>
              <a:sym typeface="Verdana"/>
            </a:endParaRPr>
          </a:p>
          <a:p>
            <a:pPr marL="457200" marR="0" lvl="0" indent="-419100" algn="l" rtl="0">
              <a:lnSpc>
                <a:spcPct val="100000"/>
              </a:lnSpc>
              <a:spcBef>
                <a:spcPts val="0"/>
              </a:spcBef>
              <a:spcAft>
                <a:spcPts val="0"/>
              </a:spcAft>
              <a:buSzPts val="3000"/>
              <a:buFont typeface="Verdana"/>
              <a:buChar char="●"/>
            </a:pPr>
            <a:r>
              <a:rPr lang="en-US" sz="3000" i="0" u="none" strike="noStrike" cap="none">
                <a:latin typeface="Verdana"/>
                <a:ea typeface="Verdana"/>
                <a:cs typeface="Verdana"/>
                <a:sym typeface="Verdana"/>
              </a:rPr>
              <a:t>Fidelity of overall implementation</a:t>
            </a:r>
            <a:endParaRPr sz="3000" i="0" u="none" strike="noStrike" cap="none">
              <a:latin typeface="Verdana"/>
              <a:ea typeface="Verdana"/>
              <a:cs typeface="Verdana"/>
              <a:sym typeface="Verdana"/>
            </a:endParaRPr>
          </a:p>
          <a:p>
            <a:pPr marL="457200" marR="0" lvl="0" indent="-419100" algn="l" rtl="0">
              <a:lnSpc>
                <a:spcPct val="100000"/>
              </a:lnSpc>
              <a:spcBef>
                <a:spcPts val="0"/>
              </a:spcBef>
              <a:spcAft>
                <a:spcPts val="0"/>
              </a:spcAft>
              <a:buSzPts val="3000"/>
              <a:buFont typeface="Verdana"/>
              <a:buChar char="●"/>
            </a:pPr>
            <a:r>
              <a:rPr lang="en-US" sz="3000" i="0" u="none" strike="noStrike" cap="none">
                <a:latin typeface="Verdana"/>
                <a:ea typeface="Verdana"/>
                <a:cs typeface="Verdana"/>
                <a:sym typeface="Verdana"/>
              </a:rPr>
              <a:t>Sustainability over time</a:t>
            </a:r>
            <a:endParaRPr sz="3000" i="0" u="none" strike="noStrike" cap="none">
              <a:latin typeface="Verdana"/>
              <a:ea typeface="Verdana"/>
              <a:cs typeface="Verdana"/>
              <a:sym typeface="Verdana"/>
            </a:endParaRPr>
          </a:p>
        </p:txBody>
      </p:sp>
      <p:sp>
        <p:nvSpPr>
          <p:cNvPr id="756"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The importance of coaching</a:t>
            </a:r>
            <a:endParaRPr/>
          </a:p>
          <a:p>
            <a:pPr marL="0" marR="0" lvl="0" indent="0" algn="ctr" rtl="0">
              <a:lnSpc>
                <a:spcPct val="100000"/>
              </a:lnSpc>
              <a:spcBef>
                <a:spcPts val="0"/>
              </a:spcBef>
              <a:spcAft>
                <a:spcPts val="0"/>
              </a:spcAft>
              <a:buClr>
                <a:schemeClr val="dk1"/>
              </a:buClr>
              <a:buSzPts val="764"/>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5" name="Text 2"/>
          <p:cNvSpPr txBox="1"/>
          <p:nvPr/>
        </p:nvSpPr>
        <p:spPr>
          <a:xfrm>
            <a:off x="947550" y="3428993"/>
            <a:ext cx="7248900" cy="20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200" b="1" i="0" u="none" strike="noStrike" cap="none">
                <a:solidFill>
                  <a:schemeClr val="dk1"/>
                </a:solidFill>
                <a:latin typeface="Verdana"/>
                <a:ea typeface="Verdana"/>
                <a:cs typeface="Verdana"/>
                <a:sym typeface="Verdana"/>
              </a:rPr>
              <a:t>2.</a:t>
            </a:r>
            <a:r>
              <a:rPr lang="en-US" sz="3200" i="0" u="none" strike="noStrike" cap="none">
                <a:latin typeface="Verdana"/>
                <a:ea typeface="Verdana"/>
                <a:cs typeface="Verdana"/>
                <a:sym typeface="Verdana"/>
              </a:rPr>
              <a:t> </a:t>
            </a:r>
            <a:r>
              <a:rPr lang="en-US" sz="3200" b="1" i="0" u="none" strike="noStrike" cap="none">
                <a:latin typeface="Verdana"/>
                <a:ea typeface="Verdana"/>
                <a:cs typeface="Verdana"/>
                <a:sym typeface="Verdana"/>
              </a:rPr>
              <a:t>Be in contact</a:t>
            </a:r>
            <a:r>
              <a:rPr lang="en-US" sz="3200" i="0" u="none" strike="noStrike" cap="none">
                <a:solidFill>
                  <a:srgbClr val="000000"/>
                </a:solidFill>
                <a:latin typeface="Verdana"/>
                <a:ea typeface="Verdana"/>
                <a:cs typeface="Verdana"/>
                <a:sym typeface="Verdana"/>
              </a:rPr>
              <a:t> </a:t>
            </a:r>
            <a:r>
              <a:rPr lang="en-US" sz="3200" i="0" u="none" strike="noStrike" cap="none">
                <a:solidFill>
                  <a:schemeClr val="dk1"/>
                </a:solidFill>
                <a:latin typeface="Verdana"/>
                <a:ea typeface="Verdana"/>
                <a:cs typeface="Verdana"/>
                <a:sym typeface="Verdana"/>
              </a:rPr>
              <a:t>with VTSS state level Division Systems Coaches to plan and attend at least one site visit.</a:t>
            </a:r>
            <a:endParaRPr sz="3200" i="0" u="none" strike="noStrike" cap="none">
              <a:solidFill>
                <a:srgbClr val="000000"/>
              </a:solidFill>
              <a:latin typeface="Verdana"/>
              <a:ea typeface="Verdana"/>
              <a:cs typeface="Verdana"/>
              <a:sym typeface="Verdana"/>
            </a:endParaRPr>
          </a:p>
        </p:txBody>
      </p:sp>
      <p:sp>
        <p:nvSpPr>
          <p:cNvPr id="774" name="Text 1"/>
          <p:cNvSpPr txBox="1"/>
          <p:nvPr/>
        </p:nvSpPr>
        <p:spPr>
          <a:xfrm>
            <a:off x="947550" y="2167004"/>
            <a:ext cx="7248900" cy="150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200" b="1" i="0" u="none" strike="noStrike" cap="none">
                <a:solidFill>
                  <a:schemeClr val="dk1"/>
                </a:solidFill>
                <a:latin typeface="Verdana"/>
                <a:ea typeface="Verdana"/>
                <a:cs typeface="Verdana"/>
                <a:sym typeface="Verdana"/>
              </a:rPr>
              <a:t>1.</a:t>
            </a:r>
            <a:r>
              <a:rPr lang="en-US" sz="3200" i="0" u="none" strike="noStrike" cap="none">
                <a:solidFill>
                  <a:schemeClr val="dk1"/>
                </a:solidFill>
                <a:latin typeface="Verdana"/>
                <a:ea typeface="Verdana"/>
                <a:cs typeface="Verdana"/>
                <a:sym typeface="Verdana"/>
              </a:rPr>
              <a:t> </a:t>
            </a:r>
            <a:r>
              <a:rPr lang="en-US" sz="3200" b="1" i="0" u="none" strike="noStrike" cap="none">
                <a:latin typeface="Verdana"/>
                <a:ea typeface="Verdana"/>
                <a:cs typeface="Verdana"/>
                <a:sym typeface="Verdana"/>
              </a:rPr>
              <a:t>Support</a:t>
            </a:r>
            <a:r>
              <a:rPr lang="en-US" sz="3200" i="0" u="none" strike="noStrike" cap="none">
                <a:latin typeface="Verdana"/>
                <a:ea typeface="Verdana"/>
                <a:cs typeface="Verdana"/>
                <a:sym typeface="Verdana"/>
              </a:rPr>
              <a:t> the activities in the Scope and Sequence.</a:t>
            </a:r>
            <a:endParaRPr sz="3200" i="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latin typeface="Arial"/>
                <a:ea typeface="Arial"/>
                <a:cs typeface="Arial"/>
                <a:sym typeface="Arial"/>
              </a:rPr>
              <a:t/>
            </a:r>
            <a:br>
              <a:rPr lang="en-US" sz="3000" b="0" i="0" u="none" strike="noStrike" cap="none">
                <a:latin typeface="Arial"/>
                <a:ea typeface="Arial"/>
                <a:cs typeface="Arial"/>
                <a:sym typeface="Arial"/>
              </a:rPr>
            </a:br>
            <a:endParaRPr sz="3000" b="0" i="0" u="none" strike="noStrike" cap="none">
              <a:latin typeface="Arial"/>
              <a:ea typeface="Arial"/>
              <a:cs typeface="Arial"/>
              <a:sym typeface="Arial"/>
            </a:endParaRPr>
          </a:p>
        </p:txBody>
      </p:sp>
      <p:sp>
        <p:nvSpPr>
          <p:cNvPr id="773" name="Title"/>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Division Coaches Will...</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4" name="Text 3"/>
          <p:cNvSpPr txBox="1"/>
          <p:nvPr/>
        </p:nvSpPr>
        <p:spPr>
          <a:xfrm>
            <a:off x="660950" y="4614124"/>
            <a:ext cx="7767600" cy="116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US" sz="3000" b="1" i="0" u="none" strike="noStrike" cap="none">
                <a:solidFill>
                  <a:schemeClr val="dk1"/>
                </a:solidFill>
                <a:latin typeface="Verdana"/>
                <a:ea typeface="Verdana"/>
                <a:cs typeface="Verdana"/>
                <a:sym typeface="Verdana"/>
              </a:rPr>
              <a:t>5. </a:t>
            </a:r>
            <a:r>
              <a:rPr lang="en-US" sz="3000" b="1" i="0" u="none" strike="noStrike" cap="none">
                <a:latin typeface="Verdana"/>
                <a:ea typeface="Verdana"/>
                <a:cs typeface="Verdana"/>
                <a:sym typeface="Verdana"/>
              </a:rPr>
              <a:t>Plan </a:t>
            </a:r>
            <a:r>
              <a:rPr lang="en-US" sz="3000" i="0" u="none" strike="noStrike" cap="none">
                <a:solidFill>
                  <a:schemeClr val="dk1"/>
                </a:solidFill>
                <a:latin typeface="Verdana"/>
                <a:ea typeface="Verdana"/>
                <a:cs typeface="Verdana"/>
                <a:sym typeface="Verdana"/>
              </a:rPr>
              <a:t>to attend future trainings</a:t>
            </a:r>
            <a:endParaRPr sz="300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600"/>
              <a:buFont typeface="Arial"/>
              <a:buNone/>
            </a:pPr>
            <a:r>
              <a:rPr lang="en-US" sz="3000" b="1">
                <a:solidFill>
                  <a:schemeClr val="dk1"/>
                </a:solidFill>
                <a:latin typeface="Verdana"/>
                <a:ea typeface="Verdana"/>
                <a:cs typeface="Verdana"/>
                <a:sym typeface="Verdana"/>
              </a:rPr>
              <a:t>Strand 1 Data Informed Decision Making</a:t>
            </a:r>
            <a:r>
              <a:rPr lang="en-US" sz="3000" b="1" i="0" u="none" strike="noStrike" cap="none">
                <a:solidFill>
                  <a:schemeClr val="dk1"/>
                </a:solidFill>
                <a:latin typeface="Verdana"/>
                <a:ea typeface="Verdana"/>
                <a:cs typeface="Verdana"/>
                <a:sym typeface="Verdana"/>
              </a:rPr>
              <a:t> (3 sessions throughout the year)</a:t>
            </a:r>
            <a:endParaRPr sz="3000" b="1" i="0" u="none" strike="noStrike" cap="none">
              <a:solidFill>
                <a:srgbClr val="000000"/>
              </a:solidFill>
              <a:latin typeface="Verdana"/>
              <a:ea typeface="Verdana"/>
              <a:cs typeface="Verdana"/>
              <a:sym typeface="Verdana"/>
            </a:endParaRPr>
          </a:p>
        </p:txBody>
      </p:sp>
      <p:sp>
        <p:nvSpPr>
          <p:cNvPr id="782" name="Text 2"/>
          <p:cNvSpPr txBox="1"/>
          <p:nvPr/>
        </p:nvSpPr>
        <p:spPr>
          <a:xfrm>
            <a:off x="647300" y="2994423"/>
            <a:ext cx="7794900" cy="1619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1" i="0" u="none" strike="noStrike" cap="none">
                <a:solidFill>
                  <a:schemeClr val="dk1"/>
                </a:solidFill>
                <a:latin typeface="Verdana"/>
                <a:ea typeface="Verdana"/>
                <a:cs typeface="Verdana"/>
                <a:sym typeface="Verdana"/>
              </a:rPr>
              <a:t>4. Share</a:t>
            </a:r>
            <a:r>
              <a:rPr lang="en-US" sz="3000" i="0" u="none" strike="noStrike" cap="none">
                <a:solidFill>
                  <a:srgbClr val="000000"/>
                </a:solidFill>
                <a:latin typeface="Verdana"/>
                <a:ea typeface="Verdana"/>
                <a:cs typeface="Verdana"/>
                <a:sym typeface="Verdana"/>
              </a:rPr>
              <a:t> </a:t>
            </a:r>
            <a:r>
              <a:rPr lang="en-US" sz="3000">
                <a:solidFill>
                  <a:schemeClr val="dk1"/>
                </a:solidFill>
                <a:latin typeface="Verdana"/>
                <a:ea typeface="Verdana"/>
                <a:cs typeface="Verdana"/>
                <a:sym typeface="Verdana"/>
              </a:rPr>
              <a:t>the work with stakeholders as you develop your implementation journey.</a:t>
            </a:r>
            <a:endParaRPr sz="3000" i="0" u="none" strike="noStrike" cap="none">
              <a:solidFill>
                <a:srgbClr val="000000"/>
              </a:solidFill>
              <a:latin typeface="Verdana"/>
              <a:ea typeface="Verdana"/>
              <a:cs typeface="Verdana"/>
              <a:sym typeface="Verdana"/>
            </a:endParaRPr>
          </a:p>
        </p:txBody>
      </p:sp>
      <p:sp>
        <p:nvSpPr>
          <p:cNvPr id="781" name="Text 1"/>
          <p:cNvSpPr txBox="1"/>
          <p:nvPr/>
        </p:nvSpPr>
        <p:spPr>
          <a:xfrm>
            <a:off x="688149" y="1341715"/>
            <a:ext cx="7794900" cy="1545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1" i="0" u="none" strike="noStrike" cap="none">
                <a:solidFill>
                  <a:schemeClr val="dk1"/>
                </a:solidFill>
                <a:latin typeface="Verdana"/>
                <a:ea typeface="Verdana"/>
                <a:cs typeface="Verdana"/>
                <a:sym typeface="Verdana"/>
              </a:rPr>
              <a:t>3.</a:t>
            </a:r>
            <a:r>
              <a:rPr lang="en-US" sz="3000" i="0" u="none" strike="noStrike" cap="none">
                <a:solidFill>
                  <a:schemeClr val="dk1"/>
                </a:solidFill>
                <a:latin typeface="Verdana"/>
                <a:ea typeface="Verdana"/>
                <a:cs typeface="Verdana"/>
                <a:sym typeface="Verdana"/>
              </a:rPr>
              <a:t> </a:t>
            </a:r>
            <a:r>
              <a:rPr lang="en-US" sz="3000" b="1" i="0" u="none" strike="noStrike" cap="none">
                <a:solidFill>
                  <a:schemeClr val="dk1"/>
                </a:solidFill>
                <a:latin typeface="Verdana"/>
                <a:ea typeface="Verdana"/>
                <a:cs typeface="Verdana"/>
                <a:sym typeface="Verdana"/>
              </a:rPr>
              <a:t>Schedule</a:t>
            </a:r>
            <a:r>
              <a:rPr lang="en-US" sz="3000" b="1" i="0" u="none" strike="noStrike" cap="none">
                <a:solidFill>
                  <a:srgbClr val="000000"/>
                </a:solidFill>
                <a:latin typeface="Verdana"/>
                <a:ea typeface="Verdana"/>
                <a:cs typeface="Verdana"/>
                <a:sym typeface="Verdana"/>
              </a:rPr>
              <a:t> </a:t>
            </a:r>
            <a:r>
              <a:rPr lang="en-US" sz="3000" i="0" u="none" strike="noStrike" cap="none">
                <a:solidFill>
                  <a:schemeClr val="dk1"/>
                </a:solidFill>
                <a:latin typeface="Verdana"/>
                <a:ea typeface="Verdana"/>
                <a:cs typeface="Verdana"/>
                <a:sym typeface="Verdana"/>
              </a:rPr>
              <a:t>division leadership team meetings and list them on your </a:t>
            </a:r>
            <a:r>
              <a:rPr lang="en-US" sz="3000" i="0" u="none" strike="noStrike" cap="none">
                <a:solidFill>
                  <a:schemeClr val="dk1"/>
                </a:solidFill>
                <a:highlight>
                  <a:srgbClr val="F3F3F3"/>
                </a:highlight>
                <a:latin typeface="Verdana"/>
                <a:ea typeface="Verdana"/>
                <a:cs typeface="Verdana"/>
                <a:sym typeface="Verdana"/>
              </a:rPr>
              <a:t>worksheet</a:t>
            </a:r>
            <a:r>
              <a:rPr lang="en-US" sz="3000" i="0" u="none" strike="noStrike" cap="none">
                <a:solidFill>
                  <a:schemeClr val="dk1"/>
                </a:solidFill>
                <a:latin typeface="Verdana"/>
                <a:ea typeface="Verdana"/>
                <a:cs typeface="Verdana"/>
                <a:sym typeface="Verdana"/>
              </a:rPr>
              <a:t> for leadership </a:t>
            </a:r>
            <a:r>
              <a:rPr lang="en-US" sz="3400" i="0" u="none" strike="noStrike" cap="none">
                <a:solidFill>
                  <a:schemeClr val="dk1"/>
                </a:solidFill>
                <a:latin typeface="Verdana"/>
                <a:ea typeface="Verdana"/>
                <a:cs typeface="Verdana"/>
                <a:sym typeface="Verdana"/>
              </a:rPr>
              <a:t>team. </a:t>
            </a:r>
            <a:r>
              <a:rPr lang="en-US" sz="3400" b="0" i="0" u="none" strike="noStrike" cap="none">
                <a:solidFill>
                  <a:srgbClr val="000000"/>
                </a:solidFill>
                <a:latin typeface="Arial"/>
                <a:ea typeface="Arial"/>
                <a:cs typeface="Arial"/>
                <a:sym typeface="Arial"/>
              </a:rPr>
              <a:t/>
            </a:r>
            <a:br>
              <a:rPr lang="en-US" sz="3400" b="0" i="0" u="none" strike="noStrike" cap="none">
                <a:solidFill>
                  <a:srgbClr val="000000"/>
                </a:solidFill>
                <a:latin typeface="Arial"/>
                <a:ea typeface="Arial"/>
                <a:cs typeface="Arial"/>
                <a:sym typeface="Arial"/>
              </a:rPr>
            </a:br>
            <a:endParaRPr sz="3400" b="0" i="0" u="none" strike="noStrike" cap="none">
              <a:solidFill>
                <a:srgbClr val="000000"/>
              </a:solidFill>
              <a:latin typeface="Arial"/>
              <a:ea typeface="Arial"/>
              <a:cs typeface="Arial"/>
              <a:sym typeface="Arial"/>
            </a:endParaRPr>
          </a:p>
        </p:txBody>
      </p:sp>
      <p:sp>
        <p:nvSpPr>
          <p:cNvPr id="780" name="Title"/>
          <p:cNvSpPr txBox="1">
            <a:spLocks noGrp="1"/>
          </p:cNvSpPr>
          <p:nvPr>
            <p:ph type="title"/>
          </p:nvPr>
        </p:nvSpPr>
        <p:spPr>
          <a:xfrm>
            <a:off x="416401" y="91933"/>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The Division Team Will...</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91" name="Image - Text Box" descr="Box that includes questions about data and requests that participants list data points within it"/>
          <p:cNvPicPr preferRelativeResize="0"/>
          <p:nvPr/>
        </p:nvPicPr>
        <p:blipFill rotWithShape="1">
          <a:blip r:embed="rId3">
            <a:alphaModFix/>
          </a:blip>
          <a:srcRect/>
          <a:stretch/>
        </p:blipFill>
        <p:spPr>
          <a:xfrm>
            <a:off x="321301" y="3429000"/>
            <a:ext cx="8822700" cy="2417875"/>
          </a:xfrm>
          <a:prstGeom prst="rect">
            <a:avLst/>
          </a:prstGeom>
          <a:noFill/>
          <a:ln>
            <a:noFill/>
          </a:ln>
        </p:spPr>
      </p:pic>
      <p:sp>
        <p:nvSpPr>
          <p:cNvPr id="790" name="Text"/>
          <p:cNvSpPr txBox="1"/>
          <p:nvPr/>
        </p:nvSpPr>
        <p:spPr>
          <a:xfrm>
            <a:off x="457200" y="1239932"/>
            <a:ext cx="8538900" cy="21891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1"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r>
              <a:rPr lang="en-US" sz="3000" b="1" i="0" u="none" strike="noStrike" cap="none" dirty="0">
                <a:solidFill>
                  <a:schemeClr val="dk1"/>
                </a:solidFill>
                <a:latin typeface="Verdana"/>
                <a:ea typeface="Verdana"/>
                <a:cs typeface="Verdana"/>
                <a:sym typeface="Verdana"/>
              </a:rPr>
              <a:t>6.</a:t>
            </a:r>
            <a:r>
              <a:rPr lang="en-US" sz="3000" i="0" u="none" strike="noStrike" cap="none" dirty="0">
                <a:solidFill>
                  <a:schemeClr val="dk1"/>
                </a:solidFill>
                <a:latin typeface="Verdana"/>
                <a:ea typeface="Verdana"/>
                <a:cs typeface="Verdana"/>
                <a:sym typeface="Verdana"/>
              </a:rPr>
              <a:t> </a:t>
            </a:r>
            <a:r>
              <a:rPr lang="en-US" sz="3000" b="1" i="0" u="none" strike="noStrike" cap="none" dirty="0">
                <a:solidFill>
                  <a:schemeClr val="dk1"/>
                </a:solidFill>
                <a:latin typeface="Verdana"/>
                <a:ea typeface="Verdana"/>
                <a:cs typeface="Verdana"/>
                <a:sym typeface="Verdana"/>
              </a:rPr>
              <a:t>Review </a:t>
            </a:r>
            <a:r>
              <a:rPr lang="en-US" sz="3000" i="0" u="none" strike="noStrike" cap="none" dirty="0">
                <a:solidFill>
                  <a:schemeClr val="dk1"/>
                </a:solidFill>
                <a:latin typeface="Verdana"/>
                <a:ea typeface="Verdana"/>
                <a:cs typeface="Verdana"/>
                <a:sym typeface="Verdana"/>
              </a:rPr>
              <a:t>notes from the </a:t>
            </a:r>
            <a:r>
              <a:rPr lang="en-US" sz="3000" b="1" i="0" u="none" strike="noStrike" cap="none" dirty="0">
                <a:solidFill>
                  <a:schemeClr val="dk1"/>
                </a:solidFill>
                <a:latin typeface="Verdana"/>
                <a:ea typeface="Verdana"/>
                <a:cs typeface="Verdana"/>
                <a:sym typeface="Verdana"/>
              </a:rPr>
              <a:t>Data Driven Decision Making</a:t>
            </a:r>
            <a:r>
              <a:rPr lang="en-US" sz="3000" i="0" u="none" strike="noStrike" cap="none" dirty="0">
                <a:solidFill>
                  <a:schemeClr val="dk1"/>
                </a:solidFill>
                <a:latin typeface="Verdana"/>
                <a:ea typeface="Verdana"/>
                <a:cs typeface="Verdana"/>
                <a:sym typeface="Verdana"/>
              </a:rPr>
              <a:t> document you developed earlier and make revisions as needed.</a:t>
            </a:r>
            <a:endParaRPr sz="3000" i="0" u="none" strike="noStrike" cap="none" dirty="0">
              <a:solidFill>
                <a:srgbClr val="000000"/>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i="0" u="none" strike="noStrike" cap="none" dirty="0">
              <a:solidFill>
                <a:srgbClr val="000000"/>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a:p>
            <a:pPr marL="0" marR="0" lvl="0" indent="0" algn="l" rtl="0">
              <a:lnSpc>
                <a:spcPct val="90000"/>
              </a:lnSpc>
              <a:spcBef>
                <a:spcPts val="56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p:txBody>
      </p:sp>
      <p:sp>
        <p:nvSpPr>
          <p:cNvPr id="789" name="Title"/>
          <p:cNvSpPr txBox="1">
            <a:spLocks noGrp="1"/>
          </p:cNvSpPr>
          <p:nvPr>
            <p:ph type="title"/>
          </p:nvPr>
        </p:nvSpPr>
        <p:spPr>
          <a:xfrm>
            <a:off x="457200" y="96963"/>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400" i="0" u="none" strike="noStrike" cap="none" dirty="0">
                <a:solidFill>
                  <a:schemeClr val="dk1"/>
                </a:solidFill>
              </a:rPr>
              <a:t>The Division Team Will</a:t>
            </a:r>
            <a:r>
              <a:rPr lang="en-US" sz="4400" i="0" u="none" strike="noStrike" cap="none" dirty="0" smtClean="0">
                <a:solidFill>
                  <a:schemeClr val="dk1"/>
                </a:solidFill>
              </a:rPr>
              <a:t>... 2</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8" name="Image - Table" descr="Image of chart from evalution of data systems including question about what kinds of systems are used"/>
          <p:cNvPicPr preferRelativeResize="0"/>
          <p:nvPr/>
        </p:nvPicPr>
        <p:blipFill rotWithShape="1">
          <a:blip r:embed="rId3">
            <a:alphaModFix/>
          </a:blip>
          <a:srcRect/>
          <a:stretch/>
        </p:blipFill>
        <p:spPr>
          <a:xfrm>
            <a:off x="152400" y="2353549"/>
            <a:ext cx="8487461" cy="4405490"/>
          </a:xfrm>
          <a:prstGeom prst="rect">
            <a:avLst/>
          </a:prstGeom>
          <a:noFill/>
          <a:ln>
            <a:noFill/>
          </a:ln>
        </p:spPr>
      </p:pic>
      <p:sp>
        <p:nvSpPr>
          <p:cNvPr id="797" name="Text"/>
          <p:cNvSpPr txBox="1"/>
          <p:nvPr/>
        </p:nvSpPr>
        <p:spPr>
          <a:xfrm>
            <a:off x="1147350" y="1417650"/>
            <a:ext cx="6936300" cy="93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1" i="0" u="none" strike="noStrike" cap="none">
                <a:solidFill>
                  <a:schemeClr val="dk1"/>
                </a:solidFill>
                <a:latin typeface="Verdana"/>
                <a:ea typeface="Verdana"/>
                <a:cs typeface="Verdana"/>
                <a:sym typeface="Verdana"/>
              </a:rPr>
              <a:t>7. </a:t>
            </a:r>
            <a:r>
              <a:rPr lang="en-US" sz="3000" b="1" i="0" u="none" strike="noStrike" cap="none">
                <a:latin typeface="Verdana"/>
                <a:ea typeface="Verdana"/>
                <a:cs typeface="Verdana"/>
                <a:sym typeface="Verdana"/>
              </a:rPr>
              <a:t>Complete </a:t>
            </a:r>
            <a:r>
              <a:rPr lang="en-US" sz="3000" i="0" u="none" strike="noStrike" cap="none">
                <a:latin typeface="Verdana"/>
                <a:ea typeface="Verdana"/>
                <a:cs typeface="Verdana"/>
                <a:sym typeface="Verdana"/>
              </a:rPr>
              <a:t>your Data Systems for Successful</a:t>
            </a:r>
            <a:r>
              <a:rPr lang="en-US" sz="3000" i="0" u="none" strike="noStrike" cap="none">
                <a:solidFill>
                  <a:schemeClr val="dk1"/>
                </a:solidFill>
                <a:latin typeface="Verdana"/>
                <a:ea typeface="Verdana"/>
                <a:cs typeface="Verdana"/>
                <a:sym typeface="Verdana"/>
              </a:rPr>
              <a:t> Implementation (data </a:t>
            </a:r>
            <a:r>
              <a:rPr lang="en-US" sz="2800" b="0" i="0" u="none" strike="noStrike" cap="none">
                <a:solidFill>
                  <a:schemeClr val="dk1"/>
                </a:solidFill>
                <a:latin typeface="Arial"/>
                <a:ea typeface="Arial"/>
                <a:cs typeface="Arial"/>
                <a:sym typeface="Arial"/>
              </a:rPr>
              <a:t>audit)</a:t>
            </a:r>
            <a:endParaRPr sz="1400" b="0" i="0" u="none" strike="noStrike" cap="none">
              <a:solidFill>
                <a:srgbClr val="000000"/>
              </a:solidFill>
              <a:latin typeface="Arial"/>
              <a:ea typeface="Arial"/>
              <a:cs typeface="Arial"/>
              <a:sym typeface="Arial"/>
            </a:endParaRPr>
          </a:p>
        </p:txBody>
      </p:sp>
      <p:sp>
        <p:nvSpPr>
          <p:cNvPr id="796" name="Title"/>
          <p:cNvSpPr txBox="1">
            <a:spLocks noGrp="1"/>
          </p:cNvSpPr>
          <p:nvPr>
            <p:ph type="title"/>
          </p:nvPr>
        </p:nvSpPr>
        <p:spPr>
          <a:xfrm>
            <a:off x="457200" y="274638"/>
            <a:ext cx="8229600" cy="11430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4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4400" i="0" u="none" strike="noStrike" cap="none">
                <a:solidFill>
                  <a:schemeClr val="dk1"/>
                </a:solidFill>
              </a:rPr>
              <a:t>The Division Team Will...</a:t>
            </a:r>
            <a:endParaRPr/>
          </a:p>
          <a:p>
            <a:pPr marL="0" marR="0" lvl="0" indent="0" algn="ctr" rtl="0">
              <a:lnSpc>
                <a:spcPct val="100000"/>
              </a:lnSpc>
              <a:spcBef>
                <a:spcPts val="0"/>
              </a:spcBef>
              <a:spcAft>
                <a:spcPts val="0"/>
              </a:spcAft>
              <a:buClr>
                <a:schemeClr val="dk1"/>
              </a:buClr>
              <a:buSzPts val="1400"/>
              <a:buFont typeface="Arial"/>
              <a:buNone/>
            </a:pPr>
            <a:endParaRPr sz="4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5" name="Image" descr="Image of colored boxes indicating the different phases of movement toward meaningful change, and how those phases can move toward confusion without a vision"/>
          <p:cNvPicPr preferRelativeResize="0"/>
          <p:nvPr/>
        </p:nvPicPr>
        <p:blipFill rotWithShape="1">
          <a:blip r:embed="rId3">
            <a:alphaModFix/>
          </a:blip>
          <a:srcRect/>
          <a:stretch/>
        </p:blipFill>
        <p:spPr>
          <a:xfrm>
            <a:off x="114300" y="2619200"/>
            <a:ext cx="8915400" cy="1619589"/>
          </a:xfrm>
          <a:prstGeom prst="rect">
            <a:avLst/>
          </a:prstGeom>
          <a:noFill/>
          <a:ln>
            <a:noFill/>
          </a:ln>
        </p:spPr>
      </p:pic>
      <p:sp>
        <p:nvSpPr>
          <p:cNvPr id="804" name="Title"/>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Now, let’s develop your VISION!</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3" name="Shape" descr="Blue arrow pointing to Team Members"/>
          <p:cNvPicPr preferRelativeResize="0"/>
          <p:nvPr/>
        </p:nvPicPr>
        <p:blipFill rotWithShape="1">
          <a:blip r:embed="rId3">
            <a:alphaModFix/>
          </a:blip>
          <a:srcRect/>
          <a:stretch/>
        </p:blipFill>
        <p:spPr>
          <a:xfrm rot="2729427">
            <a:off x="-215053" y="3919176"/>
            <a:ext cx="1660418" cy="802526"/>
          </a:xfrm>
          <a:prstGeom prst="rect">
            <a:avLst/>
          </a:prstGeom>
          <a:noFill/>
          <a:ln>
            <a:noFill/>
          </a:ln>
        </p:spPr>
      </p:pic>
      <p:pic>
        <p:nvPicPr>
          <p:cNvPr id="252" name="Image" descr="Graphic of the Division Exploration Team Worksheet"/>
          <p:cNvPicPr preferRelativeResize="0"/>
          <p:nvPr/>
        </p:nvPicPr>
        <p:blipFill rotWithShape="1">
          <a:blip r:embed="rId4">
            <a:alphaModFix/>
          </a:blip>
          <a:srcRect t="27536"/>
          <a:stretch/>
        </p:blipFill>
        <p:spPr>
          <a:xfrm>
            <a:off x="771975" y="1835600"/>
            <a:ext cx="7704974" cy="4249850"/>
          </a:xfrm>
          <a:prstGeom prst="rect">
            <a:avLst/>
          </a:prstGeom>
          <a:noFill/>
          <a:ln>
            <a:noFill/>
          </a:ln>
        </p:spPr>
      </p:pic>
      <p:sp>
        <p:nvSpPr>
          <p:cNvPr id="254" name="Title"/>
          <p:cNvSpPr txBox="1">
            <a:spLocks noGrp="1"/>
          </p:cNvSpPr>
          <p:nvPr>
            <p:ph type="title"/>
          </p:nvPr>
        </p:nvSpPr>
        <p:spPr>
          <a:xfrm>
            <a:off x="457200" y="274637"/>
            <a:ext cx="8229600" cy="1143000"/>
          </a:xfrm>
          <a:prstGeom prst="rect">
            <a:avLst/>
          </a:prstGeom>
          <a:solidFill>
            <a:srgbClr val="A9DCF2">
              <a:alpha val="6745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t>Division Exploration Team Worksheet</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grpSp>
        <p:nvGrpSpPr>
          <p:cNvPr id="813" name="Image - Grouped Shapes and Text" descr="Image of square with word &quot;vision&quot; next to lines and arrow pointing toward the words &quot;meaningful change&quot;"/>
          <p:cNvGrpSpPr/>
          <p:nvPr/>
        </p:nvGrpSpPr>
        <p:grpSpPr>
          <a:xfrm>
            <a:off x="609350" y="4675375"/>
            <a:ext cx="8306055" cy="1371581"/>
            <a:chOff x="637282" y="1611059"/>
            <a:chExt cx="8591285" cy="1049411"/>
          </a:xfrm>
        </p:grpSpPr>
        <p:sp>
          <p:nvSpPr>
            <p:cNvPr id="820" name="Text 2"/>
            <p:cNvSpPr txBox="1"/>
            <p:nvPr/>
          </p:nvSpPr>
          <p:spPr>
            <a:xfrm>
              <a:off x="7258767" y="1726270"/>
              <a:ext cx="1969800" cy="93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500"/>
                <a:buFont typeface="Tahoma"/>
                <a:buNone/>
              </a:pPr>
              <a:r>
                <a:rPr lang="en-US" sz="2000" b="1" i="0" u="none" strike="noStrike" cap="none">
                  <a:solidFill>
                    <a:srgbClr val="000000"/>
                  </a:solidFill>
                  <a:latin typeface="Tahoma"/>
                  <a:ea typeface="Tahoma"/>
                  <a:cs typeface="Tahoma"/>
                  <a:sym typeface="Tahoma"/>
                </a:rPr>
                <a:t>Meaningful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500"/>
                <a:buFont typeface="Tahoma"/>
                <a:buNone/>
              </a:pPr>
              <a:r>
                <a:rPr lang="en-US" sz="2000" b="1" i="0" u="none" strike="noStrike" cap="none">
                  <a:solidFill>
                    <a:srgbClr val="000000"/>
                  </a:solidFill>
                  <a:latin typeface="Tahoma"/>
                  <a:ea typeface="Tahoma"/>
                  <a:cs typeface="Tahoma"/>
                  <a:sym typeface="Tahoma"/>
                </a:rPr>
                <a:t> Change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endParaRPr sz="1400" b="1" i="0" u="none" strike="noStrike" cap="none">
                <a:solidFill>
                  <a:schemeClr val="dk1"/>
                </a:solidFill>
                <a:latin typeface="Tahoma"/>
                <a:ea typeface="Tahoma"/>
                <a:cs typeface="Tahoma"/>
                <a:sym typeface="Tahoma"/>
              </a:endParaRPr>
            </a:p>
          </p:txBody>
        </p:sp>
        <p:cxnSp>
          <p:nvCxnSpPr>
            <p:cNvPr id="814" name="Line 5"/>
            <p:cNvCxnSpPr/>
            <p:nvPr/>
          </p:nvCxnSpPr>
          <p:spPr>
            <a:xfrm>
              <a:off x="6836921" y="2065694"/>
              <a:ext cx="492300" cy="0"/>
            </a:xfrm>
            <a:prstGeom prst="straightConnector1">
              <a:avLst/>
            </a:prstGeom>
            <a:noFill/>
            <a:ln w="38100" cap="flat" cmpd="sng">
              <a:solidFill>
                <a:srgbClr val="000000"/>
              </a:solidFill>
              <a:prstDash val="solid"/>
              <a:round/>
              <a:headEnd type="none" w="sm" len="sm"/>
              <a:tailEnd type="triangle" w="lg" len="lg"/>
            </a:ln>
          </p:spPr>
        </p:cxnSp>
        <p:cxnSp>
          <p:nvCxnSpPr>
            <p:cNvPr id="815" name="Line 4"/>
            <p:cNvCxnSpPr/>
            <p:nvPr/>
          </p:nvCxnSpPr>
          <p:spPr>
            <a:xfrm>
              <a:off x="5520502" y="2062580"/>
              <a:ext cx="492300" cy="0"/>
            </a:xfrm>
            <a:prstGeom prst="straightConnector1">
              <a:avLst/>
            </a:prstGeom>
            <a:noFill/>
            <a:ln w="38100" cap="flat" cmpd="sng">
              <a:solidFill>
                <a:srgbClr val="000000"/>
              </a:solidFill>
              <a:prstDash val="solid"/>
              <a:round/>
              <a:headEnd type="none" w="sm" len="sm"/>
              <a:tailEnd type="none" w="sm" len="sm"/>
            </a:ln>
          </p:spPr>
        </p:cxnSp>
        <p:cxnSp>
          <p:nvCxnSpPr>
            <p:cNvPr id="816" name="Line 3"/>
            <p:cNvCxnSpPr/>
            <p:nvPr/>
          </p:nvCxnSpPr>
          <p:spPr>
            <a:xfrm>
              <a:off x="4231986" y="2062580"/>
              <a:ext cx="492300" cy="0"/>
            </a:xfrm>
            <a:prstGeom prst="straightConnector1">
              <a:avLst/>
            </a:prstGeom>
            <a:noFill/>
            <a:ln w="38100" cap="flat" cmpd="sng">
              <a:solidFill>
                <a:srgbClr val="000000"/>
              </a:solidFill>
              <a:prstDash val="solid"/>
              <a:round/>
              <a:headEnd type="none" w="sm" len="sm"/>
              <a:tailEnd type="none" w="sm" len="sm"/>
            </a:ln>
          </p:spPr>
        </p:cxnSp>
        <p:cxnSp>
          <p:nvCxnSpPr>
            <p:cNvPr id="817" name="Line 2"/>
            <p:cNvCxnSpPr/>
            <p:nvPr/>
          </p:nvCxnSpPr>
          <p:spPr>
            <a:xfrm>
              <a:off x="3069071" y="2078169"/>
              <a:ext cx="492300" cy="0"/>
            </a:xfrm>
            <a:prstGeom prst="straightConnector1">
              <a:avLst/>
            </a:prstGeom>
            <a:noFill/>
            <a:ln w="38100" cap="flat" cmpd="sng">
              <a:solidFill>
                <a:srgbClr val="000000"/>
              </a:solidFill>
              <a:prstDash val="solid"/>
              <a:round/>
              <a:headEnd type="none" w="sm" len="sm"/>
              <a:tailEnd type="none" w="sm" len="sm"/>
            </a:ln>
          </p:spPr>
        </p:cxnSp>
        <p:cxnSp>
          <p:nvCxnSpPr>
            <p:cNvPr id="818" name="Line 1"/>
            <p:cNvCxnSpPr/>
            <p:nvPr/>
          </p:nvCxnSpPr>
          <p:spPr>
            <a:xfrm>
              <a:off x="1959289" y="2078155"/>
              <a:ext cx="492300" cy="0"/>
            </a:xfrm>
            <a:prstGeom prst="straightConnector1">
              <a:avLst/>
            </a:prstGeom>
            <a:noFill/>
            <a:ln w="38100" cap="flat" cmpd="sng">
              <a:solidFill>
                <a:srgbClr val="000000"/>
              </a:solidFill>
              <a:prstDash val="solid"/>
              <a:round/>
              <a:headEnd type="none" w="sm" len="sm"/>
              <a:tailEnd type="none" w="sm" len="sm"/>
            </a:ln>
          </p:spPr>
        </p:cxnSp>
        <p:sp>
          <p:nvSpPr>
            <p:cNvPr id="819" name="Text 1"/>
            <p:cNvSpPr/>
            <p:nvPr/>
          </p:nvSpPr>
          <p:spPr>
            <a:xfrm>
              <a:off x="637282" y="1611059"/>
              <a:ext cx="1209600" cy="934200"/>
            </a:xfrm>
            <a:prstGeom prst="rect">
              <a:avLst/>
            </a:prstGeom>
            <a:solidFill>
              <a:srgbClr val="A9DCF2"/>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
                <a:buFont typeface="Tahoma"/>
                <a:buNone/>
              </a:pPr>
              <a:r>
                <a:rPr lang="en-US" sz="2400" b="1" i="0" u="none" strike="noStrike" cap="none">
                  <a:solidFill>
                    <a:srgbClr val="000000"/>
                  </a:solidFill>
                  <a:latin typeface="Tahoma"/>
                  <a:ea typeface="Tahoma"/>
                  <a:cs typeface="Tahoma"/>
                  <a:sym typeface="Tahoma"/>
                </a:rPr>
                <a:t>Vision</a:t>
              </a:r>
              <a:endParaRPr sz="2400" b="0" i="0" u="none" strike="noStrike" cap="none">
                <a:solidFill>
                  <a:srgbClr val="000000"/>
                </a:solidFill>
                <a:latin typeface="Arial"/>
                <a:ea typeface="Arial"/>
                <a:cs typeface="Arial"/>
                <a:sym typeface="Arial"/>
              </a:endParaRPr>
            </a:p>
          </p:txBody>
        </p:sp>
      </p:grpSp>
      <p:sp>
        <p:nvSpPr>
          <p:cNvPr id="811" name="Text"/>
          <p:cNvSpPr txBox="1">
            <a:spLocks noGrp="1"/>
          </p:cNvSpPr>
          <p:nvPr>
            <p:ph type="body" idx="1"/>
          </p:nvPr>
        </p:nvSpPr>
        <p:spPr>
          <a:xfrm>
            <a:off x="228600" y="1600201"/>
            <a:ext cx="8458201" cy="47243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dirty="0"/>
              <a:t>The team’s work is to manage this complex change process. </a:t>
            </a:r>
            <a:endParaRPr dirty="0"/>
          </a:p>
          <a:p>
            <a:pPr marL="0" lvl="0" indent="0" algn="ctr" rtl="0">
              <a:lnSpc>
                <a:spcPct val="100000"/>
              </a:lnSpc>
              <a:spcBef>
                <a:spcPts val="0"/>
              </a:spcBef>
              <a:spcAft>
                <a:spcPts val="0"/>
              </a:spcAft>
              <a:buClr>
                <a:schemeClr val="dk1"/>
              </a:buClr>
              <a:buSzPts val="3200"/>
              <a:buNone/>
            </a:pPr>
            <a:r>
              <a:rPr lang="en-US" dirty="0"/>
              <a:t>The starting place: creating a clear, shared vision.</a:t>
            </a:r>
            <a:endParaRPr dirty="0"/>
          </a:p>
          <a:p>
            <a:pPr marL="0" lvl="0" indent="0" algn="ctr" rtl="0">
              <a:lnSpc>
                <a:spcPct val="100000"/>
              </a:lnSpc>
              <a:spcBef>
                <a:spcPts val="1200"/>
              </a:spcBef>
              <a:spcAft>
                <a:spcPts val="0"/>
              </a:spcAft>
              <a:buClr>
                <a:schemeClr val="dk1"/>
              </a:buClr>
              <a:buSzPts val="2800"/>
              <a:buNone/>
            </a:pPr>
            <a:r>
              <a:rPr lang="en-US" sz="2800" i="1" dirty="0"/>
              <a:t>(Lack of vision results in confusion!) </a:t>
            </a:r>
            <a:endParaRPr sz="2800" i="1" dirty="0"/>
          </a:p>
          <a:p>
            <a:pPr marL="0" lvl="0" indent="0" algn="ctr" rtl="0">
              <a:lnSpc>
                <a:spcPct val="100000"/>
              </a:lnSpc>
              <a:spcBef>
                <a:spcPts val="640"/>
              </a:spcBef>
              <a:spcAft>
                <a:spcPts val="0"/>
              </a:spcAft>
              <a:buClr>
                <a:schemeClr val="dk1"/>
              </a:buClr>
              <a:buSzPts val="3200"/>
              <a:buNone/>
            </a:pPr>
            <a:endParaRPr dirty="0"/>
          </a:p>
          <a:p>
            <a:pPr marL="0" lvl="0" indent="0" algn="ctr" rtl="0">
              <a:lnSpc>
                <a:spcPct val="100000"/>
              </a:lnSpc>
              <a:spcBef>
                <a:spcPts val="640"/>
              </a:spcBef>
              <a:spcAft>
                <a:spcPts val="0"/>
              </a:spcAft>
              <a:buClr>
                <a:schemeClr val="dk1"/>
              </a:buClr>
              <a:buSzPts val="3200"/>
              <a:buNone/>
            </a:pPr>
            <a:endParaRPr dirty="0"/>
          </a:p>
        </p:txBody>
      </p:sp>
      <p:sp>
        <p:nvSpPr>
          <p:cNvPr id="812" name="Title"/>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Verdana"/>
              <a:buNone/>
            </a:pPr>
            <a:r>
              <a:rPr lang="en-US" sz="3600">
                <a:solidFill>
                  <a:schemeClr val="dk1"/>
                </a:solidFill>
              </a:rPr>
              <a:t/>
            </a:r>
            <a:br>
              <a:rPr lang="en-US" sz="3600">
                <a:solidFill>
                  <a:schemeClr val="dk1"/>
                </a:solidFill>
              </a:rPr>
            </a:br>
            <a:r>
              <a:rPr lang="en-US" sz="3600">
                <a:solidFill>
                  <a:schemeClr val="dk2"/>
                </a:solidFill>
              </a:rPr>
              <a:t>Let’s start with your vision.</a:t>
            </a:r>
            <a:br>
              <a:rPr lang="en-US" sz="3600">
                <a:solidFill>
                  <a:schemeClr val="dk2"/>
                </a:solidFill>
              </a:rPr>
            </a:br>
            <a:endParaRPr sz="3600">
              <a:solidFill>
                <a:schemeClr val="dk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42"/>
          <p:cNvSpPr txBox="1">
            <a:spLocks noGrp="1"/>
          </p:cNvSpPr>
          <p:nvPr>
            <p:ph type="body" idx="1"/>
          </p:nvPr>
        </p:nvSpPr>
        <p:spPr>
          <a:xfrm>
            <a:off x="228600" y="1447800"/>
            <a:ext cx="8915400" cy="5029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2960"/>
              <a:buNone/>
            </a:pPr>
            <a:r>
              <a:rPr lang="en-US" sz="2800" dirty="0">
                <a:solidFill>
                  <a:schemeClr val="dk2"/>
                </a:solidFill>
              </a:rPr>
              <a:t>Step 1</a:t>
            </a:r>
            <a:endParaRPr sz="2800" dirty="0">
              <a:solidFill>
                <a:schemeClr val="dk2"/>
              </a:solidFill>
            </a:endParaRPr>
          </a:p>
          <a:p>
            <a:pPr marL="0" lvl="0" indent="0" algn="l" rtl="0">
              <a:lnSpc>
                <a:spcPct val="80000"/>
              </a:lnSpc>
              <a:spcBef>
                <a:spcPts val="600"/>
              </a:spcBef>
              <a:spcAft>
                <a:spcPts val="0"/>
              </a:spcAft>
              <a:buClr>
                <a:schemeClr val="dk2"/>
              </a:buClr>
              <a:buSzPts val="2960"/>
              <a:buNone/>
            </a:pPr>
            <a:r>
              <a:rPr lang="en-US" sz="2800" dirty="0">
                <a:solidFill>
                  <a:schemeClr val="dk2"/>
                </a:solidFill>
              </a:rPr>
              <a:t>Take a few minutes for each team member to respond to the following: </a:t>
            </a:r>
            <a:endParaRPr sz="2800" dirty="0">
              <a:solidFill>
                <a:schemeClr val="dk2"/>
              </a:solidFill>
            </a:endParaRPr>
          </a:p>
          <a:p>
            <a:pPr marL="0" lvl="0" indent="0" algn="l" rtl="0">
              <a:lnSpc>
                <a:spcPct val="80000"/>
              </a:lnSpc>
              <a:spcBef>
                <a:spcPts val="600"/>
              </a:spcBef>
              <a:spcAft>
                <a:spcPts val="0"/>
              </a:spcAft>
              <a:buClr>
                <a:schemeClr val="dk2"/>
              </a:buClr>
              <a:buSzPts val="2960"/>
              <a:buNone/>
            </a:pPr>
            <a:endParaRPr sz="2800" dirty="0">
              <a:solidFill>
                <a:schemeClr val="dk2"/>
              </a:solidFill>
            </a:endParaRPr>
          </a:p>
          <a:p>
            <a:pPr marL="0" lvl="0" indent="0" algn="ctr" rtl="0">
              <a:lnSpc>
                <a:spcPct val="80000"/>
              </a:lnSpc>
              <a:spcBef>
                <a:spcPts val="1800"/>
              </a:spcBef>
              <a:spcAft>
                <a:spcPts val="0"/>
              </a:spcAft>
              <a:buClr>
                <a:schemeClr val="dk2"/>
              </a:buClr>
              <a:buSzPts val="2960"/>
              <a:buNone/>
            </a:pPr>
            <a:r>
              <a:rPr lang="en-US" sz="2800" dirty="0">
                <a:solidFill>
                  <a:schemeClr val="dk2"/>
                </a:solidFill>
              </a:rPr>
              <a:t>Our division exists to….</a:t>
            </a:r>
            <a:endParaRPr sz="2800" dirty="0">
              <a:solidFill>
                <a:schemeClr val="dk2"/>
              </a:solidFill>
            </a:endParaRPr>
          </a:p>
          <a:p>
            <a:pPr marL="0" lvl="0" indent="0" algn="ctr" rtl="0">
              <a:lnSpc>
                <a:spcPct val="80000"/>
              </a:lnSpc>
              <a:spcBef>
                <a:spcPts val="1800"/>
              </a:spcBef>
              <a:spcAft>
                <a:spcPts val="0"/>
              </a:spcAft>
              <a:buClr>
                <a:schemeClr val="dk2"/>
              </a:buClr>
              <a:buSzPts val="2960"/>
              <a:buNone/>
            </a:pPr>
            <a:r>
              <a:rPr lang="en-US" sz="2800" i="1" dirty="0">
                <a:solidFill>
                  <a:schemeClr val="dk2"/>
                </a:solidFill>
              </a:rPr>
              <a:t>If we could create the division of our dreams, what would it look like and sound like?</a:t>
            </a:r>
            <a:endParaRPr sz="2800" dirty="0"/>
          </a:p>
          <a:p>
            <a:pPr marL="0" lvl="0" indent="0" algn="ctr" rtl="0">
              <a:lnSpc>
                <a:spcPct val="80000"/>
              </a:lnSpc>
              <a:spcBef>
                <a:spcPts val="592"/>
              </a:spcBef>
              <a:spcAft>
                <a:spcPts val="0"/>
              </a:spcAft>
              <a:buClr>
                <a:schemeClr val="dk2"/>
              </a:buClr>
              <a:buSzPts val="2960"/>
              <a:buNone/>
            </a:pPr>
            <a:r>
              <a:rPr lang="en-US" sz="2800" dirty="0">
                <a:solidFill>
                  <a:schemeClr val="dk2"/>
                </a:solidFill>
              </a:rPr>
              <a:t>Use words, or – even better – draw! </a:t>
            </a:r>
            <a:endParaRPr sz="2800" dirty="0"/>
          </a:p>
          <a:p>
            <a:pPr marL="0" lvl="0" indent="0" algn="ctr" rtl="0">
              <a:lnSpc>
                <a:spcPct val="80000"/>
              </a:lnSpc>
              <a:spcBef>
                <a:spcPts val="592"/>
              </a:spcBef>
              <a:spcAft>
                <a:spcPts val="0"/>
              </a:spcAft>
              <a:buClr>
                <a:schemeClr val="dk2"/>
              </a:buClr>
              <a:buSzPts val="2960"/>
              <a:buNone/>
            </a:pPr>
            <a:r>
              <a:rPr lang="en-US" sz="2800" dirty="0">
                <a:solidFill>
                  <a:schemeClr val="dk2"/>
                </a:solidFill>
              </a:rPr>
              <a:t>What colors or images capture the heart of your vision?</a:t>
            </a:r>
            <a:endParaRPr sz="2800" dirty="0">
              <a:solidFill>
                <a:schemeClr val="dk2"/>
              </a:solidFill>
            </a:endParaRPr>
          </a:p>
          <a:p>
            <a:pPr marL="0" lvl="0" indent="0" algn="l" rtl="0">
              <a:lnSpc>
                <a:spcPct val="80000"/>
              </a:lnSpc>
              <a:spcBef>
                <a:spcPts val="592"/>
              </a:spcBef>
              <a:spcAft>
                <a:spcPts val="0"/>
              </a:spcAft>
              <a:buClr>
                <a:schemeClr val="dk1"/>
              </a:buClr>
              <a:buSzPts val="2960"/>
              <a:buNone/>
            </a:pPr>
            <a:endParaRPr sz="2800" dirty="0">
              <a:solidFill>
                <a:srgbClr val="FF0000"/>
              </a:solidFill>
            </a:endParaRPr>
          </a:p>
        </p:txBody>
      </p:sp>
      <p:sp>
        <p:nvSpPr>
          <p:cNvPr id="827" name="Google Shape;827;p42"/>
          <p:cNvSpPr txBox="1">
            <a:spLocks noGrp="1"/>
          </p:cNvSpPr>
          <p:nvPr>
            <p:ph type="title"/>
          </p:nvPr>
        </p:nvSpPr>
        <p:spPr>
          <a:xfrm>
            <a:off x="228601" y="762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Verdana"/>
              <a:buNone/>
            </a:pPr>
            <a:r>
              <a:rPr lang="en-US" sz="3600">
                <a:solidFill>
                  <a:schemeClr val="dk1"/>
                </a:solidFill>
              </a:rPr>
              <a:t/>
            </a:r>
            <a:br>
              <a:rPr lang="en-US" sz="3600">
                <a:solidFill>
                  <a:schemeClr val="dk1"/>
                </a:solidFill>
              </a:rPr>
            </a:br>
            <a:r>
              <a:rPr lang="en-US" sz="3600">
                <a:solidFill>
                  <a:schemeClr val="dk1"/>
                </a:solidFill>
              </a:rPr>
              <a:t>Starting with a Vision</a:t>
            </a:r>
            <a:br>
              <a:rPr lang="en-US" sz="3600">
                <a:solidFill>
                  <a:schemeClr val="dk1"/>
                </a:solidFill>
              </a:rPr>
            </a:br>
            <a:endParaRPr sz="36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43"/>
          <p:cNvSpPr txBox="1">
            <a:spLocks noGrp="1"/>
          </p:cNvSpPr>
          <p:nvPr>
            <p:ph type="body" idx="1"/>
          </p:nvPr>
        </p:nvSpPr>
        <p:spPr>
          <a:xfrm>
            <a:off x="234700" y="1600200"/>
            <a:ext cx="8458200" cy="511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3000">
                <a:solidFill>
                  <a:schemeClr val="dk2"/>
                </a:solidFill>
              </a:rPr>
              <a:t>Step 2</a:t>
            </a:r>
            <a:endParaRPr sz="3000"/>
          </a:p>
          <a:p>
            <a:pPr marL="0" lvl="0" indent="0" algn="l" rtl="0">
              <a:lnSpc>
                <a:spcPct val="90000"/>
              </a:lnSpc>
              <a:spcBef>
                <a:spcPts val="640"/>
              </a:spcBef>
              <a:spcAft>
                <a:spcPts val="0"/>
              </a:spcAft>
              <a:buClr>
                <a:schemeClr val="dk2"/>
              </a:buClr>
              <a:buSzPts val="3200"/>
              <a:buNone/>
            </a:pPr>
            <a:r>
              <a:rPr lang="en-US" sz="3000">
                <a:solidFill>
                  <a:schemeClr val="dk2"/>
                </a:solidFill>
              </a:rPr>
              <a:t>Take turns sharing your words, phrases and images. What are the common themes and threads?</a:t>
            </a:r>
            <a:endParaRPr sz="3000"/>
          </a:p>
          <a:p>
            <a:pPr marL="0" lvl="0" indent="0" algn="l" rtl="0">
              <a:lnSpc>
                <a:spcPct val="90000"/>
              </a:lnSpc>
              <a:spcBef>
                <a:spcPts val="640"/>
              </a:spcBef>
              <a:spcAft>
                <a:spcPts val="0"/>
              </a:spcAft>
              <a:buClr>
                <a:schemeClr val="dk1"/>
              </a:buClr>
              <a:buSzPts val="3200"/>
              <a:buNone/>
            </a:pPr>
            <a:endParaRPr sz="3000">
              <a:solidFill>
                <a:schemeClr val="dk2"/>
              </a:solidFill>
            </a:endParaRPr>
          </a:p>
          <a:p>
            <a:pPr marL="0" lvl="0" indent="0" algn="l" rtl="0">
              <a:lnSpc>
                <a:spcPct val="90000"/>
              </a:lnSpc>
              <a:spcBef>
                <a:spcPts val="640"/>
              </a:spcBef>
              <a:spcAft>
                <a:spcPts val="0"/>
              </a:spcAft>
              <a:buClr>
                <a:schemeClr val="dk2"/>
              </a:buClr>
              <a:buSzPts val="3200"/>
              <a:buNone/>
            </a:pPr>
            <a:r>
              <a:rPr lang="en-US" sz="3000">
                <a:solidFill>
                  <a:schemeClr val="dk2"/>
                </a:solidFill>
              </a:rPr>
              <a:t>S</a:t>
            </a:r>
            <a:r>
              <a:rPr lang="en-US" sz="3000"/>
              <a:t>tep 3</a:t>
            </a:r>
            <a:endParaRPr sz="3000"/>
          </a:p>
          <a:p>
            <a:pPr marL="0" lvl="0" indent="0" algn="l" rtl="0">
              <a:lnSpc>
                <a:spcPct val="90000"/>
              </a:lnSpc>
              <a:spcBef>
                <a:spcPts val="640"/>
              </a:spcBef>
              <a:spcAft>
                <a:spcPts val="0"/>
              </a:spcAft>
              <a:buClr>
                <a:schemeClr val="dk2"/>
              </a:buClr>
              <a:buSzPts val="3200"/>
              <a:buNone/>
            </a:pPr>
            <a:r>
              <a:rPr lang="en-US" sz="3000">
                <a:solidFill>
                  <a:schemeClr val="dk2"/>
                </a:solidFill>
              </a:rPr>
              <a:t>Draft a vision statement that captures the essence of those themes. Be sure to include how VTSS will add value to your current way of work. Is there a visual image that inspires your team?</a:t>
            </a:r>
            <a:endParaRPr sz="3000"/>
          </a:p>
        </p:txBody>
      </p:sp>
      <p:sp>
        <p:nvSpPr>
          <p:cNvPr id="833" name="Google Shape;833;p43"/>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What are the common themes?</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41" name="Image" descr="Image of sun rising over water with words &quot;here comes the sun&quot;, referencing a song with that title"/>
          <p:cNvPicPr preferRelativeResize="0"/>
          <p:nvPr/>
        </p:nvPicPr>
        <p:blipFill rotWithShape="1">
          <a:blip r:embed="rId3">
            <a:alphaModFix/>
          </a:blip>
          <a:srcRect/>
          <a:stretch/>
        </p:blipFill>
        <p:spPr>
          <a:xfrm>
            <a:off x="2663326" y="3210350"/>
            <a:ext cx="3817325" cy="3531800"/>
          </a:xfrm>
          <a:prstGeom prst="rect">
            <a:avLst/>
          </a:prstGeom>
          <a:noFill/>
          <a:ln>
            <a:noFill/>
          </a:ln>
        </p:spPr>
      </p:pic>
      <p:sp>
        <p:nvSpPr>
          <p:cNvPr id="839" name="Text"/>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3200"/>
              <a:buNone/>
            </a:pPr>
            <a:r>
              <a:rPr lang="en-US" sz="3000"/>
              <a:t>Step 4</a:t>
            </a:r>
            <a:endParaRPr sz="3000"/>
          </a:p>
          <a:p>
            <a:pPr marL="0" lvl="0" indent="0" algn="l" rtl="0">
              <a:lnSpc>
                <a:spcPct val="100000"/>
              </a:lnSpc>
              <a:spcBef>
                <a:spcPts val="360"/>
              </a:spcBef>
              <a:spcAft>
                <a:spcPts val="0"/>
              </a:spcAft>
              <a:buClr>
                <a:schemeClr val="dk1"/>
              </a:buClr>
              <a:buSzPts val="3200"/>
              <a:buNone/>
            </a:pPr>
            <a:r>
              <a:rPr lang="en-US" sz="3000"/>
              <a:t>Can you come up with a theme song that represents your vision?</a:t>
            </a:r>
            <a:endParaRPr sz="3000"/>
          </a:p>
        </p:txBody>
      </p:sp>
      <p:sp>
        <p:nvSpPr>
          <p:cNvPr id="840" name="Title"/>
          <p:cNvSpPr txBox="1">
            <a:spLocks noGrp="1"/>
          </p:cNvSpPr>
          <p:nvPr>
            <p:ph type="title"/>
          </p:nvPr>
        </p:nvSpPr>
        <p:spPr>
          <a:xfrm>
            <a:off x="228600" y="228600"/>
            <a:ext cx="8686799"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Set it to Music!</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5"/>
          <p:cNvSpPr txBox="1">
            <a:spLocks noGrp="1"/>
          </p:cNvSpPr>
          <p:nvPr>
            <p:ph type="body" idx="1"/>
          </p:nvPr>
        </p:nvSpPr>
        <p:spPr>
          <a:xfrm>
            <a:off x="457199" y="1905000"/>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3200"/>
              <a:buNone/>
            </a:pPr>
            <a:r>
              <a:rPr lang="en-US" sz="3000">
                <a:solidFill>
                  <a:schemeClr val="dk2"/>
                </a:solidFill>
              </a:rPr>
              <a:t>Step 5</a:t>
            </a:r>
            <a:endParaRPr sz="3000">
              <a:solidFill>
                <a:schemeClr val="dk2"/>
              </a:solidFill>
            </a:endParaRPr>
          </a:p>
          <a:p>
            <a:pPr marL="0" lvl="0" indent="0" algn="l" rtl="0">
              <a:lnSpc>
                <a:spcPct val="100000"/>
              </a:lnSpc>
              <a:spcBef>
                <a:spcPts val="0"/>
              </a:spcBef>
              <a:spcAft>
                <a:spcPts val="0"/>
              </a:spcAft>
              <a:buClr>
                <a:schemeClr val="dk2"/>
              </a:buClr>
              <a:buSzPts val="3200"/>
              <a:buNone/>
            </a:pPr>
            <a:r>
              <a:rPr lang="en-US" sz="3000">
                <a:solidFill>
                  <a:schemeClr val="dk2"/>
                </a:solidFill>
              </a:rPr>
              <a:t>How might you seek input from families and the community to inform your vision?</a:t>
            </a:r>
            <a:endParaRPr sz="3000"/>
          </a:p>
          <a:p>
            <a:pPr marL="0" lvl="0" indent="0" algn="l" rtl="0">
              <a:lnSpc>
                <a:spcPct val="100000"/>
              </a:lnSpc>
              <a:spcBef>
                <a:spcPts val="640"/>
              </a:spcBef>
              <a:spcAft>
                <a:spcPts val="0"/>
              </a:spcAft>
              <a:buClr>
                <a:schemeClr val="dk1"/>
              </a:buClr>
              <a:buSzPts val="3200"/>
              <a:buNone/>
            </a:pPr>
            <a:endParaRPr sz="3000">
              <a:solidFill>
                <a:schemeClr val="dk2"/>
              </a:solidFill>
            </a:endParaRPr>
          </a:p>
          <a:p>
            <a:pPr marL="0" lvl="0" indent="0" algn="l" rtl="0">
              <a:lnSpc>
                <a:spcPct val="100000"/>
              </a:lnSpc>
              <a:spcBef>
                <a:spcPts val="640"/>
              </a:spcBef>
              <a:spcAft>
                <a:spcPts val="0"/>
              </a:spcAft>
              <a:buClr>
                <a:schemeClr val="dk2"/>
              </a:buClr>
              <a:buSzPts val="3200"/>
              <a:buNone/>
            </a:pPr>
            <a:r>
              <a:rPr lang="en-US" sz="3000">
                <a:solidFill>
                  <a:schemeClr val="dk2"/>
                </a:solidFill>
              </a:rPr>
              <a:t>What additional data or information might you want to gather to have a clearer picture? </a:t>
            </a:r>
            <a:endParaRPr sz="3000"/>
          </a:p>
          <a:p>
            <a:pPr marL="0" lvl="0" indent="0" algn="l" rtl="0">
              <a:lnSpc>
                <a:spcPct val="100000"/>
              </a:lnSpc>
              <a:spcBef>
                <a:spcPts val="640"/>
              </a:spcBef>
              <a:spcAft>
                <a:spcPts val="0"/>
              </a:spcAft>
              <a:buClr>
                <a:schemeClr val="dk1"/>
              </a:buClr>
              <a:buSzPts val="3200"/>
              <a:buNone/>
            </a:pPr>
            <a:endParaRPr>
              <a:solidFill>
                <a:schemeClr val="dk2"/>
              </a:solidFill>
            </a:endParaRPr>
          </a:p>
        </p:txBody>
      </p:sp>
      <p:sp>
        <p:nvSpPr>
          <p:cNvPr id="847" name="Google Shape;847;p45"/>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Expanding the Vision</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7" name="Text 2"/>
          <p:cNvSpPr txBox="1"/>
          <p:nvPr/>
        </p:nvSpPr>
        <p:spPr>
          <a:xfrm>
            <a:off x="2708275" y="3828363"/>
            <a:ext cx="5991000" cy="2581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100"/>
              <a:buFont typeface="Arial"/>
              <a:buNone/>
            </a:pPr>
            <a:r>
              <a:rPr lang="en-US" sz="2400" i="0" u="none" strike="noStrike" cap="none">
                <a:solidFill>
                  <a:srgbClr val="111111"/>
                </a:solidFill>
                <a:highlight>
                  <a:srgbClr val="FFFFFF"/>
                </a:highlight>
                <a:latin typeface="Verdana"/>
                <a:ea typeface="Verdana"/>
                <a:cs typeface="Verdana"/>
                <a:sym typeface="Verdana"/>
              </a:rPr>
              <a:t>Integrated Multi-Tiered Systems of Support: Blending RTI and PBIS (The Guilford Practical Intervention in the Schools Series)</a:t>
            </a:r>
            <a:endParaRPr sz="2400" i="0" u="none" strike="noStrike" cap="none">
              <a:solidFill>
                <a:srgbClr val="111111"/>
              </a:solidFill>
              <a:highlight>
                <a:srgbClr val="FFFFFF"/>
              </a:highlight>
              <a:latin typeface="Verdana"/>
              <a:ea typeface="Verdana"/>
              <a:cs typeface="Verdana"/>
              <a:sym typeface="Verdana"/>
            </a:endParaRPr>
          </a:p>
          <a:p>
            <a:pPr marL="0" marR="0" lvl="0" indent="0" algn="l" rtl="0">
              <a:lnSpc>
                <a:spcPct val="115000"/>
              </a:lnSpc>
              <a:spcBef>
                <a:spcPts val="600"/>
              </a:spcBef>
              <a:spcAft>
                <a:spcPts val="0"/>
              </a:spcAft>
              <a:buClr>
                <a:srgbClr val="000000"/>
              </a:buClr>
              <a:buSzPts val="2400"/>
              <a:buFont typeface="Arial"/>
              <a:buNone/>
            </a:pPr>
            <a:r>
              <a:rPr lang="en-US" sz="2400" i="0" u="none" strike="noStrike" cap="none">
                <a:solidFill>
                  <a:srgbClr val="000000"/>
                </a:solidFill>
                <a:highlight>
                  <a:srgbClr val="FFFFFF"/>
                </a:highlight>
                <a:latin typeface="Verdana"/>
                <a:ea typeface="Verdana"/>
                <a:cs typeface="Verdana"/>
                <a:sym typeface="Verdana"/>
              </a:rPr>
              <a:t>by </a:t>
            </a:r>
            <a:r>
              <a:rPr lang="en-US" sz="2400" i="0" u="none" strike="noStrike" cap="none">
                <a:solidFill>
                  <a:srgbClr val="000000"/>
                </a:solidFill>
                <a:highlight>
                  <a:srgbClr val="FFFFFF"/>
                </a:highlight>
                <a:uFill>
                  <a:noFill/>
                </a:uFill>
                <a:latin typeface="Verdana"/>
                <a:ea typeface="Verdana"/>
                <a:cs typeface="Verdana"/>
                <a:sym typeface="Verdana"/>
                <a:hlinkClick r:id="rId3"/>
              </a:rPr>
              <a:t>Kent McIntosh</a:t>
            </a:r>
            <a:r>
              <a:rPr lang="en-US" sz="2400" i="0" u="none" strike="noStrike" cap="none">
                <a:solidFill>
                  <a:srgbClr val="000000"/>
                </a:solidFill>
                <a:latin typeface="Verdana"/>
                <a:ea typeface="Verdana"/>
                <a:cs typeface="Verdana"/>
                <a:sym typeface="Verdana"/>
              </a:rPr>
              <a:t> and </a:t>
            </a:r>
            <a:r>
              <a:rPr lang="en-US" sz="2400" i="0" u="none" strike="noStrike" cap="none">
                <a:solidFill>
                  <a:srgbClr val="000000"/>
                </a:solidFill>
                <a:highlight>
                  <a:srgbClr val="FFFFFF"/>
                </a:highlight>
                <a:uFill>
                  <a:noFill/>
                </a:uFill>
                <a:latin typeface="Verdana"/>
                <a:ea typeface="Verdana"/>
                <a:cs typeface="Verdana"/>
                <a:sym typeface="Verdana"/>
                <a:hlinkClick r:id="rId4"/>
              </a:rPr>
              <a:t>Steve Goodman</a:t>
            </a:r>
            <a:r>
              <a:rPr lang="en-US" sz="2400" i="0" u="none" strike="noStrike" cap="none">
                <a:solidFill>
                  <a:srgbClr val="000000"/>
                </a:solidFill>
                <a:highlight>
                  <a:srgbClr val="FFFFFF"/>
                </a:highlight>
                <a:latin typeface="Verdana"/>
                <a:ea typeface="Verdana"/>
                <a:cs typeface="Verdana"/>
                <a:sym typeface="Verdana"/>
              </a:rPr>
              <a:t> </a:t>
            </a:r>
            <a:endParaRPr sz="2400" i="0" u="none" strike="noStrike" cap="none">
              <a:solidFill>
                <a:srgbClr val="000000"/>
              </a:solidFill>
              <a:highlight>
                <a:srgbClr val="FFFFFF"/>
              </a:highlight>
              <a:latin typeface="Verdana"/>
              <a:ea typeface="Verdana"/>
              <a:cs typeface="Verdana"/>
              <a:sym typeface="Verdana"/>
            </a:endParaRPr>
          </a:p>
          <a:p>
            <a:pPr marL="0" marR="0" lvl="0" indent="0" algn="l" rtl="0">
              <a:lnSpc>
                <a:spcPct val="115000"/>
              </a:lnSpc>
              <a:spcBef>
                <a:spcPts val="1700"/>
              </a:spcBef>
              <a:spcAft>
                <a:spcPts val="0"/>
              </a:spcAft>
              <a:buClr>
                <a:schemeClr val="dk1"/>
              </a:buClr>
              <a:buSzPts val="1100"/>
              <a:buFont typeface="Arial"/>
              <a:buNone/>
            </a:pPr>
            <a:endParaRPr sz="2100" b="1" i="0" u="none" strike="noStrike" cap="none">
              <a:solidFill>
                <a:srgbClr val="111111"/>
              </a:solidFill>
              <a:highlight>
                <a:srgbClr val="FFFFFF"/>
              </a:highlight>
              <a:latin typeface="Arial"/>
              <a:ea typeface="Arial"/>
              <a:cs typeface="Arial"/>
              <a:sym typeface="Arial"/>
            </a:endParaRPr>
          </a:p>
          <a:p>
            <a:pPr marL="0" marR="0" lvl="0" indent="0" algn="l" rtl="0">
              <a:lnSpc>
                <a:spcPct val="100000"/>
              </a:lnSpc>
              <a:spcBef>
                <a:spcPts val="50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855" name="Image 3" descr="Book cover of Integrated Multi-Tiered Systems of Support"/>
          <p:cNvPicPr preferRelativeResize="0"/>
          <p:nvPr/>
        </p:nvPicPr>
        <p:blipFill rotWithShape="1">
          <a:blip r:embed="rId5">
            <a:alphaModFix/>
          </a:blip>
          <a:srcRect/>
          <a:stretch/>
        </p:blipFill>
        <p:spPr>
          <a:xfrm>
            <a:off x="248725" y="3512672"/>
            <a:ext cx="2459550" cy="3212878"/>
          </a:xfrm>
          <a:prstGeom prst="rect">
            <a:avLst/>
          </a:prstGeom>
          <a:noFill/>
          <a:ln>
            <a:noFill/>
          </a:ln>
        </p:spPr>
      </p:pic>
      <p:sp>
        <p:nvSpPr>
          <p:cNvPr id="854" name="Text 1"/>
          <p:cNvSpPr txBox="1"/>
          <p:nvPr/>
        </p:nvSpPr>
        <p:spPr>
          <a:xfrm>
            <a:off x="248725" y="2351975"/>
            <a:ext cx="8895300" cy="490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u="sng" dirty="0" smtClean="0">
                <a:solidFill>
                  <a:schemeClr val="hlink"/>
                </a:solidFill>
                <a:latin typeface="Verdana"/>
                <a:ea typeface="Verdana"/>
                <a:cs typeface="Verdana"/>
                <a:sym typeface="Verdana"/>
                <a:hlinkClick r:id="rId6"/>
              </a:rPr>
              <a:t>PBIS Website</a:t>
            </a:r>
            <a:r>
              <a:rPr lang="en-US" sz="2000" dirty="0" smtClean="0">
                <a:solidFill>
                  <a:schemeClr val="hlink"/>
                </a:solidFill>
                <a:latin typeface="Verdana"/>
                <a:ea typeface="Verdana"/>
                <a:cs typeface="Verdana"/>
                <a:sym typeface="Verdana"/>
              </a:rPr>
              <a:t>			</a:t>
            </a:r>
            <a:r>
              <a:rPr lang="en-US" sz="2000" dirty="0" smtClean="0">
                <a:solidFill>
                  <a:schemeClr val="hlink"/>
                </a:solidFill>
                <a:latin typeface="Verdana"/>
                <a:ea typeface="Verdana"/>
                <a:cs typeface="Verdana"/>
                <a:sym typeface="Verdana"/>
                <a:hlinkClick r:id="rId7"/>
              </a:rPr>
              <a:t>National Center </a:t>
            </a:r>
            <a:r>
              <a:rPr lang="en-US" sz="2000" dirty="0" smtClean="0">
                <a:solidFill>
                  <a:schemeClr val="hlink"/>
                </a:solidFill>
                <a:latin typeface="Verdana"/>
                <a:ea typeface="Verdana"/>
                <a:cs typeface="Verdana"/>
                <a:sym typeface="Verdana"/>
                <a:hlinkClick r:id="rId7"/>
              </a:rPr>
              <a:t>on </a:t>
            </a:r>
            <a:r>
              <a:rPr lang="en-US" sz="2000" u="sng" dirty="0" smtClean="0">
                <a:solidFill>
                  <a:schemeClr val="hlink"/>
                </a:solidFill>
                <a:latin typeface="Verdana"/>
                <a:ea typeface="Verdana"/>
                <a:cs typeface="Verdana"/>
                <a:sym typeface="Verdana"/>
                <a:hlinkClick r:id="rId7"/>
              </a:rPr>
              <a:t>Intensive</a:t>
            </a:r>
            <a:r>
              <a:rPr lang="en-US" sz="2000" dirty="0" smtClean="0">
                <a:solidFill>
                  <a:schemeClr val="hlink"/>
                </a:solidFill>
                <a:latin typeface="Verdana"/>
                <a:ea typeface="Verdana"/>
                <a:cs typeface="Verdana"/>
                <a:sym typeface="Verdana"/>
                <a:hlinkClick r:id="rId7"/>
              </a:rPr>
              <a:t> </a:t>
            </a:r>
            <a:r>
              <a:rPr lang="en-US" sz="2000" dirty="0" smtClean="0">
                <a:solidFill>
                  <a:schemeClr val="hlink"/>
                </a:solidFill>
                <a:latin typeface="Verdana"/>
                <a:ea typeface="Verdana"/>
                <a:cs typeface="Verdana"/>
                <a:sym typeface="Verdana"/>
              </a:rPr>
              <a:t>					</a:t>
            </a:r>
            <a:r>
              <a:rPr lang="en-US" sz="2000" u="sng" dirty="0" smtClean="0">
                <a:solidFill>
                  <a:schemeClr val="hlink"/>
                </a:solidFill>
                <a:latin typeface="Verdana"/>
                <a:ea typeface="Verdana"/>
                <a:cs typeface="Verdana"/>
                <a:sym typeface="Verdana"/>
                <a:hlinkClick r:id="rId7"/>
              </a:rPr>
              <a:t>Intervention Website</a:t>
            </a:r>
            <a:endParaRPr sz="20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000" b="0" i="0" u="none" strike="noStrike" cap="none" dirty="0">
                <a:solidFill>
                  <a:srgbClr val="000000"/>
                </a:solidFill>
                <a:latin typeface="Verdana"/>
                <a:ea typeface="Verdana"/>
                <a:cs typeface="Verdana"/>
                <a:sym typeface="Verdana"/>
              </a:rPr>
              <a:t> </a:t>
            </a:r>
            <a:endParaRPr sz="20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p:txBody>
      </p:sp>
      <p:pic>
        <p:nvPicPr>
          <p:cNvPr id="858" name="Image 2" descr="Image of organization title: National Center on Intensive Intervention"/>
          <p:cNvPicPr preferRelativeResize="0"/>
          <p:nvPr/>
        </p:nvPicPr>
        <p:blipFill>
          <a:blip r:embed="rId8">
            <a:alphaModFix/>
          </a:blip>
          <a:stretch>
            <a:fillRect/>
          </a:stretch>
        </p:blipFill>
        <p:spPr>
          <a:xfrm>
            <a:off x="4296850" y="1570054"/>
            <a:ext cx="4351343" cy="857700"/>
          </a:xfrm>
          <a:prstGeom prst="rect">
            <a:avLst/>
          </a:prstGeom>
          <a:noFill/>
          <a:ln>
            <a:noFill/>
          </a:ln>
        </p:spPr>
      </p:pic>
      <p:pic>
        <p:nvPicPr>
          <p:cNvPr id="852" name="Image 1" descr="Image of organization title: PBIS, Positive Behavioral Interventions &amp; Supports"/>
          <p:cNvPicPr preferRelativeResize="0"/>
          <p:nvPr/>
        </p:nvPicPr>
        <p:blipFill rotWithShape="1">
          <a:blip r:embed="rId9">
            <a:alphaModFix/>
          </a:blip>
          <a:srcRect/>
          <a:stretch/>
        </p:blipFill>
        <p:spPr>
          <a:xfrm>
            <a:off x="248725" y="1054019"/>
            <a:ext cx="4351350" cy="1297958"/>
          </a:xfrm>
          <a:prstGeom prst="rect">
            <a:avLst/>
          </a:prstGeom>
          <a:noFill/>
          <a:ln>
            <a:noFill/>
          </a:ln>
        </p:spPr>
      </p:pic>
      <p:sp>
        <p:nvSpPr>
          <p:cNvPr id="859" name="Title"/>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Resources to Deepen Your Knowledge </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5" name="Shape 2" descr="Image of table indicating Dates of Monthly Team Meetings"/>
          <p:cNvPicPr preferRelativeResize="0"/>
          <p:nvPr/>
        </p:nvPicPr>
        <p:blipFill rotWithShape="1">
          <a:blip r:embed="rId3">
            <a:alphaModFix/>
          </a:blip>
          <a:srcRect/>
          <a:stretch/>
        </p:blipFill>
        <p:spPr>
          <a:xfrm>
            <a:off x="0" y="2646303"/>
            <a:ext cx="9144001" cy="3335900"/>
          </a:xfrm>
          <a:prstGeom prst="rect">
            <a:avLst/>
          </a:prstGeom>
          <a:noFill/>
          <a:ln>
            <a:noFill/>
          </a:ln>
        </p:spPr>
      </p:pic>
      <p:pic>
        <p:nvPicPr>
          <p:cNvPr id="867" name="Shape 1" descr="Arrow shape pointing to space in chart for Resources Reviewed"/>
          <p:cNvPicPr preferRelativeResize="0"/>
          <p:nvPr/>
        </p:nvPicPr>
        <p:blipFill rotWithShape="1">
          <a:blip r:embed="rId4">
            <a:alphaModFix/>
          </a:blip>
          <a:srcRect/>
          <a:stretch/>
        </p:blipFill>
        <p:spPr>
          <a:xfrm rot="1506167">
            <a:off x="4353986" y="3027734"/>
            <a:ext cx="2294779" cy="802531"/>
          </a:xfrm>
          <a:prstGeom prst="rect">
            <a:avLst/>
          </a:prstGeom>
          <a:noFill/>
          <a:ln>
            <a:noFill/>
          </a:ln>
        </p:spPr>
      </p:pic>
      <p:sp>
        <p:nvSpPr>
          <p:cNvPr id="866" name="Text"/>
          <p:cNvSpPr txBox="1"/>
          <p:nvPr/>
        </p:nvSpPr>
        <p:spPr>
          <a:xfrm>
            <a:off x="3666900" y="1698800"/>
            <a:ext cx="5019900" cy="8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600" b="0" i="0" u="none" strike="noStrike" cap="none">
                <a:latin typeface="Verdana"/>
                <a:ea typeface="Verdana"/>
                <a:cs typeface="Verdana"/>
                <a:sym typeface="Verdana"/>
              </a:rPr>
              <a:t>Resources reviewed by your team and documented here. </a:t>
            </a:r>
            <a:endParaRPr sz="2600" b="0" i="0" u="none" strike="noStrike" cap="none">
              <a:latin typeface="Verdana"/>
              <a:ea typeface="Verdana"/>
              <a:cs typeface="Verdana"/>
              <a:sym typeface="Verdana"/>
            </a:endParaRPr>
          </a:p>
        </p:txBody>
      </p:sp>
      <p:sp>
        <p:nvSpPr>
          <p:cNvPr id="864" name="Title"/>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Document Decisions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3" name="Text"/>
          <p:cNvSpPr txBox="1"/>
          <p:nvPr/>
        </p:nvSpPr>
        <p:spPr>
          <a:xfrm>
            <a:off x="198200" y="2026175"/>
            <a:ext cx="8488500" cy="40653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accent6"/>
              </a:buClr>
              <a:buSzPts val="3000"/>
              <a:buFont typeface="Arial"/>
              <a:buNone/>
            </a:pPr>
            <a:endParaRPr sz="3000" b="0" i="0" u="none" strike="noStrike" cap="none" dirty="0">
              <a:solidFill>
                <a:srgbClr val="000000"/>
              </a:solidFill>
              <a:latin typeface="Arial"/>
              <a:ea typeface="Arial"/>
              <a:cs typeface="Arial"/>
              <a:sym typeface="Arial"/>
            </a:endParaRPr>
          </a:p>
          <a:p>
            <a:pPr marL="457200" marR="0" lvl="0" indent="-419100" algn="l" rtl="0">
              <a:lnSpc>
                <a:spcPct val="100000"/>
              </a:lnSpc>
              <a:spcBef>
                <a:spcPts val="0"/>
              </a:spcBef>
              <a:spcAft>
                <a:spcPts val="0"/>
              </a:spcAft>
              <a:buClr>
                <a:schemeClr val="dk1"/>
              </a:buClr>
              <a:buSzPts val="3000"/>
              <a:buFont typeface="Verdana"/>
              <a:buChar char="●"/>
            </a:pPr>
            <a:r>
              <a:rPr lang="en-US" sz="3000" i="0" u="none" strike="noStrike" cap="none" dirty="0">
                <a:solidFill>
                  <a:schemeClr val="dk1"/>
                </a:solidFill>
                <a:latin typeface="Verdana"/>
                <a:ea typeface="Verdana"/>
                <a:cs typeface="Verdana"/>
                <a:sym typeface="Verdana"/>
              </a:rPr>
              <a:t>Data Systems for Successful Implementation </a:t>
            </a:r>
            <a:endParaRPr sz="1400" i="0" u="none" strike="noStrike" cap="none" dirty="0">
              <a:solidFill>
                <a:srgbClr val="000000"/>
              </a:solidFill>
              <a:latin typeface="Verdana"/>
              <a:ea typeface="Verdana"/>
              <a:cs typeface="Verdana"/>
              <a:sym typeface="Verdana"/>
            </a:endParaRPr>
          </a:p>
          <a:p>
            <a:pPr marL="457200" marR="0" lvl="0" indent="-431800" algn="l" rtl="0">
              <a:lnSpc>
                <a:spcPct val="100000"/>
              </a:lnSpc>
              <a:spcBef>
                <a:spcPts val="0"/>
              </a:spcBef>
              <a:spcAft>
                <a:spcPts val="0"/>
              </a:spcAft>
              <a:buClr>
                <a:schemeClr val="dk1"/>
              </a:buClr>
              <a:buSzPts val="3200"/>
              <a:buFont typeface="Verdana"/>
              <a:buChar char="●"/>
            </a:pPr>
            <a:r>
              <a:rPr lang="en-US" sz="3200" i="0" u="none" strike="noStrike" cap="none" dirty="0">
                <a:solidFill>
                  <a:schemeClr val="dk1"/>
                </a:solidFill>
                <a:latin typeface="Verdana"/>
                <a:ea typeface="Verdana"/>
                <a:cs typeface="Verdana"/>
                <a:sym typeface="Verdana"/>
              </a:rPr>
              <a:t>Data Driven Decision Making </a:t>
            </a:r>
            <a:endParaRPr sz="3200" i="0" u="none" strike="noStrike" cap="none" dirty="0">
              <a:solidFill>
                <a:srgbClr val="000000"/>
              </a:solidFill>
              <a:latin typeface="Verdana"/>
              <a:ea typeface="Verdana"/>
              <a:cs typeface="Verdana"/>
              <a:sym typeface="Verdana"/>
            </a:endParaRPr>
          </a:p>
          <a:p>
            <a:pPr marL="457200" marR="0" lvl="0" indent="-431800" algn="l" rtl="0">
              <a:lnSpc>
                <a:spcPct val="100000"/>
              </a:lnSpc>
              <a:spcBef>
                <a:spcPts val="0"/>
              </a:spcBef>
              <a:spcAft>
                <a:spcPts val="0"/>
              </a:spcAft>
              <a:buClr>
                <a:schemeClr val="dk1"/>
              </a:buClr>
              <a:buSzPts val="3200"/>
              <a:buFont typeface="Verdana"/>
              <a:buChar char="●"/>
            </a:pPr>
            <a:r>
              <a:rPr lang="en-US" sz="3200" i="0" u="none" strike="noStrike" cap="none" dirty="0">
                <a:solidFill>
                  <a:schemeClr val="dk1"/>
                </a:solidFill>
                <a:latin typeface="Verdana"/>
                <a:ea typeface="Verdana"/>
                <a:cs typeface="Verdana"/>
                <a:sym typeface="Verdana"/>
              </a:rPr>
              <a:t>Division Team Meeting Information Form</a:t>
            </a:r>
            <a:endParaRPr sz="3200" i="0" u="none" strike="noStrike" cap="none" dirty="0">
              <a:solidFill>
                <a:schemeClr val="dk1"/>
              </a:solidFill>
              <a:latin typeface="Verdana"/>
              <a:ea typeface="Verdana"/>
              <a:cs typeface="Verdana"/>
              <a:sym typeface="Verdana"/>
            </a:endParaRPr>
          </a:p>
          <a:p>
            <a:pPr marL="457200" lvl="0" indent="0" algn="l" rtl="0">
              <a:spcBef>
                <a:spcPts val="360"/>
              </a:spcBef>
              <a:spcAft>
                <a:spcPts val="0"/>
              </a:spcAft>
              <a:buNone/>
            </a:pPr>
            <a:r>
              <a:rPr lang="en-US" sz="3200" dirty="0">
                <a:solidFill>
                  <a:schemeClr val="dk1"/>
                </a:solidFill>
                <a:latin typeface="Verdana"/>
                <a:ea typeface="Verdana"/>
                <a:cs typeface="Verdana"/>
                <a:sym typeface="Verdana"/>
              </a:rPr>
              <a:t>Remember to also fill out the bottom portion that includes division meeting dates and resources reviewed.</a:t>
            </a:r>
            <a:endParaRPr sz="3200" dirty="0">
              <a:solidFill>
                <a:schemeClr val="dk1"/>
              </a:solidFill>
              <a:latin typeface="Verdana"/>
              <a:ea typeface="Verdana"/>
              <a:cs typeface="Verdana"/>
              <a:sym typeface="Verdana"/>
            </a:endParaRPr>
          </a:p>
          <a:p>
            <a:pPr marL="457200" marR="0" lvl="0" indent="-431800" algn="l" rtl="0">
              <a:lnSpc>
                <a:spcPct val="100000"/>
              </a:lnSpc>
              <a:spcBef>
                <a:spcPts val="0"/>
              </a:spcBef>
              <a:spcAft>
                <a:spcPts val="0"/>
              </a:spcAft>
              <a:buClr>
                <a:schemeClr val="dk1"/>
              </a:buClr>
              <a:buSzPts val="3200"/>
              <a:buFont typeface="Verdana"/>
              <a:buChar char="●"/>
            </a:pPr>
            <a:r>
              <a:rPr lang="en-US" sz="3200" dirty="0">
                <a:solidFill>
                  <a:schemeClr val="dk1"/>
                </a:solidFill>
                <a:latin typeface="Verdana"/>
                <a:ea typeface="Verdana"/>
                <a:cs typeface="Verdana"/>
                <a:sym typeface="Verdana"/>
              </a:rPr>
              <a:t>Starting with a Vision</a:t>
            </a:r>
            <a:endParaRPr sz="3200" dirty="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p:txBody>
      </p:sp>
      <p:sp>
        <p:nvSpPr>
          <p:cNvPr id="872" name="Title"/>
          <p:cNvSpPr txBox="1">
            <a:spLocks noGrp="1"/>
          </p:cNvSpPr>
          <p:nvPr>
            <p:ph type="title"/>
          </p:nvPr>
        </p:nvSpPr>
        <p:spPr>
          <a:xfrm>
            <a:off x="457200" y="182526"/>
            <a:ext cx="8229600" cy="1647900"/>
          </a:xfrm>
          <a:prstGeom prst="rect">
            <a:avLst/>
          </a:prstGeom>
          <a:solidFill>
            <a:srgbClr val="A9DCF2">
              <a:alpha val="678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i="0" u="none" strike="noStrike" cap="none" dirty="0">
                <a:solidFill>
                  <a:schemeClr val="dk1"/>
                </a:solidFill>
              </a:rPr>
              <a:t>Remember your Google Drive for </a:t>
            </a:r>
            <a:r>
              <a:rPr lang="en-US" dirty="0"/>
              <a:t>your Cohort 7 application</a:t>
            </a:r>
            <a:r>
              <a:rPr lang="en-US" i="0" u="none" strike="noStrike" cap="none" dirty="0">
                <a:solidFill>
                  <a:schemeClr val="dk1"/>
                </a:solidFill>
              </a:rPr>
              <a:t> </a:t>
            </a:r>
            <a:r>
              <a:rPr lang="en-US" dirty="0"/>
              <a:t>&amp;</a:t>
            </a:r>
            <a:r>
              <a:rPr lang="en-US" i="0" u="none" strike="noStrike" cap="none" dirty="0">
                <a:solidFill>
                  <a:schemeClr val="dk1"/>
                </a:solidFill>
              </a:rPr>
              <a:t> sharing!</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46"/>
          <p:cNvSpPr txBox="1">
            <a:spLocks noGrp="1"/>
          </p:cNvSpPr>
          <p:nvPr>
            <p:ph type="body" idx="1"/>
          </p:nvPr>
        </p:nvSpPr>
        <p:spPr>
          <a:xfrm>
            <a:off x="228600" y="1552250"/>
            <a:ext cx="8915400" cy="514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2800"/>
              <a:t>1. Talk with stakeholders about outcomes, data, systems, and practices. </a:t>
            </a:r>
            <a:endParaRPr sz="2800"/>
          </a:p>
          <a:p>
            <a:pPr marL="0" lvl="0" indent="0" algn="l" rtl="0">
              <a:lnSpc>
                <a:spcPct val="100000"/>
              </a:lnSpc>
              <a:spcBef>
                <a:spcPts val="640"/>
              </a:spcBef>
              <a:spcAft>
                <a:spcPts val="0"/>
              </a:spcAft>
              <a:buClr>
                <a:schemeClr val="dk1"/>
              </a:buClr>
              <a:buSzPts val="3200"/>
              <a:buNone/>
            </a:pPr>
            <a:endParaRPr sz="2800"/>
          </a:p>
          <a:p>
            <a:pPr marL="0" lvl="0" indent="0" algn="l" rtl="0">
              <a:lnSpc>
                <a:spcPct val="100000"/>
              </a:lnSpc>
              <a:spcBef>
                <a:spcPts val="640"/>
              </a:spcBef>
              <a:spcAft>
                <a:spcPts val="0"/>
              </a:spcAft>
              <a:buClr>
                <a:schemeClr val="dk1"/>
              </a:buClr>
              <a:buSzPts val="3200"/>
              <a:buNone/>
            </a:pPr>
            <a:r>
              <a:rPr lang="en-US" sz="2800"/>
              <a:t>2. How can you answer the question:</a:t>
            </a:r>
            <a:endParaRPr sz="2800"/>
          </a:p>
          <a:p>
            <a:pPr marL="0" lvl="0" indent="0" algn="l" rtl="0">
              <a:lnSpc>
                <a:spcPct val="100000"/>
              </a:lnSpc>
              <a:spcBef>
                <a:spcPts val="640"/>
              </a:spcBef>
              <a:spcAft>
                <a:spcPts val="0"/>
              </a:spcAft>
              <a:buClr>
                <a:schemeClr val="dk1"/>
              </a:buClr>
              <a:buSzPts val="3200"/>
              <a:buNone/>
            </a:pPr>
            <a:r>
              <a:rPr lang="en-US" sz="2800" i="1"/>
              <a:t>What do we need VTSS to do for us? </a:t>
            </a:r>
            <a:endParaRPr sz="2800" i="1"/>
          </a:p>
          <a:p>
            <a:pPr marL="0" lvl="0" indent="0" algn="l" rtl="0">
              <a:lnSpc>
                <a:spcPct val="100000"/>
              </a:lnSpc>
              <a:spcBef>
                <a:spcPts val="640"/>
              </a:spcBef>
              <a:spcAft>
                <a:spcPts val="0"/>
              </a:spcAft>
              <a:buClr>
                <a:schemeClr val="dk1"/>
              </a:buClr>
              <a:buSzPts val="3200"/>
              <a:buNone/>
            </a:pPr>
            <a:endParaRPr sz="2800" i="1"/>
          </a:p>
          <a:p>
            <a:pPr marL="0" lvl="0" indent="0" algn="l" rtl="0">
              <a:lnSpc>
                <a:spcPct val="100000"/>
              </a:lnSpc>
              <a:spcBef>
                <a:spcPts val="640"/>
              </a:spcBef>
              <a:spcAft>
                <a:spcPts val="0"/>
              </a:spcAft>
              <a:buClr>
                <a:schemeClr val="dk1"/>
              </a:buClr>
              <a:buSzPts val="3200"/>
              <a:buNone/>
            </a:pPr>
            <a:r>
              <a:rPr lang="en-US" sz="2800"/>
              <a:t>3. </a:t>
            </a:r>
            <a:r>
              <a:rPr lang="en-US" sz="2800">
                <a:solidFill>
                  <a:srgbClr val="000000"/>
                </a:solidFill>
              </a:rPr>
              <a:t>Make (or add to) a list of questions we have about VTSS and its “fit” for us. For help or support with questions, please contact Micheal Gregory at </a:t>
            </a:r>
            <a:r>
              <a:rPr lang="en-US" sz="2800" u="sng">
                <a:solidFill>
                  <a:srgbClr val="000000"/>
                </a:solidFill>
                <a:highlight>
                  <a:srgbClr val="FFFFFF"/>
                </a:highlight>
              </a:rPr>
              <a:t>michael.gregory@doe.virginia.gov</a:t>
            </a:r>
            <a:endParaRPr sz="2800" u="sng">
              <a:solidFill>
                <a:srgbClr val="000000"/>
              </a:solidFill>
            </a:endParaRPr>
          </a:p>
          <a:p>
            <a:pPr marL="0" lvl="0" indent="0" algn="l" rtl="0">
              <a:lnSpc>
                <a:spcPct val="100000"/>
              </a:lnSpc>
              <a:spcBef>
                <a:spcPts val="640"/>
              </a:spcBef>
              <a:spcAft>
                <a:spcPts val="0"/>
              </a:spcAft>
              <a:buClr>
                <a:schemeClr val="dk1"/>
              </a:buClr>
              <a:buSzPts val="3200"/>
              <a:buNone/>
            </a:pPr>
            <a:endParaRPr sz="2800"/>
          </a:p>
          <a:p>
            <a:pPr marL="0" lvl="0" indent="0" algn="l" rtl="0">
              <a:lnSpc>
                <a:spcPct val="100000"/>
              </a:lnSpc>
              <a:spcBef>
                <a:spcPts val="640"/>
              </a:spcBef>
              <a:spcAft>
                <a:spcPts val="0"/>
              </a:spcAft>
              <a:buClr>
                <a:schemeClr val="dk1"/>
              </a:buClr>
              <a:buSzPts val="3200"/>
              <a:buNone/>
            </a:pPr>
            <a:endParaRPr sz="2800" i="1"/>
          </a:p>
          <a:p>
            <a:pPr marL="0" lvl="0" indent="0" algn="l" rtl="0">
              <a:lnSpc>
                <a:spcPct val="100000"/>
              </a:lnSpc>
              <a:spcBef>
                <a:spcPts val="640"/>
              </a:spcBef>
              <a:spcAft>
                <a:spcPts val="0"/>
              </a:spcAft>
              <a:buClr>
                <a:schemeClr val="dk1"/>
              </a:buClr>
              <a:buSzPts val="3200"/>
              <a:buNone/>
            </a:pPr>
            <a:endParaRPr sz="2800"/>
          </a:p>
        </p:txBody>
      </p:sp>
      <p:sp>
        <p:nvSpPr>
          <p:cNvPr id="879" name="Google Shape;879;p46"/>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Wrap Up</a:t>
            </a:r>
            <a:endParaRPr>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7655aecae4_0_41"/>
          <p:cNvSpPr txBox="1">
            <a:spLocks noGrp="1"/>
          </p:cNvSpPr>
          <p:nvPr>
            <p:ph type="body" idx="1"/>
          </p:nvPr>
        </p:nvSpPr>
        <p:spPr>
          <a:xfrm>
            <a:off x="228600" y="1451075"/>
            <a:ext cx="9144000" cy="50562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SzPts val="2600"/>
              <a:buChar char="❏"/>
            </a:pPr>
            <a:r>
              <a:rPr lang="en-US" sz="2600" dirty="0"/>
              <a:t>Did you identify your exploration team members?</a:t>
            </a:r>
            <a:endParaRPr sz="2600" dirty="0"/>
          </a:p>
          <a:p>
            <a:pPr marL="457200" lvl="0" indent="-393700" algn="l" rtl="0">
              <a:lnSpc>
                <a:spcPct val="100000"/>
              </a:lnSpc>
              <a:spcBef>
                <a:spcPts val="0"/>
              </a:spcBef>
              <a:spcAft>
                <a:spcPts val="0"/>
              </a:spcAft>
              <a:buSzPts val="2600"/>
              <a:buChar char="❏"/>
            </a:pPr>
            <a:r>
              <a:rPr lang="en-US" sz="2600" dirty="0"/>
              <a:t>Can you clearly define VTSS?</a:t>
            </a:r>
            <a:endParaRPr sz="2600" dirty="0"/>
          </a:p>
          <a:p>
            <a:pPr marL="457200" lvl="0" indent="-393700" algn="l" rtl="0">
              <a:lnSpc>
                <a:spcPct val="100000"/>
              </a:lnSpc>
              <a:spcBef>
                <a:spcPts val="0"/>
              </a:spcBef>
              <a:spcAft>
                <a:spcPts val="0"/>
              </a:spcAft>
              <a:buSzPts val="2600"/>
              <a:buChar char="❏"/>
            </a:pPr>
            <a:r>
              <a:rPr lang="en-US" sz="2600" dirty="0"/>
              <a:t>Can you identify information on the Implementation Matrix?</a:t>
            </a:r>
            <a:endParaRPr sz="2600" dirty="0"/>
          </a:p>
          <a:p>
            <a:pPr marL="457200" lvl="0" indent="-393700" algn="l" rtl="0">
              <a:lnSpc>
                <a:spcPct val="100000"/>
              </a:lnSpc>
              <a:spcBef>
                <a:spcPts val="0"/>
              </a:spcBef>
              <a:spcAft>
                <a:spcPts val="0"/>
              </a:spcAft>
              <a:buSzPts val="2600"/>
              <a:buChar char="❏"/>
            </a:pPr>
            <a:r>
              <a:rPr lang="en-US" sz="2600" dirty="0"/>
              <a:t>Can you identify and explain the VTSS Implementation Logic?</a:t>
            </a:r>
            <a:endParaRPr sz="2600" dirty="0"/>
          </a:p>
          <a:p>
            <a:pPr marL="457200" lvl="0" indent="-393700" algn="l" rtl="0">
              <a:lnSpc>
                <a:spcPct val="100000"/>
              </a:lnSpc>
              <a:spcBef>
                <a:spcPts val="0"/>
              </a:spcBef>
              <a:spcAft>
                <a:spcPts val="0"/>
              </a:spcAft>
              <a:buSzPts val="2600"/>
              <a:buChar char="❏"/>
            </a:pPr>
            <a:r>
              <a:rPr lang="en-US" sz="2600" dirty="0"/>
              <a:t>Have you identified the data are you hoping to change?</a:t>
            </a:r>
            <a:endParaRPr sz="2600" dirty="0"/>
          </a:p>
          <a:p>
            <a:pPr marL="457200" lvl="0" indent="-393700" algn="l" rtl="0">
              <a:lnSpc>
                <a:spcPct val="100000"/>
              </a:lnSpc>
              <a:spcBef>
                <a:spcPts val="0"/>
              </a:spcBef>
              <a:spcAft>
                <a:spcPts val="0"/>
              </a:spcAft>
              <a:buSzPts val="2600"/>
              <a:buChar char="❏"/>
            </a:pPr>
            <a:r>
              <a:rPr lang="en-US" sz="2600" dirty="0"/>
              <a:t>Do you have a family and community partnership(s) on your team?</a:t>
            </a:r>
            <a:endParaRPr sz="2600" dirty="0"/>
          </a:p>
          <a:p>
            <a:pPr marL="457200" lvl="0" indent="-393700" algn="l" rtl="0">
              <a:lnSpc>
                <a:spcPct val="100000"/>
              </a:lnSpc>
              <a:spcBef>
                <a:spcPts val="0"/>
              </a:spcBef>
              <a:spcAft>
                <a:spcPts val="0"/>
              </a:spcAft>
              <a:buSzPts val="2600"/>
              <a:buChar char="❏"/>
            </a:pPr>
            <a:r>
              <a:rPr lang="en-US" sz="2600" dirty="0"/>
              <a:t>Have you started your vision for the work, including how VTSS adds value to existing initiatives and it’s in your folder? </a:t>
            </a:r>
            <a:endParaRPr sz="2600" dirty="0"/>
          </a:p>
          <a:p>
            <a:pPr marL="457200" lvl="0" indent="0" algn="l" rtl="0">
              <a:lnSpc>
                <a:spcPct val="100000"/>
              </a:lnSpc>
              <a:spcBef>
                <a:spcPts val="0"/>
              </a:spcBef>
              <a:spcAft>
                <a:spcPts val="0"/>
              </a:spcAft>
              <a:buSzPts val="1800"/>
              <a:buNone/>
            </a:pPr>
            <a:endParaRPr sz="1800" dirty="0"/>
          </a:p>
          <a:p>
            <a:pPr marL="342900" lvl="0" indent="-139700" algn="l" rtl="0">
              <a:lnSpc>
                <a:spcPct val="100000"/>
              </a:lnSpc>
              <a:spcBef>
                <a:spcPts val="0"/>
              </a:spcBef>
              <a:spcAft>
                <a:spcPts val="0"/>
              </a:spcAft>
              <a:buClr>
                <a:schemeClr val="dk1"/>
              </a:buClr>
              <a:buSzPts val="3200"/>
              <a:buNone/>
            </a:pPr>
            <a:endParaRPr sz="1800" dirty="0"/>
          </a:p>
          <a:p>
            <a:pPr marL="0" lvl="0" indent="0" algn="l" rtl="0">
              <a:lnSpc>
                <a:spcPct val="100000"/>
              </a:lnSpc>
              <a:spcBef>
                <a:spcPts val="0"/>
              </a:spcBef>
              <a:spcAft>
                <a:spcPts val="0"/>
              </a:spcAft>
              <a:buClr>
                <a:schemeClr val="dk1"/>
              </a:buClr>
              <a:buSzPts val="3200"/>
              <a:buNone/>
            </a:pPr>
            <a:endParaRPr sz="2300" dirty="0"/>
          </a:p>
          <a:p>
            <a:pPr marL="342900" lvl="0" indent="-139700" algn="l" rtl="0">
              <a:lnSpc>
                <a:spcPct val="100000"/>
              </a:lnSpc>
              <a:spcBef>
                <a:spcPts val="0"/>
              </a:spcBef>
              <a:spcAft>
                <a:spcPts val="0"/>
              </a:spcAft>
              <a:buClr>
                <a:schemeClr val="dk1"/>
              </a:buClr>
              <a:buSzPts val="3200"/>
              <a:buNone/>
            </a:pPr>
            <a:endParaRPr sz="1800" dirty="0"/>
          </a:p>
          <a:p>
            <a:pPr marL="0" lvl="0" indent="0" algn="l" rtl="0">
              <a:lnSpc>
                <a:spcPct val="100000"/>
              </a:lnSpc>
              <a:spcBef>
                <a:spcPts val="640"/>
              </a:spcBef>
              <a:spcAft>
                <a:spcPts val="0"/>
              </a:spcAft>
              <a:buClr>
                <a:schemeClr val="dk1"/>
              </a:buClr>
              <a:buSzPts val="3200"/>
              <a:buNone/>
            </a:pPr>
            <a:endParaRPr sz="1800" dirty="0"/>
          </a:p>
        </p:txBody>
      </p:sp>
      <p:sp>
        <p:nvSpPr>
          <p:cNvPr id="885" name="Google Shape;885;g7655aecae4_0_41"/>
          <p:cNvSpPr txBox="1">
            <a:spLocks noGrp="1"/>
          </p:cNvSpPr>
          <p:nvPr>
            <p:ph type="title"/>
          </p:nvPr>
        </p:nvSpPr>
        <p:spPr>
          <a:xfrm>
            <a:off x="228600" y="13939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solidFill>
                  <a:schemeClr val="dk1"/>
                </a:solidFill>
              </a:rPr>
              <a:t>Success </a:t>
            </a:r>
            <a:r>
              <a:rPr lang="en-US" dirty="0" smtClean="0">
                <a:solidFill>
                  <a:schemeClr val="dk1"/>
                </a:solidFill>
              </a:rPr>
              <a:t>Criteria 2</a:t>
            </a:r>
            <a:endParaRPr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2" name="Image" descr="Graphic of many people talking and shaking hands"/>
          <p:cNvPicPr preferRelativeResize="0"/>
          <p:nvPr/>
        </p:nvPicPr>
        <p:blipFill rotWithShape="1">
          <a:blip r:embed="rId3">
            <a:alphaModFix/>
          </a:blip>
          <a:srcRect/>
          <a:stretch/>
        </p:blipFill>
        <p:spPr>
          <a:xfrm>
            <a:off x="2775101" y="3811725"/>
            <a:ext cx="3454450" cy="2845850"/>
          </a:xfrm>
          <a:prstGeom prst="rect">
            <a:avLst/>
          </a:prstGeom>
          <a:noFill/>
          <a:ln>
            <a:noFill/>
          </a:ln>
        </p:spPr>
      </p:pic>
      <p:sp>
        <p:nvSpPr>
          <p:cNvPr id="261" name="Text"/>
          <p:cNvSpPr txBox="1"/>
          <p:nvPr/>
        </p:nvSpPr>
        <p:spPr>
          <a:xfrm>
            <a:off x="815025" y="1706625"/>
            <a:ext cx="7605900" cy="17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Verdana"/>
                <a:ea typeface="Verdana"/>
                <a:cs typeface="Verdana"/>
                <a:sym typeface="Verdana"/>
              </a:rPr>
              <a:t>Please share the roles that you have on our team and why you chose each person. </a:t>
            </a:r>
            <a:endParaRPr sz="3600">
              <a:latin typeface="Verdana"/>
              <a:ea typeface="Verdana"/>
              <a:cs typeface="Verdana"/>
              <a:sym typeface="Verdana"/>
            </a:endParaRPr>
          </a:p>
        </p:txBody>
      </p:sp>
      <p:sp>
        <p:nvSpPr>
          <p:cNvPr id="260" name="Title"/>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Let’s get to know each other. </a:t>
            </a:r>
            <a:endParaRPr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6" name="Text 4"/>
          <p:cNvSpPr txBox="1"/>
          <p:nvPr/>
        </p:nvSpPr>
        <p:spPr>
          <a:xfrm>
            <a:off x="6712500" y="4252200"/>
            <a:ext cx="2004300" cy="21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What made me wiggle in my seat?</a:t>
            </a:r>
            <a:endParaRPr sz="2400">
              <a:latin typeface="Verdana"/>
              <a:ea typeface="Verdana"/>
              <a:cs typeface="Verdana"/>
              <a:sym typeface="Verdana"/>
            </a:endParaRPr>
          </a:p>
        </p:txBody>
      </p:sp>
      <p:sp>
        <p:nvSpPr>
          <p:cNvPr id="895" name="Text 3"/>
          <p:cNvSpPr txBox="1"/>
          <p:nvPr/>
        </p:nvSpPr>
        <p:spPr>
          <a:xfrm>
            <a:off x="4572000" y="4252200"/>
            <a:ext cx="2004300" cy="21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Three key points from today.</a:t>
            </a:r>
            <a:endParaRPr sz="2400">
              <a:latin typeface="Verdana"/>
              <a:ea typeface="Verdana"/>
              <a:cs typeface="Verdana"/>
              <a:sym typeface="Verdana"/>
            </a:endParaRPr>
          </a:p>
        </p:txBody>
      </p:sp>
      <p:sp>
        <p:nvSpPr>
          <p:cNvPr id="894" name="Text 2"/>
          <p:cNvSpPr txBox="1"/>
          <p:nvPr/>
        </p:nvSpPr>
        <p:spPr>
          <a:xfrm>
            <a:off x="2232900" y="4252200"/>
            <a:ext cx="2004300" cy="21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What question is still circling around in your mind?</a:t>
            </a:r>
            <a:endParaRPr sz="2400">
              <a:latin typeface="Verdana"/>
              <a:ea typeface="Verdana"/>
              <a:cs typeface="Verdana"/>
              <a:sym typeface="Verdana"/>
            </a:endParaRPr>
          </a:p>
        </p:txBody>
      </p:sp>
      <p:sp>
        <p:nvSpPr>
          <p:cNvPr id="893" name="Text 1"/>
          <p:cNvSpPr txBox="1"/>
          <p:nvPr/>
        </p:nvSpPr>
        <p:spPr>
          <a:xfrm>
            <a:off x="228600" y="4252200"/>
            <a:ext cx="2004300" cy="21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Verdana"/>
                <a:ea typeface="Verdana"/>
                <a:cs typeface="Verdana"/>
                <a:sym typeface="Verdana"/>
              </a:rPr>
              <a:t>What squares with your thinking?</a:t>
            </a:r>
            <a:endParaRPr sz="2400" dirty="0">
              <a:latin typeface="Verdana"/>
              <a:ea typeface="Verdana"/>
              <a:cs typeface="Verdana"/>
              <a:sym typeface="Verdana"/>
            </a:endParaRPr>
          </a:p>
        </p:txBody>
      </p:sp>
      <p:pic>
        <p:nvPicPr>
          <p:cNvPr id="892" name="Image" descr="Image of various shapes corresponding with exit ticket questions"/>
          <p:cNvPicPr preferRelativeResize="0"/>
          <p:nvPr/>
        </p:nvPicPr>
        <p:blipFill>
          <a:blip r:embed="rId3">
            <a:alphaModFix/>
          </a:blip>
          <a:stretch>
            <a:fillRect/>
          </a:stretch>
        </p:blipFill>
        <p:spPr>
          <a:xfrm>
            <a:off x="152400" y="1524000"/>
            <a:ext cx="8433400" cy="2575800"/>
          </a:xfrm>
          <a:prstGeom prst="rect">
            <a:avLst/>
          </a:prstGeom>
          <a:noFill/>
          <a:ln>
            <a:noFill/>
          </a:ln>
        </p:spPr>
      </p:pic>
      <p:sp>
        <p:nvSpPr>
          <p:cNvPr id="891" name="Title"/>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Exit Ticket</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3" name="Text"/>
          <p:cNvSpPr txBox="1"/>
          <p:nvPr/>
        </p:nvSpPr>
        <p:spPr>
          <a:xfrm>
            <a:off x="2421329" y="5629307"/>
            <a:ext cx="4301341" cy="85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600" b="0" i="0" u="none" strike="noStrike" cap="none" dirty="0" smtClean="0">
                <a:solidFill>
                  <a:srgbClr val="000000"/>
                </a:solidFill>
                <a:latin typeface="Verdana"/>
                <a:ea typeface="Verdana"/>
                <a:cs typeface="Verdana"/>
                <a:sym typeface="Verdana"/>
                <a:hlinkClick r:id="rId3"/>
              </a:rPr>
              <a:t>VTSS-RIC</a:t>
            </a:r>
            <a:r>
              <a:rPr lang="en-US" sz="3200" b="0" i="0" u="none" strike="noStrike" cap="none" dirty="0" smtClean="0">
                <a:solidFill>
                  <a:srgbClr val="000000"/>
                </a:solidFill>
                <a:latin typeface="Verdana"/>
                <a:ea typeface="Verdana"/>
                <a:cs typeface="Verdana"/>
                <a:sym typeface="Verdana"/>
                <a:hlinkClick r:id="rId3"/>
              </a:rPr>
              <a:t> Website</a:t>
            </a:r>
            <a:endParaRPr sz="3200" b="0" i="0" u="none" strike="noStrike" cap="none" dirty="0">
              <a:solidFill>
                <a:srgbClr val="000000"/>
              </a:solidFill>
              <a:latin typeface="Verdana"/>
              <a:ea typeface="Verdana"/>
              <a:cs typeface="Verdana"/>
              <a:sym typeface="Verdana"/>
            </a:endParaRPr>
          </a:p>
        </p:txBody>
      </p:sp>
      <p:pic>
        <p:nvPicPr>
          <p:cNvPr id="904" name="Image" descr="Image of heading from VTSS-RIC website"/>
          <p:cNvPicPr preferRelativeResize="0"/>
          <p:nvPr/>
        </p:nvPicPr>
        <p:blipFill rotWithShape="1">
          <a:blip r:embed="rId4">
            <a:alphaModFix/>
          </a:blip>
          <a:srcRect/>
          <a:stretch/>
        </p:blipFill>
        <p:spPr>
          <a:xfrm>
            <a:off x="228601" y="1524000"/>
            <a:ext cx="8686801" cy="3745215"/>
          </a:xfrm>
          <a:prstGeom prst="rect">
            <a:avLst/>
          </a:prstGeom>
          <a:noFill/>
          <a:ln>
            <a:noFill/>
          </a:ln>
        </p:spPr>
      </p:pic>
      <p:sp>
        <p:nvSpPr>
          <p:cNvPr id="902" name="Title"/>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Thank you for your participation!</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vtss-powerpoint-template-nov-4-2019">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2898</Words>
  <Application>Microsoft Office PowerPoint</Application>
  <PresentationFormat>On-screen Show (4:3)</PresentationFormat>
  <Paragraphs>511</Paragraphs>
  <Slides>91</Slides>
  <Notes>91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Calibri</vt:lpstr>
      <vt:lpstr>Arial</vt:lpstr>
      <vt:lpstr>Impact</vt:lpstr>
      <vt:lpstr>Times New Roman</vt:lpstr>
      <vt:lpstr>Tahoma</vt:lpstr>
      <vt:lpstr>Verdana</vt:lpstr>
      <vt:lpstr>vtss-powerpoint-template-nov-4-2019</vt:lpstr>
      <vt:lpstr>VTSS Exploration and Installation Series</vt:lpstr>
      <vt:lpstr>Welcome! </vt:lpstr>
      <vt:lpstr>#ExploreVTSS</vt:lpstr>
      <vt:lpstr>Group Norms</vt:lpstr>
      <vt:lpstr>Roles and Responsibilities</vt:lpstr>
      <vt:lpstr>Google Drive Directions</vt:lpstr>
      <vt:lpstr>Establishing a VTSS Team</vt:lpstr>
      <vt:lpstr>Division Exploration Team Worksheet</vt:lpstr>
      <vt:lpstr>Let’s get to know each other. </vt:lpstr>
      <vt:lpstr>Success Criteria</vt:lpstr>
      <vt:lpstr>Essential Questions</vt:lpstr>
      <vt:lpstr> The “What”</vt:lpstr>
      <vt:lpstr>Braiding Our Work</vt:lpstr>
      <vt:lpstr>Features of VTSS (adapted from McIntosh &amp; Goodman)</vt:lpstr>
      <vt:lpstr>VTSS = Systems Change</vt:lpstr>
      <vt:lpstr>Systems Change Involves…</vt:lpstr>
      <vt:lpstr> Change Questions</vt:lpstr>
      <vt:lpstr>Unfreezing (Changing) the System</vt:lpstr>
      <vt:lpstr>Managing Complex Change</vt:lpstr>
      <vt:lpstr>  VTSS Implementation Logic  </vt:lpstr>
      <vt:lpstr>The Three Tier Framework</vt:lpstr>
      <vt:lpstr>The Why</vt:lpstr>
      <vt:lpstr>The “How” of VTSS</vt:lpstr>
      <vt:lpstr>VTSS Implementation Matrix</vt:lpstr>
      <vt:lpstr>Implementation Components</vt:lpstr>
      <vt:lpstr>Implementation - Component 4</vt:lpstr>
      <vt:lpstr>A Central Component to our work!</vt:lpstr>
      <vt:lpstr>A family representative on your Division Exploration Team</vt:lpstr>
      <vt:lpstr>Implementation - Component 2</vt:lpstr>
      <vt:lpstr> Supporting Improvements in Behavior, Academics, and Social-Emotional Wellness </vt:lpstr>
      <vt:lpstr> Data Infrastructure and Data Systems </vt:lpstr>
      <vt:lpstr>What DATA informs your need to implement VTSS?</vt:lpstr>
      <vt:lpstr>Why focus on data?</vt:lpstr>
      <vt:lpstr>Organizing for Implementation </vt:lpstr>
      <vt:lpstr>How are we organized to utilize data?</vt:lpstr>
      <vt:lpstr>Data Systems for Successful Implementation</vt:lpstr>
      <vt:lpstr>For Example</vt:lpstr>
      <vt:lpstr>Your Data Story</vt:lpstr>
      <vt:lpstr>Familiar Data within Your Division</vt:lpstr>
      <vt:lpstr>Would you like to know more about...</vt:lpstr>
      <vt:lpstr>Data Driven Decision Making</vt:lpstr>
      <vt:lpstr>Data Driven Decision Making 2</vt:lpstr>
      <vt:lpstr>Be Precise!</vt:lpstr>
      <vt:lpstr>Data Driven Decision Making 3</vt:lpstr>
      <vt:lpstr>Data Driven Decision Making 4</vt:lpstr>
      <vt:lpstr>Would you like to rewrite the end of your story?</vt:lpstr>
      <vt:lpstr>You ALL have GREAT ideas!</vt:lpstr>
      <vt:lpstr>Would you like to rewrite the end of your story? 2</vt:lpstr>
      <vt:lpstr>        Implementation - Component 3</vt:lpstr>
      <vt:lpstr> Supporting Improvements in Behavior, Academics, and Social-Emotional Wellness 2 </vt:lpstr>
      <vt:lpstr>Relationships Matter!</vt:lpstr>
      <vt:lpstr>John Hattie’s Zone of Effectiveness</vt:lpstr>
      <vt:lpstr>What are you doing as a division to put into practice the importance of building relationships?</vt:lpstr>
      <vt:lpstr>Building Relationships</vt:lpstr>
      <vt:lpstr>What practices might you implement to change the data?</vt:lpstr>
      <vt:lpstr>How does the 2X10 work?</vt:lpstr>
      <vt:lpstr>2X10 Implementation: Cumberland Division</vt:lpstr>
      <vt:lpstr>2X10</vt:lpstr>
      <vt:lpstr>Connection BEFORE Correction</vt:lpstr>
      <vt:lpstr>      Practices      </vt:lpstr>
      <vt:lpstr> Supporting Improvements in Behavior, Academics, and Social-Emotional Wellness: Systems </vt:lpstr>
      <vt:lpstr>Who loves Lucy?</vt:lpstr>
      <vt:lpstr>Systems: How does your division support the schools in the implementation of new practices?</vt:lpstr>
      <vt:lpstr>Pause and Reflect </vt:lpstr>
      <vt:lpstr> Supporting Improvements in Behavior, Academics, and Social-Emotional Wellness: Fidelity </vt:lpstr>
      <vt:lpstr> Tiered Fidelity Inventory (TFI) and Academic TFI (A-TFI)</vt:lpstr>
      <vt:lpstr>But why the TFI and A-TFI?</vt:lpstr>
      <vt:lpstr>VTSS Implementation Matrix &amp; the  District Capacity Assessment (DCA)</vt:lpstr>
      <vt:lpstr>The DCA </vt:lpstr>
      <vt:lpstr>How will fidelity be measured? How will we progress monitor? </vt:lpstr>
      <vt:lpstr>Why establishing your team is so important.</vt:lpstr>
      <vt:lpstr>Solidify your Division Leadership Team. Who…. </vt:lpstr>
      <vt:lpstr>Who is coaching who?</vt:lpstr>
      <vt:lpstr>The importance of coaching </vt:lpstr>
      <vt:lpstr>Division Coaches Will...</vt:lpstr>
      <vt:lpstr>The Division Team Will...</vt:lpstr>
      <vt:lpstr>The Division Team Will... 2</vt:lpstr>
      <vt:lpstr> The Division Team Will... </vt:lpstr>
      <vt:lpstr>Now, let’s develop your VISION!</vt:lpstr>
      <vt:lpstr> Let’s start with your vision. </vt:lpstr>
      <vt:lpstr> Starting with a Vision </vt:lpstr>
      <vt:lpstr>What are the common themes?</vt:lpstr>
      <vt:lpstr>Set it to Music!</vt:lpstr>
      <vt:lpstr>Expanding the Vision</vt:lpstr>
      <vt:lpstr>Resources to Deepen Your Knowledge </vt:lpstr>
      <vt:lpstr>Document Decisions</vt:lpstr>
      <vt:lpstr>Remember your Google Drive for your Cohort 7 application &amp; sharing!</vt:lpstr>
      <vt:lpstr>Wrap Up</vt:lpstr>
      <vt:lpstr>Success Criteria 2</vt:lpstr>
      <vt:lpstr>Exit Ticket</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VTSS Exploration and Installation Series</dc:title>
  <dc:creator>SOE User</dc:creator>
  <cp:lastModifiedBy>Jennifer Weatherly</cp:lastModifiedBy>
  <cp:revision>55</cp:revision>
  <dcterms:modified xsi:type="dcterms:W3CDTF">2020-02-14T17:57:20Z</dcterms:modified>
</cp:coreProperties>
</file>