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Roboto" panose="020000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Impact" panose="020B0806030902050204" pitchFamily="3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EXSdTCw7r+yhZugazArsELq0e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e M Herakovich-Cur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C1E074-7BE3-40E2-8533-6C565D3C0C26}">
  <a:tblStyle styleId="{A6C1E074-7BE3-40E2-8533-6C565D3C0C2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4" d="100"/>
          <a:sy n="94" d="100"/>
        </p:scale>
        <p:origin x="236" y="7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2-15T15:07:27.960" idx="1">
    <p:pos x="288" y="1301"/>
    <p:text>Where do we want to explain they need to identify demonstration school(s)?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9Ml1I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t>Kris </a:t>
            </a:r>
            <a:endParaRPr b="1"/>
          </a:p>
          <a:p>
            <a:pPr marL="0" marR="0" lvl="0" indent="0" algn="l" rtl="0">
              <a:lnSpc>
                <a:spcPct val="100000"/>
              </a:lnSpc>
              <a:spcBef>
                <a:spcPts val="0"/>
              </a:spcBef>
              <a:spcAft>
                <a:spcPts val="0"/>
              </a:spcAft>
              <a:buClr>
                <a:schemeClr val="dk1"/>
              </a:buClr>
              <a:buSzPts val="1100"/>
              <a:buFont typeface="Arial"/>
              <a:buNone/>
            </a:pPr>
            <a:r>
              <a:rPr lang="en-US" b="1"/>
              <a:t>Intent:</a:t>
            </a:r>
            <a:endParaRPr b="1"/>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a:t>Welcome to webinar #2 Diving into Data: Informing the Decision to Implement the Virginia Tiered Systems of Supports (VTSS). My name is Anna Hebb, a VTSS Systems Coach.</a:t>
            </a:r>
            <a:endParaRPr/>
          </a:p>
          <a:p>
            <a:pPr marL="0" marR="0" lvl="0" indent="0" algn="l" rtl="0">
              <a:lnSpc>
                <a:spcPct val="100000"/>
              </a:lnSpc>
              <a:spcBef>
                <a:spcPts val="0"/>
              </a:spcBef>
              <a:spcAft>
                <a:spcPts val="0"/>
              </a:spcAft>
              <a:buClr>
                <a:schemeClr val="dk1"/>
              </a:buClr>
              <a:buSzPts val="1100"/>
              <a:buFont typeface="Arial"/>
              <a:buNone/>
            </a:pPr>
            <a:r>
              <a:rPr lang="en-US"/>
              <a:t>(New VT comment) My name is Kris Herakovich-Curtis, a VTSS Systems Coach.</a:t>
            </a:r>
            <a:endParaRPr/>
          </a:p>
          <a:p>
            <a:pPr marL="0" marR="0" lvl="0" indent="0" algn="l" rtl="0">
              <a:lnSpc>
                <a:spcPct val="100000"/>
              </a:lnSpc>
              <a:spcBef>
                <a:spcPts val="0"/>
              </a:spcBef>
              <a:spcAft>
                <a:spcPts val="0"/>
              </a:spcAft>
              <a:buClr>
                <a:schemeClr val="dk1"/>
              </a:buClr>
              <a:buSzPts val="1100"/>
              <a:buFont typeface="Arial"/>
              <a:buNone/>
            </a:pPr>
            <a:r>
              <a:rPr lang="en-US"/>
              <a:t>Thank you for sharing your valuable time to learn more about VTSS. </a:t>
            </a:r>
            <a:endParaRPr/>
          </a:p>
        </p:txBody>
      </p:sp>
      <p:sp>
        <p:nvSpPr>
          <p:cNvPr id="193" name="Google Shape;1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a:t>T</a:t>
            </a:r>
            <a:r>
              <a:rPr lang="en-US" sz="1100" b="0" i="0" u="none" strike="noStrike" cap="none">
                <a:solidFill>
                  <a:schemeClr val="dk1"/>
                </a:solidFill>
                <a:latin typeface="Arial"/>
                <a:ea typeface="Arial"/>
                <a:cs typeface="Arial"/>
                <a:sym typeface="Arial"/>
              </a:rPr>
              <a:t>his is a fun spin on data.….As we begin with looking at data, it’s imperative that the data be accurate.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We have a lot of data sources, but do we have a system in place that allows us to access our data and organize in a meaningful way</a:t>
            </a:r>
            <a:r>
              <a:rPr lang="en-US"/>
              <a:t>?</a:t>
            </a:r>
            <a:r>
              <a:rPr lang="en-US" sz="1100" b="0" i="0" u="none" strike="noStrike" cap="none">
                <a:solidFill>
                  <a:schemeClr val="dk1"/>
                </a:solidFill>
                <a:latin typeface="Arial"/>
                <a:ea typeface="Arial"/>
                <a:cs typeface="Arial"/>
                <a:sym typeface="Arial"/>
              </a:rPr>
              <a:t> Remember the questions to focus on: </a:t>
            </a:r>
            <a:r>
              <a:rPr lang="en-US" sz="1100" b="0" i="0" u="none" strike="noStrike" cap="none">
                <a:solidFill>
                  <a:srgbClr val="000000"/>
                </a:solidFill>
                <a:latin typeface="Arial"/>
                <a:ea typeface="Arial"/>
                <a:cs typeface="Arial"/>
                <a:sym typeface="Arial"/>
              </a:rPr>
              <a:t>Do we have the right DATA to the right PEOPLE in the right FORMAT at the right TIME?</a:t>
            </a:r>
            <a:endParaRPr/>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A data dashboard to organize overwhelming amounts of data is so helpful. With a dashboard, meaningful reports and graphs can be accessed in an easy and timely way.  Work with your IT guru and talk to other divisions to see what you may need to change! A data dashboard is critical to our way of work. It is so critical that VTSS supports you through statewide training and provides a VTSS Systems Coach to help you develop your data dashboard. One of your very first training events is Data Informed Decision Making!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Stop and think. Do your data systems talk to each other? Who in your division is looking at the data and when? Do the right people have easy access to data? Our infrastructure defines how we collect</a:t>
            </a:r>
            <a:r>
              <a:rPr lang="en-US"/>
              <a:t>, </a:t>
            </a:r>
            <a:r>
              <a:rPr lang="en-US" sz="1100" b="0" i="0" u="none" strike="noStrike" cap="none">
                <a:solidFill>
                  <a:schemeClr val="dk1"/>
                </a:solidFill>
                <a:latin typeface="Arial"/>
                <a:ea typeface="Arial"/>
                <a:cs typeface="Arial"/>
                <a:sym typeface="Arial"/>
              </a:rPr>
              <a:t>store, and share data. </a:t>
            </a:r>
            <a:endParaRPr/>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To refer back to our Implementation Logic, this is the intersection of data and systems</a:t>
            </a:r>
            <a:r>
              <a:rPr lang="en-US"/>
              <a:t>. We always want to think about how we are supporting </a:t>
            </a:r>
            <a:r>
              <a:rPr lang="en-US" sz="1100" b="0" i="0" u="none" strike="noStrike" cap="none">
                <a:solidFill>
                  <a:schemeClr val="dk1"/>
                </a:solidFill>
                <a:latin typeface="Arial"/>
                <a:ea typeface="Arial"/>
                <a:cs typeface="Arial"/>
                <a:sym typeface="Arial"/>
              </a:rPr>
              <a:t>communicat</a:t>
            </a:r>
            <a:r>
              <a:rPr lang="en-US"/>
              <a:t>ion</a:t>
            </a:r>
            <a:r>
              <a:rPr lang="en-US" sz="1100" b="0" i="0" u="none" strike="noStrike" cap="none">
                <a:solidFill>
                  <a:schemeClr val="dk1"/>
                </a:solidFill>
                <a:latin typeface="Arial"/>
                <a:ea typeface="Arial"/>
                <a:cs typeface="Arial"/>
                <a:sym typeface="Arial"/>
              </a:rPr>
              <a:t> </a:t>
            </a:r>
            <a:r>
              <a:rPr lang="en-US"/>
              <a:t>to</a:t>
            </a:r>
            <a:r>
              <a:rPr lang="en-US" sz="1100" b="0" i="0" u="none" strike="noStrike" cap="none">
                <a:solidFill>
                  <a:schemeClr val="dk1"/>
                </a:solidFill>
                <a:latin typeface="Arial"/>
                <a:ea typeface="Arial"/>
                <a:cs typeface="Arial"/>
                <a:sym typeface="Arial"/>
              </a:rPr>
              <a:t> the staff and utiliz</a:t>
            </a:r>
            <a:r>
              <a:rPr lang="en-US"/>
              <a:t>ing</a:t>
            </a:r>
            <a:r>
              <a:rPr lang="en-US" sz="1100" b="0" i="0" u="none" strike="noStrike" cap="none">
                <a:solidFill>
                  <a:schemeClr val="dk1"/>
                </a:solidFill>
                <a:latin typeface="Arial"/>
                <a:ea typeface="Arial"/>
                <a:cs typeface="Arial"/>
                <a:sym typeface="Arial"/>
              </a:rPr>
              <a:t> the data to drive actions. This big picture notion of how the data is collected</a:t>
            </a:r>
            <a:r>
              <a:rPr lang="en-US"/>
              <a:t>, </a:t>
            </a:r>
            <a:r>
              <a:rPr lang="en-US" sz="1100" b="0" i="0" u="none" strike="noStrike" cap="none">
                <a:solidFill>
                  <a:schemeClr val="dk1"/>
                </a:solidFill>
                <a:latin typeface="Arial"/>
                <a:ea typeface="Arial"/>
                <a:cs typeface="Arial"/>
                <a:sym typeface="Arial"/>
              </a:rPr>
              <a:t>stored, and shared is so vital for the division to manage and support teachers, because they can’t begin to utilize the data if it isn’t</a:t>
            </a:r>
            <a:r>
              <a:rPr lang="en-US"/>
              <a:t> accessible</a:t>
            </a:r>
            <a:r>
              <a:rPr lang="en-US" sz="1100" b="0" i="0" u="none" strike="noStrike" cap="none">
                <a:solidFill>
                  <a:schemeClr val="dk1"/>
                </a:solidFill>
                <a:latin typeface="Arial"/>
                <a:ea typeface="Arial"/>
                <a:cs typeface="Arial"/>
                <a:sym typeface="Arial"/>
              </a:rPr>
              <a:t>.  We hear so often that administra</a:t>
            </a:r>
            <a:r>
              <a:rPr lang="en-US"/>
              <a:t>tors and </a:t>
            </a:r>
            <a:r>
              <a:rPr lang="en-US" sz="1100" b="0" i="0" u="none" strike="noStrike" cap="none">
                <a:solidFill>
                  <a:schemeClr val="dk1"/>
                </a:solidFill>
                <a:latin typeface="Arial"/>
                <a:ea typeface="Arial"/>
                <a:cs typeface="Arial"/>
                <a:sym typeface="Arial"/>
              </a:rPr>
              <a:t>teachers have trouble using the data</a:t>
            </a:r>
            <a:r>
              <a:rPr lang="en-US"/>
              <a:t>. W</a:t>
            </a:r>
            <a:r>
              <a:rPr lang="en-US" sz="1100" b="0" i="0" u="none" strike="noStrike" cap="none">
                <a:solidFill>
                  <a:schemeClr val="dk1"/>
                </a:solidFill>
                <a:latin typeface="Arial"/>
                <a:ea typeface="Arial"/>
                <a:cs typeface="Arial"/>
                <a:sym typeface="Arial"/>
              </a:rPr>
              <a:t>e have to build</a:t>
            </a:r>
            <a:r>
              <a:rPr lang="en-US"/>
              <a:t> </a:t>
            </a:r>
            <a:r>
              <a:rPr lang="en-US" sz="1100" b="0" i="0" u="none" strike="noStrike" cap="none">
                <a:solidFill>
                  <a:schemeClr val="dk1"/>
                </a:solidFill>
                <a:latin typeface="Arial"/>
                <a:ea typeface="Arial"/>
                <a:cs typeface="Arial"/>
                <a:sym typeface="Arial"/>
              </a:rPr>
              <a:t>th</a:t>
            </a:r>
            <a:r>
              <a:rPr lang="en-US"/>
              <a:t>e </a:t>
            </a:r>
            <a:r>
              <a:rPr lang="en-US" sz="1100" b="0" i="0" u="none" strike="noStrike" cap="none">
                <a:solidFill>
                  <a:schemeClr val="dk1"/>
                </a:solidFill>
                <a:latin typeface="Arial"/>
                <a:ea typeface="Arial"/>
                <a:cs typeface="Arial"/>
                <a:sym typeface="Arial"/>
              </a:rPr>
              <a:t>SYSTEMS </a:t>
            </a:r>
            <a:r>
              <a:rPr lang="en-US"/>
              <a:t>to help</a:t>
            </a:r>
            <a:r>
              <a:rPr lang="en-US" sz="1100" b="0" i="0" u="none" strike="noStrike" cap="none">
                <a:solidFill>
                  <a:schemeClr val="dk1"/>
                </a:solidFill>
                <a:latin typeface="Arial"/>
                <a:ea typeface="Arial"/>
                <a:cs typeface="Arial"/>
                <a:sym typeface="Arial"/>
              </a:rPr>
              <a:t> them quickly and efficiently get their hands on it, with complete clarity.</a:t>
            </a:r>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a:t>Data Systems for Successful Implementation is part of your handouts. Please locate this document. </a:t>
            </a:r>
            <a:r>
              <a:rPr lang="en-US" sz="1100" b="0" i="0" u="none" strike="noStrike" cap="none">
                <a:solidFill>
                  <a:schemeClr val="dk1"/>
                </a:solidFill>
                <a:latin typeface="Arial"/>
                <a:ea typeface="Arial"/>
                <a:cs typeface="Arial"/>
                <a:sym typeface="Arial"/>
              </a:rPr>
              <a:t> We are going to review the questions of data infrastructure and data systems. Data supports all our work in the Implementation Logic. Priority one is developing a decision based data system with universal screeners, progress monitoring data, and fidelity data. First, let’s look at what your data systems look like. </a:t>
            </a:r>
            <a:r>
              <a:rPr lang="en-US"/>
              <a:t>Pause the VoiceThread and with your team begin to work through this document together. If you need to review and come back to this document later that’s okay, too. You will schedule meetings to complete this work. The next slide gives an example of how this document can be completed. </a:t>
            </a:r>
            <a:endParaRPr/>
          </a:p>
          <a:p>
            <a:pPr marL="0" marR="0" lvl="0" indent="0" algn="l" rtl="0">
              <a:lnSpc>
                <a:spcPct val="100000"/>
              </a:lnSpc>
              <a:spcBef>
                <a:spcPts val="0"/>
              </a:spcBef>
              <a:spcAft>
                <a:spcPts val="0"/>
              </a:spcAft>
              <a:buClr>
                <a:srgbClr val="000000"/>
              </a:buClr>
              <a:buSzPts val="300"/>
              <a:buFont typeface="Arial"/>
              <a:buNone/>
            </a:pPr>
            <a:endParaRPr/>
          </a:p>
          <a:p>
            <a:pPr marL="0" marR="0" lvl="0" indent="0" algn="l" rtl="0">
              <a:lnSpc>
                <a:spcPct val="100000"/>
              </a:lnSpc>
              <a:spcBef>
                <a:spcPts val="0"/>
              </a:spcBef>
              <a:spcAft>
                <a:spcPts val="0"/>
              </a:spcAft>
              <a:buClr>
                <a:srgbClr val="000000"/>
              </a:buClr>
              <a:buSzPts val="3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Here is an example to help you get started on this work. </a:t>
            </a:r>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sz="1200" b="0" i="0" u="none" strike="noStrike" cap="none">
                <a:solidFill>
                  <a:schemeClr val="dk1"/>
                </a:solidFill>
                <a:latin typeface="Arial"/>
                <a:ea typeface="Arial"/>
                <a:cs typeface="Arial"/>
                <a:sym typeface="Arial"/>
              </a:rPr>
              <a:t>As you answered the questions on your Da</a:t>
            </a:r>
            <a:r>
              <a:rPr lang="en-US" sz="1200"/>
              <a:t>ta Systems for Successful Implementation document</a:t>
            </a:r>
            <a:r>
              <a:rPr lang="en-US" sz="1200" b="0" i="0" u="none" strike="noStrike" cap="none">
                <a:solidFill>
                  <a:schemeClr val="dk1"/>
                </a:solidFill>
                <a:latin typeface="Arial"/>
                <a:ea typeface="Arial"/>
                <a:cs typeface="Arial"/>
                <a:sym typeface="Arial"/>
              </a:rPr>
              <a:t>, you were building your data story and  identifying your data infrastructure. </a:t>
            </a:r>
            <a:r>
              <a:rPr lang="en-US" sz="1200"/>
              <a:t>Remember, this is the intersection of data and systems within our Implementation Logic.</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b="0" i="0" u="none" strike="noStrike" cap="none">
                <a:solidFill>
                  <a:schemeClr val="dk1"/>
                </a:solidFill>
                <a:latin typeface="Arial"/>
                <a:ea typeface="Arial"/>
                <a:cs typeface="Arial"/>
                <a:sym typeface="Arial"/>
              </a:rPr>
              <a:t>You are familiar with these data points. Suspensions, Attendance, and ODR’s. Today, we want to peak your curiosity and challenge you to think about what data points we need to examine more closely for disproportionality and/or specific academic and discipline needs. </a:t>
            </a:r>
            <a:endParaRPr/>
          </a:p>
          <a:p>
            <a:pPr marL="0" marR="0" lvl="0" indent="0" algn="l" rtl="0">
              <a:lnSpc>
                <a:spcPct val="100000"/>
              </a:lnSpc>
              <a:spcBef>
                <a:spcPts val="0"/>
              </a:spcBef>
              <a:spcAft>
                <a:spcPts val="0"/>
              </a:spcAft>
              <a:buClr>
                <a:srgbClr val="000000"/>
              </a:buClr>
              <a:buSzPts val="300"/>
              <a:buFont typeface="Arial"/>
              <a:buNone/>
            </a:pPr>
            <a:r>
              <a:rPr lang="en-US" b="0" i="0" u="none" strike="noStrike" cap="none">
                <a:solidFill>
                  <a:schemeClr val="dk1"/>
                </a:solidFill>
                <a:latin typeface="Arial"/>
                <a:ea typeface="Arial"/>
                <a:cs typeface="Arial"/>
                <a:sym typeface="Arial"/>
              </a:rPr>
              <a:t>Are you curious about your data story? </a:t>
            </a:r>
            <a:endParaRPr/>
          </a:p>
          <a:p>
            <a:pPr marL="0" marR="0" lvl="0" indent="0" algn="l" rtl="0">
              <a:lnSpc>
                <a:spcPct val="100000"/>
              </a:lnSpc>
              <a:spcBef>
                <a:spcPts val="0"/>
              </a:spcBef>
              <a:spcAft>
                <a:spcPts val="0"/>
              </a:spcAft>
              <a:buClr>
                <a:schemeClr val="dk1"/>
              </a:buClr>
              <a:buSzPts val="1100"/>
              <a:buFont typeface="Arial"/>
              <a:buNone/>
            </a:pPr>
            <a:endParaRPr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e0a324897_0_4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7e0a324897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 </a:t>
            </a:r>
            <a:r>
              <a:rPr lang="en-US"/>
              <a:t>What would you like to know more about? </a:t>
            </a:r>
            <a:endParaRPr b="1"/>
          </a:p>
          <a:p>
            <a:pPr marL="0" lvl="0" indent="0" algn="l" rtl="0">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rgbClr val="000000"/>
              </a:buClr>
              <a:buSzPts val="300"/>
              <a:buFont typeface="Arial"/>
              <a:buNone/>
            </a:pPr>
            <a:r>
              <a:rPr lang="en-US" b="1"/>
              <a:t>Talking Points: </a:t>
            </a:r>
            <a:endParaRPr b="1"/>
          </a:p>
          <a:p>
            <a:pPr marL="0" lvl="0" indent="0" algn="l" rtl="0">
              <a:lnSpc>
                <a:spcPct val="100000"/>
              </a:lnSpc>
              <a:spcBef>
                <a:spcPts val="0"/>
              </a:spcBef>
              <a:spcAft>
                <a:spcPts val="0"/>
              </a:spcAft>
              <a:buClr>
                <a:srgbClr val="000000"/>
              </a:buClr>
              <a:buSzPts val="300"/>
              <a:buFont typeface="Arial"/>
              <a:buNone/>
            </a:pPr>
            <a:r>
              <a:rPr lang="en-US" b="1"/>
              <a:t> </a:t>
            </a:r>
            <a:r>
              <a:rPr lang="en-US" sz="1100" b="0" i="0" u="none" strike="noStrike" cap="none"/>
              <a:t>1. The percentage of students by race who are experiencing out of school suspension?</a:t>
            </a:r>
            <a:endParaRPr/>
          </a:p>
          <a:p>
            <a:pPr marL="0" marR="0" lvl="0" indent="0" algn="l" rtl="0">
              <a:lnSpc>
                <a:spcPct val="100000"/>
              </a:lnSpc>
              <a:spcBef>
                <a:spcPts val="0"/>
              </a:spcBef>
              <a:spcAft>
                <a:spcPts val="0"/>
              </a:spcAft>
              <a:buClr>
                <a:srgbClr val="006387"/>
              </a:buClr>
              <a:buSzPts val="3000"/>
              <a:buNone/>
            </a:pPr>
            <a:r>
              <a:rPr lang="en-US" sz="1100" b="0" i="0" u="none" strike="noStrike" cap="none"/>
              <a:t>2. Time of day, location and/or grade level for your ODR’s?</a:t>
            </a:r>
            <a:endParaRPr/>
          </a:p>
          <a:p>
            <a:pPr marL="0" marR="0" lvl="0" indent="0" algn="l" rtl="0">
              <a:lnSpc>
                <a:spcPct val="100000"/>
              </a:lnSpc>
              <a:spcBef>
                <a:spcPts val="0"/>
              </a:spcBef>
              <a:spcAft>
                <a:spcPts val="0"/>
              </a:spcAft>
              <a:buClr>
                <a:srgbClr val="006387"/>
              </a:buClr>
              <a:buSzPts val="3000"/>
              <a:buNone/>
            </a:pPr>
            <a:r>
              <a:rPr lang="en-US" sz="1100" b="0" i="0" u="none" strike="noStrike" cap="none"/>
              <a:t>3. ODR’s and suspensions for your Special Education population?</a:t>
            </a:r>
            <a:endParaRPr/>
          </a:p>
          <a:p>
            <a:pPr marL="0" marR="0" lvl="0" indent="0" algn="l" rtl="0">
              <a:lnSpc>
                <a:spcPct val="100000"/>
              </a:lnSpc>
              <a:spcBef>
                <a:spcPts val="0"/>
              </a:spcBef>
              <a:spcAft>
                <a:spcPts val="0"/>
              </a:spcAft>
              <a:buClr>
                <a:srgbClr val="006387"/>
              </a:buClr>
              <a:buSzPts val="3000"/>
              <a:buNone/>
            </a:pPr>
            <a:r>
              <a:rPr lang="en-US" sz="1100"/>
              <a:t>4. What are the data points that your division consistently reviews across all schools?</a:t>
            </a:r>
            <a:endParaRPr/>
          </a:p>
          <a:p>
            <a:pPr marL="0" marR="0" lvl="0" indent="0" algn="l" rtl="0">
              <a:lnSpc>
                <a:spcPct val="100000"/>
              </a:lnSpc>
              <a:spcBef>
                <a:spcPts val="0"/>
              </a:spcBef>
              <a:spcAft>
                <a:spcPts val="0"/>
              </a:spcAft>
              <a:buClr>
                <a:srgbClr val="006387"/>
              </a:buClr>
              <a:buSzPts val="3000"/>
              <a:buNone/>
            </a:pPr>
            <a:r>
              <a:rPr lang="en-US" sz="1100"/>
              <a:t>5. What about the performance of English Learners on formative assessments?</a:t>
            </a:r>
            <a:endParaRPr/>
          </a:p>
          <a:p>
            <a:pPr marL="0" lvl="0" indent="0" algn="l" rtl="0">
              <a:lnSpc>
                <a:spcPct val="100000"/>
              </a:lnSpc>
              <a:spcBef>
                <a:spcPts val="0"/>
              </a:spcBef>
              <a:spcAft>
                <a:spcPts val="0"/>
              </a:spcAft>
              <a:buClr>
                <a:srgbClr val="000000"/>
              </a:buClr>
              <a:buSzPts val="300"/>
              <a:buFont typeface="Arial"/>
              <a:buNone/>
            </a:pPr>
            <a:endParaRPr/>
          </a:p>
          <a:p>
            <a:pPr marL="0" lvl="0" indent="0" algn="l" rtl="0">
              <a:lnSpc>
                <a:spcPct val="100000"/>
              </a:lnSpc>
              <a:spcBef>
                <a:spcPts val="0"/>
              </a:spcBef>
              <a:spcAft>
                <a:spcPts val="0"/>
              </a:spcAft>
              <a:buClr>
                <a:srgbClr val="000000"/>
              </a:buClr>
              <a:buSzPts val="300"/>
              <a:buFont typeface="Arial"/>
              <a:buNone/>
            </a:pPr>
            <a:r>
              <a:rPr lang="en-US"/>
              <a:t>Answers to these questions support building your data dashboard.</a:t>
            </a:r>
            <a:endParaRPr/>
          </a:p>
          <a:p>
            <a:pPr marL="0" lvl="0" indent="0" algn="l" rtl="0">
              <a:lnSpc>
                <a:spcPct val="100000"/>
              </a:lnSpc>
              <a:spcBef>
                <a:spcPts val="0"/>
              </a:spcBef>
              <a:spcAft>
                <a:spcPts val="0"/>
              </a:spcAft>
              <a:buClr>
                <a:srgbClr val="000000"/>
              </a:buClr>
              <a:buSzPts val="300"/>
              <a:buFont typeface="Arial"/>
              <a:buNone/>
            </a:pPr>
            <a:endParaRPr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300"/>
              <a:buFont typeface="Arial"/>
              <a:buNone/>
            </a:pPr>
            <a:r>
              <a:rPr lang="en-US" b="1"/>
              <a:t>Activity: </a:t>
            </a:r>
            <a:r>
              <a:rPr lang="en-US" i="0" u="none" strike="noStrike" cap="none">
                <a:solidFill>
                  <a:schemeClr val="dk1"/>
                </a:solidFill>
              </a:rPr>
              <a:t>Now, please</a:t>
            </a:r>
            <a:r>
              <a:rPr lang="en-US"/>
              <a:t> pause and</a:t>
            </a:r>
            <a:r>
              <a:rPr lang="en-US" i="0" u="none" strike="noStrike" cap="none">
                <a:solidFill>
                  <a:schemeClr val="dk1"/>
                </a:solidFill>
              </a:rPr>
              <a:t> talk </a:t>
            </a:r>
            <a:r>
              <a:rPr lang="en-US"/>
              <a:t>for</a:t>
            </a:r>
            <a:r>
              <a:rPr lang="en-US" i="0" u="none" strike="noStrike" cap="none">
                <a:solidFill>
                  <a:schemeClr val="dk1"/>
                </a:solidFill>
              </a:rPr>
              <a:t> a few minutes on what data points are important to your division.</a:t>
            </a:r>
            <a:endParaRPr/>
          </a:p>
          <a:p>
            <a:pPr marL="0" marR="0" lvl="0" indent="0" algn="l" rtl="0">
              <a:lnSpc>
                <a:spcPct val="100000"/>
              </a:lnSpc>
              <a:spcBef>
                <a:spcPts val="0"/>
              </a:spcBef>
              <a:spcAft>
                <a:spcPts val="0"/>
              </a:spcAft>
              <a:buClr>
                <a:schemeClr val="dk1"/>
              </a:buClr>
              <a:buSzPts val="1100"/>
              <a:buFont typeface="Arial"/>
              <a:buNone/>
            </a:pPr>
            <a:endParaRPr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rgbClr val="000000"/>
                </a:solidFill>
                <a:latin typeface="Arial"/>
                <a:ea typeface="Arial"/>
                <a:cs typeface="Arial"/>
                <a:sym typeface="Arial"/>
              </a:rPr>
              <a:t>Today we are working on activities that will help you understand data for decision making</a:t>
            </a:r>
            <a:r>
              <a:rPr lang="en-US">
                <a:solidFill>
                  <a:srgbClr val="000000"/>
                </a:solidFill>
              </a:rPr>
              <a:t>.</a:t>
            </a:r>
            <a:r>
              <a:rPr lang="en-US" sz="1100" b="0" i="0" u="none" strike="noStrike" cap="none">
                <a:solidFill>
                  <a:srgbClr val="000000"/>
                </a:solidFill>
                <a:latin typeface="Arial"/>
                <a:ea typeface="Arial"/>
                <a:cs typeface="Arial"/>
                <a:sym typeface="Arial"/>
              </a:rPr>
              <a:t> This will help you begin the work and think about whether VTSS  will be a good fit for your division and meet your needs. With each exercise, we encourage you to stop and think: Is VTSS the framework or vehicle that can help improve your work?</a:t>
            </a:r>
            <a:endParaRPr/>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Now we would like you to review the </a:t>
            </a:r>
            <a:r>
              <a:rPr lang="en-US" sz="1100" b="1" i="0" u="none" strike="noStrike" cap="none">
                <a:solidFill>
                  <a:schemeClr val="dk1"/>
                </a:solidFill>
                <a:latin typeface="Arial"/>
                <a:ea typeface="Arial"/>
                <a:cs typeface="Arial"/>
                <a:sym typeface="Arial"/>
              </a:rPr>
              <a:t>Data </a:t>
            </a:r>
            <a:r>
              <a:rPr lang="en-US" b="1"/>
              <a:t>Informed</a:t>
            </a:r>
            <a:r>
              <a:rPr lang="en-US" sz="1100" b="1" i="0" u="none" strike="noStrike" cap="none">
                <a:solidFill>
                  <a:schemeClr val="dk1"/>
                </a:solidFill>
                <a:latin typeface="Arial"/>
                <a:ea typeface="Arial"/>
                <a:cs typeface="Arial"/>
                <a:sym typeface="Arial"/>
              </a:rPr>
              <a:t> Decision Making </a:t>
            </a:r>
            <a:r>
              <a:rPr lang="en-US" sz="1100" b="0" i="0" u="none" strike="noStrike" cap="none">
                <a:solidFill>
                  <a:schemeClr val="dk1"/>
                </a:solidFill>
                <a:latin typeface="Arial"/>
                <a:ea typeface="Arial"/>
                <a:cs typeface="Arial"/>
                <a:sym typeface="Arial"/>
              </a:rPr>
              <a:t>handout located in the shared folder. Note the color coding to match the Implementation Logic. </a:t>
            </a:r>
            <a:r>
              <a:rPr lang="en-US"/>
              <a:t>Orange is for DATA!</a:t>
            </a:r>
            <a:endParaRPr/>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Please take approximately 10 minutes with your team to </a:t>
            </a:r>
            <a:r>
              <a:rPr lang="en-US"/>
              <a:t>discuss</a:t>
            </a:r>
            <a:r>
              <a:rPr lang="en-US" sz="1100" b="0" i="0" u="none" strike="noStrike" cap="none">
                <a:solidFill>
                  <a:schemeClr val="dk1"/>
                </a:solidFill>
                <a:latin typeface="Arial"/>
                <a:ea typeface="Arial"/>
                <a:cs typeface="Arial"/>
                <a:sym typeface="Arial"/>
              </a:rPr>
              <a:t> the questions in the first box and what data is important to you; what data is a concern in your division; what data do you want to change. Pause and </a:t>
            </a:r>
            <a:r>
              <a:rPr lang="en-US" sz="1100" b="1" i="0" u="none" strike="noStrike" cap="none">
                <a:solidFill>
                  <a:schemeClr val="dk1"/>
                </a:solidFill>
                <a:latin typeface="Arial"/>
                <a:ea typeface="Arial"/>
                <a:cs typeface="Arial"/>
                <a:sym typeface="Arial"/>
              </a:rPr>
              <a:t>Make a list of the data that you need to keep an eye on because it’s a concern in your division. </a:t>
            </a:r>
            <a:endParaRPr/>
          </a:p>
          <a:p>
            <a:pPr marL="0" marR="0" lvl="0" indent="0" algn="l" rtl="0">
              <a:lnSpc>
                <a:spcPct val="100000"/>
              </a:lnSpc>
              <a:spcBef>
                <a:spcPts val="0"/>
              </a:spcBef>
              <a:spcAft>
                <a:spcPts val="0"/>
              </a:spcAft>
              <a:buClr>
                <a:srgbClr val="000000"/>
              </a:buClr>
              <a:buSzPts val="3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b="0" i="0" u="none" strike="noStrike" cap="none">
                <a:solidFill>
                  <a:schemeClr val="dk1"/>
                </a:solidFill>
                <a:latin typeface="Arial"/>
                <a:ea typeface="Arial"/>
                <a:cs typeface="Arial"/>
                <a:sym typeface="Arial"/>
              </a:rPr>
              <a:t>So now we have a sense of what data we have that identifies needs. Next we need to tell our data story. We need to be precise and create a SMART goal that is specific, measurable, attainable, relevant, and time based.</a:t>
            </a:r>
            <a:endParaRPr/>
          </a:p>
          <a:p>
            <a:pPr marL="342900" lvl="0" indent="-247650" algn="l" rtl="0">
              <a:lnSpc>
                <a:spcPct val="80000"/>
              </a:lnSpc>
              <a:spcBef>
                <a:spcPts val="544"/>
              </a:spcBef>
              <a:spcAft>
                <a:spcPts val="0"/>
              </a:spcAft>
              <a:buSzPts val="1100"/>
              <a:buChar char="•"/>
            </a:pPr>
            <a:r>
              <a:rPr lang="en-US"/>
              <a:t>Try to explain who, what, when, where, and possibly the whys.</a:t>
            </a:r>
            <a:endParaRPr>
              <a:solidFill>
                <a:srgbClr val="000000"/>
              </a:solidFill>
            </a:endParaRPr>
          </a:p>
          <a:p>
            <a:pPr marL="342900" lvl="0" indent="-247650" algn="l" rtl="0">
              <a:lnSpc>
                <a:spcPct val="80000"/>
              </a:lnSpc>
              <a:spcBef>
                <a:spcPts val="544"/>
              </a:spcBef>
              <a:spcAft>
                <a:spcPts val="0"/>
              </a:spcAft>
              <a:buSzPts val="1100"/>
              <a:buChar char="•"/>
            </a:pPr>
            <a:r>
              <a:rPr lang="en-US"/>
              <a:t>Precision allows us greater efficacy and efficiency in decision making.</a:t>
            </a:r>
            <a:endParaRPr>
              <a:solidFill>
                <a:srgbClr val="000000"/>
              </a:solidFill>
            </a:endParaRPr>
          </a:p>
          <a:p>
            <a:pPr marL="342900" lvl="0" indent="-247650" algn="l" rtl="0">
              <a:lnSpc>
                <a:spcPct val="80000"/>
              </a:lnSpc>
              <a:spcBef>
                <a:spcPts val="544"/>
              </a:spcBef>
              <a:spcAft>
                <a:spcPts val="0"/>
              </a:spcAft>
              <a:buSzPts val="1100"/>
              <a:buChar char="•"/>
            </a:pPr>
            <a:r>
              <a:rPr lang="en-US"/>
              <a:t>Is there any data missing that you might need to go back and find in order to tell the story more completely?</a:t>
            </a:r>
            <a:endParaRPr>
              <a:solidFill>
                <a:srgbClr val="000000"/>
              </a:solidFill>
            </a:endParaRPr>
          </a:p>
          <a:p>
            <a:pPr marL="342900" lvl="0" indent="-247650" algn="l" rtl="0">
              <a:lnSpc>
                <a:spcPct val="80000"/>
              </a:lnSpc>
              <a:spcBef>
                <a:spcPts val="544"/>
              </a:spcBef>
              <a:spcAft>
                <a:spcPts val="0"/>
              </a:spcAft>
              <a:buSzPts val="1100"/>
              <a:buChar char="•"/>
            </a:pPr>
            <a:r>
              <a:rPr lang="en-US"/>
              <a:t>What does the data indicate about the climate of your school(s)?</a:t>
            </a:r>
            <a:endParaRPr>
              <a:solidFill>
                <a:srgbClr val="000000"/>
              </a:solidFill>
            </a:endParaRPr>
          </a:p>
          <a:p>
            <a:pPr marL="342900" lvl="0" indent="-247650" algn="l" rtl="0">
              <a:lnSpc>
                <a:spcPct val="80000"/>
              </a:lnSpc>
              <a:spcBef>
                <a:spcPts val="544"/>
              </a:spcBef>
              <a:spcAft>
                <a:spcPts val="0"/>
              </a:spcAft>
              <a:buSzPts val="1100"/>
              <a:buChar char="•"/>
            </a:pPr>
            <a:r>
              <a:rPr lang="en-US"/>
              <a:t>How does the behavior data impact academic data? Are you noticing any trends?</a:t>
            </a:r>
            <a:endParaRPr/>
          </a:p>
          <a:p>
            <a:pPr marL="0" marR="0" lvl="0" indent="0" algn="l" rtl="0">
              <a:lnSpc>
                <a:spcPct val="100000"/>
              </a:lnSpc>
              <a:spcBef>
                <a:spcPts val="0"/>
              </a:spcBef>
              <a:spcAft>
                <a:spcPts val="0"/>
              </a:spcAft>
              <a:buClr>
                <a:srgbClr val="000000"/>
              </a:buClr>
              <a:buSzPts val="300"/>
              <a:buFont typeface="Arial"/>
              <a:buNone/>
            </a:pPr>
            <a:endParaRPr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5"/>
              <a:buFont typeface="Arial"/>
              <a:buNone/>
            </a:pPr>
            <a:endParaRPr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Team can share </a:t>
            </a:r>
            <a:r>
              <a:rPr lang="en-US"/>
              <a:t>your ideas and work</a:t>
            </a:r>
            <a:r>
              <a:rPr lang="en-US" sz="1100" b="0" i="0" u="none" strike="noStrike" cap="none">
                <a:solidFill>
                  <a:schemeClr val="dk1"/>
                </a:solidFill>
                <a:latin typeface="Arial"/>
                <a:ea typeface="Arial"/>
                <a:cs typeface="Arial"/>
                <a:sym typeface="Arial"/>
              </a:rPr>
              <a:t>. It’s a great way to collaborate and keep in touch. </a:t>
            </a:r>
            <a:r>
              <a:rPr lang="en-US"/>
              <a:t>You’ll learn from other divisions who have gone through the exploration activities when you post a tweet!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b="0" i="0" u="none" strike="noStrike" cap="none">
                <a:solidFill>
                  <a:schemeClr val="dk1"/>
                </a:solidFill>
                <a:latin typeface="Arial"/>
                <a:ea typeface="Arial"/>
                <a:cs typeface="Arial"/>
                <a:sym typeface="Arial"/>
              </a:rPr>
              <a:t>Next, </a:t>
            </a:r>
            <a:r>
              <a:rPr lang="en-US"/>
              <a:t>pause</a:t>
            </a:r>
            <a:r>
              <a:rPr lang="en-US" b="0" i="0" u="none" strike="noStrike" cap="none">
                <a:solidFill>
                  <a:schemeClr val="dk1"/>
                </a:solidFill>
                <a:latin typeface="Arial"/>
                <a:ea typeface="Arial"/>
                <a:cs typeface="Arial"/>
                <a:sym typeface="Arial"/>
              </a:rPr>
              <a:t> to write your data story in the second box. </a:t>
            </a:r>
            <a:endParaRPr/>
          </a:p>
          <a:p>
            <a:pPr marL="0" lvl="0" indent="0" algn="l" rtl="0">
              <a:lnSpc>
                <a:spcPct val="115000"/>
              </a:lnSpc>
              <a:spcBef>
                <a:spcPts val="0"/>
              </a:spcBef>
              <a:spcAft>
                <a:spcPts val="0"/>
              </a:spcAft>
              <a:buClr>
                <a:srgbClr val="FF6600"/>
              </a:buClr>
              <a:buSzPts val="1100"/>
              <a:buFont typeface="Arial"/>
              <a:buNone/>
            </a:pPr>
            <a:r>
              <a:rPr lang="en-US">
                <a:solidFill>
                  <a:srgbClr val="000000"/>
                </a:solidFill>
              </a:rPr>
              <a:t>What is the story your data is telling about your students? Be precise! Describe who, what, when, where and why! The more precise the story and SMART, the more efficient and effective we can be in our decision-making!</a:t>
            </a:r>
            <a:endParaRPr>
              <a:solidFill>
                <a:srgbClr val="000000"/>
              </a:solidFill>
            </a:endParaRPr>
          </a:p>
          <a:p>
            <a:pPr marL="0" lvl="0" indent="0" algn="l" rtl="0">
              <a:lnSpc>
                <a:spcPct val="115000"/>
              </a:lnSpc>
              <a:spcBef>
                <a:spcPts val="0"/>
              </a:spcBef>
              <a:spcAft>
                <a:spcPts val="0"/>
              </a:spcAft>
              <a:buClr>
                <a:srgbClr val="FF6600"/>
              </a:buClr>
              <a:buSzPts val="1100"/>
              <a:buFont typeface="Arial"/>
              <a:buNone/>
            </a:pPr>
            <a:r>
              <a:rPr lang="en-US">
                <a:solidFill>
                  <a:srgbClr val="000000"/>
                </a:solidFill>
              </a:rPr>
              <a:t>Again please tell the story through the lens of your division data.</a:t>
            </a:r>
            <a:endParaRPr>
              <a:solidFill>
                <a:srgbClr val="000000"/>
              </a:solidFill>
            </a:endParaRPr>
          </a:p>
          <a:p>
            <a:pPr marL="0" marR="0" lvl="0" indent="0" algn="l" rtl="0">
              <a:lnSpc>
                <a:spcPct val="100000"/>
              </a:lnSpc>
              <a:spcBef>
                <a:spcPts val="0"/>
              </a:spcBef>
              <a:spcAft>
                <a:spcPts val="0"/>
              </a:spcAft>
              <a:buClr>
                <a:srgbClr val="000000"/>
              </a:buClr>
              <a:buSzPts val="275"/>
              <a:buFont typeface="Arial"/>
              <a:buNone/>
            </a:pPr>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1" indent="0" algn="l" rtl="0">
              <a:lnSpc>
                <a:spcPct val="100000"/>
              </a:lnSpc>
              <a:spcBef>
                <a:spcPts val="0"/>
              </a:spcBef>
              <a:spcAft>
                <a:spcPts val="0"/>
              </a:spcAft>
              <a:buClr>
                <a:srgbClr val="000000"/>
              </a:buClr>
              <a:buSzPts val="300"/>
              <a:buFont typeface="Arial"/>
              <a:buNone/>
            </a:pPr>
            <a:r>
              <a:rPr lang="en-US" b="0" i="0" u="none" strike="noStrike" cap="none">
                <a:solidFill>
                  <a:schemeClr val="dk1"/>
                </a:solidFill>
                <a:latin typeface="Arial"/>
                <a:ea typeface="Arial"/>
                <a:cs typeface="Arial"/>
                <a:sym typeface="Arial"/>
              </a:rPr>
              <a:t>Now! after processing as a group, would you like to </a:t>
            </a:r>
            <a:r>
              <a:rPr lang="en-US"/>
              <a:t>rewrite</a:t>
            </a:r>
            <a:r>
              <a:rPr lang="en-US" b="0" i="0" u="none" strike="noStrike" cap="none">
                <a:solidFill>
                  <a:schemeClr val="dk1"/>
                </a:solidFill>
                <a:latin typeface="Arial"/>
                <a:ea typeface="Arial"/>
                <a:cs typeface="Arial"/>
                <a:sym typeface="Arial"/>
              </a:rPr>
              <a:t> your story?</a:t>
            </a:r>
            <a:endParaRPr/>
          </a:p>
          <a:p>
            <a:pPr marL="0" marR="0" lvl="1" indent="0" algn="l" rtl="0">
              <a:lnSpc>
                <a:spcPct val="100000"/>
              </a:lnSpc>
              <a:spcBef>
                <a:spcPts val="0"/>
              </a:spcBef>
              <a:spcAft>
                <a:spcPts val="0"/>
              </a:spcAft>
              <a:buClr>
                <a:srgbClr val="000000"/>
              </a:buClr>
              <a:buSzPts val="300"/>
              <a:buFont typeface="Arial"/>
              <a:buNone/>
            </a:pPr>
            <a:r>
              <a:rPr lang="en-US" b="0" i="0" u="none" strike="noStrike" cap="none">
                <a:solidFill>
                  <a:srgbClr val="000000"/>
                </a:solidFill>
                <a:latin typeface="Arial"/>
                <a:ea typeface="Arial"/>
                <a:cs typeface="Arial"/>
                <a:sym typeface="Arial"/>
              </a:rPr>
              <a:t>It’s important to set a goal! As Steven Covey share</a:t>
            </a:r>
            <a:r>
              <a:rPr lang="en-US">
                <a:solidFill>
                  <a:srgbClr val="000000"/>
                </a:solidFill>
              </a:rPr>
              <a:t>s in Habit #2 “</a:t>
            </a:r>
            <a:r>
              <a:rPr lang="en-US">
                <a:solidFill>
                  <a:srgbClr val="000000"/>
                </a:solidFill>
                <a:highlight>
                  <a:srgbClr val="FFFFFF"/>
                </a:highlight>
                <a:latin typeface="Verdana"/>
                <a:ea typeface="Verdana"/>
                <a:cs typeface="Verdana"/>
                <a:sym typeface="Verdana"/>
              </a:rPr>
              <a:t>Begin with the End in Mind” which means to begin each day, task, or process with a clear vision of your desired direction and destination. Pause now to fill out the Outcomes portion (the purple in our Circle Logic) of your worksheet which is located at the end of the handout. Continue to use your data to create a goal that is SMART. Don’t worry about the other areas. As you progress through future VoiceThread webinars you will learn more about practices and systems.</a:t>
            </a:r>
            <a:endParaRPr>
              <a:solidFill>
                <a:srgbClr val="000000"/>
              </a:solidFill>
              <a:highlight>
                <a:srgbClr val="FFFFFF"/>
              </a:highlight>
              <a:latin typeface="Verdana"/>
              <a:ea typeface="Verdana"/>
              <a:cs typeface="Verdana"/>
              <a:sym typeface="Verdana"/>
            </a:endParaRPr>
          </a:p>
          <a:p>
            <a:pPr marL="0" marR="0" lvl="1" indent="0" algn="l" rtl="0">
              <a:lnSpc>
                <a:spcPct val="100000"/>
              </a:lnSpc>
              <a:spcBef>
                <a:spcPts val="0"/>
              </a:spcBef>
              <a:spcAft>
                <a:spcPts val="0"/>
              </a:spcAft>
              <a:buClr>
                <a:srgbClr val="000000"/>
              </a:buClr>
              <a:buSzPts val="300"/>
              <a:buFont typeface="Arial"/>
              <a:buNone/>
            </a:pPr>
            <a:endParaRPr>
              <a:solidFill>
                <a:srgbClr val="000000"/>
              </a:solidFill>
              <a:highlight>
                <a:srgbClr val="FFFFFF"/>
              </a:highlight>
              <a:latin typeface="Verdana"/>
              <a:ea typeface="Verdana"/>
              <a:cs typeface="Verdana"/>
              <a:sym typeface="Verdana"/>
            </a:endParaRPr>
          </a:p>
          <a:p>
            <a:pPr marL="0" marR="0" lvl="1" indent="0" algn="l" rtl="0">
              <a:lnSpc>
                <a:spcPct val="100000"/>
              </a:lnSpc>
              <a:spcBef>
                <a:spcPts val="0"/>
              </a:spcBef>
              <a:spcAft>
                <a:spcPts val="0"/>
              </a:spcAft>
              <a:buClr>
                <a:srgbClr val="000000"/>
              </a:buClr>
              <a:buSzPts val="300"/>
              <a:buFont typeface="Arial"/>
              <a:buNone/>
            </a:pPr>
            <a:endParaRPr>
              <a:solidFill>
                <a:srgbClr val="000000"/>
              </a:solidFill>
            </a:endParaRPr>
          </a:p>
          <a:p>
            <a:pPr marL="0" marR="0" lvl="0" indent="0" algn="l" rtl="0">
              <a:lnSpc>
                <a:spcPct val="100000"/>
              </a:lnSpc>
              <a:spcBef>
                <a:spcPts val="0"/>
              </a:spcBef>
              <a:spcAft>
                <a:spcPts val="0"/>
              </a:spcAft>
              <a:buClr>
                <a:schemeClr val="dk1"/>
              </a:buClr>
              <a:buSzPts val="1100"/>
              <a:buFont typeface="Arial"/>
              <a:buNone/>
            </a:pPr>
            <a:endParaRPr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e3d1134e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e3d1134e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None/>
            </a:pPr>
            <a:r>
              <a:rPr lang="en-US"/>
              <a:t>On the next slide you will listen to a video on selecting a demonstration school. Regina Pierce shares the importance of a well thought out process with your team in selecting one or two schools that will begin the work of VTSS. If you decide to implement the VTSS framework, you will be asked to select your school teams from a demonstration school prior to summer 2020. The teams will attend Tier 1 New Team Training along with someone from the division team to help coach them and learn the content. The dates for the training will be shared at the end of this webinar.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e3d1134e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e3d1134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100"/>
              <a:buNone/>
            </a:pPr>
            <a:r>
              <a:rPr lang="en-US"/>
              <a:t>Here are your next steps! Please…</a:t>
            </a:r>
            <a:endParaRPr/>
          </a:p>
          <a:p>
            <a:pPr marL="457200" lvl="0" indent="-374650" algn="l" rtl="0">
              <a:lnSpc>
                <a:spcPct val="100000"/>
              </a:lnSpc>
              <a:spcBef>
                <a:spcPts val="0"/>
              </a:spcBef>
              <a:spcAft>
                <a:spcPts val="0"/>
              </a:spcAft>
              <a:buClr>
                <a:schemeClr val="dk1"/>
              </a:buClr>
              <a:buSzPts val="1100"/>
              <a:buChar char="•"/>
            </a:pPr>
            <a:r>
              <a:rPr lang="en-US"/>
              <a:t>Continue to meet with your Exploration Team to discuss what you are learning about VTSS and document your progress. </a:t>
            </a:r>
            <a:endParaRPr/>
          </a:p>
          <a:p>
            <a:pPr marL="457200" lvl="0" indent="-374650" algn="l" rtl="0">
              <a:lnSpc>
                <a:spcPct val="100000"/>
              </a:lnSpc>
              <a:spcBef>
                <a:spcPts val="0"/>
              </a:spcBef>
              <a:spcAft>
                <a:spcPts val="0"/>
              </a:spcAft>
              <a:buClr>
                <a:schemeClr val="dk1"/>
              </a:buClr>
              <a:buSzPts val="1100"/>
              <a:buChar char="•"/>
            </a:pPr>
            <a:r>
              <a:rPr lang="en-US"/>
              <a:t>Decide as a team when you will listen to Webinar #3 and set a date and time.</a:t>
            </a:r>
            <a:endParaRPr>
              <a:solidFill>
                <a:srgbClr val="000000"/>
              </a:solidFill>
            </a:endParaRPr>
          </a:p>
          <a:p>
            <a:pPr marL="0" lvl="0" indent="0" algn="l" rtl="0">
              <a:lnSpc>
                <a:spcPct val="100000"/>
              </a:lnSpc>
              <a:spcBef>
                <a:spcPts val="0"/>
              </a:spcBef>
              <a:spcAft>
                <a:spcPts val="0"/>
              </a:spcAft>
              <a:buSzPts val="1100"/>
              <a:buNone/>
            </a:pPr>
            <a:endParaRPr/>
          </a:p>
        </p:txBody>
      </p:sp>
      <p:sp>
        <p:nvSpPr>
          <p:cNvPr id="394" name="Google Shape;39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400"/>
              <a:buNone/>
            </a:pPr>
            <a:r>
              <a:rPr lang="en-US"/>
              <a:t>Prior to watching the webinar, you were sent a Google Drive Link that will house the work of this cohort! Locate your division’s folder or create a folder. Place all your working documents within this folder that will be shared with the VTSS Specialist and Director for review.  Please remember this is a shared drive. We are building a community of practice so keep in mind Google Drive space --the unintentional action of changing materials. We’ve all been there! </a:t>
            </a:r>
            <a:endParaRPr/>
          </a:p>
          <a:p>
            <a:pPr marL="0" lvl="0" indent="0" algn="l" rtl="0">
              <a:lnSpc>
                <a:spcPct val="100000"/>
              </a:lnSpc>
              <a:spcBef>
                <a:spcPts val="0"/>
              </a:spcBef>
              <a:spcAft>
                <a:spcPts val="0"/>
              </a:spcAft>
              <a:buSzPts val="1400"/>
              <a:buNone/>
            </a:pPr>
            <a:r>
              <a:rPr lang="en-US"/>
              <a:t>If you do not have access to the drive, please reach out, and we will help you!  Until then, save your work, and you can upload it at a later time.</a:t>
            </a:r>
            <a:endParaRPr/>
          </a:p>
        </p:txBody>
      </p:sp>
      <p:sp>
        <p:nvSpPr>
          <p:cNvPr id="400" name="Google Shape;4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100"/>
              <a:buNone/>
            </a:pPr>
            <a:r>
              <a:rPr lang="en-US"/>
              <a:t>Here are the documents to add to your division’s folder! The Division Exploration Team Worksheet and the Starting with a Vision Worksheet. </a:t>
            </a:r>
            <a:endParaRPr/>
          </a:p>
          <a:p>
            <a:pPr marL="0" lvl="0" indent="0" algn="l" rtl="0">
              <a:lnSpc>
                <a:spcPct val="100000"/>
              </a:lnSpc>
              <a:spcBef>
                <a:spcPts val="0"/>
              </a:spcBef>
              <a:spcAft>
                <a:spcPts val="0"/>
              </a:spcAft>
              <a:buSzPts val="1100"/>
              <a:buNone/>
            </a:pPr>
            <a:r>
              <a:rPr lang="en-US"/>
              <a:t>Remember upon completion of these two items and the placement of them in your folder, we will mail you a copy of the Integrated Multi-Tiered Systems of Support: Blending RTI and PBIS by McIntosh and Goodman.  This is a  book mentioned in our resources for deepening your knowledge.  For webinar #2 you’ll upload data informed decision making and data systems for successful implementation.</a:t>
            </a:r>
            <a:endParaRPr/>
          </a:p>
        </p:txBody>
      </p:sp>
      <p:sp>
        <p:nvSpPr>
          <p:cNvPr id="407" name="Google Shape;40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800" b="0" i="0" u="none" strike="noStrike" cap="none">
                <a:solidFill>
                  <a:schemeClr val="dk1"/>
                </a:solidFill>
                <a:latin typeface="Arial"/>
                <a:ea typeface="Arial"/>
                <a:cs typeface="Arial"/>
                <a:sym typeface="Arial"/>
              </a:rPr>
              <a:t>26</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400"/>
              <a:buNone/>
            </a:pPr>
            <a:r>
              <a:rPr lang="en-US"/>
              <a:t>As we conclude this session, we encourage you to talk with other stakeholders about outcomes, data, systems and practices, our Implementation Logic. </a:t>
            </a:r>
            <a:endParaRPr/>
          </a:p>
          <a:p>
            <a:pPr marL="0" lvl="0" indent="0" algn="l" rtl="0">
              <a:lnSpc>
                <a:spcPct val="100000"/>
              </a:lnSpc>
              <a:spcBef>
                <a:spcPts val="0"/>
              </a:spcBef>
              <a:spcAft>
                <a:spcPts val="0"/>
              </a:spcAft>
              <a:buSzPts val="1400"/>
              <a:buNone/>
            </a:pPr>
            <a:r>
              <a:rPr lang="en-US"/>
              <a:t>It will be helpful to make or create a list of questions to help you decide if VTSS is the right fit for your division. And, most importantly, what do you need VTSS to do for your division? </a:t>
            </a:r>
            <a:endParaRPr/>
          </a:p>
        </p:txBody>
      </p:sp>
      <p:sp>
        <p:nvSpPr>
          <p:cNvPr id="413" name="Google Shape;4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400"/>
              <a:buNone/>
            </a:pPr>
            <a:r>
              <a:rPr lang="en-US"/>
              <a:t>As a review, we are hopeful that we have met the criteria for your success in webinar 1. Please review these questions with your team. These tasks are important to guide you through this work. It’s critical that you answer these questions with your team. And remember, these questions help build your VTSS application. </a:t>
            </a:r>
            <a:endParaRPr/>
          </a:p>
          <a:p>
            <a:pPr marL="0" lvl="0" indent="0" algn="l" rtl="0">
              <a:lnSpc>
                <a:spcPct val="100000"/>
              </a:lnSpc>
              <a:spcBef>
                <a:spcPts val="0"/>
              </a:spcBef>
              <a:spcAft>
                <a:spcPts val="0"/>
              </a:spcAft>
              <a:buSzPts val="1400"/>
              <a:buNone/>
            </a:pPr>
            <a:r>
              <a:rPr lang="en-US"/>
              <a:t>Feel free to reach out if you have further questions, or review the webinar as needed!</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100"/>
              <a:buNone/>
            </a:pPr>
            <a:endParaRPr sz="1100"/>
          </a:p>
        </p:txBody>
      </p:sp>
      <p:sp>
        <p:nvSpPr>
          <p:cNvPr id="419" name="Google Shape;41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400"/>
              <a:buNone/>
            </a:pPr>
            <a:r>
              <a:rPr lang="en-US"/>
              <a:t>As a review, we are hopeful that we have met the criteria for your success in webinar 2. Please review these questions with your team.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100"/>
              <a:buNone/>
            </a:pPr>
            <a:endParaRPr sz="1100"/>
          </a:p>
        </p:txBody>
      </p:sp>
      <p:sp>
        <p:nvSpPr>
          <p:cNvPr id="425" name="Google Shape;42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sz="1200"/>
              <a:t>During this VoiceThread:</a:t>
            </a:r>
            <a:endParaRPr sz="1200"/>
          </a:p>
          <a:p>
            <a:pPr marL="0" marR="0" lvl="0" indent="0" algn="l" rtl="0">
              <a:lnSpc>
                <a:spcPct val="100000"/>
              </a:lnSpc>
              <a:spcBef>
                <a:spcPts val="0"/>
              </a:spcBef>
              <a:spcAft>
                <a:spcPts val="0"/>
              </a:spcAft>
              <a:buClr>
                <a:schemeClr val="dk1"/>
              </a:buClr>
              <a:buSzPts val="1100"/>
              <a:buFont typeface="Arial"/>
              <a:buNone/>
            </a:pPr>
            <a:r>
              <a:rPr lang="en-US" sz="1200"/>
              <a:t>We will review the core features of VTSS in exploration and the impact of the framework on student outcomes. </a:t>
            </a:r>
            <a:endParaRPr sz="1200"/>
          </a:p>
          <a:p>
            <a:pPr marL="0" marR="0" lvl="0" indent="0" algn="l" rtl="0">
              <a:lnSpc>
                <a:spcPct val="100000"/>
              </a:lnSpc>
              <a:spcBef>
                <a:spcPts val="0"/>
              </a:spcBef>
              <a:spcAft>
                <a:spcPts val="0"/>
              </a:spcAft>
              <a:buClr>
                <a:schemeClr val="dk1"/>
              </a:buClr>
              <a:buSzPts val="1100"/>
              <a:buFont typeface="Arial"/>
              <a:buNone/>
            </a:pPr>
            <a:r>
              <a:rPr lang="en-US" sz="1200"/>
              <a:t>We will also evaluate and analyze division data to begin telling your data story. </a:t>
            </a:r>
            <a:endParaRPr sz="1200"/>
          </a:p>
          <a:p>
            <a:pPr marL="0" marR="0" lvl="0" indent="0" algn="l" rtl="0">
              <a:lnSpc>
                <a:spcPct val="100000"/>
              </a:lnSpc>
              <a:spcBef>
                <a:spcPts val="0"/>
              </a:spcBef>
              <a:spcAft>
                <a:spcPts val="0"/>
              </a:spcAft>
              <a:buClr>
                <a:schemeClr val="dk1"/>
              </a:buClr>
              <a:buSzPts val="1100"/>
              <a:buFont typeface="Arial"/>
              <a:buNone/>
            </a:pPr>
            <a:r>
              <a:rPr lang="en-US" sz="1200"/>
              <a:t>Our intention creates our reality!</a:t>
            </a:r>
            <a:r>
              <a:rPr lang="en-US" b="1"/>
              <a:t> </a:t>
            </a:r>
            <a:endParaRPr/>
          </a:p>
          <a:p>
            <a:pPr marL="0" marR="0" lvl="0" indent="0" algn="l" rtl="0">
              <a:lnSpc>
                <a:spcPct val="100000"/>
              </a:lnSpc>
              <a:spcBef>
                <a:spcPts val="0"/>
              </a:spcBef>
              <a:spcAft>
                <a:spcPts val="0"/>
              </a:spcAft>
              <a:buClr>
                <a:schemeClr val="dk1"/>
              </a:buClr>
              <a:buSzPts val="1000"/>
              <a:buFont typeface="Arial"/>
              <a:buNone/>
            </a:pPr>
            <a:endParaRPr sz="1100" b="0" i="0" u="none" strike="noStrike" cap="none">
              <a:solidFill>
                <a:schemeClr val="dk1"/>
              </a:solidFill>
              <a:latin typeface="Arial"/>
              <a:ea typeface="Arial"/>
              <a:cs typeface="Arial"/>
              <a:sym typeface="Arial"/>
            </a:endParaRPr>
          </a:p>
        </p:txBody>
      </p:sp>
      <p:sp>
        <p:nvSpPr>
          <p:cNvPr id="205" name="Google Shape;2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e3d1134e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e3d1134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lnSpc>
                <a:spcPct val="115000"/>
              </a:lnSpc>
              <a:spcBef>
                <a:spcPts val="0"/>
              </a:spcBef>
              <a:spcAft>
                <a:spcPts val="0"/>
              </a:spcAft>
              <a:buClr>
                <a:schemeClr val="dk1"/>
              </a:buClr>
              <a:buSzPts val="1100"/>
              <a:buFont typeface="Arial"/>
              <a:buNone/>
            </a:pPr>
            <a:r>
              <a:rPr lang="en-US"/>
              <a:t>Here are the dates for Tier 1 New Team Forum to be held on June 16 -18</a:t>
            </a:r>
            <a:r>
              <a:rPr lang="en-US" sz="1800" baseline="30000"/>
              <a:t>th</a:t>
            </a:r>
            <a:r>
              <a:rPr lang="en-US"/>
              <a:t> in Richmond, and again on July 28 – 30 in Virginia Beach. You will select which forum is best for your teams. Remember that someone from the division team will attend with the school team to help with coaching and learning the content. </a:t>
            </a: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Anna</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100"/>
              <a:buNone/>
            </a:pPr>
            <a:r>
              <a:rPr lang="en-US"/>
              <a:t>Thank you for taking valuable time with your team to learn more about this exciting work. We are confident you will  find value in this work! The VTSS website, which can be accessed via this link, has a wealth of resources. </a:t>
            </a:r>
            <a:endParaRPr/>
          </a:p>
          <a:p>
            <a:pPr marL="0" lvl="0" indent="0" algn="l" rtl="0">
              <a:lnSpc>
                <a:spcPct val="100000"/>
              </a:lnSpc>
              <a:spcBef>
                <a:spcPts val="0"/>
              </a:spcBef>
              <a:spcAft>
                <a:spcPts val="0"/>
              </a:spcAft>
              <a:buSzPts val="1100"/>
              <a:buNone/>
            </a:pPr>
            <a:r>
              <a:rPr lang="en-US"/>
              <a:t>We look forward to working with you!!</a:t>
            </a:r>
            <a:endParaRPr/>
          </a:p>
        </p:txBody>
      </p:sp>
      <p:sp>
        <p:nvSpPr>
          <p:cNvPr id="438" name="Google Shape;43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800" b="0" i="0" u="none" strike="noStrike" cap="none">
                <a:solidFill>
                  <a:schemeClr val="dk1"/>
                </a:solidFill>
                <a:latin typeface="Arial"/>
                <a:ea typeface="Arial"/>
                <a:cs typeface="Arial"/>
                <a:sym typeface="Arial"/>
              </a:rPr>
              <a:t>31</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100"/>
              <a:buNone/>
            </a:pPr>
            <a:r>
              <a:rPr lang="en-US"/>
              <a:t>As we look at our intentions and begin our installation activities, we hope that you will begin to answer these four questions:</a:t>
            </a:r>
            <a:endParaRPr/>
          </a:p>
          <a:p>
            <a:pPr marL="514350" lvl="8" indent="-419100" algn="l" rtl="0">
              <a:lnSpc>
                <a:spcPct val="100000"/>
              </a:lnSpc>
              <a:spcBef>
                <a:spcPts val="0"/>
              </a:spcBef>
              <a:spcAft>
                <a:spcPts val="0"/>
              </a:spcAft>
              <a:buSzPts val="1100"/>
              <a:buAutoNum type="arabicPeriod"/>
            </a:pPr>
            <a:r>
              <a:rPr lang="en-US"/>
              <a:t>What does our data tell us?</a:t>
            </a:r>
            <a:endParaRPr>
              <a:solidFill>
                <a:srgbClr val="000000"/>
              </a:solidFill>
            </a:endParaRPr>
          </a:p>
          <a:p>
            <a:pPr marL="514350" lvl="8" indent="-419100" algn="l" rtl="0">
              <a:lnSpc>
                <a:spcPct val="100000"/>
              </a:lnSpc>
              <a:spcBef>
                <a:spcPts val="0"/>
              </a:spcBef>
              <a:spcAft>
                <a:spcPts val="0"/>
              </a:spcAft>
              <a:buSzPts val="1100"/>
              <a:buAutoNum type="arabicPeriod"/>
            </a:pPr>
            <a:r>
              <a:rPr lang="en-US"/>
              <a:t>Do we have opportunities for growth?</a:t>
            </a:r>
            <a:endParaRPr>
              <a:solidFill>
                <a:srgbClr val="000000"/>
              </a:solidFill>
            </a:endParaRPr>
          </a:p>
          <a:p>
            <a:pPr marL="514350" lvl="8" indent="-419100" algn="l" rtl="0">
              <a:lnSpc>
                <a:spcPct val="100000"/>
              </a:lnSpc>
              <a:spcBef>
                <a:spcPts val="0"/>
              </a:spcBef>
              <a:spcAft>
                <a:spcPts val="0"/>
              </a:spcAft>
              <a:buSzPts val="1100"/>
              <a:buAutoNum type="arabicPeriod"/>
            </a:pPr>
            <a:r>
              <a:rPr lang="en-US"/>
              <a:t>Are the areas of concern prevalent enough that we should allocate resources to them?</a:t>
            </a:r>
            <a:endParaRPr>
              <a:solidFill>
                <a:srgbClr val="000000"/>
              </a:solidFill>
            </a:endParaRPr>
          </a:p>
          <a:p>
            <a:pPr marL="514350" lvl="8" indent="-419100" algn="l" rtl="0">
              <a:lnSpc>
                <a:spcPct val="100000"/>
              </a:lnSpc>
              <a:spcBef>
                <a:spcPts val="0"/>
              </a:spcBef>
              <a:spcAft>
                <a:spcPts val="0"/>
              </a:spcAft>
              <a:buSzPts val="1100"/>
              <a:buAutoNum type="arabicPeriod"/>
            </a:pPr>
            <a:r>
              <a:rPr lang="en-US"/>
              <a:t>Does what we know about VTSS indicate that a multi-tiered framework of supports will address our needs and desired outcomes?</a:t>
            </a:r>
            <a:endParaRPr/>
          </a:p>
          <a:p>
            <a:pPr marL="0" lvl="0" indent="0" algn="l" rtl="0">
              <a:lnSpc>
                <a:spcPct val="100000"/>
              </a:lnSpc>
              <a:spcBef>
                <a:spcPts val="0"/>
              </a:spcBef>
              <a:spcAft>
                <a:spcPts val="0"/>
              </a:spcAft>
              <a:buNone/>
            </a:pPr>
            <a:r>
              <a:rPr lang="en-US"/>
              <a:t>As we work through this information, please be thinking about who you would select as your demonstration school or schools. It’s important to think about the administration at this building. Are they ready and willing to leave the charge, have some strong staff, can model the work and are willing to share their success. </a:t>
            </a:r>
            <a:endParaRPr/>
          </a:p>
        </p:txBody>
      </p:sp>
      <p:sp>
        <p:nvSpPr>
          <p:cNvPr id="211" name="Google Shape;2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1100"/>
              <a:buFont typeface="Arial"/>
              <a:buNone/>
            </a:pPr>
            <a:r>
              <a:rPr lang="en-US"/>
              <a:t>Of</a:t>
            </a:r>
            <a:r>
              <a:rPr lang="en-US" sz="1100" b="0" i="0" u="none" strike="noStrike" cap="none">
                <a:solidFill>
                  <a:schemeClr val="dk1"/>
                </a:solidFill>
                <a:latin typeface="Arial"/>
                <a:ea typeface="Arial"/>
                <a:cs typeface="Arial"/>
                <a:sym typeface="Arial"/>
              </a:rPr>
              <a:t> course we want to remind you of our three tiers </a:t>
            </a:r>
            <a:r>
              <a:rPr lang="en-US"/>
              <a:t>of support </a:t>
            </a:r>
            <a:r>
              <a:rPr lang="en-US" sz="1100" b="0" i="0" u="none" strike="noStrike" cap="none">
                <a:solidFill>
                  <a:schemeClr val="dk1"/>
                </a:solidFill>
                <a:latin typeface="Arial"/>
                <a:ea typeface="Arial"/>
                <a:cs typeface="Arial"/>
                <a:sym typeface="Arial"/>
              </a:rPr>
              <a:t>with this color</a:t>
            </a:r>
            <a:r>
              <a:rPr lang="en-US"/>
              <a:t>ed triangle</a:t>
            </a:r>
            <a:r>
              <a:rPr lang="en-US" sz="1100" b="0" i="0" u="none" strike="noStrike" cap="none">
                <a:solidFill>
                  <a:schemeClr val="dk1"/>
                </a:solidFill>
                <a:latin typeface="Arial"/>
                <a:ea typeface="Arial"/>
                <a:cs typeface="Arial"/>
                <a:sym typeface="Arial"/>
              </a:rPr>
              <a:t>. Is this graphic new to anyone? </a:t>
            </a:r>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All students receive Tier I, or the green, supports and our goal is that 80% of students are successful. Some students will need Tier II support and a small percentage will receive Tier III for intensive and individualized instruction. Our triangle, or tiered system, organizes our supports.</a:t>
            </a: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218" name="Google Shape;2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4" name="Google Shape;2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Arial"/>
                <a:ea typeface="Arial"/>
                <a:cs typeface="Arial"/>
                <a:sym typeface="Arial"/>
              </a:rPr>
              <a:t>We are not about green, yellow, or red students, or Tier 1, 2, or 3 students.  This work is about the </a:t>
            </a:r>
            <a:r>
              <a:rPr lang="en-US" sz="1100" b="1" i="0" u="none" strike="noStrike" cap="none">
                <a:solidFill>
                  <a:schemeClr val="dk1"/>
                </a:solidFill>
                <a:latin typeface="Arial"/>
                <a:ea typeface="Arial"/>
                <a:cs typeface="Arial"/>
                <a:sym typeface="Arial"/>
              </a:rPr>
              <a:t>practices we provide for academic, behavioral, and mental wellness success.</a:t>
            </a:r>
            <a:r>
              <a:rPr lang="en-US" sz="1100" b="0" i="0" u="none" strike="noStrike" cap="none">
                <a:solidFill>
                  <a:schemeClr val="dk1"/>
                </a:solidFill>
                <a:latin typeface="Arial"/>
                <a:ea typeface="Arial"/>
                <a:cs typeface="Arial"/>
                <a:sym typeface="Arial"/>
              </a:rPr>
              <a:t>  This is very important because we are quick to label students. It’s easy to do. If we don’t emphasize this, we have only become an elaborate sorting and labeling system. We tier our supports for students!</a:t>
            </a:r>
            <a:endParaRPr/>
          </a:p>
        </p:txBody>
      </p:sp>
      <p:sp>
        <p:nvSpPr>
          <p:cNvPr id="225" name="Google Shape;225;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e0a32489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7e0a3248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 </a:t>
            </a:r>
            <a:r>
              <a:rPr lang="en-US"/>
              <a:t>VTSS Implementation Matrix. </a:t>
            </a:r>
            <a:endParaRPr/>
          </a:p>
          <a:p>
            <a:pPr marL="0" lvl="0" indent="0" algn="l" rtl="0">
              <a:spcBef>
                <a:spcPts val="0"/>
              </a:spcBef>
              <a:spcAft>
                <a:spcPts val="0"/>
              </a:spcAft>
              <a:buClr>
                <a:schemeClr val="dk1"/>
              </a:buClr>
              <a:buSzPts val="1100"/>
              <a:buFont typeface="Arial"/>
              <a:buNone/>
            </a:pPr>
            <a:endParaRPr/>
          </a:p>
          <a:p>
            <a:pPr marL="0" marR="0" lvl="0" indent="0" algn="l" rtl="0">
              <a:lnSpc>
                <a:spcPct val="115000"/>
              </a:lnSpc>
              <a:spcBef>
                <a:spcPts val="0"/>
              </a:spcBef>
              <a:spcAft>
                <a:spcPts val="0"/>
              </a:spcAft>
              <a:buClr>
                <a:srgbClr val="000000"/>
              </a:buClr>
              <a:buSzPts val="1100"/>
              <a:buFont typeface="Arial"/>
              <a:buNone/>
            </a:pPr>
            <a:r>
              <a:rPr lang="en-US" b="1"/>
              <a:t>Talking Points: </a:t>
            </a:r>
            <a:r>
              <a:rPr lang="en-US"/>
              <a:t>We always want to recall the VTSS Circle Logic which helps guide the work of VTSS. Our data supports decision making, our practices support the students, and our systems supports our most valued resource--our staff! We are constantly revisiting the circle logic within our work to support our desired outcomes.</a:t>
            </a:r>
            <a:endParaRPr/>
          </a:p>
          <a:p>
            <a:pPr marL="0" lvl="0" indent="0" algn="l" rtl="0">
              <a:lnSpc>
                <a:spcPct val="90000"/>
              </a:lnSpc>
              <a:spcBef>
                <a:spcPts val="0"/>
              </a:spcBef>
              <a:spcAft>
                <a:spcPts val="0"/>
              </a:spcAft>
              <a:buClr>
                <a:schemeClr val="dk1"/>
              </a:buClr>
              <a:buSzPts val="1000"/>
              <a:buFont typeface="Calibri"/>
              <a:buNone/>
            </a:pPr>
            <a:r>
              <a:rPr lang="en-US" sz="1050" b="1">
                <a:highlight>
                  <a:schemeClr val="lt1"/>
                </a:highlight>
                <a:latin typeface="Roboto"/>
                <a:ea typeface="Roboto"/>
                <a:cs typeface="Roboto"/>
                <a:sym typeface="Roboto"/>
              </a:rPr>
              <a:t>VTSS is a WAY OF WORK. The Implementation Logic that you see here is how we organize the work.</a:t>
            </a:r>
            <a:endParaRPr/>
          </a:p>
          <a:p>
            <a:pPr marL="0" lvl="0" indent="0" algn="l" rtl="0">
              <a:lnSpc>
                <a:spcPct val="90000"/>
              </a:lnSpc>
              <a:spcBef>
                <a:spcPts val="0"/>
              </a:spcBef>
              <a:spcAft>
                <a:spcPts val="0"/>
              </a:spcAft>
              <a:buClr>
                <a:schemeClr val="dk1"/>
              </a:buClr>
              <a:buSzPts val="1000"/>
              <a:buFont typeface="Arial"/>
              <a:buNone/>
            </a:pPr>
            <a:r>
              <a:rPr lang="en-US" sz="1000"/>
              <a:t>The VTSS Implementation Logic is an alignment tool you’ll become very familiar with and return to time again throughout this work. Once you become comfortable with this tool, you’ll be amazed how efficient it is for problem solving many scenarios. It supports improvements in behavioral competence, academic achievement and social-emotional wellness.</a:t>
            </a:r>
            <a:endParaRPr sz="1000"/>
          </a:p>
          <a:p>
            <a:pPr marL="0" lvl="0" indent="0" algn="l" rtl="0">
              <a:lnSpc>
                <a:spcPct val="90000"/>
              </a:lnSpc>
              <a:spcBef>
                <a:spcPts val="0"/>
              </a:spcBef>
              <a:spcAft>
                <a:spcPts val="0"/>
              </a:spcAft>
              <a:buClr>
                <a:schemeClr val="dk1"/>
              </a:buClr>
              <a:buSzPts val="1000"/>
              <a:buFont typeface="Arial"/>
              <a:buNone/>
            </a:pPr>
            <a:r>
              <a:rPr lang="en-US" sz="1000"/>
              <a:t>We frequently begin our professional learning events and webinars with a reminder of how we align our way of work  and organize ourselves in VTSS.   We improve student outcomes by utilizing data to set goals, make decisions and evaluate effectiveness.  We support students by utilizing evidence based practices in instruction. And we support staff through systems that allow for the professional learning, scheduling, and consistency needed to sustain our work in a more effective and efficient manner.</a:t>
            </a:r>
            <a:r>
              <a:rPr lang="en-US" sz="1000" i="1">
                <a:solidFill>
                  <a:srgbClr val="0000FF"/>
                </a:solidFill>
              </a:rPr>
              <a:t> (check each component as we reference it)</a:t>
            </a:r>
            <a:r>
              <a:rPr lang="en-US" sz="1000"/>
              <a:t>  </a:t>
            </a:r>
            <a:endParaRPr sz="1000"/>
          </a:p>
          <a:p>
            <a:pPr marL="0" marR="0" lvl="0" indent="0" algn="l" rtl="0">
              <a:lnSpc>
                <a:spcPct val="115000"/>
              </a:lnSpc>
              <a:spcBef>
                <a:spcPts val="0"/>
              </a:spcBef>
              <a:spcAft>
                <a:spcPts val="0"/>
              </a:spcAft>
              <a:buClr>
                <a:srgbClr val="000000"/>
              </a:buClr>
              <a:buSzPts val="1100"/>
              <a:buFont typeface="Arial"/>
              <a:buNone/>
            </a:pPr>
            <a:endParaRPr/>
          </a:p>
          <a:p>
            <a:pPr marL="0" marR="0" lvl="0" indent="0" algn="l" rtl="0">
              <a:lnSpc>
                <a:spcPct val="115000"/>
              </a:lnSpc>
              <a:spcBef>
                <a:spcPts val="0"/>
              </a:spcBef>
              <a:spcAft>
                <a:spcPts val="0"/>
              </a:spcAft>
              <a:buClr>
                <a:srgbClr val="000000"/>
              </a:buClr>
              <a:buSzPts val="1100"/>
              <a:buFont typeface="Arial"/>
              <a:buNone/>
            </a:pPr>
            <a:endParaRPr/>
          </a:p>
          <a:p>
            <a:pPr marL="0" lvl="0" indent="0" algn="l" rtl="0">
              <a:spcBef>
                <a:spcPts val="0"/>
              </a:spcBef>
              <a:spcAft>
                <a:spcPts val="0"/>
              </a:spcAft>
              <a:buClr>
                <a:schemeClr val="dk1"/>
              </a:buClr>
              <a:buSzPts val="1200"/>
              <a:buFont typeface="Calibri"/>
              <a:buNone/>
            </a:pPr>
            <a:r>
              <a:rPr lang="en-US" b="1"/>
              <a:t>Activity: </a:t>
            </a:r>
            <a:r>
              <a:rPr lang="en-US"/>
              <a:t>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Talking Points:</a:t>
            </a:r>
            <a:endParaRPr b="1"/>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Please pause </a:t>
            </a:r>
            <a:r>
              <a:rPr lang="en-US"/>
              <a:t>and locate the VTSS Implementation Matrix in your Google Drive. </a:t>
            </a:r>
            <a:r>
              <a:rPr lang="en-US" sz="1100" b="0" i="0" u="none" strike="noStrike" cap="none">
                <a:solidFill>
                  <a:schemeClr val="dk1"/>
                </a:solidFill>
                <a:latin typeface="Arial"/>
                <a:ea typeface="Arial"/>
                <a:cs typeface="Arial"/>
                <a:sym typeface="Arial"/>
              </a:rPr>
              <a:t> </a:t>
            </a:r>
            <a:r>
              <a:rPr lang="en-US"/>
              <a:t>We also have a VTSS Implementation Matrix Definition resource to help with understanding the matrix. </a:t>
            </a:r>
            <a:endParaRPr/>
          </a:p>
          <a:p>
            <a:pPr marL="0" marR="0" lvl="0" indent="0" algn="l" rtl="0">
              <a:lnSpc>
                <a:spcPct val="100000"/>
              </a:lnSpc>
              <a:spcBef>
                <a:spcPts val="0"/>
              </a:spcBef>
              <a:spcAft>
                <a:spcPts val="0"/>
              </a:spcAft>
              <a:buClr>
                <a:srgbClr val="000000"/>
              </a:buClr>
              <a:buSzPts val="300"/>
              <a:buFont typeface="Arial"/>
              <a:buNone/>
            </a:pPr>
            <a:r>
              <a:rPr lang="en-US" sz="1100" b="0" i="0" u="none" strike="noStrike" cap="none">
                <a:solidFill>
                  <a:schemeClr val="dk1"/>
                </a:solidFill>
                <a:latin typeface="Arial"/>
                <a:ea typeface="Arial"/>
                <a:cs typeface="Arial"/>
                <a:sym typeface="Arial"/>
              </a:rPr>
              <a:t>Through this work, your division will define their story using the six components—your roadmap to the work you will accomplish. </a:t>
            </a:r>
            <a:r>
              <a:rPr lang="en-US"/>
              <a:t>Your story will be unique</a:t>
            </a:r>
            <a:r>
              <a:rPr lang="en-US" sz="1100" b="0" i="0" u="none" strike="noStrike" cap="none">
                <a:solidFill>
                  <a:schemeClr val="dk1"/>
                </a:solidFill>
                <a:latin typeface="Arial"/>
                <a:ea typeface="Arial"/>
                <a:cs typeface="Arial"/>
                <a:sym typeface="Arial"/>
              </a:rPr>
              <a:t> depending on your division</a:t>
            </a:r>
            <a:r>
              <a:rPr lang="en-US"/>
              <a:t>’s</a:t>
            </a:r>
            <a:r>
              <a:rPr lang="en-US" sz="1100" b="0" i="0" u="none" strike="noStrike" cap="none">
                <a:solidFill>
                  <a:schemeClr val="dk1"/>
                </a:solidFill>
                <a:latin typeface="Arial"/>
                <a:ea typeface="Arial"/>
                <a:cs typeface="Arial"/>
                <a:sym typeface="Arial"/>
              </a:rPr>
              <a:t> team and </a:t>
            </a:r>
            <a:r>
              <a:rPr lang="en-US"/>
              <a:t>your</a:t>
            </a:r>
            <a:r>
              <a:rPr lang="en-US" sz="1100" b="0" i="0" u="none" strike="noStrike" cap="none">
                <a:solidFill>
                  <a:schemeClr val="dk1"/>
                </a:solidFill>
                <a:latin typeface="Arial"/>
                <a:ea typeface="Arial"/>
                <a:cs typeface="Arial"/>
                <a:sym typeface="Arial"/>
              </a:rPr>
              <a:t> division</a:t>
            </a:r>
            <a:r>
              <a:rPr lang="en-US"/>
              <a:t>’s needs.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
              <a:buFont typeface="Arial"/>
              <a:buNone/>
            </a:pPr>
            <a:r>
              <a:rPr lang="en-US"/>
              <a:t>Today we</a:t>
            </a:r>
            <a:r>
              <a:rPr lang="en-US" sz="1100" b="0" i="0" u="none" strike="noStrike" cap="none">
                <a:solidFill>
                  <a:schemeClr val="dk1"/>
                </a:solidFill>
                <a:latin typeface="Arial"/>
                <a:ea typeface="Arial"/>
                <a:cs typeface="Arial"/>
                <a:sym typeface="Arial"/>
              </a:rPr>
              <a:t> are just going to address the </a:t>
            </a:r>
            <a:r>
              <a:rPr lang="en-US"/>
              <a:t>component</a:t>
            </a:r>
            <a:r>
              <a:rPr lang="en-US" sz="1100" b="0" i="0" u="none" strike="noStrike" cap="none">
                <a:solidFill>
                  <a:schemeClr val="dk1"/>
                </a:solidFill>
                <a:latin typeface="Arial"/>
                <a:ea typeface="Arial"/>
                <a:cs typeface="Arial"/>
                <a:sym typeface="Arial"/>
              </a:rPr>
              <a:t> of Data Informed Decision Making within the exploration phase.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73" name="Google Shape;2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e0a324897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7e0a324897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t>Kris</a:t>
            </a:r>
            <a:endParaRPr b="1"/>
          </a:p>
          <a:p>
            <a:pPr marL="0" lvl="0" indent="0" algn="l" rtl="0">
              <a:spcBef>
                <a:spcPts val="0"/>
              </a:spcBef>
              <a:spcAft>
                <a:spcPts val="0"/>
              </a:spcAft>
              <a:buClr>
                <a:schemeClr val="dk1"/>
              </a:buClr>
              <a:buSzPts val="1100"/>
              <a:buFont typeface="Arial"/>
              <a:buNone/>
            </a:pPr>
            <a:r>
              <a:rPr lang="en-US" b="1"/>
              <a:t>Intent: </a:t>
            </a:r>
            <a:r>
              <a:rPr lang="en-US"/>
              <a:t>Take more time with each component of our logic. </a:t>
            </a:r>
            <a:endParaRPr/>
          </a:p>
          <a:p>
            <a:pPr marL="0" lvl="0" indent="0" algn="l" rtl="0">
              <a:spcBef>
                <a:spcPts val="0"/>
              </a:spcBef>
              <a:spcAft>
                <a:spcPts val="0"/>
              </a:spcAft>
              <a:buClr>
                <a:schemeClr val="dk1"/>
              </a:buClr>
              <a:buSzPts val="1100"/>
              <a:buFont typeface="Arial"/>
              <a:buNone/>
            </a:pPr>
            <a:endParaRPr/>
          </a:p>
          <a:p>
            <a:pPr marL="0" marR="0" lvl="0" indent="0" algn="l" rtl="0">
              <a:lnSpc>
                <a:spcPct val="115000"/>
              </a:lnSpc>
              <a:spcBef>
                <a:spcPts val="0"/>
              </a:spcBef>
              <a:spcAft>
                <a:spcPts val="0"/>
              </a:spcAft>
              <a:buClr>
                <a:srgbClr val="000000"/>
              </a:buClr>
              <a:buSzPts val="1100"/>
              <a:buFont typeface="Arial"/>
              <a:buNone/>
            </a:pPr>
            <a:r>
              <a:rPr lang="en-US" b="1"/>
              <a:t>Talking Points:</a:t>
            </a:r>
            <a:r>
              <a:rPr lang="en-US" i="0" u="none" strike="noStrike" cap="none">
                <a:solidFill>
                  <a:schemeClr val="dk1"/>
                </a:solidFill>
              </a:rPr>
              <a:t>Today we are engaging in the Exploration Phase by examining your current data, practices and systems and their compatibility with VTSS. To begin, we are going to work through an example of what data driven decision making can look like and sound like. Data supports our problem solving and implementation…so let’s get started by looking at DATA. </a:t>
            </a:r>
            <a:endParaRPr i="0" u="none" strike="noStrike" cap="none">
              <a:solidFill>
                <a:schemeClr val="dk1"/>
              </a:solidFill>
            </a:endParaRPr>
          </a:p>
          <a:p>
            <a:pPr marL="0" marR="0" lvl="0" indent="0" algn="l" rtl="0">
              <a:lnSpc>
                <a:spcPct val="115000"/>
              </a:lnSpc>
              <a:spcBef>
                <a:spcPts val="0"/>
              </a:spcBef>
              <a:spcAft>
                <a:spcPts val="0"/>
              </a:spcAft>
              <a:buClr>
                <a:srgbClr val="000000"/>
              </a:buClr>
              <a:buSzPts val="1100"/>
              <a:buFont typeface="Arial"/>
              <a:buNone/>
            </a:pPr>
            <a:endParaRPr/>
          </a:p>
          <a:p>
            <a:pPr marL="0" marR="0" lvl="0" indent="0" algn="l" rtl="0">
              <a:lnSpc>
                <a:spcPct val="115000"/>
              </a:lnSpc>
              <a:spcBef>
                <a:spcPts val="0"/>
              </a:spcBef>
              <a:spcAft>
                <a:spcPts val="0"/>
              </a:spcAft>
              <a:buClr>
                <a:srgbClr val="000000"/>
              </a:buClr>
              <a:buSzPts val="1100"/>
              <a:buFont typeface="Arial"/>
              <a:buNone/>
            </a:pPr>
            <a:endParaRPr/>
          </a:p>
          <a:p>
            <a:pPr marL="0" lvl="0" indent="0" algn="l" rtl="0">
              <a:spcBef>
                <a:spcPts val="0"/>
              </a:spcBef>
              <a:spcAft>
                <a:spcPts val="0"/>
              </a:spcAft>
              <a:buClr>
                <a:schemeClr val="dk1"/>
              </a:buClr>
              <a:buSzPts val="1200"/>
              <a:buFont typeface="Calibri"/>
              <a:buNone/>
            </a:pPr>
            <a:r>
              <a:rPr lang="en-US" b="1"/>
              <a:t>Activity: </a:t>
            </a:r>
            <a:r>
              <a:rPr lang="en-US"/>
              <a:t>N/A</a:t>
            </a:r>
            <a:endParaRPr/>
          </a:p>
          <a:p>
            <a:pPr marL="0" marR="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30"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30"/>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0"/>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 name="Google Shape;1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75"/>
        <p:cNvGrpSpPr/>
        <p:nvPr/>
      </p:nvGrpSpPr>
      <p:grpSpPr>
        <a:xfrm>
          <a:off x="0" y="0"/>
          <a:ext cx="0" cy="0"/>
          <a:chOff x="0" y="0"/>
          <a:chExt cx="0" cy="0"/>
        </a:xfrm>
      </p:grpSpPr>
      <p:sp>
        <p:nvSpPr>
          <p:cNvPr id="76" name="Google Shape;76;p39"/>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9"/>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8" name="Google Shape;7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39"/>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5" name="Google Shape;8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4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89" name="Google Shape;89;p4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90"/>
        <p:cNvGrpSpPr/>
        <p:nvPr/>
      </p:nvGrpSpPr>
      <p:grpSpPr>
        <a:xfrm>
          <a:off x="0" y="0"/>
          <a:ext cx="0" cy="0"/>
          <a:chOff x="0" y="0"/>
          <a:chExt cx="0" cy="0"/>
        </a:xfrm>
      </p:grpSpPr>
      <p:sp>
        <p:nvSpPr>
          <p:cNvPr id="91" name="Google Shape;91;p4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4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97" name="Google Shape;97;p4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4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05" name="Google Shape;105;p4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43"/>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9" name="Google Shape;109;p4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0" name="Google Shape;110;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4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4" name="Google Shape;114;p4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8" name="Google Shape;11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4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2" name="Google Shape;122;p4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23" name="Google Shape;123;p4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4"/>
        <p:cNvGrpSpPr/>
        <p:nvPr/>
      </p:nvGrpSpPr>
      <p:grpSpPr>
        <a:xfrm>
          <a:off x="0" y="0"/>
          <a:ext cx="0" cy="0"/>
          <a:chOff x="0" y="0"/>
          <a:chExt cx="0" cy="0"/>
        </a:xfrm>
      </p:grpSpPr>
      <p:sp>
        <p:nvSpPr>
          <p:cNvPr id="125" name="Google Shape;125;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7" name="Google Shape;12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4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1" name="Google Shape;131;p4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2" name="Google Shape;132;p4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3"/>
        <p:cNvGrpSpPr/>
        <p:nvPr/>
      </p:nvGrpSpPr>
      <p:grpSpPr>
        <a:xfrm>
          <a:off x="0" y="0"/>
          <a:ext cx="0" cy="0"/>
          <a:chOff x="0" y="0"/>
          <a:chExt cx="0" cy="0"/>
        </a:xfrm>
      </p:grpSpPr>
      <p:sp>
        <p:nvSpPr>
          <p:cNvPr id="134" name="Google Shape;134;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6" name="Google Shape;136;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4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0" name="Google Shape;140;p4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1" name="Google Shape;141;p4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2"/>
        <p:cNvGrpSpPr/>
        <p:nvPr/>
      </p:nvGrpSpPr>
      <p:grpSpPr>
        <a:xfrm>
          <a:off x="0" y="0"/>
          <a:ext cx="0" cy="0"/>
          <a:chOff x="0" y="0"/>
          <a:chExt cx="0" cy="0"/>
        </a:xfrm>
      </p:grpSpPr>
      <p:sp>
        <p:nvSpPr>
          <p:cNvPr id="143" name="Google Shape;143;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5" name="Google Shape;14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4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9" name="Google Shape;149;p4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50" name="Google Shape;150;p4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4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4" name="Google Shape;154;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5" name="Google Shape;155;p4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6" name="Google Shape;156;p4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7" name="Google Shape;15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4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1" name="Google Shape;161;p4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62" name="Google Shape;162;p4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3"/>
        <p:cNvGrpSpPr/>
        <p:nvPr/>
      </p:nvGrpSpPr>
      <p:grpSpPr>
        <a:xfrm>
          <a:off x="0" y="0"/>
          <a:ext cx="0" cy="0"/>
          <a:chOff x="0" y="0"/>
          <a:chExt cx="0" cy="0"/>
        </a:xfrm>
      </p:grpSpPr>
      <p:sp>
        <p:nvSpPr>
          <p:cNvPr id="164" name="Google Shape;164;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5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0"/>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0" name="Google Shape;170;p50"/>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1" name="Google Shape;17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50"/>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5" name="Google Shape;175;p5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51"/>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1"/>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9" name="Google Shape;179;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51"/>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3" name="Google Shape;183;p51"/>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84" name="Google Shape;184;p5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2"/>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32"/>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2"/>
        <p:cNvGrpSpPr/>
        <p:nvPr/>
      </p:nvGrpSpPr>
      <p:grpSpPr>
        <a:xfrm>
          <a:off x="0" y="0"/>
          <a:ext cx="0" cy="0"/>
          <a:chOff x="0" y="0"/>
          <a:chExt cx="0" cy="0"/>
        </a:xfrm>
      </p:grpSpPr>
      <p:sp>
        <p:nvSpPr>
          <p:cNvPr id="33" name="Google Shape;3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
        <p:cNvGrpSpPr/>
        <p:nvPr/>
      </p:nvGrpSpPr>
      <p:grpSpPr>
        <a:xfrm>
          <a:off x="0" y="0"/>
          <a:ext cx="0" cy="0"/>
          <a:chOff x="0" y="0"/>
          <a:chExt cx="0" cy="0"/>
        </a:xfrm>
      </p:grpSpPr>
      <p:pic>
        <p:nvPicPr>
          <p:cNvPr id="44" name="Google Shape;44;p35"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45" name="Google Shape;45;p3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1"/>
        <p:cNvGrpSpPr/>
        <p:nvPr/>
      </p:nvGrpSpPr>
      <p:grpSpPr>
        <a:xfrm>
          <a:off x="0" y="0"/>
          <a:ext cx="0" cy="0"/>
          <a:chOff x="0" y="0"/>
          <a:chExt cx="0" cy="0"/>
        </a:xfrm>
      </p:grpSpPr>
      <p:pic>
        <p:nvPicPr>
          <p:cNvPr id="52" name="Google Shape;52;p36"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53" name="Google Shape;53;p3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5" name="Google Shape;5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9"/>
        <p:cNvGrpSpPr/>
        <p:nvPr/>
      </p:nvGrpSpPr>
      <p:grpSpPr>
        <a:xfrm>
          <a:off x="0" y="0"/>
          <a:ext cx="0" cy="0"/>
          <a:chOff x="0" y="0"/>
          <a:chExt cx="0" cy="0"/>
        </a:xfrm>
      </p:grpSpPr>
      <p:pic>
        <p:nvPicPr>
          <p:cNvPr id="60" name="Google Shape;60;p37"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1" name="Google Shape;61;p37"/>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3" name="Google Shape;63;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7"/>
        <p:cNvGrpSpPr/>
        <p:nvPr/>
      </p:nvGrpSpPr>
      <p:grpSpPr>
        <a:xfrm>
          <a:off x="0" y="0"/>
          <a:ext cx="0" cy="0"/>
          <a:chOff x="0" y="0"/>
          <a:chExt cx="0" cy="0"/>
        </a:xfrm>
      </p:grpSpPr>
      <p:pic>
        <p:nvPicPr>
          <p:cNvPr id="68" name="Google Shape;68;p38"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69" name="Google Shape;69;p38"/>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Verdana"/>
              <a:buNone/>
              <a:defRPr/>
            </a:lvl1pPr>
            <a:lvl2pPr marL="0" lvl="1" indent="0" algn="r">
              <a:spcBef>
                <a:spcPts val="0"/>
              </a:spcBef>
              <a:spcAft>
                <a:spcPts val="0"/>
              </a:spcAft>
              <a:buClr>
                <a:srgbClr val="888888"/>
              </a:buClr>
              <a:buSzPts val="1200"/>
              <a:buFont typeface="Verdana"/>
              <a:buNone/>
              <a:defRPr/>
            </a:lvl2pPr>
            <a:lvl3pPr marL="0" lvl="2" indent="0" algn="r">
              <a:spcBef>
                <a:spcPts val="0"/>
              </a:spcBef>
              <a:spcAft>
                <a:spcPts val="0"/>
              </a:spcAft>
              <a:buClr>
                <a:srgbClr val="888888"/>
              </a:buClr>
              <a:buSzPts val="1200"/>
              <a:buFont typeface="Verdana"/>
              <a:buNone/>
              <a:defRPr/>
            </a:lvl3pPr>
            <a:lvl4pPr marL="0" lvl="3" indent="0" algn="r">
              <a:spcBef>
                <a:spcPts val="0"/>
              </a:spcBef>
              <a:spcAft>
                <a:spcPts val="0"/>
              </a:spcAft>
              <a:buClr>
                <a:srgbClr val="888888"/>
              </a:buClr>
              <a:buSzPts val="1200"/>
              <a:buFont typeface="Verdana"/>
              <a:buNone/>
              <a:defRPr/>
            </a:lvl4pPr>
            <a:lvl5pPr marL="0" lvl="4" indent="0" algn="r">
              <a:spcBef>
                <a:spcPts val="0"/>
              </a:spcBef>
              <a:spcAft>
                <a:spcPts val="0"/>
              </a:spcAft>
              <a:buClr>
                <a:srgbClr val="888888"/>
              </a:buClr>
              <a:buSzPts val="1200"/>
              <a:buFont typeface="Verdana"/>
              <a:buNone/>
              <a:defRPr/>
            </a:lvl5pPr>
            <a:lvl6pPr marL="0" lvl="5" indent="0" algn="r">
              <a:spcBef>
                <a:spcPts val="0"/>
              </a:spcBef>
              <a:spcAft>
                <a:spcPts val="0"/>
              </a:spcAft>
              <a:buClr>
                <a:srgbClr val="888888"/>
              </a:buClr>
              <a:buSzPts val="1200"/>
              <a:buFont typeface="Verdana"/>
              <a:buNone/>
              <a:defRPr/>
            </a:lvl6pPr>
            <a:lvl7pPr marL="0" lvl="6" indent="0" algn="r">
              <a:spcBef>
                <a:spcPts val="0"/>
              </a:spcBef>
              <a:spcAft>
                <a:spcPts val="0"/>
              </a:spcAft>
              <a:buClr>
                <a:srgbClr val="888888"/>
              </a:buClr>
              <a:buSzPts val="1200"/>
              <a:buFont typeface="Verdana"/>
              <a:buNone/>
              <a:defRPr/>
            </a:lvl7pPr>
            <a:lvl8pPr marL="0" lvl="7" indent="0" algn="r">
              <a:spcBef>
                <a:spcPts val="0"/>
              </a:spcBef>
              <a:spcAft>
                <a:spcPts val="0"/>
              </a:spcAft>
              <a:buClr>
                <a:srgbClr val="888888"/>
              </a:buClr>
              <a:buSzPts val="1200"/>
              <a:buFont typeface="Verdana"/>
              <a:buNone/>
              <a:defRPr/>
            </a:lvl8pPr>
            <a:lvl9pPr marL="0" lvl="8" indent="0" algn="r">
              <a:spcBef>
                <a:spcPts val="0"/>
              </a:spcBef>
              <a:spcAft>
                <a:spcPts val="0"/>
              </a:spcAft>
              <a:buClr>
                <a:srgbClr val="888888"/>
              </a:buClr>
              <a:buSzPts val="1200"/>
              <a:buFont typeface="Verdana"/>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3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vtss-ric.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
          <p:cNvSpPr txBox="1">
            <a:spLocks noGrp="1"/>
          </p:cNvSpPr>
          <p:nvPr>
            <p:ph type="ctrTitle"/>
          </p:nvPr>
        </p:nvSpPr>
        <p:spPr>
          <a:xfrm>
            <a:off x="1360919" y="5420140"/>
            <a:ext cx="6425178" cy="967407"/>
          </a:xfrm>
          <a:prstGeom prst="rect">
            <a:avLst/>
          </a:prstGeom>
          <a:solidFill>
            <a:schemeClr val="lt1">
              <a:alpha val="65490"/>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Verdana"/>
                <a:ea typeface="Verdana"/>
                <a:cs typeface="Verdana"/>
                <a:sym typeface="Verdana"/>
              </a:rPr>
              <a:t/>
            </a:r>
            <a:br>
              <a:rPr lang="en-US" sz="3200" b="1" i="0" u="none" strike="noStrike" cap="none" dirty="0">
                <a:solidFill>
                  <a:schemeClr val="dk1"/>
                </a:solidFill>
                <a:latin typeface="Verdana"/>
                <a:ea typeface="Verdana"/>
                <a:cs typeface="Verdana"/>
                <a:sym typeface="Verdana"/>
              </a:rPr>
            </a:br>
            <a:r>
              <a:rPr lang="en-US" sz="3200" b="1" i="0" u="none" strike="noStrike" cap="none" dirty="0">
                <a:solidFill>
                  <a:schemeClr val="dk1"/>
                </a:solidFill>
                <a:latin typeface="Verdana"/>
                <a:ea typeface="Verdana"/>
                <a:cs typeface="Verdana"/>
                <a:sym typeface="Verdana"/>
              </a:rPr>
              <a:t>Diving Into Data</a:t>
            </a:r>
            <a:br>
              <a:rPr lang="en-US" sz="3200" b="1" i="0" u="none" strike="noStrike" cap="none" dirty="0">
                <a:solidFill>
                  <a:schemeClr val="dk1"/>
                </a:solidFill>
                <a:latin typeface="Verdana"/>
                <a:ea typeface="Verdana"/>
                <a:cs typeface="Verdana"/>
                <a:sym typeface="Verdana"/>
              </a:rPr>
            </a:br>
            <a:r>
              <a:rPr lang="en-US" sz="3200" b="1" dirty="0">
                <a:solidFill>
                  <a:schemeClr val="dk1"/>
                </a:solidFill>
                <a:latin typeface="Verdana"/>
                <a:ea typeface="Verdana"/>
                <a:cs typeface="Verdana"/>
                <a:sym typeface="Verdana"/>
              </a:rPr>
              <a:t>Webinar 2</a:t>
            </a:r>
            <a:r>
              <a:rPr lang="en-US" sz="3200" b="1" i="0" u="none" strike="noStrike" cap="none" dirty="0">
                <a:solidFill>
                  <a:schemeClr val="dk1"/>
                </a:solidFill>
                <a:latin typeface="Verdana"/>
                <a:ea typeface="Verdana"/>
                <a:cs typeface="Verdana"/>
                <a:sym typeface="Verdana"/>
              </a:rPr>
              <a:t/>
            </a:r>
            <a:br>
              <a:rPr lang="en-US" sz="3200" b="1" i="0" u="none" strike="noStrike" cap="none" dirty="0">
                <a:solidFill>
                  <a:schemeClr val="dk1"/>
                </a:solidFill>
                <a:latin typeface="Verdana"/>
                <a:ea typeface="Verdana"/>
                <a:cs typeface="Verdana"/>
                <a:sym typeface="Verdana"/>
              </a:rPr>
            </a:br>
            <a:endParaRPr sz="3200" b="1" i="0" u="none" strike="noStrike" cap="none" dirty="0">
              <a:solidFill>
                <a:schemeClr val="dk1"/>
              </a:solidFill>
              <a:latin typeface="Verdana"/>
              <a:ea typeface="Verdana"/>
              <a:cs typeface="Verdana"/>
              <a:sym typeface="Verdana"/>
            </a:endParaRPr>
          </a:p>
        </p:txBody>
      </p:sp>
      <p:sp>
        <p:nvSpPr>
          <p:cNvPr id="196" name="Google Shape;196;p1"/>
          <p:cNvSpPr txBox="1"/>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Verdana"/>
              <a:buNone/>
            </a:pPr>
            <a:r>
              <a:rPr lang="en-US" sz="4400" b="0" i="0" u="none" strike="noStrike" cap="none">
                <a:solidFill>
                  <a:schemeClr val="dk1"/>
                </a:solidFill>
                <a:latin typeface="Verdana"/>
                <a:ea typeface="Verdana"/>
                <a:cs typeface="Verdana"/>
                <a:sym typeface="Verdana"/>
              </a:rPr>
              <a:t>VTSS Exploration and Installation Series</a:t>
            </a:r>
            <a:endParaRPr sz="4400" b="0" i="0" u="none" strike="noStrike" cap="none">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txBox="1">
            <a:spLocks noGrp="1"/>
          </p:cNvSpPr>
          <p:nvPr>
            <p:ph type="title"/>
          </p:nvPr>
        </p:nvSpPr>
        <p:spPr>
          <a:xfrm>
            <a:off x="533400" y="122248"/>
            <a:ext cx="8229600" cy="9912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b="0" i="0" u="none" strike="noStrike" cap="none">
                <a:solidFill>
                  <a:schemeClr val="dk1"/>
                </a:solidFill>
              </a:rPr>
              <a:t>Why focus on data?</a:t>
            </a:r>
            <a:endParaRPr/>
          </a:p>
        </p:txBody>
      </p:sp>
      <p:sp>
        <p:nvSpPr>
          <p:cNvPr id="301" name="Google Shape;301;p10"/>
          <p:cNvSpPr txBox="1"/>
          <p:nvPr/>
        </p:nvSpPr>
        <p:spPr>
          <a:xfrm>
            <a:off x="457200" y="4770700"/>
            <a:ext cx="8572500" cy="139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Verdana"/>
                <a:ea typeface="Verdana"/>
                <a:cs typeface="Verdana"/>
                <a:sym typeface="Verdana"/>
              </a:rPr>
              <a:t>Data allows us to understand need, identify areas for improvement, and develop meaningful action plans!</a:t>
            </a:r>
            <a:endParaRPr sz="1800" b="0" i="0" u="none" strike="noStrike" cap="none">
              <a:solidFill>
                <a:schemeClr val="dk1"/>
              </a:solidFill>
              <a:latin typeface="Verdana"/>
              <a:ea typeface="Verdana"/>
              <a:cs typeface="Verdana"/>
              <a:sym typeface="Verdana"/>
            </a:endParaRPr>
          </a:p>
        </p:txBody>
      </p:sp>
      <p:pic>
        <p:nvPicPr>
          <p:cNvPr id="302" name="Google Shape;302;p10"/>
          <p:cNvPicPr preferRelativeResize="0"/>
          <p:nvPr/>
        </p:nvPicPr>
        <p:blipFill rotWithShape="1">
          <a:blip r:embed="rId3">
            <a:alphaModFix/>
          </a:blip>
          <a:srcRect/>
          <a:stretch/>
        </p:blipFill>
        <p:spPr>
          <a:xfrm>
            <a:off x="55188" y="1271463"/>
            <a:ext cx="9033624" cy="334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title"/>
          </p:nvPr>
        </p:nvSpPr>
        <p:spPr>
          <a:xfrm>
            <a:off x="457200" y="274638"/>
            <a:ext cx="8229600" cy="1545312"/>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4400" b="0" i="0" u="none" strike="noStrike" cap="none"/>
              <a:t>Organizing for Implementation</a:t>
            </a:r>
            <a:endParaRPr/>
          </a:p>
          <a:p>
            <a:pPr marL="0" marR="0" lvl="0" indent="0" algn="ctr" rtl="0">
              <a:lnSpc>
                <a:spcPct val="100000"/>
              </a:lnSpc>
              <a:spcBef>
                <a:spcPts val="0"/>
              </a:spcBef>
              <a:spcAft>
                <a:spcPts val="0"/>
              </a:spcAft>
              <a:buClr>
                <a:schemeClr val="dk1"/>
              </a:buClr>
              <a:buSzPts val="1400"/>
              <a:buFont typeface="Arial"/>
              <a:buNone/>
            </a:pPr>
            <a:endParaRPr sz="4400" b="0" i="0" u="none" strike="noStrike" cap="none"/>
          </a:p>
        </p:txBody>
      </p:sp>
      <p:sp>
        <p:nvSpPr>
          <p:cNvPr id="308" name="Google Shape;308;p11"/>
          <p:cNvSpPr txBox="1"/>
          <p:nvPr/>
        </p:nvSpPr>
        <p:spPr>
          <a:xfrm>
            <a:off x="339643" y="5567231"/>
            <a:ext cx="8432100" cy="8856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400"/>
              <a:buFont typeface="Arial"/>
              <a:buNone/>
            </a:pPr>
            <a:r>
              <a:rPr lang="en-US" sz="2800" b="0" i="0" u="none" strike="noStrike" cap="none">
                <a:solidFill>
                  <a:schemeClr val="dk1"/>
                </a:solidFill>
                <a:latin typeface="Verdana"/>
                <a:ea typeface="Verdana"/>
                <a:cs typeface="Verdana"/>
                <a:sym typeface="Verdana"/>
              </a:rPr>
              <a:t>Evaluate current data systems for ease of use and functionality for aligned data driven decision making.</a:t>
            </a:r>
            <a:endParaRPr sz="2800" b="0" i="0" u="none" strike="noStrike" cap="none">
              <a:solidFill>
                <a:schemeClr val="dk1"/>
              </a:solidFill>
              <a:latin typeface="Verdana"/>
              <a:ea typeface="Verdana"/>
              <a:cs typeface="Verdana"/>
              <a:sym typeface="Verdana"/>
            </a:endParaRPr>
          </a:p>
        </p:txBody>
      </p:sp>
      <p:sp>
        <p:nvSpPr>
          <p:cNvPr id="309" name="Google Shape;309;p11"/>
          <p:cNvSpPr txBox="1"/>
          <p:nvPr/>
        </p:nvSpPr>
        <p:spPr>
          <a:xfrm>
            <a:off x="457200" y="1820025"/>
            <a:ext cx="4039500" cy="34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800" b="0" i="0" u="none" strike="noStrike" cap="none">
                <a:solidFill>
                  <a:schemeClr val="dk1"/>
                </a:solidFill>
                <a:latin typeface="Verdana"/>
                <a:ea typeface="Verdana"/>
                <a:cs typeface="Verdana"/>
                <a:sym typeface="Verdana"/>
              </a:rPr>
              <a:t>What does your division use for data:</a:t>
            </a:r>
            <a:endParaRPr sz="28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3000"/>
              <a:buFont typeface="Arial"/>
              <a:buChar char="•"/>
            </a:pPr>
            <a:r>
              <a:rPr lang="en-US" sz="2800" b="0" i="0" u="none" strike="noStrike" cap="none">
                <a:solidFill>
                  <a:schemeClr val="dk1"/>
                </a:solidFill>
                <a:latin typeface="Verdana"/>
                <a:ea typeface="Verdana"/>
                <a:cs typeface="Verdana"/>
                <a:sym typeface="Verdana"/>
              </a:rPr>
              <a:t>PowerSchool</a:t>
            </a:r>
            <a:endParaRPr sz="28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3000"/>
              <a:buFont typeface="Arial"/>
              <a:buChar char="•"/>
            </a:pPr>
            <a:r>
              <a:rPr lang="en-US" sz="2800" b="0" i="0" u="none" strike="noStrike" cap="none">
                <a:solidFill>
                  <a:schemeClr val="dk1"/>
                </a:solidFill>
                <a:latin typeface="Verdana"/>
                <a:ea typeface="Verdana"/>
                <a:cs typeface="Verdana"/>
                <a:sym typeface="Verdana"/>
              </a:rPr>
              <a:t>SOL’s</a:t>
            </a:r>
            <a:endParaRPr sz="28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3000"/>
              <a:buFont typeface="Arial"/>
              <a:buChar char="•"/>
            </a:pPr>
            <a:r>
              <a:rPr lang="en-US" sz="2800" b="0" i="0" u="none" strike="noStrike" cap="none">
                <a:solidFill>
                  <a:schemeClr val="dk1"/>
                </a:solidFill>
                <a:latin typeface="Verdana"/>
                <a:ea typeface="Verdana"/>
                <a:cs typeface="Verdana"/>
                <a:sym typeface="Verdana"/>
              </a:rPr>
              <a:t>MAPs</a:t>
            </a:r>
            <a:endParaRPr sz="28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3000"/>
              <a:buFont typeface="Arial"/>
              <a:buChar char="•"/>
            </a:pPr>
            <a:r>
              <a:rPr lang="en-US" sz="2800" b="0" i="0" u="none" strike="noStrike" cap="none">
                <a:solidFill>
                  <a:schemeClr val="dk1"/>
                </a:solidFill>
                <a:latin typeface="Verdana"/>
                <a:ea typeface="Verdana"/>
                <a:cs typeface="Verdana"/>
                <a:sym typeface="Verdana"/>
              </a:rPr>
              <a:t>Benchmarks</a:t>
            </a:r>
            <a:endParaRPr sz="2800" b="0" i="0" u="none" strike="noStrike" cap="none">
              <a:solidFill>
                <a:schemeClr val="dk1"/>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3000"/>
              <a:buFont typeface="Arial"/>
              <a:buChar char="•"/>
            </a:pPr>
            <a:r>
              <a:rPr lang="en-US" sz="2800" b="0" i="0" u="none" strike="noStrike" cap="none">
                <a:solidFill>
                  <a:schemeClr val="dk1"/>
                </a:solidFill>
                <a:latin typeface="Verdana"/>
                <a:ea typeface="Verdana"/>
                <a:cs typeface="Verdana"/>
                <a:sym typeface="Verdana"/>
              </a:rPr>
              <a:t>Homegrown</a:t>
            </a:r>
            <a:endParaRPr sz="2800" b="0" i="0" u="none" strike="noStrike" cap="none">
              <a:solidFill>
                <a:schemeClr val="dk1"/>
              </a:solidFill>
              <a:latin typeface="Verdana"/>
              <a:ea typeface="Verdana"/>
              <a:cs typeface="Verdana"/>
              <a:sym typeface="Verdana"/>
            </a:endParaRPr>
          </a:p>
        </p:txBody>
      </p:sp>
      <p:pic>
        <p:nvPicPr>
          <p:cNvPr id="310" name="Google Shape;310;p11"/>
          <p:cNvPicPr preferRelativeResize="0"/>
          <p:nvPr/>
        </p:nvPicPr>
        <p:blipFill rotWithShape="1">
          <a:blip r:embed="rId3">
            <a:alphaModFix/>
          </a:blip>
          <a:srcRect/>
          <a:stretch/>
        </p:blipFill>
        <p:spPr>
          <a:xfrm>
            <a:off x="4496700" y="1820025"/>
            <a:ext cx="4275043" cy="34908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2"/>
          <p:cNvSpPr txBox="1">
            <a:spLocks noGrp="1"/>
          </p:cNvSpPr>
          <p:nvPr>
            <p:ph type="title"/>
          </p:nvPr>
        </p:nvSpPr>
        <p:spPr>
          <a:xfrm>
            <a:off x="115400" y="274650"/>
            <a:ext cx="8819700" cy="12882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000" b="0" i="0" u="none" strike="noStrike" cap="none"/>
              <a:t>How are we organized to utilize data?</a:t>
            </a:r>
            <a:endParaRPr/>
          </a:p>
        </p:txBody>
      </p:sp>
      <p:sp>
        <p:nvSpPr>
          <p:cNvPr id="316" name="Google Shape;316;p12"/>
          <p:cNvSpPr txBox="1"/>
          <p:nvPr/>
        </p:nvSpPr>
        <p:spPr>
          <a:xfrm>
            <a:off x="457200" y="1785200"/>
            <a:ext cx="82296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000"/>
              <a:buFont typeface="Arial"/>
              <a:buNone/>
            </a:pPr>
            <a:r>
              <a:rPr lang="en-US" sz="2400" b="1" i="0" u="none" strike="noStrike" cap="none">
                <a:solidFill>
                  <a:schemeClr val="dk1"/>
                </a:solidFill>
                <a:latin typeface="Verdana"/>
                <a:ea typeface="Verdana"/>
                <a:cs typeface="Verdana"/>
                <a:sym typeface="Verdana"/>
              </a:rPr>
              <a:t>Data Infrastructure  		          Data Systems</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17" name="Google Shape;317;p12"/>
          <p:cNvSpPr txBox="1"/>
          <p:nvPr/>
        </p:nvSpPr>
        <p:spPr>
          <a:xfrm>
            <a:off x="457200" y="2960801"/>
            <a:ext cx="3000000" cy="300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lt1"/>
              </a:buClr>
              <a:buSzPts val="3200"/>
              <a:buFont typeface="Arial"/>
              <a:buNone/>
            </a:pPr>
            <a:r>
              <a:rPr lang="en-US" sz="3200" b="0" i="0" u="none" strike="noStrike" cap="none" dirty="0">
                <a:solidFill>
                  <a:schemeClr val="dk1"/>
                </a:solidFill>
                <a:latin typeface="Arial"/>
                <a:ea typeface="Arial"/>
                <a:cs typeface="Arial"/>
                <a:sym typeface="Arial"/>
              </a:rPr>
              <a:t>How is data collected and stored? </a:t>
            </a:r>
            <a:endParaRPr sz="1800" b="0" i="0" u="none" strike="noStrike" cap="none" dirty="0">
              <a:solidFill>
                <a:schemeClr val="dk1"/>
              </a:solidFill>
              <a:latin typeface="Verdana"/>
              <a:ea typeface="Verdana"/>
              <a:cs typeface="Verdana"/>
              <a:sym typeface="Verdana"/>
            </a:endParaRPr>
          </a:p>
        </p:txBody>
      </p:sp>
      <p:sp>
        <p:nvSpPr>
          <p:cNvPr id="318" name="Google Shape;318;p12"/>
          <p:cNvSpPr txBox="1"/>
          <p:nvPr/>
        </p:nvSpPr>
        <p:spPr>
          <a:xfrm>
            <a:off x="5347252" y="2960800"/>
            <a:ext cx="3339600" cy="300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lt1"/>
              </a:buClr>
              <a:buSzPts val="3200"/>
              <a:buFont typeface="Arial"/>
              <a:buNone/>
            </a:pPr>
            <a:r>
              <a:rPr lang="en-US" sz="3200" b="0" i="0" u="none" strike="noStrike" cap="none">
                <a:solidFill>
                  <a:schemeClr val="dk1"/>
                </a:solidFill>
                <a:latin typeface="Arial"/>
                <a:ea typeface="Arial"/>
                <a:cs typeface="Arial"/>
                <a:sym typeface="Arial"/>
              </a:rPr>
              <a:t>How is data communicated?</a:t>
            </a:r>
            <a:r>
              <a:rPr lang="en-US" sz="3200" b="0" i="0" u="none" strike="noStrike" cap="none">
                <a:solidFill>
                  <a:schemeClr val="lt1"/>
                </a:solidFill>
                <a:latin typeface="Arial"/>
                <a:ea typeface="Arial"/>
                <a:cs typeface="Arial"/>
                <a:sym typeface="Arial"/>
              </a:rPr>
              <a:t>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3"/>
          <p:cNvPicPr preferRelativeResize="0"/>
          <p:nvPr/>
        </p:nvPicPr>
        <p:blipFill rotWithShape="1">
          <a:blip r:embed="rId3">
            <a:alphaModFix/>
          </a:blip>
          <a:srcRect l="13822" t="6851" r="12496" b="55436"/>
          <a:stretch/>
        </p:blipFill>
        <p:spPr>
          <a:xfrm>
            <a:off x="1649896" y="2711221"/>
            <a:ext cx="5585791" cy="1463213"/>
          </a:xfrm>
          <a:prstGeom prst="rect">
            <a:avLst/>
          </a:prstGeom>
          <a:noFill/>
          <a:ln>
            <a:noFill/>
          </a:ln>
        </p:spPr>
      </p:pic>
      <p:sp>
        <p:nvSpPr>
          <p:cNvPr id="324" name="Google Shape;324;p13"/>
          <p:cNvSpPr txBox="1">
            <a:spLocks noGrp="1"/>
          </p:cNvSpPr>
          <p:nvPr>
            <p:ph type="title"/>
          </p:nvPr>
        </p:nvSpPr>
        <p:spPr>
          <a:xfrm>
            <a:off x="228600" y="228599"/>
            <a:ext cx="8686799" cy="1401417"/>
          </a:xfrm>
          <a:prstGeom prst="rect">
            <a:avLst/>
          </a:prstGeom>
          <a:solidFill>
            <a:srgbClr val="A9DCF2">
              <a:alpha val="67843"/>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Data Systems for Successful Implementation</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b="0" i="0" u="none" strike="noStrike" cap="none">
                <a:solidFill>
                  <a:schemeClr val="dk1"/>
                </a:solidFill>
              </a:rPr>
              <a:t>For Example</a:t>
            </a:r>
            <a:endParaRPr/>
          </a:p>
        </p:txBody>
      </p:sp>
      <p:pic>
        <p:nvPicPr>
          <p:cNvPr id="330" name="Google Shape;330;p14"/>
          <p:cNvPicPr preferRelativeResize="0"/>
          <p:nvPr/>
        </p:nvPicPr>
        <p:blipFill>
          <a:blip r:embed="rId3">
            <a:alphaModFix/>
          </a:blip>
          <a:stretch>
            <a:fillRect/>
          </a:stretch>
        </p:blipFill>
        <p:spPr>
          <a:xfrm>
            <a:off x="0" y="2057400"/>
            <a:ext cx="8839200" cy="406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title"/>
          </p:nvPr>
        </p:nvSpPr>
        <p:spPr>
          <a:xfrm>
            <a:off x="457200" y="274653"/>
            <a:ext cx="8229600" cy="15075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b="0" i="0" u="none" strike="noStrike" cap="none">
                <a:solidFill>
                  <a:schemeClr val="dk1"/>
                </a:solidFill>
              </a:rPr>
              <a:t>Your Data Story</a:t>
            </a:r>
            <a:endParaRPr/>
          </a:p>
        </p:txBody>
      </p:sp>
      <p:pic>
        <p:nvPicPr>
          <p:cNvPr id="336" name="Google Shape;336;p15"/>
          <p:cNvPicPr preferRelativeResize="0"/>
          <p:nvPr/>
        </p:nvPicPr>
        <p:blipFill rotWithShape="1">
          <a:blip r:embed="rId3">
            <a:alphaModFix/>
          </a:blip>
          <a:srcRect/>
          <a:stretch/>
        </p:blipFill>
        <p:spPr>
          <a:xfrm>
            <a:off x="503025" y="2580602"/>
            <a:ext cx="3093813" cy="2171375"/>
          </a:xfrm>
          <a:prstGeom prst="rect">
            <a:avLst/>
          </a:prstGeom>
          <a:noFill/>
          <a:ln>
            <a:noFill/>
          </a:ln>
        </p:spPr>
      </p:pic>
      <p:sp>
        <p:nvSpPr>
          <p:cNvPr id="337" name="Google Shape;337;p15"/>
          <p:cNvSpPr txBox="1"/>
          <p:nvPr/>
        </p:nvSpPr>
        <p:spPr>
          <a:xfrm>
            <a:off x="4007375" y="2020225"/>
            <a:ext cx="5136600" cy="3738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3600"/>
              <a:buFont typeface="Arial"/>
              <a:buNone/>
            </a:pPr>
            <a:r>
              <a:rPr lang="en-US" sz="3600" b="0" i="0" u="none" strike="noStrike" cap="none">
                <a:solidFill>
                  <a:schemeClr val="dk1"/>
                </a:solidFill>
                <a:latin typeface="Verdana"/>
                <a:ea typeface="Verdana"/>
                <a:cs typeface="Verdana"/>
                <a:sym typeface="Verdana"/>
              </a:rPr>
              <a:t>Identify and analyze current baseline data to determine needs and prevalence of needs.</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title"/>
          </p:nvPr>
        </p:nvSpPr>
        <p:spPr>
          <a:xfrm>
            <a:off x="578375" y="274650"/>
            <a:ext cx="8014800" cy="120297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209"/>
              <a:buFont typeface="Arial"/>
              <a:buNone/>
            </a:pPr>
            <a:r>
              <a:rPr lang="en-US" sz="3800">
                <a:solidFill>
                  <a:schemeClr val="dk1"/>
                </a:solidFill>
              </a:rPr>
              <a:t>F</a:t>
            </a:r>
            <a:r>
              <a:rPr lang="en-US" sz="3800" b="0" i="0" u="none" strike="noStrike" cap="none">
                <a:solidFill>
                  <a:schemeClr val="dk1"/>
                </a:solidFill>
              </a:rPr>
              <a:t>amiliar Data within </a:t>
            </a:r>
            <a:r>
              <a:rPr lang="en-US" sz="3800">
                <a:solidFill>
                  <a:schemeClr val="dk1"/>
                </a:solidFill>
              </a:rPr>
              <a:t>Y</a:t>
            </a:r>
            <a:r>
              <a:rPr lang="en-US" sz="3800" b="0" i="0" u="none" strike="noStrike" cap="none">
                <a:solidFill>
                  <a:schemeClr val="dk1"/>
                </a:solidFill>
              </a:rPr>
              <a:t>our </a:t>
            </a:r>
            <a:r>
              <a:rPr lang="en-US" sz="3800"/>
              <a:t>D</a:t>
            </a:r>
            <a:r>
              <a:rPr lang="en-US" sz="3800" b="0" i="0" u="none" strike="noStrike" cap="none"/>
              <a:t>ivision</a:t>
            </a:r>
            <a:endParaRPr/>
          </a:p>
        </p:txBody>
      </p:sp>
      <p:sp>
        <p:nvSpPr>
          <p:cNvPr id="343" name="Google Shape;343;p16"/>
          <p:cNvSpPr txBox="1"/>
          <p:nvPr/>
        </p:nvSpPr>
        <p:spPr>
          <a:xfrm>
            <a:off x="198783" y="1752600"/>
            <a:ext cx="5000400" cy="54342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0"/>
              <a:buFont typeface="Arial"/>
              <a:buNone/>
            </a:pPr>
            <a:r>
              <a:rPr lang="en-US" sz="2000" b="1" i="0" u="none" strike="noStrike" cap="none">
                <a:solidFill>
                  <a:schemeClr val="dk1"/>
                </a:solidFill>
                <a:latin typeface="Verdana"/>
                <a:ea typeface="Verdana"/>
                <a:cs typeface="Verdana"/>
                <a:sym typeface="Verdana"/>
              </a:rPr>
              <a:t>Examples of Division Data</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Graduation rates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Suspensions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Attendance</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SOLs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Referrals to Special Education</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 of students reading on grade level</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 of students accessing advanced classes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 of students passing Algebra</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WIDA growth</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Arial"/>
              <a:buChar char="•"/>
            </a:pPr>
            <a:r>
              <a:rPr lang="en-US" sz="2000" b="0" i="0" u="none" strike="noStrike" cap="none">
                <a:solidFill>
                  <a:schemeClr val="dk1"/>
                </a:solidFill>
                <a:latin typeface="Verdana"/>
                <a:ea typeface="Verdana"/>
                <a:cs typeface="Verdana"/>
                <a:sym typeface="Verdana"/>
              </a:rPr>
              <a:t>% going to 4 year or community college</a:t>
            </a:r>
            <a:endParaRPr sz="2000" b="0" i="0" u="none" strike="noStrike" cap="none">
              <a:solidFill>
                <a:schemeClr val="dk1"/>
              </a:solidFill>
              <a:latin typeface="Verdana"/>
              <a:ea typeface="Verdana"/>
              <a:cs typeface="Verdana"/>
              <a:sym typeface="Verdana"/>
            </a:endParaRPr>
          </a:p>
          <a:p>
            <a:pPr marL="342900" marR="0" lvl="0" indent="-254000" algn="l" rtl="0">
              <a:lnSpc>
                <a:spcPct val="100000"/>
              </a:lnSpc>
              <a:spcBef>
                <a:spcPts val="0"/>
              </a:spcBef>
              <a:spcAft>
                <a:spcPts val="0"/>
              </a:spcAft>
              <a:buClr>
                <a:srgbClr val="000000"/>
              </a:buClr>
              <a:buSzPts val="1400"/>
              <a:buFont typeface="Arial"/>
              <a:buNone/>
            </a:pPr>
            <a:endParaRPr sz="2000" b="0" i="0" u="none" strike="noStrike" cap="none">
              <a:solidFill>
                <a:schemeClr val="dk1"/>
              </a:solidFill>
              <a:latin typeface="Verdana"/>
              <a:ea typeface="Verdana"/>
              <a:cs typeface="Verdana"/>
              <a:sym typeface="Verdana"/>
            </a:endParaRPr>
          </a:p>
        </p:txBody>
      </p:sp>
      <p:sp>
        <p:nvSpPr>
          <p:cNvPr id="344" name="Google Shape;344;p16"/>
          <p:cNvSpPr txBox="1"/>
          <p:nvPr/>
        </p:nvSpPr>
        <p:spPr>
          <a:xfrm>
            <a:off x="5204637" y="1477620"/>
            <a:ext cx="3847500" cy="4095782"/>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400"/>
              <a:buFont typeface="Times New Roman"/>
              <a:buNone/>
            </a:pPr>
            <a:r>
              <a:rPr lang="en-US" sz="2000" b="1" i="0" u="none" strike="noStrike" cap="none">
                <a:solidFill>
                  <a:schemeClr val="dk1"/>
                </a:solidFill>
                <a:latin typeface="Verdana"/>
                <a:ea typeface="Verdana"/>
                <a:cs typeface="Verdana"/>
                <a:sym typeface="Verdana"/>
              </a:rPr>
              <a:t>Examples of School Data</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ODRs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ISS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OSS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Attendance</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School climate</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Student surveys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Universal screening</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Benchmark data</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SOLs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6387"/>
              </a:buClr>
              <a:buSzPts val="2170"/>
              <a:buFont typeface="Times New Roman"/>
              <a:buChar char="•"/>
            </a:pPr>
            <a:r>
              <a:rPr lang="en-US" sz="2000" b="0" i="0" u="none" strike="noStrike" cap="none">
                <a:solidFill>
                  <a:schemeClr val="dk1"/>
                </a:solidFill>
                <a:latin typeface="Verdana"/>
                <a:ea typeface="Verdana"/>
                <a:cs typeface="Verdana"/>
                <a:sym typeface="Verdana"/>
              </a:rPr>
              <a:t>Formative assessments</a:t>
            </a:r>
            <a:endParaRPr sz="20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34"/>
              </a:spcBef>
              <a:spcAft>
                <a:spcPts val="0"/>
              </a:spcAft>
              <a:buClr>
                <a:srgbClr val="000000"/>
              </a:buClr>
              <a:buSzPts val="2170"/>
              <a:buFont typeface="Arial"/>
              <a:buNone/>
            </a:pPr>
            <a:endParaRPr sz="2000" b="0" i="0" u="none" strike="noStrike" cap="none">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7e0a324897_0_414"/>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200" b="0" i="0" u="none" strike="noStrike" cap="none" dirty="0"/>
              <a:t>Would you like to know more about...</a:t>
            </a:r>
            <a:endParaRPr dirty="0"/>
          </a:p>
        </p:txBody>
      </p:sp>
      <p:sp>
        <p:nvSpPr>
          <p:cNvPr id="350" name="Google Shape;350;g7e0a324897_0_414"/>
          <p:cNvSpPr txBox="1"/>
          <p:nvPr/>
        </p:nvSpPr>
        <p:spPr>
          <a:xfrm>
            <a:off x="457200" y="1512075"/>
            <a:ext cx="8968800" cy="5225100"/>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0"/>
              </a:spcBef>
              <a:spcAft>
                <a:spcPts val="0"/>
              </a:spcAft>
              <a:buNone/>
            </a:pPr>
            <a:r>
              <a:rPr lang="en-US" sz="2400" b="0" i="0" u="none" strike="noStrike" cap="none" dirty="0">
                <a:solidFill>
                  <a:schemeClr val="dk1"/>
                </a:solidFill>
                <a:latin typeface="Verdana"/>
                <a:ea typeface="Verdana"/>
                <a:cs typeface="Verdana"/>
                <a:sym typeface="Verdana"/>
              </a:rPr>
              <a:t>1. The percentage of students by race who are experiencing out of school suspension?</a:t>
            </a:r>
            <a:endParaRPr sz="2400" b="0" i="0" u="none" strike="noStrike" cap="none"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endParaRPr sz="2400"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r>
              <a:rPr lang="en-US" sz="2400" b="0" i="0" u="none" strike="noStrike" cap="none" dirty="0">
                <a:solidFill>
                  <a:schemeClr val="dk1"/>
                </a:solidFill>
                <a:latin typeface="Verdana"/>
                <a:ea typeface="Verdana"/>
                <a:cs typeface="Verdana"/>
                <a:sym typeface="Verdana"/>
              </a:rPr>
              <a:t>2. Time of day, location and/or grade level for your ODR’s?</a:t>
            </a:r>
            <a:endParaRPr sz="2400" b="0" i="0" u="none" strike="noStrike" cap="none"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endParaRPr sz="2400"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r>
              <a:rPr lang="en-US" sz="2400" b="0" i="0" u="none" strike="noStrike" cap="none" dirty="0">
                <a:solidFill>
                  <a:schemeClr val="dk1"/>
                </a:solidFill>
                <a:latin typeface="Verdana"/>
                <a:ea typeface="Verdana"/>
                <a:cs typeface="Verdana"/>
                <a:sym typeface="Verdana"/>
              </a:rPr>
              <a:t>3. ODR’s and suspensions for your Special Education population?</a:t>
            </a:r>
            <a:endParaRPr sz="2400" b="0" i="0" u="none" strike="noStrike" cap="none"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endParaRPr sz="2400"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r>
              <a:rPr lang="en-US" sz="2400" b="0" i="0" u="none" strike="noStrike" cap="none" dirty="0">
                <a:solidFill>
                  <a:schemeClr val="dk1"/>
                </a:solidFill>
                <a:latin typeface="Verdana"/>
                <a:ea typeface="Verdana"/>
                <a:cs typeface="Verdana"/>
                <a:sym typeface="Verdana"/>
              </a:rPr>
              <a:t>4. What are the data points that your division consistently reviews across all schools?</a:t>
            </a:r>
            <a:endParaRPr sz="2400" b="0" i="0" u="none" strike="noStrike" cap="none"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endParaRPr sz="2400" dirty="0">
              <a:solidFill>
                <a:schemeClr val="dk1"/>
              </a:solidFill>
              <a:latin typeface="Verdana"/>
              <a:ea typeface="Verdana"/>
              <a:cs typeface="Verdana"/>
              <a:sym typeface="Verdana"/>
            </a:endParaRPr>
          </a:p>
          <a:p>
            <a:pPr marL="38100" marR="0" lvl="0" indent="0" algn="l" rtl="0">
              <a:lnSpc>
                <a:spcPct val="100000"/>
              </a:lnSpc>
              <a:spcBef>
                <a:spcPts val="0"/>
              </a:spcBef>
              <a:spcAft>
                <a:spcPts val="0"/>
              </a:spcAft>
              <a:buNone/>
            </a:pPr>
            <a:r>
              <a:rPr lang="en-US" sz="2400" b="0" i="0" u="none" strike="noStrike" cap="none" dirty="0">
                <a:solidFill>
                  <a:schemeClr val="dk1"/>
                </a:solidFill>
                <a:latin typeface="Verdana"/>
                <a:ea typeface="Verdana"/>
                <a:cs typeface="Verdana"/>
                <a:sym typeface="Verdana"/>
              </a:rPr>
              <a:t>5. What about the performance of English Learners on formative assessments?</a:t>
            </a:r>
            <a:endParaRPr sz="24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8"/>
          <p:cNvPicPr preferRelativeResize="0"/>
          <p:nvPr/>
        </p:nvPicPr>
        <p:blipFill rotWithShape="1">
          <a:blip r:embed="rId3">
            <a:alphaModFix/>
          </a:blip>
          <a:srcRect l="13822" t="6851" r="12496" b="55436"/>
          <a:stretch/>
        </p:blipFill>
        <p:spPr>
          <a:xfrm>
            <a:off x="2423112" y="5191569"/>
            <a:ext cx="4385150" cy="1222956"/>
          </a:xfrm>
          <a:prstGeom prst="rect">
            <a:avLst/>
          </a:prstGeom>
          <a:noFill/>
          <a:ln>
            <a:noFill/>
          </a:ln>
        </p:spPr>
      </p:pic>
      <p:sp>
        <p:nvSpPr>
          <p:cNvPr id="356" name="Google Shape;356;p18"/>
          <p:cNvSpPr/>
          <p:nvPr/>
        </p:nvSpPr>
        <p:spPr>
          <a:xfrm rot="-1156388">
            <a:off x="202407" y="3103888"/>
            <a:ext cx="1582383" cy="358166"/>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graphicFrame>
        <p:nvGraphicFramePr>
          <p:cNvPr id="357" name="Google Shape;357;p18"/>
          <p:cNvGraphicFramePr/>
          <p:nvPr/>
        </p:nvGraphicFramePr>
        <p:xfrm>
          <a:off x="187648" y="1786826"/>
          <a:ext cx="8856075" cy="4644082"/>
        </p:xfrm>
        <a:graphic>
          <a:graphicData uri="http://schemas.openxmlformats.org/drawingml/2006/table">
            <a:tbl>
              <a:tblPr>
                <a:noFill/>
                <a:tableStyleId>{A6C1E074-7BE3-40E2-8533-6C565D3C0C26}</a:tableStyleId>
              </a:tblPr>
              <a:tblGrid>
                <a:gridCol w="8856075">
                  <a:extLst>
                    <a:ext uri="{9D8B030D-6E8A-4147-A177-3AD203B41FA5}">
                      <a16:colId xmlns:a16="http://schemas.microsoft.com/office/drawing/2014/main" val="20000"/>
                    </a:ext>
                  </a:extLst>
                </a:gridCol>
              </a:tblGrid>
              <a:tr h="1938250">
                <a:tc>
                  <a:txBody>
                    <a:bodyPr/>
                    <a:lstStyle/>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Data that Indicates a Need</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What data answers questions you have about student outcomes related to academics and/or behavior? What data speaks to a division priority? What data speaks to outcomes that you would like to change? Please list the data points below.</a:t>
                      </a:r>
                      <a:endParaRPr sz="1800" u="none" strike="noStrike" cap="none" dirty="0"/>
                    </a:p>
                    <a:p>
                      <a:pPr marL="0" marR="0" lvl="0" indent="0" algn="ctr" rtl="0">
                        <a:lnSpc>
                          <a:spcPct val="115000"/>
                        </a:lnSpc>
                        <a:spcBef>
                          <a:spcPts val="0"/>
                        </a:spcBef>
                        <a:spcAft>
                          <a:spcPts val="0"/>
                        </a:spcAft>
                        <a:buClr>
                          <a:srgbClr val="000000"/>
                        </a:buClr>
                        <a:buSzPts val="1100"/>
                        <a:buFont typeface="Arial"/>
                        <a:buNone/>
                      </a:pPr>
                      <a:endParaRPr sz="1100" u="none" strike="noStrike" cap="none" dirty="0">
                        <a:solidFill>
                          <a:srgbClr val="FF6600"/>
                        </a:solidFill>
                      </a:endParaRPr>
                    </a:p>
                    <a:p>
                      <a:pPr marL="0" marR="0" lvl="0" indent="0" algn="ctr" rtl="0">
                        <a:lnSpc>
                          <a:spcPct val="115000"/>
                        </a:lnSpc>
                        <a:spcBef>
                          <a:spcPts val="0"/>
                        </a:spcBef>
                        <a:spcAft>
                          <a:spcPts val="0"/>
                        </a:spcAft>
                        <a:buClr>
                          <a:srgbClr val="000000"/>
                        </a:buClr>
                        <a:buSzPts val="1100"/>
                        <a:buFont typeface="Arial"/>
                        <a:buNone/>
                      </a:pPr>
                      <a:endParaRPr sz="1100" u="none" strike="noStrike" cap="none" dirty="0">
                        <a:solidFill>
                          <a:srgbClr val="FF6600"/>
                        </a:solidFill>
                      </a:endParaRPr>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txBody>
                  <a:tcPr marL="68575" marR="68575" marT="91425" marB="91425">
                    <a:lnL w="12625" cap="flat" cmpd="sng">
                      <a:solidFill>
                        <a:srgbClr val="FF6600"/>
                      </a:solidFill>
                      <a:prstDash val="solid"/>
                      <a:round/>
                      <a:headEnd type="none" w="sm" len="sm"/>
                      <a:tailEnd type="none" w="sm" len="sm"/>
                    </a:lnL>
                    <a:lnR w="12625" cap="flat" cmpd="sng">
                      <a:solidFill>
                        <a:srgbClr val="FF6600"/>
                      </a:solidFill>
                      <a:prstDash val="solid"/>
                      <a:round/>
                      <a:headEnd type="none" w="sm" len="sm"/>
                      <a:tailEnd type="none" w="sm" len="sm"/>
                    </a:lnR>
                    <a:lnT w="12625" cap="flat" cmpd="sng">
                      <a:solidFill>
                        <a:srgbClr val="FF6600"/>
                      </a:solidFill>
                      <a:prstDash val="solid"/>
                      <a:round/>
                      <a:headEnd type="none" w="sm" len="sm"/>
                      <a:tailEnd type="none" w="sm" len="sm"/>
                    </a:lnT>
                    <a:lnB w="12625" cap="flat" cmpd="sng">
                      <a:solidFill>
                        <a:srgbClr val="FF6600"/>
                      </a:solidFill>
                      <a:prstDash val="solid"/>
                      <a:round/>
                      <a:headEnd type="none" w="sm" len="sm"/>
                      <a:tailEnd type="none" w="sm" len="sm"/>
                    </a:lnB>
                  </a:tcPr>
                </a:tc>
                <a:extLst>
                  <a:ext uri="{0D108BD9-81ED-4DB2-BD59-A6C34878D82A}">
                    <a16:rowId xmlns:a16="http://schemas.microsoft.com/office/drawing/2014/main" val="10000"/>
                  </a:ext>
                </a:extLst>
              </a:tr>
              <a:tr h="1937650">
                <a:tc>
                  <a:txBody>
                    <a:bodyPr/>
                    <a:lstStyle/>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What is the story your data is telling about your students? Be precise! Describe who, what, when, where and why! The more precise the story, the more efficient and effective we can be in our decision-making!</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Again please tell the story through the lens of your division data.</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txBody>
                  <a:tcPr marL="68575" marR="68575" marT="91425" marB="91425">
                    <a:lnL w="12625" cap="flat" cmpd="sng">
                      <a:solidFill>
                        <a:srgbClr val="FF6600"/>
                      </a:solidFill>
                      <a:prstDash val="solid"/>
                      <a:round/>
                      <a:headEnd type="none" w="sm" len="sm"/>
                      <a:tailEnd type="none" w="sm" len="sm"/>
                    </a:lnL>
                    <a:lnR w="12625" cap="flat" cmpd="sng">
                      <a:solidFill>
                        <a:srgbClr val="FF6600"/>
                      </a:solidFill>
                      <a:prstDash val="solid"/>
                      <a:round/>
                      <a:headEnd type="none" w="sm" len="sm"/>
                      <a:tailEnd type="none" w="sm" len="sm"/>
                    </a:lnR>
                    <a:lnT w="12625" cap="flat" cmpd="sng">
                      <a:solidFill>
                        <a:srgbClr val="FF6600"/>
                      </a:solidFill>
                      <a:prstDash val="solid"/>
                      <a:round/>
                      <a:headEnd type="none" w="sm" len="sm"/>
                      <a:tailEnd type="none" w="sm" len="sm"/>
                    </a:lnT>
                    <a:lnB w="12625" cap="flat" cmpd="sng">
                      <a:solidFill>
                        <a:srgbClr val="FF66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8" name="Google Shape;358;p18"/>
          <p:cNvSpPr txBox="1">
            <a:spLocks noGrp="1"/>
          </p:cNvSpPr>
          <p:nvPr>
            <p:ph type="title"/>
          </p:nvPr>
        </p:nvSpPr>
        <p:spPr>
          <a:xfrm>
            <a:off x="272287" y="214876"/>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Data Informed Decision Making</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9"/>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b="0" i="0" u="none" strike="noStrike" cap="none">
                <a:solidFill>
                  <a:schemeClr val="dk1"/>
                </a:solidFill>
              </a:rPr>
              <a:t>Be Precise!</a:t>
            </a:r>
            <a:endParaRPr/>
          </a:p>
        </p:txBody>
      </p:sp>
      <p:sp>
        <p:nvSpPr>
          <p:cNvPr id="364" name="Google Shape;364;p19"/>
          <p:cNvSpPr txBox="1"/>
          <p:nvPr/>
        </p:nvSpPr>
        <p:spPr>
          <a:xfrm>
            <a:off x="457200" y="1562600"/>
            <a:ext cx="8686800" cy="4531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400"/>
              <a:buFont typeface="Arial"/>
              <a:buNone/>
            </a:pPr>
            <a:r>
              <a:rPr lang="en-US" sz="2600" b="1" i="0" u="none" strike="noStrike" cap="none">
                <a:solidFill>
                  <a:schemeClr val="dk1"/>
                </a:solidFill>
                <a:latin typeface="Verdana"/>
                <a:ea typeface="Verdana"/>
                <a:cs typeface="Verdana"/>
                <a:sym typeface="Verdana"/>
              </a:rPr>
              <a:t>Tell the data story!</a:t>
            </a:r>
            <a:endParaRPr sz="2600" b="1" i="0" u="none" strike="noStrike" cap="none">
              <a:solidFill>
                <a:schemeClr val="dk1"/>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2400"/>
              <a:buFont typeface="Arial"/>
              <a:buNone/>
            </a:pPr>
            <a:endParaRPr sz="2600" b="1">
              <a:solidFill>
                <a:schemeClr val="dk1"/>
              </a:solidFill>
              <a:latin typeface="Verdana"/>
              <a:ea typeface="Verdana"/>
              <a:cs typeface="Verdana"/>
              <a:sym typeface="Verdana"/>
            </a:endParaRPr>
          </a:p>
          <a:p>
            <a:pPr marL="457200" marR="0" lvl="0" indent="-393700" algn="l" rtl="0">
              <a:lnSpc>
                <a:spcPct val="80000"/>
              </a:lnSpc>
              <a:spcBef>
                <a:spcPts val="544"/>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Try to explain who, what, when, where, and possibly the whys.</a:t>
            </a:r>
            <a:endParaRPr sz="2600" b="0" i="0" u="none" strike="noStrike" cap="none">
              <a:solidFill>
                <a:schemeClr val="dk1"/>
              </a:solidFill>
              <a:latin typeface="Verdana"/>
              <a:ea typeface="Verdana"/>
              <a:cs typeface="Verdana"/>
              <a:sym typeface="Verdana"/>
            </a:endParaRPr>
          </a:p>
          <a:p>
            <a:pPr marL="457200" marR="0" lvl="0" indent="-393700" algn="l" rtl="0">
              <a:lnSpc>
                <a:spcPct val="80000"/>
              </a:lnSpc>
              <a:spcBef>
                <a:spcPts val="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Precision allows us greater efficacy and efficiency in decision making.</a:t>
            </a:r>
            <a:endParaRPr sz="2600" b="0" i="0" u="none" strike="noStrike" cap="none">
              <a:solidFill>
                <a:schemeClr val="dk1"/>
              </a:solidFill>
              <a:latin typeface="Verdana"/>
              <a:ea typeface="Verdana"/>
              <a:cs typeface="Verdana"/>
              <a:sym typeface="Verdana"/>
            </a:endParaRPr>
          </a:p>
          <a:p>
            <a:pPr marL="457200" marR="0" lvl="0" indent="-393700" algn="l" rtl="0">
              <a:lnSpc>
                <a:spcPct val="80000"/>
              </a:lnSpc>
              <a:spcBef>
                <a:spcPts val="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Is there any data missing that you might need to go back and find in order to tell the story more completely?</a:t>
            </a:r>
            <a:endParaRPr sz="2600" b="0" i="0" u="none" strike="noStrike" cap="none">
              <a:solidFill>
                <a:schemeClr val="dk1"/>
              </a:solidFill>
              <a:latin typeface="Verdana"/>
              <a:ea typeface="Verdana"/>
              <a:cs typeface="Verdana"/>
              <a:sym typeface="Verdana"/>
            </a:endParaRPr>
          </a:p>
          <a:p>
            <a:pPr marL="457200" marR="0" lvl="0" indent="-393700" algn="l" rtl="0">
              <a:lnSpc>
                <a:spcPct val="80000"/>
              </a:lnSpc>
              <a:spcBef>
                <a:spcPts val="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What does the data indicate about the climate of your school(s)?</a:t>
            </a:r>
            <a:endParaRPr sz="2600" b="0" i="0" u="none" strike="noStrike" cap="none">
              <a:solidFill>
                <a:schemeClr val="dk1"/>
              </a:solidFill>
              <a:latin typeface="Verdana"/>
              <a:ea typeface="Verdana"/>
              <a:cs typeface="Verdana"/>
              <a:sym typeface="Verdana"/>
            </a:endParaRPr>
          </a:p>
          <a:p>
            <a:pPr marL="457200" marR="0" lvl="0" indent="-393700" algn="l" rtl="0">
              <a:lnSpc>
                <a:spcPct val="80000"/>
              </a:lnSpc>
              <a:spcBef>
                <a:spcPts val="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How does the behavior data impact academic data? Are you noticing any trends?</a:t>
            </a:r>
            <a:endParaRPr sz="2600" b="0" i="0" u="none" strike="noStrike" cap="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
          <p:cNvPicPr preferRelativeResize="0"/>
          <p:nvPr/>
        </p:nvPicPr>
        <p:blipFill rotWithShape="1">
          <a:blip r:embed="rId3">
            <a:alphaModFix/>
          </a:blip>
          <a:srcRect/>
          <a:stretch/>
        </p:blipFill>
        <p:spPr>
          <a:xfrm>
            <a:off x="0" y="0"/>
            <a:ext cx="9144001" cy="7114200"/>
          </a:xfrm>
          <a:prstGeom prst="rect">
            <a:avLst/>
          </a:prstGeom>
          <a:noFill/>
          <a:ln>
            <a:noFill/>
          </a:ln>
          <a:effectLst>
            <a:reflection endPos="30000" dist="38100" dir="5400000" fadeDir="5400012" sy="-100000" algn="bl" rotWithShape="0"/>
          </a:effectLst>
        </p:spPr>
      </p:pic>
      <p:sp>
        <p:nvSpPr>
          <p:cNvPr id="202" name="Google Shape;202;p2"/>
          <p:cNvSpPr txBox="1"/>
          <p:nvPr/>
        </p:nvSpPr>
        <p:spPr>
          <a:xfrm>
            <a:off x="1987291" y="5105604"/>
            <a:ext cx="7713300" cy="8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#ExploreVTSS</a:t>
            </a:r>
            <a:endParaRPr sz="1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p:tgtEl>
                                          <p:spTgt spid="201"/>
                                        </p:tgtEl>
                                        <p:attrNameLst>
                                          <p:attrName>ppt_w</p:attrName>
                                        </p:attrNameLst>
                                      </p:cBhvr>
                                      <p:tavLst>
                                        <p:tav tm="0">
                                          <p:val>
                                            <p:strVal val="0"/>
                                          </p:val>
                                        </p:tav>
                                        <p:tav tm="100000">
                                          <p:val>
                                            <p:strVal val="#ppt_w"/>
                                          </p:val>
                                        </p:tav>
                                      </p:tavLst>
                                    </p:anim>
                                    <p:anim calcmode="lin" valueType="num">
                                      <p:cBhvr additive="base">
                                        <p:cTn id="8" dur="500"/>
                                        <p:tgtEl>
                                          <p:spTgt spid="2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0"/>
          <p:cNvPicPr preferRelativeResize="0"/>
          <p:nvPr/>
        </p:nvPicPr>
        <p:blipFill rotWithShape="1">
          <a:blip r:embed="rId3">
            <a:alphaModFix/>
          </a:blip>
          <a:srcRect l="13822" t="6851" r="12496" b="55436"/>
          <a:stretch/>
        </p:blipFill>
        <p:spPr>
          <a:xfrm>
            <a:off x="2367700" y="164850"/>
            <a:ext cx="4385150" cy="1041333"/>
          </a:xfrm>
          <a:prstGeom prst="rect">
            <a:avLst/>
          </a:prstGeom>
          <a:noFill/>
          <a:ln>
            <a:noFill/>
          </a:ln>
        </p:spPr>
      </p:pic>
      <p:sp>
        <p:nvSpPr>
          <p:cNvPr id="370" name="Google Shape;370;p20"/>
          <p:cNvSpPr/>
          <p:nvPr/>
        </p:nvSpPr>
        <p:spPr>
          <a:xfrm rot="-1748915">
            <a:off x="221392" y="4462123"/>
            <a:ext cx="2256116" cy="514646"/>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71" name="Google Shape;371;p20"/>
          <p:cNvGraphicFramePr/>
          <p:nvPr/>
        </p:nvGraphicFramePr>
        <p:xfrm>
          <a:off x="452875" y="1834725"/>
          <a:ext cx="8613750" cy="4334807"/>
        </p:xfrm>
        <a:graphic>
          <a:graphicData uri="http://schemas.openxmlformats.org/drawingml/2006/table">
            <a:tbl>
              <a:tblPr>
                <a:noFill/>
                <a:tableStyleId>{A6C1E074-7BE3-40E2-8533-6C565D3C0C26}</a:tableStyleId>
              </a:tblPr>
              <a:tblGrid>
                <a:gridCol w="8613750">
                  <a:extLst>
                    <a:ext uri="{9D8B030D-6E8A-4147-A177-3AD203B41FA5}">
                      <a16:colId xmlns:a16="http://schemas.microsoft.com/office/drawing/2014/main" val="20000"/>
                    </a:ext>
                  </a:extLst>
                </a:gridCol>
              </a:tblGrid>
              <a:tr h="1628975">
                <a:tc>
                  <a:txBody>
                    <a:bodyPr/>
                    <a:lstStyle/>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Data that Indicates a Need</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What data answers questions you have about student outcomes related to academics and/or behavior? What data speaks to a division priority? What data speaks to outcomes that you would like to change? Please list the data points below.</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txBody>
                  <a:tcPr marL="68575" marR="68575" marT="91425" marB="91425">
                    <a:lnL w="12625" cap="flat" cmpd="sng">
                      <a:solidFill>
                        <a:srgbClr val="FF6600"/>
                      </a:solidFill>
                      <a:prstDash val="solid"/>
                      <a:round/>
                      <a:headEnd type="none" w="sm" len="sm"/>
                      <a:tailEnd type="none" w="sm" len="sm"/>
                    </a:lnL>
                    <a:lnR w="12625" cap="flat" cmpd="sng">
                      <a:solidFill>
                        <a:srgbClr val="FF6600"/>
                      </a:solidFill>
                      <a:prstDash val="solid"/>
                      <a:round/>
                      <a:headEnd type="none" w="sm" len="sm"/>
                      <a:tailEnd type="none" w="sm" len="sm"/>
                    </a:lnR>
                    <a:lnT w="12625" cap="flat" cmpd="sng">
                      <a:solidFill>
                        <a:srgbClr val="FF6600"/>
                      </a:solidFill>
                      <a:prstDash val="solid"/>
                      <a:round/>
                      <a:headEnd type="none" w="sm" len="sm"/>
                      <a:tailEnd type="none" w="sm" len="sm"/>
                    </a:lnT>
                    <a:lnB w="12625" cap="flat" cmpd="sng">
                      <a:solidFill>
                        <a:srgbClr val="FF6600"/>
                      </a:solidFill>
                      <a:prstDash val="solid"/>
                      <a:round/>
                      <a:headEnd type="none" w="sm" len="sm"/>
                      <a:tailEnd type="none" w="sm" len="sm"/>
                    </a:lnB>
                  </a:tcPr>
                </a:tc>
                <a:extLst>
                  <a:ext uri="{0D108BD9-81ED-4DB2-BD59-A6C34878D82A}">
                    <a16:rowId xmlns:a16="http://schemas.microsoft.com/office/drawing/2014/main" val="10000"/>
                  </a:ext>
                </a:extLst>
              </a:tr>
              <a:tr h="2623575">
                <a:tc>
                  <a:txBody>
                    <a:bodyPr/>
                    <a:lstStyle/>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What is the story your data is telling about your students? Be precise! Describe who, what, when, where and why! The more precise the story, the more efficient and effective we can be in our decision-making!</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Again please tell the story through the lens of your division data.</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00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ctr"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p>
                      <a:pPr marL="0" marR="0" lvl="0" indent="0" algn="l" rtl="0">
                        <a:lnSpc>
                          <a:spcPct val="115000"/>
                        </a:lnSpc>
                        <a:spcBef>
                          <a:spcPts val="0"/>
                        </a:spcBef>
                        <a:spcAft>
                          <a:spcPts val="0"/>
                        </a:spcAft>
                        <a:buClr>
                          <a:srgbClr val="FF6600"/>
                        </a:buClr>
                        <a:buSzPts val="1100"/>
                        <a:buFont typeface="Arial"/>
                        <a:buNone/>
                      </a:pPr>
                      <a:r>
                        <a:rPr lang="en-US" sz="1100" u="none" strike="noStrike" cap="none" dirty="0">
                          <a:solidFill>
                            <a:srgbClr val="FF6600"/>
                          </a:solidFill>
                        </a:rPr>
                        <a:t> </a:t>
                      </a:r>
                      <a:endParaRPr sz="1800" u="none" strike="noStrike" cap="none" dirty="0"/>
                    </a:p>
                  </a:txBody>
                  <a:tcPr marL="68575" marR="68575" marT="91425" marB="91425">
                    <a:lnL w="12625" cap="flat" cmpd="sng">
                      <a:solidFill>
                        <a:srgbClr val="FF6600"/>
                      </a:solidFill>
                      <a:prstDash val="solid"/>
                      <a:round/>
                      <a:headEnd type="none" w="sm" len="sm"/>
                      <a:tailEnd type="none" w="sm" len="sm"/>
                    </a:lnL>
                    <a:lnR w="12625" cap="flat" cmpd="sng">
                      <a:solidFill>
                        <a:srgbClr val="FF6600"/>
                      </a:solidFill>
                      <a:prstDash val="solid"/>
                      <a:round/>
                      <a:headEnd type="none" w="sm" len="sm"/>
                      <a:tailEnd type="none" w="sm" len="sm"/>
                    </a:lnR>
                    <a:lnT w="12625" cap="flat" cmpd="sng">
                      <a:solidFill>
                        <a:srgbClr val="FF6600"/>
                      </a:solidFill>
                      <a:prstDash val="solid"/>
                      <a:round/>
                      <a:headEnd type="none" w="sm" len="sm"/>
                      <a:tailEnd type="none" w="sm" len="sm"/>
                    </a:lnT>
                    <a:lnB w="12625" cap="flat" cmpd="sng">
                      <a:solidFill>
                        <a:srgbClr val="FF66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2" name="Google Shape;372;p20"/>
          <p:cNvSpPr txBox="1"/>
          <p:nvPr/>
        </p:nvSpPr>
        <p:spPr>
          <a:xfrm>
            <a:off x="2006075" y="1301025"/>
            <a:ext cx="5131800" cy="533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2400" i="0" strike="noStrike" cap="none">
                <a:solidFill>
                  <a:srgbClr val="000000"/>
                </a:solidFill>
                <a:latin typeface="Verdana"/>
                <a:ea typeface="Verdana"/>
                <a:cs typeface="Verdana"/>
                <a:sym typeface="Verdana"/>
              </a:rPr>
              <a:t>Data </a:t>
            </a:r>
            <a:r>
              <a:rPr lang="en-US" sz="2400">
                <a:latin typeface="Verdana"/>
                <a:ea typeface="Verdana"/>
                <a:cs typeface="Verdana"/>
                <a:sym typeface="Verdana"/>
              </a:rPr>
              <a:t>Informed</a:t>
            </a:r>
            <a:r>
              <a:rPr lang="en-US" sz="2400" i="0" strike="noStrike" cap="none">
                <a:solidFill>
                  <a:srgbClr val="000000"/>
                </a:solidFill>
                <a:latin typeface="Verdana"/>
                <a:ea typeface="Verdana"/>
                <a:cs typeface="Verdana"/>
                <a:sym typeface="Verdana"/>
              </a:rPr>
              <a:t> Decision Making</a:t>
            </a:r>
            <a:endParaRPr sz="2400" i="0" strike="noStrike" cap="none">
              <a:solidFill>
                <a:schemeClr val="dk1"/>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b="0" i="0" u="none" strike="noStrike" cap="none">
                <a:solidFill>
                  <a:schemeClr val="dk1"/>
                </a:solidFill>
                <a:latin typeface="Arial"/>
                <a:ea typeface="Arial"/>
                <a:cs typeface="Arial"/>
                <a:sym typeface="Arial"/>
              </a:rPr>
              <a:t>Would you like to </a:t>
            </a:r>
            <a:r>
              <a:rPr lang="en-US"/>
              <a:t>rewrite</a:t>
            </a:r>
            <a:r>
              <a:rPr lang="en-US" sz="4400" b="0" i="0" u="none" strike="noStrike" cap="none">
                <a:solidFill>
                  <a:schemeClr val="dk1"/>
                </a:solidFill>
                <a:latin typeface="Arial"/>
                <a:ea typeface="Arial"/>
                <a:cs typeface="Arial"/>
                <a:sym typeface="Arial"/>
              </a:rPr>
              <a:t> the end of your story?</a:t>
            </a:r>
            <a:endParaRPr/>
          </a:p>
        </p:txBody>
      </p:sp>
      <p:pic>
        <p:nvPicPr>
          <p:cNvPr id="378" name="Google Shape;378;p21"/>
          <p:cNvPicPr preferRelativeResize="0"/>
          <p:nvPr/>
        </p:nvPicPr>
        <p:blipFill rotWithShape="1">
          <a:blip r:embed="rId3">
            <a:alphaModFix/>
          </a:blip>
          <a:srcRect l="13822" t="6851" r="12496" b="55436"/>
          <a:stretch/>
        </p:blipFill>
        <p:spPr>
          <a:xfrm>
            <a:off x="1934301" y="5139050"/>
            <a:ext cx="5275400" cy="1222957"/>
          </a:xfrm>
          <a:prstGeom prst="rect">
            <a:avLst/>
          </a:prstGeom>
          <a:noFill/>
          <a:ln>
            <a:noFill/>
          </a:ln>
        </p:spPr>
      </p:pic>
      <p:pic>
        <p:nvPicPr>
          <p:cNvPr id="379" name="Google Shape;379;p21"/>
          <p:cNvPicPr preferRelativeResize="0"/>
          <p:nvPr/>
        </p:nvPicPr>
        <p:blipFill rotWithShape="1">
          <a:blip r:embed="rId4">
            <a:alphaModFix/>
          </a:blip>
          <a:srcRect/>
          <a:stretch/>
        </p:blipFill>
        <p:spPr bwMode="blackGray">
          <a:xfrm>
            <a:off x="244399" y="1612589"/>
            <a:ext cx="8442401" cy="35264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7e3d1134e9_0_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Demonstration School(s)</a:t>
            </a:r>
            <a:endParaRPr/>
          </a:p>
        </p:txBody>
      </p:sp>
      <p:sp>
        <p:nvSpPr>
          <p:cNvPr id="385" name="Google Shape;385;g7e3d1134e9_0_4"/>
          <p:cNvSpPr txBox="1"/>
          <p:nvPr/>
        </p:nvSpPr>
        <p:spPr>
          <a:xfrm>
            <a:off x="457200" y="1694750"/>
            <a:ext cx="8229600" cy="39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Verdana"/>
              <a:ea typeface="Verdana"/>
              <a:cs typeface="Verdana"/>
              <a:sym typeface="Verdana"/>
            </a:endParaRPr>
          </a:p>
        </p:txBody>
      </p:sp>
      <p:pic>
        <p:nvPicPr>
          <p:cNvPr id="386" name="Google Shape;386;g7e3d1134e9_0_4"/>
          <p:cNvPicPr preferRelativeResize="0"/>
          <p:nvPr/>
        </p:nvPicPr>
        <p:blipFill>
          <a:blip r:embed="rId3">
            <a:alphaModFix/>
          </a:blip>
          <a:stretch>
            <a:fillRect/>
          </a:stretch>
        </p:blipFill>
        <p:spPr>
          <a:xfrm>
            <a:off x="1619250" y="1737125"/>
            <a:ext cx="5905500" cy="3905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7e3d1134e9_0_1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Early Adopter School Video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2"/>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400" i="0" u="none" strike="noStrike" cap="none">
                <a:solidFill>
                  <a:schemeClr val="dk1"/>
                </a:solidFill>
              </a:rPr>
              <a:t>Next Steps</a:t>
            </a:r>
            <a:endParaRPr sz="4400" i="0" u="none" strike="noStrike" cap="none">
              <a:solidFill>
                <a:schemeClr val="dk1"/>
              </a:solidFill>
            </a:endParaRPr>
          </a:p>
        </p:txBody>
      </p:sp>
      <p:sp>
        <p:nvSpPr>
          <p:cNvPr id="397" name="Google Shape;397;p22"/>
          <p:cNvSpPr/>
          <p:nvPr/>
        </p:nvSpPr>
        <p:spPr>
          <a:xfrm>
            <a:off x="533400" y="1600200"/>
            <a:ext cx="7924800" cy="4065900"/>
          </a:xfrm>
          <a:prstGeom prst="rect">
            <a:avLst/>
          </a:prstGeom>
          <a:noFill/>
          <a:ln>
            <a:noFill/>
          </a:ln>
        </p:spPr>
        <p:txBody>
          <a:bodyPr spcFirstLastPara="1" wrap="square" lIns="91425" tIns="45700" rIns="91425" bIns="45700" anchor="t" anchorCtr="0">
            <a:noAutofit/>
          </a:bodyPr>
          <a:lstStyle/>
          <a:p>
            <a:pPr marL="457200" indent="-393700">
              <a:spcAft>
                <a:spcPts val="1200"/>
              </a:spcAft>
              <a:buSzPts val="2600"/>
              <a:buFont typeface="Arial"/>
              <a:buChar char="•"/>
            </a:pPr>
            <a:r>
              <a:rPr lang="en-US" sz="2800" dirty="0">
                <a:latin typeface="Verdana"/>
                <a:ea typeface="Verdana"/>
                <a:cs typeface="Verdana"/>
                <a:sym typeface="Verdana"/>
              </a:rPr>
              <a:t>Continue to meet with your Exploration Team to discuss what you are learning about VTSS and document your progress.</a:t>
            </a:r>
            <a:endParaRPr sz="2800" dirty="0">
              <a:latin typeface="Verdana"/>
              <a:ea typeface="Verdana"/>
              <a:cs typeface="Verdana"/>
              <a:sym typeface="Verdana"/>
            </a:endParaRPr>
          </a:p>
          <a:p>
            <a:pPr marL="457200" indent="-393700">
              <a:spcAft>
                <a:spcPts val="1200"/>
              </a:spcAft>
              <a:buSzPts val="2600"/>
              <a:buFont typeface="Arial"/>
              <a:buChar char="•"/>
            </a:pPr>
            <a:r>
              <a:rPr lang="en-US" sz="2800" dirty="0">
                <a:latin typeface="Verdana"/>
                <a:ea typeface="Verdana"/>
                <a:cs typeface="Verdana"/>
                <a:sym typeface="Verdana"/>
              </a:rPr>
              <a:t>Decide </a:t>
            </a:r>
            <a:r>
              <a:rPr lang="en-US" sz="2800" dirty="0">
                <a:latin typeface="Verdana"/>
                <a:ea typeface="Verdana"/>
                <a:cs typeface="Verdana"/>
                <a:sym typeface="Verdana"/>
              </a:rPr>
              <a:t>as a Team when you will listen to Webinar #3 and set a date and time.</a:t>
            </a:r>
            <a:endParaRPr sz="28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3000"/>
              <a:buFont typeface="Verdana"/>
              <a:buNone/>
            </a:pPr>
            <a:endParaRPr sz="3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a:spLocks noGrp="1"/>
          </p:cNvSpPr>
          <p:nvPr>
            <p:ph type="body" idx="1"/>
          </p:nvPr>
        </p:nvSpPr>
        <p:spPr>
          <a:xfrm>
            <a:off x="533400" y="1649725"/>
            <a:ext cx="8077200" cy="44985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Clr>
                <a:srgbClr val="000000"/>
              </a:buClr>
              <a:buSzPts val="2600"/>
              <a:buChar char="•"/>
            </a:pPr>
            <a:r>
              <a:rPr lang="en-US" sz="2600" dirty="0">
                <a:solidFill>
                  <a:srgbClr val="000000"/>
                </a:solidFill>
              </a:rPr>
              <a:t>Make sure you have the Google Drive link that was shared with your division. </a:t>
            </a:r>
            <a:endParaRPr sz="2600" dirty="0">
              <a:solidFill>
                <a:srgbClr val="000000"/>
              </a:solidFill>
            </a:endParaRPr>
          </a:p>
          <a:p>
            <a:pPr marL="457200" lvl="0" indent="-393700" algn="l" rtl="0">
              <a:lnSpc>
                <a:spcPct val="115000"/>
              </a:lnSpc>
              <a:spcBef>
                <a:spcPts val="0"/>
              </a:spcBef>
              <a:spcAft>
                <a:spcPts val="0"/>
              </a:spcAft>
              <a:buClr>
                <a:srgbClr val="000000"/>
              </a:buClr>
              <a:buSzPts val="2600"/>
              <a:buChar char="•"/>
            </a:pPr>
            <a:r>
              <a:rPr lang="en-US" sz="2600" dirty="0">
                <a:solidFill>
                  <a:srgbClr val="000000"/>
                </a:solidFill>
              </a:rPr>
              <a:t>Inside the Google Drive folder, locate your division’s folder.</a:t>
            </a:r>
            <a:endParaRPr sz="2600" dirty="0">
              <a:solidFill>
                <a:srgbClr val="000000"/>
              </a:solidFill>
            </a:endParaRPr>
          </a:p>
          <a:p>
            <a:pPr marL="457200" lvl="0" indent="-393700" algn="l" rtl="0">
              <a:lnSpc>
                <a:spcPct val="115000"/>
              </a:lnSpc>
              <a:spcBef>
                <a:spcPts val="0"/>
              </a:spcBef>
              <a:spcAft>
                <a:spcPts val="0"/>
              </a:spcAft>
              <a:buClr>
                <a:srgbClr val="000000"/>
              </a:buClr>
              <a:buSzPts val="2600"/>
              <a:buChar char="•"/>
            </a:pPr>
            <a:r>
              <a:rPr lang="en-US" sz="2600" dirty="0">
                <a:solidFill>
                  <a:srgbClr val="000000"/>
                </a:solidFill>
              </a:rPr>
              <a:t>Please place all working documents in your folder to show your progress in the work. After each webinar we will review what documents need to be completed and placed within your folder.</a:t>
            </a:r>
            <a:endParaRPr sz="2600" dirty="0">
              <a:solidFill>
                <a:srgbClr val="000000"/>
              </a:solidFill>
            </a:endParaRPr>
          </a:p>
          <a:p>
            <a:pPr marL="457200" lvl="0" indent="-393700" algn="l" rtl="0">
              <a:lnSpc>
                <a:spcPct val="115000"/>
              </a:lnSpc>
              <a:spcBef>
                <a:spcPts val="0"/>
              </a:spcBef>
              <a:spcAft>
                <a:spcPts val="0"/>
              </a:spcAft>
              <a:buClr>
                <a:srgbClr val="000000"/>
              </a:buClr>
              <a:buSzPts val="2600"/>
              <a:buChar char="•"/>
            </a:pPr>
            <a:r>
              <a:rPr lang="en-US" sz="2600" dirty="0" smtClean="0">
                <a:solidFill>
                  <a:srgbClr val="000000"/>
                </a:solidFill>
              </a:rPr>
              <a:t>Remember, </a:t>
            </a:r>
            <a:r>
              <a:rPr lang="en-US" sz="2600" dirty="0">
                <a:solidFill>
                  <a:srgbClr val="000000"/>
                </a:solidFill>
              </a:rPr>
              <a:t>this is a shared drive.</a:t>
            </a:r>
            <a:endParaRPr sz="2600" dirty="0">
              <a:solidFill>
                <a:srgbClr val="000000"/>
              </a:solidFill>
            </a:endParaRPr>
          </a:p>
        </p:txBody>
      </p:sp>
      <p:sp>
        <p:nvSpPr>
          <p:cNvPr id="403" name="Google Shape;403;p23"/>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Google Drive Directions</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4"/>
          <p:cNvSpPr txBox="1">
            <a:spLocks noGrp="1"/>
          </p:cNvSpPr>
          <p:nvPr>
            <p:ph type="body" idx="1"/>
          </p:nvPr>
        </p:nvSpPr>
        <p:spPr>
          <a:xfrm>
            <a:off x="457201" y="1728001"/>
            <a:ext cx="8229600" cy="4572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400"/>
              <a:buNone/>
            </a:pPr>
            <a:r>
              <a:rPr lang="en-US" sz="2600" b="1" dirty="0"/>
              <a:t>Webinar #1</a:t>
            </a:r>
            <a:endParaRPr sz="2600" b="1" dirty="0"/>
          </a:p>
          <a:p>
            <a:pPr marL="0" lvl="0" indent="0" algn="l" rtl="0">
              <a:spcBef>
                <a:spcPts val="360"/>
              </a:spcBef>
              <a:spcAft>
                <a:spcPts val="0"/>
              </a:spcAft>
              <a:buClr>
                <a:schemeClr val="dk1"/>
              </a:buClr>
              <a:buSzPts val="2400"/>
              <a:buNone/>
            </a:pPr>
            <a:r>
              <a:rPr lang="en-US" sz="2600" dirty="0"/>
              <a:t>Division Exploration Team Worksheet</a:t>
            </a:r>
            <a:endParaRPr sz="2600" dirty="0"/>
          </a:p>
          <a:p>
            <a:pPr marL="914400" lvl="0" indent="0" algn="l" rtl="0">
              <a:spcBef>
                <a:spcPts val="360"/>
              </a:spcBef>
              <a:spcAft>
                <a:spcPts val="0"/>
              </a:spcAft>
              <a:buClr>
                <a:schemeClr val="dk1"/>
              </a:buClr>
              <a:buSzPts val="2400"/>
              <a:buNone/>
            </a:pPr>
            <a:r>
              <a:rPr lang="en-US" sz="2600" dirty="0"/>
              <a:t>Remember to also fill out the bottom portion that includes division meeting dates and resources reviewed.</a:t>
            </a:r>
            <a:endParaRPr sz="2600" dirty="0"/>
          </a:p>
          <a:p>
            <a:pPr marL="0" lvl="0" indent="0" algn="l" rtl="0">
              <a:spcBef>
                <a:spcPts val="360"/>
              </a:spcBef>
              <a:spcAft>
                <a:spcPts val="0"/>
              </a:spcAft>
              <a:buClr>
                <a:schemeClr val="dk1"/>
              </a:buClr>
              <a:buSzPts val="2400"/>
              <a:buNone/>
            </a:pPr>
            <a:r>
              <a:rPr lang="en-US" sz="2600" dirty="0"/>
              <a:t>Starting with a Vision Worksheet</a:t>
            </a:r>
            <a:endParaRPr sz="2600" dirty="0"/>
          </a:p>
          <a:p>
            <a:pPr marL="0" lvl="0" indent="0" algn="l" rtl="0">
              <a:spcBef>
                <a:spcPts val="2400"/>
              </a:spcBef>
              <a:spcAft>
                <a:spcPts val="0"/>
              </a:spcAft>
              <a:buClr>
                <a:schemeClr val="dk1"/>
              </a:buClr>
              <a:buSzPts val="2400"/>
              <a:buNone/>
            </a:pPr>
            <a:r>
              <a:rPr lang="en-US" sz="2600" b="1" dirty="0" smtClean="0"/>
              <a:t>Webinar </a:t>
            </a:r>
            <a:r>
              <a:rPr lang="en-US" sz="2600" b="1" dirty="0"/>
              <a:t>#2</a:t>
            </a:r>
            <a:endParaRPr sz="2600" dirty="0"/>
          </a:p>
          <a:p>
            <a:pPr marL="0" lvl="0" indent="0" algn="l" rtl="0">
              <a:spcBef>
                <a:spcPts val="360"/>
              </a:spcBef>
              <a:spcAft>
                <a:spcPts val="0"/>
              </a:spcAft>
              <a:buClr>
                <a:schemeClr val="dk1"/>
              </a:buClr>
              <a:buSzPts val="2400"/>
              <a:buNone/>
            </a:pPr>
            <a:r>
              <a:rPr lang="en-US" sz="2600" dirty="0"/>
              <a:t>Data Informed Decision Making</a:t>
            </a:r>
            <a:endParaRPr sz="2600" dirty="0"/>
          </a:p>
          <a:p>
            <a:pPr marL="0" lvl="0" indent="0" algn="l" rtl="0">
              <a:spcBef>
                <a:spcPts val="360"/>
              </a:spcBef>
              <a:spcAft>
                <a:spcPts val="0"/>
              </a:spcAft>
              <a:buClr>
                <a:schemeClr val="dk1"/>
              </a:buClr>
              <a:buSzPts val="2400"/>
              <a:buNone/>
            </a:pPr>
            <a:r>
              <a:rPr lang="en-US" sz="2600" dirty="0"/>
              <a:t>Data Systems for Successful Implementation</a:t>
            </a:r>
            <a:endParaRPr sz="2600" dirty="0"/>
          </a:p>
          <a:p>
            <a:pPr marL="0" lvl="0" indent="0" algn="l" rtl="0">
              <a:spcBef>
                <a:spcPts val="360"/>
              </a:spcBef>
              <a:spcAft>
                <a:spcPts val="0"/>
              </a:spcAft>
              <a:buClr>
                <a:schemeClr val="dk1"/>
              </a:buClr>
              <a:buSzPts val="2400"/>
              <a:buNone/>
            </a:pPr>
            <a:endParaRPr sz="2400" dirty="0"/>
          </a:p>
        </p:txBody>
      </p:sp>
      <p:sp>
        <p:nvSpPr>
          <p:cNvPr id="410" name="Google Shape;410;p24"/>
          <p:cNvSpPr txBox="1">
            <a:spLocks noGrp="1"/>
          </p:cNvSpPr>
          <p:nvPr>
            <p:ph type="title"/>
          </p:nvPr>
        </p:nvSpPr>
        <p:spPr>
          <a:xfrm>
            <a:off x="228600" y="228600"/>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rPr>
              <a:t>Documents for Division Folder</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5"/>
          <p:cNvSpPr txBox="1">
            <a:spLocks noGrp="1"/>
          </p:cNvSpPr>
          <p:nvPr>
            <p:ph type="body" idx="1"/>
          </p:nvPr>
        </p:nvSpPr>
        <p:spPr>
          <a:xfrm rot="-112">
            <a:off x="457266" y="1676389"/>
            <a:ext cx="8247522" cy="40384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Clr>
                <a:schemeClr val="dk1"/>
              </a:buClr>
              <a:buSzPts val="3200"/>
              <a:buNone/>
            </a:pPr>
            <a:r>
              <a:rPr lang="en-US" sz="2400" dirty="0" smtClean="0"/>
              <a:t>1. Talk </a:t>
            </a:r>
            <a:r>
              <a:rPr lang="en-US" sz="2400" dirty="0"/>
              <a:t>with stakeholders about outcomes</a:t>
            </a:r>
            <a:r>
              <a:rPr lang="en-US" sz="2400" dirty="0" smtClean="0"/>
              <a:t>, </a:t>
            </a:r>
            <a:r>
              <a:rPr lang="en-US" sz="2400" b="1" dirty="0" smtClean="0"/>
              <a:t>data</a:t>
            </a:r>
            <a:r>
              <a:rPr lang="en-US" sz="2400" b="1" dirty="0"/>
              <a:t>, </a:t>
            </a:r>
            <a:r>
              <a:rPr lang="en-US" sz="2400" dirty="0"/>
              <a:t>systems, and practices. </a:t>
            </a:r>
            <a:endParaRPr sz="2400" dirty="0"/>
          </a:p>
          <a:p>
            <a:pPr marL="0" lvl="0" indent="0" algn="l" rtl="0">
              <a:spcBef>
                <a:spcPts val="0"/>
              </a:spcBef>
              <a:spcAft>
                <a:spcPts val="1200"/>
              </a:spcAft>
              <a:buClr>
                <a:schemeClr val="dk1"/>
              </a:buClr>
              <a:buSzPts val="3200"/>
              <a:buNone/>
            </a:pPr>
            <a:r>
              <a:rPr lang="en-US" sz="2400" dirty="0" smtClean="0"/>
              <a:t>2</a:t>
            </a:r>
            <a:r>
              <a:rPr lang="en-US" sz="2400" dirty="0"/>
              <a:t>. Answer the question: </a:t>
            </a:r>
            <a:r>
              <a:rPr lang="en-US" sz="2400" i="1" dirty="0"/>
              <a:t>After engaging in this webinar about data, how can VTSS help us improve our outcomes?</a:t>
            </a:r>
            <a:endParaRPr sz="2400" i="1" dirty="0"/>
          </a:p>
          <a:p>
            <a:pPr marL="0" lvl="0" indent="0" algn="l" rtl="0">
              <a:spcBef>
                <a:spcPts val="0"/>
              </a:spcBef>
              <a:spcAft>
                <a:spcPts val="1200"/>
              </a:spcAft>
              <a:buClr>
                <a:schemeClr val="dk1"/>
              </a:buClr>
              <a:buSzPts val="3200"/>
              <a:buNone/>
            </a:pPr>
            <a:r>
              <a:rPr lang="en-US" sz="2400" dirty="0" smtClean="0"/>
              <a:t>3</a:t>
            </a:r>
            <a:r>
              <a:rPr lang="en-US" sz="2400" dirty="0"/>
              <a:t>. </a:t>
            </a:r>
            <a:r>
              <a:rPr lang="en-US" sz="2400" dirty="0">
                <a:solidFill>
                  <a:srgbClr val="000000"/>
                </a:solidFill>
              </a:rPr>
              <a:t>Create (or add to) a list of questions we have about VTSS and its “fit” for us. </a:t>
            </a:r>
            <a:endParaRPr sz="2400" dirty="0">
              <a:solidFill>
                <a:srgbClr val="000000"/>
              </a:solidFill>
            </a:endParaRPr>
          </a:p>
          <a:p>
            <a:pPr marL="0" lvl="0" indent="0" algn="l" rtl="0">
              <a:spcBef>
                <a:spcPts val="1200"/>
              </a:spcBef>
              <a:spcAft>
                <a:spcPts val="1200"/>
              </a:spcAft>
              <a:buClr>
                <a:schemeClr val="dk1"/>
              </a:buClr>
              <a:buSzPts val="3200"/>
              <a:buNone/>
            </a:pPr>
            <a:r>
              <a:rPr lang="en-US" sz="2400" dirty="0" smtClean="0">
                <a:solidFill>
                  <a:srgbClr val="000000"/>
                </a:solidFill>
              </a:rPr>
              <a:t>For </a:t>
            </a:r>
            <a:r>
              <a:rPr lang="en-US" sz="2400" dirty="0">
                <a:solidFill>
                  <a:srgbClr val="000000"/>
                </a:solidFill>
              </a:rPr>
              <a:t>help or support with questions, please contact Michael Gregory - </a:t>
            </a:r>
            <a:r>
              <a:rPr lang="en-US" sz="2400" dirty="0" smtClean="0">
                <a:solidFill>
                  <a:srgbClr val="000000"/>
                </a:solidFill>
              </a:rPr>
              <a:t>m</a:t>
            </a:r>
            <a:r>
              <a:rPr lang="en-US" sz="2400" dirty="0" smtClean="0">
                <a:solidFill>
                  <a:srgbClr val="000000"/>
                </a:solidFill>
                <a:highlight>
                  <a:srgbClr val="FFFFFF"/>
                </a:highlight>
              </a:rPr>
              <a:t>ichael.gregory@doe.virginia.gov</a:t>
            </a:r>
            <a:endParaRPr sz="2400" dirty="0"/>
          </a:p>
        </p:txBody>
      </p:sp>
      <p:sp>
        <p:nvSpPr>
          <p:cNvPr id="416" name="Google Shape;416;p25"/>
          <p:cNvSpPr txBox="1">
            <a:spLocks noGrp="1"/>
          </p:cNvSpPr>
          <p:nvPr>
            <p:ph type="title"/>
          </p:nvPr>
        </p:nvSpPr>
        <p:spPr>
          <a:xfrm>
            <a:off x="457200" y="109663"/>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Wrap Up</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6"/>
          <p:cNvSpPr txBox="1">
            <a:spLocks noGrp="1"/>
          </p:cNvSpPr>
          <p:nvPr>
            <p:ph type="body" idx="1"/>
          </p:nvPr>
        </p:nvSpPr>
        <p:spPr>
          <a:xfrm>
            <a:off x="228600" y="1451075"/>
            <a:ext cx="8382000" cy="5056200"/>
          </a:xfrm>
          <a:prstGeom prst="rect">
            <a:avLst/>
          </a:prstGeom>
          <a:noFill/>
          <a:ln>
            <a:noFill/>
          </a:ln>
        </p:spPr>
        <p:txBody>
          <a:bodyPr spcFirstLastPara="1" wrap="square" lIns="91425" tIns="45700" rIns="91425" bIns="45700" anchor="t" anchorCtr="0">
            <a:noAutofit/>
          </a:bodyPr>
          <a:lstStyle/>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Did you identify your exploration team members?</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Can you clearly define VTSS?</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Can you identify information on the Implementation Matrix?</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Can you identify and explain the VTSS Implementation Logic?</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Have you identified the data are you hoping to change?</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Do you have a family and community partnership(s) on your team?</a:t>
            </a:r>
            <a:endParaRPr sz="2400" dirty="0"/>
          </a:p>
          <a:p>
            <a:pPr marL="520700" lvl="0" indent="-457200" algn="l" rtl="0">
              <a:spcBef>
                <a:spcPts val="0"/>
              </a:spcBef>
              <a:spcAft>
                <a:spcPts val="300"/>
              </a:spcAft>
              <a:buClr>
                <a:schemeClr val="dk1"/>
              </a:buClr>
              <a:buSzPts val="2600"/>
              <a:buFont typeface="Arial" panose="020B0604020202020204" pitchFamily="34" charset="0"/>
              <a:buChar char="•"/>
            </a:pPr>
            <a:r>
              <a:rPr lang="en-US" sz="2400" dirty="0"/>
              <a:t>Have you started your vision for the work, including how VTSS adds value to existing initiatives and it’s in your folder? </a:t>
            </a:r>
            <a:endParaRPr sz="2400" dirty="0"/>
          </a:p>
          <a:p>
            <a:pPr marL="457200" lvl="0" indent="0" algn="l" rtl="0">
              <a:spcBef>
                <a:spcPts val="0"/>
              </a:spcBef>
              <a:spcAft>
                <a:spcPts val="0"/>
              </a:spcAft>
              <a:buClr>
                <a:schemeClr val="dk1"/>
              </a:buClr>
              <a:buSzPts val="1800"/>
              <a:buNone/>
            </a:pPr>
            <a:endParaRPr sz="1800" dirty="0"/>
          </a:p>
          <a:p>
            <a:pPr marL="342900" lvl="0" indent="-139700" algn="l" rtl="0">
              <a:spcBef>
                <a:spcPts val="0"/>
              </a:spcBef>
              <a:spcAft>
                <a:spcPts val="0"/>
              </a:spcAft>
              <a:buClr>
                <a:schemeClr val="dk1"/>
              </a:buClr>
              <a:buSzPts val="3200"/>
              <a:buNone/>
            </a:pPr>
            <a:endParaRPr sz="1800" dirty="0"/>
          </a:p>
          <a:p>
            <a:pPr marL="0" lvl="0" indent="0" algn="l" rtl="0">
              <a:spcBef>
                <a:spcPts val="0"/>
              </a:spcBef>
              <a:spcAft>
                <a:spcPts val="0"/>
              </a:spcAft>
              <a:buClr>
                <a:schemeClr val="dk1"/>
              </a:buClr>
              <a:buSzPts val="3200"/>
              <a:buNone/>
            </a:pPr>
            <a:endParaRPr sz="2300" dirty="0"/>
          </a:p>
          <a:p>
            <a:pPr marL="342900" lvl="0" indent="-139700" algn="l" rtl="0">
              <a:spcBef>
                <a:spcPts val="0"/>
              </a:spcBef>
              <a:spcAft>
                <a:spcPts val="0"/>
              </a:spcAft>
              <a:buClr>
                <a:schemeClr val="dk1"/>
              </a:buClr>
              <a:buSzPts val="3200"/>
              <a:buNone/>
            </a:pPr>
            <a:endParaRPr sz="1800" dirty="0"/>
          </a:p>
          <a:p>
            <a:pPr marL="0" lvl="0" indent="0" algn="l" rtl="0">
              <a:spcBef>
                <a:spcPts val="640"/>
              </a:spcBef>
              <a:spcAft>
                <a:spcPts val="0"/>
              </a:spcAft>
              <a:buClr>
                <a:schemeClr val="dk1"/>
              </a:buClr>
              <a:buSzPts val="3200"/>
              <a:buNone/>
            </a:pPr>
            <a:endParaRPr sz="1800" dirty="0"/>
          </a:p>
        </p:txBody>
      </p:sp>
      <p:sp>
        <p:nvSpPr>
          <p:cNvPr id="422" name="Google Shape;422;p26"/>
          <p:cNvSpPr txBox="1">
            <a:spLocks noGrp="1"/>
          </p:cNvSpPr>
          <p:nvPr>
            <p:ph type="title"/>
          </p:nvPr>
        </p:nvSpPr>
        <p:spPr>
          <a:xfrm>
            <a:off x="228600" y="13939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Success Criteria Webinar #1</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7"/>
          <p:cNvSpPr txBox="1">
            <a:spLocks noGrp="1"/>
          </p:cNvSpPr>
          <p:nvPr>
            <p:ph type="title"/>
          </p:nvPr>
        </p:nvSpPr>
        <p:spPr>
          <a:xfrm>
            <a:off x="228600" y="13939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Success Criteria Webinar #2</a:t>
            </a:r>
            <a:endParaRPr>
              <a:solidFill>
                <a:schemeClr val="dk1"/>
              </a:solidFill>
            </a:endParaRPr>
          </a:p>
        </p:txBody>
      </p:sp>
      <p:sp>
        <p:nvSpPr>
          <p:cNvPr id="428" name="Google Shape;428;p27"/>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1800"/>
              </a:spcAft>
              <a:buClr>
                <a:srgbClr val="006387"/>
              </a:buClr>
              <a:buSzPts val="2600"/>
              <a:buFont typeface="Arial" panose="020B0604020202020204" pitchFamily="34" charset="0"/>
              <a:buChar char="•"/>
            </a:pPr>
            <a:r>
              <a:rPr lang="en-US" dirty="0">
                <a:solidFill>
                  <a:schemeClr val="tx1"/>
                </a:solidFill>
              </a:rPr>
              <a:t>Can you identify the core features of VTSS in exploration and the impact of the framework on student outcomes?</a:t>
            </a:r>
            <a:endParaRPr dirty="0">
              <a:solidFill>
                <a:schemeClr val="tx1"/>
              </a:solidFill>
            </a:endParaRPr>
          </a:p>
          <a:p>
            <a:pPr lvl="0" indent="-457200" algn="l" rtl="0">
              <a:spcBef>
                <a:spcPts val="0"/>
              </a:spcBef>
              <a:spcAft>
                <a:spcPts val="1800"/>
              </a:spcAft>
              <a:buClr>
                <a:srgbClr val="006387"/>
              </a:buClr>
              <a:buSzPts val="2600"/>
              <a:buFont typeface="Arial" panose="020B0604020202020204" pitchFamily="34" charset="0"/>
              <a:buChar char="•"/>
            </a:pPr>
            <a:r>
              <a:rPr lang="en-US" dirty="0" smtClean="0">
                <a:solidFill>
                  <a:schemeClr val="tx1"/>
                </a:solidFill>
              </a:rPr>
              <a:t>Can </a:t>
            </a:r>
            <a:r>
              <a:rPr lang="en-US" dirty="0">
                <a:solidFill>
                  <a:schemeClr val="tx1"/>
                </a:solidFill>
              </a:rPr>
              <a:t>you evaluate and analyze division data to begin telling your data story? </a:t>
            </a:r>
            <a:endParaRPr dirty="0">
              <a:solidFill>
                <a:schemeClr val="tx1"/>
              </a:solidFill>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txBox="1">
            <a:spLocks noGrp="1"/>
          </p:cNvSpPr>
          <p:nvPr>
            <p:ph type="title"/>
          </p:nvPr>
        </p:nvSpPr>
        <p:spPr>
          <a:xfrm>
            <a:off x="457200" y="274638"/>
            <a:ext cx="8229600" cy="1143000"/>
          </a:xfrm>
          <a:prstGeom prst="rect">
            <a:avLst/>
          </a:prstGeom>
          <a:solidFill>
            <a:srgbClr val="A9DCF2">
              <a:alpha val="65490"/>
            </a:srgbClr>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1000"/>
              <a:buFont typeface="Arial"/>
              <a:buNone/>
            </a:pPr>
            <a:r>
              <a:rPr lang="en-US"/>
              <a:t>Success Criteria</a:t>
            </a:r>
            <a:endParaRPr/>
          </a:p>
        </p:txBody>
      </p:sp>
      <p:sp>
        <p:nvSpPr>
          <p:cNvPr id="208" name="Google Shape;208;p3"/>
          <p:cNvSpPr txBox="1"/>
          <p:nvPr/>
        </p:nvSpPr>
        <p:spPr>
          <a:xfrm>
            <a:off x="457200" y="2066050"/>
            <a:ext cx="7912200" cy="389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Verdana"/>
              <a:buChar char="●"/>
            </a:pPr>
            <a:r>
              <a:rPr lang="en-US" sz="3000">
                <a:solidFill>
                  <a:schemeClr val="dk1"/>
                </a:solidFill>
                <a:latin typeface="Verdana"/>
                <a:ea typeface="Verdana"/>
                <a:cs typeface="Verdana"/>
                <a:sym typeface="Verdana"/>
              </a:rPr>
              <a:t>Understand the core features of VTSS in exploration and the impact of the framework on student outcomes</a:t>
            </a:r>
            <a:endParaRPr sz="3000">
              <a:solidFill>
                <a:schemeClr val="dk1"/>
              </a:solidFill>
              <a:latin typeface="Verdana"/>
              <a:ea typeface="Verdana"/>
              <a:cs typeface="Verdana"/>
              <a:sym typeface="Verdana"/>
            </a:endParaRPr>
          </a:p>
          <a:p>
            <a:pPr marL="457200" lvl="0" indent="0" algn="l" rtl="0">
              <a:spcBef>
                <a:spcPts val="0"/>
              </a:spcBef>
              <a:spcAft>
                <a:spcPts val="0"/>
              </a:spcAft>
              <a:buNone/>
            </a:pP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US" sz="3000">
                <a:solidFill>
                  <a:schemeClr val="dk1"/>
                </a:solidFill>
                <a:latin typeface="Verdana"/>
                <a:ea typeface="Verdana"/>
                <a:cs typeface="Verdana"/>
                <a:sym typeface="Verdana"/>
              </a:rPr>
              <a:t>Evaluate and analyze division data to begin telling your data </a:t>
            </a:r>
            <a:r>
              <a:rPr lang="en-US" sz="3000">
                <a:solidFill>
                  <a:schemeClr val="dk1"/>
                </a:solidFill>
                <a:latin typeface="Verdana"/>
                <a:ea typeface="Verdana"/>
                <a:cs typeface="Verdana"/>
                <a:sym typeface="Verdana"/>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story</a:t>
            </a:r>
            <a:r>
              <a:rPr lang="en-US" sz="3000">
                <a:solidFill>
                  <a:schemeClr val="dk1"/>
                </a:solidFill>
                <a:latin typeface="Verdana"/>
                <a:ea typeface="Verdana"/>
                <a:cs typeface="Verdana"/>
                <a:sym typeface="Verdana"/>
              </a:rPr>
              <a:t> </a:t>
            </a:r>
            <a:endParaRPr sz="3000">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300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387"/>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7e3d1134e9_0_10"/>
          <p:cNvSpPr txBox="1">
            <a:spLocks noGrp="1"/>
          </p:cNvSpPr>
          <p:nvPr>
            <p:ph type="body" idx="1"/>
          </p:nvPr>
        </p:nvSpPr>
        <p:spPr>
          <a:xfrm>
            <a:off x="533399" y="1600200"/>
            <a:ext cx="8001001" cy="2514600"/>
          </a:xfrm>
          <a:prstGeom prst="rect">
            <a:avLst/>
          </a:prstGeom>
        </p:spPr>
        <p:txBody>
          <a:bodyPr spcFirstLastPara="1" wrap="square" lIns="91425" tIns="45700" rIns="91425" bIns="45700" anchor="t" anchorCtr="0">
            <a:noAutofit/>
          </a:bodyPr>
          <a:lstStyle/>
          <a:p>
            <a:pPr marL="457200" lvl="0" indent="-342900" algn="l" rtl="0">
              <a:spcBef>
                <a:spcPts val="400"/>
              </a:spcBef>
              <a:spcAft>
                <a:spcPts val="0"/>
              </a:spcAft>
              <a:buSzPts val="1800"/>
              <a:buChar char="•"/>
            </a:pPr>
            <a:r>
              <a:rPr lang="en-US" dirty="0"/>
              <a:t>June 16 - 18, Greater Richmond Convention Center</a:t>
            </a:r>
            <a:endParaRPr dirty="0"/>
          </a:p>
          <a:p>
            <a:pPr marL="457200" lvl="0" indent="0" algn="l" rtl="0">
              <a:spcBef>
                <a:spcPts val="3000"/>
              </a:spcBef>
              <a:spcAft>
                <a:spcPts val="3000"/>
              </a:spcAft>
              <a:buNone/>
            </a:pPr>
            <a:r>
              <a:rPr lang="en-US" b="1" dirty="0" smtClean="0"/>
              <a:t>OR</a:t>
            </a:r>
            <a:endParaRPr b="1" dirty="0"/>
          </a:p>
          <a:p>
            <a:pPr marL="457200" lvl="0" indent="-342900" algn="l" rtl="0">
              <a:spcBef>
                <a:spcPts val="400"/>
              </a:spcBef>
              <a:spcAft>
                <a:spcPts val="0"/>
              </a:spcAft>
              <a:buSzPts val="1800"/>
              <a:buChar char="•"/>
            </a:pPr>
            <a:r>
              <a:rPr lang="en-US" dirty="0" smtClean="0"/>
              <a:t>July </a:t>
            </a:r>
            <a:r>
              <a:rPr lang="en-US" dirty="0"/>
              <a:t>28-30, </a:t>
            </a:r>
            <a:r>
              <a:rPr lang="en-US" dirty="0" smtClean="0"/>
              <a:t>The Westin </a:t>
            </a:r>
            <a:r>
              <a:rPr lang="en-US" dirty="0"/>
              <a:t>Virginia </a:t>
            </a:r>
            <a:r>
              <a:rPr lang="en-US" dirty="0" smtClean="0"/>
              <a:t>Beach Town Center</a:t>
            </a:r>
            <a:endParaRPr dirty="0"/>
          </a:p>
          <a:p>
            <a:pPr marL="457200" lvl="0" indent="0" algn="l" rtl="0">
              <a:spcBef>
                <a:spcPts val="360"/>
              </a:spcBef>
              <a:spcAft>
                <a:spcPts val="0"/>
              </a:spcAft>
              <a:buNone/>
            </a:pPr>
            <a:endParaRPr dirty="0"/>
          </a:p>
        </p:txBody>
      </p:sp>
      <p:sp>
        <p:nvSpPr>
          <p:cNvPr id="434" name="Google Shape;434;g7e3d1134e9_0_1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Tier 1 New Team Forum</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8"/>
          <p:cNvSpPr txBox="1">
            <a:spLocks noGrp="1"/>
          </p:cNvSpPr>
          <p:nvPr>
            <p:ph type="title"/>
          </p:nvPr>
        </p:nvSpPr>
        <p:spPr>
          <a:xfrm>
            <a:off x="228600" y="228600"/>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4000"/>
              <a:buFont typeface="Verdana"/>
              <a:buNone/>
            </a:pPr>
            <a:r>
              <a:rPr lang="en-US" dirty="0">
                <a:solidFill>
                  <a:srgbClr val="000000"/>
                </a:solidFill>
              </a:rPr>
              <a:t>Thank you for your participation!</a:t>
            </a:r>
            <a:endParaRPr dirty="0">
              <a:solidFill>
                <a:srgbClr val="000000"/>
              </a:solidFill>
            </a:endParaRPr>
          </a:p>
        </p:txBody>
      </p:sp>
      <p:sp>
        <p:nvSpPr>
          <p:cNvPr id="441" name="Google Shape;441;p28"/>
          <p:cNvSpPr txBox="1"/>
          <p:nvPr/>
        </p:nvSpPr>
        <p:spPr>
          <a:xfrm>
            <a:off x="653450" y="5327725"/>
            <a:ext cx="7351200" cy="857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hlink"/>
              </a:buClr>
              <a:buSzPts val="2400"/>
              <a:buFont typeface="Verdana"/>
              <a:buNone/>
            </a:pPr>
            <a:r>
              <a:rPr lang="en-US" sz="2400" b="0" i="0" u="sng" strike="noStrike" cap="none" dirty="0">
                <a:solidFill>
                  <a:schemeClr val="hlink"/>
                </a:solidFill>
                <a:latin typeface="Verdana"/>
                <a:ea typeface="Verdana"/>
                <a:cs typeface="Verdana"/>
                <a:sym typeface="Verdana"/>
                <a:hlinkClick r:id="rId3"/>
              </a:rPr>
              <a:t>https://vtss-ric.org/</a:t>
            </a:r>
            <a:endParaRPr sz="2400" b="0" i="0" u="none" strike="noStrike" cap="none" dirty="0">
              <a:solidFill>
                <a:schemeClr val="dk1"/>
              </a:solidFill>
              <a:latin typeface="Verdana"/>
              <a:ea typeface="Verdana"/>
              <a:cs typeface="Verdana"/>
              <a:sym typeface="Verdana"/>
            </a:endParaRPr>
          </a:p>
        </p:txBody>
      </p:sp>
      <p:pic>
        <p:nvPicPr>
          <p:cNvPr id="442" name="Google Shape;442;p28"/>
          <p:cNvPicPr preferRelativeResize="0"/>
          <p:nvPr/>
        </p:nvPicPr>
        <p:blipFill rotWithShape="1">
          <a:blip r:embed="rId4">
            <a:alphaModFix/>
          </a:blip>
          <a:srcRect/>
          <a:stretch/>
        </p:blipFill>
        <p:spPr>
          <a:xfrm>
            <a:off x="228601" y="1524000"/>
            <a:ext cx="8686801" cy="37452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p:nvPr>
        </p:nvSpPr>
        <p:spPr>
          <a:xfrm>
            <a:off x="457200" y="274638"/>
            <a:ext cx="8229600" cy="1143000"/>
          </a:xfrm>
          <a:prstGeom prst="rect">
            <a:avLst/>
          </a:prstGeom>
          <a:solidFill>
            <a:srgbClr val="A9DCF2">
              <a:alpha val="65490"/>
            </a:srgb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4200"/>
              <a:t>Essential</a:t>
            </a:r>
            <a:r>
              <a:rPr lang="en-US" sz="4200" b="0" i="0" u="none" strike="noStrike" cap="none">
                <a:latin typeface="Verdana"/>
                <a:ea typeface="Verdana"/>
                <a:cs typeface="Verdana"/>
                <a:sym typeface="Verdana"/>
              </a:rPr>
              <a:t> Questions</a:t>
            </a:r>
            <a:endParaRPr sz="4200" b="0" i="0" u="none" strike="noStrike" cap="none">
              <a:latin typeface="Verdana"/>
              <a:ea typeface="Verdana"/>
              <a:cs typeface="Verdana"/>
              <a:sym typeface="Verdana"/>
            </a:endParaRPr>
          </a:p>
        </p:txBody>
      </p:sp>
      <p:sp>
        <p:nvSpPr>
          <p:cNvPr id="214" name="Google Shape;214;p4"/>
          <p:cNvSpPr/>
          <p:nvPr/>
        </p:nvSpPr>
        <p:spPr>
          <a:xfrm>
            <a:off x="457200" y="1471000"/>
            <a:ext cx="8229600" cy="415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387"/>
              </a:buClr>
              <a:buSzPts val="2600"/>
              <a:buFont typeface="Arial"/>
              <a:buNone/>
            </a:pPr>
            <a:r>
              <a:rPr lang="en-US" sz="2800" b="0" i="0" u="none" strike="noStrike" cap="none">
                <a:solidFill>
                  <a:schemeClr val="dk1"/>
                </a:solidFill>
                <a:latin typeface="Verdana"/>
                <a:ea typeface="Verdana"/>
                <a:cs typeface="Verdana"/>
                <a:sym typeface="Verdana"/>
              </a:rPr>
              <a:t>Begin installation activities to answer these questions:</a:t>
            </a:r>
            <a:endParaRPr sz="2800" b="0" i="0" u="none" strike="noStrike" cap="none">
              <a:solidFill>
                <a:schemeClr val="dk1"/>
              </a:solidFill>
              <a:latin typeface="Verdana"/>
              <a:ea typeface="Verdana"/>
              <a:cs typeface="Verdana"/>
              <a:sym typeface="Verdana"/>
            </a:endParaRPr>
          </a:p>
          <a:p>
            <a:pPr marL="0" marR="0" lvl="8" indent="0" algn="l" rtl="0">
              <a:lnSpc>
                <a:spcPct val="100000"/>
              </a:lnSpc>
              <a:spcBef>
                <a:spcPts val="0"/>
              </a:spcBef>
              <a:spcAft>
                <a:spcPts val="0"/>
              </a:spcAft>
              <a:buNone/>
            </a:pPr>
            <a:endParaRPr sz="24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What does our data tell us?</a:t>
            </a:r>
            <a:endParaRPr sz="2800"/>
          </a:p>
          <a:p>
            <a:pPr marL="457200" marR="0" lvl="0" indent="-406400" algn="l" rtl="0">
              <a:lnSpc>
                <a:spcPct val="1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Do we have opportunities for growth?</a:t>
            </a:r>
            <a:endParaRPr sz="2800"/>
          </a:p>
          <a:p>
            <a:pPr marL="457200" marR="0" lvl="0" indent="-406400" algn="l" rtl="0">
              <a:lnSpc>
                <a:spcPct val="1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Are the areas of concern prevalent enough that we should allocate resources to them?</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Does what we know about VTSS indicate that a multi-tiered framework of supports will address our needs and desired outcomes?</a:t>
            </a:r>
            <a:endParaRPr sz="28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5" descr="Screen Shot 2015-11-18 at 10.09.02 AM.png"/>
          <p:cNvPicPr preferRelativeResize="0">
            <a:picLocks noGrp="1"/>
          </p:cNvPicPr>
          <p:nvPr>
            <p:ph type="body" idx="1"/>
          </p:nvPr>
        </p:nvPicPr>
        <p:blipFill rotWithShape="1">
          <a:blip r:embed="rId3">
            <a:alphaModFix/>
          </a:blip>
          <a:srcRect/>
          <a:stretch/>
        </p:blipFill>
        <p:spPr>
          <a:xfrm>
            <a:off x="975075" y="1575800"/>
            <a:ext cx="7467600" cy="4572000"/>
          </a:xfrm>
          <a:prstGeom prst="rect">
            <a:avLst/>
          </a:prstGeom>
          <a:noFill/>
          <a:ln>
            <a:noFill/>
          </a:ln>
        </p:spPr>
      </p:pic>
      <p:sp>
        <p:nvSpPr>
          <p:cNvPr id="221" name="Google Shape;221;p5"/>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4000"/>
              <a:buFont typeface="Verdana"/>
              <a:buNone/>
            </a:pPr>
            <a:r>
              <a:rPr lang="en-US">
                <a:solidFill>
                  <a:srgbClr val="000000"/>
                </a:solidFill>
              </a:rPr>
              <a:t>The Three Tier Framework</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6"/>
          <p:cNvGrpSpPr/>
          <p:nvPr/>
        </p:nvGrpSpPr>
        <p:grpSpPr>
          <a:xfrm>
            <a:off x="-749227" y="663889"/>
            <a:ext cx="5181645" cy="4931812"/>
            <a:chOff x="-20565" y="613089"/>
            <a:chExt cx="5181645" cy="4931812"/>
          </a:xfrm>
        </p:grpSpPr>
        <p:sp>
          <p:nvSpPr>
            <p:cNvPr id="228" name="Google Shape;228;p6"/>
            <p:cNvSpPr/>
            <p:nvPr/>
          </p:nvSpPr>
          <p:spPr>
            <a:xfrm rot="20026837">
              <a:off x="-20565" y="613089"/>
              <a:ext cx="5181645" cy="4407504"/>
            </a:xfrm>
            <a:custGeom>
              <a:avLst/>
              <a:gdLst/>
              <a:ahLst/>
              <a:cxnLst/>
              <a:rect l="l" t="t" r="r" b="b"/>
              <a:pathLst>
                <a:path w="120000" h="120000" extrusionOk="0">
                  <a:moveTo>
                    <a:pt x="0" y="120000"/>
                  </a:moveTo>
                  <a:quadBezTo>
                    <a:pt x="20000" y="40000"/>
                    <a:pt x="94481" y="15000"/>
                  </a:quadBezTo>
                  <a:lnTo>
                    <a:pt x="93044" y="0"/>
                  </a:lnTo>
                  <a:lnTo>
                    <a:pt x="120000" y="24000"/>
                  </a:lnTo>
                  <a:lnTo>
                    <a:pt x="98794" y="60000"/>
                  </a:lnTo>
                  <a:lnTo>
                    <a:pt x="97357" y="45000"/>
                  </a:lnTo>
                  <a:quadBezTo>
                    <a:pt x="30000" y="54999"/>
                    <a:pt x="0" y="120000"/>
                  </a:quadBezTo>
                  <a:close/>
                </a:path>
              </a:pathLst>
            </a:custGeom>
            <a:gradFill>
              <a:gsLst>
                <a:gs pos="0">
                  <a:srgbClr val="CC0000"/>
                </a:gs>
                <a:gs pos="18000">
                  <a:srgbClr val="FFFF99"/>
                </a:gs>
                <a:gs pos="50000">
                  <a:srgbClr val="66FF33"/>
                </a:gs>
                <a:gs pos="65000">
                  <a:srgbClr val="33CC33"/>
                </a:gs>
                <a:gs pos="82000">
                  <a:srgbClr val="009900"/>
                </a:gs>
                <a:gs pos="100000">
                  <a:srgbClr val="0099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
            <p:cNvSpPr/>
            <p:nvPr/>
          </p:nvSpPr>
          <p:spPr>
            <a:xfrm>
              <a:off x="893825" y="5105401"/>
              <a:ext cx="439500" cy="4395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a:off x="275540" y="4390335"/>
              <a:ext cx="2620200" cy="63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
            <p:cNvSpPr txBox="1"/>
            <p:nvPr/>
          </p:nvSpPr>
          <p:spPr>
            <a:xfrm>
              <a:off x="275540" y="4390335"/>
              <a:ext cx="2620200" cy="639000"/>
            </a:xfrm>
            <a:prstGeom prst="rect">
              <a:avLst/>
            </a:prstGeom>
            <a:noFill/>
            <a:ln>
              <a:noFill/>
            </a:ln>
          </p:spPr>
          <p:txBody>
            <a:bodyPr spcFirstLastPara="1" wrap="square" lIns="71375" tIns="0" rIns="0" bIns="0" anchor="t" anchorCtr="0">
              <a:noAutofit/>
            </a:bodyPr>
            <a:lstStyle/>
            <a:p>
              <a:pPr marL="0" marR="0" lvl="0" indent="0" algn="ctr" rtl="0">
                <a:lnSpc>
                  <a:spcPct val="90000"/>
                </a:lnSpc>
                <a:spcBef>
                  <a:spcPts val="0"/>
                </a:spcBef>
                <a:spcAft>
                  <a:spcPts val="0"/>
                </a:spcAft>
                <a:buClr>
                  <a:schemeClr val="dk1"/>
                </a:buClr>
                <a:buSzPts val="900"/>
                <a:buFont typeface="Times New Roman"/>
                <a:buNone/>
              </a:pPr>
              <a:r>
                <a:rPr lang="en-US" sz="3600" b="0" i="0" u="none" strike="noStrike" cap="none" dirty="0">
                  <a:solidFill>
                    <a:schemeClr val="dk1"/>
                  </a:solidFill>
                  <a:latin typeface="Times New Roman"/>
                  <a:ea typeface="Times New Roman"/>
                  <a:cs typeface="Times New Roman"/>
                  <a:sym typeface="Times New Roman"/>
                </a:rPr>
                <a:t>Universal</a:t>
              </a:r>
              <a:endParaRPr sz="1800" b="0" i="0" u="none" strike="noStrike" cap="none" dirty="0">
                <a:solidFill>
                  <a:schemeClr val="dk1"/>
                </a:solidFill>
                <a:latin typeface="Verdana"/>
                <a:ea typeface="Verdana"/>
                <a:cs typeface="Verdana"/>
                <a:sym typeface="Verdana"/>
              </a:endParaRPr>
            </a:p>
          </p:txBody>
        </p:sp>
        <p:sp>
          <p:nvSpPr>
            <p:cNvPr id="232" name="Google Shape;232;p6"/>
            <p:cNvSpPr/>
            <p:nvPr/>
          </p:nvSpPr>
          <p:spPr>
            <a:xfrm>
              <a:off x="2494025" y="2286000"/>
              <a:ext cx="243600" cy="2436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1540762" y="1730755"/>
              <a:ext cx="2269200" cy="63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
            <p:cNvSpPr txBox="1"/>
            <p:nvPr/>
          </p:nvSpPr>
          <p:spPr>
            <a:xfrm>
              <a:off x="1540762" y="1730755"/>
              <a:ext cx="2269200" cy="631500"/>
            </a:xfrm>
            <a:prstGeom prst="rect">
              <a:avLst/>
            </a:prstGeom>
            <a:noFill/>
            <a:ln>
              <a:noFill/>
            </a:ln>
          </p:spPr>
          <p:txBody>
            <a:bodyPr spcFirstLastPara="1" wrap="square" lIns="129025" tIns="0" rIns="0" bIns="0" anchor="t" anchorCtr="0">
              <a:noAutofit/>
            </a:bodyPr>
            <a:lstStyle/>
            <a:p>
              <a:pPr marL="0" marR="0" lvl="0" indent="0" algn="ctr" rtl="0">
                <a:lnSpc>
                  <a:spcPct val="90000"/>
                </a:lnSpc>
                <a:spcBef>
                  <a:spcPts val="0"/>
                </a:spcBef>
                <a:spcAft>
                  <a:spcPts val="0"/>
                </a:spcAft>
                <a:buClr>
                  <a:schemeClr val="dk1"/>
                </a:buClr>
                <a:buSzPts val="900"/>
                <a:buFont typeface="Times New Roman"/>
                <a:buNone/>
              </a:pPr>
              <a:r>
                <a:rPr lang="en-US" sz="3600" b="0" i="0" u="none" strike="noStrike" cap="none">
                  <a:solidFill>
                    <a:schemeClr val="dk1"/>
                  </a:solidFill>
                  <a:latin typeface="Times New Roman"/>
                  <a:ea typeface="Times New Roman"/>
                  <a:cs typeface="Times New Roman"/>
                  <a:sym typeface="Times New Roman"/>
                </a:rPr>
                <a:t>Targeted</a:t>
              </a:r>
              <a:endParaRPr sz="1800" b="0" i="0" u="none" strike="noStrike" cap="none">
                <a:solidFill>
                  <a:schemeClr val="dk1"/>
                </a:solidFill>
                <a:latin typeface="Verdana"/>
                <a:ea typeface="Verdana"/>
                <a:cs typeface="Verdana"/>
                <a:sym typeface="Verdana"/>
              </a:endParaRPr>
            </a:p>
          </p:txBody>
        </p:sp>
        <p:sp>
          <p:nvSpPr>
            <p:cNvPr id="235" name="Google Shape;235;p6"/>
            <p:cNvSpPr/>
            <p:nvPr/>
          </p:nvSpPr>
          <p:spPr>
            <a:xfrm>
              <a:off x="3637026" y="1295399"/>
              <a:ext cx="336900" cy="3369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1884425" y="634989"/>
              <a:ext cx="2310300" cy="49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txBox="1"/>
            <p:nvPr/>
          </p:nvSpPr>
          <p:spPr>
            <a:xfrm>
              <a:off x="1884425" y="634989"/>
              <a:ext cx="2310300" cy="492300"/>
            </a:xfrm>
            <a:prstGeom prst="rect">
              <a:avLst/>
            </a:prstGeom>
            <a:noFill/>
            <a:ln>
              <a:noFill/>
            </a:ln>
          </p:spPr>
          <p:txBody>
            <a:bodyPr spcFirstLastPara="1" wrap="square" lIns="178450" tIns="0" rIns="0" bIns="0" anchor="t" anchorCtr="0">
              <a:noAutofit/>
            </a:bodyPr>
            <a:lstStyle/>
            <a:p>
              <a:pPr marL="0" marR="0" lvl="0" indent="0" algn="ctr" rtl="0">
                <a:lnSpc>
                  <a:spcPct val="90000"/>
                </a:lnSpc>
                <a:spcBef>
                  <a:spcPts val="0"/>
                </a:spcBef>
                <a:spcAft>
                  <a:spcPts val="0"/>
                </a:spcAft>
                <a:buClr>
                  <a:schemeClr val="dk1"/>
                </a:buClr>
                <a:buSzPts val="900"/>
                <a:buFont typeface="Times New Roman"/>
                <a:buNone/>
              </a:pPr>
              <a:r>
                <a:rPr lang="en-US" sz="3600" b="0" i="0" u="none" strike="noStrike" cap="none">
                  <a:solidFill>
                    <a:schemeClr val="dk1"/>
                  </a:solidFill>
                  <a:latin typeface="Times New Roman"/>
                  <a:ea typeface="Times New Roman"/>
                  <a:cs typeface="Times New Roman"/>
                  <a:sym typeface="Times New Roman"/>
                </a:rPr>
                <a:t>Intensive</a:t>
              </a:r>
              <a:endParaRPr sz="1800" b="0" i="0" u="none" strike="noStrike" cap="none">
                <a:solidFill>
                  <a:schemeClr val="dk1"/>
                </a:solidFill>
                <a:latin typeface="Verdana"/>
                <a:ea typeface="Verdana"/>
                <a:cs typeface="Verdana"/>
                <a:sym typeface="Verdana"/>
              </a:endParaRPr>
            </a:p>
          </p:txBody>
        </p:sp>
      </p:grpSp>
      <p:sp>
        <p:nvSpPr>
          <p:cNvPr id="238" name="Google Shape;238;p6"/>
          <p:cNvSpPr txBox="1"/>
          <p:nvPr/>
        </p:nvSpPr>
        <p:spPr>
          <a:xfrm>
            <a:off x="5312532" y="228600"/>
            <a:ext cx="3712200" cy="176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1100"/>
              <a:buFont typeface="Impact"/>
              <a:buNone/>
            </a:pPr>
            <a:r>
              <a:rPr lang="en-US" sz="4000" b="0" i="0" u="none" strike="noStrike" cap="none">
                <a:solidFill>
                  <a:schemeClr val="dk1"/>
                </a:solidFill>
                <a:latin typeface="Verdana"/>
                <a:ea typeface="Verdana"/>
                <a:cs typeface="Verdana"/>
                <a:sym typeface="Verdana"/>
              </a:rPr>
              <a:t>Continuum of Support for ALL</a:t>
            </a:r>
            <a:endParaRPr sz="4000" b="0" i="0" u="none" strike="noStrike" cap="none">
              <a:solidFill>
                <a:schemeClr val="dk1"/>
              </a:solidFill>
              <a:latin typeface="Verdana"/>
              <a:ea typeface="Verdana"/>
              <a:cs typeface="Verdana"/>
              <a:sym typeface="Verdana"/>
            </a:endParaRPr>
          </a:p>
        </p:txBody>
      </p:sp>
      <p:grpSp>
        <p:nvGrpSpPr>
          <p:cNvPr id="239" name="Google Shape;239;p6"/>
          <p:cNvGrpSpPr/>
          <p:nvPr/>
        </p:nvGrpSpPr>
        <p:grpSpPr>
          <a:xfrm>
            <a:off x="1366675" y="421564"/>
            <a:ext cx="6096000" cy="5638800"/>
            <a:chOff x="0" y="0"/>
            <a:chExt cx="6096000" cy="5638800"/>
          </a:xfrm>
        </p:grpSpPr>
        <p:sp>
          <p:nvSpPr>
            <p:cNvPr id="240" name="Google Shape;240;p6"/>
            <p:cNvSpPr/>
            <p:nvPr/>
          </p:nvSpPr>
          <p:spPr>
            <a:xfrm>
              <a:off x="0" y="0"/>
              <a:ext cx="6096000" cy="5638800"/>
            </a:xfrm>
            <a:prstGeom prst="trapezoid">
              <a:avLst>
                <a:gd name="adj" fmla="val 54054"/>
              </a:avLst>
            </a:prstGeom>
            <a:gradFill>
              <a:gsLst>
                <a:gs pos="0">
                  <a:srgbClr val="CC0000"/>
                </a:gs>
                <a:gs pos="18000">
                  <a:srgbClr val="FFFF99"/>
                </a:gs>
                <a:gs pos="50000">
                  <a:srgbClr val="66FF33"/>
                </a:gs>
                <a:gs pos="65000">
                  <a:srgbClr val="33CC33"/>
                </a:gs>
                <a:gs pos="82000">
                  <a:srgbClr val="009900"/>
                </a:gs>
                <a:gs pos="100000">
                  <a:srgbClr val="009900"/>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p:txBody>
        </p:sp>
        <p:sp>
          <p:nvSpPr>
            <p:cNvPr id="241" name="Google Shape;241;p6"/>
            <p:cNvSpPr txBox="1"/>
            <p:nvPr/>
          </p:nvSpPr>
          <p:spPr>
            <a:xfrm>
              <a:off x="0" y="0"/>
              <a:ext cx="6096000" cy="56388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000000"/>
                </a:buClr>
                <a:buSzPts val="6500"/>
                <a:buFont typeface="Arial"/>
                <a:buNone/>
              </a:pPr>
              <a:endParaRPr sz="2400" b="0" i="0" u="none" strike="noStrike" cap="none">
                <a:solidFill>
                  <a:schemeClr val="lt1"/>
                </a:solidFill>
                <a:latin typeface="Times New Roman"/>
                <a:ea typeface="Times New Roman"/>
                <a:cs typeface="Times New Roman"/>
                <a:sym typeface="Times New Roman"/>
              </a:endParaRPr>
            </a:p>
          </p:txBody>
        </p:sp>
      </p:grpSp>
      <p:sp>
        <p:nvSpPr>
          <p:cNvPr id="242" name="Google Shape;242;p6"/>
          <p:cNvSpPr/>
          <p:nvPr/>
        </p:nvSpPr>
        <p:spPr>
          <a:xfrm>
            <a:off x="8458200" y="-1066800"/>
            <a:ext cx="685800" cy="533400"/>
          </a:xfrm>
          <a:prstGeom prst="star5">
            <a:avLst>
              <a:gd name="adj" fmla="val 19098"/>
              <a:gd name="hf" fmla="val 105146"/>
              <a:gd name="vf" fmla="val 110557"/>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Times New Roman"/>
              <a:ea typeface="Times New Roman"/>
              <a:cs typeface="Times New Roman"/>
              <a:sym typeface="Times New Roman"/>
            </a:endParaRPr>
          </a:p>
        </p:txBody>
      </p:sp>
      <p:sp>
        <p:nvSpPr>
          <p:cNvPr id="243" name="Google Shape;243;p6"/>
          <p:cNvSpPr txBox="1"/>
          <p:nvPr/>
        </p:nvSpPr>
        <p:spPr>
          <a:xfrm>
            <a:off x="3843925" y="2680808"/>
            <a:ext cx="11415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Science</a:t>
            </a:r>
            <a:endParaRPr sz="1800" b="0" i="0" u="none" strike="noStrike" cap="none">
              <a:solidFill>
                <a:schemeClr val="dk1"/>
              </a:solidFill>
              <a:latin typeface="Verdana"/>
              <a:ea typeface="Verdana"/>
              <a:cs typeface="Verdana"/>
              <a:sym typeface="Verdana"/>
            </a:endParaRPr>
          </a:p>
        </p:txBody>
      </p:sp>
      <p:sp>
        <p:nvSpPr>
          <p:cNvPr id="244" name="Google Shape;244;p6"/>
          <p:cNvSpPr txBox="1"/>
          <p:nvPr/>
        </p:nvSpPr>
        <p:spPr>
          <a:xfrm>
            <a:off x="4107955" y="5052651"/>
            <a:ext cx="1467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Social Studies</a:t>
            </a:r>
            <a:endParaRPr sz="1800" b="0" i="0" u="none" strike="noStrike" cap="none">
              <a:solidFill>
                <a:schemeClr val="dk1"/>
              </a:solidFill>
              <a:latin typeface="Verdana"/>
              <a:ea typeface="Verdana"/>
              <a:cs typeface="Verdana"/>
              <a:sym typeface="Verdana"/>
            </a:endParaRPr>
          </a:p>
        </p:txBody>
      </p:sp>
      <p:sp>
        <p:nvSpPr>
          <p:cNvPr id="245" name="Google Shape;245;p6"/>
          <p:cNvSpPr txBox="1"/>
          <p:nvPr/>
        </p:nvSpPr>
        <p:spPr>
          <a:xfrm>
            <a:off x="2572583" y="4724223"/>
            <a:ext cx="12096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Reading</a:t>
            </a:r>
            <a:endParaRPr sz="1800" b="0" i="0" u="none" strike="noStrike" cap="none">
              <a:solidFill>
                <a:schemeClr val="dk1"/>
              </a:solidFill>
              <a:latin typeface="Verdana"/>
              <a:ea typeface="Verdana"/>
              <a:cs typeface="Verdana"/>
              <a:sym typeface="Verdana"/>
            </a:endParaRPr>
          </a:p>
        </p:txBody>
      </p:sp>
      <p:sp>
        <p:nvSpPr>
          <p:cNvPr id="246" name="Google Shape;246;p6"/>
          <p:cNvSpPr txBox="1"/>
          <p:nvPr/>
        </p:nvSpPr>
        <p:spPr>
          <a:xfrm>
            <a:off x="4352966" y="720491"/>
            <a:ext cx="8382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Math</a:t>
            </a:r>
            <a:endParaRPr sz="1800" b="0" i="0" u="none" strike="noStrike" cap="none">
              <a:solidFill>
                <a:schemeClr val="dk1"/>
              </a:solidFill>
              <a:latin typeface="Verdana"/>
              <a:ea typeface="Verdana"/>
              <a:cs typeface="Verdana"/>
              <a:sym typeface="Verdana"/>
            </a:endParaRPr>
          </a:p>
        </p:txBody>
      </p:sp>
      <p:sp>
        <p:nvSpPr>
          <p:cNvPr id="247" name="Google Shape;247;p6"/>
          <p:cNvSpPr txBox="1"/>
          <p:nvPr/>
        </p:nvSpPr>
        <p:spPr>
          <a:xfrm>
            <a:off x="5431798" y="4577332"/>
            <a:ext cx="1223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Social skills</a:t>
            </a:r>
            <a:endParaRPr sz="1800" b="0" i="0" u="none" strike="noStrike" cap="none">
              <a:solidFill>
                <a:schemeClr val="dk1"/>
              </a:solidFill>
              <a:latin typeface="Verdana"/>
              <a:ea typeface="Verdana"/>
              <a:cs typeface="Verdana"/>
              <a:sym typeface="Verdana"/>
            </a:endParaRPr>
          </a:p>
        </p:txBody>
      </p:sp>
      <p:sp>
        <p:nvSpPr>
          <p:cNvPr id="248" name="Google Shape;248;p6"/>
          <p:cNvSpPr txBox="1"/>
          <p:nvPr/>
        </p:nvSpPr>
        <p:spPr>
          <a:xfrm>
            <a:off x="3997830" y="4207982"/>
            <a:ext cx="987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Lacrosse</a:t>
            </a:r>
            <a:endParaRPr sz="1800" b="0" i="0" u="none" strike="noStrike" cap="none">
              <a:solidFill>
                <a:schemeClr val="dk1"/>
              </a:solidFill>
              <a:latin typeface="Verdana"/>
              <a:ea typeface="Verdana"/>
              <a:cs typeface="Verdana"/>
              <a:sym typeface="Verdana"/>
            </a:endParaRPr>
          </a:p>
        </p:txBody>
      </p:sp>
      <p:sp>
        <p:nvSpPr>
          <p:cNvPr id="249" name="Google Shape;249;p6"/>
          <p:cNvSpPr txBox="1"/>
          <p:nvPr/>
        </p:nvSpPr>
        <p:spPr>
          <a:xfrm>
            <a:off x="4452937" y="1688750"/>
            <a:ext cx="11589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Spanish</a:t>
            </a:r>
            <a:endParaRPr sz="1800" b="0" i="0" u="none" strike="noStrike" cap="none">
              <a:solidFill>
                <a:schemeClr val="dk1"/>
              </a:solidFill>
              <a:latin typeface="Verdana"/>
              <a:ea typeface="Verdana"/>
              <a:cs typeface="Verdana"/>
              <a:sym typeface="Verdana"/>
            </a:endParaRPr>
          </a:p>
        </p:txBody>
      </p:sp>
      <p:sp>
        <p:nvSpPr>
          <p:cNvPr id="250" name="Google Shape;250;p6"/>
          <p:cNvSpPr/>
          <p:nvPr/>
        </p:nvSpPr>
        <p:spPr>
          <a:xfrm>
            <a:off x="1202587" y="6157407"/>
            <a:ext cx="6500700" cy="565420"/>
          </a:xfrm>
          <a:prstGeom prst="roundRect">
            <a:avLst>
              <a:gd name="adj" fmla="val 16667"/>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Times New Roman"/>
              <a:buNone/>
            </a:pPr>
            <a:r>
              <a:rPr lang="en-US" sz="2800" b="0" i="0" u="none" strike="noStrike" cap="none">
                <a:solidFill>
                  <a:srgbClr val="000000"/>
                </a:solidFill>
                <a:latin typeface="Verdana"/>
                <a:ea typeface="Verdana"/>
                <a:cs typeface="Verdana"/>
                <a:sym typeface="Verdana"/>
              </a:rPr>
              <a:t>We label instruction…not students</a:t>
            </a:r>
            <a:endParaRPr sz="2800" b="0" i="0" u="none" strike="noStrike" cap="none">
              <a:solidFill>
                <a:schemeClr val="dk1"/>
              </a:solidFill>
              <a:latin typeface="Verdana"/>
              <a:ea typeface="Verdana"/>
              <a:cs typeface="Verdana"/>
              <a:sym typeface="Verdana"/>
            </a:endParaRPr>
          </a:p>
        </p:txBody>
      </p:sp>
      <p:sp>
        <p:nvSpPr>
          <p:cNvPr id="251" name="Google Shape;251;p6"/>
          <p:cNvSpPr/>
          <p:nvPr/>
        </p:nvSpPr>
        <p:spPr>
          <a:xfrm>
            <a:off x="1143000" y="5394016"/>
            <a:ext cx="609600" cy="685800"/>
          </a:xfrm>
          <a:prstGeom prst="star5">
            <a:avLst>
              <a:gd name="adj" fmla="val 19098"/>
              <a:gd name="hf" fmla="val 105146"/>
              <a:gd name="vf" fmla="val 110557"/>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Times New Roman"/>
              <a:ea typeface="Times New Roman"/>
              <a:cs typeface="Times New Roman"/>
              <a:sym typeface="Times New Roman"/>
            </a:endParaRPr>
          </a:p>
        </p:txBody>
      </p:sp>
      <p:pic>
        <p:nvPicPr>
          <p:cNvPr id="252" name="Google Shape;252;p6"/>
          <p:cNvPicPr preferRelativeResize="0"/>
          <p:nvPr/>
        </p:nvPicPr>
        <p:blipFill rotWithShape="1">
          <a:blip r:embed="rId3">
            <a:alphaModFix/>
          </a:blip>
          <a:srcRect/>
          <a:stretch/>
        </p:blipFill>
        <p:spPr>
          <a:xfrm>
            <a:off x="5732063" y="2203662"/>
            <a:ext cx="2727054" cy="18782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5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5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500"/>
                                        <p:tgtEl>
                                          <p:spTgt spid="2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gtEl>
                                        <p:attrNameLst>
                                          <p:attrName>style.visibility</p:attrName>
                                        </p:attrNameLst>
                                      </p:cBhvr>
                                      <p:to>
                                        <p:strVal val="visible"/>
                                      </p:to>
                                    </p:set>
                                    <p:animEffect transition="in" filter="fade">
                                      <p:cBhvr>
                                        <p:cTn id="32" dur="500"/>
                                        <p:tgtEl>
                                          <p:spTgt spid="2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fade">
                                      <p:cBhvr>
                                        <p:cTn id="37" dur="500"/>
                                        <p:tgtEl>
                                          <p:spTgt spid="2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 presetClass="entr" presetSubtype="0" fill="hold" nodeType="withEffect">
                                  <p:stCondLst>
                                    <p:cond delay="0"/>
                                  </p:stCondLst>
                                  <p:childTnLst>
                                    <p:set>
                                      <p:cBhvr>
                                        <p:cTn id="44"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7e0a324897_0_0"/>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91"/>
              <a:buFont typeface="Arial"/>
              <a:buNone/>
            </a:pPr>
            <a:endParaRPr sz="2800" b="1" i="0" u="none" strike="noStrike" cap="none">
              <a:solidFill>
                <a:schemeClr val="dk1"/>
              </a:solidFill>
              <a:latin typeface="Arial"/>
              <a:ea typeface="Arial"/>
              <a:cs typeface="Arial"/>
              <a:sym typeface="Arial"/>
            </a:endParaRPr>
          </a:p>
          <a:p>
            <a:pPr marL="0" lvl="0" indent="0" algn="ctr" rtl="0">
              <a:spcBef>
                <a:spcPts val="0"/>
              </a:spcBef>
              <a:spcAft>
                <a:spcPts val="0"/>
              </a:spcAft>
              <a:buClr>
                <a:srgbClr val="006387"/>
              </a:buClr>
              <a:buSzPts val="1400"/>
              <a:buFont typeface="Arial"/>
              <a:buNone/>
            </a:pPr>
            <a:endParaRPr/>
          </a:p>
          <a:p>
            <a:pPr marL="0" lvl="0" indent="0" algn="ctr" rtl="0">
              <a:spcBef>
                <a:spcPts val="0"/>
              </a:spcBef>
              <a:spcAft>
                <a:spcPts val="0"/>
              </a:spcAft>
              <a:buClr>
                <a:srgbClr val="006387"/>
              </a:buClr>
              <a:buSzPts val="1400"/>
              <a:buFont typeface="Arial"/>
              <a:buNone/>
            </a:pPr>
            <a:r>
              <a:rPr lang="en-US"/>
              <a:t>VTSS Implementation Logic</a:t>
            </a:r>
            <a:endParaRPr/>
          </a:p>
          <a:p>
            <a:pPr marL="0" marR="0" lvl="0" indent="0" algn="ctr" rtl="0">
              <a:lnSpc>
                <a:spcPct val="100000"/>
              </a:lnSpc>
              <a:spcBef>
                <a:spcPts val="0"/>
              </a:spcBef>
              <a:spcAft>
                <a:spcPts val="0"/>
              </a:spcAft>
              <a:buClr>
                <a:schemeClr val="dk1"/>
              </a:buClr>
              <a:buSzPts val="891"/>
              <a:buFont typeface="Arial"/>
              <a:buNone/>
            </a:pPr>
            <a:endParaRPr sz="2800"/>
          </a:p>
          <a:p>
            <a:pPr marL="0" marR="0" lvl="0" indent="0" algn="ctr" rtl="0">
              <a:lnSpc>
                <a:spcPct val="100000"/>
              </a:lnSpc>
              <a:spcBef>
                <a:spcPts val="0"/>
              </a:spcBef>
              <a:spcAft>
                <a:spcPts val="0"/>
              </a:spcAft>
              <a:buClr>
                <a:schemeClr val="dk1"/>
              </a:buClr>
              <a:buSzPts val="1400"/>
              <a:buFont typeface="Arial"/>
              <a:buNone/>
            </a:pPr>
            <a:endParaRPr sz="4400" i="0" u="none" strike="noStrike" cap="none">
              <a:solidFill>
                <a:schemeClr val="dk1"/>
              </a:solidFill>
            </a:endParaRPr>
          </a:p>
        </p:txBody>
      </p:sp>
      <p:sp>
        <p:nvSpPr>
          <p:cNvPr id="258" name="Google Shape;258;g7e0a324897_0_0"/>
          <p:cNvSpPr txBox="1"/>
          <p:nvPr/>
        </p:nvSpPr>
        <p:spPr>
          <a:xfrm>
            <a:off x="6701700" y="2218475"/>
            <a:ext cx="2442300" cy="1635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Decision</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Making</a:t>
            </a:r>
            <a:endParaRPr sz="1400" i="0" u="none" strike="noStrike" cap="none">
              <a:solidFill>
                <a:srgbClr val="000000"/>
              </a:solidFill>
              <a:latin typeface="Verdana"/>
              <a:ea typeface="Verdana"/>
              <a:cs typeface="Verdana"/>
              <a:sym typeface="Verdana"/>
            </a:endParaRPr>
          </a:p>
        </p:txBody>
      </p:sp>
      <p:sp>
        <p:nvSpPr>
          <p:cNvPr id="259" name="Google Shape;259;g7e0a324897_0_0"/>
          <p:cNvSpPr txBox="1"/>
          <p:nvPr/>
        </p:nvSpPr>
        <p:spPr>
          <a:xfrm>
            <a:off x="0" y="1909825"/>
            <a:ext cx="2442300" cy="147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Verdana"/>
                <a:ea typeface="Verdana"/>
                <a:cs typeface="Verdana"/>
                <a:sym typeface="Verdana"/>
              </a:rPr>
              <a:t>Staff </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Impact"/>
                <a:ea typeface="Impact"/>
                <a:cs typeface="Impact"/>
                <a:sym typeface="Impact"/>
              </a:rPr>
              <a:t> </a:t>
            </a:r>
            <a:endParaRPr sz="1400" b="0" i="0" u="none" strike="noStrike" cap="none">
              <a:solidFill>
                <a:srgbClr val="000000"/>
              </a:solidFill>
              <a:latin typeface="Arial"/>
              <a:ea typeface="Arial"/>
              <a:cs typeface="Arial"/>
              <a:sym typeface="Arial"/>
            </a:endParaRPr>
          </a:p>
        </p:txBody>
      </p:sp>
      <p:sp>
        <p:nvSpPr>
          <p:cNvPr id="260" name="Google Shape;260;g7e0a324897_0_0"/>
          <p:cNvSpPr txBox="1"/>
          <p:nvPr/>
        </p:nvSpPr>
        <p:spPr>
          <a:xfrm>
            <a:off x="0" y="5305825"/>
            <a:ext cx="2604300" cy="129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hlink"/>
              </a:buClr>
              <a:buSzPts val="2800"/>
              <a:buFont typeface="Impact"/>
              <a:buNone/>
            </a:pPr>
            <a:r>
              <a:rPr lang="en-US" sz="2800" b="1" i="0" u="none" strike="noStrike" cap="none">
                <a:solidFill>
                  <a:schemeClr val="hlink"/>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hlink"/>
              </a:buClr>
              <a:buSzPts val="2800"/>
              <a:buFont typeface="Impact"/>
              <a:buNone/>
            </a:pPr>
            <a:r>
              <a:rPr lang="en-US" sz="2800" b="1" i="0" u="none" strike="noStrike" cap="none">
                <a:solidFill>
                  <a:schemeClr val="hlink"/>
                </a:solidFill>
                <a:latin typeface="Verdana"/>
                <a:ea typeface="Verdana"/>
                <a:cs typeface="Verdana"/>
                <a:sym typeface="Verdana"/>
              </a:rPr>
              <a:t>Students </a:t>
            </a:r>
            <a:endParaRPr sz="1400" i="0" u="none" strike="noStrike" cap="none">
              <a:solidFill>
                <a:srgbClr val="000000"/>
              </a:solidFill>
              <a:latin typeface="Verdana"/>
              <a:ea typeface="Verdana"/>
              <a:cs typeface="Verdana"/>
              <a:sym typeface="Verdana"/>
            </a:endParaRPr>
          </a:p>
        </p:txBody>
      </p:sp>
      <p:grpSp>
        <p:nvGrpSpPr>
          <p:cNvPr id="261" name="Google Shape;261;g7e0a324897_0_0"/>
          <p:cNvGrpSpPr/>
          <p:nvPr/>
        </p:nvGrpSpPr>
        <p:grpSpPr>
          <a:xfrm>
            <a:off x="2077837" y="1510479"/>
            <a:ext cx="4773300" cy="4618180"/>
            <a:chOff x="2077813" y="1251060"/>
            <a:chExt cx="4773300" cy="4665300"/>
          </a:xfrm>
        </p:grpSpPr>
        <p:sp>
          <p:nvSpPr>
            <p:cNvPr id="262" name="Google Shape;262;g7e0a324897_0_0"/>
            <p:cNvSpPr/>
            <p:nvPr/>
          </p:nvSpPr>
          <p:spPr>
            <a:xfrm>
              <a:off x="3196522" y="3370875"/>
              <a:ext cx="2514600" cy="2450700"/>
            </a:xfrm>
            <a:prstGeom prst="ellipse">
              <a:avLst/>
            </a:prstGeom>
            <a:noFill/>
            <a:ln w="635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2400" b="0" i="0" u="none" strike="noStrike" cap="none">
                <a:solidFill>
                  <a:srgbClr val="0000FF"/>
                </a:solidFill>
                <a:latin typeface="Times New Roman"/>
                <a:ea typeface="Times New Roman"/>
                <a:cs typeface="Times New Roman"/>
                <a:sym typeface="Times New Roman"/>
              </a:endParaRPr>
            </a:p>
          </p:txBody>
        </p:sp>
        <p:sp>
          <p:nvSpPr>
            <p:cNvPr id="263" name="Google Shape;263;g7e0a324897_0_0"/>
            <p:cNvSpPr/>
            <p:nvPr/>
          </p:nvSpPr>
          <p:spPr>
            <a:xfrm>
              <a:off x="4083444" y="1894413"/>
              <a:ext cx="2514600" cy="2448900"/>
            </a:xfrm>
            <a:prstGeom prst="ellipse">
              <a:avLst/>
            </a:prstGeom>
            <a:noFill/>
            <a:ln w="635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64" name="Google Shape;264;g7e0a324897_0_0"/>
            <p:cNvSpPr/>
            <p:nvPr/>
          </p:nvSpPr>
          <p:spPr>
            <a:xfrm>
              <a:off x="2077813" y="1251060"/>
              <a:ext cx="4773300" cy="4665300"/>
            </a:xfrm>
            <a:prstGeom prst="ellipse">
              <a:avLst/>
            </a:prstGeom>
            <a:noFill/>
            <a:ln w="635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660066"/>
                </a:solidFill>
                <a:latin typeface="Times New Roman"/>
                <a:ea typeface="Times New Roman"/>
                <a:cs typeface="Times New Roman"/>
                <a:sym typeface="Times New Roman"/>
              </a:endParaRPr>
            </a:p>
          </p:txBody>
        </p:sp>
        <p:sp>
          <p:nvSpPr>
            <p:cNvPr id="265" name="Google Shape;265;g7e0a324897_0_0"/>
            <p:cNvSpPr/>
            <p:nvPr/>
          </p:nvSpPr>
          <p:spPr>
            <a:xfrm>
              <a:off x="2304226" y="1957133"/>
              <a:ext cx="2514600" cy="2450700"/>
            </a:xfrm>
            <a:prstGeom prst="ellipse">
              <a:avLst/>
            </a:prstGeom>
            <a:noFill/>
            <a:ln w="635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66" name="Google Shape;266;g7e0a324897_0_0"/>
            <p:cNvSpPr txBox="1"/>
            <p:nvPr/>
          </p:nvSpPr>
          <p:spPr>
            <a:xfrm>
              <a:off x="2182727" y="2775452"/>
              <a:ext cx="20604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8000"/>
                </a:buClr>
                <a:buSzPts val="700"/>
                <a:buFont typeface="Impact"/>
                <a:buNone/>
              </a:pPr>
              <a:r>
                <a:rPr lang="en-US" sz="2800" b="1" i="0" u="none" strike="noStrike" cap="none">
                  <a:solidFill>
                    <a:srgbClr val="008000"/>
                  </a:solidFill>
                  <a:latin typeface="Verdana"/>
                  <a:ea typeface="Verdana"/>
                  <a:cs typeface="Verdana"/>
                  <a:sym typeface="Verdana"/>
                </a:rPr>
                <a:t>SYSTEMS</a:t>
              </a:r>
              <a:endParaRPr sz="1400" i="0" u="none" strike="noStrike" cap="none">
                <a:solidFill>
                  <a:srgbClr val="000000"/>
                </a:solidFill>
                <a:latin typeface="Verdana"/>
                <a:ea typeface="Verdana"/>
                <a:cs typeface="Verdana"/>
                <a:sym typeface="Verdana"/>
              </a:endParaRPr>
            </a:p>
          </p:txBody>
        </p:sp>
        <p:sp>
          <p:nvSpPr>
            <p:cNvPr id="267" name="Google Shape;267;g7e0a324897_0_0"/>
            <p:cNvSpPr txBox="1"/>
            <p:nvPr/>
          </p:nvSpPr>
          <p:spPr>
            <a:xfrm>
              <a:off x="3162301" y="4758986"/>
              <a:ext cx="2604300" cy="52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700"/>
                <a:buFont typeface="Impact"/>
                <a:buNone/>
              </a:pPr>
              <a:r>
                <a:rPr lang="en-US" sz="2800" b="1" i="0" u="none" strike="noStrike" cap="none">
                  <a:solidFill>
                    <a:srgbClr val="0000FF"/>
                  </a:solidFill>
                  <a:latin typeface="Verdana"/>
                  <a:ea typeface="Verdana"/>
                  <a:cs typeface="Verdana"/>
                  <a:sym typeface="Verdana"/>
                </a:rPr>
                <a:t>PRACTICES</a:t>
              </a:r>
              <a:endParaRPr sz="1400" i="0" u="none" strike="noStrike" cap="none">
                <a:solidFill>
                  <a:srgbClr val="000000"/>
                </a:solidFill>
                <a:latin typeface="Verdana"/>
                <a:ea typeface="Verdana"/>
                <a:cs typeface="Verdana"/>
                <a:sym typeface="Verdana"/>
              </a:endParaRPr>
            </a:p>
          </p:txBody>
        </p:sp>
        <p:sp>
          <p:nvSpPr>
            <p:cNvPr id="268" name="Google Shape;268;g7e0a324897_0_0"/>
            <p:cNvSpPr txBox="1"/>
            <p:nvPr/>
          </p:nvSpPr>
          <p:spPr>
            <a:xfrm>
              <a:off x="5039328" y="2766682"/>
              <a:ext cx="1420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600"/>
                </a:buClr>
                <a:buSzPts val="700"/>
                <a:buFont typeface="Impact"/>
                <a:buNone/>
              </a:pPr>
              <a:r>
                <a:rPr lang="en-US" sz="2800" b="1" i="0" u="none" strike="noStrike" cap="none">
                  <a:solidFill>
                    <a:srgbClr val="FF6600"/>
                  </a:solidFill>
                  <a:latin typeface="Verdana"/>
                  <a:ea typeface="Verdana"/>
                  <a:cs typeface="Verdana"/>
                  <a:sym typeface="Verdana"/>
                </a:rPr>
                <a:t>DATA</a:t>
              </a:r>
              <a:endParaRPr sz="1400" i="0" u="none" strike="noStrike" cap="none">
                <a:solidFill>
                  <a:srgbClr val="000000"/>
                </a:solidFill>
                <a:latin typeface="Verdana"/>
                <a:ea typeface="Verdana"/>
                <a:cs typeface="Verdana"/>
                <a:sym typeface="Verdana"/>
              </a:endParaRPr>
            </a:p>
          </p:txBody>
        </p:sp>
        <p:sp>
          <p:nvSpPr>
            <p:cNvPr id="269" name="Google Shape;269;g7e0a324897_0_0"/>
            <p:cNvSpPr txBox="1"/>
            <p:nvPr/>
          </p:nvSpPr>
          <p:spPr>
            <a:xfrm>
              <a:off x="3314676" y="1433928"/>
              <a:ext cx="2514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700"/>
                <a:buFont typeface="Impact"/>
                <a:buNone/>
              </a:pPr>
              <a:r>
                <a:rPr lang="en-US" sz="2800" b="1" i="0" u="none" strike="noStrike" cap="none">
                  <a:solidFill>
                    <a:srgbClr val="660066"/>
                  </a:solidFill>
                  <a:latin typeface="Verdana"/>
                  <a:ea typeface="Verdana"/>
                  <a:cs typeface="Verdana"/>
                  <a:sym typeface="Verdana"/>
                </a:rPr>
                <a:t>OUTCOMES</a:t>
              </a:r>
              <a:endParaRPr sz="1400" i="0" u="none" strike="noStrike" cap="none">
                <a:solidFill>
                  <a:srgbClr val="000000"/>
                </a:solidFill>
                <a:latin typeface="Verdana"/>
                <a:ea typeface="Verdana"/>
                <a:cs typeface="Verdana"/>
                <a:sym typeface="Verdana"/>
              </a:endParaRPr>
            </a:p>
          </p:txBody>
        </p:sp>
      </p:grpSp>
      <p:pic>
        <p:nvPicPr>
          <p:cNvPr id="270" name="Google Shape;270;g7e0a324897_0_0" descr="http://www.pbis.org/common/cms/media/Logo_big.jpg"/>
          <p:cNvPicPr preferRelativeResize="0"/>
          <p:nvPr/>
        </p:nvPicPr>
        <p:blipFill rotWithShape="1">
          <a:blip r:embed="rId3">
            <a:alphaModFix/>
          </a:blip>
          <a:srcRect/>
          <a:stretch/>
        </p:blipFill>
        <p:spPr>
          <a:xfrm>
            <a:off x="7772400" y="6330950"/>
            <a:ext cx="1208437" cy="368214"/>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8"/>
          <p:cNvSpPr txBox="1">
            <a:spLocks noGrp="1"/>
          </p:cNvSpPr>
          <p:nvPr>
            <p:ph type="title"/>
          </p:nvPr>
        </p:nvSpPr>
        <p:spPr>
          <a:xfrm>
            <a:off x="457200" y="198783"/>
            <a:ext cx="8229600" cy="1218867"/>
          </a:xfrm>
          <a:prstGeom prst="rect">
            <a:avLst/>
          </a:prstGeom>
          <a:solidFill>
            <a:srgbClr val="A9DCF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US" i="0" u="none" strike="noStrike" cap="none">
                <a:solidFill>
                  <a:schemeClr val="dk1"/>
                </a:solidFill>
              </a:rPr>
              <a:t>VTSS Implementation Matrix: </a:t>
            </a:r>
            <a:br>
              <a:rPr lang="en-US" i="0" u="none" strike="noStrike" cap="none">
                <a:solidFill>
                  <a:schemeClr val="dk1"/>
                </a:solidFill>
              </a:rPr>
            </a:br>
            <a:r>
              <a:rPr lang="en-US" i="0" u="none" strike="noStrike" cap="none">
                <a:solidFill>
                  <a:schemeClr val="dk1"/>
                </a:solidFill>
              </a:rPr>
              <a:t>Our Roadmap for the Work</a:t>
            </a:r>
            <a:endParaRPr/>
          </a:p>
        </p:txBody>
      </p:sp>
      <p:sp>
        <p:nvSpPr>
          <p:cNvPr id="276" name="Google Shape;276;p8"/>
          <p:cNvSpPr txBox="1"/>
          <p:nvPr/>
        </p:nvSpPr>
        <p:spPr>
          <a:xfrm>
            <a:off x="342900" y="1649900"/>
            <a:ext cx="8801100" cy="3915900"/>
          </a:xfrm>
          <a:prstGeom prst="rect">
            <a:avLst/>
          </a:prstGeom>
          <a:solidFill>
            <a:schemeClr val="lt1"/>
          </a:solidFill>
          <a:ln>
            <a:noFill/>
          </a:ln>
        </p:spPr>
        <p:txBody>
          <a:bodyPr spcFirstLastPara="1" wrap="square" lIns="91425" tIns="91425" rIns="91425" bIns="91425" anchor="t" anchorCtr="0">
            <a:noAutofit/>
          </a:bodyPr>
          <a:lstStyle/>
          <a:p>
            <a:pPr marL="457200" marR="0" lvl="0" indent="-228600" algn="ctr" rtl="0">
              <a:lnSpc>
                <a:spcPct val="115000"/>
              </a:lnSpc>
              <a:spcBef>
                <a:spcPts val="0"/>
              </a:spcBef>
              <a:spcAft>
                <a:spcPts val="0"/>
              </a:spcAft>
              <a:buClr>
                <a:srgbClr val="006387"/>
              </a:buClr>
              <a:buSzPts val="2800"/>
              <a:buFont typeface="Arial"/>
              <a:buNone/>
            </a:pPr>
            <a:r>
              <a:rPr lang="en-US" sz="2800" b="0" i="0" u="none" strike="noStrike" cap="none">
                <a:solidFill>
                  <a:schemeClr val="dk1"/>
                </a:solidFill>
                <a:latin typeface="Verdana"/>
                <a:ea typeface="Verdana"/>
                <a:cs typeface="Verdana"/>
                <a:sym typeface="Verdana"/>
              </a:rPr>
              <a:t>6 Core Components of the </a:t>
            </a:r>
            <a:endParaRPr/>
          </a:p>
          <a:p>
            <a:pPr marL="457200" marR="0" lvl="0" indent="-228600" algn="ctr" rtl="0">
              <a:lnSpc>
                <a:spcPct val="115000"/>
              </a:lnSpc>
              <a:spcBef>
                <a:spcPts val="0"/>
              </a:spcBef>
              <a:spcAft>
                <a:spcPts val="0"/>
              </a:spcAft>
              <a:buClr>
                <a:srgbClr val="006387"/>
              </a:buClr>
              <a:buSzPts val="2800"/>
              <a:buFont typeface="Arial"/>
              <a:buNone/>
            </a:pPr>
            <a:r>
              <a:rPr lang="en-US" sz="2800" b="0" i="0" u="none" strike="noStrike" cap="none">
                <a:solidFill>
                  <a:schemeClr val="dk1"/>
                </a:solidFill>
                <a:latin typeface="Verdana"/>
                <a:ea typeface="Verdana"/>
                <a:cs typeface="Verdana"/>
                <a:sym typeface="Verdana"/>
              </a:rPr>
              <a:t>Implementation Matrix</a:t>
            </a:r>
            <a:endParaRPr sz="2800" b="0" i="0" u="none" strike="noStrike" cap="none">
              <a:solidFill>
                <a:schemeClr val="dk1"/>
              </a:solidFill>
              <a:latin typeface="Verdana"/>
              <a:ea typeface="Verdana"/>
              <a:cs typeface="Verdana"/>
              <a:sym typeface="Verdana"/>
            </a:endParaRPr>
          </a:p>
          <a:p>
            <a:pPr marL="457200" marR="0" lvl="0" indent="-228600" algn="ctr" rtl="0">
              <a:lnSpc>
                <a:spcPct val="115000"/>
              </a:lnSpc>
              <a:spcBef>
                <a:spcPts val="0"/>
              </a:spcBef>
              <a:spcAft>
                <a:spcPts val="0"/>
              </a:spcAft>
              <a:buClr>
                <a:srgbClr val="006387"/>
              </a:buClr>
              <a:buSzPts val="2800"/>
              <a:buFont typeface="Arial"/>
              <a:buNone/>
            </a:pPr>
            <a:endParaRPr sz="2800">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1.Aligned Organizational Structure </a:t>
            </a:r>
            <a:endParaRPr sz="2800" b="0" i="0" u="none" strike="noStrike" cap="none">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2.Data Informed Decision Making</a:t>
            </a:r>
            <a:endParaRPr sz="2800" b="0" i="0" u="none" strike="noStrike" cap="none">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3.Evidence-Based Practices</a:t>
            </a:r>
            <a:endParaRPr sz="2800" b="0" i="0" u="none" strike="noStrike" cap="none">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4.Family, School, and Community     	Partnerships</a:t>
            </a:r>
            <a:endParaRPr sz="2800" b="0" i="0" u="none" strike="noStrike" cap="none">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5.Monitoring Student Progress</a:t>
            </a:r>
            <a:endParaRPr sz="2800" b="0" i="0" u="none" strike="noStrike" cap="none">
              <a:solidFill>
                <a:schemeClr val="dk1"/>
              </a:solidFill>
              <a:latin typeface="Verdana"/>
              <a:ea typeface="Verdana"/>
              <a:cs typeface="Verdana"/>
              <a:sym typeface="Verdana"/>
            </a:endParaRPr>
          </a:p>
          <a:p>
            <a:pPr marL="50800" marR="0" lvl="0" indent="0" algn="l" rtl="0">
              <a:lnSpc>
                <a:spcPct val="115000"/>
              </a:lnSpc>
              <a:spcBef>
                <a:spcPts val="0"/>
              </a:spcBef>
              <a:spcAft>
                <a:spcPts val="0"/>
              </a:spcAft>
              <a:buNone/>
            </a:pPr>
            <a:r>
              <a:rPr lang="en-US" sz="2800" b="0" i="0" u="none" strike="noStrike" cap="none">
                <a:solidFill>
                  <a:schemeClr val="dk1"/>
                </a:solidFill>
                <a:latin typeface="Verdana"/>
                <a:ea typeface="Verdana"/>
                <a:cs typeface="Verdana"/>
                <a:sym typeface="Verdana"/>
              </a:rPr>
              <a:t>6.Evaluation</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2800" b="0" i="0" u="none" strike="noStrike" cap="none">
              <a:solidFill>
                <a:schemeClr val="dk1"/>
              </a:solidFill>
              <a:latin typeface="Verdana"/>
              <a:ea typeface="Verdana"/>
              <a:cs typeface="Verdana"/>
              <a:sym typeface="Verdana"/>
            </a:endParaRPr>
          </a:p>
        </p:txBody>
      </p:sp>
      <p:sp>
        <p:nvSpPr>
          <p:cNvPr id="277" name="Google Shape;277;p8"/>
          <p:cNvSpPr/>
          <p:nvPr/>
        </p:nvSpPr>
        <p:spPr>
          <a:xfrm>
            <a:off x="79512" y="3133426"/>
            <a:ext cx="6697918" cy="666300"/>
          </a:xfrm>
          <a:prstGeom prst="ellipse">
            <a:avLst/>
          </a:prstGeom>
          <a:noFill/>
          <a:ln w="28575"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e0a324897_0_203"/>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91"/>
              <a:buFont typeface="Arial"/>
              <a:buNone/>
            </a:pP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91"/>
              <a:buFont typeface="Arial"/>
              <a:buNone/>
            </a:pPr>
            <a:r>
              <a:rPr lang="en-US" sz="2800" i="0" u="none" strike="noStrike" cap="none">
                <a:solidFill>
                  <a:schemeClr val="dk1"/>
                </a:solidFill>
              </a:rPr>
              <a:t>Supporting Improvements in Behavior, Academics, and Social-Emotional Wellness</a:t>
            </a:r>
            <a:endParaRPr/>
          </a:p>
          <a:p>
            <a:pPr marL="0" marR="0" lvl="0" indent="0" algn="ctr" rtl="0">
              <a:lnSpc>
                <a:spcPct val="100000"/>
              </a:lnSpc>
              <a:spcBef>
                <a:spcPts val="0"/>
              </a:spcBef>
              <a:spcAft>
                <a:spcPts val="0"/>
              </a:spcAft>
              <a:buClr>
                <a:schemeClr val="dk1"/>
              </a:buClr>
              <a:buSzPts val="1400"/>
              <a:buFont typeface="Arial"/>
              <a:buNone/>
            </a:pPr>
            <a:endParaRPr sz="4400" i="0" u="none" strike="noStrike" cap="none">
              <a:solidFill>
                <a:schemeClr val="dk1"/>
              </a:solidFill>
            </a:endParaRPr>
          </a:p>
        </p:txBody>
      </p:sp>
      <p:sp>
        <p:nvSpPr>
          <p:cNvPr id="283" name="Google Shape;283;g7e0a324897_0_203"/>
          <p:cNvSpPr txBox="1"/>
          <p:nvPr/>
        </p:nvSpPr>
        <p:spPr>
          <a:xfrm>
            <a:off x="6701700" y="2218475"/>
            <a:ext cx="2442300" cy="1635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Decision</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6600"/>
              </a:buClr>
              <a:buSzPts val="2800"/>
              <a:buFont typeface="Impact"/>
              <a:buNone/>
            </a:pPr>
            <a:r>
              <a:rPr lang="en-US" sz="2800" b="1" i="0" u="none" strike="noStrike" cap="none">
                <a:solidFill>
                  <a:srgbClr val="FF6600"/>
                </a:solidFill>
                <a:latin typeface="Verdana"/>
                <a:ea typeface="Verdana"/>
                <a:cs typeface="Verdana"/>
                <a:sym typeface="Verdana"/>
              </a:rPr>
              <a:t>Making</a:t>
            </a:r>
            <a:endParaRPr sz="1400" i="0" u="none" strike="noStrike" cap="none">
              <a:solidFill>
                <a:srgbClr val="000000"/>
              </a:solidFill>
              <a:latin typeface="Verdana"/>
              <a:ea typeface="Verdana"/>
              <a:cs typeface="Verdana"/>
              <a:sym typeface="Verdana"/>
            </a:endParaRPr>
          </a:p>
        </p:txBody>
      </p:sp>
      <p:sp>
        <p:nvSpPr>
          <p:cNvPr id="284" name="Google Shape;284;g7e0a324897_0_203"/>
          <p:cNvSpPr txBox="1"/>
          <p:nvPr/>
        </p:nvSpPr>
        <p:spPr>
          <a:xfrm>
            <a:off x="0" y="1909825"/>
            <a:ext cx="2442300" cy="147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Verdana"/>
                <a:ea typeface="Verdana"/>
                <a:cs typeface="Verdana"/>
                <a:sym typeface="Verdana"/>
              </a:rPr>
              <a:t>Staff </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8000"/>
              </a:buClr>
              <a:buSzPts val="2800"/>
              <a:buFont typeface="Impact"/>
              <a:buNone/>
            </a:pPr>
            <a:r>
              <a:rPr lang="en-US" sz="2800" b="1" i="0" u="none" strike="noStrike" cap="none">
                <a:solidFill>
                  <a:srgbClr val="008000"/>
                </a:solidFill>
                <a:latin typeface="Impact"/>
                <a:ea typeface="Impact"/>
                <a:cs typeface="Impact"/>
                <a:sym typeface="Impact"/>
              </a:rPr>
              <a:t> </a:t>
            </a:r>
            <a:endParaRPr sz="1400" b="0" i="0" u="none" strike="noStrike" cap="none">
              <a:solidFill>
                <a:srgbClr val="000000"/>
              </a:solidFill>
              <a:latin typeface="Arial"/>
              <a:ea typeface="Arial"/>
              <a:cs typeface="Arial"/>
              <a:sym typeface="Arial"/>
            </a:endParaRPr>
          </a:p>
        </p:txBody>
      </p:sp>
      <p:sp>
        <p:nvSpPr>
          <p:cNvPr id="285" name="Google Shape;285;g7e0a324897_0_203"/>
          <p:cNvSpPr txBox="1"/>
          <p:nvPr/>
        </p:nvSpPr>
        <p:spPr>
          <a:xfrm>
            <a:off x="0" y="5305825"/>
            <a:ext cx="2604300" cy="129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hlink"/>
              </a:buClr>
              <a:buSzPts val="2800"/>
              <a:buFont typeface="Impact"/>
              <a:buNone/>
            </a:pPr>
            <a:r>
              <a:rPr lang="en-US" sz="2800" b="1" i="0" u="none" strike="noStrike" cap="none">
                <a:solidFill>
                  <a:schemeClr val="hlink"/>
                </a:solidFill>
                <a:latin typeface="Verdana"/>
                <a:ea typeface="Verdana"/>
                <a:cs typeface="Verdana"/>
                <a:sym typeface="Verdana"/>
              </a:rPr>
              <a:t>Supporting</a:t>
            </a:r>
            <a:endParaRPr sz="14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hlink"/>
              </a:buClr>
              <a:buSzPts val="2800"/>
              <a:buFont typeface="Impact"/>
              <a:buNone/>
            </a:pPr>
            <a:r>
              <a:rPr lang="en-US" sz="2800" b="1" i="0" u="none" strike="noStrike" cap="none">
                <a:solidFill>
                  <a:schemeClr val="hlink"/>
                </a:solidFill>
                <a:latin typeface="Verdana"/>
                <a:ea typeface="Verdana"/>
                <a:cs typeface="Verdana"/>
                <a:sym typeface="Verdana"/>
              </a:rPr>
              <a:t>Students </a:t>
            </a:r>
            <a:endParaRPr sz="1400" i="0" u="none" strike="noStrike" cap="none">
              <a:solidFill>
                <a:srgbClr val="000000"/>
              </a:solidFill>
              <a:latin typeface="Verdana"/>
              <a:ea typeface="Verdana"/>
              <a:cs typeface="Verdana"/>
              <a:sym typeface="Verdana"/>
            </a:endParaRPr>
          </a:p>
        </p:txBody>
      </p:sp>
      <p:sp>
        <p:nvSpPr>
          <p:cNvPr id="286" name="Google Shape;286;g7e0a324897_0_203"/>
          <p:cNvSpPr/>
          <p:nvPr/>
        </p:nvSpPr>
        <p:spPr>
          <a:xfrm rot="2117974">
            <a:off x="6031603" y="3864849"/>
            <a:ext cx="2307687" cy="607897"/>
          </a:xfrm>
          <a:prstGeom prst="leftArrow">
            <a:avLst>
              <a:gd name="adj1" fmla="val 50000"/>
              <a:gd name="adj2" fmla="val 3290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9129"/>
              </a:solidFill>
              <a:latin typeface="Arial"/>
              <a:ea typeface="Arial"/>
              <a:cs typeface="Arial"/>
              <a:sym typeface="Arial"/>
            </a:endParaRPr>
          </a:p>
        </p:txBody>
      </p:sp>
      <p:grpSp>
        <p:nvGrpSpPr>
          <p:cNvPr id="287" name="Google Shape;287;g7e0a324897_0_203"/>
          <p:cNvGrpSpPr/>
          <p:nvPr/>
        </p:nvGrpSpPr>
        <p:grpSpPr>
          <a:xfrm>
            <a:off x="2077837" y="1510479"/>
            <a:ext cx="4773300" cy="4618180"/>
            <a:chOff x="2077813" y="1251060"/>
            <a:chExt cx="4773300" cy="4665300"/>
          </a:xfrm>
        </p:grpSpPr>
        <p:sp>
          <p:nvSpPr>
            <p:cNvPr id="288" name="Google Shape;288;g7e0a324897_0_203"/>
            <p:cNvSpPr/>
            <p:nvPr/>
          </p:nvSpPr>
          <p:spPr>
            <a:xfrm>
              <a:off x="3196522" y="3370875"/>
              <a:ext cx="2514600" cy="2450700"/>
            </a:xfrm>
            <a:prstGeom prst="ellipse">
              <a:avLst/>
            </a:prstGeom>
            <a:noFill/>
            <a:ln w="635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2400" b="0" i="0" u="none" strike="noStrike" cap="none">
                <a:solidFill>
                  <a:srgbClr val="0000FF"/>
                </a:solidFill>
                <a:latin typeface="Times New Roman"/>
                <a:ea typeface="Times New Roman"/>
                <a:cs typeface="Times New Roman"/>
                <a:sym typeface="Times New Roman"/>
              </a:endParaRPr>
            </a:p>
          </p:txBody>
        </p:sp>
        <p:sp>
          <p:nvSpPr>
            <p:cNvPr id="289" name="Google Shape;289;g7e0a324897_0_203"/>
            <p:cNvSpPr/>
            <p:nvPr/>
          </p:nvSpPr>
          <p:spPr>
            <a:xfrm>
              <a:off x="4083444" y="1894413"/>
              <a:ext cx="2514600" cy="2448900"/>
            </a:xfrm>
            <a:prstGeom prst="ellipse">
              <a:avLst/>
            </a:prstGeom>
            <a:noFill/>
            <a:ln w="635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0" name="Google Shape;290;g7e0a324897_0_203"/>
            <p:cNvSpPr/>
            <p:nvPr/>
          </p:nvSpPr>
          <p:spPr>
            <a:xfrm>
              <a:off x="2077813" y="1251060"/>
              <a:ext cx="4773300" cy="4665300"/>
            </a:xfrm>
            <a:prstGeom prst="ellipse">
              <a:avLst/>
            </a:prstGeom>
            <a:noFill/>
            <a:ln w="635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660066"/>
                </a:solidFill>
                <a:latin typeface="Times New Roman"/>
                <a:ea typeface="Times New Roman"/>
                <a:cs typeface="Times New Roman"/>
                <a:sym typeface="Times New Roman"/>
              </a:endParaRPr>
            </a:p>
          </p:txBody>
        </p:sp>
        <p:sp>
          <p:nvSpPr>
            <p:cNvPr id="291" name="Google Shape;291;g7e0a324897_0_203"/>
            <p:cNvSpPr/>
            <p:nvPr/>
          </p:nvSpPr>
          <p:spPr>
            <a:xfrm>
              <a:off x="2304226" y="1957133"/>
              <a:ext cx="2514600" cy="2450700"/>
            </a:xfrm>
            <a:prstGeom prst="ellipse">
              <a:avLst/>
            </a:prstGeom>
            <a:noFill/>
            <a:ln w="635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2" name="Google Shape;292;g7e0a324897_0_203"/>
            <p:cNvSpPr txBox="1"/>
            <p:nvPr/>
          </p:nvSpPr>
          <p:spPr>
            <a:xfrm>
              <a:off x="2182727" y="2775452"/>
              <a:ext cx="20604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8000"/>
                </a:buClr>
                <a:buSzPts val="700"/>
                <a:buFont typeface="Impact"/>
                <a:buNone/>
              </a:pPr>
              <a:r>
                <a:rPr lang="en-US" sz="2800" b="1" i="0" u="none" strike="noStrike" cap="none">
                  <a:solidFill>
                    <a:srgbClr val="008000"/>
                  </a:solidFill>
                  <a:latin typeface="Verdana"/>
                  <a:ea typeface="Verdana"/>
                  <a:cs typeface="Verdana"/>
                  <a:sym typeface="Verdana"/>
                </a:rPr>
                <a:t>SYSTEMS</a:t>
              </a:r>
              <a:endParaRPr sz="1400" i="0" u="none" strike="noStrike" cap="none">
                <a:solidFill>
                  <a:srgbClr val="000000"/>
                </a:solidFill>
                <a:latin typeface="Verdana"/>
                <a:ea typeface="Verdana"/>
                <a:cs typeface="Verdana"/>
                <a:sym typeface="Verdana"/>
              </a:endParaRPr>
            </a:p>
          </p:txBody>
        </p:sp>
        <p:sp>
          <p:nvSpPr>
            <p:cNvPr id="293" name="Google Shape;293;g7e0a324897_0_203"/>
            <p:cNvSpPr txBox="1"/>
            <p:nvPr/>
          </p:nvSpPr>
          <p:spPr>
            <a:xfrm>
              <a:off x="3162301" y="4758986"/>
              <a:ext cx="2604300" cy="52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700"/>
                <a:buFont typeface="Impact"/>
                <a:buNone/>
              </a:pPr>
              <a:r>
                <a:rPr lang="en-US" sz="2800" b="1" i="0" u="none" strike="noStrike" cap="none">
                  <a:solidFill>
                    <a:srgbClr val="0000FF"/>
                  </a:solidFill>
                  <a:latin typeface="Verdana"/>
                  <a:ea typeface="Verdana"/>
                  <a:cs typeface="Verdana"/>
                  <a:sym typeface="Verdana"/>
                </a:rPr>
                <a:t>PRACTICES</a:t>
              </a:r>
              <a:endParaRPr sz="1400" i="0" u="none" strike="noStrike" cap="none">
                <a:solidFill>
                  <a:srgbClr val="000000"/>
                </a:solidFill>
                <a:latin typeface="Verdana"/>
                <a:ea typeface="Verdana"/>
                <a:cs typeface="Verdana"/>
                <a:sym typeface="Verdana"/>
              </a:endParaRPr>
            </a:p>
          </p:txBody>
        </p:sp>
        <p:sp>
          <p:nvSpPr>
            <p:cNvPr id="294" name="Google Shape;294;g7e0a324897_0_203"/>
            <p:cNvSpPr txBox="1"/>
            <p:nvPr/>
          </p:nvSpPr>
          <p:spPr>
            <a:xfrm>
              <a:off x="5039328" y="2766682"/>
              <a:ext cx="1420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600"/>
                </a:buClr>
                <a:buSzPts val="700"/>
                <a:buFont typeface="Impact"/>
                <a:buNone/>
              </a:pPr>
              <a:r>
                <a:rPr lang="en-US" sz="2800" b="1" i="0" u="none" strike="noStrike" cap="none">
                  <a:solidFill>
                    <a:srgbClr val="FF6600"/>
                  </a:solidFill>
                  <a:latin typeface="Verdana"/>
                  <a:ea typeface="Verdana"/>
                  <a:cs typeface="Verdana"/>
                  <a:sym typeface="Verdana"/>
                </a:rPr>
                <a:t>DATA</a:t>
              </a:r>
              <a:endParaRPr sz="1400" i="0" u="none" strike="noStrike" cap="none">
                <a:solidFill>
                  <a:srgbClr val="000000"/>
                </a:solidFill>
                <a:latin typeface="Verdana"/>
                <a:ea typeface="Verdana"/>
                <a:cs typeface="Verdana"/>
                <a:sym typeface="Verdana"/>
              </a:endParaRPr>
            </a:p>
          </p:txBody>
        </p:sp>
        <p:sp>
          <p:nvSpPr>
            <p:cNvPr id="295" name="Google Shape;295;g7e0a324897_0_203"/>
            <p:cNvSpPr txBox="1"/>
            <p:nvPr/>
          </p:nvSpPr>
          <p:spPr>
            <a:xfrm>
              <a:off x="3314676" y="1433928"/>
              <a:ext cx="2514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700"/>
                <a:buFont typeface="Impact"/>
                <a:buNone/>
              </a:pPr>
              <a:r>
                <a:rPr lang="en-US" sz="2800" b="1" i="0" u="none" strike="noStrike" cap="none">
                  <a:solidFill>
                    <a:srgbClr val="660066"/>
                  </a:solidFill>
                  <a:latin typeface="Verdana"/>
                  <a:ea typeface="Verdana"/>
                  <a:cs typeface="Verdana"/>
                  <a:sym typeface="Verdana"/>
                </a:rPr>
                <a:t>OUTCOMES</a:t>
              </a:r>
              <a:endParaRPr sz="1400" i="0" u="none" strike="noStrike" cap="none">
                <a:solidFill>
                  <a:srgbClr val="000000"/>
                </a:solidFill>
                <a:latin typeface="Verdana"/>
                <a:ea typeface="Verdana"/>
                <a:cs typeface="Verdana"/>
                <a:sym typeface="Verdana"/>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tss-powerpoint-template-nov-4-2019">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4049</Words>
  <Application>Microsoft Office PowerPoint</Application>
  <PresentationFormat>On-screen Show (4:3)</PresentationFormat>
  <Paragraphs>408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Roboto</vt:lpstr>
      <vt:lpstr>Times New Roman</vt:lpstr>
      <vt:lpstr>Verdana</vt:lpstr>
      <vt:lpstr>Calibri</vt:lpstr>
      <vt:lpstr>Arial</vt:lpstr>
      <vt:lpstr>Impact</vt:lpstr>
      <vt:lpstr>vtss-powerpoint-template-nov-4-2019</vt:lpstr>
      <vt:lpstr> Diving Into Data Webinar 2 </vt:lpstr>
      <vt:lpstr>PowerPoint Presentation</vt:lpstr>
      <vt:lpstr>Success Criteria</vt:lpstr>
      <vt:lpstr>Essential Questions</vt:lpstr>
      <vt:lpstr>The Three Tier Framework</vt:lpstr>
      <vt:lpstr>PowerPoint Presentation</vt:lpstr>
      <vt:lpstr>  VTSS Implementation Logic  </vt:lpstr>
      <vt:lpstr>VTSS Implementation Matrix:  Our Roadmap for the Work</vt:lpstr>
      <vt:lpstr> Supporting Improvements in Behavior, Academics, and Social-Emotional Wellness </vt:lpstr>
      <vt:lpstr>Why focus on data?</vt:lpstr>
      <vt:lpstr>Organizing for Implementation </vt:lpstr>
      <vt:lpstr>How are we organized to utilize data?</vt:lpstr>
      <vt:lpstr>Data Systems for Successful Implementation</vt:lpstr>
      <vt:lpstr>For Example</vt:lpstr>
      <vt:lpstr>Your Data Story</vt:lpstr>
      <vt:lpstr>Familiar Data within Your Division</vt:lpstr>
      <vt:lpstr>Would you like to know more about...</vt:lpstr>
      <vt:lpstr>Data Informed Decision Making</vt:lpstr>
      <vt:lpstr>Be Precise!</vt:lpstr>
      <vt:lpstr>PowerPoint Presentation</vt:lpstr>
      <vt:lpstr>Would you like to rewrite the end of your story?</vt:lpstr>
      <vt:lpstr>Demonstration School(s)</vt:lpstr>
      <vt:lpstr>Early Adopter School Video</vt:lpstr>
      <vt:lpstr>Next Steps</vt:lpstr>
      <vt:lpstr>Google Drive Directions</vt:lpstr>
      <vt:lpstr>Documents for Division Folder</vt:lpstr>
      <vt:lpstr>Wrap Up</vt:lpstr>
      <vt:lpstr>Success Criteria Webinar #1</vt:lpstr>
      <vt:lpstr>Success Criteria Webinar #2</vt:lpstr>
      <vt:lpstr>Tier 1 New Team Forum</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E&amp;I Diving Into Data Webinar #2</dc:title>
  <dc:creator>Anna</dc:creator>
  <cp:lastModifiedBy>Gene Miles</cp:lastModifiedBy>
  <cp:revision>3</cp:revision>
  <dcterms:modified xsi:type="dcterms:W3CDTF">2020-03-03T00:28:33Z</dcterms:modified>
</cp:coreProperties>
</file>