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2J/1pBWIO8dDaPMdYgjlagqEF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8" y="49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Welcome to your final webinar in the Cohort 7 virtual series. We will look at next steps and resource analysis to support our decision to join VTSS.</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spcBef>
                <a:spcPts val="0"/>
              </a:spcBef>
              <a:spcAft>
                <a:spcPts val="0"/>
              </a:spcAft>
              <a:buNone/>
            </a:pPr>
            <a:endParaRPr/>
          </a:p>
        </p:txBody>
      </p:sp>
      <p:sp>
        <p:nvSpPr>
          <p:cNvPr id="197" name="Google Shape;1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0f6d2ca3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0f6d2ca3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b="1"/>
              <a:t>Talking Points: We know that you’ve worked diligently on each webinar along with your VTSS Systems Coach. It’s now time for you team to ask “Do we have the resources to do the work? Please include your VTSS Systems Coach. They can support your decision and answer any questions your team may have at this point.</a:t>
            </a:r>
            <a:endParaRPr b="1"/>
          </a:p>
          <a:p>
            <a:pPr marL="0" lvl="0" indent="0" algn="l" rtl="0">
              <a:spcBef>
                <a:spcPts val="0"/>
              </a:spcBef>
              <a:spcAft>
                <a:spcPts val="0"/>
              </a:spcAft>
              <a:buNone/>
            </a:pPr>
            <a:endParaRPr b="1"/>
          </a:p>
        </p:txBody>
      </p:sp>
      <p:sp>
        <p:nvSpPr>
          <p:cNvPr id="204" name="Google Shape;204;g70f6d2ca3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0f6d2ca3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70f6d2ca3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Talking Points:</a:t>
            </a:r>
            <a:endParaRPr b="1"/>
          </a:p>
          <a:p>
            <a:pPr marL="0" lvl="0" indent="0" algn="l" rtl="0">
              <a:lnSpc>
                <a:spcPct val="100000"/>
              </a:lnSpc>
              <a:spcBef>
                <a:spcPts val="0"/>
              </a:spcBef>
              <a:spcAft>
                <a:spcPts val="0"/>
              </a:spcAft>
              <a:buSzPts val="1400"/>
              <a:buNone/>
            </a:pPr>
            <a:r>
              <a:rPr lang="en-US"/>
              <a:t>During Webinar # 2, we talked about the importance of your team knowing the resources for adults and students in the division. This analysis helps to make sure we are being smart with our time, alignment of work and funds. Please locate this document on the website, webinar 4, materials.  Pause and work through each statement answering yes or no along with any next steps or action items you’ve discussed.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0f6d2ca3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0f6d2ca3f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What are your next steps? (Read each one above)</a:t>
            </a:r>
            <a:endParaRPr/>
          </a:p>
          <a:p>
            <a:pPr marL="0" lvl="0" indent="0" algn="l" rtl="0">
              <a:spcBef>
                <a:spcPts val="0"/>
              </a:spcBef>
              <a:spcAft>
                <a:spcPts val="0"/>
              </a:spcAft>
              <a:buNone/>
            </a:pPr>
            <a:endParaRPr/>
          </a:p>
        </p:txBody>
      </p:sp>
      <p:sp>
        <p:nvSpPr>
          <p:cNvPr id="217" name="Google Shape;217;g70f6d2ca3f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6db3ac8f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6db3ac8f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76db3ac8f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3"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23"/>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2"/>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 name="Google Shape;8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32"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92" name="Google Shape;92;p32"/>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3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33"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1" name="Google Shape;101;p33"/>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3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9" name="Google Shape;109;p34"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10" name="Google Shape;110;p34"/>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4" name="Google Shape;11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35"/>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8" name="Google Shape;118;p35"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19" name="Google Shape;119;p35"/>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3" name="Google Shape;123;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6"/>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7" name="Google Shape;127;p36"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28" name="Google Shape;128;p3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9"/>
        <p:cNvGrpSpPr/>
        <p:nvPr/>
      </p:nvGrpSpPr>
      <p:grpSpPr>
        <a:xfrm>
          <a:off x="0" y="0"/>
          <a:ext cx="0" cy="0"/>
          <a:chOff x="0" y="0"/>
          <a:chExt cx="0" cy="0"/>
        </a:xfrm>
      </p:grpSpPr>
      <p:sp>
        <p:nvSpPr>
          <p:cNvPr id="130" name="Google Shape;130;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32" name="Google Shape;13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3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6" name="Google Shape;136;p37"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7" name="Google Shape;137;p37"/>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3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3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38"/>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8" name="Google Shape;148;p38"/>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9" name="Google Shape;149;p3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39"/>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5" name="Google Shape;155;p3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6"/>
        <p:cNvGrpSpPr/>
        <p:nvPr/>
      </p:nvGrpSpPr>
      <p:grpSpPr>
        <a:xfrm>
          <a:off x="0" y="0"/>
          <a:ext cx="0" cy="0"/>
          <a:chOff x="0" y="0"/>
          <a:chExt cx="0" cy="0"/>
        </a:xfrm>
      </p:grpSpPr>
      <p:sp>
        <p:nvSpPr>
          <p:cNvPr id="157" name="Google Shape;15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0" name="Google Shape;160;p4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61"/>
        <p:cNvGrpSpPr/>
        <p:nvPr/>
      </p:nvGrpSpPr>
      <p:grpSpPr>
        <a:xfrm>
          <a:off x="0" y="0"/>
          <a:ext cx="0" cy="0"/>
          <a:chOff x="0" y="0"/>
          <a:chExt cx="0" cy="0"/>
        </a:xfrm>
      </p:grpSpPr>
      <p:sp>
        <p:nvSpPr>
          <p:cNvPr id="162" name="Google Shape;16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
        <p:cNvGrpSpPr/>
        <p:nvPr/>
      </p:nvGrpSpPr>
      <p:grpSpPr>
        <a:xfrm>
          <a:off x="0" y="0"/>
          <a:ext cx="0" cy="0"/>
          <a:chOff x="0" y="0"/>
          <a:chExt cx="0" cy="0"/>
        </a:xfrm>
      </p:grpSpPr>
      <p:pic>
        <p:nvPicPr>
          <p:cNvPr id="24" name="Google Shape;24;p24"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5" name="Google Shape;25;p24"/>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2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5"/>
        <p:cNvGrpSpPr/>
        <p:nvPr/>
      </p:nvGrpSpPr>
      <p:grpSpPr>
        <a:xfrm>
          <a:off x="0" y="0"/>
          <a:ext cx="0" cy="0"/>
          <a:chOff x="0" y="0"/>
          <a:chExt cx="0" cy="0"/>
        </a:xfrm>
      </p:grpSpPr>
      <p:sp>
        <p:nvSpPr>
          <p:cNvPr id="166" name="Google Shape;166;p4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4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8" name="Google Shape;168;p4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4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73" name="Google Shape;173;p4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4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7" name="Google Shape;177;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1" name="Google Shape;181;p4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82" name="Google Shape;182;p43"/>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4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4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2" name="Google Shape;192;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1"/>
        <p:cNvGrpSpPr/>
        <p:nvPr/>
      </p:nvGrpSpPr>
      <p:grpSpPr>
        <a:xfrm>
          <a:off x="0" y="0"/>
          <a:ext cx="0" cy="0"/>
          <a:chOff x="0" y="0"/>
          <a:chExt cx="0" cy="0"/>
        </a:xfrm>
      </p:grpSpPr>
      <p:pic>
        <p:nvPicPr>
          <p:cNvPr id="32" name="Google Shape;32;p25"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3" name="Google Shape;33;p2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5" name="Google Shape;3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9"/>
        <p:cNvGrpSpPr/>
        <p:nvPr/>
      </p:nvGrpSpPr>
      <p:grpSpPr>
        <a:xfrm>
          <a:off x="0" y="0"/>
          <a:ext cx="0" cy="0"/>
          <a:chOff x="0" y="0"/>
          <a:chExt cx="0" cy="0"/>
        </a:xfrm>
      </p:grpSpPr>
      <p:pic>
        <p:nvPicPr>
          <p:cNvPr id="40" name="Google Shape;40;p26"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41" name="Google Shape;41;p26"/>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3" name="Google Shape;4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2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7"/>
        <p:cNvGrpSpPr/>
        <p:nvPr/>
      </p:nvGrpSpPr>
      <p:grpSpPr>
        <a:xfrm>
          <a:off x="0" y="0"/>
          <a:ext cx="0" cy="0"/>
          <a:chOff x="0" y="0"/>
          <a:chExt cx="0" cy="0"/>
        </a:xfrm>
      </p:grpSpPr>
      <p:pic>
        <p:nvPicPr>
          <p:cNvPr id="48" name="Google Shape;48;p27"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9" name="Google Shape;49;p27"/>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7"/>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2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5"/>
        <p:cNvGrpSpPr/>
        <p:nvPr/>
      </p:nvGrpSpPr>
      <p:grpSpPr>
        <a:xfrm>
          <a:off x="0" y="0"/>
          <a:ext cx="0" cy="0"/>
          <a:chOff x="0" y="0"/>
          <a:chExt cx="0" cy="0"/>
        </a:xfrm>
      </p:grpSpPr>
      <p:sp>
        <p:nvSpPr>
          <p:cNvPr id="56" name="Google Shape;56;p28"/>
          <p:cNvSpPr txBox="1">
            <a:spLocks noGrp="1"/>
          </p:cNvSpPr>
          <p:nvPr>
            <p:ph type="ctrTitle"/>
          </p:nvPr>
        </p:nvSpPr>
        <p:spPr>
          <a:xfrm>
            <a:off x="928464" y="1600200"/>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8" name="Google Shape;5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28"/>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29"/>
          <p:cNvSpPr txBox="1">
            <a:spLocks noGrp="1"/>
          </p:cNvSpPr>
          <p:nvPr>
            <p:ph type="title"/>
          </p:nvPr>
        </p:nvSpPr>
        <p:spPr>
          <a:xfrm>
            <a:off x="228600" y="228600"/>
            <a:ext cx="8686799" cy="1143000"/>
          </a:xfrm>
          <a:prstGeom prst="rect">
            <a:avLst/>
          </a:prstGeom>
          <a:solidFill>
            <a:srgbClr val="A9DCF2">
              <a:alpha val="67843"/>
            </a:srgbClr>
          </a:solidFill>
          <a:ln>
            <a:noFill/>
          </a:ln>
        </p:spPr>
        <p:txBody>
          <a:bodyPr spcFirstLastPara="1" wrap="square" lIns="91425" tIns="45700" rIns="91425" bIns="45700" anchor="ctr" anchorCtr="0">
            <a:norm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8" name="Google Shape;68;p29"/>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0"/>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30"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76" name="Google Shape;76;p30"/>
          <p:cNvPicPr preferRelativeResize="0"/>
          <p:nvPr/>
        </p:nvPicPr>
        <p:blipFill rotWithShape="1">
          <a:blip r:embed="rId3">
            <a:alphaModFix/>
          </a:blip>
          <a:srcRect/>
          <a:stretch/>
        </p:blipFill>
        <p:spPr>
          <a:xfrm>
            <a:off x="76200" y="152400"/>
            <a:ext cx="2590800"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1"/>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31"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84" name="Google Shape;84;p31"/>
          <p:cNvPicPr preferRelativeResize="0"/>
          <p:nvPr/>
        </p:nvPicPr>
        <p:blipFill rotWithShape="1">
          <a:blip r:embed="rId3">
            <a:alphaModFix/>
          </a:blip>
          <a:srcRect/>
          <a:stretch/>
        </p:blipFill>
        <p:spPr>
          <a:xfrm>
            <a:off x="76200" y="152400"/>
            <a:ext cx="2585896"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a:spLocks noGrp="1"/>
          </p:cNvSpPr>
          <p:nvPr>
            <p:ph type="ctrTitle"/>
          </p:nvPr>
        </p:nvSpPr>
        <p:spPr>
          <a:xfrm>
            <a:off x="953254" y="3671154"/>
            <a:ext cx="7240509" cy="1470025"/>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191919"/>
              </a:buClr>
              <a:buSzPts val="5400"/>
              <a:buFont typeface="Verdana"/>
              <a:buNone/>
            </a:pPr>
            <a:r>
              <a:rPr lang="en-US" sz="3600"/>
              <a:t>VTSS Exploration and Installation</a:t>
            </a:r>
            <a:endParaRPr sz="3600"/>
          </a:p>
        </p:txBody>
      </p:sp>
      <p:sp>
        <p:nvSpPr>
          <p:cNvPr id="200" name="Google Shape;200;p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rgbClr val="191919"/>
              </a:buClr>
              <a:buSzPts val="5400"/>
              <a:buNone/>
            </a:pPr>
            <a:r>
              <a:rPr lang="en-US" sz="3600">
                <a:solidFill>
                  <a:srgbClr val="191919"/>
                </a:solidFill>
              </a:rPr>
              <a:t>Webinar #4</a:t>
            </a:r>
            <a:endParaRPr sz="3600">
              <a:solidFill>
                <a:srgbClr val="191919"/>
              </a:solidFill>
            </a:endParaRPr>
          </a:p>
          <a:p>
            <a:pPr marL="0" lvl="0" indent="0" algn="ctr" rtl="0">
              <a:spcBef>
                <a:spcPts val="0"/>
              </a:spcBef>
              <a:spcAft>
                <a:spcPts val="0"/>
              </a:spcAft>
              <a:buClr>
                <a:srgbClr val="191919"/>
              </a:buClr>
              <a:buSzPts val="5400"/>
              <a:buFont typeface="Verdana"/>
              <a:buNone/>
            </a:pPr>
            <a:r>
              <a:rPr lang="en-US" sz="3600">
                <a:solidFill>
                  <a:srgbClr val="191919"/>
                </a:solidFill>
              </a:rPr>
              <a:t>Next Steps</a:t>
            </a:r>
            <a:endParaRPr sz="3600">
              <a:solidFill>
                <a:srgbClr val="191919"/>
              </a:solidFill>
            </a:endParaRPr>
          </a:p>
          <a:p>
            <a:pPr marL="0" lvl="0" indent="0" algn="ctr" rtl="0">
              <a:spcBef>
                <a:spcPts val="0"/>
              </a:spcBef>
              <a:spcAft>
                <a:spcPts val="0"/>
              </a:spcAft>
              <a:buClr>
                <a:srgbClr val="888888"/>
              </a:buClr>
              <a:buSzPts val="3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70f6d2ca3f_0_0"/>
          <p:cNvSpPr txBox="1">
            <a:spLocks noGrp="1"/>
          </p:cNvSpPr>
          <p:nvPr>
            <p:ph type="title"/>
          </p:nvPr>
        </p:nvSpPr>
        <p:spPr>
          <a:xfrm>
            <a:off x="457200" y="274638"/>
            <a:ext cx="8229600" cy="1143000"/>
          </a:xfrm>
          <a:prstGeom prst="rect">
            <a:avLst/>
          </a:prstGeom>
          <a:solidFill>
            <a:srgbClr val="A9DCF2">
              <a:alpha val="67840"/>
            </a:srgbClr>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a:t>Do we have the resources to do the work?</a:t>
            </a:r>
            <a:endParaRPr/>
          </a:p>
        </p:txBody>
      </p:sp>
      <p:pic>
        <p:nvPicPr>
          <p:cNvPr id="207" name="Google Shape;207;g70f6d2ca3f_0_0" title="Several hands working on a project"/>
          <p:cNvPicPr preferRelativeResize="0"/>
          <p:nvPr/>
        </p:nvPicPr>
        <p:blipFill>
          <a:blip r:embed="rId3">
            <a:alphaModFix/>
          </a:blip>
          <a:stretch>
            <a:fillRect/>
          </a:stretch>
        </p:blipFill>
        <p:spPr>
          <a:xfrm>
            <a:off x="1108253" y="1834650"/>
            <a:ext cx="6591750" cy="3876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70f6d2ca3f_0_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VTSS Resource Analysis</a:t>
            </a:r>
            <a:endParaRPr>
              <a:solidFill>
                <a:srgbClr val="000000"/>
              </a:solidFill>
              <a:latin typeface="Verdana"/>
              <a:ea typeface="Verdana"/>
              <a:cs typeface="Verdana"/>
              <a:sym typeface="Verdana"/>
            </a:endParaRPr>
          </a:p>
        </p:txBody>
      </p:sp>
      <p:pic>
        <p:nvPicPr>
          <p:cNvPr id="5" name="Picture 4" title="Partial image of VTSS Resource Analysis - in your folder of materials for Webinar #4"/>
          <p:cNvPicPr/>
          <p:nvPr/>
        </p:nvPicPr>
        <p:blipFill rotWithShape="1">
          <a:blip r:embed="rId3"/>
          <a:srcRect l="1515" t="21648" r="32626" b="42973"/>
          <a:stretch/>
        </p:blipFill>
        <p:spPr bwMode="auto">
          <a:xfrm>
            <a:off x="367553" y="1775011"/>
            <a:ext cx="8408894" cy="395343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70f6d2ca3f_1_0"/>
          <p:cNvSpPr txBox="1">
            <a:spLocks noGrp="1"/>
          </p:cNvSpPr>
          <p:nvPr>
            <p:ph type="title"/>
          </p:nvPr>
        </p:nvSpPr>
        <p:spPr>
          <a:xfrm>
            <a:off x="519000" y="134272"/>
            <a:ext cx="8229600" cy="849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Next Steps</a:t>
            </a:r>
            <a:endParaRPr/>
          </a:p>
        </p:txBody>
      </p:sp>
      <p:sp>
        <p:nvSpPr>
          <p:cNvPr id="220" name="Google Shape;220;g70f6d2ca3f_1_0"/>
          <p:cNvSpPr txBox="1"/>
          <p:nvPr/>
        </p:nvSpPr>
        <p:spPr>
          <a:xfrm>
            <a:off x="636494" y="1103884"/>
            <a:ext cx="7978588" cy="48038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Clr>
                <a:schemeClr val="dk1"/>
              </a:buClr>
              <a:buSzPts val="1100"/>
              <a:buFont typeface="Arial"/>
              <a:buNone/>
            </a:pPr>
            <a:r>
              <a:rPr lang="en-US" sz="2400" dirty="0">
                <a:solidFill>
                  <a:srgbClr val="222222"/>
                </a:solidFill>
                <a:highlight>
                  <a:srgbClr val="FFFFFF"/>
                </a:highlight>
                <a:latin typeface="Verdana"/>
                <a:ea typeface="Verdana"/>
                <a:cs typeface="Verdana"/>
                <a:sym typeface="Verdana"/>
              </a:rPr>
              <a:t>Work with your VTSS Systems Coach to assure all documents from the webinars are placed in your division’s </a:t>
            </a:r>
            <a:r>
              <a:rPr lang="en-US" sz="2400" dirty="0" smtClean="0">
                <a:solidFill>
                  <a:srgbClr val="222222"/>
                </a:solidFill>
                <a:highlight>
                  <a:srgbClr val="FFFFFF"/>
                </a:highlight>
                <a:latin typeface="Verdana"/>
                <a:ea typeface="Verdana"/>
                <a:cs typeface="Verdana"/>
                <a:sym typeface="Verdana"/>
              </a:rPr>
              <a:t>folder.</a:t>
            </a:r>
            <a:endParaRPr sz="2400" dirty="0">
              <a:solidFill>
                <a:schemeClr val="dk1"/>
              </a:solidFill>
              <a:latin typeface="Verdana"/>
              <a:ea typeface="Verdana"/>
              <a:cs typeface="Verdana"/>
              <a:sym typeface="Verdana"/>
            </a:endParaRPr>
          </a:p>
          <a:p>
            <a:pPr marL="0" lvl="0" indent="0" algn="l" rtl="0">
              <a:spcBef>
                <a:spcPts val="0"/>
              </a:spcBef>
              <a:spcAft>
                <a:spcPts val="600"/>
              </a:spcAft>
              <a:buClr>
                <a:schemeClr val="dk1"/>
              </a:buClr>
              <a:buSzPts val="1100"/>
              <a:buFont typeface="Arial"/>
              <a:buNone/>
            </a:pPr>
            <a:r>
              <a:rPr lang="en-US" sz="2400" dirty="0">
                <a:solidFill>
                  <a:srgbClr val="222222"/>
                </a:solidFill>
                <a:highlight>
                  <a:srgbClr val="FFFFFF"/>
                </a:highlight>
                <a:latin typeface="Verdana"/>
                <a:ea typeface="Verdana"/>
                <a:cs typeface="Verdana"/>
                <a:sym typeface="Verdana"/>
              </a:rPr>
              <a:t>Assess if you are ready and would like to join </a:t>
            </a:r>
            <a:r>
              <a:rPr lang="en-US" sz="2400" dirty="0" smtClean="0">
                <a:solidFill>
                  <a:srgbClr val="222222"/>
                </a:solidFill>
                <a:highlight>
                  <a:srgbClr val="FFFFFF"/>
                </a:highlight>
                <a:latin typeface="Verdana"/>
                <a:ea typeface="Verdana"/>
                <a:cs typeface="Verdana"/>
                <a:sym typeface="Verdana"/>
              </a:rPr>
              <a:t>VTSS.</a:t>
            </a:r>
            <a:endParaRPr sz="2400" dirty="0">
              <a:solidFill>
                <a:schemeClr val="dk1"/>
              </a:solidFill>
              <a:latin typeface="Verdana"/>
              <a:ea typeface="Verdana"/>
              <a:cs typeface="Verdana"/>
              <a:sym typeface="Verdana"/>
            </a:endParaRPr>
          </a:p>
          <a:p>
            <a:pPr marL="0" lvl="0" indent="0" algn="l" rtl="0">
              <a:spcBef>
                <a:spcPts val="0"/>
              </a:spcBef>
              <a:spcAft>
                <a:spcPts val="600"/>
              </a:spcAft>
              <a:buNone/>
            </a:pPr>
            <a:r>
              <a:rPr lang="en-US" sz="2400" dirty="0">
                <a:solidFill>
                  <a:srgbClr val="222222"/>
                </a:solidFill>
                <a:highlight>
                  <a:srgbClr val="FFFFFF"/>
                </a:highlight>
                <a:latin typeface="Verdana"/>
                <a:ea typeface="Verdana"/>
                <a:cs typeface="Verdana"/>
                <a:sym typeface="Verdana"/>
              </a:rPr>
              <a:t>Complete application that will be sent to division point of contact upon review of division’s working </a:t>
            </a:r>
            <a:r>
              <a:rPr lang="en-US" sz="2400" dirty="0" smtClean="0">
                <a:solidFill>
                  <a:srgbClr val="222222"/>
                </a:solidFill>
                <a:highlight>
                  <a:srgbClr val="FFFFFF"/>
                </a:highlight>
                <a:latin typeface="Verdana"/>
                <a:ea typeface="Verdana"/>
                <a:cs typeface="Verdana"/>
                <a:sym typeface="Verdana"/>
              </a:rPr>
              <a:t>folder.</a:t>
            </a:r>
            <a:endParaRPr sz="2400" dirty="0">
              <a:solidFill>
                <a:srgbClr val="222222"/>
              </a:solidFill>
              <a:highlight>
                <a:srgbClr val="FFFFFF"/>
              </a:highlight>
              <a:latin typeface="Verdana"/>
              <a:ea typeface="Verdana"/>
              <a:cs typeface="Verdana"/>
              <a:sym typeface="Verdana"/>
            </a:endParaRPr>
          </a:p>
          <a:p>
            <a:pPr marL="0" lvl="0" indent="0" algn="l" rtl="0">
              <a:spcBef>
                <a:spcPts val="0"/>
              </a:spcBef>
              <a:spcAft>
                <a:spcPts val="600"/>
              </a:spcAft>
              <a:buNone/>
            </a:pPr>
            <a:r>
              <a:rPr lang="en-US" sz="2400" dirty="0">
                <a:solidFill>
                  <a:srgbClr val="222222"/>
                </a:solidFill>
                <a:highlight>
                  <a:srgbClr val="FFFFFF"/>
                </a:highlight>
                <a:latin typeface="Verdana"/>
                <a:ea typeface="Verdana"/>
                <a:cs typeface="Verdana"/>
                <a:sym typeface="Verdana"/>
              </a:rPr>
              <a:t>If you are joining VTSS, please work with your VTSS Systems Coach to register your selected demonstration school (s) for Virtual New Team Training in July. You can visit the VTSS </a:t>
            </a:r>
            <a:r>
              <a:rPr lang="en-US" sz="2400" dirty="0" smtClean="0">
                <a:solidFill>
                  <a:srgbClr val="222222"/>
                </a:solidFill>
                <a:highlight>
                  <a:srgbClr val="FFFFFF"/>
                </a:highlight>
                <a:latin typeface="Verdana"/>
                <a:ea typeface="Verdana"/>
                <a:cs typeface="Verdana"/>
                <a:sym typeface="Verdana"/>
              </a:rPr>
              <a:t>website at </a:t>
            </a:r>
            <a:r>
              <a:rPr lang="en-US" sz="2400" dirty="0">
                <a:solidFill>
                  <a:srgbClr val="222222"/>
                </a:solidFill>
                <a:highlight>
                  <a:srgbClr val="FFFFFF"/>
                </a:highlight>
                <a:latin typeface="Verdana"/>
                <a:ea typeface="Verdana"/>
                <a:cs typeface="Verdana"/>
                <a:sym typeface="Verdana"/>
              </a:rPr>
              <a:t>vtss-ric.org to register. </a:t>
            </a:r>
            <a:endParaRPr sz="2400" dirty="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76db3ac8f9_0_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Thank you for participating!</a:t>
            </a:r>
            <a:endParaRPr/>
          </a:p>
        </p:txBody>
      </p:sp>
      <p:sp>
        <p:nvSpPr>
          <p:cNvPr id="227" name="Google Shape;227;g76db3ac8f9_0_0"/>
          <p:cNvSpPr txBox="1"/>
          <p:nvPr/>
        </p:nvSpPr>
        <p:spPr>
          <a:xfrm>
            <a:off x="815793" y="2247200"/>
            <a:ext cx="7467601" cy="25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US" sz="3000" dirty="0">
                <a:highlight>
                  <a:srgbClr val="FFFFFF"/>
                </a:highlight>
                <a:latin typeface="Verdana"/>
                <a:ea typeface="Verdana"/>
                <a:cs typeface="Verdana"/>
                <a:sym typeface="Verdana"/>
              </a:rPr>
              <a:t>Michael Gregory</a:t>
            </a:r>
            <a:endParaRPr sz="3000" dirty="0">
              <a:highlight>
                <a:srgbClr val="FFFFFF"/>
              </a:highlight>
              <a:latin typeface="Verdana"/>
              <a:ea typeface="Verdana"/>
              <a:cs typeface="Verdana"/>
              <a:sym typeface="Verdana"/>
            </a:endParaRPr>
          </a:p>
          <a:p>
            <a:pPr marL="0" lvl="0" indent="0" algn="l" rtl="0">
              <a:spcBef>
                <a:spcPts val="0"/>
              </a:spcBef>
              <a:spcAft>
                <a:spcPts val="1200"/>
              </a:spcAft>
              <a:buClr>
                <a:schemeClr val="dk1"/>
              </a:buClr>
              <a:buSzPts val="1100"/>
              <a:buFont typeface="Arial"/>
              <a:buNone/>
            </a:pPr>
            <a:r>
              <a:rPr lang="en-US" sz="2400" dirty="0">
                <a:highlight>
                  <a:srgbClr val="FFFFFF"/>
                </a:highlight>
                <a:latin typeface="Verdana"/>
                <a:ea typeface="Verdana"/>
                <a:cs typeface="Verdana"/>
                <a:sym typeface="Verdana"/>
              </a:rPr>
              <a:t>Virginia Tiered Systems of Supports Specialist</a:t>
            </a:r>
            <a:endParaRPr sz="2400" dirty="0">
              <a:highlight>
                <a:srgbClr val="FFFFFF"/>
              </a:highlight>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2400" dirty="0">
                <a:highlight>
                  <a:srgbClr val="FFFFFF"/>
                </a:highlight>
                <a:latin typeface="Verdana"/>
                <a:ea typeface="Verdana"/>
                <a:cs typeface="Verdana"/>
                <a:sym typeface="Verdana"/>
              </a:rPr>
              <a:t>michael.gregory@doe.virginia.gov</a:t>
            </a:r>
            <a:endParaRPr sz="2400" dirty="0">
              <a:highlight>
                <a:srgbClr val="FFFFFF"/>
              </a:highlight>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3000" dirty="0">
              <a:highlight>
                <a:srgbClr val="FFFFFF"/>
              </a:highlight>
              <a:latin typeface="Verdana"/>
              <a:ea typeface="Verdana"/>
              <a:cs typeface="Verdana"/>
              <a:sym typeface="Verdana"/>
            </a:endParaRPr>
          </a:p>
          <a:p>
            <a:pPr marL="0" lvl="0" indent="0" algn="l" rtl="0">
              <a:spcBef>
                <a:spcPts val="0"/>
              </a:spcBef>
              <a:spcAft>
                <a:spcPts val="0"/>
              </a:spcAft>
              <a:buNone/>
            </a:pPr>
            <a:endParaRPr sz="2400" dirty="0">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319</Words>
  <Application>Microsoft Office PowerPoint</Application>
  <PresentationFormat>On-screen Show (4:3)</PresentationFormat>
  <Paragraphs>26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Office Theme</vt:lpstr>
      <vt:lpstr>VTSS Exploration and Installation</vt:lpstr>
      <vt:lpstr>Do we have the resources to do the work?</vt:lpstr>
      <vt:lpstr>VTSS Resource Analysis</vt:lpstr>
      <vt:lpstr>Next Steps</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VTSS E&amp;I Webinar #4 - Next Steps</dc:title>
  <dc:creator>Jacklyn N Lewis</dc:creator>
  <cp:lastModifiedBy>Marguerite Miles</cp:lastModifiedBy>
  <cp:revision>2</cp:revision>
  <dcterms:created xsi:type="dcterms:W3CDTF">2017-04-18T16:38:12Z</dcterms:created>
  <dcterms:modified xsi:type="dcterms:W3CDTF">2020-05-04T22:52:00Z</dcterms:modified>
</cp:coreProperties>
</file>