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caffcd0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ecaffcd006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ecb2ac5373_2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ecb2ac5373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ecb2ac5373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ecb2ac5373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ecb2ac5373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ecb2ac5373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ecb2ac5373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ecb2ac5373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ecb2ac5373_2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ecb2ac5373_2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36500" y="1837736"/>
            <a:ext cx="8520600" cy="1155000"/>
          </a:xfrm>
          <a:prstGeom prst="rect">
            <a:avLst/>
          </a:prstGeom>
          <a:solidFill>
            <a:srgbClr val="00336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Verdana"/>
              <a:buNone/>
            </a:pPr>
            <a:r>
              <a:rPr lang="en" sz="36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MTSS Core Components</a:t>
            </a:r>
            <a:endParaRPr sz="36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189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11">
                <a:solidFill>
                  <a:srgbClr val="003369"/>
                </a:solidFill>
                <a:latin typeface="Verdana"/>
                <a:ea typeface="Verdana"/>
                <a:cs typeface="Verdana"/>
                <a:sym typeface="Verdana"/>
              </a:rPr>
              <a:t>Aligned Organizational Structures</a:t>
            </a:r>
            <a:endParaRPr sz="3611">
              <a:solidFill>
                <a:srgbClr val="003369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311700" y="234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600">
                <a:solidFill>
                  <a:srgbClr val="003369"/>
                </a:solidFill>
                <a:latin typeface="Verdana"/>
                <a:ea typeface="Verdana"/>
                <a:cs typeface="Verdana"/>
                <a:sym typeface="Verdana"/>
              </a:rPr>
              <a:t>Problem Solving Process</a:t>
            </a:r>
            <a:endParaRPr sz="3600">
              <a:solidFill>
                <a:srgbClr val="00336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311700" y="2495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600">
                <a:solidFill>
                  <a:srgbClr val="003369"/>
                </a:solidFill>
                <a:latin typeface="Verdana"/>
                <a:ea typeface="Verdana"/>
                <a:cs typeface="Verdana"/>
                <a:sym typeface="Verdana"/>
              </a:rPr>
              <a:t>Tiered Continuum of Supports</a:t>
            </a:r>
            <a:endParaRPr sz="3600">
              <a:solidFill>
                <a:srgbClr val="00336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311700" y="1893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 sz="3600">
                <a:solidFill>
                  <a:srgbClr val="003369"/>
                </a:solidFill>
                <a:latin typeface="Verdana"/>
                <a:ea typeface="Verdana"/>
                <a:cs typeface="Verdana"/>
                <a:sym typeface="Verdana"/>
              </a:rPr>
              <a:t>Systemic Implementation</a:t>
            </a:r>
            <a:endParaRPr sz="3600">
              <a:solidFill>
                <a:srgbClr val="003369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52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311700" y="17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3369"/>
                </a:solidFill>
                <a:latin typeface="Verdana"/>
                <a:ea typeface="Verdana"/>
                <a:cs typeface="Verdana"/>
                <a:sym typeface="Verdana"/>
              </a:rPr>
              <a:t>Evaluation</a:t>
            </a:r>
            <a:endParaRPr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