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Lst>
  <p:notesMasterIdLst>
    <p:notesMasterId r:id="rId38"/>
  </p:notesMasterIdLst>
  <p:sldIdLst>
    <p:sldId id="256" r:id="rId3"/>
    <p:sldId id="257" r:id="rId4"/>
    <p:sldId id="258"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4" r:id="rId18"/>
    <p:sldId id="276" r:id="rId19"/>
    <p:sldId id="278" r:id="rId20"/>
    <p:sldId id="280" r:id="rId21"/>
    <p:sldId id="284" r:id="rId22"/>
    <p:sldId id="285" r:id="rId23"/>
    <p:sldId id="286" r:id="rId24"/>
    <p:sldId id="287" r:id="rId25"/>
    <p:sldId id="288" r:id="rId26"/>
    <p:sldId id="289" r:id="rId27"/>
    <p:sldId id="290" r:id="rId28"/>
    <p:sldId id="291" r:id="rId29"/>
    <p:sldId id="292" r:id="rId30"/>
    <p:sldId id="294" r:id="rId31"/>
    <p:sldId id="295" r:id="rId32"/>
    <p:sldId id="296" r:id="rId33"/>
    <p:sldId id="297" r:id="rId34"/>
    <p:sldId id="299" r:id="rId35"/>
    <p:sldId id="300" r:id="rId36"/>
    <p:sldId id="301" r:id="rId37"/>
  </p:sldIdLst>
  <p:sldSz cx="9144000" cy="6858000" type="screen4x3"/>
  <p:notesSz cx="6858000" cy="9144000"/>
  <p:embeddedFontLst>
    <p:embeddedFont>
      <p:font typeface="Caveat" panose="020B0604020202020204" charset="0"/>
      <p:regular r:id="rId39"/>
      <p:bold r:id="rId40"/>
    </p:embeddedFont>
    <p:embeddedFont>
      <p:font typeface="Montserrat" panose="00000500000000000000" pitchFamily="2"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Quattrocento Sans" panose="020B0502050000020003" pitchFamily="34" charset="0"/>
      <p:regular r:id="rId49"/>
      <p:bold r:id="rId50"/>
      <p:italic r:id="rId51"/>
      <p:boldItalic r:id="rId52"/>
    </p:embeddedFont>
    <p:embeddedFont>
      <p:font typeface="Verdana" panose="020B060403050404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90A33B-2E8B-49F9-B112-AD1A936343A7}">
  <a:tblStyle styleId="{B090A33B-2E8B-49F9-B112-AD1A936343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062"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ocs.google.com/document/d/1Dj171Sk13yMs3zK11HXaZzEeA8iJNTOj/edi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google.com/document/d/1Dj171Sk13yMs3zK11HXaZzEeA8iJNTOj/edi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Get a copy of the slides that were used to connect and introduce participants by name at the beginning. (Chris Frawley)</a:t>
            </a:r>
            <a:endParaRPr/>
          </a:p>
          <a:p>
            <a:pPr marL="0" lvl="0" indent="0" algn="l" rtl="0">
              <a:spcBef>
                <a:spcPts val="0"/>
              </a:spcBef>
              <a:spcAft>
                <a:spcPts val="0"/>
              </a:spcAft>
              <a:buNone/>
            </a:pPr>
            <a:endParaRPr/>
          </a:p>
          <a:p>
            <a:pPr marL="0" lvl="0" indent="0" algn="l" rtl="0">
              <a:spcBef>
                <a:spcPts val="0"/>
              </a:spcBef>
              <a:spcAft>
                <a:spcPts val="0"/>
              </a:spcAft>
              <a:buNone/>
            </a:pPr>
            <a:r>
              <a:rPr lang="en-US" sz="1000">
                <a:highlight>
                  <a:srgbClr val="FFFFFF"/>
                </a:highlight>
                <a:latin typeface="Arial"/>
                <a:ea typeface="Arial"/>
                <a:cs typeface="Arial"/>
                <a:sym typeface="Arial"/>
              </a:rPr>
              <a:t>Putting the MTSS Framework to Work: </a:t>
            </a:r>
            <a:endParaRPr sz="1000">
              <a:highlight>
                <a:srgbClr val="FFFFFF"/>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a:highlight>
                <a:srgbClr val="FFFFFF"/>
              </a:highlight>
              <a:latin typeface="Arial"/>
              <a:ea typeface="Arial"/>
              <a:cs typeface="Arial"/>
              <a:sym typeface="Arial"/>
            </a:endParaRPr>
          </a:p>
          <a:p>
            <a:pPr marL="0" lvl="0" indent="0" algn="l" rtl="0">
              <a:spcBef>
                <a:spcPts val="0"/>
              </a:spcBef>
              <a:spcAft>
                <a:spcPts val="0"/>
              </a:spcAft>
              <a:buNone/>
            </a:pPr>
            <a:endParaRPr/>
          </a:p>
        </p:txBody>
      </p:sp>
      <p:sp>
        <p:nvSpPr>
          <p:cNvPr id="156" name="Google Shape;15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da88c6950b_0_1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2da88c6950b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ecddcb013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2ecddcb013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The VTSS-RIC leads implementation/coaching/PD in collaboration with TTACs at JMU, GMU, RU, W&amp;M, ODU, and VCU. Each of these are centers funded by the Virginia Department of Education working towards supporting school divisions in a number of areas – in this case it is centered on implementation of a multi-tiered system of supports with VTSS.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Next, let’s make sure we are all centered on what we’re doing collectively. What is this thing that we call MTSS?!</a:t>
            </a:r>
            <a:endParaRPr/>
          </a:p>
          <a:p>
            <a:pPr marL="0" lvl="0" indent="0" algn="l" rtl="0">
              <a:spcBef>
                <a:spcPts val="0"/>
              </a:spcBef>
              <a:spcAft>
                <a:spcPts val="0"/>
              </a:spcAft>
              <a:buNone/>
            </a:pPr>
            <a:endParaRPr/>
          </a:p>
        </p:txBody>
      </p:sp>
      <p:sp>
        <p:nvSpPr>
          <p:cNvPr id="233" name="Google Shape;233;g2ecddcb013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ecddcb0133_0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ecddcb0133_0_2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2ecddcb0133_0_2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da88c6950b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2da88c6950b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endParaRPr/>
          </a:p>
        </p:txBody>
      </p:sp>
      <p:sp>
        <p:nvSpPr>
          <p:cNvPr id="248" name="Google Shape;248;g2da88c6950b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cf6fd522b5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Mini-lesson on each of these.</a:t>
            </a:r>
            <a:endParaRPr/>
          </a:p>
          <a:p>
            <a:pPr marL="0" lvl="0" indent="0" algn="l" rtl="0">
              <a:spcBef>
                <a:spcPts val="0"/>
              </a:spcBef>
              <a:spcAft>
                <a:spcPts val="0"/>
              </a:spcAft>
              <a:buNone/>
            </a:pPr>
            <a:endParaRPr/>
          </a:p>
          <a:p>
            <a:pPr marL="0" lvl="0" indent="0" algn="l" rtl="0">
              <a:spcBef>
                <a:spcPts val="0"/>
              </a:spcBef>
              <a:spcAft>
                <a:spcPts val="0"/>
              </a:spcAft>
              <a:buNone/>
            </a:pPr>
            <a:r>
              <a:rPr lang="en-US"/>
              <a:t>Anchor to our work and how we are defining what we do</a:t>
            </a:r>
            <a:endParaRPr/>
          </a:p>
          <a:p>
            <a:pPr marL="0" lvl="0" indent="0" algn="l" rtl="0">
              <a:spcBef>
                <a:spcPts val="0"/>
              </a:spcBef>
              <a:spcAft>
                <a:spcPts val="0"/>
              </a:spcAft>
              <a:buNone/>
            </a:pPr>
            <a:r>
              <a:rPr lang="en-US"/>
              <a:t>discuss and acknowledge the bottom and have opportunities to discuss</a:t>
            </a:r>
            <a:endParaRPr/>
          </a:p>
          <a:p>
            <a:pPr marL="0" lvl="0" indent="0" algn="l" rtl="0">
              <a:spcBef>
                <a:spcPts val="0"/>
              </a:spcBef>
              <a:spcAft>
                <a:spcPts val="0"/>
              </a:spcAft>
              <a:buNone/>
            </a:pPr>
            <a:endParaRPr/>
          </a:p>
          <a:p>
            <a:pPr marL="0" lvl="0" indent="0" algn="l" rtl="0">
              <a:spcBef>
                <a:spcPts val="0"/>
              </a:spcBef>
              <a:spcAft>
                <a:spcPts val="0"/>
              </a:spcAft>
              <a:buNone/>
            </a:pPr>
            <a:r>
              <a:rPr lang="en-US"/>
              <a:t>How we got this visual…shared from another state</a:t>
            </a:r>
            <a:endParaRPr/>
          </a:p>
        </p:txBody>
      </p:sp>
      <p:sp>
        <p:nvSpPr>
          <p:cNvPr id="280" name="Google Shape;280;g2cf6fd522b5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da88c6950b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da88c6950b_0_1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g2da88c6950b_0_1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e1bcf7b881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e1bcf7b881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g2e1bcf7b881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72a2b2b7b5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72a2b2b7b5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272a2b2b7b5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72a2b2b7b5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72a2b2b7b5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g272a2b2b7b5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72a2b2b7b5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72a2b2b7b5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7" name="Google Shape;347;g272a2b2b7b5_0_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Framing our work today! </a:t>
            </a:r>
            <a:endParaRPr b="1"/>
          </a:p>
          <a:p>
            <a:pPr marL="0" lvl="0" indent="0" algn="l" rtl="0">
              <a:spcBef>
                <a:spcPts val="0"/>
              </a:spcBef>
              <a:spcAft>
                <a:spcPts val="0"/>
              </a:spcAft>
              <a:buNone/>
            </a:pPr>
            <a:r>
              <a:rPr lang="en-US"/>
              <a:t>something fun and different</a:t>
            </a:r>
            <a:endParaRPr/>
          </a:p>
          <a:p>
            <a:pPr marL="0" lvl="0" indent="0" algn="l" rtl="0">
              <a:spcBef>
                <a:spcPts val="0"/>
              </a:spcBef>
              <a:spcAft>
                <a:spcPts val="0"/>
              </a:spcAft>
              <a:buNone/>
            </a:pPr>
            <a:r>
              <a:rPr lang="en-US"/>
              <a:t>Connect with Engage cards resources from Chad littlefield –Connection before content cards</a:t>
            </a:r>
            <a:endParaRPr/>
          </a:p>
        </p:txBody>
      </p:sp>
      <p:sp>
        <p:nvSpPr>
          <p:cNvPr id="162" name="Google Shape;16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da88c6950b_0_1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2da88c6950b_0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da88c6950b_0_1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https://docs.google.com/document/d/1Dj171Sk13yMs3zK11HXaZzEeA8iJNTOj/edit</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a:highlight>
                <a:srgbClr val="FFFFFF"/>
              </a:highlight>
              <a:latin typeface="Arial"/>
              <a:ea typeface="Arial"/>
              <a:cs typeface="Arial"/>
              <a:sym typeface="Arial"/>
            </a:endParaRPr>
          </a:p>
          <a:p>
            <a:pPr marL="0" lvl="0" indent="0" algn="l" rtl="0">
              <a:spcBef>
                <a:spcPts val="0"/>
              </a:spcBef>
              <a:spcAft>
                <a:spcPts val="0"/>
              </a:spcAft>
              <a:buNone/>
            </a:pPr>
            <a:endParaRPr/>
          </a:p>
        </p:txBody>
      </p:sp>
      <p:sp>
        <p:nvSpPr>
          <p:cNvPr id="380" name="Google Shape;380;g2da88c6950b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732bac197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Lynchburg</a:t>
            </a:r>
            <a:endParaRPr/>
          </a:p>
        </p:txBody>
      </p:sp>
      <p:sp>
        <p:nvSpPr>
          <p:cNvPr id="385" name="Google Shape;385;g2732bac197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e4990490bc_4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Lynchburg</a:t>
            </a:r>
            <a:endParaRPr/>
          </a:p>
        </p:txBody>
      </p:sp>
      <p:sp>
        <p:nvSpPr>
          <p:cNvPr id="391" name="Google Shape;391;g2e4990490bc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e4990490bc_4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Richmond</a:t>
            </a:r>
            <a:endParaRPr/>
          </a:p>
        </p:txBody>
      </p:sp>
      <p:sp>
        <p:nvSpPr>
          <p:cNvPr id="397" name="Google Shape;397;g2e4990490bc_4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e7da92b92a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e7da92b92a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Richmond</a:t>
            </a:r>
            <a:endParaRPr/>
          </a:p>
        </p:txBody>
      </p:sp>
      <p:sp>
        <p:nvSpPr>
          <p:cNvPr id="404" name="Google Shape;404;g2e7da92b92a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e4990490bc_4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g2e4990490bc_4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da88c6950b_0_1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https://docs.google.com/document/d/1Dj171Sk13yMs3zK11HXaZzEeA8iJNTOj/edit</a:t>
            </a: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a:highlight>
                <a:srgbClr val="FFFFFF"/>
              </a:highlight>
              <a:latin typeface="Arial"/>
              <a:ea typeface="Arial"/>
              <a:cs typeface="Arial"/>
              <a:sym typeface="Arial"/>
            </a:endParaRPr>
          </a:p>
          <a:p>
            <a:pPr marL="0" lvl="0" indent="0" algn="l" rtl="0">
              <a:spcBef>
                <a:spcPts val="0"/>
              </a:spcBef>
              <a:spcAft>
                <a:spcPts val="0"/>
              </a:spcAft>
              <a:buNone/>
            </a:pPr>
            <a:endParaRPr/>
          </a:p>
        </p:txBody>
      </p:sp>
      <p:sp>
        <p:nvSpPr>
          <p:cNvPr id="415" name="Google Shape;415;g2da88c6950b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dfe86eb2a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dfe86eb2af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gold stars for what’s going well</a:t>
            </a:r>
            <a:endParaRPr/>
          </a:p>
          <a:p>
            <a:pPr marL="0" lvl="0" indent="0" algn="l" rtl="0">
              <a:spcBef>
                <a:spcPts val="0"/>
              </a:spcBef>
              <a:spcAft>
                <a:spcPts val="0"/>
              </a:spcAft>
              <a:buNone/>
            </a:pPr>
            <a:endParaRPr/>
          </a:p>
        </p:txBody>
      </p:sp>
      <p:sp>
        <p:nvSpPr>
          <p:cNvPr id="421" name="Google Shape;421;g2dfe86eb2af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dfe86eb2af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dfe86eb2af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7" name="Google Shape;437;g2dfe86eb2af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cf6fd522b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cf6fd522b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VDOE Rep – maybe put a pic/title in frame? </a:t>
            </a:r>
            <a:endParaRPr/>
          </a:p>
        </p:txBody>
      </p:sp>
      <p:sp>
        <p:nvSpPr>
          <p:cNvPr id="169" name="Google Shape;169;g2cf6fd522b5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da88c6950b_0_1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g2da88c6950b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da88c6950b_0_1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https://docs.google.com/document/d/1Dj171Sk13yMs3zK11HXaZzEeA8iJNTOj/edit</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a:highlight>
                <a:srgbClr val="FFFFFF"/>
              </a:highlight>
              <a:latin typeface="Arial"/>
              <a:ea typeface="Arial"/>
              <a:cs typeface="Arial"/>
              <a:sym typeface="Arial"/>
            </a:endParaRPr>
          </a:p>
          <a:p>
            <a:pPr marL="0" lvl="0" indent="0" algn="l" rtl="0">
              <a:spcBef>
                <a:spcPts val="0"/>
              </a:spcBef>
              <a:spcAft>
                <a:spcPts val="0"/>
              </a:spcAft>
              <a:buNone/>
            </a:pPr>
            <a:endParaRPr/>
          </a:p>
        </p:txBody>
      </p:sp>
      <p:sp>
        <p:nvSpPr>
          <p:cNvPr id="451" name="Google Shape;451;g2da88c6950b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Connect to The Dot - “framed in swirly gold”</a:t>
            </a:r>
            <a:endParaRPr/>
          </a:p>
          <a:p>
            <a:pPr marL="0" lvl="0" indent="0" algn="l" rtl="0">
              <a:spcBef>
                <a:spcPts val="0"/>
              </a:spcBef>
              <a:spcAft>
                <a:spcPts val="0"/>
              </a:spcAft>
              <a:buNone/>
            </a:pPr>
            <a:endParaRPr/>
          </a:p>
          <a:p>
            <a:pPr marL="0" lvl="0" indent="0" algn="l" rtl="0">
              <a:spcBef>
                <a:spcPts val="0"/>
              </a:spcBef>
              <a:spcAft>
                <a:spcPts val="0"/>
              </a:spcAft>
              <a:buNone/>
            </a:pPr>
            <a:r>
              <a:rPr lang="en-US"/>
              <a:t>Find person(s) you met earlier today and share your frame.</a:t>
            </a:r>
            <a:endParaRPr/>
          </a:p>
        </p:txBody>
      </p:sp>
      <p:sp>
        <p:nvSpPr>
          <p:cNvPr id="456" name="Google Shape;45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e5a0acba9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2e5a0acba9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7288f3f16d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g27288f3f16d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7288f3f16d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g27288f3f16d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ecddcb0133_0_2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Our Resource Hub was born from the previous VTSS Summit! Divisions asked for a hub to display and share the implementation work from the field. What can you share? Go to the website and look around, and if you can share your brilliance with us, please do! You’ll see that you send the items to the email listed here on the slide. You can also work with your VTSS State Systems Coaches to decide what to share! This is a website for YOU!</a:t>
            </a:r>
            <a:endParaRPr/>
          </a:p>
        </p:txBody>
      </p:sp>
      <p:sp>
        <p:nvSpPr>
          <p:cNvPr id="190" name="Google Shape;190;g2ecddcb0133_0_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cf6fd522b5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https://docs.google.com/document/d/1Dj171Sk13yMs3zK11HXaZzEeA8iJNTOj/edit</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000">
              <a:highlight>
                <a:srgbClr val="FFFFFF"/>
              </a:highlight>
              <a:latin typeface="Arial"/>
              <a:ea typeface="Arial"/>
              <a:cs typeface="Arial"/>
              <a:sym typeface="Arial"/>
            </a:endParaRPr>
          </a:p>
          <a:p>
            <a:pPr marL="0" lvl="0" indent="0" algn="l" rtl="0">
              <a:spcBef>
                <a:spcPts val="0"/>
              </a:spcBef>
              <a:spcAft>
                <a:spcPts val="0"/>
              </a:spcAft>
              <a:buNone/>
            </a:pPr>
            <a:endParaRPr/>
          </a:p>
        </p:txBody>
      </p:sp>
      <p:sp>
        <p:nvSpPr>
          <p:cNvPr id="221" name="Google Shape;221;g2cf6fd522b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hyperlink" Target="https://www.facebook.com/vtssric/" TargetMode="Externa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2"/>
        <p:cNvGrpSpPr/>
        <p:nvPr/>
      </p:nvGrpSpPr>
      <p:grpSpPr>
        <a:xfrm>
          <a:off x="0" y="0"/>
          <a:ext cx="0" cy="0"/>
          <a:chOff x="0" y="0"/>
          <a:chExt cx="0" cy="0"/>
        </a:xfrm>
      </p:grpSpPr>
      <p:pic>
        <p:nvPicPr>
          <p:cNvPr id="13" name="Google Shape;13;p2"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4" name="Google Shape;14;p2"/>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16" name="Google Shape;16;p2"/>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56"/>
        <p:cNvGrpSpPr/>
        <p:nvPr/>
      </p:nvGrpSpPr>
      <p:grpSpPr>
        <a:xfrm>
          <a:off x="0" y="0"/>
          <a:ext cx="0" cy="0"/>
          <a:chOff x="0" y="0"/>
          <a:chExt cx="0" cy="0"/>
        </a:xfrm>
      </p:grpSpPr>
      <p:sp>
        <p:nvSpPr>
          <p:cNvPr id="57" name="Google Shape;57;p12"/>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2"/>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9" name="Google Shape;59;p12"/>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60"/>
        <p:cNvGrpSpPr/>
        <p:nvPr/>
      </p:nvGrpSpPr>
      <p:grpSpPr>
        <a:xfrm>
          <a:off x="0" y="0"/>
          <a:ext cx="0" cy="0"/>
          <a:chOff x="0" y="0"/>
          <a:chExt cx="0" cy="0"/>
        </a:xfrm>
      </p:grpSpPr>
      <p:sp>
        <p:nvSpPr>
          <p:cNvPr id="61" name="Google Shape;61;p1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3" name="Google Shape;63;p1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64" name="Google Shape;64;p13"/>
          <p:cNvPicPr preferRelativeResize="0"/>
          <p:nvPr/>
        </p:nvPicPr>
        <p:blipFill rotWithShape="1">
          <a:blip r:embed="rId3">
            <a:alphaModFix/>
          </a:blip>
          <a:srcRect l="236" t="10364" r="-235" b="30817"/>
          <a:stretch/>
        </p:blipFill>
        <p:spPr>
          <a:xfrm>
            <a:off x="0" y="5249173"/>
            <a:ext cx="9144000" cy="168071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65"/>
        <p:cNvGrpSpPr/>
        <p:nvPr/>
      </p:nvGrpSpPr>
      <p:grpSpPr>
        <a:xfrm>
          <a:off x="0" y="0"/>
          <a:ext cx="0" cy="0"/>
          <a:chOff x="0" y="0"/>
          <a:chExt cx="0" cy="0"/>
        </a:xfrm>
      </p:grpSpPr>
      <p:sp>
        <p:nvSpPr>
          <p:cNvPr id="66" name="Google Shape;66;p1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8" name="Google Shape;68;p14"/>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69" name="Google Shape;69;p14"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70"/>
        <p:cNvGrpSpPr/>
        <p:nvPr/>
      </p:nvGrpSpPr>
      <p:grpSpPr>
        <a:xfrm>
          <a:off x="0" y="0"/>
          <a:ext cx="0" cy="0"/>
          <a:chOff x="0" y="0"/>
          <a:chExt cx="0" cy="0"/>
        </a:xfrm>
      </p:grpSpPr>
      <p:sp>
        <p:nvSpPr>
          <p:cNvPr id="71" name="Google Shape;71;p1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3" name="Google Shape;73;p15"/>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4" name="Google Shape;74;p15"/>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75"/>
        <p:cNvGrpSpPr/>
        <p:nvPr/>
      </p:nvGrpSpPr>
      <p:grpSpPr>
        <a:xfrm>
          <a:off x="0" y="0"/>
          <a:ext cx="0" cy="0"/>
          <a:chOff x="0" y="0"/>
          <a:chExt cx="0" cy="0"/>
        </a:xfrm>
      </p:grpSpPr>
      <p:sp>
        <p:nvSpPr>
          <p:cNvPr id="76" name="Google Shape;76;p16"/>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8" name="Google Shape;78;p16"/>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9" name="Google Shape;79;p16"/>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0"/>
        <p:cNvGrpSpPr/>
        <p:nvPr/>
      </p:nvGrpSpPr>
      <p:grpSpPr>
        <a:xfrm>
          <a:off x="0" y="0"/>
          <a:ext cx="0" cy="0"/>
          <a:chOff x="0" y="0"/>
          <a:chExt cx="0" cy="0"/>
        </a:xfrm>
      </p:grpSpPr>
      <p:sp>
        <p:nvSpPr>
          <p:cNvPr id="81" name="Google Shape;81;p17"/>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7"/>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3" name="Google Shape;83;p17"/>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4" name="Google Shape;84;p17"/>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1" name="Google Shape;91;p19"/>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0"/>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95" name="Google Shape;95;p20"/>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96" name="Google Shape;96;p20"/>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97" name="Google Shape;97;p20"/>
          <p:cNvPicPr preferRelativeResize="0"/>
          <p:nvPr/>
        </p:nvPicPr>
        <p:blipFill rotWithShape="1">
          <a:blip r:embed="rId3">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7"/>
        <p:cNvGrpSpPr/>
        <p:nvPr/>
      </p:nvGrpSpPr>
      <p:grpSpPr>
        <a:xfrm>
          <a:off x="0" y="0"/>
          <a:ext cx="0" cy="0"/>
          <a:chOff x="0" y="0"/>
          <a:chExt cx="0" cy="0"/>
        </a:xfrm>
      </p:grpSpPr>
      <p:pic>
        <p:nvPicPr>
          <p:cNvPr id="108" name="Google Shape;108;p22"/>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115"/>
        <p:cNvGrpSpPr/>
        <p:nvPr/>
      </p:nvGrpSpPr>
      <p:grpSpPr>
        <a:xfrm>
          <a:off x="0" y="0"/>
          <a:ext cx="0" cy="0"/>
          <a:chOff x="0" y="0"/>
          <a:chExt cx="0" cy="0"/>
        </a:xfrm>
      </p:grpSpPr>
      <p:sp>
        <p:nvSpPr>
          <p:cNvPr id="116" name="Google Shape;116;p2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2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19" name="Google Shape;19;p3"/>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1" name="Google Shape;21;p3"/>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12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121"/>
        <p:cNvGrpSpPr/>
        <p:nvPr/>
      </p:nvGrpSpPr>
      <p:grpSpPr>
        <a:xfrm>
          <a:off x="0" y="0"/>
          <a:ext cx="0" cy="0"/>
          <a:chOff x="0" y="0"/>
          <a:chExt cx="0" cy="0"/>
        </a:xfrm>
      </p:grpSpPr>
      <p:sp>
        <p:nvSpPr>
          <p:cNvPr id="122" name="Google Shape;122;p27"/>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7"/>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24" name="Google Shape;124;p27"/>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25" name="Google Shape;125;p27"/>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8"/>
          <p:cNvSpPr txBox="1">
            <a:spLocks noGrp="1"/>
          </p:cNvSpPr>
          <p:nvPr>
            <p:ph type="body" idx="1"/>
          </p:nvPr>
        </p:nvSpPr>
        <p:spPr>
          <a:xfrm>
            <a:off x="912813" y="1666567"/>
            <a:ext cx="3582988" cy="657533"/>
          </a:xfrm>
          <a:prstGeom prst="rect">
            <a:avLst/>
          </a:prstGeom>
          <a:solidFill>
            <a:srgbClr val="003369">
              <a:alpha val="7490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9" name="Google Shape;129;p28"/>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30" name="Google Shape;130;p28"/>
          <p:cNvSpPr txBox="1">
            <a:spLocks noGrp="1"/>
          </p:cNvSpPr>
          <p:nvPr>
            <p:ph type="body" idx="3"/>
          </p:nvPr>
        </p:nvSpPr>
        <p:spPr>
          <a:xfrm>
            <a:off x="5105400" y="1673500"/>
            <a:ext cx="3581400" cy="639762"/>
          </a:xfrm>
          <a:prstGeom prst="rect">
            <a:avLst/>
          </a:prstGeom>
          <a:solidFill>
            <a:srgbClr val="003369">
              <a:alpha val="7490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1" name="Google Shape;131;p28"/>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32" name="Google Shape;132;p28"/>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33" name="Google Shape;133;p28"/>
          <p:cNvSpPr/>
          <p:nvPr/>
        </p:nvSpPr>
        <p:spPr>
          <a:xfrm>
            <a:off x="4648200" y="1666566"/>
            <a:ext cx="457200" cy="646695"/>
          </a:xfrm>
          <a:prstGeom prst="rect">
            <a:avLst/>
          </a:prstGeom>
          <a:solidFill>
            <a:srgbClr val="D8DDE5">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134"/>
        <p:cNvGrpSpPr/>
        <p:nvPr/>
      </p:nvGrpSpPr>
      <p:grpSpPr>
        <a:xfrm>
          <a:off x="0" y="0"/>
          <a:ext cx="0" cy="0"/>
          <a:chOff x="0" y="0"/>
          <a:chExt cx="0" cy="0"/>
        </a:xfrm>
      </p:grpSpPr>
      <p:sp>
        <p:nvSpPr>
          <p:cNvPr id="135" name="Google Shape;135;p29"/>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9"/>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7" name="Google Shape;137;p29"/>
          <p:cNvSpPr txBox="1">
            <a:spLocks noGrp="1"/>
          </p:cNvSpPr>
          <p:nvPr>
            <p:ph type="body" idx="2"/>
          </p:nvPr>
        </p:nvSpPr>
        <p:spPr>
          <a:xfrm>
            <a:off x="457200" y="1435101"/>
            <a:ext cx="3008313" cy="4512778"/>
          </a:xfrm>
          <a:prstGeom prst="rect">
            <a:avLst/>
          </a:prstGeom>
          <a:solidFill>
            <a:srgbClr val="003369">
              <a:alpha val="7490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38" name="Google Shape;138;p29"/>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39"/>
        <p:cNvGrpSpPr/>
        <p:nvPr/>
      </p:nvGrpSpPr>
      <p:grpSpPr>
        <a:xfrm>
          <a:off x="0" y="0"/>
          <a:ext cx="0" cy="0"/>
          <a:chOff x="0" y="0"/>
          <a:chExt cx="0" cy="0"/>
        </a:xfrm>
      </p:grpSpPr>
      <p:sp>
        <p:nvSpPr>
          <p:cNvPr id="140" name="Google Shape;140;p30"/>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30"/>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2" name="Google Shape;142;p30"/>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3" name="Google Shape;143;p3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44"/>
        <p:cNvGrpSpPr/>
        <p:nvPr/>
      </p:nvGrpSpPr>
      <p:grpSpPr>
        <a:xfrm>
          <a:off x="0" y="0"/>
          <a:ext cx="0" cy="0"/>
          <a:chOff x="0" y="0"/>
          <a:chExt cx="0" cy="0"/>
        </a:xfrm>
      </p:grpSpPr>
      <p:sp>
        <p:nvSpPr>
          <p:cNvPr id="145" name="Google Shape;145;p31"/>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6" name="Google Shape;146;p31"/>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47" name="Google Shape;147;p31"/>
          <p:cNvGrpSpPr/>
          <p:nvPr/>
        </p:nvGrpSpPr>
        <p:grpSpPr>
          <a:xfrm>
            <a:off x="2144995" y="3177707"/>
            <a:ext cx="4854010" cy="1143000"/>
            <a:chOff x="1981200" y="1826567"/>
            <a:chExt cx="4854010" cy="1143000"/>
          </a:xfrm>
        </p:grpSpPr>
        <p:pic>
          <p:nvPicPr>
            <p:cNvPr id="148" name="Google Shape;148;p31">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49" name="Google Shape;149;p31"/>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50" name="Google Shape;150;p31"/>
          <p:cNvGrpSpPr/>
          <p:nvPr/>
        </p:nvGrpSpPr>
        <p:grpSpPr>
          <a:xfrm>
            <a:off x="2050634" y="4545484"/>
            <a:ext cx="5042731" cy="1143000"/>
            <a:chOff x="1981200" y="3426768"/>
            <a:chExt cx="5042731" cy="1143000"/>
          </a:xfrm>
        </p:grpSpPr>
        <p:pic>
          <p:nvPicPr>
            <p:cNvPr id="151" name="Google Shape;151;p31">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52" name="Google Shape;152;p31"/>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53" name="Google Shape;153;p31"/>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4" name="Google Shape;24;p4"/>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6" name="Google Shape;26;p4"/>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27"/>
        <p:cNvGrpSpPr/>
        <p:nvPr/>
      </p:nvGrpSpPr>
      <p:grpSpPr>
        <a:xfrm>
          <a:off x="0" y="0"/>
          <a:ext cx="0" cy="0"/>
          <a:chOff x="0" y="0"/>
          <a:chExt cx="0" cy="0"/>
        </a:xfrm>
      </p:grpSpPr>
      <p:pic>
        <p:nvPicPr>
          <p:cNvPr id="28" name="Google Shape;28;p5"/>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9" name="Google Shape;29;p5"/>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31" name="Google Shape;31;p5"/>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34" name="Google Shape;34;p6"/>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36" name="Google Shape;36;p6"/>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37"/>
        <p:cNvGrpSpPr/>
        <p:nvPr/>
      </p:nvGrpSpPr>
      <p:grpSpPr>
        <a:xfrm>
          <a:off x="0" y="0"/>
          <a:ext cx="0" cy="0"/>
          <a:chOff x="0" y="0"/>
          <a:chExt cx="0" cy="0"/>
        </a:xfrm>
      </p:grpSpPr>
      <p:sp>
        <p:nvSpPr>
          <p:cNvPr id="38" name="Google Shape;38;p7"/>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
          <p:cNvSpPr txBox="1">
            <a:spLocks noGrp="1"/>
          </p:cNvSpPr>
          <p:nvPr>
            <p:ph type="subTitle" idx="1"/>
          </p:nvPr>
        </p:nvSpPr>
        <p:spPr>
          <a:xfrm>
            <a:off x="1348319" y="34290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40" name="Google Shape;40;p7"/>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41"/>
        <p:cNvGrpSpPr/>
        <p:nvPr/>
      </p:nvGrpSpPr>
      <p:grpSpPr>
        <a:xfrm>
          <a:off x="0" y="0"/>
          <a:ext cx="0" cy="0"/>
          <a:chOff x="0" y="0"/>
          <a:chExt cx="0" cy="0"/>
        </a:xfrm>
      </p:grpSpPr>
      <p:sp>
        <p:nvSpPr>
          <p:cNvPr id="42" name="Google Shape;42;p8"/>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8"/>
          <p:cNvSpPr txBox="1">
            <a:spLocks noGrp="1"/>
          </p:cNvSpPr>
          <p:nvPr>
            <p:ph type="subTitle" idx="1"/>
          </p:nvPr>
        </p:nvSpPr>
        <p:spPr>
          <a:xfrm>
            <a:off x="1348319" y="34290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4" name="Google Shape;44;p8"/>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5"/>
        <p:cNvGrpSpPr/>
        <p:nvPr/>
      </p:nvGrpSpPr>
      <p:grpSpPr>
        <a:xfrm>
          <a:off x="0" y="0"/>
          <a:ext cx="0" cy="0"/>
          <a:chOff x="0" y="0"/>
          <a:chExt cx="0" cy="0"/>
        </a:xfrm>
      </p:grpSpPr>
      <p:pic>
        <p:nvPicPr>
          <p:cNvPr id="46" name="Google Shape;46;p9"/>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and Content NL" type="obj">
  <p:cSld name="OBJECT">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9" name="Google Shape;49;p1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1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4" r:id="rId7"/>
    <p:sldLayoutId id="2147483665" r:id="rId8"/>
    <p:sldLayoutId id="2147483667"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2"/>
          <p:cNvSpPr txBox="1">
            <a:spLocks noGrp="1"/>
          </p:cNvSpPr>
          <p:nvPr>
            <p:ph type="ctrTitle"/>
          </p:nvPr>
        </p:nvSpPr>
        <p:spPr>
          <a:xfrm>
            <a:off x="143350" y="3930725"/>
            <a:ext cx="8804700" cy="1210500"/>
          </a:xfrm>
          <a:prstGeom prst="rect">
            <a:avLst/>
          </a:prstGeom>
          <a:solidFill>
            <a:schemeClr val="lt1">
              <a:alpha val="6784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457200" lvl="0" indent="0" algn="ctr" rtl="0">
              <a:lnSpc>
                <a:spcPct val="107916"/>
              </a:lnSpc>
              <a:spcBef>
                <a:spcPts val="0"/>
              </a:spcBef>
              <a:spcAft>
                <a:spcPts val="0"/>
              </a:spcAft>
              <a:buClr>
                <a:schemeClr val="dk1"/>
              </a:buClr>
              <a:buSzPts val="1100"/>
              <a:buFont typeface="Arial"/>
              <a:buNone/>
            </a:pPr>
            <a:r>
              <a:rPr lang="en-US" sz="3600" b="1">
                <a:solidFill>
                  <a:srgbClr val="003369"/>
                </a:solidFill>
              </a:rPr>
              <a:t>Putting the MTSS FRAMEwork to Work</a:t>
            </a:r>
            <a:endParaRPr sz="3600">
              <a:solidFill>
                <a:srgbClr val="003369"/>
              </a:solidFill>
            </a:endParaRPr>
          </a:p>
        </p:txBody>
      </p:sp>
      <p:sp>
        <p:nvSpPr>
          <p:cNvPr id="159" name="Google Shape;159;p32"/>
          <p:cNvSpPr txBox="1">
            <a:spLocks noGrp="1"/>
          </p:cNvSpPr>
          <p:nvPr>
            <p:ph type="subTitle" idx="1"/>
          </p:nvPr>
        </p:nvSpPr>
        <p:spPr>
          <a:xfrm>
            <a:off x="953400" y="5257800"/>
            <a:ext cx="7240500" cy="1210500"/>
          </a:xfrm>
          <a:prstGeom prst="rect">
            <a:avLst/>
          </a:prstGeom>
          <a:solidFill>
            <a:schemeClr val="lt1">
              <a:alpha val="67840"/>
            </a:schemeClr>
          </a:solidFill>
          <a:ln>
            <a:noFill/>
          </a:ln>
        </p:spPr>
        <p:txBody>
          <a:bodyPr spcFirstLastPara="1" wrap="square" lIns="91425" tIns="45700" rIns="91425" bIns="45700" anchor="t" anchorCtr="0">
            <a:noAutofit/>
          </a:bodyPr>
          <a:lstStyle/>
          <a:p>
            <a:pPr marL="457200" lvl="0" indent="0" algn="ctr" rtl="0">
              <a:lnSpc>
                <a:spcPct val="100000"/>
              </a:lnSpc>
              <a:spcBef>
                <a:spcPts val="0"/>
              </a:spcBef>
              <a:spcAft>
                <a:spcPts val="0"/>
              </a:spcAft>
              <a:buClr>
                <a:schemeClr val="dk1"/>
              </a:buClr>
              <a:buSzPts val="605"/>
              <a:buNone/>
            </a:pPr>
            <a:r>
              <a:rPr lang="en-US" sz="2275" b="1">
                <a:solidFill>
                  <a:schemeClr val="dk1"/>
                </a:solidFill>
                <a:latin typeface="Montserrat"/>
                <a:ea typeface="Montserrat"/>
                <a:cs typeface="Montserrat"/>
                <a:sym typeface="Montserrat"/>
              </a:rPr>
              <a:t>A Day of Learning, Engaging, and Networking</a:t>
            </a:r>
            <a:endParaRPr sz="2275" b="1">
              <a:solidFill>
                <a:schemeClr val="dk1"/>
              </a:solidFill>
              <a:latin typeface="Montserrat"/>
              <a:ea typeface="Montserrat"/>
              <a:cs typeface="Montserrat"/>
              <a:sym typeface="Montserrat"/>
            </a:endParaRPr>
          </a:p>
          <a:p>
            <a:pPr marL="457200" lvl="0" indent="0" algn="ctr" rtl="0">
              <a:lnSpc>
                <a:spcPct val="100000"/>
              </a:lnSpc>
              <a:spcBef>
                <a:spcPts val="0"/>
              </a:spcBef>
              <a:spcAft>
                <a:spcPts val="0"/>
              </a:spcAft>
              <a:buClr>
                <a:schemeClr val="dk1"/>
              </a:buClr>
              <a:buSzPts val="605"/>
              <a:buFont typeface="Arial"/>
              <a:buNone/>
            </a:pPr>
            <a:r>
              <a:rPr lang="en-US" sz="2275" b="1">
                <a:solidFill>
                  <a:schemeClr val="dk1"/>
                </a:solidFill>
                <a:latin typeface="Montserrat"/>
                <a:ea typeface="Montserrat"/>
                <a:cs typeface="Montserrat"/>
                <a:sym typeface="Montserrat"/>
              </a:rPr>
              <a:t>July 2024 </a:t>
            </a:r>
            <a:endParaRPr sz="2275" b="1">
              <a:solidFill>
                <a:schemeClr val="dk1"/>
              </a:solidFill>
              <a:latin typeface="Montserrat"/>
              <a:ea typeface="Montserrat"/>
              <a:cs typeface="Montserrat"/>
              <a:sym typeface="Montserrat"/>
            </a:endParaRPr>
          </a:p>
          <a:p>
            <a:pPr marL="0" lvl="0" indent="0" algn="ctr" rtl="0">
              <a:lnSpc>
                <a:spcPct val="80000"/>
              </a:lnSpc>
              <a:spcBef>
                <a:spcPts val="0"/>
              </a:spcBef>
              <a:spcAft>
                <a:spcPts val="0"/>
              </a:spcAft>
              <a:buClr>
                <a:srgbClr val="888888"/>
              </a:buClr>
              <a:buSzPts val="1760"/>
              <a:buNone/>
            </a:pPr>
            <a:endParaRPr sz="246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3"/>
          <p:cNvSpPr txBox="1">
            <a:spLocks noGrp="1"/>
          </p:cNvSpPr>
          <p:nvPr>
            <p:ph type="body" idx="1"/>
          </p:nvPr>
        </p:nvSpPr>
        <p:spPr>
          <a:xfrm>
            <a:off x="457200" y="1381225"/>
            <a:ext cx="8229600" cy="3800400"/>
          </a:xfrm>
          <a:prstGeom prst="rect">
            <a:avLst/>
          </a:prstGeom>
          <a:noFill/>
          <a:ln>
            <a:noFill/>
          </a:ln>
        </p:spPr>
        <p:txBody>
          <a:bodyPr spcFirstLastPara="1" wrap="square" lIns="91425" tIns="45700" rIns="91425" bIns="45700" anchor="t" anchorCtr="0">
            <a:normAutofit/>
          </a:bodyPr>
          <a:lstStyle/>
          <a:p>
            <a:pPr marL="457200" lvl="0" indent="-412750" algn="l" rtl="0">
              <a:lnSpc>
                <a:spcPct val="100000"/>
              </a:lnSpc>
              <a:spcBef>
                <a:spcPts val="0"/>
              </a:spcBef>
              <a:spcAft>
                <a:spcPts val="0"/>
              </a:spcAft>
              <a:buClr>
                <a:srgbClr val="003369"/>
              </a:buClr>
              <a:buSzPts val="2900"/>
              <a:buFont typeface="Verdana"/>
              <a:buChar char="•"/>
            </a:pPr>
            <a:r>
              <a:rPr lang="en-US" sz="2900">
                <a:solidFill>
                  <a:srgbClr val="003369"/>
                </a:solidFill>
                <a:highlight>
                  <a:srgbClr val="FFFFFF"/>
                </a:highlight>
                <a:latin typeface="Verdana"/>
                <a:ea typeface="Verdana"/>
                <a:cs typeface="Verdana"/>
                <a:sym typeface="Verdana"/>
              </a:rPr>
              <a:t>Understand Virginia’s components and features of MTSS </a:t>
            </a:r>
            <a:endParaRPr sz="2900">
              <a:solidFill>
                <a:srgbClr val="003369"/>
              </a:solidFill>
              <a:highlight>
                <a:srgbClr val="FFFFFF"/>
              </a:highlight>
              <a:latin typeface="Verdana"/>
              <a:ea typeface="Verdana"/>
              <a:cs typeface="Verdana"/>
              <a:sym typeface="Verdana"/>
            </a:endParaRPr>
          </a:p>
          <a:p>
            <a:pPr marL="457200" lvl="0" indent="-412750" algn="l" rtl="0">
              <a:lnSpc>
                <a:spcPct val="100000"/>
              </a:lnSpc>
              <a:spcBef>
                <a:spcPts val="0"/>
              </a:spcBef>
              <a:spcAft>
                <a:spcPts val="0"/>
              </a:spcAft>
              <a:buSzPts val="2900"/>
              <a:buFont typeface="Verdana"/>
              <a:buChar char="•"/>
            </a:pPr>
            <a:r>
              <a:rPr lang="en-US" sz="2900">
                <a:highlight>
                  <a:srgbClr val="FFFFFF"/>
                </a:highlight>
                <a:latin typeface="Verdana"/>
                <a:ea typeface="Verdana"/>
                <a:cs typeface="Verdana"/>
                <a:sym typeface="Verdana"/>
              </a:rPr>
              <a:t>Identify practices and systems contributing to successful MTSS implementation  </a:t>
            </a:r>
            <a:endParaRPr sz="2900">
              <a:highlight>
                <a:srgbClr val="FFFFFF"/>
              </a:highlight>
              <a:latin typeface="Verdana"/>
              <a:ea typeface="Verdana"/>
              <a:cs typeface="Verdana"/>
              <a:sym typeface="Verdana"/>
            </a:endParaRPr>
          </a:p>
          <a:p>
            <a:pPr marL="457200" lvl="0" indent="-412750" algn="l" rtl="0">
              <a:lnSpc>
                <a:spcPct val="100000"/>
              </a:lnSpc>
              <a:spcBef>
                <a:spcPts val="0"/>
              </a:spcBef>
              <a:spcAft>
                <a:spcPts val="0"/>
              </a:spcAft>
              <a:buSzPts val="2900"/>
              <a:buFont typeface="Verdana"/>
              <a:buChar char="•"/>
            </a:pPr>
            <a:r>
              <a:rPr lang="en-US" sz="2900">
                <a:highlight>
                  <a:srgbClr val="FFFFFF"/>
                </a:highlight>
                <a:latin typeface="Verdana"/>
                <a:ea typeface="Verdana"/>
                <a:cs typeface="Verdana"/>
                <a:sym typeface="Verdana"/>
              </a:rPr>
              <a:t>Engage in opportunities to learn from and network with other VTSS school division personnel</a:t>
            </a:r>
            <a:endParaRPr sz="2900">
              <a:latin typeface="Verdana"/>
              <a:ea typeface="Verdana"/>
              <a:cs typeface="Verdana"/>
              <a:sym typeface="Verdana"/>
            </a:endParaRPr>
          </a:p>
        </p:txBody>
      </p:sp>
      <p:sp>
        <p:nvSpPr>
          <p:cNvPr id="229" name="Google Shape;229;p43"/>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Learning Intentions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4"/>
          <p:cNvSpPr txBox="1">
            <a:spLocks noGrp="1"/>
          </p:cNvSpPr>
          <p:nvPr>
            <p:ph type="body" idx="1"/>
          </p:nvPr>
        </p:nvSpPr>
        <p:spPr>
          <a:xfrm>
            <a:off x="457200" y="1524000"/>
            <a:ext cx="82296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95000"/>
              </a:lnSpc>
              <a:spcBef>
                <a:spcPts val="0"/>
              </a:spcBef>
              <a:spcAft>
                <a:spcPts val="0"/>
              </a:spcAft>
              <a:buClr>
                <a:srgbClr val="000000"/>
              </a:buClr>
              <a:buSzPts val="2200"/>
              <a:buFont typeface="Arial"/>
              <a:buNone/>
            </a:pPr>
            <a:r>
              <a:rPr lang="en-US" sz="2260" i="0" u="none" strike="noStrike" cap="none">
                <a:solidFill>
                  <a:srgbClr val="000000"/>
                </a:solidFill>
                <a:highlight>
                  <a:srgbClr val="FFFFFF"/>
                </a:highlight>
                <a:latin typeface="Verdana"/>
                <a:ea typeface="Verdana"/>
                <a:cs typeface="Verdana"/>
                <a:sym typeface="Verdana"/>
              </a:rPr>
              <a:t>The Virginia Tiered Systems of Supports (VTSS) is a collective of organizations funded and led by the Virginia Department of Education to support divisions with implementing and sustaining a multi-tiered system of supports (MTSS). The primary implementation partners include:</a:t>
            </a:r>
            <a:endParaRPr sz="2260">
              <a:latin typeface="Verdana"/>
              <a:ea typeface="Verdana"/>
              <a:cs typeface="Verdana"/>
              <a:sym typeface="Verdana"/>
            </a:endParaRPr>
          </a:p>
          <a:p>
            <a:pPr marL="0" marR="0" lvl="0" indent="0" algn="l" rtl="0">
              <a:lnSpc>
                <a:spcPct val="95000"/>
              </a:lnSpc>
              <a:spcBef>
                <a:spcPts val="0"/>
              </a:spcBef>
              <a:spcAft>
                <a:spcPts val="0"/>
              </a:spcAft>
              <a:buClr>
                <a:srgbClr val="000000"/>
              </a:buClr>
              <a:buSzPts val="2200"/>
              <a:buFont typeface="Arial"/>
              <a:buNone/>
            </a:pPr>
            <a:endParaRPr sz="2260">
              <a:highlight>
                <a:srgbClr val="FFFFFF"/>
              </a:highlight>
              <a:latin typeface="Verdana"/>
              <a:ea typeface="Verdana"/>
              <a:cs typeface="Verdana"/>
              <a:sym typeface="Verdana"/>
            </a:endParaRPr>
          </a:p>
          <a:p>
            <a:pPr marL="457200" marR="0" lvl="0" indent="-330200" algn="l" rtl="0">
              <a:lnSpc>
                <a:spcPct val="100000"/>
              </a:lnSpc>
              <a:spcBef>
                <a:spcPts val="0"/>
              </a:spcBef>
              <a:spcAft>
                <a:spcPts val="0"/>
              </a:spcAft>
              <a:buClr>
                <a:srgbClr val="000000"/>
              </a:buClr>
              <a:buSzPts val="2000"/>
              <a:buFont typeface="Verdana"/>
              <a:buChar char="●"/>
            </a:pPr>
            <a:r>
              <a:rPr lang="en-US" sz="2080" i="0" u="none" strike="noStrike" cap="none">
                <a:solidFill>
                  <a:srgbClr val="000000"/>
                </a:solidFill>
                <a:highlight>
                  <a:srgbClr val="FFFFFF"/>
                </a:highlight>
                <a:latin typeface="Verdana"/>
                <a:ea typeface="Verdana"/>
                <a:cs typeface="Verdana"/>
                <a:sym typeface="Verdana"/>
              </a:rPr>
              <a:t>VTSS-Research and Implementation Center (VTSS-RIC) at Virginia Commonwealth University</a:t>
            </a:r>
            <a:endParaRPr sz="2360">
              <a:latin typeface="Verdana"/>
              <a:ea typeface="Verdana"/>
              <a:cs typeface="Verdana"/>
              <a:sym typeface="Verdana"/>
            </a:endParaRPr>
          </a:p>
          <a:p>
            <a:pPr marL="457200" marR="0" lvl="0" indent="-330200" algn="l" rtl="0">
              <a:lnSpc>
                <a:spcPct val="100000"/>
              </a:lnSpc>
              <a:spcBef>
                <a:spcPts val="0"/>
              </a:spcBef>
              <a:spcAft>
                <a:spcPts val="0"/>
              </a:spcAft>
              <a:buClr>
                <a:srgbClr val="000000"/>
              </a:buClr>
              <a:buSzPts val="2000"/>
              <a:buFont typeface="Verdana"/>
              <a:buChar char="●"/>
            </a:pPr>
            <a:r>
              <a:rPr lang="en-US" sz="2080" i="0" u="none" strike="noStrike" cap="none">
                <a:solidFill>
                  <a:srgbClr val="000000"/>
                </a:solidFill>
                <a:highlight>
                  <a:srgbClr val="FFFFFF"/>
                </a:highlight>
                <a:latin typeface="Verdana"/>
                <a:ea typeface="Verdana"/>
                <a:cs typeface="Verdana"/>
                <a:sym typeface="Verdana"/>
              </a:rPr>
              <a:t>VTSS Evaluation Team at Old Dominion University</a:t>
            </a:r>
            <a:endParaRPr sz="2360">
              <a:latin typeface="Verdana"/>
              <a:ea typeface="Verdana"/>
              <a:cs typeface="Verdana"/>
              <a:sym typeface="Verdana"/>
            </a:endParaRPr>
          </a:p>
          <a:p>
            <a:pPr marL="457200" marR="0" lvl="0" indent="-323850" algn="l" rtl="0">
              <a:lnSpc>
                <a:spcPct val="100000"/>
              </a:lnSpc>
              <a:spcBef>
                <a:spcPts val="0"/>
              </a:spcBef>
              <a:spcAft>
                <a:spcPts val="0"/>
              </a:spcAft>
              <a:buClr>
                <a:srgbClr val="000000"/>
              </a:buClr>
              <a:buSzPts val="1900"/>
              <a:buFont typeface="Verdana"/>
              <a:buChar char="●"/>
            </a:pPr>
            <a:r>
              <a:rPr lang="en-US" sz="2080" i="0" u="none" strike="noStrike" cap="none">
                <a:solidFill>
                  <a:srgbClr val="000000"/>
                </a:solidFill>
                <a:highlight>
                  <a:srgbClr val="FFFFFF"/>
                </a:highlight>
                <a:latin typeface="Verdana"/>
                <a:ea typeface="Verdana"/>
                <a:cs typeface="Verdana"/>
                <a:sym typeface="Verdana"/>
              </a:rPr>
              <a:t>Regional Training and Technical Assistance </a:t>
            </a:r>
            <a:r>
              <a:rPr lang="en-US" sz="2080" i="0" u="none" strike="noStrike" cap="none">
                <a:solidFill>
                  <a:srgbClr val="000000"/>
                </a:solidFill>
                <a:highlight>
                  <a:schemeClr val="lt1"/>
                </a:highlight>
                <a:latin typeface="Verdana"/>
                <a:ea typeface="Verdana"/>
                <a:cs typeface="Verdana"/>
                <a:sym typeface="Verdana"/>
              </a:rPr>
              <a:t>(T/TAC)</a:t>
            </a:r>
            <a:r>
              <a:rPr lang="en-US" sz="2080" i="0" u="none" strike="noStrike" cap="none">
                <a:solidFill>
                  <a:srgbClr val="000000"/>
                </a:solidFill>
                <a:highlight>
                  <a:srgbClr val="FFFFFF"/>
                </a:highlight>
                <a:latin typeface="Verdana"/>
                <a:ea typeface="Verdana"/>
                <a:cs typeface="Verdana"/>
                <a:sym typeface="Verdana"/>
              </a:rPr>
              <a:t> Partners</a:t>
            </a:r>
            <a:r>
              <a:rPr lang="en-US" sz="1979" i="0" u="none" strike="noStrike" cap="none">
                <a:solidFill>
                  <a:srgbClr val="000000"/>
                </a:solidFill>
                <a:highlight>
                  <a:srgbClr val="FFFFFF"/>
                </a:highlight>
                <a:latin typeface="Verdana"/>
                <a:ea typeface="Verdana"/>
                <a:cs typeface="Verdana"/>
                <a:sym typeface="Verdana"/>
              </a:rPr>
              <a:t> </a:t>
            </a:r>
            <a:endParaRPr sz="2260">
              <a:latin typeface="Verdana"/>
              <a:ea typeface="Verdana"/>
              <a:cs typeface="Verdana"/>
              <a:sym typeface="Verdana"/>
            </a:endParaRPr>
          </a:p>
          <a:p>
            <a:pPr marL="0" lvl="0" indent="0" algn="l" rtl="0">
              <a:lnSpc>
                <a:spcPct val="70000"/>
              </a:lnSpc>
              <a:spcBef>
                <a:spcPts val="1000"/>
              </a:spcBef>
              <a:spcAft>
                <a:spcPts val="0"/>
              </a:spcAft>
              <a:buClr>
                <a:schemeClr val="dk1"/>
              </a:buClr>
              <a:buSzPts val="1960"/>
              <a:buNone/>
            </a:pPr>
            <a:endParaRPr sz="2060">
              <a:latin typeface="Verdana"/>
              <a:ea typeface="Verdana"/>
              <a:cs typeface="Verdana"/>
              <a:sym typeface="Verdana"/>
            </a:endParaRPr>
          </a:p>
        </p:txBody>
      </p:sp>
      <p:sp>
        <p:nvSpPr>
          <p:cNvPr id="236" name="Google Shape;236;p4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What is VTSS?</a:t>
            </a:r>
            <a:endParaRPr/>
          </a:p>
        </p:txBody>
      </p:sp>
      <p:sp>
        <p:nvSpPr>
          <p:cNvPr id="237" name="Google Shape;237;p44"/>
          <p:cNvSpPr txBox="1"/>
          <p:nvPr/>
        </p:nvSpPr>
        <p:spPr>
          <a:xfrm>
            <a:off x="228600" y="5638800"/>
            <a:ext cx="7341900" cy="985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600" b="1" i="0" u="none" strike="noStrike" cap="none">
                <a:solidFill>
                  <a:srgbClr val="003369"/>
                </a:solidFill>
                <a:latin typeface="Verdana"/>
                <a:ea typeface="Verdana"/>
                <a:cs typeface="Verdana"/>
                <a:sym typeface="Verdana"/>
              </a:rPr>
              <a:t>“VTSS is who we are and MTSS is what we do</a:t>
            </a:r>
            <a:r>
              <a:rPr lang="en-US" sz="2600" b="1">
                <a:solidFill>
                  <a:srgbClr val="003369"/>
                </a:solidFill>
                <a:latin typeface="Verdana"/>
                <a:ea typeface="Verdana"/>
                <a:cs typeface="Verdana"/>
                <a:sym typeface="Verdana"/>
              </a:rPr>
              <a:t>.</a:t>
            </a:r>
            <a:r>
              <a:rPr lang="en-US" sz="2600" b="1" i="0" u="none" strike="noStrike" cap="none">
                <a:solidFill>
                  <a:srgbClr val="003369"/>
                </a:solidFill>
                <a:latin typeface="Verdana"/>
                <a:ea typeface="Verdana"/>
                <a:cs typeface="Verdana"/>
                <a:sym typeface="Verdana"/>
              </a:rPr>
              <a:t>”</a:t>
            </a:r>
            <a:endParaRPr sz="2600" b="1" i="0" u="none" strike="noStrike" cap="none">
              <a:solidFill>
                <a:srgbClr val="003369"/>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45"/>
          <p:cNvPicPr preferRelativeResize="0"/>
          <p:nvPr/>
        </p:nvPicPr>
        <p:blipFill>
          <a:blip r:embed="rId3">
            <a:alphaModFix/>
          </a:blip>
          <a:stretch>
            <a:fillRect/>
          </a:stretch>
        </p:blipFill>
        <p:spPr>
          <a:xfrm>
            <a:off x="1295400" y="152400"/>
            <a:ext cx="6553200" cy="6553200"/>
          </a:xfrm>
          <a:prstGeom prst="rect">
            <a:avLst/>
          </a:prstGeom>
          <a:noFill/>
          <a:ln>
            <a:noFill/>
          </a:ln>
        </p:spPr>
      </p:pic>
      <p:sp>
        <p:nvSpPr>
          <p:cNvPr id="244" name="Google Shape;244;p45"/>
          <p:cNvSpPr txBox="1"/>
          <p:nvPr/>
        </p:nvSpPr>
        <p:spPr>
          <a:xfrm>
            <a:off x="1753650" y="704550"/>
            <a:ext cx="5636700" cy="544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Calibri"/>
              <a:buNone/>
            </a:pPr>
            <a:r>
              <a:rPr lang="en-US" sz="2900">
                <a:solidFill>
                  <a:schemeClr val="dk1"/>
                </a:solidFill>
                <a:latin typeface="Verdana"/>
                <a:ea typeface="Verdana"/>
                <a:cs typeface="Verdana"/>
                <a:sym typeface="Verdana"/>
              </a:rPr>
              <a:t>MTSS is </a:t>
            </a:r>
            <a:r>
              <a:rPr lang="en-US" sz="2900" i="0" u="none" strike="noStrike" cap="none">
                <a:solidFill>
                  <a:schemeClr val="dk1"/>
                </a:solidFill>
                <a:latin typeface="Verdana"/>
                <a:ea typeface="Verdana"/>
                <a:cs typeface="Verdana"/>
                <a:sym typeface="Verdana"/>
              </a:rPr>
              <a:t>a systemic, data-driven approach that allows divisions and schools to provide evidence-based practices and interventions to meet the needs of their students. This is done through a clearly defined process that is implemented to fidelity by all stakeholders within the school and/or division.</a:t>
            </a:r>
            <a:endParaRPr sz="2900" i="0" u="none" strike="noStrike" cap="none">
              <a:solidFill>
                <a:srgbClr val="073763"/>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pSp>
        <p:nvGrpSpPr>
          <p:cNvPr id="250" name="Google Shape;250;p46"/>
          <p:cNvGrpSpPr/>
          <p:nvPr/>
        </p:nvGrpSpPr>
        <p:grpSpPr>
          <a:xfrm>
            <a:off x="237918" y="1463040"/>
            <a:ext cx="8667956" cy="5298309"/>
            <a:chOff x="322238" y="1455883"/>
            <a:chExt cx="8667956" cy="5298309"/>
          </a:xfrm>
        </p:grpSpPr>
        <p:sp>
          <p:nvSpPr>
            <p:cNvPr id="251" name="Google Shape;251;p46"/>
            <p:cNvSpPr/>
            <p:nvPr/>
          </p:nvSpPr>
          <p:spPr>
            <a:xfrm>
              <a:off x="2490163" y="2117400"/>
              <a:ext cx="3977700" cy="3977700"/>
            </a:xfrm>
            <a:prstGeom prst="blockArc">
              <a:avLst>
                <a:gd name="adj1" fmla="val 12600000"/>
                <a:gd name="adj2" fmla="val 162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52" name="Google Shape;252;p46"/>
            <p:cNvSpPr/>
            <p:nvPr/>
          </p:nvSpPr>
          <p:spPr>
            <a:xfrm>
              <a:off x="2490163" y="2117400"/>
              <a:ext cx="3977700" cy="3977700"/>
            </a:xfrm>
            <a:prstGeom prst="blockArc">
              <a:avLst>
                <a:gd name="adj1" fmla="val 9000000"/>
                <a:gd name="adj2" fmla="val 126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53" name="Google Shape;253;p46"/>
            <p:cNvSpPr/>
            <p:nvPr/>
          </p:nvSpPr>
          <p:spPr>
            <a:xfrm>
              <a:off x="2490163" y="2117400"/>
              <a:ext cx="3977700" cy="3977700"/>
            </a:xfrm>
            <a:prstGeom prst="blockArc">
              <a:avLst>
                <a:gd name="adj1" fmla="val 5400000"/>
                <a:gd name="adj2" fmla="val 90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54" name="Google Shape;254;p46"/>
            <p:cNvSpPr/>
            <p:nvPr/>
          </p:nvSpPr>
          <p:spPr>
            <a:xfrm>
              <a:off x="2490163" y="2117400"/>
              <a:ext cx="3977700" cy="3977700"/>
            </a:xfrm>
            <a:prstGeom prst="blockArc">
              <a:avLst>
                <a:gd name="adj1" fmla="val 1800000"/>
                <a:gd name="adj2" fmla="val 54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55" name="Google Shape;255;p46"/>
            <p:cNvSpPr/>
            <p:nvPr/>
          </p:nvSpPr>
          <p:spPr>
            <a:xfrm>
              <a:off x="2490163" y="2117400"/>
              <a:ext cx="3977700" cy="3977700"/>
            </a:xfrm>
            <a:prstGeom prst="blockArc">
              <a:avLst>
                <a:gd name="adj1" fmla="val 19800000"/>
                <a:gd name="adj2" fmla="val 18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56" name="Google Shape;256;p46"/>
            <p:cNvSpPr/>
            <p:nvPr/>
          </p:nvSpPr>
          <p:spPr>
            <a:xfrm>
              <a:off x="2490163" y="2117400"/>
              <a:ext cx="3977700" cy="3977700"/>
            </a:xfrm>
            <a:prstGeom prst="blockArc">
              <a:avLst>
                <a:gd name="adj1" fmla="val 16200000"/>
                <a:gd name="adj2" fmla="val 19800000"/>
                <a:gd name="adj3" fmla="val 4531"/>
              </a:avLst>
            </a:prstGeom>
            <a:solidFill>
              <a:srgbClr val="EEB5A7"/>
            </a:solidFill>
            <a:ln>
              <a:noFill/>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57" name="Google Shape;257;p46"/>
            <p:cNvSpPr/>
            <p:nvPr/>
          </p:nvSpPr>
          <p:spPr>
            <a:xfrm>
              <a:off x="3584943" y="3212180"/>
              <a:ext cx="1788300" cy="1788300"/>
            </a:xfrm>
            <a:prstGeom prst="ellipse">
              <a:avLst/>
            </a:prstGeom>
            <a:solidFill>
              <a:srgbClr val="E4650B"/>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58" name="Google Shape;258;p46"/>
            <p:cNvSpPr txBox="1"/>
            <p:nvPr/>
          </p:nvSpPr>
          <p:spPr>
            <a:xfrm>
              <a:off x="3846787" y="3565683"/>
              <a:ext cx="1264500" cy="1264500"/>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Whole Child</a:t>
              </a:r>
              <a:endParaRPr sz="2400" b="0" i="0" u="none" strike="noStrike" cap="none">
                <a:solidFill>
                  <a:schemeClr val="dk1"/>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2250"/>
                <a:buFont typeface="Calibri"/>
                <a:buNone/>
              </a:pPr>
              <a:endParaRPr sz="2250" b="0" i="0" u="none" strike="noStrike" cap="none">
                <a:solidFill>
                  <a:schemeClr val="lt1"/>
                </a:solidFill>
                <a:latin typeface="Open Sans"/>
                <a:ea typeface="Open Sans"/>
                <a:cs typeface="Open Sans"/>
                <a:sym typeface="Open Sans"/>
              </a:endParaRPr>
            </a:p>
          </p:txBody>
        </p:sp>
        <p:sp>
          <p:nvSpPr>
            <p:cNvPr id="259" name="Google Shape;259;p46"/>
            <p:cNvSpPr/>
            <p:nvPr/>
          </p:nvSpPr>
          <p:spPr>
            <a:xfrm>
              <a:off x="3927247" y="1562974"/>
              <a:ext cx="1251600" cy="125160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60" name="Google Shape;260;p46"/>
            <p:cNvSpPr txBox="1"/>
            <p:nvPr/>
          </p:nvSpPr>
          <p:spPr>
            <a:xfrm>
              <a:off x="3988553" y="1746283"/>
              <a:ext cx="10683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Aligned Organizational Structure</a:t>
              </a:r>
              <a:endParaRPr sz="1100" b="0" i="0" u="none" strike="noStrike" cap="none">
                <a:solidFill>
                  <a:schemeClr val="dk1"/>
                </a:solidFill>
                <a:latin typeface="Verdana"/>
                <a:ea typeface="Verdana"/>
                <a:cs typeface="Verdana"/>
                <a:sym typeface="Verdana"/>
              </a:endParaRPr>
            </a:p>
          </p:txBody>
        </p:sp>
        <p:sp>
          <p:nvSpPr>
            <p:cNvPr id="261" name="Google Shape;261;p46"/>
            <p:cNvSpPr/>
            <p:nvPr/>
          </p:nvSpPr>
          <p:spPr>
            <a:xfrm>
              <a:off x="5536552" y="2508504"/>
              <a:ext cx="1251600" cy="1251600"/>
            </a:xfrm>
            <a:prstGeom prst="ellipse">
              <a:avLst/>
            </a:prstGeom>
            <a:solidFill>
              <a:srgbClr val="B4A7D6"/>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62" name="Google Shape;262;p46"/>
            <p:cNvSpPr txBox="1"/>
            <p:nvPr/>
          </p:nvSpPr>
          <p:spPr>
            <a:xfrm>
              <a:off x="5719861" y="2691813"/>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Data Informed Decision Making</a:t>
              </a:r>
              <a:endParaRPr sz="1100" b="0" i="0" u="none" strike="noStrike" cap="none">
                <a:solidFill>
                  <a:schemeClr val="dk1"/>
                </a:solidFill>
                <a:latin typeface="Verdana"/>
                <a:ea typeface="Verdana"/>
                <a:cs typeface="Verdana"/>
                <a:sym typeface="Verdana"/>
              </a:endParaRPr>
            </a:p>
          </p:txBody>
        </p:sp>
        <p:sp>
          <p:nvSpPr>
            <p:cNvPr id="263" name="Google Shape;263;p46"/>
            <p:cNvSpPr/>
            <p:nvPr/>
          </p:nvSpPr>
          <p:spPr>
            <a:xfrm>
              <a:off x="5536552" y="4452307"/>
              <a:ext cx="1251600" cy="1251600"/>
            </a:xfrm>
            <a:prstGeom prst="ellipse">
              <a:avLst/>
            </a:prstGeom>
            <a:solidFill>
              <a:srgbClr val="E06666"/>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64" name="Google Shape;264;p46"/>
            <p:cNvSpPr txBox="1"/>
            <p:nvPr/>
          </p:nvSpPr>
          <p:spPr>
            <a:xfrm>
              <a:off x="5719861" y="4635617"/>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Evidence Based Practices</a:t>
              </a:r>
              <a:endParaRPr sz="1100" b="0" i="0" u="none" strike="noStrike" cap="none">
                <a:solidFill>
                  <a:schemeClr val="dk1"/>
                </a:solidFill>
                <a:latin typeface="Verdana"/>
                <a:ea typeface="Verdana"/>
                <a:cs typeface="Verdana"/>
                <a:sym typeface="Verdana"/>
              </a:endParaRPr>
            </a:p>
          </p:txBody>
        </p:sp>
        <p:sp>
          <p:nvSpPr>
            <p:cNvPr id="265" name="Google Shape;265;p46"/>
            <p:cNvSpPr/>
            <p:nvPr/>
          </p:nvSpPr>
          <p:spPr>
            <a:xfrm>
              <a:off x="3853168" y="5424209"/>
              <a:ext cx="1251600" cy="1251600"/>
            </a:xfrm>
            <a:prstGeom prst="ellipse">
              <a:avLst/>
            </a:prstGeom>
            <a:solidFill>
              <a:srgbClr val="93C47D"/>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66" name="Google Shape;266;p46"/>
            <p:cNvSpPr txBox="1"/>
            <p:nvPr/>
          </p:nvSpPr>
          <p:spPr>
            <a:xfrm>
              <a:off x="4036478" y="5607519"/>
              <a:ext cx="9081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Family, School, Community Partnerships</a:t>
              </a:r>
              <a:endParaRPr sz="1100" b="0" i="0" u="none" strike="noStrike" cap="none">
                <a:solidFill>
                  <a:schemeClr val="dk1"/>
                </a:solidFill>
                <a:latin typeface="Verdana"/>
                <a:ea typeface="Verdana"/>
                <a:cs typeface="Verdana"/>
                <a:sym typeface="Verdana"/>
              </a:endParaRPr>
            </a:p>
          </p:txBody>
        </p:sp>
        <p:sp>
          <p:nvSpPr>
            <p:cNvPr id="267" name="Google Shape;267;p46"/>
            <p:cNvSpPr/>
            <p:nvPr/>
          </p:nvSpPr>
          <p:spPr>
            <a:xfrm>
              <a:off x="2169785" y="4452307"/>
              <a:ext cx="1251600" cy="1251600"/>
            </a:xfrm>
            <a:prstGeom prst="ellipse">
              <a:avLst/>
            </a:prstGeom>
            <a:solidFill>
              <a:srgbClr val="C27BA0"/>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68" name="Google Shape;268;p46"/>
            <p:cNvSpPr txBox="1"/>
            <p:nvPr/>
          </p:nvSpPr>
          <p:spPr>
            <a:xfrm>
              <a:off x="2353095" y="4635617"/>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Monitoring Student Progress</a:t>
              </a:r>
              <a:endParaRPr sz="1100" b="0" i="0" u="none" strike="noStrike" cap="none">
                <a:solidFill>
                  <a:schemeClr val="dk1"/>
                </a:solidFill>
                <a:latin typeface="Verdana"/>
                <a:ea typeface="Verdana"/>
                <a:cs typeface="Verdana"/>
                <a:sym typeface="Verdana"/>
              </a:endParaRPr>
            </a:p>
          </p:txBody>
        </p:sp>
        <p:sp>
          <p:nvSpPr>
            <p:cNvPr id="269" name="Google Shape;269;p46"/>
            <p:cNvSpPr/>
            <p:nvPr/>
          </p:nvSpPr>
          <p:spPr>
            <a:xfrm>
              <a:off x="2169785" y="2508504"/>
              <a:ext cx="1251600" cy="1251600"/>
            </a:xfrm>
            <a:prstGeom prst="ellipse">
              <a:avLst/>
            </a:prstGeom>
            <a:solidFill>
              <a:srgbClr val="76A5AF"/>
            </a:solidFill>
            <a:ln w="12700" cap="flat" cmpd="sng">
              <a:solidFill>
                <a:schemeClr val="lt1"/>
              </a:solidFill>
              <a:prstDash val="solid"/>
              <a:miter lim="800000"/>
              <a:headEnd type="none" w="sm" len="sm"/>
              <a:tailEnd type="none" w="sm" len="sm"/>
            </a:ln>
          </p:spPr>
          <p:txBody>
            <a:bodyPr spcFirstLastPara="1" wrap="square" lIns="68550" tIns="68550" rIns="68550" bIns="68550" anchor="ctr" anchorCtr="0">
              <a:noAutofit/>
            </a:bodyPr>
            <a:lstStyle/>
            <a:p>
              <a:pPr marL="0" marR="0" lvl="0" indent="0" algn="ctr" rtl="0">
                <a:spcBef>
                  <a:spcPts val="0"/>
                </a:spcBef>
                <a:spcAft>
                  <a:spcPts val="0"/>
                </a:spcAft>
                <a:buClr>
                  <a:schemeClr val="dk1"/>
                </a:buClr>
                <a:buSzPts val="1050"/>
                <a:buFont typeface="Calibri"/>
                <a:buNone/>
              </a:pPr>
              <a:endParaRPr sz="1050" b="0" i="0" u="none" strike="noStrike" cap="none">
                <a:solidFill>
                  <a:srgbClr val="000000"/>
                </a:solidFill>
                <a:latin typeface="Arial"/>
                <a:ea typeface="Arial"/>
                <a:cs typeface="Arial"/>
                <a:sym typeface="Arial"/>
              </a:endParaRPr>
            </a:p>
          </p:txBody>
        </p:sp>
        <p:sp>
          <p:nvSpPr>
            <p:cNvPr id="270" name="Google Shape;270;p46"/>
            <p:cNvSpPr txBox="1"/>
            <p:nvPr/>
          </p:nvSpPr>
          <p:spPr>
            <a:xfrm>
              <a:off x="2353095" y="2691813"/>
              <a:ext cx="885000" cy="885000"/>
            </a:xfrm>
            <a:prstGeom prst="rect">
              <a:avLst/>
            </a:prstGeom>
            <a:noFill/>
            <a:ln>
              <a:noFill/>
            </a:ln>
          </p:spPr>
          <p:txBody>
            <a:bodyPr spcFirstLastPara="1" wrap="square" lIns="12375" tIns="12375" rIns="12375" bIns="12375" anchor="ctr" anchorCtr="0">
              <a:noAutofit/>
            </a:bodyPr>
            <a:lstStyle/>
            <a:p>
              <a:pPr marL="0" marR="0" lvl="0" indent="0" algn="ctr" rtl="0">
                <a:lnSpc>
                  <a:spcPct val="90000"/>
                </a:lnSpc>
                <a:spcBef>
                  <a:spcPts val="0"/>
                </a:spcBef>
                <a:spcAft>
                  <a:spcPts val="0"/>
                </a:spcAft>
                <a:buClr>
                  <a:schemeClr val="dk1"/>
                </a:buClr>
                <a:buSzPts val="1100"/>
                <a:buFont typeface="Verdana"/>
                <a:buNone/>
              </a:pPr>
              <a:r>
                <a:rPr lang="en-US" sz="1100" b="0" i="0" u="none" strike="noStrike" cap="none">
                  <a:solidFill>
                    <a:schemeClr val="dk1"/>
                  </a:solidFill>
                  <a:latin typeface="Verdana"/>
                  <a:ea typeface="Verdana"/>
                  <a:cs typeface="Verdana"/>
                  <a:sym typeface="Verdana"/>
                </a:rPr>
                <a:t>Evaluation of Process</a:t>
              </a:r>
              <a:endParaRPr sz="1100" b="0" i="0" u="none" strike="noStrike" cap="none">
                <a:solidFill>
                  <a:schemeClr val="dk1"/>
                </a:solidFill>
                <a:latin typeface="Verdana"/>
                <a:ea typeface="Verdana"/>
                <a:cs typeface="Verdana"/>
                <a:sym typeface="Verdana"/>
              </a:endParaRPr>
            </a:p>
          </p:txBody>
        </p:sp>
        <p:sp>
          <p:nvSpPr>
            <p:cNvPr id="271" name="Google Shape;271;p46"/>
            <p:cNvSpPr txBox="1"/>
            <p:nvPr/>
          </p:nvSpPr>
          <p:spPr>
            <a:xfrm>
              <a:off x="6013092" y="1455883"/>
              <a:ext cx="2871900" cy="985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68550" tIns="68550" rIns="68550" bIns="68550" anchor="ctr" anchorCtr="0">
              <a:spAutoFit/>
            </a:bodyPr>
            <a:lstStyle/>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Leadership &amp; Teaming</a:t>
              </a:r>
              <a:endParaRPr sz="11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Planning</a:t>
              </a:r>
              <a:endParaRPr sz="11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Communication</a:t>
              </a:r>
              <a:endParaRPr sz="11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Aligned Definitions &amp; Resources</a:t>
              </a:r>
              <a:endParaRPr sz="11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Professional Learning &amp; Coaching </a:t>
              </a:r>
              <a:endParaRPr sz="1100" b="1" i="0" u="none" strike="noStrike" cap="none">
                <a:solidFill>
                  <a:srgbClr val="000000"/>
                </a:solidFill>
                <a:latin typeface="Verdana"/>
                <a:ea typeface="Verdana"/>
                <a:cs typeface="Verdana"/>
                <a:sym typeface="Verdana"/>
              </a:endParaRPr>
            </a:p>
          </p:txBody>
        </p:sp>
        <p:sp>
          <p:nvSpPr>
            <p:cNvPr id="272" name="Google Shape;272;p46"/>
            <p:cNvSpPr txBox="1"/>
            <p:nvPr/>
          </p:nvSpPr>
          <p:spPr>
            <a:xfrm>
              <a:off x="6960831" y="3034779"/>
              <a:ext cx="1924200" cy="1062000"/>
            </a:xfrm>
            <a:prstGeom prst="rect">
              <a:avLst/>
            </a:prstGeom>
            <a:solidFill>
              <a:srgbClr val="D9D2E9"/>
            </a:solidFill>
            <a:ln w="28575" cap="flat" cmpd="sng">
              <a:solidFill>
                <a:schemeClr val="dk1"/>
              </a:solidFill>
              <a:prstDash val="solid"/>
              <a:round/>
              <a:headEnd type="none" w="sm" len="sm"/>
              <a:tailEnd type="none" w="sm" len="sm"/>
            </a:ln>
          </p:spPr>
          <p:txBody>
            <a:bodyPr spcFirstLastPara="1" wrap="square" lIns="68550" tIns="68550" rIns="68550" bIns="68550" anchor="ctr" anchorCtr="0">
              <a:spAutoFit/>
            </a:bodyPr>
            <a:lstStyle/>
            <a:p>
              <a:pPr marL="0" marR="0" lvl="0" indent="0" algn="ctr" rtl="0">
                <a:spcBef>
                  <a:spcPts val="0"/>
                </a:spcBef>
                <a:spcAft>
                  <a:spcPts val="0"/>
                </a:spcAft>
                <a:buClr>
                  <a:srgbClr val="000000"/>
                </a:buClr>
                <a:buSzPts val="1200"/>
                <a:buFont typeface="Verdana"/>
                <a:buNone/>
              </a:pPr>
              <a:r>
                <a:rPr lang="en-US" sz="1200" b="1" i="0" u="none" strike="noStrike" cap="none">
                  <a:solidFill>
                    <a:srgbClr val="000000"/>
                  </a:solidFill>
                  <a:latin typeface="Verdana"/>
                  <a:ea typeface="Verdana"/>
                  <a:cs typeface="Verdana"/>
                  <a:sym typeface="Verdana"/>
                </a:rPr>
                <a:t>Data Systems</a:t>
              </a:r>
              <a:endParaRPr sz="12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200"/>
                <a:buFont typeface="Verdana"/>
                <a:buNone/>
              </a:pPr>
              <a:r>
                <a:rPr lang="en-US" sz="1200" b="1" i="0" u="none" strike="noStrike" cap="none">
                  <a:solidFill>
                    <a:srgbClr val="000000"/>
                  </a:solidFill>
                  <a:latin typeface="Verdana"/>
                  <a:ea typeface="Verdana"/>
                  <a:cs typeface="Verdana"/>
                  <a:sym typeface="Verdana"/>
                </a:rPr>
                <a:t>Decision Making Process</a:t>
              </a:r>
              <a:endParaRPr sz="12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200"/>
                <a:buFont typeface="Verdana"/>
                <a:buNone/>
              </a:pPr>
              <a:r>
                <a:rPr lang="en-US" sz="1200" b="1" i="0" u="none" strike="noStrike" cap="none">
                  <a:solidFill>
                    <a:srgbClr val="000000"/>
                  </a:solidFill>
                  <a:latin typeface="Verdana"/>
                  <a:ea typeface="Verdana"/>
                  <a:cs typeface="Verdana"/>
                  <a:sym typeface="Verdana"/>
                </a:rPr>
                <a:t>Meeting Structures &amp; DIDM </a:t>
              </a:r>
              <a:endParaRPr sz="1200" b="1" i="0" u="none" strike="noStrike" cap="none">
                <a:solidFill>
                  <a:srgbClr val="000000"/>
                </a:solidFill>
                <a:latin typeface="Verdana"/>
                <a:ea typeface="Verdana"/>
                <a:cs typeface="Verdana"/>
                <a:sym typeface="Verdana"/>
              </a:endParaRPr>
            </a:p>
          </p:txBody>
        </p:sp>
        <p:sp>
          <p:nvSpPr>
            <p:cNvPr id="273" name="Google Shape;273;p46"/>
            <p:cNvSpPr txBox="1"/>
            <p:nvPr/>
          </p:nvSpPr>
          <p:spPr>
            <a:xfrm>
              <a:off x="6885094" y="5078166"/>
              <a:ext cx="2105100" cy="1323600"/>
            </a:xfrm>
            <a:prstGeom prst="rect">
              <a:avLst/>
            </a:prstGeom>
            <a:solidFill>
              <a:srgbClr val="E06666"/>
            </a:solidFill>
            <a:ln w="28575" cap="flat" cmpd="sng">
              <a:solidFill>
                <a:schemeClr val="dk1"/>
              </a:solidFill>
              <a:prstDash val="solid"/>
              <a:round/>
              <a:headEnd type="none" w="sm" len="sm"/>
              <a:tailEnd type="none" w="sm" len="sm"/>
            </a:ln>
          </p:spPr>
          <p:txBody>
            <a:bodyPr spcFirstLastPara="1" wrap="square" lIns="68550" tIns="68550" rIns="68550" bIns="68550" anchor="ctr" anchorCtr="0">
              <a:spAutoFit/>
            </a:bodyPr>
            <a:lstStyle/>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Quality Core Instruction</a:t>
              </a:r>
              <a:endParaRPr sz="11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Aligned Instructional Interventions</a:t>
              </a:r>
              <a:endParaRPr sz="11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Continuum of Supports</a:t>
              </a:r>
              <a:endParaRPr sz="11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Fidelity of Practices</a:t>
              </a:r>
              <a:endParaRPr sz="11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Capacity for Coaching &amp; Professional Learning </a:t>
              </a:r>
              <a:endParaRPr sz="1100" b="1" i="0" u="none" strike="noStrike" cap="none">
                <a:solidFill>
                  <a:srgbClr val="000000"/>
                </a:solidFill>
                <a:latin typeface="Verdana"/>
                <a:ea typeface="Verdana"/>
                <a:cs typeface="Verdana"/>
                <a:sym typeface="Verdana"/>
              </a:endParaRPr>
            </a:p>
          </p:txBody>
        </p:sp>
        <p:sp>
          <p:nvSpPr>
            <p:cNvPr id="274" name="Google Shape;274;p46"/>
            <p:cNvSpPr txBox="1"/>
            <p:nvPr/>
          </p:nvSpPr>
          <p:spPr>
            <a:xfrm>
              <a:off x="834034" y="6107692"/>
              <a:ext cx="2454300" cy="646500"/>
            </a:xfrm>
            <a:prstGeom prst="rect">
              <a:avLst/>
            </a:prstGeom>
            <a:solidFill>
              <a:srgbClr val="93C47D"/>
            </a:solidFill>
            <a:ln w="28575" cap="flat" cmpd="sng">
              <a:solidFill>
                <a:schemeClr val="dk1"/>
              </a:solidFill>
              <a:prstDash val="solid"/>
              <a:round/>
              <a:headEnd type="none" w="sm" len="sm"/>
              <a:tailEnd type="none" w="sm" len="sm"/>
            </a:ln>
          </p:spPr>
          <p:txBody>
            <a:bodyPr spcFirstLastPara="1" wrap="square" lIns="68550" tIns="68550" rIns="68550" bIns="68550" anchor="ctr" anchorCtr="0">
              <a:spAutoFit/>
            </a:bodyPr>
            <a:lstStyle/>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Communication</a:t>
              </a:r>
              <a:endParaRPr sz="11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Cultural &amp; Linguistic Responsiveness</a:t>
              </a:r>
              <a:endParaRPr sz="1100" b="1" i="0" u="none" strike="noStrike" cap="none">
                <a:solidFill>
                  <a:srgbClr val="000000"/>
                </a:solidFill>
                <a:latin typeface="Verdana"/>
                <a:ea typeface="Verdana"/>
                <a:cs typeface="Verdana"/>
                <a:sym typeface="Verdana"/>
              </a:endParaRPr>
            </a:p>
          </p:txBody>
        </p:sp>
        <p:sp>
          <p:nvSpPr>
            <p:cNvPr id="275" name="Google Shape;275;p46"/>
            <p:cNvSpPr txBox="1"/>
            <p:nvPr/>
          </p:nvSpPr>
          <p:spPr>
            <a:xfrm>
              <a:off x="322238" y="4204050"/>
              <a:ext cx="1760700" cy="815700"/>
            </a:xfrm>
            <a:prstGeom prst="rect">
              <a:avLst/>
            </a:prstGeom>
            <a:solidFill>
              <a:srgbClr val="D5A6BD"/>
            </a:solidFill>
            <a:ln w="28575" cap="flat" cmpd="sng">
              <a:solidFill>
                <a:schemeClr val="dk1"/>
              </a:solidFill>
              <a:prstDash val="solid"/>
              <a:round/>
              <a:headEnd type="none" w="sm" len="sm"/>
              <a:tailEnd type="none" w="sm" len="sm"/>
            </a:ln>
          </p:spPr>
          <p:txBody>
            <a:bodyPr spcFirstLastPara="1" wrap="square" lIns="68550" tIns="68550" rIns="68550" bIns="68550" anchor="ctr" anchorCtr="0">
              <a:spAutoFit/>
            </a:bodyPr>
            <a:lstStyle/>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Assessment Mapping </a:t>
              </a:r>
              <a:endParaRPr sz="11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Screening </a:t>
              </a:r>
              <a:endParaRPr sz="11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100"/>
                <a:buFont typeface="Verdana"/>
                <a:buNone/>
              </a:pPr>
              <a:r>
                <a:rPr lang="en-US" sz="1100" b="1" i="0" u="none" strike="noStrike" cap="none">
                  <a:solidFill>
                    <a:srgbClr val="000000"/>
                  </a:solidFill>
                  <a:latin typeface="Verdana"/>
                  <a:ea typeface="Verdana"/>
                  <a:cs typeface="Verdana"/>
                  <a:sym typeface="Verdana"/>
                </a:rPr>
                <a:t>Progress Monitoring </a:t>
              </a:r>
              <a:endParaRPr sz="1100" b="1" i="0" u="none" strike="noStrike" cap="none">
                <a:solidFill>
                  <a:srgbClr val="000000"/>
                </a:solidFill>
                <a:latin typeface="Verdana"/>
                <a:ea typeface="Verdana"/>
                <a:cs typeface="Verdana"/>
                <a:sym typeface="Verdana"/>
              </a:endParaRPr>
            </a:p>
          </p:txBody>
        </p:sp>
        <p:sp>
          <p:nvSpPr>
            <p:cNvPr id="276" name="Google Shape;276;p46"/>
            <p:cNvSpPr txBox="1"/>
            <p:nvPr/>
          </p:nvSpPr>
          <p:spPr>
            <a:xfrm>
              <a:off x="659288" y="2556188"/>
              <a:ext cx="1423500" cy="507900"/>
            </a:xfrm>
            <a:prstGeom prst="rect">
              <a:avLst/>
            </a:prstGeom>
            <a:solidFill>
              <a:srgbClr val="A2C4C9"/>
            </a:solidFill>
            <a:ln w="28575" cap="flat" cmpd="sng">
              <a:solidFill>
                <a:schemeClr val="dk1"/>
              </a:solidFill>
              <a:prstDash val="solid"/>
              <a:round/>
              <a:headEnd type="none" w="sm" len="sm"/>
              <a:tailEnd type="none" w="sm" len="sm"/>
            </a:ln>
          </p:spPr>
          <p:txBody>
            <a:bodyPr spcFirstLastPara="1" wrap="square" lIns="68550" tIns="68550" rIns="68550" bIns="68550" anchor="ctr" anchorCtr="0">
              <a:spAutoFit/>
            </a:bodyPr>
            <a:lstStyle/>
            <a:p>
              <a:pPr marL="0" marR="0" lvl="0" indent="0" algn="ctr" rtl="0">
                <a:spcBef>
                  <a:spcPts val="0"/>
                </a:spcBef>
                <a:spcAft>
                  <a:spcPts val="0"/>
                </a:spcAft>
                <a:buClr>
                  <a:srgbClr val="000000"/>
                </a:buClr>
                <a:buSzPts val="1200"/>
                <a:buFont typeface="Verdana"/>
                <a:buNone/>
              </a:pPr>
              <a:r>
                <a:rPr lang="en-US" sz="1200" b="1" i="0" u="none" strike="noStrike" cap="none">
                  <a:solidFill>
                    <a:srgbClr val="000000"/>
                  </a:solidFill>
                  <a:latin typeface="Verdana"/>
                  <a:ea typeface="Verdana"/>
                  <a:cs typeface="Verdana"/>
                  <a:sym typeface="Verdana"/>
                </a:rPr>
                <a:t>Outcome </a:t>
              </a:r>
              <a:endParaRPr sz="1200" b="1" i="0" u="none" strike="noStrike" cap="none">
                <a:solidFill>
                  <a:srgbClr val="000000"/>
                </a:solidFill>
                <a:latin typeface="Verdana"/>
                <a:ea typeface="Verdana"/>
                <a:cs typeface="Verdana"/>
                <a:sym typeface="Verdana"/>
              </a:endParaRPr>
            </a:p>
            <a:p>
              <a:pPr marL="0" marR="0" lvl="0" indent="0" algn="ctr" rtl="0">
                <a:spcBef>
                  <a:spcPts val="0"/>
                </a:spcBef>
                <a:spcAft>
                  <a:spcPts val="0"/>
                </a:spcAft>
                <a:buClr>
                  <a:srgbClr val="000000"/>
                </a:buClr>
                <a:buSzPts val="1200"/>
                <a:buFont typeface="Verdana"/>
                <a:buNone/>
              </a:pPr>
              <a:r>
                <a:rPr lang="en-US" sz="1200" b="1" i="0" u="none" strike="noStrike" cap="none">
                  <a:solidFill>
                    <a:srgbClr val="000000"/>
                  </a:solidFill>
                  <a:latin typeface="Verdana"/>
                  <a:ea typeface="Verdana"/>
                  <a:cs typeface="Verdana"/>
                  <a:sym typeface="Verdana"/>
                </a:rPr>
                <a:t>Fidelity</a:t>
              </a:r>
              <a:endParaRPr sz="1200" b="1" i="0" u="none" strike="noStrike" cap="none">
                <a:solidFill>
                  <a:srgbClr val="000000"/>
                </a:solidFill>
                <a:latin typeface="Verdana"/>
                <a:ea typeface="Verdana"/>
                <a:cs typeface="Verdana"/>
                <a:sym typeface="Verdana"/>
              </a:endParaRPr>
            </a:p>
          </p:txBody>
        </p:sp>
      </p:grpSp>
      <p:sp>
        <p:nvSpPr>
          <p:cNvPr id="277" name="Google Shape;277;p4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Previous MTSS</a:t>
            </a:r>
            <a:r>
              <a:rPr lang="en-US" sz="4000"/>
              <a:t> Components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7"/>
          <p:cNvPicPr preferRelativeResize="0"/>
          <p:nvPr/>
        </p:nvPicPr>
        <p:blipFill>
          <a:blip r:embed="rId3">
            <a:alphaModFix/>
          </a:blip>
          <a:stretch>
            <a:fillRect/>
          </a:stretch>
        </p:blipFill>
        <p:spPr>
          <a:xfrm>
            <a:off x="121913" y="58675"/>
            <a:ext cx="8900174" cy="5916050"/>
          </a:xfrm>
          <a:prstGeom prst="rect">
            <a:avLst/>
          </a:prstGeom>
          <a:noFill/>
          <a:ln>
            <a:noFill/>
          </a:ln>
        </p:spPr>
      </p:pic>
      <p:sp>
        <p:nvSpPr>
          <p:cNvPr id="283" name="Google Shape;283;p47"/>
          <p:cNvSpPr/>
          <p:nvPr/>
        </p:nvSpPr>
        <p:spPr>
          <a:xfrm>
            <a:off x="6485700" y="725000"/>
            <a:ext cx="2441400" cy="45852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8"/>
          <p:cNvSpPr txBox="1"/>
          <p:nvPr/>
        </p:nvSpPr>
        <p:spPr>
          <a:xfrm>
            <a:off x="228600" y="1371600"/>
            <a:ext cx="8686800" cy="55035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US" sz="2800">
                <a:solidFill>
                  <a:schemeClr val="accent3"/>
                </a:solidFill>
                <a:latin typeface="Verdana"/>
                <a:ea typeface="Verdana"/>
                <a:cs typeface="Verdana"/>
                <a:sym typeface="Verdana"/>
              </a:rPr>
              <a:t>The intentional organization of a system’s processes and components that work in concert to support a common vision, mission, and set of identified goals. </a:t>
            </a:r>
            <a:endParaRPr sz="2800">
              <a:solidFill>
                <a:schemeClr val="accent3"/>
              </a:solidFill>
              <a:latin typeface="Verdana"/>
              <a:ea typeface="Verdana"/>
              <a:cs typeface="Verdana"/>
              <a:sym typeface="Verdana"/>
            </a:endParaRPr>
          </a:p>
          <a:p>
            <a:pPr marL="914400" lvl="0" indent="-406400" algn="l" rtl="0">
              <a:spcBef>
                <a:spcPts val="100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Leadership and Teaming </a:t>
            </a:r>
            <a:endParaRPr sz="2800">
              <a:solidFill>
                <a:schemeClr val="dk1"/>
              </a:solidFill>
              <a:latin typeface="Verdana"/>
              <a:ea typeface="Verdana"/>
              <a:cs typeface="Verdana"/>
              <a:sym typeface="Verdana"/>
            </a:endParaRPr>
          </a:p>
          <a:p>
            <a:pPr marL="914400" lvl="0" indent="-406400" algn="l" rtl="0">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Professional Learning </a:t>
            </a:r>
            <a:endParaRPr sz="2800">
              <a:solidFill>
                <a:schemeClr val="dk1"/>
              </a:solidFill>
              <a:latin typeface="Verdana"/>
              <a:ea typeface="Verdana"/>
              <a:cs typeface="Verdana"/>
              <a:sym typeface="Verdana"/>
            </a:endParaRPr>
          </a:p>
          <a:p>
            <a:pPr marL="914400" lvl="0" indent="-406400" algn="l" rtl="0">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Operating Routines and Procedures </a:t>
            </a:r>
            <a:endParaRPr sz="2800">
              <a:solidFill>
                <a:schemeClr val="dk1"/>
              </a:solidFill>
              <a:latin typeface="Verdana"/>
              <a:ea typeface="Verdana"/>
              <a:cs typeface="Verdana"/>
              <a:sym typeface="Verdana"/>
            </a:endParaRPr>
          </a:p>
          <a:p>
            <a:pPr marL="914400" lvl="0" indent="-406400" algn="l" rtl="0">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Coaching Systems</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400">
              <a:solidFill>
                <a:schemeClr val="dk1"/>
              </a:solidFill>
              <a:latin typeface="Verdana"/>
              <a:ea typeface="Verdana"/>
              <a:cs typeface="Verdana"/>
              <a:sym typeface="Verdana"/>
            </a:endParaRPr>
          </a:p>
          <a:p>
            <a:pPr marL="0" lvl="0" indent="0" algn="l" rtl="0">
              <a:spcBef>
                <a:spcPts val="0"/>
              </a:spcBef>
              <a:spcAft>
                <a:spcPts val="0"/>
              </a:spcAft>
              <a:buNone/>
            </a:pPr>
            <a:endParaRPr sz="3200">
              <a:solidFill>
                <a:schemeClr val="dk1"/>
              </a:solidFill>
              <a:latin typeface="Verdana"/>
              <a:ea typeface="Verdana"/>
              <a:cs typeface="Verdana"/>
              <a:sym typeface="Verdana"/>
            </a:endParaRPr>
          </a:p>
        </p:txBody>
      </p:sp>
      <p:sp>
        <p:nvSpPr>
          <p:cNvPr id="290" name="Google Shape;290;p48"/>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Aligned Organizational Structures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0"/>
          <p:cNvSpPr txBox="1"/>
          <p:nvPr/>
        </p:nvSpPr>
        <p:spPr>
          <a:xfrm>
            <a:off x="228600" y="1371600"/>
            <a:ext cx="8686800" cy="55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accent3"/>
                </a:solidFill>
                <a:latin typeface="Verdana"/>
                <a:ea typeface="Verdana"/>
                <a:cs typeface="Verdana"/>
                <a:sym typeface="Verdana"/>
              </a:rPr>
              <a:t>A process for collecting, analyzing, and evaluating data to inform educational decisions around instruction, intervention, implementation, allocation of resources, development of policy, and movement within a multi-tiered system. </a:t>
            </a:r>
            <a:endParaRPr sz="2800" u="sng">
              <a:solidFill>
                <a:schemeClr val="dk1"/>
              </a:solidFill>
              <a:latin typeface="Verdana"/>
              <a:ea typeface="Verdana"/>
              <a:cs typeface="Verdana"/>
              <a:sym typeface="Verdana"/>
            </a:endParaRPr>
          </a:p>
          <a:p>
            <a:pPr marL="914400" lvl="0" indent="-406400" algn="l" rtl="0">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Data Collection and Management Structures </a:t>
            </a:r>
            <a:endParaRPr sz="2800">
              <a:solidFill>
                <a:schemeClr val="dk1"/>
              </a:solidFill>
              <a:latin typeface="Verdana"/>
              <a:ea typeface="Verdana"/>
              <a:cs typeface="Verdana"/>
              <a:sym typeface="Verdana"/>
            </a:endParaRPr>
          </a:p>
          <a:p>
            <a:pPr marL="914400" lvl="0" indent="-406400" algn="l" rtl="0">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Data-Informed Decision-Making </a:t>
            </a:r>
            <a:endParaRPr sz="2800">
              <a:solidFill>
                <a:schemeClr val="dk1"/>
              </a:solidFill>
              <a:latin typeface="Verdana"/>
              <a:ea typeface="Verdana"/>
              <a:cs typeface="Verdana"/>
              <a:sym typeface="Verdana"/>
            </a:endParaRPr>
          </a:p>
          <a:p>
            <a:pPr marL="914400" lvl="0" indent="-406400" algn="l" rtl="0">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Iterative Improvement</a:t>
            </a:r>
            <a:endParaRPr sz="2800">
              <a:solidFill>
                <a:schemeClr val="dk1"/>
              </a:solidFill>
              <a:latin typeface="Verdana"/>
              <a:ea typeface="Verdana"/>
              <a:cs typeface="Verdana"/>
              <a:sym typeface="Verdana"/>
            </a:endParaRPr>
          </a:p>
          <a:p>
            <a:pPr marL="0" lvl="0" indent="0" algn="l" rtl="0">
              <a:spcBef>
                <a:spcPts val="0"/>
              </a:spcBef>
              <a:spcAft>
                <a:spcPts val="0"/>
              </a:spcAft>
              <a:buNone/>
            </a:pPr>
            <a:endParaRPr sz="2800">
              <a:solidFill>
                <a:schemeClr val="accent3"/>
              </a:solidFill>
              <a:latin typeface="Verdana"/>
              <a:ea typeface="Verdana"/>
              <a:cs typeface="Verdana"/>
              <a:sym typeface="Verdana"/>
            </a:endParaRPr>
          </a:p>
          <a:p>
            <a:pPr marL="0" lvl="0" indent="0" algn="l" rtl="0">
              <a:spcBef>
                <a:spcPts val="0"/>
              </a:spcBef>
              <a:spcAft>
                <a:spcPts val="0"/>
              </a:spcAft>
              <a:buNone/>
            </a:pPr>
            <a:endParaRPr sz="2400">
              <a:solidFill>
                <a:schemeClr val="dk1"/>
              </a:solidFill>
              <a:latin typeface="Verdana"/>
              <a:ea typeface="Verdana"/>
              <a:cs typeface="Verdana"/>
              <a:sym typeface="Verdana"/>
            </a:endParaRPr>
          </a:p>
          <a:p>
            <a:pPr marL="0" lvl="0" indent="0" algn="l" rtl="0">
              <a:spcBef>
                <a:spcPts val="0"/>
              </a:spcBef>
              <a:spcAft>
                <a:spcPts val="0"/>
              </a:spcAft>
              <a:buNone/>
            </a:pPr>
            <a:endParaRPr sz="3200">
              <a:solidFill>
                <a:schemeClr val="dk1"/>
              </a:solidFill>
              <a:latin typeface="Verdana"/>
              <a:ea typeface="Verdana"/>
              <a:cs typeface="Verdana"/>
              <a:sym typeface="Verdana"/>
            </a:endParaRPr>
          </a:p>
        </p:txBody>
      </p:sp>
      <p:sp>
        <p:nvSpPr>
          <p:cNvPr id="305" name="Google Shape;305;p5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Problem Solving Process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2"/>
          <p:cNvSpPr txBox="1">
            <a:spLocks noGrp="1"/>
          </p:cNvSpPr>
          <p:nvPr>
            <p:ph type="body" idx="1"/>
          </p:nvPr>
        </p:nvSpPr>
        <p:spPr>
          <a:xfrm>
            <a:off x="228600" y="1432375"/>
            <a:ext cx="8686800" cy="46242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800">
                <a:solidFill>
                  <a:schemeClr val="accent3"/>
                </a:solidFill>
              </a:rPr>
              <a:t>A three-tiered continuum of integrated academic, behavioral, and social-emotional instruction, intervention, and supports that are evidence-based and responsive to the unique needs of each and every learner. </a:t>
            </a:r>
            <a:endParaRPr sz="2800">
              <a:solidFill>
                <a:schemeClr val="accent3"/>
              </a:solidFill>
            </a:endParaRPr>
          </a:p>
          <a:p>
            <a:pPr marL="914400" lvl="0" indent="-406400" algn="l" rtl="0">
              <a:lnSpc>
                <a:spcPct val="100000"/>
              </a:lnSpc>
              <a:spcBef>
                <a:spcPts val="0"/>
              </a:spcBef>
              <a:spcAft>
                <a:spcPts val="0"/>
              </a:spcAft>
              <a:buSzPts val="2800"/>
              <a:buFont typeface="Verdana"/>
              <a:buChar char="•"/>
            </a:pPr>
            <a:r>
              <a:rPr lang="en-US" sz="2800"/>
              <a:t>Selection and De-selection Processes </a:t>
            </a:r>
            <a:endParaRPr sz="2800"/>
          </a:p>
          <a:p>
            <a:pPr marL="914400" lvl="0" indent="-406400" algn="l" rtl="0">
              <a:lnSpc>
                <a:spcPct val="100000"/>
              </a:lnSpc>
              <a:spcBef>
                <a:spcPts val="0"/>
              </a:spcBef>
              <a:spcAft>
                <a:spcPts val="0"/>
              </a:spcAft>
              <a:buSzPts val="2800"/>
              <a:buFont typeface="Verdana"/>
              <a:buChar char="•"/>
            </a:pPr>
            <a:r>
              <a:rPr lang="en-US" sz="2800"/>
              <a:t>Integration of Evidence-Based Practices</a:t>
            </a:r>
            <a:endParaRPr sz="2800"/>
          </a:p>
          <a:p>
            <a:pPr marL="914400" lvl="0" indent="-406400" algn="l" rtl="0">
              <a:lnSpc>
                <a:spcPct val="100000"/>
              </a:lnSpc>
              <a:spcBef>
                <a:spcPts val="0"/>
              </a:spcBef>
              <a:spcAft>
                <a:spcPts val="0"/>
              </a:spcAft>
              <a:buSzPts val="2800"/>
              <a:buFont typeface="Verdana"/>
              <a:buChar char="•"/>
            </a:pPr>
            <a:r>
              <a:rPr lang="en-US" sz="2800"/>
              <a:t>High-Quality Instruction </a:t>
            </a:r>
            <a:endParaRPr sz="2800"/>
          </a:p>
          <a:p>
            <a:pPr marL="914400" lvl="0" indent="-406400" algn="l" rtl="0">
              <a:lnSpc>
                <a:spcPct val="100000"/>
              </a:lnSpc>
              <a:spcBef>
                <a:spcPts val="0"/>
              </a:spcBef>
              <a:spcAft>
                <a:spcPts val="0"/>
              </a:spcAft>
              <a:buSzPts val="2800"/>
              <a:buFont typeface="Verdana"/>
              <a:buChar char="•"/>
            </a:pPr>
            <a:r>
              <a:rPr lang="en-US" sz="2800"/>
              <a:t>Process for Access</a:t>
            </a:r>
            <a:endParaRPr sz="2800"/>
          </a:p>
        </p:txBody>
      </p:sp>
      <p:sp>
        <p:nvSpPr>
          <p:cNvPr id="320" name="Google Shape;320;p52"/>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Tiered Continuum of Supports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4"/>
          <p:cNvSpPr txBox="1">
            <a:spLocks noGrp="1"/>
          </p:cNvSpPr>
          <p:nvPr>
            <p:ph type="body" idx="1"/>
          </p:nvPr>
        </p:nvSpPr>
        <p:spPr>
          <a:xfrm>
            <a:off x="228600" y="1469975"/>
            <a:ext cx="8686800" cy="45720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800">
                <a:solidFill>
                  <a:schemeClr val="accent3"/>
                </a:solidFill>
              </a:rPr>
              <a:t>The use of an intentional process to inform, improve, and refine practices or initiatives that can be scaled and sustained over time, resulting in improvement to valued outcomes.</a:t>
            </a:r>
            <a:r>
              <a:rPr lang="en-US" sz="2800"/>
              <a:t> </a:t>
            </a:r>
            <a:endParaRPr sz="2800"/>
          </a:p>
          <a:p>
            <a:pPr marL="914400" lvl="0" indent="-406400" algn="l" rtl="0">
              <a:lnSpc>
                <a:spcPct val="100000"/>
              </a:lnSpc>
              <a:spcBef>
                <a:spcPts val="0"/>
              </a:spcBef>
              <a:spcAft>
                <a:spcPts val="0"/>
              </a:spcAft>
              <a:buSzPts val="2800"/>
              <a:buChar char="•"/>
            </a:pPr>
            <a:r>
              <a:rPr lang="en-US" sz="2800"/>
              <a:t>Capacity Building  </a:t>
            </a:r>
            <a:endParaRPr sz="2800"/>
          </a:p>
          <a:p>
            <a:pPr marL="914400" lvl="0" indent="-406400" algn="l" rtl="0">
              <a:lnSpc>
                <a:spcPct val="100000"/>
              </a:lnSpc>
              <a:spcBef>
                <a:spcPts val="0"/>
              </a:spcBef>
              <a:spcAft>
                <a:spcPts val="0"/>
              </a:spcAft>
              <a:buSzPts val="2800"/>
              <a:buChar char="•"/>
            </a:pPr>
            <a:r>
              <a:rPr lang="en-US" sz="2800"/>
              <a:t>Progress Monitoring </a:t>
            </a:r>
            <a:endParaRPr sz="2800"/>
          </a:p>
          <a:p>
            <a:pPr marL="914400" lvl="0" indent="-406400" algn="l" rtl="0">
              <a:lnSpc>
                <a:spcPct val="100000"/>
              </a:lnSpc>
              <a:spcBef>
                <a:spcPts val="0"/>
              </a:spcBef>
              <a:spcAft>
                <a:spcPts val="0"/>
              </a:spcAft>
              <a:buSzPts val="2800"/>
              <a:buChar char="•"/>
            </a:pPr>
            <a:r>
              <a:rPr lang="en-US" sz="2800"/>
              <a:t>Phased Approach </a:t>
            </a:r>
            <a:endParaRPr sz="2800"/>
          </a:p>
        </p:txBody>
      </p:sp>
      <p:sp>
        <p:nvSpPr>
          <p:cNvPr id="335" name="Google Shape;335;p5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Systemic Implementation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6"/>
          <p:cNvSpPr txBox="1">
            <a:spLocks noGrp="1"/>
          </p:cNvSpPr>
          <p:nvPr>
            <p:ph type="body" idx="1"/>
          </p:nvPr>
        </p:nvSpPr>
        <p:spPr>
          <a:xfrm>
            <a:off x="228600" y="1371600"/>
            <a:ext cx="8686800" cy="4572000"/>
          </a:xfrm>
          <a:prstGeom prst="rect">
            <a:avLst/>
          </a:prstGeom>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en-US" sz="2800">
                <a:solidFill>
                  <a:schemeClr val="accent3"/>
                </a:solidFill>
                <a:highlight>
                  <a:srgbClr val="FFFFFF"/>
                </a:highlight>
              </a:rPr>
              <a:t>A plan for gathering, communicating, and reporting information around key questions to monitor impact, determine potential barriers, and inform decisions related to identified valued outcomes. </a:t>
            </a:r>
            <a:endParaRPr sz="2800">
              <a:solidFill>
                <a:schemeClr val="accent3"/>
              </a:solidFill>
              <a:highlight>
                <a:srgbClr val="FFFFFF"/>
              </a:highlight>
            </a:endParaRPr>
          </a:p>
          <a:p>
            <a:pPr marL="914400" lvl="0" indent="-406400" algn="l" rtl="0">
              <a:lnSpc>
                <a:spcPct val="100000"/>
              </a:lnSpc>
              <a:spcBef>
                <a:spcPts val="0"/>
              </a:spcBef>
              <a:spcAft>
                <a:spcPts val="0"/>
              </a:spcAft>
              <a:buClr>
                <a:srgbClr val="212529"/>
              </a:buClr>
              <a:buSzPts val="2800"/>
              <a:buFont typeface="Verdana"/>
              <a:buChar char="•"/>
            </a:pPr>
            <a:r>
              <a:rPr lang="en-US" sz="2800"/>
              <a:t>Fidelity of Systems and Practices </a:t>
            </a:r>
            <a:endParaRPr sz="2800">
              <a:solidFill>
                <a:srgbClr val="212529"/>
              </a:solidFill>
              <a:highlight>
                <a:srgbClr val="FFFFFF"/>
              </a:highlight>
            </a:endParaRPr>
          </a:p>
          <a:p>
            <a:pPr marL="914400" lvl="0" indent="-406400" algn="l" rtl="0">
              <a:lnSpc>
                <a:spcPct val="100000"/>
              </a:lnSpc>
              <a:spcBef>
                <a:spcPts val="0"/>
              </a:spcBef>
              <a:spcAft>
                <a:spcPts val="0"/>
              </a:spcAft>
              <a:buClr>
                <a:srgbClr val="212529"/>
              </a:buClr>
              <a:buSzPts val="2800"/>
              <a:buFont typeface="Verdana"/>
              <a:buChar char="•"/>
            </a:pPr>
            <a:r>
              <a:rPr lang="en-US" sz="2800"/>
              <a:t>Process for Assessment and Evaluation </a:t>
            </a:r>
            <a:endParaRPr sz="2800">
              <a:solidFill>
                <a:srgbClr val="212529"/>
              </a:solidFill>
              <a:highlight>
                <a:srgbClr val="FFFFFF"/>
              </a:highlight>
            </a:endParaRPr>
          </a:p>
          <a:p>
            <a:pPr marL="914400" lvl="0" indent="-406400" algn="l" rtl="0">
              <a:lnSpc>
                <a:spcPct val="100000"/>
              </a:lnSpc>
              <a:spcBef>
                <a:spcPts val="0"/>
              </a:spcBef>
              <a:spcAft>
                <a:spcPts val="0"/>
              </a:spcAft>
              <a:buClr>
                <a:srgbClr val="212529"/>
              </a:buClr>
              <a:buSzPts val="2800"/>
              <a:buFont typeface="Verdana"/>
              <a:buChar char="•"/>
            </a:pPr>
            <a:r>
              <a:rPr lang="en-US" sz="2800"/>
              <a:t>Plan for Dissemination  </a:t>
            </a:r>
            <a:endParaRPr sz="2800">
              <a:solidFill>
                <a:srgbClr val="212529"/>
              </a:solidFill>
              <a:highlight>
                <a:srgbClr val="FFFFFF"/>
              </a:highlight>
            </a:endParaRPr>
          </a:p>
          <a:p>
            <a:pPr marL="914400" lvl="0" indent="-406400" algn="l" rtl="0">
              <a:lnSpc>
                <a:spcPct val="100000"/>
              </a:lnSpc>
              <a:spcBef>
                <a:spcPts val="0"/>
              </a:spcBef>
              <a:spcAft>
                <a:spcPts val="0"/>
              </a:spcAft>
              <a:buClr>
                <a:srgbClr val="212529"/>
              </a:buClr>
              <a:buSzPts val="2800"/>
              <a:buFont typeface="Verdana"/>
              <a:buChar char="•"/>
            </a:pPr>
            <a:r>
              <a:rPr lang="en-US" sz="2800"/>
              <a:t>Identified Valued Outcomes </a:t>
            </a:r>
            <a:endParaRPr sz="2800">
              <a:solidFill>
                <a:srgbClr val="212529"/>
              </a:solidFill>
              <a:highlight>
                <a:srgbClr val="FFFFFF"/>
              </a:highlight>
            </a:endParaRPr>
          </a:p>
          <a:p>
            <a:pPr marL="0" lvl="0" indent="0" algn="l" rtl="0">
              <a:spcBef>
                <a:spcPts val="1000"/>
              </a:spcBef>
              <a:spcAft>
                <a:spcPts val="0"/>
              </a:spcAft>
              <a:buNone/>
            </a:pPr>
            <a:endParaRPr/>
          </a:p>
        </p:txBody>
      </p:sp>
      <p:sp>
        <p:nvSpPr>
          <p:cNvPr id="350" name="Google Shape;350;p5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Evaluation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3">
            <a:extLst>
              <a:ext uri="{C183D7F6-B498-43B3-948B-1728B52AA6E4}">
                <adec:decorative xmlns:adec="http://schemas.microsoft.com/office/drawing/2017/decorative" val="1"/>
              </a:ext>
            </a:extLst>
          </p:cNvPr>
          <p:cNvPicPr preferRelativeResize="0"/>
          <p:nvPr/>
        </p:nvPicPr>
        <p:blipFill rotWithShape="1">
          <a:blip r:embed="rId3">
            <a:alphaModFix/>
          </a:blip>
          <a:srcRect l="28526" r="27969" b="27860"/>
          <a:stretch/>
        </p:blipFill>
        <p:spPr>
          <a:xfrm>
            <a:off x="208525" y="1556275"/>
            <a:ext cx="3710850" cy="4608775"/>
          </a:xfrm>
          <a:prstGeom prst="rect">
            <a:avLst/>
          </a:prstGeom>
          <a:noFill/>
          <a:ln>
            <a:noFill/>
          </a:ln>
        </p:spPr>
      </p:pic>
      <p:sp>
        <p:nvSpPr>
          <p:cNvPr id="165" name="Google Shape;165;p33"/>
          <p:cNvSpPr txBox="1"/>
          <p:nvPr/>
        </p:nvSpPr>
        <p:spPr>
          <a:xfrm>
            <a:off x="3999300" y="2579375"/>
            <a:ext cx="4268400" cy="219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400" b="1">
                <a:solidFill>
                  <a:schemeClr val="dk1"/>
                </a:solidFill>
                <a:latin typeface="Caveat"/>
                <a:ea typeface="Caveat"/>
                <a:cs typeface="Caveat"/>
                <a:sym typeface="Caveat"/>
              </a:rPr>
              <a:t>Welcome! </a:t>
            </a:r>
            <a:endParaRPr sz="5400" b="1">
              <a:solidFill>
                <a:schemeClr val="dk1"/>
              </a:solidFill>
              <a:latin typeface="Caveat"/>
              <a:ea typeface="Caveat"/>
              <a:cs typeface="Caveat"/>
              <a:sym typeface="Caveat"/>
            </a:endParaRPr>
          </a:p>
          <a:p>
            <a:pPr marL="0" lvl="0" indent="0" algn="ctr" rtl="0">
              <a:spcBef>
                <a:spcPts val="0"/>
              </a:spcBef>
              <a:spcAft>
                <a:spcPts val="0"/>
              </a:spcAft>
              <a:buNone/>
            </a:pPr>
            <a:r>
              <a:rPr lang="en-US" sz="5400" b="1">
                <a:solidFill>
                  <a:schemeClr val="dk1"/>
                </a:solidFill>
                <a:latin typeface="Caveat"/>
                <a:ea typeface="Caveat"/>
                <a:cs typeface="Caveat"/>
                <a:sym typeface="Caveat"/>
              </a:rPr>
              <a:t>We are so glad you are here! </a:t>
            </a:r>
            <a:endParaRPr sz="5400" b="1">
              <a:solidFill>
                <a:schemeClr val="dk1"/>
              </a:solidFill>
              <a:latin typeface="Caveat"/>
              <a:ea typeface="Caveat"/>
              <a:cs typeface="Caveat"/>
              <a:sym typeface="Cave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0"/>
          <p:cNvSpPr txBox="1">
            <a:spLocks noGrp="1"/>
          </p:cNvSpPr>
          <p:nvPr>
            <p:ph type="body" idx="1"/>
          </p:nvPr>
        </p:nvSpPr>
        <p:spPr>
          <a:xfrm>
            <a:off x="457200" y="1381225"/>
            <a:ext cx="8229600" cy="3800400"/>
          </a:xfrm>
          <a:prstGeom prst="rect">
            <a:avLst/>
          </a:prstGeom>
          <a:noFill/>
          <a:ln>
            <a:noFill/>
          </a:ln>
        </p:spPr>
        <p:txBody>
          <a:bodyPr spcFirstLastPara="1" wrap="square" lIns="91425" tIns="45700" rIns="91425" bIns="45700" anchor="t" anchorCtr="0">
            <a:normAutofit/>
          </a:bodyPr>
          <a:lstStyle/>
          <a:p>
            <a:pPr marL="457200" lvl="0" indent="-412750" algn="l" rtl="0">
              <a:lnSpc>
                <a:spcPct val="100000"/>
              </a:lnSpc>
              <a:spcBef>
                <a:spcPts val="0"/>
              </a:spcBef>
              <a:spcAft>
                <a:spcPts val="0"/>
              </a:spcAft>
              <a:buSzPts val="2900"/>
              <a:buFont typeface="Verdana"/>
              <a:buChar char="•"/>
            </a:pPr>
            <a:r>
              <a:rPr lang="en-US" sz="2900">
                <a:highlight>
                  <a:srgbClr val="FFFFFF"/>
                </a:highlight>
                <a:latin typeface="Verdana"/>
                <a:ea typeface="Verdana"/>
                <a:cs typeface="Verdana"/>
                <a:sym typeface="Verdana"/>
              </a:rPr>
              <a:t>Understand Virginia’s components and features of MTSS </a:t>
            </a:r>
            <a:endParaRPr sz="2900">
              <a:highlight>
                <a:srgbClr val="FFFFFF"/>
              </a:highlight>
              <a:latin typeface="Verdana"/>
              <a:ea typeface="Verdana"/>
              <a:cs typeface="Verdana"/>
              <a:sym typeface="Verdana"/>
            </a:endParaRPr>
          </a:p>
          <a:p>
            <a:pPr marL="457200" lvl="0" indent="-412750" algn="l" rtl="0">
              <a:lnSpc>
                <a:spcPct val="100000"/>
              </a:lnSpc>
              <a:spcBef>
                <a:spcPts val="0"/>
              </a:spcBef>
              <a:spcAft>
                <a:spcPts val="0"/>
              </a:spcAft>
              <a:buSzPts val="2900"/>
              <a:buFont typeface="Verdana"/>
              <a:buChar char="•"/>
            </a:pPr>
            <a:r>
              <a:rPr lang="en-US" sz="2900">
                <a:solidFill>
                  <a:schemeClr val="accent1"/>
                </a:solidFill>
                <a:highlight>
                  <a:srgbClr val="FFFFFF"/>
                </a:highlight>
                <a:latin typeface="Verdana"/>
                <a:ea typeface="Verdana"/>
                <a:cs typeface="Verdana"/>
                <a:sym typeface="Verdana"/>
              </a:rPr>
              <a:t>Identify practices and systems contributing to successful MTSS implementation</a:t>
            </a:r>
            <a:r>
              <a:rPr lang="en-US" sz="2900">
                <a:highlight>
                  <a:srgbClr val="FFFFFF"/>
                </a:highlight>
                <a:latin typeface="Verdana"/>
                <a:ea typeface="Verdana"/>
                <a:cs typeface="Verdana"/>
                <a:sym typeface="Verdana"/>
              </a:rPr>
              <a:t>  </a:t>
            </a:r>
            <a:endParaRPr sz="2900">
              <a:highlight>
                <a:srgbClr val="FFFFFF"/>
              </a:highlight>
              <a:latin typeface="Verdana"/>
              <a:ea typeface="Verdana"/>
              <a:cs typeface="Verdana"/>
              <a:sym typeface="Verdana"/>
            </a:endParaRPr>
          </a:p>
          <a:p>
            <a:pPr marL="457200" lvl="0" indent="-412750" algn="l" rtl="0">
              <a:lnSpc>
                <a:spcPct val="100000"/>
              </a:lnSpc>
              <a:spcBef>
                <a:spcPts val="0"/>
              </a:spcBef>
              <a:spcAft>
                <a:spcPts val="0"/>
              </a:spcAft>
              <a:buClr>
                <a:schemeClr val="accent1"/>
              </a:buClr>
              <a:buSzPts val="2900"/>
              <a:buFont typeface="Verdana"/>
              <a:buChar char="•"/>
            </a:pPr>
            <a:r>
              <a:rPr lang="en-US" sz="2900">
                <a:solidFill>
                  <a:schemeClr val="accent1"/>
                </a:solidFill>
                <a:highlight>
                  <a:srgbClr val="FFFFFF"/>
                </a:highlight>
                <a:latin typeface="Verdana"/>
                <a:ea typeface="Verdana"/>
                <a:cs typeface="Verdana"/>
                <a:sym typeface="Verdana"/>
              </a:rPr>
              <a:t>Engage in opportunities to learn from and network with other VTSS school division personnel</a:t>
            </a:r>
            <a:endParaRPr sz="2900">
              <a:solidFill>
                <a:schemeClr val="accent1"/>
              </a:solidFill>
              <a:latin typeface="Verdana"/>
              <a:ea typeface="Verdana"/>
              <a:cs typeface="Verdana"/>
              <a:sym typeface="Verdana"/>
            </a:endParaRPr>
          </a:p>
        </p:txBody>
      </p:sp>
      <p:sp>
        <p:nvSpPr>
          <p:cNvPr id="377" name="Google Shape;377;p60"/>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Learning Intentions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1"/>
          <p:cNvSpPr txBox="1">
            <a:spLocks noGrp="1"/>
          </p:cNvSpPr>
          <p:nvPr>
            <p:ph type="ctrTitle"/>
          </p:nvPr>
        </p:nvSpPr>
        <p:spPr>
          <a:xfrm>
            <a:off x="169650" y="4198450"/>
            <a:ext cx="8804700" cy="1210500"/>
          </a:xfrm>
          <a:prstGeom prst="rect">
            <a:avLst/>
          </a:prstGeom>
          <a:solidFill>
            <a:schemeClr val="lt1">
              <a:alpha val="6784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457200" lvl="0" indent="0" algn="ctr" rtl="0">
              <a:lnSpc>
                <a:spcPct val="107916"/>
              </a:lnSpc>
              <a:spcBef>
                <a:spcPts val="0"/>
              </a:spcBef>
              <a:spcAft>
                <a:spcPts val="0"/>
              </a:spcAft>
              <a:buClr>
                <a:schemeClr val="dk1"/>
              </a:buClr>
              <a:buSzPts val="1100"/>
              <a:buFont typeface="Arial"/>
              <a:buNone/>
            </a:pPr>
            <a:r>
              <a:rPr lang="en-US" sz="3600" b="1">
                <a:solidFill>
                  <a:srgbClr val="003369"/>
                </a:solidFill>
              </a:rPr>
              <a:t>MTSS in Real Life</a:t>
            </a:r>
            <a:endParaRPr sz="3600">
              <a:solidFill>
                <a:srgbClr val="00336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2"/>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sz="4000"/>
              <a:t>Panelists</a:t>
            </a:r>
            <a:endParaRPr sz="4000"/>
          </a:p>
        </p:txBody>
      </p:sp>
      <p:sp>
        <p:nvSpPr>
          <p:cNvPr id="388" name="Google Shape;388;p62"/>
          <p:cNvSpPr txBox="1">
            <a:spLocks noGrp="1"/>
          </p:cNvSpPr>
          <p:nvPr>
            <p:ph type="body" idx="1"/>
          </p:nvPr>
        </p:nvSpPr>
        <p:spPr>
          <a:xfrm>
            <a:off x="328575" y="1915200"/>
            <a:ext cx="8166000" cy="2757000"/>
          </a:xfrm>
          <a:prstGeom prst="rect">
            <a:avLst/>
          </a:prstGeom>
          <a:noFill/>
          <a:ln>
            <a:noFill/>
          </a:ln>
        </p:spPr>
        <p:txBody>
          <a:bodyPr spcFirstLastPara="1" wrap="square" lIns="91425" tIns="45700" rIns="91425" bIns="45700" anchor="t" anchorCtr="0">
            <a:normAutofit/>
          </a:bodyPr>
          <a:lstStyle/>
          <a:p>
            <a:pPr marL="457200" lvl="0" indent="-419100" algn="l" rtl="0">
              <a:lnSpc>
                <a:spcPct val="100000"/>
              </a:lnSpc>
              <a:spcBef>
                <a:spcPts val="0"/>
              </a:spcBef>
              <a:spcAft>
                <a:spcPts val="0"/>
              </a:spcAft>
              <a:buSzPts val="3000"/>
              <a:buFont typeface="Verdana"/>
              <a:buChar char="●"/>
            </a:pPr>
            <a:r>
              <a:rPr lang="en-US" sz="3000">
                <a:solidFill>
                  <a:schemeClr val="accent1"/>
                </a:solidFill>
                <a:latin typeface="Verdana"/>
                <a:ea typeface="Verdana"/>
                <a:cs typeface="Verdana"/>
                <a:sym typeface="Verdana"/>
              </a:rPr>
              <a:t>Dr. Chip Jones</a:t>
            </a:r>
            <a:r>
              <a:rPr lang="en-US" sz="3000">
                <a:latin typeface="Verdana"/>
                <a:ea typeface="Verdana"/>
                <a:cs typeface="Verdana"/>
                <a:sym typeface="Verdana"/>
              </a:rPr>
              <a:t>, Superintendent, Cumberland County Public Schools</a:t>
            </a:r>
            <a:endParaRPr sz="3000">
              <a:latin typeface="Verdana"/>
              <a:ea typeface="Verdana"/>
              <a:cs typeface="Verdana"/>
              <a:sym typeface="Verdana"/>
            </a:endParaRPr>
          </a:p>
          <a:p>
            <a:pPr marL="457200" lvl="0" indent="0" algn="l" rtl="0">
              <a:lnSpc>
                <a:spcPct val="100000"/>
              </a:lnSpc>
              <a:spcBef>
                <a:spcPts val="0"/>
              </a:spcBef>
              <a:spcAft>
                <a:spcPts val="0"/>
              </a:spcAft>
              <a:buNone/>
            </a:pPr>
            <a:endParaRPr sz="3000">
              <a:latin typeface="Verdana"/>
              <a:ea typeface="Verdana"/>
              <a:cs typeface="Verdana"/>
              <a:sym typeface="Verdana"/>
            </a:endParaRPr>
          </a:p>
          <a:p>
            <a:pPr marL="457200" lvl="0" indent="-419100" algn="l" rtl="0">
              <a:lnSpc>
                <a:spcPct val="100000"/>
              </a:lnSpc>
              <a:spcBef>
                <a:spcPts val="0"/>
              </a:spcBef>
              <a:spcAft>
                <a:spcPts val="0"/>
              </a:spcAft>
              <a:buSzPts val="3000"/>
              <a:buFont typeface="Verdana"/>
              <a:buChar char="●"/>
            </a:pPr>
            <a:r>
              <a:rPr lang="en-US" sz="3000">
                <a:solidFill>
                  <a:schemeClr val="accent1"/>
                </a:solidFill>
                <a:highlight>
                  <a:srgbClr val="FFFFFF"/>
                </a:highlight>
                <a:latin typeface="Verdana"/>
                <a:ea typeface="Verdana"/>
                <a:cs typeface="Verdana"/>
                <a:sym typeface="Verdana"/>
              </a:rPr>
              <a:t>Dr. Aaron Butler</a:t>
            </a:r>
            <a:r>
              <a:rPr lang="en-US" sz="3000">
                <a:highlight>
                  <a:srgbClr val="FFFFFF"/>
                </a:highlight>
                <a:latin typeface="Verdana"/>
                <a:ea typeface="Verdana"/>
                <a:cs typeface="Verdana"/>
                <a:sym typeface="Verdana"/>
              </a:rPr>
              <a:t>, Director of Student Services, York County Public Schools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3"/>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sz="4000"/>
              <a:t>Contact Information</a:t>
            </a:r>
            <a:endParaRPr sz="4000"/>
          </a:p>
        </p:txBody>
      </p:sp>
      <p:graphicFrame>
        <p:nvGraphicFramePr>
          <p:cNvPr id="394" name="Google Shape;394;p63"/>
          <p:cNvGraphicFramePr/>
          <p:nvPr/>
        </p:nvGraphicFramePr>
        <p:xfrm>
          <a:off x="345675" y="2034925"/>
          <a:ext cx="3000000" cy="3000000"/>
        </p:xfrm>
        <a:graphic>
          <a:graphicData uri="http://schemas.openxmlformats.org/drawingml/2006/table">
            <a:tbl>
              <a:tblPr>
                <a:noFill/>
                <a:tableStyleId>{B090A33B-2E8B-49F9-B112-AD1A936343A7}</a:tableStyleId>
              </a:tblPr>
              <a:tblGrid>
                <a:gridCol w="1883400">
                  <a:extLst>
                    <a:ext uri="{9D8B030D-6E8A-4147-A177-3AD203B41FA5}">
                      <a16:colId xmlns:a16="http://schemas.microsoft.com/office/drawing/2014/main" val="20000"/>
                    </a:ext>
                  </a:extLst>
                </a:gridCol>
                <a:gridCol w="4021400">
                  <a:extLst>
                    <a:ext uri="{9D8B030D-6E8A-4147-A177-3AD203B41FA5}">
                      <a16:colId xmlns:a16="http://schemas.microsoft.com/office/drawing/2014/main" val="20001"/>
                    </a:ext>
                  </a:extLst>
                </a:gridCol>
                <a:gridCol w="2547850">
                  <a:extLst>
                    <a:ext uri="{9D8B030D-6E8A-4147-A177-3AD203B41FA5}">
                      <a16:colId xmlns:a16="http://schemas.microsoft.com/office/drawing/2014/main" val="20002"/>
                    </a:ext>
                  </a:extLst>
                </a:gridCol>
              </a:tblGrid>
              <a:tr h="850375">
                <a:tc>
                  <a:txBody>
                    <a:bodyPr/>
                    <a:lstStyle/>
                    <a:p>
                      <a:pPr marL="0" lvl="0" indent="0" algn="ctr" rtl="0">
                        <a:spcBef>
                          <a:spcPts val="0"/>
                        </a:spcBef>
                        <a:spcAft>
                          <a:spcPts val="0"/>
                        </a:spcAft>
                        <a:buNone/>
                      </a:pPr>
                      <a:r>
                        <a:rPr lang="en-US" sz="2400" b="1">
                          <a:solidFill>
                            <a:srgbClr val="003369"/>
                          </a:solidFill>
                          <a:latin typeface="Verdana"/>
                          <a:ea typeface="Verdana"/>
                          <a:cs typeface="Verdana"/>
                          <a:sym typeface="Verdana"/>
                        </a:rPr>
                        <a:t>Panelist</a:t>
                      </a:r>
                      <a:endParaRPr sz="2400" b="1">
                        <a:solidFill>
                          <a:srgbClr val="003369"/>
                        </a:solidFill>
                        <a:latin typeface="Verdana"/>
                        <a:ea typeface="Verdana"/>
                        <a:cs typeface="Verdana"/>
                        <a:sym typeface="Verdana"/>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b="1">
                          <a:solidFill>
                            <a:srgbClr val="003369"/>
                          </a:solidFill>
                          <a:latin typeface="Verdana"/>
                          <a:ea typeface="Verdana"/>
                          <a:cs typeface="Verdana"/>
                          <a:sym typeface="Verdana"/>
                        </a:rPr>
                        <a:t>Email</a:t>
                      </a:r>
                      <a:endParaRPr sz="2400" b="1">
                        <a:solidFill>
                          <a:srgbClr val="003369"/>
                        </a:solidFill>
                        <a:latin typeface="Verdana"/>
                        <a:ea typeface="Verdana"/>
                        <a:cs typeface="Verdana"/>
                        <a:sym typeface="Verdana"/>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b="1">
                          <a:solidFill>
                            <a:srgbClr val="003369"/>
                          </a:solidFill>
                          <a:latin typeface="Verdana"/>
                          <a:ea typeface="Verdana"/>
                          <a:cs typeface="Verdana"/>
                          <a:sym typeface="Verdana"/>
                        </a:rPr>
                        <a:t>Topic</a:t>
                      </a:r>
                      <a:endParaRPr sz="2400" b="1">
                        <a:solidFill>
                          <a:srgbClr val="003369"/>
                        </a:solidFill>
                        <a:latin typeface="Verdana"/>
                        <a:ea typeface="Verdana"/>
                        <a:cs typeface="Verdana"/>
                        <a:sym typeface="Verdana"/>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308300">
                <a:tc>
                  <a:txBody>
                    <a:bodyPr/>
                    <a:lstStyle/>
                    <a:p>
                      <a:pPr marL="0" lvl="0" indent="0" algn="ctr" rtl="0">
                        <a:spcBef>
                          <a:spcPts val="0"/>
                        </a:spcBef>
                        <a:spcAft>
                          <a:spcPts val="0"/>
                        </a:spcAft>
                        <a:buNone/>
                      </a:pPr>
                      <a:r>
                        <a:rPr lang="en-US" sz="2400">
                          <a:latin typeface="Verdana"/>
                          <a:ea typeface="Verdana"/>
                          <a:cs typeface="Verdana"/>
                          <a:sym typeface="Verdana"/>
                        </a:rPr>
                        <a:t>Dr. Chip Jones</a:t>
                      </a:r>
                      <a:endParaRPr sz="2400">
                        <a:latin typeface="Verdana"/>
                        <a:ea typeface="Verdana"/>
                        <a:cs typeface="Verdana"/>
                        <a:sym typeface="Verdana"/>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chemeClr val="dk1"/>
                          </a:solidFill>
                          <a:latin typeface="Verdana"/>
                          <a:ea typeface="Verdana"/>
                          <a:cs typeface="Verdana"/>
                          <a:sym typeface="Verdana"/>
                        </a:rPr>
                        <a:t>Superintendent,</a:t>
                      </a:r>
                      <a:endParaRPr sz="2400">
                        <a:solidFill>
                          <a:schemeClr val="dk1"/>
                        </a:solidFill>
                        <a:latin typeface="Verdana"/>
                        <a:ea typeface="Verdana"/>
                        <a:cs typeface="Verdana"/>
                        <a:sym typeface="Verdana"/>
                      </a:endParaRPr>
                    </a:p>
                    <a:p>
                      <a:pPr marL="0" lvl="0" indent="0" algn="ctr" rtl="0">
                        <a:spcBef>
                          <a:spcPts val="0"/>
                        </a:spcBef>
                        <a:spcAft>
                          <a:spcPts val="0"/>
                        </a:spcAft>
                        <a:buNone/>
                      </a:pPr>
                      <a:r>
                        <a:rPr lang="en-US" sz="2400">
                          <a:solidFill>
                            <a:schemeClr val="dk1"/>
                          </a:solidFill>
                          <a:latin typeface="Verdana"/>
                          <a:ea typeface="Verdana"/>
                          <a:cs typeface="Verdana"/>
                          <a:sym typeface="Verdana"/>
                        </a:rPr>
                        <a:t>Cumberland</a:t>
                      </a:r>
                      <a:endParaRPr sz="2400">
                        <a:latin typeface="Verdana"/>
                        <a:ea typeface="Verdana"/>
                        <a:cs typeface="Verdana"/>
                        <a:sym typeface="Verdana"/>
                      </a:endParaRPr>
                    </a:p>
                    <a:p>
                      <a:pPr marL="0" lvl="0" indent="0" algn="ctr" rtl="0">
                        <a:spcBef>
                          <a:spcPts val="0"/>
                        </a:spcBef>
                        <a:spcAft>
                          <a:spcPts val="0"/>
                        </a:spcAft>
                        <a:buNone/>
                      </a:pPr>
                      <a:r>
                        <a:rPr lang="en-US" sz="2400">
                          <a:solidFill>
                            <a:srgbClr val="003369"/>
                          </a:solidFill>
                          <a:latin typeface="Verdana"/>
                          <a:ea typeface="Verdana"/>
                          <a:cs typeface="Verdana"/>
                          <a:sym typeface="Verdana"/>
                        </a:rPr>
                        <a:t>cjones@cucps.k12.va.us</a:t>
                      </a:r>
                      <a:endParaRPr sz="2400">
                        <a:solidFill>
                          <a:srgbClr val="003369"/>
                        </a:solidFill>
                        <a:latin typeface="Verdana"/>
                        <a:ea typeface="Verdana"/>
                        <a:cs typeface="Verdana"/>
                        <a:sym typeface="Verdana"/>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200">
                          <a:latin typeface="Verdana"/>
                          <a:ea typeface="Verdana"/>
                          <a:cs typeface="Verdana"/>
                          <a:sym typeface="Verdana"/>
                        </a:rPr>
                        <a:t>Academic Interventions &amp; Family Engagement</a:t>
                      </a:r>
                      <a:endParaRPr sz="2200">
                        <a:latin typeface="Verdana"/>
                        <a:ea typeface="Verdana"/>
                        <a:cs typeface="Verdana"/>
                        <a:sym typeface="Verdana"/>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850375">
                <a:tc>
                  <a:txBody>
                    <a:bodyPr/>
                    <a:lstStyle/>
                    <a:p>
                      <a:pPr marL="0" lvl="0" indent="0" algn="ctr" rtl="0">
                        <a:spcBef>
                          <a:spcPts val="0"/>
                        </a:spcBef>
                        <a:spcAft>
                          <a:spcPts val="0"/>
                        </a:spcAft>
                        <a:buNone/>
                      </a:pPr>
                      <a:r>
                        <a:rPr lang="en-US" sz="2400">
                          <a:latin typeface="Verdana"/>
                          <a:ea typeface="Verdana"/>
                          <a:cs typeface="Verdana"/>
                          <a:sym typeface="Verdana"/>
                        </a:rPr>
                        <a:t>Dr. Aaron Butler</a:t>
                      </a:r>
                      <a:endParaRPr sz="2400">
                        <a:latin typeface="Verdana"/>
                        <a:ea typeface="Verdana"/>
                        <a:cs typeface="Verdana"/>
                        <a:sym typeface="Verdana"/>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chemeClr val="dk1"/>
                          </a:solidFill>
                          <a:latin typeface="Verdana"/>
                          <a:ea typeface="Verdana"/>
                          <a:cs typeface="Verdana"/>
                          <a:sym typeface="Verdana"/>
                        </a:rPr>
                        <a:t>Director Of Student Services, York</a:t>
                      </a:r>
                      <a:endParaRPr sz="2400">
                        <a:solidFill>
                          <a:schemeClr val="dk1"/>
                        </a:solidFill>
                        <a:latin typeface="Verdana"/>
                        <a:ea typeface="Verdana"/>
                        <a:cs typeface="Verdana"/>
                        <a:sym typeface="Verdana"/>
                      </a:endParaRPr>
                    </a:p>
                    <a:p>
                      <a:pPr marL="0" lvl="0" indent="0" algn="ctr" rtl="0">
                        <a:spcBef>
                          <a:spcPts val="0"/>
                        </a:spcBef>
                        <a:spcAft>
                          <a:spcPts val="0"/>
                        </a:spcAft>
                        <a:buNone/>
                      </a:pPr>
                      <a:r>
                        <a:rPr lang="en-US" sz="2400">
                          <a:solidFill>
                            <a:srgbClr val="003369"/>
                          </a:solidFill>
                          <a:latin typeface="Verdana"/>
                          <a:ea typeface="Verdana"/>
                          <a:cs typeface="Verdana"/>
                          <a:sym typeface="Verdana"/>
                        </a:rPr>
                        <a:t>abutler@ycsd.york.va.us</a:t>
                      </a:r>
                      <a:endParaRPr sz="2400">
                        <a:solidFill>
                          <a:srgbClr val="003369"/>
                        </a:solidFill>
                        <a:latin typeface="Verdana"/>
                        <a:ea typeface="Verdana"/>
                        <a:cs typeface="Verdana"/>
                        <a:sym typeface="Verdana"/>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latin typeface="Verdana"/>
                          <a:ea typeface="Verdana"/>
                          <a:cs typeface="Verdana"/>
                          <a:sym typeface="Verdana"/>
                        </a:rPr>
                        <a:t>Attendance</a:t>
                      </a:r>
                      <a:endParaRPr sz="2400">
                        <a:latin typeface="Verdana"/>
                        <a:ea typeface="Verdana"/>
                        <a:cs typeface="Verdana"/>
                        <a:sym typeface="Verdana"/>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sz="4000"/>
              <a:t>Panelists</a:t>
            </a:r>
            <a:endParaRPr sz="4000"/>
          </a:p>
        </p:txBody>
      </p:sp>
      <p:sp>
        <p:nvSpPr>
          <p:cNvPr id="400" name="Google Shape;400;p64"/>
          <p:cNvSpPr txBox="1">
            <a:spLocks noGrp="1"/>
          </p:cNvSpPr>
          <p:nvPr>
            <p:ph type="body" idx="1"/>
          </p:nvPr>
        </p:nvSpPr>
        <p:spPr>
          <a:xfrm>
            <a:off x="300900" y="1748600"/>
            <a:ext cx="8385900" cy="4688400"/>
          </a:xfrm>
          <a:prstGeom prst="rect">
            <a:avLst/>
          </a:prstGeom>
          <a:noFill/>
          <a:ln>
            <a:noFill/>
          </a:ln>
        </p:spPr>
        <p:txBody>
          <a:bodyPr spcFirstLastPara="1" wrap="square" lIns="91425" tIns="45700" rIns="91425" bIns="45700" anchor="t" anchorCtr="0">
            <a:noAutofit/>
          </a:bodyPr>
          <a:lstStyle/>
          <a:p>
            <a:pPr marL="457200" lvl="0" indent="-419100" algn="l" rtl="0">
              <a:lnSpc>
                <a:spcPct val="90000"/>
              </a:lnSpc>
              <a:spcBef>
                <a:spcPts val="0"/>
              </a:spcBef>
              <a:spcAft>
                <a:spcPts val="0"/>
              </a:spcAft>
              <a:buSzPts val="3000"/>
              <a:buFont typeface="Verdana"/>
              <a:buChar char="●"/>
            </a:pPr>
            <a:r>
              <a:rPr lang="en-US" sz="3000">
                <a:solidFill>
                  <a:schemeClr val="accent1"/>
                </a:solidFill>
                <a:highlight>
                  <a:srgbClr val="FFFFFF"/>
                </a:highlight>
                <a:latin typeface="Verdana"/>
                <a:ea typeface="Verdana"/>
                <a:cs typeface="Verdana"/>
                <a:sym typeface="Verdana"/>
              </a:rPr>
              <a:t>Dr. Erica Gervais</a:t>
            </a:r>
            <a:r>
              <a:rPr lang="en-US" sz="3000">
                <a:highlight>
                  <a:srgbClr val="FFFFFF"/>
                </a:highlight>
                <a:latin typeface="Verdana"/>
                <a:ea typeface="Verdana"/>
                <a:cs typeface="Verdana"/>
                <a:sym typeface="Verdana"/>
              </a:rPr>
              <a:t>, MTSS Division Coordinator, Chesterfield County Public Schools</a:t>
            </a:r>
            <a:endParaRPr sz="3000">
              <a:highlight>
                <a:srgbClr val="FFFFFF"/>
              </a:highlight>
              <a:latin typeface="Verdana"/>
              <a:ea typeface="Verdana"/>
              <a:cs typeface="Verdana"/>
              <a:sym typeface="Verdana"/>
            </a:endParaRPr>
          </a:p>
          <a:p>
            <a:pPr marL="457200" lvl="0" indent="-419100" algn="l" rtl="0">
              <a:lnSpc>
                <a:spcPct val="90000"/>
              </a:lnSpc>
              <a:spcBef>
                <a:spcPts val="0"/>
              </a:spcBef>
              <a:spcAft>
                <a:spcPts val="0"/>
              </a:spcAft>
              <a:buSzPts val="3000"/>
              <a:buFont typeface="Verdana"/>
              <a:buChar char="●"/>
            </a:pPr>
            <a:r>
              <a:rPr lang="en-US" sz="3000">
                <a:solidFill>
                  <a:schemeClr val="accent1"/>
                </a:solidFill>
                <a:highlight>
                  <a:srgbClr val="FFFFFF"/>
                </a:highlight>
                <a:latin typeface="Verdana"/>
                <a:ea typeface="Verdana"/>
                <a:cs typeface="Verdana"/>
                <a:sym typeface="Verdana"/>
              </a:rPr>
              <a:t>Kim McGrath</a:t>
            </a:r>
            <a:r>
              <a:rPr lang="en-US" sz="3000">
                <a:highlight>
                  <a:srgbClr val="FFFFFF"/>
                </a:highlight>
                <a:latin typeface="Verdana"/>
                <a:ea typeface="Verdana"/>
                <a:cs typeface="Verdana"/>
                <a:sym typeface="Verdana"/>
              </a:rPr>
              <a:t>, Director of Intervention, Chesapeake City Public Schools</a:t>
            </a:r>
            <a:endParaRPr sz="3000">
              <a:highlight>
                <a:srgbClr val="FFFFFF"/>
              </a:highlight>
              <a:latin typeface="Verdana"/>
              <a:ea typeface="Verdana"/>
              <a:cs typeface="Verdana"/>
              <a:sym typeface="Verdana"/>
            </a:endParaRPr>
          </a:p>
          <a:p>
            <a:pPr marL="457200" lvl="0" indent="-419100" algn="l" rtl="0">
              <a:lnSpc>
                <a:spcPct val="90000"/>
              </a:lnSpc>
              <a:spcBef>
                <a:spcPts val="0"/>
              </a:spcBef>
              <a:spcAft>
                <a:spcPts val="0"/>
              </a:spcAft>
              <a:buSzPts val="3000"/>
              <a:buFont typeface="Verdana"/>
              <a:buChar char="●"/>
            </a:pPr>
            <a:r>
              <a:rPr lang="en-US" sz="3000">
                <a:solidFill>
                  <a:schemeClr val="accent1"/>
                </a:solidFill>
                <a:highlight>
                  <a:srgbClr val="FFFFFF"/>
                </a:highlight>
                <a:latin typeface="Verdana"/>
                <a:ea typeface="Verdana"/>
                <a:cs typeface="Verdana"/>
                <a:sym typeface="Verdana"/>
              </a:rPr>
              <a:t>Dr. Patricia McMahon</a:t>
            </a:r>
            <a:r>
              <a:rPr lang="en-US" sz="3000">
                <a:highlight>
                  <a:srgbClr val="FFFFFF"/>
                </a:highlight>
                <a:latin typeface="Verdana"/>
                <a:ea typeface="Verdana"/>
                <a:cs typeface="Verdana"/>
                <a:sym typeface="Verdana"/>
              </a:rPr>
              <a:t>, Program Support Coordinator, Gloucester County Public Schools  </a:t>
            </a:r>
            <a:endParaRPr sz="3000">
              <a:highlight>
                <a:srgbClr val="FFFFFF"/>
              </a:highlight>
              <a:latin typeface="Verdana"/>
              <a:ea typeface="Verdana"/>
              <a:cs typeface="Verdana"/>
              <a:sym typeface="Verdana"/>
            </a:endParaRPr>
          </a:p>
          <a:p>
            <a:pPr marL="457200" lvl="0" indent="-419100" algn="l" rtl="0">
              <a:lnSpc>
                <a:spcPct val="90000"/>
              </a:lnSpc>
              <a:spcBef>
                <a:spcPts val="0"/>
              </a:spcBef>
              <a:spcAft>
                <a:spcPts val="0"/>
              </a:spcAft>
              <a:buSzPts val="3000"/>
              <a:buFont typeface="Verdana"/>
              <a:buChar char="●"/>
            </a:pPr>
            <a:r>
              <a:rPr lang="en-US" sz="3000">
                <a:solidFill>
                  <a:schemeClr val="accent1"/>
                </a:solidFill>
                <a:highlight>
                  <a:srgbClr val="FFFFFF"/>
                </a:highlight>
                <a:latin typeface="Verdana"/>
                <a:ea typeface="Verdana"/>
                <a:cs typeface="Verdana"/>
                <a:sym typeface="Verdana"/>
              </a:rPr>
              <a:t>Dr. Angela Flowers</a:t>
            </a:r>
            <a:r>
              <a:rPr lang="en-US" sz="3000">
                <a:highlight>
                  <a:srgbClr val="FFFFFF"/>
                </a:highlight>
                <a:latin typeface="Verdana"/>
                <a:ea typeface="Verdana"/>
                <a:cs typeface="Verdana"/>
                <a:sym typeface="Verdana"/>
              </a:rPr>
              <a:t>, Coordinator of Student Services, Portsmouth City Public Schools</a:t>
            </a:r>
            <a:endParaRPr>
              <a:latin typeface="Verdana"/>
              <a:ea typeface="Verdana"/>
              <a:cs typeface="Verdana"/>
              <a:sym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graphicFrame>
        <p:nvGraphicFramePr>
          <p:cNvPr id="406" name="Google Shape;406;p65"/>
          <p:cNvGraphicFramePr/>
          <p:nvPr/>
        </p:nvGraphicFramePr>
        <p:xfrm>
          <a:off x="427375" y="268250"/>
          <a:ext cx="3000000" cy="3000000"/>
        </p:xfrm>
        <a:graphic>
          <a:graphicData uri="http://schemas.openxmlformats.org/drawingml/2006/table">
            <a:tbl>
              <a:tblPr>
                <a:noFill/>
                <a:tableStyleId>{B090A33B-2E8B-49F9-B112-AD1A936343A7}</a:tableStyleId>
              </a:tblPr>
              <a:tblGrid>
                <a:gridCol w="1985450">
                  <a:extLst>
                    <a:ext uri="{9D8B030D-6E8A-4147-A177-3AD203B41FA5}">
                      <a16:colId xmlns:a16="http://schemas.microsoft.com/office/drawing/2014/main" val="20000"/>
                    </a:ext>
                  </a:extLst>
                </a:gridCol>
                <a:gridCol w="4416975">
                  <a:extLst>
                    <a:ext uri="{9D8B030D-6E8A-4147-A177-3AD203B41FA5}">
                      <a16:colId xmlns:a16="http://schemas.microsoft.com/office/drawing/2014/main" val="20001"/>
                    </a:ext>
                  </a:extLst>
                </a:gridCol>
                <a:gridCol w="1886800">
                  <a:extLst>
                    <a:ext uri="{9D8B030D-6E8A-4147-A177-3AD203B41FA5}">
                      <a16:colId xmlns:a16="http://schemas.microsoft.com/office/drawing/2014/main" val="20002"/>
                    </a:ext>
                  </a:extLst>
                </a:gridCol>
              </a:tblGrid>
              <a:tr h="509975">
                <a:tc>
                  <a:txBody>
                    <a:bodyPr/>
                    <a:lstStyle/>
                    <a:p>
                      <a:pPr marL="0" lvl="0" indent="0" algn="ctr" rtl="0">
                        <a:spcBef>
                          <a:spcPts val="0"/>
                        </a:spcBef>
                        <a:spcAft>
                          <a:spcPts val="0"/>
                        </a:spcAft>
                        <a:buNone/>
                      </a:pPr>
                      <a:r>
                        <a:rPr lang="en-US" sz="2000" b="1">
                          <a:solidFill>
                            <a:srgbClr val="003369"/>
                          </a:solidFill>
                          <a:latin typeface="Verdana"/>
                          <a:ea typeface="Verdana"/>
                          <a:cs typeface="Verdana"/>
                          <a:sym typeface="Verdana"/>
                        </a:rPr>
                        <a:t>Panelist</a:t>
                      </a:r>
                      <a:endParaRPr sz="2000" b="1">
                        <a:solidFill>
                          <a:srgbClr val="003369"/>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000" b="1">
                          <a:solidFill>
                            <a:srgbClr val="003369"/>
                          </a:solidFill>
                          <a:latin typeface="Verdana"/>
                          <a:ea typeface="Verdana"/>
                          <a:cs typeface="Verdana"/>
                          <a:sym typeface="Verdana"/>
                        </a:rPr>
                        <a:t>Email</a:t>
                      </a:r>
                      <a:endParaRPr sz="2000" b="1">
                        <a:solidFill>
                          <a:srgbClr val="003369"/>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000" b="1">
                          <a:solidFill>
                            <a:srgbClr val="003369"/>
                          </a:solidFill>
                          <a:latin typeface="Verdana"/>
                          <a:ea typeface="Verdana"/>
                          <a:cs typeface="Verdana"/>
                          <a:sym typeface="Verdana"/>
                        </a:rPr>
                        <a:t>Topic</a:t>
                      </a:r>
                      <a:endParaRPr sz="2000" b="1">
                        <a:solidFill>
                          <a:srgbClr val="003369"/>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146450">
                <a:tc>
                  <a:txBody>
                    <a:bodyPr/>
                    <a:lstStyle/>
                    <a:p>
                      <a:pPr marL="0" lvl="0" indent="0" algn="l" rtl="0">
                        <a:lnSpc>
                          <a:spcPct val="90000"/>
                        </a:lnSpc>
                        <a:spcBef>
                          <a:spcPts val="0"/>
                        </a:spcBef>
                        <a:spcAft>
                          <a:spcPts val="0"/>
                        </a:spcAft>
                        <a:buNone/>
                      </a:pPr>
                      <a:r>
                        <a:rPr lang="en-US" sz="2300">
                          <a:solidFill>
                            <a:schemeClr val="dk1"/>
                          </a:solidFill>
                          <a:highlight>
                            <a:schemeClr val="lt1"/>
                          </a:highlight>
                          <a:latin typeface="Verdana"/>
                          <a:ea typeface="Verdana"/>
                          <a:cs typeface="Verdana"/>
                          <a:sym typeface="Verdana"/>
                        </a:rPr>
                        <a:t>Dr. Erica Gervais</a:t>
                      </a:r>
                      <a:endParaRPr sz="2300">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en-US" sz="1900">
                          <a:solidFill>
                            <a:schemeClr val="dk1"/>
                          </a:solidFill>
                          <a:highlight>
                            <a:schemeClr val="lt1"/>
                          </a:highlight>
                          <a:latin typeface="Verdana"/>
                          <a:ea typeface="Verdana"/>
                          <a:cs typeface="Verdana"/>
                          <a:sym typeface="Verdana"/>
                        </a:rPr>
                        <a:t>MTSS Division Coordinator, Chesterfield County </a:t>
                      </a:r>
                      <a:endParaRPr sz="1900">
                        <a:solidFill>
                          <a:schemeClr val="dk1"/>
                        </a:solidFill>
                        <a:highlight>
                          <a:schemeClr val="lt1"/>
                        </a:highlight>
                        <a:latin typeface="Verdana"/>
                        <a:ea typeface="Verdana"/>
                        <a:cs typeface="Verdana"/>
                        <a:sym typeface="Verdana"/>
                      </a:endParaRPr>
                    </a:p>
                    <a:p>
                      <a:pPr marL="0" lvl="0" indent="0" algn="l" rtl="0">
                        <a:lnSpc>
                          <a:spcPct val="90000"/>
                        </a:lnSpc>
                        <a:spcBef>
                          <a:spcPts val="0"/>
                        </a:spcBef>
                        <a:spcAft>
                          <a:spcPts val="0"/>
                        </a:spcAft>
                        <a:buNone/>
                      </a:pPr>
                      <a:r>
                        <a:rPr lang="en-US" sz="1900">
                          <a:solidFill>
                            <a:schemeClr val="dk1"/>
                          </a:solidFill>
                          <a:latin typeface="Verdana"/>
                          <a:ea typeface="Verdana"/>
                          <a:cs typeface="Verdana"/>
                          <a:sym typeface="Verdana"/>
                        </a:rPr>
                        <a:t>    </a:t>
                      </a:r>
                      <a:endParaRPr sz="1900">
                        <a:solidFill>
                          <a:schemeClr val="dk1"/>
                        </a:solidFill>
                        <a:latin typeface="Verdana"/>
                        <a:ea typeface="Verdana"/>
                        <a:cs typeface="Verdana"/>
                        <a:sym typeface="Verdana"/>
                      </a:endParaRPr>
                    </a:p>
                    <a:p>
                      <a:pPr marL="0" lvl="0" indent="0" algn="l" rtl="0">
                        <a:lnSpc>
                          <a:spcPct val="90000"/>
                        </a:lnSpc>
                        <a:spcBef>
                          <a:spcPts val="0"/>
                        </a:spcBef>
                        <a:spcAft>
                          <a:spcPts val="0"/>
                        </a:spcAft>
                        <a:buNone/>
                      </a:pPr>
                      <a:r>
                        <a:rPr lang="en-US" sz="1900">
                          <a:solidFill>
                            <a:srgbClr val="003369"/>
                          </a:solidFill>
                          <a:latin typeface="Verdana"/>
                          <a:ea typeface="Verdana"/>
                          <a:cs typeface="Verdana"/>
                          <a:sym typeface="Verdana"/>
                        </a:rPr>
                        <a:t>erica_gervais@ccpsnet.net</a:t>
                      </a:r>
                      <a:endParaRPr sz="1900">
                        <a:solidFill>
                          <a:srgbClr val="003369"/>
                        </a:solidFill>
                        <a:highlight>
                          <a:schemeClr val="lt1"/>
                        </a:highlight>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2300">
                          <a:solidFill>
                            <a:schemeClr val="dk1"/>
                          </a:solidFill>
                          <a:latin typeface="Verdana"/>
                          <a:ea typeface="Verdana"/>
                          <a:cs typeface="Verdana"/>
                          <a:sym typeface="Verdana"/>
                        </a:rPr>
                        <a:t>Social Emotional Learning</a:t>
                      </a:r>
                      <a:endParaRPr sz="2300">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552550">
                <a:tc>
                  <a:txBody>
                    <a:bodyPr/>
                    <a:lstStyle/>
                    <a:p>
                      <a:pPr marL="0" lvl="0" indent="0" algn="l" rtl="0">
                        <a:lnSpc>
                          <a:spcPct val="90000"/>
                        </a:lnSpc>
                        <a:spcBef>
                          <a:spcPts val="0"/>
                        </a:spcBef>
                        <a:spcAft>
                          <a:spcPts val="0"/>
                        </a:spcAft>
                        <a:buNone/>
                      </a:pPr>
                      <a:r>
                        <a:rPr lang="en-US" sz="2300">
                          <a:solidFill>
                            <a:schemeClr val="dk1"/>
                          </a:solidFill>
                          <a:highlight>
                            <a:schemeClr val="lt1"/>
                          </a:highlight>
                          <a:latin typeface="Verdana"/>
                          <a:ea typeface="Verdana"/>
                          <a:cs typeface="Verdana"/>
                          <a:sym typeface="Verdana"/>
                        </a:rPr>
                        <a:t>Kim McGrath</a:t>
                      </a:r>
                      <a:endParaRPr sz="2300">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en-US" sz="1900">
                          <a:solidFill>
                            <a:schemeClr val="dk1"/>
                          </a:solidFill>
                          <a:highlight>
                            <a:schemeClr val="lt1"/>
                          </a:highlight>
                          <a:latin typeface="Verdana"/>
                          <a:ea typeface="Verdana"/>
                          <a:cs typeface="Verdana"/>
                          <a:sym typeface="Verdana"/>
                        </a:rPr>
                        <a:t>Director of Intervention, Chesapeake City </a:t>
                      </a:r>
                      <a:endParaRPr sz="1900">
                        <a:solidFill>
                          <a:schemeClr val="dk1"/>
                        </a:solidFill>
                        <a:highlight>
                          <a:schemeClr val="lt1"/>
                        </a:highlight>
                        <a:latin typeface="Verdana"/>
                        <a:ea typeface="Verdana"/>
                        <a:cs typeface="Verdana"/>
                        <a:sym typeface="Verdana"/>
                      </a:endParaRPr>
                    </a:p>
                    <a:p>
                      <a:pPr marL="0" lvl="0" indent="0" algn="l" rtl="0">
                        <a:spcBef>
                          <a:spcPts val="0"/>
                        </a:spcBef>
                        <a:spcAft>
                          <a:spcPts val="0"/>
                        </a:spcAft>
                        <a:buNone/>
                      </a:pPr>
                      <a:endParaRPr sz="1900">
                        <a:solidFill>
                          <a:schemeClr val="dk1"/>
                        </a:solidFill>
                        <a:latin typeface="Verdana"/>
                        <a:ea typeface="Verdana"/>
                        <a:cs typeface="Verdana"/>
                        <a:sym typeface="Verdana"/>
                      </a:endParaRPr>
                    </a:p>
                    <a:p>
                      <a:pPr marL="0" lvl="0" indent="0" algn="l" rtl="0">
                        <a:spcBef>
                          <a:spcPts val="0"/>
                        </a:spcBef>
                        <a:spcAft>
                          <a:spcPts val="0"/>
                        </a:spcAft>
                        <a:buNone/>
                      </a:pPr>
                      <a:r>
                        <a:rPr lang="en-US" sz="1900">
                          <a:solidFill>
                            <a:srgbClr val="003369"/>
                          </a:solidFill>
                          <a:latin typeface="Verdana"/>
                          <a:ea typeface="Verdana"/>
                          <a:cs typeface="Verdana"/>
                          <a:sym typeface="Verdana"/>
                        </a:rPr>
                        <a:t>Kimberly.McGrath@cpschools.</a:t>
                      </a:r>
                      <a:endParaRPr sz="1900">
                        <a:solidFill>
                          <a:srgbClr val="003369"/>
                        </a:solidFill>
                        <a:latin typeface="Verdana"/>
                        <a:ea typeface="Verdana"/>
                        <a:cs typeface="Verdana"/>
                        <a:sym typeface="Verdana"/>
                      </a:endParaRPr>
                    </a:p>
                    <a:p>
                      <a:pPr marL="0" lvl="0" indent="0" algn="l" rtl="0">
                        <a:spcBef>
                          <a:spcPts val="0"/>
                        </a:spcBef>
                        <a:spcAft>
                          <a:spcPts val="0"/>
                        </a:spcAft>
                        <a:buNone/>
                      </a:pPr>
                      <a:r>
                        <a:rPr lang="en-US" sz="1900">
                          <a:solidFill>
                            <a:srgbClr val="003369"/>
                          </a:solidFill>
                          <a:latin typeface="Verdana"/>
                          <a:ea typeface="Verdana"/>
                          <a:cs typeface="Verdana"/>
                          <a:sym typeface="Verdana"/>
                        </a:rPr>
                        <a:t>com</a:t>
                      </a:r>
                      <a:endParaRPr sz="1900">
                        <a:solidFill>
                          <a:srgbClr val="003369"/>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2300">
                          <a:solidFill>
                            <a:schemeClr val="dk1"/>
                          </a:solidFill>
                          <a:latin typeface="Verdana"/>
                          <a:ea typeface="Verdana"/>
                          <a:cs typeface="Verdana"/>
                          <a:sym typeface="Verdana"/>
                        </a:rPr>
                        <a:t>Behavior</a:t>
                      </a:r>
                      <a:endParaRPr sz="2300">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505825">
                <a:tc>
                  <a:txBody>
                    <a:bodyPr/>
                    <a:lstStyle/>
                    <a:p>
                      <a:pPr marL="0" lvl="0" indent="0" algn="l" rtl="0">
                        <a:spcBef>
                          <a:spcPts val="0"/>
                        </a:spcBef>
                        <a:spcAft>
                          <a:spcPts val="0"/>
                        </a:spcAft>
                        <a:buNone/>
                      </a:pPr>
                      <a:r>
                        <a:rPr lang="en-US" sz="2300">
                          <a:solidFill>
                            <a:schemeClr val="dk1"/>
                          </a:solidFill>
                          <a:latin typeface="Verdana"/>
                          <a:ea typeface="Verdana"/>
                          <a:cs typeface="Verdana"/>
                          <a:sym typeface="Verdana"/>
                        </a:rPr>
                        <a:t>Dr. Angela Flowers</a:t>
                      </a:r>
                      <a:endParaRPr sz="2300">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en-US" sz="1900">
                          <a:solidFill>
                            <a:schemeClr val="dk1"/>
                          </a:solidFill>
                          <a:highlight>
                            <a:schemeClr val="lt1"/>
                          </a:highlight>
                          <a:latin typeface="Verdana"/>
                          <a:ea typeface="Verdana"/>
                          <a:cs typeface="Verdana"/>
                          <a:sym typeface="Verdana"/>
                        </a:rPr>
                        <a:t>Coordinator of Student Services, Portsmouth City</a:t>
                      </a:r>
                      <a:endParaRPr sz="1900">
                        <a:solidFill>
                          <a:schemeClr val="dk1"/>
                        </a:solidFill>
                        <a:latin typeface="Verdana"/>
                        <a:ea typeface="Verdana"/>
                        <a:cs typeface="Verdana"/>
                        <a:sym typeface="Verdana"/>
                      </a:endParaRPr>
                    </a:p>
                    <a:p>
                      <a:pPr marL="0" lvl="0" indent="0" algn="l" rtl="0">
                        <a:spcBef>
                          <a:spcPts val="0"/>
                        </a:spcBef>
                        <a:spcAft>
                          <a:spcPts val="0"/>
                        </a:spcAft>
                        <a:buNone/>
                      </a:pPr>
                      <a:r>
                        <a:rPr lang="en-US" sz="1900">
                          <a:solidFill>
                            <a:schemeClr val="dk1"/>
                          </a:solidFill>
                          <a:latin typeface="Verdana"/>
                          <a:ea typeface="Verdana"/>
                          <a:cs typeface="Verdana"/>
                          <a:sym typeface="Verdana"/>
                        </a:rPr>
                        <a:t>     </a:t>
                      </a:r>
                      <a:endParaRPr sz="1900">
                        <a:solidFill>
                          <a:schemeClr val="dk1"/>
                        </a:solidFill>
                        <a:latin typeface="Verdana"/>
                        <a:ea typeface="Verdana"/>
                        <a:cs typeface="Verdana"/>
                        <a:sym typeface="Verdana"/>
                      </a:endParaRPr>
                    </a:p>
                    <a:p>
                      <a:pPr marL="0" lvl="0" indent="0" algn="l" rtl="0">
                        <a:spcBef>
                          <a:spcPts val="0"/>
                        </a:spcBef>
                        <a:spcAft>
                          <a:spcPts val="0"/>
                        </a:spcAft>
                        <a:buNone/>
                      </a:pPr>
                      <a:r>
                        <a:rPr lang="en-US" sz="1900">
                          <a:solidFill>
                            <a:srgbClr val="003369"/>
                          </a:solidFill>
                          <a:latin typeface="Verdana"/>
                          <a:ea typeface="Verdana"/>
                          <a:cs typeface="Verdana"/>
                          <a:sym typeface="Verdana"/>
                        </a:rPr>
                        <a:t>angela.flowers@portsk12.com</a:t>
                      </a:r>
                      <a:endParaRPr sz="1900">
                        <a:solidFill>
                          <a:srgbClr val="003369"/>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2300">
                          <a:latin typeface="Verdana"/>
                          <a:ea typeface="Verdana"/>
                          <a:cs typeface="Verdana"/>
                          <a:sym typeface="Verdana"/>
                        </a:rPr>
                        <a:t>Attendance</a:t>
                      </a:r>
                      <a:endParaRPr sz="2300">
                        <a:latin typeface="Verdana"/>
                        <a:ea typeface="Verdana"/>
                        <a:cs typeface="Verdana"/>
                        <a:sym typeface="Verdana"/>
                      </a:endParaRPr>
                    </a:p>
                    <a:p>
                      <a:pPr marL="0" lvl="0" indent="0" algn="l" rtl="0">
                        <a:spcBef>
                          <a:spcPts val="0"/>
                        </a:spcBef>
                        <a:spcAft>
                          <a:spcPts val="0"/>
                        </a:spcAft>
                        <a:buNone/>
                      </a:pPr>
                      <a:endParaRPr sz="2300">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498575">
                <a:tc>
                  <a:txBody>
                    <a:bodyPr/>
                    <a:lstStyle/>
                    <a:p>
                      <a:pPr marL="0" lvl="0" indent="0" algn="l" rtl="0">
                        <a:lnSpc>
                          <a:spcPct val="90000"/>
                        </a:lnSpc>
                        <a:spcBef>
                          <a:spcPts val="0"/>
                        </a:spcBef>
                        <a:spcAft>
                          <a:spcPts val="0"/>
                        </a:spcAft>
                        <a:buNone/>
                      </a:pPr>
                      <a:r>
                        <a:rPr lang="en-US" sz="2300">
                          <a:solidFill>
                            <a:schemeClr val="dk1"/>
                          </a:solidFill>
                          <a:highlight>
                            <a:schemeClr val="lt1"/>
                          </a:highlight>
                          <a:latin typeface="Verdana"/>
                          <a:ea typeface="Verdana"/>
                          <a:cs typeface="Verdana"/>
                          <a:sym typeface="Verdana"/>
                        </a:rPr>
                        <a:t>Dr. Patricia McMahon</a:t>
                      </a:r>
                      <a:endParaRPr sz="2300">
                        <a:solidFill>
                          <a:schemeClr val="dk1"/>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90000"/>
                        </a:lnSpc>
                        <a:spcBef>
                          <a:spcPts val="0"/>
                        </a:spcBef>
                        <a:spcAft>
                          <a:spcPts val="0"/>
                        </a:spcAft>
                        <a:buNone/>
                      </a:pPr>
                      <a:r>
                        <a:rPr lang="en-US" sz="1900">
                          <a:solidFill>
                            <a:schemeClr val="dk1"/>
                          </a:solidFill>
                          <a:highlight>
                            <a:schemeClr val="lt1"/>
                          </a:highlight>
                          <a:latin typeface="Verdana"/>
                          <a:ea typeface="Verdana"/>
                          <a:cs typeface="Verdana"/>
                          <a:sym typeface="Verdana"/>
                        </a:rPr>
                        <a:t>Program Support Coordinator, Gloucester County </a:t>
                      </a:r>
                      <a:endParaRPr sz="1900">
                        <a:solidFill>
                          <a:schemeClr val="dk1"/>
                        </a:solidFill>
                        <a:highlight>
                          <a:schemeClr val="lt1"/>
                        </a:highlight>
                        <a:latin typeface="Verdana"/>
                        <a:ea typeface="Verdana"/>
                        <a:cs typeface="Verdana"/>
                        <a:sym typeface="Verdana"/>
                      </a:endParaRPr>
                    </a:p>
                    <a:p>
                      <a:pPr marL="0" lvl="0" indent="0" algn="l" rtl="0">
                        <a:spcBef>
                          <a:spcPts val="0"/>
                        </a:spcBef>
                        <a:spcAft>
                          <a:spcPts val="0"/>
                        </a:spcAft>
                        <a:buNone/>
                      </a:pPr>
                      <a:endParaRPr sz="1900">
                        <a:solidFill>
                          <a:schemeClr val="dk1"/>
                        </a:solidFill>
                        <a:latin typeface="Verdana"/>
                        <a:ea typeface="Verdana"/>
                        <a:cs typeface="Verdana"/>
                        <a:sym typeface="Verdana"/>
                      </a:endParaRPr>
                    </a:p>
                    <a:p>
                      <a:pPr marL="0" lvl="0" indent="0" algn="l" rtl="0">
                        <a:spcBef>
                          <a:spcPts val="0"/>
                        </a:spcBef>
                        <a:spcAft>
                          <a:spcPts val="0"/>
                        </a:spcAft>
                        <a:buNone/>
                      </a:pPr>
                      <a:r>
                        <a:rPr lang="en-US" sz="1900">
                          <a:solidFill>
                            <a:srgbClr val="003369"/>
                          </a:solidFill>
                          <a:latin typeface="Verdana"/>
                          <a:ea typeface="Verdana"/>
                          <a:cs typeface="Verdana"/>
                          <a:sym typeface="Verdana"/>
                        </a:rPr>
                        <a:t>patricia.mcmahon@gc.k12.va.us</a:t>
                      </a:r>
                      <a:endParaRPr sz="1900">
                        <a:solidFill>
                          <a:srgbClr val="003369"/>
                        </a:solidFill>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2300">
                          <a:solidFill>
                            <a:schemeClr val="dk1"/>
                          </a:solidFill>
                          <a:latin typeface="Verdana"/>
                          <a:ea typeface="Verdana"/>
                          <a:cs typeface="Verdana"/>
                          <a:sym typeface="Verdana"/>
                        </a:rPr>
                        <a:t>Academics</a:t>
                      </a:r>
                      <a:endParaRPr sz="2300">
                        <a:latin typeface="Verdana"/>
                        <a:ea typeface="Verdana"/>
                        <a:cs typeface="Verdana"/>
                        <a:sym typeface="Verdana"/>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6"/>
          <p:cNvSpPr txBox="1">
            <a:spLocks noGrp="1"/>
          </p:cNvSpPr>
          <p:nvPr>
            <p:ph type="body" idx="1"/>
          </p:nvPr>
        </p:nvSpPr>
        <p:spPr>
          <a:xfrm>
            <a:off x="457200" y="1381225"/>
            <a:ext cx="8229600" cy="3800400"/>
          </a:xfrm>
          <a:prstGeom prst="rect">
            <a:avLst/>
          </a:prstGeom>
          <a:noFill/>
          <a:ln>
            <a:noFill/>
          </a:ln>
        </p:spPr>
        <p:txBody>
          <a:bodyPr spcFirstLastPara="1" wrap="square" lIns="91425" tIns="45700" rIns="91425" bIns="45700" anchor="t" anchorCtr="0">
            <a:normAutofit/>
          </a:bodyPr>
          <a:lstStyle/>
          <a:p>
            <a:pPr marL="457200" lvl="0" indent="-412750" algn="l" rtl="0">
              <a:lnSpc>
                <a:spcPct val="100000"/>
              </a:lnSpc>
              <a:spcBef>
                <a:spcPts val="0"/>
              </a:spcBef>
              <a:spcAft>
                <a:spcPts val="0"/>
              </a:spcAft>
              <a:buSzPts val="2900"/>
              <a:buFont typeface="Verdana"/>
              <a:buChar char="•"/>
            </a:pPr>
            <a:r>
              <a:rPr lang="en-US" sz="2900">
                <a:highlight>
                  <a:srgbClr val="FFFFFF"/>
                </a:highlight>
                <a:latin typeface="Verdana"/>
                <a:ea typeface="Verdana"/>
                <a:cs typeface="Verdana"/>
                <a:sym typeface="Verdana"/>
              </a:rPr>
              <a:t>Understand Virginia’s components and features of MTSS </a:t>
            </a:r>
            <a:endParaRPr sz="2900">
              <a:highlight>
                <a:srgbClr val="FFFFFF"/>
              </a:highlight>
              <a:latin typeface="Verdana"/>
              <a:ea typeface="Verdana"/>
              <a:cs typeface="Verdana"/>
              <a:sym typeface="Verdana"/>
            </a:endParaRPr>
          </a:p>
          <a:p>
            <a:pPr marL="457200" lvl="0" indent="-412750" algn="l" rtl="0">
              <a:lnSpc>
                <a:spcPct val="100000"/>
              </a:lnSpc>
              <a:spcBef>
                <a:spcPts val="0"/>
              </a:spcBef>
              <a:spcAft>
                <a:spcPts val="0"/>
              </a:spcAft>
              <a:buSzPts val="2900"/>
              <a:buFont typeface="Verdana"/>
              <a:buChar char="•"/>
            </a:pPr>
            <a:r>
              <a:rPr lang="en-US" sz="2900">
                <a:solidFill>
                  <a:schemeClr val="accent1"/>
                </a:solidFill>
                <a:highlight>
                  <a:srgbClr val="FFFFFF"/>
                </a:highlight>
                <a:latin typeface="Verdana"/>
                <a:ea typeface="Verdana"/>
                <a:cs typeface="Verdana"/>
                <a:sym typeface="Verdana"/>
              </a:rPr>
              <a:t>Identify practices and systems contributing to successful MTSS implementation</a:t>
            </a:r>
            <a:r>
              <a:rPr lang="en-US" sz="2900">
                <a:highlight>
                  <a:srgbClr val="FFFFFF"/>
                </a:highlight>
                <a:latin typeface="Verdana"/>
                <a:ea typeface="Verdana"/>
                <a:cs typeface="Verdana"/>
                <a:sym typeface="Verdana"/>
              </a:rPr>
              <a:t>  </a:t>
            </a:r>
            <a:endParaRPr sz="2900">
              <a:highlight>
                <a:srgbClr val="FFFFFF"/>
              </a:highlight>
              <a:latin typeface="Verdana"/>
              <a:ea typeface="Verdana"/>
              <a:cs typeface="Verdana"/>
              <a:sym typeface="Verdana"/>
            </a:endParaRPr>
          </a:p>
          <a:p>
            <a:pPr marL="457200" lvl="0" indent="-412750" algn="l" rtl="0">
              <a:lnSpc>
                <a:spcPct val="100000"/>
              </a:lnSpc>
              <a:spcBef>
                <a:spcPts val="0"/>
              </a:spcBef>
              <a:spcAft>
                <a:spcPts val="0"/>
              </a:spcAft>
              <a:buClr>
                <a:schemeClr val="accent1"/>
              </a:buClr>
              <a:buSzPts val="2900"/>
              <a:buFont typeface="Verdana"/>
              <a:buChar char="•"/>
            </a:pPr>
            <a:r>
              <a:rPr lang="en-US" sz="2900">
                <a:solidFill>
                  <a:schemeClr val="accent1"/>
                </a:solidFill>
                <a:highlight>
                  <a:srgbClr val="FFFFFF"/>
                </a:highlight>
                <a:latin typeface="Verdana"/>
                <a:ea typeface="Verdana"/>
                <a:cs typeface="Verdana"/>
                <a:sym typeface="Verdana"/>
              </a:rPr>
              <a:t>Engage in opportunities to learn from and network with other VTSS school division personnel</a:t>
            </a:r>
            <a:endParaRPr sz="2900">
              <a:solidFill>
                <a:schemeClr val="accent1"/>
              </a:solidFill>
              <a:latin typeface="Verdana"/>
              <a:ea typeface="Verdana"/>
              <a:cs typeface="Verdana"/>
              <a:sym typeface="Verdana"/>
            </a:endParaRPr>
          </a:p>
        </p:txBody>
      </p:sp>
      <p:sp>
        <p:nvSpPr>
          <p:cNvPr id="412" name="Google Shape;412;p66"/>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Learning Intentions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7"/>
          <p:cNvSpPr txBox="1">
            <a:spLocks noGrp="1"/>
          </p:cNvSpPr>
          <p:nvPr>
            <p:ph type="ctrTitle"/>
          </p:nvPr>
        </p:nvSpPr>
        <p:spPr>
          <a:xfrm>
            <a:off x="169650" y="4260225"/>
            <a:ext cx="8804700" cy="1210500"/>
          </a:xfrm>
          <a:prstGeom prst="rect">
            <a:avLst/>
          </a:prstGeom>
          <a:solidFill>
            <a:schemeClr val="lt1">
              <a:alpha val="6784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457200" lvl="0" indent="0" algn="ctr" rtl="0">
              <a:lnSpc>
                <a:spcPct val="107916"/>
              </a:lnSpc>
              <a:spcBef>
                <a:spcPts val="0"/>
              </a:spcBef>
              <a:spcAft>
                <a:spcPts val="0"/>
              </a:spcAft>
              <a:buClr>
                <a:schemeClr val="dk1"/>
              </a:buClr>
              <a:buSzPts val="1100"/>
              <a:buFont typeface="Arial"/>
              <a:buNone/>
            </a:pPr>
            <a:r>
              <a:rPr lang="en-US" sz="3600" b="1">
                <a:solidFill>
                  <a:srgbClr val="003369"/>
                </a:solidFill>
              </a:rPr>
              <a:t>Round Table Discussions</a:t>
            </a:r>
            <a:endParaRPr sz="3600">
              <a:solidFill>
                <a:srgbClr val="00336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68"/>
          <p:cNvPicPr preferRelativeResize="0"/>
          <p:nvPr/>
        </p:nvPicPr>
        <p:blipFill>
          <a:blip r:embed="rId3">
            <a:alphaModFix/>
          </a:blip>
          <a:stretch>
            <a:fillRect/>
          </a:stretch>
        </p:blipFill>
        <p:spPr>
          <a:xfrm>
            <a:off x="364748" y="327625"/>
            <a:ext cx="4609976" cy="5649333"/>
          </a:xfrm>
          <a:prstGeom prst="rect">
            <a:avLst/>
          </a:prstGeom>
          <a:noFill/>
          <a:ln>
            <a:noFill/>
          </a:ln>
        </p:spPr>
      </p:pic>
      <p:sp>
        <p:nvSpPr>
          <p:cNvPr id="424" name="Google Shape;424;p68"/>
          <p:cNvSpPr txBox="1"/>
          <p:nvPr/>
        </p:nvSpPr>
        <p:spPr>
          <a:xfrm>
            <a:off x="1065335" y="1081200"/>
            <a:ext cx="3208800" cy="46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chemeClr val="dk1"/>
                </a:solidFill>
                <a:latin typeface="Verdana"/>
                <a:ea typeface="Verdana"/>
                <a:cs typeface="Verdana"/>
                <a:sym typeface="Verdana"/>
              </a:rPr>
              <a:t>Table Topics</a:t>
            </a:r>
            <a:endParaRPr sz="2200" b="1">
              <a:solidFill>
                <a:schemeClr val="dk1"/>
              </a:solidFill>
              <a:latin typeface="Verdana"/>
              <a:ea typeface="Verdana"/>
              <a:cs typeface="Verdana"/>
              <a:sym typeface="Verdana"/>
            </a:endParaRPr>
          </a:p>
          <a:p>
            <a:pPr marL="0" lvl="0" indent="0" algn="l" rtl="0">
              <a:spcBef>
                <a:spcPts val="0"/>
              </a:spcBef>
              <a:spcAft>
                <a:spcPts val="0"/>
              </a:spcAft>
              <a:buNone/>
            </a:pPr>
            <a:endParaRPr sz="2200">
              <a:solidFill>
                <a:schemeClr val="dk1"/>
              </a:solidFill>
              <a:latin typeface="Verdana"/>
              <a:ea typeface="Verdana"/>
              <a:cs typeface="Verdana"/>
              <a:sym typeface="Verdana"/>
            </a:endParaRPr>
          </a:p>
          <a:p>
            <a:pPr marL="457200" lvl="0" indent="-368300" algn="l" rtl="0">
              <a:spcBef>
                <a:spcPts val="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Integrating Initiatives </a:t>
            </a:r>
            <a:endParaRPr sz="2200">
              <a:solidFill>
                <a:schemeClr val="dk1"/>
              </a:solidFill>
              <a:latin typeface="Verdana"/>
              <a:ea typeface="Verdana"/>
              <a:cs typeface="Verdana"/>
              <a:sym typeface="Verdana"/>
            </a:endParaRPr>
          </a:p>
          <a:p>
            <a:pPr marL="457200" lvl="0" indent="-368300" algn="l" rtl="0">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Family Engagement </a:t>
            </a:r>
            <a:endParaRPr sz="2200">
              <a:solidFill>
                <a:schemeClr val="dk1"/>
              </a:solidFill>
              <a:latin typeface="Verdana"/>
              <a:ea typeface="Verdana"/>
              <a:cs typeface="Verdana"/>
              <a:sym typeface="Verdana"/>
            </a:endParaRPr>
          </a:p>
          <a:p>
            <a:pPr marL="457200" lvl="0" indent="-368300" algn="l" rtl="0">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Data Systems </a:t>
            </a:r>
            <a:endParaRPr sz="2200">
              <a:solidFill>
                <a:schemeClr val="dk1"/>
              </a:solidFill>
              <a:latin typeface="Verdana"/>
              <a:ea typeface="Verdana"/>
              <a:cs typeface="Verdana"/>
              <a:sym typeface="Verdana"/>
            </a:endParaRPr>
          </a:p>
          <a:p>
            <a:pPr marL="457200" lvl="0" indent="-368300" algn="l" rtl="0">
              <a:spcBef>
                <a:spcPts val="1000"/>
              </a:spcBef>
              <a:spcAft>
                <a:spcPts val="0"/>
              </a:spcAft>
              <a:buClr>
                <a:schemeClr val="dk1"/>
              </a:buClr>
              <a:buSzPts val="2200"/>
              <a:buFont typeface="Verdana"/>
              <a:buChar char="●"/>
            </a:pPr>
            <a:r>
              <a:rPr lang="en-US" sz="2200">
                <a:solidFill>
                  <a:schemeClr val="dk1"/>
                </a:solidFill>
                <a:latin typeface="Verdana"/>
                <a:ea typeface="Verdana"/>
                <a:cs typeface="Verdana"/>
                <a:sym typeface="Verdana"/>
              </a:rPr>
              <a:t>Communication Plan </a:t>
            </a:r>
            <a:endParaRPr sz="2200">
              <a:solidFill>
                <a:schemeClr val="dk1"/>
              </a:solidFill>
              <a:latin typeface="Verdana"/>
              <a:ea typeface="Verdana"/>
              <a:cs typeface="Verdana"/>
              <a:sym typeface="Verdana"/>
            </a:endParaRPr>
          </a:p>
          <a:p>
            <a:pPr marL="457200" lvl="0" indent="-381000" algn="l" rtl="0">
              <a:spcBef>
                <a:spcPts val="1000"/>
              </a:spcBef>
              <a:spcAft>
                <a:spcPts val="1000"/>
              </a:spcAft>
              <a:buClr>
                <a:schemeClr val="dk1"/>
              </a:buClr>
              <a:buSzPts val="2400"/>
              <a:buFont typeface="Verdana"/>
              <a:buChar char="●"/>
            </a:pPr>
            <a:r>
              <a:rPr lang="en-US" sz="2200">
                <a:solidFill>
                  <a:schemeClr val="dk1"/>
                </a:solidFill>
                <a:latin typeface="Verdana"/>
                <a:ea typeface="Verdana"/>
                <a:cs typeface="Verdana"/>
                <a:sym typeface="Verdana"/>
              </a:rPr>
              <a:t>Coaching System</a:t>
            </a:r>
            <a:r>
              <a:rPr lang="en-US" sz="2400">
                <a:solidFill>
                  <a:schemeClr val="dk1"/>
                </a:solidFill>
                <a:latin typeface="Verdana"/>
                <a:ea typeface="Verdana"/>
                <a:cs typeface="Verdana"/>
                <a:sym typeface="Verdana"/>
              </a:rPr>
              <a:t> </a:t>
            </a:r>
            <a:endParaRPr sz="4100">
              <a:solidFill>
                <a:schemeClr val="dk1"/>
              </a:solidFill>
              <a:latin typeface="Verdana"/>
              <a:ea typeface="Verdana"/>
              <a:cs typeface="Verdana"/>
              <a:sym typeface="Verdana"/>
            </a:endParaRPr>
          </a:p>
        </p:txBody>
      </p:sp>
      <p:pic>
        <p:nvPicPr>
          <p:cNvPr id="425" name="Google Shape;425;p68" title="Round Table, chairs, TV monitor, conference room, 2nd floo… | Flickr"/>
          <p:cNvPicPr preferRelativeResize="0"/>
          <p:nvPr/>
        </p:nvPicPr>
        <p:blipFill>
          <a:blip r:embed="rId4">
            <a:alphaModFix/>
          </a:blip>
          <a:stretch>
            <a:fillRect/>
          </a:stretch>
        </p:blipFill>
        <p:spPr>
          <a:xfrm>
            <a:off x="5181325" y="1930100"/>
            <a:ext cx="3790200" cy="2523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0"/>
          <p:cNvSpPr txBox="1"/>
          <p:nvPr/>
        </p:nvSpPr>
        <p:spPr>
          <a:xfrm>
            <a:off x="628650" y="1690825"/>
            <a:ext cx="5295000" cy="4695600"/>
          </a:xfrm>
          <a:prstGeom prst="rect">
            <a:avLst/>
          </a:prstGeom>
          <a:noFill/>
          <a:ln>
            <a:noFill/>
          </a:ln>
        </p:spPr>
        <p:txBody>
          <a:bodyPr spcFirstLastPara="1" wrap="square" lIns="91425" tIns="91425" rIns="91425" bIns="91425" anchor="t" anchorCtr="0">
            <a:noAutofit/>
          </a:bodyPr>
          <a:lstStyle/>
          <a:p>
            <a:pPr marL="457200" lvl="0" indent="-406400" algn="l" rtl="0">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What’s going well in your division?</a:t>
            </a:r>
            <a:endParaRPr sz="2800">
              <a:solidFill>
                <a:schemeClr val="dk1"/>
              </a:solidFill>
              <a:latin typeface="Verdana"/>
              <a:ea typeface="Verdana"/>
              <a:cs typeface="Verdana"/>
              <a:sym typeface="Verdana"/>
            </a:endParaRPr>
          </a:p>
          <a:p>
            <a:pPr marL="457200" lvl="0" indent="-406400" algn="l" rtl="0">
              <a:spcBef>
                <a:spcPts val="100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What would you like to grow, do better/differently?</a:t>
            </a:r>
            <a:endParaRPr sz="2800">
              <a:solidFill>
                <a:schemeClr val="dk1"/>
              </a:solidFill>
              <a:latin typeface="Verdana"/>
              <a:ea typeface="Verdana"/>
              <a:cs typeface="Verdana"/>
              <a:sym typeface="Verdana"/>
            </a:endParaRPr>
          </a:p>
          <a:p>
            <a:pPr marL="457200" lvl="0" indent="-406400" algn="l" rtl="0">
              <a:spcBef>
                <a:spcPts val="100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What challenges/barriers are you facing, where are you stuck?</a:t>
            </a:r>
            <a:endParaRPr sz="2800">
              <a:solidFill>
                <a:schemeClr val="dk1"/>
              </a:solidFill>
              <a:latin typeface="Verdana"/>
              <a:ea typeface="Verdana"/>
              <a:cs typeface="Verdana"/>
              <a:sym typeface="Verdana"/>
            </a:endParaRPr>
          </a:p>
          <a:p>
            <a:pPr marL="457200" lvl="0" indent="-406400" algn="l" rtl="0">
              <a:spcBef>
                <a:spcPts val="1000"/>
              </a:spcBef>
              <a:spcAft>
                <a:spcPts val="1000"/>
              </a:spcAft>
              <a:buClr>
                <a:schemeClr val="dk1"/>
              </a:buClr>
              <a:buSzPts val="2800"/>
              <a:buFont typeface="Verdana"/>
              <a:buChar char="●"/>
            </a:pPr>
            <a:r>
              <a:rPr lang="en-US" sz="2800">
                <a:solidFill>
                  <a:schemeClr val="dk1"/>
                </a:solidFill>
                <a:latin typeface="Verdana"/>
                <a:ea typeface="Verdana"/>
                <a:cs typeface="Verdana"/>
                <a:sym typeface="Verdana"/>
              </a:rPr>
              <a:t>What supports do you need?</a:t>
            </a:r>
            <a:endParaRPr sz="4500">
              <a:solidFill>
                <a:schemeClr val="dk1"/>
              </a:solidFill>
              <a:latin typeface="Verdana"/>
              <a:ea typeface="Verdana"/>
              <a:cs typeface="Verdana"/>
              <a:sym typeface="Verdana"/>
            </a:endParaRPr>
          </a:p>
        </p:txBody>
      </p:sp>
      <p:sp>
        <p:nvSpPr>
          <p:cNvPr id="440" name="Google Shape;440;p70"/>
          <p:cNvSpPr txBox="1">
            <a:spLocks noGrp="1"/>
          </p:cNvSpPr>
          <p:nvPr>
            <p:ph type="title"/>
          </p:nvPr>
        </p:nvSpPr>
        <p:spPr>
          <a:xfrm>
            <a:off x="628650" y="365125"/>
            <a:ext cx="78867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Guiding Questions</a:t>
            </a:r>
            <a:endParaRPr/>
          </a:p>
        </p:txBody>
      </p:sp>
      <p:pic>
        <p:nvPicPr>
          <p:cNvPr id="441" name="Google Shape;441;p70"/>
          <p:cNvPicPr preferRelativeResize="0"/>
          <p:nvPr/>
        </p:nvPicPr>
        <p:blipFill>
          <a:blip r:embed="rId3">
            <a:alphaModFix/>
          </a:blip>
          <a:stretch>
            <a:fillRect/>
          </a:stretch>
        </p:blipFill>
        <p:spPr>
          <a:xfrm>
            <a:off x="6076050" y="2090975"/>
            <a:ext cx="2915551" cy="3895311"/>
          </a:xfrm>
          <a:prstGeom prst="rect">
            <a:avLst/>
          </a:prstGeom>
          <a:noFill/>
          <a:ln>
            <a:noFill/>
          </a:ln>
        </p:spPr>
      </p:pic>
      <p:sp>
        <p:nvSpPr>
          <p:cNvPr id="442" name="Google Shape;442;p70"/>
          <p:cNvSpPr txBox="1"/>
          <p:nvPr/>
        </p:nvSpPr>
        <p:spPr>
          <a:xfrm>
            <a:off x="6429825" y="2420475"/>
            <a:ext cx="2208000" cy="261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300">
                <a:solidFill>
                  <a:schemeClr val="dk1"/>
                </a:solidFill>
                <a:latin typeface="Caveat"/>
                <a:ea typeface="Caveat"/>
                <a:cs typeface="Caveat"/>
                <a:sym typeface="Caveat"/>
              </a:rPr>
              <a:t>T</a:t>
            </a:r>
            <a:r>
              <a:rPr lang="en-US" sz="3200">
                <a:solidFill>
                  <a:schemeClr val="dk1"/>
                </a:solidFill>
                <a:latin typeface="Caveat"/>
                <a:ea typeface="Caveat"/>
                <a:cs typeface="Caveat"/>
                <a:sym typeface="Caveat"/>
              </a:rPr>
              <a:t>ime to talk about your experiences and needs and to learn from each other. </a:t>
            </a:r>
            <a:endParaRPr sz="3200">
              <a:solidFill>
                <a:schemeClr val="dk1"/>
              </a:solidFill>
              <a:latin typeface="Caveat"/>
              <a:ea typeface="Caveat"/>
              <a:cs typeface="Caveat"/>
              <a:sym typeface="Cave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102675" y="1340075"/>
            <a:ext cx="5253626" cy="5253626"/>
          </a:xfrm>
          <a:prstGeom prst="rect">
            <a:avLst/>
          </a:prstGeom>
          <a:noFill/>
          <a:ln>
            <a:noFill/>
          </a:ln>
        </p:spPr>
      </p:pic>
      <p:sp>
        <p:nvSpPr>
          <p:cNvPr id="172" name="Google Shape;172;p34"/>
          <p:cNvSpPr txBox="1"/>
          <p:nvPr/>
        </p:nvSpPr>
        <p:spPr>
          <a:xfrm>
            <a:off x="3075125" y="2770163"/>
            <a:ext cx="3308700" cy="21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a:solidFill>
                  <a:schemeClr val="dk1"/>
                </a:solidFill>
                <a:latin typeface="Verdana"/>
                <a:ea typeface="Verdana"/>
                <a:cs typeface="Verdana"/>
                <a:sym typeface="Verdana"/>
              </a:rPr>
              <a:t>Michael Gregory</a:t>
            </a:r>
            <a:endParaRPr sz="2700">
              <a:solidFill>
                <a:schemeClr val="dk1"/>
              </a:solidFill>
              <a:latin typeface="Verdana"/>
              <a:ea typeface="Verdana"/>
              <a:cs typeface="Verdana"/>
              <a:sym typeface="Verdana"/>
            </a:endParaRPr>
          </a:p>
          <a:p>
            <a:pPr marL="0" lvl="0" indent="0" algn="ctr" rtl="0">
              <a:spcBef>
                <a:spcPts val="0"/>
              </a:spcBef>
              <a:spcAft>
                <a:spcPts val="0"/>
              </a:spcAft>
              <a:buNone/>
            </a:pPr>
            <a:r>
              <a:rPr lang="en-US" sz="2700">
                <a:solidFill>
                  <a:schemeClr val="dk1"/>
                </a:solidFill>
                <a:latin typeface="Verdana"/>
                <a:ea typeface="Verdana"/>
                <a:cs typeface="Verdana"/>
                <a:sym typeface="Verdana"/>
              </a:rPr>
              <a:t>Erin Sturgis</a:t>
            </a:r>
            <a:endParaRPr sz="2700">
              <a:solidFill>
                <a:schemeClr val="dk1"/>
              </a:solidFill>
              <a:latin typeface="Verdana"/>
              <a:ea typeface="Verdana"/>
              <a:cs typeface="Verdana"/>
              <a:sym typeface="Verdana"/>
            </a:endParaRPr>
          </a:p>
          <a:p>
            <a:pPr marL="0" lvl="0" indent="0" algn="ctr" rtl="0">
              <a:spcBef>
                <a:spcPts val="0"/>
              </a:spcBef>
              <a:spcAft>
                <a:spcPts val="0"/>
              </a:spcAft>
              <a:buNone/>
            </a:pPr>
            <a:r>
              <a:rPr lang="en-US" sz="2700">
                <a:solidFill>
                  <a:schemeClr val="dk1"/>
                </a:solidFill>
                <a:latin typeface="Verdana"/>
                <a:ea typeface="Verdana"/>
                <a:cs typeface="Verdana"/>
                <a:sym typeface="Verdana"/>
              </a:rPr>
              <a:t>Japeira Keys</a:t>
            </a:r>
            <a:endParaRPr sz="2700">
              <a:solidFill>
                <a:schemeClr val="dk1"/>
              </a:solidFill>
              <a:latin typeface="Verdana"/>
              <a:ea typeface="Verdana"/>
              <a:cs typeface="Verdana"/>
              <a:sym typeface="Verdana"/>
            </a:endParaRPr>
          </a:p>
          <a:p>
            <a:pPr marL="0" lvl="0" indent="0" algn="ctr" rtl="0">
              <a:spcBef>
                <a:spcPts val="0"/>
              </a:spcBef>
              <a:spcAft>
                <a:spcPts val="0"/>
              </a:spcAft>
              <a:buNone/>
            </a:pPr>
            <a:r>
              <a:rPr lang="en-US" sz="2700">
                <a:solidFill>
                  <a:schemeClr val="dk1"/>
                </a:solidFill>
                <a:latin typeface="Verdana"/>
                <a:ea typeface="Verdana"/>
                <a:cs typeface="Verdana"/>
                <a:sym typeface="Verdana"/>
              </a:rPr>
              <a:t>Dr. Jodie Soracco</a:t>
            </a:r>
            <a:endParaRPr sz="2700">
              <a:solidFill>
                <a:schemeClr val="dk1"/>
              </a:solidFill>
              <a:latin typeface="Verdana"/>
              <a:ea typeface="Verdana"/>
              <a:cs typeface="Verdana"/>
              <a:sym typeface="Verdana"/>
            </a:endParaRPr>
          </a:p>
          <a:p>
            <a:pPr marL="0" lvl="0" indent="0" algn="ctr" rtl="0">
              <a:spcBef>
                <a:spcPts val="0"/>
              </a:spcBef>
              <a:spcAft>
                <a:spcPts val="0"/>
              </a:spcAft>
              <a:buNone/>
            </a:pPr>
            <a:r>
              <a:rPr lang="en-US" sz="2700">
                <a:solidFill>
                  <a:schemeClr val="dk1"/>
                </a:solidFill>
                <a:latin typeface="Verdana"/>
                <a:ea typeface="Verdana"/>
                <a:cs typeface="Verdana"/>
                <a:sym typeface="Verdana"/>
              </a:rPr>
              <a:t>Dr. Nicole Hollins</a:t>
            </a:r>
            <a:endParaRPr sz="2700">
              <a:solidFill>
                <a:schemeClr val="dk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1"/>
          <p:cNvSpPr txBox="1">
            <a:spLocks noGrp="1"/>
          </p:cNvSpPr>
          <p:nvPr>
            <p:ph type="body" idx="1"/>
          </p:nvPr>
        </p:nvSpPr>
        <p:spPr>
          <a:xfrm>
            <a:off x="457200" y="1381225"/>
            <a:ext cx="8229600" cy="3800400"/>
          </a:xfrm>
          <a:prstGeom prst="rect">
            <a:avLst/>
          </a:prstGeom>
          <a:noFill/>
          <a:ln>
            <a:noFill/>
          </a:ln>
        </p:spPr>
        <p:txBody>
          <a:bodyPr spcFirstLastPara="1" wrap="square" lIns="91425" tIns="45700" rIns="91425" bIns="45700" anchor="t" anchorCtr="0">
            <a:normAutofit/>
          </a:bodyPr>
          <a:lstStyle/>
          <a:p>
            <a:pPr marL="457200" lvl="0" indent="-412750" algn="l" rtl="0">
              <a:lnSpc>
                <a:spcPct val="100000"/>
              </a:lnSpc>
              <a:spcBef>
                <a:spcPts val="0"/>
              </a:spcBef>
              <a:spcAft>
                <a:spcPts val="0"/>
              </a:spcAft>
              <a:buSzPts val="2900"/>
              <a:buFont typeface="Verdana"/>
              <a:buChar char="•"/>
            </a:pPr>
            <a:r>
              <a:rPr lang="en-US" sz="2900">
                <a:highlight>
                  <a:srgbClr val="FFFFFF"/>
                </a:highlight>
                <a:latin typeface="Verdana"/>
                <a:ea typeface="Verdana"/>
                <a:cs typeface="Verdana"/>
                <a:sym typeface="Verdana"/>
              </a:rPr>
              <a:t>Understand Virginia’s components and features of MTSS </a:t>
            </a:r>
            <a:endParaRPr sz="2900">
              <a:highlight>
                <a:srgbClr val="FFFFFF"/>
              </a:highlight>
              <a:latin typeface="Verdana"/>
              <a:ea typeface="Verdana"/>
              <a:cs typeface="Verdana"/>
              <a:sym typeface="Verdana"/>
            </a:endParaRPr>
          </a:p>
          <a:p>
            <a:pPr marL="457200" lvl="0" indent="-412750" algn="l" rtl="0">
              <a:lnSpc>
                <a:spcPct val="100000"/>
              </a:lnSpc>
              <a:spcBef>
                <a:spcPts val="0"/>
              </a:spcBef>
              <a:spcAft>
                <a:spcPts val="0"/>
              </a:spcAft>
              <a:buSzPts val="2900"/>
              <a:buFont typeface="Verdana"/>
              <a:buChar char="•"/>
            </a:pPr>
            <a:r>
              <a:rPr lang="en-US" sz="2900">
                <a:highlight>
                  <a:srgbClr val="FFFFFF"/>
                </a:highlight>
                <a:latin typeface="Verdana"/>
                <a:ea typeface="Verdana"/>
                <a:cs typeface="Verdana"/>
                <a:sym typeface="Verdana"/>
              </a:rPr>
              <a:t>Identify practices and systems contributing to successful MTSS implementation  </a:t>
            </a:r>
            <a:endParaRPr sz="2900">
              <a:highlight>
                <a:srgbClr val="FFFFFF"/>
              </a:highlight>
              <a:latin typeface="Verdana"/>
              <a:ea typeface="Verdana"/>
              <a:cs typeface="Verdana"/>
              <a:sym typeface="Verdana"/>
            </a:endParaRPr>
          </a:p>
          <a:p>
            <a:pPr marL="457200" lvl="0" indent="-412750" algn="l" rtl="0">
              <a:lnSpc>
                <a:spcPct val="100000"/>
              </a:lnSpc>
              <a:spcBef>
                <a:spcPts val="0"/>
              </a:spcBef>
              <a:spcAft>
                <a:spcPts val="0"/>
              </a:spcAft>
              <a:buSzPts val="2900"/>
              <a:buFont typeface="Verdana"/>
              <a:buChar char="•"/>
            </a:pPr>
            <a:r>
              <a:rPr lang="en-US" sz="2900">
                <a:highlight>
                  <a:srgbClr val="FFFFFF"/>
                </a:highlight>
                <a:latin typeface="Verdana"/>
                <a:ea typeface="Verdana"/>
                <a:cs typeface="Verdana"/>
                <a:sym typeface="Verdana"/>
              </a:rPr>
              <a:t>Engage in opportunities to learn from and network with other VTSS school division personnel</a:t>
            </a:r>
            <a:endParaRPr sz="2900">
              <a:latin typeface="Verdana"/>
              <a:ea typeface="Verdana"/>
              <a:cs typeface="Verdana"/>
              <a:sym typeface="Verdana"/>
            </a:endParaRPr>
          </a:p>
        </p:txBody>
      </p:sp>
      <p:sp>
        <p:nvSpPr>
          <p:cNvPr id="448" name="Google Shape;448;p71"/>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Learning Intentions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2"/>
          <p:cNvSpPr txBox="1">
            <a:spLocks noGrp="1"/>
          </p:cNvSpPr>
          <p:nvPr>
            <p:ph type="ctrTitle"/>
          </p:nvPr>
        </p:nvSpPr>
        <p:spPr>
          <a:xfrm>
            <a:off x="169650" y="4322025"/>
            <a:ext cx="8804700" cy="1210500"/>
          </a:xfrm>
          <a:prstGeom prst="rect">
            <a:avLst/>
          </a:prstGeom>
          <a:solidFill>
            <a:schemeClr val="lt1">
              <a:alpha val="6784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457200" lvl="0" indent="0" algn="ctr" rtl="0">
              <a:lnSpc>
                <a:spcPct val="107916"/>
              </a:lnSpc>
              <a:spcBef>
                <a:spcPts val="0"/>
              </a:spcBef>
              <a:spcAft>
                <a:spcPts val="0"/>
              </a:spcAft>
              <a:buClr>
                <a:schemeClr val="dk1"/>
              </a:buClr>
              <a:buSzPts val="1100"/>
              <a:buFont typeface="Arial"/>
              <a:buNone/>
            </a:pPr>
            <a:r>
              <a:rPr lang="en-US" sz="3600" b="1">
                <a:solidFill>
                  <a:srgbClr val="003369"/>
                </a:solidFill>
              </a:rPr>
              <a:t>Setting Intentions for the New Year</a:t>
            </a:r>
            <a:endParaRPr sz="6500">
              <a:solidFill>
                <a:srgbClr val="003369"/>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3"/>
          <p:cNvSpPr txBox="1"/>
          <p:nvPr/>
        </p:nvSpPr>
        <p:spPr>
          <a:xfrm>
            <a:off x="1167325" y="455975"/>
            <a:ext cx="6839700" cy="9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59" name="Google Shape;459;p73"/>
          <p:cNvSpPr txBox="1">
            <a:spLocks noGrp="1"/>
          </p:cNvSpPr>
          <p:nvPr>
            <p:ph type="title"/>
          </p:nvPr>
        </p:nvSpPr>
        <p:spPr>
          <a:xfrm>
            <a:off x="628650" y="365125"/>
            <a:ext cx="78867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Hopes and Dreams for 2024-2025</a:t>
            </a:r>
            <a:endParaRPr/>
          </a:p>
        </p:txBody>
      </p:sp>
      <p:sp>
        <p:nvSpPr>
          <p:cNvPr id="460" name="Google Shape;460;p73"/>
          <p:cNvSpPr txBox="1"/>
          <p:nvPr/>
        </p:nvSpPr>
        <p:spPr>
          <a:xfrm>
            <a:off x="2784925" y="1839450"/>
            <a:ext cx="5915400" cy="48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a:solidFill>
                  <a:schemeClr val="dk1"/>
                </a:solidFill>
                <a:latin typeface="Verdana"/>
                <a:ea typeface="Verdana"/>
                <a:cs typeface="Verdana"/>
                <a:sym typeface="Verdana"/>
              </a:rPr>
              <a:t>What would we want this year to feel like? </a:t>
            </a:r>
            <a:endParaRPr sz="2700">
              <a:solidFill>
                <a:schemeClr val="dk1"/>
              </a:solidFill>
              <a:latin typeface="Verdana"/>
              <a:ea typeface="Verdana"/>
              <a:cs typeface="Verdana"/>
              <a:sym typeface="Verdana"/>
            </a:endParaRPr>
          </a:p>
          <a:p>
            <a:pPr marL="0" lvl="0" indent="0" algn="l" rtl="0">
              <a:spcBef>
                <a:spcPts val="0"/>
              </a:spcBef>
              <a:spcAft>
                <a:spcPts val="0"/>
              </a:spcAft>
              <a:buNone/>
            </a:pPr>
            <a:endParaRPr sz="2700">
              <a:solidFill>
                <a:schemeClr val="dk1"/>
              </a:solidFill>
              <a:latin typeface="Verdana"/>
              <a:ea typeface="Verdana"/>
              <a:cs typeface="Verdana"/>
              <a:sym typeface="Verdana"/>
            </a:endParaRPr>
          </a:p>
          <a:p>
            <a:pPr marL="0" lvl="0" indent="0" algn="l" rtl="0">
              <a:spcBef>
                <a:spcPts val="0"/>
              </a:spcBef>
              <a:spcAft>
                <a:spcPts val="0"/>
              </a:spcAft>
              <a:buNone/>
            </a:pPr>
            <a:r>
              <a:rPr lang="en-US" sz="2700">
                <a:solidFill>
                  <a:schemeClr val="dk1"/>
                </a:solidFill>
                <a:latin typeface="Verdana"/>
                <a:ea typeface="Verdana"/>
                <a:cs typeface="Verdana"/>
                <a:sym typeface="Verdana"/>
              </a:rPr>
              <a:t>What are some things we would like to accomplish?</a:t>
            </a:r>
            <a:endParaRPr sz="2700">
              <a:solidFill>
                <a:schemeClr val="dk1"/>
              </a:solidFill>
              <a:latin typeface="Verdana"/>
              <a:ea typeface="Verdana"/>
              <a:cs typeface="Verdana"/>
              <a:sym typeface="Verdana"/>
            </a:endParaRPr>
          </a:p>
          <a:p>
            <a:pPr marL="0" lvl="0" indent="0" algn="l" rtl="0">
              <a:spcBef>
                <a:spcPts val="0"/>
              </a:spcBef>
              <a:spcAft>
                <a:spcPts val="0"/>
              </a:spcAft>
              <a:buNone/>
            </a:pPr>
            <a:endParaRPr sz="2700">
              <a:solidFill>
                <a:schemeClr val="dk1"/>
              </a:solidFill>
              <a:latin typeface="Verdana"/>
              <a:ea typeface="Verdana"/>
              <a:cs typeface="Verdana"/>
              <a:sym typeface="Verdana"/>
            </a:endParaRPr>
          </a:p>
          <a:p>
            <a:pPr marL="0" lvl="0" indent="0" algn="l" rtl="0">
              <a:spcBef>
                <a:spcPts val="0"/>
              </a:spcBef>
              <a:spcAft>
                <a:spcPts val="0"/>
              </a:spcAft>
              <a:buNone/>
            </a:pPr>
            <a:r>
              <a:rPr lang="en-US" sz="2700">
                <a:solidFill>
                  <a:schemeClr val="dk1"/>
                </a:solidFill>
                <a:latin typeface="Verdana"/>
                <a:ea typeface="Verdana"/>
                <a:cs typeface="Verdana"/>
                <a:sym typeface="Verdana"/>
              </a:rPr>
              <a:t>What do we want to learn more about?</a:t>
            </a:r>
            <a:endParaRPr sz="2700">
              <a:solidFill>
                <a:schemeClr val="dk1"/>
              </a:solidFill>
              <a:latin typeface="Verdana"/>
              <a:ea typeface="Verdana"/>
              <a:cs typeface="Verdana"/>
              <a:sym typeface="Verdana"/>
            </a:endParaRPr>
          </a:p>
          <a:p>
            <a:pPr marL="0" lvl="0" indent="0" algn="l" rtl="0">
              <a:spcBef>
                <a:spcPts val="0"/>
              </a:spcBef>
              <a:spcAft>
                <a:spcPts val="0"/>
              </a:spcAft>
              <a:buNone/>
            </a:pPr>
            <a:endParaRPr sz="2700">
              <a:solidFill>
                <a:schemeClr val="dk1"/>
              </a:solidFill>
              <a:latin typeface="Verdana"/>
              <a:ea typeface="Verdana"/>
              <a:cs typeface="Verdana"/>
              <a:sym typeface="Verdana"/>
            </a:endParaRPr>
          </a:p>
          <a:p>
            <a:pPr marL="0" lvl="0" indent="0" algn="l" rtl="0">
              <a:spcBef>
                <a:spcPts val="0"/>
              </a:spcBef>
              <a:spcAft>
                <a:spcPts val="0"/>
              </a:spcAft>
              <a:buNone/>
            </a:pPr>
            <a:r>
              <a:rPr lang="en-US" sz="2700">
                <a:solidFill>
                  <a:schemeClr val="dk1"/>
                </a:solidFill>
                <a:latin typeface="Verdana"/>
                <a:ea typeface="Verdana"/>
                <a:cs typeface="Verdana"/>
                <a:sym typeface="Verdana"/>
              </a:rPr>
              <a:t>How might we keep ourselves focused?</a:t>
            </a:r>
            <a:endParaRPr sz="2700">
              <a:solidFill>
                <a:schemeClr val="dk1"/>
              </a:solidFill>
              <a:latin typeface="Verdana"/>
              <a:ea typeface="Verdana"/>
              <a:cs typeface="Verdana"/>
              <a:sym typeface="Verdana"/>
            </a:endParaRPr>
          </a:p>
        </p:txBody>
      </p:sp>
      <p:pic>
        <p:nvPicPr>
          <p:cNvPr id="461" name="Google Shape;461;p73"/>
          <p:cNvPicPr preferRelativeResize="0"/>
          <p:nvPr/>
        </p:nvPicPr>
        <p:blipFill rotWithShape="1">
          <a:blip r:embed="rId3">
            <a:alphaModFix/>
          </a:blip>
          <a:srcRect l="11595" r="8211"/>
          <a:stretch/>
        </p:blipFill>
        <p:spPr>
          <a:xfrm>
            <a:off x="167725" y="2469950"/>
            <a:ext cx="2617200" cy="32637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75"/>
          <p:cNvPicPr preferRelativeResize="0"/>
          <p:nvPr/>
        </p:nvPicPr>
        <p:blipFill>
          <a:blip r:embed="rId3">
            <a:alphaModFix/>
          </a:blip>
          <a:stretch>
            <a:fillRect/>
          </a:stretch>
        </p:blipFill>
        <p:spPr>
          <a:xfrm>
            <a:off x="152400" y="609600"/>
            <a:ext cx="8839200" cy="49720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6"/>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a:t>Celebrate!</a:t>
            </a:r>
            <a:endParaRPr/>
          </a:p>
        </p:txBody>
      </p:sp>
      <p:pic>
        <p:nvPicPr>
          <p:cNvPr id="478" name="Google Shape;478;p76"/>
          <p:cNvPicPr preferRelativeResize="0"/>
          <p:nvPr/>
        </p:nvPicPr>
        <p:blipFill rotWithShape="1">
          <a:blip r:embed="rId3">
            <a:alphaModFix/>
          </a:blip>
          <a:srcRect/>
          <a:stretch/>
        </p:blipFill>
        <p:spPr>
          <a:xfrm>
            <a:off x="1903437" y="1780099"/>
            <a:ext cx="5337127" cy="4276100"/>
          </a:xfrm>
          <a:prstGeom prst="rect">
            <a:avLst/>
          </a:prstGeom>
          <a:noFill/>
          <a:ln>
            <a:noFill/>
          </a:ln>
        </p:spPr>
      </p:pic>
      <p:sp>
        <p:nvSpPr>
          <p:cNvPr id="479" name="Google Shape;479;p76"/>
          <p:cNvSpPr txBox="1"/>
          <p:nvPr/>
        </p:nvSpPr>
        <p:spPr>
          <a:xfrm>
            <a:off x="0" y="6457800"/>
            <a:ext cx="74814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500" b="0" i="0" u="none" strike="noStrike" cap="none">
                <a:solidFill>
                  <a:srgbClr val="000000"/>
                </a:solidFill>
                <a:latin typeface="Verdana"/>
                <a:ea typeface="Verdana"/>
                <a:cs typeface="Verdana"/>
                <a:sym typeface="Verdana"/>
              </a:rPr>
              <a:t>Image source: https://kggfradio.com/local-news/512968</a:t>
            </a:r>
            <a:endParaRPr sz="1500" b="0" i="0" u="none" strike="noStrike" cap="none">
              <a:solidFill>
                <a:srgbClr val="000000"/>
              </a:solidFill>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7"/>
          <p:cNvSpPr txBox="1"/>
          <p:nvPr/>
        </p:nvSpPr>
        <p:spPr>
          <a:xfrm>
            <a:off x="318475" y="5282600"/>
            <a:ext cx="8229600" cy="1276500"/>
          </a:xfrm>
          <a:prstGeom prst="rect">
            <a:avLst/>
          </a:prstGeom>
          <a:noFill/>
          <a:ln>
            <a:noFill/>
          </a:ln>
        </p:spPr>
        <p:txBody>
          <a:bodyPr spcFirstLastPara="1" wrap="square" lIns="91425" tIns="45700" rIns="91425" bIns="45700" anchor="t" anchorCtr="0">
            <a:noAutofit/>
          </a:bodyPr>
          <a:lstStyle/>
          <a:p>
            <a:pPr marL="0" lvl="0" indent="0" algn="ctr" rtl="0">
              <a:spcBef>
                <a:spcPts val="360"/>
              </a:spcBef>
              <a:spcAft>
                <a:spcPts val="0"/>
              </a:spcAft>
              <a:buNone/>
            </a:pPr>
            <a:r>
              <a:rPr lang="en-US" sz="3200">
                <a:solidFill>
                  <a:srgbClr val="000000"/>
                </a:solidFill>
                <a:latin typeface="Verdana"/>
                <a:ea typeface="Verdana"/>
                <a:cs typeface="Verdana"/>
                <a:sym typeface="Verdana"/>
              </a:rPr>
              <a:t>We </a:t>
            </a:r>
            <a:r>
              <a:rPr lang="en-US" sz="3200">
                <a:latin typeface="Verdana"/>
                <a:ea typeface="Verdana"/>
                <a:cs typeface="Verdana"/>
                <a:sym typeface="Verdana"/>
              </a:rPr>
              <a:t>hope your </a:t>
            </a:r>
            <a:r>
              <a:rPr lang="en-US" sz="3200">
                <a:solidFill>
                  <a:srgbClr val="000000"/>
                </a:solidFill>
                <a:latin typeface="Verdana"/>
                <a:ea typeface="Verdana"/>
                <a:cs typeface="Verdana"/>
                <a:sym typeface="Verdana"/>
              </a:rPr>
              <a:t>2024-2025 school year is filled with </a:t>
            </a:r>
            <a:r>
              <a:rPr lang="en-US" sz="3200">
                <a:latin typeface="Verdana"/>
                <a:ea typeface="Verdana"/>
                <a:cs typeface="Verdana"/>
                <a:sym typeface="Verdana"/>
              </a:rPr>
              <a:t>joy and success</a:t>
            </a:r>
            <a:r>
              <a:rPr lang="en-US" sz="3200">
                <a:solidFill>
                  <a:srgbClr val="000000"/>
                </a:solidFill>
                <a:latin typeface="Verdana"/>
                <a:ea typeface="Verdana"/>
                <a:cs typeface="Verdana"/>
                <a:sym typeface="Verdana"/>
              </a:rPr>
              <a:t>! </a:t>
            </a:r>
            <a:endParaRPr sz="3200">
              <a:solidFill>
                <a:srgbClr val="000000"/>
              </a:solidFill>
              <a:latin typeface="Verdana"/>
              <a:ea typeface="Verdana"/>
              <a:cs typeface="Verdana"/>
              <a:sym typeface="Verdana"/>
            </a:endParaRPr>
          </a:p>
          <a:p>
            <a:pPr marL="0" lvl="0" indent="0" algn="ctr" rtl="0">
              <a:spcBef>
                <a:spcPts val="360"/>
              </a:spcBef>
              <a:spcAft>
                <a:spcPts val="0"/>
              </a:spcAft>
              <a:buNone/>
            </a:pPr>
            <a:endParaRPr sz="3200">
              <a:solidFill>
                <a:srgbClr val="000000"/>
              </a:solidFill>
              <a:latin typeface="Verdana"/>
              <a:ea typeface="Verdana"/>
              <a:cs typeface="Verdana"/>
              <a:sym typeface="Verdana"/>
            </a:endParaRPr>
          </a:p>
          <a:p>
            <a:pPr marL="0" lvl="0" indent="0" algn="ctr" rtl="0">
              <a:spcBef>
                <a:spcPts val="360"/>
              </a:spcBef>
              <a:spcAft>
                <a:spcPts val="0"/>
              </a:spcAft>
              <a:buNone/>
            </a:pPr>
            <a:endParaRPr sz="3200">
              <a:solidFill>
                <a:srgbClr val="000000"/>
              </a:solidFill>
              <a:latin typeface="Verdana"/>
              <a:ea typeface="Verdana"/>
              <a:cs typeface="Verdana"/>
              <a:sym typeface="Verdana"/>
            </a:endParaRPr>
          </a:p>
        </p:txBody>
      </p:sp>
      <p:pic>
        <p:nvPicPr>
          <p:cNvPr id="485" name="Google Shape;485;p77"/>
          <p:cNvPicPr preferRelativeResize="0"/>
          <p:nvPr/>
        </p:nvPicPr>
        <p:blipFill rotWithShape="1">
          <a:blip r:embed="rId3">
            <a:alphaModFix/>
          </a:blip>
          <a:srcRect/>
          <a:stretch/>
        </p:blipFill>
        <p:spPr>
          <a:xfrm>
            <a:off x="1565725" y="437275"/>
            <a:ext cx="6012549" cy="4509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6"/>
          <p:cNvSpPr txBox="1">
            <a:spLocks noGrp="1"/>
          </p:cNvSpPr>
          <p:nvPr>
            <p:ph type="body" idx="1"/>
          </p:nvPr>
        </p:nvSpPr>
        <p:spPr>
          <a:xfrm>
            <a:off x="228600" y="1505625"/>
            <a:ext cx="6428400" cy="5799300"/>
          </a:xfrm>
          <a:prstGeom prst="rect">
            <a:avLst/>
          </a:prstGeom>
          <a:noFill/>
          <a:ln>
            <a:noFill/>
          </a:ln>
        </p:spPr>
        <p:txBody>
          <a:bodyPr spcFirstLastPara="1" wrap="square" lIns="91425" tIns="45700" rIns="91425" bIns="45700" anchor="t" anchorCtr="0">
            <a:normAutofit lnSpcReduction="10000"/>
          </a:bodyPr>
          <a:lstStyle/>
          <a:p>
            <a:pPr marL="177800" lvl="0" indent="0" algn="l" rtl="0">
              <a:lnSpc>
                <a:spcPct val="100000"/>
              </a:lnSpc>
              <a:spcBef>
                <a:spcPts val="0"/>
              </a:spcBef>
              <a:spcAft>
                <a:spcPts val="0"/>
              </a:spcAft>
              <a:buClr>
                <a:schemeClr val="dk1"/>
              </a:buClr>
              <a:buSzPts val="2800"/>
              <a:buNone/>
            </a:pPr>
            <a:r>
              <a:rPr lang="en-US" sz="2900">
                <a:solidFill>
                  <a:schemeClr val="accent1"/>
                </a:solidFill>
                <a:latin typeface="Verdana"/>
                <a:ea typeface="Verdana"/>
                <a:cs typeface="Verdana"/>
                <a:sym typeface="Verdana"/>
              </a:rPr>
              <a:t>Be responsible</a:t>
            </a:r>
            <a:endParaRPr sz="2900">
              <a:solidFill>
                <a:schemeClr val="accent1"/>
              </a:solidFill>
              <a:latin typeface="Verdana"/>
              <a:ea typeface="Verdana"/>
              <a:cs typeface="Verdana"/>
              <a:sym typeface="Verdana"/>
            </a:endParaRPr>
          </a:p>
          <a:p>
            <a:pPr marL="914400" lvl="0" indent="-349250" algn="l" rtl="0">
              <a:lnSpc>
                <a:spcPct val="100000"/>
              </a:lnSpc>
              <a:spcBef>
                <a:spcPts val="0"/>
              </a:spcBef>
              <a:spcAft>
                <a:spcPts val="0"/>
              </a:spcAft>
              <a:buSzPts val="1900"/>
              <a:buFont typeface="Verdana"/>
              <a:buChar char="•"/>
            </a:pPr>
            <a:r>
              <a:rPr lang="en-US" sz="2900">
                <a:latin typeface="Verdana"/>
                <a:ea typeface="Verdana"/>
                <a:cs typeface="Verdana"/>
                <a:sym typeface="Verdana"/>
              </a:rPr>
              <a:t>Take care of your needs</a:t>
            </a:r>
            <a:endParaRPr sz="2900">
              <a:latin typeface="Verdana"/>
              <a:ea typeface="Verdana"/>
              <a:cs typeface="Verdana"/>
              <a:sym typeface="Verdana"/>
            </a:endParaRPr>
          </a:p>
          <a:p>
            <a:pPr marL="177800" lvl="0" indent="0" algn="l" rtl="0">
              <a:lnSpc>
                <a:spcPct val="100000"/>
              </a:lnSpc>
              <a:spcBef>
                <a:spcPts val="0"/>
              </a:spcBef>
              <a:spcAft>
                <a:spcPts val="0"/>
              </a:spcAft>
              <a:buClr>
                <a:schemeClr val="dk1"/>
              </a:buClr>
              <a:buSzPts val="2800"/>
              <a:buNone/>
            </a:pPr>
            <a:endParaRPr sz="2900">
              <a:latin typeface="Verdana"/>
              <a:ea typeface="Verdana"/>
              <a:cs typeface="Verdana"/>
              <a:sym typeface="Verdana"/>
            </a:endParaRPr>
          </a:p>
          <a:p>
            <a:pPr marL="177800" lvl="0" indent="0" algn="l" rtl="0">
              <a:lnSpc>
                <a:spcPct val="100000"/>
              </a:lnSpc>
              <a:spcBef>
                <a:spcPts val="0"/>
              </a:spcBef>
              <a:spcAft>
                <a:spcPts val="0"/>
              </a:spcAft>
              <a:buClr>
                <a:schemeClr val="dk1"/>
              </a:buClr>
              <a:buSzPts val="2800"/>
              <a:buNone/>
            </a:pPr>
            <a:r>
              <a:rPr lang="en-US" sz="2900">
                <a:solidFill>
                  <a:schemeClr val="accent1"/>
                </a:solidFill>
                <a:latin typeface="Verdana"/>
                <a:ea typeface="Verdana"/>
                <a:cs typeface="Verdana"/>
                <a:sym typeface="Verdana"/>
              </a:rPr>
              <a:t>Be respectful</a:t>
            </a:r>
            <a:endParaRPr sz="2900">
              <a:solidFill>
                <a:schemeClr val="accent1"/>
              </a:solidFill>
              <a:latin typeface="Verdana"/>
              <a:ea typeface="Verdana"/>
              <a:cs typeface="Verdana"/>
              <a:sym typeface="Verdana"/>
            </a:endParaRPr>
          </a:p>
          <a:p>
            <a:pPr marL="914400" lvl="0" indent="-349250" algn="l" rtl="0">
              <a:lnSpc>
                <a:spcPct val="100000"/>
              </a:lnSpc>
              <a:spcBef>
                <a:spcPts val="0"/>
              </a:spcBef>
              <a:spcAft>
                <a:spcPts val="0"/>
              </a:spcAft>
              <a:buSzPts val="1900"/>
              <a:buFont typeface="Verdana"/>
              <a:buChar char="•"/>
            </a:pPr>
            <a:r>
              <a:rPr lang="en-US" sz="2900">
                <a:latin typeface="Verdana"/>
                <a:ea typeface="Verdana"/>
                <a:cs typeface="Verdana"/>
                <a:sym typeface="Verdana"/>
              </a:rPr>
              <a:t>Turn cell phone volume down</a:t>
            </a:r>
            <a:endParaRPr sz="2900">
              <a:latin typeface="Verdana"/>
              <a:ea typeface="Verdana"/>
              <a:cs typeface="Verdana"/>
              <a:sym typeface="Verdana"/>
            </a:endParaRPr>
          </a:p>
          <a:p>
            <a:pPr marL="177800" lvl="0" indent="0" algn="l" rtl="0">
              <a:lnSpc>
                <a:spcPct val="100000"/>
              </a:lnSpc>
              <a:spcBef>
                <a:spcPts val="0"/>
              </a:spcBef>
              <a:spcAft>
                <a:spcPts val="0"/>
              </a:spcAft>
              <a:buClr>
                <a:schemeClr val="dk1"/>
              </a:buClr>
              <a:buSzPts val="2800"/>
              <a:buNone/>
            </a:pPr>
            <a:endParaRPr sz="2900">
              <a:latin typeface="Verdana"/>
              <a:ea typeface="Verdana"/>
              <a:cs typeface="Verdana"/>
              <a:sym typeface="Verdana"/>
            </a:endParaRPr>
          </a:p>
          <a:p>
            <a:pPr marL="177800" lvl="0" indent="0" algn="l" rtl="0">
              <a:lnSpc>
                <a:spcPct val="100000"/>
              </a:lnSpc>
              <a:spcBef>
                <a:spcPts val="0"/>
              </a:spcBef>
              <a:spcAft>
                <a:spcPts val="0"/>
              </a:spcAft>
              <a:buClr>
                <a:schemeClr val="dk1"/>
              </a:buClr>
              <a:buSzPts val="2800"/>
              <a:buNone/>
            </a:pPr>
            <a:r>
              <a:rPr lang="en-US" sz="2900">
                <a:solidFill>
                  <a:schemeClr val="accent1"/>
                </a:solidFill>
                <a:latin typeface="Verdana"/>
                <a:ea typeface="Verdana"/>
                <a:cs typeface="Verdana"/>
                <a:sym typeface="Verdana"/>
              </a:rPr>
              <a:t>Be engaged</a:t>
            </a:r>
            <a:endParaRPr sz="2900">
              <a:solidFill>
                <a:schemeClr val="accent1"/>
              </a:solidFill>
              <a:latin typeface="Verdana"/>
              <a:ea typeface="Verdana"/>
              <a:cs typeface="Verdana"/>
              <a:sym typeface="Verdana"/>
            </a:endParaRPr>
          </a:p>
          <a:p>
            <a:pPr marL="914400" lvl="0" indent="-349250" algn="l" rtl="0">
              <a:lnSpc>
                <a:spcPct val="100000"/>
              </a:lnSpc>
              <a:spcBef>
                <a:spcPts val="0"/>
              </a:spcBef>
              <a:spcAft>
                <a:spcPts val="0"/>
              </a:spcAft>
              <a:buSzPts val="1900"/>
              <a:buFont typeface="Verdana"/>
              <a:buChar char="•"/>
            </a:pPr>
            <a:r>
              <a:rPr lang="en-US" sz="2900">
                <a:latin typeface="Verdana"/>
                <a:ea typeface="Verdana"/>
                <a:cs typeface="Verdana"/>
                <a:sym typeface="Verdana"/>
              </a:rPr>
              <a:t>Stay present</a:t>
            </a:r>
            <a:endParaRPr sz="2900">
              <a:latin typeface="Verdana"/>
              <a:ea typeface="Verdana"/>
              <a:cs typeface="Verdana"/>
              <a:sym typeface="Verdana"/>
            </a:endParaRPr>
          </a:p>
          <a:p>
            <a:pPr marL="914400" lvl="0" indent="-349250" algn="l" rtl="0">
              <a:lnSpc>
                <a:spcPct val="100000"/>
              </a:lnSpc>
              <a:spcBef>
                <a:spcPts val="0"/>
              </a:spcBef>
              <a:spcAft>
                <a:spcPts val="0"/>
              </a:spcAft>
              <a:buSzPts val="1900"/>
              <a:buFont typeface="Verdana"/>
              <a:buChar char="•"/>
            </a:pPr>
            <a:r>
              <a:rPr lang="en-US" sz="2900">
                <a:latin typeface="Verdana"/>
                <a:ea typeface="Verdana"/>
                <a:cs typeface="Verdana"/>
                <a:sym typeface="Verdana"/>
              </a:rPr>
              <a:t>Listen and learn from others</a:t>
            </a:r>
            <a:endParaRPr sz="2900">
              <a:latin typeface="Verdana"/>
              <a:ea typeface="Verdana"/>
              <a:cs typeface="Verdana"/>
              <a:sym typeface="Verdana"/>
            </a:endParaRPr>
          </a:p>
          <a:p>
            <a:pPr marL="914400" lvl="0" indent="-349250" algn="l" rtl="0">
              <a:lnSpc>
                <a:spcPct val="100000"/>
              </a:lnSpc>
              <a:spcBef>
                <a:spcPts val="0"/>
              </a:spcBef>
              <a:spcAft>
                <a:spcPts val="0"/>
              </a:spcAft>
              <a:buSzPts val="1900"/>
              <a:buFont typeface="Verdana"/>
              <a:buChar char="•"/>
            </a:pPr>
            <a:r>
              <a:rPr lang="en-US" sz="2900">
                <a:latin typeface="Verdana"/>
                <a:ea typeface="Verdana"/>
                <a:cs typeface="Verdana"/>
                <a:sym typeface="Verdana"/>
              </a:rPr>
              <a:t>Willingness to share your expertise, information and ideas</a:t>
            </a:r>
            <a:endParaRPr sz="2900">
              <a:latin typeface="Verdana"/>
              <a:ea typeface="Verdana"/>
              <a:cs typeface="Verdana"/>
              <a:sym typeface="Verdana"/>
            </a:endParaRPr>
          </a:p>
        </p:txBody>
      </p:sp>
      <p:sp>
        <p:nvSpPr>
          <p:cNvPr id="186" name="Google Shape;186;p3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Community Agreements</a:t>
            </a:r>
            <a:endParaRPr/>
          </a:p>
        </p:txBody>
      </p:sp>
      <p:pic>
        <p:nvPicPr>
          <p:cNvPr id="187" name="Google Shape;187;p36">
            <a:extLst>
              <a:ext uri="{C183D7F6-B498-43B3-948B-1728B52AA6E4}">
                <adec:decorative xmlns:adec="http://schemas.microsoft.com/office/drawing/2017/decorative" val="1"/>
              </a:ext>
            </a:extLst>
          </p:cNvPr>
          <p:cNvPicPr preferRelativeResize="0"/>
          <p:nvPr/>
        </p:nvPicPr>
        <p:blipFill rotWithShape="1">
          <a:blip r:embed="rId3">
            <a:alphaModFix/>
          </a:blip>
          <a:srcRect b="37511"/>
          <a:stretch/>
        </p:blipFill>
        <p:spPr>
          <a:xfrm>
            <a:off x="5883575" y="2730050"/>
            <a:ext cx="3031825" cy="1702709"/>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7"/>
          <p:cNvSpPr txBox="1">
            <a:spLocks noGrp="1"/>
          </p:cNvSpPr>
          <p:nvPr>
            <p:ph type="title"/>
          </p:nvPr>
        </p:nvSpPr>
        <p:spPr>
          <a:xfrm>
            <a:off x="628650" y="104700"/>
            <a:ext cx="7886700" cy="1100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a:t>VTSS Resource Hub</a:t>
            </a:r>
            <a:endParaRPr/>
          </a:p>
        </p:txBody>
      </p:sp>
      <p:pic>
        <p:nvPicPr>
          <p:cNvPr id="193" name="Google Shape;193;p37"/>
          <p:cNvPicPr preferRelativeResize="0"/>
          <p:nvPr/>
        </p:nvPicPr>
        <p:blipFill>
          <a:blip r:embed="rId3">
            <a:alphaModFix/>
          </a:blip>
          <a:stretch>
            <a:fillRect/>
          </a:stretch>
        </p:blipFill>
        <p:spPr>
          <a:xfrm>
            <a:off x="2350575" y="1385825"/>
            <a:ext cx="4094075" cy="5282650"/>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8"/>
          <p:cNvSpPr txBox="1">
            <a:spLocks noGrp="1"/>
          </p:cNvSpPr>
          <p:nvPr>
            <p:ph type="body" idx="1"/>
          </p:nvPr>
        </p:nvSpPr>
        <p:spPr>
          <a:xfrm>
            <a:off x="457200" y="1381225"/>
            <a:ext cx="8229600" cy="3800400"/>
          </a:xfrm>
          <a:prstGeom prst="rect">
            <a:avLst/>
          </a:prstGeom>
          <a:noFill/>
          <a:ln>
            <a:noFill/>
          </a:ln>
        </p:spPr>
        <p:txBody>
          <a:bodyPr spcFirstLastPara="1" wrap="square" lIns="91425" tIns="45700" rIns="91425" bIns="45700" anchor="t" anchorCtr="0">
            <a:normAutofit/>
          </a:bodyPr>
          <a:lstStyle/>
          <a:p>
            <a:pPr marL="457200" lvl="0" indent="-412750" algn="l" rtl="0">
              <a:lnSpc>
                <a:spcPct val="100000"/>
              </a:lnSpc>
              <a:spcBef>
                <a:spcPts val="0"/>
              </a:spcBef>
              <a:spcAft>
                <a:spcPts val="0"/>
              </a:spcAft>
              <a:buSzPts val="2900"/>
              <a:buFont typeface="Verdana"/>
              <a:buChar char="•"/>
            </a:pPr>
            <a:r>
              <a:rPr lang="en-US" sz="2900">
                <a:highlight>
                  <a:srgbClr val="FFFFFF"/>
                </a:highlight>
                <a:latin typeface="Verdana"/>
                <a:ea typeface="Verdana"/>
                <a:cs typeface="Verdana"/>
                <a:sym typeface="Verdana"/>
              </a:rPr>
              <a:t>Understand Virginia’s components and features of MTSS </a:t>
            </a:r>
            <a:endParaRPr sz="2900">
              <a:highlight>
                <a:srgbClr val="FFFFFF"/>
              </a:highlight>
              <a:latin typeface="Verdana"/>
              <a:ea typeface="Verdana"/>
              <a:cs typeface="Verdana"/>
              <a:sym typeface="Verdana"/>
            </a:endParaRPr>
          </a:p>
          <a:p>
            <a:pPr marL="457200" lvl="0" indent="-412750" algn="l" rtl="0">
              <a:lnSpc>
                <a:spcPct val="100000"/>
              </a:lnSpc>
              <a:spcBef>
                <a:spcPts val="0"/>
              </a:spcBef>
              <a:spcAft>
                <a:spcPts val="0"/>
              </a:spcAft>
              <a:buSzPts val="2900"/>
              <a:buFont typeface="Verdana"/>
              <a:buChar char="•"/>
            </a:pPr>
            <a:r>
              <a:rPr lang="en-US" sz="2900">
                <a:highlight>
                  <a:srgbClr val="FFFFFF"/>
                </a:highlight>
                <a:latin typeface="Verdana"/>
                <a:ea typeface="Verdana"/>
                <a:cs typeface="Verdana"/>
                <a:sym typeface="Verdana"/>
              </a:rPr>
              <a:t>Identify practices and systems contributing to successful MTSS implementation  </a:t>
            </a:r>
            <a:endParaRPr sz="2900">
              <a:highlight>
                <a:srgbClr val="FFFFFF"/>
              </a:highlight>
              <a:latin typeface="Verdana"/>
              <a:ea typeface="Verdana"/>
              <a:cs typeface="Verdana"/>
              <a:sym typeface="Verdana"/>
            </a:endParaRPr>
          </a:p>
          <a:p>
            <a:pPr marL="457200" lvl="0" indent="-412750" algn="l" rtl="0">
              <a:lnSpc>
                <a:spcPct val="100000"/>
              </a:lnSpc>
              <a:spcBef>
                <a:spcPts val="0"/>
              </a:spcBef>
              <a:spcAft>
                <a:spcPts val="0"/>
              </a:spcAft>
              <a:buSzPts val="2900"/>
              <a:buFont typeface="Verdana"/>
              <a:buChar char="•"/>
            </a:pPr>
            <a:r>
              <a:rPr lang="en-US" sz="2900">
                <a:highlight>
                  <a:srgbClr val="FFFFFF"/>
                </a:highlight>
                <a:latin typeface="Verdana"/>
                <a:ea typeface="Verdana"/>
                <a:cs typeface="Verdana"/>
                <a:sym typeface="Verdana"/>
              </a:rPr>
              <a:t>Engage in opportunities to learn from and network with other VTSS school division personnel</a:t>
            </a:r>
            <a:endParaRPr sz="2900">
              <a:latin typeface="Verdana"/>
              <a:ea typeface="Verdana"/>
              <a:cs typeface="Verdana"/>
              <a:sym typeface="Verdana"/>
            </a:endParaRPr>
          </a:p>
        </p:txBody>
      </p:sp>
      <p:sp>
        <p:nvSpPr>
          <p:cNvPr id="199" name="Google Shape;199;p38"/>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Learning Intentions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71900" y="165800"/>
            <a:ext cx="8659800" cy="6571625"/>
          </a:xfrm>
          <a:prstGeom prst="rect">
            <a:avLst/>
          </a:prstGeom>
          <a:noFill/>
          <a:ln>
            <a:noFill/>
          </a:ln>
        </p:spPr>
      </p:pic>
      <p:sp>
        <p:nvSpPr>
          <p:cNvPr id="205" name="Google Shape;205;p39"/>
          <p:cNvSpPr txBox="1">
            <a:spLocks noGrp="1"/>
          </p:cNvSpPr>
          <p:nvPr>
            <p:ph type="body" idx="4294967295"/>
          </p:nvPr>
        </p:nvSpPr>
        <p:spPr>
          <a:xfrm>
            <a:off x="1310350" y="1063350"/>
            <a:ext cx="6314400" cy="4731300"/>
          </a:xfrm>
          <a:prstGeom prst="rect">
            <a:avLst/>
          </a:prstGeom>
          <a:noFill/>
          <a:ln>
            <a:noFill/>
          </a:ln>
        </p:spPr>
        <p:txBody>
          <a:bodyPr spcFirstLastPara="1" wrap="square" lIns="91425" tIns="45700" rIns="91425" bIns="45700" anchor="t" anchorCtr="0">
            <a:normAutofit/>
          </a:bodyPr>
          <a:lstStyle/>
          <a:p>
            <a:pPr marL="228600" lvl="0" indent="-50800" algn="l" rtl="0">
              <a:lnSpc>
                <a:spcPct val="100000"/>
              </a:lnSpc>
              <a:spcBef>
                <a:spcPts val="0"/>
              </a:spcBef>
              <a:spcAft>
                <a:spcPts val="0"/>
              </a:spcAft>
              <a:buClr>
                <a:schemeClr val="dk1"/>
              </a:buClr>
              <a:buSzPts val="2800"/>
              <a:buNone/>
            </a:pPr>
            <a:endParaRPr sz="2400">
              <a:latin typeface="Verdana"/>
              <a:ea typeface="Verdana"/>
              <a:cs typeface="Verdana"/>
              <a:sym typeface="Verdana"/>
            </a:endParaRPr>
          </a:p>
          <a:p>
            <a:pPr marL="228600" lvl="0" indent="-50800" algn="l" rtl="0">
              <a:lnSpc>
                <a:spcPct val="100000"/>
              </a:lnSpc>
              <a:spcBef>
                <a:spcPts val="0"/>
              </a:spcBef>
              <a:spcAft>
                <a:spcPts val="0"/>
              </a:spcAft>
              <a:buClr>
                <a:schemeClr val="dk1"/>
              </a:buClr>
              <a:buSzPts val="2800"/>
              <a:buNone/>
            </a:pPr>
            <a:r>
              <a:rPr lang="en-US" sz="2400" b="1">
                <a:solidFill>
                  <a:srgbClr val="003369"/>
                </a:solidFill>
                <a:latin typeface="Verdana"/>
                <a:ea typeface="Verdana"/>
                <a:cs typeface="Verdana"/>
                <a:sym typeface="Verdana"/>
              </a:rPr>
              <a:t>Agenda</a:t>
            </a:r>
            <a:endParaRPr sz="2400" b="1">
              <a:solidFill>
                <a:srgbClr val="003369"/>
              </a:solidFill>
              <a:latin typeface="Verdana"/>
              <a:ea typeface="Verdana"/>
              <a:cs typeface="Verdana"/>
              <a:sym typeface="Verdana"/>
            </a:endParaRPr>
          </a:p>
          <a:p>
            <a:pPr marL="228600" lvl="0" indent="-50800" algn="l" rtl="0">
              <a:lnSpc>
                <a:spcPct val="100000"/>
              </a:lnSpc>
              <a:spcBef>
                <a:spcPts val="0"/>
              </a:spcBef>
              <a:spcAft>
                <a:spcPts val="0"/>
              </a:spcAft>
              <a:buClr>
                <a:schemeClr val="dk1"/>
              </a:buClr>
              <a:buSzPts val="2800"/>
              <a:buNone/>
            </a:pPr>
            <a:r>
              <a:rPr lang="en-US" sz="2350">
                <a:latin typeface="Verdana"/>
                <a:ea typeface="Verdana"/>
                <a:cs typeface="Verdana"/>
                <a:sym typeface="Verdana"/>
              </a:rPr>
              <a:t>Welcome and Opener</a:t>
            </a:r>
            <a:endParaRPr sz="2350">
              <a:latin typeface="Verdana"/>
              <a:ea typeface="Verdana"/>
              <a:cs typeface="Verdana"/>
              <a:sym typeface="Verdana"/>
            </a:endParaRPr>
          </a:p>
          <a:p>
            <a:pPr marL="228600" lvl="0" indent="-50800" algn="l" rtl="0">
              <a:lnSpc>
                <a:spcPct val="100000"/>
              </a:lnSpc>
              <a:spcBef>
                <a:spcPts val="0"/>
              </a:spcBef>
              <a:spcAft>
                <a:spcPts val="0"/>
              </a:spcAft>
              <a:buClr>
                <a:schemeClr val="dk1"/>
              </a:buClr>
              <a:buSzPts val="2800"/>
              <a:buNone/>
            </a:pPr>
            <a:r>
              <a:rPr lang="en-US" sz="2350">
                <a:latin typeface="Verdana"/>
                <a:ea typeface="Verdana"/>
                <a:cs typeface="Verdana"/>
                <a:sym typeface="Verdana"/>
              </a:rPr>
              <a:t>Introduction to MTSS Components 2.0</a:t>
            </a:r>
            <a:endParaRPr sz="2350">
              <a:latin typeface="Verdana"/>
              <a:ea typeface="Verdana"/>
              <a:cs typeface="Verdana"/>
              <a:sym typeface="Verdana"/>
            </a:endParaRPr>
          </a:p>
          <a:p>
            <a:pPr marL="228600" lvl="0" indent="-50800" algn="l" rtl="0">
              <a:lnSpc>
                <a:spcPct val="100000"/>
              </a:lnSpc>
              <a:spcBef>
                <a:spcPts val="0"/>
              </a:spcBef>
              <a:spcAft>
                <a:spcPts val="0"/>
              </a:spcAft>
              <a:buClr>
                <a:schemeClr val="dk1"/>
              </a:buClr>
              <a:buSzPts val="2800"/>
              <a:buNone/>
            </a:pPr>
            <a:r>
              <a:rPr lang="en-US" sz="2350">
                <a:latin typeface="Verdana"/>
                <a:ea typeface="Verdana"/>
                <a:cs typeface="Verdana"/>
                <a:sym typeface="Verdana"/>
              </a:rPr>
              <a:t>MTSS in Real Life (VTSS Panel)</a:t>
            </a:r>
            <a:endParaRPr sz="2350">
              <a:latin typeface="Verdana"/>
              <a:ea typeface="Verdana"/>
              <a:cs typeface="Verdana"/>
              <a:sym typeface="Verdana"/>
            </a:endParaRPr>
          </a:p>
          <a:p>
            <a:pPr marL="228600" lvl="0" indent="-50800" algn="l" rtl="0">
              <a:lnSpc>
                <a:spcPct val="100000"/>
              </a:lnSpc>
              <a:spcBef>
                <a:spcPts val="0"/>
              </a:spcBef>
              <a:spcAft>
                <a:spcPts val="0"/>
              </a:spcAft>
              <a:buClr>
                <a:schemeClr val="dk1"/>
              </a:buClr>
              <a:buSzPts val="2800"/>
              <a:buNone/>
            </a:pPr>
            <a:endParaRPr sz="2350">
              <a:latin typeface="Verdana"/>
              <a:ea typeface="Verdana"/>
              <a:cs typeface="Verdana"/>
              <a:sym typeface="Verdana"/>
            </a:endParaRPr>
          </a:p>
          <a:p>
            <a:pPr marL="228600" lvl="0" indent="-50800" algn="l" rtl="0">
              <a:lnSpc>
                <a:spcPct val="100000"/>
              </a:lnSpc>
              <a:spcBef>
                <a:spcPts val="0"/>
              </a:spcBef>
              <a:spcAft>
                <a:spcPts val="0"/>
              </a:spcAft>
              <a:buClr>
                <a:schemeClr val="dk1"/>
              </a:buClr>
              <a:buSzPts val="2800"/>
              <a:buNone/>
            </a:pPr>
            <a:r>
              <a:rPr lang="en-US" sz="2350" i="1">
                <a:solidFill>
                  <a:schemeClr val="accent6"/>
                </a:solidFill>
                <a:latin typeface="Verdana"/>
                <a:ea typeface="Verdana"/>
                <a:cs typeface="Verdana"/>
                <a:sym typeface="Verdana"/>
              </a:rPr>
              <a:t>LUNCH</a:t>
            </a:r>
            <a:endParaRPr sz="2350" i="1">
              <a:solidFill>
                <a:schemeClr val="accent6"/>
              </a:solidFill>
              <a:latin typeface="Verdana"/>
              <a:ea typeface="Verdana"/>
              <a:cs typeface="Verdana"/>
              <a:sym typeface="Verdana"/>
            </a:endParaRPr>
          </a:p>
          <a:p>
            <a:pPr marL="228600" lvl="0" indent="-50800" algn="l" rtl="0">
              <a:lnSpc>
                <a:spcPct val="100000"/>
              </a:lnSpc>
              <a:spcBef>
                <a:spcPts val="0"/>
              </a:spcBef>
              <a:spcAft>
                <a:spcPts val="0"/>
              </a:spcAft>
              <a:buClr>
                <a:schemeClr val="dk1"/>
              </a:buClr>
              <a:buSzPts val="2800"/>
              <a:buNone/>
            </a:pPr>
            <a:endParaRPr sz="2350">
              <a:latin typeface="Verdana"/>
              <a:ea typeface="Verdana"/>
              <a:cs typeface="Verdana"/>
              <a:sym typeface="Verdana"/>
            </a:endParaRPr>
          </a:p>
          <a:p>
            <a:pPr marL="228600" lvl="0" indent="-50800" algn="l" rtl="0">
              <a:lnSpc>
                <a:spcPct val="100000"/>
              </a:lnSpc>
              <a:spcBef>
                <a:spcPts val="0"/>
              </a:spcBef>
              <a:spcAft>
                <a:spcPts val="0"/>
              </a:spcAft>
              <a:buClr>
                <a:schemeClr val="dk1"/>
              </a:buClr>
              <a:buSzPts val="2800"/>
              <a:buNone/>
            </a:pPr>
            <a:r>
              <a:rPr lang="en-US" sz="2350">
                <a:latin typeface="Verdana"/>
                <a:ea typeface="Verdana"/>
                <a:cs typeface="Verdana"/>
                <a:sym typeface="Verdana"/>
              </a:rPr>
              <a:t>Round Table Discussions</a:t>
            </a:r>
            <a:endParaRPr sz="2350">
              <a:latin typeface="Verdana"/>
              <a:ea typeface="Verdana"/>
              <a:cs typeface="Verdana"/>
              <a:sym typeface="Verdana"/>
            </a:endParaRPr>
          </a:p>
          <a:p>
            <a:pPr marL="228600" lvl="0" indent="-50800" algn="l" rtl="0">
              <a:lnSpc>
                <a:spcPct val="100000"/>
              </a:lnSpc>
              <a:spcBef>
                <a:spcPts val="0"/>
              </a:spcBef>
              <a:spcAft>
                <a:spcPts val="0"/>
              </a:spcAft>
              <a:buClr>
                <a:schemeClr val="dk1"/>
              </a:buClr>
              <a:buSzPts val="2800"/>
              <a:buNone/>
            </a:pPr>
            <a:r>
              <a:rPr lang="en-US" sz="2350">
                <a:latin typeface="Verdana"/>
                <a:ea typeface="Verdana"/>
                <a:cs typeface="Verdana"/>
                <a:sym typeface="Verdana"/>
              </a:rPr>
              <a:t>Setting intentions for ‘24 - ‘25 SY</a:t>
            </a:r>
            <a:endParaRPr sz="2350">
              <a:latin typeface="Verdana"/>
              <a:ea typeface="Verdana"/>
              <a:cs typeface="Verdana"/>
              <a:sym typeface="Verdana"/>
            </a:endParaRPr>
          </a:p>
          <a:p>
            <a:pPr marL="228600" lvl="0" indent="-50800" algn="l" rtl="0">
              <a:lnSpc>
                <a:spcPct val="100000"/>
              </a:lnSpc>
              <a:spcBef>
                <a:spcPts val="0"/>
              </a:spcBef>
              <a:spcAft>
                <a:spcPts val="0"/>
              </a:spcAft>
              <a:buClr>
                <a:schemeClr val="dk1"/>
              </a:buClr>
              <a:buSzPts val="2800"/>
              <a:buNone/>
            </a:pPr>
            <a:r>
              <a:rPr lang="en-US" sz="2350">
                <a:latin typeface="Verdana"/>
                <a:ea typeface="Verdana"/>
                <a:cs typeface="Verdana"/>
                <a:sym typeface="Verdana"/>
              </a:rPr>
              <a:t>Evaluation </a:t>
            </a:r>
            <a:endParaRPr sz="2350">
              <a:latin typeface="Verdana"/>
              <a:ea typeface="Verdana"/>
              <a:cs typeface="Verdana"/>
              <a:sym typeface="Verdana"/>
            </a:endParaRPr>
          </a:p>
          <a:p>
            <a:pPr marL="228600" lvl="0" indent="-50800" algn="l" rtl="0">
              <a:lnSpc>
                <a:spcPct val="100000"/>
              </a:lnSpc>
              <a:spcBef>
                <a:spcPts val="0"/>
              </a:spcBef>
              <a:spcAft>
                <a:spcPts val="0"/>
              </a:spcAft>
              <a:buClr>
                <a:schemeClr val="dk1"/>
              </a:buClr>
              <a:buSzPts val="2800"/>
              <a:buNone/>
            </a:pPr>
            <a:r>
              <a:rPr lang="en-US" sz="2350">
                <a:latin typeface="Verdana"/>
                <a:ea typeface="Verdana"/>
                <a:cs typeface="Verdana"/>
                <a:sym typeface="Verdana"/>
              </a:rPr>
              <a:t>Closing</a:t>
            </a:r>
            <a:endParaRPr sz="2350">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0"/>
          <p:cNvSpPr txBox="1">
            <a:spLocks noGrp="1"/>
          </p:cNvSpPr>
          <p:nvPr>
            <p:ph type="body" idx="4294967295"/>
          </p:nvPr>
        </p:nvSpPr>
        <p:spPr>
          <a:xfrm>
            <a:off x="457200" y="1777626"/>
            <a:ext cx="8229600" cy="4452300"/>
          </a:xfrm>
          <a:prstGeom prst="rect">
            <a:avLst/>
          </a:prstGeom>
          <a:noFill/>
          <a:ln>
            <a:noFill/>
          </a:ln>
        </p:spPr>
        <p:txBody>
          <a:bodyPr spcFirstLastPara="1" wrap="square" lIns="91425" tIns="45700" rIns="91425" bIns="45700" anchor="t" anchorCtr="0">
            <a:normAutofit/>
          </a:bodyPr>
          <a:lstStyle/>
          <a:p>
            <a:pPr marL="177800" lvl="0" indent="0" algn="l" rtl="0">
              <a:lnSpc>
                <a:spcPct val="100000"/>
              </a:lnSpc>
              <a:spcBef>
                <a:spcPts val="0"/>
              </a:spcBef>
              <a:spcAft>
                <a:spcPts val="0"/>
              </a:spcAft>
              <a:buClr>
                <a:schemeClr val="dk1"/>
              </a:buClr>
              <a:buSzPts val="2800"/>
              <a:buNone/>
            </a:pPr>
            <a:r>
              <a:rPr lang="en-US" sz="2600">
                <a:latin typeface="Verdana"/>
                <a:ea typeface="Verdana"/>
                <a:cs typeface="Verdana"/>
                <a:sym typeface="Verdana"/>
              </a:rPr>
              <a:t>Create a permission slip for myself that describes my commitment and purpose for the day. </a:t>
            </a:r>
            <a:endParaRPr sz="2600">
              <a:latin typeface="Verdana"/>
              <a:ea typeface="Verdana"/>
              <a:cs typeface="Verdana"/>
              <a:sym typeface="Verdana"/>
            </a:endParaRPr>
          </a:p>
          <a:p>
            <a:pPr marL="177800" lvl="0" indent="0" algn="l" rtl="0">
              <a:lnSpc>
                <a:spcPct val="100000"/>
              </a:lnSpc>
              <a:spcBef>
                <a:spcPts val="0"/>
              </a:spcBef>
              <a:spcAft>
                <a:spcPts val="0"/>
              </a:spcAft>
              <a:buClr>
                <a:schemeClr val="dk1"/>
              </a:buClr>
              <a:buSzPts val="2800"/>
              <a:buNone/>
            </a:pPr>
            <a:endParaRPr sz="2600">
              <a:latin typeface="Verdana"/>
              <a:ea typeface="Verdana"/>
              <a:cs typeface="Verdana"/>
              <a:sym typeface="Verdana"/>
            </a:endParaRPr>
          </a:p>
          <a:p>
            <a:pPr marL="177800" lvl="0" indent="0" algn="l" rtl="0">
              <a:lnSpc>
                <a:spcPct val="100000"/>
              </a:lnSpc>
              <a:spcBef>
                <a:spcPts val="0"/>
              </a:spcBef>
              <a:spcAft>
                <a:spcPts val="0"/>
              </a:spcAft>
              <a:buClr>
                <a:schemeClr val="dk1"/>
              </a:buClr>
              <a:buSzPts val="2800"/>
              <a:buNone/>
            </a:pPr>
            <a:r>
              <a:rPr lang="en-US" sz="2600">
                <a:latin typeface="Verdana"/>
                <a:ea typeface="Verdana"/>
                <a:cs typeface="Verdana"/>
                <a:sym typeface="Verdana"/>
              </a:rPr>
              <a:t>How will I engage? What do I want to commit to? What do I hope to accomplish? What is my intention for today?</a:t>
            </a:r>
            <a:endParaRPr sz="2600">
              <a:latin typeface="Verdana"/>
              <a:ea typeface="Verdana"/>
              <a:cs typeface="Verdana"/>
              <a:sym typeface="Verdana"/>
            </a:endParaRPr>
          </a:p>
          <a:p>
            <a:pPr marL="177800" lvl="0" indent="0" algn="l" rtl="0">
              <a:lnSpc>
                <a:spcPct val="100000"/>
              </a:lnSpc>
              <a:spcBef>
                <a:spcPts val="0"/>
              </a:spcBef>
              <a:spcAft>
                <a:spcPts val="0"/>
              </a:spcAft>
              <a:buClr>
                <a:schemeClr val="dk1"/>
              </a:buClr>
              <a:buSzPts val="2800"/>
              <a:buNone/>
            </a:pPr>
            <a:endParaRPr sz="2600">
              <a:latin typeface="Verdana"/>
              <a:ea typeface="Verdana"/>
              <a:cs typeface="Verdana"/>
              <a:sym typeface="Verdana"/>
            </a:endParaRPr>
          </a:p>
          <a:p>
            <a:pPr marL="177800" lvl="0" indent="0" algn="l" rtl="0">
              <a:lnSpc>
                <a:spcPct val="100000"/>
              </a:lnSpc>
              <a:spcBef>
                <a:spcPts val="0"/>
              </a:spcBef>
              <a:spcAft>
                <a:spcPts val="0"/>
              </a:spcAft>
              <a:buClr>
                <a:schemeClr val="dk1"/>
              </a:buClr>
              <a:buSzPts val="2800"/>
              <a:buNone/>
            </a:pPr>
            <a:r>
              <a:rPr lang="en-US" sz="2600">
                <a:latin typeface="Verdana"/>
                <a:ea typeface="Verdana"/>
                <a:cs typeface="Verdana"/>
                <a:sym typeface="Verdana"/>
              </a:rPr>
              <a:t>Write it down. </a:t>
            </a:r>
            <a:endParaRPr sz="2600">
              <a:latin typeface="Verdana"/>
              <a:ea typeface="Verdana"/>
              <a:cs typeface="Verdana"/>
              <a:sym typeface="Verdana"/>
            </a:endParaRPr>
          </a:p>
        </p:txBody>
      </p:sp>
      <p:sp>
        <p:nvSpPr>
          <p:cNvPr id="211" name="Google Shape;211;p40"/>
          <p:cNvSpPr txBox="1">
            <a:spLocks noGrp="1"/>
          </p:cNvSpPr>
          <p:nvPr>
            <p:ph type="title"/>
          </p:nvPr>
        </p:nvSpPr>
        <p:spPr>
          <a:xfrm>
            <a:off x="628650" y="365125"/>
            <a:ext cx="7886700" cy="13257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a:t>Today, I will…</a:t>
            </a:r>
            <a:endParaRPr/>
          </a:p>
        </p:txBody>
      </p:sp>
      <p:pic>
        <p:nvPicPr>
          <p:cNvPr id="212" name="Google Shape;212;p4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152550" y="4807100"/>
            <a:ext cx="2581275" cy="1771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2"/>
          <p:cNvSpPr txBox="1">
            <a:spLocks noGrp="1"/>
          </p:cNvSpPr>
          <p:nvPr>
            <p:ph type="ctrTitle"/>
          </p:nvPr>
        </p:nvSpPr>
        <p:spPr>
          <a:xfrm>
            <a:off x="169650" y="4219050"/>
            <a:ext cx="8804700" cy="1210500"/>
          </a:xfrm>
          <a:prstGeom prst="rect">
            <a:avLst/>
          </a:prstGeom>
          <a:solidFill>
            <a:schemeClr val="lt1">
              <a:alpha val="6784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457200" lvl="0" indent="0" algn="ctr" rtl="0">
              <a:lnSpc>
                <a:spcPct val="107916"/>
              </a:lnSpc>
              <a:spcBef>
                <a:spcPts val="0"/>
              </a:spcBef>
              <a:spcAft>
                <a:spcPts val="0"/>
              </a:spcAft>
              <a:buClr>
                <a:schemeClr val="dk1"/>
              </a:buClr>
              <a:buSzPts val="1100"/>
              <a:buFont typeface="Arial"/>
              <a:buNone/>
            </a:pPr>
            <a:r>
              <a:rPr lang="en-US" sz="3600" b="1">
                <a:solidFill>
                  <a:srgbClr val="003369"/>
                </a:solidFill>
              </a:rPr>
              <a:t>MTSS Core Components </a:t>
            </a:r>
            <a:endParaRPr sz="3600">
              <a:solidFill>
                <a:srgbClr val="003369"/>
              </a:solidFill>
            </a:endParaRPr>
          </a:p>
        </p:txBody>
      </p:sp>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1517</Words>
  <Application>Microsoft Office PowerPoint</Application>
  <PresentationFormat>On-screen Show (4:3)</PresentationFormat>
  <Paragraphs>242</Paragraphs>
  <Slides>35</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Quattrocento Sans</vt:lpstr>
      <vt:lpstr>Arial</vt:lpstr>
      <vt:lpstr>Open Sans</vt:lpstr>
      <vt:lpstr>Calibri</vt:lpstr>
      <vt:lpstr>Montserrat</vt:lpstr>
      <vt:lpstr>Caveat</vt:lpstr>
      <vt:lpstr>Verdana</vt:lpstr>
      <vt:lpstr>Presentation Titles</vt:lpstr>
      <vt:lpstr>Content Slides</vt:lpstr>
      <vt:lpstr>Putting the MTSS FRAMEwork to Work</vt:lpstr>
      <vt:lpstr>PowerPoint Presentation</vt:lpstr>
      <vt:lpstr>PowerPoint Presentation</vt:lpstr>
      <vt:lpstr>Community Agreements</vt:lpstr>
      <vt:lpstr>VTSS Resource Hub</vt:lpstr>
      <vt:lpstr>Learning Intentions</vt:lpstr>
      <vt:lpstr>PowerPoint Presentation</vt:lpstr>
      <vt:lpstr>Today, I will…</vt:lpstr>
      <vt:lpstr>MTSS Core Components </vt:lpstr>
      <vt:lpstr>Learning Intentions</vt:lpstr>
      <vt:lpstr>What is VTSS?</vt:lpstr>
      <vt:lpstr>PowerPoint Presentation</vt:lpstr>
      <vt:lpstr>Previous MTSS Components</vt:lpstr>
      <vt:lpstr>PowerPoint Presentation</vt:lpstr>
      <vt:lpstr>Aligned Organizational Structures</vt:lpstr>
      <vt:lpstr>Problem Solving Process</vt:lpstr>
      <vt:lpstr>Tiered Continuum of Supports</vt:lpstr>
      <vt:lpstr>Systemic Implementation</vt:lpstr>
      <vt:lpstr>Evaluation</vt:lpstr>
      <vt:lpstr>Learning Intentions</vt:lpstr>
      <vt:lpstr>MTSS in Real Life</vt:lpstr>
      <vt:lpstr>Panelists</vt:lpstr>
      <vt:lpstr>Contact Information</vt:lpstr>
      <vt:lpstr>Panelists</vt:lpstr>
      <vt:lpstr>PowerPoint Presentation</vt:lpstr>
      <vt:lpstr>Learning Intentions</vt:lpstr>
      <vt:lpstr>Round Table Discussions</vt:lpstr>
      <vt:lpstr>PowerPoint Presentation</vt:lpstr>
      <vt:lpstr>Guiding Questions</vt:lpstr>
      <vt:lpstr>Learning Intentions</vt:lpstr>
      <vt:lpstr>Setting Intentions for the New Year</vt:lpstr>
      <vt:lpstr>Hopes and Dreams for 2024-2025</vt:lpstr>
      <vt:lpstr>PowerPoint Presentation</vt:lpstr>
      <vt:lpstr>Celebrate!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MTSS FRAMEwork to Work</dc:title>
  <dc:creator>Christine Frawley</dc:creator>
  <cp:lastModifiedBy>Ryan McElhaney</cp:lastModifiedBy>
  <cp:revision>2</cp:revision>
  <dcterms:modified xsi:type="dcterms:W3CDTF">2024-07-22T13:03:51Z</dcterms:modified>
</cp:coreProperties>
</file>