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htWyTpyZRNLnwqDNRIvt5Ugbz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F38BE2-FA08-48AA-B211-0B5D964FDE19}">
  <a:tblStyle styleId="{CAF38BE2-FA08-48AA-B211-0B5D964FDE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512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lpbis.cbcs.usf.edu/foundations/problem-solving.html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northstarfacilitators.com/2019/04/decision-making-authori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274E13"/>
                </a:solidFill>
              </a:rPr>
              <a:t>Continuing to Grow Your Coaching System</a:t>
            </a:r>
            <a:endParaRPr sz="2680">
              <a:solidFill>
                <a:srgbClr val="274E13"/>
              </a:solidFill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188700" y="948750"/>
            <a:ext cx="72426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274E13"/>
                </a:solidFill>
              </a:rPr>
              <a:t>Setting Your Intention:</a:t>
            </a:r>
            <a:endParaRPr sz="1600">
              <a:solidFill>
                <a:srgbClr val="274E13"/>
              </a:solidFill>
            </a:endParaRPr>
          </a:p>
        </p:txBody>
      </p:sp>
      <p:graphicFrame>
        <p:nvGraphicFramePr>
          <p:cNvPr id="56" name="Google Shape;56;p1"/>
          <p:cNvGraphicFramePr/>
          <p:nvPr>
            <p:extLst>
              <p:ext uri="{D42A27DB-BD31-4B8C-83A1-F6EECF244321}">
                <p14:modId xmlns:p14="http://schemas.microsoft.com/office/powerpoint/2010/main" val="392912364"/>
              </p:ext>
            </p:extLst>
          </p:nvPr>
        </p:nvGraphicFramePr>
        <p:xfrm>
          <a:off x="191750" y="1471900"/>
          <a:ext cx="7389000" cy="2540825"/>
        </p:xfrm>
        <a:graphic>
          <a:graphicData uri="http://schemas.openxmlformats.org/drawingml/2006/table">
            <a:tbl>
              <a:tblPr firstRow="1">
                <a:noFill/>
                <a:tableStyleId>{CAF38BE2-FA08-48AA-B211-0B5D964FDE19}</a:tableStyleId>
              </a:tblPr>
              <a:tblGrid>
                <a:gridCol w="73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/>
                        <a:t>Reflect on your purpose for attending this session:</a:t>
                      </a:r>
                      <a:endParaRPr sz="140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/>
                        <a:t>What do you hope to accomplish?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/>
                        <a:t>How will you engage in the learning process?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/>
                        <a:t>What will you need to stay present and engaged during this time?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7" name="Google Shape;5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49500" y="5119825"/>
            <a:ext cx="7389000" cy="21000"/>
          </a:xfrm>
          <a:prstGeom prst="straightConnector1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264950" y="5272225"/>
            <a:ext cx="7242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25806"/>
              <a:buNone/>
            </a:pPr>
            <a:r>
              <a:rPr lang="en" sz="1600">
                <a:solidFill>
                  <a:srgbClr val="274E13"/>
                </a:solidFill>
              </a:rPr>
              <a:t>Quick Review from Growing Your Coaching System Part 1:</a:t>
            </a:r>
            <a:endParaRPr sz="1600">
              <a:solidFill>
                <a:srgbClr val="274E13"/>
              </a:solidFill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25806"/>
              <a:buNone/>
            </a:pPr>
            <a:endParaRPr sz="1600">
              <a:solidFill>
                <a:srgbClr val="274E13"/>
              </a:solidFill>
            </a:endParaRPr>
          </a:p>
          <a:p>
            <a:pPr marL="457200" lvl="0" indent="-3171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Establish a vision for a culture of coaching in your division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00716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171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Discuss how you include coaching as part of your division initiatives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00716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171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Determine the knowledge, skills and abilities your coaches need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00716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171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Plan next steps to continue growing your coaching system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25806"/>
              <a:buNone/>
            </a:pPr>
            <a:endParaRPr sz="1600">
              <a:solidFill>
                <a:srgbClr val="274E13"/>
              </a:solidFill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25806"/>
              <a:buNone/>
            </a:pPr>
            <a:endParaRPr sz="1600">
              <a:solidFill>
                <a:srgbClr val="274E13"/>
              </a:solidFill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8064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8064"/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59" name="Google Shape;5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938" y="1034375"/>
            <a:ext cx="1138574" cy="7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264950" y="4205425"/>
            <a:ext cx="72426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 b="1" i="1">
                <a:solidFill>
                  <a:srgbClr val="274E13"/>
                </a:solidFill>
              </a:rPr>
              <a:t>Coaching Systems are developed to ensure schools and school staff have equitable access to high-quality coaching to successfully implement practices, programs or initiatives.</a:t>
            </a:r>
            <a:endParaRPr sz="1600" b="1" i="1">
              <a:solidFill>
                <a:srgbClr val="274E13"/>
              </a:solidFill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264900" y="6507815"/>
            <a:ext cx="72426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274E13"/>
                </a:solidFill>
              </a:rPr>
              <a:t>Outcomes and Considerations:</a:t>
            </a:r>
            <a:endParaRPr sz="1600">
              <a:solidFill>
                <a:srgbClr val="274E13"/>
              </a:solidFill>
            </a:endParaRPr>
          </a:p>
        </p:txBody>
      </p:sp>
      <p:pic>
        <p:nvPicPr>
          <p:cNvPr id="62" name="Google Shape;6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5750" y="5596950"/>
            <a:ext cx="930950" cy="930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" name="Google Shape;63;p1"/>
          <p:cNvGraphicFramePr/>
          <p:nvPr/>
        </p:nvGraphicFramePr>
        <p:xfrm>
          <a:off x="264950" y="6894088"/>
          <a:ext cx="7242600" cy="2875500"/>
        </p:xfrm>
        <a:graphic>
          <a:graphicData uri="http://schemas.openxmlformats.org/drawingml/2006/table">
            <a:tbl>
              <a:tblPr>
                <a:noFill/>
                <a:tableStyleId>{CAF38BE2-FA08-48AA-B211-0B5D964FDE19}</a:tableStyleId>
              </a:tblPr>
              <a:tblGrid>
                <a:gridCol w="362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What is your process for selecting coaches?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How do you allocate and protect time for coaching?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What decision-making authority do coaches have? What are the planning and communication expectations for coaches?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/>
                        <a:t>How will you monitor fidelity and effectiveness of coaches within your system?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Google Shape;6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400" y="8805700"/>
            <a:ext cx="3331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2000" y="8958100"/>
            <a:ext cx="3331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400" y="10710700"/>
            <a:ext cx="3331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2000" y="10710700"/>
            <a:ext cx="3331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chemeClr val="lt1"/>
                </a:solidFill>
              </a:rPr>
              <a:t>Continuing to Grow Your Coaching System</a:t>
            </a:r>
            <a:endParaRPr sz="2680">
              <a:solidFill>
                <a:schemeClr val="lt1"/>
              </a:solidFill>
            </a:endParaRPr>
          </a:p>
        </p:txBody>
      </p:sp>
      <p:sp>
        <p:nvSpPr>
          <p:cNvPr id="73" name="Google Shape;7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2000" y="2633500"/>
            <a:ext cx="3331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91700" y="5284750"/>
            <a:ext cx="7389000" cy="21000"/>
          </a:xfrm>
          <a:prstGeom prst="straightConnector1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2"/>
          <p:cNvSpPr txBox="1"/>
          <p:nvPr/>
        </p:nvSpPr>
        <p:spPr>
          <a:xfrm>
            <a:off x="271125" y="5693425"/>
            <a:ext cx="7242600" cy="3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1" u="sng" strike="noStrike" cap="none">
                <a:solidFill>
                  <a:schemeClr val="dk1"/>
                </a:solidFill>
              </a:rPr>
              <a:t>Before We Dig In, A Few Considerations</a:t>
            </a:r>
            <a:endParaRPr sz="1300" i="1" u="sng" strike="noStrike" cap="none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chemeClr val="dk1"/>
                </a:solidFill>
              </a:rPr>
              <a:t>What are your next steps for establishing a vision for a culture of coaching in your division?</a:t>
            </a: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chemeClr val="dk1"/>
                </a:solidFill>
              </a:rPr>
              <a:t>Do you include coaching as a part of your division initiatives? </a:t>
            </a: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chemeClr val="dk1"/>
                </a:solidFill>
              </a:rPr>
              <a:t>What knowledge, skills, and abilities do your coaches need?  </a:t>
            </a: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i="0" u="none" strike="noStrike" cap="none">
                <a:solidFill>
                  <a:schemeClr val="dk1"/>
                </a:solidFill>
              </a:rPr>
              <a:t>What are your next steps for these considerations?</a:t>
            </a:r>
            <a:endParaRPr sz="1300" i="0" u="none" strike="noStrike" cap="none">
              <a:solidFill>
                <a:srgbClr val="274E1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78" name="Google Shape;78;p2" descr="Visual of PBIS Leadership Teaming compon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004" y="1106425"/>
            <a:ext cx="3536245" cy="27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0475" y="2837300"/>
            <a:ext cx="860100" cy="455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 txBox="1"/>
          <p:nvPr/>
        </p:nvSpPr>
        <p:spPr>
          <a:xfrm>
            <a:off x="99225" y="4099838"/>
            <a:ext cx="7242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</a:rPr>
              <a:t>Where does coaching fit in to the work you are doing?</a:t>
            </a:r>
            <a:endParaRPr sz="15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274E13"/>
                </a:solidFill>
              </a:rPr>
              <a:t>Selection Criteria</a:t>
            </a:r>
            <a:endParaRPr sz="2680">
              <a:solidFill>
                <a:srgbClr val="274E13"/>
              </a:solidFill>
            </a:endParaRPr>
          </a:p>
        </p:txBody>
      </p:sp>
      <p:sp>
        <p:nvSpPr>
          <p:cNvPr id="88" name="Google Shape;88;p3"/>
          <p:cNvSpPr txBox="1">
            <a:spLocks noGrp="1"/>
          </p:cNvSpPr>
          <p:nvPr>
            <p:ph type="subTitle" idx="1"/>
          </p:nvPr>
        </p:nvSpPr>
        <p:spPr>
          <a:xfrm>
            <a:off x="188700" y="1022975"/>
            <a:ext cx="36213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274E13"/>
                </a:solidFill>
              </a:rPr>
              <a:t>Resources related to coaching selection</a:t>
            </a:r>
            <a:endParaRPr sz="1600">
              <a:solidFill>
                <a:srgbClr val="274E13"/>
              </a:solidFill>
            </a:endParaRPr>
          </a:p>
        </p:txBody>
      </p:sp>
      <p:graphicFrame>
        <p:nvGraphicFramePr>
          <p:cNvPr id="89" name="Google Shape;89;p3"/>
          <p:cNvGraphicFramePr/>
          <p:nvPr/>
        </p:nvGraphicFramePr>
        <p:xfrm>
          <a:off x="264950" y="1532550"/>
          <a:ext cx="7242600" cy="3596610"/>
        </p:xfrm>
        <a:graphic>
          <a:graphicData uri="http://schemas.openxmlformats.org/drawingml/2006/table">
            <a:tbl>
              <a:tblPr>
                <a:noFill/>
                <a:tableStyleId>{CAF38BE2-FA08-48AA-B211-0B5D964FDE19}</a:tableStyleId>
              </a:tblPr>
              <a:tblGrid>
                <a:gridCol w="362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What is your process for selecting coaches?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Wisconsin Department of Public Instruction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The Alabama Coaching Framework (pp. 20-22)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Vermont Coaching as Professional Learning: Guidelines for Implementing Effective Coaching Systems (pg. 3)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National Center on Intensive Intervention: Coaching Selection Criteria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/>
                        <a:t>Option 1: Create a list of interview questions or selection considerations for different types of coaches in your system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0" name="Google Shape;9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49500" y="5424625"/>
            <a:ext cx="7389000" cy="21000"/>
          </a:xfrm>
          <a:prstGeom prst="straightConnector1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264950" y="5424625"/>
            <a:ext cx="72426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274E13"/>
                </a:solidFill>
              </a:rPr>
              <a:t>Selection Criteria Activity:</a:t>
            </a:r>
            <a:endParaRPr sz="1600">
              <a:solidFill>
                <a:srgbClr val="274E13"/>
              </a:solidFill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chemeClr val="dk1"/>
                </a:solidFill>
              </a:rPr>
              <a:t>Option 2: Create a selection rubric. How might data be collected? Observation, references, interviews, other?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2" name="Google Shape;92;p3"/>
          <p:cNvSpPr txBox="1">
            <a:spLocks noGrp="1"/>
          </p:cNvSpPr>
          <p:nvPr>
            <p:ph type="subTitle" idx="1"/>
          </p:nvPr>
        </p:nvSpPr>
        <p:spPr>
          <a:xfrm>
            <a:off x="3886250" y="948750"/>
            <a:ext cx="36213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rgbClr val="274E13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274E13"/>
                </a:solidFill>
              </a:rPr>
              <a:t>Selection Criteria Activity</a:t>
            </a:r>
            <a:endParaRPr sz="1600">
              <a:solidFill>
                <a:srgbClr val="274E13"/>
              </a:solidFill>
            </a:endParaRPr>
          </a:p>
        </p:txBody>
      </p:sp>
      <p:graphicFrame>
        <p:nvGraphicFramePr>
          <p:cNvPr id="93" name="Google Shape;93;p3"/>
          <p:cNvGraphicFramePr/>
          <p:nvPr/>
        </p:nvGraphicFramePr>
        <p:xfrm>
          <a:off x="264950" y="6441600"/>
          <a:ext cx="7242600" cy="3327875"/>
        </p:xfrm>
        <a:graphic>
          <a:graphicData uri="http://schemas.openxmlformats.org/drawingml/2006/table">
            <a:tbl>
              <a:tblPr>
                <a:noFill/>
                <a:tableStyleId>{CAF38BE2-FA08-48AA-B211-0B5D964FDE19}</a:tableStyleId>
              </a:tblPr>
              <a:tblGrid>
                <a:gridCol w="181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4" name="Google Shape;9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5472113"/>
            <a:ext cx="8191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925" y="224950"/>
            <a:ext cx="1195550" cy="79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chemeClr val="lt1"/>
                </a:solidFill>
              </a:rPr>
              <a:t>Decision-Making Authority for Coaches</a:t>
            </a:r>
            <a:endParaRPr sz="2680">
              <a:solidFill>
                <a:schemeClr val="lt1"/>
              </a:solidFill>
            </a:endParaRPr>
          </a:p>
        </p:txBody>
      </p:sp>
      <p:cxnSp>
        <p:nvCxnSpPr>
          <p:cNvPr id="105" name="Google Shape;105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49500" y="6186625"/>
            <a:ext cx="7389000" cy="21000"/>
          </a:xfrm>
          <a:prstGeom prst="straightConnector1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6" name="Google Shape;106;p4" descr="Ladder of Decision Making"/>
          <p:cNvPicPr preferRelativeResize="0"/>
          <p:nvPr/>
        </p:nvPicPr>
        <p:blipFill rotWithShape="1">
          <a:blip r:embed="rId3">
            <a:alphaModFix/>
          </a:blip>
          <a:srcRect l="28566" t="19698" r="30041"/>
          <a:stretch/>
        </p:blipFill>
        <p:spPr>
          <a:xfrm>
            <a:off x="149500" y="1130662"/>
            <a:ext cx="4337424" cy="45141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4"/>
          <p:cNvSpPr txBox="1"/>
          <p:nvPr/>
        </p:nvSpPr>
        <p:spPr>
          <a:xfrm>
            <a:off x="149500" y="5747850"/>
            <a:ext cx="34356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" sz="1400" b="0" i="0" u="sng" strike="noStrike" cap="none">
                <a:solidFill>
                  <a:srgbClr val="236DA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Star Facilitators</a:t>
            </a:r>
            <a:endParaRPr sz="1400" b="0" i="0" u="none" strike="noStrike" cap="none">
              <a:solidFill>
                <a:srgbClr val="236D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4" descr="Decision making authority cyc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0388" y="1504913"/>
            <a:ext cx="29051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4542100" y="4446375"/>
            <a:ext cx="314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Florida Positive Behavioral Interventions &amp; Supports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0" y="6324600"/>
            <a:ext cx="7538400" cy="24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Decision</a:t>
            </a:r>
            <a:r>
              <a:rPr lang="en" sz="1600">
                <a:solidFill>
                  <a:srgbClr val="274E13"/>
                </a:solidFill>
              </a:rPr>
              <a:t>-</a:t>
            </a:r>
            <a:r>
              <a:rPr lang="en" sz="1600" b="0" i="0" u="none" strike="noStrike" cap="non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Making Authority activity:</a:t>
            </a:r>
            <a:endParaRPr sz="1600" b="0" i="0" u="none" strike="noStrike" cap="none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to discuss and take notes: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a decision</a:t>
            </a:r>
            <a:r>
              <a:rPr lang="en">
                <a:solidFill>
                  <a:schemeClr val="dk1"/>
                </a:solidFill>
              </a:rPr>
              <a:t>-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process coaches are expected to use? If </a:t>
            </a:r>
            <a:r>
              <a:rPr lang="en" sz="1400" b="0" i="0" u="none" strike="noStrike" cap="non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what is it? How is it communicated to coaches? If </a:t>
            </a:r>
            <a:r>
              <a:rPr lang="en" sz="1400" b="0" i="0" u="none" strike="noStrike" cap="non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what do you need to do to select one?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list of the decisions coaches have and do not have the authority to make. How is a coach’s decision</a:t>
            </a:r>
            <a:r>
              <a:rPr lang="en">
                <a:solidFill>
                  <a:schemeClr val="dk1"/>
                </a:solidFill>
              </a:rPr>
              <a:t>-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authority communicated?</a:t>
            </a: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274E13"/>
                </a:solidFill>
              </a:rPr>
              <a:t>Time Allocation</a:t>
            </a:r>
            <a:endParaRPr sz="2680">
              <a:solidFill>
                <a:srgbClr val="274E13"/>
              </a:solidFill>
            </a:endParaRPr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1"/>
          </p:nvPr>
        </p:nvSpPr>
        <p:spPr>
          <a:xfrm>
            <a:off x="188700" y="896850"/>
            <a:ext cx="7389000" cy="21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274E13"/>
                </a:solidFill>
              </a:rPr>
              <a:t>Time Allocation Activity:</a:t>
            </a:r>
            <a:endParaRPr sz="1600">
              <a:solidFill>
                <a:srgbClr val="274E1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rgbClr val="274E1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chemeClr val="dk1"/>
                </a:solidFill>
              </a:rPr>
              <a:t>Option 1: If not yet developed, work on creating your vision for coaching.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chemeClr val="dk1"/>
                </a:solidFill>
              </a:rPr>
              <a:t>Option 2: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Identify activities for each type of coach in your system.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Prioritize activities as they relate to your vision and purpose for coaching.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Estimate percentage of time allocation for each activity.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Identify potential barriers and solutions to protecting the time of coaches.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17" name="Google Shape;117;p5"/>
          <p:cNvGraphicFramePr/>
          <p:nvPr/>
        </p:nvGraphicFramePr>
        <p:xfrm>
          <a:off x="558650" y="3091913"/>
          <a:ext cx="6655200" cy="3409155"/>
        </p:xfrm>
        <a:graphic>
          <a:graphicData uri="http://schemas.openxmlformats.org/drawingml/2006/table">
            <a:tbl>
              <a:tblPr>
                <a:noFill/>
                <a:tableStyleId>{CAF38BE2-FA08-48AA-B211-0B5D964FDE19}</a:tableStyleId>
              </a:tblPr>
              <a:tblGrid>
                <a:gridCol w="22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Type of Coach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Activities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Percentage of Time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74E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8" name="Google Shape;118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8176" y="141299"/>
            <a:ext cx="1529523" cy="10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264950" y="6942475"/>
            <a:ext cx="6942600" cy="22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Barriers to protecting time for coaches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Solutions to protecting time for coaches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 descr="Collage of System Coaching Service Delivery Plans"/>
          <p:cNvPicPr preferRelativeResize="0"/>
          <p:nvPr/>
        </p:nvPicPr>
        <p:blipFill rotWithShape="1">
          <a:blip r:embed="rId3">
            <a:alphaModFix/>
          </a:blip>
          <a:srcRect l="17239" t="29083" r="23417"/>
          <a:stretch/>
        </p:blipFill>
        <p:spPr>
          <a:xfrm>
            <a:off x="970250" y="1712938"/>
            <a:ext cx="5747508" cy="3657600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6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chemeClr val="lt1"/>
                </a:solidFill>
              </a:rPr>
              <a:t>      Planning the Delivery of Coaching</a:t>
            </a:r>
            <a:endParaRPr sz="2680">
              <a:solidFill>
                <a:schemeClr val="lt1"/>
              </a:solidFill>
            </a:endParaRPr>
          </a:p>
        </p:txBody>
      </p:sp>
      <p:cxnSp>
        <p:nvCxnSpPr>
          <p:cNvPr id="128" name="Google Shape;128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49500" y="6186625"/>
            <a:ext cx="7389000" cy="21000"/>
          </a:xfrm>
          <a:prstGeom prst="straightConnector1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6"/>
          <p:cNvSpPr txBox="1"/>
          <p:nvPr/>
        </p:nvSpPr>
        <p:spPr>
          <a:xfrm>
            <a:off x="0" y="6324600"/>
            <a:ext cx="7538400" cy="2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Options for Discussion: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What is one goal for your coaching service delivery plan? What skills will be necessary to achieve that goal?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How will feedback be provided (i.e., the feedback loops)?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31" name="Google Shape;13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5700" y="122050"/>
            <a:ext cx="1247525" cy="11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 descr="Example of Coaching Service Delivery Pl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07237">
            <a:off x="2844491" y="2564201"/>
            <a:ext cx="2698220" cy="2351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274E13"/>
                </a:solidFill>
              </a:rPr>
              <a:t>Plan for Coaches to Communicate with Others</a:t>
            </a:r>
            <a:endParaRPr sz="2680">
              <a:solidFill>
                <a:srgbClr val="274E13"/>
              </a:solidFill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1"/>
          </p:nvPr>
        </p:nvSpPr>
        <p:spPr>
          <a:xfrm>
            <a:off x="118550" y="5769750"/>
            <a:ext cx="73890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chemeClr val="dk1"/>
                </a:solidFill>
              </a:rPr>
              <a:t>As a group, work on one of the following tasks: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>
                <a:solidFill>
                  <a:schemeClr val="dk1"/>
                </a:solidFill>
              </a:rPr>
              <a:t>Draw a cascading model with detail to represent the coaching communication needed in your division.</a:t>
            </a: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>
                <a:solidFill>
                  <a:schemeClr val="dk1"/>
                </a:solidFill>
              </a:rPr>
              <a:t>Complete a Communication protocol worksheet for one aspect of coaching communication in your division. </a:t>
            </a:r>
            <a:endParaRPr sz="1400">
              <a:solidFill>
                <a:srgbClr val="274E13"/>
              </a:solidFill>
            </a:endParaRPr>
          </a:p>
        </p:txBody>
      </p:sp>
      <p:pic>
        <p:nvPicPr>
          <p:cNvPr id="139" name="Google Shape;139;p7" descr="NIRN Communication Protocol Worksheet"/>
          <p:cNvPicPr preferRelativeResize="0"/>
          <p:nvPr/>
        </p:nvPicPr>
        <p:blipFill rotWithShape="1">
          <a:blip r:embed="rId3">
            <a:alphaModFix/>
          </a:blip>
          <a:srcRect l="16636" t="28150" r="22977"/>
          <a:stretch/>
        </p:blipFill>
        <p:spPr>
          <a:xfrm>
            <a:off x="865025" y="1359752"/>
            <a:ext cx="6183461" cy="39470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239" t="29083" r="23417"/>
          <a:stretch/>
        </p:blipFill>
        <p:spPr>
          <a:xfrm>
            <a:off x="1479025" y="3292600"/>
            <a:ext cx="4272224" cy="2718749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8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chemeClr val="lt1"/>
                </a:solidFill>
              </a:rPr>
              <a:t>Monitoring and Measuring</a:t>
            </a:r>
            <a:endParaRPr sz="2680">
              <a:solidFill>
                <a:schemeClr val="lt1"/>
              </a:solidFill>
            </a:endParaRPr>
          </a:p>
        </p:txBody>
      </p:sp>
      <p:cxnSp>
        <p:nvCxnSpPr>
          <p:cNvPr id="149" name="Google Shape;14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49500" y="6186625"/>
            <a:ext cx="7389000" cy="21000"/>
          </a:xfrm>
          <a:prstGeom prst="straightConnector1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8"/>
          <p:cNvSpPr txBox="1"/>
          <p:nvPr/>
        </p:nvSpPr>
        <p:spPr>
          <a:xfrm>
            <a:off x="0" y="6266113"/>
            <a:ext cx="7538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Options for Discussion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Ways you do/can monitor fidelity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Ways you do/can measure coaches’ growth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Ways you do/can measure desired outcomes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2" name="Google Shape;15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0" y="1569200"/>
            <a:ext cx="1792850" cy="11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2386075" y="959025"/>
            <a:ext cx="3767100" cy="2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Various Options?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fidelity measures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School/student outcome data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Coaching satisfaction surveys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monitoring of CSDP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Coaching logs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4063" y="5634738"/>
            <a:ext cx="1263300" cy="162000"/>
          </a:xfrm>
          <a:prstGeom prst="ellipse">
            <a:avLst/>
          </a:prstGeom>
          <a:noFill/>
          <a:ln w="28575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ctrTitle"/>
          </p:nvPr>
        </p:nvSpPr>
        <p:spPr>
          <a:xfrm>
            <a:off x="264950" y="313051"/>
            <a:ext cx="7242600" cy="583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274E13"/>
                </a:solidFill>
              </a:rPr>
              <a:t>Preserve the Ongoing Growth</a:t>
            </a:r>
            <a:endParaRPr sz="2680">
              <a:solidFill>
                <a:srgbClr val="274E13"/>
              </a:solidFill>
            </a:endParaRPr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1688" y="4255275"/>
            <a:ext cx="73890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" sz="1500" b="1">
                <a:solidFill>
                  <a:schemeClr val="dk1"/>
                </a:solidFill>
              </a:rPr>
              <a:t>Closing Activity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chemeClr val="dk1"/>
                </a:solidFill>
              </a:rPr>
              <a:t>In your small group discuss the following: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What is your priority moving forward?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What is one thing you are excited to take back to your division?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2017550" y="1494800"/>
            <a:ext cx="2997300" cy="2031600"/>
          </a:xfrm>
          <a:prstGeom prst="rect">
            <a:avLst/>
          </a:prstGeom>
          <a:solidFill>
            <a:srgbClr val="236DA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for taking a walk with us today. Please complete the evaluation to provide us feedback to assist with our planning.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9" descr="Thank you 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607" y="8151725"/>
            <a:ext cx="4033176" cy="1262775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900" y="62949"/>
            <a:ext cx="1094276" cy="16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Custom</PresentationFormat>
  <Paragraphs>160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Simple Light</vt:lpstr>
      <vt:lpstr>Continuing to Grow Your Coaching System</vt:lpstr>
      <vt:lpstr>Continuing to Grow Your Coaching System</vt:lpstr>
      <vt:lpstr>Selection Criteria</vt:lpstr>
      <vt:lpstr>Decision-Making Authority for Coaches</vt:lpstr>
      <vt:lpstr>Time Allocation</vt:lpstr>
      <vt:lpstr>      Planning the Delivery of Coaching</vt:lpstr>
      <vt:lpstr>Plan for Coaches to Communicate with Others</vt:lpstr>
      <vt:lpstr>Monitoring and Measuring</vt:lpstr>
      <vt:lpstr>Preserve the Ongoing 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to Grow Your Coaching System</dc:title>
  <cp:lastModifiedBy>Ryan</cp:lastModifiedBy>
  <cp:revision>1</cp:revision>
  <dcterms:modified xsi:type="dcterms:W3CDTF">2025-10-01T18:31:23Z</dcterms:modified>
</cp:coreProperties>
</file>