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 id="2147483680" r:id="rId2"/>
  </p:sldMasterIdLst>
  <p:notesMasterIdLst>
    <p:notesMasterId r:id="rId62"/>
  </p:notesMasterIdLst>
  <p:sldIdLst>
    <p:sldId id="256"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4" r:id="rId36"/>
    <p:sldId id="295" r:id="rId37"/>
    <p:sldId id="296" r:id="rId38"/>
    <p:sldId id="298" r:id="rId39"/>
    <p:sldId id="299" r:id="rId40"/>
    <p:sldId id="300" r:id="rId41"/>
    <p:sldId id="301" r:id="rId42"/>
    <p:sldId id="302" r:id="rId43"/>
    <p:sldId id="303" r:id="rId44"/>
    <p:sldId id="304" r:id="rId45"/>
    <p:sldId id="305" r:id="rId46"/>
    <p:sldId id="306" r:id="rId47"/>
    <p:sldId id="307" r:id="rId48"/>
    <p:sldId id="309" r:id="rId49"/>
    <p:sldId id="310" r:id="rId50"/>
    <p:sldId id="311" r:id="rId51"/>
    <p:sldId id="312" r:id="rId52"/>
    <p:sldId id="313" r:id="rId53"/>
    <p:sldId id="314" r:id="rId54"/>
    <p:sldId id="315" r:id="rId55"/>
    <p:sldId id="317" r:id="rId56"/>
    <p:sldId id="318" r:id="rId57"/>
    <p:sldId id="319" r:id="rId58"/>
    <p:sldId id="320" r:id="rId59"/>
    <p:sldId id="321" r:id="rId60"/>
    <p:sldId id="322" r:id="rId61"/>
  </p:sldIdLst>
  <p:sldSz cx="9144000" cy="6858000" type="screen4x3"/>
  <p:notesSz cx="6858000" cy="9144000"/>
  <p:embeddedFontLst>
    <p:embeddedFont>
      <p:font typeface="Calibri" panose="020F0502020204030204" pitchFamily="34" charset="0"/>
      <p:regular r:id="rId63"/>
      <p:bold r:id="rId64"/>
      <p:italic r:id="rId65"/>
      <p:boldItalic r:id="rId66"/>
    </p:embeddedFont>
    <p:embeddedFont>
      <p:font typeface="Nixie One" panose="020B0604020202020204" charset="0"/>
      <p:regular r:id="rId67"/>
    </p:embeddedFont>
    <p:embeddedFont>
      <p:font typeface="Quattrocento Sans" panose="020B0604020202020204" charset="0"/>
      <p:regular r:id="rId68"/>
      <p:bold r:id="rId69"/>
      <p:italic r:id="rId70"/>
      <p:boldItalic r:id="rId71"/>
    </p:embeddedFont>
    <p:embeddedFont>
      <p:font typeface="Roboto" panose="02000000000000000000" pitchFamily="2" charset="0"/>
      <p:regular r:id="rId72"/>
      <p:bold r:id="rId73"/>
      <p:italic r:id="rId74"/>
      <p:boldItalic r:id="rId75"/>
    </p:embeddedFont>
    <p:embeddedFont>
      <p:font typeface="Verdana" panose="020B0604030504040204" pitchFamily="34" charset="0"/>
      <p:regular r:id="rId76"/>
      <p:bold r:id="rId77"/>
      <p:italic r:id="rId78"/>
      <p:boldItalic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9C90C79-ECA6-4151-A68A-B44A7FD5EB30}">
  <a:tblStyle styleId="{49C90C79-ECA6-4151-A68A-B44A7FD5EB30}"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1488" y="7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17940"/>
    </p:cViewPr>
  </p:sorter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fntdata"/><Relationship Id="rId68" Type="http://schemas.openxmlformats.org/officeDocument/2006/relationships/font" Target="fonts/font6.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12.fntdata"/><Relationship Id="rId79" Type="http://schemas.openxmlformats.org/officeDocument/2006/relationships/font" Target="fonts/font17.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0.fntdata"/><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5.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4.fntdata"/><Relationship Id="rId7" Type="http://schemas.openxmlformats.org/officeDocument/2006/relationships/slide" Target="slides/slide5.xml"/><Relationship Id="rId71" Type="http://schemas.openxmlformats.org/officeDocument/2006/relationships/font" Target="fonts/font9.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0" name="Google Shape;300;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8" name="Google Shape;308;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4" name="Google Shape;314;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0" name="Google Shape;320;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883384c5fc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g3883384c5fc_0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0" name="Google Shape;360;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6" name="Google Shape;38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1" name="Google Shape;401;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7" name="Google Shape;407;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0" name="Google Shape;440;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0" name="Google Shape;450;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6" name="Google Shape;456;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4" name="Google Shape;464;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1" name="Google Shape;471;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9" name="Google Shape;479;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6" name="Google Shape;486;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4" name="Google Shape;494;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2" name="Google Shape;512;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8" name="Google Shape;518;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7" name="Google Shape;527;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3" name="Google Shape;543;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 name="Google Shape;551;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2" name="Google Shape;552;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9" name="Google Shape;559;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5" name="Google Shape;565;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3" name="Google Shape;573;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0" name="Google Shape;580;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4" name="Google Shape;614;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2" name="Google Shape;622;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0" name="Google Shape;630;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8" name="Google Shape;638;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6" name="Google Shape;656;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2" name="Google Shape;662;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9" name="Google Shape;669;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7" name="Google Shape;677;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4" name="Google Shape;684;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3" name="Google Shape;693;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8" name="Google Shape;698;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2" name="Google Shape;712;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3" name="Google Shape;713;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3883384c5fc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3883384c5fc_0_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0" name="Google Shape;720;g3883384c5fc_0_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348d49fc4b7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 name="Google Shape;726;g348d49fc4b7_0_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7" name="Google Shape;727;g348d49fc4b7_0_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348d49fc4b7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348d49fc4b7_0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4" name="Google Shape;734;g348d49fc4b7_0_1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348d49fc4b7_0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0" name="Google Shape;740;g348d49fc4b7_0_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1" name="Google Shape;741;g348d49fc4b7_0_2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348d49fc4b7_1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348d49fc4b7_1_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8" name="Google Shape;748;g348d49fc4b7_1_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4" name="Google Shape;244;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hyperlink" Target="https://twitter.com/Vtss_ric" TargetMode="External"/><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hyperlink" Target="https://www.facebook.com/vtssric/" TargetMode="External"/><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2">
  <p:cSld name="Title Slide 2">
    <p:spTree>
      <p:nvGrpSpPr>
        <p:cNvPr id="1" name="Shape 12"/>
        <p:cNvGrpSpPr/>
        <p:nvPr/>
      </p:nvGrpSpPr>
      <p:grpSpPr>
        <a:xfrm>
          <a:off x="0" y="0"/>
          <a:ext cx="0" cy="0"/>
          <a:chOff x="0" y="0"/>
          <a:chExt cx="0" cy="0"/>
        </a:xfrm>
      </p:grpSpPr>
      <p:pic>
        <p:nvPicPr>
          <p:cNvPr id="13" name="Google Shape;13;p2"/>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14" name="Google Shape;14;p2"/>
          <p:cNvSpPr txBox="1">
            <a:spLocks noGrp="1"/>
          </p:cNvSpPr>
          <p:nvPr>
            <p:ph type="ctrTitle"/>
          </p:nvPr>
        </p:nvSpPr>
        <p:spPr>
          <a:xfrm>
            <a:off x="953254" y="3671154"/>
            <a:ext cx="7240509" cy="1470025"/>
          </a:xfrm>
          <a:prstGeom prst="rect">
            <a:avLst/>
          </a:prstGeom>
          <a:solidFill>
            <a:schemeClr val="lt1">
              <a:alpha val="6745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subTitle" idx="1"/>
          </p:nvPr>
        </p:nvSpPr>
        <p:spPr>
          <a:xfrm>
            <a:off x="1373109" y="5257800"/>
            <a:ext cx="6400800" cy="914400"/>
          </a:xfrm>
          <a:prstGeom prst="rect">
            <a:avLst/>
          </a:prstGeom>
          <a:solidFill>
            <a:schemeClr val="lt1">
              <a:alpha val="67450"/>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6" name="Google Shape;16;p2"/>
          <p:cNvPicPr preferRelativeResize="0"/>
          <p:nvPr/>
        </p:nvPicPr>
        <p:blipFill rotWithShape="1">
          <a:blip r:embed="rId3">
            <a:alphaModFix/>
          </a:blip>
          <a:srcRect/>
          <a:stretch/>
        </p:blipFill>
        <p:spPr>
          <a:xfrm>
            <a:off x="3200400" y="104910"/>
            <a:ext cx="2667000" cy="134683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3"/>
        <p:cNvGrpSpPr/>
        <p:nvPr/>
      </p:nvGrpSpPr>
      <p:grpSpPr>
        <a:xfrm>
          <a:off x="0" y="0"/>
          <a:ext cx="0" cy="0"/>
          <a:chOff x="0" y="0"/>
          <a:chExt cx="0" cy="0"/>
        </a:xfrm>
      </p:grpSpPr>
      <p:sp>
        <p:nvSpPr>
          <p:cNvPr id="54" name="Google Shape;54;p11"/>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5" name="Google Shape;55;p1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6" name="Google Shape;56;p11"/>
          <p:cNvPicPr preferRelativeResize="0"/>
          <p:nvPr/>
        </p:nvPicPr>
        <p:blipFill rotWithShape="1">
          <a:blip r:embed="rId2">
            <a:alphaModFix/>
          </a:blip>
          <a:srcRect/>
          <a:stretch/>
        </p:blipFill>
        <p:spPr>
          <a:xfrm>
            <a:off x="7543800" y="6033861"/>
            <a:ext cx="1464053" cy="854528"/>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Header and Content" type="obj">
  <p:cSld name="OBJECT">
    <p:spTree>
      <p:nvGrpSpPr>
        <p:cNvPr id="1" name="Shape 63"/>
        <p:cNvGrpSpPr/>
        <p:nvPr/>
      </p:nvGrpSpPr>
      <p:grpSpPr>
        <a:xfrm>
          <a:off x="0" y="0"/>
          <a:ext cx="0" cy="0"/>
          <a:chOff x="0" y="0"/>
          <a:chExt cx="0" cy="0"/>
        </a:xfrm>
      </p:grpSpPr>
      <p:sp>
        <p:nvSpPr>
          <p:cNvPr id="64" name="Google Shape;64;p13"/>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13"/>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6" name="Google Shape;66;p13"/>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4"/>
          <p:cNvSpPr txBox="1">
            <a:spLocks noGrp="1"/>
          </p:cNvSpPr>
          <p:nvPr>
            <p:ph type="body" idx="1"/>
          </p:nvPr>
        </p:nvSpPr>
        <p:spPr>
          <a:xfrm>
            <a:off x="3575050" y="273051"/>
            <a:ext cx="5111750" cy="5674828"/>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0" name="Google Shape;70;p14"/>
          <p:cNvSpPr txBox="1">
            <a:spLocks noGrp="1"/>
          </p:cNvSpPr>
          <p:nvPr>
            <p:ph type="body" idx="2"/>
          </p:nvPr>
        </p:nvSpPr>
        <p:spPr>
          <a:xfrm>
            <a:off x="457200" y="1435101"/>
            <a:ext cx="3008313" cy="4512778"/>
          </a:xfrm>
          <a:prstGeom prst="rect">
            <a:avLst/>
          </a:prstGeom>
          <a:solidFill>
            <a:srgbClr val="003369">
              <a:alpha val="74509"/>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000"/>
              <a:buNone/>
              <a:defRPr sz="1000"/>
            </a:lvl3pPr>
            <a:lvl4pPr marL="1828800" lvl="3" indent="-228600" algn="l">
              <a:lnSpc>
                <a:spcPct val="90000"/>
              </a:lnSpc>
              <a:spcBef>
                <a:spcPts val="500"/>
              </a:spcBef>
              <a:spcAft>
                <a:spcPts val="0"/>
              </a:spcAft>
              <a:buClr>
                <a:schemeClr val="dk1"/>
              </a:buClr>
              <a:buSzPts val="900"/>
              <a:buNone/>
              <a:defRPr sz="900"/>
            </a:lvl4pPr>
            <a:lvl5pPr marL="2286000" lvl="4" indent="-228600" algn="l">
              <a:lnSpc>
                <a:spcPct val="90000"/>
              </a:lnSpc>
              <a:spcBef>
                <a:spcPts val="500"/>
              </a:spcBef>
              <a:spcAft>
                <a:spcPts val="0"/>
              </a:spcAft>
              <a:buClr>
                <a:schemeClr val="dk1"/>
              </a:buClr>
              <a:buSzPts val="900"/>
              <a:buNone/>
              <a:defRPr sz="900"/>
            </a:lvl5pPr>
            <a:lvl6pPr marL="2743200" lvl="5" indent="-228600" algn="l">
              <a:lnSpc>
                <a:spcPct val="90000"/>
              </a:lnSpc>
              <a:spcBef>
                <a:spcPts val="5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
        <p:nvSpPr>
          <p:cNvPr id="71" name="Google Shape;71;p14"/>
          <p:cNvSpPr/>
          <p:nvPr/>
        </p:nvSpPr>
        <p:spPr>
          <a:xfrm>
            <a:off x="457200" y="273362"/>
            <a:ext cx="457200" cy="1161288"/>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2" name="Google Shape;72;p14"/>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73"/>
        <p:cNvGrpSpPr/>
        <p:nvPr/>
      </p:nvGrpSpPr>
      <p:grpSpPr>
        <a:xfrm>
          <a:off x="0" y="0"/>
          <a:ext cx="0" cy="0"/>
          <a:chOff x="0" y="0"/>
          <a:chExt cx="0" cy="0"/>
        </a:xfrm>
      </p:grpSpPr>
      <p:pic>
        <p:nvPicPr>
          <p:cNvPr id="74" name="Google Shape;74;p15"/>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2" type="twoTxTwoObj">
  <p:cSld name="TWO_OBJECTS_WITH_TEXT">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457200" y="250507"/>
            <a:ext cx="8229600" cy="1325563"/>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6"/>
          <p:cNvSpPr txBox="1">
            <a:spLocks noGrp="1"/>
          </p:cNvSpPr>
          <p:nvPr>
            <p:ph type="body" idx="1"/>
          </p:nvPr>
        </p:nvSpPr>
        <p:spPr>
          <a:xfrm>
            <a:off x="912813" y="1666567"/>
            <a:ext cx="3582988" cy="657533"/>
          </a:xfrm>
          <a:prstGeom prst="rect">
            <a:avLst/>
          </a:prstGeom>
          <a:solidFill>
            <a:srgbClr val="003369">
              <a:alpha val="74509"/>
            </a:srgbClr>
          </a:solid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8" name="Google Shape;78;p16"/>
          <p:cNvSpPr txBox="1">
            <a:spLocks noGrp="1"/>
          </p:cNvSpPr>
          <p:nvPr>
            <p:ph type="body" idx="2"/>
          </p:nvPr>
        </p:nvSpPr>
        <p:spPr>
          <a:xfrm>
            <a:off x="465826" y="2451651"/>
            <a:ext cx="4040188" cy="3674512"/>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79" name="Google Shape;79;p16"/>
          <p:cNvSpPr txBox="1">
            <a:spLocks noGrp="1"/>
          </p:cNvSpPr>
          <p:nvPr>
            <p:ph type="body" idx="3"/>
          </p:nvPr>
        </p:nvSpPr>
        <p:spPr>
          <a:xfrm>
            <a:off x="5105400" y="1673500"/>
            <a:ext cx="3581400" cy="639762"/>
          </a:xfrm>
          <a:prstGeom prst="rect">
            <a:avLst/>
          </a:prstGeom>
          <a:solidFill>
            <a:srgbClr val="003369">
              <a:alpha val="74509"/>
            </a:srgbClr>
          </a:solid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0" name="Google Shape;80;p16"/>
          <p:cNvSpPr txBox="1">
            <a:spLocks noGrp="1"/>
          </p:cNvSpPr>
          <p:nvPr>
            <p:ph type="body" idx="4"/>
          </p:nvPr>
        </p:nvSpPr>
        <p:spPr>
          <a:xfrm>
            <a:off x="4648200" y="2451649"/>
            <a:ext cx="4038600" cy="367451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81" name="Google Shape;81;p16"/>
          <p:cNvSpPr/>
          <p:nvPr/>
        </p:nvSpPr>
        <p:spPr>
          <a:xfrm>
            <a:off x="457200" y="1672590"/>
            <a:ext cx="457200" cy="651510"/>
          </a:xfrm>
          <a:prstGeom prst="rect">
            <a:avLst/>
          </a:prstGeom>
          <a:solidFill>
            <a:srgbClr val="D8DD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82" name="Google Shape;82;p16"/>
          <p:cNvSpPr/>
          <p:nvPr/>
        </p:nvSpPr>
        <p:spPr>
          <a:xfrm>
            <a:off x="4648200" y="1666566"/>
            <a:ext cx="457200" cy="646695"/>
          </a:xfrm>
          <a:prstGeom prst="rect">
            <a:avLst/>
          </a:prstGeom>
          <a:solidFill>
            <a:srgbClr val="D8DDE5">
              <a:alpha val="4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3" name="Google Shape;83;p16"/>
          <p:cNvPicPr preferRelativeResize="0"/>
          <p:nvPr/>
        </p:nvPicPr>
        <p:blipFill rotWithShape="1">
          <a:blip r:embed="rId2">
            <a:alphaModFix/>
          </a:blip>
          <a:srcRect/>
          <a:stretch/>
        </p:blipFill>
        <p:spPr>
          <a:xfrm>
            <a:off x="7467600" y="5947878"/>
            <a:ext cx="1559301" cy="910122"/>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Blank_No_VTSS">
  <p:cSld name="1_Blank_No_VTSS">
    <p:bg>
      <p:bgPr>
        <a:solidFill>
          <a:schemeClr val="lt1"/>
        </a:solidFill>
        <a:effectLst/>
      </p:bgPr>
    </p:bg>
    <p:spTree>
      <p:nvGrpSpPr>
        <p:cNvPr id="1" name="Shape 84"/>
        <p:cNvGrpSpPr/>
        <p:nvPr/>
      </p:nvGrpSpPr>
      <p:grpSpPr>
        <a:xfrm>
          <a:off x="0" y="0"/>
          <a:ext cx="0" cy="0"/>
          <a:chOff x="0" y="0"/>
          <a:chExt cx="0" cy="0"/>
        </a:xfrm>
      </p:grpSpPr>
      <p:sp>
        <p:nvSpPr>
          <p:cNvPr id="85" name="Google Shape;85;p1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1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Footer 1">
  <p:cSld name="Content w/Footer 1">
    <p:spTree>
      <p:nvGrpSpPr>
        <p:cNvPr id="1" name="Shape 88"/>
        <p:cNvGrpSpPr/>
        <p:nvPr/>
      </p:nvGrpSpPr>
      <p:grpSpPr>
        <a:xfrm>
          <a:off x="0" y="0"/>
          <a:ext cx="0" cy="0"/>
          <a:chOff x="0" y="0"/>
          <a:chExt cx="0" cy="0"/>
        </a:xfrm>
      </p:grpSpPr>
      <p:sp>
        <p:nvSpPr>
          <p:cNvPr id="89" name="Google Shape;89;p18"/>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18"/>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91" name="Google Shape;91;p18"/>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92" name="Google Shape;92;p18"/>
          <p:cNvPicPr preferRelativeResize="0"/>
          <p:nvPr/>
        </p:nvPicPr>
        <p:blipFill rotWithShape="1">
          <a:blip r:embed="rId3">
            <a:alphaModFix/>
          </a:blip>
          <a:srcRect l="236" t="10364" r="-235" b="30816"/>
          <a:stretch/>
        </p:blipFill>
        <p:spPr>
          <a:xfrm>
            <a:off x="0" y="5249173"/>
            <a:ext cx="9144000" cy="168071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Footer 2">
  <p:cSld name="Content w/Footer 2">
    <p:spTree>
      <p:nvGrpSpPr>
        <p:cNvPr id="1" name="Shape 93"/>
        <p:cNvGrpSpPr/>
        <p:nvPr/>
      </p:nvGrpSpPr>
      <p:grpSpPr>
        <a:xfrm>
          <a:off x="0" y="0"/>
          <a:ext cx="0" cy="0"/>
          <a:chOff x="0" y="0"/>
          <a:chExt cx="0" cy="0"/>
        </a:xfrm>
      </p:grpSpPr>
      <p:sp>
        <p:nvSpPr>
          <p:cNvPr id="94" name="Google Shape;94;p19"/>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19"/>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96" name="Google Shape;96;p19"/>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97" name="Google Shape;97;p19" descr="A group of people smiling&#10;&#10;Description automatically generated with medium confidence"/>
          <p:cNvPicPr preferRelativeResize="0"/>
          <p:nvPr/>
        </p:nvPicPr>
        <p:blipFill rotWithShape="1">
          <a:blip r:embed="rId3">
            <a:alphaModFix/>
          </a:blip>
          <a:srcRect t="10901" b="7406"/>
          <a:stretch/>
        </p:blipFill>
        <p:spPr>
          <a:xfrm>
            <a:off x="0" y="5249173"/>
            <a:ext cx="9144000" cy="168071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Footer 3">
  <p:cSld name="Content w/Footer 3">
    <p:spTree>
      <p:nvGrpSpPr>
        <p:cNvPr id="1" name="Shape 98"/>
        <p:cNvGrpSpPr/>
        <p:nvPr/>
      </p:nvGrpSpPr>
      <p:grpSpPr>
        <a:xfrm>
          <a:off x="0" y="0"/>
          <a:ext cx="0" cy="0"/>
          <a:chOff x="0" y="0"/>
          <a:chExt cx="0" cy="0"/>
        </a:xfrm>
      </p:grpSpPr>
      <p:sp>
        <p:nvSpPr>
          <p:cNvPr id="99" name="Google Shape;99;p20"/>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20"/>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01" name="Google Shape;101;p20"/>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102" name="Google Shape;102;p20"/>
          <p:cNvPicPr preferRelativeResize="0"/>
          <p:nvPr/>
        </p:nvPicPr>
        <p:blipFill rotWithShape="1">
          <a:blip r:embed="rId3">
            <a:alphaModFix/>
          </a:blip>
          <a:srcRect t="11971" b="11970"/>
          <a:stretch/>
        </p:blipFill>
        <p:spPr>
          <a:xfrm>
            <a:off x="0" y="5249173"/>
            <a:ext cx="9144000" cy="168071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Footer 4">
  <p:cSld name="Content w/Footer 4">
    <p:spTree>
      <p:nvGrpSpPr>
        <p:cNvPr id="1" name="Shape 103"/>
        <p:cNvGrpSpPr/>
        <p:nvPr/>
      </p:nvGrpSpPr>
      <p:grpSpPr>
        <a:xfrm>
          <a:off x="0" y="0"/>
          <a:ext cx="0" cy="0"/>
          <a:chOff x="0" y="0"/>
          <a:chExt cx="0" cy="0"/>
        </a:xfrm>
      </p:grpSpPr>
      <p:sp>
        <p:nvSpPr>
          <p:cNvPr id="104" name="Google Shape;104;p21"/>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21"/>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06" name="Google Shape;106;p21"/>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107" name="Google Shape;107;p21"/>
          <p:cNvPicPr preferRelativeResize="0"/>
          <p:nvPr/>
        </p:nvPicPr>
        <p:blipFill rotWithShape="1">
          <a:blip r:embed="rId3">
            <a:alphaModFix/>
          </a:blip>
          <a:srcRect l="126" t="52" r="-125" b="39102"/>
          <a:stretch/>
        </p:blipFill>
        <p:spPr>
          <a:xfrm>
            <a:off x="11502" y="5183038"/>
            <a:ext cx="9144000" cy="168071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 No Picture">
  <p:cSld name="Title Slide - No Picture">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928464" y="1600200"/>
            <a:ext cx="7240509" cy="1470025"/>
          </a:xfrm>
          <a:prstGeom prst="rect">
            <a:avLst/>
          </a:prstGeom>
          <a:solidFill>
            <a:schemeClr val="lt1">
              <a:alpha val="6745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
          <p:cNvSpPr txBox="1">
            <a:spLocks noGrp="1"/>
          </p:cNvSpPr>
          <p:nvPr>
            <p:ph type="subTitle" idx="1"/>
          </p:nvPr>
        </p:nvSpPr>
        <p:spPr>
          <a:xfrm>
            <a:off x="1348319" y="3429000"/>
            <a:ext cx="6400800" cy="914400"/>
          </a:xfrm>
          <a:prstGeom prst="rect">
            <a:avLst/>
          </a:prstGeom>
          <a:solidFill>
            <a:schemeClr val="lt1">
              <a:alpha val="67450"/>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20" name="Google Shape;20;p3"/>
          <p:cNvPicPr preferRelativeResize="0"/>
          <p:nvPr/>
        </p:nvPicPr>
        <p:blipFill rotWithShape="1">
          <a:blip r:embed="rId2">
            <a:alphaModFix/>
          </a:blip>
          <a:srcRect/>
          <a:stretch/>
        </p:blipFill>
        <p:spPr>
          <a:xfrm>
            <a:off x="3200400" y="104910"/>
            <a:ext cx="2667000" cy="134683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108"/>
        <p:cNvGrpSpPr/>
        <p:nvPr/>
      </p:nvGrpSpPr>
      <p:grpSpPr>
        <a:xfrm>
          <a:off x="0" y="0"/>
          <a:ext cx="0" cy="0"/>
          <a:chOff x="0" y="0"/>
          <a:chExt cx="0" cy="0"/>
        </a:xfrm>
      </p:grpSpPr>
      <p:sp>
        <p:nvSpPr>
          <p:cNvPr id="109" name="Google Shape;109;p22"/>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22"/>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11" name="Google Shape;111;p22"/>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112" name="Google Shape;112;p22"/>
          <p:cNvPicPr preferRelativeResize="0"/>
          <p:nvPr/>
        </p:nvPicPr>
        <p:blipFill rotWithShape="1">
          <a:blip r:embed="rId3">
            <a:alphaModFix/>
          </a:blip>
          <a:srcRect t="11971" b="11970"/>
          <a:stretch/>
        </p:blipFill>
        <p:spPr>
          <a:xfrm>
            <a:off x="0" y="5249173"/>
            <a:ext cx="9144000" cy="1680713"/>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Geometric Header">
  <p:cSld name="Geometric Header">
    <p:spTree>
      <p:nvGrpSpPr>
        <p:cNvPr id="1" name="Shape 113"/>
        <p:cNvGrpSpPr/>
        <p:nvPr/>
      </p:nvGrpSpPr>
      <p:grpSpPr>
        <a:xfrm>
          <a:off x="0" y="0"/>
          <a:ext cx="0" cy="0"/>
          <a:chOff x="0" y="0"/>
          <a:chExt cx="0" cy="0"/>
        </a:xfrm>
      </p:grpSpPr>
      <p:pic>
        <p:nvPicPr>
          <p:cNvPr id="114" name="Google Shape;114;p23"/>
          <p:cNvPicPr preferRelativeResize="0"/>
          <p:nvPr/>
        </p:nvPicPr>
        <p:blipFill rotWithShape="1">
          <a:blip r:embed="rId2">
            <a:alphaModFix/>
          </a:blip>
          <a:srcRect l="136" t="32397" r="-134" b="12769"/>
          <a:stretch/>
        </p:blipFill>
        <p:spPr>
          <a:xfrm rot="10800000">
            <a:off x="0" y="0"/>
            <a:ext cx="9143999" cy="1554608"/>
          </a:xfrm>
          <a:prstGeom prst="rect">
            <a:avLst/>
          </a:prstGeom>
          <a:noFill/>
          <a:ln>
            <a:noFill/>
          </a:ln>
        </p:spPr>
      </p:pic>
      <p:pic>
        <p:nvPicPr>
          <p:cNvPr id="115" name="Google Shape;115;p23"/>
          <p:cNvPicPr preferRelativeResize="0"/>
          <p:nvPr/>
        </p:nvPicPr>
        <p:blipFill rotWithShape="1">
          <a:blip r:embed="rId3">
            <a:alphaModFix/>
          </a:blip>
          <a:srcRect/>
          <a:stretch/>
        </p:blipFill>
        <p:spPr>
          <a:xfrm>
            <a:off x="76200" y="148669"/>
            <a:ext cx="1050987" cy="530748"/>
          </a:xfrm>
          <a:prstGeom prst="rect">
            <a:avLst/>
          </a:prstGeom>
          <a:noFill/>
          <a:ln>
            <a:noFill/>
          </a:ln>
        </p:spPr>
      </p:pic>
      <p:sp>
        <p:nvSpPr>
          <p:cNvPr id="116" name="Google Shape;116;p23"/>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Header Only" type="titleOnly">
  <p:cSld name="TITLE_ONLY">
    <p:spTree>
      <p:nvGrpSpPr>
        <p:cNvPr id="1" name="Shape 117"/>
        <p:cNvGrpSpPr/>
        <p:nvPr/>
      </p:nvGrpSpPr>
      <p:grpSpPr>
        <a:xfrm>
          <a:off x="0" y="0"/>
          <a:ext cx="0" cy="0"/>
          <a:chOff x="0" y="0"/>
          <a:chExt cx="0" cy="0"/>
        </a:xfrm>
      </p:grpSpPr>
      <p:sp>
        <p:nvSpPr>
          <p:cNvPr id="118" name="Google Shape;118;p24"/>
          <p:cNvSpPr txBox="1">
            <a:spLocks noGrp="1"/>
          </p:cNvSpPr>
          <p:nvPr>
            <p:ph type="title"/>
          </p:nvPr>
        </p:nvSpPr>
        <p:spPr>
          <a:xfrm>
            <a:off x="628650" y="365125"/>
            <a:ext cx="7886700" cy="1325563"/>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19" name="Google Shape;119;p24"/>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1" type="twoObj">
  <p:cSld name="TWO_OBJECTS">
    <p:spTree>
      <p:nvGrpSpPr>
        <p:cNvPr id="1" name="Shape 120"/>
        <p:cNvGrpSpPr/>
        <p:nvPr/>
      </p:nvGrpSpPr>
      <p:grpSpPr>
        <a:xfrm>
          <a:off x="0" y="0"/>
          <a:ext cx="0" cy="0"/>
          <a:chOff x="0" y="0"/>
          <a:chExt cx="0" cy="0"/>
        </a:xfrm>
      </p:grpSpPr>
      <p:sp>
        <p:nvSpPr>
          <p:cNvPr id="121" name="Google Shape;121;p25"/>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3800"/>
              <a:buFont typeface="Verdana"/>
              <a:buNone/>
              <a:defRPr sz="38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25"/>
          <p:cNvSpPr txBox="1">
            <a:spLocks noGrp="1"/>
          </p:cNvSpPr>
          <p:nvPr>
            <p:ph type="body" idx="1"/>
          </p:nvPr>
        </p:nvSpPr>
        <p:spPr>
          <a:xfrm>
            <a:off x="457200" y="1600201"/>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123" name="Google Shape;123;p25"/>
          <p:cNvSpPr txBox="1">
            <a:spLocks noGrp="1"/>
          </p:cNvSpPr>
          <p:nvPr>
            <p:ph type="body" idx="2"/>
          </p:nvPr>
        </p:nvSpPr>
        <p:spPr>
          <a:xfrm>
            <a:off x="4597399" y="1600200"/>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pic>
        <p:nvPicPr>
          <p:cNvPr id="124" name="Google Shape;124;p25"/>
          <p:cNvPicPr preferRelativeResize="0"/>
          <p:nvPr/>
        </p:nvPicPr>
        <p:blipFill rotWithShape="1">
          <a:blip r:embed="rId2">
            <a:alphaModFix/>
          </a:blip>
          <a:srcRect/>
          <a:stretch/>
        </p:blipFill>
        <p:spPr>
          <a:xfrm>
            <a:off x="48426" y="154896"/>
            <a:ext cx="2667000" cy="1346835"/>
          </a:xfrm>
          <a:prstGeom prst="rect">
            <a:avLst/>
          </a:prstGeom>
          <a:noFill/>
          <a:ln>
            <a:noFill/>
          </a:ln>
        </p:spPr>
      </p:pic>
      <p:pic>
        <p:nvPicPr>
          <p:cNvPr id="125" name="Google Shape;125;p25"/>
          <p:cNvPicPr preferRelativeResize="0"/>
          <p:nvPr/>
        </p:nvPicPr>
        <p:blipFill rotWithShape="1">
          <a:blip r:embed="rId3">
            <a:alphaModFix/>
          </a:blip>
          <a:srcRect/>
          <a:stretch/>
        </p:blipFill>
        <p:spPr>
          <a:xfrm>
            <a:off x="7467600" y="5947878"/>
            <a:ext cx="1559301" cy="910122"/>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Header and Content NL">
  <p:cSld name="Header and Content NL">
    <p:spTree>
      <p:nvGrpSpPr>
        <p:cNvPr id="1" name="Shape 126"/>
        <p:cNvGrpSpPr/>
        <p:nvPr/>
      </p:nvGrpSpPr>
      <p:grpSpPr>
        <a:xfrm>
          <a:off x="0" y="0"/>
          <a:ext cx="0" cy="0"/>
          <a:chOff x="0" y="0"/>
          <a:chExt cx="0" cy="0"/>
        </a:xfrm>
      </p:grpSpPr>
      <p:sp>
        <p:nvSpPr>
          <p:cNvPr id="127" name="Google Shape;127;p26"/>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26"/>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Header Only NL">
  <p:cSld name="Header Only NL">
    <p:spTree>
      <p:nvGrpSpPr>
        <p:cNvPr id="1" name="Shape 129"/>
        <p:cNvGrpSpPr/>
        <p:nvPr/>
      </p:nvGrpSpPr>
      <p:grpSpPr>
        <a:xfrm>
          <a:off x="0" y="0"/>
          <a:ext cx="0" cy="0"/>
          <a:chOff x="0" y="0"/>
          <a:chExt cx="0" cy="0"/>
        </a:xfrm>
      </p:grpSpPr>
      <p:sp>
        <p:nvSpPr>
          <p:cNvPr id="130" name="Google Shape;130;p27"/>
          <p:cNvSpPr txBox="1">
            <a:spLocks noGrp="1"/>
          </p:cNvSpPr>
          <p:nvPr>
            <p:ph type="title"/>
          </p:nvPr>
        </p:nvSpPr>
        <p:spPr>
          <a:xfrm>
            <a:off x="628650" y="365125"/>
            <a:ext cx="7886700" cy="1325563"/>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NL">
  <p:cSld name="Blank NL">
    <p:bg>
      <p:bgPr>
        <a:solidFill>
          <a:schemeClr val="lt1"/>
        </a:solidFill>
        <a:effectLst/>
      </p:bgPr>
    </p:bg>
    <p:spTree>
      <p:nvGrpSpPr>
        <p:cNvPr id="1" name="Shape 131"/>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NL">
  <p:cSld name="Comparison NL">
    <p:spTree>
      <p:nvGrpSpPr>
        <p:cNvPr id="1" name="Shape 132"/>
        <p:cNvGrpSpPr/>
        <p:nvPr/>
      </p:nvGrpSpPr>
      <p:grpSpPr>
        <a:xfrm>
          <a:off x="0" y="0"/>
          <a:ext cx="0" cy="0"/>
          <a:chOff x="0" y="0"/>
          <a:chExt cx="0" cy="0"/>
        </a:xfrm>
      </p:grpSpPr>
      <p:sp>
        <p:nvSpPr>
          <p:cNvPr id="133" name="Google Shape;133;p29"/>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3800"/>
              <a:buFont typeface="Verdana"/>
              <a:buNone/>
              <a:defRPr sz="38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29"/>
          <p:cNvSpPr txBox="1">
            <a:spLocks noGrp="1"/>
          </p:cNvSpPr>
          <p:nvPr>
            <p:ph type="body" idx="1"/>
          </p:nvPr>
        </p:nvSpPr>
        <p:spPr>
          <a:xfrm>
            <a:off x="457200" y="1600201"/>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135" name="Google Shape;135;p29"/>
          <p:cNvSpPr txBox="1">
            <a:spLocks noGrp="1"/>
          </p:cNvSpPr>
          <p:nvPr>
            <p:ph type="body" idx="2"/>
          </p:nvPr>
        </p:nvSpPr>
        <p:spPr>
          <a:xfrm>
            <a:off x="4597399" y="1600200"/>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pic>
        <p:nvPicPr>
          <p:cNvPr id="136" name="Google Shape;136;p29"/>
          <p:cNvPicPr preferRelativeResize="0"/>
          <p:nvPr/>
        </p:nvPicPr>
        <p:blipFill rotWithShape="1">
          <a:blip r:embed="rId2">
            <a:alphaModFix/>
          </a:blip>
          <a:srcRect/>
          <a:stretch/>
        </p:blipFill>
        <p:spPr>
          <a:xfrm>
            <a:off x="48426" y="154896"/>
            <a:ext cx="2667000" cy="134683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2 NL">
  <p:cSld name="Comparison 2 NL">
    <p:spTree>
      <p:nvGrpSpPr>
        <p:cNvPr id="1" name="Shape 137"/>
        <p:cNvGrpSpPr/>
        <p:nvPr/>
      </p:nvGrpSpPr>
      <p:grpSpPr>
        <a:xfrm>
          <a:off x="0" y="0"/>
          <a:ext cx="0" cy="0"/>
          <a:chOff x="0" y="0"/>
          <a:chExt cx="0" cy="0"/>
        </a:xfrm>
      </p:grpSpPr>
      <p:sp>
        <p:nvSpPr>
          <p:cNvPr id="138" name="Google Shape;138;p30"/>
          <p:cNvSpPr txBox="1">
            <a:spLocks noGrp="1"/>
          </p:cNvSpPr>
          <p:nvPr>
            <p:ph type="title"/>
          </p:nvPr>
        </p:nvSpPr>
        <p:spPr>
          <a:xfrm>
            <a:off x="457200" y="250507"/>
            <a:ext cx="8229600" cy="1325563"/>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30"/>
          <p:cNvSpPr txBox="1">
            <a:spLocks noGrp="1"/>
          </p:cNvSpPr>
          <p:nvPr>
            <p:ph type="body" idx="1"/>
          </p:nvPr>
        </p:nvSpPr>
        <p:spPr>
          <a:xfrm>
            <a:off x="912813" y="1666567"/>
            <a:ext cx="3582988" cy="657533"/>
          </a:xfrm>
          <a:prstGeom prst="rect">
            <a:avLst/>
          </a:prstGeom>
          <a:solidFill>
            <a:srgbClr val="003369">
              <a:alpha val="74509"/>
            </a:srgbClr>
          </a:solid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0" name="Google Shape;140;p30"/>
          <p:cNvSpPr txBox="1">
            <a:spLocks noGrp="1"/>
          </p:cNvSpPr>
          <p:nvPr>
            <p:ph type="body" idx="2"/>
          </p:nvPr>
        </p:nvSpPr>
        <p:spPr>
          <a:xfrm>
            <a:off x="465826" y="2451651"/>
            <a:ext cx="4040188" cy="3674512"/>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141" name="Google Shape;141;p30"/>
          <p:cNvSpPr txBox="1">
            <a:spLocks noGrp="1"/>
          </p:cNvSpPr>
          <p:nvPr>
            <p:ph type="body" idx="3"/>
          </p:nvPr>
        </p:nvSpPr>
        <p:spPr>
          <a:xfrm>
            <a:off x="5105400" y="1673500"/>
            <a:ext cx="3581400" cy="639762"/>
          </a:xfrm>
          <a:prstGeom prst="rect">
            <a:avLst/>
          </a:prstGeom>
          <a:solidFill>
            <a:srgbClr val="003369">
              <a:alpha val="74509"/>
            </a:srgbClr>
          </a:solid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2" name="Google Shape;142;p30"/>
          <p:cNvSpPr txBox="1">
            <a:spLocks noGrp="1"/>
          </p:cNvSpPr>
          <p:nvPr>
            <p:ph type="body" idx="4"/>
          </p:nvPr>
        </p:nvSpPr>
        <p:spPr>
          <a:xfrm>
            <a:off x="4648200" y="2451649"/>
            <a:ext cx="4038600" cy="367451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143" name="Google Shape;143;p30"/>
          <p:cNvSpPr/>
          <p:nvPr/>
        </p:nvSpPr>
        <p:spPr>
          <a:xfrm>
            <a:off x="457200" y="1672590"/>
            <a:ext cx="457200" cy="651510"/>
          </a:xfrm>
          <a:prstGeom prst="rect">
            <a:avLst/>
          </a:prstGeom>
          <a:solidFill>
            <a:srgbClr val="D8DD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144" name="Google Shape;144;p30"/>
          <p:cNvSpPr/>
          <p:nvPr/>
        </p:nvSpPr>
        <p:spPr>
          <a:xfrm>
            <a:off x="4648200" y="1666566"/>
            <a:ext cx="457200" cy="646695"/>
          </a:xfrm>
          <a:prstGeom prst="rect">
            <a:avLst/>
          </a:prstGeom>
          <a:solidFill>
            <a:srgbClr val="D8DDE5">
              <a:alpha val="4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NL">
  <p:cSld name="Content with Caption NL">
    <p:spTree>
      <p:nvGrpSpPr>
        <p:cNvPr id="1" name="Shape 145"/>
        <p:cNvGrpSpPr/>
        <p:nvPr/>
      </p:nvGrpSpPr>
      <p:grpSpPr>
        <a:xfrm>
          <a:off x="0" y="0"/>
          <a:ext cx="0" cy="0"/>
          <a:chOff x="0" y="0"/>
          <a:chExt cx="0" cy="0"/>
        </a:xfrm>
      </p:grpSpPr>
      <p:sp>
        <p:nvSpPr>
          <p:cNvPr id="146" name="Google Shape;146;p31"/>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31"/>
          <p:cNvSpPr txBox="1">
            <a:spLocks noGrp="1"/>
          </p:cNvSpPr>
          <p:nvPr>
            <p:ph type="body" idx="1"/>
          </p:nvPr>
        </p:nvSpPr>
        <p:spPr>
          <a:xfrm>
            <a:off x="3575050" y="273051"/>
            <a:ext cx="5111750" cy="5674828"/>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48" name="Google Shape;148;p31"/>
          <p:cNvSpPr txBox="1">
            <a:spLocks noGrp="1"/>
          </p:cNvSpPr>
          <p:nvPr>
            <p:ph type="body" idx="2"/>
          </p:nvPr>
        </p:nvSpPr>
        <p:spPr>
          <a:xfrm>
            <a:off x="457200" y="1435101"/>
            <a:ext cx="3008313" cy="4512778"/>
          </a:xfrm>
          <a:prstGeom prst="rect">
            <a:avLst/>
          </a:prstGeom>
          <a:solidFill>
            <a:srgbClr val="003369">
              <a:alpha val="74509"/>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000"/>
              <a:buNone/>
              <a:defRPr sz="1000"/>
            </a:lvl3pPr>
            <a:lvl4pPr marL="1828800" lvl="3" indent="-228600" algn="l">
              <a:lnSpc>
                <a:spcPct val="90000"/>
              </a:lnSpc>
              <a:spcBef>
                <a:spcPts val="500"/>
              </a:spcBef>
              <a:spcAft>
                <a:spcPts val="0"/>
              </a:spcAft>
              <a:buClr>
                <a:schemeClr val="dk1"/>
              </a:buClr>
              <a:buSzPts val="900"/>
              <a:buNone/>
              <a:defRPr sz="900"/>
            </a:lvl4pPr>
            <a:lvl5pPr marL="2286000" lvl="4" indent="-228600" algn="l">
              <a:lnSpc>
                <a:spcPct val="90000"/>
              </a:lnSpc>
              <a:spcBef>
                <a:spcPts val="500"/>
              </a:spcBef>
              <a:spcAft>
                <a:spcPts val="0"/>
              </a:spcAft>
              <a:buClr>
                <a:schemeClr val="dk1"/>
              </a:buClr>
              <a:buSzPts val="900"/>
              <a:buNone/>
              <a:defRPr sz="900"/>
            </a:lvl5pPr>
            <a:lvl6pPr marL="2743200" lvl="5" indent="-228600" algn="l">
              <a:lnSpc>
                <a:spcPct val="90000"/>
              </a:lnSpc>
              <a:spcBef>
                <a:spcPts val="5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
        <p:nvSpPr>
          <p:cNvPr id="149" name="Google Shape;149;p31"/>
          <p:cNvSpPr/>
          <p:nvPr/>
        </p:nvSpPr>
        <p:spPr>
          <a:xfrm>
            <a:off x="457200" y="273362"/>
            <a:ext cx="457200" cy="1161288"/>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Blank_No_VTSS 1">
  <p:cSld name="1_Blank_No_VTSS">
    <p:bg>
      <p:bgPr>
        <a:solidFill>
          <a:schemeClr val="lt1"/>
        </a:solidFill>
        <a:effectLst/>
      </p:bgPr>
    </p:bg>
    <p:spTree>
      <p:nvGrpSpPr>
        <p:cNvPr id="1" name="Shape 21"/>
        <p:cNvGrpSpPr/>
        <p:nvPr/>
      </p:nvGrpSpPr>
      <p:grpSpPr>
        <a:xfrm>
          <a:off x="0" y="0"/>
          <a:ext cx="0" cy="0"/>
          <a:chOff x="0" y="0"/>
          <a:chExt cx="0" cy="0"/>
        </a:xfrm>
      </p:grpSpPr>
      <p:sp>
        <p:nvSpPr>
          <p:cNvPr id="22" name="Google Shape;22;p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 name="Google Shape;23;p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 name="Google Shape;24;p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150"/>
        <p:cNvGrpSpPr/>
        <p:nvPr/>
      </p:nvGrpSpPr>
      <p:grpSpPr>
        <a:xfrm>
          <a:off x="0" y="0"/>
          <a:ext cx="0" cy="0"/>
          <a:chOff x="0" y="0"/>
          <a:chExt cx="0" cy="0"/>
        </a:xfrm>
      </p:grpSpPr>
      <p:sp>
        <p:nvSpPr>
          <p:cNvPr id="151" name="Google Shape;151;p32"/>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32"/>
          <p:cNvSpPr txBox="1">
            <a:spLocks noGrp="1"/>
          </p:cNvSpPr>
          <p:nvPr>
            <p:ph type="body" idx="1"/>
          </p:nvPr>
        </p:nvSpPr>
        <p:spPr>
          <a:xfrm>
            <a:off x="3575050" y="273051"/>
            <a:ext cx="5111750" cy="5674828"/>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53" name="Google Shape;153;p32"/>
          <p:cNvSpPr/>
          <p:nvPr/>
        </p:nvSpPr>
        <p:spPr>
          <a:xfrm>
            <a:off x="457200" y="273362"/>
            <a:ext cx="457200" cy="1161288"/>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4" name="Google Shape;154;p32"/>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Header Only">
  <p:cSld name="1_Header Only">
    <p:spTree>
      <p:nvGrpSpPr>
        <p:cNvPr id="1" name="Shape 155"/>
        <p:cNvGrpSpPr/>
        <p:nvPr/>
      </p:nvGrpSpPr>
      <p:grpSpPr>
        <a:xfrm>
          <a:off x="0" y="0"/>
          <a:ext cx="0" cy="0"/>
          <a:chOff x="0" y="0"/>
          <a:chExt cx="0" cy="0"/>
        </a:xfrm>
      </p:grpSpPr>
      <p:sp>
        <p:nvSpPr>
          <p:cNvPr id="156" name="Google Shape;156;p33"/>
          <p:cNvSpPr txBox="1">
            <a:spLocks noGrp="1"/>
          </p:cNvSpPr>
          <p:nvPr>
            <p:ph type="title"/>
          </p:nvPr>
        </p:nvSpPr>
        <p:spPr>
          <a:xfrm>
            <a:off x="628650" y="202259"/>
            <a:ext cx="7886700" cy="1325563"/>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57" name="Google Shape;157;p33"/>
          <p:cNvPicPr preferRelativeResize="0"/>
          <p:nvPr/>
        </p:nvPicPr>
        <p:blipFill rotWithShape="1">
          <a:blip r:embed="rId2">
            <a:alphaModFix/>
          </a:blip>
          <a:srcRect/>
          <a:stretch/>
        </p:blipFill>
        <p:spPr>
          <a:xfrm>
            <a:off x="7467600" y="6009215"/>
            <a:ext cx="1559301" cy="787447"/>
          </a:xfrm>
          <a:prstGeom prst="rect">
            <a:avLst/>
          </a:prstGeom>
          <a:noFill/>
          <a:ln>
            <a:noFill/>
          </a:ln>
        </p:spPr>
      </p:pic>
      <p:grpSp>
        <p:nvGrpSpPr>
          <p:cNvPr id="158" name="Google Shape;158;p33"/>
          <p:cNvGrpSpPr/>
          <p:nvPr/>
        </p:nvGrpSpPr>
        <p:grpSpPr>
          <a:xfrm>
            <a:off x="2144995" y="3177707"/>
            <a:ext cx="4854010" cy="1143000"/>
            <a:chOff x="1981200" y="1826567"/>
            <a:chExt cx="4854010" cy="1143000"/>
          </a:xfrm>
        </p:grpSpPr>
        <p:pic>
          <p:nvPicPr>
            <p:cNvPr id="159" name="Google Shape;159;p33">
              <a:hlinkClick r:id="rId3"/>
            </p:cNvPr>
            <p:cNvPicPr preferRelativeResize="0"/>
            <p:nvPr/>
          </p:nvPicPr>
          <p:blipFill rotWithShape="1">
            <a:blip r:embed="rId4">
              <a:alphaModFix/>
            </a:blip>
            <a:srcRect/>
            <a:stretch/>
          </p:blipFill>
          <p:spPr>
            <a:xfrm>
              <a:off x="1981200" y="1826567"/>
              <a:ext cx="1143000" cy="1143000"/>
            </a:xfrm>
            <a:prstGeom prst="rect">
              <a:avLst/>
            </a:prstGeom>
            <a:noFill/>
            <a:ln>
              <a:noFill/>
            </a:ln>
          </p:spPr>
        </p:pic>
        <p:sp>
          <p:nvSpPr>
            <p:cNvPr id="160" name="Google Shape;160;p33"/>
            <p:cNvSpPr txBox="1"/>
            <p:nvPr/>
          </p:nvSpPr>
          <p:spPr>
            <a:xfrm>
              <a:off x="3544367" y="2167234"/>
              <a:ext cx="3290843"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Verdana"/>
                <a:buNone/>
              </a:pPr>
              <a:r>
                <a:rPr lang="en-US" sz="2400" b="0" i="0" u="none" strike="noStrike" cap="none">
                  <a:solidFill>
                    <a:schemeClr val="dk1"/>
                  </a:solidFill>
                  <a:latin typeface="Verdana"/>
                  <a:ea typeface="Verdana"/>
                  <a:cs typeface="Verdana"/>
                  <a:sym typeface="Verdana"/>
                </a:rPr>
                <a:t>Twitter – </a:t>
              </a:r>
              <a:r>
                <a:rPr lang="en-US" sz="2400" b="0" i="0" u="sng" strike="noStrike" cap="none">
                  <a:solidFill>
                    <a:schemeClr val="hlink"/>
                  </a:solidFill>
                  <a:latin typeface="Verdana"/>
                  <a:ea typeface="Verdana"/>
                  <a:cs typeface="Verdana"/>
                  <a:sym typeface="Verdana"/>
                  <a:hlinkClick r:id="rId3"/>
                </a:rPr>
                <a:t>VTSS_RIC</a:t>
              </a:r>
              <a:endParaRPr sz="2400" b="0" i="0" u="none" strike="noStrike" cap="none">
                <a:solidFill>
                  <a:schemeClr val="dk1"/>
                </a:solidFill>
                <a:latin typeface="Verdana"/>
                <a:ea typeface="Verdana"/>
                <a:cs typeface="Verdana"/>
                <a:sym typeface="Verdana"/>
              </a:endParaRPr>
            </a:p>
          </p:txBody>
        </p:sp>
      </p:grpSp>
      <p:grpSp>
        <p:nvGrpSpPr>
          <p:cNvPr id="161" name="Google Shape;161;p33"/>
          <p:cNvGrpSpPr/>
          <p:nvPr/>
        </p:nvGrpSpPr>
        <p:grpSpPr>
          <a:xfrm>
            <a:off x="2050634" y="4545484"/>
            <a:ext cx="5042731" cy="1143000"/>
            <a:chOff x="1981200" y="3426768"/>
            <a:chExt cx="5042731" cy="1143000"/>
          </a:xfrm>
        </p:grpSpPr>
        <p:pic>
          <p:nvPicPr>
            <p:cNvPr id="162" name="Google Shape;162;p33">
              <a:hlinkClick r:id="rId5"/>
            </p:cNvPr>
            <p:cNvPicPr preferRelativeResize="0"/>
            <p:nvPr/>
          </p:nvPicPr>
          <p:blipFill rotWithShape="1">
            <a:blip r:embed="rId6">
              <a:alphaModFix/>
            </a:blip>
            <a:srcRect/>
            <a:stretch/>
          </p:blipFill>
          <p:spPr>
            <a:xfrm>
              <a:off x="1981200" y="3426768"/>
              <a:ext cx="1143000" cy="1143000"/>
            </a:xfrm>
            <a:prstGeom prst="rect">
              <a:avLst/>
            </a:prstGeom>
            <a:noFill/>
            <a:ln>
              <a:noFill/>
            </a:ln>
          </p:spPr>
        </p:pic>
        <p:sp>
          <p:nvSpPr>
            <p:cNvPr id="163" name="Google Shape;163;p33"/>
            <p:cNvSpPr txBox="1"/>
            <p:nvPr/>
          </p:nvSpPr>
          <p:spPr>
            <a:xfrm>
              <a:off x="3547217" y="3767437"/>
              <a:ext cx="347671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Verdana"/>
                <a:buNone/>
              </a:pPr>
              <a:r>
                <a:rPr lang="en-US" sz="2400" b="0" i="0" u="none" strike="noStrike" cap="none">
                  <a:solidFill>
                    <a:schemeClr val="dk1"/>
                  </a:solidFill>
                  <a:latin typeface="Verdana"/>
                  <a:ea typeface="Verdana"/>
                  <a:cs typeface="Verdana"/>
                  <a:sym typeface="Verdana"/>
                </a:rPr>
                <a:t>Facebook – </a:t>
              </a:r>
              <a:r>
                <a:rPr lang="en-US" sz="2400" b="0" i="0" u="sng" strike="noStrike" cap="none">
                  <a:solidFill>
                    <a:schemeClr val="hlink"/>
                  </a:solidFill>
                  <a:latin typeface="Verdana"/>
                  <a:ea typeface="Verdana"/>
                  <a:cs typeface="Verdana"/>
                  <a:sym typeface="Verdana"/>
                  <a:hlinkClick r:id="rId5"/>
                </a:rPr>
                <a:t>VTSSRIC</a:t>
              </a:r>
              <a:endParaRPr sz="2400" b="0" i="0" u="none" strike="noStrike" cap="none">
                <a:solidFill>
                  <a:schemeClr val="dk1"/>
                </a:solidFill>
                <a:latin typeface="Verdana"/>
                <a:ea typeface="Verdana"/>
                <a:cs typeface="Verdana"/>
                <a:sym typeface="Verdana"/>
              </a:endParaRPr>
            </a:p>
          </p:txBody>
        </p:sp>
      </p:grpSp>
      <p:sp>
        <p:nvSpPr>
          <p:cNvPr id="164" name="Google Shape;164;p33"/>
          <p:cNvSpPr txBox="1"/>
          <p:nvPr/>
        </p:nvSpPr>
        <p:spPr>
          <a:xfrm>
            <a:off x="1066800" y="1752600"/>
            <a:ext cx="6781800"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Thank you for attending and please feel free to tag us at any of our social media handles below!</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Blank_No_VTSS" type="blank">
  <p:cSld name="BLANK">
    <p:bg>
      <p:bgPr>
        <a:solidFill>
          <a:schemeClr val="lt1"/>
        </a:solidFill>
        <a:effectLst/>
      </p:bgPr>
    </p:bg>
    <p:spTree>
      <p:nvGrpSpPr>
        <p:cNvPr id="1" name="Shape 25"/>
        <p:cNvGrpSpPr/>
        <p:nvPr/>
      </p:nvGrpSpPr>
      <p:grpSpPr>
        <a:xfrm>
          <a:off x="0" y="0"/>
          <a:ext cx="0" cy="0"/>
          <a:chOff x="0" y="0"/>
          <a:chExt cx="0" cy="0"/>
        </a:xfrm>
      </p:grpSpPr>
      <p:sp>
        <p:nvSpPr>
          <p:cNvPr id="26" name="Google Shape;26;p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7" name="Google Shape;27;p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8" name="Google Shape;28;p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1" type="title">
  <p:cSld name="TITLE">
    <p:spTree>
      <p:nvGrpSpPr>
        <p:cNvPr id="1" name="Shape 29"/>
        <p:cNvGrpSpPr/>
        <p:nvPr/>
      </p:nvGrpSpPr>
      <p:grpSpPr>
        <a:xfrm>
          <a:off x="0" y="0"/>
          <a:ext cx="0" cy="0"/>
          <a:chOff x="0" y="0"/>
          <a:chExt cx="0" cy="0"/>
        </a:xfrm>
      </p:grpSpPr>
      <p:pic>
        <p:nvPicPr>
          <p:cNvPr id="30" name="Google Shape;30;p6" descr="Decorative Image of Smiling kids" title="Decorative image"/>
          <p:cNvPicPr preferRelativeResize="0"/>
          <p:nvPr/>
        </p:nvPicPr>
        <p:blipFill rotWithShape="1">
          <a:blip r:embed="rId2">
            <a:alphaModFix/>
          </a:blip>
          <a:srcRect/>
          <a:stretch/>
        </p:blipFill>
        <p:spPr>
          <a:xfrm>
            <a:off x="0" y="1556656"/>
            <a:ext cx="9147018" cy="2849511"/>
          </a:xfrm>
          <a:prstGeom prst="rect">
            <a:avLst/>
          </a:prstGeom>
          <a:noFill/>
          <a:ln>
            <a:noFill/>
          </a:ln>
        </p:spPr>
      </p:pic>
      <p:sp>
        <p:nvSpPr>
          <p:cNvPr id="31" name="Google Shape;31;p6"/>
          <p:cNvSpPr txBox="1">
            <a:spLocks noGrp="1"/>
          </p:cNvSpPr>
          <p:nvPr>
            <p:ph type="ctrTitle"/>
          </p:nvPr>
        </p:nvSpPr>
        <p:spPr>
          <a:xfrm>
            <a:off x="953254" y="3671154"/>
            <a:ext cx="7240509" cy="1470025"/>
          </a:xfrm>
          <a:prstGeom prst="rect">
            <a:avLst/>
          </a:prstGeom>
          <a:solidFill>
            <a:schemeClr val="lt1">
              <a:alpha val="6745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6"/>
          <p:cNvSpPr txBox="1">
            <a:spLocks noGrp="1"/>
          </p:cNvSpPr>
          <p:nvPr>
            <p:ph type="subTitle" idx="1"/>
          </p:nvPr>
        </p:nvSpPr>
        <p:spPr>
          <a:xfrm>
            <a:off x="1373109" y="5257800"/>
            <a:ext cx="6400800" cy="914400"/>
          </a:xfrm>
          <a:prstGeom prst="rect">
            <a:avLst/>
          </a:prstGeom>
          <a:solidFill>
            <a:schemeClr val="lt1">
              <a:alpha val="67450"/>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33" name="Google Shape;33;p6"/>
          <p:cNvPicPr preferRelativeResize="0"/>
          <p:nvPr/>
        </p:nvPicPr>
        <p:blipFill rotWithShape="1">
          <a:blip r:embed="rId3">
            <a:alphaModFix/>
          </a:blip>
          <a:srcRect/>
          <a:stretch/>
        </p:blipFill>
        <p:spPr>
          <a:xfrm>
            <a:off x="3200400" y="104910"/>
            <a:ext cx="2667000" cy="134683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3">
  <p:cSld name="Title Slide 3">
    <p:spTree>
      <p:nvGrpSpPr>
        <p:cNvPr id="1" name="Shape 34"/>
        <p:cNvGrpSpPr/>
        <p:nvPr/>
      </p:nvGrpSpPr>
      <p:grpSpPr>
        <a:xfrm>
          <a:off x="0" y="0"/>
          <a:ext cx="0" cy="0"/>
          <a:chOff x="0" y="0"/>
          <a:chExt cx="0" cy="0"/>
        </a:xfrm>
      </p:grpSpPr>
      <p:pic>
        <p:nvPicPr>
          <p:cNvPr id="35" name="Google Shape;35;p7"/>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36" name="Google Shape;36;p7"/>
          <p:cNvSpPr txBox="1">
            <a:spLocks noGrp="1"/>
          </p:cNvSpPr>
          <p:nvPr>
            <p:ph type="ctrTitle"/>
          </p:nvPr>
        </p:nvSpPr>
        <p:spPr>
          <a:xfrm>
            <a:off x="953254" y="3671154"/>
            <a:ext cx="7240509" cy="1470025"/>
          </a:xfrm>
          <a:prstGeom prst="rect">
            <a:avLst/>
          </a:prstGeom>
          <a:solidFill>
            <a:schemeClr val="lt1">
              <a:alpha val="6745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7"/>
          <p:cNvSpPr txBox="1">
            <a:spLocks noGrp="1"/>
          </p:cNvSpPr>
          <p:nvPr>
            <p:ph type="subTitle" idx="1"/>
          </p:nvPr>
        </p:nvSpPr>
        <p:spPr>
          <a:xfrm>
            <a:off x="1373109" y="5257800"/>
            <a:ext cx="6400800" cy="914400"/>
          </a:xfrm>
          <a:prstGeom prst="rect">
            <a:avLst/>
          </a:prstGeom>
          <a:solidFill>
            <a:schemeClr val="lt1">
              <a:alpha val="67450"/>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38" name="Google Shape;38;p7"/>
          <p:cNvPicPr preferRelativeResize="0"/>
          <p:nvPr/>
        </p:nvPicPr>
        <p:blipFill rotWithShape="1">
          <a:blip r:embed="rId3">
            <a:alphaModFix/>
          </a:blip>
          <a:srcRect/>
          <a:stretch/>
        </p:blipFill>
        <p:spPr>
          <a:xfrm>
            <a:off x="3200400" y="104910"/>
            <a:ext cx="2667000" cy="134683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4">
  <p:cSld name="Title Slide  4">
    <p:spTree>
      <p:nvGrpSpPr>
        <p:cNvPr id="1" name="Shape 39"/>
        <p:cNvGrpSpPr/>
        <p:nvPr/>
      </p:nvGrpSpPr>
      <p:grpSpPr>
        <a:xfrm>
          <a:off x="0" y="0"/>
          <a:ext cx="0" cy="0"/>
          <a:chOff x="0" y="0"/>
          <a:chExt cx="0" cy="0"/>
        </a:xfrm>
      </p:grpSpPr>
      <p:pic>
        <p:nvPicPr>
          <p:cNvPr id="40" name="Google Shape;40;p8"/>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41" name="Google Shape;41;p8"/>
          <p:cNvSpPr txBox="1">
            <a:spLocks noGrp="1"/>
          </p:cNvSpPr>
          <p:nvPr>
            <p:ph type="ctrTitle"/>
          </p:nvPr>
        </p:nvSpPr>
        <p:spPr>
          <a:xfrm>
            <a:off x="953254" y="3671154"/>
            <a:ext cx="7240509" cy="1470025"/>
          </a:xfrm>
          <a:prstGeom prst="rect">
            <a:avLst/>
          </a:prstGeom>
          <a:solidFill>
            <a:schemeClr val="lt1">
              <a:alpha val="6745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8"/>
          <p:cNvSpPr txBox="1">
            <a:spLocks noGrp="1"/>
          </p:cNvSpPr>
          <p:nvPr>
            <p:ph type="subTitle" idx="1"/>
          </p:nvPr>
        </p:nvSpPr>
        <p:spPr>
          <a:xfrm>
            <a:off x="1373109" y="5257800"/>
            <a:ext cx="6400800" cy="914400"/>
          </a:xfrm>
          <a:prstGeom prst="rect">
            <a:avLst/>
          </a:prstGeom>
          <a:solidFill>
            <a:schemeClr val="lt1">
              <a:alpha val="67450"/>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43" name="Google Shape;43;p8"/>
          <p:cNvPicPr preferRelativeResize="0"/>
          <p:nvPr/>
        </p:nvPicPr>
        <p:blipFill rotWithShape="1">
          <a:blip r:embed="rId3">
            <a:alphaModFix/>
          </a:blip>
          <a:srcRect/>
          <a:stretch/>
        </p:blipFill>
        <p:spPr>
          <a:xfrm>
            <a:off x="3200401" y="104910"/>
            <a:ext cx="2666998" cy="134683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5">
  <p:cSld name="Title Slide 5">
    <p:spTree>
      <p:nvGrpSpPr>
        <p:cNvPr id="1" name="Shape 44"/>
        <p:cNvGrpSpPr/>
        <p:nvPr/>
      </p:nvGrpSpPr>
      <p:grpSpPr>
        <a:xfrm>
          <a:off x="0" y="0"/>
          <a:ext cx="0" cy="0"/>
          <a:chOff x="0" y="0"/>
          <a:chExt cx="0" cy="0"/>
        </a:xfrm>
      </p:grpSpPr>
      <p:pic>
        <p:nvPicPr>
          <p:cNvPr id="45" name="Google Shape;45;p9"/>
          <p:cNvPicPr preferRelativeResize="0"/>
          <p:nvPr/>
        </p:nvPicPr>
        <p:blipFill rotWithShape="1">
          <a:blip r:embed="rId2">
            <a:alphaModFix/>
          </a:blip>
          <a:srcRect/>
          <a:stretch/>
        </p:blipFill>
        <p:spPr>
          <a:xfrm>
            <a:off x="0" y="1599831"/>
            <a:ext cx="9147018" cy="2763161"/>
          </a:xfrm>
          <a:prstGeom prst="rect">
            <a:avLst/>
          </a:prstGeom>
          <a:noFill/>
          <a:ln>
            <a:noFill/>
          </a:ln>
        </p:spPr>
      </p:pic>
      <p:sp>
        <p:nvSpPr>
          <p:cNvPr id="46" name="Google Shape;46;p9"/>
          <p:cNvSpPr txBox="1">
            <a:spLocks noGrp="1"/>
          </p:cNvSpPr>
          <p:nvPr>
            <p:ph type="ctrTitle"/>
          </p:nvPr>
        </p:nvSpPr>
        <p:spPr>
          <a:xfrm>
            <a:off x="953254" y="3671154"/>
            <a:ext cx="7240509" cy="1470025"/>
          </a:xfrm>
          <a:prstGeom prst="rect">
            <a:avLst/>
          </a:prstGeom>
          <a:solidFill>
            <a:schemeClr val="lt1">
              <a:alpha val="6745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9"/>
          <p:cNvSpPr txBox="1">
            <a:spLocks noGrp="1"/>
          </p:cNvSpPr>
          <p:nvPr>
            <p:ph type="subTitle" idx="1"/>
          </p:nvPr>
        </p:nvSpPr>
        <p:spPr>
          <a:xfrm>
            <a:off x="1373109" y="5257800"/>
            <a:ext cx="6400800" cy="914400"/>
          </a:xfrm>
          <a:prstGeom prst="rect">
            <a:avLst/>
          </a:prstGeom>
          <a:solidFill>
            <a:schemeClr val="lt1">
              <a:alpha val="67450"/>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48" name="Google Shape;48;p9"/>
          <p:cNvPicPr preferRelativeResize="0"/>
          <p:nvPr/>
        </p:nvPicPr>
        <p:blipFill rotWithShape="1">
          <a:blip r:embed="rId3">
            <a:alphaModFix/>
          </a:blip>
          <a:srcRect/>
          <a:stretch/>
        </p:blipFill>
        <p:spPr>
          <a:xfrm>
            <a:off x="3200401" y="104910"/>
            <a:ext cx="2666998" cy="1346833"/>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VTSS Text">
  <p:cSld name="Title - VTSS Text">
    <p:spTree>
      <p:nvGrpSpPr>
        <p:cNvPr id="1" name="Shape 49"/>
        <p:cNvGrpSpPr/>
        <p:nvPr/>
      </p:nvGrpSpPr>
      <p:grpSpPr>
        <a:xfrm>
          <a:off x="0" y="0"/>
          <a:ext cx="0" cy="0"/>
          <a:chOff x="0" y="0"/>
          <a:chExt cx="0" cy="0"/>
        </a:xfrm>
      </p:grpSpPr>
      <p:sp>
        <p:nvSpPr>
          <p:cNvPr id="50" name="Google Shape;50;p10"/>
          <p:cNvSpPr txBox="1">
            <a:spLocks noGrp="1"/>
          </p:cNvSpPr>
          <p:nvPr>
            <p:ph type="ctrTitle"/>
          </p:nvPr>
        </p:nvSpPr>
        <p:spPr>
          <a:xfrm>
            <a:off x="928464" y="1600200"/>
            <a:ext cx="7240509" cy="1470025"/>
          </a:xfrm>
          <a:prstGeom prst="rect">
            <a:avLst/>
          </a:prstGeom>
          <a:solidFill>
            <a:schemeClr val="lt1">
              <a:alpha val="6745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0"/>
          <p:cNvSpPr txBox="1">
            <a:spLocks noGrp="1"/>
          </p:cNvSpPr>
          <p:nvPr>
            <p:ph type="subTitle" idx="1"/>
          </p:nvPr>
        </p:nvSpPr>
        <p:spPr>
          <a:xfrm>
            <a:off x="1348319" y="3429000"/>
            <a:ext cx="6400800" cy="914400"/>
          </a:xfrm>
          <a:prstGeom prst="rect">
            <a:avLst/>
          </a:prstGeom>
          <a:solidFill>
            <a:schemeClr val="lt1">
              <a:alpha val="67450"/>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52" name="Google Shape;52;p10"/>
          <p:cNvSpPr txBox="1"/>
          <p:nvPr/>
        </p:nvSpPr>
        <p:spPr>
          <a:xfrm>
            <a:off x="152400" y="471984"/>
            <a:ext cx="8763000"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200"/>
              <a:buFont typeface="Arial"/>
              <a:buNone/>
            </a:pPr>
            <a:r>
              <a:rPr lang="en-US" sz="4200" b="1" i="0" u="none" strike="noStrike" cap="none">
                <a:solidFill>
                  <a:srgbClr val="003369"/>
                </a:solidFill>
                <a:latin typeface="Quattrocento Sans"/>
                <a:ea typeface="Quattrocento Sans"/>
                <a:cs typeface="Quattrocento Sans"/>
                <a:sym typeface="Quattrocento Sans"/>
              </a:rPr>
              <a:t>Virginia Tiered Systems of Supports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000"/>
              <a:buFont typeface="Verdana"/>
              <a:buNone/>
              <a:defRPr sz="40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Verdana"/>
                <a:ea typeface="Verdana"/>
                <a:cs typeface="Verdana"/>
                <a:sym typeface="Verdana"/>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
        <p:cNvGrpSpPr/>
        <p:nvPr/>
      </p:nvGrpSpPr>
      <p:grpSpPr>
        <a:xfrm>
          <a:off x="0" y="0"/>
          <a:ext cx="0" cy="0"/>
          <a:chOff x="0" y="0"/>
          <a:chExt cx="0" cy="0"/>
        </a:xfrm>
      </p:grpSpPr>
      <p:sp>
        <p:nvSpPr>
          <p:cNvPr id="58" name="Google Shape;58;p12"/>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9" name="Google Shape;59;p12"/>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 name="Google Shape;60;p12"/>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1" name="Google Shape;61;p12"/>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2" name="Google Shape;62;p12"/>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hyperlink" Target="https://mimtsstac.org/" TargetMode="External"/><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hyperlink" Target="https://mimtsstac.org/"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intensiveintervention.org/sites/default/files/Coaching_Selection_Criteria_508.pdf" TargetMode="External"/><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hyperlink" Target="https://intensiveintervention.org/sites/default/files/Coaching_Selection_Criteria_508.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hyperlink" Target="https://www.ascd.org/el/articles/you-cant-have-a-coaching-culture-without-a-structur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30.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lawinsider.com/dictionary/decision-making-authority#:~:text=Decision%2Dmaking%20authority%20means%20the%20power%20to%20make%20important%20decisions,-Sample%201Sample" TargetMode="External"/><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hyperlink" Target="https://northstarfacilitators.com/2019/04/decision-making-authority/"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hyperlink" Target="https://flpbis.cbcs.usf.edu/" TargetMode="External"/><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1.xml"/><Relationship Id="rId5" Type="http://schemas.openxmlformats.org/officeDocument/2006/relationships/image" Target="../media/image30.jp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hyperlink" Target="https://tmyles.weebly.com/uploads/2/6/2/6/26261249/nb_instructional_coaching_model.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image" Target="../media/image30.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11.xml"/><Relationship Id="rId5" Type="http://schemas.openxmlformats.org/officeDocument/2006/relationships/hyperlink" Target="https://implementation.fpg.unc.edu/" TargetMode="Externa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17.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11.xml"/><Relationship Id="rId4" Type="http://schemas.openxmlformats.org/officeDocument/2006/relationships/image" Target="../media/image30.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hyperlink" Target="https://dpi.wi.gov/coaching" TargetMode="External"/><Relationship Id="rId2" Type="http://schemas.openxmlformats.org/officeDocument/2006/relationships/notesSlide" Target="../notesSlides/notesSlide43.xml"/><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hyperlink" Target="https://implementation.fpg.unc.edu/resource/communication-protocols-worksheet/" TargetMode="External"/><Relationship Id="rId2" Type="http://schemas.openxmlformats.org/officeDocument/2006/relationships/notesSlide" Target="../notesSlides/notesSlide44.xml"/><Relationship Id="rId1" Type="http://schemas.openxmlformats.org/officeDocument/2006/relationships/slideLayout" Target="../slideLayouts/slideLayout11.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hyperlink" Target="https://implementation.fpg.unc.edu/resource/communication-protocols-worksheet/" TargetMode="External"/><Relationship Id="rId2" Type="http://schemas.openxmlformats.org/officeDocument/2006/relationships/notesSlide" Target="../notesSlides/notesSlide45.xml"/><Relationship Id="rId1" Type="http://schemas.openxmlformats.org/officeDocument/2006/relationships/slideLayout" Target="../slideLayouts/slideLayout11.xml"/><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6.xml"/><Relationship Id="rId1" Type="http://schemas.openxmlformats.org/officeDocument/2006/relationships/slideLayout" Target="../slideLayouts/slideLayout11.xml"/><Relationship Id="rId4" Type="http://schemas.openxmlformats.org/officeDocument/2006/relationships/image" Target="../media/image30.jp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1.xml"/><Relationship Id="rId1" Type="http://schemas.openxmlformats.org/officeDocument/2006/relationships/slideLayout" Target="../slideLayouts/slideLayout11.xml"/><Relationship Id="rId4" Type="http://schemas.openxmlformats.org/officeDocument/2006/relationships/image" Target="../media/image30.jp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hyperlink" Target="https://www.ascd.org/el/articles/you-cant-have-a-coaching-culture-without-a-structure" TargetMode="External"/><Relationship Id="rId2" Type="http://schemas.openxmlformats.org/officeDocument/2006/relationships/notesSlide" Target="../notesSlides/notesSlide55.xml"/><Relationship Id="rId1" Type="http://schemas.openxmlformats.org/officeDocument/2006/relationships/slideLayout" Target="../slideLayouts/slideLayout11.xml"/><Relationship Id="rId5" Type="http://schemas.openxmlformats.org/officeDocument/2006/relationships/hyperlink" Target="http://www.pbis.org" TargetMode="External"/><Relationship Id="rId4" Type="http://schemas.openxmlformats.org/officeDocument/2006/relationships/hyperlink" Target="http://u.osu.edu/familyschoolpartnerships/earlyliteracy/"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implementation.fpg.unc.edu/wp-content/uploads/Practice-Profile-for-Coaching.docx.pdf" TargetMode="External"/><Relationship Id="rId2" Type="http://schemas.openxmlformats.org/officeDocument/2006/relationships/notesSlide" Target="../notesSlides/notesSlide56.xml"/><Relationship Id="rId1" Type="http://schemas.openxmlformats.org/officeDocument/2006/relationships/slideLayout" Target="../slideLayouts/slideLayout11.xml"/><Relationship Id="rId5" Type="http://schemas.openxmlformats.org/officeDocument/2006/relationships/hyperlink" Target="https://www.lawinsider.com/dictionary/decision-making-authority#:~:text=Decision%2Dmaking%20authority%20means%20the%20power%20to%20make%20important%20decisions,-Sample%201Sample" TargetMode="External"/><Relationship Id="rId4" Type="http://schemas.openxmlformats.org/officeDocument/2006/relationships/hyperlink" Target="https://www.lawinsider.com/dictionary/decision-making-authority"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flpbis.cbcs.usf.edu/foundations/problem-solving.html" TargetMode="External"/><Relationship Id="rId2" Type="http://schemas.openxmlformats.org/officeDocument/2006/relationships/notesSlide" Target="../notesSlides/notesSlide57.xml"/><Relationship Id="rId1" Type="http://schemas.openxmlformats.org/officeDocument/2006/relationships/slideLayout" Target="../slideLayouts/slideLayout11.xml"/><Relationship Id="rId5" Type="http://schemas.openxmlformats.org/officeDocument/2006/relationships/hyperlink" Target="https://mimtsstac.org/" TargetMode="External"/><Relationship Id="rId4" Type="http://schemas.openxmlformats.org/officeDocument/2006/relationships/hyperlink" Target="https://northstarfacilitators.com/2019/04/decision-making-authority/"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intensiveintervention.org/" TargetMode="External"/><Relationship Id="rId2" Type="http://schemas.openxmlformats.org/officeDocument/2006/relationships/notesSlide" Target="../notesSlides/notesSlide58.xml"/><Relationship Id="rId1" Type="http://schemas.openxmlformats.org/officeDocument/2006/relationships/slideLayout" Target="../slideLayouts/slideLayout11.xml"/><Relationship Id="rId5" Type="http://schemas.openxmlformats.org/officeDocument/2006/relationships/hyperlink" Target="https://implementation.fpg.unc.edu/resource/communication-protocols-worksheet/" TargetMode="External"/><Relationship Id="rId4" Type="http://schemas.openxmlformats.org/officeDocument/2006/relationships/hyperlink" Target="https://tmyles.weebly.com/uploads/2/6/2/6/26261249/nb_instructional_coaching_model.pdf"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education.vermont.gov/sites/aoe/files/documents/edu-coaching-as-professional-learning_0.pdf" TargetMode="External"/><Relationship Id="rId2" Type="http://schemas.openxmlformats.org/officeDocument/2006/relationships/notesSlide" Target="../notesSlides/notesSlide59.xml"/><Relationship Id="rId1" Type="http://schemas.openxmlformats.org/officeDocument/2006/relationships/slideLayout" Target="../slideLayouts/slideLayout11.xml"/><Relationship Id="rId4" Type="http://schemas.openxmlformats.org/officeDocument/2006/relationships/hyperlink" Target="https://dpi.wi.gov/coachin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hyperlink" Target="https://www.schoolcounselors4mtss.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hyperlink" Target="https://www.pbis.org/resource/pbis-implementation-blueprin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34"/>
          <p:cNvSpPr txBox="1">
            <a:spLocks noGrp="1"/>
          </p:cNvSpPr>
          <p:nvPr>
            <p:ph type="ctrTitle"/>
          </p:nvPr>
        </p:nvSpPr>
        <p:spPr>
          <a:xfrm>
            <a:off x="953254" y="3671154"/>
            <a:ext cx="7240509" cy="1470025"/>
          </a:xfrm>
          <a:prstGeom prst="rect">
            <a:avLst/>
          </a:prstGeom>
          <a:solidFill>
            <a:schemeClr val="lt1">
              <a:alpha val="6745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5400"/>
              <a:buFont typeface="Verdana"/>
              <a:buNone/>
            </a:pPr>
            <a:r>
              <a:rPr lang="en-US" sz="4600" b="1">
                <a:latin typeface="Nixie One"/>
                <a:ea typeface="Nixie One"/>
                <a:cs typeface="Nixie One"/>
                <a:sym typeface="Nixie One"/>
              </a:rPr>
              <a:t>Continuing to Grow Your Coaching System</a:t>
            </a:r>
            <a:endParaRPr sz="4200"/>
          </a:p>
        </p:txBody>
      </p:sp>
      <p:sp>
        <p:nvSpPr>
          <p:cNvPr id="170" name="Google Shape;170;p34"/>
          <p:cNvSpPr txBox="1">
            <a:spLocks noGrp="1"/>
          </p:cNvSpPr>
          <p:nvPr>
            <p:ph type="subTitle" idx="1"/>
          </p:nvPr>
        </p:nvSpPr>
        <p:spPr>
          <a:xfrm>
            <a:off x="1373121" y="5355000"/>
            <a:ext cx="6400800" cy="914400"/>
          </a:xfrm>
          <a:prstGeom prst="rect">
            <a:avLst/>
          </a:prstGeom>
          <a:solidFill>
            <a:schemeClr val="lt1">
              <a:alpha val="67450"/>
            </a:schemeClr>
          </a:solid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888888"/>
              </a:buClr>
              <a:buSzPts val="3200"/>
              <a:buNone/>
            </a:pPr>
            <a:r>
              <a:rPr lang="en-US" sz="3300" b="1">
                <a:solidFill>
                  <a:schemeClr val="dk1"/>
                </a:solidFill>
                <a:latin typeface="Nixie One"/>
                <a:ea typeface="Nixie One"/>
                <a:cs typeface="Nixie One"/>
                <a:sym typeface="Nixie One"/>
              </a:rPr>
              <a:t>October 16, 2025</a:t>
            </a:r>
            <a:endParaRPr sz="3300" b="1">
              <a:solidFill>
                <a:schemeClr val="dk1"/>
              </a:solidFill>
              <a:latin typeface="Nixie One"/>
              <a:ea typeface="Nixie One"/>
              <a:cs typeface="Nixie One"/>
              <a:sym typeface="Nixie On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6"/>
          <p:cNvSpPr txBox="1">
            <a:spLocks noGrp="1"/>
          </p:cNvSpPr>
          <p:nvPr>
            <p:ph type="body" idx="1"/>
          </p:nvPr>
        </p:nvSpPr>
        <p:spPr>
          <a:xfrm>
            <a:off x="457200" y="1551800"/>
            <a:ext cx="8229600" cy="4909200"/>
          </a:xfrm>
          <a:prstGeom prst="rect">
            <a:avLst/>
          </a:prstGeom>
          <a:noFill/>
          <a:ln>
            <a:noFill/>
          </a:ln>
        </p:spPr>
        <p:txBody>
          <a:bodyPr spcFirstLastPara="1" wrap="square" lIns="91425" tIns="45700" rIns="91425" bIns="45700" anchor="t" anchorCtr="0">
            <a:normAutofit/>
          </a:bodyPr>
          <a:lstStyle/>
          <a:p>
            <a:pPr marL="457200" lvl="0" indent="-400050" algn="l" rtl="0">
              <a:lnSpc>
                <a:spcPct val="100000"/>
              </a:lnSpc>
              <a:spcBef>
                <a:spcPts val="0"/>
              </a:spcBef>
              <a:spcAft>
                <a:spcPts val="0"/>
              </a:spcAft>
              <a:buSzPts val="2700"/>
              <a:buFont typeface="Nixie One"/>
              <a:buChar char="•"/>
            </a:pPr>
            <a:r>
              <a:rPr lang="en-US" sz="2700" b="1">
                <a:latin typeface="Nixie One"/>
                <a:ea typeface="Nixie One"/>
                <a:cs typeface="Nixie One"/>
                <a:sym typeface="Nixie One"/>
              </a:rPr>
              <a:t>Established a vision for a culture of coaching in your division.</a:t>
            </a:r>
            <a:endParaRPr sz="2700" b="1">
              <a:latin typeface="Nixie One"/>
              <a:ea typeface="Nixie One"/>
              <a:cs typeface="Nixie One"/>
              <a:sym typeface="Nixie One"/>
            </a:endParaRPr>
          </a:p>
          <a:p>
            <a:pPr marL="457200" lvl="0" indent="0" algn="l" rtl="0">
              <a:lnSpc>
                <a:spcPct val="100000"/>
              </a:lnSpc>
              <a:spcBef>
                <a:spcPts val="0"/>
              </a:spcBef>
              <a:spcAft>
                <a:spcPts val="0"/>
              </a:spcAft>
              <a:buClr>
                <a:schemeClr val="dk1"/>
              </a:buClr>
              <a:buSzPts val="1100"/>
              <a:buFont typeface="Arial"/>
              <a:buNone/>
            </a:pPr>
            <a:endParaRPr sz="2700">
              <a:latin typeface="Nixie One"/>
              <a:ea typeface="Nixie One"/>
              <a:cs typeface="Nixie One"/>
              <a:sym typeface="Nixie One"/>
            </a:endParaRPr>
          </a:p>
          <a:p>
            <a:pPr marL="457200" lvl="0" indent="-400050" algn="l" rtl="0">
              <a:lnSpc>
                <a:spcPct val="100000"/>
              </a:lnSpc>
              <a:spcBef>
                <a:spcPts val="0"/>
              </a:spcBef>
              <a:spcAft>
                <a:spcPts val="0"/>
              </a:spcAft>
              <a:buSzPts val="2700"/>
              <a:buFont typeface="Nixie One"/>
              <a:buChar char="•"/>
            </a:pPr>
            <a:r>
              <a:rPr lang="en-US" sz="2700" b="1">
                <a:latin typeface="Nixie One"/>
                <a:ea typeface="Nixie One"/>
                <a:cs typeface="Nixie One"/>
                <a:sym typeface="Nixie One"/>
              </a:rPr>
              <a:t>Discussed how do you include coaching as a part of your division initiatives.</a:t>
            </a:r>
            <a:endParaRPr sz="2700" b="1">
              <a:latin typeface="Nixie One"/>
              <a:ea typeface="Nixie One"/>
              <a:cs typeface="Nixie One"/>
              <a:sym typeface="Nixie One"/>
            </a:endParaRPr>
          </a:p>
          <a:p>
            <a:pPr marL="457200" lvl="0" indent="0" algn="l" rtl="0">
              <a:lnSpc>
                <a:spcPct val="100000"/>
              </a:lnSpc>
              <a:spcBef>
                <a:spcPts val="0"/>
              </a:spcBef>
              <a:spcAft>
                <a:spcPts val="0"/>
              </a:spcAft>
              <a:buClr>
                <a:schemeClr val="dk1"/>
              </a:buClr>
              <a:buSzPts val="1100"/>
              <a:buFont typeface="Arial"/>
              <a:buNone/>
            </a:pPr>
            <a:endParaRPr sz="2700" b="1">
              <a:latin typeface="Nixie One"/>
              <a:ea typeface="Nixie One"/>
              <a:cs typeface="Nixie One"/>
              <a:sym typeface="Nixie One"/>
            </a:endParaRPr>
          </a:p>
          <a:p>
            <a:pPr marL="457200" lvl="0" indent="-400050" algn="l" rtl="0">
              <a:lnSpc>
                <a:spcPct val="100000"/>
              </a:lnSpc>
              <a:spcBef>
                <a:spcPts val="0"/>
              </a:spcBef>
              <a:spcAft>
                <a:spcPts val="0"/>
              </a:spcAft>
              <a:buSzPts val="2700"/>
              <a:buFont typeface="Nixie One"/>
              <a:buChar char="•"/>
            </a:pPr>
            <a:r>
              <a:rPr lang="en-US" sz="2700" b="1">
                <a:latin typeface="Nixie One"/>
                <a:ea typeface="Nixie One"/>
                <a:cs typeface="Nixie One"/>
                <a:sym typeface="Nixie One"/>
              </a:rPr>
              <a:t>Determined the knowledge, skills, and abilities your coaches need?. </a:t>
            </a:r>
            <a:endParaRPr sz="2700" b="1">
              <a:latin typeface="Nixie One"/>
              <a:ea typeface="Nixie One"/>
              <a:cs typeface="Nixie One"/>
              <a:sym typeface="Nixie One"/>
            </a:endParaRPr>
          </a:p>
          <a:p>
            <a:pPr marL="457200" lvl="0" indent="0" algn="l" rtl="0">
              <a:lnSpc>
                <a:spcPct val="100000"/>
              </a:lnSpc>
              <a:spcBef>
                <a:spcPts val="0"/>
              </a:spcBef>
              <a:spcAft>
                <a:spcPts val="0"/>
              </a:spcAft>
              <a:buClr>
                <a:schemeClr val="dk1"/>
              </a:buClr>
              <a:buSzPts val="1100"/>
              <a:buFont typeface="Arial"/>
              <a:buNone/>
            </a:pPr>
            <a:endParaRPr sz="2700" b="1">
              <a:latin typeface="Nixie One"/>
              <a:ea typeface="Nixie One"/>
              <a:cs typeface="Nixie One"/>
              <a:sym typeface="Nixie One"/>
            </a:endParaRPr>
          </a:p>
          <a:p>
            <a:pPr marL="457200" lvl="0" indent="-400050" algn="l" rtl="0">
              <a:lnSpc>
                <a:spcPct val="100000"/>
              </a:lnSpc>
              <a:spcBef>
                <a:spcPts val="0"/>
              </a:spcBef>
              <a:spcAft>
                <a:spcPts val="0"/>
              </a:spcAft>
              <a:buSzPts val="2700"/>
              <a:buFont typeface="Nixie One"/>
              <a:buChar char="•"/>
            </a:pPr>
            <a:r>
              <a:rPr lang="en-US" sz="2700" b="1">
                <a:latin typeface="Nixie One"/>
                <a:ea typeface="Nixie One"/>
                <a:cs typeface="Nixie One"/>
                <a:sym typeface="Nixie One"/>
              </a:rPr>
              <a:t>Planned next steps to continue growing your coaching system.</a:t>
            </a:r>
            <a:endParaRPr sz="3100"/>
          </a:p>
        </p:txBody>
      </p:sp>
      <p:sp>
        <p:nvSpPr>
          <p:cNvPr id="289" name="Google Shape;289;p4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111111"/>
              <a:buNone/>
            </a:pPr>
            <a:r>
              <a:rPr lang="en-US" b="1">
                <a:latin typeface="Nixie One"/>
                <a:ea typeface="Nixie One"/>
                <a:cs typeface="Nixie One"/>
                <a:sym typeface="Nixie One"/>
              </a:rPr>
              <a:t>Growing Your Coaching System </a:t>
            </a:r>
            <a:endParaRPr b="1">
              <a:latin typeface="Nixie One"/>
              <a:ea typeface="Nixie One"/>
              <a:cs typeface="Nixie One"/>
              <a:sym typeface="Nixie One"/>
            </a:endParaRPr>
          </a:p>
          <a:p>
            <a:pPr marL="0" lvl="0" indent="0" algn="ctr" rtl="0">
              <a:lnSpc>
                <a:spcPct val="90000"/>
              </a:lnSpc>
              <a:spcBef>
                <a:spcPts val="0"/>
              </a:spcBef>
              <a:spcAft>
                <a:spcPts val="0"/>
              </a:spcAft>
              <a:buSzPct val="111111"/>
              <a:buNone/>
            </a:pPr>
            <a:r>
              <a:rPr lang="en-US" b="1">
                <a:latin typeface="Nixie One"/>
                <a:ea typeface="Nixie One"/>
                <a:cs typeface="Nixie One"/>
                <a:sym typeface="Nixie One"/>
              </a:rPr>
              <a:t>Part 1</a:t>
            </a:r>
            <a:endParaRPr b="1">
              <a:latin typeface="Nixie One"/>
              <a:ea typeface="Nixie One"/>
              <a:cs typeface="Nixie One"/>
              <a:sym typeface="Nixie One"/>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7"/>
          <p:cNvSpPr txBox="1">
            <a:spLocks noGrp="1"/>
          </p:cNvSpPr>
          <p:nvPr>
            <p:ph type="body" idx="1"/>
          </p:nvPr>
        </p:nvSpPr>
        <p:spPr>
          <a:xfrm>
            <a:off x="344250" y="1555550"/>
            <a:ext cx="8229600" cy="4792500"/>
          </a:xfrm>
          <a:prstGeom prst="rect">
            <a:avLst/>
          </a:prstGeom>
          <a:noFill/>
          <a:ln>
            <a:noFill/>
          </a:ln>
        </p:spPr>
        <p:txBody>
          <a:bodyPr spcFirstLastPara="1" wrap="square" lIns="91425" tIns="45700" rIns="91425" bIns="45700" anchor="t" anchorCtr="0">
            <a:normAutofit/>
          </a:bodyPr>
          <a:lstStyle/>
          <a:p>
            <a:pPr marL="457200" lvl="0" indent="-402200" algn="l" rtl="0">
              <a:lnSpc>
                <a:spcPct val="90000"/>
              </a:lnSpc>
              <a:spcBef>
                <a:spcPts val="0"/>
              </a:spcBef>
              <a:spcAft>
                <a:spcPts val="0"/>
              </a:spcAft>
              <a:buSzPts val="2734"/>
              <a:buFont typeface="Nixie One"/>
              <a:buChar char="•"/>
            </a:pPr>
            <a:r>
              <a:rPr lang="en-US" sz="2733" b="1">
                <a:latin typeface="Nixie One"/>
                <a:ea typeface="Nixie One"/>
                <a:cs typeface="Nixie One"/>
                <a:sym typeface="Nixie One"/>
              </a:rPr>
              <a:t>What are your next steps for establishing a vision for a culture of coaching in your division?</a:t>
            </a:r>
            <a:endParaRPr sz="2733" b="1">
              <a:latin typeface="Nixie One"/>
              <a:ea typeface="Nixie One"/>
              <a:cs typeface="Nixie One"/>
              <a:sym typeface="Nixie One"/>
            </a:endParaRPr>
          </a:p>
          <a:p>
            <a:pPr marL="457200" lvl="0" indent="0" algn="l" rtl="0">
              <a:lnSpc>
                <a:spcPct val="90000"/>
              </a:lnSpc>
              <a:spcBef>
                <a:spcPts val="0"/>
              </a:spcBef>
              <a:spcAft>
                <a:spcPts val="0"/>
              </a:spcAft>
              <a:buClr>
                <a:schemeClr val="dk1"/>
              </a:buClr>
              <a:buSzPts val="1100"/>
              <a:buFont typeface="Arial"/>
              <a:buNone/>
            </a:pPr>
            <a:endParaRPr sz="2733">
              <a:latin typeface="Nixie One"/>
              <a:ea typeface="Nixie One"/>
              <a:cs typeface="Nixie One"/>
              <a:sym typeface="Nixie One"/>
            </a:endParaRPr>
          </a:p>
          <a:p>
            <a:pPr marL="457200" lvl="0" indent="-402200" algn="l" rtl="0">
              <a:lnSpc>
                <a:spcPct val="90000"/>
              </a:lnSpc>
              <a:spcBef>
                <a:spcPts val="0"/>
              </a:spcBef>
              <a:spcAft>
                <a:spcPts val="0"/>
              </a:spcAft>
              <a:buSzPts val="2734"/>
              <a:buFont typeface="Nixie One"/>
              <a:buChar char="•"/>
            </a:pPr>
            <a:r>
              <a:rPr lang="en-US" sz="2733" b="1">
                <a:latin typeface="Nixie One"/>
                <a:ea typeface="Nixie One"/>
                <a:cs typeface="Nixie One"/>
                <a:sym typeface="Nixie One"/>
              </a:rPr>
              <a:t>Do you include coaching as a part of your division initiatives? </a:t>
            </a:r>
            <a:endParaRPr sz="2733" b="1">
              <a:latin typeface="Nixie One"/>
              <a:ea typeface="Nixie One"/>
              <a:cs typeface="Nixie One"/>
              <a:sym typeface="Nixie One"/>
            </a:endParaRPr>
          </a:p>
          <a:p>
            <a:pPr marL="457200" lvl="0" indent="0" algn="l" rtl="0">
              <a:lnSpc>
                <a:spcPct val="90000"/>
              </a:lnSpc>
              <a:spcBef>
                <a:spcPts val="0"/>
              </a:spcBef>
              <a:spcAft>
                <a:spcPts val="0"/>
              </a:spcAft>
              <a:buClr>
                <a:schemeClr val="dk1"/>
              </a:buClr>
              <a:buSzPts val="1100"/>
              <a:buFont typeface="Arial"/>
              <a:buNone/>
            </a:pPr>
            <a:endParaRPr sz="2733" b="1">
              <a:latin typeface="Nixie One"/>
              <a:ea typeface="Nixie One"/>
              <a:cs typeface="Nixie One"/>
              <a:sym typeface="Nixie One"/>
            </a:endParaRPr>
          </a:p>
          <a:p>
            <a:pPr marL="457200" lvl="0" indent="-402200" algn="l" rtl="0">
              <a:lnSpc>
                <a:spcPct val="90000"/>
              </a:lnSpc>
              <a:spcBef>
                <a:spcPts val="0"/>
              </a:spcBef>
              <a:spcAft>
                <a:spcPts val="0"/>
              </a:spcAft>
              <a:buSzPts val="2734"/>
              <a:buFont typeface="Nixie One"/>
              <a:buChar char="•"/>
            </a:pPr>
            <a:r>
              <a:rPr lang="en-US" sz="2733" b="1">
                <a:latin typeface="Nixie One"/>
                <a:ea typeface="Nixie One"/>
                <a:cs typeface="Nixie One"/>
                <a:sym typeface="Nixie One"/>
              </a:rPr>
              <a:t>What knowledge, skills, and abilities do your coaches need?  </a:t>
            </a:r>
            <a:endParaRPr sz="2733" b="1">
              <a:latin typeface="Nixie One"/>
              <a:ea typeface="Nixie One"/>
              <a:cs typeface="Nixie One"/>
              <a:sym typeface="Nixie One"/>
            </a:endParaRPr>
          </a:p>
          <a:p>
            <a:pPr marL="0" lvl="0" indent="0" algn="l" rtl="0">
              <a:lnSpc>
                <a:spcPct val="90000"/>
              </a:lnSpc>
              <a:spcBef>
                <a:spcPts val="0"/>
              </a:spcBef>
              <a:spcAft>
                <a:spcPts val="0"/>
              </a:spcAft>
              <a:buSzPts val="1800"/>
              <a:buNone/>
            </a:pPr>
            <a:endParaRPr sz="2733" b="1">
              <a:latin typeface="Nixie One"/>
              <a:ea typeface="Nixie One"/>
              <a:cs typeface="Nixie One"/>
              <a:sym typeface="Nixie One"/>
            </a:endParaRPr>
          </a:p>
          <a:p>
            <a:pPr marL="457200" lvl="0" indent="-402200" algn="l" rtl="0">
              <a:lnSpc>
                <a:spcPct val="90000"/>
              </a:lnSpc>
              <a:spcBef>
                <a:spcPts val="0"/>
              </a:spcBef>
              <a:spcAft>
                <a:spcPts val="0"/>
              </a:spcAft>
              <a:buSzPts val="2734"/>
              <a:buFont typeface="Nixie One"/>
              <a:buChar char="•"/>
            </a:pPr>
            <a:r>
              <a:rPr lang="en-US" sz="2733" b="1">
                <a:latin typeface="Nixie One"/>
                <a:ea typeface="Nixie One"/>
                <a:cs typeface="Nixie One"/>
                <a:sym typeface="Nixie One"/>
              </a:rPr>
              <a:t>What are your next steps for these considerations?</a:t>
            </a:r>
            <a:endParaRPr sz="2700"/>
          </a:p>
        </p:txBody>
      </p:sp>
      <p:sp>
        <p:nvSpPr>
          <p:cNvPr id="296" name="Google Shape;296;p4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108111"/>
              <a:buNone/>
            </a:pPr>
            <a:r>
              <a:rPr lang="en-US" sz="4111" b="1">
                <a:latin typeface="Nixie One"/>
                <a:ea typeface="Nixie One"/>
                <a:cs typeface="Nixie One"/>
                <a:sym typeface="Nixie One"/>
              </a:rPr>
              <a:t>Independent Reflection and Small Group Discussion</a:t>
            </a:r>
            <a:endParaRPr sz="4111" b="1">
              <a:latin typeface="Nixie One"/>
              <a:ea typeface="Nixie One"/>
              <a:cs typeface="Nixie One"/>
              <a:sym typeface="Nixie On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8"/>
          <p:cNvSpPr txBox="1">
            <a:spLocks noGrp="1"/>
          </p:cNvSpPr>
          <p:nvPr>
            <p:ph type="body" idx="1"/>
          </p:nvPr>
        </p:nvSpPr>
        <p:spPr>
          <a:xfrm>
            <a:off x="4076100" y="1894850"/>
            <a:ext cx="4839300" cy="45336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en-US" b="1">
                <a:latin typeface="Nixie One"/>
                <a:ea typeface="Nixie One"/>
                <a:cs typeface="Nixie One"/>
                <a:sym typeface="Nixie One"/>
              </a:rPr>
              <a:t>Content</a:t>
            </a:r>
            <a:endParaRPr b="1">
              <a:latin typeface="Nixie One"/>
              <a:ea typeface="Nixie One"/>
              <a:cs typeface="Nixie One"/>
              <a:sym typeface="Nixie One"/>
            </a:endParaRPr>
          </a:p>
          <a:p>
            <a:pPr marL="0" lvl="0" indent="0" algn="l" rtl="0">
              <a:lnSpc>
                <a:spcPct val="100000"/>
              </a:lnSpc>
              <a:spcBef>
                <a:spcPts val="0"/>
              </a:spcBef>
              <a:spcAft>
                <a:spcPts val="0"/>
              </a:spcAft>
              <a:buNone/>
            </a:pPr>
            <a:endParaRPr b="1">
              <a:latin typeface="Nixie One"/>
              <a:ea typeface="Nixie One"/>
              <a:cs typeface="Nixie One"/>
              <a:sym typeface="Nixie One"/>
            </a:endParaRPr>
          </a:p>
          <a:p>
            <a:pPr marL="0" lvl="0" indent="0" algn="l" rtl="0">
              <a:lnSpc>
                <a:spcPct val="100000"/>
              </a:lnSpc>
              <a:spcBef>
                <a:spcPts val="0"/>
              </a:spcBef>
              <a:spcAft>
                <a:spcPts val="0"/>
              </a:spcAft>
              <a:buNone/>
            </a:pPr>
            <a:r>
              <a:rPr lang="en-US" b="1">
                <a:latin typeface="Nixie One"/>
                <a:ea typeface="Nixie One"/>
                <a:cs typeface="Nixie One"/>
                <a:sym typeface="Nixie One"/>
              </a:rPr>
              <a:t>Processing/Discussion/</a:t>
            </a:r>
            <a:endParaRPr b="1">
              <a:latin typeface="Nixie One"/>
              <a:ea typeface="Nixie One"/>
              <a:cs typeface="Nixie One"/>
              <a:sym typeface="Nixie One"/>
            </a:endParaRPr>
          </a:p>
          <a:p>
            <a:pPr marL="0" lvl="0" indent="0" algn="l" rtl="0">
              <a:lnSpc>
                <a:spcPct val="100000"/>
              </a:lnSpc>
              <a:spcBef>
                <a:spcPts val="0"/>
              </a:spcBef>
              <a:spcAft>
                <a:spcPts val="0"/>
              </a:spcAft>
              <a:buNone/>
            </a:pPr>
            <a:r>
              <a:rPr lang="en-US" b="1">
                <a:latin typeface="Nixie One"/>
                <a:ea typeface="Nixie One"/>
                <a:cs typeface="Nixie One"/>
                <a:sym typeface="Nixie One"/>
              </a:rPr>
              <a:t>Activity</a:t>
            </a:r>
            <a:endParaRPr b="1">
              <a:latin typeface="Nixie One"/>
              <a:ea typeface="Nixie One"/>
              <a:cs typeface="Nixie One"/>
              <a:sym typeface="Nixie One"/>
            </a:endParaRPr>
          </a:p>
          <a:p>
            <a:pPr marL="0" lvl="0" indent="0" algn="l" rtl="0">
              <a:lnSpc>
                <a:spcPct val="100000"/>
              </a:lnSpc>
              <a:spcBef>
                <a:spcPts val="0"/>
              </a:spcBef>
              <a:spcAft>
                <a:spcPts val="0"/>
              </a:spcAft>
              <a:buClr>
                <a:schemeClr val="dk1"/>
              </a:buClr>
              <a:buSzPts val="1100"/>
              <a:buFont typeface="Arial"/>
              <a:buNone/>
            </a:pPr>
            <a:endParaRPr b="1">
              <a:latin typeface="Nixie One"/>
              <a:ea typeface="Nixie One"/>
              <a:cs typeface="Nixie One"/>
              <a:sym typeface="Nixie One"/>
            </a:endParaRPr>
          </a:p>
          <a:p>
            <a:pPr marL="0" lvl="0" indent="0" algn="l" rtl="0">
              <a:lnSpc>
                <a:spcPct val="100000"/>
              </a:lnSpc>
              <a:spcBef>
                <a:spcPts val="0"/>
              </a:spcBef>
              <a:spcAft>
                <a:spcPts val="0"/>
              </a:spcAft>
              <a:buClr>
                <a:schemeClr val="dk1"/>
              </a:buClr>
              <a:buSzPts val="1100"/>
              <a:buFont typeface="Arial"/>
              <a:buNone/>
            </a:pPr>
            <a:r>
              <a:rPr lang="en-US" b="1">
                <a:latin typeface="Nixie One"/>
                <a:ea typeface="Nixie One"/>
                <a:cs typeface="Nixie One"/>
                <a:sym typeface="Nixie One"/>
              </a:rPr>
              <a:t>Choice of Breakout</a:t>
            </a:r>
            <a:endParaRPr b="1">
              <a:latin typeface="Nixie One"/>
              <a:ea typeface="Nixie One"/>
              <a:cs typeface="Nixie One"/>
              <a:sym typeface="Nixie One"/>
            </a:endParaRPr>
          </a:p>
          <a:p>
            <a:pPr marL="914400" lvl="0" indent="-342900" algn="l" rtl="0">
              <a:lnSpc>
                <a:spcPct val="100000"/>
              </a:lnSpc>
              <a:spcBef>
                <a:spcPts val="0"/>
              </a:spcBef>
              <a:spcAft>
                <a:spcPts val="0"/>
              </a:spcAft>
              <a:buSzPts val="1800"/>
              <a:buFont typeface="Nixie One"/>
              <a:buChar char="•"/>
            </a:pPr>
            <a:r>
              <a:rPr lang="en-US" b="1">
                <a:latin typeface="Nixie One"/>
                <a:ea typeface="Nixie One"/>
                <a:cs typeface="Nixie One"/>
                <a:sym typeface="Nixie One"/>
              </a:rPr>
              <a:t>Support from a VTSS Coach (1 &amp; 2)</a:t>
            </a:r>
            <a:endParaRPr b="1">
              <a:latin typeface="Nixie One"/>
              <a:ea typeface="Nixie One"/>
              <a:cs typeface="Nixie One"/>
              <a:sym typeface="Nixie One"/>
            </a:endParaRPr>
          </a:p>
          <a:p>
            <a:pPr marL="914400" lvl="0" indent="-342900" algn="l" rtl="0">
              <a:lnSpc>
                <a:spcPct val="100000"/>
              </a:lnSpc>
              <a:spcBef>
                <a:spcPts val="0"/>
              </a:spcBef>
              <a:spcAft>
                <a:spcPts val="0"/>
              </a:spcAft>
              <a:buSzPts val="1800"/>
              <a:buFont typeface="Nixie One"/>
              <a:buChar char="•"/>
            </a:pPr>
            <a:r>
              <a:rPr lang="en-US" b="1">
                <a:latin typeface="Nixie One"/>
                <a:ea typeface="Nixie One"/>
                <a:cs typeface="Nixie One"/>
                <a:sym typeface="Nixie One"/>
              </a:rPr>
              <a:t>Division Rooms</a:t>
            </a:r>
            <a:endParaRPr b="1">
              <a:latin typeface="Nixie One"/>
              <a:ea typeface="Nixie One"/>
              <a:cs typeface="Nixie One"/>
              <a:sym typeface="Nixie One"/>
            </a:endParaRPr>
          </a:p>
          <a:p>
            <a:pPr marL="914400" lvl="0" indent="-342900" algn="l" rtl="0">
              <a:lnSpc>
                <a:spcPct val="100000"/>
              </a:lnSpc>
              <a:spcBef>
                <a:spcPts val="0"/>
              </a:spcBef>
              <a:spcAft>
                <a:spcPts val="0"/>
              </a:spcAft>
              <a:buSzPts val="1800"/>
              <a:buFont typeface="Nixie One"/>
              <a:buChar char="•"/>
            </a:pPr>
            <a:r>
              <a:rPr lang="en-US" b="1">
                <a:latin typeface="Nixie One"/>
                <a:ea typeface="Nixie One"/>
                <a:cs typeface="Nixie One"/>
                <a:sym typeface="Nixie One"/>
              </a:rPr>
              <a:t>Open Rooms</a:t>
            </a:r>
            <a:endParaRPr b="1">
              <a:latin typeface="Nixie One"/>
              <a:ea typeface="Nixie One"/>
              <a:cs typeface="Nixie One"/>
              <a:sym typeface="Nixie One"/>
            </a:endParaRPr>
          </a:p>
        </p:txBody>
      </p:sp>
      <p:sp>
        <p:nvSpPr>
          <p:cNvPr id="303" name="Google Shape;303;p4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b="1">
                <a:latin typeface="Nixie One"/>
                <a:ea typeface="Nixie One"/>
                <a:cs typeface="Nixie One"/>
                <a:sym typeface="Nixie One"/>
              </a:rPr>
              <a:t>Walk with Us: Learning Cycle</a:t>
            </a:r>
            <a:endParaRPr b="1">
              <a:latin typeface="Nixie One"/>
              <a:ea typeface="Nixie One"/>
              <a:cs typeface="Nixie One"/>
              <a:sym typeface="Nixie One"/>
            </a:endParaRPr>
          </a:p>
        </p:txBody>
      </p:sp>
      <p:pic>
        <p:nvPicPr>
          <p:cNvPr id="304" name="Google Shape;304;p48" descr="A brick path through a garden"/>
          <p:cNvPicPr preferRelativeResize="0"/>
          <p:nvPr/>
        </p:nvPicPr>
        <p:blipFill rotWithShape="1">
          <a:blip r:embed="rId3">
            <a:alphaModFix/>
          </a:blip>
          <a:srcRect/>
          <a:stretch/>
        </p:blipFill>
        <p:spPr>
          <a:xfrm>
            <a:off x="349050" y="2497750"/>
            <a:ext cx="3484476" cy="23229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p49" descr="Cover of the Virginia Gardener's Guide"/>
          <p:cNvPicPr preferRelativeResize="0"/>
          <p:nvPr/>
        </p:nvPicPr>
        <p:blipFill rotWithShape="1">
          <a:blip r:embed="rId3">
            <a:alphaModFix/>
          </a:blip>
          <a:srcRect/>
          <a:stretch/>
        </p:blipFill>
        <p:spPr>
          <a:xfrm>
            <a:off x="491875" y="389025"/>
            <a:ext cx="3612125" cy="5597700"/>
          </a:xfrm>
          <a:prstGeom prst="rect">
            <a:avLst/>
          </a:prstGeom>
          <a:noFill/>
          <a:ln>
            <a:noFill/>
          </a:ln>
        </p:spPr>
      </p:pic>
      <p:pic>
        <p:nvPicPr>
          <p:cNvPr id="311" name="Google Shape;311;p49" descr="Picture of notetaker document"/>
          <p:cNvPicPr preferRelativeResize="0"/>
          <p:nvPr/>
        </p:nvPicPr>
        <p:blipFill rotWithShape="1">
          <a:blip r:embed="rId4">
            <a:alphaModFix/>
          </a:blip>
          <a:srcRect l="42617" t="39277" r="31050" b="11068"/>
          <a:stretch/>
        </p:blipFill>
        <p:spPr>
          <a:xfrm>
            <a:off x="4405300" y="988538"/>
            <a:ext cx="4348277" cy="4398674"/>
          </a:xfrm>
          <a:prstGeom prst="rect">
            <a:avLst/>
          </a:prstGeom>
          <a:noFill/>
          <a:ln w="9525" cap="flat" cmpd="sng">
            <a:solidFill>
              <a:schemeClr val="accent5"/>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50"/>
          <p:cNvSpPr txBox="1">
            <a:spLocks noGrp="1"/>
          </p:cNvSpPr>
          <p:nvPr>
            <p:ph type="ctrTitle"/>
          </p:nvPr>
        </p:nvSpPr>
        <p:spPr>
          <a:xfrm>
            <a:off x="928464" y="1600200"/>
            <a:ext cx="7240509" cy="1470025"/>
          </a:xfrm>
          <a:prstGeom prst="rect">
            <a:avLst/>
          </a:prstGeom>
          <a:solidFill>
            <a:schemeClr val="lt1">
              <a:alpha val="6745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21127"/>
              </a:buClr>
              <a:buSzPts val="5400"/>
              <a:buFont typeface="Verdana"/>
              <a:buNone/>
            </a:pPr>
            <a:r>
              <a:rPr lang="en-US" b="1">
                <a:latin typeface="Nixie One"/>
                <a:ea typeface="Nixie One"/>
                <a:cs typeface="Nixie One"/>
                <a:sym typeface="Nixie One"/>
              </a:rPr>
              <a:t>Examine the Plants</a:t>
            </a:r>
            <a:endParaRPr b="1">
              <a:latin typeface="Nixie One"/>
              <a:ea typeface="Nixie One"/>
              <a:cs typeface="Nixie One"/>
              <a:sym typeface="Nixie One"/>
            </a:endParaRPr>
          </a:p>
        </p:txBody>
      </p:sp>
      <p:sp>
        <p:nvSpPr>
          <p:cNvPr id="317" name="Google Shape;317;p50"/>
          <p:cNvSpPr txBox="1">
            <a:spLocks noGrp="1"/>
          </p:cNvSpPr>
          <p:nvPr>
            <p:ph type="subTitle" idx="1"/>
          </p:nvPr>
        </p:nvSpPr>
        <p:spPr>
          <a:xfrm>
            <a:off x="1348325" y="3429000"/>
            <a:ext cx="6400800" cy="1096800"/>
          </a:xfrm>
          <a:prstGeom prst="rect">
            <a:avLst/>
          </a:prstGeom>
          <a:solidFill>
            <a:schemeClr val="lt1">
              <a:alpha val="67450"/>
            </a:schemeClr>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888888"/>
              </a:buClr>
              <a:buSzPts val="3200"/>
              <a:buNone/>
            </a:pPr>
            <a:r>
              <a:rPr lang="en-US" b="1">
                <a:solidFill>
                  <a:srgbClr val="434343"/>
                </a:solidFill>
                <a:latin typeface="Nixie One"/>
                <a:ea typeface="Nixie One"/>
                <a:cs typeface="Nixie One"/>
                <a:sym typeface="Nixie One"/>
              </a:rPr>
              <a:t>Guidelines for Selecting Coaches</a:t>
            </a:r>
            <a:endParaRPr b="1">
              <a:solidFill>
                <a:srgbClr val="434343"/>
              </a:solidFill>
              <a:latin typeface="Nixie One"/>
              <a:ea typeface="Nixie One"/>
              <a:cs typeface="Nixie One"/>
              <a:sym typeface="Nixie One"/>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5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100"/>
              <a:buFont typeface="Arial"/>
              <a:buNone/>
            </a:pPr>
            <a:r>
              <a:rPr lang="en-US" b="1">
                <a:latin typeface="Nixie One"/>
                <a:ea typeface="Nixie One"/>
                <a:cs typeface="Nixie One"/>
                <a:sym typeface="Nixie One"/>
              </a:rPr>
              <a:t>In GYCS, we discussed</a:t>
            </a:r>
            <a:endParaRPr sz="3800" b="1">
              <a:latin typeface="Nixie One"/>
              <a:ea typeface="Nixie One"/>
              <a:cs typeface="Nixie One"/>
              <a:sym typeface="Nixie One"/>
            </a:endParaRPr>
          </a:p>
        </p:txBody>
      </p:sp>
      <p:pic>
        <p:nvPicPr>
          <p:cNvPr id="323" name="Google Shape;323;p51" descr="A picture of a flowerig plant and the root system growing under it"/>
          <p:cNvPicPr preferRelativeResize="0"/>
          <p:nvPr/>
        </p:nvPicPr>
        <p:blipFill rotWithShape="1">
          <a:blip r:embed="rId3">
            <a:alphaModFix/>
          </a:blip>
          <a:srcRect/>
          <a:stretch/>
        </p:blipFill>
        <p:spPr>
          <a:xfrm>
            <a:off x="2080850" y="1527475"/>
            <a:ext cx="4982308" cy="5181600"/>
          </a:xfrm>
          <a:prstGeom prst="rect">
            <a:avLst/>
          </a:prstGeom>
          <a:noFill/>
          <a:ln w="9525" cap="flat" cmpd="sng">
            <a:solidFill>
              <a:schemeClr val="dk1"/>
            </a:solidFill>
            <a:prstDash val="solid"/>
            <a:round/>
            <a:headEnd type="none" w="sm" len="sm"/>
            <a:tailEnd type="none" w="sm" len="sm"/>
          </a:ln>
        </p:spPr>
      </p:pic>
      <p:sp>
        <p:nvSpPr>
          <p:cNvPr id="324" name="Google Shape;324;p51"/>
          <p:cNvSpPr txBox="1"/>
          <p:nvPr/>
        </p:nvSpPr>
        <p:spPr>
          <a:xfrm>
            <a:off x="3275700" y="5696175"/>
            <a:ext cx="2969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Nixie One"/>
                <a:ea typeface="Nixie One"/>
                <a:cs typeface="Nixie One"/>
                <a:sym typeface="Nixie One"/>
              </a:rPr>
              <a:t>Knowledge and skills</a:t>
            </a:r>
            <a:endParaRPr sz="2000" b="1" i="0" u="none" strike="noStrike" cap="none">
              <a:solidFill>
                <a:schemeClr val="lt1"/>
              </a:solidFill>
              <a:latin typeface="Nixie One"/>
              <a:ea typeface="Nixie One"/>
              <a:cs typeface="Nixie One"/>
              <a:sym typeface="Nixie One"/>
            </a:endParaRPr>
          </a:p>
        </p:txBody>
      </p:sp>
      <p:sp>
        <p:nvSpPr>
          <p:cNvPr id="325" name="Google Shape;325;p51"/>
          <p:cNvSpPr txBox="1"/>
          <p:nvPr/>
        </p:nvSpPr>
        <p:spPr>
          <a:xfrm>
            <a:off x="4645750" y="1659225"/>
            <a:ext cx="23466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Nixie One"/>
                <a:ea typeface="Nixie One"/>
                <a:cs typeface="Nixie One"/>
                <a:sym typeface="Nixie One"/>
              </a:rPr>
              <a:t>Roles and responsibilities</a:t>
            </a:r>
            <a:endParaRPr sz="2000" b="1" i="0" u="none" strike="noStrike" cap="none">
              <a:solidFill>
                <a:schemeClr val="dk1"/>
              </a:solidFill>
              <a:latin typeface="Nixie One"/>
              <a:ea typeface="Nixie One"/>
              <a:cs typeface="Nixie One"/>
              <a:sym typeface="Nixie One"/>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5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100"/>
              <a:buFont typeface="Arial"/>
              <a:buNone/>
            </a:pPr>
            <a:r>
              <a:rPr lang="en-US" b="1">
                <a:latin typeface="Nixie One"/>
                <a:ea typeface="Nixie One"/>
                <a:cs typeface="Nixie One"/>
                <a:sym typeface="Nixie One"/>
              </a:rPr>
              <a:t>Examples</a:t>
            </a:r>
            <a:endParaRPr b="1">
              <a:latin typeface="Nixie One"/>
              <a:ea typeface="Nixie One"/>
              <a:cs typeface="Nixie One"/>
              <a:sym typeface="Nixie One"/>
            </a:endParaRPr>
          </a:p>
        </p:txBody>
      </p:sp>
      <p:sp>
        <p:nvSpPr>
          <p:cNvPr id="331" name="Google Shape;331;p52"/>
          <p:cNvSpPr txBox="1"/>
          <p:nvPr/>
        </p:nvSpPr>
        <p:spPr>
          <a:xfrm>
            <a:off x="3275700" y="5696175"/>
            <a:ext cx="2969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Nixie One"/>
                <a:ea typeface="Nixie One"/>
                <a:cs typeface="Nixie One"/>
                <a:sym typeface="Nixie One"/>
              </a:rPr>
              <a:t>Knowledge and skills</a:t>
            </a:r>
            <a:endParaRPr sz="2000" b="1" i="0" u="none" strike="noStrike" cap="none">
              <a:solidFill>
                <a:schemeClr val="lt1"/>
              </a:solidFill>
              <a:latin typeface="Nixie One"/>
              <a:ea typeface="Nixie One"/>
              <a:cs typeface="Nixie One"/>
              <a:sym typeface="Nixie One"/>
            </a:endParaRPr>
          </a:p>
        </p:txBody>
      </p:sp>
      <p:sp>
        <p:nvSpPr>
          <p:cNvPr id="332" name="Google Shape;332;p52"/>
          <p:cNvSpPr txBox="1"/>
          <p:nvPr/>
        </p:nvSpPr>
        <p:spPr>
          <a:xfrm>
            <a:off x="0" y="6350800"/>
            <a:ext cx="6159600" cy="59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Nixie One"/>
                <a:ea typeface="Nixie One"/>
                <a:cs typeface="Nixie One"/>
                <a:sym typeface="Nixie One"/>
              </a:rPr>
              <a:t>Source: </a:t>
            </a:r>
            <a:r>
              <a:rPr lang="en-US" sz="1600" b="1" i="0" u="sng" strike="noStrike" cap="none">
                <a:solidFill>
                  <a:schemeClr val="hlink"/>
                </a:solidFill>
                <a:latin typeface="Nixie One"/>
                <a:ea typeface="Nixie One"/>
                <a:cs typeface="Nixie One"/>
                <a:sym typeface="Nixie One"/>
                <a:hlinkClick r:id="rId3"/>
              </a:rPr>
              <a:t>Michigan </a:t>
            </a:r>
            <a:r>
              <a:rPr lang="en-US" sz="1600" b="1" u="sng">
                <a:solidFill>
                  <a:schemeClr val="hlink"/>
                </a:solidFill>
                <a:latin typeface="Nixie One"/>
                <a:ea typeface="Nixie One"/>
                <a:cs typeface="Nixie One"/>
                <a:sym typeface="Nixie One"/>
                <a:hlinkClick r:id="rId3"/>
              </a:rPr>
              <a:t>MTSS Technical Assistance Center</a:t>
            </a:r>
            <a:endParaRPr sz="1600" b="1" i="0" u="none" strike="noStrike" cap="none">
              <a:solidFill>
                <a:srgbClr val="000000"/>
              </a:solidFill>
              <a:latin typeface="Nixie One"/>
              <a:ea typeface="Nixie One"/>
              <a:cs typeface="Nixie One"/>
              <a:sym typeface="Nixie One"/>
            </a:endParaRPr>
          </a:p>
        </p:txBody>
      </p:sp>
      <p:pic>
        <p:nvPicPr>
          <p:cNvPr id="333" name="Google Shape;333;p52"/>
          <p:cNvPicPr preferRelativeResize="0"/>
          <p:nvPr/>
        </p:nvPicPr>
        <p:blipFill rotWithShape="1">
          <a:blip r:embed="rId4">
            <a:alphaModFix/>
          </a:blip>
          <a:srcRect l="22771" t="11823" r="22777" b="8930"/>
          <a:stretch/>
        </p:blipFill>
        <p:spPr>
          <a:xfrm>
            <a:off x="1182425" y="1625950"/>
            <a:ext cx="6159598" cy="4724851"/>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5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100"/>
              <a:buFont typeface="Arial"/>
              <a:buNone/>
            </a:pPr>
            <a:r>
              <a:rPr lang="en-US" b="1">
                <a:latin typeface="Nixie One"/>
                <a:ea typeface="Nixie One"/>
                <a:cs typeface="Nixie One"/>
                <a:sym typeface="Nixie One"/>
              </a:rPr>
              <a:t>Examples</a:t>
            </a:r>
            <a:endParaRPr b="1">
              <a:latin typeface="Nixie One"/>
              <a:ea typeface="Nixie One"/>
              <a:cs typeface="Nixie One"/>
              <a:sym typeface="Nixie One"/>
            </a:endParaRPr>
          </a:p>
        </p:txBody>
      </p:sp>
      <p:sp>
        <p:nvSpPr>
          <p:cNvPr id="339" name="Google Shape;339;p53"/>
          <p:cNvSpPr txBox="1"/>
          <p:nvPr/>
        </p:nvSpPr>
        <p:spPr>
          <a:xfrm>
            <a:off x="3275700" y="5696175"/>
            <a:ext cx="2969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Nixie One"/>
                <a:ea typeface="Nixie One"/>
                <a:cs typeface="Nixie One"/>
                <a:sym typeface="Nixie One"/>
              </a:rPr>
              <a:t>Knowledge and skills</a:t>
            </a:r>
            <a:endParaRPr sz="2000" b="1" i="0" u="none" strike="noStrike" cap="none">
              <a:solidFill>
                <a:schemeClr val="lt1"/>
              </a:solidFill>
              <a:latin typeface="Nixie One"/>
              <a:ea typeface="Nixie One"/>
              <a:cs typeface="Nixie One"/>
              <a:sym typeface="Nixie One"/>
            </a:endParaRPr>
          </a:p>
        </p:txBody>
      </p:sp>
      <p:pic>
        <p:nvPicPr>
          <p:cNvPr id="340" name="Google Shape;340;p53"/>
          <p:cNvPicPr preferRelativeResize="0"/>
          <p:nvPr/>
        </p:nvPicPr>
        <p:blipFill rotWithShape="1">
          <a:blip r:embed="rId3">
            <a:alphaModFix/>
          </a:blip>
          <a:srcRect l="21958" t="27870" r="22507"/>
          <a:stretch/>
        </p:blipFill>
        <p:spPr>
          <a:xfrm>
            <a:off x="1531600" y="1582375"/>
            <a:ext cx="6293825" cy="4308874"/>
          </a:xfrm>
          <a:prstGeom prst="rect">
            <a:avLst/>
          </a:prstGeom>
          <a:noFill/>
          <a:ln w="9525" cap="flat" cmpd="sng">
            <a:solidFill>
              <a:srgbClr val="888888"/>
            </a:solidFill>
            <a:prstDash val="solid"/>
            <a:round/>
            <a:headEnd type="none" w="sm" len="sm"/>
            <a:tailEnd type="none" w="sm" len="sm"/>
          </a:ln>
        </p:spPr>
      </p:pic>
      <p:sp>
        <p:nvSpPr>
          <p:cNvPr id="341" name="Google Shape;341;p53"/>
          <p:cNvSpPr txBox="1"/>
          <p:nvPr/>
        </p:nvSpPr>
        <p:spPr>
          <a:xfrm>
            <a:off x="0" y="6350800"/>
            <a:ext cx="6159600" cy="59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Nixie One"/>
                <a:ea typeface="Nixie One"/>
                <a:cs typeface="Nixie One"/>
                <a:sym typeface="Nixie One"/>
              </a:rPr>
              <a:t>Source: </a:t>
            </a:r>
            <a:r>
              <a:rPr lang="en-US" sz="1600" b="1" i="0" u="sng" strike="noStrike" cap="none">
                <a:solidFill>
                  <a:schemeClr val="hlink"/>
                </a:solidFill>
                <a:latin typeface="Nixie One"/>
                <a:ea typeface="Nixie One"/>
                <a:cs typeface="Nixie One"/>
                <a:sym typeface="Nixie One"/>
                <a:hlinkClick r:id="rId4"/>
              </a:rPr>
              <a:t>Michigan </a:t>
            </a:r>
            <a:r>
              <a:rPr lang="en-US" sz="1600" b="1" u="sng">
                <a:solidFill>
                  <a:schemeClr val="hlink"/>
                </a:solidFill>
                <a:latin typeface="Nixie One"/>
                <a:ea typeface="Nixie One"/>
                <a:cs typeface="Nixie One"/>
                <a:sym typeface="Nixie One"/>
                <a:hlinkClick r:id="rId4"/>
              </a:rPr>
              <a:t>MTSS Technical Assistance Center</a:t>
            </a:r>
            <a:endParaRPr sz="1600" b="1" i="0" u="none" strike="noStrike" cap="none">
              <a:solidFill>
                <a:srgbClr val="000000"/>
              </a:solidFill>
              <a:latin typeface="Nixie One"/>
              <a:ea typeface="Nixie One"/>
              <a:cs typeface="Nixie One"/>
              <a:sym typeface="Nixie One"/>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5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100"/>
              <a:buFont typeface="Arial"/>
              <a:buNone/>
            </a:pPr>
            <a:r>
              <a:rPr lang="en-US" b="1">
                <a:latin typeface="Nixie One"/>
                <a:ea typeface="Nixie One"/>
                <a:cs typeface="Nixie One"/>
                <a:sym typeface="Nixie One"/>
              </a:rPr>
              <a:t>Selection Criteria</a:t>
            </a:r>
            <a:endParaRPr b="1">
              <a:latin typeface="Nixie One"/>
              <a:ea typeface="Nixie One"/>
              <a:cs typeface="Nixie One"/>
              <a:sym typeface="Nixie One"/>
            </a:endParaRPr>
          </a:p>
        </p:txBody>
      </p:sp>
      <p:sp>
        <p:nvSpPr>
          <p:cNvPr id="347" name="Google Shape;347;p54"/>
          <p:cNvSpPr txBox="1"/>
          <p:nvPr/>
        </p:nvSpPr>
        <p:spPr>
          <a:xfrm>
            <a:off x="3275700" y="5696175"/>
            <a:ext cx="2969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Nixie One"/>
                <a:ea typeface="Nixie One"/>
                <a:cs typeface="Nixie One"/>
                <a:sym typeface="Nixie One"/>
              </a:rPr>
              <a:t>Knowledge and skills</a:t>
            </a:r>
            <a:endParaRPr sz="2000" b="1" i="0" u="none" strike="noStrike" cap="none">
              <a:solidFill>
                <a:schemeClr val="lt1"/>
              </a:solidFill>
              <a:latin typeface="Nixie One"/>
              <a:ea typeface="Nixie One"/>
              <a:cs typeface="Nixie One"/>
              <a:sym typeface="Nixie One"/>
            </a:endParaRPr>
          </a:p>
        </p:txBody>
      </p:sp>
      <p:sp>
        <p:nvSpPr>
          <p:cNvPr id="348" name="Google Shape;348;p54"/>
          <p:cNvSpPr txBox="1"/>
          <p:nvPr/>
        </p:nvSpPr>
        <p:spPr>
          <a:xfrm>
            <a:off x="254400" y="1440201"/>
            <a:ext cx="8635200" cy="454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200" b="1" i="0" u="none" strike="noStrike" cap="none">
                <a:solidFill>
                  <a:schemeClr val="dk1"/>
                </a:solidFill>
                <a:latin typeface="Nixie One"/>
                <a:ea typeface="Nixie One"/>
                <a:cs typeface="Nixie One"/>
                <a:sym typeface="Nixie One"/>
              </a:rPr>
              <a:t>Coaches should be an expert in their field and should have considerable experience teaching their content or subject area (for purposes of this document, subject area can also refer to behavior).  </a:t>
            </a:r>
            <a:endParaRPr sz="2200" b="1" i="0" u="none" strike="noStrike" cap="none">
              <a:solidFill>
                <a:schemeClr val="dk1"/>
              </a:solidFill>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chemeClr val="dk1"/>
              </a:solidFill>
              <a:latin typeface="Nixie One"/>
              <a:ea typeface="Nixie One"/>
              <a:cs typeface="Nixie One"/>
              <a:sym typeface="Nixie One"/>
            </a:endParaRPr>
          </a:p>
          <a:p>
            <a:pPr marL="0" marR="0" lvl="0" indent="0" algn="l" rtl="0">
              <a:lnSpc>
                <a:spcPct val="100000"/>
              </a:lnSpc>
              <a:spcBef>
                <a:spcPts val="0"/>
              </a:spcBef>
              <a:spcAft>
                <a:spcPts val="0"/>
              </a:spcAft>
              <a:buClr>
                <a:schemeClr val="dk1"/>
              </a:buClr>
              <a:buSzPts val="1100"/>
              <a:buFont typeface="Arial"/>
              <a:buNone/>
            </a:pPr>
            <a:r>
              <a:rPr lang="en-US" sz="2200" b="1" i="0" u="none" strike="noStrike" cap="none">
                <a:solidFill>
                  <a:schemeClr val="dk1"/>
                </a:solidFill>
                <a:latin typeface="Nixie One"/>
                <a:ea typeface="Nixie One"/>
                <a:cs typeface="Nixie One"/>
                <a:sym typeface="Nixie One"/>
              </a:rPr>
              <a:t>Coaches should be knowledgeable about MTSS and DBI.  </a:t>
            </a:r>
            <a:endParaRPr sz="2200" b="1" i="0" u="none" strike="noStrike" cap="none">
              <a:solidFill>
                <a:schemeClr val="dk1"/>
              </a:solidFill>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chemeClr val="dk1"/>
              </a:solidFill>
              <a:latin typeface="Nixie One"/>
              <a:ea typeface="Nixie One"/>
              <a:cs typeface="Nixie One"/>
              <a:sym typeface="Nixie One"/>
            </a:endParaRPr>
          </a:p>
          <a:p>
            <a:pPr marL="0" marR="0" lvl="0" indent="0" algn="l" rtl="0">
              <a:lnSpc>
                <a:spcPct val="100000"/>
              </a:lnSpc>
              <a:spcBef>
                <a:spcPts val="0"/>
              </a:spcBef>
              <a:spcAft>
                <a:spcPts val="0"/>
              </a:spcAft>
              <a:buClr>
                <a:schemeClr val="dk1"/>
              </a:buClr>
              <a:buSzPts val="1100"/>
              <a:buFont typeface="Arial"/>
              <a:buNone/>
            </a:pPr>
            <a:r>
              <a:rPr lang="en-US" sz="2200" b="1" i="0" u="none" strike="noStrike" cap="none">
                <a:solidFill>
                  <a:schemeClr val="dk1"/>
                </a:solidFill>
                <a:latin typeface="Nixie One"/>
                <a:ea typeface="Nixie One"/>
                <a:cs typeface="Nixie One"/>
                <a:sym typeface="Nixie One"/>
              </a:rPr>
              <a:t>Coaches should be able to make the time commitment needed for the level of intensity they are providing.  </a:t>
            </a:r>
            <a:endParaRPr sz="2200" b="1" i="0" u="none" strike="noStrike" cap="none">
              <a:solidFill>
                <a:schemeClr val="dk1"/>
              </a:solidFill>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chemeClr val="dk1"/>
              </a:solidFill>
              <a:latin typeface="Nixie One"/>
              <a:ea typeface="Nixie One"/>
              <a:cs typeface="Nixie One"/>
              <a:sym typeface="Nixie One"/>
            </a:endParaRPr>
          </a:p>
          <a:p>
            <a:pPr marL="0" marR="0" lvl="0" indent="0" algn="l" rtl="0">
              <a:lnSpc>
                <a:spcPct val="100000"/>
              </a:lnSpc>
              <a:spcBef>
                <a:spcPts val="0"/>
              </a:spcBef>
              <a:spcAft>
                <a:spcPts val="0"/>
              </a:spcAft>
              <a:buClr>
                <a:schemeClr val="dk1"/>
              </a:buClr>
              <a:buSzPts val="1100"/>
              <a:buFont typeface="Arial"/>
              <a:buNone/>
            </a:pPr>
            <a:r>
              <a:rPr lang="en-US" sz="2200" b="1" i="0" u="none" strike="noStrike" cap="none">
                <a:solidFill>
                  <a:schemeClr val="dk1"/>
                </a:solidFill>
                <a:latin typeface="Nixie One"/>
                <a:ea typeface="Nixie One"/>
                <a:cs typeface="Nixie One"/>
                <a:sym typeface="Nixie One"/>
              </a:rPr>
              <a:t>Coaches should be knowledgeable about adult learning principles and alliance-building strategies (e.g., collaborating, developing trusting relationships). </a:t>
            </a:r>
            <a:endParaRPr sz="2400" b="1" i="0" u="none" strike="noStrike" cap="none">
              <a:solidFill>
                <a:srgbClr val="000000"/>
              </a:solidFill>
              <a:latin typeface="Nixie One"/>
              <a:ea typeface="Nixie One"/>
              <a:cs typeface="Nixie One"/>
              <a:sym typeface="Nixie One"/>
            </a:endParaRPr>
          </a:p>
        </p:txBody>
      </p:sp>
      <p:sp>
        <p:nvSpPr>
          <p:cNvPr id="349" name="Google Shape;349;p54"/>
          <p:cNvSpPr txBox="1"/>
          <p:nvPr/>
        </p:nvSpPr>
        <p:spPr>
          <a:xfrm>
            <a:off x="304800" y="6112575"/>
            <a:ext cx="6246300" cy="492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Nixie One"/>
                <a:ea typeface="Nixie One"/>
                <a:cs typeface="Nixie One"/>
                <a:sym typeface="Nixie One"/>
              </a:rPr>
              <a:t>Source: </a:t>
            </a:r>
            <a:r>
              <a:rPr lang="en-US" sz="1600" b="1" i="0" u="sng" strike="noStrike" cap="none">
                <a:solidFill>
                  <a:schemeClr val="hlink"/>
                </a:solidFill>
                <a:latin typeface="Nixie One"/>
                <a:ea typeface="Nixie One"/>
                <a:cs typeface="Nixie One"/>
                <a:sym typeface="Nixie One"/>
                <a:hlinkClick r:id="rId3"/>
              </a:rPr>
              <a:t>National Center on Intensive Intervention</a:t>
            </a:r>
            <a:endParaRPr sz="1600" b="1" i="0" u="none" strike="noStrike" cap="none">
              <a:solidFill>
                <a:srgbClr val="000000"/>
              </a:solidFill>
              <a:latin typeface="Nixie One"/>
              <a:ea typeface="Nixie One"/>
              <a:cs typeface="Nixie One"/>
              <a:sym typeface="Nixie One"/>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5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100"/>
              <a:buFont typeface="Arial"/>
              <a:buNone/>
            </a:pPr>
            <a:r>
              <a:rPr lang="en-US" b="1">
                <a:latin typeface="Nixie One"/>
                <a:ea typeface="Nixie One"/>
                <a:cs typeface="Nixie One"/>
                <a:sym typeface="Nixie One"/>
              </a:rPr>
              <a:t>Example of Selection Criteria</a:t>
            </a:r>
            <a:endParaRPr b="1">
              <a:latin typeface="Nixie One"/>
              <a:ea typeface="Nixie One"/>
              <a:cs typeface="Nixie One"/>
              <a:sym typeface="Nixie One"/>
            </a:endParaRPr>
          </a:p>
        </p:txBody>
      </p:sp>
      <p:sp>
        <p:nvSpPr>
          <p:cNvPr id="355" name="Google Shape;355;p55"/>
          <p:cNvSpPr txBox="1"/>
          <p:nvPr/>
        </p:nvSpPr>
        <p:spPr>
          <a:xfrm>
            <a:off x="3275700" y="5696175"/>
            <a:ext cx="2969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Nixie One"/>
                <a:ea typeface="Nixie One"/>
                <a:cs typeface="Nixie One"/>
                <a:sym typeface="Nixie One"/>
              </a:rPr>
              <a:t>Knowledge and skills</a:t>
            </a:r>
            <a:endParaRPr sz="2000" b="1" i="0" u="none" strike="noStrike" cap="none">
              <a:solidFill>
                <a:schemeClr val="lt1"/>
              </a:solidFill>
              <a:latin typeface="Nixie One"/>
              <a:ea typeface="Nixie One"/>
              <a:cs typeface="Nixie One"/>
              <a:sym typeface="Nixie One"/>
            </a:endParaRPr>
          </a:p>
        </p:txBody>
      </p:sp>
      <p:pic>
        <p:nvPicPr>
          <p:cNvPr id="356" name="Google Shape;356;p55" descr="National Center on Intensive Intervention Coaching Selection Criteria document"/>
          <p:cNvPicPr preferRelativeResize="0"/>
          <p:nvPr/>
        </p:nvPicPr>
        <p:blipFill rotWithShape="1">
          <a:blip r:embed="rId3">
            <a:alphaModFix/>
          </a:blip>
          <a:srcRect l="11545" t="19916" r="13045"/>
          <a:stretch/>
        </p:blipFill>
        <p:spPr>
          <a:xfrm>
            <a:off x="611725" y="1471375"/>
            <a:ext cx="7778851" cy="4431624"/>
          </a:xfrm>
          <a:prstGeom prst="rect">
            <a:avLst/>
          </a:prstGeom>
          <a:noFill/>
          <a:ln w="9525" cap="flat" cmpd="sng">
            <a:solidFill>
              <a:schemeClr val="dk1"/>
            </a:solidFill>
            <a:prstDash val="solid"/>
            <a:round/>
            <a:headEnd type="none" w="sm" len="sm"/>
            <a:tailEnd type="none" w="sm" len="sm"/>
          </a:ln>
        </p:spPr>
      </p:pic>
      <p:sp>
        <p:nvSpPr>
          <p:cNvPr id="357" name="Google Shape;357;p55"/>
          <p:cNvSpPr txBox="1"/>
          <p:nvPr/>
        </p:nvSpPr>
        <p:spPr>
          <a:xfrm>
            <a:off x="0" y="6188775"/>
            <a:ext cx="6246300" cy="492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Nixie One"/>
                <a:ea typeface="Nixie One"/>
                <a:cs typeface="Nixie One"/>
                <a:sym typeface="Nixie One"/>
              </a:rPr>
              <a:t>Source: </a:t>
            </a:r>
            <a:r>
              <a:rPr lang="en-US" sz="1600" b="1" i="0" u="sng" strike="noStrike" cap="none">
                <a:solidFill>
                  <a:schemeClr val="hlink"/>
                </a:solidFill>
                <a:latin typeface="Nixie One"/>
                <a:ea typeface="Nixie One"/>
                <a:cs typeface="Nixie One"/>
                <a:sym typeface="Nixie One"/>
                <a:hlinkClick r:id="rId4"/>
              </a:rPr>
              <a:t>National Center on Intensive Intervention</a:t>
            </a:r>
            <a:endParaRPr sz="1600" b="1" i="0" u="none" strike="noStrike" cap="none">
              <a:solidFill>
                <a:srgbClr val="000000"/>
              </a:solidFill>
              <a:latin typeface="Nixie One"/>
              <a:ea typeface="Nixie One"/>
              <a:cs typeface="Nixie One"/>
              <a:sym typeface="Nixie One"/>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b="1">
                <a:latin typeface="Nixie One"/>
                <a:ea typeface="Nixie One"/>
                <a:cs typeface="Nixie One"/>
                <a:sym typeface="Nixie One"/>
              </a:rPr>
              <a:t>Walk with Us: Notetaker</a:t>
            </a:r>
            <a:endParaRPr b="1">
              <a:latin typeface="Nixie One"/>
              <a:ea typeface="Nixie One"/>
              <a:cs typeface="Nixie One"/>
              <a:sym typeface="Nixie One"/>
            </a:endParaRPr>
          </a:p>
        </p:txBody>
      </p:sp>
      <p:pic>
        <p:nvPicPr>
          <p:cNvPr id="204" name="Google Shape;204;p38" descr="Picture of notetaker document"/>
          <p:cNvPicPr preferRelativeResize="0"/>
          <p:nvPr/>
        </p:nvPicPr>
        <p:blipFill rotWithShape="1">
          <a:blip r:embed="rId3">
            <a:alphaModFix/>
          </a:blip>
          <a:srcRect l="42617" t="39277" r="31050" b="11068"/>
          <a:stretch/>
        </p:blipFill>
        <p:spPr>
          <a:xfrm>
            <a:off x="1710000" y="1473450"/>
            <a:ext cx="5180952" cy="5241001"/>
          </a:xfrm>
          <a:prstGeom prst="rect">
            <a:avLst/>
          </a:prstGeom>
          <a:noFill/>
          <a:ln w="9525" cap="flat" cmpd="sng">
            <a:solidFill>
              <a:schemeClr val="accent5"/>
            </a:solidFill>
            <a:prstDash val="solid"/>
            <a:round/>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5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100"/>
              <a:buFont typeface="Arial"/>
              <a:buNone/>
            </a:pPr>
            <a:r>
              <a:rPr lang="en-US" b="1">
                <a:latin typeface="Nixie One"/>
                <a:ea typeface="Nixie One"/>
                <a:cs typeface="Nixie One"/>
                <a:sym typeface="Nixie One"/>
              </a:rPr>
              <a:t>Selecting Coaches</a:t>
            </a:r>
            <a:endParaRPr b="1">
              <a:latin typeface="Nixie One"/>
              <a:ea typeface="Nixie One"/>
              <a:cs typeface="Nixie One"/>
              <a:sym typeface="Nixie One"/>
            </a:endParaRPr>
          </a:p>
        </p:txBody>
      </p:sp>
      <p:sp>
        <p:nvSpPr>
          <p:cNvPr id="363" name="Google Shape;363;p56"/>
          <p:cNvSpPr txBox="1"/>
          <p:nvPr/>
        </p:nvSpPr>
        <p:spPr>
          <a:xfrm>
            <a:off x="3275700" y="5696175"/>
            <a:ext cx="2969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Nixie One"/>
                <a:ea typeface="Nixie One"/>
                <a:cs typeface="Nixie One"/>
                <a:sym typeface="Nixie One"/>
              </a:rPr>
              <a:t>Knowledge and skills</a:t>
            </a:r>
            <a:endParaRPr sz="2000" b="1" i="0" u="none" strike="noStrike" cap="none">
              <a:solidFill>
                <a:schemeClr val="lt1"/>
              </a:solidFill>
              <a:latin typeface="Nixie One"/>
              <a:ea typeface="Nixie One"/>
              <a:cs typeface="Nixie One"/>
              <a:sym typeface="Nixie One"/>
            </a:endParaRPr>
          </a:p>
        </p:txBody>
      </p:sp>
      <p:pic>
        <p:nvPicPr>
          <p:cNvPr id="364" name="Google Shape;364;p56" descr="Two people sitting across from each other and talking"/>
          <p:cNvPicPr preferRelativeResize="0"/>
          <p:nvPr/>
        </p:nvPicPr>
        <p:blipFill rotWithShape="1">
          <a:blip r:embed="rId3">
            <a:alphaModFix/>
          </a:blip>
          <a:srcRect/>
          <a:stretch/>
        </p:blipFill>
        <p:spPr>
          <a:xfrm>
            <a:off x="6244800" y="2699325"/>
            <a:ext cx="2456450" cy="1961325"/>
          </a:xfrm>
          <a:prstGeom prst="rect">
            <a:avLst/>
          </a:prstGeom>
          <a:noFill/>
          <a:ln w="9525" cap="flat" cmpd="sng">
            <a:solidFill>
              <a:schemeClr val="accent3"/>
            </a:solidFill>
            <a:prstDash val="solid"/>
            <a:round/>
            <a:headEnd type="none" w="sm" len="sm"/>
            <a:tailEnd type="none" w="sm" len="sm"/>
          </a:ln>
        </p:spPr>
      </p:pic>
      <p:sp>
        <p:nvSpPr>
          <p:cNvPr id="365" name="Google Shape;365;p56"/>
          <p:cNvSpPr txBox="1"/>
          <p:nvPr/>
        </p:nvSpPr>
        <p:spPr>
          <a:xfrm>
            <a:off x="428350" y="1815975"/>
            <a:ext cx="5687400" cy="38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50"/>
              <a:buFont typeface="Arial"/>
              <a:buNone/>
            </a:pPr>
            <a:r>
              <a:rPr lang="en-US" sz="2800" b="1" i="0" u="none" strike="noStrike" cap="none">
                <a:solidFill>
                  <a:schemeClr val="dk1"/>
                </a:solidFill>
                <a:highlight>
                  <a:srgbClr val="FFFFFF"/>
                </a:highlight>
                <a:latin typeface="Nixie One"/>
                <a:ea typeface="Nixie One"/>
                <a:cs typeface="Nixie One"/>
                <a:sym typeface="Nixie One"/>
              </a:rPr>
              <a:t>“When I select coaches, I look for many criteria, but to start with, I look for indicators that they know themselves; have strategies to respond to strong emotions when they arise; and are reflective, humble, and eager to improve their own practice.</a:t>
            </a:r>
            <a:r>
              <a:rPr lang="en-US" sz="2800" b="1" i="0" u="none" strike="noStrike" cap="none">
                <a:solidFill>
                  <a:schemeClr val="dk1"/>
                </a:solidFill>
                <a:latin typeface="Nixie One"/>
                <a:ea typeface="Nixie One"/>
                <a:cs typeface="Nixie One"/>
                <a:sym typeface="Nixie One"/>
              </a:rPr>
              <a:t>”</a:t>
            </a:r>
            <a:endParaRPr sz="2800" b="1" i="0" u="none" strike="noStrike" cap="none">
              <a:solidFill>
                <a:schemeClr val="dk1"/>
              </a:solidFill>
              <a:latin typeface="Nixie One"/>
              <a:ea typeface="Nixie One"/>
              <a:cs typeface="Nixie One"/>
              <a:sym typeface="Nixie One"/>
            </a:endParaRPr>
          </a:p>
          <a:p>
            <a:pPr marL="1371600" marR="0" lvl="0" indent="457200" algn="l" rtl="0">
              <a:lnSpc>
                <a:spcPct val="100000"/>
              </a:lnSpc>
              <a:spcBef>
                <a:spcPts val="0"/>
              </a:spcBef>
              <a:spcAft>
                <a:spcPts val="0"/>
              </a:spcAft>
              <a:buClr>
                <a:schemeClr val="dk1"/>
              </a:buClr>
              <a:buSzPts val="1100"/>
              <a:buFont typeface="Arial"/>
              <a:buNone/>
            </a:pPr>
            <a:r>
              <a:rPr lang="en-US" sz="2800" b="1" i="0" u="none" strike="noStrike" cap="none">
                <a:solidFill>
                  <a:schemeClr val="dk1"/>
                </a:solidFill>
                <a:latin typeface="Nixie One"/>
                <a:ea typeface="Nixie One"/>
                <a:cs typeface="Nixie One"/>
                <a:sym typeface="Nixie One"/>
              </a:rPr>
              <a:t>-</a:t>
            </a:r>
            <a:r>
              <a:rPr lang="en-US" sz="2800" b="1" i="0" u="sng" strike="noStrike" cap="none">
                <a:solidFill>
                  <a:schemeClr val="hlink"/>
                </a:solidFill>
                <a:latin typeface="Nixie One"/>
                <a:ea typeface="Nixie One"/>
                <a:cs typeface="Nixie One"/>
                <a:sym typeface="Nixie One"/>
                <a:hlinkClick r:id="rId4"/>
              </a:rPr>
              <a:t>Elena Aguilar</a:t>
            </a:r>
            <a:endParaRPr sz="2800" b="1" i="0" u="none" strike="noStrike" cap="none">
              <a:solidFill>
                <a:schemeClr val="dk1"/>
              </a:solidFill>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Nixie One"/>
              <a:ea typeface="Nixie One"/>
              <a:cs typeface="Nixie One"/>
              <a:sym typeface="Nixie One"/>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5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100"/>
              <a:buFont typeface="Arial"/>
              <a:buNone/>
            </a:pPr>
            <a:r>
              <a:rPr lang="en-US" b="1">
                <a:latin typeface="Nixie One"/>
                <a:ea typeface="Nixie One"/>
                <a:cs typeface="Nixie One"/>
                <a:sym typeface="Nixie One"/>
              </a:rPr>
              <a:t>Activity: Selection Criteria</a:t>
            </a:r>
            <a:endParaRPr b="1">
              <a:latin typeface="Nixie One"/>
              <a:ea typeface="Nixie One"/>
              <a:cs typeface="Nixie One"/>
              <a:sym typeface="Nixie One"/>
            </a:endParaRPr>
          </a:p>
        </p:txBody>
      </p:sp>
      <p:sp>
        <p:nvSpPr>
          <p:cNvPr id="371" name="Google Shape;371;p57"/>
          <p:cNvSpPr txBox="1"/>
          <p:nvPr/>
        </p:nvSpPr>
        <p:spPr>
          <a:xfrm>
            <a:off x="3275700" y="5696175"/>
            <a:ext cx="2969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Nixie One"/>
                <a:ea typeface="Nixie One"/>
                <a:cs typeface="Nixie One"/>
                <a:sym typeface="Nixie One"/>
              </a:rPr>
              <a:t>Knowledge and skills</a:t>
            </a:r>
            <a:endParaRPr sz="2000" b="1" i="0" u="none" strike="noStrike" cap="none">
              <a:solidFill>
                <a:schemeClr val="lt1"/>
              </a:solidFill>
              <a:latin typeface="Nixie One"/>
              <a:ea typeface="Nixie One"/>
              <a:cs typeface="Nixie One"/>
              <a:sym typeface="Nixie One"/>
            </a:endParaRPr>
          </a:p>
        </p:txBody>
      </p:sp>
      <p:sp>
        <p:nvSpPr>
          <p:cNvPr id="372" name="Google Shape;372;p57"/>
          <p:cNvSpPr txBox="1"/>
          <p:nvPr/>
        </p:nvSpPr>
        <p:spPr>
          <a:xfrm>
            <a:off x="228600" y="1453425"/>
            <a:ext cx="6831300" cy="540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500" b="1">
                <a:latin typeface="Nixie One"/>
                <a:ea typeface="Nixie One"/>
                <a:cs typeface="Nixie One"/>
                <a:sym typeface="Nixie One"/>
              </a:rPr>
              <a:t>Your Options</a:t>
            </a:r>
            <a:r>
              <a:rPr lang="en-US" sz="2500" b="1" i="0" u="none" strike="noStrike" cap="none">
                <a:solidFill>
                  <a:srgbClr val="000000"/>
                </a:solidFill>
                <a:latin typeface="Nixie One"/>
                <a:ea typeface="Nixie One"/>
                <a:cs typeface="Nixie One"/>
                <a:sym typeface="Nixie One"/>
              </a:rPr>
              <a:t>:</a:t>
            </a:r>
            <a:endParaRPr sz="2500" b="1" i="0" u="none" strike="noStrike" cap="none">
              <a:solidFill>
                <a:srgbClr val="000000"/>
              </a:solidFill>
              <a:latin typeface="Nixie One"/>
              <a:ea typeface="Nixie One"/>
              <a:cs typeface="Nixie One"/>
              <a:sym typeface="Nixie One"/>
            </a:endParaRPr>
          </a:p>
          <a:p>
            <a:pPr marL="457200" marR="0" lvl="0" indent="-387350" algn="l" rtl="0">
              <a:lnSpc>
                <a:spcPct val="100000"/>
              </a:lnSpc>
              <a:spcBef>
                <a:spcPts val="0"/>
              </a:spcBef>
              <a:spcAft>
                <a:spcPts val="0"/>
              </a:spcAft>
              <a:buClr>
                <a:srgbClr val="000000"/>
              </a:buClr>
              <a:buSzPts val="2500"/>
              <a:buFont typeface="Nixie One"/>
              <a:buAutoNum type="arabicPeriod"/>
            </a:pPr>
            <a:r>
              <a:rPr lang="en-US" sz="2500" b="1" i="0" u="none" strike="noStrike" cap="none">
                <a:solidFill>
                  <a:schemeClr val="dk1"/>
                </a:solidFill>
                <a:latin typeface="Nixie One"/>
                <a:ea typeface="Nixie One"/>
                <a:cs typeface="Nixie One"/>
                <a:sym typeface="Nixie One"/>
              </a:rPr>
              <a:t>Create a list of interview </a:t>
            </a:r>
            <a:endParaRPr sz="2500" b="1" i="0" u="none" strike="noStrike" cap="none">
              <a:solidFill>
                <a:schemeClr val="dk1"/>
              </a:solidFill>
              <a:latin typeface="Nixie One"/>
              <a:ea typeface="Nixie One"/>
              <a:cs typeface="Nixie One"/>
              <a:sym typeface="Nixie One"/>
            </a:endParaRPr>
          </a:p>
          <a:p>
            <a:pPr marL="457200" marR="0" lvl="0" indent="0" algn="l" rtl="0">
              <a:lnSpc>
                <a:spcPct val="100000"/>
              </a:lnSpc>
              <a:spcBef>
                <a:spcPts val="0"/>
              </a:spcBef>
              <a:spcAft>
                <a:spcPts val="0"/>
              </a:spcAft>
              <a:buClr>
                <a:srgbClr val="000000"/>
              </a:buClr>
              <a:buSzPts val="2500"/>
              <a:buFont typeface="Arial"/>
              <a:buNone/>
            </a:pPr>
            <a:r>
              <a:rPr lang="en-US" sz="2500" b="1" i="0" u="none" strike="noStrike" cap="none">
                <a:solidFill>
                  <a:schemeClr val="dk1"/>
                </a:solidFill>
                <a:latin typeface="Nixie One"/>
                <a:ea typeface="Nixie One"/>
                <a:cs typeface="Nixie One"/>
                <a:sym typeface="Nixie One"/>
              </a:rPr>
              <a:t>questions or selection </a:t>
            </a:r>
            <a:endParaRPr sz="2500" b="1" i="0" u="none" strike="noStrike" cap="none">
              <a:solidFill>
                <a:schemeClr val="dk1"/>
              </a:solidFill>
              <a:latin typeface="Nixie One"/>
              <a:ea typeface="Nixie One"/>
              <a:cs typeface="Nixie One"/>
              <a:sym typeface="Nixie One"/>
            </a:endParaRPr>
          </a:p>
          <a:p>
            <a:pPr marL="457200" marR="0" lvl="0" indent="0" algn="l" rtl="0">
              <a:lnSpc>
                <a:spcPct val="100000"/>
              </a:lnSpc>
              <a:spcBef>
                <a:spcPts val="0"/>
              </a:spcBef>
              <a:spcAft>
                <a:spcPts val="0"/>
              </a:spcAft>
              <a:buClr>
                <a:srgbClr val="000000"/>
              </a:buClr>
              <a:buSzPts val="2500"/>
              <a:buFont typeface="Arial"/>
              <a:buNone/>
            </a:pPr>
            <a:r>
              <a:rPr lang="en-US" sz="2500" b="1" i="0" u="none" strike="noStrike" cap="none">
                <a:solidFill>
                  <a:schemeClr val="dk1"/>
                </a:solidFill>
                <a:latin typeface="Nixie One"/>
                <a:ea typeface="Nixie One"/>
                <a:cs typeface="Nixie One"/>
                <a:sym typeface="Nixie One"/>
              </a:rPr>
              <a:t>considerations for </a:t>
            </a:r>
            <a:endParaRPr sz="2500" b="1" i="0" u="none" strike="noStrike" cap="none">
              <a:solidFill>
                <a:schemeClr val="dk1"/>
              </a:solidFill>
              <a:latin typeface="Nixie One"/>
              <a:ea typeface="Nixie One"/>
              <a:cs typeface="Nixie One"/>
              <a:sym typeface="Nixie One"/>
            </a:endParaRPr>
          </a:p>
          <a:p>
            <a:pPr marL="457200" marR="0" lvl="0" indent="0" algn="l" rtl="0">
              <a:lnSpc>
                <a:spcPct val="100000"/>
              </a:lnSpc>
              <a:spcBef>
                <a:spcPts val="0"/>
              </a:spcBef>
              <a:spcAft>
                <a:spcPts val="0"/>
              </a:spcAft>
              <a:buClr>
                <a:srgbClr val="000000"/>
              </a:buClr>
              <a:buSzPts val="2500"/>
              <a:buFont typeface="Arial"/>
              <a:buNone/>
            </a:pPr>
            <a:r>
              <a:rPr lang="en-US" sz="2500" b="1" i="0" u="none" strike="noStrike" cap="none">
                <a:solidFill>
                  <a:schemeClr val="dk1"/>
                </a:solidFill>
                <a:latin typeface="Nixie One"/>
                <a:ea typeface="Nixie One"/>
                <a:cs typeface="Nixie One"/>
                <a:sym typeface="Nixie One"/>
              </a:rPr>
              <a:t>different types of </a:t>
            </a:r>
            <a:endParaRPr sz="2500" b="1" i="0" u="none" strike="noStrike" cap="none">
              <a:solidFill>
                <a:schemeClr val="dk1"/>
              </a:solidFill>
              <a:latin typeface="Nixie One"/>
              <a:ea typeface="Nixie One"/>
              <a:cs typeface="Nixie One"/>
              <a:sym typeface="Nixie One"/>
            </a:endParaRPr>
          </a:p>
          <a:p>
            <a:pPr marL="457200" marR="0" lvl="0" indent="0" algn="l" rtl="0">
              <a:lnSpc>
                <a:spcPct val="100000"/>
              </a:lnSpc>
              <a:spcBef>
                <a:spcPts val="0"/>
              </a:spcBef>
              <a:spcAft>
                <a:spcPts val="0"/>
              </a:spcAft>
              <a:buClr>
                <a:srgbClr val="000000"/>
              </a:buClr>
              <a:buSzPts val="2500"/>
              <a:buFont typeface="Arial"/>
              <a:buNone/>
            </a:pPr>
            <a:r>
              <a:rPr lang="en-US" sz="2500" b="1" i="0" u="none" strike="noStrike" cap="none">
                <a:solidFill>
                  <a:schemeClr val="dk1"/>
                </a:solidFill>
                <a:latin typeface="Nixie One"/>
                <a:ea typeface="Nixie One"/>
                <a:cs typeface="Nixie One"/>
                <a:sym typeface="Nixie One"/>
              </a:rPr>
              <a:t>coaches in your system.</a:t>
            </a:r>
            <a:endParaRPr sz="2500" b="1" i="0" u="none" strike="noStrike" cap="none">
              <a:solidFill>
                <a:schemeClr val="dk1"/>
              </a:solidFill>
              <a:latin typeface="Nixie One"/>
              <a:ea typeface="Nixie One"/>
              <a:cs typeface="Nixie One"/>
              <a:sym typeface="Nixie One"/>
            </a:endParaRPr>
          </a:p>
          <a:p>
            <a:pPr marL="457200" marR="0" lvl="0" indent="0" algn="l" rtl="0">
              <a:lnSpc>
                <a:spcPct val="100000"/>
              </a:lnSpc>
              <a:spcBef>
                <a:spcPts val="0"/>
              </a:spcBef>
              <a:spcAft>
                <a:spcPts val="0"/>
              </a:spcAft>
              <a:buClr>
                <a:srgbClr val="000000"/>
              </a:buClr>
              <a:buSzPts val="2500"/>
              <a:buFont typeface="Arial"/>
              <a:buNone/>
            </a:pPr>
            <a:endParaRPr sz="2500" b="1">
              <a:solidFill>
                <a:schemeClr val="dk1"/>
              </a:solidFill>
              <a:latin typeface="Nixie One"/>
              <a:ea typeface="Nixie One"/>
              <a:cs typeface="Nixie One"/>
              <a:sym typeface="Nixie One"/>
            </a:endParaRPr>
          </a:p>
          <a:p>
            <a:pPr marL="0" marR="0" lvl="0" indent="0" algn="l" rtl="0">
              <a:lnSpc>
                <a:spcPct val="100000"/>
              </a:lnSpc>
              <a:spcBef>
                <a:spcPts val="0"/>
              </a:spcBef>
              <a:spcAft>
                <a:spcPts val="0"/>
              </a:spcAft>
              <a:buNone/>
            </a:pPr>
            <a:r>
              <a:rPr lang="en-US" sz="2500" b="1">
                <a:latin typeface="Nixie One"/>
                <a:ea typeface="Nixie One"/>
                <a:cs typeface="Nixie One"/>
                <a:sym typeface="Nixie One"/>
              </a:rPr>
              <a:t>2. </a:t>
            </a:r>
            <a:r>
              <a:rPr lang="en-US" sz="2500" b="1" i="0" u="none" strike="noStrike" cap="none">
                <a:solidFill>
                  <a:srgbClr val="000000"/>
                </a:solidFill>
                <a:latin typeface="Nixie One"/>
                <a:ea typeface="Nixie One"/>
                <a:cs typeface="Nixie One"/>
                <a:sym typeface="Nixie One"/>
              </a:rPr>
              <a:t>Create a selection rubric.</a:t>
            </a:r>
            <a:endParaRPr sz="2500" b="1" i="0" u="none" strike="noStrike" cap="none">
              <a:solidFill>
                <a:srgbClr val="000000"/>
              </a:solidFill>
              <a:latin typeface="Nixie One"/>
              <a:ea typeface="Nixie One"/>
              <a:cs typeface="Nixie One"/>
              <a:sym typeface="Nixie One"/>
            </a:endParaRPr>
          </a:p>
          <a:p>
            <a:pPr marL="0" marR="0" lvl="0" indent="0" algn="l" rtl="0">
              <a:lnSpc>
                <a:spcPct val="100000"/>
              </a:lnSpc>
              <a:spcBef>
                <a:spcPts val="0"/>
              </a:spcBef>
              <a:spcAft>
                <a:spcPts val="0"/>
              </a:spcAft>
              <a:buNone/>
            </a:pPr>
            <a:endParaRPr sz="2500" b="1">
              <a:latin typeface="Nixie One"/>
              <a:ea typeface="Nixie One"/>
              <a:cs typeface="Nixie One"/>
              <a:sym typeface="Nixie One"/>
            </a:endParaRPr>
          </a:p>
          <a:p>
            <a:pPr marL="0" marR="0" lvl="0" indent="0" algn="l" rtl="0">
              <a:lnSpc>
                <a:spcPct val="100000"/>
              </a:lnSpc>
              <a:spcBef>
                <a:spcPts val="0"/>
              </a:spcBef>
              <a:spcAft>
                <a:spcPts val="0"/>
              </a:spcAft>
              <a:buNone/>
            </a:pPr>
            <a:r>
              <a:rPr lang="en-US" sz="2500" b="1">
                <a:latin typeface="Nixie One"/>
                <a:ea typeface="Nixie One"/>
                <a:cs typeface="Nixie One"/>
                <a:sym typeface="Nixie One"/>
              </a:rPr>
              <a:t>3. </a:t>
            </a:r>
            <a:r>
              <a:rPr lang="en-US" sz="2500" b="1" i="0" u="none" strike="noStrike" cap="none">
                <a:solidFill>
                  <a:srgbClr val="000000"/>
                </a:solidFill>
                <a:latin typeface="Nixie One"/>
                <a:ea typeface="Nixie One"/>
                <a:cs typeface="Nixie One"/>
                <a:sym typeface="Nixie One"/>
              </a:rPr>
              <a:t>Join another group to</a:t>
            </a:r>
            <a:endParaRPr sz="2500" b="1" i="0" u="none" strike="noStrike" cap="none">
              <a:solidFill>
                <a:srgbClr val="000000"/>
              </a:solidFill>
              <a:latin typeface="Nixie One"/>
              <a:ea typeface="Nixie One"/>
              <a:cs typeface="Nixie One"/>
              <a:sym typeface="Nixie One"/>
            </a:endParaRPr>
          </a:p>
          <a:p>
            <a:pPr marL="457200" marR="0" lvl="0" indent="0" algn="l" rtl="0">
              <a:lnSpc>
                <a:spcPct val="100000"/>
              </a:lnSpc>
              <a:spcBef>
                <a:spcPts val="0"/>
              </a:spcBef>
              <a:spcAft>
                <a:spcPts val="0"/>
              </a:spcAft>
              <a:buClr>
                <a:srgbClr val="000000"/>
              </a:buClr>
              <a:buSzPts val="2500"/>
              <a:buFont typeface="Arial"/>
              <a:buNone/>
            </a:pPr>
            <a:r>
              <a:rPr lang="en-US" sz="2500" b="1" i="0" u="none" strike="noStrike" cap="none">
                <a:solidFill>
                  <a:srgbClr val="000000"/>
                </a:solidFill>
                <a:latin typeface="Nixie One"/>
                <a:ea typeface="Nixie One"/>
                <a:cs typeface="Nixie One"/>
                <a:sym typeface="Nixie One"/>
              </a:rPr>
              <a:t>work on necessary </a:t>
            </a:r>
            <a:endParaRPr sz="2500" b="1" i="0" u="none" strike="noStrike" cap="none">
              <a:solidFill>
                <a:srgbClr val="000000"/>
              </a:solidFill>
              <a:latin typeface="Nixie One"/>
              <a:ea typeface="Nixie One"/>
              <a:cs typeface="Nixie One"/>
              <a:sym typeface="Nixie One"/>
            </a:endParaRPr>
          </a:p>
          <a:p>
            <a:pPr marL="457200" marR="0" lvl="0" indent="0" algn="l" rtl="0">
              <a:lnSpc>
                <a:spcPct val="100000"/>
              </a:lnSpc>
              <a:spcBef>
                <a:spcPts val="0"/>
              </a:spcBef>
              <a:spcAft>
                <a:spcPts val="0"/>
              </a:spcAft>
              <a:buClr>
                <a:srgbClr val="000000"/>
              </a:buClr>
              <a:buSzPts val="2500"/>
              <a:buFont typeface="Arial"/>
              <a:buNone/>
            </a:pPr>
            <a:r>
              <a:rPr lang="en-US" sz="2500" b="1" i="0" u="none" strike="noStrike" cap="none">
                <a:solidFill>
                  <a:srgbClr val="000000"/>
                </a:solidFill>
                <a:latin typeface="Nixie One"/>
                <a:ea typeface="Nixie One"/>
                <a:cs typeface="Nixie One"/>
                <a:sym typeface="Nixie One"/>
              </a:rPr>
              <a:t>knowledge and skills for </a:t>
            </a:r>
            <a:endParaRPr sz="2500" b="1" i="0" u="none" strike="noStrike" cap="none">
              <a:solidFill>
                <a:srgbClr val="000000"/>
              </a:solidFill>
              <a:latin typeface="Nixie One"/>
              <a:ea typeface="Nixie One"/>
              <a:cs typeface="Nixie One"/>
              <a:sym typeface="Nixie One"/>
            </a:endParaRPr>
          </a:p>
          <a:p>
            <a:pPr marL="457200" marR="0" lvl="0" indent="0" algn="l" rtl="0">
              <a:lnSpc>
                <a:spcPct val="100000"/>
              </a:lnSpc>
              <a:spcBef>
                <a:spcPts val="0"/>
              </a:spcBef>
              <a:spcAft>
                <a:spcPts val="0"/>
              </a:spcAft>
              <a:buClr>
                <a:srgbClr val="000000"/>
              </a:buClr>
              <a:buSzPts val="2500"/>
              <a:buFont typeface="Arial"/>
              <a:buNone/>
            </a:pPr>
            <a:r>
              <a:rPr lang="en-US" sz="2500" b="1" i="0" u="none" strike="noStrike" cap="none">
                <a:solidFill>
                  <a:srgbClr val="000000"/>
                </a:solidFill>
                <a:latin typeface="Nixie One"/>
                <a:ea typeface="Nixie One"/>
                <a:cs typeface="Nixie One"/>
                <a:sym typeface="Nixie One"/>
              </a:rPr>
              <a:t>different types of coaches.</a:t>
            </a:r>
            <a:r>
              <a:rPr lang="en-US" sz="2400" b="1" i="0" u="none" strike="noStrike" cap="none">
                <a:solidFill>
                  <a:srgbClr val="000000"/>
                </a:solidFill>
                <a:latin typeface="Nixie One"/>
                <a:ea typeface="Nixie One"/>
                <a:cs typeface="Nixie One"/>
                <a:sym typeface="Nixie One"/>
              </a:rPr>
              <a:t>  </a:t>
            </a:r>
            <a:endParaRPr sz="2400" b="1" i="0" u="none" strike="noStrike" cap="none">
              <a:solidFill>
                <a:srgbClr val="000000"/>
              </a:solidFill>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Nixie One"/>
              <a:ea typeface="Nixie One"/>
              <a:cs typeface="Nixie One"/>
              <a:sym typeface="Nixie One"/>
            </a:endParaRPr>
          </a:p>
        </p:txBody>
      </p:sp>
      <p:pic>
        <p:nvPicPr>
          <p:cNvPr id="373" name="Google Shape;373;p57" descr="Picture of notetaker document"/>
          <p:cNvPicPr preferRelativeResize="0"/>
          <p:nvPr/>
        </p:nvPicPr>
        <p:blipFill rotWithShape="1">
          <a:blip r:embed="rId3">
            <a:alphaModFix/>
          </a:blip>
          <a:srcRect l="42617" t="39277" r="31050" b="11068"/>
          <a:stretch/>
        </p:blipFill>
        <p:spPr>
          <a:xfrm>
            <a:off x="5455201" y="4734852"/>
            <a:ext cx="1802650" cy="1823525"/>
          </a:xfrm>
          <a:prstGeom prst="rect">
            <a:avLst/>
          </a:prstGeom>
          <a:noFill/>
          <a:ln w="9525" cap="flat" cmpd="sng">
            <a:solidFill>
              <a:schemeClr val="accent5"/>
            </a:solidFill>
            <a:prstDash val="solid"/>
            <a:round/>
            <a:headEnd type="none" w="sm" len="sm"/>
            <a:tailEnd type="none" w="sm" len="sm"/>
          </a:ln>
        </p:spPr>
      </p:pic>
      <p:pic>
        <p:nvPicPr>
          <p:cNvPr id="374" name="Google Shape;374;p57" descr="Autumnal decoration with colorful flowers and heart (Provided by Getty Images)"/>
          <p:cNvPicPr preferRelativeResize="0"/>
          <p:nvPr/>
        </p:nvPicPr>
        <p:blipFill>
          <a:blip r:embed="rId4">
            <a:alphaModFix/>
          </a:blip>
          <a:stretch>
            <a:fillRect/>
          </a:stretch>
        </p:blipFill>
        <p:spPr>
          <a:xfrm>
            <a:off x="5299013" y="2030875"/>
            <a:ext cx="3460173" cy="23096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59"/>
          <p:cNvSpPr txBox="1">
            <a:spLocks noGrp="1"/>
          </p:cNvSpPr>
          <p:nvPr>
            <p:ph type="ctrTitle"/>
          </p:nvPr>
        </p:nvSpPr>
        <p:spPr>
          <a:xfrm>
            <a:off x="928464" y="1600200"/>
            <a:ext cx="7240500" cy="1470000"/>
          </a:xfrm>
          <a:prstGeom prst="rect">
            <a:avLst/>
          </a:prstGeom>
          <a:solidFill>
            <a:schemeClr val="lt1">
              <a:alpha val="6745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21127"/>
              </a:buClr>
              <a:buSzPts val="5400"/>
              <a:buFont typeface="Verdana"/>
              <a:buNone/>
            </a:pPr>
            <a:r>
              <a:rPr lang="en-US" sz="4900" b="1">
                <a:latin typeface="Nixie One"/>
                <a:ea typeface="Nixie One"/>
                <a:cs typeface="Nixie One"/>
                <a:sym typeface="Nixie One"/>
              </a:rPr>
              <a:t>Decide When to Harvest the Garden</a:t>
            </a:r>
            <a:endParaRPr sz="4900" b="1">
              <a:latin typeface="Nixie One"/>
              <a:ea typeface="Nixie One"/>
              <a:cs typeface="Nixie One"/>
              <a:sym typeface="Nixie One"/>
            </a:endParaRPr>
          </a:p>
        </p:txBody>
      </p:sp>
      <p:sp>
        <p:nvSpPr>
          <p:cNvPr id="389" name="Google Shape;389;p59"/>
          <p:cNvSpPr txBox="1">
            <a:spLocks noGrp="1"/>
          </p:cNvSpPr>
          <p:nvPr>
            <p:ph type="subTitle" idx="1"/>
          </p:nvPr>
        </p:nvSpPr>
        <p:spPr>
          <a:xfrm>
            <a:off x="1348325" y="3429000"/>
            <a:ext cx="6400800" cy="1096800"/>
          </a:xfrm>
          <a:prstGeom prst="rect">
            <a:avLst/>
          </a:prstGeom>
          <a:solidFill>
            <a:schemeClr val="lt1">
              <a:alpha val="67450"/>
            </a:schemeClr>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100"/>
              <a:buFont typeface="Arial"/>
              <a:buNone/>
            </a:pPr>
            <a:r>
              <a:rPr lang="en-US" b="1">
                <a:solidFill>
                  <a:srgbClr val="434343"/>
                </a:solidFill>
                <a:highlight>
                  <a:srgbClr val="FFFFFF"/>
                </a:highlight>
                <a:latin typeface="Nixie One"/>
                <a:ea typeface="Nixie One"/>
                <a:cs typeface="Nixie One"/>
                <a:sym typeface="Nixie One"/>
              </a:rPr>
              <a:t>Decision-Making Authority for Coaches</a:t>
            </a:r>
            <a:endParaRPr sz="5300" b="1">
              <a:solidFill>
                <a:srgbClr val="434343"/>
              </a:solidFill>
              <a:latin typeface="Nixie One"/>
              <a:ea typeface="Nixie One"/>
              <a:cs typeface="Nixie One"/>
              <a:sym typeface="Nixie One"/>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60"/>
          <p:cNvSpPr txBox="1">
            <a:spLocks noGrp="1"/>
          </p:cNvSpPr>
          <p:nvPr>
            <p:ph type="body" idx="1"/>
          </p:nvPr>
        </p:nvSpPr>
        <p:spPr>
          <a:xfrm>
            <a:off x="228600" y="2386788"/>
            <a:ext cx="3750300" cy="2663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en-US" sz="3000" b="1">
                <a:solidFill>
                  <a:srgbClr val="242424"/>
                </a:solidFill>
                <a:highlight>
                  <a:srgbClr val="FFFFFF"/>
                </a:highlight>
                <a:latin typeface="Nixie One"/>
                <a:ea typeface="Nixie One"/>
                <a:cs typeface="Nixie One"/>
                <a:sym typeface="Nixie One"/>
              </a:rPr>
              <a:t>Decision-making authority is the power to make important decisions.</a:t>
            </a:r>
            <a:endParaRPr sz="3000" b="1">
              <a:latin typeface="Nixie One"/>
              <a:ea typeface="Nixie One"/>
              <a:cs typeface="Nixie One"/>
              <a:sym typeface="Nixie One"/>
            </a:endParaRPr>
          </a:p>
        </p:txBody>
      </p:sp>
      <p:sp>
        <p:nvSpPr>
          <p:cNvPr id="396" name="Google Shape;396;p6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b="1">
                <a:latin typeface="Nixie One"/>
                <a:ea typeface="Nixie One"/>
                <a:cs typeface="Nixie One"/>
                <a:sym typeface="Nixie One"/>
              </a:rPr>
              <a:t>When is it time to harvest?</a:t>
            </a:r>
            <a:endParaRPr b="1">
              <a:latin typeface="Nixie One"/>
              <a:ea typeface="Nixie One"/>
              <a:cs typeface="Nixie One"/>
              <a:sym typeface="Nixie One"/>
            </a:endParaRPr>
          </a:p>
        </p:txBody>
      </p:sp>
      <p:sp>
        <p:nvSpPr>
          <p:cNvPr id="397" name="Google Shape;397;p60"/>
          <p:cNvSpPr txBox="1"/>
          <p:nvPr/>
        </p:nvSpPr>
        <p:spPr>
          <a:xfrm>
            <a:off x="304225" y="6220725"/>
            <a:ext cx="5782800" cy="524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Nixie One"/>
                <a:ea typeface="Nixie One"/>
                <a:cs typeface="Nixie One"/>
                <a:sym typeface="Nixie One"/>
              </a:rPr>
              <a:t>Source: </a:t>
            </a:r>
            <a:r>
              <a:rPr lang="en-US" sz="1600" b="1" i="0" u="sng" strike="noStrike" cap="none">
                <a:solidFill>
                  <a:schemeClr val="hlink"/>
                </a:solidFill>
                <a:latin typeface="Nixie One"/>
                <a:ea typeface="Nixie One"/>
                <a:cs typeface="Nixie One"/>
                <a:sym typeface="Nixie One"/>
                <a:hlinkClick r:id="rId3"/>
              </a:rPr>
              <a:t>Law Insider</a:t>
            </a:r>
            <a:endParaRPr sz="1600" b="1" i="0" u="none" strike="noStrike" cap="none">
              <a:solidFill>
                <a:srgbClr val="000000"/>
              </a:solidFill>
              <a:latin typeface="Nixie One"/>
              <a:ea typeface="Nixie One"/>
              <a:cs typeface="Nixie One"/>
              <a:sym typeface="Nixie One"/>
            </a:endParaRPr>
          </a:p>
        </p:txBody>
      </p:sp>
      <p:pic>
        <p:nvPicPr>
          <p:cNvPr id="398" name="Google Shape;398;p60" descr="A basket of harvested vegetables"/>
          <p:cNvPicPr preferRelativeResize="0"/>
          <p:nvPr/>
        </p:nvPicPr>
        <p:blipFill rotWithShape="1">
          <a:blip r:embed="rId4">
            <a:alphaModFix/>
          </a:blip>
          <a:srcRect/>
          <a:stretch/>
        </p:blipFill>
        <p:spPr>
          <a:xfrm>
            <a:off x="3978900" y="1991663"/>
            <a:ext cx="4860300" cy="324182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p61" descr="A visual of a ladder of decision making"/>
          <p:cNvPicPr preferRelativeResize="0"/>
          <p:nvPr/>
        </p:nvPicPr>
        <p:blipFill rotWithShape="1">
          <a:blip r:embed="rId3">
            <a:alphaModFix/>
          </a:blip>
          <a:srcRect l="28566" t="19698" r="30041"/>
          <a:stretch/>
        </p:blipFill>
        <p:spPr>
          <a:xfrm>
            <a:off x="1471250" y="214200"/>
            <a:ext cx="6005650" cy="6250274"/>
          </a:xfrm>
          <a:prstGeom prst="rect">
            <a:avLst/>
          </a:prstGeom>
          <a:noFill/>
          <a:ln w="9525" cap="flat" cmpd="sng">
            <a:solidFill>
              <a:schemeClr val="dk1"/>
            </a:solidFill>
            <a:prstDash val="solid"/>
            <a:round/>
            <a:headEnd type="none" w="sm" len="sm"/>
            <a:tailEnd type="none" w="sm" len="sm"/>
          </a:ln>
        </p:spPr>
      </p:pic>
      <p:sp>
        <p:nvSpPr>
          <p:cNvPr id="404" name="Google Shape;404;p61"/>
          <p:cNvSpPr txBox="1"/>
          <p:nvPr/>
        </p:nvSpPr>
        <p:spPr>
          <a:xfrm>
            <a:off x="55050" y="6464475"/>
            <a:ext cx="3435600" cy="33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Nixie One"/>
                <a:ea typeface="Nixie One"/>
                <a:cs typeface="Nixie One"/>
                <a:sym typeface="Nixie One"/>
              </a:rPr>
              <a:t>Source: </a:t>
            </a:r>
            <a:r>
              <a:rPr lang="en-US" sz="1600" b="1" i="0" u="sng" strike="noStrike" cap="none">
                <a:solidFill>
                  <a:srgbClr val="236DA7"/>
                </a:solidFill>
                <a:latin typeface="Nixie One"/>
                <a:ea typeface="Nixie One"/>
                <a:cs typeface="Nixie One"/>
                <a:sym typeface="Nixie One"/>
                <a:hlinkClick r:id="rId4">
                  <a:extLst>
                    <a:ext uri="{A12FA001-AC4F-418D-AE19-62706E023703}">
                      <ahyp:hlinkClr xmlns:ahyp="http://schemas.microsoft.com/office/drawing/2018/hyperlinkcolor" val="tx"/>
                    </a:ext>
                  </a:extLst>
                </a:hlinkClick>
              </a:rPr>
              <a:t>North Star Facilitators</a:t>
            </a:r>
            <a:endParaRPr sz="1600" b="1" i="0" u="none" strike="noStrike" cap="none">
              <a:solidFill>
                <a:srgbClr val="236DA7"/>
              </a:solidFill>
              <a:latin typeface="Nixie One"/>
              <a:ea typeface="Nixie One"/>
              <a:cs typeface="Nixie One"/>
              <a:sym typeface="Nixie One"/>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6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27500"/>
              <a:buFont typeface="Arial"/>
              <a:buNone/>
            </a:pPr>
            <a:r>
              <a:rPr lang="en-US" b="1">
                <a:latin typeface="Nixie One"/>
                <a:ea typeface="Nixie One"/>
                <a:cs typeface="Nixie One"/>
                <a:sym typeface="Nixie One"/>
              </a:rPr>
              <a:t>A data-informed decision-making process…</a:t>
            </a:r>
            <a:endParaRPr b="1">
              <a:latin typeface="Nixie One"/>
              <a:ea typeface="Nixie One"/>
              <a:cs typeface="Nixie One"/>
              <a:sym typeface="Nixie One"/>
            </a:endParaRPr>
          </a:p>
        </p:txBody>
      </p:sp>
      <p:sp>
        <p:nvSpPr>
          <p:cNvPr id="410" name="Google Shape;410;p62"/>
          <p:cNvSpPr txBox="1"/>
          <p:nvPr/>
        </p:nvSpPr>
        <p:spPr>
          <a:xfrm>
            <a:off x="3275700" y="5696175"/>
            <a:ext cx="2969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Nixie One"/>
                <a:ea typeface="Nixie One"/>
                <a:cs typeface="Nixie One"/>
                <a:sym typeface="Nixie One"/>
              </a:rPr>
              <a:t>Knowledge and skills</a:t>
            </a:r>
            <a:endParaRPr sz="2000" b="1" i="0" u="none" strike="noStrike" cap="none">
              <a:solidFill>
                <a:schemeClr val="lt1"/>
              </a:solidFill>
              <a:latin typeface="Nixie One"/>
              <a:ea typeface="Nixie One"/>
              <a:cs typeface="Nixie One"/>
              <a:sym typeface="Nixie One"/>
            </a:endParaRPr>
          </a:p>
        </p:txBody>
      </p:sp>
      <p:sp>
        <p:nvSpPr>
          <p:cNvPr id="411" name="Google Shape;411;p62"/>
          <p:cNvSpPr/>
          <p:nvPr/>
        </p:nvSpPr>
        <p:spPr>
          <a:xfrm>
            <a:off x="3297500" y="2315549"/>
            <a:ext cx="2540100" cy="2540100"/>
          </a:xfrm>
          <a:prstGeom prst="donut">
            <a:avLst>
              <a:gd name="adj" fmla="val 16067"/>
            </a:avLst>
          </a:prstGeom>
          <a:solidFill>
            <a:srgbClr val="000000">
              <a:alpha val="901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12" name="Google Shape;412;p62"/>
          <p:cNvCxnSpPr/>
          <p:nvPr/>
        </p:nvCxnSpPr>
        <p:spPr>
          <a:xfrm>
            <a:off x="3025325" y="2658320"/>
            <a:ext cx="340800" cy="376500"/>
          </a:xfrm>
          <a:prstGeom prst="straightConnector1">
            <a:avLst/>
          </a:prstGeom>
          <a:noFill/>
          <a:ln w="19050" cap="flat" cmpd="sng">
            <a:solidFill>
              <a:srgbClr val="307BF3"/>
            </a:solidFill>
            <a:prstDash val="solid"/>
            <a:round/>
            <a:headEnd type="oval" w="med" len="med"/>
            <a:tailEnd type="none" w="sm" len="sm"/>
          </a:ln>
        </p:spPr>
      </p:cxnSp>
      <p:sp>
        <p:nvSpPr>
          <p:cNvPr id="413" name="Google Shape;413;p62"/>
          <p:cNvSpPr txBox="1"/>
          <p:nvPr/>
        </p:nvSpPr>
        <p:spPr>
          <a:xfrm>
            <a:off x="6080906" y="2080200"/>
            <a:ext cx="2722800" cy="669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US" sz="1800" b="1" i="0" u="none" strike="noStrike" cap="none">
                <a:solidFill>
                  <a:srgbClr val="000000"/>
                </a:solidFill>
                <a:latin typeface="Nixie One"/>
                <a:ea typeface="Nixie One"/>
                <a:cs typeface="Nixie One"/>
                <a:sym typeface="Nixie One"/>
              </a:rPr>
              <a:t>Identify problem with precision</a:t>
            </a:r>
            <a:endParaRPr sz="1800" b="1" i="0" u="none" strike="noStrike" cap="none">
              <a:solidFill>
                <a:srgbClr val="000000"/>
              </a:solidFill>
              <a:latin typeface="Nixie One"/>
              <a:ea typeface="Nixie One"/>
              <a:cs typeface="Nixie One"/>
              <a:sym typeface="Nixie One"/>
            </a:endParaRPr>
          </a:p>
        </p:txBody>
      </p:sp>
      <p:cxnSp>
        <p:nvCxnSpPr>
          <p:cNvPr id="414" name="Google Shape;414;p62"/>
          <p:cNvCxnSpPr/>
          <p:nvPr/>
        </p:nvCxnSpPr>
        <p:spPr>
          <a:xfrm rot="10800000" flipH="1">
            <a:off x="2925575" y="3822750"/>
            <a:ext cx="367500" cy="138600"/>
          </a:xfrm>
          <a:prstGeom prst="straightConnector1">
            <a:avLst/>
          </a:prstGeom>
          <a:noFill/>
          <a:ln w="19050" cap="flat" cmpd="sng">
            <a:solidFill>
              <a:srgbClr val="0944A1"/>
            </a:solidFill>
            <a:prstDash val="solid"/>
            <a:round/>
            <a:headEnd type="oval" w="med" len="med"/>
            <a:tailEnd type="none" w="sm" len="sm"/>
          </a:ln>
        </p:spPr>
      </p:cxnSp>
      <p:sp>
        <p:nvSpPr>
          <p:cNvPr id="415" name="Google Shape;415;p62"/>
          <p:cNvSpPr txBox="1"/>
          <p:nvPr/>
        </p:nvSpPr>
        <p:spPr>
          <a:xfrm>
            <a:off x="514105" y="2080200"/>
            <a:ext cx="2540100" cy="669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chemeClr val="dk1"/>
              </a:buClr>
              <a:buSzPts val="1400"/>
              <a:buFont typeface="Arial"/>
              <a:buNone/>
            </a:pPr>
            <a:r>
              <a:rPr lang="en-US" sz="1800" b="1" i="0" u="none" strike="noStrike" cap="none">
                <a:solidFill>
                  <a:schemeClr val="dk1"/>
                </a:solidFill>
                <a:latin typeface="Nixie One"/>
                <a:ea typeface="Nixie One"/>
                <a:cs typeface="Nixie One"/>
                <a:sym typeface="Nixie One"/>
              </a:rPr>
              <a:t>Monitor and </a:t>
            </a:r>
            <a:r>
              <a:rPr lang="en-US" sz="1800" b="1" i="0" u="none" strike="noStrike" cap="none">
                <a:solidFill>
                  <a:srgbClr val="0F90FF"/>
                </a:solidFill>
                <a:latin typeface="Nixie One"/>
                <a:ea typeface="Nixie One"/>
                <a:cs typeface="Nixie One"/>
                <a:sym typeface="Nixie One"/>
              </a:rPr>
              <a:t>evaluate</a:t>
            </a:r>
            <a:r>
              <a:rPr lang="en-US" sz="1800" b="1" i="0" u="none" strike="noStrike" cap="none">
                <a:solidFill>
                  <a:schemeClr val="dk1"/>
                </a:solidFill>
                <a:latin typeface="Nixie One"/>
                <a:ea typeface="Nixie One"/>
                <a:cs typeface="Nixie One"/>
                <a:sym typeface="Nixie One"/>
              </a:rPr>
              <a:t> results</a:t>
            </a:r>
            <a:endParaRPr sz="1800" b="1" i="0" u="none" strike="noStrike" cap="none">
              <a:solidFill>
                <a:schemeClr val="dk1"/>
              </a:solidFill>
              <a:latin typeface="Nixie One"/>
              <a:ea typeface="Nixie One"/>
              <a:cs typeface="Nixie One"/>
              <a:sym typeface="Nixie One"/>
            </a:endParaRPr>
          </a:p>
          <a:p>
            <a:pPr marL="0" marR="0" lvl="0" indent="0" algn="r" rtl="0">
              <a:lnSpc>
                <a:spcPct val="115000"/>
              </a:lnSpc>
              <a:spcBef>
                <a:spcPts val="0"/>
              </a:spcBef>
              <a:spcAft>
                <a:spcPts val="0"/>
              </a:spcAft>
              <a:buClr>
                <a:srgbClr val="000000"/>
              </a:buClr>
              <a:buSzPts val="800"/>
              <a:buFont typeface="Arial"/>
              <a:buNone/>
            </a:pPr>
            <a:endParaRPr sz="1800" b="0" i="0" u="none" strike="noStrike" cap="none">
              <a:solidFill>
                <a:srgbClr val="000000"/>
              </a:solidFill>
              <a:latin typeface="Roboto"/>
              <a:ea typeface="Roboto"/>
              <a:cs typeface="Roboto"/>
              <a:sym typeface="Roboto"/>
            </a:endParaRPr>
          </a:p>
        </p:txBody>
      </p:sp>
      <p:sp>
        <p:nvSpPr>
          <p:cNvPr id="416" name="Google Shape;416;p62"/>
          <p:cNvSpPr/>
          <p:nvPr/>
        </p:nvSpPr>
        <p:spPr>
          <a:xfrm rot="-1800585" flipH="1">
            <a:off x="3224378" y="2235808"/>
            <a:ext cx="2688407" cy="2690826"/>
          </a:xfrm>
          <a:prstGeom prst="blockArc">
            <a:avLst>
              <a:gd name="adj1" fmla="val 14348563"/>
              <a:gd name="adj2" fmla="val 19872341"/>
              <a:gd name="adj3" fmla="val 9100"/>
            </a:avLst>
          </a:prstGeom>
          <a:solidFill>
            <a:srgbClr val="307BF3"/>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17" name="Google Shape;417;p62"/>
          <p:cNvCxnSpPr/>
          <p:nvPr/>
        </p:nvCxnSpPr>
        <p:spPr>
          <a:xfrm rot="10800000">
            <a:off x="5633050" y="4072907"/>
            <a:ext cx="354900" cy="350100"/>
          </a:xfrm>
          <a:prstGeom prst="straightConnector1">
            <a:avLst/>
          </a:prstGeom>
          <a:noFill/>
          <a:ln w="19050" cap="flat" cmpd="sng">
            <a:solidFill>
              <a:srgbClr val="307BF3"/>
            </a:solidFill>
            <a:prstDash val="solid"/>
            <a:round/>
            <a:headEnd type="oval" w="med" len="med"/>
            <a:tailEnd type="none" w="sm" len="sm"/>
          </a:ln>
        </p:spPr>
      </p:cxnSp>
      <p:sp>
        <p:nvSpPr>
          <p:cNvPr id="418" name="Google Shape;418;p62"/>
          <p:cNvSpPr txBox="1"/>
          <p:nvPr/>
        </p:nvSpPr>
        <p:spPr>
          <a:xfrm>
            <a:off x="-66050" y="3120550"/>
            <a:ext cx="3138900" cy="14391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100"/>
              <a:buFont typeface="Arial"/>
              <a:buNone/>
            </a:pPr>
            <a:r>
              <a:rPr lang="en-US" sz="1700" b="1" i="0" u="none" strike="noStrike" cap="none">
                <a:solidFill>
                  <a:schemeClr val="dk1"/>
                </a:solidFill>
                <a:latin typeface="Nixie One"/>
                <a:ea typeface="Nixie One"/>
                <a:cs typeface="Nixie One"/>
                <a:sym typeface="Nixie One"/>
              </a:rPr>
              <a:t>What strategies/ practices will we select and </a:t>
            </a:r>
            <a:r>
              <a:rPr lang="en-US" sz="1700" b="1" i="0" u="none" strike="noStrike" cap="none">
                <a:solidFill>
                  <a:srgbClr val="0F90FF"/>
                </a:solidFill>
                <a:latin typeface="Nixie One"/>
                <a:ea typeface="Nixie One"/>
                <a:cs typeface="Nixie One"/>
                <a:sym typeface="Nixie One"/>
              </a:rPr>
              <a:t>implement</a:t>
            </a:r>
            <a:r>
              <a:rPr lang="en-US" sz="1700" b="1" i="0" u="none" strike="noStrike" cap="none">
                <a:solidFill>
                  <a:schemeClr val="dk1"/>
                </a:solidFill>
                <a:latin typeface="Nixie One"/>
                <a:ea typeface="Nixie One"/>
                <a:cs typeface="Nixie One"/>
                <a:sym typeface="Nixie One"/>
              </a:rPr>
              <a:t>? (Supporting student academic and social behavior)</a:t>
            </a:r>
            <a:endParaRPr sz="1700" b="1" i="0" u="none" strike="noStrike" cap="none">
              <a:solidFill>
                <a:schemeClr val="dk1"/>
              </a:solidFill>
              <a:latin typeface="Nixie One"/>
              <a:ea typeface="Nixie One"/>
              <a:cs typeface="Nixie One"/>
              <a:sym typeface="Nixie One"/>
            </a:endParaRPr>
          </a:p>
          <a:p>
            <a:pPr marL="0" marR="0" lvl="0" indent="0" algn="l" rtl="0">
              <a:lnSpc>
                <a:spcPct val="115000"/>
              </a:lnSpc>
              <a:spcBef>
                <a:spcPts val="0"/>
              </a:spcBef>
              <a:spcAft>
                <a:spcPts val="0"/>
              </a:spcAft>
              <a:buClr>
                <a:srgbClr val="000000"/>
              </a:buClr>
              <a:buSzPts val="1100"/>
              <a:buFont typeface="Arial"/>
              <a:buNone/>
            </a:pPr>
            <a:endParaRPr sz="1700" b="1" i="0" u="none" strike="noStrike" cap="none">
              <a:solidFill>
                <a:srgbClr val="000000"/>
              </a:solidFill>
              <a:latin typeface="Roboto"/>
              <a:ea typeface="Roboto"/>
              <a:cs typeface="Roboto"/>
              <a:sym typeface="Roboto"/>
            </a:endParaRPr>
          </a:p>
        </p:txBody>
      </p:sp>
      <p:sp>
        <p:nvSpPr>
          <p:cNvPr id="419" name="Google Shape;419;p62"/>
          <p:cNvSpPr txBox="1"/>
          <p:nvPr/>
        </p:nvSpPr>
        <p:spPr>
          <a:xfrm>
            <a:off x="6062250" y="3894875"/>
            <a:ext cx="3081900" cy="1346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US" sz="1800" b="1" i="0" u="none" strike="noStrike" cap="none">
                <a:solidFill>
                  <a:srgbClr val="000000"/>
                </a:solidFill>
                <a:latin typeface="Nixie One"/>
                <a:ea typeface="Nixie One"/>
                <a:cs typeface="Nixie One"/>
                <a:sym typeface="Nixie One"/>
              </a:rPr>
              <a:t>What does the data say? </a:t>
            </a:r>
            <a:r>
              <a:rPr lang="en-US" sz="1800" b="1" i="0" u="none" strike="noStrike" cap="none">
                <a:solidFill>
                  <a:srgbClr val="0F90FF"/>
                </a:solidFill>
                <a:latin typeface="Nixie One"/>
                <a:ea typeface="Nixie One"/>
                <a:cs typeface="Nixie One"/>
                <a:sym typeface="Nixie One"/>
              </a:rPr>
              <a:t>Analyze</a:t>
            </a:r>
            <a:r>
              <a:rPr lang="en-US" sz="1800" b="1" i="0" u="none" strike="noStrike" cap="none">
                <a:solidFill>
                  <a:srgbClr val="000000"/>
                </a:solidFill>
                <a:latin typeface="Nixie One"/>
                <a:ea typeface="Nixie One"/>
                <a:cs typeface="Nixie One"/>
                <a:sym typeface="Nixie One"/>
              </a:rPr>
              <a:t> strengths and opportunities for growth.</a:t>
            </a:r>
            <a:endParaRPr sz="1800" b="1" i="0" u="none" strike="noStrike" cap="none">
              <a:solidFill>
                <a:srgbClr val="000000"/>
              </a:solidFill>
              <a:latin typeface="Nixie One"/>
              <a:ea typeface="Nixie One"/>
              <a:cs typeface="Nixie One"/>
              <a:sym typeface="Nixie One"/>
            </a:endParaRPr>
          </a:p>
          <a:p>
            <a:pPr marL="0" marR="0" lvl="0" indent="0" algn="l" rtl="0">
              <a:lnSpc>
                <a:spcPct val="115000"/>
              </a:lnSpc>
              <a:spcBef>
                <a:spcPts val="0"/>
              </a:spcBef>
              <a:spcAft>
                <a:spcPts val="0"/>
              </a:spcAft>
              <a:buClr>
                <a:srgbClr val="000000"/>
              </a:buClr>
              <a:buSzPts val="800"/>
              <a:buFont typeface="Arial"/>
              <a:buNone/>
            </a:pPr>
            <a:endParaRPr sz="800" b="1" i="0" u="none" strike="noStrike" cap="none">
              <a:solidFill>
                <a:srgbClr val="000000"/>
              </a:solidFill>
              <a:latin typeface="Nixie One"/>
              <a:ea typeface="Nixie One"/>
              <a:cs typeface="Nixie One"/>
              <a:sym typeface="Nixie One"/>
            </a:endParaRPr>
          </a:p>
          <a:p>
            <a:pPr marL="0" marR="0" lvl="0" indent="0" algn="l" rtl="0">
              <a:lnSpc>
                <a:spcPct val="115000"/>
              </a:lnSpc>
              <a:spcBef>
                <a:spcPts val="0"/>
              </a:spcBef>
              <a:spcAft>
                <a:spcPts val="0"/>
              </a:spcAft>
              <a:buClr>
                <a:srgbClr val="000000"/>
              </a:buClr>
              <a:buSzPts val="800"/>
              <a:buFont typeface="Arial"/>
              <a:buNone/>
            </a:pPr>
            <a:endParaRPr sz="800" b="1" i="0" u="none" strike="noStrike" cap="none">
              <a:solidFill>
                <a:srgbClr val="000000"/>
              </a:solidFill>
              <a:latin typeface="Nixie One"/>
              <a:ea typeface="Nixie One"/>
              <a:cs typeface="Nixie One"/>
              <a:sym typeface="Nixie One"/>
            </a:endParaRPr>
          </a:p>
        </p:txBody>
      </p:sp>
      <p:sp>
        <p:nvSpPr>
          <p:cNvPr id="420" name="Google Shape;420;p62"/>
          <p:cNvSpPr txBox="1"/>
          <p:nvPr/>
        </p:nvSpPr>
        <p:spPr>
          <a:xfrm>
            <a:off x="3845784" y="3206268"/>
            <a:ext cx="1444800" cy="8043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900"/>
              <a:buFont typeface="Arial"/>
              <a:buNone/>
            </a:pPr>
            <a:r>
              <a:rPr lang="en-US" sz="1900" b="1" i="0" u="none" strike="noStrike" cap="none">
                <a:solidFill>
                  <a:srgbClr val="000000"/>
                </a:solidFill>
                <a:latin typeface="Roboto"/>
                <a:ea typeface="Roboto"/>
                <a:cs typeface="Roboto"/>
                <a:sym typeface="Roboto"/>
              </a:rPr>
              <a:t>Data </a:t>
            </a:r>
            <a:endParaRPr sz="1900" b="0" i="0" u="none" strike="noStrike" cap="none">
              <a:solidFill>
                <a:srgbClr val="000000"/>
              </a:solidFill>
              <a:latin typeface="Arial"/>
              <a:ea typeface="Arial"/>
              <a:cs typeface="Arial"/>
              <a:sym typeface="Arial"/>
            </a:endParaRPr>
          </a:p>
        </p:txBody>
      </p:sp>
      <p:sp>
        <p:nvSpPr>
          <p:cNvPr id="421" name="Google Shape;421;p62"/>
          <p:cNvSpPr/>
          <p:nvPr/>
        </p:nvSpPr>
        <p:spPr>
          <a:xfrm rot="1800047">
            <a:off x="3219843" y="2236242"/>
            <a:ext cx="2690936" cy="2690936"/>
          </a:xfrm>
          <a:prstGeom prst="blockArc">
            <a:avLst>
              <a:gd name="adj1" fmla="val 14545937"/>
              <a:gd name="adj2" fmla="val 19902139"/>
              <a:gd name="adj3" fmla="val 9115"/>
            </a:avLst>
          </a:prstGeom>
          <a:solidFill>
            <a:srgbClr val="0944A1"/>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p62"/>
          <p:cNvSpPr/>
          <p:nvPr/>
        </p:nvSpPr>
        <p:spPr>
          <a:xfrm rot="9000757">
            <a:off x="3213964" y="2235827"/>
            <a:ext cx="2690226" cy="2690226"/>
          </a:xfrm>
          <a:prstGeom prst="blockArc">
            <a:avLst>
              <a:gd name="adj1" fmla="val 18041678"/>
              <a:gd name="adj2" fmla="val 1798478"/>
              <a:gd name="adj3" fmla="val 9595"/>
            </a:avLst>
          </a:prstGeom>
          <a:solidFill>
            <a:srgbClr val="0944A1"/>
          </a:solidFill>
          <a:ln>
            <a:noFill/>
          </a:ln>
          <a:effectLst>
            <a:outerShdw blurRad="71438" dist="9525"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p62"/>
          <p:cNvSpPr/>
          <p:nvPr/>
        </p:nvSpPr>
        <p:spPr>
          <a:xfrm rot="-9000757" flipH="1">
            <a:off x="3221634" y="2236577"/>
            <a:ext cx="2690226" cy="2690226"/>
          </a:xfrm>
          <a:prstGeom prst="blockArc">
            <a:avLst>
              <a:gd name="adj1" fmla="val 17967225"/>
              <a:gd name="adj2" fmla="val 1529547"/>
              <a:gd name="adj3" fmla="val 9279"/>
            </a:avLst>
          </a:prstGeom>
          <a:solidFill>
            <a:srgbClr val="307BF3"/>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p62"/>
          <p:cNvSpPr/>
          <p:nvPr/>
        </p:nvSpPr>
        <p:spPr>
          <a:xfrm rot="8100000">
            <a:off x="3166119" y="3407257"/>
            <a:ext cx="363170" cy="363170"/>
          </a:xfrm>
          <a:prstGeom prst="rtTriangle">
            <a:avLst/>
          </a:prstGeom>
          <a:solidFill>
            <a:srgbClr val="0944A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p62"/>
          <p:cNvSpPr/>
          <p:nvPr/>
        </p:nvSpPr>
        <p:spPr>
          <a:xfrm rot="-2700000">
            <a:off x="5598628" y="3400096"/>
            <a:ext cx="363170" cy="363170"/>
          </a:xfrm>
          <a:prstGeom prst="rtTriangle">
            <a:avLst/>
          </a:prstGeom>
          <a:solidFill>
            <a:srgbClr val="0944A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62"/>
          <p:cNvSpPr/>
          <p:nvPr/>
        </p:nvSpPr>
        <p:spPr>
          <a:xfrm rot="2700000">
            <a:off x="4382023" y="4612869"/>
            <a:ext cx="363170" cy="363170"/>
          </a:xfrm>
          <a:prstGeom prst="rtTriangle">
            <a:avLst/>
          </a:prstGeom>
          <a:solidFill>
            <a:srgbClr val="307B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62"/>
          <p:cNvSpPr/>
          <p:nvPr/>
        </p:nvSpPr>
        <p:spPr>
          <a:xfrm rot="-8100000">
            <a:off x="4382715" y="2177201"/>
            <a:ext cx="363170" cy="363170"/>
          </a:xfrm>
          <a:prstGeom prst="rtTriangle">
            <a:avLst/>
          </a:prstGeom>
          <a:solidFill>
            <a:srgbClr val="307B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 name="Google Shape;428;p62"/>
          <p:cNvSpPr txBox="1"/>
          <p:nvPr/>
        </p:nvSpPr>
        <p:spPr>
          <a:xfrm>
            <a:off x="4834625" y="5055025"/>
            <a:ext cx="25401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800" b="1" i="0" u="none" strike="noStrike" cap="none">
                <a:solidFill>
                  <a:srgbClr val="000000"/>
                </a:solidFill>
                <a:latin typeface="Nixie One"/>
                <a:ea typeface="Nixie One"/>
                <a:cs typeface="Nixie One"/>
                <a:sym typeface="Nixie One"/>
              </a:rPr>
              <a:t>Establish a SMART goal</a:t>
            </a:r>
            <a:endParaRPr sz="1800" b="1" i="0" u="none" strike="noStrike" cap="none">
              <a:solidFill>
                <a:srgbClr val="000000"/>
              </a:solidFill>
              <a:latin typeface="Nixie One"/>
              <a:ea typeface="Nixie One"/>
              <a:cs typeface="Nixie One"/>
              <a:sym typeface="Nixie One"/>
            </a:endParaRPr>
          </a:p>
        </p:txBody>
      </p:sp>
      <p:sp>
        <p:nvSpPr>
          <p:cNvPr id="429" name="Google Shape;429;p62"/>
          <p:cNvSpPr txBox="1"/>
          <p:nvPr/>
        </p:nvSpPr>
        <p:spPr>
          <a:xfrm rot="2273">
            <a:off x="422974" y="4646284"/>
            <a:ext cx="2722501" cy="1015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800" b="1" i="0" u="none" strike="noStrike" cap="none">
                <a:solidFill>
                  <a:schemeClr val="dk1"/>
                </a:solidFill>
                <a:latin typeface="Nixie One"/>
                <a:ea typeface="Nixie One"/>
                <a:cs typeface="Nixie One"/>
                <a:sym typeface="Nixie One"/>
              </a:rPr>
              <a:t>What do teachers need to </a:t>
            </a:r>
            <a:r>
              <a:rPr lang="en-US" sz="1800" b="1" i="0" u="none" strike="noStrike" cap="none">
                <a:solidFill>
                  <a:srgbClr val="0F90FF"/>
                </a:solidFill>
                <a:latin typeface="Nixie One"/>
                <a:ea typeface="Nixie One"/>
                <a:cs typeface="Nixie One"/>
                <a:sym typeface="Nixie One"/>
              </a:rPr>
              <a:t>implement/sustain</a:t>
            </a:r>
            <a:r>
              <a:rPr lang="en-US" sz="1800" b="1" i="0" u="none" strike="noStrike" cap="none">
                <a:solidFill>
                  <a:schemeClr val="dk1"/>
                </a:solidFill>
                <a:latin typeface="Nixie One"/>
                <a:ea typeface="Nixie One"/>
                <a:cs typeface="Nixie One"/>
                <a:sym typeface="Nixie One"/>
              </a:rPr>
              <a:t>?</a:t>
            </a:r>
            <a:endParaRPr sz="1800" b="1" i="0" u="none" strike="noStrike" cap="none">
              <a:solidFill>
                <a:srgbClr val="000000"/>
              </a:solidFill>
              <a:latin typeface="Nixie One"/>
              <a:ea typeface="Nixie One"/>
              <a:cs typeface="Nixie One"/>
              <a:sym typeface="Nixie One"/>
            </a:endParaRPr>
          </a:p>
        </p:txBody>
      </p:sp>
      <p:cxnSp>
        <p:nvCxnSpPr>
          <p:cNvPr id="430" name="Google Shape;430;p62"/>
          <p:cNvCxnSpPr/>
          <p:nvPr/>
        </p:nvCxnSpPr>
        <p:spPr>
          <a:xfrm rot="10800000">
            <a:off x="5233775" y="4707325"/>
            <a:ext cx="160200" cy="500100"/>
          </a:xfrm>
          <a:prstGeom prst="straightConnector1">
            <a:avLst/>
          </a:prstGeom>
          <a:noFill/>
          <a:ln w="19050" cap="flat" cmpd="sng">
            <a:solidFill>
              <a:srgbClr val="307BF3"/>
            </a:solidFill>
            <a:prstDash val="solid"/>
            <a:round/>
            <a:headEnd type="oval" w="med" len="med"/>
            <a:tailEnd type="none" w="sm" len="sm"/>
          </a:ln>
        </p:spPr>
      </p:cxnSp>
      <p:cxnSp>
        <p:nvCxnSpPr>
          <p:cNvPr id="431" name="Google Shape;431;p62"/>
          <p:cNvCxnSpPr/>
          <p:nvPr/>
        </p:nvCxnSpPr>
        <p:spPr>
          <a:xfrm rot="10800000" flipH="1">
            <a:off x="3258025" y="4414925"/>
            <a:ext cx="457500" cy="306300"/>
          </a:xfrm>
          <a:prstGeom prst="straightConnector1">
            <a:avLst/>
          </a:prstGeom>
          <a:noFill/>
          <a:ln w="19050" cap="flat" cmpd="sng">
            <a:solidFill>
              <a:srgbClr val="0944A1"/>
            </a:solidFill>
            <a:prstDash val="solid"/>
            <a:round/>
            <a:headEnd type="oval" w="med" len="med"/>
            <a:tailEnd type="none" w="sm" len="sm"/>
          </a:ln>
        </p:spPr>
      </p:cxnSp>
      <p:pic>
        <p:nvPicPr>
          <p:cNvPr id="432" name="Google Shape;432;p62"/>
          <p:cNvPicPr preferRelativeResize="0"/>
          <p:nvPr/>
        </p:nvPicPr>
        <p:blipFill rotWithShape="1">
          <a:blip r:embed="rId3">
            <a:alphaModFix/>
          </a:blip>
          <a:srcRect/>
          <a:stretch/>
        </p:blipFill>
        <p:spPr>
          <a:xfrm rot="-149851">
            <a:off x="3358575" y="1980445"/>
            <a:ext cx="2837400" cy="2865218"/>
          </a:xfrm>
          <a:prstGeom prst="rect">
            <a:avLst/>
          </a:prstGeom>
          <a:noFill/>
          <a:ln>
            <a:noFill/>
          </a:ln>
        </p:spPr>
      </p:pic>
      <p:pic>
        <p:nvPicPr>
          <p:cNvPr id="433" name="Google Shape;433;p62"/>
          <p:cNvPicPr preferRelativeResize="0"/>
          <p:nvPr/>
        </p:nvPicPr>
        <p:blipFill rotWithShape="1">
          <a:blip r:embed="rId4">
            <a:alphaModFix/>
          </a:blip>
          <a:srcRect/>
          <a:stretch/>
        </p:blipFill>
        <p:spPr>
          <a:xfrm>
            <a:off x="3431825" y="2574074"/>
            <a:ext cx="2722500" cy="2652026"/>
          </a:xfrm>
          <a:prstGeom prst="rect">
            <a:avLst/>
          </a:prstGeom>
          <a:noFill/>
          <a:ln>
            <a:noFill/>
          </a:ln>
        </p:spPr>
      </p:pic>
      <p:pic>
        <p:nvPicPr>
          <p:cNvPr id="434" name="Google Shape;434;p62"/>
          <p:cNvPicPr preferRelativeResize="0"/>
          <p:nvPr/>
        </p:nvPicPr>
        <p:blipFill rotWithShape="1">
          <a:blip r:embed="rId5">
            <a:alphaModFix/>
          </a:blip>
          <a:srcRect/>
          <a:stretch/>
        </p:blipFill>
        <p:spPr>
          <a:xfrm>
            <a:off x="2883838" y="2273725"/>
            <a:ext cx="2828925" cy="2933700"/>
          </a:xfrm>
          <a:prstGeom prst="rect">
            <a:avLst/>
          </a:prstGeom>
          <a:noFill/>
          <a:ln>
            <a:noFill/>
          </a:ln>
        </p:spPr>
      </p:pic>
      <p:cxnSp>
        <p:nvCxnSpPr>
          <p:cNvPr id="435" name="Google Shape;435;p62"/>
          <p:cNvCxnSpPr/>
          <p:nvPr/>
        </p:nvCxnSpPr>
        <p:spPr>
          <a:xfrm flipH="1">
            <a:off x="5638100" y="2394725"/>
            <a:ext cx="442800" cy="368100"/>
          </a:xfrm>
          <a:prstGeom prst="straightConnector1">
            <a:avLst/>
          </a:prstGeom>
          <a:noFill/>
          <a:ln w="19050" cap="flat" cmpd="sng">
            <a:solidFill>
              <a:srgbClr val="0944A1"/>
            </a:solidFill>
            <a:prstDash val="solid"/>
            <a:round/>
            <a:headEnd type="oval" w="med" len="med"/>
            <a:tailEnd type="none" w="sm" len="sm"/>
          </a:ln>
        </p:spPr>
      </p:cxnSp>
      <p:pic>
        <p:nvPicPr>
          <p:cNvPr id="436" name="Google Shape;436;p62"/>
          <p:cNvPicPr preferRelativeResize="0"/>
          <p:nvPr/>
        </p:nvPicPr>
        <p:blipFill rotWithShape="1">
          <a:blip r:embed="rId6">
            <a:alphaModFix/>
          </a:blip>
          <a:srcRect/>
          <a:stretch/>
        </p:blipFill>
        <p:spPr>
          <a:xfrm>
            <a:off x="2985700" y="1960500"/>
            <a:ext cx="2837400" cy="2809763"/>
          </a:xfrm>
          <a:prstGeom prst="rect">
            <a:avLst/>
          </a:prstGeom>
          <a:noFill/>
          <a:ln>
            <a:noFill/>
          </a:ln>
        </p:spPr>
      </p:pic>
      <p:sp>
        <p:nvSpPr>
          <p:cNvPr id="437" name="Google Shape;437;p62"/>
          <p:cNvSpPr txBox="1"/>
          <p:nvPr/>
        </p:nvSpPr>
        <p:spPr>
          <a:xfrm>
            <a:off x="132125" y="6441125"/>
            <a:ext cx="72426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Nixie One"/>
                <a:ea typeface="Nixie One"/>
                <a:cs typeface="Nixie One"/>
                <a:sym typeface="Nixie One"/>
              </a:rPr>
              <a:t>Source: </a:t>
            </a:r>
            <a:r>
              <a:rPr lang="en-US" sz="1600" b="1" i="0" u="sng" strike="noStrike" cap="none">
                <a:solidFill>
                  <a:schemeClr val="hlink"/>
                </a:solidFill>
                <a:latin typeface="Nixie One"/>
                <a:ea typeface="Nixie One"/>
                <a:cs typeface="Nixie One"/>
                <a:sym typeface="Nixie One"/>
                <a:hlinkClick r:id="rId7"/>
              </a:rPr>
              <a:t>Florida Positive Behavioral Interventions &amp; Supports Project</a:t>
            </a:r>
            <a:endParaRPr sz="1600" b="1" i="0" u="none" strike="noStrike" cap="none">
              <a:solidFill>
                <a:srgbClr val="000000"/>
              </a:solidFill>
              <a:latin typeface="Nixie One"/>
              <a:ea typeface="Nixie One"/>
              <a:cs typeface="Nixie One"/>
              <a:sym typeface="Nixie One"/>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6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27500"/>
              <a:buFont typeface="Arial"/>
              <a:buNone/>
            </a:pPr>
            <a:r>
              <a:rPr lang="en-US" b="1">
                <a:latin typeface="Nixie One"/>
                <a:ea typeface="Nixie One"/>
                <a:cs typeface="Nixie One"/>
                <a:sym typeface="Nixie One"/>
              </a:rPr>
              <a:t>Activity: Decision-Making Authority</a:t>
            </a:r>
            <a:endParaRPr b="1">
              <a:latin typeface="Nixie One"/>
              <a:ea typeface="Nixie One"/>
              <a:cs typeface="Nixie One"/>
              <a:sym typeface="Nixie One"/>
            </a:endParaRPr>
          </a:p>
        </p:txBody>
      </p:sp>
      <p:sp>
        <p:nvSpPr>
          <p:cNvPr id="443" name="Google Shape;443;p63"/>
          <p:cNvSpPr txBox="1"/>
          <p:nvPr/>
        </p:nvSpPr>
        <p:spPr>
          <a:xfrm>
            <a:off x="3275700" y="5696175"/>
            <a:ext cx="2969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Nixie One"/>
                <a:ea typeface="Nixie One"/>
                <a:cs typeface="Nixie One"/>
                <a:sym typeface="Nixie One"/>
              </a:rPr>
              <a:t>Knowledge and skills</a:t>
            </a:r>
            <a:endParaRPr sz="2000" b="1" i="0" u="none" strike="noStrike" cap="none">
              <a:solidFill>
                <a:schemeClr val="lt1"/>
              </a:solidFill>
              <a:latin typeface="Nixie One"/>
              <a:ea typeface="Nixie One"/>
              <a:cs typeface="Nixie One"/>
              <a:sym typeface="Nixie One"/>
            </a:endParaRPr>
          </a:p>
        </p:txBody>
      </p:sp>
      <p:pic>
        <p:nvPicPr>
          <p:cNvPr id="444" name="Google Shape;444;p63" descr="A branch from a fern tree"/>
          <p:cNvPicPr preferRelativeResize="0"/>
          <p:nvPr/>
        </p:nvPicPr>
        <p:blipFill rotWithShape="1">
          <a:blip r:embed="rId3">
            <a:alphaModFix/>
          </a:blip>
          <a:srcRect/>
          <a:stretch/>
        </p:blipFill>
        <p:spPr>
          <a:xfrm>
            <a:off x="5501750" y="2575325"/>
            <a:ext cx="3281400" cy="2184201"/>
          </a:xfrm>
          <a:prstGeom prst="rect">
            <a:avLst/>
          </a:prstGeom>
          <a:noFill/>
          <a:ln>
            <a:noFill/>
          </a:ln>
        </p:spPr>
      </p:pic>
      <p:sp>
        <p:nvSpPr>
          <p:cNvPr id="445" name="Google Shape;445;p63"/>
          <p:cNvSpPr txBox="1"/>
          <p:nvPr/>
        </p:nvSpPr>
        <p:spPr>
          <a:xfrm>
            <a:off x="0" y="1371600"/>
            <a:ext cx="5501700" cy="548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300"/>
              <a:buFont typeface="Arial"/>
              <a:buNone/>
            </a:pPr>
            <a:r>
              <a:rPr lang="en-US" sz="2400" b="1" i="0" u="none" strike="noStrike" cap="none">
                <a:solidFill>
                  <a:srgbClr val="000000"/>
                </a:solidFill>
                <a:latin typeface="Nixie One"/>
                <a:ea typeface="Nixie One"/>
                <a:cs typeface="Nixie One"/>
                <a:sym typeface="Nixie One"/>
              </a:rPr>
              <a:t>Choose one activity to discuss and take notes: </a:t>
            </a:r>
            <a:endParaRPr sz="2400" b="1" i="0" u="none" strike="noStrike" cap="none">
              <a:solidFill>
                <a:srgbClr val="000000"/>
              </a:solidFill>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2300"/>
              <a:buFont typeface="Arial"/>
              <a:buNone/>
            </a:pPr>
            <a:endParaRPr sz="2400" b="1" i="0" u="none" strike="noStrike" cap="none">
              <a:solidFill>
                <a:srgbClr val="000000"/>
              </a:solidFill>
              <a:latin typeface="Nixie One"/>
              <a:ea typeface="Nixie One"/>
              <a:cs typeface="Nixie One"/>
              <a:sym typeface="Nixie One"/>
            </a:endParaRPr>
          </a:p>
          <a:p>
            <a:pPr marL="457200" marR="0" lvl="0" indent="-381000" algn="l" rtl="0">
              <a:lnSpc>
                <a:spcPct val="100000"/>
              </a:lnSpc>
              <a:spcBef>
                <a:spcPts val="0"/>
              </a:spcBef>
              <a:spcAft>
                <a:spcPts val="0"/>
              </a:spcAft>
              <a:buClr>
                <a:srgbClr val="000000"/>
              </a:buClr>
              <a:buSzPts val="2400"/>
              <a:buFont typeface="Nixie One"/>
              <a:buAutoNum type="arabicPeriod"/>
            </a:pPr>
            <a:r>
              <a:rPr lang="en-US" sz="2400" b="1" i="0" u="none" strike="noStrike" cap="none">
                <a:solidFill>
                  <a:srgbClr val="000000"/>
                </a:solidFill>
                <a:latin typeface="Nixie One"/>
                <a:ea typeface="Nixie One"/>
                <a:cs typeface="Nixie One"/>
                <a:sym typeface="Nixie One"/>
              </a:rPr>
              <a:t>Create a list of the decisions coaches have and do not have the authority to make. How </a:t>
            </a:r>
            <a:r>
              <a:rPr lang="en-US" sz="2400" b="1">
                <a:latin typeface="Nixie One"/>
                <a:ea typeface="Nixie One"/>
                <a:cs typeface="Nixie One"/>
                <a:sym typeface="Nixie One"/>
              </a:rPr>
              <a:t>do you communicate a</a:t>
            </a:r>
            <a:r>
              <a:rPr lang="en-US" sz="2400" b="1" i="0" u="none" strike="noStrike" cap="none">
                <a:solidFill>
                  <a:srgbClr val="000000"/>
                </a:solidFill>
                <a:latin typeface="Nixie One"/>
                <a:ea typeface="Nixie One"/>
                <a:cs typeface="Nixie One"/>
                <a:sym typeface="Nixie One"/>
              </a:rPr>
              <a:t> coach’s decision</a:t>
            </a:r>
            <a:r>
              <a:rPr lang="en-US" sz="2400" b="1">
                <a:latin typeface="Nixie One"/>
                <a:ea typeface="Nixie One"/>
                <a:cs typeface="Nixie One"/>
                <a:sym typeface="Nixie One"/>
              </a:rPr>
              <a:t>-</a:t>
            </a:r>
            <a:r>
              <a:rPr lang="en-US" sz="2400" b="1" i="0" u="none" strike="noStrike" cap="none">
                <a:solidFill>
                  <a:srgbClr val="000000"/>
                </a:solidFill>
                <a:latin typeface="Nixie One"/>
                <a:ea typeface="Nixie One"/>
                <a:cs typeface="Nixie One"/>
                <a:sym typeface="Nixie One"/>
              </a:rPr>
              <a:t>making authority?</a:t>
            </a:r>
            <a:r>
              <a:rPr lang="en-US" sz="2500" b="1" i="0" u="none" strike="noStrike" cap="none">
                <a:solidFill>
                  <a:srgbClr val="000000"/>
                </a:solidFill>
                <a:latin typeface="Nixie One"/>
                <a:ea typeface="Nixie One"/>
                <a:cs typeface="Nixie One"/>
                <a:sym typeface="Nixie One"/>
              </a:rPr>
              <a:t>   </a:t>
            </a:r>
            <a:endParaRPr sz="2500" b="1" i="0" u="none" strike="noStrike" cap="none">
              <a:solidFill>
                <a:srgbClr val="000000"/>
              </a:solidFill>
              <a:latin typeface="Nixie One"/>
              <a:ea typeface="Nixie One"/>
              <a:cs typeface="Nixie One"/>
              <a:sym typeface="Nixie One"/>
            </a:endParaRPr>
          </a:p>
          <a:p>
            <a:pPr marL="457200" marR="0" lvl="0" indent="0" algn="l" rtl="0">
              <a:lnSpc>
                <a:spcPct val="100000"/>
              </a:lnSpc>
              <a:spcBef>
                <a:spcPts val="0"/>
              </a:spcBef>
              <a:spcAft>
                <a:spcPts val="0"/>
              </a:spcAft>
              <a:buNone/>
            </a:pPr>
            <a:endParaRPr sz="2500" b="1">
              <a:latin typeface="Nixie One"/>
              <a:ea typeface="Nixie One"/>
              <a:cs typeface="Nixie One"/>
              <a:sym typeface="Nixie One"/>
            </a:endParaRPr>
          </a:p>
          <a:p>
            <a:pPr marL="457200" marR="0" lvl="0" indent="-387350" algn="l" rtl="0">
              <a:lnSpc>
                <a:spcPct val="100000"/>
              </a:lnSpc>
              <a:spcBef>
                <a:spcPts val="0"/>
              </a:spcBef>
              <a:spcAft>
                <a:spcPts val="0"/>
              </a:spcAft>
              <a:buClr>
                <a:srgbClr val="000000"/>
              </a:buClr>
              <a:buSzPts val="2500"/>
              <a:buFont typeface="Nixie One"/>
              <a:buAutoNum type="arabicPeriod"/>
            </a:pPr>
            <a:r>
              <a:rPr lang="en-US" sz="2400" b="1" i="0" u="none" strike="noStrike" cap="none">
                <a:solidFill>
                  <a:schemeClr val="dk1"/>
                </a:solidFill>
                <a:latin typeface="Nixie One"/>
                <a:ea typeface="Nixie One"/>
                <a:cs typeface="Nixie One"/>
                <a:sym typeface="Nixie One"/>
              </a:rPr>
              <a:t>What decision</a:t>
            </a:r>
            <a:r>
              <a:rPr lang="en-US" sz="2400" b="1">
                <a:solidFill>
                  <a:schemeClr val="dk1"/>
                </a:solidFill>
                <a:latin typeface="Nixie One"/>
                <a:ea typeface="Nixie One"/>
                <a:cs typeface="Nixie One"/>
                <a:sym typeface="Nixie One"/>
              </a:rPr>
              <a:t>-</a:t>
            </a:r>
            <a:r>
              <a:rPr lang="en-US" sz="2400" b="1" i="0" u="none" strike="noStrike" cap="none">
                <a:solidFill>
                  <a:schemeClr val="dk1"/>
                </a:solidFill>
                <a:latin typeface="Nixie One"/>
                <a:ea typeface="Nixie One"/>
                <a:cs typeface="Nixie One"/>
                <a:sym typeface="Nixie One"/>
              </a:rPr>
              <a:t>making process are coaches expected to use? How is that communicated to coaches? If there is no process, how will you select one? </a:t>
            </a:r>
            <a:endParaRPr sz="2500" b="1" i="0" u="none" strike="noStrike" cap="none">
              <a:solidFill>
                <a:srgbClr val="000000"/>
              </a:solidFill>
              <a:latin typeface="Nixie One"/>
              <a:ea typeface="Nixie One"/>
              <a:cs typeface="Nixie One"/>
              <a:sym typeface="Nixie One"/>
            </a:endParaRPr>
          </a:p>
        </p:txBody>
      </p:sp>
      <p:pic>
        <p:nvPicPr>
          <p:cNvPr id="446" name="Google Shape;446;p63" descr="Picture of notetaker document"/>
          <p:cNvPicPr preferRelativeResize="0"/>
          <p:nvPr/>
        </p:nvPicPr>
        <p:blipFill rotWithShape="1">
          <a:blip r:embed="rId4">
            <a:alphaModFix/>
          </a:blip>
          <a:srcRect l="42617" t="39277" r="31050" b="11068"/>
          <a:stretch/>
        </p:blipFill>
        <p:spPr>
          <a:xfrm>
            <a:off x="5501750" y="5060000"/>
            <a:ext cx="1549075" cy="1567024"/>
          </a:xfrm>
          <a:prstGeom prst="rect">
            <a:avLst/>
          </a:prstGeom>
          <a:noFill/>
          <a:ln w="9525" cap="flat" cmpd="sng">
            <a:solidFill>
              <a:schemeClr val="accent5"/>
            </a:solidFill>
            <a:prstDash val="solid"/>
            <a:round/>
            <a:headEnd type="none" w="sm" len="sm"/>
            <a:tailEnd type="none" w="sm" len="sm"/>
          </a:ln>
        </p:spPr>
      </p:pic>
      <p:pic>
        <p:nvPicPr>
          <p:cNvPr id="447" name="Google Shape;447;p63" descr="Autumnal decoration with colorful flowers and heart (Provided by Getty Images)"/>
          <p:cNvPicPr preferRelativeResize="0"/>
          <p:nvPr/>
        </p:nvPicPr>
        <p:blipFill>
          <a:blip r:embed="rId5">
            <a:alphaModFix/>
          </a:blip>
          <a:stretch>
            <a:fillRect/>
          </a:stretch>
        </p:blipFill>
        <p:spPr>
          <a:xfrm>
            <a:off x="5412363" y="2512625"/>
            <a:ext cx="3460173" cy="23096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64"/>
          <p:cNvSpPr txBox="1">
            <a:spLocks noGrp="1"/>
          </p:cNvSpPr>
          <p:nvPr>
            <p:ph type="ctrTitle"/>
          </p:nvPr>
        </p:nvSpPr>
        <p:spPr>
          <a:xfrm>
            <a:off x="928464" y="1600200"/>
            <a:ext cx="7240500" cy="1470000"/>
          </a:xfrm>
          <a:prstGeom prst="rect">
            <a:avLst/>
          </a:prstGeom>
          <a:solidFill>
            <a:schemeClr val="lt1">
              <a:alpha val="6745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1100"/>
              <a:buFont typeface="Arial"/>
              <a:buNone/>
            </a:pPr>
            <a:r>
              <a:rPr lang="en-US" sz="4100" b="1">
                <a:solidFill>
                  <a:schemeClr val="dk1"/>
                </a:solidFill>
                <a:highlight>
                  <a:srgbClr val="FFFFFF"/>
                </a:highlight>
                <a:latin typeface="Nixie One"/>
                <a:ea typeface="Nixie One"/>
                <a:cs typeface="Nixie One"/>
                <a:sym typeface="Nixie One"/>
              </a:rPr>
              <a:t>Create a Pruning, Weeding and Watering Schedule</a:t>
            </a:r>
            <a:endParaRPr sz="4100" b="1">
              <a:latin typeface="Nixie One"/>
              <a:ea typeface="Nixie One"/>
              <a:cs typeface="Nixie One"/>
              <a:sym typeface="Nixie One"/>
            </a:endParaRPr>
          </a:p>
        </p:txBody>
      </p:sp>
      <p:sp>
        <p:nvSpPr>
          <p:cNvPr id="453" name="Google Shape;453;p64"/>
          <p:cNvSpPr txBox="1">
            <a:spLocks noGrp="1"/>
          </p:cNvSpPr>
          <p:nvPr>
            <p:ph type="subTitle" idx="1"/>
          </p:nvPr>
        </p:nvSpPr>
        <p:spPr>
          <a:xfrm>
            <a:off x="1348325" y="3429000"/>
            <a:ext cx="6400800" cy="1096800"/>
          </a:xfrm>
          <a:prstGeom prst="rect">
            <a:avLst/>
          </a:prstGeom>
          <a:solidFill>
            <a:schemeClr val="lt1">
              <a:alpha val="67450"/>
            </a:schemeClr>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888888"/>
              </a:buClr>
              <a:buSzPts val="3200"/>
              <a:buNone/>
            </a:pPr>
            <a:r>
              <a:rPr lang="en-US" b="1">
                <a:solidFill>
                  <a:srgbClr val="434343"/>
                </a:solidFill>
                <a:latin typeface="Nixie One"/>
                <a:ea typeface="Nixie One"/>
                <a:cs typeface="Nixie One"/>
                <a:sym typeface="Nixie One"/>
              </a:rPr>
              <a:t>Time Allocation for Coaches</a:t>
            </a:r>
            <a:endParaRPr b="1">
              <a:solidFill>
                <a:srgbClr val="434343"/>
              </a:solidFill>
              <a:latin typeface="Nixie One"/>
              <a:ea typeface="Nixie One"/>
              <a:cs typeface="Nixie One"/>
              <a:sym typeface="Nixie One"/>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6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100"/>
              <a:buFont typeface="Arial"/>
              <a:buNone/>
            </a:pPr>
            <a:r>
              <a:rPr lang="en-US" b="1">
                <a:latin typeface="Nixie One"/>
                <a:ea typeface="Nixie One"/>
                <a:cs typeface="Nixie One"/>
                <a:sym typeface="Nixie One"/>
              </a:rPr>
              <a:t>Time Allocation for Coaches</a:t>
            </a:r>
            <a:endParaRPr b="1">
              <a:latin typeface="Nixie One"/>
              <a:ea typeface="Nixie One"/>
              <a:cs typeface="Nixie One"/>
              <a:sym typeface="Nixie One"/>
            </a:endParaRPr>
          </a:p>
        </p:txBody>
      </p:sp>
      <p:sp>
        <p:nvSpPr>
          <p:cNvPr id="459" name="Google Shape;459;p65"/>
          <p:cNvSpPr txBox="1"/>
          <p:nvPr/>
        </p:nvSpPr>
        <p:spPr>
          <a:xfrm>
            <a:off x="3275700" y="5696175"/>
            <a:ext cx="2969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Nixie One"/>
                <a:ea typeface="Nixie One"/>
                <a:cs typeface="Nixie One"/>
                <a:sym typeface="Nixie One"/>
              </a:rPr>
              <a:t>Knowledge and skills</a:t>
            </a:r>
            <a:endParaRPr sz="2000" b="1" i="0" u="none" strike="noStrike" cap="none">
              <a:solidFill>
                <a:schemeClr val="lt1"/>
              </a:solidFill>
              <a:latin typeface="Nixie One"/>
              <a:ea typeface="Nixie One"/>
              <a:cs typeface="Nixie One"/>
              <a:sym typeface="Nixie One"/>
            </a:endParaRPr>
          </a:p>
        </p:txBody>
      </p:sp>
      <p:sp>
        <p:nvSpPr>
          <p:cNvPr id="460" name="Google Shape;460;p65"/>
          <p:cNvSpPr txBox="1"/>
          <p:nvPr/>
        </p:nvSpPr>
        <p:spPr>
          <a:xfrm>
            <a:off x="228600" y="1408575"/>
            <a:ext cx="5373300" cy="528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US" sz="2400" b="1" i="0" u="none" strike="noStrike" cap="none">
                <a:solidFill>
                  <a:schemeClr val="dk1"/>
                </a:solidFill>
                <a:latin typeface="Nixie One"/>
                <a:ea typeface="Nixie One"/>
                <a:cs typeface="Nixie One"/>
                <a:sym typeface="Nixie One"/>
              </a:rPr>
              <a:t>“...coaching is part of differentiated professional learning. It is not a one-size-fits-all process that can be delivered at a school faculty meeting or in a one-day workshop. </a:t>
            </a:r>
            <a:r>
              <a:rPr lang="en-US" sz="2400" b="1" i="0" u="none" strike="noStrike" cap="none">
                <a:solidFill>
                  <a:schemeClr val="accent6"/>
                </a:solidFill>
                <a:latin typeface="Nixie One"/>
                <a:ea typeface="Nixie One"/>
                <a:cs typeface="Nixie One"/>
                <a:sym typeface="Nixie One"/>
              </a:rPr>
              <a:t>Coaching is embedded within the context of instruction and/or systems work in order to increase instructional and leadership capacity.</a:t>
            </a:r>
            <a:r>
              <a:rPr lang="en-US" sz="2400" b="1" i="0" u="none" strike="noStrike" cap="none">
                <a:solidFill>
                  <a:schemeClr val="dk1"/>
                </a:solidFill>
                <a:latin typeface="Nixie One"/>
                <a:ea typeface="Nixie One"/>
                <a:cs typeface="Nixie One"/>
                <a:sym typeface="Nixie One"/>
              </a:rPr>
              <a:t>”</a:t>
            </a:r>
            <a:endParaRPr sz="2400" b="1" i="0" u="none" strike="noStrike" cap="none">
              <a:solidFill>
                <a:schemeClr val="dk1"/>
              </a:solidFill>
              <a:latin typeface="Nixie One"/>
              <a:ea typeface="Nixie One"/>
              <a:cs typeface="Nixie One"/>
              <a:sym typeface="Nixie One"/>
            </a:endParaRPr>
          </a:p>
          <a:p>
            <a:pPr marL="0" marR="0" lvl="0" indent="0" algn="l" rtl="0">
              <a:lnSpc>
                <a:spcPct val="115000"/>
              </a:lnSpc>
              <a:spcBef>
                <a:spcPts val="0"/>
              </a:spcBef>
              <a:spcAft>
                <a:spcPts val="0"/>
              </a:spcAft>
              <a:buClr>
                <a:schemeClr val="dk1"/>
              </a:buClr>
              <a:buSzPts val="1100"/>
              <a:buFont typeface="Arial"/>
              <a:buNone/>
            </a:pPr>
            <a:r>
              <a:rPr lang="en-US" sz="2400" b="1" i="0" u="none" strike="noStrike" cap="none">
                <a:solidFill>
                  <a:schemeClr val="dk1"/>
                </a:solidFill>
                <a:latin typeface="Nixie One"/>
                <a:ea typeface="Nixie One"/>
                <a:cs typeface="Nixie One"/>
                <a:sym typeface="Nixie One"/>
              </a:rPr>
              <a:t>-</a:t>
            </a:r>
            <a:r>
              <a:rPr lang="en-US" sz="2400" b="1">
                <a:solidFill>
                  <a:schemeClr val="dk1"/>
                </a:solidFill>
                <a:latin typeface="Nixie One"/>
                <a:ea typeface="Nixie One"/>
                <a:cs typeface="Nixie One"/>
                <a:sym typeface="Nixie One"/>
              </a:rPr>
              <a:t>Vermont Agency of Education</a:t>
            </a:r>
            <a:endParaRPr sz="2400" b="1" i="0" u="none" strike="noStrike" cap="none">
              <a:solidFill>
                <a:schemeClr val="dk1"/>
              </a:solidFill>
              <a:latin typeface="Nixie One"/>
              <a:ea typeface="Nixie One"/>
              <a:cs typeface="Nixie One"/>
              <a:sym typeface="Nixie One"/>
            </a:endParaRPr>
          </a:p>
        </p:txBody>
      </p:sp>
      <p:pic>
        <p:nvPicPr>
          <p:cNvPr id="461" name="Google Shape;461;p65" descr="Two adults standing and talking"/>
          <p:cNvPicPr preferRelativeResize="0"/>
          <p:nvPr/>
        </p:nvPicPr>
        <p:blipFill rotWithShape="1">
          <a:blip r:embed="rId3">
            <a:alphaModFix/>
          </a:blip>
          <a:srcRect/>
          <a:stretch/>
        </p:blipFill>
        <p:spPr>
          <a:xfrm>
            <a:off x="5726400" y="2474975"/>
            <a:ext cx="3189000" cy="2463378"/>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6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100"/>
              <a:buFont typeface="Arial"/>
              <a:buNone/>
            </a:pPr>
            <a:r>
              <a:rPr lang="en-US" b="1">
                <a:latin typeface="Nixie One"/>
                <a:ea typeface="Nixie One"/>
                <a:cs typeface="Nixie One"/>
                <a:sym typeface="Nixie One"/>
              </a:rPr>
              <a:t>Time Allocation for Coaches</a:t>
            </a:r>
            <a:endParaRPr b="1">
              <a:latin typeface="Nixie One"/>
              <a:ea typeface="Nixie One"/>
              <a:cs typeface="Nixie One"/>
              <a:sym typeface="Nixie One"/>
            </a:endParaRPr>
          </a:p>
        </p:txBody>
      </p:sp>
      <p:sp>
        <p:nvSpPr>
          <p:cNvPr id="467" name="Google Shape;467;p66"/>
          <p:cNvSpPr txBox="1"/>
          <p:nvPr/>
        </p:nvSpPr>
        <p:spPr>
          <a:xfrm>
            <a:off x="3275700" y="5696175"/>
            <a:ext cx="2969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Nixie One"/>
                <a:ea typeface="Nixie One"/>
                <a:cs typeface="Nixie One"/>
                <a:sym typeface="Nixie One"/>
              </a:rPr>
              <a:t>Knowledge and skills</a:t>
            </a:r>
            <a:endParaRPr sz="2000" b="1" i="0" u="none" strike="noStrike" cap="none">
              <a:solidFill>
                <a:schemeClr val="lt1"/>
              </a:solidFill>
              <a:latin typeface="Nixie One"/>
              <a:ea typeface="Nixie One"/>
              <a:cs typeface="Nixie One"/>
              <a:sym typeface="Nixie One"/>
            </a:endParaRPr>
          </a:p>
        </p:txBody>
      </p:sp>
      <p:sp>
        <p:nvSpPr>
          <p:cNvPr id="468" name="Google Shape;468;p66"/>
          <p:cNvSpPr txBox="1"/>
          <p:nvPr/>
        </p:nvSpPr>
        <p:spPr>
          <a:xfrm>
            <a:off x="276900" y="1371600"/>
            <a:ext cx="8590200" cy="548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600" b="1" i="0" u="none" strike="noStrike" cap="none">
                <a:solidFill>
                  <a:srgbClr val="000000"/>
                </a:solidFill>
                <a:latin typeface="Nixie One"/>
                <a:ea typeface="Nixie One"/>
                <a:cs typeface="Nixie One"/>
                <a:sym typeface="Nixie One"/>
              </a:rPr>
              <a:t>Considerations for a school systems coach:</a:t>
            </a:r>
            <a:endParaRPr sz="2600" b="1" i="0" u="none" strike="noStrike" cap="none">
              <a:solidFill>
                <a:srgbClr val="000000"/>
              </a:solidFill>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2400"/>
              <a:buFont typeface="Arial"/>
              <a:buNone/>
            </a:pPr>
            <a:endParaRPr sz="2600" b="1" i="0" u="none" strike="noStrike" cap="none">
              <a:solidFill>
                <a:srgbClr val="000000"/>
              </a:solidFill>
              <a:latin typeface="Nixie One"/>
              <a:ea typeface="Nixie One"/>
              <a:cs typeface="Nixie One"/>
              <a:sym typeface="Nixie One"/>
            </a:endParaRPr>
          </a:p>
          <a:p>
            <a:pPr marL="0" marR="0" lvl="0" indent="0" algn="l" rtl="0">
              <a:lnSpc>
                <a:spcPct val="115000"/>
              </a:lnSpc>
              <a:spcBef>
                <a:spcPts val="0"/>
              </a:spcBef>
              <a:spcAft>
                <a:spcPts val="0"/>
              </a:spcAft>
              <a:buClr>
                <a:srgbClr val="000000"/>
              </a:buClr>
              <a:buSzPts val="2400"/>
              <a:buFont typeface="Arial"/>
              <a:buNone/>
            </a:pPr>
            <a:r>
              <a:rPr lang="en-US" sz="2600" b="1" i="0" u="none" strike="noStrike" cap="none">
                <a:solidFill>
                  <a:schemeClr val="dk1"/>
                </a:solidFill>
                <a:latin typeface="Nixie One"/>
                <a:ea typeface="Nixie One"/>
                <a:cs typeface="Nixie One"/>
                <a:sym typeface="Nixie One"/>
              </a:rPr>
              <a:t>Time allocation includes, but is not limited to, the following activities:</a:t>
            </a:r>
            <a:endParaRPr sz="2600" b="1" i="0" u="none" strike="noStrike" cap="none">
              <a:solidFill>
                <a:schemeClr val="dk1"/>
              </a:solidFill>
              <a:latin typeface="Nixie One"/>
              <a:ea typeface="Nixie One"/>
              <a:cs typeface="Nixie One"/>
              <a:sym typeface="Nixie One"/>
            </a:endParaRPr>
          </a:p>
          <a:p>
            <a:pPr marL="0" marR="0" lvl="0" indent="0" algn="l" rtl="0">
              <a:lnSpc>
                <a:spcPct val="115000"/>
              </a:lnSpc>
              <a:spcBef>
                <a:spcPts val="0"/>
              </a:spcBef>
              <a:spcAft>
                <a:spcPts val="0"/>
              </a:spcAft>
              <a:buClr>
                <a:srgbClr val="000000"/>
              </a:buClr>
              <a:buSzPts val="2400"/>
              <a:buFont typeface="Arial"/>
              <a:buNone/>
            </a:pPr>
            <a:r>
              <a:rPr lang="en-US" sz="2600" b="1" i="0" u="none" strike="noStrike" cap="none">
                <a:solidFill>
                  <a:schemeClr val="dk1"/>
                </a:solidFill>
                <a:latin typeface="Nixie One"/>
                <a:ea typeface="Nixie One"/>
                <a:cs typeface="Nixie One"/>
                <a:sym typeface="Nixie One"/>
              </a:rPr>
              <a:t>• Attendance at professional learning sessions</a:t>
            </a:r>
            <a:endParaRPr sz="2600" b="1" i="0" u="none" strike="noStrike" cap="none">
              <a:solidFill>
                <a:schemeClr val="dk1"/>
              </a:solidFill>
              <a:latin typeface="Nixie One"/>
              <a:ea typeface="Nixie One"/>
              <a:cs typeface="Nixie One"/>
              <a:sym typeface="Nixie One"/>
            </a:endParaRPr>
          </a:p>
          <a:p>
            <a:pPr marL="0" marR="0" lvl="0" indent="0" algn="l" rtl="0">
              <a:lnSpc>
                <a:spcPct val="115000"/>
              </a:lnSpc>
              <a:spcBef>
                <a:spcPts val="0"/>
              </a:spcBef>
              <a:spcAft>
                <a:spcPts val="0"/>
              </a:spcAft>
              <a:buClr>
                <a:schemeClr val="dk1"/>
              </a:buClr>
              <a:buSzPts val="1100"/>
              <a:buFont typeface="Arial"/>
              <a:buNone/>
            </a:pPr>
            <a:r>
              <a:rPr lang="en-US" sz="2600" b="1" i="0" u="none" strike="noStrike" cap="none">
                <a:solidFill>
                  <a:schemeClr val="dk1"/>
                </a:solidFill>
                <a:latin typeface="Nixie One"/>
                <a:ea typeface="Nixie One"/>
                <a:cs typeface="Nixie One"/>
                <a:sym typeface="Nixie One"/>
              </a:rPr>
              <a:t>• Attendance at monthly coaches meetings</a:t>
            </a:r>
            <a:endParaRPr sz="2600" b="1" i="0" u="none" strike="noStrike" cap="none">
              <a:solidFill>
                <a:schemeClr val="dk1"/>
              </a:solidFill>
              <a:latin typeface="Nixie One"/>
              <a:ea typeface="Nixie One"/>
              <a:cs typeface="Nixie One"/>
              <a:sym typeface="Nixie One"/>
            </a:endParaRPr>
          </a:p>
          <a:p>
            <a:pPr marL="0" marR="0" lvl="0" indent="0" algn="l" rtl="0">
              <a:lnSpc>
                <a:spcPct val="115000"/>
              </a:lnSpc>
              <a:spcBef>
                <a:spcPts val="0"/>
              </a:spcBef>
              <a:spcAft>
                <a:spcPts val="0"/>
              </a:spcAft>
              <a:buClr>
                <a:schemeClr val="dk1"/>
              </a:buClr>
              <a:buSzPts val="1100"/>
              <a:buFont typeface="Arial"/>
              <a:buNone/>
            </a:pPr>
            <a:r>
              <a:rPr lang="en-US" sz="2600" b="1" i="0" u="none" strike="noStrike" cap="none">
                <a:solidFill>
                  <a:schemeClr val="dk1"/>
                </a:solidFill>
                <a:latin typeface="Nixie One"/>
                <a:ea typeface="Nixie One"/>
                <a:cs typeface="Nixie One"/>
                <a:sym typeface="Nixie One"/>
              </a:rPr>
              <a:t>• Meetings with administrator</a:t>
            </a:r>
            <a:endParaRPr sz="2600" b="1" i="0" u="none" strike="noStrike" cap="none">
              <a:solidFill>
                <a:schemeClr val="dk1"/>
              </a:solidFill>
              <a:latin typeface="Nixie One"/>
              <a:ea typeface="Nixie One"/>
              <a:cs typeface="Nixie One"/>
              <a:sym typeface="Nixie One"/>
            </a:endParaRPr>
          </a:p>
          <a:p>
            <a:pPr marL="0" marR="0" lvl="0" indent="0" algn="l" rtl="0">
              <a:lnSpc>
                <a:spcPct val="115000"/>
              </a:lnSpc>
              <a:spcBef>
                <a:spcPts val="0"/>
              </a:spcBef>
              <a:spcAft>
                <a:spcPts val="0"/>
              </a:spcAft>
              <a:buClr>
                <a:schemeClr val="dk1"/>
              </a:buClr>
              <a:buSzPts val="1100"/>
              <a:buFont typeface="Arial"/>
              <a:buNone/>
            </a:pPr>
            <a:r>
              <a:rPr lang="en-US" sz="2600" b="1" i="0" u="none" strike="noStrike" cap="none">
                <a:solidFill>
                  <a:schemeClr val="dk1"/>
                </a:solidFill>
                <a:latin typeface="Nixie One"/>
                <a:ea typeface="Nixie One"/>
                <a:cs typeface="Nixie One"/>
                <a:sym typeface="Nixie One"/>
              </a:rPr>
              <a:t>• Facilitation of monthly SLT meetings</a:t>
            </a:r>
            <a:endParaRPr sz="2600" b="1" i="0" u="none" strike="noStrike" cap="none">
              <a:solidFill>
                <a:schemeClr val="dk1"/>
              </a:solidFill>
              <a:latin typeface="Nixie One"/>
              <a:ea typeface="Nixie One"/>
              <a:cs typeface="Nixie One"/>
              <a:sym typeface="Nixie One"/>
            </a:endParaRPr>
          </a:p>
          <a:p>
            <a:pPr marL="0" marR="0" lvl="0" indent="0" algn="l" rtl="0">
              <a:lnSpc>
                <a:spcPct val="115000"/>
              </a:lnSpc>
              <a:spcBef>
                <a:spcPts val="0"/>
              </a:spcBef>
              <a:spcAft>
                <a:spcPts val="0"/>
              </a:spcAft>
              <a:buClr>
                <a:schemeClr val="dk1"/>
              </a:buClr>
              <a:buSzPts val="1100"/>
              <a:buFont typeface="Arial"/>
              <a:buNone/>
            </a:pPr>
            <a:r>
              <a:rPr lang="en-US" sz="2600" b="1" i="0" u="none" strike="noStrike" cap="none">
                <a:solidFill>
                  <a:schemeClr val="dk1"/>
                </a:solidFill>
                <a:latin typeface="Nixie One"/>
                <a:ea typeface="Nixie One"/>
                <a:cs typeface="Nixie One"/>
                <a:sym typeface="Nixie One"/>
              </a:rPr>
              <a:t>• Preparing to facilitate monthly meetings</a:t>
            </a:r>
            <a:endParaRPr sz="2600" b="1" i="0" u="none" strike="noStrike" cap="none">
              <a:solidFill>
                <a:schemeClr val="dk1"/>
              </a:solidFill>
              <a:latin typeface="Nixie One"/>
              <a:ea typeface="Nixie One"/>
              <a:cs typeface="Nixie One"/>
              <a:sym typeface="Nixie One"/>
            </a:endParaRPr>
          </a:p>
          <a:p>
            <a:pPr marL="0" marR="0" lvl="0" indent="0" algn="l" rtl="0">
              <a:lnSpc>
                <a:spcPct val="115000"/>
              </a:lnSpc>
              <a:spcBef>
                <a:spcPts val="0"/>
              </a:spcBef>
              <a:spcAft>
                <a:spcPts val="0"/>
              </a:spcAft>
              <a:buClr>
                <a:schemeClr val="dk1"/>
              </a:buClr>
              <a:buSzPts val="1100"/>
              <a:buFont typeface="Arial"/>
              <a:buNone/>
            </a:pPr>
            <a:r>
              <a:rPr lang="en-US" sz="2600" b="1" i="0" u="none" strike="noStrike" cap="none">
                <a:solidFill>
                  <a:schemeClr val="dk1"/>
                </a:solidFill>
                <a:latin typeface="Nixie One"/>
                <a:ea typeface="Nixie One"/>
                <a:cs typeface="Nixie One"/>
                <a:sym typeface="Nixie One"/>
              </a:rPr>
              <a:t>• Completion of assigned action items</a:t>
            </a:r>
            <a:endParaRPr sz="2600" b="1" i="0" u="none" strike="noStrike" cap="none">
              <a:solidFill>
                <a:schemeClr val="dk1"/>
              </a:solidFill>
              <a:latin typeface="Nixie One"/>
              <a:ea typeface="Nixie One"/>
              <a:cs typeface="Nixie One"/>
              <a:sym typeface="Nixie One"/>
            </a:endParaRPr>
          </a:p>
          <a:p>
            <a:pPr marL="0" marR="0" lvl="0" indent="0" algn="l" rtl="0">
              <a:lnSpc>
                <a:spcPct val="115000"/>
              </a:lnSpc>
              <a:spcBef>
                <a:spcPts val="0"/>
              </a:spcBef>
              <a:spcAft>
                <a:spcPts val="0"/>
              </a:spcAft>
              <a:buClr>
                <a:srgbClr val="000000"/>
              </a:buClr>
              <a:buSzPts val="2400"/>
              <a:buFont typeface="Arial"/>
              <a:buNone/>
            </a:pPr>
            <a:r>
              <a:rPr lang="en-US" sz="2600" b="1" i="0" u="none" strike="noStrike" cap="none">
                <a:solidFill>
                  <a:schemeClr val="dk1"/>
                </a:solidFill>
                <a:latin typeface="Nixie One"/>
                <a:ea typeface="Nixie One"/>
                <a:cs typeface="Nixie One"/>
                <a:sym typeface="Nixie One"/>
              </a:rPr>
              <a:t>• Data collection and analysis</a:t>
            </a:r>
            <a:endParaRPr sz="2600" b="1" i="0" u="none" strike="noStrike" cap="none">
              <a:solidFill>
                <a:schemeClr val="dk1"/>
              </a:solidFill>
              <a:latin typeface="Nixie One"/>
              <a:ea typeface="Nixie One"/>
              <a:cs typeface="Nixie One"/>
              <a:sym typeface="Nixie One"/>
            </a:endParaRPr>
          </a:p>
          <a:p>
            <a:pPr marL="0" marR="0" lvl="0" indent="0" algn="l" rtl="0">
              <a:lnSpc>
                <a:spcPct val="115000"/>
              </a:lnSpc>
              <a:spcBef>
                <a:spcPts val="0"/>
              </a:spcBef>
              <a:spcAft>
                <a:spcPts val="0"/>
              </a:spcAft>
              <a:buClr>
                <a:schemeClr val="dk1"/>
              </a:buClr>
              <a:buSzPts val="1100"/>
              <a:buFont typeface="Arial"/>
              <a:buNone/>
            </a:pPr>
            <a:endParaRPr sz="2600" b="1" i="0" u="none" strike="noStrike" cap="none">
              <a:solidFill>
                <a:schemeClr val="dk1"/>
              </a:solidFill>
              <a:latin typeface="Nixie One"/>
              <a:ea typeface="Nixie One"/>
              <a:cs typeface="Nixie One"/>
              <a:sym typeface="Nixie One"/>
            </a:endParaRPr>
          </a:p>
          <a:p>
            <a:pPr marL="0" marR="0" lvl="0" indent="0" algn="l" rtl="0">
              <a:lnSpc>
                <a:spcPct val="115000"/>
              </a:lnSpc>
              <a:spcBef>
                <a:spcPts val="0"/>
              </a:spcBef>
              <a:spcAft>
                <a:spcPts val="0"/>
              </a:spcAft>
              <a:buClr>
                <a:schemeClr val="dk1"/>
              </a:buClr>
              <a:buSzPts val="1100"/>
              <a:buFont typeface="Arial"/>
              <a:buNone/>
            </a:pPr>
            <a:endParaRPr sz="2600" b="1" i="0" u="none" strike="noStrike" cap="none">
              <a:solidFill>
                <a:schemeClr val="dk1"/>
              </a:solidFill>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2400"/>
              <a:buFont typeface="Arial"/>
              <a:buNone/>
            </a:pPr>
            <a:endParaRPr sz="2600" b="1" i="0" u="none" strike="noStrike" cap="none">
              <a:solidFill>
                <a:srgbClr val="000000"/>
              </a:solidFill>
              <a:latin typeface="Nixie One"/>
              <a:ea typeface="Nixie One"/>
              <a:cs typeface="Nixie One"/>
              <a:sym typeface="Nixie One"/>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9"/>
          <p:cNvSpPr txBox="1">
            <a:spLocks noGrp="1"/>
          </p:cNvSpPr>
          <p:nvPr>
            <p:ph type="body" idx="1"/>
          </p:nvPr>
        </p:nvSpPr>
        <p:spPr>
          <a:xfrm>
            <a:off x="1130350" y="1371600"/>
            <a:ext cx="8001000" cy="5585700"/>
          </a:xfrm>
          <a:prstGeom prst="rect">
            <a:avLst/>
          </a:prstGeom>
          <a:solidFill>
            <a:srgbClr val="FFFFFF"/>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sz="3000" b="1">
                <a:highlight>
                  <a:schemeClr val="lt1"/>
                </a:highlight>
                <a:latin typeface="Nixie One"/>
                <a:ea typeface="Nixie One"/>
                <a:cs typeface="Nixie One"/>
                <a:sym typeface="Nixie One"/>
              </a:rPr>
              <a:t>Identify a process for selecting coaches </a:t>
            </a:r>
            <a:endParaRPr sz="3000" b="1">
              <a:highlight>
                <a:schemeClr val="lt1"/>
              </a:highlight>
              <a:latin typeface="Nixie One"/>
              <a:ea typeface="Nixie One"/>
              <a:cs typeface="Nixie One"/>
              <a:sym typeface="Nixie One"/>
            </a:endParaRPr>
          </a:p>
          <a:p>
            <a:pPr marL="0" lvl="0" indent="0" algn="l" rtl="0">
              <a:lnSpc>
                <a:spcPct val="100000"/>
              </a:lnSpc>
              <a:spcBef>
                <a:spcPts val="0"/>
              </a:spcBef>
              <a:spcAft>
                <a:spcPts val="0"/>
              </a:spcAft>
              <a:buSzPts val="1800"/>
              <a:buNone/>
            </a:pPr>
            <a:endParaRPr sz="3000" b="1">
              <a:highlight>
                <a:schemeClr val="lt1"/>
              </a:highlight>
              <a:latin typeface="Nixie One"/>
              <a:ea typeface="Nixie One"/>
              <a:cs typeface="Nixie One"/>
              <a:sym typeface="Nixie One"/>
            </a:endParaRPr>
          </a:p>
          <a:p>
            <a:pPr marL="0" lvl="0" indent="0" algn="l" rtl="0">
              <a:lnSpc>
                <a:spcPct val="100000"/>
              </a:lnSpc>
              <a:spcBef>
                <a:spcPts val="0"/>
              </a:spcBef>
              <a:spcAft>
                <a:spcPts val="0"/>
              </a:spcAft>
              <a:buSzPts val="1800"/>
              <a:buNone/>
            </a:pPr>
            <a:r>
              <a:rPr lang="en-US" sz="3000" b="1">
                <a:highlight>
                  <a:schemeClr val="lt1"/>
                </a:highlight>
                <a:latin typeface="Nixie One"/>
                <a:ea typeface="Nixie One"/>
                <a:cs typeface="Nixie One"/>
                <a:sym typeface="Nixie One"/>
              </a:rPr>
              <a:t>Determine how time for coaching is allocated and protected </a:t>
            </a:r>
            <a:endParaRPr sz="3000" b="1">
              <a:highlight>
                <a:schemeClr val="lt1"/>
              </a:highlight>
              <a:latin typeface="Nixie One"/>
              <a:ea typeface="Nixie One"/>
              <a:cs typeface="Nixie One"/>
              <a:sym typeface="Nixie One"/>
            </a:endParaRPr>
          </a:p>
          <a:p>
            <a:pPr marL="0" lvl="0" indent="0" algn="l" rtl="0">
              <a:lnSpc>
                <a:spcPct val="100000"/>
              </a:lnSpc>
              <a:spcBef>
                <a:spcPts val="0"/>
              </a:spcBef>
              <a:spcAft>
                <a:spcPts val="0"/>
              </a:spcAft>
              <a:buSzPts val="1800"/>
              <a:buNone/>
            </a:pPr>
            <a:endParaRPr sz="3000" b="1">
              <a:highlight>
                <a:schemeClr val="lt1"/>
              </a:highlight>
              <a:latin typeface="Nixie One"/>
              <a:ea typeface="Nixie One"/>
              <a:cs typeface="Nixie One"/>
              <a:sym typeface="Nixie One"/>
            </a:endParaRPr>
          </a:p>
          <a:p>
            <a:pPr marL="0" lvl="0" indent="0" algn="l" rtl="0">
              <a:lnSpc>
                <a:spcPct val="100000"/>
              </a:lnSpc>
              <a:spcBef>
                <a:spcPts val="0"/>
              </a:spcBef>
              <a:spcAft>
                <a:spcPts val="0"/>
              </a:spcAft>
              <a:buSzPts val="1800"/>
              <a:buNone/>
            </a:pPr>
            <a:r>
              <a:rPr lang="en-US" sz="3000" b="1">
                <a:highlight>
                  <a:schemeClr val="lt1"/>
                </a:highlight>
                <a:latin typeface="Nixie One"/>
                <a:ea typeface="Nixie One"/>
                <a:cs typeface="Nixie One"/>
                <a:sym typeface="Nixie One"/>
              </a:rPr>
              <a:t>Define the decision making authority of coaches and expectations for planning and communication </a:t>
            </a:r>
            <a:endParaRPr sz="3000" b="1">
              <a:highlight>
                <a:schemeClr val="lt1"/>
              </a:highlight>
              <a:latin typeface="Nixie One"/>
              <a:ea typeface="Nixie One"/>
              <a:cs typeface="Nixie One"/>
              <a:sym typeface="Nixie One"/>
            </a:endParaRPr>
          </a:p>
          <a:p>
            <a:pPr marL="0" lvl="0" indent="0" algn="l" rtl="0">
              <a:lnSpc>
                <a:spcPct val="100000"/>
              </a:lnSpc>
              <a:spcBef>
                <a:spcPts val="0"/>
              </a:spcBef>
              <a:spcAft>
                <a:spcPts val="0"/>
              </a:spcAft>
              <a:buSzPts val="1800"/>
              <a:buNone/>
            </a:pPr>
            <a:endParaRPr sz="3000" b="1">
              <a:highlight>
                <a:schemeClr val="lt1"/>
              </a:highlight>
              <a:latin typeface="Nixie One"/>
              <a:ea typeface="Nixie One"/>
              <a:cs typeface="Nixie One"/>
              <a:sym typeface="Nixie One"/>
            </a:endParaRPr>
          </a:p>
          <a:p>
            <a:pPr marL="0" lvl="0" indent="0" algn="l" rtl="0">
              <a:lnSpc>
                <a:spcPct val="100000"/>
              </a:lnSpc>
              <a:spcBef>
                <a:spcPts val="0"/>
              </a:spcBef>
              <a:spcAft>
                <a:spcPts val="0"/>
              </a:spcAft>
              <a:buSzPts val="1800"/>
              <a:buNone/>
            </a:pPr>
            <a:r>
              <a:rPr lang="en-US" sz="3000" b="1">
                <a:highlight>
                  <a:schemeClr val="lt1"/>
                </a:highlight>
                <a:latin typeface="Nixie One"/>
                <a:ea typeface="Nixie One"/>
                <a:cs typeface="Nixie One"/>
                <a:sym typeface="Nixie One"/>
              </a:rPr>
              <a:t>Develop a plan to monitor coaching fidelity and effectiveness</a:t>
            </a:r>
            <a:endParaRPr sz="4000" b="1">
              <a:highlight>
                <a:srgbClr val="FFFFFF"/>
              </a:highlight>
              <a:latin typeface="Nixie One"/>
              <a:ea typeface="Nixie One"/>
              <a:cs typeface="Nixie One"/>
              <a:sym typeface="Nixie One"/>
            </a:endParaRPr>
          </a:p>
          <a:p>
            <a:pPr marL="0" lvl="0" indent="0" algn="l" rtl="0">
              <a:lnSpc>
                <a:spcPct val="90000"/>
              </a:lnSpc>
              <a:spcBef>
                <a:spcPts val="0"/>
              </a:spcBef>
              <a:spcAft>
                <a:spcPts val="0"/>
              </a:spcAft>
              <a:buClr>
                <a:schemeClr val="dk1"/>
              </a:buClr>
              <a:buSzPts val="2800"/>
              <a:buNone/>
            </a:pPr>
            <a:endParaRPr sz="2400"/>
          </a:p>
        </p:txBody>
      </p:sp>
      <p:sp>
        <p:nvSpPr>
          <p:cNvPr id="210" name="Google Shape;210;p3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00000"/>
              <a:buFont typeface="Verdana"/>
              <a:buNone/>
            </a:pPr>
            <a:r>
              <a:rPr lang="en-US" b="1">
                <a:latin typeface="Nixie One"/>
                <a:ea typeface="Nixie One"/>
                <a:cs typeface="Nixie One"/>
                <a:sym typeface="Nixie One"/>
              </a:rPr>
              <a:t>Establishing our Purpose for Learning </a:t>
            </a:r>
            <a:endParaRPr/>
          </a:p>
        </p:txBody>
      </p:sp>
      <p:pic>
        <p:nvPicPr>
          <p:cNvPr id="211" name="Google Shape;211;p39" descr="Picture of two pots for plants"/>
          <p:cNvPicPr preferRelativeResize="0"/>
          <p:nvPr/>
        </p:nvPicPr>
        <p:blipFill rotWithShape="1">
          <a:blip r:embed="rId3">
            <a:alphaModFix/>
          </a:blip>
          <a:srcRect/>
          <a:stretch/>
        </p:blipFill>
        <p:spPr>
          <a:xfrm>
            <a:off x="177248" y="2498048"/>
            <a:ext cx="901750" cy="769250"/>
          </a:xfrm>
          <a:prstGeom prst="rect">
            <a:avLst/>
          </a:prstGeom>
          <a:noFill/>
          <a:ln>
            <a:noFill/>
          </a:ln>
        </p:spPr>
      </p:pic>
      <p:pic>
        <p:nvPicPr>
          <p:cNvPr id="212" name="Google Shape;212;p39" descr="Rain boots"/>
          <p:cNvPicPr preferRelativeResize="0"/>
          <p:nvPr/>
        </p:nvPicPr>
        <p:blipFill rotWithShape="1">
          <a:blip r:embed="rId4">
            <a:alphaModFix/>
          </a:blip>
          <a:srcRect/>
          <a:stretch/>
        </p:blipFill>
        <p:spPr>
          <a:xfrm>
            <a:off x="88475" y="5372100"/>
            <a:ext cx="1004454" cy="1143000"/>
          </a:xfrm>
          <a:prstGeom prst="rect">
            <a:avLst/>
          </a:prstGeom>
          <a:noFill/>
          <a:ln>
            <a:noFill/>
          </a:ln>
        </p:spPr>
      </p:pic>
      <p:pic>
        <p:nvPicPr>
          <p:cNvPr id="213" name="Google Shape;213;p39" descr="A vase of tulips"/>
          <p:cNvPicPr preferRelativeResize="0"/>
          <p:nvPr/>
        </p:nvPicPr>
        <p:blipFill rotWithShape="1">
          <a:blip r:embed="rId5">
            <a:alphaModFix/>
          </a:blip>
          <a:srcRect/>
          <a:stretch/>
        </p:blipFill>
        <p:spPr>
          <a:xfrm>
            <a:off x="88487" y="3800100"/>
            <a:ext cx="1079275" cy="1204845"/>
          </a:xfrm>
          <a:prstGeom prst="rect">
            <a:avLst/>
          </a:prstGeom>
          <a:noFill/>
          <a:ln>
            <a:noFill/>
          </a:ln>
        </p:spPr>
      </p:pic>
      <p:pic>
        <p:nvPicPr>
          <p:cNvPr id="214" name="Google Shape;214;p39" descr="Picture of a growing plant"/>
          <p:cNvPicPr preferRelativeResize="0"/>
          <p:nvPr/>
        </p:nvPicPr>
        <p:blipFill rotWithShape="1">
          <a:blip r:embed="rId6">
            <a:alphaModFix/>
          </a:blip>
          <a:srcRect/>
          <a:stretch/>
        </p:blipFill>
        <p:spPr>
          <a:xfrm>
            <a:off x="249099" y="1421300"/>
            <a:ext cx="758064" cy="10270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6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27500"/>
              <a:buFont typeface="Arial"/>
              <a:buNone/>
            </a:pPr>
            <a:r>
              <a:rPr lang="en-US" b="1">
                <a:latin typeface="Nixie One"/>
                <a:ea typeface="Nixie One"/>
                <a:cs typeface="Nixie One"/>
                <a:sym typeface="Nixie One"/>
              </a:rPr>
              <a:t>Time Allocation for </a:t>
            </a:r>
            <a:endParaRPr b="1">
              <a:latin typeface="Nixie One"/>
              <a:ea typeface="Nixie One"/>
              <a:cs typeface="Nixie One"/>
              <a:sym typeface="Nixie One"/>
            </a:endParaRPr>
          </a:p>
          <a:p>
            <a:pPr marL="0" lvl="0" indent="0" algn="ctr" rtl="0">
              <a:lnSpc>
                <a:spcPct val="100000"/>
              </a:lnSpc>
              <a:spcBef>
                <a:spcPts val="0"/>
              </a:spcBef>
              <a:spcAft>
                <a:spcPts val="0"/>
              </a:spcAft>
              <a:buClr>
                <a:schemeClr val="dk1"/>
              </a:buClr>
              <a:buSzPct val="27500"/>
              <a:buFont typeface="Arial"/>
              <a:buNone/>
            </a:pPr>
            <a:r>
              <a:rPr lang="en-US" b="1">
                <a:latin typeface="Nixie One"/>
                <a:ea typeface="Nixie One"/>
                <a:cs typeface="Nixie One"/>
                <a:sym typeface="Nixie One"/>
              </a:rPr>
              <a:t>Instructional Coaches</a:t>
            </a:r>
            <a:endParaRPr b="1">
              <a:latin typeface="Nixie One"/>
              <a:ea typeface="Nixie One"/>
              <a:cs typeface="Nixie One"/>
              <a:sym typeface="Nixie One"/>
            </a:endParaRPr>
          </a:p>
        </p:txBody>
      </p:sp>
      <p:sp>
        <p:nvSpPr>
          <p:cNvPr id="474" name="Google Shape;474;p67"/>
          <p:cNvSpPr txBox="1"/>
          <p:nvPr/>
        </p:nvSpPr>
        <p:spPr>
          <a:xfrm>
            <a:off x="3275700" y="5696175"/>
            <a:ext cx="2969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Nixie One"/>
                <a:ea typeface="Nixie One"/>
                <a:cs typeface="Nixie One"/>
                <a:sym typeface="Nixie One"/>
              </a:rPr>
              <a:t>Knowledge and skills</a:t>
            </a:r>
            <a:endParaRPr sz="2000" b="1" i="0" u="none" strike="noStrike" cap="none">
              <a:solidFill>
                <a:schemeClr val="lt1"/>
              </a:solidFill>
              <a:latin typeface="Nixie One"/>
              <a:ea typeface="Nixie One"/>
              <a:cs typeface="Nixie One"/>
              <a:sym typeface="Nixie One"/>
            </a:endParaRPr>
          </a:p>
        </p:txBody>
      </p:sp>
      <p:sp>
        <p:nvSpPr>
          <p:cNvPr id="475" name="Google Shape;475;p67"/>
          <p:cNvSpPr txBox="1"/>
          <p:nvPr/>
        </p:nvSpPr>
        <p:spPr>
          <a:xfrm>
            <a:off x="276900" y="1456975"/>
            <a:ext cx="7718100" cy="5066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400"/>
              <a:buFont typeface="Arial"/>
              <a:buNone/>
            </a:pPr>
            <a:r>
              <a:rPr lang="en-US" sz="2400" b="1" i="0" u="none" strike="noStrike" cap="none">
                <a:solidFill>
                  <a:schemeClr val="dk1"/>
                </a:solidFill>
                <a:latin typeface="Nixie One"/>
                <a:ea typeface="Nixie One"/>
                <a:cs typeface="Nixie One"/>
                <a:sym typeface="Nixie One"/>
              </a:rPr>
              <a:t>Time allocation may include, but is not limited to, the following activities:</a:t>
            </a:r>
            <a:endParaRPr sz="2400" b="1" i="0" u="none" strike="noStrike" cap="none">
              <a:solidFill>
                <a:schemeClr val="dk1"/>
              </a:solidFill>
              <a:latin typeface="Nixie One"/>
              <a:ea typeface="Nixie One"/>
              <a:cs typeface="Nixie One"/>
              <a:sym typeface="Nixie One"/>
            </a:endParaRPr>
          </a:p>
          <a:p>
            <a:pPr marL="0" marR="0" lvl="0" indent="0" algn="l" rtl="0">
              <a:lnSpc>
                <a:spcPct val="115000"/>
              </a:lnSpc>
              <a:spcBef>
                <a:spcPts val="0"/>
              </a:spcBef>
              <a:spcAft>
                <a:spcPts val="0"/>
              </a:spcAft>
              <a:buClr>
                <a:schemeClr val="dk1"/>
              </a:buClr>
              <a:buSzPts val="1100"/>
              <a:buFont typeface="Arial"/>
              <a:buNone/>
            </a:pPr>
            <a:r>
              <a:rPr lang="en-US" sz="2400" b="1" i="0" u="none" strike="noStrike" cap="none">
                <a:solidFill>
                  <a:schemeClr val="dk1"/>
                </a:solidFill>
                <a:latin typeface="Nixie One"/>
                <a:ea typeface="Nixie One"/>
                <a:cs typeface="Nixie One"/>
                <a:sym typeface="Nixie One"/>
              </a:rPr>
              <a:t>• Team/grade level meetings</a:t>
            </a:r>
            <a:endParaRPr sz="2400" b="1" i="0" u="none" strike="noStrike" cap="none">
              <a:solidFill>
                <a:schemeClr val="dk1"/>
              </a:solidFill>
              <a:latin typeface="Nixie One"/>
              <a:ea typeface="Nixie One"/>
              <a:cs typeface="Nixie One"/>
              <a:sym typeface="Nixie One"/>
            </a:endParaRPr>
          </a:p>
          <a:p>
            <a:pPr marL="0" marR="0" lvl="0" indent="0" algn="l" rtl="0">
              <a:lnSpc>
                <a:spcPct val="115000"/>
              </a:lnSpc>
              <a:spcBef>
                <a:spcPts val="0"/>
              </a:spcBef>
              <a:spcAft>
                <a:spcPts val="0"/>
              </a:spcAft>
              <a:buClr>
                <a:schemeClr val="dk1"/>
              </a:buClr>
              <a:buSzPts val="1100"/>
              <a:buFont typeface="Arial"/>
              <a:buNone/>
            </a:pPr>
            <a:r>
              <a:rPr lang="en-US" sz="2400" b="1" i="0" u="none" strike="noStrike" cap="none">
                <a:solidFill>
                  <a:schemeClr val="dk1"/>
                </a:solidFill>
                <a:latin typeface="Nixie One"/>
                <a:ea typeface="Nixie One"/>
                <a:cs typeface="Nixie One"/>
                <a:sym typeface="Nixie One"/>
              </a:rPr>
              <a:t>• Data meetings</a:t>
            </a:r>
            <a:endParaRPr sz="2400" b="1" i="0" u="none" strike="noStrike" cap="none">
              <a:solidFill>
                <a:schemeClr val="dk1"/>
              </a:solidFill>
              <a:latin typeface="Nixie One"/>
              <a:ea typeface="Nixie One"/>
              <a:cs typeface="Nixie One"/>
              <a:sym typeface="Nixie One"/>
            </a:endParaRPr>
          </a:p>
          <a:p>
            <a:pPr marL="0" marR="0" lvl="0" indent="0" algn="l" rtl="0">
              <a:lnSpc>
                <a:spcPct val="115000"/>
              </a:lnSpc>
              <a:spcBef>
                <a:spcPts val="0"/>
              </a:spcBef>
              <a:spcAft>
                <a:spcPts val="0"/>
              </a:spcAft>
              <a:buClr>
                <a:schemeClr val="dk1"/>
              </a:buClr>
              <a:buSzPts val="1100"/>
              <a:buFont typeface="Arial"/>
              <a:buNone/>
            </a:pPr>
            <a:r>
              <a:rPr lang="en-US" sz="2400" b="1" i="0" u="none" strike="noStrike" cap="none">
                <a:solidFill>
                  <a:schemeClr val="dk1"/>
                </a:solidFill>
                <a:latin typeface="Nixie One"/>
                <a:ea typeface="Nixie One"/>
                <a:cs typeface="Nixie One"/>
                <a:sym typeface="Nixie One"/>
              </a:rPr>
              <a:t>• Regular peer</a:t>
            </a:r>
            <a:r>
              <a:rPr lang="en-US" sz="2400" b="1">
                <a:solidFill>
                  <a:schemeClr val="dk1"/>
                </a:solidFill>
                <a:latin typeface="Nixie One"/>
                <a:ea typeface="Nixie One"/>
                <a:cs typeface="Nixie One"/>
                <a:sym typeface="Nixie One"/>
              </a:rPr>
              <a:t>-</a:t>
            </a:r>
            <a:r>
              <a:rPr lang="en-US" sz="2400" b="1" i="0" u="none" strike="noStrike" cap="none">
                <a:solidFill>
                  <a:schemeClr val="dk1"/>
                </a:solidFill>
                <a:latin typeface="Nixie One"/>
                <a:ea typeface="Nixie One"/>
                <a:cs typeface="Nixie One"/>
                <a:sym typeface="Nixie One"/>
              </a:rPr>
              <a:t>to</a:t>
            </a:r>
            <a:r>
              <a:rPr lang="en-US" sz="2400" b="1">
                <a:solidFill>
                  <a:schemeClr val="dk1"/>
                </a:solidFill>
                <a:latin typeface="Nixie One"/>
                <a:ea typeface="Nixie One"/>
                <a:cs typeface="Nixie One"/>
                <a:sym typeface="Nixie One"/>
              </a:rPr>
              <a:t>-</a:t>
            </a:r>
            <a:r>
              <a:rPr lang="en-US" sz="2400" b="1" i="0" u="none" strike="noStrike" cap="none">
                <a:solidFill>
                  <a:schemeClr val="dk1"/>
                </a:solidFill>
                <a:latin typeface="Nixie One"/>
                <a:ea typeface="Nixie One"/>
                <a:cs typeface="Nixie One"/>
                <a:sym typeface="Nixie One"/>
              </a:rPr>
              <a:t>peer coaching cycles</a:t>
            </a:r>
            <a:endParaRPr sz="2400" b="1" i="0" u="none" strike="noStrike" cap="none">
              <a:solidFill>
                <a:schemeClr val="dk1"/>
              </a:solidFill>
              <a:latin typeface="Nixie One"/>
              <a:ea typeface="Nixie One"/>
              <a:cs typeface="Nixie One"/>
              <a:sym typeface="Nixie One"/>
            </a:endParaRPr>
          </a:p>
          <a:p>
            <a:pPr marL="0" marR="0" lvl="0" indent="0" algn="l" rtl="0">
              <a:lnSpc>
                <a:spcPct val="115000"/>
              </a:lnSpc>
              <a:spcBef>
                <a:spcPts val="0"/>
              </a:spcBef>
              <a:spcAft>
                <a:spcPts val="0"/>
              </a:spcAft>
              <a:buClr>
                <a:schemeClr val="dk1"/>
              </a:buClr>
              <a:buSzPts val="1100"/>
              <a:buFont typeface="Arial"/>
              <a:buNone/>
            </a:pPr>
            <a:r>
              <a:rPr lang="en-US" sz="2400" b="1" i="0" u="none" strike="noStrike" cap="none">
                <a:solidFill>
                  <a:schemeClr val="dk1"/>
                </a:solidFill>
                <a:latin typeface="Nixie One"/>
                <a:ea typeface="Nixie One"/>
                <a:cs typeface="Nixie One"/>
                <a:sym typeface="Nixie One"/>
              </a:rPr>
              <a:t>• Meetings with administrator</a:t>
            </a:r>
            <a:endParaRPr sz="2400" b="1" i="0" u="none" strike="noStrike" cap="none">
              <a:solidFill>
                <a:schemeClr val="dk1"/>
              </a:solidFill>
              <a:latin typeface="Nixie One"/>
              <a:ea typeface="Nixie One"/>
              <a:cs typeface="Nixie One"/>
              <a:sym typeface="Nixie One"/>
            </a:endParaRPr>
          </a:p>
          <a:p>
            <a:pPr marL="0" marR="0" lvl="0" indent="0" algn="l" rtl="0">
              <a:lnSpc>
                <a:spcPct val="115000"/>
              </a:lnSpc>
              <a:spcBef>
                <a:spcPts val="0"/>
              </a:spcBef>
              <a:spcAft>
                <a:spcPts val="0"/>
              </a:spcAft>
              <a:buClr>
                <a:schemeClr val="dk1"/>
              </a:buClr>
              <a:buSzPts val="1100"/>
              <a:buFont typeface="Arial"/>
              <a:buNone/>
            </a:pPr>
            <a:r>
              <a:rPr lang="en-US" sz="2400" b="1" i="0" u="none" strike="noStrike" cap="none">
                <a:solidFill>
                  <a:schemeClr val="dk1"/>
                </a:solidFill>
                <a:latin typeface="Nixie One"/>
                <a:ea typeface="Nixie One"/>
                <a:cs typeface="Nixie One"/>
                <a:sym typeface="Nixie One"/>
              </a:rPr>
              <a:t>• Facilitation of school leadership team meetings</a:t>
            </a:r>
            <a:endParaRPr sz="2400" b="1" i="0" u="none" strike="noStrike" cap="none">
              <a:solidFill>
                <a:schemeClr val="dk1"/>
              </a:solidFill>
              <a:latin typeface="Nixie One"/>
              <a:ea typeface="Nixie One"/>
              <a:cs typeface="Nixie One"/>
              <a:sym typeface="Nixie One"/>
            </a:endParaRPr>
          </a:p>
          <a:p>
            <a:pPr marL="0" marR="0" lvl="0" indent="0" algn="l" rtl="0">
              <a:lnSpc>
                <a:spcPct val="115000"/>
              </a:lnSpc>
              <a:spcBef>
                <a:spcPts val="0"/>
              </a:spcBef>
              <a:spcAft>
                <a:spcPts val="0"/>
              </a:spcAft>
              <a:buClr>
                <a:schemeClr val="dk1"/>
              </a:buClr>
              <a:buSzPts val="1100"/>
              <a:buFont typeface="Arial"/>
              <a:buNone/>
            </a:pPr>
            <a:r>
              <a:rPr lang="en-US" sz="2400" b="1" i="0" u="none" strike="noStrike" cap="none">
                <a:solidFill>
                  <a:schemeClr val="dk1"/>
                </a:solidFill>
                <a:latin typeface="Nixie One"/>
                <a:ea typeface="Nixie One"/>
                <a:cs typeface="Nixie One"/>
                <a:sym typeface="Nixie One"/>
              </a:rPr>
              <a:t>• Preparing to facilitate data, grade/content, leadership, peer</a:t>
            </a:r>
            <a:r>
              <a:rPr lang="en-US" sz="2400" b="1">
                <a:solidFill>
                  <a:schemeClr val="dk1"/>
                </a:solidFill>
                <a:latin typeface="Nixie One"/>
                <a:ea typeface="Nixie One"/>
                <a:cs typeface="Nixie One"/>
                <a:sym typeface="Nixie One"/>
              </a:rPr>
              <a:t>-</a:t>
            </a:r>
            <a:r>
              <a:rPr lang="en-US" sz="2400" b="1" i="0" u="none" strike="noStrike" cap="none">
                <a:solidFill>
                  <a:schemeClr val="dk1"/>
                </a:solidFill>
                <a:latin typeface="Nixie One"/>
                <a:ea typeface="Nixie One"/>
                <a:cs typeface="Nixie One"/>
                <a:sym typeface="Nixie One"/>
              </a:rPr>
              <a:t>to</a:t>
            </a:r>
            <a:r>
              <a:rPr lang="en-US" sz="2400" b="1">
                <a:solidFill>
                  <a:schemeClr val="dk1"/>
                </a:solidFill>
                <a:latin typeface="Nixie One"/>
                <a:ea typeface="Nixie One"/>
                <a:cs typeface="Nixie One"/>
                <a:sym typeface="Nixie One"/>
              </a:rPr>
              <a:t>-</a:t>
            </a:r>
            <a:r>
              <a:rPr lang="en-US" sz="2400" b="1" i="0" u="none" strike="noStrike" cap="none">
                <a:solidFill>
                  <a:schemeClr val="dk1"/>
                </a:solidFill>
                <a:latin typeface="Nixie One"/>
                <a:ea typeface="Nixie One"/>
                <a:cs typeface="Nixie One"/>
                <a:sym typeface="Nixie One"/>
              </a:rPr>
              <a:t>peer coaching meetings</a:t>
            </a:r>
            <a:endParaRPr sz="2400" b="1" i="0" u="none" strike="noStrike" cap="none">
              <a:solidFill>
                <a:schemeClr val="dk1"/>
              </a:solidFill>
              <a:latin typeface="Nixie One"/>
              <a:ea typeface="Nixie One"/>
              <a:cs typeface="Nixie One"/>
              <a:sym typeface="Nixie One"/>
            </a:endParaRPr>
          </a:p>
          <a:p>
            <a:pPr marL="0" marR="0" lvl="0" indent="0" algn="l" rtl="0">
              <a:lnSpc>
                <a:spcPct val="115000"/>
              </a:lnSpc>
              <a:spcBef>
                <a:spcPts val="0"/>
              </a:spcBef>
              <a:spcAft>
                <a:spcPts val="0"/>
              </a:spcAft>
              <a:buClr>
                <a:schemeClr val="dk1"/>
              </a:buClr>
              <a:buSzPts val="1100"/>
              <a:buFont typeface="Arial"/>
              <a:buNone/>
            </a:pPr>
            <a:r>
              <a:rPr lang="en-US" sz="2400" b="1" i="0" u="none" strike="noStrike" cap="none">
                <a:solidFill>
                  <a:schemeClr val="dk1"/>
                </a:solidFill>
                <a:latin typeface="Nixie One"/>
                <a:ea typeface="Nixie One"/>
                <a:cs typeface="Nixie One"/>
                <a:sym typeface="Nixie One"/>
              </a:rPr>
              <a:t>• Providing/receiving professional development </a:t>
            </a:r>
            <a:endParaRPr sz="2400" b="1" i="0" u="none" strike="noStrike" cap="none">
              <a:solidFill>
                <a:schemeClr val="dk1"/>
              </a:solidFill>
              <a:latin typeface="Nixie One"/>
              <a:ea typeface="Nixie One"/>
              <a:cs typeface="Nixie One"/>
              <a:sym typeface="Nixie One"/>
            </a:endParaRPr>
          </a:p>
          <a:p>
            <a:pPr marL="0" marR="0" lvl="0" indent="0" algn="l" rtl="0">
              <a:lnSpc>
                <a:spcPct val="115000"/>
              </a:lnSpc>
              <a:spcBef>
                <a:spcPts val="0"/>
              </a:spcBef>
              <a:spcAft>
                <a:spcPts val="0"/>
              </a:spcAft>
              <a:buClr>
                <a:schemeClr val="dk1"/>
              </a:buClr>
              <a:buSzPts val="1100"/>
              <a:buFont typeface="Arial"/>
              <a:buNone/>
            </a:pPr>
            <a:r>
              <a:rPr lang="en-US" sz="2400" b="1" i="0" u="none" strike="noStrike" cap="none">
                <a:solidFill>
                  <a:schemeClr val="dk1"/>
                </a:solidFill>
                <a:latin typeface="Nixie One"/>
                <a:ea typeface="Nixie One"/>
                <a:cs typeface="Nixie One"/>
                <a:sym typeface="Nixie One"/>
              </a:rPr>
              <a:t>• Covering classes to allow peer observation</a:t>
            </a:r>
            <a:endParaRPr sz="2400" b="1" i="0" u="none" strike="noStrike" cap="none">
              <a:solidFill>
                <a:schemeClr val="dk1"/>
              </a:solidFill>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Verdana"/>
              <a:ea typeface="Verdana"/>
              <a:cs typeface="Verdana"/>
              <a:sym typeface="Verdan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6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b="1">
                <a:latin typeface="Nixie One"/>
                <a:ea typeface="Nixie One"/>
                <a:cs typeface="Nixie One"/>
                <a:sym typeface="Nixie One"/>
              </a:rPr>
              <a:t>An example…</a:t>
            </a:r>
            <a:endParaRPr b="1">
              <a:latin typeface="Nixie One"/>
              <a:ea typeface="Nixie One"/>
              <a:cs typeface="Nixie One"/>
              <a:sym typeface="Nixie One"/>
            </a:endParaRPr>
          </a:p>
        </p:txBody>
      </p:sp>
      <p:pic>
        <p:nvPicPr>
          <p:cNvPr id="482" name="Google Shape;482;p68"/>
          <p:cNvPicPr preferRelativeResize="0"/>
          <p:nvPr/>
        </p:nvPicPr>
        <p:blipFill rotWithShape="1">
          <a:blip r:embed="rId3">
            <a:alphaModFix/>
          </a:blip>
          <a:srcRect l="22994" t="19992" r="24106" b="1974"/>
          <a:stretch/>
        </p:blipFill>
        <p:spPr>
          <a:xfrm>
            <a:off x="1303850" y="1469175"/>
            <a:ext cx="6085426" cy="4815451"/>
          </a:xfrm>
          <a:prstGeom prst="rect">
            <a:avLst/>
          </a:prstGeom>
          <a:noFill/>
          <a:ln w="9525" cap="flat" cmpd="sng">
            <a:solidFill>
              <a:schemeClr val="dk1"/>
            </a:solidFill>
            <a:prstDash val="solid"/>
            <a:round/>
            <a:headEnd type="none" w="sm" len="sm"/>
            <a:tailEnd type="none" w="sm" len="sm"/>
          </a:ln>
        </p:spPr>
      </p:pic>
      <p:sp>
        <p:nvSpPr>
          <p:cNvPr id="483" name="Google Shape;483;p68"/>
          <p:cNvSpPr txBox="1"/>
          <p:nvPr/>
        </p:nvSpPr>
        <p:spPr>
          <a:xfrm>
            <a:off x="228600" y="6284625"/>
            <a:ext cx="5832600" cy="59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Nixie One"/>
                <a:ea typeface="Nixie One"/>
                <a:cs typeface="Nixie One"/>
                <a:sym typeface="Nixie One"/>
              </a:rPr>
              <a:t>Source: </a:t>
            </a:r>
            <a:r>
              <a:rPr lang="en-US" sz="1600" b="1" i="0" u="sng" strike="noStrike" cap="none">
                <a:solidFill>
                  <a:schemeClr val="hlink"/>
                </a:solidFill>
                <a:latin typeface="Nixie One"/>
                <a:ea typeface="Nixie One"/>
                <a:cs typeface="Nixie One"/>
                <a:sym typeface="Nixie One"/>
                <a:hlinkClick r:id="rId4"/>
              </a:rPr>
              <a:t>New Brunswick Department of Education and Early Childhood Development</a:t>
            </a:r>
            <a:endParaRPr sz="1600" b="1" i="0" u="none" strike="noStrike" cap="none">
              <a:solidFill>
                <a:schemeClr val="dk1"/>
              </a:solidFill>
              <a:latin typeface="Nixie One"/>
              <a:ea typeface="Nixie One"/>
              <a:cs typeface="Nixie One"/>
              <a:sym typeface="Nixie One"/>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6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27500"/>
              <a:buFont typeface="Arial"/>
              <a:buNone/>
            </a:pPr>
            <a:r>
              <a:rPr lang="en-US" b="1">
                <a:latin typeface="Nixie One"/>
                <a:ea typeface="Nixie One"/>
                <a:cs typeface="Nixie One"/>
                <a:sym typeface="Nixie One"/>
              </a:rPr>
              <a:t>Protecting Time Allocation for Coaches</a:t>
            </a:r>
            <a:endParaRPr b="1">
              <a:latin typeface="Nixie One"/>
              <a:ea typeface="Nixie One"/>
              <a:cs typeface="Nixie One"/>
              <a:sym typeface="Nixie One"/>
            </a:endParaRPr>
          </a:p>
        </p:txBody>
      </p:sp>
      <p:sp>
        <p:nvSpPr>
          <p:cNvPr id="489" name="Google Shape;489;p69"/>
          <p:cNvSpPr txBox="1"/>
          <p:nvPr/>
        </p:nvSpPr>
        <p:spPr>
          <a:xfrm>
            <a:off x="3275700" y="5696175"/>
            <a:ext cx="2969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Nixie One"/>
                <a:ea typeface="Nixie One"/>
                <a:cs typeface="Nixie One"/>
                <a:sym typeface="Nixie One"/>
              </a:rPr>
              <a:t>Knowledge and skills</a:t>
            </a:r>
            <a:endParaRPr sz="2000" b="1" i="0" u="none" strike="noStrike" cap="none">
              <a:solidFill>
                <a:schemeClr val="lt1"/>
              </a:solidFill>
              <a:latin typeface="Nixie One"/>
              <a:ea typeface="Nixie One"/>
              <a:cs typeface="Nixie One"/>
              <a:sym typeface="Nixie One"/>
            </a:endParaRPr>
          </a:p>
        </p:txBody>
      </p:sp>
      <p:sp>
        <p:nvSpPr>
          <p:cNvPr id="490" name="Google Shape;490;p69"/>
          <p:cNvSpPr txBox="1"/>
          <p:nvPr/>
        </p:nvSpPr>
        <p:spPr>
          <a:xfrm>
            <a:off x="123675" y="1371600"/>
            <a:ext cx="6237000" cy="5181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US" sz="2500" b="1" i="0" u="none" strike="noStrike" cap="none">
                <a:solidFill>
                  <a:srgbClr val="000000"/>
                </a:solidFill>
                <a:latin typeface="Nixie One"/>
                <a:ea typeface="Nixie One"/>
                <a:cs typeface="Nixie One"/>
                <a:sym typeface="Nixie One"/>
              </a:rPr>
              <a:t>Common barriers to protecting time for coaching activities:</a:t>
            </a:r>
            <a:endParaRPr sz="2500" b="1" i="0" u="none" strike="noStrike" cap="none">
              <a:solidFill>
                <a:srgbClr val="000000"/>
              </a:solidFill>
              <a:latin typeface="Nixie One"/>
              <a:ea typeface="Nixie One"/>
              <a:cs typeface="Nixie One"/>
              <a:sym typeface="Nixie One"/>
            </a:endParaRPr>
          </a:p>
          <a:p>
            <a:pPr marL="457200" marR="0" lvl="0" indent="-387350" algn="l" rtl="0">
              <a:lnSpc>
                <a:spcPct val="115000"/>
              </a:lnSpc>
              <a:spcBef>
                <a:spcPts val="0"/>
              </a:spcBef>
              <a:spcAft>
                <a:spcPts val="0"/>
              </a:spcAft>
              <a:buClr>
                <a:srgbClr val="000000"/>
              </a:buClr>
              <a:buSzPts val="2500"/>
              <a:buFont typeface="Nixie One"/>
              <a:buChar char="●"/>
            </a:pPr>
            <a:r>
              <a:rPr lang="en-US" sz="2500" b="1" i="0" u="none" strike="noStrike" cap="none">
                <a:solidFill>
                  <a:srgbClr val="000000"/>
                </a:solidFill>
                <a:latin typeface="Nixie One"/>
                <a:ea typeface="Nixie One"/>
                <a:cs typeface="Nixie One"/>
                <a:sym typeface="Nixie One"/>
              </a:rPr>
              <a:t>Serving as administrator designee</a:t>
            </a:r>
            <a:endParaRPr sz="2500" b="1" i="0" u="none" strike="noStrike" cap="none">
              <a:solidFill>
                <a:srgbClr val="000000"/>
              </a:solidFill>
              <a:latin typeface="Nixie One"/>
              <a:ea typeface="Nixie One"/>
              <a:cs typeface="Nixie One"/>
              <a:sym typeface="Nixie One"/>
            </a:endParaRPr>
          </a:p>
          <a:p>
            <a:pPr marL="457200" marR="0" lvl="0" indent="-387350" algn="l" rtl="0">
              <a:lnSpc>
                <a:spcPct val="115000"/>
              </a:lnSpc>
              <a:spcBef>
                <a:spcPts val="0"/>
              </a:spcBef>
              <a:spcAft>
                <a:spcPts val="0"/>
              </a:spcAft>
              <a:buClr>
                <a:srgbClr val="000000"/>
              </a:buClr>
              <a:buSzPts val="2500"/>
              <a:buFont typeface="Nixie One"/>
              <a:buChar char="●"/>
            </a:pPr>
            <a:r>
              <a:rPr lang="en-US" sz="2500" b="1" i="0" u="none" strike="noStrike" cap="none">
                <a:solidFill>
                  <a:srgbClr val="000000"/>
                </a:solidFill>
                <a:latin typeface="Nixie One"/>
                <a:ea typeface="Nixie One"/>
                <a:cs typeface="Nixie One"/>
                <a:sym typeface="Nixie One"/>
              </a:rPr>
              <a:t>Administrative duties/paperwork</a:t>
            </a:r>
            <a:endParaRPr sz="2500" b="1" i="0" u="none" strike="noStrike" cap="none">
              <a:solidFill>
                <a:srgbClr val="000000"/>
              </a:solidFill>
              <a:latin typeface="Nixie One"/>
              <a:ea typeface="Nixie One"/>
              <a:cs typeface="Nixie One"/>
              <a:sym typeface="Nixie One"/>
            </a:endParaRPr>
          </a:p>
          <a:p>
            <a:pPr marL="457200" marR="0" lvl="0" indent="-387350" algn="l" rtl="0">
              <a:lnSpc>
                <a:spcPct val="115000"/>
              </a:lnSpc>
              <a:spcBef>
                <a:spcPts val="0"/>
              </a:spcBef>
              <a:spcAft>
                <a:spcPts val="0"/>
              </a:spcAft>
              <a:buClr>
                <a:srgbClr val="000000"/>
              </a:buClr>
              <a:buSzPts val="2500"/>
              <a:buFont typeface="Nixie One"/>
              <a:buChar char="●"/>
            </a:pPr>
            <a:r>
              <a:rPr lang="en-US" sz="2500" b="1" i="0" u="none" strike="noStrike" cap="none">
                <a:solidFill>
                  <a:srgbClr val="000000"/>
                </a:solidFill>
                <a:latin typeface="Nixie One"/>
                <a:ea typeface="Nixie One"/>
                <a:cs typeface="Nixie One"/>
                <a:sym typeface="Nixie One"/>
              </a:rPr>
              <a:t>Substitute teacher</a:t>
            </a:r>
            <a:endParaRPr sz="2500" b="1" i="0" u="none" strike="noStrike" cap="none">
              <a:solidFill>
                <a:srgbClr val="000000"/>
              </a:solidFill>
              <a:latin typeface="Nixie One"/>
              <a:ea typeface="Nixie One"/>
              <a:cs typeface="Nixie One"/>
              <a:sym typeface="Nixie One"/>
            </a:endParaRPr>
          </a:p>
          <a:p>
            <a:pPr marL="457200" marR="0" lvl="0" indent="-387350" algn="l" rtl="0">
              <a:lnSpc>
                <a:spcPct val="115000"/>
              </a:lnSpc>
              <a:spcBef>
                <a:spcPts val="0"/>
              </a:spcBef>
              <a:spcAft>
                <a:spcPts val="0"/>
              </a:spcAft>
              <a:buClr>
                <a:srgbClr val="000000"/>
              </a:buClr>
              <a:buSzPts val="2500"/>
              <a:buFont typeface="Nixie One"/>
              <a:buChar char="●"/>
            </a:pPr>
            <a:r>
              <a:rPr lang="en-US" sz="2500" b="1" i="0" u="none" strike="noStrike" cap="none">
                <a:solidFill>
                  <a:srgbClr val="000000"/>
                </a:solidFill>
                <a:latin typeface="Nixie One"/>
                <a:ea typeface="Nixie One"/>
                <a:cs typeface="Nixie One"/>
                <a:sym typeface="Nixie One"/>
              </a:rPr>
              <a:t>Extra duties</a:t>
            </a:r>
            <a:endParaRPr sz="2500" b="1" i="0" u="none" strike="noStrike" cap="none">
              <a:solidFill>
                <a:srgbClr val="000000"/>
              </a:solidFill>
              <a:latin typeface="Nixie One"/>
              <a:ea typeface="Nixie One"/>
              <a:cs typeface="Nixie One"/>
              <a:sym typeface="Nixie One"/>
            </a:endParaRPr>
          </a:p>
          <a:p>
            <a:pPr marL="457200" marR="0" lvl="0" indent="-387350" algn="l" rtl="0">
              <a:lnSpc>
                <a:spcPct val="115000"/>
              </a:lnSpc>
              <a:spcBef>
                <a:spcPts val="0"/>
              </a:spcBef>
              <a:spcAft>
                <a:spcPts val="0"/>
              </a:spcAft>
              <a:buClr>
                <a:srgbClr val="000000"/>
              </a:buClr>
              <a:buSzPts val="2500"/>
              <a:buFont typeface="Nixie One"/>
              <a:buChar char="●"/>
            </a:pPr>
            <a:r>
              <a:rPr lang="en-US" sz="2500" b="1" i="0" u="none" strike="noStrike" cap="none">
                <a:solidFill>
                  <a:srgbClr val="000000"/>
                </a:solidFill>
                <a:latin typeface="Nixie One"/>
                <a:ea typeface="Nixie One"/>
                <a:cs typeface="Nixie One"/>
                <a:sym typeface="Nixie One"/>
              </a:rPr>
              <a:t>Writing assessments</a:t>
            </a:r>
            <a:endParaRPr sz="2500" b="1" i="0" u="none" strike="noStrike" cap="none">
              <a:solidFill>
                <a:srgbClr val="000000"/>
              </a:solidFill>
              <a:latin typeface="Nixie One"/>
              <a:ea typeface="Nixie One"/>
              <a:cs typeface="Nixie One"/>
              <a:sym typeface="Nixie One"/>
            </a:endParaRPr>
          </a:p>
          <a:p>
            <a:pPr marL="457200" marR="0" lvl="0" indent="-387350" algn="l" rtl="0">
              <a:lnSpc>
                <a:spcPct val="115000"/>
              </a:lnSpc>
              <a:spcBef>
                <a:spcPts val="0"/>
              </a:spcBef>
              <a:spcAft>
                <a:spcPts val="0"/>
              </a:spcAft>
              <a:buClr>
                <a:srgbClr val="000000"/>
              </a:buClr>
              <a:buSzPts val="2500"/>
              <a:buFont typeface="Nixie One"/>
              <a:buChar char="●"/>
            </a:pPr>
            <a:r>
              <a:rPr lang="en-US" sz="2500" b="1" i="0" u="none" strike="noStrike" cap="none">
                <a:solidFill>
                  <a:srgbClr val="000000"/>
                </a:solidFill>
                <a:latin typeface="Nixie One"/>
                <a:ea typeface="Nixie One"/>
                <a:cs typeface="Nixie One"/>
                <a:sym typeface="Nixie One"/>
              </a:rPr>
              <a:t>Managing local/state assessment schedules</a:t>
            </a:r>
            <a:endParaRPr sz="2500" b="1" i="0" u="none" strike="noStrike" cap="none">
              <a:solidFill>
                <a:srgbClr val="000000"/>
              </a:solidFill>
              <a:latin typeface="Nixie One"/>
              <a:ea typeface="Nixie One"/>
              <a:cs typeface="Nixie One"/>
              <a:sym typeface="Nixie One"/>
            </a:endParaRPr>
          </a:p>
          <a:p>
            <a:pPr marL="457200" marR="0" lvl="0" indent="-387350" algn="l" rtl="0">
              <a:lnSpc>
                <a:spcPct val="115000"/>
              </a:lnSpc>
              <a:spcBef>
                <a:spcPts val="0"/>
              </a:spcBef>
              <a:spcAft>
                <a:spcPts val="0"/>
              </a:spcAft>
              <a:buClr>
                <a:srgbClr val="000000"/>
              </a:buClr>
              <a:buSzPts val="2500"/>
              <a:buFont typeface="Nixie One"/>
              <a:buChar char="●"/>
            </a:pPr>
            <a:r>
              <a:rPr lang="en-US" sz="2500" b="1" i="0" u="none" strike="noStrike" cap="none">
                <a:solidFill>
                  <a:srgbClr val="000000"/>
                </a:solidFill>
                <a:latin typeface="Nixie One"/>
                <a:ea typeface="Nixie One"/>
                <a:cs typeface="Nixie One"/>
                <a:sym typeface="Nixie One"/>
              </a:rPr>
              <a:t>Discipline</a:t>
            </a:r>
            <a:endParaRPr sz="2500" b="1" i="0" u="none" strike="noStrike" cap="none">
              <a:solidFill>
                <a:srgbClr val="000000"/>
              </a:solidFill>
              <a:latin typeface="Nixie One"/>
              <a:ea typeface="Nixie One"/>
              <a:cs typeface="Nixie One"/>
              <a:sym typeface="Nixie One"/>
            </a:endParaRPr>
          </a:p>
          <a:p>
            <a:pPr marL="457200" marR="0" lvl="0" indent="-387350" algn="l" rtl="0">
              <a:lnSpc>
                <a:spcPct val="115000"/>
              </a:lnSpc>
              <a:spcBef>
                <a:spcPts val="0"/>
              </a:spcBef>
              <a:spcAft>
                <a:spcPts val="0"/>
              </a:spcAft>
              <a:buClr>
                <a:srgbClr val="000000"/>
              </a:buClr>
              <a:buSzPts val="2500"/>
              <a:buFont typeface="Nixie One"/>
              <a:buChar char="●"/>
            </a:pPr>
            <a:r>
              <a:rPr lang="en-US" sz="2500" b="1" i="0" u="none" strike="noStrike" cap="none">
                <a:solidFill>
                  <a:srgbClr val="000000"/>
                </a:solidFill>
                <a:latin typeface="Nixie One"/>
                <a:ea typeface="Nixie One"/>
                <a:cs typeface="Nixie One"/>
                <a:sym typeface="Nixie One"/>
              </a:rPr>
              <a:t>Small group instruction</a:t>
            </a:r>
            <a:endParaRPr sz="2500" b="1" i="0" u="none" strike="noStrike" cap="none">
              <a:solidFill>
                <a:srgbClr val="000000"/>
              </a:solidFill>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2400"/>
              <a:buFont typeface="Arial"/>
              <a:buNone/>
            </a:pPr>
            <a:endParaRPr sz="2500" b="0" i="0" u="none" strike="noStrike" cap="none">
              <a:solidFill>
                <a:srgbClr val="000000"/>
              </a:solidFill>
              <a:latin typeface="Verdana"/>
              <a:ea typeface="Verdana"/>
              <a:cs typeface="Verdana"/>
              <a:sym typeface="Verdana"/>
            </a:endParaRPr>
          </a:p>
        </p:txBody>
      </p:sp>
      <p:pic>
        <p:nvPicPr>
          <p:cNvPr id="491" name="Google Shape;491;p69" descr="Road closed sign"/>
          <p:cNvPicPr preferRelativeResize="0"/>
          <p:nvPr/>
        </p:nvPicPr>
        <p:blipFill rotWithShape="1">
          <a:blip r:embed="rId3">
            <a:alphaModFix/>
          </a:blip>
          <a:srcRect r="8508"/>
          <a:stretch/>
        </p:blipFill>
        <p:spPr>
          <a:xfrm>
            <a:off x="6244800" y="3139075"/>
            <a:ext cx="2716426" cy="19658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7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100"/>
              <a:buFont typeface="Arial"/>
              <a:buNone/>
            </a:pPr>
            <a:r>
              <a:rPr lang="en-US" b="1">
                <a:latin typeface="Nixie One"/>
                <a:ea typeface="Nixie One"/>
                <a:cs typeface="Nixie One"/>
                <a:sym typeface="Nixie One"/>
              </a:rPr>
              <a:t>Time Allocation Activity</a:t>
            </a:r>
            <a:endParaRPr b="1">
              <a:latin typeface="Nixie One"/>
              <a:ea typeface="Nixie One"/>
              <a:cs typeface="Nixie One"/>
              <a:sym typeface="Nixie One"/>
            </a:endParaRPr>
          </a:p>
        </p:txBody>
      </p:sp>
      <p:sp>
        <p:nvSpPr>
          <p:cNvPr id="497" name="Google Shape;497;p70"/>
          <p:cNvSpPr txBox="1"/>
          <p:nvPr/>
        </p:nvSpPr>
        <p:spPr>
          <a:xfrm>
            <a:off x="3275700" y="5696175"/>
            <a:ext cx="2969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Nixie One"/>
                <a:ea typeface="Nixie One"/>
                <a:cs typeface="Nixie One"/>
                <a:sym typeface="Nixie One"/>
              </a:rPr>
              <a:t>Knowledge and skills</a:t>
            </a:r>
            <a:endParaRPr sz="2000" b="1" i="0" u="none" strike="noStrike" cap="none">
              <a:solidFill>
                <a:schemeClr val="lt1"/>
              </a:solidFill>
              <a:latin typeface="Nixie One"/>
              <a:ea typeface="Nixie One"/>
              <a:cs typeface="Nixie One"/>
              <a:sym typeface="Nixie One"/>
            </a:endParaRPr>
          </a:p>
        </p:txBody>
      </p:sp>
      <p:sp>
        <p:nvSpPr>
          <p:cNvPr id="498" name="Google Shape;498;p70" descr="A branch from a fern tree"/>
          <p:cNvSpPr txBox="1"/>
          <p:nvPr/>
        </p:nvSpPr>
        <p:spPr>
          <a:xfrm>
            <a:off x="122850" y="1287150"/>
            <a:ext cx="5741100" cy="548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1" i="0" u="none" strike="noStrike" cap="none">
              <a:solidFill>
                <a:schemeClr val="accent6"/>
              </a:solidFill>
              <a:latin typeface="Nixie One"/>
              <a:ea typeface="Nixie One"/>
              <a:cs typeface="Nixie One"/>
              <a:sym typeface="Nixie One"/>
            </a:endParaRPr>
          </a:p>
          <a:p>
            <a:pPr marL="457200" marR="0" lvl="0" indent="-406400" algn="l" rtl="0">
              <a:lnSpc>
                <a:spcPct val="100000"/>
              </a:lnSpc>
              <a:spcBef>
                <a:spcPts val="0"/>
              </a:spcBef>
              <a:spcAft>
                <a:spcPts val="0"/>
              </a:spcAft>
              <a:buClr>
                <a:srgbClr val="000000"/>
              </a:buClr>
              <a:buSzPts val="2800"/>
              <a:buFont typeface="Nixie One"/>
              <a:buAutoNum type="arabicPeriod"/>
            </a:pPr>
            <a:r>
              <a:rPr lang="en-US" sz="2800" b="1" i="0" u="none" strike="noStrike" cap="none">
                <a:solidFill>
                  <a:srgbClr val="000000"/>
                </a:solidFill>
                <a:latin typeface="Nixie One"/>
                <a:ea typeface="Nixie One"/>
                <a:cs typeface="Nixie One"/>
                <a:sym typeface="Nixie One"/>
              </a:rPr>
              <a:t>Identify activities for each type of coach in your system</a:t>
            </a:r>
            <a:r>
              <a:rPr lang="en-US" sz="2800" b="1">
                <a:latin typeface="Nixie One"/>
                <a:ea typeface="Nixie One"/>
                <a:cs typeface="Nixie One"/>
                <a:sym typeface="Nixie One"/>
              </a:rPr>
              <a:t>.</a:t>
            </a:r>
            <a:endParaRPr sz="2800" b="1">
              <a:latin typeface="Nixie One"/>
              <a:ea typeface="Nixie One"/>
              <a:cs typeface="Nixie One"/>
              <a:sym typeface="Nixie One"/>
            </a:endParaRPr>
          </a:p>
          <a:p>
            <a:pPr marL="457200" marR="0" lvl="0" indent="-406400" algn="l" rtl="0">
              <a:lnSpc>
                <a:spcPct val="100000"/>
              </a:lnSpc>
              <a:spcBef>
                <a:spcPts val="0"/>
              </a:spcBef>
              <a:spcAft>
                <a:spcPts val="0"/>
              </a:spcAft>
              <a:buClr>
                <a:srgbClr val="000000"/>
              </a:buClr>
              <a:buSzPts val="2800"/>
              <a:buFont typeface="Nixie One"/>
              <a:buAutoNum type="arabicPeriod"/>
            </a:pPr>
            <a:r>
              <a:rPr lang="en-US" sz="2800" b="1" i="0" u="none" strike="noStrike" cap="none">
                <a:solidFill>
                  <a:srgbClr val="000000"/>
                </a:solidFill>
                <a:latin typeface="Nixie One"/>
                <a:ea typeface="Nixie One"/>
                <a:cs typeface="Nixie One"/>
                <a:sym typeface="Nixie One"/>
              </a:rPr>
              <a:t>Prioritize activities as </a:t>
            </a:r>
            <a:r>
              <a:rPr lang="en-US" sz="2800" b="1">
                <a:latin typeface="Nixie One"/>
                <a:ea typeface="Nixie One"/>
                <a:cs typeface="Nixie One"/>
                <a:sym typeface="Nixie One"/>
              </a:rPr>
              <a:t>they</a:t>
            </a:r>
            <a:r>
              <a:rPr lang="en-US" sz="2800" b="1" i="0" u="none" strike="noStrike" cap="none">
                <a:solidFill>
                  <a:srgbClr val="000000"/>
                </a:solidFill>
                <a:latin typeface="Nixie One"/>
                <a:ea typeface="Nixie One"/>
                <a:cs typeface="Nixie One"/>
                <a:sym typeface="Nixie One"/>
              </a:rPr>
              <a:t> relate to your vision and purpose for coaching.</a:t>
            </a:r>
            <a:endParaRPr sz="2800" b="1" i="0" u="none" strike="noStrike" cap="none">
              <a:solidFill>
                <a:srgbClr val="000000"/>
              </a:solidFill>
              <a:latin typeface="Nixie One"/>
              <a:ea typeface="Nixie One"/>
              <a:cs typeface="Nixie One"/>
              <a:sym typeface="Nixie One"/>
            </a:endParaRPr>
          </a:p>
          <a:p>
            <a:pPr marL="457200" marR="0" lvl="0" indent="-406400" algn="l" rtl="0">
              <a:lnSpc>
                <a:spcPct val="100000"/>
              </a:lnSpc>
              <a:spcBef>
                <a:spcPts val="0"/>
              </a:spcBef>
              <a:spcAft>
                <a:spcPts val="0"/>
              </a:spcAft>
              <a:buClr>
                <a:srgbClr val="000000"/>
              </a:buClr>
              <a:buSzPts val="2800"/>
              <a:buFont typeface="Nixie One"/>
              <a:buAutoNum type="arabicPeriod"/>
            </a:pPr>
            <a:r>
              <a:rPr lang="en-US" sz="2800" b="1" i="0" u="none" strike="noStrike" cap="none">
                <a:solidFill>
                  <a:srgbClr val="000000"/>
                </a:solidFill>
                <a:latin typeface="Nixie One"/>
                <a:ea typeface="Nixie One"/>
                <a:cs typeface="Nixie One"/>
                <a:sym typeface="Nixie One"/>
              </a:rPr>
              <a:t>Estimate percentage of time allocation for each activity.</a:t>
            </a:r>
            <a:endParaRPr sz="2800" b="1" i="0" u="none" strike="noStrike" cap="none">
              <a:solidFill>
                <a:srgbClr val="000000"/>
              </a:solidFill>
              <a:latin typeface="Nixie One"/>
              <a:ea typeface="Nixie One"/>
              <a:cs typeface="Nixie One"/>
              <a:sym typeface="Nixie One"/>
            </a:endParaRPr>
          </a:p>
          <a:p>
            <a:pPr marL="457200" marR="0" lvl="0" indent="-406400" algn="l" rtl="0">
              <a:lnSpc>
                <a:spcPct val="100000"/>
              </a:lnSpc>
              <a:spcBef>
                <a:spcPts val="0"/>
              </a:spcBef>
              <a:spcAft>
                <a:spcPts val="0"/>
              </a:spcAft>
              <a:buClr>
                <a:srgbClr val="000000"/>
              </a:buClr>
              <a:buSzPts val="2800"/>
              <a:buFont typeface="Nixie One"/>
              <a:buAutoNum type="arabicPeriod"/>
            </a:pPr>
            <a:r>
              <a:rPr lang="en-US" sz="2800" b="1" i="0" u="none" strike="noStrike" cap="none">
                <a:solidFill>
                  <a:srgbClr val="000000"/>
                </a:solidFill>
                <a:latin typeface="Nixie One"/>
                <a:ea typeface="Nixie One"/>
                <a:cs typeface="Nixie One"/>
                <a:sym typeface="Nixie One"/>
              </a:rPr>
              <a:t>Identify potential barriers and solutions to protecting the time of coaches.</a:t>
            </a:r>
            <a:endParaRPr sz="2800" b="1" i="0" u="none" strike="noStrike" cap="none">
              <a:solidFill>
                <a:srgbClr val="003C71"/>
              </a:solidFill>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2300"/>
              <a:buFont typeface="Arial"/>
              <a:buNone/>
            </a:pPr>
            <a:endParaRPr sz="2300" b="1" i="0" u="none" strike="noStrike" cap="none">
              <a:solidFill>
                <a:srgbClr val="000000"/>
              </a:solidFill>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2500"/>
              <a:buFont typeface="Arial"/>
              <a:buNone/>
            </a:pPr>
            <a:endParaRPr sz="2500" b="1" i="0" u="none" strike="noStrike" cap="none">
              <a:solidFill>
                <a:srgbClr val="000000"/>
              </a:solidFill>
              <a:latin typeface="Nixie One"/>
              <a:ea typeface="Nixie One"/>
              <a:cs typeface="Nixie One"/>
              <a:sym typeface="Nixie One"/>
            </a:endParaRPr>
          </a:p>
        </p:txBody>
      </p:sp>
      <p:pic>
        <p:nvPicPr>
          <p:cNvPr id="499" name="Google Shape;499;p70" descr="Picture of notetaker document"/>
          <p:cNvPicPr preferRelativeResize="0"/>
          <p:nvPr/>
        </p:nvPicPr>
        <p:blipFill rotWithShape="1">
          <a:blip r:embed="rId3">
            <a:alphaModFix/>
          </a:blip>
          <a:srcRect l="42617" t="39277" r="31050" b="11068"/>
          <a:stretch/>
        </p:blipFill>
        <p:spPr>
          <a:xfrm>
            <a:off x="5863950" y="4991001"/>
            <a:ext cx="1375762" cy="1391700"/>
          </a:xfrm>
          <a:prstGeom prst="rect">
            <a:avLst/>
          </a:prstGeom>
          <a:noFill/>
          <a:ln w="9525" cap="flat" cmpd="sng">
            <a:solidFill>
              <a:schemeClr val="accent5"/>
            </a:solidFill>
            <a:prstDash val="solid"/>
            <a:round/>
            <a:headEnd type="none" w="sm" len="sm"/>
            <a:tailEnd type="none" w="sm" len="sm"/>
          </a:ln>
        </p:spPr>
      </p:pic>
      <p:pic>
        <p:nvPicPr>
          <p:cNvPr id="500" name="Google Shape;500;p70" descr="Autumnal decoration with colorful flowers and heart (Provided by Getty Images)"/>
          <p:cNvPicPr preferRelativeResize="0"/>
          <p:nvPr/>
        </p:nvPicPr>
        <p:blipFill>
          <a:blip r:embed="rId4">
            <a:alphaModFix/>
          </a:blip>
          <a:stretch>
            <a:fillRect/>
          </a:stretch>
        </p:blipFill>
        <p:spPr>
          <a:xfrm>
            <a:off x="5716498" y="2438087"/>
            <a:ext cx="2969098" cy="198183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72"/>
          <p:cNvSpPr txBox="1">
            <a:spLocks noGrp="1"/>
          </p:cNvSpPr>
          <p:nvPr>
            <p:ph type="ctrTitle"/>
          </p:nvPr>
        </p:nvSpPr>
        <p:spPr>
          <a:xfrm>
            <a:off x="928464" y="1600200"/>
            <a:ext cx="7240500" cy="1470000"/>
          </a:xfrm>
          <a:prstGeom prst="rect">
            <a:avLst/>
          </a:prstGeom>
          <a:solidFill>
            <a:schemeClr val="lt1">
              <a:alpha val="6745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21127"/>
              </a:buClr>
              <a:buSzPts val="5400"/>
              <a:buFont typeface="Verdana"/>
              <a:buNone/>
            </a:pPr>
            <a:r>
              <a:rPr lang="en-US" sz="4900" b="1">
                <a:latin typeface="Nixie One"/>
                <a:ea typeface="Nixie One"/>
                <a:cs typeface="Nixie One"/>
                <a:sym typeface="Nixie One"/>
              </a:rPr>
              <a:t>Plan the Harvest</a:t>
            </a:r>
            <a:endParaRPr sz="4900" b="1">
              <a:latin typeface="Nixie One"/>
              <a:ea typeface="Nixie One"/>
              <a:cs typeface="Nixie One"/>
              <a:sym typeface="Nixie One"/>
            </a:endParaRPr>
          </a:p>
        </p:txBody>
      </p:sp>
      <p:sp>
        <p:nvSpPr>
          <p:cNvPr id="515" name="Google Shape;515;p72"/>
          <p:cNvSpPr txBox="1">
            <a:spLocks noGrp="1"/>
          </p:cNvSpPr>
          <p:nvPr>
            <p:ph type="subTitle" idx="1"/>
          </p:nvPr>
        </p:nvSpPr>
        <p:spPr>
          <a:xfrm>
            <a:off x="1348325" y="3429000"/>
            <a:ext cx="6400800" cy="1096800"/>
          </a:xfrm>
          <a:prstGeom prst="rect">
            <a:avLst/>
          </a:prstGeom>
          <a:solidFill>
            <a:schemeClr val="lt1">
              <a:alpha val="67450"/>
            </a:schemeClr>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888888"/>
              </a:buClr>
              <a:buSzPts val="3200"/>
              <a:buNone/>
            </a:pPr>
            <a:r>
              <a:rPr lang="en-US" b="1">
                <a:solidFill>
                  <a:srgbClr val="434343"/>
                </a:solidFill>
                <a:latin typeface="Nixie One"/>
                <a:ea typeface="Nixie One"/>
                <a:cs typeface="Nixie One"/>
                <a:sym typeface="Nixie One"/>
              </a:rPr>
              <a:t>Planning the Delivery of Coaching</a:t>
            </a:r>
            <a:endParaRPr b="1">
              <a:solidFill>
                <a:srgbClr val="434343"/>
              </a:solidFill>
              <a:latin typeface="Nixie One"/>
              <a:ea typeface="Nixie One"/>
              <a:cs typeface="Nixie One"/>
              <a:sym typeface="Nixie One"/>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73"/>
          <p:cNvSpPr txBox="1">
            <a:spLocks noGrp="1"/>
          </p:cNvSpPr>
          <p:nvPr>
            <p:ph type="title"/>
          </p:nvPr>
        </p:nvSpPr>
        <p:spPr>
          <a:xfrm>
            <a:off x="457200" y="250507"/>
            <a:ext cx="8229600" cy="1325563"/>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Verdana"/>
              <a:buNone/>
            </a:pPr>
            <a:r>
              <a:rPr lang="en-US" b="1">
                <a:latin typeface="Nixie One"/>
                <a:ea typeface="Nixie One"/>
                <a:cs typeface="Nixie One"/>
                <a:sym typeface="Nixie One"/>
              </a:rPr>
              <a:t>What is needed?</a:t>
            </a:r>
            <a:endParaRPr b="1">
              <a:latin typeface="Nixie One"/>
              <a:ea typeface="Nixie One"/>
              <a:cs typeface="Nixie One"/>
              <a:sym typeface="Nixie One"/>
            </a:endParaRPr>
          </a:p>
        </p:txBody>
      </p:sp>
      <p:sp>
        <p:nvSpPr>
          <p:cNvPr id="521" name="Google Shape;521;p73"/>
          <p:cNvSpPr txBox="1">
            <a:spLocks noGrp="1"/>
          </p:cNvSpPr>
          <p:nvPr>
            <p:ph type="body" idx="1"/>
          </p:nvPr>
        </p:nvSpPr>
        <p:spPr>
          <a:xfrm>
            <a:off x="833500" y="1666575"/>
            <a:ext cx="3662400" cy="657600"/>
          </a:xfrm>
          <a:prstGeom prst="rect">
            <a:avLst/>
          </a:prstGeom>
          <a:solidFill>
            <a:srgbClr val="003369">
              <a:alpha val="74509"/>
            </a:srgbClr>
          </a:solidFill>
          <a:ln>
            <a:noFill/>
          </a:ln>
        </p:spPr>
        <p:txBody>
          <a:bodyPr spcFirstLastPara="1" wrap="square" lIns="91425" tIns="45700" rIns="91425" bIns="45700" anchor="b" anchorCtr="0">
            <a:noAutofit/>
          </a:bodyPr>
          <a:lstStyle/>
          <a:p>
            <a:pPr marL="0" lvl="0" indent="0" algn="ctr" rtl="0">
              <a:lnSpc>
                <a:spcPct val="80000"/>
              </a:lnSpc>
              <a:spcBef>
                <a:spcPts val="0"/>
              </a:spcBef>
              <a:spcAft>
                <a:spcPts val="0"/>
              </a:spcAft>
              <a:buClr>
                <a:schemeClr val="lt1"/>
              </a:buClr>
              <a:buSzPts val="2100"/>
              <a:buNone/>
            </a:pPr>
            <a:r>
              <a:rPr lang="en-US" sz="2400">
                <a:latin typeface="Nixie One"/>
                <a:ea typeface="Nixie One"/>
                <a:cs typeface="Nixie One"/>
                <a:sym typeface="Nixie One"/>
              </a:rPr>
              <a:t>SKILLS</a:t>
            </a:r>
            <a:endParaRPr sz="2400">
              <a:latin typeface="Nixie One"/>
              <a:ea typeface="Nixie One"/>
              <a:cs typeface="Nixie One"/>
              <a:sym typeface="Nixie One"/>
            </a:endParaRPr>
          </a:p>
          <a:p>
            <a:pPr marL="0" lvl="0" indent="0" algn="ctr" rtl="0">
              <a:lnSpc>
                <a:spcPct val="80000"/>
              </a:lnSpc>
              <a:spcBef>
                <a:spcPts val="0"/>
              </a:spcBef>
              <a:spcAft>
                <a:spcPts val="0"/>
              </a:spcAft>
              <a:buClr>
                <a:schemeClr val="lt1"/>
              </a:buClr>
              <a:buSzPts val="2100"/>
              <a:buNone/>
            </a:pPr>
            <a:r>
              <a:rPr lang="en-US" sz="2400">
                <a:latin typeface="Nixie One"/>
                <a:ea typeface="Nixie One"/>
                <a:cs typeface="Nixie One"/>
                <a:sym typeface="Nixie One"/>
              </a:rPr>
              <a:t>Coaching “Coaching”</a:t>
            </a:r>
            <a:endParaRPr sz="2400">
              <a:latin typeface="Nixie One"/>
              <a:ea typeface="Nixie One"/>
              <a:cs typeface="Nixie One"/>
              <a:sym typeface="Nixie One"/>
            </a:endParaRPr>
          </a:p>
        </p:txBody>
      </p:sp>
      <p:sp>
        <p:nvSpPr>
          <p:cNvPr id="522" name="Google Shape;522;p73"/>
          <p:cNvSpPr txBox="1">
            <a:spLocks noGrp="1"/>
          </p:cNvSpPr>
          <p:nvPr>
            <p:ph type="body" idx="2"/>
          </p:nvPr>
        </p:nvSpPr>
        <p:spPr>
          <a:xfrm>
            <a:off x="457200" y="2414600"/>
            <a:ext cx="4040100" cy="4297200"/>
          </a:xfrm>
          <a:prstGeom prst="rect">
            <a:avLst/>
          </a:prstGeom>
          <a:noFill/>
          <a:ln>
            <a:noFill/>
          </a:ln>
        </p:spPr>
        <p:txBody>
          <a:bodyPr spcFirstLastPara="1" wrap="square" lIns="91425" tIns="45700" rIns="91425" bIns="45700" anchor="t" anchorCtr="0">
            <a:noAutofit/>
          </a:bodyPr>
          <a:lstStyle/>
          <a:p>
            <a:pPr marL="457200" lvl="0" indent="-374650" algn="l" rtl="0">
              <a:lnSpc>
                <a:spcPct val="100000"/>
              </a:lnSpc>
              <a:spcBef>
                <a:spcPts val="0"/>
              </a:spcBef>
              <a:spcAft>
                <a:spcPts val="0"/>
              </a:spcAft>
              <a:buSzPts val="2300"/>
              <a:buFont typeface="Nixie One"/>
              <a:buChar char="•"/>
            </a:pPr>
            <a:r>
              <a:rPr lang="en-US" sz="2300" b="1">
                <a:latin typeface="Nixie One"/>
                <a:ea typeface="Nixie One"/>
                <a:cs typeface="Nixie One"/>
                <a:sym typeface="Nixie One"/>
              </a:rPr>
              <a:t>Performance Feedback</a:t>
            </a:r>
            <a:endParaRPr sz="2300" b="1">
              <a:latin typeface="Nixie One"/>
              <a:ea typeface="Nixie One"/>
              <a:cs typeface="Nixie One"/>
              <a:sym typeface="Nixie One"/>
            </a:endParaRPr>
          </a:p>
          <a:p>
            <a:pPr marL="0" lvl="0" indent="0" algn="l" rtl="0">
              <a:lnSpc>
                <a:spcPct val="100000"/>
              </a:lnSpc>
              <a:spcBef>
                <a:spcPts val="0"/>
              </a:spcBef>
              <a:spcAft>
                <a:spcPts val="0"/>
              </a:spcAft>
              <a:buSzPts val="2400"/>
              <a:buNone/>
            </a:pPr>
            <a:endParaRPr sz="1100" b="1">
              <a:latin typeface="Nixie One"/>
              <a:ea typeface="Nixie One"/>
              <a:cs typeface="Nixie One"/>
              <a:sym typeface="Nixie One"/>
            </a:endParaRPr>
          </a:p>
          <a:p>
            <a:pPr marL="457200" lvl="0" indent="-374650" algn="l" rtl="0">
              <a:lnSpc>
                <a:spcPct val="100000"/>
              </a:lnSpc>
              <a:spcBef>
                <a:spcPts val="0"/>
              </a:spcBef>
              <a:spcAft>
                <a:spcPts val="0"/>
              </a:spcAft>
              <a:buSzPts val="2300"/>
              <a:buFont typeface="Nixie One"/>
              <a:buChar char="•"/>
            </a:pPr>
            <a:r>
              <a:rPr lang="en-US" sz="2300" b="1">
                <a:latin typeface="Nixie One"/>
                <a:ea typeface="Nixie One"/>
                <a:cs typeface="Nixie One"/>
                <a:sym typeface="Nixie One"/>
              </a:rPr>
              <a:t>Creating an Enabling Context</a:t>
            </a:r>
            <a:endParaRPr sz="2300" b="1">
              <a:latin typeface="Nixie One"/>
              <a:ea typeface="Nixie One"/>
              <a:cs typeface="Nixie One"/>
              <a:sym typeface="Nixie One"/>
            </a:endParaRPr>
          </a:p>
          <a:p>
            <a:pPr marL="0" lvl="0" indent="0" algn="l" rtl="0">
              <a:lnSpc>
                <a:spcPct val="100000"/>
              </a:lnSpc>
              <a:spcBef>
                <a:spcPts val="0"/>
              </a:spcBef>
              <a:spcAft>
                <a:spcPts val="0"/>
              </a:spcAft>
              <a:buSzPts val="2400"/>
              <a:buNone/>
            </a:pPr>
            <a:endParaRPr sz="1100" b="1">
              <a:latin typeface="Nixie One"/>
              <a:ea typeface="Nixie One"/>
              <a:cs typeface="Nixie One"/>
              <a:sym typeface="Nixie One"/>
            </a:endParaRPr>
          </a:p>
          <a:p>
            <a:pPr marL="457200" lvl="0" indent="-374650" algn="l" rtl="0">
              <a:lnSpc>
                <a:spcPct val="100000"/>
              </a:lnSpc>
              <a:spcBef>
                <a:spcPts val="0"/>
              </a:spcBef>
              <a:spcAft>
                <a:spcPts val="0"/>
              </a:spcAft>
              <a:buSzPts val="2300"/>
              <a:buFont typeface="Nixie One"/>
              <a:buChar char="•"/>
            </a:pPr>
            <a:r>
              <a:rPr lang="en-US" sz="2300" b="1">
                <a:latin typeface="Nixie One"/>
                <a:ea typeface="Nixie One"/>
                <a:cs typeface="Nixie One"/>
                <a:sym typeface="Nixie One"/>
              </a:rPr>
              <a:t>Data use</a:t>
            </a:r>
            <a:endParaRPr sz="2300" b="1">
              <a:latin typeface="Nixie One"/>
              <a:ea typeface="Nixie One"/>
              <a:cs typeface="Nixie One"/>
              <a:sym typeface="Nixie One"/>
            </a:endParaRPr>
          </a:p>
          <a:p>
            <a:pPr marL="0" lvl="0" indent="0" algn="l" rtl="0">
              <a:lnSpc>
                <a:spcPct val="100000"/>
              </a:lnSpc>
              <a:spcBef>
                <a:spcPts val="0"/>
              </a:spcBef>
              <a:spcAft>
                <a:spcPts val="0"/>
              </a:spcAft>
              <a:buSzPts val="2400"/>
              <a:buNone/>
            </a:pPr>
            <a:endParaRPr sz="1100" b="1">
              <a:latin typeface="Nixie One"/>
              <a:ea typeface="Nixie One"/>
              <a:cs typeface="Nixie One"/>
              <a:sym typeface="Nixie One"/>
            </a:endParaRPr>
          </a:p>
          <a:p>
            <a:pPr marL="457200" lvl="0" indent="-374650" algn="l" rtl="0">
              <a:lnSpc>
                <a:spcPct val="100000"/>
              </a:lnSpc>
              <a:spcBef>
                <a:spcPts val="0"/>
              </a:spcBef>
              <a:spcAft>
                <a:spcPts val="0"/>
              </a:spcAft>
              <a:buSzPts val="2300"/>
              <a:buFont typeface="Nixie One"/>
              <a:buChar char="•"/>
            </a:pPr>
            <a:r>
              <a:rPr lang="en-US" sz="2300" b="1">
                <a:latin typeface="Nixie One"/>
                <a:ea typeface="Nixie One"/>
                <a:cs typeface="Nixie One"/>
                <a:sym typeface="Nixie One"/>
              </a:rPr>
              <a:t>Application of Content Knowledge</a:t>
            </a:r>
            <a:endParaRPr sz="2300" b="1">
              <a:latin typeface="Nixie One"/>
              <a:ea typeface="Nixie One"/>
              <a:cs typeface="Nixie One"/>
              <a:sym typeface="Nixie One"/>
            </a:endParaRPr>
          </a:p>
          <a:p>
            <a:pPr marL="0" lvl="0" indent="0" algn="l" rtl="0">
              <a:lnSpc>
                <a:spcPct val="100000"/>
              </a:lnSpc>
              <a:spcBef>
                <a:spcPts val="0"/>
              </a:spcBef>
              <a:spcAft>
                <a:spcPts val="0"/>
              </a:spcAft>
              <a:buSzPts val="2400"/>
              <a:buNone/>
            </a:pPr>
            <a:endParaRPr sz="1100" b="1">
              <a:latin typeface="Nixie One"/>
              <a:ea typeface="Nixie One"/>
              <a:cs typeface="Nixie One"/>
              <a:sym typeface="Nixie One"/>
            </a:endParaRPr>
          </a:p>
          <a:p>
            <a:pPr marL="457200" lvl="0" indent="-374650" algn="l" rtl="0">
              <a:lnSpc>
                <a:spcPct val="100000"/>
              </a:lnSpc>
              <a:spcBef>
                <a:spcPts val="0"/>
              </a:spcBef>
              <a:spcAft>
                <a:spcPts val="0"/>
              </a:spcAft>
              <a:buSzPts val="2300"/>
              <a:buFont typeface="Nixie One"/>
              <a:buChar char="•"/>
            </a:pPr>
            <a:r>
              <a:rPr lang="en-US" sz="2300" b="1">
                <a:latin typeface="Nixie One"/>
                <a:ea typeface="Nixie One"/>
                <a:cs typeface="Nixie One"/>
                <a:sym typeface="Nixie One"/>
              </a:rPr>
              <a:t>Continuum of Supports</a:t>
            </a:r>
            <a:endParaRPr sz="2300" b="1">
              <a:latin typeface="Nixie One"/>
              <a:ea typeface="Nixie One"/>
              <a:cs typeface="Nixie One"/>
              <a:sym typeface="Nixie One"/>
            </a:endParaRPr>
          </a:p>
          <a:p>
            <a:pPr marL="0" lvl="0" indent="0" algn="l" rtl="0">
              <a:lnSpc>
                <a:spcPct val="100000"/>
              </a:lnSpc>
              <a:spcBef>
                <a:spcPts val="0"/>
              </a:spcBef>
              <a:spcAft>
                <a:spcPts val="0"/>
              </a:spcAft>
              <a:buSzPts val="2400"/>
              <a:buNone/>
            </a:pPr>
            <a:endParaRPr sz="1100" b="1">
              <a:latin typeface="Nixie One"/>
              <a:ea typeface="Nixie One"/>
              <a:cs typeface="Nixie One"/>
              <a:sym typeface="Nixie One"/>
            </a:endParaRPr>
          </a:p>
          <a:p>
            <a:pPr marL="457200" lvl="0" indent="-374650" algn="l" rtl="0">
              <a:lnSpc>
                <a:spcPct val="100000"/>
              </a:lnSpc>
              <a:spcBef>
                <a:spcPts val="0"/>
              </a:spcBef>
              <a:spcAft>
                <a:spcPts val="0"/>
              </a:spcAft>
              <a:buSzPts val="2300"/>
              <a:buFont typeface="Nixie One"/>
              <a:buChar char="•"/>
            </a:pPr>
            <a:r>
              <a:rPr lang="en-US" sz="2300" b="1">
                <a:latin typeface="Nixie One"/>
                <a:ea typeface="Nixie One"/>
                <a:cs typeface="Nixie One"/>
                <a:sym typeface="Nixie One"/>
              </a:rPr>
              <a:t>Scaffolding</a:t>
            </a:r>
            <a:endParaRPr sz="2300" b="1">
              <a:latin typeface="Nixie One"/>
              <a:ea typeface="Nixie One"/>
              <a:cs typeface="Nixie One"/>
              <a:sym typeface="Nixie One"/>
            </a:endParaRPr>
          </a:p>
        </p:txBody>
      </p:sp>
      <p:sp>
        <p:nvSpPr>
          <p:cNvPr id="523" name="Google Shape;523;p73"/>
          <p:cNvSpPr txBox="1">
            <a:spLocks noGrp="1"/>
          </p:cNvSpPr>
          <p:nvPr>
            <p:ph type="body" idx="3"/>
          </p:nvPr>
        </p:nvSpPr>
        <p:spPr>
          <a:xfrm>
            <a:off x="4957050" y="1673500"/>
            <a:ext cx="3729900" cy="639900"/>
          </a:xfrm>
          <a:prstGeom prst="rect">
            <a:avLst/>
          </a:prstGeom>
          <a:solidFill>
            <a:srgbClr val="003369">
              <a:alpha val="74509"/>
            </a:srgbClr>
          </a:solidFill>
          <a:ln>
            <a:noFill/>
          </a:ln>
        </p:spPr>
        <p:txBody>
          <a:bodyPr spcFirstLastPara="1" wrap="square" lIns="91425" tIns="45700" rIns="91425" bIns="45700" anchor="b" anchorCtr="0">
            <a:noAutofit/>
          </a:bodyPr>
          <a:lstStyle/>
          <a:p>
            <a:pPr marL="0" lvl="0" indent="0" algn="ctr" rtl="0">
              <a:lnSpc>
                <a:spcPct val="80000"/>
              </a:lnSpc>
              <a:spcBef>
                <a:spcPts val="0"/>
              </a:spcBef>
              <a:spcAft>
                <a:spcPts val="0"/>
              </a:spcAft>
              <a:buClr>
                <a:schemeClr val="lt1"/>
              </a:buClr>
              <a:buSzPts val="1942"/>
              <a:buNone/>
            </a:pPr>
            <a:r>
              <a:rPr lang="en-US" sz="2420">
                <a:latin typeface="Nixie One"/>
                <a:ea typeface="Nixie One"/>
                <a:cs typeface="Nixie One"/>
                <a:sym typeface="Nixie One"/>
              </a:rPr>
              <a:t>ORGANIZATION</a:t>
            </a:r>
            <a:endParaRPr sz="2420">
              <a:latin typeface="Nixie One"/>
              <a:ea typeface="Nixie One"/>
              <a:cs typeface="Nixie One"/>
              <a:sym typeface="Nixie One"/>
            </a:endParaRPr>
          </a:p>
          <a:p>
            <a:pPr marL="0" lvl="0" indent="0" algn="ctr" rtl="0">
              <a:lnSpc>
                <a:spcPct val="80000"/>
              </a:lnSpc>
              <a:spcBef>
                <a:spcPts val="0"/>
              </a:spcBef>
              <a:spcAft>
                <a:spcPts val="0"/>
              </a:spcAft>
              <a:buClr>
                <a:schemeClr val="lt1"/>
              </a:buClr>
              <a:buSzPts val="1942"/>
              <a:buNone/>
            </a:pPr>
            <a:r>
              <a:rPr lang="en-US" sz="2420">
                <a:latin typeface="Nixie One"/>
                <a:ea typeface="Nixie One"/>
                <a:cs typeface="Nixie One"/>
                <a:sym typeface="Nixie One"/>
              </a:rPr>
              <a:t>Planning for Coaching</a:t>
            </a:r>
            <a:endParaRPr sz="2420">
              <a:latin typeface="Nixie One"/>
              <a:ea typeface="Nixie One"/>
              <a:cs typeface="Nixie One"/>
              <a:sym typeface="Nixie One"/>
            </a:endParaRPr>
          </a:p>
        </p:txBody>
      </p:sp>
      <p:sp>
        <p:nvSpPr>
          <p:cNvPr id="524" name="Google Shape;524;p73"/>
          <p:cNvSpPr txBox="1">
            <a:spLocks noGrp="1"/>
          </p:cNvSpPr>
          <p:nvPr>
            <p:ph type="body" idx="4"/>
          </p:nvPr>
        </p:nvSpPr>
        <p:spPr>
          <a:xfrm>
            <a:off x="4648200" y="2485800"/>
            <a:ext cx="4300800" cy="3534000"/>
          </a:xfrm>
          <a:prstGeom prst="rect">
            <a:avLst/>
          </a:prstGeom>
          <a:noFill/>
          <a:ln>
            <a:noFill/>
          </a:ln>
        </p:spPr>
        <p:txBody>
          <a:bodyPr spcFirstLastPara="1" wrap="square" lIns="91425" tIns="45700" rIns="91425" bIns="45700" anchor="t" anchorCtr="0">
            <a:normAutofit/>
          </a:bodyPr>
          <a:lstStyle/>
          <a:p>
            <a:pPr marL="457200" lvl="0" indent="-387350" algn="l" rtl="0">
              <a:lnSpc>
                <a:spcPct val="100000"/>
              </a:lnSpc>
              <a:spcBef>
                <a:spcPts val="0"/>
              </a:spcBef>
              <a:spcAft>
                <a:spcPts val="0"/>
              </a:spcAft>
              <a:buSzPts val="2500"/>
              <a:buFont typeface="Nixie One"/>
              <a:buChar char="•"/>
            </a:pPr>
            <a:r>
              <a:rPr lang="en-US" sz="2500" b="1">
                <a:latin typeface="Nixie One"/>
                <a:ea typeface="Nixie One"/>
                <a:cs typeface="Nixie One"/>
                <a:sym typeface="Nixie One"/>
              </a:rPr>
              <a:t>Routine</a:t>
            </a:r>
            <a:endParaRPr sz="2500" b="1">
              <a:latin typeface="Nixie One"/>
              <a:ea typeface="Nixie One"/>
              <a:cs typeface="Nixie One"/>
              <a:sym typeface="Nixie One"/>
            </a:endParaRPr>
          </a:p>
          <a:p>
            <a:pPr marL="0" lvl="0" indent="0" algn="l" rtl="0">
              <a:lnSpc>
                <a:spcPct val="100000"/>
              </a:lnSpc>
              <a:spcBef>
                <a:spcPts val="0"/>
              </a:spcBef>
              <a:spcAft>
                <a:spcPts val="0"/>
              </a:spcAft>
              <a:buSzPts val="2400"/>
              <a:buNone/>
            </a:pPr>
            <a:endParaRPr sz="2500" b="1">
              <a:latin typeface="Nixie One"/>
              <a:ea typeface="Nixie One"/>
              <a:cs typeface="Nixie One"/>
              <a:sym typeface="Nixie One"/>
            </a:endParaRPr>
          </a:p>
          <a:p>
            <a:pPr marL="457200" lvl="0" indent="-387350" algn="l" rtl="0">
              <a:lnSpc>
                <a:spcPct val="100000"/>
              </a:lnSpc>
              <a:spcBef>
                <a:spcPts val="0"/>
              </a:spcBef>
              <a:spcAft>
                <a:spcPts val="0"/>
              </a:spcAft>
              <a:buSzPts val="2500"/>
              <a:buFont typeface="Nixie One"/>
              <a:buChar char="•"/>
            </a:pPr>
            <a:r>
              <a:rPr lang="en-US" sz="2500" b="1">
                <a:latin typeface="Nixie One"/>
                <a:ea typeface="Nixie One"/>
                <a:cs typeface="Nixie One"/>
                <a:sym typeface="Nixie One"/>
              </a:rPr>
              <a:t>Structure </a:t>
            </a:r>
            <a:endParaRPr sz="2500" b="1">
              <a:latin typeface="Nixie One"/>
              <a:ea typeface="Nixie One"/>
              <a:cs typeface="Nixie One"/>
              <a:sym typeface="Nixie One"/>
            </a:endParaRPr>
          </a:p>
          <a:p>
            <a:pPr marL="0" lvl="0" indent="0" algn="l" rtl="0">
              <a:lnSpc>
                <a:spcPct val="100000"/>
              </a:lnSpc>
              <a:spcBef>
                <a:spcPts val="0"/>
              </a:spcBef>
              <a:spcAft>
                <a:spcPts val="0"/>
              </a:spcAft>
              <a:buSzPts val="2400"/>
              <a:buNone/>
            </a:pPr>
            <a:endParaRPr sz="2500" b="1">
              <a:latin typeface="Nixie One"/>
              <a:ea typeface="Nixie One"/>
              <a:cs typeface="Nixie One"/>
              <a:sym typeface="Nixie One"/>
            </a:endParaRPr>
          </a:p>
          <a:p>
            <a:pPr marL="457200" lvl="0" indent="-387350" algn="l" rtl="0">
              <a:lnSpc>
                <a:spcPct val="100000"/>
              </a:lnSpc>
              <a:spcBef>
                <a:spcPts val="0"/>
              </a:spcBef>
              <a:spcAft>
                <a:spcPts val="0"/>
              </a:spcAft>
              <a:buSzPts val="2500"/>
              <a:buFont typeface="Nixie One"/>
              <a:buChar char="•"/>
            </a:pPr>
            <a:r>
              <a:rPr lang="en-US" sz="2500" b="1">
                <a:latin typeface="Nixie One"/>
                <a:ea typeface="Nixie One"/>
                <a:cs typeface="Nixie One"/>
                <a:sym typeface="Nixie One"/>
              </a:rPr>
              <a:t>Templates, Protocols, Processes</a:t>
            </a:r>
            <a:endParaRPr sz="2500" b="1">
              <a:latin typeface="Nixie One"/>
              <a:ea typeface="Nixie One"/>
              <a:cs typeface="Nixie One"/>
              <a:sym typeface="Nixie One"/>
            </a:endParaRPr>
          </a:p>
          <a:p>
            <a:pPr marL="457200" lvl="0" indent="0" algn="l" rtl="0">
              <a:lnSpc>
                <a:spcPct val="100000"/>
              </a:lnSpc>
              <a:spcBef>
                <a:spcPts val="0"/>
              </a:spcBef>
              <a:spcAft>
                <a:spcPts val="0"/>
              </a:spcAft>
              <a:buSzPts val="2400"/>
              <a:buNone/>
            </a:pPr>
            <a:endParaRPr sz="2500" b="1">
              <a:latin typeface="Nixie One"/>
              <a:ea typeface="Nixie One"/>
              <a:cs typeface="Nixie One"/>
              <a:sym typeface="Nixie One"/>
            </a:endParaRPr>
          </a:p>
          <a:p>
            <a:pPr marL="457200" lvl="0" indent="-387350" algn="l" rtl="0">
              <a:lnSpc>
                <a:spcPct val="100000"/>
              </a:lnSpc>
              <a:spcBef>
                <a:spcPts val="0"/>
              </a:spcBef>
              <a:spcAft>
                <a:spcPts val="0"/>
              </a:spcAft>
              <a:buSzPts val="2500"/>
              <a:buFont typeface="Nixie One"/>
              <a:buChar char="•"/>
            </a:pPr>
            <a:r>
              <a:rPr lang="en-US" sz="2500" b="1">
                <a:latin typeface="Nixie One"/>
                <a:ea typeface="Nixie One"/>
                <a:cs typeface="Nixie One"/>
                <a:sym typeface="Nixie One"/>
              </a:rPr>
              <a:t>Building in Sustainability </a:t>
            </a:r>
            <a:endParaRPr sz="2500" b="1">
              <a:latin typeface="Nixie One"/>
              <a:ea typeface="Nixie One"/>
              <a:cs typeface="Nixie One"/>
              <a:sym typeface="Nixie One"/>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pic>
        <p:nvPicPr>
          <p:cNvPr id="529" name="Google Shape;529;p74" descr="NIRN Practice Profile for Coaching components"/>
          <p:cNvPicPr preferRelativeResize="0"/>
          <p:nvPr/>
        </p:nvPicPr>
        <p:blipFill rotWithShape="1">
          <a:blip r:embed="rId3">
            <a:alphaModFix/>
          </a:blip>
          <a:srcRect/>
          <a:stretch/>
        </p:blipFill>
        <p:spPr>
          <a:xfrm>
            <a:off x="22799" y="1269150"/>
            <a:ext cx="9098426" cy="2676001"/>
          </a:xfrm>
          <a:prstGeom prst="rect">
            <a:avLst/>
          </a:prstGeom>
          <a:noFill/>
          <a:ln>
            <a:noFill/>
          </a:ln>
        </p:spPr>
      </p:pic>
      <p:sp>
        <p:nvSpPr>
          <p:cNvPr id="530" name="Google Shape;530;p7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Verdana"/>
              <a:buNone/>
            </a:pPr>
            <a:r>
              <a:rPr lang="en-US" b="1">
                <a:latin typeface="Nixie One"/>
                <a:ea typeface="Nixie One"/>
                <a:cs typeface="Nixie One"/>
                <a:sym typeface="Nixie One"/>
              </a:rPr>
              <a:t>Coaching Skills</a:t>
            </a:r>
            <a:endParaRPr b="1">
              <a:latin typeface="Nixie One"/>
              <a:ea typeface="Nixie One"/>
              <a:cs typeface="Nixie One"/>
              <a:sym typeface="Nixie One"/>
            </a:endParaRPr>
          </a:p>
        </p:txBody>
      </p:sp>
      <p:pic>
        <p:nvPicPr>
          <p:cNvPr id="531" name="Google Shape;531;p74" descr="NIRN Practice Profile for Coaching"/>
          <p:cNvPicPr preferRelativeResize="0"/>
          <p:nvPr/>
        </p:nvPicPr>
        <p:blipFill rotWithShape="1">
          <a:blip r:embed="rId4">
            <a:alphaModFix/>
          </a:blip>
          <a:srcRect/>
          <a:stretch/>
        </p:blipFill>
        <p:spPr>
          <a:xfrm>
            <a:off x="4389000" y="3838549"/>
            <a:ext cx="4724901" cy="2920828"/>
          </a:xfrm>
          <a:prstGeom prst="rect">
            <a:avLst/>
          </a:prstGeom>
          <a:noFill/>
          <a:ln w="9525" cap="flat" cmpd="sng">
            <a:solidFill>
              <a:schemeClr val="dk1"/>
            </a:solidFill>
            <a:prstDash val="solid"/>
            <a:round/>
            <a:headEnd type="none" w="sm" len="sm"/>
            <a:tailEnd type="none" w="sm" len="sm"/>
          </a:ln>
        </p:spPr>
      </p:pic>
      <p:sp>
        <p:nvSpPr>
          <p:cNvPr id="532" name="Google Shape;532;p74"/>
          <p:cNvSpPr txBox="1"/>
          <p:nvPr/>
        </p:nvSpPr>
        <p:spPr>
          <a:xfrm>
            <a:off x="228600" y="3576563"/>
            <a:ext cx="4160400" cy="3005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2000" b="1" u="none" strike="noStrike" cap="none">
                <a:solidFill>
                  <a:srgbClr val="000000"/>
                </a:solidFill>
                <a:latin typeface="Nixie One"/>
                <a:ea typeface="Nixie One"/>
                <a:cs typeface="Nixie One"/>
                <a:sym typeface="Nixie One"/>
              </a:rPr>
              <a:t>Practice Profiles identify the core components of a program, and describe the key activities that are associated with each core component. Practice profiles enable a program to be teachable, learnable, and doable in typical human service settings</a:t>
            </a:r>
            <a:r>
              <a:rPr lang="en-US" sz="2000" b="1">
                <a:latin typeface="Nixie One"/>
                <a:ea typeface="Nixie One"/>
                <a:cs typeface="Nixie One"/>
                <a:sym typeface="Nixie One"/>
              </a:rPr>
              <a:t>.</a:t>
            </a:r>
            <a:endParaRPr sz="1300" b="1">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1800"/>
              <a:buFont typeface="Arial"/>
              <a:buNone/>
            </a:pPr>
            <a:endParaRPr sz="1300" b="1">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1400"/>
              <a:buFont typeface="Arial"/>
              <a:buNone/>
            </a:pPr>
            <a:r>
              <a:rPr lang="en-US" b="1" i="1" u="none" strike="noStrike" cap="none">
                <a:solidFill>
                  <a:srgbClr val="000000"/>
                </a:solidFill>
                <a:latin typeface="Nixie One"/>
                <a:ea typeface="Nixie One"/>
                <a:cs typeface="Nixie One"/>
                <a:sym typeface="Nixie One"/>
              </a:rPr>
              <a:t>Source: </a:t>
            </a:r>
            <a:r>
              <a:rPr lang="en-US" b="1" i="1" u="sng" strike="noStrike" cap="none">
                <a:solidFill>
                  <a:schemeClr val="hlink"/>
                </a:solidFill>
                <a:latin typeface="Nixie One"/>
                <a:ea typeface="Nixie One"/>
                <a:cs typeface="Nixie One"/>
                <a:sym typeface="Nixie One"/>
                <a:hlinkClick r:id="rId5"/>
              </a:rPr>
              <a:t>https://implementation.fpg.unc.edu/</a:t>
            </a:r>
            <a:endParaRPr b="1" i="1" u="none" strike="noStrike" cap="none">
              <a:solidFill>
                <a:srgbClr val="000000"/>
              </a:solidFill>
              <a:latin typeface="Nixie One"/>
              <a:ea typeface="Nixie One"/>
              <a:cs typeface="Nixie One"/>
              <a:sym typeface="Nixie One"/>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76"/>
          <p:cNvSpPr/>
          <p:nvPr/>
        </p:nvSpPr>
        <p:spPr>
          <a:xfrm>
            <a:off x="7481450" y="5991250"/>
            <a:ext cx="1662600" cy="8667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546" name="Google Shape;546;p76"/>
          <p:cNvPicPr preferRelativeResize="0"/>
          <p:nvPr/>
        </p:nvPicPr>
        <p:blipFill rotWithShape="1">
          <a:blip r:embed="rId3">
            <a:alphaModFix/>
          </a:blip>
          <a:srcRect l="17239" t="29083" r="23417"/>
          <a:stretch/>
        </p:blipFill>
        <p:spPr>
          <a:xfrm>
            <a:off x="311900" y="1371600"/>
            <a:ext cx="8520212" cy="5422075"/>
          </a:xfrm>
          <a:prstGeom prst="rect">
            <a:avLst/>
          </a:prstGeom>
          <a:noFill/>
          <a:ln w="9525" cap="flat" cmpd="sng">
            <a:solidFill>
              <a:srgbClr val="888888"/>
            </a:solidFill>
            <a:prstDash val="solid"/>
            <a:round/>
            <a:headEnd type="none" w="sm" len="sm"/>
            <a:tailEnd type="none" w="sm" len="sm"/>
          </a:ln>
        </p:spPr>
      </p:pic>
      <p:sp>
        <p:nvSpPr>
          <p:cNvPr id="547" name="Google Shape;547;p7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Verdana"/>
              <a:buNone/>
            </a:pPr>
            <a:r>
              <a:rPr lang="en-US" b="1">
                <a:latin typeface="Nixie One"/>
                <a:ea typeface="Nixie One"/>
                <a:cs typeface="Nixie One"/>
                <a:sym typeface="Nixie One"/>
              </a:rPr>
              <a:t>Organization</a:t>
            </a:r>
            <a:endParaRPr b="1">
              <a:latin typeface="Nixie One"/>
              <a:ea typeface="Nixie One"/>
              <a:cs typeface="Nixie One"/>
              <a:sym typeface="Nixie One"/>
            </a:endParaRPr>
          </a:p>
        </p:txBody>
      </p:sp>
      <p:pic>
        <p:nvPicPr>
          <p:cNvPr id="548" name="Google Shape;548;p76" descr="Example of Coaching Service Delivery Plan"/>
          <p:cNvPicPr preferRelativeResize="0"/>
          <p:nvPr/>
        </p:nvPicPr>
        <p:blipFill rotWithShape="1">
          <a:blip r:embed="rId4">
            <a:alphaModFix/>
          </a:blip>
          <a:srcRect/>
          <a:stretch/>
        </p:blipFill>
        <p:spPr>
          <a:xfrm rot="-824784">
            <a:off x="3519263" y="2362228"/>
            <a:ext cx="4291353" cy="381519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graphicFrame>
        <p:nvGraphicFramePr>
          <p:cNvPr id="554" name="Google Shape;554;p77" descr="Table comparing traditional feedback and learning-focused feedback"/>
          <p:cNvGraphicFramePr/>
          <p:nvPr/>
        </p:nvGraphicFramePr>
        <p:xfrm>
          <a:off x="228600" y="1231825"/>
          <a:ext cx="3000000" cy="3000000"/>
        </p:xfrm>
        <a:graphic>
          <a:graphicData uri="http://schemas.openxmlformats.org/drawingml/2006/table">
            <a:tbl>
              <a:tblPr>
                <a:noFill/>
                <a:tableStyleId>{49C90C79-ECA6-4151-A68A-B44A7FD5EB30}</a:tableStyleId>
              </a:tblPr>
              <a:tblGrid>
                <a:gridCol w="4179750">
                  <a:extLst>
                    <a:ext uri="{9D8B030D-6E8A-4147-A177-3AD203B41FA5}">
                      <a16:colId xmlns:a16="http://schemas.microsoft.com/office/drawing/2014/main" val="20000"/>
                    </a:ext>
                  </a:extLst>
                </a:gridCol>
                <a:gridCol w="4507050">
                  <a:extLst>
                    <a:ext uri="{9D8B030D-6E8A-4147-A177-3AD203B41FA5}">
                      <a16:colId xmlns:a16="http://schemas.microsoft.com/office/drawing/2014/main" val="20001"/>
                    </a:ext>
                  </a:extLst>
                </a:gridCol>
              </a:tblGrid>
              <a:tr h="649750">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Nixie One"/>
                          <a:ea typeface="Nixie One"/>
                          <a:cs typeface="Nixie One"/>
                          <a:sym typeface="Nixie One"/>
                        </a:rPr>
                        <a:t>Traditional feedback</a:t>
                      </a:r>
                      <a:endParaRPr sz="1600" b="1" u="none" strike="noStrike" cap="none">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Nixie One"/>
                          <a:ea typeface="Nixie One"/>
                          <a:cs typeface="Nixie One"/>
                          <a:sym typeface="Nixie One"/>
                        </a:rPr>
                        <a:t>(Evaluation)</a:t>
                      </a:r>
                      <a:endParaRPr sz="1600" b="1" u="none" strike="noStrike" cap="none">
                        <a:latin typeface="Nixie One"/>
                        <a:ea typeface="Nixie One"/>
                        <a:cs typeface="Nixie One"/>
                        <a:sym typeface="Nixie One"/>
                      </a:endParaRPr>
                    </a:p>
                  </a:txBody>
                  <a:tcPr marL="91425" marR="91425" marT="91425" marB="91425">
                    <a:solidFill>
                      <a:srgbClr val="B7B7B7"/>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Nixie One"/>
                          <a:ea typeface="Nixie One"/>
                          <a:cs typeface="Nixie One"/>
                          <a:sym typeface="Nixie One"/>
                        </a:rPr>
                        <a:t>Learning-focused feedback</a:t>
                      </a:r>
                      <a:endParaRPr sz="1600" b="1" u="none" strike="noStrike" cap="none">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Nixie One"/>
                          <a:ea typeface="Nixie One"/>
                          <a:cs typeface="Nixie One"/>
                          <a:sym typeface="Nixie One"/>
                        </a:rPr>
                        <a:t>(Coaching)</a:t>
                      </a:r>
                      <a:endParaRPr sz="1600" b="1" u="none" strike="noStrike" cap="none">
                        <a:latin typeface="Nixie One"/>
                        <a:ea typeface="Nixie One"/>
                        <a:cs typeface="Nixie One"/>
                        <a:sym typeface="Nixie One"/>
                      </a:endParaRPr>
                    </a:p>
                  </a:txBody>
                  <a:tcPr marL="91425" marR="91425" marT="91425" marB="91425">
                    <a:solidFill>
                      <a:srgbClr val="B7B7B7"/>
                    </a:solidFill>
                  </a:tcPr>
                </a:tc>
                <a:extLst>
                  <a:ext uri="{0D108BD9-81ED-4DB2-BD59-A6C34878D82A}">
                    <a16:rowId xmlns:a16="http://schemas.microsoft.com/office/drawing/2014/main" val="10000"/>
                  </a:ext>
                </a:extLst>
              </a:tr>
              <a:tr h="398700">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latin typeface="Nixie One"/>
                          <a:ea typeface="Nixie One"/>
                          <a:cs typeface="Nixie One"/>
                          <a:sym typeface="Nixie One"/>
                        </a:rPr>
                        <a:t>Product</a:t>
                      </a:r>
                      <a:endParaRPr sz="1500" b="1" u="none" strike="noStrike" cap="none">
                        <a:latin typeface="Nixie One"/>
                        <a:ea typeface="Nixie One"/>
                        <a:cs typeface="Nixie One"/>
                        <a:sym typeface="Nixie One"/>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latin typeface="Nixie One"/>
                          <a:ea typeface="Nixie One"/>
                          <a:cs typeface="Nixie One"/>
                          <a:sym typeface="Nixie One"/>
                        </a:rPr>
                        <a:t>Process</a:t>
                      </a:r>
                      <a:endParaRPr sz="1500" b="1" u="none" strike="noStrike" cap="none">
                        <a:latin typeface="Nixie One"/>
                        <a:ea typeface="Nixie One"/>
                        <a:cs typeface="Nixie One"/>
                        <a:sym typeface="Nixie One"/>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98700">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latin typeface="Nixie One"/>
                          <a:ea typeface="Nixie One"/>
                          <a:cs typeface="Nixie One"/>
                          <a:sym typeface="Nixie One"/>
                        </a:rPr>
                        <a:t>Opinion/judgement</a:t>
                      </a:r>
                      <a:endParaRPr sz="1500" b="1" u="none" strike="noStrike" cap="none">
                        <a:latin typeface="Nixie One"/>
                        <a:ea typeface="Nixie One"/>
                        <a:cs typeface="Nixie One"/>
                        <a:sym typeface="Nixie One"/>
                      </a:endParaRPr>
                    </a:p>
                  </a:txBody>
                  <a:tcPr marL="91425" marR="91425" marT="91425" marB="91425">
                    <a:lnR w="9525" cap="flat" cmpd="sng">
                      <a:solidFill>
                        <a:srgbClr val="9E9E9E"/>
                      </a:solidFill>
                      <a:prstDash val="solid"/>
                      <a:round/>
                      <a:headEnd type="none" w="sm" len="sm"/>
                      <a:tailEnd type="none" w="sm" len="sm"/>
                    </a:lnR>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latin typeface="Nixie One"/>
                          <a:ea typeface="Nixie One"/>
                          <a:cs typeface="Nixie One"/>
                          <a:sym typeface="Nixie One"/>
                        </a:rPr>
                        <a:t>Criteria-based</a:t>
                      </a:r>
                      <a:endParaRPr sz="1500" b="1" u="none" strike="noStrike" cap="none">
                        <a:latin typeface="Nixie One"/>
                        <a:ea typeface="Nixie One"/>
                        <a:cs typeface="Nixie One"/>
                        <a:sym typeface="Nixie On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620225">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latin typeface="Nixie One"/>
                          <a:ea typeface="Nixie One"/>
                          <a:cs typeface="Nixie One"/>
                          <a:sym typeface="Nixie One"/>
                        </a:rPr>
                        <a:t>Single form/source of data/</a:t>
                      </a:r>
                      <a:endParaRPr sz="1500" b="1" u="none" strike="noStrike" cap="none">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1500"/>
                        <a:buFont typeface="Arial"/>
                        <a:buNone/>
                      </a:pPr>
                      <a:r>
                        <a:rPr lang="en-US" sz="1500" b="1" u="none" strike="noStrike" cap="none">
                          <a:latin typeface="Nixie One"/>
                          <a:ea typeface="Nixie One"/>
                          <a:cs typeface="Nixie One"/>
                          <a:sym typeface="Nixie One"/>
                        </a:rPr>
                        <a:t>evidence</a:t>
                      </a:r>
                      <a:endParaRPr sz="1500" b="1" u="none" strike="noStrike" cap="none">
                        <a:latin typeface="Nixie One"/>
                        <a:ea typeface="Nixie One"/>
                        <a:cs typeface="Nixie One"/>
                        <a:sym typeface="Nixie One"/>
                      </a:endParaRPr>
                    </a:p>
                  </a:txBody>
                  <a:tcPr marL="91425" marR="91425" marT="91425" marB="91425">
                    <a:lnR w="9525" cap="flat" cmpd="sng">
                      <a:solidFill>
                        <a:srgbClr val="9E9E9E"/>
                      </a:solidFill>
                      <a:prstDash val="solid"/>
                      <a:round/>
                      <a:headEnd type="none" w="sm" len="sm"/>
                      <a:tailEnd type="none" w="sm" len="sm"/>
                    </a:lnR>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latin typeface="Nixie One"/>
                          <a:ea typeface="Nixie One"/>
                          <a:cs typeface="Nixie One"/>
                          <a:sym typeface="Nixie One"/>
                        </a:rPr>
                        <a:t>Multiple forms and sources of data/evidence</a:t>
                      </a:r>
                      <a:endParaRPr sz="1500" b="1" u="none" strike="noStrike" cap="none">
                        <a:latin typeface="Nixie One"/>
                        <a:ea typeface="Nixie One"/>
                        <a:cs typeface="Nixie One"/>
                        <a:sym typeface="Nixie On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398700">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latin typeface="Nixie One"/>
                          <a:ea typeface="Nixie One"/>
                          <a:cs typeface="Nixie One"/>
                          <a:sym typeface="Nixie One"/>
                        </a:rPr>
                        <a:t>Expected</a:t>
                      </a:r>
                      <a:endParaRPr sz="1500" b="1" u="none" strike="noStrike" cap="none">
                        <a:latin typeface="Nixie One"/>
                        <a:ea typeface="Nixie One"/>
                        <a:cs typeface="Nixie One"/>
                        <a:sym typeface="Nixie One"/>
                      </a:endParaRPr>
                    </a:p>
                  </a:txBody>
                  <a:tcPr marL="91425" marR="91425" marT="91425" marB="91425">
                    <a:lnR w="9525" cap="flat" cmpd="sng">
                      <a:solidFill>
                        <a:srgbClr val="9E9E9E"/>
                      </a:solidFill>
                      <a:prstDash val="solid"/>
                      <a:round/>
                      <a:headEnd type="none" w="sm" len="sm"/>
                      <a:tailEnd type="none" w="sm" len="sm"/>
                    </a:lnR>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latin typeface="Nixie One"/>
                          <a:ea typeface="Nixie One"/>
                          <a:cs typeface="Nixie One"/>
                          <a:sym typeface="Nixie One"/>
                        </a:rPr>
                        <a:t>Desired</a:t>
                      </a:r>
                      <a:endParaRPr sz="1500" b="1" u="none" strike="noStrike" cap="none">
                        <a:latin typeface="Nixie One"/>
                        <a:ea typeface="Nixie One"/>
                        <a:cs typeface="Nixie One"/>
                        <a:sym typeface="Nixie On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398700">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latin typeface="Nixie One"/>
                          <a:ea typeface="Nixie One"/>
                          <a:cs typeface="Nixie One"/>
                          <a:sym typeface="Nixie One"/>
                        </a:rPr>
                        <a:t>Untimely</a:t>
                      </a:r>
                      <a:endParaRPr sz="1500" b="1" u="none" strike="noStrike" cap="none">
                        <a:latin typeface="Nixie One"/>
                        <a:ea typeface="Nixie One"/>
                        <a:cs typeface="Nixie One"/>
                        <a:sym typeface="Nixie One"/>
                      </a:endParaRPr>
                    </a:p>
                  </a:txBody>
                  <a:tcPr marL="91425" marR="91425" marT="91425" marB="91425">
                    <a:lnR w="9525" cap="flat" cmpd="sng">
                      <a:solidFill>
                        <a:srgbClr val="9E9E9E"/>
                      </a:solidFill>
                      <a:prstDash val="solid"/>
                      <a:round/>
                      <a:headEnd type="none" w="sm" len="sm"/>
                      <a:tailEnd type="none" w="sm" len="sm"/>
                    </a:lnR>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latin typeface="Nixie One"/>
                          <a:ea typeface="Nixie One"/>
                          <a:cs typeface="Nixie One"/>
                          <a:sym typeface="Nixie One"/>
                        </a:rPr>
                        <a:t>Timely</a:t>
                      </a:r>
                      <a:endParaRPr sz="1500" b="1" u="none" strike="noStrike" cap="none">
                        <a:latin typeface="Nixie One"/>
                        <a:ea typeface="Nixie One"/>
                        <a:cs typeface="Nixie One"/>
                        <a:sym typeface="Nixie On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398700">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latin typeface="Nixie One"/>
                          <a:ea typeface="Nixie One"/>
                          <a:cs typeface="Nixie One"/>
                          <a:sym typeface="Nixie One"/>
                        </a:rPr>
                        <a:t>Impersonal</a:t>
                      </a:r>
                      <a:endParaRPr sz="1500" b="1" u="none" strike="noStrike" cap="none">
                        <a:latin typeface="Nixie One"/>
                        <a:ea typeface="Nixie One"/>
                        <a:cs typeface="Nixie One"/>
                        <a:sym typeface="Nixie One"/>
                      </a:endParaRPr>
                    </a:p>
                  </a:txBody>
                  <a:tcPr marL="91425" marR="91425" marT="91425" marB="91425">
                    <a:lnR w="9525" cap="flat" cmpd="sng">
                      <a:solidFill>
                        <a:srgbClr val="9E9E9E"/>
                      </a:solidFill>
                      <a:prstDash val="solid"/>
                      <a:round/>
                      <a:headEnd type="none" w="sm" len="sm"/>
                      <a:tailEnd type="none" w="sm" len="sm"/>
                    </a:lnR>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latin typeface="Nixie One"/>
                          <a:ea typeface="Nixie One"/>
                          <a:cs typeface="Nixie One"/>
                          <a:sym typeface="Nixie One"/>
                        </a:rPr>
                        <a:t>Responsive to learner</a:t>
                      </a:r>
                      <a:endParaRPr sz="1500" b="1" u="none" strike="noStrike" cap="none">
                        <a:latin typeface="Nixie One"/>
                        <a:ea typeface="Nixie One"/>
                        <a:cs typeface="Nixie One"/>
                        <a:sym typeface="Nixie On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398700">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latin typeface="Nixie One"/>
                          <a:ea typeface="Nixie One"/>
                          <a:cs typeface="Nixie One"/>
                          <a:sym typeface="Nixie One"/>
                        </a:rPr>
                        <a:t>Occasional</a:t>
                      </a:r>
                      <a:endParaRPr sz="1500" b="1" u="none" strike="noStrike" cap="none">
                        <a:latin typeface="Nixie One"/>
                        <a:ea typeface="Nixie One"/>
                        <a:cs typeface="Nixie One"/>
                        <a:sym typeface="Nixie One"/>
                      </a:endParaRPr>
                    </a:p>
                  </a:txBody>
                  <a:tcPr marL="91425" marR="91425" marT="91425" marB="91425">
                    <a:lnR w="9525" cap="flat" cmpd="sng">
                      <a:solidFill>
                        <a:srgbClr val="9E9E9E"/>
                      </a:solidFill>
                      <a:prstDash val="solid"/>
                      <a:round/>
                      <a:headEnd type="none" w="sm" len="sm"/>
                      <a:tailEnd type="none" w="sm" len="sm"/>
                    </a:lnR>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latin typeface="Nixie One"/>
                          <a:ea typeface="Nixie One"/>
                          <a:cs typeface="Nixie One"/>
                          <a:sym typeface="Nixie One"/>
                        </a:rPr>
                        <a:t>Frequent</a:t>
                      </a:r>
                      <a:endParaRPr sz="1500" b="1" u="none" strike="noStrike" cap="none">
                        <a:latin typeface="Nixie One"/>
                        <a:ea typeface="Nixie One"/>
                        <a:cs typeface="Nixie One"/>
                        <a:sym typeface="Nixie On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398700">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latin typeface="Nixie One"/>
                          <a:ea typeface="Nixie One"/>
                          <a:cs typeface="Nixie One"/>
                          <a:sym typeface="Nixie One"/>
                        </a:rPr>
                        <a:t>Past-focused</a:t>
                      </a:r>
                      <a:endParaRPr sz="1500" b="1" u="none" strike="noStrike" cap="none">
                        <a:latin typeface="Nixie One"/>
                        <a:ea typeface="Nixie One"/>
                        <a:cs typeface="Nixie One"/>
                        <a:sym typeface="Nixie One"/>
                      </a:endParaRPr>
                    </a:p>
                  </a:txBody>
                  <a:tcPr marL="91425" marR="91425" marT="91425" marB="91425">
                    <a:lnR w="9525" cap="flat" cmpd="sng">
                      <a:solidFill>
                        <a:srgbClr val="9E9E9E"/>
                      </a:solidFill>
                      <a:prstDash val="solid"/>
                      <a:round/>
                      <a:headEnd type="none" w="sm" len="sm"/>
                      <a:tailEnd type="none" w="sm" len="sm"/>
                    </a:lnR>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latin typeface="Nixie One"/>
                          <a:ea typeface="Nixie One"/>
                          <a:cs typeface="Nixie One"/>
                          <a:sym typeface="Nixie One"/>
                        </a:rPr>
                        <a:t>Future-focused</a:t>
                      </a:r>
                      <a:endParaRPr sz="1500" b="1" u="none" strike="noStrike" cap="none">
                        <a:latin typeface="Nixie One"/>
                        <a:ea typeface="Nixie One"/>
                        <a:cs typeface="Nixie One"/>
                        <a:sym typeface="Nixie On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8"/>
                  </a:ext>
                </a:extLst>
              </a:tr>
              <a:tr h="398700">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latin typeface="Nixie One"/>
                          <a:ea typeface="Nixie One"/>
                          <a:cs typeface="Nixie One"/>
                          <a:sym typeface="Nixie One"/>
                        </a:rPr>
                        <a:t>One-way</a:t>
                      </a:r>
                      <a:endParaRPr sz="1500" b="1" u="none" strike="noStrike" cap="none">
                        <a:latin typeface="Nixie One"/>
                        <a:ea typeface="Nixie One"/>
                        <a:cs typeface="Nixie One"/>
                        <a:sym typeface="Nixie One"/>
                      </a:endParaRPr>
                    </a:p>
                  </a:txBody>
                  <a:tcPr marL="91425" marR="91425" marT="91425" marB="91425">
                    <a:lnR w="9525" cap="flat" cmpd="sng">
                      <a:solidFill>
                        <a:srgbClr val="9E9E9E"/>
                      </a:solidFill>
                      <a:prstDash val="solid"/>
                      <a:round/>
                      <a:headEnd type="none" w="sm" len="sm"/>
                      <a:tailEnd type="none" w="sm" len="sm"/>
                    </a:lnR>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latin typeface="Nixie One"/>
                          <a:ea typeface="Nixie One"/>
                          <a:cs typeface="Nixie One"/>
                          <a:sym typeface="Nixie One"/>
                        </a:rPr>
                        <a:t>Reciprocal</a:t>
                      </a:r>
                      <a:endParaRPr sz="1500" b="1" u="none" strike="noStrike" cap="none">
                        <a:latin typeface="Nixie One"/>
                        <a:ea typeface="Nixie One"/>
                        <a:cs typeface="Nixie One"/>
                        <a:sym typeface="Nixie On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9"/>
                  </a:ext>
                </a:extLst>
              </a:tr>
              <a:tr h="398700">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latin typeface="Nixie One"/>
                          <a:ea typeface="Nixie One"/>
                          <a:cs typeface="Nixie One"/>
                          <a:sym typeface="Nixie One"/>
                        </a:rPr>
                        <a:t>Communicated</a:t>
                      </a:r>
                      <a:endParaRPr sz="1500" b="1" u="none" strike="noStrike" cap="none">
                        <a:latin typeface="Nixie One"/>
                        <a:ea typeface="Nixie One"/>
                        <a:cs typeface="Nixie One"/>
                        <a:sym typeface="Nixie One"/>
                      </a:endParaRPr>
                    </a:p>
                  </a:txBody>
                  <a:tcPr marL="91425" marR="91425" marT="91425" marB="91425">
                    <a:lnR w="9525" cap="flat" cmpd="sng">
                      <a:solidFill>
                        <a:srgbClr val="9E9E9E"/>
                      </a:solidFill>
                      <a:prstDash val="solid"/>
                      <a:round/>
                      <a:headEnd type="none" w="sm" len="sm"/>
                      <a:tailEnd type="none" w="sm" len="sm"/>
                    </a:lnR>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latin typeface="Nixie One"/>
                          <a:ea typeface="Nixie One"/>
                          <a:cs typeface="Nixie One"/>
                          <a:sym typeface="Nixie One"/>
                        </a:rPr>
                        <a:t>Skillful Interaction</a:t>
                      </a:r>
                      <a:endParaRPr sz="1500" b="1" u="none" strike="noStrike" cap="none">
                        <a:latin typeface="Nixie One"/>
                        <a:ea typeface="Nixie One"/>
                        <a:cs typeface="Nixie One"/>
                        <a:sym typeface="Nixie On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10"/>
                  </a:ext>
                </a:extLst>
              </a:tr>
              <a:tr h="398700">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latin typeface="Nixie One"/>
                          <a:ea typeface="Nixie One"/>
                          <a:cs typeface="Nixie One"/>
                          <a:sym typeface="Nixie One"/>
                        </a:rPr>
                        <a:t>One dimensional</a:t>
                      </a:r>
                      <a:endParaRPr sz="1500" b="1" u="none" strike="noStrike" cap="none">
                        <a:latin typeface="Nixie One"/>
                        <a:ea typeface="Nixie One"/>
                        <a:cs typeface="Nixie One"/>
                        <a:sym typeface="Nixie One"/>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latin typeface="Nixie One"/>
                          <a:ea typeface="Nixie One"/>
                          <a:cs typeface="Nixie One"/>
                          <a:sym typeface="Nixie One"/>
                        </a:rPr>
                        <a:t>Multidimensional</a:t>
                      </a:r>
                      <a:endParaRPr sz="1500" b="1" u="none" strike="noStrike" cap="none">
                        <a:latin typeface="Nixie One"/>
                        <a:ea typeface="Nixie One"/>
                        <a:cs typeface="Nixie One"/>
                        <a:sym typeface="Nixie One"/>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11"/>
                  </a:ext>
                </a:extLst>
              </a:tr>
            </a:tbl>
          </a:graphicData>
        </a:graphic>
      </p:graphicFrame>
      <p:sp>
        <p:nvSpPr>
          <p:cNvPr id="555" name="Google Shape;555;p77"/>
          <p:cNvSpPr txBox="1">
            <a:spLocks noGrp="1"/>
          </p:cNvSpPr>
          <p:nvPr>
            <p:ph type="title" idx="4294967295"/>
          </p:nvPr>
        </p:nvSpPr>
        <p:spPr>
          <a:xfrm>
            <a:off x="228600" y="88825"/>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98360"/>
              <a:buFont typeface="Arial"/>
              <a:buNone/>
            </a:pPr>
            <a:r>
              <a:rPr lang="en-US" sz="4066" b="1">
                <a:solidFill>
                  <a:schemeClr val="lt1"/>
                </a:solidFill>
                <a:latin typeface="Nixie One"/>
                <a:ea typeface="Nixie One"/>
                <a:cs typeface="Nixie One"/>
                <a:sym typeface="Nixie One"/>
              </a:rPr>
              <a:t>Contrasts Between Traditional and Learning-focused Feedback</a:t>
            </a:r>
            <a:endParaRPr b="1">
              <a:latin typeface="Nixie One"/>
              <a:ea typeface="Nixie One"/>
              <a:cs typeface="Nixie One"/>
              <a:sym typeface="Nixie One"/>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78"/>
          <p:cNvSpPr txBox="1">
            <a:spLocks noGrp="1"/>
          </p:cNvSpPr>
          <p:nvPr>
            <p:ph type="body" idx="1"/>
          </p:nvPr>
        </p:nvSpPr>
        <p:spPr>
          <a:xfrm>
            <a:off x="228600" y="1445325"/>
            <a:ext cx="8686800" cy="4718100"/>
          </a:xfrm>
          <a:prstGeom prst="rect">
            <a:avLst/>
          </a:prstGeom>
          <a:noFill/>
          <a:ln>
            <a:noFill/>
          </a:ln>
        </p:spPr>
        <p:txBody>
          <a:bodyPr spcFirstLastPara="1" wrap="square" lIns="91425" tIns="45700" rIns="91425" bIns="45700" anchor="t" anchorCtr="0">
            <a:noAutofit/>
          </a:bodyPr>
          <a:lstStyle/>
          <a:p>
            <a:pPr marL="457200" lvl="0" indent="-361950" algn="l" rtl="0">
              <a:lnSpc>
                <a:spcPct val="100000"/>
              </a:lnSpc>
              <a:spcBef>
                <a:spcPts val="360"/>
              </a:spcBef>
              <a:spcAft>
                <a:spcPts val="0"/>
              </a:spcAft>
              <a:buSzPts val="2100"/>
              <a:buFont typeface="Nixie One"/>
              <a:buChar char="•"/>
            </a:pPr>
            <a:r>
              <a:rPr lang="en-US" sz="3100" b="1">
                <a:latin typeface="Nixie One"/>
                <a:ea typeface="Nixie One"/>
                <a:cs typeface="Nixie One"/>
                <a:sym typeface="Nixie One"/>
              </a:rPr>
              <a:t>When will you provide performance feedback?</a:t>
            </a:r>
            <a:endParaRPr sz="3100" b="1">
              <a:latin typeface="Nixie One"/>
              <a:ea typeface="Nixie One"/>
              <a:cs typeface="Nixie One"/>
              <a:sym typeface="Nixie One"/>
            </a:endParaRPr>
          </a:p>
          <a:p>
            <a:pPr marL="457200" lvl="0" indent="0" algn="l" rtl="0">
              <a:lnSpc>
                <a:spcPct val="100000"/>
              </a:lnSpc>
              <a:spcBef>
                <a:spcPts val="360"/>
              </a:spcBef>
              <a:spcAft>
                <a:spcPts val="0"/>
              </a:spcAft>
              <a:buSzPts val="1800"/>
              <a:buNone/>
            </a:pPr>
            <a:endParaRPr sz="3100" b="1">
              <a:latin typeface="Nixie One"/>
              <a:ea typeface="Nixie One"/>
              <a:cs typeface="Nixie One"/>
              <a:sym typeface="Nixie One"/>
            </a:endParaRPr>
          </a:p>
          <a:p>
            <a:pPr marL="457200" lvl="0" indent="-361950" algn="l" rtl="0">
              <a:lnSpc>
                <a:spcPct val="100000"/>
              </a:lnSpc>
              <a:spcBef>
                <a:spcPts val="360"/>
              </a:spcBef>
              <a:spcAft>
                <a:spcPts val="0"/>
              </a:spcAft>
              <a:buSzPts val="2100"/>
              <a:buFont typeface="Nixie One"/>
              <a:buChar char="•"/>
            </a:pPr>
            <a:r>
              <a:rPr lang="en-US" sz="3100" b="1">
                <a:latin typeface="Nixie One"/>
                <a:ea typeface="Nixie One"/>
                <a:cs typeface="Nixie One"/>
                <a:sym typeface="Nixie One"/>
              </a:rPr>
              <a:t>How will you provide performance feedback?</a:t>
            </a:r>
            <a:endParaRPr sz="3100" b="1">
              <a:latin typeface="Nixie One"/>
              <a:ea typeface="Nixie One"/>
              <a:cs typeface="Nixie One"/>
              <a:sym typeface="Nixie One"/>
            </a:endParaRPr>
          </a:p>
          <a:p>
            <a:pPr marL="914400" lvl="1" indent="-361950" algn="l" rtl="0">
              <a:lnSpc>
                <a:spcPct val="100000"/>
              </a:lnSpc>
              <a:spcBef>
                <a:spcPts val="0"/>
              </a:spcBef>
              <a:spcAft>
                <a:spcPts val="0"/>
              </a:spcAft>
              <a:buSzPts val="2100"/>
              <a:buFont typeface="Nixie One"/>
              <a:buChar char="–"/>
            </a:pPr>
            <a:r>
              <a:rPr lang="en-US" sz="2700" b="1">
                <a:latin typeface="Nixie One"/>
                <a:ea typeface="Nixie One"/>
                <a:cs typeface="Nixie One"/>
                <a:sym typeface="Nixie One"/>
              </a:rPr>
              <a:t>Feedback protocols, etc.</a:t>
            </a:r>
            <a:endParaRPr sz="2700" b="1">
              <a:latin typeface="Nixie One"/>
              <a:ea typeface="Nixie One"/>
              <a:cs typeface="Nixie One"/>
              <a:sym typeface="Nixie One"/>
            </a:endParaRPr>
          </a:p>
          <a:p>
            <a:pPr marL="914400" lvl="0" indent="0" algn="l" rtl="0">
              <a:lnSpc>
                <a:spcPct val="100000"/>
              </a:lnSpc>
              <a:spcBef>
                <a:spcPts val="360"/>
              </a:spcBef>
              <a:spcAft>
                <a:spcPts val="0"/>
              </a:spcAft>
              <a:buSzPts val="1800"/>
              <a:buNone/>
            </a:pPr>
            <a:endParaRPr sz="3100" b="1">
              <a:latin typeface="Nixie One"/>
              <a:ea typeface="Nixie One"/>
              <a:cs typeface="Nixie One"/>
              <a:sym typeface="Nixie One"/>
            </a:endParaRPr>
          </a:p>
          <a:p>
            <a:pPr marL="457200" lvl="0" indent="-361950" algn="l" rtl="0">
              <a:lnSpc>
                <a:spcPct val="100000"/>
              </a:lnSpc>
              <a:spcBef>
                <a:spcPts val="360"/>
              </a:spcBef>
              <a:spcAft>
                <a:spcPts val="0"/>
              </a:spcAft>
              <a:buSzPts val="2100"/>
              <a:buFont typeface="Nixie One"/>
              <a:buChar char="•"/>
            </a:pPr>
            <a:r>
              <a:rPr lang="en-US" sz="3100" b="1">
                <a:latin typeface="Nixie One"/>
                <a:ea typeface="Nixie One"/>
                <a:cs typeface="Nixie One"/>
                <a:sym typeface="Nixie One"/>
              </a:rPr>
              <a:t>How will you monitor fidelity to these expectations?</a:t>
            </a:r>
            <a:endParaRPr sz="3100" b="1">
              <a:latin typeface="Nixie One"/>
              <a:ea typeface="Nixie One"/>
              <a:cs typeface="Nixie One"/>
              <a:sym typeface="Nixie One"/>
            </a:endParaRPr>
          </a:p>
        </p:txBody>
      </p:sp>
      <p:sp>
        <p:nvSpPr>
          <p:cNvPr id="562" name="Google Shape;562;p78"/>
          <p:cNvSpPr txBox="1">
            <a:spLocks noGrp="1"/>
          </p:cNvSpPr>
          <p:nvPr>
            <p:ph type="title"/>
          </p:nvPr>
        </p:nvSpPr>
        <p:spPr>
          <a:xfrm>
            <a:off x="228600" y="1298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000"/>
              <a:buFont typeface="Arial"/>
              <a:buNone/>
            </a:pPr>
            <a:r>
              <a:rPr lang="en-US" b="1">
                <a:latin typeface="Nixie One"/>
                <a:ea typeface="Nixie One"/>
                <a:cs typeface="Nixie One"/>
                <a:sym typeface="Nixie One"/>
              </a:rPr>
              <a:t>Intentional Feedback</a:t>
            </a:r>
            <a:endParaRPr b="1">
              <a:latin typeface="Nixie One"/>
              <a:ea typeface="Nixie One"/>
              <a:cs typeface="Nixie One"/>
              <a:sym typeface="Nixie On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40"/>
          <p:cNvSpPr txBox="1">
            <a:spLocks noGrp="1"/>
          </p:cNvSpPr>
          <p:nvPr>
            <p:ph type="body" idx="1"/>
          </p:nvPr>
        </p:nvSpPr>
        <p:spPr>
          <a:xfrm>
            <a:off x="304475" y="1529000"/>
            <a:ext cx="8229600" cy="4046100"/>
          </a:xfrm>
          <a:prstGeom prst="rect">
            <a:avLst/>
          </a:prstGeom>
          <a:noFill/>
          <a:ln>
            <a:noFill/>
          </a:ln>
        </p:spPr>
        <p:txBody>
          <a:bodyPr spcFirstLastPara="1" wrap="square" lIns="91425" tIns="45700" rIns="91425" bIns="45700" anchor="t" anchorCtr="0">
            <a:normAutofit/>
          </a:bodyPr>
          <a:lstStyle/>
          <a:p>
            <a:pPr marL="457200" lvl="0" indent="0" algn="l" rtl="0">
              <a:lnSpc>
                <a:spcPct val="100000"/>
              </a:lnSpc>
              <a:spcBef>
                <a:spcPts val="600"/>
              </a:spcBef>
              <a:spcAft>
                <a:spcPts val="0"/>
              </a:spcAft>
              <a:buSzPts val="1800"/>
              <a:buNone/>
            </a:pPr>
            <a:endParaRPr sz="3200" b="1">
              <a:latin typeface="Nixie One"/>
              <a:ea typeface="Nixie One"/>
              <a:cs typeface="Nixie One"/>
              <a:sym typeface="Nixie One"/>
            </a:endParaRPr>
          </a:p>
          <a:p>
            <a:pPr marL="1371600" lvl="0" indent="-431800" algn="l" rtl="0">
              <a:lnSpc>
                <a:spcPct val="100000"/>
              </a:lnSpc>
              <a:spcBef>
                <a:spcPts val="600"/>
              </a:spcBef>
              <a:spcAft>
                <a:spcPts val="0"/>
              </a:spcAft>
              <a:buClr>
                <a:schemeClr val="dk1"/>
              </a:buClr>
              <a:buSzPts val="3200"/>
              <a:buFont typeface="Nixie One"/>
              <a:buChar char="▪"/>
            </a:pPr>
            <a:r>
              <a:rPr lang="en-US" sz="3200" b="1">
                <a:latin typeface="Nixie One"/>
                <a:ea typeface="Nixie One"/>
                <a:cs typeface="Nixie One"/>
                <a:sym typeface="Nixie One"/>
              </a:rPr>
              <a:t>Practice presence</a:t>
            </a:r>
            <a:endParaRPr sz="3200" b="1">
              <a:latin typeface="Nixie One"/>
              <a:ea typeface="Nixie One"/>
              <a:cs typeface="Nixie One"/>
              <a:sym typeface="Nixie One"/>
            </a:endParaRPr>
          </a:p>
          <a:p>
            <a:pPr marL="1371600" lvl="0" indent="0" algn="l" rtl="0">
              <a:lnSpc>
                <a:spcPct val="100000"/>
              </a:lnSpc>
              <a:spcBef>
                <a:spcPts val="600"/>
              </a:spcBef>
              <a:spcAft>
                <a:spcPts val="0"/>
              </a:spcAft>
              <a:buClr>
                <a:schemeClr val="dk1"/>
              </a:buClr>
              <a:buSzPts val="1100"/>
              <a:buFont typeface="Arial"/>
              <a:buNone/>
            </a:pPr>
            <a:endParaRPr sz="3200" b="1">
              <a:latin typeface="Nixie One"/>
              <a:ea typeface="Nixie One"/>
              <a:cs typeface="Nixie One"/>
              <a:sym typeface="Nixie One"/>
            </a:endParaRPr>
          </a:p>
          <a:p>
            <a:pPr marL="1371600" lvl="0" indent="-431800" algn="l" rtl="0">
              <a:lnSpc>
                <a:spcPct val="100000"/>
              </a:lnSpc>
              <a:spcBef>
                <a:spcPts val="600"/>
              </a:spcBef>
              <a:spcAft>
                <a:spcPts val="0"/>
              </a:spcAft>
              <a:buClr>
                <a:schemeClr val="dk1"/>
              </a:buClr>
              <a:buSzPts val="3200"/>
              <a:buFont typeface="Nixie One"/>
              <a:buChar char="▪"/>
            </a:pPr>
            <a:r>
              <a:rPr lang="en-US" sz="3200" b="1">
                <a:latin typeface="Nixie One"/>
                <a:ea typeface="Nixie One"/>
                <a:cs typeface="Nixie One"/>
                <a:sym typeface="Nixie One"/>
              </a:rPr>
              <a:t>Grasp opportunity</a:t>
            </a:r>
            <a:endParaRPr sz="3200" b="1">
              <a:latin typeface="Nixie One"/>
              <a:ea typeface="Nixie One"/>
              <a:cs typeface="Nixie One"/>
              <a:sym typeface="Nixie One"/>
            </a:endParaRPr>
          </a:p>
          <a:p>
            <a:pPr marL="1371600" lvl="0" indent="0" algn="l" rtl="0">
              <a:lnSpc>
                <a:spcPct val="100000"/>
              </a:lnSpc>
              <a:spcBef>
                <a:spcPts val="600"/>
              </a:spcBef>
              <a:spcAft>
                <a:spcPts val="0"/>
              </a:spcAft>
              <a:buClr>
                <a:schemeClr val="dk1"/>
              </a:buClr>
              <a:buSzPts val="1100"/>
              <a:buFont typeface="Arial"/>
              <a:buNone/>
            </a:pPr>
            <a:endParaRPr sz="3200" b="1">
              <a:latin typeface="Nixie One"/>
              <a:ea typeface="Nixie One"/>
              <a:cs typeface="Nixie One"/>
              <a:sym typeface="Nixie One"/>
            </a:endParaRPr>
          </a:p>
          <a:p>
            <a:pPr marL="1371600" lvl="0" indent="-431800" algn="l" rtl="0">
              <a:lnSpc>
                <a:spcPct val="100000"/>
              </a:lnSpc>
              <a:spcBef>
                <a:spcPts val="600"/>
              </a:spcBef>
              <a:spcAft>
                <a:spcPts val="0"/>
              </a:spcAft>
              <a:buClr>
                <a:schemeClr val="dk1"/>
              </a:buClr>
              <a:buSzPts val="3200"/>
              <a:buFont typeface="Nixie One"/>
              <a:buChar char="▪"/>
            </a:pPr>
            <a:r>
              <a:rPr lang="en-US" sz="3200" b="1">
                <a:latin typeface="Nixie One"/>
                <a:ea typeface="Nixie One"/>
                <a:cs typeface="Nixie One"/>
                <a:sym typeface="Nixie One"/>
              </a:rPr>
              <a:t>Embrace quick wins and bold next steps</a:t>
            </a:r>
            <a:endParaRPr sz="2700" b="1">
              <a:latin typeface="Nixie One"/>
              <a:ea typeface="Nixie One"/>
              <a:cs typeface="Nixie One"/>
              <a:sym typeface="Nixie One"/>
            </a:endParaRPr>
          </a:p>
        </p:txBody>
      </p:sp>
      <p:sp>
        <p:nvSpPr>
          <p:cNvPr id="221" name="Google Shape;221;p4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b="1">
                <a:latin typeface="Nixie One"/>
                <a:ea typeface="Nixie One"/>
                <a:cs typeface="Nixie One"/>
                <a:sym typeface="Nixie One"/>
              </a:rPr>
              <a:t>Community Agreements</a:t>
            </a:r>
            <a:endParaRPr b="1">
              <a:latin typeface="Nixie One"/>
              <a:ea typeface="Nixie One"/>
              <a:cs typeface="Nixie One"/>
              <a:sym typeface="Nixie One"/>
            </a:endParaRPr>
          </a:p>
        </p:txBody>
      </p:sp>
      <p:pic>
        <p:nvPicPr>
          <p:cNvPr id="222" name="Google Shape;222;p40" descr="A vase of tulips"/>
          <p:cNvPicPr preferRelativeResize="0"/>
          <p:nvPr/>
        </p:nvPicPr>
        <p:blipFill rotWithShape="1">
          <a:blip r:embed="rId3">
            <a:alphaModFix/>
          </a:blip>
          <a:srcRect/>
          <a:stretch/>
        </p:blipFill>
        <p:spPr>
          <a:xfrm>
            <a:off x="228612" y="1710250"/>
            <a:ext cx="1079275" cy="1204845"/>
          </a:xfrm>
          <a:prstGeom prst="rect">
            <a:avLst/>
          </a:prstGeom>
          <a:noFill/>
          <a:ln>
            <a:noFill/>
          </a:ln>
        </p:spPr>
      </p:pic>
      <p:pic>
        <p:nvPicPr>
          <p:cNvPr id="223" name="Google Shape;223;p40" descr="Picture of a growing plant"/>
          <p:cNvPicPr preferRelativeResize="0"/>
          <p:nvPr/>
        </p:nvPicPr>
        <p:blipFill rotWithShape="1">
          <a:blip r:embed="rId4">
            <a:alphaModFix/>
          </a:blip>
          <a:srcRect/>
          <a:stretch/>
        </p:blipFill>
        <p:spPr>
          <a:xfrm>
            <a:off x="389211" y="3038525"/>
            <a:ext cx="758064" cy="1027050"/>
          </a:xfrm>
          <a:prstGeom prst="rect">
            <a:avLst/>
          </a:prstGeom>
          <a:noFill/>
          <a:ln>
            <a:noFill/>
          </a:ln>
        </p:spPr>
      </p:pic>
      <p:pic>
        <p:nvPicPr>
          <p:cNvPr id="224" name="Google Shape;224;p40" descr="Rain boots"/>
          <p:cNvPicPr preferRelativeResize="0"/>
          <p:nvPr/>
        </p:nvPicPr>
        <p:blipFill rotWithShape="1">
          <a:blip r:embed="rId5">
            <a:alphaModFix/>
          </a:blip>
          <a:srcRect/>
          <a:stretch/>
        </p:blipFill>
        <p:spPr>
          <a:xfrm>
            <a:off x="142825" y="4432100"/>
            <a:ext cx="1004454" cy="11430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7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100"/>
              <a:buFont typeface="Arial"/>
              <a:buNone/>
            </a:pPr>
            <a:r>
              <a:rPr lang="en-US" b="1">
                <a:latin typeface="Nixie One"/>
                <a:ea typeface="Nixie One"/>
                <a:cs typeface="Nixie One"/>
                <a:sym typeface="Nixie One"/>
              </a:rPr>
              <a:t>Activity</a:t>
            </a:r>
            <a:endParaRPr b="1">
              <a:latin typeface="Nixie One"/>
              <a:ea typeface="Nixie One"/>
              <a:cs typeface="Nixie One"/>
              <a:sym typeface="Nixie One"/>
            </a:endParaRPr>
          </a:p>
        </p:txBody>
      </p:sp>
      <p:sp>
        <p:nvSpPr>
          <p:cNvPr id="568" name="Google Shape;568;p79"/>
          <p:cNvSpPr txBox="1"/>
          <p:nvPr/>
        </p:nvSpPr>
        <p:spPr>
          <a:xfrm>
            <a:off x="228600" y="1515350"/>
            <a:ext cx="4454400" cy="487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800" b="1" i="0" u="none" strike="noStrike" cap="none">
                <a:solidFill>
                  <a:srgbClr val="000000"/>
                </a:solidFill>
                <a:latin typeface="Nixie One"/>
                <a:ea typeface="Nixie One"/>
                <a:cs typeface="Nixie One"/>
                <a:sym typeface="Nixie One"/>
              </a:rPr>
              <a:t>Options for discussion:</a:t>
            </a:r>
            <a:endParaRPr sz="2800" b="1" i="0" u="none" strike="noStrike" cap="none">
              <a:solidFill>
                <a:srgbClr val="000000"/>
              </a:solidFill>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2600"/>
              <a:buFont typeface="Arial"/>
              <a:buNone/>
            </a:pPr>
            <a:endParaRPr sz="2800" b="1" i="0" u="none" strike="noStrike" cap="none">
              <a:solidFill>
                <a:srgbClr val="000000"/>
              </a:solidFill>
              <a:latin typeface="Nixie One"/>
              <a:ea typeface="Nixie One"/>
              <a:cs typeface="Nixie One"/>
              <a:sym typeface="Nixie One"/>
            </a:endParaRPr>
          </a:p>
          <a:p>
            <a:pPr marL="457200" marR="0" lvl="0" indent="-393700" algn="l" rtl="0">
              <a:lnSpc>
                <a:spcPct val="100000"/>
              </a:lnSpc>
              <a:spcBef>
                <a:spcPts val="0"/>
              </a:spcBef>
              <a:spcAft>
                <a:spcPts val="0"/>
              </a:spcAft>
              <a:buClr>
                <a:srgbClr val="000000"/>
              </a:buClr>
              <a:buSzPts val="2600"/>
              <a:buFont typeface="Nixie One"/>
              <a:buAutoNum type="arabicPeriod"/>
            </a:pPr>
            <a:r>
              <a:rPr lang="en-US" sz="2600" b="1">
                <a:latin typeface="Nixie One"/>
                <a:ea typeface="Nixie One"/>
                <a:cs typeface="Nixie One"/>
                <a:sym typeface="Nixie One"/>
              </a:rPr>
              <a:t>What is one goal for your coaching service delivery plan? What skills will be necessary to achieve that goal?</a:t>
            </a:r>
            <a:endParaRPr sz="2600" b="1">
              <a:latin typeface="Nixie One"/>
              <a:ea typeface="Nixie One"/>
              <a:cs typeface="Nixie One"/>
              <a:sym typeface="Nixie One"/>
            </a:endParaRPr>
          </a:p>
          <a:p>
            <a:pPr marL="457200" marR="0" lvl="0" indent="0" algn="l" rtl="0">
              <a:lnSpc>
                <a:spcPct val="100000"/>
              </a:lnSpc>
              <a:spcBef>
                <a:spcPts val="0"/>
              </a:spcBef>
              <a:spcAft>
                <a:spcPts val="0"/>
              </a:spcAft>
              <a:buNone/>
            </a:pPr>
            <a:endParaRPr sz="2600" b="1">
              <a:latin typeface="Nixie One"/>
              <a:ea typeface="Nixie One"/>
              <a:cs typeface="Nixie One"/>
              <a:sym typeface="Nixie One"/>
            </a:endParaRPr>
          </a:p>
          <a:p>
            <a:pPr marL="457200" marR="0" lvl="0" indent="-393700" algn="l" rtl="0">
              <a:lnSpc>
                <a:spcPct val="100000"/>
              </a:lnSpc>
              <a:spcBef>
                <a:spcPts val="0"/>
              </a:spcBef>
              <a:spcAft>
                <a:spcPts val="0"/>
              </a:spcAft>
              <a:buClr>
                <a:srgbClr val="000000"/>
              </a:buClr>
              <a:buSzPts val="2600"/>
              <a:buFont typeface="Nixie One"/>
              <a:buAutoNum type="arabicPeriod"/>
            </a:pPr>
            <a:r>
              <a:rPr lang="en-US" sz="2600" b="1">
                <a:latin typeface="Nixie One"/>
                <a:ea typeface="Nixie One"/>
                <a:cs typeface="Nixie One"/>
                <a:sym typeface="Nixie One"/>
              </a:rPr>
              <a:t>How will feedback be provided (i.e., the feedback loops)?</a:t>
            </a:r>
            <a:endParaRPr sz="2600" b="1" i="0" u="none" strike="noStrike" cap="none">
              <a:solidFill>
                <a:srgbClr val="000000"/>
              </a:solidFill>
              <a:latin typeface="Nixie One"/>
              <a:ea typeface="Nixie One"/>
              <a:cs typeface="Nixie One"/>
              <a:sym typeface="Nixie One"/>
            </a:endParaRPr>
          </a:p>
        </p:txBody>
      </p:sp>
      <p:pic>
        <p:nvPicPr>
          <p:cNvPr id="569" name="Google Shape;569;p79" descr="Picture of notetaker document"/>
          <p:cNvPicPr preferRelativeResize="0"/>
          <p:nvPr/>
        </p:nvPicPr>
        <p:blipFill rotWithShape="1">
          <a:blip r:embed="rId3">
            <a:alphaModFix/>
          </a:blip>
          <a:srcRect l="42617" t="39277" r="31050" b="11068"/>
          <a:stretch/>
        </p:blipFill>
        <p:spPr>
          <a:xfrm>
            <a:off x="5016500" y="4878625"/>
            <a:ext cx="1762123" cy="1782549"/>
          </a:xfrm>
          <a:prstGeom prst="rect">
            <a:avLst/>
          </a:prstGeom>
          <a:noFill/>
          <a:ln w="9525" cap="flat" cmpd="sng">
            <a:solidFill>
              <a:schemeClr val="accent5"/>
            </a:solidFill>
            <a:prstDash val="solid"/>
            <a:round/>
            <a:headEnd type="none" w="sm" len="sm"/>
            <a:tailEnd type="none" w="sm" len="sm"/>
          </a:ln>
        </p:spPr>
      </p:pic>
      <p:pic>
        <p:nvPicPr>
          <p:cNvPr id="570" name="Google Shape;570;p79" descr="Autumnal decoration with colorful flowers and heart (Provided by Getty Images)"/>
          <p:cNvPicPr preferRelativeResize="0"/>
          <p:nvPr/>
        </p:nvPicPr>
        <p:blipFill>
          <a:blip r:embed="rId4">
            <a:alphaModFix/>
          </a:blip>
          <a:stretch>
            <a:fillRect/>
          </a:stretch>
        </p:blipFill>
        <p:spPr>
          <a:xfrm>
            <a:off x="5016488" y="2178075"/>
            <a:ext cx="3460173" cy="230960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80"/>
          <p:cNvSpPr txBox="1">
            <a:spLocks noGrp="1"/>
          </p:cNvSpPr>
          <p:nvPr>
            <p:ph type="ctrTitle"/>
          </p:nvPr>
        </p:nvSpPr>
        <p:spPr>
          <a:xfrm>
            <a:off x="928464" y="1600200"/>
            <a:ext cx="7240500" cy="1470000"/>
          </a:xfrm>
          <a:prstGeom prst="rect">
            <a:avLst/>
          </a:prstGeom>
          <a:solidFill>
            <a:schemeClr val="lt1">
              <a:alpha val="6745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21127"/>
              </a:buClr>
              <a:buSzPts val="5400"/>
              <a:buFont typeface="Verdana"/>
              <a:buNone/>
            </a:pPr>
            <a:r>
              <a:rPr lang="en-US" sz="4900" b="1">
                <a:latin typeface="Nixie One"/>
                <a:ea typeface="Nixie One"/>
                <a:cs typeface="Nixie One"/>
                <a:sym typeface="Nixie One"/>
              </a:rPr>
              <a:t>Communicate the Harvest Plan</a:t>
            </a:r>
            <a:endParaRPr sz="4900" b="1">
              <a:latin typeface="Nixie One"/>
              <a:ea typeface="Nixie One"/>
              <a:cs typeface="Nixie One"/>
              <a:sym typeface="Nixie One"/>
            </a:endParaRPr>
          </a:p>
        </p:txBody>
      </p:sp>
      <p:sp>
        <p:nvSpPr>
          <p:cNvPr id="576" name="Google Shape;576;p80"/>
          <p:cNvSpPr txBox="1">
            <a:spLocks noGrp="1"/>
          </p:cNvSpPr>
          <p:nvPr>
            <p:ph type="subTitle" idx="1"/>
          </p:nvPr>
        </p:nvSpPr>
        <p:spPr>
          <a:xfrm>
            <a:off x="1348325" y="3429000"/>
            <a:ext cx="6400800" cy="1096800"/>
          </a:xfrm>
          <a:prstGeom prst="rect">
            <a:avLst/>
          </a:prstGeom>
          <a:solidFill>
            <a:schemeClr val="lt1">
              <a:alpha val="67450"/>
            </a:schemeClr>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888888"/>
              </a:buClr>
              <a:buSzPts val="3200"/>
              <a:buNone/>
            </a:pPr>
            <a:r>
              <a:rPr lang="en-US" b="1">
                <a:solidFill>
                  <a:srgbClr val="434343"/>
                </a:solidFill>
                <a:latin typeface="Nixie One"/>
                <a:ea typeface="Nixie One"/>
                <a:cs typeface="Nixie One"/>
                <a:sym typeface="Nixie One"/>
              </a:rPr>
              <a:t>Plan for Coaches to Communicate with Others</a:t>
            </a:r>
            <a:endParaRPr b="1">
              <a:solidFill>
                <a:srgbClr val="434343"/>
              </a:solidFill>
              <a:latin typeface="Nixie One"/>
              <a:ea typeface="Nixie One"/>
              <a:cs typeface="Nixie One"/>
              <a:sym typeface="Nixie One"/>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81"/>
          <p:cNvSpPr/>
          <p:nvPr/>
        </p:nvSpPr>
        <p:spPr>
          <a:xfrm>
            <a:off x="4871267" y="1118200"/>
            <a:ext cx="1386900" cy="698100"/>
          </a:xfrm>
          <a:prstGeom prst="roundRect">
            <a:avLst>
              <a:gd name="adj" fmla="val 16667"/>
            </a:avLst>
          </a:prstGeom>
          <a:solidFill>
            <a:srgbClr val="236DA7"/>
          </a:solidFill>
          <a:ln w="9525" cap="flat" cmpd="sng">
            <a:solidFill>
              <a:srgbClr val="003C7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583" name="Google Shape;583;p81"/>
          <p:cNvSpPr/>
          <p:nvPr/>
        </p:nvSpPr>
        <p:spPr>
          <a:xfrm>
            <a:off x="4008500" y="2292700"/>
            <a:ext cx="1386900" cy="698100"/>
          </a:xfrm>
          <a:prstGeom prst="roundRect">
            <a:avLst>
              <a:gd name="adj" fmla="val 16667"/>
            </a:avLst>
          </a:prstGeom>
          <a:solidFill>
            <a:srgbClr val="AFDAFF"/>
          </a:solidFill>
          <a:ln w="9525" cap="flat" cmpd="sng">
            <a:solidFill>
              <a:srgbClr val="003C7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584" name="Google Shape;584;p81"/>
          <p:cNvSpPr/>
          <p:nvPr/>
        </p:nvSpPr>
        <p:spPr>
          <a:xfrm>
            <a:off x="3121667" y="3480584"/>
            <a:ext cx="1386900" cy="698100"/>
          </a:xfrm>
          <a:prstGeom prst="roundRect">
            <a:avLst>
              <a:gd name="adj" fmla="val 16667"/>
            </a:avLst>
          </a:prstGeom>
          <a:solidFill>
            <a:srgbClr val="60B4FE"/>
          </a:solidFill>
          <a:ln w="9525" cap="flat" cmpd="sng">
            <a:solidFill>
              <a:srgbClr val="003C7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585" name="Google Shape;585;p81"/>
          <p:cNvSpPr/>
          <p:nvPr/>
        </p:nvSpPr>
        <p:spPr>
          <a:xfrm>
            <a:off x="2228100" y="4660867"/>
            <a:ext cx="1386900" cy="698100"/>
          </a:xfrm>
          <a:prstGeom prst="roundRect">
            <a:avLst>
              <a:gd name="adj" fmla="val 16667"/>
            </a:avLst>
          </a:prstGeom>
          <a:solidFill>
            <a:srgbClr val="0F90FF"/>
          </a:solidFill>
          <a:ln w="9525" cap="flat" cmpd="sng">
            <a:solidFill>
              <a:srgbClr val="003C7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586" name="Google Shape;586;p81"/>
          <p:cNvSpPr/>
          <p:nvPr/>
        </p:nvSpPr>
        <p:spPr>
          <a:xfrm>
            <a:off x="1319800" y="5835700"/>
            <a:ext cx="1386900" cy="698100"/>
          </a:xfrm>
          <a:prstGeom prst="roundRect">
            <a:avLst>
              <a:gd name="adj" fmla="val 16667"/>
            </a:avLst>
          </a:prstGeom>
          <a:solidFill>
            <a:srgbClr val="FFFFFF"/>
          </a:solidFill>
          <a:ln w="9525" cap="flat" cmpd="sng">
            <a:solidFill>
              <a:srgbClr val="003C7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cxnSp>
        <p:nvCxnSpPr>
          <p:cNvPr id="587" name="Google Shape;587;p81"/>
          <p:cNvCxnSpPr/>
          <p:nvPr/>
        </p:nvCxnSpPr>
        <p:spPr>
          <a:xfrm rot="5400000">
            <a:off x="4243767" y="1650500"/>
            <a:ext cx="603900" cy="537900"/>
          </a:xfrm>
          <a:prstGeom prst="bentConnector3">
            <a:avLst>
              <a:gd name="adj1" fmla="val 1562"/>
            </a:avLst>
          </a:prstGeom>
          <a:noFill/>
          <a:ln w="28575" cap="flat" cmpd="sng">
            <a:solidFill>
              <a:srgbClr val="000000"/>
            </a:solidFill>
            <a:prstDash val="solid"/>
            <a:round/>
            <a:headEnd type="none" w="sm" len="sm"/>
            <a:tailEnd type="stealth" w="med" len="med"/>
          </a:ln>
        </p:spPr>
      </p:cxnSp>
      <p:cxnSp>
        <p:nvCxnSpPr>
          <p:cNvPr id="588" name="Google Shape;588;p81"/>
          <p:cNvCxnSpPr/>
          <p:nvPr/>
        </p:nvCxnSpPr>
        <p:spPr>
          <a:xfrm rot="5400000">
            <a:off x="3390433" y="2844200"/>
            <a:ext cx="603900" cy="537900"/>
          </a:xfrm>
          <a:prstGeom prst="bentConnector3">
            <a:avLst>
              <a:gd name="adj1" fmla="val 1562"/>
            </a:avLst>
          </a:prstGeom>
          <a:noFill/>
          <a:ln w="28575" cap="flat" cmpd="sng">
            <a:solidFill>
              <a:srgbClr val="000000"/>
            </a:solidFill>
            <a:prstDash val="solid"/>
            <a:round/>
            <a:headEnd type="none" w="sm" len="sm"/>
            <a:tailEnd type="stealth" w="med" len="med"/>
          </a:ln>
        </p:spPr>
      </p:cxnSp>
      <p:cxnSp>
        <p:nvCxnSpPr>
          <p:cNvPr id="589" name="Google Shape;589;p81"/>
          <p:cNvCxnSpPr/>
          <p:nvPr/>
        </p:nvCxnSpPr>
        <p:spPr>
          <a:xfrm rot="5400000">
            <a:off x="2494167" y="4019000"/>
            <a:ext cx="603900" cy="537900"/>
          </a:xfrm>
          <a:prstGeom prst="bentConnector3">
            <a:avLst>
              <a:gd name="adj1" fmla="val 1562"/>
            </a:avLst>
          </a:prstGeom>
          <a:noFill/>
          <a:ln w="28575" cap="flat" cmpd="sng">
            <a:solidFill>
              <a:srgbClr val="000000"/>
            </a:solidFill>
            <a:prstDash val="solid"/>
            <a:round/>
            <a:headEnd type="none" w="sm" len="sm"/>
            <a:tailEnd type="stealth" w="med" len="med"/>
          </a:ln>
        </p:spPr>
      </p:cxnSp>
      <p:cxnSp>
        <p:nvCxnSpPr>
          <p:cNvPr id="590" name="Google Shape;590;p81"/>
          <p:cNvCxnSpPr/>
          <p:nvPr/>
        </p:nvCxnSpPr>
        <p:spPr>
          <a:xfrm rot="5400000">
            <a:off x="1617733" y="5212700"/>
            <a:ext cx="603900" cy="537900"/>
          </a:xfrm>
          <a:prstGeom prst="bentConnector3">
            <a:avLst>
              <a:gd name="adj1" fmla="val 1562"/>
            </a:avLst>
          </a:prstGeom>
          <a:noFill/>
          <a:ln w="28575" cap="flat" cmpd="sng">
            <a:solidFill>
              <a:srgbClr val="000000"/>
            </a:solidFill>
            <a:prstDash val="solid"/>
            <a:round/>
            <a:headEnd type="none" w="sm" len="sm"/>
            <a:tailEnd type="stealth" w="med" len="med"/>
          </a:ln>
        </p:spPr>
      </p:cxnSp>
      <p:sp>
        <p:nvSpPr>
          <p:cNvPr id="591" name="Google Shape;591;p81"/>
          <p:cNvSpPr txBox="1"/>
          <p:nvPr/>
        </p:nvSpPr>
        <p:spPr>
          <a:xfrm>
            <a:off x="4791067" y="1056801"/>
            <a:ext cx="1547100" cy="8619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Nixie One"/>
                <a:ea typeface="Nixie One"/>
                <a:cs typeface="Nixie One"/>
                <a:sym typeface="Nixie One"/>
              </a:rPr>
              <a:t>State</a:t>
            </a:r>
            <a:endParaRPr sz="2000" b="1" i="0" u="none" strike="noStrike" cap="none">
              <a:solidFill>
                <a:srgbClr val="000000"/>
              </a:solidFill>
              <a:latin typeface="Nixie One"/>
              <a:ea typeface="Nixie One"/>
              <a:cs typeface="Nixie One"/>
              <a:sym typeface="Nixie One"/>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Nixie One"/>
                <a:ea typeface="Nixie One"/>
                <a:cs typeface="Nixie One"/>
                <a:sym typeface="Nixie One"/>
              </a:rPr>
              <a:t>Agencies</a:t>
            </a:r>
            <a:endParaRPr sz="2000" b="1" i="0" u="none" strike="noStrike" cap="none">
              <a:solidFill>
                <a:srgbClr val="000000"/>
              </a:solidFill>
              <a:latin typeface="Nixie One"/>
              <a:ea typeface="Nixie One"/>
              <a:cs typeface="Nixie One"/>
              <a:sym typeface="Nixie One"/>
            </a:endParaRPr>
          </a:p>
        </p:txBody>
      </p:sp>
      <p:sp>
        <p:nvSpPr>
          <p:cNvPr id="592" name="Google Shape;592;p81"/>
          <p:cNvSpPr txBox="1"/>
          <p:nvPr/>
        </p:nvSpPr>
        <p:spPr>
          <a:xfrm>
            <a:off x="3928300" y="2381601"/>
            <a:ext cx="1547100" cy="5541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Nixie One"/>
                <a:ea typeface="Nixie One"/>
                <a:cs typeface="Nixie One"/>
                <a:sym typeface="Nixie One"/>
              </a:rPr>
              <a:t>Divisions</a:t>
            </a:r>
            <a:endParaRPr sz="2000" b="1" i="0" u="none" strike="noStrike" cap="none">
              <a:solidFill>
                <a:srgbClr val="000000"/>
              </a:solidFill>
              <a:latin typeface="Nixie One"/>
              <a:ea typeface="Nixie One"/>
              <a:cs typeface="Nixie One"/>
              <a:sym typeface="Nixie One"/>
            </a:endParaRPr>
          </a:p>
        </p:txBody>
      </p:sp>
      <p:sp>
        <p:nvSpPr>
          <p:cNvPr id="593" name="Google Shape;593;p81"/>
          <p:cNvSpPr txBox="1"/>
          <p:nvPr/>
        </p:nvSpPr>
        <p:spPr>
          <a:xfrm>
            <a:off x="3041467" y="3558984"/>
            <a:ext cx="1547100" cy="5541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Nixie One"/>
                <a:ea typeface="Nixie One"/>
                <a:cs typeface="Nixie One"/>
                <a:sym typeface="Nixie One"/>
              </a:rPr>
              <a:t>Schools</a:t>
            </a:r>
            <a:endParaRPr sz="2000" b="1" i="0" u="none" strike="noStrike" cap="none">
              <a:solidFill>
                <a:srgbClr val="000000"/>
              </a:solidFill>
              <a:latin typeface="Nixie One"/>
              <a:ea typeface="Nixie One"/>
              <a:cs typeface="Nixie One"/>
              <a:sym typeface="Nixie One"/>
            </a:endParaRPr>
          </a:p>
        </p:txBody>
      </p:sp>
      <p:sp>
        <p:nvSpPr>
          <p:cNvPr id="594" name="Google Shape;594;p81"/>
          <p:cNvSpPr txBox="1"/>
          <p:nvPr/>
        </p:nvSpPr>
        <p:spPr>
          <a:xfrm>
            <a:off x="2073100" y="4740334"/>
            <a:ext cx="1696800" cy="538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1900" b="1" i="0" u="none" strike="noStrike" cap="none">
                <a:solidFill>
                  <a:srgbClr val="000000"/>
                </a:solidFill>
                <a:latin typeface="Nixie One"/>
                <a:ea typeface="Nixie One"/>
                <a:cs typeface="Nixie One"/>
                <a:sym typeface="Nixie One"/>
              </a:rPr>
              <a:t>Classrooms</a:t>
            </a:r>
            <a:endParaRPr sz="1900" b="1" i="0" u="none" strike="noStrike" cap="none">
              <a:solidFill>
                <a:srgbClr val="000000"/>
              </a:solidFill>
              <a:latin typeface="Nixie One"/>
              <a:ea typeface="Nixie One"/>
              <a:cs typeface="Nixie One"/>
              <a:sym typeface="Nixie One"/>
            </a:endParaRPr>
          </a:p>
        </p:txBody>
      </p:sp>
      <p:sp>
        <p:nvSpPr>
          <p:cNvPr id="595" name="Google Shape;595;p81"/>
          <p:cNvSpPr txBox="1"/>
          <p:nvPr/>
        </p:nvSpPr>
        <p:spPr>
          <a:xfrm>
            <a:off x="1239600" y="5917900"/>
            <a:ext cx="1547100" cy="5541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Nixie One"/>
                <a:ea typeface="Nixie One"/>
                <a:cs typeface="Nixie One"/>
                <a:sym typeface="Nixie One"/>
              </a:rPr>
              <a:t>Students</a:t>
            </a:r>
            <a:endParaRPr sz="2000" b="1" i="0" u="none" strike="noStrike" cap="none">
              <a:solidFill>
                <a:srgbClr val="000000"/>
              </a:solidFill>
              <a:latin typeface="Nixie One"/>
              <a:ea typeface="Nixie One"/>
              <a:cs typeface="Nixie One"/>
              <a:sym typeface="Nixie One"/>
            </a:endParaRPr>
          </a:p>
        </p:txBody>
      </p:sp>
      <p:sp>
        <p:nvSpPr>
          <p:cNvPr id="596" name="Google Shape;596;p81"/>
          <p:cNvSpPr txBox="1"/>
          <p:nvPr/>
        </p:nvSpPr>
        <p:spPr>
          <a:xfrm>
            <a:off x="6314667" y="1118200"/>
            <a:ext cx="1877100" cy="9852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067"/>
              <a:buFont typeface="Arial"/>
              <a:buNone/>
            </a:pPr>
            <a:r>
              <a:rPr lang="en-US" sz="1200" b="1" i="0" u="none" strike="noStrike" cap="none">
                <a:solidFill>
                  <a:srgbClr val="000000"/>
                </a:solidFill>
                <a:latin typeface="Nixie One"/>
                <a:ea typeface="Nixie One"/>
                <a:cs typeface="Nixie One"/>
                <a:sym typeface="Nixie One"/>
              </a:rPr>
              <a:t>Provides guidance, </a:t>
            </a:r>
            <a:endParaRPr sz="1200" b="1" i="0" u="none" strike="noStrike" cap="none">
              <a:solidFill>
                <a:srgbClr val="000000"/>
              </a:solidFill>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1067"/>
              <a:buFont typeface="Arial"/>
              <a:buNone/>
            </a:pPr>
            <a:r>
              <a:rPr lang="en-US" sz="1200" b="1" i="0" u="none" strike="noStrike" cap="none">
                <a:solidFill>
                  <a:srgbClr val="000000"/>
                </a:solidFill>
                <a:latin typeface="Nixie One"/>
                <a:ea typeface="Nixie One"/>
                <a:cs typeface="Nixie One"/>
                <a:sym typeface="Nixie One"/>
              </a:rPr>
              <a:t>coordinates training </a:t>
            </a:r>
            <a:endParaRPr sz="1200" b="1" i="0" u="none" strike="noStrike" cap="none">
              <a:solidFill>
                <a:srgbClr val="000000"/>
              </a:solidFill>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1067"/>
              <a:buFont typeface="Arial"/>
              <a:buNone/>
            </a:pPr>
            <a:r>
              <a:rPr lang="en-US" sz="1200" b="1" i="0" u="none" strike="noStrike" cap="none">
                <a:solidFill>
                  <a:srgbClr val="000000"/>
                </a:solidFill>
                <a:latin typeface="Nixie One"/>
                <a:ea typeface="Nixie One"/>
                <a:cs typeface="Nixie One"/>
                <a:sym typeface="Nixie One"/>
              </a:rPr>
              <a:t>and technical assistance.</a:t>
            </a:r>
            <a:endParaRPr sz="1200" b="1" i="0" u="none" strike="noStrike" cap="none">
              <a:solidFill>
                <a:srgbClr val="000000"/>
              </a:solidFill>
              <a:latin typeface="Nixie One"/>
              <a:ea typeface="Nixie One"/>
              <a:cs typeface="Nixie One"/>
              <a:sym typeface="Nixie One"/>
            </a:endParaRPr>
          </a:p>
        </p:txBody>
      </p:sp>
      <p:sp>
        <p:nvSpPr>
          <p:cNvPr id="597" name="Google Shape;597;p81"/>
          <p:cNvSpPr txBox="1"/>
          <p:nvPr/>
        </p:nvSpPr>
        <p:spPr>
          <a:xfrm>
            <a:off x="5475500" y="2217400"/>
            <a:ext cx="1877100" cy="11697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067"/>
              <a:buFont typeface="Arial"/>
              <a:buNone/>
            </a:pPr>
            <a:r>
              <a:rPr lang="en-US" sz="1200" b="1" i="0" u="none" strike="noStrike" cap="none">
                <a:solidFill>
                  <a:srgbClr val="000000"/>
                </a:solidFill>
                <a:latin typeface="Nixie One"/>
                <a:ea typeface="Nixie One"/>
                <a:cs typeface="Nixie One"/>
                <a:sym typeface="Nixie One"/>
              </a:rPr>
              <a:t>Creates local guidance, allocates funding, and provides training for school leaders.</a:t>
            </a:r>
            <a:endParaRPr sz="1200" b="1" i="0" u="none" strike="noStrike" cap="none">
              <a:solidFill>
                <a:srgbClr val="000000"/>
              </a:solidFill>
              <a:latin typeface="Nixie One"/>
              <a:ea typeface="Nixie One"/>
              <a:cs typeface="Nixie One"/>
              <a:sym typeface="Nixie One"/>
            </a:endParaRPr>
          </a:p>
        </p:txBody>
      </p:sp>
      <p:sp>
        <p:nvSpPr>
          <p:cNvPr id="598" name="Google Shape;598;p81"/>
          <p:cNvSpPr txBox="1"/>
          <p:nvPr/>
        </p:nvSpPr>
        <p:spPr>
          <a:xfrm>
            <a:off x="4626067" y="3385034"/>
            <a:ext cx="1877100" cy="11697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067"/>
              <a:buFont typeface="Arial"/>
              <a:buNone/>
            </a:pPr>
            <a:r>
              <a:rPr lang="en-US" sz="1200" b="1" i="0" u="none" strike="noStrike" cap="none">
                <a:solidFill>
                  <a:srgbClr val="000000"/>
                </a:solidFill>
                <a:latin typeface="Nixie One"/>
                <a:ea typeface="Nixie One"/>
                <a:cs typeface="Nixie One"/>
                <a:sym typeface="Nixie One"/>
              </a:rPr>
              <a:t>Creates guidance for implementation, provides teacher training and allocates resources.</a:t>
            </a:r>
            <a:endParaRPr sz="1200" b="1" i="0" u="none" strike="noStrike" cap="none">
              <a:solidFill>
                <a:srgbClr val="000000"/>
              </a:solidFill>
              <a:latin typeface="Nixie One"/>
              <a:ea typeface="Nixie One"/>
              <a:cs typeface="Nixie One"/>
              <a:sym typeface="Nixie One"/>
            </a:endParaRPr>
          </a:p>
        </p:txBody>
      </p:sp>
      <p:sp>
        <p:nvSpPr>
          <p:cNvPr id="599" name="Google Shape;599;p81"/>
          <p:cNvSpPr txBox="1"/>
          <p:nvPr/>
        </p:nvSpPr>
        <p:spPr>
          <a:xfrm>
            <a:off x="3716133" y="4661800"/>
            <a:ext cx="1877100" cy="9852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067"/>
              <a:buFont typeface="Arial"/>
              <a:buNone/>
            </a:pPr>
            <a:r>
              <a:rPr lang="en-US" sz="1200" b="1" i="0" u="none" strike="noStrike" cap="none">
                <a:solidFill>
                  <a:srgbClr val="000000"/>
                </a:solidFill>
                <a:latin typeface="Nixie One"/>
                <a:ea typeface="Nixie One"/>
                <a:cs typeface="Nixie One"/>
                <a:sym typeface="Nixie One"/>
              </a:rPr>
              <a:t>Implements practices to fidelity to support all students.</a:t>
            </a:r>
            <a:endParaRPr sz="1200" b="1" i="0" u="none" strike="noStrike" cap="none">
              <a:solidFill>
                <a:srgbClr val="000000"/>
              </a:solidFill>
              <a:latin typeface="Nixie One"/>
              <a:ea typeface="Nixie One"/>
              <a:cs typeface="Nixie One"/>
              <a:sym typeface="Nixie One"/>
            </a:endParaRPr>
          </a:p>
        </p:txBody>
      </p:sp>
      <p:sp>
        <p:nvSpPr>
          <p:cNvPr id="600" name="Google Shape;600;p81"/>
          <p:cNvSpPr txBox="1"/>
          <p:nvPr/>
        </p:nvSpPr>
        <p:spPr>
          <a:xfrm>
            <a:off x="2753733" y="5929001"/>
            <a:ext cx="1877100" cy="6156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067"/>
              <a:buFont typeface="Arial"/>
              <a:buNone/>
            </a:pPr>
            <a:r>
              <a:rPr lang="en-US" sz="1200" b="1" i="0" u="none" strike="noStrike" cap="none">
                <a:solidFill>
                  <a:srgbClr val="000000"/>
                </a:solidFill>
                <a:latin typeface="Nixie One"/>
                <a:ea typeface="Nixie One"/>
                <a:cs typeface="Nixie One"/>
                <a:sym typeface="Nixie One"/>
              </a:rPr>
              <a:t>Increased positive outcomes.</a:t>
            </a:r>
            <a:endParaRPr sz="1200" b="1" i="0" u="none" strike="noStrike" cap="none">
              <a:solidFill>
                <a:srgbClr val="000000"/>
              </a:solidFill>
              <a:latin typeface="Nixie One"/>
              <a:ea typeface="Nixie One"/>
              <a:cs typeface="Nixie One"/>
              <a:sym typeface="Nixie One"/>
            </a:endParaRPr>
          </a:p>
        </p:txBody>
      </p:sp>
      <p:cxnSp>
        <p:nvCxnSpPr>
          <p:cNvPr id="601" name="Google Shape;601;p81"/>
          <p:cNvCxnSpPr/>
          <p:nvPr/>
        </p:nvCxnSpPr>
        <p:spPr>
          <a:xfrm rot="10800000" flipH="1">
            <a:off x="2475200" y="5457033"/>
            <a:ext cx="283200" cy="311100"/>
          </a:xfrm>
          <a:prstGeom prst="straightConnector1">
            <a:avLst/>
          </a:prstGeom>
          <a:noFill/>
          <a:ln w="19050" cap="flat" cmpd="sng">
            <a:solidFill>
              <a:srgbClr val="000000"/>
            </a:solidFill>
            <a:prstDash val="solid"/>
            <a:round/>
            <a:headEnd type="none" w="sm" len="sm"/>
            <a:tailEnd type="triangle" w="med" len="med"/>
          </a:ln>
        </p:spPr>
      </p:cxnSp>
      <p:cxnSp>
        <p:nvCxnSpPr>
          <p:cNvPr id="602" name="Google Shape;602;p81"/>
          <p:cNvCxnSpPr/>
          <p:nvPr/>
        </p:nvCxnSpPr>
        <p:spPr>
          <a:xfrm rot="10800000" flipH="1">
            <a:off x="3331700" y="4303967"/>
            <a:ext cx="283200" cy="311100"/>
          </a:xfrm>
          <a:prstGeom prst="straightConnector1">
            <a:avLst/>
          </a:prstGeom>
          <a:noFill/>
          <a:ln w="19050" cap="flat" cmpd="sng">
            <a:solidFill>
              <a:srgbClr val="000000"/>
            </a:solidFill>
            <a:prstDash val="solid"/>
            <a:round/>
            <a:headEnd type="none" w="sm" len="sm"/>
            <a:tailEnd type="triangle" w="med" len="med"/>
          </a:ln>
        </p:spPr>
      </p:cxnSp>
      <p:cxnSp>
        <p:nvCxnSpPr>
          <p:cNvPr id="603" name="Google Shape;603;p81"/>
          <p:cNvCxnSpPr/>
          <p:nvPr/>
        </p:nvCxnSpPr>
        <p:spPr>
          <a:xfrm rot="10800000" flipH="1">
            <a:off x="4225267" y="3080133"/>
            <a:ext cx="283200" cy="311100"/>
          </a:xfrm>
          <a:prstGeom prst="straightConnector1">
            <a:avLst/>
          </a:prstGeom>
          <a:noFill/>
          <a:ln w="19050" cap="flat" cmpd="sng">
            <a:solidFill>
              <a:srgbClr val="000000"/>
            </a:solidFill>
            <a:prstDash val="solid"/>
            <a:round/>
            <a:headEnd type="none" w="sm" len="sm"/>
            <a:tailEnd type="triangle" w="med" len="med"/>
          </a:ln>
        </p:spPr>
      </p:cxnSp>
      <p:cxnSp>
        <p:nvCxnSpPr>
          <p:cNvPr id="604" name="Google Shape;604;p81"/>
          <p:cNvCxnSpPr/>
          <p:nvPr/>
        </p:nvCxnSpPr>
        <p:spPr>
          <a:xfrm rot="10800000" flipH="1">
            <a:off x="5192300" y="1929651"/>
            <a:ext cx="283200" cy="311100"/>
          </a:xfrm>
          <a:prstGeom prst="straightConnector1">
            <a:avLst/>
          </a:prstGeom>
          <a:noFill/>
          <a:ln w="19050" cap="flat" cmpd="sng">
            <a:solidFill>
              <a:srgbClr val="000000"/>
            </a:solidFill>
            <a:prstDash val="solid"/>
            <a:round/>
            <a:headEnd type="none" w="sm" len="sm"/>
            <a:tailEnd type="triangle" w="med" len="med"/>
          </a:ln>
        </p:spPr>
      </p:cxnSp>
      <p:sp>
        <p:nvSpPr>
          <p:cNvPr id="605" name="Google Shape;605;p81"/>
          <p:cNvSpPr/>
          <p:nvPr/>
        </p:nvSpPr>
        <p:spPr>
          <a:xfrm>
            <a:off x="5763675" y="505275"/>
            <a:ext cx="2252400" cy="554100"/>
          </a:xfrm>
          <a:prstGeom prst="roundRect">
            <a:avLst>
              <a:gd name="adj" fmla="val 16667"/>
            </a:avLst>
          </a:prstGeom>
          <a:solidFill>
            <a:srgbClr val="003C71"/>
          </a:solidFill>
          <a:ln w="9525"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1" i="0" u="none" strike="noStrike" cap="none">
                <a:solidFill>
                  <a:srgbClr val="FFFFFF"/>
                </a:solidFill>
                <a:latin typeface="Nixie One"/>
                <a:ea typeface="Nixie One"/>
                <a:cs typeface="Nixie One"/>
                <a:sym typeface="Nixie One"/>
              </a:rPr>
              <a:t>National TA Support</a:t>
            </a:r>
            <a:endParaRPr sz="1700" b="1" i="0" u="none" strike="noStrike" cap="none">
              <a:solidFill>
                <a:srgbClr val="FFFFFF"/>
              </a:solidFill>
              <a:latin typeface="Nixie One"/>
              <a:ea typeface="Nixie One"/>
              <a:cs typeface="Nixie One"/>
              <a:sym typeface="Nixie One"/>
            </a:endParaRPr>
          </a:p>
        </p:txBody>
      </p:sp>
      <p:sp>
        <p:nvSpPr>
          <p:cNvPr id="606" name="Google Shape;606;p81"/>
          <p:cNvSpPr/>
          <p:nvPr/>
        </p:nvSpPr>
        <p:spPr>
          <a:xfrm>
            <a:off x="6694750" y="5294300"/>
            <a:ext cx="1386900" cy="903000"/>
          </a:xfrm>
          <a:prstGeom prst="roundRect">
            <a:avLst>
              <a:gd name="adj" fmla="val 16667"/>
            </a:avLst>
          </a:prstGeom>
          <a:solidFill>
            <a:srgbClr val="003C71"/>
          </a:solidFill>
          <a:ln w="9525"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900" b="1" i="0" u="none" strike="noStrike" cap="none">
                <a:solidFill>
                  <a:srgbClr val="FFFFFF"/>
                </a:solidFill>
                <a:latin typeface="Nixie One"/>
                <a:ea typeface="Nixie One"/>
                <a:cs typeface="Nixie One"/>
                <a:sym typeface="Nixie One"/>
              </a:rPr>
              <a:t>Coaching</a:t>
            </a:r>
            <a:endParaRPr sz="1900" b="1" i="0" u="none" strike="noStrike" cap="none">
              <a:solidFill>
                <a:srgbClr val="FFFFFF"/>
              </a:solidFill>
              <a:latin typeface="Nixie One"/>
              <a:ea typeface="Nixie One"/>
              <a:cs typeface="Nixie One"/>
              <a:sym typeface="Nixie One"/>
            </a:endParaRPr>
          </a:p>
        </p:txBody>
      </p:sp>
      <p:sp>
        <p:nvSpPr>
          <p:cNvPr id="607" name="Google Shape;607;p81"/>
          <p:cNvSpPr/>
          <p:nvPr/>
        </p:nvSpPr>
        <p:spPr>
          <a:xfrm rot="-8627494">
            <a:off x="5994954" y="2185348"/>
            <a:ext cx="1200560" cy="5108980"/>
          </a:xfrm>
          <a:prstGeom prst="leftBrace">
            <a:avLst>
              <a:gd name="adj1" fmla="val 50000"/>
              <a:gd name="adj2" fmla="val 52059"/>
            </a:avLst>
          </a:prstGeom>
          <a:noFill/>
          <a:ln w="762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 name="Google Shape;608;p81"/>
          <p:cNvSpPr txBox="1"/>
          <p:nvPr/>
        </p:nvSpPr>
        <p:spPr>
          <a:xfrm>
            <a:off x="18600" y="505275"/>
            <a:ext cx="3989100" cy="861900"/>
          </a:xfrm>
          <a:prstGeom prst="rect">
            <a:avLst/>
          </a:prstGeom>
          <a:solidFill>
            <a:srgbClr val="002060"/>
          </a:solid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2600"/>
              <a:buFont typeface="Arial"/>
              <a:buNone/>
            </a:pPr>
            <a:r>
              <a:rPr lang="en-US" sz="2400" b="1" i="0" u="none" strike="noStrike" cap="none">
                <a:solidFill>
                  <a:srgbClr val="FFFFFF"/>
                </a:solidFill>
                <a:latin typeface="Nixie One"/>
                <a:ea typeface="Nixie One"/>
                <a:cs typeface="Nixie One"/>
                <a:sym typeface="Nixie One"/>
              </a:rPr>
              <a:t>Virginia’s Cascading Model of Support</a:t>
            </a:r>
            <a:endParaRPr sz="2400" b="1" i="0" u="none" strike="noStrike" cap="none">
              <a:solidFill>
                <a:srgbClr val="FFFFFF"/>
              </a:solidFill>
              <a:latin typeface="Nixie One"/>
              <a:ea typeface="Nixie One"/>
              <a:cs typeface="Nixie One"/>
              <a:sym typeface="Nixie One"/>
            </a:endParaRPr>
          </a:p>
        </p:txBody>
      </p:sp>
      <p:sp>
        <p:nvSpPr>
          <p:cNvPr id="609" name="Google Shape;609;p81"/>
          <p:cNvSpPr/>
          <p:nvPr/>
        </p:nvSpPr>
        <p:spPr>
          <a:xfrm>
            <a:off x="4024975" y="2270150"/>
            <a:ext cx="1386900" cy="698100"/>
          </a:xfrm>
          <a:prstGeom prst="roundRect">
            <a:avLst>
              <a:gd name="adj" fmla="val 16667"/>
            </a:avLst>
          </a:prstGeom>
          <a:noFill/>
          <a:ln w="76200"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610" name="Google Shape;610;p81"/>
          <p:cNvSpPr/>
          <p:nvPr/>
        </p:nvSpPr>
        <p:spPr>
          <a:xfrm>
            <a:off x="3121675" y="3539800"/>
            <a:ext cx="1386900" cy="615600"/>
          </a:xfrm>
          <a:prstGeom prst="roundRect">
            <a:avLst>
              <a:gd name="adj" fmla="val 16667"/>
            </a:avLst>
          </a:prstGeom>
          <a:noFill/>
          <a:ln w="76200"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611" name="Google Shape;611;p81"/>
          <p:cNvSpPr/>
          <p:nvPr/>
        </p:nvSpPr>
        <p:spPr>
          <a:xfrm>
            <a:off x="2188625" y="4709825"/>
            <a:ext cx="1426200" cy="615600"/>
          </a:xfrm>
          <a:prstGeom prst="roundRect">
            <a:avLst>
              <a:gd name="adj" fmla="val 16667"/>
            </a:avLst>
          </a:prstGeom>
          <a:noFill/>
          <a:ln w="76200"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8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100"/>
              <a:buFont typeface="Arial"/>
              <a:buNone/>
            </a:pPr>
            <a:r>
              <a:rPr lang="en-US" b="1">
                <a:latin typeface="Nixie One"/>
                <a:ea typeface="Nixie One"/>
                <a:cs typeface="Nixie One"/>
                <a:sym typeface="Nixie One"/>
              </a:rPr>
              <a:t>Another example </a:t>
            </a:r>
            <a:endParaRPr b="1">
              <a:latin typeface="Nixie One"/>
              <a:ea typeface="Nixie One"/>
              <a:cs typeface="Nixie One"/>
              <a:sym typeface="Nixie One"/>
            </a:endParaRPr>
          </a:p>
        </p:txBody>
      </p:sp>
      <p:sp>
        <p:nvSpPr>
          <p:cNvPr id="617" name="Google Shape;617;p82"/>
          <p:cNvSpPr txBox="1"/>
          <p:nvPr/>
        </p:nvSpPr>
        <p:spPr>
          <a:xfrm>
            <a:off x="3275700" y="5696175"/>
            <a:ext cx="2969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Nixie One"/>
                <a:ea typeface="Nixie One"/>
                <a:cs typeface="Nixie One"/>
                <a:sym typeface="Nixie One"/>
              </a:rPr>
              <a:t>Knowledge and skills</a:t>
            </a:r>
            <a:endParaRPr sz="2000" b="1" i="0" u="none" strike="noStrike" cap="none">
              <a:solidFill>
                <a:schemeClr val="lt1"/>
              </a:solidFill>
              <a:latin typeface="Nixie One"/>
              <a:ea typeface="Nixie One"/>
              <a:cs typeface="Nixie One"/>
              <a:sym typeface="Nixie One"/>
            </a:endParaRPr>
          </a:p>
        </p:txBody>
      </p:sp>
      <p:sp>
        <p:nvSpPr>
          <p:cNvPr id="618" name="Google Shape;618;p82"/>
          <p:cNvSpPr txBox="1"/>
          <p:nvPr/>
        </p:nvSpPr>
        <p:spPr>
          <a:xfrm>
            <a:off x="0" y="6188775"/>
            <a:ext cx="6246300" cy="492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Nixie One"/>
                <a:ea typeface="Nixie One"/>
                <a:cs typeface="Nixie One"/>
                <a:sym typeface="Nixie One"/>
              </a:rPr>
              <a:t>Source: </a:t>
            </a:r>
            <a:r>
              <a:rPr lang="en-US" sz="1600" b="1" i="0" u="sng" strike="noStrike" cap="none">
                <a:solidFill>
                  <a:schemeClr val="hlink"/>
                </a:solidFill>
                <a:latin typeface="Nixie One"/>
                <a:ea typeface="Nixie One"/>
                <a:cs typeface="Nixie One"/>
                <a:sym typeface="Nixie One"/>
                <a:hlinkClick r:id="rId3"/>
              </a:rPr>
              <a:t>Wisconsin Department of Public Instruction </a:t>
            </a:r>
            <a:endParaRPr sz="1600" b="1" i="0" u="none" strike="noStrike" cap="none">
              <a:solidFill>
                <a:srgbClr val="000000"/>
              </a:solidFill>
              <a:latin typeface="Nixie One"/>
              <a:ea typeface="Nixie One"/>
              <a:cs typeface="Nixie One"/>
              <a:sym typeface="Nixie One"/>
            </a:endParaRPr>
          </a:p>
        </p:txBody>
      </p:sp>
      <p:pic>
        <p:nvPicPr>
          <p:cNvPr id="619" name="Google Shape;619;p82" descr="LInked Communication Teams visual from Wisconsin Department of Public Instruction"/>
          <p:cNvPicPr preferRelativeResize="0"/>
          <p:nvPr/>
        </p:nvPicPr>
        <p:blipFill rotWithShape="1">
          <a:blip r:embed="rId4">
            <a:alphaModFix/>
          </a:blip>
          <a:srcRect l="1932" t="2030" r="1940" b="1731"/>
          <a:stretch/>
        </p:blipFill>
        <p:spPr>
          <a:xfrm>
            <a:off x="1619250" y="1473900"/>
            <a:ext cx="5905501" cy="461257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8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27500"/>
              <a:buFont typeface="Arial"/>
              <a:buNone/>
            </a:pPr>
            <a:r>
              <a:rPr lang="en-US" b="1">
                <a:latin typeface="Nixie One"/>
                <a:ea typeface="Nixie One"/>
                <a:cs typeface="Nixie One"/>
                <a:sym typeface="Nixie One"/>
              </a:rPr>
              <a:t>Develop a communication protocol</a:t>
            </a:r>
            <a:endParaRPr b="1">
              <a:latin typeface="Nixie One"/>
              <a:ea typeface="Nixie One"/>
              <a:cs typeface="Nixie One"/>
              <a:sym typeface="Nixie One"/>
            </a:endParaRPr>
          </a:p>
        </p:txBody>
      </p:sp>
      <p:sp>
        <p:nvSpPr>
          <p:cNvPr id="625" name="Google Shape;625;p83"/>
          <p:cNvSpPr txBox="1"/>
          <p:nvPr/>
        </p:nvSpPr>
        <p:spPr>
          <a:xfrm>
            <a:off x="3275700" y="5696175"/>
            <a:ext cx="2969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Nixie One"/>
                <a:ea typeface="Nixie One"/>
                <a:cs typeface="Nixie One"/>
                <a:sym typeface="Nixie One"/>
              </a:rPr>
              <a:t>Knowledge and skills</a:t>
            </a:r>
            <a:endParaRPr sz="2000" b="1" i="0" u="none" strike="noStrike" cap="none">
              <a:solidFill>
                <a:schemeClr val="lt1"/>
              </a:solidFill>
              <a:latin typeface="Nixie One"/>
              <a:ea typeface="Nixie One"/>
              <a:cs typeface="Nixie One"/>
              <a:sym typeface="Nixie One"/>
            </a:endParaRPr>
          </a:p>
        </p:txBody>
      </p:sp>
      <p:sp>
        <p:nvSpPr>
          <p:cNvPr id="626" name="Google Shape;626;p83"/>
          <p:cNvSpPr txBox="1"/>
          <p:nvPr/>
        </p:nvSpPr>
        <p:spPr>
          <a:xfrm>
            <a:off x="0" y="6071550"/>
            <a:ext cx="6246300" cy="660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Nixie One"/>
                <a:ea typeface="Nixie One"/>
                <a:cs typeface="Nixie One"/>
                <a:sym typeface="Nixie One"/>
              </a:rPr>
              <a:t>Source: </a:t>
            </a:r>
            <a:r>
              <a:rPr lang="en-US" sz="1600" b="1" i="0" u="sng" strike="noStrike" cap="none">
                <a:solidFill>
                  <a:schemeClr val="hlink"/>
                </a:solidFill>
                <a:latin typeface="Nixie One"/>
                <a:ea typeface="Nixie One"/>
                <a:cs typeface="Nixie One"/>
                <a:sym typeface="Nixie One"/>
                <a:hlinkClick r:id="rId3"/>
              </a:rPr>
              <a:t>State Implementation and Scaling-up of Evidence-based Practices</a:t>
            </a:r>
            <a:r>
              <a:rPr lang="en-US" sz="1600" b="1" i="0" u="none" strike="noStrike" cap="none">
                <a:solidFill>
                  <a:srgbClr val="000000"/>
                </a:solidFill>
                <a:latin typeface="Nixie One"/>
                <a:ea typeface="Nixie One"/>
                <a:cs typeface="Nixie One"/>
                <a:sym typeface="Nixie One"/>
              </a:rPr>
              <a:t> (SISEP)</a:t>
            </a:r>
            <a:endParaRPr sz="1600" b="1" i="0" u="none" strike="noStrike" cap="none">
              <a:solidFill>
                <a:srgbClr val="000000"/>
              </a:solidFill>
              <a:latin typeface="Nixie One"/>
              <a:ea typeface="Nixie One"/>
              <a:cs typeface="Nixie One"/>
              <a:sym typeface="Nixie One"/>
            </a:endParaRPr>
          </a:p>
        </p:txBody>
      </p:sp>
      <p:pic>
        <p:nvPicPr>
          <p:cNvPr id="627" name="Google Shape;627;p83" descr="NIRN Communication Protocol Worksheet"/>
          <p:cNvPicPr preferRelativeResize="0"/>
          <p:nvPr/>
        </p:nvPicPr>
        <p:blipFill rotWithShape="1">
          <a:blip r:embed="rId4">
            <a:alphaModFix/>
          </a:blip>
          <a:srcRect l="16636" t="28150" r="22977"/>
          <a:stretch/>
        </p:blipFill>
        <p:spPr>
          <a:xfrm>
            <a:off x="949050" y="1444875"/>
            <a:ext cx="7010899" cy="4475301"/>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8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100"/>
              <a:buFont typeface="Arial"/>
              <a:buNone/>
            </a:pPr>
            <a:r>
              <a:rPr lang="en-US" b="1">
                <a:latin typeface="Nixie One"/>
                <a:ea typeface="Nixie One"/>
                <a:cs typeface="Nixie One"/>
                <a:sym typeface="Nixie One"/>
              </a:rPr>
              <a:t>Example communication protocol</a:t>
            </a:r>
            <a:endParaRPr b="1">
              <a:latin typeface="Nixie One"/>
              <a:ea typeface="Nixie One"/>
              <a:cs typeface="Nixie One"/>
              <a:sym typeface="Nixie One"/>
            </a:endParaRPr>
          </a:p>
        </p:txBody>
      </p:sp>
      <p:sp>
        <p:nvSpPr>
          <p:cNvPr id="633" name="Google Shape;633;p84"/>
          <p:cNvSpPr txBox="1"/>
          <p:nvPr/>
        </p:nvSpPr>
        <p:spPr>
          <a:xfrm>
            <a:off x="3275700" y="5696175"/>
            <a:ext cx="2969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Nixie One"/>
                <a:ea typeface="Nixie One"/>
                <a:cs typeface="Nixie One"/>
                <a:sym typeface="Nixie One"/>
              </a:rPr>
              <a:t>Knowledge and skills</a:t>
            </a:r>
            <a:endParaRPr sz="2000" b="1" i="0" u="none" strike="noStrike" cap="none">
              <a:solidFill>
                <a:schemeClr val="lt1"/>
              </a:solidFill>
              <a:latin typeface="Nixie One"/>
              <a:ea typeface="Nixie One"/>
              <a:cs typeface="Nixie One"/>
              <a:sym typeface="Nixie One"/>
            </a:endParaRPr>
          </a:p>
        </p:txBody>
      </p:sp>
      <p:sp>
        <p:nvSpPr>
          <p:cNvPr id="634" name="Google Shape;634;p84"/>
          <p:cNvSpPr txBox="1"/>
          <p:nvPr/>
        </p:nvSpPr>
        <p:spPr>
          <a:xfrm>
            <a:off x="0" y="6086200"/>
            <a:ext cx="6246300" cy="66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Nixie One"/>
                <a:ea typeface="Nixie One"/>
                <a:cs typeface="Nixie One"/>
                <a:sym typeface="Nixie One"/>
              </a:rPr>
              <a:t>Source: </a:t>
            </a:r>
            <a:r>
              <a:rPr lang="en-US" sz="1600" b="1" i="0" u="sng" strike="noStrike" cap="none">
                <a:solidFill>
                  <a:schemeClr val="hlink"/>
                </a:solidFill>
                <a:latin typeface="Nixie One"/>
                <a:ea typeface="Nixie One"/>
                <a:cs typeface="Nixie One"/>
                <a:sym typeface="Nixie One"/>
                <a:hlinkClick r:id="rId3"/>
              </a:rPr>
              <a:t>State Implementation and Scaling-up of Evidence-based Practices</a:t>
            </a:r>
            <a:r>
              <a:rPr lang="en-US" sz="1600" b="1" i="0" u="none" strike="noStrike" cap="none">
                <a:solidFill>
                  <a:schemeClr val="dk1"/>
                </a:solidFill>
                <a:latin typeface="Nixie One"/>
                <a:ea typeface="Nixie One"/>
                <a:cs typeface="Nixie One"/>
                <a:sym typeface="Nixie One"/>
              </a:rPr>
              <a:t> (SISEP)</a:t>
            </a:r>
            <a:endParaRPr sz="1600" b="1" i="0" u="none" strike="noStrike" cap="none">
              <a:solidFill>
                <a:srgbClr val="000000"/>
              </a:solidFill>
              <a:latin typeface="Nixie One"/>
              <a:ea typeface="Nixie One"/>
              <a:cs typeface="Nixie One"/>
              <a:sym typeface="Nixie One"/>
            </a:endParaRPr>
          </a:p>
        </p:txBody>
      </p:sp>
      <p:pic>
        <p:nvPicPr>
          <p:cNvPr id="635" name="Google Shape;635;p84" descr="NIRN Communication Protocol worksheet example"/>
          <p:cNvPicPr preferRelativeResize="0"/>
          <p:nvPr/>
        </p:nvPicPr>
        <p:blipFill rotWithShape="1">
          <a:blip r:embed="rId4">
            <a:alphaModFix/>
          </a:blip>
          <a:srcRect l="15220" t="19468" r="18689" b="3973"/>
          <a:stretch/>
        </p:blipFill>
        <p:spPr>
          <a:xfrm>
            <a:off x="858700" y="1456625"/>
            <a:ext cx="7042651" cy="437620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8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100"/>
              <a:buFont typeface="Arial"/>
              <a:buNone/>
            </a:pPr>
            <a:r>
              <a:rPr lang="en-US" b="1">
                <a:latin typeface="Nixie One"/>
                <a:ea typeface="Nixie One"/>
                <a:cs typeface="Nixie One"/>
                <a:sym typeface="Nixie One"/>
              </a:rPr>
              <a:t>Activity</a:t>
            </a:r>
            <a:endParaRPr b="1">
              <a:latin typeface="Nixie One"/>
              <a:ea typeface="Nixie One"/>
              <a:cs typeface="Nixie One"/>
              <a:sym typeface="Nixie One"/>
            </a:endParaRPr>
          </a:p>
        </p:txBody>
      </p:sp>
      <p:sp>
        <p:nvSpPr>
          <p:cNvPr id="641" name="Google Shape;641;p85"/>
          <p:cNvSpPr txBox="1"/>
          <p:nvPr/>
        </p:nvSpPr>
        <p:spPr>
          <a:xfrm>
            <a:off x="3275700" y="5696175"/>
            <a:ext cx="2969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Nixie One"/>
                <a:ea typeface="Nixie One"/>
                <a:cs typeface="Nixie One"/>
                <a:sym typeface="Nixie One"/>
              </a:rPr>
              <a:t>Knowledge and skills</a:t>
            </a:r>
            <a:endParaRPr sz="2000" b="1" i="0" u="none" strike="noStrike" cap="none">
              <a:solidFill>
                <a:schemeClr val="lt1"/>
              </a:solidFill>
              <a:latin typeface="Nixie One"/>
              <a:ea typeface="Nixie One"/>
              <a:cs typeface="Nixie One"/>
              <a:sym typeface="Nixie One"/>
            </a:endParaRPr>
          </a:p>
        </p:txBody>
      </p:sp>
      <p:sp>
        <p:nvSpPr>
          <p:cNvPr id="642" name="Google Shape;642;p85"/>
          <p:cNvSpPr txBox="1"/>
          <p:nvPr/>
        </p:nvSpPr>
        <p:spPr>
          <a:xfrm>
            <a:off x="162925" y="1581675"/>
            <a:ext cx="4701300" cy="4607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400" b="1" i="0" u="none" strike="noStrike" cap="none">
                <a:solidFill>
                  <a:srgbClr val="000000"/>
                </a:solidFill>
                <a:latin typeface="Nixie One"/>
                <a:ea typeface="Nixie One"/>
                <a:cs typeface="Nixie One"/>
                <a:sym typeface="Nixie One"/>
              </a:rPr>
              <a:t>As a group, work on one of the following tasks:</a:t>
            </a:r>
            <a:endParaRPr sz="2400" b="1" i="0" u="none" strike="noStrike" cap="none">
              <a:solidFill>
                <a:srgbClr val="000000"/>
              </a:solidFill>
              <a:latin typeface="Nixie One"/>
              <a:ea typeface="Nixie One"/>
              <a:cs typeface="Nixie One"/>
              <a:sym typeface="Nixie One"/>
            </a:endParaRPr>
          </a:p>
          <a:p>
            <a:pPr marL="914400" marR="0" lvl="1" indent="-381000" algn="l" rtl="0">
              <a:lnSpc>
                <a:spcPct val="100000"/>
              </a:lnSpc>
              <a:spcBef>
                <a:spcPts val="0"/>
              </a:spcBef>
              <a:spcAft>
                <a:spcPts val="0"/>
              </a:spcAft>
              <a:buClr>
                <a:srgbClr val="000000"/>
              </a:buClr>
              <a:buSzPts val="2400"/>
              <a:buFont typeface="Nixie One"/>
              <a:buAutoNum type="alphaLcPeriod"/>
            </a:pPr>
            <a:r>
              <a:rPr lang="en-US" sz="2400" b="1" i="0" u="none" strike="noStrike" cap="none">
                <a:solidFill>
                  <a:srgbClr val="000000"/>
                </a:solidFill>
                <a:latin typeface="Nixie One"/>
                <a:ea typeface="Nixie One"/>
                <a:cs typeface="Nixie One"/>
                <a:sym typeface="Nixie One"/>
              </a:rPr>
              <a:t>Draw a cascading model with detail to represent the coaching communication needed in your division.</a:t>
            </a:r>
            <a:endParaRPr sz="2400" b="1" i="0" u="none" strike="noStrike" cap="none">
              <a:solidFill>
                <a:srgbClr val="000000"/>
              </a:solidFill>
              <a:latin typeface="Nixie One"/>
              <a:ea typeface="Nixie One"/>
              <a:cs typeface="Nixie One"/>
              <a:sym typeface="Nixie One"/>
            </a:endParaRPr>
          </a:p>
          <a:p>
            <a:pPr marL="914400" marR="0" lvl="1" indent="-381000" algn="l" rtl="0">
              <a:lnSpc>
                <a:spcPct val="100000"/>
              </a:lnSpc>
              <a:spcBef>
                <a:spcPts val="0"/>
              </a:spcBef>
              <a:spcAft>
                <a:spcPts val="0"/>
              </a:spcAft>
              <a:buClr>
                <a:srgbClr val="000000"/>
              </a:buClr>
              <a:buSzPts val="2400"/>
              <a:buFont typeface="Nixie One"/>
              <a:buAutoNum type="alphaLcPeriod"/>
            </a:pPr>
            <a:r>
              <a:rPr lang="en-US" sz="2400" b="1" i="0" u="none" strike="noStrike" cap="none">
                <a:solidFill>
                  <a:srgbClr val="000000"/>
                </a:solidFill>
                <a:latin typeface="Nixie One"/>
                <a:ea typeface="Nixie One"/>
                <a:cs typeface="Nixie One"/>
                <a:sym typeface="Nixie One"/>
              </a:rPr>
              <a:t>Begin a Communication protocol worksheet for one aspect of coaching communication in your division.  </a:t>
            </a:r>
            <a:endParaRPr sz="2400" b="1" i="0" u="none" strike="noStrike" cap="none">
              <a:solidFill>
                <a:srgbClr val="000000"/>
              </a:solidFill>
              <a:latin typeface="Nixie One"/>
              <a:ea typeface="Nixie One"/>
              <a:cs typeface="Nixie One"/>
              <a:sym typeface="Nixie One"/>
            </a:endParaRPr>
          </a:p>
        </p:txBody>
      </p:sp>
      <p:pic>
        <p:nvPicPr>
          <p:cNvPr id="643" name="Google Shape;643;p85" descr="Picture of notetaker document"/>
          <p:cNvPicPr preferRelativeResize="0"/>
          <p:nvPr/>
        </p:nvPicPr>
        <p:blipFill rotWithShape="1">
          <a:blip r:embed="rId3">
            <a:alphaModFix/>
          </a:blip>
          <a:srcRect l="42617" t="39277" r="31050" b="11068"/>
          <a:stretch/>
        </p:blipFill>
        <p:spPr>
          <a:xfrm>
            <a:off x="5494050" y="5027000"/>
            <a:ext cx="1608226" cy="1626849"/>
          </a:xfrm>
          <a:prstGeom prst="rect">
            <a:avLst/>
          </a:prstGeom>
          <a:noFill/>
          <a:ln w="9525" cap="flat" cmpd="sng">
            <a:solidFill>
              <a:schemeClr val="accent5"/>
            </a:solidFill>
            <a:prstDash val="solid"/>
            <a:round/>
            <a:headEnd type="none" w="sm" len="sm"/>
            <a:tailEnd type="none" w="sm" len="sm"/>
          </a:ln>
        </p:spPr>
      </p:pic>
      <p:pic>
        <p:nvPicPr>
          <p:cNvPr id="644" name="Google Shape;644;p85" descr="Autumnal decoration with colorful flowers and heart (Provided by Getty Images)"/>
          <p:cNvPicPr preferRelativeResize="0"/>
          <p:nvPr/>
        </p:nvPicPr>
        <p:blipFill>
          <a:blip r:embed="rId4">
            <a:alphaModFix/>
          </a:blip>
          <a:stretch>
            <a:fillRect/>
          </a:stretch>
        </p:blipFill>
        <p:spPr>
          <a:xfrm>
            <a:off x="5351538" y="2208500"/>
            <a:ext cx="3460173" cy="230960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87"/>
          <p:cNvSpPr txBox="1">
            <a:spLocks noGrp="1"/>
          </p:cNvSpPr>
          <p:nvPr>
            <p:ph type="ctrTitle"/>
          </p:nvPr>
        </p:nvSpPr>
        <p:spPr>
          <a:xfrm>
            <a:off x="928464" y="1600200"/>
            <a:ext cx="7240500" cy="1470000"/>
          </a:xfrm>
          <a:prstGeom prst="rect">
            <a:avLst/>
          </a:prstGeom>
          <a:solidFill>
            <a:schemeClr val="lt1">
              <a:alpha val="6745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21127"/>
              </a:buClr>
              <a:buSzPts val="5400"/>
              <a:buFont typeface="Verdana"/>
              <a:buNone/>
            </a:pPr>
            <a:r>
              <a:rPr lang="en-US" sz="4900" b="1">
                <a:latin typeface="Nixie One"/>
                <a:ea typeface="Nixie One"/>
                <a:cs typeface="Nixie One"/>
                <a:sym typeface="Nixie One"/>
              </a:rPr>
              <a:t>Measure the Harvest</a:t>
            </a:r>
            <a:endParaRPr sz="4900" b="1">
              <a:latin typeface="Nixie One"/>
              <a:ea typeface="Nixie One"/>
              <a:cs typeface="Nixie One"/>
              <a:sym typeface="Nixie One"/>
            </a:endParaRPr>
          </a:p>
        </p:txBody>
      </p:sp>
      <p:sp>
        <p:nvSpPr>
          <p:cNvPr id="659" name="Google Shape;659;p87"/>
          <p:cNvSpPr txBox="1">
            <a:spLocks noGrp="1"/>
          </p:cNvSpPr>
          <p:nvPr>
            <p:ph type="subTitle" idx="1"/>
          </p:nvPr>
        </p:nvSpPr>
        <p:spPr>
          <a:xfrm>
            <a:off x="1348325" y="3429000"/>
            <a:ext cx="6400800" cy="1096800"/>
          </a:xfrm>
          <a:prstGeom prst="rect">
            <a:avLst/>
          </a:prstGeom>
          <a:solidFill>
            <a:schemeClr val="lt1">
              <a:alpha val="67450"/>
            </a:schemeClr>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888888"/>
              </a:buClr>
              <a:buSzPts val="3200"/>
              <a:buNone/>
            </a:pPr>
            <a:r>
              <a:rPr lang="en-US" b="1">
                <a:solidFill>
                  <a:srgbClr val="434343"/>
                </a:solidFill>
                <a:latin typeface="Nixie One"/>
                <a:ea typeface="Nixie One"/>
                <a:cs typeface="Nixie One"/>
                <a:sym typeface="Nixie One"/>
              </a:rPr>
              <a:t>Monitoring and Measuring (Accountability) </a:t>
            </a:r>
            <a:endParaRPr b="1">
              <a:solidFill>
                <a:srgbClr val="434343"/>
              </a:solidFill>
              <a:latin typeface="Nixie One"/>
              <a:ea typeface="Nixie One"/>
              <a:cs typeface="Nixie One"/>
              <a:sym typeface="Nixie One"/>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8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000"/>
              <a:buFont typeface="Arial"/>
              <a:buNone/>
            </a:pPr>
            <a:r>
              <a:rPr lang="en-US" b="1">
                <a:latin typeface="Nixie One"/>
                <a:ea typeface="Nixie One"/>
                <a:cs typeface="Nixie One"/>
                <a:sym typeface="Nixie One"/>
              </a:rPr>
              <a:t>Accountability</a:t>
            </a:r>
            <a:endParaRPr b="1">
              <a:latin typeface="Nixie One"/>
              <a:ea typeface="Nixie One"/>
              <a:cs typeface="Nixie One"/>
              <a:sym typeface="Nixie One"/>
            </a:endParaRPr>
          </a:p>
        </p:txBody>
      </p:sp>
      <p:sp>
        <p:nvSpPr>
          <p:cNvPr id="665" name="Google Shape;665;p88"/>
          <p:cNvSpPr txBox="1"/>
          <p:nvPr/>
        </p:nvSpPr>
        <p:spPr>
          <a:xfrm>
            <a:off x="3275700" y="5696175"/>
            <a:ext cx="2969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Nixie One"/>
                <a:ea typeface="Nixie One"/>
                <a:cs typeface="Nixie One"/>
                <a:sym typeface="Nixie One"/>
              </a:rPr>
              <a:t>Knowledge and skills</a:t>
            </a:r>
            <a:endParaRPr sz="2000" b="1" i="0" u="none" strike="noStrike" cap="none">
              <a:solidFill>
                <a:schemeClr val="lt1"/>
              </a:solidFill>
              <a:latin typeface="Nixie One"/>
              <a:ea typeface="Nixie One"/>
              <a:cs typeface="Nixie One"/>
              <a:sym typeface="Nixie One"/>
            </a:endParaRPr>
          </a:p>
        </p:txBody>
      </p:sp>
      <p:sp>
        <p:nvSpPr>
          <p:cNvPr id="666" name="Google Shape;666;p88"/>
          <p:cNvSpPr txBox="1">
            <a:spLocks noGrp="1"/>
          </p:cNvSpPr>
          <p:nvPr>
            <p:ph type="body" idx="4294967295"/>
          </p:nvPr>
        </p:nvSpPr>
        <p:spPr>
          <a:xfrm>
            <a:off x="490650" y="1815900"/>
            <a:ext cx="8162700" cy="401940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SzPts val="3200"/>
              <a:buNone/>
            </a:pPr>
            <a:r>
              <a:rPr lang="en-US" sz="2900" b="1">
                <a:highlight>
                  <a:srgbClr val="FFFFFF"/>
                </a:highlight>
                <a:latin typeface="Nixie One"/>
                <a:ea typeface="Nixie One"/>
                <a:cs typeface="Nixie One"/>
                <a:sym typeface="Nixie One"/>
              </a:rPr>
              <a:t>What Are Various Options?</a:t>
            </a:r>
            <a:endParaRPr sz="2900" b="1">
              <a:highlight>
                <a:srgbClr val="FFFFFF"/>
              </a:highlight>
              <a:latin typeface="Nixie One"/>
              <a:ea typeface="Nixie One"/>
              <a:cs typeface="Nixie One"/>
              <a:sym typeface="Nixie One"/>
            </a:endParaRPr>
          </a:p>
          <a:p>
            <a:pPr marL="457200" lvl="0" indent="-412750" algn="l" rtl="0">
              <a:lnSpc>
                <a:spcPct val="120000"/>
              </a:lnSpc>
              <a:spcBef>
                <a:spcPts val="0"/>
              </a:spcBef>
              <a:spcAft>
                <a:spcPts val="0"/>
              </a:spcAft>
              <a:buSzPts val="2900"/>
              <a:buFont typeface="Nixie One"/>
              <a:buChar char="•"/>
            </a:pPr>
            <a:r>
              <a:rPr lang="en-US" sz="2900" b="1">
                <a:highlight>
                  <a:srgbClr val="FFFFFF"/>
                </a:highlight>
                <a:latin typeface="Nixie One"/>
                <a:ea typeface="Nixie One"/>
                <a:cs typeface="Nixie One"/>
                <a:sym typeface="Nixie One"/>
              </a:rPr>
              <a:t>Current fidelity measures</a:t>
            </a:r>
            <a:endParaRPr sz="2900" b="1">
              <a:highlight>
                <a:srgbClr val="FFFFFF"/>
              </a:highlight>
              <a:latin typeface="Nixie One"/>
              <a:ea typeface="Nixie One"/>
              <a:cs typeface="Nixie One"/>
              <a:sym typeface="Nixie One"/>
            </a:endParaRPr>
          </a:p>
          <a:p>
            <a:pPr marL="457200" lvl="0" indent="-412750" algn="l" rtl="0">
              <a:lnSpc>
                <a:spcPct val="120000"/>
              </a:lnSpc>
              <a:spcBef>
                <a:spcPts val="0"/>
              </a:spcBef>
              <a:spcAft>
                <a:spcPts val="0"/>
              </a:spcAft>
              <a:buSzPts val="2900"/>
              <a:buFont typeface="Nixie One"/>
              <a:buChar char="•"/>
            </a:pPr>
            <a:r>
              <a:rPr lang="en-US" sz="2900" b="1">
                <a:highlight>
                  <a:srgbClr val="FFFFFF"/>
                </a:highlight>
                <a:latin typeface="Nixie One"/>
                <a:ea typeface="Nixie One"/>
                <a:cs typeface="Nixie One"/>
                <a:sym typeface="Nixie One"/>
              </a:rPr>
              <a:t>School/student outcome data</a:t>
            </a:r>
            <a:endParaRPr sz="2900" b="1">
              <a:highlight>
                <a:srgbClr val="FFFFFF"/>
              </a:highlight>
              <a:latin typeface="Nixie One"/>
              <a:ea typeface="Nixie One"/>
              <a:cs typeface="Nixie One"/>
              <a:sym typeface="Nixie One"/>
            </a:endParaRPr>
          </a:p>
          <a:p>
            <a:pPr marL="457200" lvl="0" indent="-412750" algn="l" rtl="0">
              <a:lnSpc>
                <a:spcPct val="120000"/>
              </a:lnSpc>
              <a:spcBef>
                <a:spcPts val="0"/>
              </a:spcBef>
              <a:spcAft>
                <a:spcPts val="0"/>
              </a:spcAft>
              <a:buSzPts val="2900"/>
              <a:buFont typeface="Nixie One"/>
              <a:buChar char="•"/>
            </a:pPr>
            <a:r>
              <a:rPr lang="en-US" sz="2900" b="1">
                <a:highlight>
                  <a:srgbClr val="FFFFFF"/>
                </a:highlight>
                <a:latin typeface="Nixie One"/>
                <a:ea typeface="Nixie One"/>
                <a:cs typeface="Nixie One"/>
                <a:sym typeface="Nixie One"/>
              </a:rPr>
              <a:t>Coaching satisfaction surveys</a:t>
            </a:r>
            <a:endParaRPr sz="2900" b="1">
              <a:highlight>
                <a:srgbClr val="FFFFFF"/>
              </a:highlight>
              <a:latin typeface="Nixie One"/>
              <a:ea typeface="Nixie One"/>
              <a:cs typeface="Nixie One"/>
              <a:sym typeface="Nixie One"/>
            </a:endParaRPr>
          </a:p>
          <a:p>
            <a:pPr marL="457200" lvl="0" indent="-412750" algn="l" rtl="0">
              <a:lnSpc>
                <a:spcPct val="120000"/>
              </a:lnSpc>
              <a:spcBef>
                <a:spcPts val="0"/>
              </a:spcBef>
              <a:spcAft>
                <a:spcPts val="0"/>
              </a:spcAft>
              <a:buSzPts val="2900"/>
              <a:buFont typeface="Nixie One"/>
              <a:buChar char="•"/>
            </a:pPr>
            <a:r>
              <a:rPr lang="en-US" sz="2900" b="1">
                <a:highlight>
                  <a:srgbClr val="FFFFFF"/>
                </a:highlight>
                <a:latin typeface="Nixie One"/>
                <a:ea typeface="Nixie One"/>
                <a:cs typeface="Nixie One"/>
                <a:sym typeface="Nixie One"/>
              </a:rPr>
              <a:t>Observations</a:t>
            </a:r>
            <a:endParaRPr sz="2900" b="1">
              <a:highlight>
                <a:srgbClr val="FFFFFF"/>
              </a:highlight>
              <a:latin typeface="Nixie One"/>
              <a:ea typeface="Nixie One"/>
              <a:cs typeface="Nixie One"/>
              <a:sym typeface="Nixie One"/>
            </a:endParaRPr>
          </a:p>
          <a:p>
            <a:pPr marL="457200" lvl="0" indent="-412750" algn="l" rtl="0">
              <a:lnSpc>
                <a:spcPct val="120000"/>
              </a:lnSpc>
              <a:spcBef>
                <a:spcPts val="0"/>
              </a:spcBef>
              <a:spcAft>
                <a:spcPts val="0"/>
              </a:spcAft>
              <a:buSzPts val="2900"/>
              <a:buFont typeface="Nixie One"/>
              <a:buChar char="•"/>
            </a:pPr>
            <a:r>
              <a:rPr lang="en-US" sz="2900" b="1">
                <a:highlight>
                  <a:srgbClr val="FFFFFF"/>
                </a:highlight>
                <a:latin typeface="Nixie One"/>
                <a:ea typeface="Nixie One"/>
                <a:cs typeface="Nixie One"/>
                <a:sym typeface="Nixie One"/>
              </a:rPr>
              <a:t>Progress monitoring of CSDP</a:t>
            </a:r>
            <a:endParaRPr sz="2900" b="1">
              <a:highlight>
                <a:srgbClr val="FFFFFF"/>
              </a:highlight>
              <a:latin typeface="Nixie One"/>
              <a:ea typeface="Nixie One"/>
              <a:cs typeface="Nixie One"/>
              <a:sym typeface="Nixie One"/>
            </a:endParaRPr>
          </a:p>
          <a:p>
            <a:pPr marL="457200" lvl="0" indent="-412750" algn="l" rtl="0">
              <a:lnSpc>
                <a:spcPct val="120000"/>
              </a:lnSpc>
              <a:spcBef>
                <a:spcPts val="0"/>
              </a:spcBef>
              <a:spcAft>
                <a:spcPts val="0"/>
              </a:spcAft>
              <a:buSzPts val="2900"/>
              <a:buFont typeface="Nixie One"/>
              <a:buChar char="•"/>
            </a:pPr>
            <a:r>
              <a:rPr lang="en-US" sz="2900" b="1">
                <a:highlight>
                  <a:srgbClr val="FFFFFF"/>
                </a:highlight>
                <a:latin typeface="Nixie One"/>
                <a:ea typeface="Nixie One"/>
                <a:cs typeface="Nixie One"/>
                <a:sym typeface="Nixie One"/>
              </a:rPr>
              <a:t>Coaching logs</a:t>
            </a:r>
            <a:endParaRPr sz="2900" b="1">
              <a:highlight>
                <a:srgbClr val="FFFFFF"/>
              </a:highlight>
              <a:latin typeface="Nixie One"/>
              <a:ea typeface="Nixie One"/>
              <a:cs typeface="Nixie One"/>
              <a:sym typeface="Nixie One"/>
            </a:endParaRPr>
          </a:p>
          <a:p>
            <a:pPr marL="2286000" lvl="0" indent="0" algn="l" rtl="0">
              <a:lnSpc>
                <a:spcPct val="120000"/>
              </a:lnSpc>
              <a:spcBef>
                <a:spcPts val="0"/>
              </a:spcBef>
              <a:spcAft>
                <a:spcPts val="0"/>
              </a:spcAft>
              <a:buSzPts val="3200"/>
              <a:buNone/>
            </a:pPr>
            <a:endParaRPr sz="2300">
              <a:highlight>
                <a:srgbClr val="FFFFFF"/>
              </a:highlight>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pic>
        <p:nvPicPr>
          <p:cNvPr id="671" name="Google Shape;671;p89"/>
          <p:cNvPicPr preferRelativeResize="0"/>
          <p:nvPr/>
        </p:nvPicPr>
        <p:blipFill rotWithShape="1">
          <a:blip r:embed="rId3">
            <a:alphaModFix/>
          </a:blip>
          <a:srcRect l="17239" t="29083" r="23417"/>
          <a:stretch/>
        </p:blipFill>
        <p:spPr>
          <a:xfrm>
            <a:off x="311900" y="1371600"/>
            <a:ext cx="8520212" cy="5422075"/>
          </a:xfrm>
          <a:prstGeom prst="rect">
            <a:avLst/>
          </a:prstGeom>
          <a:noFill/>
          <a:ln w="9525" cap="flat" cmpd="sng">
            <a:solidFill>
              <a:srgbClr val="888888"/>
            </a:solidFill>
            <a:prstDash val="solid"/>
            <a:round/>
            <a:headEnd type="none" w="sm" len="sm"/>
            <a:tailEnd type="none" w="sm" len="sm"/>
          </a:ln>
        </p:spPr>
      </p:pic>
      <p:sp>
        <p:nvSpPr>
          <p:cNvPr id="672" name="Google Shape;672;p89"/>
          <p:cNvSpPr/>
          <p:nvPr/>
        </p:nvSpPr>
        <p:spPr>
          <a:xfrm>
            <a:off x="8003400" y="5054275"/>
            <a:ext cx="1140600" cy="1739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673" name="Google Shape;673;p8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Verdana"/>
              <a:buNone/>
            </a:pPr>
            <a:r>
              <a:rPr lang="en-US" b="1">
                <a:latin typeface="Nixie One"/>
                <a:ea typeface="Nixie One"/>
                <a:cs typeface="Nixie One"/>
                <a:sym typeface="Nixie One"/>
              </a:rPr>
              <a:t>Monitoring Fidelity &amp; </a:t>
            </a:r>
            <a:endParaRPr b="1">
              <a:latin typeface="Nixie One"/>
              <a:ea typeface="Nixie One"/>
              <a:cs typeface="Nixie One"/>
              <a:sym typeface="Nixie One"/>
            </a:endParaRPr>
          </a:p>
          <a:p>
            <a:pPr marL="0" lvl="0" indent="0" algn="ctr" rtl="0">
              <a:lnSpc>
                <a:spcPct val="90000"/>
              </a:lnSpc>
              <a:spcBef>
                <a:spcPts val="0"/>
              </a:spcBef>
              <a:spcAft>
                <a:spcPts val="0"/>
              </a:spcAft>
              <a:buClr>
                <a:schemeClr val="lt1"/>
              </a:buClr>
              <a:buSzPct val="100000"/>
              <a:buFont typeface="Verdana"/>
              <a:buNone/>
            </a:pPr>
            <a:r>
              <a:rPr lang="en-US" b="1">
                <a:latin typeface="Nixie One"/>
                <a:ea typeface="Nixie One"/>
                <a:cs typeface="Nixie One"/>
                <a:sym typeface="Nixie One"/>
              </a:rPr>
              <a:t>Measuring Outcomes</a:t>
            </a:r>
            <a:endParaRPr b="1">
              <a:latin typeface="Nixie One"/>
              <a:ea typeface="Nixie One"/>
              <a:cs typeface="Nixie One"/>
              <a:sym typeface="Nixie One"/>
            </a:endParaRPr>
          </a:p>
        </p:txBody>
      </p:sp>
      <p:sp>
        <p:nvSpPr>
          <p:cNvPr id="674" name="Google Shape;674;p89"/>
          <p:cNvSpPr/>
          <p:nvPr/>
        </p:nvSpPr>
        <p:spPr>
          <a:xfrm>
            <a:off x="818875" y="6001875"/>
            <a:ext cx="2618100" cy="336300"/>
          </a:xfrm>
          <a:prstGeom prst="ellipse">
            <a:avLst/>
          </a:prstGeom>
          <a:noFill/>
          <a:ln w="38100" cap="flat" cmpd="sng">
            <a:solidFill>
              <a:srgbClr val="33339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41"/>
          <p:cNvSpPr txBox="1">
            <a:spLocks noGrp="1"/>
          </p:cNvSpPr>
          <p:nvPr>
            <p:ph type="body" idx="1"/>
          </p:nvPr>
        </p:nvSpPr>
        <p:spPr>
          <a:xfrm>
            <a:off x="457200" y="1580300"/>
            <a:ext cx="8229600" cy="42183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SzPts val="1800"/>
              <a:buNone/>
            </a:pPr>
            <a:r>
              <a:rPr lang="en-US" b="1">
                <a:latin typeface="Nixie One"/>
                <a:ea typeface="Nixie One"/>
                <a:cs typeface="Nixie One"/>
                <a:sym typeface="Nixie One"/>
              </a:rPr>
              <a:t>Take 60 seconds to reflect on your purpose for attending this session today.</a:t>
            </a:r>
            <a:endParaRPr b="1">
              <a:latin typeface="Nixie One"/>
              <a:ea typeface="Nixie One"/>
              <a:cs typeface="Nixie One"/>
              <a:sym typeface="Nixie One"/>
            </a:endParaRPr>
          </a:p>
          <a:p>
            <a:pPr marL="457200" lvl="0" indent="-342900" algn="l" rtl="0">
              <a:lnSpc>
                <a:spcPct val="100000"/>
              </a:lnSpc>
              <a:spcBef>
                <a:spcPts val="1000"/>
              </a:spcBef>
              <a:spcAft>
                <a:spcPts val="0"/>
              </a:spcAft>
              <a:buSzPts val="1800"/>
              <a:buFont typeface="Nixie One"/>
              <a:buChar char="•"/>
            </a:pPr>
            <a:r>
              <a:rPr lang="en-US" b="1">
                <a:latin typeface="Nixie One"/>
                <a:ea typeface="Nixie One"/>
                <a:cs typeface="Nixie One"/>
                <a:sym typeface="Nixie One"/>
              </a:rPr>
              <a:t>What do you hope to accomplish?</a:t>
            </a:r>
            <a:endParaRPr b="1">
              <a:latin typeface="Nixie One"/>
              <a:ea typeface="Nixie One"/>
              <a:cs typeface="Nixie One"/>
              <a:sym typeface="Nixie One"/>
            </a:endParaRPr>
          </a:p>
          <a:p>
            <a:pPr marL="457200" lvl="0" indent="-342900" algn="l" rtl="0">
              <a:lnSpc>
                <a:spcPct val="100000"/>
              </a:lnSpc>
              <a:spcBef>
                <a:spcPts val="0"/>
              </a:spcBef>
              <a:spcAft>
                <a:spcPts val="0"/>
              </a:spcAft>
              <a:buSzPts val="1800"/>
              <a:buFont typeface="Nixie One"/>
              <a:buChar char="•"/>
            </a:pPr>
            <a:r>
              <a:rPr lang="en-US" b="1">
                <a:latin typeface="Nixie One"/>
                <a:ea typeface="Nixie One"/>
                <a:cs typeface="Nixie One"/>
                <a:sym typeface="Nixie One"/>
              </a:rPr>
              <a:t>How will you engage in the learning process?</a:t>
            </a:r>
            <a:endParaRPr b="1">
              <a:latin typeface="Nixie One"/>
              <a:ea typeface="Nixie One"/>
              <a:cs typeface="Nixie One"/>
              <a:sym typeface="Nixie One"/>
            </a:endParaRPr>
          </a:p>
          <a:p>
            <a:pPr marL="457200" lvl="0" indent="-342900" algn="l" rtl="0">
              <a:lnSpc>
                <a:spcPct val="100000"/>
              </a:lnSpc>
              <a:spcBef>
                <a:spcPts val="0"/>
              </a:spcBef>
              <a:spcAft>
                <a:spcPts val="0"/>
              </a:spcAft>
              <a:buSzPts val="1800"/>
              <a:buFont typeface="Nixie One"/>
              <a:buChar char="•"/>
            </a:pPr>
            <a:r>
              <a:rPr lang="en-US" b="1">
                <a:latin typeface="Nixie One"/>
                <a:ea typeface="Nixie One"/>
                <a:cs typeface="Nixie One"/>
                <a:sym typeface="Nixie One"/>
              </a:rPr>
              <a:t>What will you need to stay present and engaged during this time?</a:t>
            </a:r>
            <a:endParaRPr b="1">
              <a:latin typeface="Nixie One"/>
              <a:ea typeface="Nixie One"/>
              <a:cs typeface="Nixie One"/>
              <a:sym typeface="Nixie One"/>
            </a:endParaRPr>
          </a:p>
        </p:txBody>
      </p:sp>
      <p:sp>
        <p:nvSpPr>
          <p:cNvPr id="231" name="Google Shape;231;p4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b="1">
                <a:latin typeface="Nixie One"/>
                <a:ea typeface="Nixie One"/>
                <a:cs typeface="Nixie One"/>
                <a:sym typeface="Nixie One"/>
              </a:rPr>
              <a:t>Be Intentional</a:t>
            </a:r>
            <a:endParaRPr b="1">
              <a:latin typeface="Nixie One"/>
              <a:ea typeface="Nixie One"/>
              <a:cs typeface="Nixie One"/>
              <a:sym typeface="Nixie One"/>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90"/>
          <p:cNvSpPr txBox="1"/>
          <p:nvPr/>
        </p:nvSpPr>
        <p:spPr>
          <a:xfrm>
            <a:off x="7447800" y="5512800"/>
            <a:ext cx="1696200" cy="13452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680" name="Google Shape;680;p9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Verdana"/>
              <a:buNone/>
            </a:pPr>
            <a:r>
              <a:rPr lang="en-US" b="1">
                <a:latin typeface="Nixie One"/>
                <a:ea typeface="Nixie One"/>
                <a:cs typeface="Nixie One"/>
                <a:sym typeface="Nixie One"/>
              </a:rPr>
              <a:t>Monitoring Fidelity &amp; </a:t>
            </a:r>
            <a:endParaRPr b="1">
              <a:latin typeface="Nixie One"/>
              <a:ea typeface="Nixie One"/>
              <a:cs typeface="Nixie One"/>
              <a:sym typeface="Nixie One"/>
            </a:endParaRPr>
          </a:p>
          <a:p>
            <a:pPr marL="0" lvl="0" indent="0" algn="ctr" rtl="0">
              <a:lnSpc>
                <a:spcPct val="90000"/>
              </a:lnSpc>
              <a:spcBef>
                <a:spcPts val="0"/>
              </a:spcBef>
              <a:spcAft>
                <a:spcPts val="0"/>
              </a:spcAft>
              <a:buClr>
                <a:schemeClr val="lt1"/>
              </a:buClr>
              <a:buSzPct val="100000"/>
              <a:buFont typeface="Verdana"/>
              <a:buNone/>
            </a:pPr>
            <a:r>
              <a:rPr lang="en-US" b="1">
                <a:latin typeface="Nixie One"/>
                <a:ea typeface="Nixie One"/>
                <a:cs typeface="Nixie One"/>
                <a:sym typeface="Nixie One"/>
              </a:rPr>
              <a:t>Measuring Outcomes</a:t>
            </a:r>
            <a:endParaRPr b="1">
              <a:latin typeface="Nixie One"/>
              <a:ea typeface="Nixie One"/>
              <a:cs typeface="Nixie One"/>
              <a:sym typeface="Nixie One"/>
            </a:endParaRPr>
          </a:p>
        </p:txBody>
      </p:sp>
      <p:pic>
        <p:nvPicPr>
          <p:cNvPr id="681" name="Google Shape;681;p90" descr="Coaching reflection form example"/>
          <p:cNvPicPr preferRelativeResize="0"/>
          <p:nvPr/>
        </p:nvPicPr>
        <p:blipFill rotWithShape="1">
          <a:blip r:embed="rId3">
            <a:alphaModFix/>
          </a:blip>
          <a:srcRect/>
          <a:stretch/>
        </p:blipFill>
        <p:spPr>
          <a:xfrm>
            <a:off x="322375" y="1444850"/>
            <a:ext cx="8686798" cy="529207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9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100"/>
              <a:buFont typeface="Arial"/>
              <a:buNone/>
            </a:pPr>
            <a:r>
              <a:rPr lang="en-US" b="1">
                <a:latin typeface="Nixie One"/>
                <a:ea typeface="Nixie One"/>
                <a:cs typeface="Nixie One"/>
                <a:sym typeface="Nixie One"/>
              </a:rPr>
              <a:t>Activity</a:t>
            </a:r>
            <a:endParaRPr b="1">
              <a:latin typeface="Nixie One"/>
              <a:ea typeface="Nixie One"/>
              <a:cs typeface="Nixie One"/>
              <a:sym typeface="Nixie One"/>
            </a:endParaRPr>
          </a:p>
        </p:txBody>
      </p:sp>
      <p:sp>
        <p:nvSpPr>
          <p:cNvPr id="687" name="Google Shape;687;p91"/>
          <p:cNvSpPr txBox="1"/>
          <p:nvPr/>
        </p:nvSpPr>
        <p:spPr>
          <a:xfrm>
            <a:off x="3275700" y="5696175"/>
            <a:ext cx="2969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Nixie One"/>
                <a:ea typeface="Nixie One"/>
                <a:cs typeface="Nixie One"/>
                <a:sym typeface="Nixie One"/>
              </a:rPr>
              <a:t>Knowledge and skills</a:t>
            </a:r>
            <a:endParaRPr sz="2000" b="1" i="0" u="none" strike="noStrike" cap="none">
              <a:solidFill>
                <a:schemeClr val="lt1"/>
              </a:solidFill>
              <a:latin typeface="Nixie One"/>
              <a:ea typeface="Nixie One"/>
              <a:cs typeface="Nixie One"/>
              <a:sym typeface="Nixie One"/>
            </a:endParaRPr>
          </a:p>
        </p:txBody>
      </p:sp>
      <p:sp>
        <p:nvSpPr>
          <p:cNvPr id="688" name="Google Shape;688;p91"/>
          <p:cNvSpPr txBox="1"/>
          <p:nvPr/>
        </p:nvSpPr>
        <p:spPr>
          <a:xfrm>
            <a:off x="295400" y="1371600"/>
            <a:ext cx="4278000" cy="5486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700"/>
              <a:buFont typeface="Arial"/>
              <a:buNone/>
            </a:pPr>
            <a:r>
              <a:rPr lang="en-US" sz="2700" b="1">
                <a:latin typeface="Nixie One"/>
                <a:ea typeface="Nixie One"/>
                <a:cs typeface="Nixie One"/>
                <a:sym typeface="Nixie One"/>
              </a:rPr>
              <a:t>Options for Discussion:</a:t>
            </a:r>
            <a:endParaRPr sz="2700" b="1" i="0" u="none" strike="noStrike" cap="none">
              <a:solidFill>
                <a:srgbClr val="000000"/>
              </a:solidFill>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2700"/>
              <a:buFont typeface="Arial"/>
              <a:buNone/>
            </a:pPr>
            <a:endParaRPr sz="2700" b="1" i="0" u="none" strike="noStrike" cap="none">
              <a:solidFill>
                <a:srgbClr val="000000"/>
              </a:solidFill>
              <a:latin typeface="Nixie One"/>
              <a:ea typeface="Nixie One"/>
              <a:cs typeface="Nixie One"/>
              <a:sym typeface="Nixie One"/>
            </a:endParaRPr>
          </a:p>
          <a:p>
            <a:pPr marL="457200" marR="0" lvl="0" indent="-400050" algn="l" rtl="0">
              <a:lnSpc>
                <a:spcPct val="100000"/>
              </a:lnSpc>
              <a:spcBef>
                <a:spcPts val="0"/>
              </a:spcBef>
              <a:spcAft>
                <a:spcPts val="0"/>
              </a:spcAft>
              <a:buClr>
                <a:srgbClr val="000000"/>
              </a:buClr>
              <a:buSzPts val="2700"/>
              <a:buFont typeface="Nixie One"/>
              <a:buAutoNum type="arabicPeriod"/>
            </a:pPr>
            <a:r>
              <a:rPr lang="en-US" sz="2700" b="1" i="0" u="none" strike="noStrike" cap="none">
                <a:solidFill>
                  <a:srgbClr val="000000"/>
                </a:solidFill>
                <a:latin typeface="Nixie One"/>
                <a:ea typeface="Nixie One"/>
                <a:cs typeface="Nixie One"/>
                <a:sym typeface="Nixie One"/>
              </a:rPr>
              <a:t>Ways you do/can monitor fidelity</a:t>
            </a:r>
            <a:endParaRPr sz="2700" b="1" i="0" u="none" strike="noStrike" cap="none">
              <a:solidFill>
                <a:srgbClr val="000000"/>
              </a:solidFill>
              <a:latin typeface="Nixie One"/>
              <a:ea typeface="Nixie One"/>
              <a:cs typeface="Nixie One"/>
              <a:sym typeface="Nixie One"/>
            </a:endParaRPr>
          </a:p>
          <a:p>
            <a:pPr marL="914400" marR="0" lvl="0" indent="0" algn="l" rtl="0">
              <a:lnSpc>
                <a:spcPct val="100000"/>
              </a:lnSpc>
              <a:spcBef>
                <a:spcPts val="0"/>
              </a:spcBef>
              <a:spcAft>
                <a:spcPts val="0"/>
              </a:spcAft>
              <a:buNone/>
            </a:pPr>
            <a:endParaRPr sz="2700" b="1" i="0" u="none" strike="noStrike" cap="none">
              <a:solidFill>
                <a:srgbClr val="000000"/>
              </a:solidFill>
              <a:latin typeface="Nixie One"/>
              <a:ea typeface="Nixie One"/>
              <a:cs typeface="Nixie One"/>
              <a:sym typeface="Nixie One"/>
            </a:endParaRPr>
          </a:p>
          <a:p>
            <a:pPr marL="457200" marR="0" lvl="0" indent="-400050" algn="l" rtl="0">
              <a:lnSpc>
                <a:spcPct val="100000"/>
              </a:lnSpc>
              <a:spcBef>
                <a:spcPts val="0"/>
              </a:spcBef>
              <a:spcAft>
                <a:spcPts val="0"/>
              </a:spcAft>
              <a:buClr>
                <a:srgbClr val="000000"/>
              </a:buClr>
              <a:buSzPts val="2700"/>
              <a:buFont typeface="Nixie One"/>
              <a:buAutoNum type="arabicPeriod"/>
            </a:pPr>
            <a:r>
              <a:rPr lang="en-US" sz="2700" b="1" i="0" u="none" strike="noStrike" cap="none">
                <a:solidFill>
                  <a:srgbClr val="000000"/>
                </a:solidFill>
                <a:latin typeface="Nixie One"/>
                <a:ea typeface="Nixie One"/>
                <a:cs typeface="Nixie One"/>
                <a:sym typeface="Nixie One"/>
              </a:rPr>
              <a:t>Ways you do/can measure coaches’ growth</a:t>
            </a:r>
            <a:endParaRPr sz="2700" b="1" i="0" u="none" strike="noStrike" cap="none">
              <a:solidFill>
                <a:srgbClr val="000000"/>
              </a:solidFill>
              <a:latin typeface="Nixie One"/>
              <a:ea typeface="Nixie One"/>
              <a:cs typeface="Nixie One"/>
              <a:sym typeface="Nixie One"/>
            </a:endParaRPr>
          </a:p>
          <a:p>
            <a:pPr marL="914400" marR="0" lvl="0" indent="0" algn="l" rtl="0">
              <a:lnSpc>
                <a:spcPct val="100000"/>
              </a:lnSpc>
              <a:spcBef>
                <a:spcPts val="0"/>
              </a:spcBef>
              <a:spcAft>
                <a:spcPts val="0"/>
              </a:spcAft>
              <a:buNone/>
            </a:pPr>
            <a:endParaRPr sz="2700" b="1" i="0" u="none" strike="noStrike" cap="none">
              <a:solidFill>
                <a:srgbClr val="000000"/>
              </a:solidFill>
              <a:latin typeface="Nixie One"/>
              <a:ea typeface="Nixie One"/>
              <a:cs typeface="Nixie One"/>
              <a:sym typeface="Nixie One"/>
            </a:endParaRPr>
          </a:p>
          <a:p>
            <a:pPr marL="457200" marR="0" lvl="0" indent="-400050" algn="l" rtl="0">
              <a:lnSpc>
                <a:spcPct val="100000"/>
              </a:lnSpc>
              <a:spcBef>
                <a:spcPts val="0"/>
              </a:spcBef>
              <a:spcAft>
                <a:spcPts val="0"/>
              </a:spcAft>
              <a:buClr>
                <a:srgbClr val="000000"/>
              </a:buClr>
              <a:buSzPts val="2700"/>
              <a:buFont typeface="Nixie One"/>
              <a:buAutoNum type="arabicPeriod"/>
            </a:pPr>
            <a:r>
              <a:rPr lang="en-US" sz="2700" b="1" i="0" u="none" strike="noStrike" cap="none">
                <a:solidFill>
                  <a:srgbClr val="000000"/>
                </a:solidFill>
                <a:latin typeface="Nixie One"/>
                <a:ea typeface="Nixie One"/>
                <a:cs typeface="Nixie One"/>
                <a:sym typeface="Nixie One"/>
              </a:rPr>
              <a:t>Ways you do/can measure desired outcomes</a:t>
            </a:r>
            <a:endParaRPr sz="2700" b="1" i="0" u="none" strike="noStrike" cap="none">
              <a:solidFill>
                <a:srgbClr val="000000"/>
              </a:solidFill>
              <a:latin typeface="Nixie One"/>
              <a:ea typeface="Nixie One"/>
              <a:cs typeface="Nixie One"/>
              <a:sym typeface="Nixie One"/>
            </a:endParaRPr>
          </a:p>
        </p:txBody>
      </p:sp>
      <p:pic>
        <p:nvPicPr>
          <p:cNvPr id="689" name="Google Shape;689;p91" descr="Picture of notetaker document"/>
          <p:cNvPicPr preferRelativeResize="0"/>
          <p:nvPr/>
        </p:nvPicPr>
        <p:blipFill rotWithShape="1">
          <a:blip r:embed="rId3">
            <a:alphaModFix/>
          </a:blip>
          <a:srcRect l="42617" t="39277" r="31050" b="11068"/>
          <a:stretch/>
        </p:blipFill>
        <p:spPr>
          <a:xfrm>
            <a:off x="4573400" y="4721409"/>
            <a:ext cx="1931899" cy="1954276"/>
          </a:xfrm>
          <a:prstGeom prst="rect">
            <a:avLst/>
          </a:prstGeom>
          <a:noFill/>
          <a:ln w="9525" cap="flat" cmpd="sng">
            <a:solidFill>
              <a:schemeClr val="accent5"/>
            </a:solidFill>
            <a:prstDash val="solid"/>
            <a:round/>
            <a:headEnd type="none" w="sm" len="sm"/>
            <a:tailEnd type="none" w="sm" len="sm"/>
          </a:ln>
        </p:spPr>
      </p:pic>
      <p:pic>
        <p:nvPicPr>
          <p:cNvPr id="690" name="Google Shape;690;p91" descr="Autumnal decoration with colorful flowers and heart (Provided by Getty Images)"/>
          <p:cNvPicPr preferRelativeResize="0"/>
          <p:nvPr/>
        </p:nvPicPr>
        <p:blipFill>
          <a:blip r:embed="rId4">
            <a:alphaModFix/>
          </a:blip>
          <a:stretch>
            <a:fillRect/>
          </a:stretch>
        </p:blipFill>
        <p:spPr>
          <a:xfrm>
            <a:off x="4956163" y="2117275"/>
            <a:ext cx="3460173" cy="230960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92"/>
          <p:cNvSpPr txBox="1">
            <a:spLocks noGrp="1"/>
          </p:cNvSpPr>
          <p:nvPr>
            <p:ph type="ctrTitle"/>
          </p:nvPr>
        </p:nvSpPr>
        <p:spPr>
          <a:xfrm>
            <a:off x="928464" y="1600200"/>
            <a:ext cx="7240500" cy="1470000"/>
          </a:xfrm>
          <a:prstGeom prst="rect">
            <a:avLst/>
          </a:prstGeom>
          <a:solidFill>
            <a:schemeClr val="lt1">
              <a:alpha val="6745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21127"/>
              </a:buClr>
              <a:buSzPts val="5400"/>
              <a:buFont typeface="Verdana"/>
              <a:buNone/>
            </a:pPr>
            <a:r>
              <a:rPr lang="en-US" sz="4900" b="1">
                <a:latin typeface="Nixie One"/>
                <a:ea typeface="Nixie One"/>
                <a:cs typeface="Nixie One"/>
                <a:sym typeface="Nixie One"/>
              </a:rPr>
              <a:t>Preserve the Ongoing Growth</a:t>
            </a:r>
            <a:endParaRPr sz="4900" b="1">
              <a:latin typeface="Nixie One"/>
              <a:ea typeface="Nixie One"/>
              <a:cs typeface="Nixie One"/>
              <a:sym typeface="Nixie One"/>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93"/>
          <p:cNvSpPr txBox="1">
            <a:spLocks noGrp="1"/>
          </p:cNvSpPr>
          <p:nvPr>
            <p:ph type="title"/>
          </p:nvPr>
        </p:nvSpPr>
        <p:spPr>
          <a:xfrm>
            <a:off x="914400" y="352350"/>
            <a:ext cx="2551200" cy="1082700"/>
          </a:xfrm>
          <a:prstGeom prst="rect">
            <a:avLst/>
          </a:prstGeom>
          <a:solidFill>
            <a:schemeClr val="lt1"/>
          </a:solid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2000"/>
              <a:buFont typeface="Calibri"/>
              <a:buNone/>
            </a:pPr>
            <a:r>
              <a:rPr lang="en-US" sz="3000">
                <a:latin typeface="Nixie One"/>
                <a:ea typeface="Nixie One"/>
                <a:cs typeface="Nixie One"/>
                <a:sym typeface="Nixie One"/>
              </a:rPr>
              <a:t>Evaluation</a:t>
            </a:r>
            <a:endParaRPr sz="3000">
              <a:latin typeface="Nixie One"/>
              <a:ea typeface="Nixie One"/>
              <a:cs typeface="Nixie One"/>
              <a:sym typeface="Nixie One"/>
            </a:endParaRPr>
          </a:p>
          <a:p>
            <a:pPr marL="0" lvl="0" indent="0" algn="l" rtl="0">
              <a:lnSpc>
                <a:spcPct val="90000"/>
              </a:lnSpc>
              <a:spcBef>
                <a:spcPts val="0"/>
              </a:spcBef>
              <a:spcAft>
                <a:spcPts val="0"/>
              </a:spcAft>
              <a:buClr>
                <a:schemeClr val="dk1"/>
              </a:buClr>
              <a:buSzPts val="2000"/>
              <a:buFont typeface="Calibri"/>
              <a:buNone/>
            </a:pPr>
            <a:endParaRPr sz="3000"/>
          </a:p>
        </p:txBody>
      </p:sp>
      <p:sp>
        <p:nvSpPr>
          <p:cNvPr id="701" name="Google Shape;701;p93"/>
          <p:cNvSpPr txBox="1">
            <a:spLocks noGrp="1"/>
          </p:cNvSpPr>
          <p:nvPr>
            <p:ph type="body" idx="2"/>
          </p:nvPr>
        </p:nvSpPr>
        <p:spPr>
          <a:xfrm>
            <a:off x="457200" y="1435101"/>
            <a:ext cx="3008313" cy="4512778"/>
          </a:xfrm>
          <a:prstGeom prst="rect">
            <a:avLst/>
          </a:prstGeom>
          <a:solidFill>
            <a:srgbClr val="003369">
              <a:alpha val="74509"/>
            </a:srgbClr>
          </a:solid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lt1"/>
              </a:buClr>
              <a:buSzPts val="2400"/>
              <a:buNone/>
            </a:pPr>
            <a:r>
              <a:rPr lang="en-US" sz="2700" b="1">
                <a:latin typeface="Nixie One"/>
                <a:ea typeface="Nixie One"/>
                <a:cs typeface="Nixie One"/>
                <a:sym typeface="Nixie One"/>
              </a:rPr>
              <a:t>Thank you for taking a walk with us today. Please complete the evaluation to provide us feedback to assist with our planning. </a:t>
            </a:r>
            <a:endParaRPr/>
          </a:p>
        </p:txBody>
      </p:sp>
      <p:pic>
        <p:nvPicPr>
          <p:cNvPr id="3" name="Picture 2">
            <a:extLst>
              <a:ext uri="{FF2B5EF4-FFF2-40B4-BE49-F238E27FC236}">
                <a16:creationId xmlns:a16="http://schemas.microsoft.com/office/drawing/2014/main" id="{8C8ACD3C-EDC3-4049-A875-643DAB85357A}"/>
              </a:ext>
            </a:extLst>
          </p:cNvPr>
          <p:cNvPicPr>
            <a:picLocks noChangeAspect="1"/>
          </p:cNvPicPr>
          <p:nvPr/>
        </p:nvPicPr>
        <p:blipFill>
          <a:blip r:embed="rId3"/>
          <a:stretch>
            <a:fillRect/>
          </a:stretch>
        </p:blipFill>
        <p:spPr>
          <a:xfrm>
            <a:off x="4326998" y="1151837"/>
            <a:ext cx="3388134" cy="3388134"/>
          </a:xfrm>
          <a:prstGeom prst="rect">
            <a:avLst/>
          </a:prstGeom>
        </p:spPr>
      </p:pic>
      <p:sp>
        <p:nvSpPr>
          <p:cNvPr id="4" name="TextBox 3">
            <a:extLst>
              <a:ext uri="{FF2B5EF4-FFF2-40B4-BE49-F238E27FC236}">
                <a16:creationId xmlns:a16="http://schemas.microsoft.com/office/drawing/2014/main" id="{CFAAD1C4-70A1-40CB-AAAB-B3E38B3422B4}"/>
              </a:ext>
            </a:extLst>
          </p:cNvPr>
          <p:cNvSpPr txBox="1"/>
          <p:nvPr/>
        </p:nvSpPr>
        <p:spPr>
          <a:xfrm>
            <a:off x="3583500" y="4837470"/>
            <a:ext cx="5678487" cy="523220"/>
          </a:xfrm>
          <a:prstGeom prst="rect">
            <a:avLst/>
          </a:prstGeom>
          <a:noFill/>
        </p:spPr>
        <p:txBody>
          <a:bodyPr wrap="square" rtlCol="0">
            <a:spAutoFit/>
          </a:bodyPr>
          <a:lstStyle/>
          <a:p>
            <a:r>
              <a:rPr lang="en-US" sz="2800" b="1" dirty="0">
                <a:latin typeface="Nixie One" panose="020B0604020202020204" charset="0"/>
              </a:rPr>
              <a:t>https://tinyurl.com/9bjaycmh</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9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b="1">
                <a:latin typeface="Nixie One"/>
                <a:ea typeface="Nixie One"/>
                <a:cs typeface="Nixie One"/>
                <a:sym typeface="Nixie One"/>
              </a:rPr>
              <a:t>Thank you for all that you do!!</a:t>
            </a:r>
            <a:endParaRPr b="1">
              <a:latin typeface="Nixie One"/>
              <a:ea typeface="Nixie One"/>
              <a:cs typeface="Nixie One"/>
              <a:sym typeface="Nixie One"/>
            </a:endParaRPr>
          </a:p>
        </p:txBody>
      </p:sp>
      <p:pic>
        <p:nvPicPr>
          <p:cNvPr id="716" name="Google Shape;716;p95" descr="Thank you sign"/>
          <p:cNvPicPr preferRelativeResize="0"/>
          <p:nvPr/>
        </p:nvPicPr>
        <p:blipFill rotWithShape="1">
          <a:blip r:embed="rId3">
            <a:alphaModFix/>
          </a:blip>
          <a:srcRect/>
          <a:stretch/>
        </p:blipFill>
        <p:spPr>
          <a:xfrm>
            <a:off x="739650" y="2255650"/>
            <a:ext cx="7495075" cy="23467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96"/>
          <p:cNvSpPr txBox="1">
            <a:spLocks noGrp="1"/>
          </p:cNvSpPr>
          <p:nvPr>
            <p:ph type="body" idx="1"/>
          </p:nvPr>
        </p:nvSpPr>
        <p:spPr>
          <a:xfrm>
            <a:off x="228600" y="1441475"/>
            <a:ext cx="8458200" cy="5190600"/>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100"/>
              <a:buFont typeface="Arial"/>
              <a:buNone/>
            </a:pPr>
            <a:r>
              <a:rPr lang="en-US" sz="2200" b="1">
                <a:latin typeface="Nixie One"/>
                <a:ea typeface="Nixie One"/>
                <a:cs typeface="Nixie One"/>
                <a:sym typeface="Nixie One"/>
              </a:rPr>
              <a:t>Aguilar, E. (2019). You can’t have a coaching culture without a structure. </a:t>
            </a:r>
            <a:r>
              <a:rPr lang="en-US" sz="2200" b="1" i="1">
                <a:latin typeface="Nixie One"/>
                <a:ea typeface="Nixie One"/>
                <a:cs typeface="Nixie One"/>
                <a:sym typeface="Nixie One"/>
              </a:rPr>
              <a:t>ASCD, 77</a:t>
            </a:r>
            <a:r>
              <a:rPr lang="en-US" sz="2200" b="1">
                <a:latin typeface="Nixie One"/>
                <a:ea typeface="Nixie One"/>
                <a:cs typeface="Nixie One"/>
                <a:sym typeface="Nixie One"/>
              </a:rPr>
              <a:t>(3), </a:t>
            </a:r>
            <a:r>
              <a:rPr lang="en-US" sz="2200" b="1" u="sng">
                <a:solidFill>
                  <a:schemeClr val="hlink"/>
                </a:solidFill>
                <a:latin typeface="Nixie One"/>
                <a:ea typeface="Nixie One"/>
                <a:cs typeface="Nixie One"/>
                <a:sym typeface="Nixie One"/>
                <a:hlinkClick r:id="rId3"/>
              </a:rPr>
              <a:t>https://www.ascd.org/el/articles/you-cant-have-a-coaching-culture-without-a-structure</a:t>
            </a:r>
            <a:r>
              <a:rPr lang="en-US" sz="2200" b="1">
                <a:latin typeface="Nixie One"/>
                <a:ea typeface="Nixie One"/>
                <a:cs typeface="Nixie One"/>
                <a:sym typeface="Nixie One"/>
              </a:rPr>
              <a:t> </a:t>
            </a:r>
            <a:endParaRPr sz="2200" b="1">
              <a:latin typeface="Nixie One"/>
              <a:ea typeface="Nixie One"/>
              <a:cs typeface="Nixie One"/>
              <a:sym typeface="Nixie One"/>
            </a:endParaRPr>
          </a:p>
          <a:p>
            <a:pPr marL="0" lvl="0" indent="0" algn="l" rtl="0">
              <a:lnSpc>
                <a:spcPct val="100000"/>
              </a:lnSpc>
              <a:spcBef>
                <a:spcPts val="0"/>
              </a:spcBef>
              <a:spcAft>
                <a:spcPts val="0"/>
              </a:spcAft>
              <a:buNone/>
            </a:pPr>
            <a:endParaRPr sz="2200" b="1">
              <a:latin typeface="Nixie One"/>
              <a:ea typeface="Nixie One"/>
              <a:cs typeface="Nixie One"/>
              <a:sym typeface="Nixie One"/>
            </a:endParaRPr>
          </a:p>
          <a:p>
            <a:pPr marL="0" lvl="0" indent="0" algn="l" rtl="0">
              <a:lnSpc>
                <a:spcPct val="100000"/>
              </a:lnSpc>
              <a:spcBef>
                <a:spcPts val="0"/>
              </a:spcBef>
              <a:spcAft>
                <a:spcPts val="0"/>
              </a:spcAft>
              <a:buNone/>
            </a:pPr>
            <a:r>
              <a:rPr lang="en-US" sz="2200" b="1">
                <a:latin typeface="Nixie One"/>
                <a:ea typeface="Nixie One"/>
                <a:cs typeface="Nixie One"/>
                <a:sym typeface="Nixie One"/>
              </a:rPr>
              <a:t>Boone, B. &amp; Wellman, M. (2018). </a:t>
            </a:r>
            <a:r>
              <a:rPr lang="en-US" sz="2200" b="1" i="1">
                <a:latin typeface="Nixie One"/>
                <a:ea typeface="Nixie One"/>
                <a:cs typeface="Nixie One"/>
                <a:sym typeface="Nixie One"/>
              </a:rPr>
              <a:t>Partnerships for literacy series: Coaching service delivery plan template</a:t>
            </a:r>
            <a:r>
              <a:rPr lang="en-US" sz="2200" b="1">
                <a:latin typeface="Nixie One"/>
                <a:ea typeface="Nixie One"/>
                <a:cs typeface="Nixie One"/>
                <a:sym typeface="Nixie One"/>
              </a:rPr>
              <a:t>. The Ohio State University. Retrieved from </a:t>
            </a:r>
            <a:r>
              <a:rPr lang="en-US" sz="2200" b="1" u="sng">
                <a:solidFill>
                  <a:schemeClr val="hlink"/>
                </a:solidFill>
                <a:latin typeface="Nixie One"/>
                <a:ea typeface="Nixie One"/>
                <a:cs typeface="Nixie One"/>
                <a:sym typeface="Nixie One"/>
                <a:hlinkClick r:id="rId4"/>
              </a:rPr>
              <a:t>http://u.osu.edu/familyschoolpartnerships/earlyliteracy/</a:t>
            </a:r>
            <a:endParaRPr sz="2200" b="1">
              <a:latin typeface="Nixie One"/>
              <a:ea typeface="Nixie One"/>
              <a:cs typeface="Nixie One"/>
              <a:sym typeface="Nixie One"/>
            </a:endParaRPr>
          </a:p>
          <a:p>
            <a:pPr marL="0" lvl="0" indent="0" algn="l" rtl="0">
              <a:lnSpc>
                <a:spcPct val="100000"/>
              </a:lnSpc>
              <a:spcBef>
                <a:spcPts val="0"/>
              </a:spcBef>
              <a:spcAft>
                <a:spcPts val="0"/>
              </a:spcAft>
              <a:buNone/>
            </a:pPr>
            <a:endParaRPr sz="2200" b="1">
              <a:latin typeface="Nixie One"/>
              <a:ea typeface="Nixie One"/>
              <a:cs typeface="Nixie One"/>
              <a:sym typeface="Nixie One"/>
            </a:endParaRPr>
          </a:p>
          <a:p>
            <a:pPr marL="0" lvl="0" indent="0" algn="l" rtl="0">
              <a:lnSpc>
                <a:spcPct val="100000"/>
              </a:lnSpc>
              <a:spcBef>
                <a:spcPts val="0"/>
              </a:spcBef>
              <a:spcAft>
                <a:spcPts val="0"/>
              </a:spcAft>
              <a:buNone/>
            </a:pPr>
            <a:r>
              <a:rPr lang="en-US" sz="2200" b="1">
                <a:latin typeface="Nixie One"/>
                <a:ea typeface="Nixie One"/>
                <a:cs typeface="Nixie One"/>
                <a:sym typeface="Nixie One"/>
              </a:rPr>
              <a:t>Center on Positive Behavioral Interventions and Supports (July 2023). </a:t>
            </a:r>
            <a:r>
              <a:rPr lang="en-US" sz="2200" b="1" i="1">
                <a:latin typeface="Nixie One"/>
                <a:ea typeface="Nixie One"/>
                <a:cs typeface="Nixie One"/>
                <a:sym typeface="Nixie One"/>
              </a:rPr>
              <a:t>Positive Behavioral Interventions and Supports (PBIS) implementation blueprint</a:t>
            </a:r>
            <a:r>
              <a:rPr lang="en-US" sz="2200" b="1">
                <a:latin typeface="Nixie One"/>
                <a:ea typeface="Nixie One"/>
                <a:cs typeface="Nixie One"/>
                <a:sym typeface="Nixie One"/>
              </a:rPr>
              <a:t>. University of Oregon. </a:t>
            </a:r>
            <a:r>
              <a:rPr lang="en-US" sz="2200" b="1" u="sng">
                <a:solidFill>
                  <a:schemeClr val="hlink"/>
                </a:solidFill>
                <a:latin typeface="Nixie One"/>
                <a:ea typeface="Nixie One"/>
                <a:cs typeface="Nixie One"/>
                <a:sym typeface="Nixie One"/>
                <a:hlinkClick r:id="rId5"/>
              </a:rPr>
              <a:t>www.pbis.org</a:t>
            </a:r>
            <a:endParaRPr/>
          </a:p>
        </p:txBody>
      </p:sp>
      <p:sp>
        <p:nvSpPr>
          <p:cNvPr id="723" name="Google Shape;723;p96"/>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b="1">
                <a:latin typeface="Nixie One"/>
                <a:ea typeface="Nixie One"/>
                <a:cs typeface="Nixie One"/>
                <a:sym typeface="Nixie One"/>
              </a:rPr>
              <a:t>References</a:t>
            </a:r>
            <a:endParaRPr b="1">
              <a:latin typeface="Nixie One"/>
              <a:ea typeface="Nixie One"/>
              <a:cs typeface="Nixie One"/>
              <a:sym typeface="Nixie One"/>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97"/>
          <p:cNvSpPr txBox="1">
            <a:spLocks noGrp="1"/>
          </p:cNvSpPr>
          <p:nvPr>
            <p:ph type="body" idx="1"/>
          </p:nvPr>
        </p:nvSpPr>
        <p:spPr>
          <a:xfrm>
            <a:off x="228600" y="1441450"/>
            <a:ext cx="8458200" cy="5190600"/>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100"/>
              <a:buFont typeface="Arial"/>
              <a:buNone/>
            </a:pPr>
            <a:r>
              <a:rPr lang="en-US" sz="2200" b="1">
                <a:latin typeface="Nixie One"/>
                <a:ea typeface="Nixie One"/>
                <a:cs typeface="Nixie One"/>
                <a:sym typeface="Nixie One"/>
              </a:rPr>
              <a:t>Cusumano, D. &amp; Preston, A. (2018). </a:t>
            </a:r>
            <a:r>
              <a:rPr lang="en-US" sz="2200" b="1" i="1">
                <a:latin typeface="Nixie One"/>
                <a:ea typeface="Nixie One"/>
                <a:cs typeface="Nixie One"/>
                <a:sym typeface="Nixie One"/>
              </a:rPr>
              <a:t>Practice profile for coaching. </a:t>
            </a:r>
            <a:r>
              <a:rPr lang="en-US" sz="2200" b="1">
                <a:latin typeface="Nixie One"/>
                <a:ea typeface="Nixie One"/>
                <a:cs typeface="Nixie One"/>
                <a:sym typeface="Nixie One"/>
              </a:rPr>
              <a:t>State Implementation and Scaling-Up of Evidence-Based Practices Active Implementation Hub. </a:t>
            </a:r>
            <a:r>
              <a:rPr lang="en-US" sz="2200" b="1" u="sng">
                <a:solidFill>
                  <a:schemeClr val="hlink"/>
                </a:solidFill>
                <a:latin typeface="Nixie One"/>
                <a:ea typeface="Nixie One"/>
                <a:cs typeface="Nixie One"/>
                <a:sym typeface="Nixie One"/>
                <a:hlinkClick r:id="rId3"/>
              </a:rPr>
              <a:t>https://implementation.fpg.unc.edu/wp-content/uploads/Practice-Profile-for-Coaching.docx.pdf</a:t>
            </a:r>
            <a:r>
              <a:rPr lang="en-US" sz="2200" b="1">
                <a:latin typeface="Nixie One"/>
                <a:ea typeface="Nixie One"/>
                <a:cs typeface="Nixie One"/>
                <a:sym typeface="Nixie One"/>
              </a:rPr>
              <a:t> </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US" sz="2200" b="1" i="1">
                <a:highlight>
                  <a:srgbClr val="FFFFFF"/>
                </a:highlight>
                <a:uFill>
                  <a:noFill/>
                </a:uFill>
                <a:latin typeface="Nixie One"/>
                <a:ea typeface="Nixie One"/>
                <a:cs typeface="Nixie One"/>
                <a:sym typeface="Nixie One"/>
                <a:hlinkClick r:id="rId4"/>
              </a:rPr>
              <a:t>Decision-making authority</a:t>
            </a:r>
            <a:r>
              <a:rPr lang="en-US" sz="2200" b="1" i="1">
                <a:highlight>
                  <a:srgbClr val="FFFFFF"/>
                </a:highlight>
                <a:latin typeface="Nixie One"/>
                <a:ea typeface="Nixie One"/>
                <a:cs typeface="Nixie One"/>
                <a:sym typeface="Nixie One"/>
              </a:rPr>
              <a:t> definition</a:t>
            </a:r>
            <a:r>
              <a:rPr lang="en-US" sz="2200" b="1">
                <a:highlight>
                  <a:srgbClr val="FFFFFF"/>
                </a:highlight>
                <a:latin typeface="Nixie One"/>
                <a:ea typeface="Nixie One"/>
                <a:cs typeface="Nixie One"/>
                <a:sym typeface="Nixie One"/>
              </a:rPr>
              <a:t>. (2023, October 15). Law Insider. Retrieved October 15, 2023 from </a:t>
            </a:r>
            <a:r>
              <a:rPr lang="en-US" sz="2200" b="1" u="sng">
                <a:solidFill>
                  <a:schemeClr val="hlink"/>
                </a:solidFill>
                <a:highlight>
                  <a:srgbClr val="FFFFFF"/>
                </a:highlight>
                <a:latin typeface="Nixie One"/>
                <a:ea typeface="Nixie One"/>
                <a:cs typeface="Nixie One"/>
                <a:sym typeface="Nixie One"/>
                <a:hlinkClick r:id="rId5"/>
              </a:rPr>
              <a:t>https://www.lawinsider.com/dictionary/decision-making-authority#:~:text=Decision%2Dmaking%20authority%20means%20the%20power%20to%20make%20important%20decisions,-Sample%201Sample</a:t>
            </a:r>
            <a:endParaRPr sz="2200" b="1">
              <a:highlight>
                <a:srgbClr val="FFFFFF"/>
              </a:highlight>
              <a:latin typeface="Nixie One"/>
              <a:ea typeface="Nixie One"/>
              <a:cs typeface="Nixie One"/>
              <a:sym typeface="Nixie One"/>
            </a:endParaRPr>
          </a:p>
          <a:p>
            <a:pPr marL="0" lvl="0" indent="0" algn="l" rtl="0">
              <a:lnSpc>
                <a:spcPct val="100000"/>
              </a:lnSpc>
              <a:spcBef>
                <a:spcPts val="0"/>
              </a:spcBef>
              <a:spcAft>
                <a:spcPts val="0"/>
              </a:spcAft>
              <a:buNone/>
            </a:pPr>
            <a:endParaRPr/>
          </a:p>
        </p:txBody>
      </p:sp>
      <p:sp>
        <p:nvSpPr>
          <p:cNvPr id="730" name="Google Shape;730;p97"/>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b="1">
                <a:latin typeface="Nixie One"/>
                <a:ea typeface="Nixie One"/>
                <a:cs typeface="Nixie One"/>
                <a:sym typeface="Nixie One"/>
              </a:rPr>
              <a:t>References</a:t>
            </a:r>
            <a:endParaRPr b="1">
              <a:latin typeface="Nixie One"/>
              <a:ea typeface="Nixie One"/>
              <a:cs typeface="Nixie One"/>
              <a:sym typeface="Nixie One"/>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98"/>
          <p:cNvSpPr txBox="1">
            <a:spLocks noGrp="1"/>
          </p:cNvSpPr>
          <p:nvPr>
            <p:ph type="body" idx="1"/>
          </p:nvPr>
        </p:nvSpPr>
        <p:spPr>
          <a:xfrm>
            <a:off x="170725" y="1371600"/>
            <a:ext cx="8458200" cy="5190600"/>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en-US" sz="2200" b="1" i="1">
                <a:highlight>
                  <a:schemeClr val="lt1"/>
                </a:highlight>
                <a:latin typeface="Nixie One"/>
                <a:ea typeface="Nixie One"/>
                <a:cs typeface="Nixie One"/>
                <a:sym typeface="Nixie One"/>
              </a:rPr>
              <a:t>Foundations for implementation. </a:t>
            </a:r>
            <a:r>
              <a:rPr lang="en-US" sz="2200" b="1">
                <a:highlight>
                  <a:schemeClr val="lt1"/>
                </a:highlight>
                <a:latin typeface="Nixie One"/>
                <a:ea typeface="Nixie One"/>
                <a:cs typeface="Nixie One"/>
                <a:sym typeface="Nixie One"/>
              </a:rPr>
              <a:t>(2023, October 15). Florida Positive Behavioral Interventions &amp; Supports Project. Retrieved October 15, 2023 from </a:t>
            </a:r>
            <a:r>
              <a:rPr lang="en-US" sz="2200" b="1" u="sng">
                <a:solidFill>
                  <a:schemeClr val="hlink"/>
                </a:solidFill>
                <a:highlight>
                  <a:schemeClr val="lt1"/>
                </a:highlight>
                <a:latin typeface="Nixie One"/>
                <a:ea typeface="Nixie One"/>
                <a:cs typeface="Nixie One"/>
                <a:sym typeface="Nixie One"/>
                <a:hlinkClick r:id="rId3"/>
              </a:rPr>
              <a:t>https://flpbis.cbcs.usf.edu/foundations/problem-solving.html</a:t>
            </a:r>
            <a:r>
              <a:rPr lang="en-US" sz="2200" b="1">
                <a:highlight>
                  <a:schemeClr val="lt1"/>
                </a:highlight>
                <a:latin typeface="Nixie One"/>
                <a:ea typeface="Nixie One"/>
                <a:cs typeface="Nixie One"/>
                <a:sym typeface="Nixie One"/>
              </a:rPr>
              <a:t> </a:t>
            </a:r>
            <a:endParaRPr sz="2200" b="1">
              <a:latin typeface="Nixie One"/>
              <a:ea typeface="Nixie One"/>
              <a:cs typeface="Nixie One"/>
              <a:sym typeface="Nixie One"/>
            </a:endParaRPr>
          </a:p>
          <a:p>
            <a:pPr marL="0" lvl="0" indent="0" algn="l" rtl="0">
              <a:lnSpc>
                <a:spcPct val="100000"/>
              </a:lnSpc>
              <a:spcBef>
                <a:spcPts val="0"/>
              </a:spcBef>
              <a:spcAft>
                <a:spcPts val="0"/>
              </a:spcAft>
              <a:buNone/>
            </a:pPr>
            <a:endParaRPr sz="2200" b="1">
              <a:latin typeface="Nixie One"/>
              <a:ea typeface="Nixie One"/>
              <a:cs typeface="Nixie One"/>
              <a:sym typeface="Nixie One"/>
            </a:endParaRPr>
          </a:p>
          <a:p>
            <a:pPr marL="0" lvl="0" indent="0" algn="l" rtl="0">
              <a:lnSpc>
                <a:spcPct val="100000"/>
              </a:lnSpc>
              <a:spcBef>
                <a:spcPts val="0"/>
              </a:spcBef>
              <a:spcAft>
                <a:spcPts val="0"/>
              </a:spcAft>
              <a:buNone/>
            </a:pPr>
            <a:r>
              <a:rPr lang="en-US" sz="2200" b="1">
                <a:latin typeface="Nixie One"/>
                <a:ea typeface="Nixie One"/>
                <a:cs typeface="Nixie One"/>
                <a:sym typeface="Nixie One"/>
              </a:rPr>
              <a:t>MacKay, B. (n.d.). </a:t>
            </a:r>
            <a:r>
              <a:rPr lang="en-US" sz="2200" b="1" i="1">
                <a:latin typeface="Nixie One"/>
                <a:ea typeface="Nixie One"/>
                <a:cs typeface="Nixie One"/>
                <a:sym typeface="Nixie One"/>
              </a:rPr>
              <a:t>Decision making authority: When you have it and when you don’t. </a:t>
            </a:r>
            <a:r>
              <a:rPr lang="en-US" sz="2200" b="1">
                <a:latin typeface="Nixie One"/>
                <a:ea typeface="Nixie One"/>
                <a:cs typeface="Nixie One"/>
                <a:sym typeface="Nixie One"/>
              </a:rPr>
              <a:t>North Star Facilitators. </a:t>
            </a:r>
            <a:r>
              <a:rPr lang="en-US" sz="2200" b="1" u="sng">
                <a:solidFill>
                  <a:schemeClr val="hlink"/>
                </a:solidFill>
                <a:latin typeface="Nixie One"/>
                <a:ea typeface="Nixie One"/>
                <a:cs typeface="Nixie One"/>
                <a:sym typeface="Nixie One"/>
                <a:hlinkClick r:id="rId4"/>
              </a:rPr>
              <a:t>https://northstarfacilitators.com/2019/04/decision-making-authority/</a:t>
            </a:r>
            <a:r>
              <a:rPr lang="en-US" sz="2200" b="1">
                <a:latin typeface="Nixie One"/>
                <a:ea typeface="Nixie One"/>
                <a:cs typeface="Nixie One"/>
                <a:sym typeface="Nixie One"/>
              </a:rPr>
              <a:t> </a:t>
            </a:r>
            <a:endParaRPr sz="2200" b="1">
              <a:latin typeface="Nixie One"/>
              <a:ea typeface="Nixie One"/>
              <a:cs typeface="Nixie One"/>
              <a:sym typeface="Nixie One"/>
            </a:endParaRPr>
          </a:p>
          <a:p>
            <a:pPr marL="0" lvl="0" indent="0" algn="l" rtl="0">
              <a:lnSpc>
                <a:spcPct val="100000"/>
              </a:lnSpc>
              <a:spcBef>
                <a:spcPts val="0"/>
              </a:spcBef>
              <a:spcAft>
                <a:spcPts val="0"/>
              </a:spcAft>
              <a:buNone/>
            </a:pPr>
            <a:endParaRPr sz="2200" b="1">
              <a:latin typeface="Nixie One"/>
              <a:ea typeface="Nixie One"/>
              <a:cs typeface="Nixie One"/>
              <a:sym typeface="Nixie One"/>
            </a:endParaRPr>
          </a:p>
          <a:p>
            <a:pPr marL="0" lvl="0" indent="0" algn="l" rtl="0">
              <a:lnSpc>
                <a:spcPct val="100000"/>
              </a:lnSpc>
              <a:spcBef>
                <a:spcPts val="0"/>
              </a:spcBef>
              <a:spcAft>
                <a:spcPts val="0"/>
              </a:spcAft>
              <a:buNone/>
            </a:pPr>
            <a:r>
              <a:rPr lang="en-US" sz="2200" b="1">
                <a:latin typeface="Nixie One"/>
                <a:ea typeface="Nixie One"/>
                <a:cs typeface="Nixie One"/>
                <a:sym typeface="Nixie One"/>
              </a:rPr>
              <a:t>Michigan’s MTSS Technical Assistance Center. (2021). </a:t>
            </a:r>
            <a:r>
              <a:rPr lang="en-US" sz="2200" b="1" i="1">
                <a:latin typeface="Nixie One"/>
                <a:ea typeface="Nixie One"/>
                <a:cs typeface="Nixie One"/>
                <a:sym typeface="Nixie One"/>
              </a:rPr>
              <a:t>District coaching system: School leadership team coach, version 1.0. </a:t>
            </a:r>
            <a:r>
              <a:rPr lang="en-US" sz="2200" b="1">
                <a:latin typeface="Nixie One"/>
                <a:ea typeface="Nixie One"/>
                <a:cs typeface="Nixie One"/>
                <a:sym typeface="Nixie One"/>
              </a:rPr>
              <a:t>Michigan’s MTSS Technical Assistance Center. </a:t>
            </a:r>
            <a:r>
              <a:rPr lang="en-US" sz="2200" b="1" u="sng">
                <a:solidFill>
                  <a:schemeClr val="hlink"/>
                </a:solidFill>
                <a:latin typeface="Nixie One"/>
                <a:ea typeface="Nixie One"/>
                <a:cs typeface="Nixie One"/>
                <a:sym typeface="Nixie One"/>
                <a:hlinkClick r:id="rId5"/>
              </a:rPr>
              <a:t>https://mimtsstac.org/</a:t>
            </a:r>
            <a:r>
              <a:rPr lang="en-US" sz="2200" b="1">
                <a:latin typeface="Nixie One"/>
                <a:ea typeface="Nixie One"/>
                <a:cs typeface="Nixie One"/>
                <a:sym typeface="Nixie One"/>
              </a:rPr>
              <a:t> </a:t>
            </a:r>
            <a:endParaRPr/>
          </a:p>
        </p:txBody>
      </p:sp>
      <p:sp>
        <p:nvSpPr>
          <p:cNvPr id="737" name="Google Shape;737;p98"/>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b="1">
                <a:latin typeface="Nixie One"/>
                <a:ea typeface="Nixie One"/>
                <a:cs typeface="Nixie One"/>
                <a:sym typeface="Nixie One"/>
              </a:rPr>
              <a:t>References</a:t>
            </a:r>
            <a:endParaRPr b="1">
              <a:latin typeface="Nixie One"/>
              <a:ea typeface="Nixie One"/>
              <a:cs typeface="Nixie One"/>
              <a:sym typeface="Nixie One"/>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99"/>
          <p:cNvSpPr txBox="1">
            <a:spLocks noGrp="1"/>
          </p:cNvSpPr>
          <p:nvPr>
            <p:ph type="body" idx="1"/>
          </p:nvPr>
        </p:nvSpPr>
        <p:spPr>
          <a:xfrm>
            <a:off x="228600" y="1528275"/>
            <a:ext cx="8458200" cy="5643300"/>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en-US" sz="2200" b="1">
                <a:latin typeface="Nixie One"/>
                <a:ea typeface="Nixie One"/>
                <a:cs typeface="Nixie One"/>
                <a:sym typeface="Nixie One"/>
              </a:rPr>
              <a:t>National Center on Intensive Intervention. (n.d.). </a:t>
            </a:r>
            <a:r>
              <a:rPr lang="en-US" sz="2200" b="1" i="1">
                <a:latin typeface="Nixie One"/>
                <a:ea typeface="Nixie One"/>
                <a:cs typeface="Nixie One"/>
                <a:sym typeface="Nixie One"/>
              </a:rPr>
              <a:t>Coaching selection criteria and training</a:t>
            </a:r>
            <a:r>
              <a:rPr lang="en-US" sz="2200" b="1">
                <a:latin typeface="Nixie One"/>
                <a:ea typeface="Nixie One"/>
                <a:cs typeface="Nixie One"/>
                <a:sym typeface="Nixie One"/>
              </a:rPr>
              <a:t>. National Center on Intensive Intervention. </a:t>
            </a:r>
            <a:r>
              <a:rPr lang="en-US" sz="2200" b="1" u="sng">
                <a:solidFill>
                  <a:schemeClr val="hlink"/>
                </a:solidFill>
                <a:latin typeface="Nixie One"/>
                <a:ea typeface="Nixie One"/>
                <a:cs typeface="Nixie One"/>
                <a:sym typeface="Nixie One"/>
                <a:hlinkClick r:id="rId3"/>
              </a:rPr>
              <a:t>https://intensiveintervention.org/</a:t>
            </a:r>
            <a:r>
              <a:rPr lang="en-US" sz="2200" b="1">
                <a:latin typeface="Nixie One"/>
                <a:ea typeface="Nixie One"/>
                <a:cs typeface="Nixie One"/>
                <a:sym typeface="Nixie One"/>
              </a:rPr>
              <a:t> </a:t>
            </a:r>
            <a:endParaRPr sz="2200" b="1">
              <a:latin typeface="Nixie One"/>
              <a:ea typeface="Nixie One"/>
              <a:cs typeface="Nixie One"/>
              <a:sym typeface="Nixie One"/>
            </a:endParaRPr>
          </a:p>
          <a:p>
            <a:pPr marL="0" lvl="0" indent="0" algn="l" rtl="0">
              <a:lnSpc>
                <a:spcPct val="100000"/>
              </a:lnSpc>
              <a:spcBef>
                <a:spcPts val="0"/>
              </a:spcBef>
              <a:spcAft>
                <a:spcPts val="0"/>
              </a:spcAft>
              <a:buNone/>
            </a:pPr>
            <a:endParaRPr sz="2200" b="1">
              <a:latin typeface="Nixie One"/>
              <a:ea typeface="Nixie One"/>
              <a:cs typeface="Nixie One"/>
              <a:sym typeface="Nixie One"/>
            </a:endParaRPr>
          </a:p>
          <a:p>
            <a:pPr marL="0" lvl="0" indent="0" algn="l" rtl="0">
              <a:lnSpc>
                <a:spcPct val="100000"/>
              </a:lnSpc>
              <a:spcBef>
                <a:spcPts val="0"/>
              </a:spcBef>
              <a:spcAft>
                <a:spcPts val="0"/>
              </a:spcAft>
              <a:buNone/>
            </a:pPr>
            <a:r>
              <a:rPr lang="en-US" sz="2200" b="1">
                <a:latin typeface="Nixie One"/>
                <a:ea typeface="Nixie One"/>
                <a:cs typeface="Nixie One"/>
                <a:sym typeface="Nixie One"/>
              </a:rPr>
              <a:t>New Brunswick Department of Education and Early Childhood Development. (2013). </a:t>
            </a:r>
            <a:r>
              <a:rPr lang="en-US" sz="2200" b="1" i="1">
                <a:latin typeface="Nixie One"/>
                <a:ea typeface="Nixie One"/>
                <a:cs typeface="Nixie One"/>
                <a:sym typeface="Nixie One"/>
              </a:rPr>
              <a:t>Education support services teams: Instructional coaching model. </a:t>
            </a:r>
            <a:r>
              <a:rPr lang="en-US" sz="2200" b="1" u="sng">
                <a:solidFill>
                  <a:schemeClr val="hlink"/>
                </a:solidFill>
                <a:latin typeface="Nixie One"/>
                <a:ea typeface="Nixie One"/>
                <a:cs typeface="Nixie One"/>
                <a:sym typeface="Nixie One"/>
                <a:hlinkClick r:id="rId4"/>
              </a:rPr>
              <a:t>https://tmyles.weebly.com/uploads/2/6/2/6/26261249/nb_instructional_coaching_model.pdf</a:t>
            </a:r>
            <a:endParaRPr sz="2200" b="1">
              <a:latin typeface="Nixie One"/>
              <a:ea typeface="Nixie One"/>
              <a:cs typeface="Nixie One"/>
              <a:sym typeface="Nixie One"/>
            </a:endParaRPr>
          </a:p>
          <a:p>
            <a:pPr marL="0" lvl="0" indent="0" algn="l" rtl="0">
              <a:lnSpc>
                <a:spcPct val="100000"/>
              </a:lnSpc>
              <a:spcBef>
                <a:spcPts val="0"/>
              </a:spcBef>
              <a:spcAft>
                <a:spcPts val="0"/>
              </a:spcAft>
              <a:buNone/>
            </a:pPr>
            <a:endParaRPr sz="2200" b="1">
              <a:latin typeface="Nixie One"/>
              <a:ea typeface="Nixie One"/>
              <a:cs typeface="Nixie One"/>
              <a:sym typeface="Nixie One"/>
            </a:endParaRPr>
          </a:p>
          <a:p>
            <a:pPr marL="0" lvl="0" indent="0" algn="l" rtl="0">
              <a:lnSpc>
                <a:spcPct val="100000"/>
              </a:lnSpc>
              <a:spcBef>
                <a:spcPts val="0"/>
              </a:spcBef>
              <a:spcAft>
                <a:spcPts val="0"/>
              </a:spcAft>
              <a:buClr>
                <a:schemeClr val="dk1"/>
              </a:buClr>
              <a:buSzPts val="1100"/>
              <a:buFont typeface="Arial"/>
              <a:buNone/>
            </a:pPr>
            <a:r>
              <a:rPr lang="en-US" sz="2200" b="1">
                <a:latin typeface="Nixie One"/>
                <a:ea typeface="Nixie One"/>
                <a:cs typeface="Nixie One"/>
                <a:sym typeface="Nixie One"/>
              </a:rPr>
              <a:t>State Implementation and Scaling-Up Practices. (2013). </a:t>
            </a:r>
            <a:r>
              <a:rPr lang="en-US" sz="2200" b="1" i="1">
                <a:latin typeface="Nixie One"/>
                <a:ea typeface="Nixie One"/>
                <a:cs typeface="Nixie One"/>
                <a:sym typeface="Nixie One"/>
              </a:rPr>
              <a:t>Communication protocols worksheet</a:t>
            </a:r>
            <a:r>
              <a:rPr lang="en-US" sz="2200" b="1">
                <a:latin typeface="Nixie One"/>
                <a:ea typeface="Nixie One"/>
                <a:cs typeface="Nixie One"/>
                <a:sym typeface="Nixie One"/>
              </a:rPr>
              <a:t>. </a:t>
            </a:r>
            <a:r>
              <a:rPr lang="en-US" sz="2200" b="1" u="sng">
                <a:solidFill>
                  <a:schemeClr val="hlink"/>
                </a:solidFill>
                <a:latin typeface="Nixie One"/>
                <a:ea typeface="Nixie One"/>
                <a:cs typeface="Nixie One"/>
                <a:sym typeface="Nixie One"/>
                <a:hlinkClick r:id="rId5"/>
              </a:rPr>
              <a:t>https://implementation.fpg.unc.edu/resource/communication-protocols-worksheet/</a:t>
            </a:r>
            <a:r>
              <a:rPr lang="en-US" sz="2200" b="1">
                <a:latin typeface="Nixie One"/>
                <a:ea typeface="Nixie One"/>
                <a:cs typeface="Nixie One"/>
                <a:sym typeface="Nixie One"/>
              </a:rPr>
              <a:t>  </a:t>
            </a:r>
            <a:endParaRPr sz="2200" b="1">
              <a:latin typeface="Nixie One"/>
              <a:ea typeface="Nixie One"/>
              <a:cs typeface="Nixie One"/>
              <a:sym typeface="Nixie One"/>
            </a:endParaRPr>
          </a:p>
        </p:txBody>
      </p:sp>
      <p:sp>
        <p:nvSpPr>
          <p:cNvPr id="744" name="Google Shape;744;p99"/>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b="1">
                <a:latin typeface="Nixie One"/>
                <a:ea typeface="Nixie One"/>
                <a:cs typeface="Nixie One"/>
                <a:sym typeface="Nixie One"/>
              </a:rPr>
              <a:t>References</a:t>
            </a:r>
            <a:endParaRPr b="1">
              <a:latin typeface="Nixie One"/>
              <a:ea typeface="Nixie One"/>
              <a:cs typeface="Nixie One"/>
              <a:sym typeface="Nixie One"/>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100"/>
          <p:cNvSpPr txBox="1">
            <a:spLocks noGrp="1"/>
          </p:cNvSpPr>
          <p:nvPr>
            <p:ph type="body" idx="1"/>
          </p:nvPr>
        </p:nvSpPr>
        <p:spPr>
          <a:xfrm>
            <a:off x="228600" y="1371600"/>
            <a:ext cx="8458200" cy="3880500"/>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100"/>
              <a:buFont typeface="Arial"/>
              <a:buNone/>
            </a:pPr>
            <a:r>
              <a:rPr lang="en-US" sz="2200" b="1">
                <a:highlight>
                  <a:schemeClr val="lt1"/>
                </a:highlight>
                <a:latin typeface="Nixie One"/>
                <a:ea typeface="Nixie One"/>
                <a:cs typeface="Nixie One"/>
                <a:sym typeface="Nixie One"/>
              </a:rPr>
              <a:t>Vermont Agency of Education. (2016). </a:t>
            </a:r>
            <a:r>
              <a:rPr lang="en-US" sz="2200" b="1" i="1">
                <a:highlight>
                  <a:schemeClr val="lt1"/>
                </a:highlight>
                <a:latin typeface="Nixie One"/>
                <a:ea typeface="Nixie One"/>
                <a:cs typeface="Nixie One"/>
                <a:sym typeface="Nixie One"/>
              </a:rPr>
              <a:t>Coaching as professional learning: Guidelines for implementing effective coaching systems</a:t>
            </a:r>
            <a:r>
              <a:rPr lang="en-US" sz="2200" b="1">
                <a:highlight>
                  <a:schemeClr val="lt1"/>
                </a:highlight>
                <a:latin typeface="Nixie One"/>
                <a:ea typeface="Nixie One"/>
                <a:cs typeface="Nixie One"/>
                <a:sym typeface="Nixie One"/>
              </a:rPr>
              <a:t>. </a:t>
            </a:r>
            <a:r>
              <a:rPr lang="en-US" sz="2200" b="1" u="sng">
                <a:solidFill>
                  <a:schemeClr val="hlink"/>
                </a:solidFill>
                <a:highlight>
                  <a:schemeClr val="lt1"/>
                </a:highlight>
                <a:latin typeface="Nixie One"/>
                <a:ea typeface="Nixie One"/>
                <a:cs typeface="Nixie One"/>
                <a:sym typeface="Nixie One"/>
                <a:hlinkClick r:id="rId3"/>
              </a:rPr>
              <a:t>https://education.vermont.gov/sites/aoe/files/documents/edu-coaching-as-professional-learning_0.pdf</a:t>
            </a:r>
            <a:r>
              <a:rPr lang="en-US" sz="2200" b="1">
                <a:highlight>
                  <a:schemeClr val="lt1"/>
                </a:highlight>
                <a:latin typeface="Nixie One"/>
                <a:ea typeface="Nixie One"/>
                <a:cs typeface="Nixie One"/>
                <a:sym typeface="Nixie One"/>
              </a:rPr>
              <a:t> </a:t>
            </a:r>
            <a:endParaRPr sz="2200" b="1">
              <a:latin typeface="Nixie One"/>
              <a:ea typeface="Nixie One"/>
              <a:cs typeface="Nixie One"/>
              <a:sym typeface="Nixie One"/>
            </a:endParaRPr>
          </a:p>
          <a:p>
            <a:pPr marL="0" lvl="0" indent="0" algn="l" rtl="0">
              <a:lnSpc>
                <a:spcPct val="100000"/>
              </a:lnSpc>
              <a:spcBef>
                <a:spcPts val="0"/>
              </a:spcBef>
              <a:spcAft>
                <a:spcPts val="0"/>
              </a:spcAft>
              <a:buNone/>
            </a:pPr>
            <a:endParaRPr sz="2200" b="1">
              <a:latin typeface="Nixie One"/>
              <a:ea typeface="Nixie One"/>
              <a:cs typeface="Nixie One"/>
              <a:sym typeface="Nixie One"/>
            </a:endParaRPr>
          </a:p>
          <a:p>
            <a:pPr marL="0" lvl="0" indent="0" algn="l" rtl="0">
              <a:lnSpc>
                <a:spcPct val="100000"/>
              </a:lnSpc>
              <a:spcBef>
                <a:spcPts val="0"/>
              </a:spcBef>
              <a:spcAft>
                <a:spcPts val="0"/>
              </a:spcAft>
              <a:buNone/>
            </a:pPr>
            <a:endParaRPr sz="2200" b="1" i="1">
              <a:latin typeface="Nixie One"/>
              <a:ea typeface="Nixie One"/>
              <a:cs typeface="Nixie One"/>
              <a:sym typeface="Nixie One"/>
            </a:endParaRPr>
          </a:p>
          <a:p>
            <a:pPr marL="0" lvl="0" indent="0" algn="l" rtl="0">
              <a:lnSpc>
                <a:spcPct val="100000"/>
              </a:lnSpc>
              <a:spcBef>
                <a:spcPts val="0"/>
              </a:spcBef>
              <a:spcAft>
                <a:spcPts val="0"/>
              </a:spcAft>
              <a:buNone/>
            </a:pPr>
            <a:r>
              <a:rPr lang="en-US" sz="2200" b="1" i="1">
                <a:latin typeface="Nixie One"/>
                <a:ea typeface="Nixie One"/>
                <a:cs typeface="Nixie One"/>
                <a:sym typeface="Nixie One"/>
              </a:rPr>
              <a:t>Wisconsin Department of Education. </a:t>
            </a:r>
            <a:r>
              <a:rPr lang="en-US" sz="2200" b="1">
                <a:latin typeface="Nixie One"/>
                <a:ea typeface="Nixie One"/>
                <a:cs typeface="Nixie One"/>
                <a:sym typeface="Nixie One"/>
              </a:rPr>
              <a:t>(2023, October 15). Coaching. Retrieved October 15, 2023 from </a:t>
            </a:r>
            <a:r>
              <a:rPr lang="en-US" sz="2200" b="1" u="sng">
                <a:solidFill>
                  <a:schemeClr val="hlink"/>
                </a:solidFill>
                <a:latin typeface="Nixie One"/>
                <a:ea typeface="Nixie One"/>
                <a:cs typeface="Nixie One"/>
                <a:sym typeface="Nixie One"/>
                <a:hlinkClick r:id="rId4"/>
              </a:rPr>
              <a:t>https://dpi.wi.gov/coaching</a:t>
            </a:r>
            <a:r>
              <a:rPr lang="en-US" sz="2200" b="1">
                <a:latin typeface="Nixie One"/>
                <a:ea typeface="Nixie One"/>
                <a:cs typeface="Nixie One"/>
                <a:sym typeface="Nixie One"/>
              </a:rPr>
              <a:t> </a:t>
            </a:r>
            <a:endParaRPr sz="2200" b="1">
              <a:latin typeface="Nixie One"/>
              <a:ea typeface="Nixie One"/>
              <a:cs typeface="Nixie One"/>
              <a:sym typeface="Nixie One"/>
            </a:endParaRPr>
          </a:p>
        </p:txBody>
      </p:sp>
      <p:sp>
        <p:nvSpPr>
          <p:cNvPr id="751" name="Google Shape;751;p100"/>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b="1">
                <a:latin typeface="Nixie One"/>
                <a:ea typeface="Nixie One"/>
                <a:cs typeface="Nixie One"/>
                <a:sym typeface="Nixie One"/>
              </a:rPr>
              <a:t>References</a:t>
            </a:r>
            <a:endParaRPr b="1">
              <a:latin typeface="Nixie One"/>
              <a:ea typeface="Nixie One"/>
              <a:cs typeface="Nixie One"/>
              <a:sym typeface="Nixie One"/>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42"/>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2000"/>
              <a:buNone/>
            </a:pPr>
            <a:r>
              <a:rPr lang="en-US" sz="2200">
                <a:latin typeface="Nixie One"/>
                <a:ea typeface="Nixie One"/>
                <a:cs typeface="Nixie One"/>
                <a:sym typeface="Nixie One"/>
              </a:rPr>
              <a:t>Connection</a:t>
            </a:r>
            <a:r>
              <a:rPr lang="en-US" sz="2200" b="1">
                <a:latin typeface="Nixie One"/>
                <a:ea typeface="Nixie One"/>
                <a:cs typeface="Nixie One"/>
                <a:sym typeface="Nixie One"/>
              </a:rPr>
              <a:t> Activity</a:t>
            </a:r>
            <a:endParaRPr sz="2200" b="1">
              <a:latin typeface="Nixie One"/>
              <a:ea typeface="Nixie One"/>
              <a:cs typeface="Nixie One"/>
              <a:sym typeface="Nixie One"/>
            </a:endParaRPr>
          </a:p>
        </p:txBody>
      </p:sp>
      <p:sp>
        <p:nvSpPr>
          <p:cNvPr id="238" name="Google Shape;238;p42"/>
          <p:cNvSpPr txBox="1">
            <a:spLocks noGrp="1"/>
          </p:cNvSpPr>
          <p:nvPr>
            <p:ph type="body" idx="2"/>
          </p:nvPr>
        </p:nvSpPr>
        <p:spPr>
          <a:xfrm>
            <a:off x="457200" y="1435101"/>
            <a:ext cx="3008400" cy="4512900"/>
          </a:xfrm>
          <a:prstGeom prst="rect">
            <a:avLst/>
          </a:prstGeom>
          <a:solidFill>
            <a:srgbClr val="003369">
              <a:alpha val="74509"/>
            </a:srgbClr>
          </a:solid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endParaRPr/>
          </a:p>
          <a:p>
            <a:pPr marL="0" lvl="0" indent="0" algn="l" rtl="0">
              <a:lnSpc>
                <a:spcPct val="90000"/>
              </a:lnSpc>
              <a:spcBef>
                <a:spcPts val="1000"/>
              </a:spcBef>
              <a:spcAft>
                <a:spcPts val="0"/>
              </a:spcAft>
              <a:buSzPts val="2400"/>
              <a:buNone/>
            </a:pPr>
            <a:r>
              <a:rPr lang="en-US" sz="2200" b="1">
                <a:latin typeface="Nixie One"/>
                <a:ea typeface="Nixie One"/>
                <a:cs typeface="Nixie One"/>
                <a:sym typeface="Nixie One"/>
              </a:rPr>
              <a:t>In your small group, discuss the following:</a:t>
            </a:r>
            <a:endParaRPr sz="2200" b="1">
              <a:latin typeface="Nixie One"/>
              <a:ea typeface="Nixie One"/>
              <a:cs typeface="Nixie One"/>
              <a:sym typeface="Nixie One"/>
            </a:endParaRPr>
          </a:p>
          <a:p>
            <a:pPr marL="0" lvl="0" indent="0" algn="l" rtl="0">
              <a:lnSpc>
                <a:spcPct val="90000"/>
              </a:lnSpc>
              <a:spcBef>
                <a:spcPts val="1000"/>
              </a:spcBef>
              <a:spcAft>
                <a:spcPts val="0"/>
              </a:spcAft>
              <a:buSzPts val="2400"/>
              <a:buNone/>
            </a:pPr>
            <a:endParaRPr sz="2200" b="1">
              <a:latin typeface="Nixie One"/>
              <a:ea typeface="Nixie One"/>
              <a:cs typeface="Nixie One"/>
              <a:sym typeface="Nixie One"/>
            </a:endParaRPr>
          </a:p>
          <a:p>
            <a:pPr marL="0" lvl="0" indent="0" algn="l" rtl="0">
              <a:lnSpc>
                <a:spcPct val="90000"/>
              </a:lnSpc>
              <a:spcBef>
                <a:spcPts val="1000"/>
              </a:spcBef>
              <a:spcAft>
                <a:spcPts val="0"/>
              </a:spcAft>
              <a:buSzPts val="2400"/>
              <a:buNone/>
            </a:pPr>
            <a:r>
              <a:rPr lang="en-US" sz="2200" b="1">
                <a:latin typeface="Nixie One"/>
                <a:ea typeface="Nixie One"/>
                <a:cs typeface="Nixie One"/>
                <a:sym typeface="Nixie One"/>
              </a:rPr>
              <a:t>Which figure best represents your vision for coaching in your division?</a:t>
            </a:r>
            <a:endParaRPr sz="2200" b="1">
              <a:latin typeface="Nixie One"/>
              <a:ea typeface="Nixie One"/>
              <a:cs typeface="Nixie One"/>
              <a:sym typeface="Nixie One"/>
            </a:endParaRPr>
          </a:p>
          <a:p>
            <a:pPr marL="0" lvl="0" indent="0" algn="l" rtl="0">
              <a:lnSpc>
                <a:spcPct val="90000"/>
              </a:lnSpc>
              <a:spcBef>
                <a:spcPts val="1000"/>
              </a:spcBef>
              <a:spcAft>
                <a:spcPts val="0"/>
              </a:spcAft>
              <a:buSzPts val="2400"/>
              <a:buNone/>
            </a:pPr>
            <a:endParaRPr sz="2200" b="1">
              <a:latin typeface="Nixie One"/>
              <a:ea typeface="Nixie One"/>
              <a:cs typeface="Nixie One"/>
              <a:sym typeface="Nixie One"/>
            </a:endParaRPr>
          </a:p>
          <a:p>
            <a:pPr marL="0" lvl="0" indent="0" algn="l" rtl="0">
              <a:lnSpc>
                <a:spcPct val="90000"/>
              </a:lnSpc>
              <a:spcBef>
                <a:spcPts val="1000"/>
              </a:spcBef>
              <a:spcAft>
                <a:spcPts val="0"/>
              </a:spcAft>
              <a:buSzPts val="2400"/>
              <a:buNone/>
            </a:pPr>
            <a:r>
              <a:rPr lang="en-US" sz="2200" b="1">
                <a:latin typeface="Nixie One"/>
                <a:ea typeface="Nixie One"/>
                <a:cs typeface="Nixie One"/>
                <a:sym typeface="Nixie One"/>
              </a:rPr>
              <a:t>Why?</a:t>
            </a:r>
            <a:endParaRPr sz="2200" b="1">
              <a:latin typeface="Nixie One"/>
              <a:ea typeface="Nixie One"/>
              <a:cs typeface="Nixie One"/>
              <a:sym typeface="Nixie One"/>
            </a:endParaRPr>
          </a:p>
        </p:txBody>
      </p:sp>
      <p:pic>
        <p:nvPicPr>
          <p:cNvPr id="239" name="Google Shape;239;p42" descr="A drawing of a tree with images of people standing on the tree branches and on the ground under the tree"/>
          <p:cNvPicPr preferRelativeResize="0"/>
          <p:nvPr/>
        </p:nvPicPr>
        <p:blipFill rotWithShape="1">
          <a:blip r:embed="rId3">
            <a:alphaModFix/>
          </a:blip>
          <a:srcRect/>
          <a:stretch/>
        </p:blipFill>
        <p:spPr>
          <a:xfrm>
            <a:off x="4221974" y="273050"/>
            <a:ext cx="4256226" cy="5674951"/>
          </a:xfrm>
          <a:prstGeom prst="rect">
            <a:avLst/>
          </a:prstGeom>
          <a:noFill/>
          <a:ln>
            <a:noFill/>
          </a:ln>
        </p:spPr>
      </p:pic>
      <p:sp>
        <p:nvSpPr>
          <p:cNvPr id="240" name="Google Shape;240;p42"/>
          <p:cNvSpPr txBox="1"/>
          <p:nvPr/>
        </p:nvSpPr>
        <p:spPr>
          <a:xfrm>
            <a:off x="457200" y="6196300"/>
            <a:ext cx="5102700" cy="37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sng" strike="noStrike" cap="none">
                <a:solidFill>
                  <a:schemeClr val="hlink"/>
                </a:solidFill>
                <a:latin typeface="Nixie One"/>
                <a:ea typeface="Nixie One"/>
                <a:cs typeface="Nixie One"/>
                <a:sym typeface="Nixie One"/>
                <a:hlinkClick r:id="rId4"/>
              </a:rPr>
              <a:t>Source: School Counselors for MTSS</a:t>
            </a:r>
            <a:endParaRPr sz="1400" b="1" i="0" u="none" strike="noStrike" cap="none">
              <a:solidFill>
                <a:schemeClr val="dk1"/>
              </a:solidFill>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1500"/>
              <a:buFont typeface="Arial"/>
              <a:buNone/>
            </a:pPr>
            <a:endParaRPr sz="1500" b="1" i="0" u="none" strike="noStrike" cap="none">
              <a:solidFill>
                <a:schemeClr val="dk1"/>
              </a:solidFill>
              <a:latin typeface="Nixie One"/>
              <a:ea typeface="Nixie One"/>
              <a:cs typeface="Nixie One"/>
              <a:sym typeface="Nixie One"/>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4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b="1">
                <a:latin typeface="Nixie One"/>
                <a:ea typeface="Nixie One"/>
                <a:cs typeface="Nixie One"/>
                <a:sym typeface="Nixie One"/>
              </a:rPr>
              <a:t>Where does coaching fit in?</a:t>
            </a:r>
            <a:endParaRPr b="1">
              <a:latin typeface="Nixie One"/>
              <a:ea typeface="Nixie One"/>
              <a:cs typeface="Nixie One"/>
              <a:sym typeface="Nixie One"/>
            </a:endParaRPr>
          </a:p>
        </p:txBody>
      </p:sp>
      <p:pic>
        <p:nvPicPr>
          <p:cNvPr id="247" name="Google Shape;247;p43" descr="Visual of PBIS Leadership Teaming components"/>
          <p:cNvPicPr preferRelativeResize="0"/>
          <p:nvPr/>
        </p:nvPicPr>
        <p:blipFill rotWithShape="1">
          <a:blip r:embed="rId3">
            <a:alphaModFix/>
          </a:blip>
          <a:srcRect/>
          <a:stretch/>
        </p:blipFill>
        <p:spPr>
          <a:xfrm>
            <a:off x="1436775" y="1526150"/>
            <a:ext cx="5851025" cy="4606100"/>
          </a:xfrm>
          <a:prstGeom prst="rect">
            <a:avLst/>
          </a:prstGeom>
          <a:noFill/>
          <a:ln>
            <a:noFill/>
          </a:ln>
        </p:spPr>
      </p:pic>
      <p:sp>
        <p:nvSpPr>
          <p:cNvPr id="248" name="Google Shape;248;p43"/>
          <p:cNvSpPr txBox="1"/>
          <p:nvPr/>
        </p:nvSpPr>
        <p:spPr>
          <a:xfrm>
            <a:off x="145700" y="6180900"/>
            <a:ext cx="75330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Nixie One"/>
                <a:ea typeface="Nixie One"/>
                <a:cs typeface="Nixie One"/>
                <a:sym typeface="Nixie One"/>
              </a:rPr>
              <a:t>Source: </a:t>
            </a:r>
            <a:r>
              <a:rPr lang="en-US" sz="1600" b="1" i="0" u="sng" strike="noStrike" cap="none">
                <a:solidFill>
                  <a:schemeClr val="hlink"/>
                </a:solidFill>
                <a:latin typeface="Nixie One"/>
                <a:ea typeface="Nixie One"/>
                <a:cs typeface="Nixie One"/>
                <a:sym typeface="Nixie One"/>
                <a:hlinkClick r:id="rId4"/>
              </a:rPr>
              <a:t>OSEP Technical Assistance Center on Positive Behavioral Interventions and Supports. (2015)</a:t>
            </a:r>
            <a:endParaRPr sz="1600" b="1" i="0" u="none" strike="noStrike" cap="none">
              <a:solidFill>
                <a:srgbClr val="000000"/>
              </a:solidFill>
              <a:latin typeface="Nixie One"/>
              <a:ea typeface="Nixie One"/>
              <a:cs typeface="Nixie One"/>
              <a:sym typeface="Nixie One"/>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4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990"/>
              <a:buNone/>
            </a:pPr>
            <a:endParaRPr sz="4000" b="1">
              <a:latin typeface="Nixie One"/>
              <a:ea typeface="Nixie One"/>
              <a:cs typeface="Nixie One"/>
              <a:sym typeface="Nixie One"/>
            </a:endParaRPr>
          </a:p>
          <a:p>
            <a:pPr marL="0" lvl="0" indent="0" algn="ctr" rtl="0">
              <a:lnSpc>
                <a:spcPct val="100000"/>
              </a:lnSpc>
              <a:spcBef>
                <a:spcPts val="0"/>
              </a:spcBef>
              <a:spcAft>
                <a:spcPts val="0"/>
              </a:spcAft>
              <a:buClr>
                <a:schemeClr val="dk1"/>
              </a:buClr>
              <a:buSzPts val="990"/>
              <a:buFont typeface="Arial"/>
              <a:buNone/>
            </a:pPr>
            <a:r>
              <a:rPr lang="en-US" sz="4000" b="1">
                <a:latin typeface="Nixie One"/>
                <a:ea typeface="Nixie One"/>
                <a:cs typeface="Nixie One"/>
                <a:sym typeface="Nixie One"/>
              </a:rPr>
              <a:t>Where does </a:t>
            </a:r>
            <a:r>
              <a:rPr lang="en-US" b="1">
                <a:latin typeface="Nixie One"/>
                <a:ea typeface="Nixie One"/>
                <a:cs typeface="Nixie One"/>
                <a:sym typeface="Nixie One"/>
              </a:rPr>
              <a:t>c</a:t>
            </a:r>
            <a:r>
              <a:rPr lang="en-US" sz="4000" b="1">
                <a:latin typeface="Nixie One"/>
                <a:ea typeface="Nixie One"/>
                <a:cs typeface="Nixie One"/>
                <a:sym typeface="Nixie One"/>
              </a:rPr>
              <a:t>oaching </a:t>
            </a:r>
            <a:r>
              <a:rPr lang="en-US" b="1">
                <a:latin typeface="Nixie One"/>
                <a:ea typeface="Nixie One"/>
                <a:cs typeface="Nixie One"/>
                <a:sym typeface="Nixie One"/>
              </a:rPr>
              <a:t>f</a:t>
            </a:r>
            <a:r>
              <a:rPr lang="en-US" sz="4000" b="1">
                <a:latin typeface="Nixie One"/>
                <a:ea typeface="Nixie One"/>
                <a:cs typeface="Nixie One"/>
                <a:sym typeface="Nixie One"/>
              </a:rPr>
              <a:t>it in?</a:t>
            </a:r>
            <a:endParaRPr sz="4000" b="1">
              <a:latin typeface="Nixie One"/>
              <a:ea typeface="Nixie One"/>
              <a:cs typeface="Nixie One"/>
              <a:sym typeface="Nixie One"/>
            </a:endParaRPr>
          </a:p>
          <a:p>
            <a:pPr marL="0" lvl="0" indent="0" algn="ctr" rtl="0">
              <a:lnSpc>
                <a:spcPct val="100000"/>
              </a:lnSpc>
              <a:spcBef>
                <a:spcPts val="0"/>
              </a:spcBef>
              <a:spcAft>
                <a:spcPts val="0"/>
              </a:spcAft>
              <a:buSzPts val="990"/>
              <a:buNone/>
            </a:pPr>
            <a:endParaRPr sz="4000"/>
          </a:p>
        </p:txBody>
      </p:sp>
      <p:pic>
        <p:nvPicPr>
          <p:cNvPr id="255" name="Google Shape;255;p44"/>
          <p:cNvPicPr preferRelativeResize="0"/>
          <p:nvPr/>
        </p:nvPicPr>
        <p:blipFill rotWithShape="1">
          <a:blip r:embed="rId3">
            <a:alphaModFix/>
          </a:blip>
          <a:srcRect/>
          <a:stretch/>
        </p:blipFill>
        <p:spPr>
          <a:xfrm>
            <a:off x="228599" y="1588074"/>
            <a:ext cx="1729449" cy="1361475"/>
          </a:xfrm>
          <a:prstGeom prst="rect">
            <a:avLst/>
          </a:prstGeom>
          <a:noFill/>
          <a:ln>
            <a:noFill/>
          </a:ln>
        </p:spPr>
      </p:pic>
      <p:grpSp>
        <p:nvGrpSpPr>
          <p:cNvPr id="256" name="Google Shape;256;p44"/>
          <p:cNvGrpSpPr/>
          <p:nvPr/>
        </p:nvGrpSpPr>
        <p:grpSpPr>
          <a:xfrm>
            <a:off x="971925" y="1245912"/>
            <a:ext cx="7678408" cy="5156156"/>
            <a:chOff x="971925" y="1193812"/>
            <a:chExt cx="7678408" cy="5156156"/>
          </a:xfrm>
        </p:grpSpPr>
        <p:sp>
          <p:nvSpPr>
            <p:cNvPr id="257" name="Google Shape;257;p44"/>
            <p:cNvSpPr/>
            <p:nvPr/>
          </p:nvSpPr>
          <p:spPr>
            <a:xfrm>
              <a:off x="1323033" y="3326287"/>
              <a:ext cx="6498000" cy="1390200"/>
            </a:xfrm>
            <a:prstGeom prst="ellipse">
              <a:avLst/>
            </a:prstGeom>
            <a:solidFill>
              <a:srgbClr val="FFFF00">
                <a:alpha val="48627"/>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SCHOOL LEADERSHIP TEAM</a:t>
              </a:r>
              <a:endParaRPr sz="1400" b="0" i="0" u="none" strike="noStrike" cap="none">
                <a:solidFill>
                  <a:srgbClr val="000000"/>
                </a:solidFill>
                <a:latin typeface="Arial"/>
                <a:ea typeface="Arial"/>
                <a:cs typeface="Arial"/>
                <a:sym typeface="Arial"/>
              </a:endParaRPr>
            </a:p>
          </p:txBody>
        </p:sp>
        <p:sp>
          <p:nvSpPr>
            <p:cNvPr id="258" name="Google Shape;258;p44"/>
            <p:cNvSpPr/>
            <p:nvPr/>
          </p:nvSpPr>
          <p:spPr>
            <a:xfrm>
              <a:off x="2941033" y="1193812"/>
              <a:ext cx="3261900" cy="757500"/>
            </a:xfrm>
            <a:prstGeom prst="roundRect">
              <a:avLst>
                <a:gd name="adj" fmla="val 16667"/>
              </a:avLst>
            </a:prstGeom>
            <a:solidFill>
              <a:srgbClr val="A8D08C"/>
            </a:soli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Coaching</a:t>
              </a:r>
              <a:endParaRPr sz="2800" b="1" i="0" u="none" strike="noStrike" cap="none">
                <a:solidFill>
                  <a:srgbClr val="000000"/>
                </a:solidFill>
                <a:latin typeface="Arial"/>
                <a:ea typeface="Arial"/>
                <a:cs typeface="Arial"/>
                <a:sym typeface="Arial"/>
              </a:endParaRPr>
            </a:p>
          </p:txBody>
        </p:sp>
        <p:sp>
          <p:nvSpPr>
            <p:cNvPr id="259" name="Google Shape;259;p44"/>
            <p:cNvSpPr/>
            <p:nvPr/>
          </p:nvSpPr>
          <p:spPr>
            <a:xfrm>
              <a:off x="2875033" y="5238168"/>
              <a:ext cx="3393900" cy="1111800"/>
            </a:xfrm>
            <a:prstGeom prst="roundRect">
              <a:avLst>
                <a:gd name="adj" fmla="val 16667"/>
              </a:avLst>
            </a:prstGeom>
            <a:solidFill>
              <a:srgbClr val="FFFF00">
                <a:alpha val="48627"/>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Grade Level </a:t>
              </a:r>
              <a:r>
                <a:rPr lang="en-US" sz="1200" b="1" i="0" u="none" strike="noStrike" cap="none">
                  <a:solidFill>
                    <a:schemeClr val="dk1"/>
                  </a:solidFill>
                  <a:latin typeface="Calibri"/>
                  <a:ea typeface="Calibri"/>
                  <a:cs typeface="Calibri"/>
                  <a:sym typeface="Calibri"/>
                </a:rPr>
                <a:t>Teams</a:t>
              </a: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Department</a:t>
              </a:r>
              <a:r>
                <a:rPr lang="en-US" sz="1200" b="1" i="0" u="none" strike="noStrike" cap="none">
                  <a:solidFill>
                    <a:schemeClr val="dk1"/>
                  </a:solidFill>
                  <a:latin typeface="Calibri"/>
                  <a:ea typeface="Calibri"/>
                  <a:cs typeface="Calibri"/>
                  <a:sym typeface="Calibri"/>
                </a:rPr>
                <a:t> Teams</a:t>
              </a: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Content/Specialty Area </a:t>
              </a:r>
              <a:r>
                <a:rPr lang="en-US" sz="1200" b="1" i="0" u="none" strike="noStrike" cap="none">
                  <a:solidFill>
                    <a:schemeClr val="dk1"/>
                  </a:solidFill>
                  <a:latin typeface="Calibri"/>
                  <a:ea typeface="Calibri"/>
                  <a:cs typeface="Calibri"/>
                  <a:sym typeface="Calibri"/>
                </a:rPr>
                <a:t>Teams</a:t>
              </a:r>
              <a:endParaRPr sz="12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Advanced Tier </a:t>
              </a:r>
              <a:r>
                <a:rPr lang="en-US" sz="1200" b="1" i="0" u="none" strike="noStrike" cap="none">
                  <a:solidFill>
                    <a:schemeClr val="dk1"/>
                  </a:solidFill>
                  <a:latin typeface="Calibri"/>
                  <a:ea typeface="Calibri"/>
                  <a:cs typeface="Calibri"/>
                  <a:sym typeface="Calibri"/>
                </a:rPr>
                <a:t>Teams</a:t>
              </a:r>
              <a:endParaRPr sz="12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Individual Student </a:t>
              </a:r>
              <a:r>
                <a:rPr lang="en-US" sz="1200" b="1" i="0" u="none" strike="noStrike" cap="none">
                  <a:solidFill>
                    <a:schemeClr val="dk1"/>
                  </a:solidFill>
                  <a:latin typeface="Calibri"/>
                  <a:ea typeface="Calibri"/>
                  <a:cs typeface="Calibri"/>
                  <a:sym typeface="Calibri"/>
                </a:rPr>
                <a:t>Teams </a:t>
              </a:r>
              <a:endParaRPr sz="1400" b="0" i="0" u="none" strike="noStrike" cap="none">
                <a:solidFill>
                  <a:srgbClr val="000000"/>
                </a:solidFill>
                <a:latin typeface="Arial"/>
                <a:ea typeface="Arial"/>
                <a:cs typeface="Arial"/>
                <a:sym typeface="Arial"/>
              </a:endParaRPr>
            </a:p>
          </p:txBody>
        </p:sp>
        <p:sp>
          <p:nvSpPr>
            <p:cNvPr id="260" name="Google Shape;260;p44"/>
            <p:cNvSpPr/>
            <p:nvPr/>
          </p:nvSpPr>
          <p:spPr>
            <a:xfrm>
              <a:off x="2458700" y="2094525"/>
              <a:ext cx="4208700" cy="701700"/>
            </a:xfrm>
            <a:prstGeom prst="roundRect">
              <a:avLst>
                <a:gd name="adj" fmla="val 16667"/>
              </a:avLst>
            </a:prstGeom>
            <a:solidFill>
              <a:srgbClr val="F4B081"/>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Systems Coach(es)</a:t>
              </a: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1" u="none" strike="noStrike" cap="none">
                  <a:solidFill>
                    <a:schemeClr val="dk1"/>
                  </a:solidFill>
                  <a:latin typeface="Calibri"/>
                  <a:ea typeface="Calibri"/>
                  <a:cs typeface="Calibri"/>
                  <a:sym typeface="Calibri"/>
                </a:rPr>
                <a:t>Liaison(s) between the division and schools - </a:t>
              </a:r>
              <a:endParaRPr sz="1200" b="0" i="1"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en-US" sz="1200" b="0" i="1" u="none" strike="noStrike" cap="none">
                  <a:solidFill>
                    <a:schemeClr val="dk1"/>
                  </a:solidFill>
                  <a:latin typeface="Calibri"/>
                  <a:ea typeface="Calibri"/>
                  <a:cs typeface="Calibri"/>
                  <a:sym typeface="Calibri"/>
                </a:rPr>
                <a:t>Coach Data, Practices &amp; Systems </a:t>
              </a:r>
              <a:endParaRPr sz="1400" b="0" i="1" u="none" strike="noStrike" cap="none">
                <a:solidFill>
                  <a:srgbClr val="000000"/>
                </a:solidFill>
                <a:latin typeface="Arial"/>
                <a:ea typeface="Arial"/>
                <a:cs typeface="Arial"/>
                <a:sym typeface="Arial"/>
              </a:endParaRPr>
            </a:p>
          </p:txBody>
        </p:sp>
        <p:sp>
          <p:nvSpPr>
            <p:cNvPr id="261" name="Google Shape;261;p44"/>
            <p:cNvSpPr/>
            <p:nvPr/>
          </p:nvSpPr>
          <p:spPr>
            <a:xfrm>
              <a:off x="2904597" y="3036441"/>
              <a:ext cx="1582500" cy="568200"/>
            </a:xfrm>
            <a:prstGeom prst="roundRect">
              <a:avLst>
                <a:gd name="adj" fmla="val 16667"/>
              </a:avLst>
            </a:prstGeom>
            <a:solidFill>
              <a:srgbClr val="F4B18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School Coach</a:t>
              </a:r>
              <a:endParaRPr sz="1400" b="1" i="0" u="none" strike="noStrike" cap="none">
                <a:solidFill>
                  <a:srgbClr val="000000"/>
                </a:solidFill>
                <a:latin typeface="Arial"/>
                <a:ea typeface="Arial"/>
                <a:cs typeface="Arial"/>
                <a:sym typeface="Arial"/>
              </a:endParaRPr>
            </a:p>
          </p:txBody>
        </p:sp>
        <p:cxnSp>
          <p:nvCxnSpPr>
            <p:cNvPr id="262" name="Google Shape;262;p44"/>
            <p:cNvCxnSpPr>
              <a:stCxn id="260" idx="2"/>
            </p:cNvCxnSpPr>
            <p:nvPr/>
          </p:nvCxnSpPr>
          <p:spPr>
            <a:xfrm flipH="1">
              <a:off x="4134950" y="2796225"/>
              <a:ext cx="428100" cy="284700"/>
            </a:xfrm>
            <a:prstGeom prst="straightConnector1">
              <a:avLst/>
            </a:prstGeom>
            <a:noFill/>
            <a:ln w="9525" cap="flat" cmpd="sng">
              <a:solidFill>
                <a:schemeClr val="dk1"/>
              </a:solidFill>
              <a:prstDash val="solid"/>
              <a:miter lim="800000"/>
              <a:headEnd type="triangle" w="med" len="med"/>
              <a:tailEnd type="triangle" w="med" len="med"/>
            </a:ln>
          </p:spPr>
        </p:cxnSp>
        <p:cxnSp>
          <p:nvCxnSpPr>
            <p:cNvPr id="263" name="Google Shape;263;p44"/>
            <p:cNvCxnSpPr/>
            <p:nvPr/>
          </p:nvCxnSpPr>
          <p:spPr>
            <a:xfrm rot="10800000">
              <a:off x="4538600" y="2953988"/>
              <a:ext cx="2128800" cy="45000"/>
            </a:xfrm>
            <a:prstGeom prst="straightConnector1">
              <a:avLst/>
            </a:prstGeom>
            <a:noFill/>
            <a:ln w="9525" cap="flat" cmpd="sng">
              <a:solidFill>
                <a:schemeClr val="dk1"/>
              </a:solidFill>
              <a:prstDash val="solid"/>
              <a:miter lim="800000"/>
              <a:headEnd type="triangle" w="med" len="med"/>
              <a:tailEnd type="triangle" w="med" len="med"/>
            </a:ln>
          </p:spPr>
        </p:cxnSp>
        <p:cxnSp>
          <p:nvCxnSpPr>
            <p:cNvPr id="264" name="Google Shape;264;p44"/>
            <p:cNvCxnSpPr/>
            <p:nvPr/>
          </p:nvCxnSpPr>
          <p:spPr>
            <a:xfrm rot="10800000" flipH="1">
              <a:off x="971925" y="1750925"/>
              <a:ext cx="2342400" cy="647400"/>
            </a:xfrm>
            <a:prstGeom prst="straightConnector1">
              <a:avLst/>
            </a:prstGeom>
            <a:noFill/>
            <a:ln w="9525" cap="flat" cmpd="sng">
              <a:solidFill>
                <a:schemeClr val="dk1"/>
              </a:solidFill>
              <a:prstDash val="solid"/>
              <a:round/>
              <a:headEnd type="none" w="sm" len="sm"/>
              <a:tailEnd type="triangle" w="med" len="med"/>
            </a:ln>
          </p:spPr>
        </p:cxnSp>
        <p:cxnSp>
          <p:nvCxnSpPr>
            <p:cNvPr id="265" name="Google Shape;265;p44"/>
            <p:cNvCxnSpPr>
              <a:stCxn id="260" idx="2"/>
            </p:cNvCxnSpPr>
            <p:nvPr/>
          </p:nvCxnSpPr>
          <p:spPr>
            <a:xfrm>
              <a:off x="4563050" y="2796225"/>
              <a:ext cx="577200" cy="281400"/>
            </a:xfrm>
            <a:prstGeom prst="straightConnector1">
              <a:avLst/>
            </a:prstGeom>
            <a:noFill/>
            <a:ln w="9525" cap="flat" cmpd="sng">
              <a:solidFill>
                <a:schemeClr val="dk1"/>
              </a:solidFill>
              <a:prstDash val="solid"/>
              <a:miter lim="800000"/>
              <a:headEnd type="triangle" w="med" len="med"/>
              <a:tailEnd type="triangle" w="med" len="med"/>
            </a:ln>
          </p:spPr>
        </p:cxnSp>
        <p:cxnSp>
          <p:nvCxnSpPr>
            <p:cNvPr id="266" name="Google Shape;266;p44"/>
            <p:cNvCxnSpPr/>
            <p:nvPr/>
          </p:nvCxnSpPr>
          <p:spPr>
            <a:xfrm flipH="1">
              <a:off x="4867131" y="4934409"/>
              <a:ext cx="677700" cy="263400"/>
            </a:xfrm>
            <a:prstGeom prst="straightConnector1">
              <a:avLst/>
            </a:prstGeom>
            <a:noFill/>
            <a:ln w="9525" cap="flat" cmpd="sng">
              <a:solidFill>
                <a:schemeClr val="dk1"/>
              </a:solidFill>
              <a:prstDash val="solid"/>
              <a:miter lim="800000"/>
              <a:headEnd type="triangle" w="med" len="med"/>
              <a:tailEnd type="triangle" w="med" len="med"/>
            </a:ln>
          </p:spPr>
        </p:cxnSp>
        <p:cxnSp>
          <p:nvCxnSpPr>
            <p:cNvPr id="267" name="Google Shape;267;p44"/>
            <p:cNvCxnSpPr/>
            <p:nvPr/>
          </p:nvCxnSpPr>
          <p:spPr>
            <a:xfrm>
              <a:off x="4069400" y="4914763"/>
              <a:ext cx="577200" cy="281400"/>
            </a:xfrm>
            <a:prstGeom prst="straightConnector1">
              <a:avLst/>
            </a:prstGeom>
            <a:noFill/>
            <a:ln w="9525" cap="flat" cmpd="sng">
              <a:solidFill>
                <a:schemeClr val="dk1"/>
              </a:solidFill>
              <a:prstDash val="solid"/>
              <a:miter lim="800000"/>
              <a:headEnd type="triangle" w="med" len="med"/>
              <a:tailEnd type="triangle" w="med" len="med"/>
            </a:ln>
          </p:spPr>
        </p:cxnSp>
        <p:sp>
          <p:nvSpPr>
            <p:cNvPr id="268" name="Google Shape;268;p44"/>
            <p:cNvSpPr txBox="1"/>
            <p:nvPr/>
          </p:nvSpPr>
          <p:spPr>
            <a:xfrm>
              <a:off x="6763033" y="4914769"/>
              <a:ext cx="18873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Verdana"/>
                  <a:ea typeface="Verdana"/>
                  <a:cs typeface="Verdana"/>
                  <a:sym typeface="Verdana"/>
                </a:rPr>
                <a:t>Communication: </a:t>
              </a:r>
              <a:r>
                <a:rPr lang="en-US" sz="1000" b="0" i="1" u="none" strike="noStrike" cap="none">
                  <a:solidFill>
                    <a:schemeClr val="dk1"/>
                  </a:solidFill>
                  <a:latin typeface="Verdana"/>
                  <a:ea typeface="Verdana"/>
                  <a:cs typeface="Verdana"/>
                  <a:sym typeface="Verdana"/>
                </a:rPr>
                <a:t>within &amp; beyond groups</a:t>
              </a:r>
              <a:endParaRPr sz="1400" b="0" i="0" u="none" strike="noStrike" cap="none">
                <a:solidFill>
                  <a:srgbClr val="000000"/>
                </a:solidFill>
                <a:latin typeface="Calibri"/>
                <a:ea typeface="Calibri"/>
                <a:cs typeface="Calibri"/>
                <a:sym typeface="Calibri"/>
              </a:endParaRPr>
            </a:p>
          </p:txBody>
        </p:sp>
        <p:cxnSp>
          <p:nvCxnSpPr>
            <p:cNvPr id="269" name="Google Shape;269;p44"/>
            <p:cNvCxnSpPr/>
            <p:nvPr/>
          </p:nvCxnSpPr>
          <p:spPr>
            <a:xfrm rot="10800000">
              <a:off x="4646600" y="5063756"/>
              <a:ext cx="2128800" cy="45000"/>
            </a:xfrm>
            <a:prstGeom prst="straightConnector1">
              <a:avLst/>
            </a:prstGeom>
            <a:noFill/>
            <a:ln w="9525" cap="flat" cmpd="sng">
              <a:solidFill>
                <a:schemeClr val="dk1"/>
              </a:solidFill>
              <a:prstDash val="solid"/>
              <a:miter lim="800000"/>
              <a:headEnd type="triangle" w="med" len="med"/>
              <a:tailEnd type="triangle" w="med" len="med"/>
            </a:ln>
          </p:spPr>
        </p:cxnSp>
      </p:grpSp>
      <p:sp>
        <p:nvSpPr>
          <p:cNvPr id="270" name="Google Shape;270;p44"/>
          <p:cNvSpPr/>
          <p:nvPr/>
        </p:nvSpPr>
        <p:spPr>
          <a:xfrm>
            <a:off x="4753581" y="4366209"/>
            <a:ext cx="1582500" cy="568200"/>
          </a:xfrm>
          <a:prstGeom prst="roundRect">
            <a:avLst>
              <a:gd name="adj" fmla="val 16667"/>
            </a:avLst>
          </a:prstGeom>
          <a:solidFill>
            <a:schemeClr val="accent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Administrator</a:t>
            </a:r>
            <a:endParaRPr sz="1400" b="1" i="0" u="none" strike="noStrike" cap="none">
              <a:solidFill>
                <a:srgbClr val="000000"/>
              </a:solidFill>
              <a:latin typeface="Arial"/>
              <a:ea typeface="Arial"/>
              <a:cs typeface="Arial"/>
              <a:sym typeface="Arial"/>
            </a:endParaRPr>
          </a:p>
        </p:txBody>
      </p:sp>
      <p:sp>
        <p:nvSpPr>
          <p:cNvPr id="271" name="Google Shape;271;p44"/>
          <p:cNvSpPr/>
          <p:nvPr/>
        </p:nvSpPr>
        <p:spPr>
          <a:xfrm>
            <a:off x="4662781" y="3036441"/>
            <a:ext cx="1582500" cy="568200"/>
          </a:xfrm>
          <a:prstGeom prst="roundRect">
            <a:avLst>
              <a:gd name="adj" fmla="val 16667"/>
            </a:avLst>
          </a:prstGeom>
          <a:solidFill>
            <a:schemeClr val="accent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Administrator</a:t>
            </a:r>
            <a:endParaRPr sz="1400" b="1" i="0" u="none" strike="noStrike" cap="none">
              <a:solidFill>
                <a:srgbClr val="000000"/>
              </a:solidFill>
              <a:latin typeface="Arial"/>
              <a:ea typeface="Arial"/>
              <a:cs typeface="Arial"/>
              <a:sym typeface="Arial"/>
            </a:endParaRPr>
          </a:p>
        </p:txBody>
      </p:sp>
      <p:sp>
        <p:nvSpPr>
          <p:cNvPr id="272" name="Google Shape;272;p44"/>
          <p:cNvSpPr/>
          <p:nvPr/>
        </p:nvSpPr>
        <p:spPr>
          <a:xfrm>
            <a:off x="2989597" y="4366209"/>
            <a:ext cx="1582500" cy="568200"/>
          </a:xfrm>
          <a:prstGeom prst="roundRect">
            <a:avLst>
              <a:gd name="adj" fmla="val 16667"/>
            </a:avLst>
          </a:prstGeom>
          <a:solidFill>
            <a:srgbClr val="F4B18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School Coach</a:t>
            </a:r>
            <a:endParaRPr sz="1400" b="1" i="0" u="none" strike="noStrike" cap="none">
              <a:solidFill>
                <a:srgbClr val="000000"/>
              </a:solidFill>
              <a:latin typeface="Arial"/>
              <a:ea typeface="Arial"/>
              <a:cs typeface="Arial"/>
              <a:sym typeface="Arial"/>
            </a:endParaRPr>
          </a:p>
        </p:txBody>
      </p:sp>
      <p:sp>
        <p:nvSpPr>
          <p:cNvPr id="273" name="Google Shape;273;p44"/>
          <p:cNvSpPr txBox="1"/>
          <p:nvPr/>
        </p:nvSpPr>
        <p:spPr>
          <a:xfrm>
            <a:off x="6667400" y="2752688"/>
            <a:ext cx="18873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Verdana"/>
                <a:ea typeface="Verdana"/>
                <a:cs typeface="Verdana"/>
                <a:sym typeface="Verdana"/>
              </a:rPr>
              <a:t>Communication: </a:t>
            </a:r>
            <a:r>
              <a:rPr lang="en-US" sz="1000" b="0" i="1" u="none" strike="noStrike" cap="none">
                <a:solidFill>
                  <a:schemeClr val="dk1"/>
                </a:solidFill>
                <a:latin typeface="Verdana"/>
                <a:ea typeface="Verdana"/>
                <a:cs typeface="Verdana"/>
                <a:sym typeface="Verdana"/>
              </a:rPr>
              <a:t>within &amp; beyond groups</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b="1">
                <a:latin typeface="Nixie One"/>
                <a:ea typeface="Nixie One"/>
                <a:cs typeface="Nixie One"/>
                <a:sym typeface="Nixie One"/>
              </a:rPr>
              <a:t>Focus on Systems for Coaching</a:t>
            </a:r>
            <a:endParaRPr/>
          </a:p>
        </p:txBody>
      </p:sp>
      <p:sp>
        <p:nvSpPr>
          <p:cNvPr id="280" name="Google Shape;280;p45"/>
          <p:cNvSpPr txBo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Nixie One"/>
                <a:ea typeface="Nixie One"/>
                <a:cs typeface="Nixie One"/>
                <a:sym typeface="Nixie One"/>
              </a:rPr>
              <a:t>Coaching Systems are developed to ensure schools and school staff have equitable access to high-quality coaching to successfully implement practices, programs, or initiatives.</a:t>
            </a:r>
            <a:endParaRPr sz="3800" b="1" i="0" u="none" strike="noStrike" cap="none">
              <a:solidFill>
                <a:srgbClr val="000000"/>
              </a:solidFill>
              <a:latin typeface="Nixie One"/>
              <a:ea typeface="Nixie One"/>
              <a:cs typeface="Nixie One"/>
              <a:sym typeface="Nixie One"/>
            </a:endParaRPr>
          </a:p>
        </p:txBody>
      </p:sp>
      <p:pic>
        <p:nvPicPr>
          <p:cNvPr id="281" name="Google Shape;281;p45" descr="District Capacity items 25, 26, and 27"/>
          <p:cNvPicPr preferRelativeResize="0"/>
          <p:nvPr/>
        </p:nvPicPr>
        <p:blipFill rotWithShape="1">
          <a:blip r:embed="rId3">
            <a:alphaModFix/>
          </a:blip>
          <a:srcRect/>
          <a:stretch/>
        </p:blipFill>
        <p:spPr>
          <a:xfrm>
            <a:off x="466638" y="3379400"/>
            <a:ext cx="8210725" cy="1999450"/>
          </a:xfrm>
          <a:prstGeom prst="rect">
            <a:avLst/>
          </a:prstGeom>
          <a:noFill/>
          <a:ln>
            <a:noFill/>
          </a:ln>
        </p:spPr>
      </p:pic>
      <p:sp>
        <p:nvSpPr>
          <p:cNvPr id="282" name="Google Shape;282;p45"/>
          <p:cNvSpPr/>
          <p:nvPr/>
        </p:nvSpPr>
        <p:spPr>
          <a:xfrm>
            <a:off x="2333075" y="3429000"/>
            <a:ext cx="1682100" cy="5031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Presentation Titles">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TotalTime>
  <Words>2204</Words>
  <Application>Microsoft Office PowerPoint</Application>
  <PresentationFormat>On-screen Show (4:3)</PresentationFormat>
  <Paragraphs>378</Paragraphs>
  <Slides>59</Slides>
  <Notes>59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59</vt:i4>
      </vt:variant>
    </vt:vector>
  </HeadingPairs>
  <TitlesOfParts>
    <vt:vector size="67" baseType="lpstr">
      <vt:lpstr>Roboto</vt:lpstr>
      <vt:lpstr>Verdana</vt:lpstr>
      <vt:lpstr>Arial</vt:lpstr>
      <vt:lpstr>Quattrocento Sans</vt:lpstr>
      <vt:lpstr>Calibri</vt:lpstr>
      <vt:lpstr>Nixie One</vt:lpstr>
      <vt:lpstr>Presentation Titles</vt:lpstr>
      <vt:lpstr>Content Slides</vt:lpstr>
      <vt:lpstr>Continuing to Grow Your Coaching System</vt:lpstr>
      <vt:lpstr>Walk with Us: Notetaker</vt:lpstr>
      <vt:lpstr>Establishing our Purpose for Learning </vt:lpstr>
      <vt:lpstr>Community Agreements</vt:lpstr>
      <vt:lpstr>Be Intentional</vt:lpstr>
      <vt:lpstr>Connection Activity</vt:lpstr>
      <vt:lpstr>Where does coaching fit in?</vt:lpstr>
      <vt:lpstr> Where does coaching fit in? </vt:lpstr>
      <vt:lpstr>Focus on Systems for Coaching</vt:lpstr>
      <vt:lpstr>Growing Your Coaching System  Part 1</vt:lpstr>
      <vt:lpstr>Independent Reflection and Small Group Discussion</vt:lpstr>
      <vt:lpstr>Walk with Us: Learning Cycle</vt:lpstr>
      <vt:lpstr>PowerPoint Presentation</vt:lpstr>
      <vt:lpstr>Examine the Plants</vt:lpstr>
      <vt:lpstr>In GYCS, we discussed</vt:lpstr>
      <vt:lpstr>Examples</vt:lpstr>
      <vt:lpstr>Examples</vt:lpstr>
      <vt:lpstr>Selection Criteria</vt:lpstr>
      <vt:lpstr>Example of Selection Criteria</vt:lpstr>
      <vt:lpstr>Selecting Coaches</vt:lpstr>
      <vt:lpstr>Activity: Selection Criteria</vt:lpstr>
      <vt:lpstr>Decide When to Harvest the Garden</vt:lpstr>
      <vt:lpstr>When is it time to harvest?</vt:lpstr>
      <vt:lpstr>PowerPoint Presentation</vt:lpstr>
      <vt:lpstr>A data-informed decision-making process…</vt:lpstr>
      <vt:lpstr>Activity: Decision-Making Authority</vt:lpstr>
      <vt:lpstr>Create a Pruning, Weeding and Watering Schedule</vt:lpstr>
      <vt:lpstr>Time Allocation for Coaches</vt:lpstr>
      <vt:lpstr>Time Allocation for Coaches</vt:lpstr>
      <vt:lpstr>Time Allocation for  Instructional Coaches</vt:lpstr>
      <vt:lpstr>An example…</vt:lpstr>
      <vt:lpstr>Protecting Time Allocation for Coaches</vt:lpstr>
      <vt:lpstr>Time Allocation Activity</vt:lpstr>
      <vt:lpstr>Plan the Harvest</vt:lpstr>
      <vt:lpstr>What is needed?</vt:lpstr>
      <vt:lpstr>Coaching Skills</vt:lpstr>
      <vt:lpstr>Organization</vt:lpstr>
      <vt:lpstr>Contrasts Between Traditional and Learning-focused Feedback</vt:lpstr>
      <vt:lpstr>Intentional Feedback</vt:lpstr>
      <vt:lpstr>Activity</vt:lpstr>
      <vt:lpstr>Communicate the Harvest Plan</vt:lpstr>
      <vt:lpstr>PowerPoint Presentation</vt:lpstr>
      <vt:lpstr>Another example </vt:lpstr>
      <vt:lpstr>Develop a communication protocol</vt:lpstr>
      <vt:lpstr>Example communication protocol</vt:lpstr>
      <vt:lpstr>Activity</vt:lpstr>
      <vt:lpstr>Measure the Harvest</vt:lpstr>
      <vt:lpstr>Accountability</vt:lpstr>
      <vt:lpstr>Monitoring Fidelity &amp;  Measuring Outcomes</vt:lpstr>
      <vt:lpstr>Monitoring Fidelity &amp;  Measuring Outcomes</vt:lpstr>
      <vt:lpstr>Activity</vt:lpstr>
      <vt:lpstr>Preserve the Ongoing Growth</vt:lpstr>
      <vt:lpstr>Evaluation </vt:lpstr>
      <vt:lpstr>Thank you for all that you do!!</vt:lpstr>
      <vt:lpstr>References</vt:lpstr>
      <vt:lpstr>References</vt:lpstr>
      <vt:lpstr>References</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Continuing to Grow Your Coaching System</dc:title>
  <dc:creator>Christine Frawley</dc:creator>
  <cp:lastModifiedBy>Christine Frawley</cp:lastModifiedBy>
  <cp:revision>4</cp:revision>
  <dcterms:modified xsi:type="dcterms:W3CDTF">2025-09-24T19:34:13Z</dcterms:modified>
</cp:coreProperties>
</file>