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comment1.xml" ContentType="application/vnd.openxmlformats-officedocument.presentationml.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79" r:id="rId2"/>
  </p:sldMasterIdLst>
  <p:notesMasterIdLst>
    <p:notesMasterId r:id="rId5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Lst>
  <p:sldSz cx="9144000" cy="6858000" type="screen4x3"/>
  <p:notesSz cx="6858000" cy="9144000"/>
  <p:embeddedFontLst>
    <p:embeddedFont>
      <p:font typeface="Calibri" panose="020F0502020204030204" pitchFamily="34" charset="0"/>
      <p:regular r:id="rId52"/>
      <p:bold r:id="rId53"/>
      <p:italic r:id="rId54"/>
      <p:boldItalic r:id="rId55"/>
    </p:embeddedFont>
    <p:embeddedFont>
      <p:font typeface="Calibri Light" panose="020F0302020204030204" pitchFamily="34" charset="0"/>
      <p:regular r:id="rId56"/>
      <p:italic r:id="rId57"/>
    </p:embeddedFont>
    <p:embeddedFont>
      <p:font typeface="Nixie One" panose="020B0604020202020204" charset="0"/>
      <p:regular r:id="rId58"/>
    </p:embeddedFont>
    <p:embeddedFont>
      <p:font typeface="Quattrocento Sans" panose="020B0502050000020003" pitchFamily="34" charset="0"/>
      <p:regular r:id="rId59"/>
      <p:bold r:id="rId60"/>
      <p:italic r:id="rId61"/>
      <p:boldItalic r:id="rId62"/>
    </p:embeddedFont>
    <p:embeddedFont>
      <p:font typeface="Verdana" panose="020B0604030504040204" pitchFamily="34" charset="0"/>
      <p:regular r:id="rId63"/>
      <p:bold r:id="rId64"/>
      <p:italic r:id="rId65"/>
      <p:boldItalic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7" roundtripDataSignature="AMtx7mjDYx22rJkZKKOvdsTg3AbcNiNDg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im Dupr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99" autoAdjust="0"/>
    <p:restoredTop sz="86441" autoAdjust="0"/>
  </p:normalViewPr>
  <p:slideViewPr>
    <p:cSldViewPr snapToGrid="0">
      <p:cViewPr varScale="1">
        <p:scale>
          <a:sx n="92" d="100"/>
          <a:sy n="92" d="100"/>
        </p:scale>
        <p:origin x="486" y="66"/>
      </p:cViewPr>
      <p:guideLst>
        <p:guide orient="horz" pos="2160"/>
        <p:guide pos="2880"/>
      </p:guideLst>
    </p:cSldViewPr>
  </p:slideViewPr>
  <p:outlineViewPr>
    <p:cViewPr>
      <p:scale>
        <a:sx n="33" d="100"/>
        <a:sy n="33" d="100"/>
      </p:scale>
      <p:origin x="0" y="-8298"/>
    </p:cViewPr>
  </p:outlin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2.fntdata"/><Relationship Id="rId68"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5" Type="http://schemas.openxmlformats.org/officeDocument/2006/relationships/slide" Target="slides/slide3.xml"/><Relationship Id="rId61" Type="http://schemas.openxmlformats.org/officeDocument/2006/relationships/font" Target="fonts/font10.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notesMaster" Target="notesMasters/notesMaster1.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8.fntdata"/><Relationship Id="rId67" Type="http://customschemas.google.com/relationships/presentationmetadata" Target="meta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4.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3-10-05T16:18:31.124" idx="1">
    <p:pos x="6000" y="0"/>
    <p:text>Add a menti meter</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6gN5Dsw"/>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 name="Google Shape;10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1c298cb161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7" name="Google Shape;247;g21c298cb161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f9ff9eafd3_1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g1f9ff9eafd3_1_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3" name="Google Shape;263;g1f9ff9eafd3_1_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fa0f4856f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g1fa0f4856f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2" name="Google Shape;272;g1fa0f4856f0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1f9ff9eafd3_3_5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g1f9ff9eafd3_3_5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0" name="Google Shape;280;g1f9ff9eafd3_3_5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55ed84f0fd_0_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g255ed84f0fd_0_1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5" name="Google Shape;305;g255ed84f0fd_0_1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2c6b37968f_1_2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g22c6b37968f_1_2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0" name="Google Shape;320;g22c6b37968f_1_2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7" name="Google Shape;32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2a37998891_0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g22a37998891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334" name="Google Shape;334;g22a37998891_0_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2c6b37968f_1_2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g22c6b37968f_1_2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a:p>
        </p:txBody>
      </p:sp>
      <p:sp>
        <p:nvSpPr>
          <p:cNvPr id="343" name="Google Shape;343;g22c6b37968f_1_2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2337cf058e_1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a:p>
        </p:txBody>
      </p:sp>
      <p:sp>
        <p:nvSpPr>
          <p:cNvPr id="350" name="Google Shape;350;g22337cf058e_1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7c02e61ed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g27c02e61ed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 name="Google Shape;109;g27c02e61ed8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2a3799889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g22a3799889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7" name="Google Shape;357;g22a37998891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2337cf058e_1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3" name="Google Shape;363;g22337cf058e_1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7c02e61ed8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g27c02e61ed8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3" name="Google Shape;373;g27c02e61ed8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1f9ff9eafd3_1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g1f9ff9eafd3_1_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0"/>
              </a:spcAft>
              <a:buClr>
                <a:schemeClr val="dk1"/>
              </a:buClr>
              <a:buSzPts val="1100"/>
              <a:buFont typeface="Arial"/>
              <a:buNone/>
            </a:pPr>
            <a:endParaRPr/>
          </a:p>
        </p:txBody>
      </p:sp>
      <p:sp>
        <p:nvSpPr>
          <p:cNvPr id="382" name="Google Shape;382;g1f9ff9eafd3_1_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32b36e6cc8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0" name="Google Shape;390;g232b36e6cc8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1c298cb161_0_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b="1">
              <a:solidFill>
                <a:srgbClr val="FF00FF"/>
              </a:solidFill>
            </a:endParaRPr>
          </a:p>
        </p:txBody>
      </p:sp>
      <p:sp>
        <p:nvSpPr>
          <p:cNvPr id="398" name="Google Shape;398;g21c298cb161_0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2a37998891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4" name="Google Shape;404;g22a37998891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2bb8fcce7b_7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g22bb8fcce7b_7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a:p>
        </p:txBody>
      </p:sp>
      <p:sp>
        <p:nvSpPr>
          <p:cNvPr id="412" name="Google Shape;412;g22bb8fcce7b_7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2bb89b780c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0" name="Google Shape;420;g22bb89b780c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2865ef8d52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8" name="Google Shape;428;g22865ef8d52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1c298cb161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 name="Google Shape;125;g21c298cb161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2337cf058e_1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2" name="Google Shape;442;g22337cf058e_1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285c609e2a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g2285c609e2a_0_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highlight>
                <a:srgbClr val="FBB03B"/>
              </a:highlight>
            </a:endParaRPr>
          </a:p>
        </p:txBody>
      </p:sp>
      <p:sp>
        <p:nvSpPr>
          <p:cNvPr id="452" name="Google Shape;452;g2285c609e2a_0_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21c298cb161_0_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461" name="Google Shape;461;g21c298cb161_0_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80dd199cf9_1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g280dd199cf9_1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p>
        </p:txBody>
      </p:sp>
      <p:sp>
        <p:nvSpPr>
          <p:cNvPr id="468" name="Google Shape;468;g280dd199cf9_1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80dd199cf9_1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g280dd199cf9_1_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p>
        </p:txBody>
      </p:sp>
      <p:sp>
        <p:nvSpPr>
          <p:cNvPr id="477" name="Google Shape;477;g280dd199cf9_1_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8861fa7a92_6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g28861fa7a92_6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5" name="Google Shape;485;g28861fa7a92_6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280dd199cf9_1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g280dd199cf9_1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3" name="Google Shape;493;g280dd199cf9_1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22c6b37968f_1_3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g22c6b37968f_1_3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1" name="Google Shape;501;g22c6b37968f_1_3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22bb89b780c_0_2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g22bb89b780c_0_2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9" name="Google Shape;509;g22bb89b780c_0_2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22bb89b780c_0_2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5" name="Google Shape;515;g22bb89b780c_0_2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1c298cb161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 name="Google Shape;131;g21c298cb161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28861fa7a92_6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g28861fa7a92_6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3" name="Google Shape;523;g28861fa7a92_6_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285c609e2a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g2285c609e2a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0" name="Google Shape;530;g2285c609e2a_0_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1f9ff9eafd3_1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9" name="Google Shape;539;g1f9ff9eafd3_1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255ed84f0fd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g255ed84f0fd_0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latin typeface="Verdana"/>
              <a:ea typeface="Verdana"/>
              <a:cs typeface="Verdana"/>
              <a:sym typeface="Verdana"/>
            </a:endParaRPr>
          </a:p>
        </p:txBody>
      </p:sp>
      <p:sp>
        <p:nvSpPr>
          <p:cNvPr id="546" name="Google Shape;546;g255ed84f0fd_0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80cd465148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g280cd465148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9" name="Google Shape;559;g280cd465148_0_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21c298cb161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5" name="Google Shape;565;g21c298cb161_0_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22df157a623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g22df157a623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3" name="Google Shape;573;g22df157a623_0_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2d3fc6b333_4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g22d3fc6b333_4_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0" name="Google Shape;580;g22d3fc6b333_4_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22df157a623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 name="Google Shape;586;g22df157a623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7" name="Google Shape;587;g22df157a623_0_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48</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 name="Google Shape;139;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1c298cb161_0_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8" name="Google Shape;218;g21c298cb161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80cd465148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g280cd465148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7" name="Google Shape;227;g280cd465148_0_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1c298cb161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233" name="Google Shape;233;g21c298cb161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80dd199cf9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g280dd199cf9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 name="Google Shape;240;g280dd199cf9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s://twitter.com/Vtss_ric" TargetMode="External"/><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hyperlink" Target="https://www.facebook.com/vtssric/" TargetMode="External"/><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pic>
        <p:nvPicPr>
          <p:cNvPr id="7" name="Picture 6" descr="Decorative Image of Smiling kids" title="Decorative 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6656"/>
            <a:ext cx="9147018" cy="2849511"/>
          </a:xfrm>
          <a:prstGeom prst="rect">
            <a:avLst/>
          </a:prstGeom>
        </p:spPr>
      </p:pic>
      <p:sp>
        <p:nvSpPr>
          <p:cNvPr id="2" name="Title 1"/>
          <p:cNvSpPr>
            <a:spLocks noGrp="1"/>
          </p:cNvSpPr>
          <p:nvPr>
            <p:ph type="ctrTitle"/>
          </p:nvPr>
        </p:nvSpPr>
        <p:spPr>
          <a:xfrm>
            <a:off x="953254" y="3671154"/>
            <a:ext cx="7240509" cy="1470025"/>
          </a:xfrm>
          <a:solidFill>
            <a:schemeClr val="lt1">
              <a:alpha val="68000"/>
            </a:schemeClr>
          </a:solidFill>
          <a:ln w="19050">
            <a:solidFill>
              <a:srgbClr val="003369"/>
            </a:solidFill>
          </a:ln>
        </p:spPr>
        <p:style>
          <a:lnRef idx="2">
            <a:schemeClr val="accent5"/>
          </a:lnRef>
          <a:fillRef idx="1">
            <a:schemeClr val="lt1"/>
          </a:fillRef>
          <a:effectRef idx="0">
            <a:schemeClr val="accent5"/>
          </a:effectRef>
          <a:fontRef idx="none"/>
        </p:style>
        <p:txBody>
          <a:bodyPr>
            <a:noAutofit/>
          </a:bodyPr>
          <a:lstStyle>
            <a:lvl1pPr>
              <a:defRPr sz="54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373109" y="5257800"/>
            <a:ext cx="6400800" cy="914400"/>
          </a:xfrm>
          <a:solidFill>
            <a:schemeClr val="bg1">
              <a:alpha val="68000"/>
            </a:schemeClr>
          </a:solidFill>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00400" y="104910"/>
            <a:ext cx="2667000" cy="1346835"/>
          </a:xfrm>
          <a:prstGeom prst="rect">
            <a:avLst/>
          </a:prstGeom>
        </p:spPr>
      </p:pic>
    </p:spTree>
    <p:extLst>
      <p:ext uri="{BB962C8B-B14F-4D97-AF65-F5344CB8AC3E}">
        <p14:creationId xmlns:p14="http://schemas.microsoft.com/office/powerpoint/2010/main" val="274196900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5"/>
        <p:cNvGrpSpPr/>
        <p:nvPr/>
      </p:nvGrpSpPr>
      <p:grpSpPr>
        <a:xfrm>
          <a:off x="0" y="0"/>
          <a:ext cx="0" cy="0"/>
          <a:chOff x="0" y="0"/>
          <a:chExt cx="0" cy="0"/>
        </a:xfrm>
      </p:grpSpPr>
    </p:spTree>
    <p:extLst>
      <p:ext uri="{BB962C8B-B14F-4D97-AF65-F5344CB8AC3E}">
        <p14:creationId xmlns:p14="http://schemas.microsoft.com/office/powerpoint/2010/main" val="3239836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7"/>
        <p:cNvGrpSpPr/>
        <p:nvPr/>
      </p:nvGrpSpPr>
      <p:grpSpPr>
        <a:xfrm>
          <a:off x="0" y="0"/>
          <a:ext cx="0" cy="0"/>
          <a:chOff x="0" y="0"/>
          <a:chExt cx="0" cy="0"/>
        </a:xfrm>
      </p:grpSpPr>
      <p:sp>
        <p:nvSpPr>
          <p:cNvPr id="28" name="Google Shape;28;p28"/>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3800"/>
              <a:buFont typeface="Verdana"/>
              <a:buNone/>
              <a:defRPr sz="3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8"/>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0" name="Google Shape;30;p28"/>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Tree>
    <p:extLst>
      <p:ext uri="{BB962C8B-B14F-4D97-AF65-F5344CB8AC3E}">
        <p14:creationId xmlns:p14="http://schemas.microsoft.com/office/powerpoint/2010/main" val="1156437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Header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600201"/>
            <a:ext cx="8229600" cy="457199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228600" y="228600"/>
            <a:ext cx="8686799" cy="1143000"/>
          </a:xfrm>
          <a:solidFill>
            <a:srgbClr val="003369"/>
          </a:solidFill>
          <a:ln w="19050">
            <a:noFill/>
          </a:ln>
        </p:spPr>
        <p:txBody>
          <a:bodyPr>
            <a:normAutofit/>
          </a:bodyPr>
          <a:lstStyle>
            <a:lvl1pPr algn="ctr">
              <a:defRPr sz="4000">
                <a:solidFill>
                  <a:schemeClr val="bg1"/>
                </a:solidFill>
                <a:latin typeface="Verdana" panose="020B0604030504040204" pitchFamily="34" charset="0"/>
                <a:ea typeface="Verdana" panose="020B0604030504040204" pitchFamily="34" charset="0"/>
              </a:defRPr>
            </a:lvl1pPr>
          </a:lstStyle>
          <a:p>
            <a:r>
              <a:rPr lang="en-US"/>
              <a:t>Click to edit Master title style</a:t>
            </a:r>
            <a:endParaRPr lang="en-US" dirty="0"/>
          </a:p>
        </p:txBody>
      </p:sp>
      <p:pic>
        <p:nvPicPr>
          <p:cNvPr id="4" name="Picture 3">
            <a:extLst>
              <a:ext uri="{FF2B5EF4-FFF2-40B4-BE49-F238E27FC236}">
                <a16:creationId xmlns:a16="http://schemas.microsoft.com/office/drawing/2014/main" id="{E9402507-FB67-3E1F-1DB6-F5112B306E5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467600" y="6009215"/>
            <a:ext cx="1559301" cy="787447"/>
          </a:xfrm>
          <a:prstGeom prst="rect">
            <a:avLst/>
          </a:prstGeom>
        </p:spPr>
      </p:pic>
    </p:spTree>
    <p:extLst>
      <p:ext uri="{BB962C8B-B14F-4D97-AF65-F5344CB8AC3E}">
        <p14:creationId xmlns:p14="http://schemas.microsoft.com/office/powerpoint/2010/main" val="2767505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Header and Content NL">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600201"/>
            <a:ext cx="8229600" cy="457199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228600" y="228600"/>
            <a:ext cx="8686799" cy="1143000"/>
          </a:xfrm>
          <a:solidFill>
            <a:srgbClr val="003369"/>
          </a:solidFill>
          <a:ln w="19050">
            <a:noFill/>
          </a:ln>
        </p:spPr>
        <p:txBody>
          <a:bodyPr>
            <a:normAutofit/>
          </a:bodyPr>
          <a:lstStyle>
            <a:lvl1pPr algn="ctr">
              <a:defRPr sz="4000">
                <a:solidFill>
                  <a:schemeClr val="bg1"/>
                </a:solidFill>
                <a:latin typeface="Verdana" panose="020B0604030504040204" pitchFamily="34" charset="0"/>
                <a:ea typeface="Verdana" panose="020B060403050404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744417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3369"/>
          </a:solidFill>
          <a:ln w="28575">
            <a:noFill/>
          </a:ln>
        </p:spPr>
        <p:txBody>
          <a:bodyPr>
            <a:noAutofit/>
          </a:bodyPr>
          <a:lstStyle>
            <a:lvl1pPr algn="ctr">
              <a:defRPr sz="4000">
                <a:solidFill>
                  <a:schemeClr val="bg1"/>
                </a:solidFill>
                <a:latin typeface="Verdana" panose="020B0604030504040204" pitchFamily="34" charset="0"/>
                <a:ea typeface="Verdana" panose="020B0604030504040204" pitchFamily="34" charset="0"/>
              </a:defRPr>
            </a:lvl1pPr>
          </a:lstStyle>
          <a:p>
            <a:r>
              <a:rPr lang="en-US"/>
              <a:t>Click to edit Master title style</a:t>
            </a:r>
            <a:endParaRPr lang="en-US" dirty="0"/>
          </a:p>
        </p:txBody>
      </p:sp>
      <p:pic>
        <p:nvPicPr>
          <p:cNvPr id="9" name="Picture 8">
            <a:extLst>
              <a:ext uri="{FF2B5EF4-FFF2-40B4-BE49-F238E27FC236}">
                <a16:creationId xmlns:a16="http://schemas.microsoft.com/office/drawing/2014/main" id="{9A5E429F-778F-4134-A28E-A68AB880147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467600" y="6009215"/>
            <a:ext cx="1559301" cy="787447"/>
          </a:xfrm>
          <a:prstGeom prst="rect">
            <a:avLst/>
          </a:prstGeom>
        </p:spPr>
      </p:pic>
    </p:spTree>
    <p:extLst>
      <p:ext uri="{BB962C8B-B14F-4D97-AF65-F5344CB8AC3E}">
        <p14:creationId xmlns:p14="http://schemas.microsoft.com/office/powerpoint/2010/main" val="1625975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Header Only NL">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3369"/>
          </a:solidFill>
          <a:ln w="28575">
            <a:noFill/>
          </a:ln>
        </p:spPr>
        <p:txBody>
          <a:bodyPr>
            <a:noAutofit/>
          </a:bodyPr>
          <a:lstStyle>
            <a:lvl1pPr algn="ctr">
              <a:defRPr sz="4000">
                <a:solidFill>
                  <a:schemeClr val="bg1"/>
                </a:solidFill>
                <a:latin typeface="Verdana" panose="020B0604030504040204" pitchFamily="34" charset="0"/>
                <a:ea typeface="Verdana" panose="020B060403050404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896550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eometric Hea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427BD00-D910-4EEB-A340-131BA487B23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36" t="32398" r="-136" b="12771"/>
          <a:stretch/>
        </p:blipFill>
        <p:spPr>
          <a:xfrm rot="10800000">
            <a:off x="0" y="0"/>
            <a:ext cx="9143999" cy="1554608"/>
          </a:xfrm>
          <a:prstGeom prst="rect">
            <a:avLst/>
          </a:prstGeom>
        </p:spPr>
      </p:pic>
      <p:pic>
        <p:nvPicPr>
          <p:cNvPr id="10" name="Picture 9">
            <a:extLst>
              <a:ext uri="{FF2B5EF4-FFF2-40B4-BE49-F238E27FC236}">
                <a16:creationId xmlns:a16="http://schemas.microsoft.com/office/drawing/2014/main" id="{B0CE34E5-20C8-4035-B66F-5236093F0B8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200" y="148669"/>
            <a:ext cx="1050987" cy="530748"/>
          </a:xfrm>
          <a:prstGeom prst="rect">
            <a:avLst/>
          </a:prstGeom>
        </p:spPr>
      </p:pic>
      <p:sp>
        <p:nvSpPr>
          <p:cNvPr id="4" name="Content Placeholder 2">
            <a:extLst>
              <a:ext uri="{FF2B5EF4-FFF2-40B4-BE49-F238E27FC236}">
                <a16:creationId xmlns:a16="http://schemas.microsoft.com/office/drawing/2014/main" id="{3CFBF773-0309-37D0-7D06-57FBCCB50352}"/>
              </a:ext>
            </a:extLst>
          </p:cNvPr>
          <p:cNvSpPr>
            <a:spLocks noGrp="1"/>
          </p:cNvSpPr>
          <p:nvPr>
            <p:ph idx="1"/>
          </p:nvPr>
        </p:nvSpPr>
        <p:spPr>
          <a:xfrm>
            <a:off x="457201" y="1600201"/>
            <a:ext cx="8229600" cy="457199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3124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4BD600-4804-475D-A57F-0EA3A59DE88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467600" y="6009215"/>
            <a:ext cx="1559301" cy="787447"/>
          </a:xfrm>
          <a:prstGeom prst="rect">
            <a:avLst/>
          </a:prstGeom>
        </p:spPr>
      </p:pic>
    </p:spTree>
    <p:extLst>
      <p:ext uri="{BB962C8B-B14F-4D97-AF65-F5344CB8AC3E}">
        <p14:creationId xmlns:p14="http://schemas.microsoft.com/office/powerpoint/2010/main" val="973525428"/>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NL">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5292468"/>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Content w/Footer 1">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600201"/>
            <a:ext cx="8229600" cy="358139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2057400" y="228600"/>
            <a:ext cx="6857999" cy="990600"/>
          </a:xfrm>
          <a:solidFill>
            <a:srgbClr val="003369"/>
          </a:solidFill>
          <a:ln w="19050">
            <a:noFill/>
          </a:ln>
        </p:spPr>
        <p:txBody>
          <a:bodyPr>
            <a:normAutofit/>
          </a:bodyPr>
          <a:lstStyle>
            <a:lvl1pPr algn="ctr">
              <a:defRPr sz="4000">
                <a:solidFill>
                  <a:schemeClr val="bg1"/>
                </a:solidFill>
                <a:latin typeface="Verdana" panose="020B0604030504040204" pitchFamily="34" charset="0"/>
                <a:ea typeface="Verdana" panose="020B0604030504040204" pitchFamily="34" charset="0"/>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655B33E5-9DEF-4BB2-87BF-A14DF77ADB5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4165" y="294617"/>
            <a:ext cx="1700129" cy="858565"/>
          </a:xfrm>
          <a:prstGeom prst="rect">
            <a:avLst/>
          </a:prstGeom>
        </p:spPr>
      </p:pic>
      <p:pic>
        <p:nvPicPr>
          <p:cNvPr id="5" name="Picture 4">
            <a:extLst>
              <a:ext uri="{FF2B5EF4-FFF2-40B4-BE49-F238E27FC236}">
                <a16:creationId xmlns:a16="http://schemas.microsoft.com/office/drawing/2014/main" id="{7A323137-6797-DFBE-620A-5B899203727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36" t="10365" r="-236" b="30817"/>
          <a:stretch/>
        </p:blipFill>
        <p:spPr>
          <a:xfrm>
            <a:off x="0" y="5249173"/>
            <a:ext cx="9144000" cy="1680713"/>
          </a:xfrm>
          <a:prstGeom prst="rect">
            <a:avLst/>
          </a:prstGeom>
        </p:spPr>
      </p:pic>
    </p:spTree>
    <p:extLst>
      <p:ext uri="{BB962C8B-B14F-4D97-AF65-F5344CB8AC3E}">
        <p14:creationId xmlns:p14="http://schemas.microsoft.com/office/powerpoint/2010/main" val="1278097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876147"/>
            <a:ext cx="9147018" cy="2210529"/>
          </a:xfrm>
          <a:prstGeom prst="rect">
            <a:avLst/>
          </a:prstGeom>
        </p:spPr>
      </p:pic>
      <p:sp>
        <p:nvSpPr>
          <p:cNvPr id="2" name="Title 1"/>
          <p:cNvSpPr>
            <a:spLocks noGrp="1"/>
          </p:cNvSpPr>
          <p:nvPr>
            <p:ph type="ctrTitle"/>
          </p:nvPr>
        </p:nvSpPr>
        <p:spPr>
          <a:xfrm>
            <a:off x="953254" y="3671154"/>
            <a:ext cx="7240509" cy="1470025"/>
          </a:xfrm>
          <a:solidFill>
            <a:schemeClr val="lt1">
              <a:alpha val="68000"/>
            </a:schemeClr>
          </a:solidFill>
          <a:ln w="19050">
            <a:solidFill>
              <a:srgbClr val="003369"/>
            </a:solidFill>
          </a:ln>
        </p:spPr>
        <p:style>
          <a:lnRef idx="2">
            <a:schemeClr val="accent5"/>
          </a:lnRef>
          <a:fillRef idx="1">
            <a:schemeClr val="lt1"/>
          </a:fillRef>
          <a:effectRef idx="0">
            <a:schemeClr val="accent5"/>
          </a:effectRef>
          <a:fontRef idx="none"/>
        </p:style>
        <p:txBody>
          <a:bodyPr>
            <a:noAutofit/>
          </a:bodyPr>
          <a:lstStyle>
            <a:lvl1pPr>
              <a:defRPr sz="54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373109" y="5257800"/>
            <a:ext cx="6400800" cy="914400"/>
          </a:xfrm>
          <a:solidFill>
            <a:schemeClr val="bg1">
              <a:alpha val="68000"/>
            </a:schemeClr>
          </a:solidFill>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00400" y="104910"/>
            <a:ext cx="2667000" cy="1346835"/>
          </a:xfrm>
          <a:prstGeom prst="rect">
            <a:avLst/>
          </a:prstGeom>
        </p:spPr>
      </p:pic>
    </p:spTree>
    <p:extLst>
      <p:ext uri="{BB962C8B-B14F-4D97-AF65-F5344CB8AC3E}">
        <p14:creationId xmlns:p14="http://schemas.microsoft.com/office/powerpoint/2010/main" val="578276191"/>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Content w/Footer 2">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600201"/>
            <a:ext cx="8229600" cy="358139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2057400" y="228600"/>
            <a:ext cx="6857999" cy="990600"/>
          </a:xfrm>
          <a:solidFill>
            <a:srgbClr val="003369"/>
          </a:solidFill>
          <a:ln w="19050">
            <a:noFill/>
          </a:ln>
        </p:spPr>
        <p:txBody>
          <a:bodyPr>
            <a:normAutofit/>
          </a:bodyPr>
          <a:lstStyle>
            <a:lvl1pPr algn="ctr">
              <a:defRPr sz="4000">
                <a:solidFill>
                  <a:schemeClr val="bg1"/>
                </a:solidFill>
                <a:latin typeface="Verdana" panose="020B0604030504040204" pitchFamily="34" charset="0"/>
                <a:ea typeface="Verdana" panose="020B0604030504040204" pitchFamily="34" charset="0"/>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655B33E5-9DEF-4BB2-87BF-A14DF77ADB5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4165" y="294617"/>
            <a:ext cx="1700129" cy="858565"/>
          </a:xfrm>
          <a:prstGeom prst="rect">
            <a:avLst/>
          </a:prstGeom>
        </p:spPr>
      </p:pic>
      <p:pic>
        <p:nvPicPr>
          <p:cNvPr id="5" name="Picture 4" descr="A group of people smiling&#10;&#10;Description automatically generated with medium confidence">
            <a:extLst>
              <a:ext uri="{FF2B5EF4-FFF2-40B4-BE49-F238E27FC236}">
                <a16:creationId xmlns:a16="http://schemas.microsoft.com/office/drawing/2014/main" id="{7A323137-6797-DFBE-620A-5B899203727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901" b="7407"/>
          <a:stretch/>
        </p:blipFill>
        <p:spPr>
          <a:xfrm>
            <a:off x="0" y="5249173"/>
            <a:ext cx="9144000" cy="1680713"/>
          </a:xfrm>
          <a:prstGeom prst="rect">
            <a:avLst/>
          </a:prstGeom>
        </p:spPr>
      </p:pic>
    </p:spTree>
    <p:extLst>
      <p:ext uri="{BB962C8B-B14F-4D97-AF65-F5344CB8AC3E}">
        <p14:creationId xmlns:p14="http://schemas.microsoft.com/office/powerpoint/2010/main" val="907532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600201"/>
            <a:ext cx="8229600" cy="358139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2057400" y="228600"/>
            <a:ext cx="6857999" cy="990600"/>
          </a:xfrm>
          <a:solidFill>
            <a:srgbClr val="003369"/>
          </a:solidFill>
          <a:ln w="19050">
            <a:noFill/>
          </a:ln>
        </p:spPr>
        <p:txBody>
          <a:bodyPr>
            <a:normAutofit/>
          </a:bodyPr>
          <a:lstStyle>
            <a:lvl1pPr algn="ctr">
              <a:defRPr sz="4000">
                <a:solidFill>
                  <a:schemeClr val="bg1"/>
                </a:solidFill>
                <a:latin typeface="Verdana" panose="020B0604030504040204" pitchFamily="34" charset="0"/>
                <a:ea typeface="Verdana" panose="020B0604030504040204" pitchFamily="34" charset="0"/>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655B33E5-9DEF-4BB2-87BF-A14DF77ADB5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4165" y="294617"/>
            <a:ext cx="1700129" cy="858565"/>
          </a:xfrm>
          <a:prstGeom prst="rect">
            <a:avLst/>
          </a:prstGeom>
        </p:spPr>
      </p:pic>
      <p:pic>
        <p:nvPicPr>
          <p:cNvPr id="5" name="Picture 4">
            <a:extLst>
              <a:ext uri="{FF2B5EF4-FFF2-40B4-BE49-F238E27FC236}">
                <a16:creationId xmlns:a16="http://schemas.microsoft.com/office/drawing/2014/main" id="{7A323137-6797-DFBE-620A-5B8992037278}"/>
              </a:ext>
            </a:extLst>
          </p:cNvPr>
          <p:cNvPicPr>
            <a:picLocks noChangeAspect="1"/>
          </p:cNvPicPr>
          <p:nvPr userDrawn="1"/>
        </p:nvPicPr>
        <p:blipFill>
          <a:blip r:embed="rId3">
            <a:extLst>
              <a:ext uri="{28A0092B-C50C-407E-A947-70E740481C1C}">
                <a14:useLocalDpi xmlns:a14="http://schemas.microsoft.com/office/drawing/2010/main" val="0"/>
              </a:ext>
            </a:extLst>
          </a:blip>
          <a:srcRect t="11971" b="11971"/>
          <a:stretch/>
        </p:blipFill>
        <p:spPr>
          <a:xfrm>
            <a:off x="0" y="5249173"/>
            <a:ext cx="9144000" cy="1680713"/>
          </a:xfrm>
          <a:prstGeom prst="rect">
            <a:avLst/>
          </a:prstGeom>
        </p:spPr>
      </p:pic>
    </p:spTree>
    <p:extLst>
      <p:ext uri="{BB962C8B-B14F-4D97-AF65-F5344CB8AC3E}">
        <p14:creationId xmlns:p14="http://schemas.microsoft.com/office/powerpoint/2010/main" val="36655415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Content w/Footer 3">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600201"/>
            <a:ext cx="8229600" cy="358139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2057400" y="228600"/>
            <a:ext cx="6857999" cy="990600"/>
          </a:xfrm>
          <a:solidFill>
            <a:srgbClr val="003369"/>
          </a:solidFill>
          <a:ln w="19050">
            <a:noFill/>
          </a:ln>
        </p:spPr>
        <p:txBody>
          <a:bodyPr>
            <a:normAutofit/>
          </a:bodyPr>
          <a:lstStyle>
            <a:lvl1pPr algn="ctr">
              <a:defRPr sz="4000">
                <a:solidFill>
                  <a:schemeClr val="bg1"/>
                </a:solidFill>
                <a:latin typeface="Verdana" panose="020B0604030504040204" pitchFamily="34" charset="0"/>
                <a:ea typeface="Verdana" panose="020B0604030504040204" pitchFamily="34" charset="0"/>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655B33E5-9DEF-4BB2-87BF-A14DF77ADB5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4165" y="294617"/>
            <a:ext cx="1700129" cy="858565"/>
          </a:xfrm>
          <a:prstGeom prst="rect">
            <a:avLst/>
          </a:prstGeom>
        </p:spPr>
      </p:pic>
      <p:pic>
        <p:nvPicPr>
          <p:cNvPr id="5" name="Picture 4">
            <a:extLst>
              <a:ext uri="{FF2B5EF4-FFF2-40B4-BE49-F238E27FC236}">
                <a16:creationId xmlns:a16="http://schemas.microsoft.com/office/drawing/2014/main" id="{7A323137-6797-DFBE-620A-5B8992037278}"/>
              </a:ext>
            </a:extLst>
          </p:cNvPr>
          <p:cNvPicPr>
            <a:picLocks noChangeAspect="1"/>
          </p:cNvPicPr>
          <p:nvPr userDrawn="1"/>
        </p:nvPicPr>
        <p:blipFill>
          <a:blip r:embed="rId3">
            <a:extLst>
              <a:ext uri="{28A0092B-C50C-407E-A947-70E740481C1C}">
                <a14:useLocalDpi xmlns:a14="http://schemas.microsoft.com/office/drawing/2010/main" val="0"/>
              </a:ext>
            </a:extLst>
          </a:blip>
          <a:srcRect t="11971" b="11971"/>
          <a:stretch/>
        </p:blipFill>
        <p:spPr>
          <a:xfrm>
            <a:off x="0" y="5249173"/>
            <a:ext cx="9144000" cy="1680713"/>
          </a:xfrm>
          <a:prstGeom prst="rect">
            <a:avLst/>
          </a:prstGeom>
        </p:spPr>
      </p:pic>
    </p:spTree>
    <p:extLst>
      <p:ext uri="{BB962C8B-B14F-4D97-AF65-F5344CB8AC3E}">
        <p14:creationId xmlns:p14="http://schemas.microsoft.com/office/powerpoint/2010/main" val="432517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Content w/Footer 4">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600201"/>
            <a:ext cx="8229600" cy="358139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2057400" y="228600"/>
            <a:ext cx="6857999" cy="990600"/>
          </a:xfrm>
          <a:solidFill>
            <a:srgbClr val="003369"/>
          </a:solidFill>
          <a:ln w="19050">
            <a:noFill/>
          </a:ln>
        </p:spPr>
        <p:txBody>
          <a:bodyPr>
            <a:normAutofit/>
          </a:bodyPr>
          <a:lstStyle>
            <a:lvl1pPr algn="ctr">
              <a:defRPr sz="4000">
                <a:solidFill>
                  <a:schemeClr val="bg1"/>
                </a:solidFill>
                <a:latin typeface="Verdana" panose="020B0604030504040204" pitchFamily="34" charset="0"/>
                <a:ea typeface="Verdana" panose="020B0604030504040204" pitchFamily="34" charset="0"/>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655B33E5-9DEF-4BB2-87BF-A14DF77ADB5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4165" y="294617"/>
            <a:ext cx="1700129" cy="858565"/>
          </a:xfrm>
          <a:prstGeom prst="rect">
            <a:avLst/>
          </a:prstGeom>
        </p:spPr>
      </p:pic>
      <p:pic>
        <p:nvPicPr>
          <p:cNvPr id="5" name="Picture 4">
            <a:extLst>
              <a:ext uri="{FF2B5EF4-FFF2-40B4-BE49-F238E27FC236}">
                <a16:creationId xmlns:a16="http://schemas.microsoft.com/office/drawing/2014/main" id="{7A323137-6797-DFBE-620A-5B899203727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6" t="52" r="-126" b="39102"/>
          <a:stretch/>
        </p:blipFill>
        <p:spPr>
          <a:xfrm>
            <a:off x="11502" y="5183038"/>
            <a:ext cx="9144000" cy="1680713"/>
          </a:xfrm>
          <a:prstGeom prst="rect">
            <a:avLst/>
          </a:prstGeom>
        </p:spPr>
      </p:pic>
    </p:spTree>
    <p:extLst>
      <p:ext uri="{BB962C8B-B14F-4D97-AF65-F5344CB8AC3E}">
        <p14:creationId xmlns:p14="http://schemas.microsoft.com/office/powerpoint/2010/main" val="1404899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Comparison 1">
    <p:spTree>
      <p:nvGrpSpPr>
        <p:cNvPr id="1" name=""/>
        <p:cNvGrpSpPr/>
        <p:nvPr/>
      </p:nvGrpSpPr>
      <p:grpSpPr>
        <a:xfrm>
          <a:off x="0" y="0"/>
          <a:ext cx="0" cy="0"/>
          <a:chOff x="0" y="0"/>
          <a:chExt cx="0" cy="0"/>
        </a:xfrm>
      </p:grpSpPr>
      <p:sp>
        <p:nvSpPr>
          <p:cNvPr id="2" name="Title 1"/>
          <p:cNvSpPr>
            <a:spLocks noGrp="1"/>
          </p:cNvSpPr>
          <p:nvPr>
            <p:ph type="title"/>
          </p:nvPr>
        </p:nvSpPr>
        <p:spPr>
          <a:xfrm>
            <a:off x="2743200" y="256814"/>
            <a:ext cx="5943600" cy="1143000"/>
          </a:xfrm>
          <a:solidFill>
            <a:srgbClr val="003369"/>
          </a:solidFill>
          <a:ln w="28575">
            <a:noFill/>
            <a:prstDash val="solid"/>
          </a:ln>
        </p:spPr>
        <p:txBody>
          <a:bodyPr>
            <a:noAutofit/>
          </a:bodyPr>
          <a:lstStyle>
            <a:lvl1pPr algn="ctr">
              <a:defRPr sz="3800">
                <a:solidFill>
                  <a:schemeClr val="bg1"/>
                </a:solidFill>
                <a:latin typeface="Verdana" panose="020B0604030504040204" pitchFamily="34" charset="0"/>
                <a:ea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1"/>
            <a:ext cx="4038600" cy="3352799"/>
          </a:xfrm>
          <a:noFill/>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97399" y="1600200"/>
            <a:ext cx="4038600" cy="3352799"/>
          </a:xfrm>
          <a:noFill/>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59309413-1D8D-4738-8130-ACE8AB09F91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8426" y="154896"/>
            <a:ext cx="2667000" cy="1346835"/>
          </a:xfrm>
          <a:prstGeom prst="rect">
            <a:avLst/>
          </a:prstGeom>
        </p:spPr>
      </p:pic>
      <p:pic>
        <p:nvPicPr>
          <p:cNvPr id="5" name="Picture 4">
            <a:extLst>
              <a:ext uri="{FF2B5EF4-FFF2-40B4-BE49-F238E27FC236}">
                <a16:creationId xmlns:a16="http://schemas.microsoft.com/office/drawing/2014/main" id="{D64B602A-3E52-412C-3182-91FAAB2348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67600" y="5947878"/>
            <a:ext cx="1559301" cy="910122"/>
          </a:xfrm>
          <a:prstGeom prst="rect">
            <a:avLst/>
          </a:prstGeom>
        </p:spPr>
      </p:pic>
    </p:spTree>
    <p:extLst>
      <p:ext uri="{BB962C8B-B14F-4D97-AF65-F5344CB8AC3E}">
        <p14:creationId xmlns:p14="http://schemas.microsoft.com/office/powerpoint/2010/main" val="32543719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Comparison NL">
    <p:spTree>
      <p:nvGrpSpPr>
        <p:cNvPr id="1" name=""/>
        <p:cNvGrpSpPr/>
        <p:nvPr/>
      </p:nvGrpSpPr>
      <p:grpSpPr>
        <a:xfrm>
          <a:off x="0" y="0"/>
          <a:ext cx="0" cy="0"/>
          <a:chOff x="0" y="0"/>
          <a:chExt cx="0" cy="0"/>
        </a:xfrm>
      </p:grpSpPr>
      <p:sp>
        <p:nvSpPr>
          <p:cNvPr id="2" name="Title 1"/>
          <p:cNvSpPr>
            <a:spLocks noGrp="1"/>
          </p:cNvSpPr>
          <p:nvPr>
            <p:ph type="title"/>
          </p:nvPr>
        </p:nvSpPr>
        <p:spPr>
          <a:xfrm>
            <a:off x="2743200" y="256814"/>
            <a:ext cx="5943600" cy="1143000"/>
          </a:xfrm>
          <a:solidFill>
            <a:srgbClr val="003369"/>
          </a:solidFill>
          <a:ln w="28575">
            <a:noFill/>
            <a:prstDash val="solid"/>
          </a:ln>
        </p:spPr>
        <p:txBody>
          <a:bodyPr>
            <a:noAutofit/>
          </a:bodyPr>
          <a:lstStyle>
            <a:lvl1pPr algn="ctr">
              <a:defRPr sz="3800">
                <a:solidFill>
                  <a:schemeClr val="bg1"/>
                </a:solidFill>
                <a:latin typeface="Verdana" panose="020B0604030504040204" pitchFamily="34" charset="0"/>
                <a:ea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1"/>
            <a:ext cx="4038600" cy="3352799"/>
          </a:xfrm>
          <a:noFill/>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97399" y="1600200"/>
            <a:ext cx="4038600" cy="3352799"/>
          </a:xfrm>
          <a:noFill/>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59309413-1D8D-4738-8130-ACE8AB09F91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8426" y="154896"/>
            <a:ext cx="2667000" cy="1346835"/>
          </a:xfrm>
          <a:prstGeom prst="rect">
            <a:avLst/>
          </a:prstGeom>
        </p:spPr>
      </p:pic>
    </p:spTree>
    <p:extLst>
      <p:ext uri="{BB962C8B-B14F-4D97-AF65-F5344CB8AC3E}">
        <p14:creationId xmlns:p14="http://schemas.microsoft.com/office/powerpoint/2010/main" val="5503181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50507"/>
            <a:ext cx="8229600" cy="1325563"/>
          </a:xfrm>
          <a:solidFill>
            <a:srgbClr val="003369"/>
          </a:solidFill>
          <a:ln w="28575">
            <a:noFill/>
          </a:ln>
        </p:spPr>
        <p:txBody>
          <a:bodyPr>
            <a:normAutofit/>
          </a:bodyPr>
          <a:lstStyle>
            <a:lvl1pPr algn="ctr">
              <a:defRPr sz="4000">
                <a:solidFill>
                  <a:schemeClr val="bg1"/>
                </a:solidFill>
                <a:latin typeface="Verdana" panose="020B0604030504040204" pitchFamily="34" charset="0"/>
                <a:ea typeface="Verdana" panose="020B0604030504040204" pitchFamily="34" charset="0"/>
              </a:defRPr>
            </a:lvl1pPr>
          </a:lstStyle>
          <a:p>
            <a:r>
              <a:rPr lang="en-US" b="0">
                <a:effectLst/>
              </a:rPr>
              <a:t> </a:t>
            </a:r>
            <a:endParaRPr lang="en-US" dirty="0"/>
          </a:p>
        </p:txBody>
      </p:sp>
      <p:sp>
        <p:nvSpPr>
          <p:cNvPr id="3" name="Text Placeholder 2"/>
          <p:cNvSpPr>
            <a:spLocks noGrp="1"/>
          </p:cNvSpPr>
          <p:nvPr>
            <p:ph type="body" idx="1"/>
          </p:nvPr>
        </p:nvSpPr>
        <p:spPr>
          <a:xfrm>
            <a:off x="912813" y="1666567"/>
            <a:ext cx="3582988" cy="657533"/>
          </a:xfrm>
          <a:solidFill>
            <a:srgbClr val="003369">
              <a:alpha val="75000"/>
            </a:srgbClr>
          </a:solidFill>
        </p:spPr>
        <p:txBody>
          <a:bodyPr anchor="b">
            <a:noAutofit/>
          </a:bodyPr>
          <a:lstStyle>
            <a:lvl1pPr marL="0" indent="0">
              <a:buNone/>
              <a:defRPr sz="21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65826" y="2451651"/>
            <a:ext cx="4040188" cy="36745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05400" y="1673500"/>
            <a:ext cx="3581400" cy="639762"/>
          </a:xfrm>
          <a:solidFill>
            <a:srgbClr val="003369">
              <a:alpha val="75000"/>
            </a:srgbClr>
          </a:solidFill>
        </p:spPr>
        <p:txBody>
          <a:bodyPr anchor="b">
            <a:normAutofit/>
          </a:bodyPr>
          <a:lstStyle>
            <a:lvl1pPr marL="0" indent="0">
              <a:buNone/>
              <a:defRPr sz="21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8200" y="2451649"/>
            <a:ext cx="4038600" cy="367451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userDrawn="1"/>
        </p:nvSpPr>
        <p:spPr>
          <a:xfrm>
            <a:off x="457200" y="1672590"/>
            <a:ext cx="457200" cy="651510"/>
          </a:xfrm>
          <a:prstGeom prst="rect">
            <a:avLst/>
          </a:prstGeom>
          <a:solidFill>
            <a:srgbClr val="D8DD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a:effectLst/>
              </a:rPr>
              <a:t> </a:t>
            </a:r>
            <a:endParaRPr lang="en-US"/>
          </a:p>
        </p:txBody>
      </p:sp>
      <p:sp>
        <p:nvSpPr>
          <p:cNvPr id="11" name="Rectangle 10"/>
          <p:cNvSpPr/>
          <p:nvPr userDrawn="1"/>
        </p:nvSpPr>
        <p:spPr>
          <a:xfrm>
            <a:off x="4648200" y="1666566"/>
            <a:ext cx="457200" cy="646695"/>
          </a:xfrm>
          <a:prstGeom prst="rect">
            <a:avLst/>
          </a:prstGeom>
          <a:solidFill>
            <a:srgbClr val="D8DDE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7CB0B77-3D71-4414-AC21-15FFEA2CFD1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67600" y="5947878"/>
            <a:ext cx="1559301" cy="910122"/>
          </a:xfrm>
          <a:prstGeom prst="rect">
            <a:avLst/>
          </a:prstGeom>
        </p:spPr>
      </p:pic>
    </p:spTree>
    <p:extLst>
      <p:ext uri="{BB962C8B-B14F-4D97-AF65-F5344CB8AC3E}">
        <p14:creationId xmlns:p14="http://schemas.microsoft.com/office/powerpoint/2010/main" val="29991419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2 N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50507"/>
            <a:ext cx="8229600" cy="1325563"/>
          </a:xfrm>
          <a:solidFill>
            <a:srgbClr val="003369"/>
          </a:solidFill>
          <a:ln w="28575">
            <a:noFill/>
          </a:ln>
        </p:spPr>
        <p:txBody>
          <a:bodyPr>
            <a:normAutofit/>
          </a:bodyPr>
          <a:lstStyle>
            <a:lvl1pPr algn="ctr">
              <a:defRPr sz="4000">
                <a:solidFill>
                  <a:schemeClr val="bg1"/>
                </a:solidFill>
                <a:latin typeface="Verdana" panose="020B0604030504040204" pitchFamily="34" charset="0"/>
                <a:ea typeface="Verdana" panose="020B0604030504040204" pitchFamily="34" charset="0"/>
              </a:defRPr>
            </a:lvl1pPr>
          </a:lstStyle>
          <a:p>
            <a:r>
              <a:rPr lang="en-US" b="0">
                <a:effectLst/>
              </a:rPr>
              <a:t> </a:t>
            </a:r>
            <a:endParaRPr lang="en-US" dirty="0"/>
          </a:p>
        </p:txBody>
      </p:sp>
      <p:sp>
        <p:nvSpPr>
          <p:cNvPr id="3" name="Text Placeholder 2"/>
          <p:cNvSpPr>
            <a:spLocks noGrp="1"/>
          </p:cNvSpPr>
          <p:nvPr>
            <p:ph type="body" idx="1"/>
          </p:nvPr>
        </p:nvSpPr>
        <p:spPr>
          <a:xfrm>
            <a:off x="912813" y="1666567"/>
            <a:ext cx="3582988" cy="657533"/>
          </a:xfrm>
          <a:solidFill>
            <a:srgbClr val="003369">
              <a:alpha val="75000"/>
            </a:srgbClr>
          </a:solidFill>
        </p:spPr>
        <p:txBody>
          <a:bodyPr anchor="b">
            <a:noAutofit/>
          </a:bodyPr>
          <a:lstStyle>
            <a:lvl1pPr marL="0" indent="0">
              <a:buNone/>
              <a:defRPr sz="21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65826" y="2451651"/>
            <a:ext cx="4040188" cy="36745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05400" y="1673500"/>
            <a:ext cx="3581400" cy="639762"/>
          </a:xfrm>
          <a:solidFill>
            <a:srgbClr val="003369">
              <a:alpha val="75000"/>
            </a:srgbClr>
          </a:solidFill>
        </p:spPr>
        <p:txBody>
          <a:bodyPr anchor="b">
            <a:normAutofit/>
          </a:bodyPr>
          <a:lstStyle>
            <a:lvl1pPr marL="0" indent="0">
              <a:buNone/>
              <a:defRPr sz="21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8200" y="2451649"/>
            <a:ext cx="4038600" cy="367451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userDrawn="1"/>
        </p:nvSpPr>
        <p:spPr>
          <a:xfrm>
            <a:off x="457200" y="1672590"/>
            <a:ext cx="457200" cy="651510"/>
          </a:xfrm>
          <a:prstGeom prst="rect">
            <a:avLst/>
          </a:prstGeom>
          <a:solidFill>
            <a:srgbClr val="D8DD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a:effectLst/>
              </a:rPr>
              <a:t> </a:t>
            </a:r>
            <a:endParaRPr lang="en-US"/>
          </a:p>
        </p:txBody>
      </p:sp>
      <p:sp>
        <p:nvSpPr>
          <p:cNvPr id="11" name="Rectangle 10"/>
          <p:cNvSpPr/>
          <p:nvPr userDrawn="1"/>
        </p:nvSpPr>
        <p:spPr>
          <a:xfrm>
            <a:off x="4648200" y="1666566"/>
            <a:ext cx="457200" cy="646695"/>
          </a:xfrm>
          <a:prstGeom prst="rect">
            <a:avLst/>
          </a:prstGeom>
          <a:solidFill>
            <a:srgbClr val="D8DDE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3432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2551113" cy="1162050"/>
          </a:xfrm>
          <a:solidFill>
            <a:schemeClr val="bg1"/>
          </a:solidFill>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1"/>
            <a:ext cx="5111750" cy="5674828"/>
          </a:xfrm>
          <a:solidFill>
            <a:schemeClr val="bg1"/>
          </a:solidFill>
          <a:ln w="38100">
            <a:solidFill>
              <a:srgbClr val="003369"/>
            </a:solidFill>
            <a:prstDash val="dash"/>
          </a:ln>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1"/>
            <a:ext cx="3008313" cy="4512778"/>
          </a:xfrm>
          <a:solidFill>
            <a:srgbClr val="003369">
              <a:alpha val="75000"/>
            </a:srgbClr>
          </a:solidFill>
        </p:spPr>
        <p:txBody>
          <a:bodyPr>
            <a:normAutofit/>
          </a:bodyPr>
          <a:lstStyle>
            <a:lvl1pPr marL="0" indent="0">
              <a:buNone/>
              <a:defRPr sz="2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Rectangle 7"/>
          <p:cNvSpPr/>
          <p:nvPr userDrawn="1"/>
        </p:nvSpPr>
        <p:spPr>
          <a:xfrm>
            <a:off x="457200" y="273362"/>
            <a:ext cx="457200" cy="1161288"/>
          </a:xfrm>
          <a:prstGeom prst="rect">
            <a:avLst/>
          </a:prstGeom>
          <a:solidFill>
            <a:srgbClr val="003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3FDE338-D81B-482A-ABA8-F071B82124F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467600" y="6009215"/>
            <a:ext cx="1559301" cy="787447"/>
          </a:xfrm>
          <a:prstGeom prst="rect">
            <a:avLst/>
          </a:prstGeom>
        </p:spPr>
      </p:pic>
    </p:spTree>
    <p:extLst>
      <p:ext uri="{BB962C8B-B14F-4D97-AF65-F5344CB8AC3E}">
        <p14:creationId xmlns:p14="http://schemas.microsoft.com/office/powerpoint/2010/main" val="2307233894"/>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NL">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2551113" cy="1162050"/>
          </a:xfrm>
          <a:solidFill>
            <a:schemeClr val="bg1"/>
          </a:solidFill>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1"/>
            <a:ext cx="5111750" cy="5674828"/>
          </a:xfrm>
          <a:solidFill>
            <a:schemeClr val="bg1"/>
          </a:solidFill>
          <a:ln w="38100">
            <a:solidFill>
              <a:srgbClr val="003369"/>
            </a:solidFill>
            <a:prstDash val="dash"/>
          </a:ln>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1"/>
            <a:ext cx="3008313" cy="4512778"/>
          </a:xfrm>
          <a:solidFill>
            <a:srgbClr val="003369">
              <a:alpha val="75000"/>
            </a:srgbClr>
          </a:solidFill>
        </p:spPr>
        <p:txBody>
          <a:bodyPr>
            <a:normAutofit/>
          </a:bodyPr>
          <a:lstStyle>
            <a:lvl1pPr marL="0" indent="0">
              <a:buNone/>
              <a:defRPr sz="2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Rectangle 7"/>
          <p:cNvSpPr/>
          <p:nvPr userDrawn="1"/>
        </p:nvSpPr>
        <p:spPr>
          <a:xfrm>
            <a:off x="457200" y="273362"/>
            <a:ext cx="457200" cy="1161288"/>
          </a:xfrm>
          <a:prstGeom prst="rect">
            <a:avLst/>
          </a:prstGeom>
          <a:solidFill>
            <a:srgbClr val="003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822164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3">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876147"/>
            <a:ext cx="9147018" cy="2210529"/>
          </a:xfrm>
          <a:prstGeom prst="rect">
            <a:avLst/>
          </a:prstGeom>
        </p:spPr>
      </p:pic>
      <p:sp>
        <p:nvSpPr>
          <p:cNvPr id="2" name="Title 1"/>
          <p:cNvSpPr>
            <a:spLocks noGrp="1"/>
          </p:cNvSpPr>
          <p:nvPr>
            <p:ph type="ctrTitle"/>
          </p:nvPr>
        </p:nvSpPr>
        <p:spPr>
          <a:xfrm>
            <a:off x="953254" y="3671154"/>
            <a:ext cx="7240509" cy="1470025"/>
          </a:xfrm>
          <a:solidFill>
            <a:schemeClr val="lt1">
              <a:alpha val="68000"/>
            </a:schemeClr>
          </a:solidFill>
          <a:ln w="19050">
            <a:solidFill>
              <a:srgbClr val="003369"/>
            </a:solidFill>
          </a:ln>
        </p:spPr>
        <p:style>
          <a:lnRef idx="2">
            <a:schemeClr val="accent5"/>
          </a:lnRef>
          <a:fillRef idx="1">
            <a:schemeClr val="lt1"/>
          </a:fillRef>
          <a:effectRef idx="0">
            <a:schemeClr val="accent5"/>
          </a:effectRef>
          <a:fontRef idx="none"/>
        </p:style>
        <p:txBody>
          <a:bodyPr>
            <a:noAutofit/>
          </a:bodyPr>
          <a:lstStyle>
            <a:lvl1pPr>
              <a:defRPr sz="54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373109" y="5257800"/>
            <a:ext cx="6400800" cy="914400"/>
          </a:xfrm>
          <a:solidFill>
            <a:schemeClr val="bg1">
              <a:alpha val="68000"/>
            </a:schemeClr>
          </a:solidFill>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00400" y="104910"/>
            <a:ext cx="2667000" cy="1346835"/>
          </a:xfrm>
          <a:prstGeom prst="rect">
            <a:avLst/>
          </a:prstGeom>
        </p:spPr>
      </p:pic>
    </p:spTree>
    <p:extLst>
      <p:ext uri="{BB962C8B-B14F-4D97-AF65-F5344CB8AC3E}">
        <p14:creationId xmlns:p14="http://schemas.microsoft.com/office/powerpoint/2010/main" val="897575526"/>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2551113" cy="1162050"/>
          </a:xfrm>
          <a:solidFill>
            <a:schemeClr val="bg1"/>
          </a:solidFill>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1"/>
            <a:ext cx="5111750" cy="5674828"/>
          </a:xfrm>
          <a:solidFill>
            <a:schemeClr val="bg1"/>
          </a:solidFill>
          <a:ln w="38100">
            <a:solidFill>
              <a:srgbClr val="003369"/>
            </a:solidFill>
            <a:prstDash val="dash"/>
          </a:ln>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457200" y="273362"/>
            <a:ext cx="457200" cy="1161288"/>
          </a:xfrm>
          <a:prstGeom prst="rect">
            <a:avLst/>
          </a:prstGeom>
          <a:solidFill>
            <a:srgbClr val="003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3FDE338-D81B-482A-ABA8-F071B82124F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467600" y="6009215"/>
            <a:ext cx="1559301" cy="787447"/>
          </a:xfrm>
          <a:prstGeom prst="rect">
            <a:avLst/>
          </a:prstGeom>
        </p:spPr>
      </p:pic>
    </p:spTree>
    <p:extLst>
      <p:ext uri="{BB962C8B-B14F-4D97-AF65-F5344CB8AC3E}">
        <p14:creationId xmlns:p14="http://schemas.microsoft.com/office/powerpoint/2010/main" val="1333417704"/>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1_Header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02259"/>
            <a:ext cx="7886700" cy="1325563"/>
          </a:xfrm>
          <a:solidFill>
            <a:srgbClr val="003369"/>
          </a:solidFill>
          <a:ln w="28575">
            <a:noFill/>
          </a:ln>
        </p:spPr>
        <p:txBody>
          <a:bodyPr>
            <a:noAutofit/>
          </a:bodyPr>
          <a:lstStyle>
            <a:lvl1pPr algn="ctr">
              <a:defRPr sz="4000">
                <a:solidFill>
                  <a:schemeClr val="bg1"/>
                </a:solidFill>
                <a:latin typeface="Verdana" panose="020B0604030504040204" pitchFamily="34" charset="0"/>
                <a:ea typeface="Verdana" panose="020B0604030504040204" pitchFamily="34" charset="0"/>
              </a:defRPr>
            </a:lvl1pPr>
          </a:lstStyle>
          <a:p>
            <a:r>
              <a:rPr lang="en-US" dirty="0"/>
              <a:t>VTSS Social Media</a:t>
            </a:r>
          </a:p>
        </p:txBody>
      </p:sp>
      <p:pic>
        <p:nvPicPr>
          <p:cNvPr id="9" name="Picture 8">
            <a:extLst>
              <a:ext uri="{FF2B5EF4-FFF2-40B4-BE49-F238E27FC236}">
                <a16:creationId xmlns:a16="http://schemas.microsoft.com/office/drawing/2014/main" id="{9A5E429F-778F-4134-A28E-A68AB880147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467600" y="6009215"/>
            <a:ext cx="1559301" cy="787447"/>
          </a:xfrm>
          <a:prstGeom prst="rect">
            <a:avLst/>
          </a:prstGeom>
        </p:spPr>
      </p:pic>
      <p:grpSp>
        <p:nvGrpSpPr>
          <p:cNvPr id="13" name="Google Shape;113;p32">
            <a:extLst>
              <a:ext uri="{FF2B5EF4-FFF2-40B4-BE49-F238E27FC236}">
                <a16:creationId xmlns:a16="http://schemas.microsoft.com/office/drawing/2014/main" id="{11AD6CA0-AC70-A5F7-8E3C-52F0C1DBF401}"/>
              </a:ext>
            </a:extLst>
          </p:cNvPr>
          <p:cNvGrpSpPr/>
          <p:nvPr userDrawn="1"/>
        </p:nvGrpSpPr>
        <p:grpSpPr>
          <a:xfrm>
            <a:off x="2144995" y="3177707"/>
            <a:ext cx="4854010" cy="1143000"/>
            <a:chOff x="1981200" y="1826567"/>
            <a:chExt cx="4854010" cy="1143000"/>
          </a:xfrm>
        </p:grpSpPr>
        <p:pic>
          <p:nvPicPr>
            <p:cNvPr id="14" name="Google Shape;114;p32">
              <a:hlinkClick r:id="rId3"/>
              <a:extLst>
                <a:ext uri="{FF2B5EF4-FFF2-40B4-BE49-F238E27FC236}">
                  <a16:creationId xmlns:a16="http://schemas.microsoft.com/office/drawing/2014/main" id="{3ABDB523-D13F-A17F-43B6-78059573B2FE}"/>
                </a:ext>
              </a:extLst>
            </p:cNvPr>
            <p:cNvPicPr preferRelativeResize="0"/>
            <p:nvPr/>
          </p:nvPicPr>
          <p:blipFill rotWithShape="1">
            <a:blip r:embed="rId4">
              <a:alphaModFix/>
            </a:blip>
            <a:srcRect/>
            <a:stretch/>
          </p:blipFill>
          <p:spPr>
            <a:xfrm>
              <a:off x="1981200" y="1826567"/>
              <a:ext cx="1143000" cy="1143000"/>
            </a:xfrm>
            <a:prstGeom prst="rect">
              <a:avLst/>
            </a:prstGeom>
            <a:noFill/>
            <a:ln>
              <a:noFill/>
            </a:ln>
          </p:spPr>
        </p:pic>
        <p:sp>
          <p:nvSpPr>
            <p:cNvPr id="15" name="Google Shape;115;p32">
              <a:extLst>
                <a:ext uri="{FF2B5EF4-FFF2-40B4-BE49-F238E27FC236}">
                  <a16:creationId xmlns:a16="http://schemas.microsoft.com/office/drawing/2014/main" id="{AA52AEE3-E5B4-5817-C591-4D1EE0F3393C}"/>
                </a:ext>
              </a:extLst>
            </p:cNvPr>
            <p:cNvSpPr txBox="1"/>
            <p:nvPr/>
          </p:nvSpPr>
          <p:spPr>
            <a:xfrm>
              <a:off x="3544367" y="2167234"/>
              <a:ext cx="3290843"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u="none" strike="noStrike" cap="none" dirty="0">
                  <a:solidFill>
                    <a:schemeClr val="dk1"/>
                  </a:solidFill>
                  <a:latin typeface="Verdana" panose="020B0604030504040204" pitchFamily="34" charset="0"/>
                  <a:ea typeface="Verdana" panose="020B0604030504040204" pitchFamily="34" charset="0"/>
                  <a:cs typeface="Arial"/>
                  <a:sym typeface="Arial"/>
                </a:rPr>
                <a:t>Twitter – </a:t>
              </a:r>
              <a:r>
                <a:rPr lang="en-US" sz="2400" b="0" i="0" u="sng" strike="noStrike" cap="none" dirty="0">
                  <a:solidFill>
                    <a:schemeClr val="dk1"/>
                  </a:solidFill>
                  <a:latin typeface="Verdana" panose="020B0604030504040204" pitchFamily="34" charset="0"/>
                  <a:ea typeface="Verdana" panose="020B0604030504040204" pitchFamily="34" charset="0"/>
                  <a:cs typeface="Arial"/>
                  <a:sym typeface="Arial"/>
                  <a:hlinkClick r:id="rId3">
                    <a:extLst>
                      <a:ext uri="{A12FA001-AC4F-418D-AE19-62706E023703}">
                        <ahyp:hlinkClr xmlns:ahyp="http://schemas.microsoft.com/office/drawing/2018/hyperlinkcolor" val="tx"/>
                      </a:ext>
                    </a:extLst>
                  </a:hlinkClick>
                </a:rPr>
                <a:t>VTSS_RIC</a:t>
              </a:r>
              <a:endParaRPr sz="2400" dirty="0">
                <a:solidFill>
                  <a:schemeClr val="dk1"/>
                </a:solidFill>
                <a:latin typeface="Verdana" panose="020B0604030504040204" pitchFamily="34" charset="0"/>
                <a:ea typeface="Verdana" panose="020B0604030504040204" pitchFamily="34" charset="0"/>
                <a:cs typeface="Arial"/>
                <a:sym typeface="Arial"/>
              </a:endParaRPr>
            </a:p>
          </p:txBody>
        </p:sp>
      </p:grpSp>
      <p:grpSp>
        <p:nvGrpSpPr>
          <p:cNvPr id="16" name="Google Shape;116;p32">
            <a:extLst>
              <a:ext uri="{FF2B5EF4-FFF2-40B4-BE49-F238E27FC236}">
                <a16:creationId xmlns:a16="http://schemas.microsoft.com/office/drawing/2014/main" id="{226F3727-A0A9-2342-BDBB-C455D27791A6}"/>
              </a:ext>
            </a:extLst>
          </p:cNvPr>
          <p:cNvGrpSpPr/>
          <p:nvPr userDrawn="1"/>
        </p:nvGrpSpPr>
        <p:grpSpPr>
          <a:xfrm>
            <a:off x="2050634" y="4545484"/>
            <a:ext cx="5042731" cy="1143000"/>
            <a:chOff x="1981200" y="3426768"/>
            <a:chExt cx="5042731" cy="1143000"/>
          </a:xfrm>
        </p:grpSpPr>
        <p:pic>
          <p:nvPicPr>
            <p:cNvPr id="17" name="Google Shape;117;p32">
              <a:hlinkClick r:id="rId5"/>
              <a:extLst>
                <a:ext uri="{FF2B5EF4-FFF2-40B4-BE49-F238E27FC236}">
                  <a16:creationId xmlns:a16="http://schemas.microsoft.com/office/drawing/2014/main" id="{82DE5B3A-9E72-6A6D-A5A7-1BAD25F7A425}"/>
                </a:ext>
              </a:extLst>
            </p:cNvPr>
            <p:cNvPicPr preferRelativeResize="0"/>
            <p:nvPr/>
          </p:nvPicPr>
          <p:blipFill rotWithShape="1">
            <a:blip r:embed="rId6">
              <a:alphaModFix/>
            </a:blip>
            <a:srcRect/>
            <a:stretch/>
          </p:blipFill>
          <p:spPr>
            <a:xfrm>
              <a:off x="1981200" y="3426768"/>
              <a:ext cx="1143000" cy="1143000"/>
            </a:xfrm>
            <a:prstGeom prst="rect">
              <a:avLst/>
            </a:prstGeom>
            <a:noFill/>
            <a:ln>
              <a:noFill/>
            </a:ln>
          </p:spPr>
        </p:pic>
        <p:sp>
          <p:nvSpPr>
            <p:cNvPr id="18" name="Google Shape;118;p32">
              <a:extLst>
                <a:ext uri="{FF2B5EF4-FFF2-40B4-BE49-F238E27FC236}">
                  <a16:creationId xmlns:a16="http://schemas.microsoft.com/office/drawing/2014/main" id="{4E44B5D0-B473-0070-FEEF-BC463629ECF2}"/>
                </a:ext>
              </a:extLst>
            </p:cNvPr>
            <p:cNvSpPr txBox="1"/>
            <p:nvPr/>
          </p:nvSpPr>
          <p:spPr>
            <a:xfrm>
              <a:off x="3547217" y="3767437"/>
              <a:ext cx="347671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Verdana" panose="020B0604030504040204" pitchFamily="34" charset="0"/>
                  <a:ea typeface="Verdana" panose="020B0604030504040204" pitchFamily="34" charset="0"/>
                  <a:cs typeface="Arial"/>
                  <a:sym typeface="Arial"/>
                </a:rPr>
                <a:t>Facebook – </a:t>
              </a:r>
              <a:r>
                <a:rPr lang="en-US" sz="2400" u="sng" dirty="0">
                  <a:solidFill>
                    <a:schemeClr val="dk1"/>
                  </a:solidFill>
                  <a:latin typeface="Verdana" panose="020B0604030504040204" pitchFamily="34" charset="0"/>
                  <a:ea typeface="Verdana" panose="020B0604030504040204" pitchFamily="34" charset="0"/>
                  <a:cs typeface="Arial"/>
                  <a:sym typeface="Arial"/>
                  <a:hlinkClick r:id="rId5">
                    <a:extLst>
                      <a:ext uri="{A12FA001-AC4F-418D-AE19-62706E023703}">
                        <ahyp:hlinkClr xmlns:ahyp="http://schemas.microsoft.com/office/drawing/2018/hyperlinkcolor" val="tx"/>
                      </a:ext>
                    </a:extLst>
                  </a:hlinkClick>
                </a:rPr>
                <a:t>VTSSRIC</a:t>
              </a:r>
              <a:endParaRPr sz="2400" dirty="0">
                <a:solidFill>
                  <a:schemeClr val="dk1"/>
                </a:solidFill>
                <a:latin typeface="Verdana" panose="020B0604030504040204" pitchFamily="34" charset="0"/>
                <a:ea typeface="Verdana" panose="020B0604030504040204" pitchFamily="34" charset="0"/>
                <a:cs typeface="Arial"/>
                <a:sym typeface="Arial"/>
              </a:endParaRPr>
            </a:p>
          </p:txBody>
        </p:sp>
      </p:grpSp>
      <p:sp>
        <p:nvSpPr>
          <p:cNvPr id="19" name="TextBox 18">
            <a:extLst>
              <a:ext uri="{FF2B5EF4-FFF2-40B4-BE49-F238E27FC236}">
                <a16:creationId xmlns:a16="http://schemas.microsoft.com/office/drawing/2014/main" id="{4EFD84DD-4C7D-C1DF-FD59-1BE69D30B439}"/>
              </a:ext>
            </a:extLst>
          </p:cNvPr>
          <p:cNvSpPr txBox="1"/>
          <p:nvPr userDrawn="1"/>
        </p:nvSpPr>
        <p:spPr>
          <a:xfrm>
            <a:off x="1066800" y="1752600"/>
            <a:ext cx="6781800" cy="1200329"/>
          </a:xfrm>
          <a:prstGeom prst="rect">
            <a:avLst/>
          </a:prstGeom>
          <a:noFill/>
        </p:spPr>
        <p:txBody>
          <a:bodyPr wrap="square" rtlCol="0">
            <a:spAutoFit/>
          </a:bodyPr>
          <a:lstStyle/>
          <a:p>
            <a:pPr algn="ctr"/>
            <a:r>
              <a:rPr lang="en-US" sz="2400" dirty="0">
                <a:latin typeface="Verdana" panose="020B0604030504040204" pitchFamily="34" charset="0"/>
                <a:ea typeface="Verdana" panose="020B0604030504040204" pitchFamily="34" charset="0"/>
              </a:rPr>
              <a:t>Thank you for attending and please feel free to tag us at any of our social media handles below!</a:t>
            </a:r>
          </a:p>
        </p:txBody>
      </p:sp>
    </p:spTree>
    <p:extLst>
      <p:ext uri="{BB962C8B-B14F-4D97-AF65-F5344CB8AC3E}">
        <p14:creationId xmlns:p14="http://schemas.microsoft.com/office/powerpoint/2010/main" val="3776223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4">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876147"/>
            <a:ext cx="9147018" cy="2210529"/>
          </a:xfrm>
          <a:prstGeom prst="rect">
            <a:avLst/>
          </a:prstGeom>
        </p:spPr>
      </p:pic>
      <p:sp>
        <p:nvSpPr>
          <p:cNvPr id="2" name="Title 1"/>
          <p:cNvSpPr>
            <a:spLocks noGrp="1"/>
          </p:cNvSpPr>
          <p:nvPr>
            <p:ph type="ctrTitle"/>
          </p:nvPr>
        </p:nvSpPr>
        <p:spPr>
          <a:xfrm>
            <a:off x="953254" y="3671154"/>
            <a:ext cx="7240509" cy="1470025"/>
          </a:xfrm>
          <a:solidFill>
            <a:schemeClr val="lt1">
              <a:alpha val="68000"/>
            </a:schemeClr>
          </a:solidFill>
          <a:ln w="19050">
            <a:solidFill>
              <a:srgbClr val="003369"/>
            </a:solidFill>
          </a:ln>
        </p:spPr>
        <p:style>
          <a:lnRef idx="2">
            <a:schemeClr val="accent5"/>
          </a:lnRef>
          <a:fillRef idx="1">
            <a:schemeClr val="lt1"/>
          </a:fillRef>
          <a:effectRef idx="0">
            <a:schemeClr val="accent5"/>
          </a:effectRef>
          <a:fontRef idx="none"/>
        </p:style>
        <p:txBody>
          <a:bodyPr>
            <a:noAutofit/>
          </a:bodyPr>
          <a:lstStyle>
            <a:lvl1pPr>
              <a:defRPr sz="54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373109" y="5257800"/>
            <a:ext cx="6400800" cy="914400"/>
          </a:xfrm>
          <a:solidFill>
            <a:schemeClr val="bg1">
              <a:alpha val="68000"/>
            </a:schemeClr>
          </a:solidFill>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00401" y="104910"/>
            <a:ext cx="2666998" cy="1346833"/>
          </a:xfrm>
          <a:prstGeom prst="rect">
            <a:avLst/>
          </a:prstGeom>
        </p:spPr>
      </p:pic>
    </p:spTree>
    <p:extLst>
      <p:ext uri="{BB962C8B-B14F-4D97-AF65-F5344CB8AC3E}">
        <p14:creationId xmlns:p14="http://schemas.microsoft.com/office/powerpoint/2010/main" val="334486944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5">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599831"/>
            <a:ext cx="9147018" cy="2763161"/>
          </a:xfrm>
          <a:prstGeom prst="rect">
            <a:avLst/>
          </a:prstGeom>
        </p:spPr>
      </p:pic>
      <p:sp>
        <p:nvSpPr>
          <p:cNvPr id="2" name="Title 1"/>
          <p:cNvSpPr>
            <a:spLocks noGrp="1"/>
          </p:cNvSpPr>
          <p:nvPr>
            <p:ph type="ctrTitle"/>
          </p:nvPr>
        </p:nvSpPr>
        <p:spPr>
          <a:xfrm>
            <a:off x="953254" y="3671154"/>
            <a:ext cx="7240509" cy="1470025"/>
          </a:xfrm>
          <a:solidFill>
            <a:schemeClr val="lt1">
              <a:alpha val="68000"/>
            </a:schemeClr>
          </a:solidFill>
          <a:ln w="19050">
            <a:solidFill>
              <a:srgbClr val="003369"/>
            </a:solidFill>
          </a:ln>
        </p:spPr>
        <p:style>
          <a:lnRef idx="2">
            <a:schemeClr val="accent5"/>
          </a:lnRef>
          <a:fillRef idx="1">
            <a:schemeClr val="lt1"/>
          </a:fillRef>
          <a:effectRef idx="0">
            <a:schemeClr val="accent5"/>
          </a:effectRef>
          <a:fontRef idx="none"/>
        </p:style>
        <p:txBody>
          <a:bodyPr>
            <a:noAutofit/>
          </a:bodyPr>
          <a:lstStyle>
            <a:lvl1pPr>
              <a:defRPr sz="54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373109" y="5257800"/>
            <a:ext cx="6400800" cy="914400"/>
          </a:xfrm>
          <a:solidFill>
            <a:schemeClr val="bg1">
              <a:alpha val="68000"/>
            </a:schemeClr>
          </a:solidFill>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00401" y="104910"/>
            <a:ext cx="2666998" cy="1346833"/>
          </a:xfrm>
          <a:prstGeom prst="rect">
            <a:avLst/>
          </a:prstGeom>
        </p:spPr>
      </p:pic>
    </p:spTree>
    <p:extLst>
      <p:ext uri="{BB962C8B-B14F-4D97-AF65-F5344CB8AC3E}">
        <p14:creationId xmlns:p14="http://schemas.microsoft.com/office/powerpoint/2010/main" val="308908756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 No Picture">
    <p:spTree>
      <p:nvGrpSpPr>
        <p:cNvPr id="1" name=""/>
        <p:cNvGrpSpPr/>
        <p:nvPr/>
      </p:nvGrpSpPr>
      <p:grpSpPr>
        <a:xfrm>
          <a:off x="0" y="0"/>
          <a:ext cx="0" cy="0"/>
          <a:chOff x="0" y="0"/>
          <a:chExt cx="0" cy="0"/>
        </a:xfrm>
      </p:grpSpPr>
      <p:sp>
        <p:nvSpPr>
          <p:cNvPr id="2" name="Title 1"/>
          <p:cNvSpPr>
            <a:spLocks noGrp="1"/>
          </p:cNvSpPr>
          <p:nvPr>
            <p:ph type="ctrTitle"/>
          </p:nvPr>
        </p:nvSpPr>
        <p:spPr>
          <a:xfrm>
            <a:off x="928464" y="1600200"/>
            <a:ext cx="7240509" cy="1470025"/>
          </a:xfrm>
          <a:solidFill>
            <a:schemeClr val="lt1">
              <a:alpha val="68000"/>
            </a:schemeClr>
          </a:solidFill>
          <a:ln w="19050">
            <a:solidFill>
              <a:srgbClr val="003369"/>
            </a:solidFill>
          </a:ln>
        </p:spPr>
        <p:style>
          <a:lnRef idx="2">
            <a:schemeClr val="accent5"/>
          </a:lnRef>
          <a:fillRef idx="1">
            <a:schemeClr val="lt1"/>
          </a:fillRef>
          <a:effectRef idx="0">
            <a:schemeClr val="accent5"/>
          </a:effectRef>
          <a:fontRef idx="none"/>
        </p:style>
        <p:txBody>
          <a:bodyPr>
            <a:noAutofit/>
          </a:bodyPr>
          <a:lstStyle>
            <a:lvl1pPr>
              <a:defRPr sz="540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348319" y="3429000"/>
            <a:ext cx="6400800" cy="914400"/>
          </a:xfrm>
          <a:solidFill>
            <a:schemeClr val="bg1">
              <a:alpha val="68000"/>
            </a:schemeClr>
          </a:solidFill>
        </p:spPr>
        <p:txBody>
          <a:bodyPr/>
          <a:lstStyle>
            <a:lvl1pPr marL="0" indent="0" algn="ctr">
              <a:buNone/>
              <a:defRPr>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0" name="Picture 9">
            <a:extLst>
              <a:ext uri="{FF2B5EF4-FFF2-40B4-BE49-F238E27FC236}">
                <a16:creationId xmlns:a16="http://schemas.microsoft.com/office/drawing/2014/main" id="{BC70F05F-BEC9-4681-BCCE-AB04C8A3711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200400" y="104910"/>
            <a:ext cx="2667000" cy="1346835"/>
          </a:xfrm>
          <a:prstGeom prst="rect">
            <a:avLst/>
          </a:prstGeom>
        </p:spPr>
      </p:pic>
    </p:spTree>
    <p:extLst>
      <p:ext uri="{BB962C8B-B14F-4D97-AF65-F5344CB8AC3E}">
        <p14:creationId xmlns:p14="http://schemas.microsoft.com/office/powerpoint/2010/main" val="12403326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 VTSS Text">
    <p:spTree>
      <p:nvGrpSpPr>
        <p:cNvPr id="1" name=""/>
        <p:cNvGrpSpPr/>
        <p:nvPr/>
      </p:nvGrpSpPr>
      <p:grpSpPr>
        <a:xfrm>
          <a:off x="0" y="0"/>
          <a:ext cx="0" cy="0"/>
          <a:chOff x="0" y="0"/>
          <a:chExt cx="0" cy="0"/>
        </a:xfrm>
      </p:grpSpPr>
      <p:sp>
        <p:nvSpPr>
          <p:cNvPr id="2" name="Title 1"/>
          <p:cNvSpPr>
            <a:spLocks noGrp="1"/>
          </p:cNvSpPr>
          <p:nvPr>
            <p:ph type="ctrTitle"/>
          </p:nvPr>
        </p:nvSpPr>
        <p:spPr>
          <a:xfrm>
            <a:off x="928464" y="1600200"/>
            <a:ext cx="7240509" cy="1470025"/>
          </a:xfrm>
          <a:solidFill>
            <a:schemeClr val="lt1">
              <a:alpha val="68000"/>
            </a:schemeClr>
          </a:solidFill>
          <a:ln w="19050">
            <a:solidFill>
              <a:srgbClr val="003369"/>
            </a:solidFill>
          </a:ln>
        </p:spPr>
        <p:style>
          <a:lnRef idx="2">
            <a:schemeClr val="accent5"/>
          </a:lnRef>
          <a:fillRef idx="1">
            <a:schemeClr val="lt1"/>
          </a:fillRef>
          <a:effectRef idx="0">
            <a:schemeClr val="accent5"/>
          </a:effectRef>
          <a:fontRef idx="none"/>
        </p:style>
        <p:txBody>
          <a:bodyPr>
            <a:noAutofit/>
          </a:bodyPr>
          <a:lstStyle>
            <a:lvl1pPr>
              <a:defRPr sz="540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348319" y="3429000"/>
            <a:ext cx="6400800" cy="914400"/>
          </a:xfrm>
          <a:solidFill>
            <a:schemeClr val="bg1">
              <a:alpha val="68000"/>
            </a:schemeClr>
          </a:solidFill>
        </p:spPr>
        <p:txBody>
          <a:bodyPr/>
          <a:lstStyle>
            <a:lvl1pPr marL="0" indent="0" algn="ctr">
              <a:buNone/>
              <a:defRPr>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TextBox 3">
            <a:extLst>
              <a:ext uri="{FF2B5EF4-FFF2-40B4-BE49-F238E27FC236}">
                <a16:creationId xmlns:a16="http://schemas.microsoft.com/office/drawing/2014/main" id="{60F2AAEC-6B64-E080-B0A8-225065C1AFAB}"/>
              </a:ext>
            </a:extLst>
          </p:cNvPr>
          <p:cNvSpPr txBox="1"/>
          <p:nvPr/>
        </p:nvSpPr>
        <p:spPr>
          <a:xfrm>
            <a:off x="152400" y="471984"/>
            <a:ext cx="8763000" cy="738664"/>
          </a:xfrm>
          <a:prstGeom prst="rect">
            <a:avLst/>
          </a:prstGeom>
          <a:noFill/>
        </p:spPr>
        <p:txBody>
          <a:bodyPr wrap="square" rtlCol="0">
            <a:spAutoFit/>
          </a:bodyPr>
          <a:lstStyle/>
          <a:p>
            <a:pPr algn="ctr"/>
            <a:r>
              <a:rPr lang="en-US" sz="4200" b="1" dirty="0">
                <a:solidFill>
                  <a:srgbClr val="003369"/>
                </a:solidFill>
                <a:latin typeface="Quattrocento Sans" panose="020B0502050000020003" pitchFamily="34" charset="0"/>
              </a:rPr>
              <a:t>Virginia Tiered Systems of Supports</a:t>
            </a:r>
          </a:p>
        </p:txBody>
      </p:sp>
    </p:spTree>
    <p:extLst>
      <p:ext uri="{BB962C8B-B14F-4D97-AF65-F5344CB8AC3E}">
        <p14:creationId xmlns:p14="http://schemas.microsoft.com/office/powerpoint/2010/main" val="84892112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4"/>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 name="Google Shape;19;p14"/>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2672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21"/>
        <p:cNvGrpSpPr/>
        <p:nvPr/>
      </p:nvGrpSpPr>
      <p:grpSpPr>
        <a:xfrm>
          <a:off x="0" y="0"/>
          <a:ext cx="0" cy="0"/>
          <a:chOff x="0" y="0"/>
          <a:chExt cx="0" cy="0"/>
        </a:xfrm>
      </p:grpSpPr>
      <p:sp>
        <p:nvSpPr>
          <p:cNvPr id="22" name="Google Shape;22;p13"/>
          <p:cNvSpPr txBox="1">
            <a:spLocks noGrp="1"/>
          </p:cNvSpPr>
          <p:nvPr>
            <p:ph type="ctrTitle"/>
          </p:nvPr>
        </p:nvSpPr>
        <p:spPr>
          <a:xfrm>
            <a:off x="928464" y="1600200"/>
            <a:ext cx="7240509" cy="1470025"/>
          </a:xfrm>
          <a:prstGeom prst="rect">
            <a:avLst/>
          </a:prstGeom>
          <a:solidFill>
            <a:schemeClr val="lt1">
              <a:alpha val="66666"/>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3"/>
          <p:cNvSpPr txBox="1">
            <a:spLocks noGrp="1"/>
          </p:cNvSpPr>
          <p:nvPr>
            <p:ph type="subTitle" idx="1"/>
          </p:nvPr>
        </p:nvSpPr>
        <p:spPr>
          <a:xfrm>
            <a:off x="1348319" y="3429000"/>
            <a:ext cx="6400800" cy="914400"/>
          </a:xfrm>
          <a:prstGeom prst="rect">
            <a:avLst/>
          </a:prstGeom>
          <a:solidFill>
            <a:schemeClr val="lt1">
              <a:alpha val="66666"/>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Tree>
    <p:extLst>
      <p:ext uri="{BB962C8B-B14F-4D97-AF65-F5344CB8AC3E}">
        <p14:creationId xmlns:p14="http://schemas.microsoft.com/office/powerpoint/2010/main" val="1931273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367635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ftr="0" dt="0"/>
  <p:txStyles>
    <p:titleStyle>
      <a:lvl1pPr algn="ctr" defTabSz="9144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2E7F05-971A-3008-889E-FA99EDBB85EF}"/>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F8B68F-6526-30F5-111A-1EF41197CD9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8647B1-62A7-F05E-EB09-1C8AA328ADD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C55EAA-EC24-4F94-B6F9-6980D3CA7310}" type="datetimeFigureOut">
              <a:rPr lang="en-US" smtClean="0"/>
              <a:t>10/10/2023</a:t>
            </a:fld>
            <a:endParaRPr lang="en-US"/>
          </a:p>
        </p:txBody>
      </p:sp>
      <p:sp>
        <p:nvSpPr>
          <p:cNvPr id="5" name="Footer Placeholder 4">
            <a:extLst>
              <a:ext uri="{FF2B5EF4-FFF2-40B4-BE49-F238E27FC236}">
                <a16:creationId xmlns:a16="http://schemas.microsoft.com/office/drawing/2014/main" id="{EFFBA8E3-E9C5-5F79-9D50-04BF724BD6D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CBAFC7-C0AE-2A61-6A21-89786E3E27D0}"/>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B83391-620D-432B-945C-DCE6E8E7CD09}" type="slidenum">
              <a:rPr lang="en-US" smtClean="0"/>
              <a:t>‹#›</a:t>
            </a:fld>
            <a:endParaRPr lang="en-US"/>
          </a:p>
        </p:txBody>
      </p:sp>
    </p:spTree>
    <p:extLst>
      <p:ext uri="{BB962C8B-B14F-4D97-AF65-F5344CB8AC3E}">
        <p14:creationId xmlns:p14="http://schemas.microsoft.com/office/powerpoint/2010/main" val="201492164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g"/><Relationship Id="rId9" Type="http://schemas.openxmlformats.org/officeDocument/2006/relationships/image" Target="../media/image21.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openxmlformats.org/officeDocument/2006/relationships/image" Target="../media/image25.png"/><Relationship Id="rId4" Type="http://schemas.openxmlformats.org/officeDocument/2006/relationships/hyperlink" Target="https://www.landscape-creation.com/landscaping-tips/get-yard-tools-ready-for-landscape-planting-season"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lteTntzLkNc" TargetMode="External"/><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38.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hyperlink" Target="https://www.landscape-creation.com/landscaping-tips/get-yard-tools-ready-for-landscape-planting-season"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24.xml"/><Relationship Id="rId5" Type="http://schemas.openxmlformats.org/officeDocument/2006/relationships/image" Target="../media/image25.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8.xml"/><Relationship Id="rId5" Type="http://schemas.openxmlformats.org/officeDocument/2006/relationships/comments" Target="../comments/comment1.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4.jp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1.xml"/><Relationship Id="rId1" Type="http://schemas.openxmlformats.org/officeDocument/2006/relationships/slideLayout" Target="../slideLayouts/slideLayout24.xml"/><Relationship Id="rId5" Type="http://schemas.openxmlformats.org/officeDocument/2006/relationships/image" Target="../media/image25.png"/><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hyperlink" Target="https://global-uploads.webflow.com/5d3725188825e071f1670246/63dc2bc1817a4ae34e75c8be_PBIS%20District%20Systems%20Fidelity%20Inventory%20(DSFI).pdf" TargetMode="External"/><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hyperlink" Target="https://mimtsstac.org/sites/default/files/Documents/TargetedTA/CoachingSystem/1.0_District_Coaching_System_SLT_Coach.pdf" TargetMode="External"/><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hyperlink" Target="https://nepbis.org/wp-content/uploads/2018/08/NEPBIS-SWPBS-School-Team-Training-Workbook-Final-9.2.16.docx"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pbis.org" TargetMode="External"/><Relationship Id="rId2" Type="http://schemas.openxmlformats.org/officeDocument/2006/relationships/notesSlide" Target="../notesSlides/notesSlide48.xml"/><Relationship Id="rId1" Type="http://schemas.openxmlformats.org/officeDocument/2006/relationships/slideLayout" Target="../slideLayouts/slideLayout8.xml"/><Relationship Id="rId4" Type="http://schemas.openxmlformats.org/officeDocument/2006/relationships/hyperlink" Target="https://nirn.fpg.unc.edu/sites/nirn.fpg.unc.edu/files/imce/documents/DCA%207.7%2010-18-19.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
          <p:cNvSpPr txBox="1">
            <a:spLocks noGrp="1"/>
          </p:cNvSpPr>
          <p:nvPr>
            <p:ph type="ctrTitle"/>
          </p:nvPr>
        </p:nvSpPr>
        <p:spPr>
          <a:prstGeom prst="rect">
            <a:avLst/>
          </a:prstGeom>
          <a:solidFill>
            <a:schemeClr val="lt1">
              <a:alpha val="66666"/>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5400"/>
              <a:buFont typeface="Verdana"/>
              <a:buNone/>
            </a:pPr>
            <a:r>
              <a:rPr lang="en-US" sz="5200" b="1">
                <a:latin typeface="Nixie One"/>
                <a:ea typeface="Nixie One"/>
                <a:cs typeface="Nixie One"/>
                <a:sym typeface="Nixie One"/>
              </a:rPr>
              <a:t>Growing Your Coaching System</a:t>
            </a:r>
            <a:endParaRPr sz="5200" b="1">
              <a:latin typeface="Nixie One"/>
              <a:ea typeface="Nixie One"/>
              <a:cs typeface="Nixie One"/>
              <a:sym typeface="Nixie One"/>
            </a:endParaRPr>
          </a:p>
        </p:txBody>
      </p:sp>
      <p:sp>
        <p:nvSpPr>
          <p:cNvPr id="105" name="Google Shape;105;p1"/>
          <p:cNvSpPr txBox="1">
            <a:spLocks noGrp="1"/>
          </p:cNvSpPr>
          <p:nvPr>
            <p:ph type="subTitle" idx="1"/>
          </p:nvPr>
        </p:nvSpPr>
        <p:spPr>
          <a:prstGeom prst="rect">
            <a:avLst/>
          </a:prstGeom>
          <a:solidFill>
            <a:schemeClr val="lt1">
              <a:alpha val="66666"/>
            </a:schemeClr>
          </a:solid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888888"/>
              </a:buClr>
              <a:buSzPts val="3200"/>
              <a:buNone/>
            </a:pPr>
            <a:r>
              <a:rPr lang="en-US" b="1">
                <a:latin typeface="Nixie One"/>
                <a:ea typeface="Nixie One"/>
                <a:cs typeface="Nixie One"/>
                <a:sym typeface="Nixie One"/>
              </a:rPr>
              <a:t>Virtual - October 2023</a:t>
            </a:r>
            <a:endParaRPr b="1">
              <a:latin typeface="Nixie One"/>
              <a:ea typeface="Nixie One"/>
              <a:cs typeface="Nixie One"/>
              <a:sym typeface="Nixie On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21c298cb161_0_29"/>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b="1">
                <a:latin typeface="Nixie One"/>
                <a:ea typeface="Nixie One"/>
                <a:cs typeface="Nixie One"/>
                <a:sym typeface="Nixie One"/>
              </a:rPr>
              <a:t>What does success look like?</a:t>
            </a:r>
            <a:endParaRPr b="1">
              <a:latin typeface="Nixie One"/>
              <a:ea typeface="Nixie One"/>
              <a:cs typeface="Nixie One"/>
              <a:sym typeface="Nixie One"/>
            </a:endParaRPr>
          </a:p>
        </p:txBody>
      </p:sp>
      <p:pic>
        <p:nvPicPr>
          <p:cNvPr id="250" name="Google Shape;250;g21c298cb161_0_29" descr="Be stubborn about your goals and be flexible about your methods."/>
          <p:cNvPicPr preferRelativeResize="0"/>
          <p:nvPr/>
        </p:nvPicPr>
        <p:blipFill rotWithShape="1">
          <a:blip r:embed="rId3">
            <a:alphaModFix/>
          </a:blip>
          <a:srcRect b="13269"/>
          <a:stretch/>
        </p:blipFill>
        <p:spPr>
          <a:xfrm>
            <a:off x="5849100" y="3647375"/>
            <a:ext cx="3294900" cy="3210624"/>
          </a:xfrm>
          <a:prstGeom prst="rect">
            <a:avLst/>
          </a:prstGeom>
          <a:noFill/>
          <a:ln>
            <a:noFill/>
          </a:ln>
        </p:spPr>
      </p:pic>
      <p:pic>
        <p:nvPicPr>
          <p:cNvPr id="251" name="Google Shape;251;g21c298cb161_0_29" descr="It's not about ideas. It's about making ideas happen."/>
          <p:cNvPicPr preferRelativeResize="0"/>
          <p:nvPr/>
        </p:nvPicPr>
        <p:blipFill rotWithShape="1">
          <a:blip r:embed="rId4">
            <a:alphaModFix/>
          </a:blip>
          <a:srcRect/>
          <a:stretch/>
        </p:blipFill>
        <p:spPr>
          <a:xfrm>
            <a:off x="5784475" y="1669600"/>
            <a:ext cx="3359524" cy="1679750"/>
          </a:xfrm>
          <a:prstGeom prst="rect">
            <a:avLst/>
          </a:prstGeom>
          <a:noFill/>
          <a:ln>
            <a:noFill/>
          </a:ln>
        </p:spPr>
      </p:pic>
      <p:pic>
        <p:nvPicPr>
          <p:cNvPr id="252" name="Google Shape;252;g21c298cb161_0_29" descr="There are no secrets to success. It is the result of preparation, hard work, and learning from failure."/>
          <p:cNvPicPr preferRelativeResize="0"/>
          <p:nvPr/>
        </p:nvPicPr>
        <p:blipFill rotWithShape="1">
          <a:blip r:embed="rId5">
            <a:alphaModFix/>
          </a:blip>
          <a:srcRect/>
          <a:stretch/>
        </p:blipFill>
        <p:spPr>
          <a:xfrm>
            <a:off x="71650" y="4081675"/>
            <a:ext cx="2776326" cy="2776326"/>
          </a:xfrm>
          <a:prstGeom prst="rect">
            <a:avLst/>
          </a:prstGeom>
          <a:noFill/>
          <a:ln>
            <a:noFill/>
          </a:ln>
        </p:spPr>
      </p:pic>
      <p:pic>
        <p:nvPicPr>
          <p:cNvPr id="253" name="Google Shape;253;g21c298cb161_0_29" descr="Continuous improvement is better than delayed perfection."/>
          <p:cNvPicPr preferRelativeResize="0"/>
          <p:nvPr/>
        </p:nvPicPr>
        <p:blipFill rotWithShape="1">
          <a:blip r:embed="rId6">
            <a:alphaModFix/>
          </a:blip>
          <a:srcRect b="-20756"/>
          <a:stretch/>
        </p:blipFill>
        <p:spPr>
          <a:xfrm>
            <a:off x="3396276" y="2198525"/>
            <a:ext cx="1839888" cy="3806650"/>
          </a:xfrm>
          <a:prstGeom prst="rect">
            <a:avLst/>
          </a:prstGeom>
          <a:noFill/>
          <a:ln>
            <a:noFill/>
          </a:ln>
        </p:spPr>
      </p:pic>
      <p:pic>
        <p:nvPicPr>
          <p:cNvPr id="254" name="Google Shape;254;g21c298cb161_0_29" descr="Team work: Coming together is the beginning, keeping together is progress, working together is success."/>
          <p:cNvPicPr preferRelativeResize="0"/>
          <p:nvPr/>
        </p:nvPicPr>
        <p:blipFill rotWithShape="1">
          <a:blip r:embed="rId7">
            <a:alphaModFix/>
          </a:blip>
          <a:srcRect/>
          <a:stretch/>
        </p:blipFill>
        <p:spPr>
          <a:xfrm>
            <a:off x="71650" y="1529950"/>
            <a:ext cx="2776325" cy="2227312"/>
          </a:xfrm>
          <a:prstGeom prst="rect">
            <a:avLst/>
          </a:prstGeom>
          <a:noFill/>
          <a:ln>
            <a:noFill/>
          </a:ln>
        </p:spPr>
      </p:pic>
      <p:sp>
        <p:nvSpPr>
          <p:cNvPr id="255" name="Google Shape;255;g21c298cb161_0_29"/>
          <p:cNvSpPr txBox="1"/>
          <p:nvPr/>
        </p:nvSpPr>
        <p:spPr>
          <a:xfrm>
            <a:off x="2426475" y="2924550"/>
            <a:ext cx="523500" cy="50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100"/>
              <a:buFont typeface="Arial"/>
              <a:buNone/>
            </a:pPr>
            <a:r>
              <a:rPr lang="en-US" sz="4100" b="0" i="0" u="none" strike="noStrike" cap="none">
                <a:solidFill>
                  <a:schemeClr val="accent1"/>
                </a:solidFill>
                <a:latin typeface="Verdana"/>
                <a:ea typeface="Verdana"/>
                <a:cs typeface="Verdana"/>
                <a:sym typeface="Verdana"/>
              </a:rPr>
              <a:t>1</a:t>
            </a:r>
            <a:endParaRPr sz="4100" b="0" i="0" u="none" strike="noStrike" cap="none">
              <a:solidFill>
                <a:schemeClr val="accent1"/>
              </a:solidFill>
              <a:latin typeface="Verdana"/>
              <a:ea typeface="Verdana"/>
              <a:cs typeface="Verdana"/>
              <a:sym typeface="Verdana"/>
            </a:endParaRPr>
          </a:p>
        </p:txBody>
      </p:sp>
      <p:sp>
        <p:nvSpPr>
          <p:cNvPr id="256" name="Google Shape;256;g21c298cb161_0_29"/>
          <p:cNvSpPr txBox="1"/>
          <p:nvPr/>
        </p:nvSpPr>
        <p:spPr>
          <a:xfrm>
            <a:off x="2208525" y="6191375"/>
            <a:ext cx="523500" cy="50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100"/>
              <a:buFont typeface="Arial"/>
              <a:buNone/>
            </a:pPr>
            <a:r>
              <a:rPr lang="en-US" sz="4100" b="0" i="0" u="none" strike="noStrike" cap="none">
                <a:solidFill>
                  <a:schemeClr val="accent1"/>
                </a:solidFill>
                <a:latin typeface="Verdana"/>
                <a:ea typeface="Verdana"/>
                <a:cs typeface="Verdana"/>
                <a:sym typeface="Verdana"/>
              </a:rPr>
              <a:t>2</a:t>
            </a:r>
            <a:endParaRPr sz="4100" b="0" i="0" u="none" strike="noStrike" cap="none">
              <a:solidFill>
                <a:schemeClr val="accent1"/>
              </a:solidFill>
              <a:latin typeface="Verdana"/>
              <a:ea typeface="Verdana"/>
              <a:cs typeface="Verdana"/>
              <a:sym typeface="Verdana"/>
            </a:endParaRPr>
          </a:p>
        </p:txBody>
      </p:sp>
      <p:sp>
        <p:nvSpPr>
          <p:cNvPr id="257" name="Google Shape;257;g21c298cb161_0_29"/>
          <p:cNvSpPr txBox="1"/>
          <p:nvPr/>
        </p:nvSpPr>
        <p:spPr>
          <a:xfrm>
            <a:off x="4712675" y="4621375"/>
            <a:ext cx="523500" cy="50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100"/>
              <a:buFont typeface="Arial"/>
              <a:buNone/>
            </a:pPr>
            <a:r>
              <a:rPr lang="en-US" sz="4100" b="0" i="0" u="none" strike="noStrike" cap="none">
                <a:solidFill>
                  <a:schemeClr val="accent1"/>
                </a:solidFill>
                <a:latin typeface="Verdana"/>
                <a:ea typeface="Verdana"/>
                <a:cs typeface="Verdana"/>
                <a:sym typeface="Verdana"/>
              </a:rPr>
              <a:t>3</a:t>
            </a:r>
            <a:endParaRPr sz="4100" b="0" i="0" u="none" strike="noStrike" cap="none">
              <a:solidFill>
                <a:schemeClr val="accent1"/>
              </a:solidFill>
              <a:latin typeface="Verdana"/>
              <a:ea typeface="Verdana"/>
              <a:cs typeface="Verdana"/>
              <a:sym typeface="Verdana"/>
            </a:endParaRPr>
          </a:p>
        </p:txBody>
      </p:sp>
      <p:sp>
        <p:nvSpPr>
          <p:cNvPr id="258" name="Google Shape;258;g21c298cb161_0_29"/>
          <p:cNvSpPr txBox="1"/>
          <p:nvPr/>
        </p:nvSpPr>
        <p:spPr>
          <a:xfrm>
            <a:off x="8490950" y="1798175"/>
            <a:ext cx="523500" cy="50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100"/>
              <a:buFont typeface="Arial"/>
              <a:buNone/>
            </a:pPr>
            <a:r>
              <a:rPr lang="en-US" sz="4100" b="0" i="0" u="none" strike="noStrike" cap="none">
                <a:solidFill>
                  <a:schemeClr val="accent1"/>
                </a:solidFill>
                <a:latin typeface="Verdana"/>
                <a:ea typeface="Verdana"/>
                <a:cs typeface="Verdana"/>
                <a:sym typeface="Verdana"/>
              </a:rPr>
              <a:t>4</a:t>
            </a:r>
            <a:endParaRPr sz="4100" b="0" i="0" u="none" strike="noStrike" cap="none">
              <a:solidFill>
                <a:schemeClr val="accent1"/>
              </a:solidFill>
              <a:latin typeface="Verdana"/>
              <a:ea typeface="Verdana"/>
              <a:cs typeface="Verdana"/>
              <a:sym typeface="Verdana"/>
            </a:endParaRPr>
          </a:p>
        </p:txBody>
      </p:sp>
      <p:sp>
        <p:nvSpPr>
          <p:cNvPr id="259" name="Google Shape;259;g21c298cb161_0_29"/>
          <p:cNvSpPr txBox="1"/>
          <p:nvPr/>
        </p:nvSpPr>
        <p:spPr>
          <a:xfrm>
            <a:off x="8391900" y="6191375"/>
            <a:ext cx="523500" cy="50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100"/>
              <a:buFont typeface="Arial"/>
              <a:buNone/>
            </a:pPr>
            <a:r>
              <a:rPr lang="en-US" sz="4100" b="0" i="0" u="none" strike="noStrike" cap="none">
                <a:solidFill>
                  <a:schemeClr val="accent1"/>
                </a:solidFill>
                <a:latin typeface="Verdana"/>
                <a:ea typeface="Verdana"/>
                <a:cs typeface="Verdana"/>
                <a:sym typeface="Verdana"/>
              </a:rPr>
              <a:t>5</a:t>
            </a:r>
            <a:endParaRPr sz="4100" b="0" i="0" u="none" strike="noStrike" cap="none">
              <a:solidFill>
                <a:schemeClr val="accent1"/>
              </a:solidFill>
              <a:latin typeface="Verdana"/>
              <a:ea typeface="Verdana"/>
              <a:cs typeface="Verdana"/>
              <a:sym typeface="Verdan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g1f9ff9eafd3_1_17"/>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100"/>
              <a:buFont typeface="Arial"/>
              <a:buNone/>
            </a:pPr>
            <a:r>
              <a:rPr lang="en-US" sz="2100" b="1">
                <a:latin typeface="Nixie One"/>
                <a:ea typeface="Nixie One"/>
                <a:cs typeface="Nixie One"/>
                <a:sym typeface="Nixie One"/>
              </a:rPr>
              <a:t>Coaching Systems are developed to ensure schools and school staff have equitable access to high-quality coaching to successfully implement practices, programs, or initiatives.</a:t>
            </a:r>
            <a:endParaRPr sz="3500" b="1">
              <a:latin typeface="Nixie One"/>
              <a:ea typeface="Nixie One"/>
              <a:cs typeface="Nixie One"/>
              <a:sym typeface="Nixie One"/>
            </a:endParaRPr>
          </a:p>
        </p:txBody>
      </p:sp>
      <p:sp>
        <p:nvSpPr>
          <p:cNvPr id="266" name="Google Shape;266;g1f9ff9eafd3_1_17"/>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b="1">
                <a:latin typeface="Nixie One"/>
                <a:ea typeface="Nixie One"/>
                <a:cs typeface="Nixie One"/>
                <a:sym typeface="Nixie One"/>
              </a:rPr>
              <a:t>Focus on Systems for Coaching</a:t>
            </a:r>
            <a:endParaRPr b="1">
              <a:latin typeface="Nixie One"/>
              <a:ea typeface="Nixie One"/>
              <a:cs typeface="Nixie One"/>
              <a:sym typeface="Nixie One"/>
            </a:endParaRPr>
          </a:p>
        </p:txBody>
      </p:sp>
      <p:pic>
        <p:nvPicPr>
          <p:cNvPr id="267" name="Google Shape;267;g1f9ff9eafd3_1_17" descr="Chart of DCA #25 Division has a coaching system to support schools in their implementation of VTSS"/>
          <p:cNvPicPr preferRelativeResize="0"/>
          <p:nvPr/>
        </p:nvPicPr>
        <p:blipFill rotWithShape="1">
          <a:blip r:embed="rId3">
            <a:alphaModFix/>
          </a:blip>
          <a:srcRect/>
          <a:stretch/>
        </p:blipFill>
        <p:spPr>
          <a:xfrm>
            <a:off x="466638" y="3379400"/>
            <a:ext cx="8210725" cy="1999450"/>
          </a:xfrm>
          <a:prstGeom prst="rect">
            <a:avLst/>
          </a:prstGeom>
          <a:noFill/>
          <a:ln>
            <a:noFill/>
          </a:ln>
        </p:spPr>
      </p:pic>
      <p:sp>
        <p:nvSpPr>
          <p:cNvPr id="268" name="Google Shape;268;g1f9ff9eafd3_1_17">
            <a:extLst>
              <a:ext uri="{C183D7F6-B498-43B3-948B-1728B52AA6E4}">
                <adec:decorative xmlns:adec="http://schemas.microsoft.com/office/drawing/2017/decorative" val="1"/>
              </a:ext>
            </a:extLst>
          </p:cNvPr>
          <p:cNvSpPr/>
          <p:nvPr/>
        </p:nvSpPr>
        <p:spPr>
          <a:xfrm>
            <a:off x="2333075" y="3429000"/>
            <a:ext cx="1682100" cy="5031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1fa0f4856f0_0_0"/>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b="1">
                <a:latin typeface="Nixie One"/>
                <a:ea typeface="Nixie One"/>
                <a:cs typeface="Nixie One"/>
                <a:sym typeface="Nixie One"/>
              </a:rPr>
              <a:t>Where does coaching fit in?</a:t>
            </a:r>
            <a:endParaRPr b="1">
              <a:latin typeface="Nixie One"/>
              <a:ea typeface="Nixie One"/>
              <a:cs typeface="Nixie One"/>
              <a:sym typeface="Nixie One"/>
            </a:endParaRPr>
          </a:p>
        </p:txBody>
      </p:sp>
      <p:pic>
        <p:nvPicPr>
          <p:cNvPr id="275" name="Google Shape;275;g1fa0f4856f0_0_0" descr="Flowchart of Leadership teaming split into two sides between executive functions and implementation functions"/>
          <p:cNvPicPr preferRelativeResize="0"/>
          <p:nvPr/>
        </p:nvPicPr>
        <p:blipFill rotWithShape="1">
          <a:blip r:embed="rId3">
            <a:alphaModFix/>
          </a:blip>
          <a:srcRect/>
          <a:stretch/>
        </p:blipFill>
        <p:spPr>
          <a:xfrm>
            <a:off x="1436775" y="1526150"/>
            <a:ext cx="5851025" cy="4606100"/>
          </a:xfrm>
          <a:prstGeom prst="rect">
            <a:avLst/>
          </a:prstGeom>
          <a:noFill/>
          <a:ln>
            <a:noFill/>
          </a:ln>
        </p:spPr>
      </p:pic>
      <p:sp>
        <p:nvSpPr>
          <p:cNvPr id="276" name="Google Shape;276;g1fa0f4856f0_0_0"/>
          <p:cNvSpPr txBox="1"/>
          <p:nvPr/>
        </p:nvSpPr>
        <p:spPr>
          <a:xfrm>
            <a:off x="145700" y="6286800"/>
            <a:ext cx="75330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Nixie One"/>
                <a:ea typeface="Nixie One"/>
                <a:cs typeface="Nixie One"/>
                <a:sym typeface="Nixie One"/>
              </a:rPr>
              <a:t>Source: </a:t>
            </a:r>
            <a:r>
              <a:rPr lang="en-US" sz="1600" b="1" i="0" u="none" strike="noStrike" cap="none">
                <a:solidFill>
                  <a:schemeClr val="dk1"/>
                </a:solidFill>
                <a:latin typeface="Nixie One"/>
                <a:ea typeface="Nixie One"/>
                <a:cs typeface="Nixie One"/>
                <a:sym typeface="Nixie One"/>
              </a:rPr>
              <a:t>OSEP Technical Assistance Center on Positive Behavioral Interventions and Supports. (2015)</a:t>
            </a:r>
            <a:endParaRPr sz="1600" b="1" i="0" u="none" strike="noStrike" cap="none">
              <a:solidFill>
                <a:srgbClr val="000000"/>
              </a:solidFill>
              <a:latin typeface="Nixie One"/>
              <a:ea typeface="Nixie One"/>
              <a:cs typeface="Nixie One"/>
              <a:sym typeface="Nixie On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1f9ff9eafd3_3_510"/>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990"/>
              <a:buNone/>
            </a:pPr>
            <a:endParaRPr sz="4000" b="1">
              <a:latin typeface="Nixie One"/>
              <a:ea typeface="Nixie One"/>
              <a:cs typeface="Nixie One"/>
              <a:sym typeface="Nixie One"/>
            </a:endParaRPr>
          </a:p>
          <a:p>
            <a:pPr marL="0" lvl="0" indent="0" algn="ctr" rtl="0">
              <a:lnSpc>
                <a:spcPct val="100000"/>
              </a:lnSpc>
              <a:spcBef>
                <a:spcPts val="0"/>
              </a:spcBef>
              <a:spcAft>
                <a:spcPts val="0"/>
              </a:spcAft>
              <a:buClr>
                <a:schemeClr val="dk1"/>
              </a:buClr>
              <a:buSzPts val="990"/>
              <a:buFont typeface="Arial"/>
              <a:buNone/>
            </a:pPr>
            <a:r>
              <a:rPr lang="en-US" sz="4000" b="1">
                <a:latin typeface="Nixie One"/>
                <a:ea typeface="Nixie One"/>
                <a:cs typeface="Nixie One"/>
                <a:sym typeface="Nixie One"/>
              </a:rPr>
              <a:t>Where does </a:t>
            </a:r>
            <a:r>
              <a:rPr lang="en-US" b="1">
                <a:latin typeface="Nixie One"/>
                <a:ea typeface="Nixie One"/>
                <a:cs typeface="Nixie One"/>
                <a:sym typeface="Nixie One"/>
              </a:rPr>
              <a:t>c</a:t>
            </a:r>
            <a:r>
              <a:rPr lang="en-US" sz="4000" b="1">
                <a:latin typeface="Nixie One"/>
                <a:ea typeface="Nixie One"/>
                <a:cs typeface="Nixie One"/>
                <a:sym typeface="Nixie One"/>
              </a:rPr>
              <a:t>oaching </a:t>
            </a:r>
            <a:r>
              <a:rPr lang="en-US" b="1">
                <a:latin typeface="Nixie One"/>
                <a:ea typeface="Nixie One"/>
                <a:cs typeface="Nixie One"/>
                <a:sym typeface="Nixie One"/>
              </a:rPr>
              <a:t>f</a:t>
            </a:r>
            <a:r>
              <a:rPr lang="en-US" sz="4000" b="1">
                <a:latin typeface="Nixie One"/>
                <a:ea typeface="Nixie One"/>
                <a:cs typeface="Nixie One"/>
                <a:sym typeface="Nixie One"/>
              </a:rPr>
              <a:t>it in?</a:t>
            </a:r>
            <a:endParaRPr sz="4000" b="1">
              <a:latin typeface="Nixie One"/>
              <a:ea typeface="Nixie One"/>
              <a:cs typeface="Nixie One"/>
              <a:sym typeface="Nixie One"/>
            </a:endParaRPr>
          </a:p>
          <a:p>
            <a:pPr marL="0" lvl="0" indent="0" algn="ctr" rtl="0">
              <a:lnSpc>
                <a:spcPct val="100000"/>
              </a:lnSpc>
              <a:spcBef>
                <a:spcPts val="0"/>
              </a:spcBef>
              <a:spcAft>
                <a:spcPts val="0"/>
              </a:spcAft>
              <a:buSzPts val="990"/>
              <a:buNone/>
            </a:pPr>
            <a:endParaRPr sz="4000"/>
          </a:p>
        </p:txBody>
      </p:sp>
      <p:pic>
        <p:nvPicPr>
          <p:cNvPr id="283" name="Google Shape;283;g1f9ff9eafd3_3_510" descr="Flowchart of Leadership teaming split into two sides between executive functions and implementation functions"/>
          <p:cNvPicPr preferRelativeResize="0"/>
          <p:nvPr/>
        </p:nvPicPr>
        <p:blipFill rotWithShape="1">
          <a:blip r:embed="rId3">
            <a:alphaModFix/>
          </a:blip>
          <a:srcRect/>
          <a:stretch/>
        </p:blipFill>
        <p:spPr>
          <a:xfrm>
            <a:off x="228599" y="1588074"/>
            <a:ext cx="1729449" cy="1361475"/>
          </a:xfrm>
          <a:prstGeom prst="rect">
            <a:avLst/>
          </a:prstGeom>
          <a:noFill/>
          <a:ln>
            <a:noFill/>
          </a:ln>
        </p:spPr>
      </p:pic>
      <p:grpSp>
        <p:nvGrpSpPr>
          <p:cNvPr id="284" name="Google Shape;284;g1f9ff9eafd3_3_510" descr="Breakdown of where coaching fits in in the Leadership Teaming flowchart"/>
          <p:cNvGrpSpPr/>
          <p:nvPr/>
        </p:nvGrpSpPr>
        <p:grpSpPr>
          <a:xfrm>
            <a:off x="971925" y="1245912"/>
            <a:ext cx="7678408" cy="5156156"/>
            <a:chOff x="971925" y="1193812"/>
            <a:chExt cx="7678408" cy="5156156"/>
          </a:xfrm>
        </p:grpSpPr>
        <p:sp>
          <p:nvSpPr>
            <p:cNvPr id="285" name="Google Shape;285;g1f9ff9eafd3_3_510"/>
            <p:cNvSpPr/>
            <p:nvPr/>
          </p:nvSpPr>
          <p:spPr>
            <a:xfrm>
              <a:off x="1323033" y="3326287"/>
              <a:ext cx="6498000" cy="1390200"/>
            </a:xfrm>
            <a:prstGeom prst="ellipse">
              <a:avLst/>
            </a:prstGeom>
            <a:solidFill>
              <a:srgbClr val="FFFF00">
                <a:alpha val="47843"/>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SCHOOL LEADERSHIP TEAM</a:t>
              </a:r>
              <a:endParaRPr sz="1400" b="0" i="0" u="none" strike="noStrike" cap="none">
                <a:solidFill>
                  <a:srgbClr val="000000"/>
                </a:solidFill>
                <a:latin typeface="Arial"/>
                <a:ea typeface="Arial"/>
                <a:cs typeface="Arial"/>
                <a:sym typeface="Arial"/>
              </a:endParaRPr>
            </a:p>
          </p:txBody>
        </p:sp>
        <p:sp>
          <p:nvSpPr>
            <p:cNvPr id="286" name="Google Shape;286;g1f9ff9eafd3_3_510"/>
            <p:cNvSpPr/>
            <p:nvPr/>
          </p:nvSpPr>
          <p:spPr>
            <a:xfrm>
              <a:off x="2941033" y="1193812"/>
              <a:ext cx="3261900" cy="757500"/>
            </a:xfrm>
            <a:prstGeom prst="roundRect">
              <a:avLst>
                <a:gd name="adj" fmla="val 16667"/>
              </a:avLst>
            </a:prstGeom>
            <a:solidFill>
              <a:srgbClr val="A8D08C"/>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Coaching</a:t>
              </a:r>
              <a:endParaRPr sz="2800" b="1" i="0" u="none" strike="noStrike" cap="none">
                <a:solidFill>
                  <a:srgbClr val="000000"/>
                </a:solidFill>
                <a:latin typeface="Arial"/>
                <a:ea typeface="Arial"/>
                <a:cs typeface="Arial"/>
                <a:sym typeface="Arial"/>
              </a:endParaRPr>
            </a:p>
          </p:txBody>
        </p:sp>
        <p:sp>
          <p:nvSpPr>
            <p:cNvPr id="287" name="Google Shape;287;g1f9ff9eafd3_3_510"/>
            <p:cNvSpPr/>
            <p:nvPr/>
          </p:nvSpPr>
          <p:spPr>
            <a:xfrm>
              <a:off x="2875033" y="5238168"/>
              <a:ext cx="3393900" cy="1111800"/>
            </a:xfrm>
            <a:prstGeom prst="roundRect">
              <a:avLst>
                <a:gd name="adj" fmla="val 16667"/>
              </a:avLst>
            </a:prstGeom>
            <a:solidFill>
              <a:srgbClr val="FFFF00">
                <a:alpha val="47843"/>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Grade Level </a:t>
              </a:r>
              <a:r>
                <a:rPr lang="en-US" sz="1200" b="1" i="0" u="none" strike="noStrike" cap="none">
                  <a:solidFill>
                    <a:schemeClr val="dk1"/>
                  </a:solidFill>
                  <a:latin typeface="Calibri"/>
                  <a:ea typeface="Calibri"/>
                  <a:cs typeface="Calibri"/>
                  <a:sym typeface="Calibri"/>
                </a:rPr>
                <a:t>Teams</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Department</a:t>
              </a:r>
              <a:r>
                <a:rPr lang="en-US" sz="1200" b="1" i="0" u="none" strike="noStrike" cap="none">
                  <a:solidFill>
                    <a:schemeClr val="dk1"/>
                  </a:solidFill>
                  <a:latin typeface="Calibri"/>
                  <a:ea typeface="Calibri"/>
                  <a:cs typeface="Calibri"/>
                  <a:sym typeface="Calibri"/>
                </a:rPr>
                <a:t> Teams</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Content/Specialty Area </a:t>
              </a:r>
              <a:r>
                <a:rPr lang="en-US" sz="1200" b="1" i="0" u="none" strike="noStrike" cap="none">
                  <a:solidFill>
                    <a:schemeClr val="dk1"/>
                  </a:solidFill>
                  <a:latin typeface="Calibri"/>
                  <a:ea typeface="Calibri"/>
                  <a:cs typeface="Calibri"/>
                  <a:sym typeface="Calibri"/>
                </a:rPr>
                <a:t>Teams</a:t>
              </a:r>
              <a:endParaRPr sz="12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Advanced Tier </a:t>
              </a:r>
              <a:r>
                <a:rPr lang="en-US" sz="1200" b="1" i="0" u="none" strike="noStrike" cap="none">
                  <a:solidFill>
                    <a:schemeClr val="dk1"/>
                  </a:solidFill>
                  <a:latin typeface="Calibri"/>
                  <a:ea typeface="Calibri"/>
                  <a:cs typeface="Calibri"/>
                  <a:sym typeface="Calibri"/>
                </a:rPr>
                <a:t>Teams</a:t>
              </a:r>
              <a:endParaRPr sz="12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Individual Student </a:t>
              </a:r>
              <a:r>
                <a:rPr lang="en-US" sz="1200" b="1" i="0" u="none" strike="noStrike" cap="none">
                  <a:solidFill>
                    <a:schemeClr val="dk1"/>
                  </a:solidFill>
                  <a:latin typeface="Calibri"/>
                  <a:ea typeface="Calibri"/>
                  <a:cs typeface="Calibri"/>
                  <a:sym typeface="Calibri"/>
                </a:rPr>
                <a:t>Teams </a:t>
              </a:r>
              <a:endParaRPr sz="1400" b="0" i="0" u="none" strike="noStrike" cap="none">
                <a:solidFill>
                  <a:srgbClr val="000000"/>
                </a:solidFill>
                <a:latin typeface="Arial"/>
                <a:ea typeface="Arial"/>
                <a:cs typeface="Arial"/>
                <a:sym typeface="Arial"/>
              </a:endParaRPr>
            </a:p>
          </p:txBody>
        </p:sp>
        <p:sp>
          <p:nvSpPr>
            <p:cNvPr id="288" name="Google Shape;288;g1f9ff9eafd3_3_510"/>
            <p:cNvSpPr/>
            <p:nvPr/>
          </p:nvSpPr>
          <p:spPr>
            <a:xfrm>
              <a:off x="2458700" y="2094525"/>
              <a:ext cx="4208700" cy="701700"/>
            </a:xfrm>
            <a:prstGeom prst="roundRect">
              <a:avLst>
                <a:gd name="adj" fmla="val 16667"/>
              </a:avLst>
            </a:prstGeom>
            <a:solidFill>
              <a:srgbClr val="F4B08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Calibri"/>
                  <a:ea typeface="Calibri"/>
                  <a:cs typeface="Calibri"/>
                  <a:sym typeface="Calibri"/>
                </a:rPr>
                <a:t>Systems Coach(es)</a:t>
              </a:r>
              <a:endParaRPr sz="1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1" u="none" strike="noStrike" cap="none" dirty="0">
                  <a:solidFill>
                    <a:schemeClr val="dk1"/>
                  </a:solidFill>
                  <a:latin typeface="Calibri"/>
                  <a:ea typeface="Calibri"/>
                  <a:cs typeface="Calibri"/>
                  <a:sym typeface="Calibri"/>
                </a:rPr>
                <a:t>Liaison(s) between the division and schools - </a:t>
              </a:r>
              <a:endParaRPr sz="1200" b="0" i="1"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US" sz="1200" b="0" i="1" u="none" strike="noStrike" cap="none" dirty="0">
                  <a:solidFill>
                    <a:schemeClr val="dk1"/>
                  </a:solidFill>
                  <a:latin typeface="Calibri"/>
                  <a:ea typeface="Calibri"/>
                  <a:cs typeface="Calibri"/>
                  <a:sym typeface="Calibri"/>
                </a:rPr>
                <a:t>Coach Data, Practices &amp; Systems </a:t>
              </a:r>
              <a:endParaRPr sz="1400" b="0" i="1" u="none" strike="noStrike" cap="none" dirty="0">
                <a:solidFill>
                  <a:srgbClr val="000000"/>
                </a:solidFill>
                <a:latin typeface="Arial"/>
                <a:ea typeface="Arial"/>
                <a:cs typeface="Arial"/>
                <a:sym typeface="Arial"/>
              </a:endParaRPr>
            </a:p>
          </p:txBody>
        </p:sp>
        <p:sp>
          <p:nvSpPr>
            <p:cNvPr id="289" name="Google Shape;289;g1f9ff9eafd3_3_510"/>
            <p:cNvSpPr/>
            <p:nvPr/>
          </p:nvSpPr>
          <p:spPr>
            <a:xfrm>
              <a:off x="2904597" y="3036441"/>
              <a:ext cx="1582500" cy="568200"/>
            </a:xfrm>
            <a:prstGeom prst="roundRect">
              <a:avLst>
                <a:gd name="adj" fmla="val 16667"/>
              </a:avLst>
            </a:prstGeom>
            <a:solidFill>
              <a:srgbClr val="F4B18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School Coach</a:t>
              </a:r>
              <a:endParaRPr sz="1400" b="1" i="0" u="none" strike="noStrike" cap="none">
                <a:solidFill>
                  <a:srgbClr val="000000"/>
                </a:solidFill>
                <a:latin typeface="Arial"/>
                <a:ea typeface="Arial"/>
                <a:cs typeface="Arial"/>
                <a:sym typeface="Arial"/>
              </a:endParaRPr>
            </a:p>
          </p:txBody>
        </p:sp>
        <p:cxnSp>
          <p:nvCxnSpPr>
            <p:cNvPr id="290" name="Google Shape;290;g1f9ff9eafd3_3_510"/>
            <p:cNvCxnSpPr>
              <a:stCxn id="288" idx="2"/>
            </p:cNvCxnSpPr>
            <p:nvPr/>
          </p:nvCxnSpPr>
          <p:spPr>
            <a:xfrm flipH="1">
              <a:off x="4134950" y="2796225"/>
              <a:ext cx="428100" cy="284700"/>
            </a:xfrm>
            <a:prstGeom prst="straightConnector1">
              <a:avLst/>
            </a:prstGeom>
            <a:noFill/>
            <a:ln w="9525" cap="flat" cmpd="sng">
              <a:solidFill>
                <a:schemeClr val="dk1"/>
              </a:solidFill>
              <a:prstDash val="solid"/>
              <a:miter lim="800000"/>
              <a:headEnd type="triangle" w="med" len="med"/>
              <a:tailEnd type="triangle" w="med" len="med"/>
            </a:ln>
          </p:spPr>
        </p:cxnSp>
        <p:cxnSp>
          <p:nvCxnSpPr>
            <p:cNvPr id="291" name="Google Shape;291;g1f9ff9eafd3_3_510"/>
            <p:cNvCxnSpPr/>
            <p:nvPr/>
          </p:nvCxnSpPr>
          <p:spPr>
            <a:xfrm rot="10800000">
              <a:off x="4538600" y="2953988"/>
              <a:ext cx="2128800" cy="45000"/>
            </a:xfrm>
            <a:prstGeom prst="straightConnector1">
              <a:avLst/>
            </a:prstGeom>
            <a:noFill/>
            <a:ln w="9525" cap="flat" cmpd="sng">
              <a:solidFill>
                <a:schemeClr val="dk1"/>
              </a:solidFill>
              <a:prstDash val="solid"/>
              <a:miter lim="800000"/>
              <a:headEnd type="triangle" w="med" len="med"/>
              <a:tailEnd type="triangle" w="med" len="med"/>
            </a:ln>
          </p:spPr>
        </p:cxnSp>
        <p:cxnSp>
          <p:nvCxnSpPr>
            <p:cNvPr id="292" name="Google Shape;292;g1f9ff9eafd3_3_510"/>
            <p:cNvCxnSpPr/>
            <p:nvPr/>
          </p:nvCxnSpPr>
          <p:spPr>
            <a:xfrm rot="10800000" flipH="1">
              <a:off x="971925" y="1750925"/>
              <a:ext cx="2342400" cy="647400"/>
            </a:xfrm>
            <a:prstGeom prst="straightConnector1">
              <a:avLst/>
            </a:prstGeom>
            <a:noFill/>
            <a:ln w="9525" cap="flat" cmpd="sng">
              <a:solidFill>
                <a:schemeClr val="dk1"/>
              </a:solidFill>
              <a:prstDash val="solid"/>
              <a:round/>
              <a:headEnd type="none" w="sm" len="sm"/>
              <a:tailEnd type="triangle" w="med" len="med"/>
            </a:ln>
          </p:spPr>
        </p:cxnSp>
        <p:cxnSp>
          <p:nvCxnSpPr>
            <p:cNvPr id="293" name="Google Shape;293;g1f9ff9eafd3_3_510"/>
            <p:cNvCxnSpPr>
              <a:stCxn id="288" idx="2"/>
            </p:cNvCxnSpPr>
            <p:nvPr/>
          </p:nvCxnSpPr>
          <p:spPr>
            <a:xfrm>
              <a:off x="4563050" y="2796225"/>
              <a:ext cx="577200" cy="281400"/>
            </a:xfrm>
            <a:prstGeom prst="straightConnector1">
              <a:avLst/>
            </a:prstGeom>
            <a:noFill/>
            <a:ln w="9525" cap="flat" cmpd="sng">
              <a:solidFill>
                <a:schemeClr val="dk1"/>
              </a:solidFill>
              <a:prstDash val="solid"/>
              <a:miter lim="800000"/>
              <a:headEnd type="triangle" w="med" len="med"/>
              <a:tailEnd type="triangle" w="med" len="med"/>
            </a:ln>
          </p:spPr>
        </p:cxnSp>
        <p:cxnSp>
          <p:nvCxnSpPr>
            <p:cNvPr id="294" name="Google Shape;294;g1f9ff9eafd3_3_510"/>
            <p:cNvCxnSpPr/>
            <p:nvPr/>
          </p:nvCxnSpPr>
          <p:spPr>
            <a:xfrm flipH="1">
              <a:off x="4867131" y="4934409"/>
              <a:ext cx="677700" cy="263400"/>
            </a:xfrm>
            <a:prstGeom prst="straightConnector1">
              <a:avLst/>
            </a:prstGeom>
            <a:noFill/>
            <a:ln w="9525" cap="flat" cmpd="sng">
              <a:solidFill>
                <a:schemeClr val="dk1"/>
              </a:solidFill>
              <a:prstDash val="solid"/>
              <a:miter lim="800000"/>
              <a:headEnd type="triangle" w="med" len="med"/>
              <a:tailEnd type="triangle" w="med" len="med"/>
            </a:ln>
          </p:spPr>
        </p:cxnSp>
        <p:cxnSp>
          <p:nvCxnSpPr>
            <p:cNvPr id="295" name="Google Shape;295;g1f9ff9eafd3_3_510"/>
            <p:cNvCxnSpPr/>
            <p:nvPr/>
          </p:nvCxnSpPr>
          <p:spPr>
            <a:xfrm>
              <a:off x="4069400" y="4914763"/>
              <a:ext cx="577200" cy="281400"/>
            </a:xfrm>
            <a:prstGeom prst="straightConnector1">
              <a:avLst/>
            </a:prstGeom>
            <a:noFill/>
            <a:ln w="9525" cap="flat" cmpd="sng">
              <a:solidFill>
                <a:schemeClr val="dk1"/>
              </a:solidFill>
              <a:prstDash val="solid"/>
              <a:miter lim="800000"/>
              <a:headEnd type="triangle" w="med" len="med"/>
              <a:tailEnd type="triangle" w="med" len="med"/>
            </a:ln>
          </p:spPr>
        </p:cxnSp>
        <p:sp>
          <p:nvSpPr>
            <p:cNvPr id="296" name="Google Shape;296;g1f9ff9eafd3_3_510"/>
            <p:cNvSpPr txBox="1"/>
            <p:nvPr/>
          </p:nvSpPr>
          <p:spPr>
            <a:xfrm>
              <a:off x="6763033" y="4914769"/>
              <a:ext cx="18873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Verdana"/>
                  <a:ea typeface="Verdana"/>
                  <a:cs typeface="Verdana"/>
                  <a:sym typeface="Verdana"/>
                </a:rPr>
                <a:t>Communication: </a:t>
              </a:r>
              <a:r>
                <a:rPr lang="en-US" sz="1000" b="0" i="1" u="none" strike="noStrike" cap="none">
                  <a:solidFill>
                    <a:schemeClr val="dk1"/>
                  </a:solidFill>
                  <a:latin typeface="Verdana"/>
                  <a:ea typeface="Verdana"/>
                  <a:cs typeface="Verdana"/>
                  <a:sym typeface="Verdana"/>
                </a:rPr>
                <a:t>within &amp; beyond groups</a:t>
              </a:r>
              <a:endParaRPr sz="1400" b="0" i="0" u="none" strike="noStrike" cap="none">
                <a:solidFill>
                  <a:srgbClr val="000000"/>
                </a:solidFill>
                <a:latin typeface="Calibri"/>
                <a:ea typeface="Calibri"/>
                <a:cs typeface="Calibri"/>
                <a:sym typeface="Calibri"/>
              </a:endParaRPr>
            </a:p>
          </p:txBody>
        </p:sp>
        <p:cxnSp>
          <p:nvCxnSpPr>
            <p:cNvPr id="297" name="Google Shape;297;g1f9ff9eafd3_3_510"/>
            <p:cNvCxnSpPr/>
            <p:nvPr/>
          </p:nvCxnSpPr>
          <p:spPr>
            <a:xfrm rot="10800000">
              <a:off x="4646600" y="5063756"/>
              <a:ext cx="2128800" cy="45000"/>
            </a:xfrm>
            <a:prstGeom prst="straightConnector1">
              <a:avLst/>
            </a:prstGeom>
            <a:noFill/>
            <a:ln w="9525" cap="flat" cmpd="sng">
              <a:solidFill>
                <a:schemeClr val="dk1"/>
              </a:solidFill>
              <a:prstDash val="solid"/>
              <a:miter lim="800000"/>
              <a:headEnd type="triangle" w="med" len="med"/>
              <a:tailEnd type="triangle" w="med" len="med"/>
            </a:ln>
          </p:spPr>
        </p:cxnSp>
      </p:grpSp>
      <p:sp>
        <p:nvSpPr>
          <p:cNvPr id="298" name="Google Shape;298;g1f9ff9eafd3_3_510"/>
          <p:cNvSpPr/>
          <p:nvPr/>
        </p:nvSpPr>
        <p:spPr>
          <a:xfrm>
            <a:off x="4753581" y="4366209"/>
            <a:ext cx="1582500" cy="568200"/>
          </a:xfrm>
          <a:prstGeom prst="roundRect">
            <a:avLst>
              <a:gd name="adj" fmla="val 16667"/>
            </a:avLst>
          </a:prstGeom>
          <a:solidFill>
            <a:schemeClr val="accent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Administrator</a:t>
            </a:r>
            <a:endParaRPr sz="1400" b="1" i="0" u="none" strike="noStrike" cap="none">
              <a:solidFill>
                <a:srgbClr val="000000"/>
              </a:solidFill>
              <a:latin typeface="Arial"/>
              <a:ea typeface="Arial"/>
              <a:cs typeface="Arial"/>
              <a:sym typeface="Arial"/>
            </a:endParaRPr>
          </a:p>
        </p:txBody>
      </p:sp>
      <p:sp>
        <p:nvSpPr>
          <p:cNvPr id="299" name="Google Shape;299;g1f9ff9eafd3_3_510"/>
          <p:cNvSpPr/>
          <p:nvPr/>
        </p:nvSpPr>
        <p:spPr>
          <a:xfrm>
            <a:off x="4662781" y="3036441"/>
            <a:ext cx="1582500" cy="568200"/>
          </a:xfrm>
          <a:prstGeom prst="roundRect">
            <a:avLst>
              <a:gd name="adj" fmla="val 16667"/>
            </a:avLst>
          </a:prstGeom>
          <a:solidFill>
            <a:schemeClr val="accent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Administrator</a:t>
            </a:r>
            <a:endParaRPr sz="1400" b="1" i="0" u="none" strike="noStrike" cap="none">
              <a:solidFill>
                <a:srgbClr val="000000"/>
              </a:solidFill>
              <a:latin typeface="Arial"/>
              <a:ea typeface="Arial"/>
              <a:cs typeface="Arial"/>
              <a:sym typeface="Arial"/>
            </a:endParaRPr>
          </a:p>
        </p:txBody>
      </p:sp>
      <p:sp>
        <p:nvSpPr>
          <p:cNvPr id="300" name="Google Shape;300;g1f9ff9eafd3_3_510"/>
          <p:cNvSpPr/>
          <p:nvPr/>
        </p:nvSpPr>
        <p:spPr>
          <a:xfrm>
            <a:off x="2989597" y="4366209"/>
            <a:ext cx="1582500" cy="568200"/>
          </a:xfrm>
          <a:prstGeom prst="roundRect">
            <a:avLst>
              <a:gd name="adj" fmla="val 16667"/>
            </a:avLst>
          </a:prstGeom>
          <a:solidFill>
            <a:srgbClr val="F4B18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School Coach</a:t>
            </a:r>
            <a:endParaRPr sz="1400" b="1" i="0" u="none" strike="noStrike" cap="none">
              <a:solidFill>
                <a:srgbClr val="000000"/>
              </a:solidFill>
              <a:latin typeface="Arial"/>
              <a:ea typeface="Arial"/>
              <a:cs typeface="Arial"/>
              <a:sym typeface="Arial"/>
            </a:endParaRPr>
          </a:p>
        </p:txBody>
      </p:sp>
      <p:sp>
        <p:nvSpPr>
          <p:cNvPr id="301" name="Google Shape;301;g1f9ff9eafd3_3_510"/>
          <p:cNvSpPr txBox="1"/>
          <p:nvPr/>
        </p:nvSpPr>
        <p:spPr>
          <a:xfrm>
            <a:off x="6667400" y="2752688"/>
            <a:ext cx="18873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Verdana"/>
                <a:ea typeface="Verdana"/>
                <a:cs typeface="Verdana"/>
                <a:sym typeface="Verdana"/>
              </a:rPr>
              <a:t>Communication: </a:t>
            </a:r>
            <a:r>
              <a:rPr lang="en-US" sz="1000" b="0" i="1" u="none" strike="noStrike" cap="none">
                <a:solidFill>
                  <a:schemeClr val="dk1"/>
                </a:solidFill>
                <a:latin typeface="Verdana"/>
                <a:ea typeface="Verdana"/>
                <a:cs typeface="Verdana"/>
                <a:sym typeface="Verdana"/>
              </a:rPr>
              <a:t>within &amp; beyond groups</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g255ed84f0fd_0_138" descr="Venn Diagram of Data, Practices, and Systems"/>
          <p:cNvPicPr preferRelativeResize="0"/>
          <p:nvPr/>
        </p:nvPicPr>
        <p:blipFill rotWithShape="1">
          <a:blip r:embed="rId3">
            <a:alphaModFix/>
          </a:blip>
          <a:srcRect/>
          <a:stretch/>
        </p:blipFill>
        <p:spPr>
          <a:xfrm>
            <a:off x="2736775" y="2414338"/>
            <a:ext cx="3365650" cy="3226950"/>
          </a:xfrm>
          <a:prstGeom prst="rect">
            <a:avLst/>
          </a:prstGeom>
          <a:noFill/>
          <a:ln>
            <a:noFill/>
          </a:ln>
        </p:spPr>
      </p:pic>
      <p:sp>
        <p:nvSpPr>
          <p:cNvPr id="308" name="Google Shape;308;g255ed84f0fd_0_138"/>
          <p:cNvSpPr txBox="1">
            <a:spLocks noGrp="1"/>
          </p:cNvSpPr>
          <p:nvPr>
            <p:ph type="title"/>
          </p:nvPr>
        </p:nvSpPr>
        <p:spPr>
          <a:xfrm>
            <a:off x="228600" y="1524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b="1">
                <a:latin typeface="Nixie One"/>
                <a:ea typeface="Nixie One"/>
                <a:cs typeface="Nixie One"/>
                <a:sym typeface="Nixie One"/>
              </a:rPr>
              <a:t>What is happening now?</a:t>
            </a:r>
            <a:endParaRPr/>
          </a:p>
        </p:txBody>
      </p:sp>
      <p:sp>
        <p:nvSpPr>
          <p:cNvPr id="309" name="Google Shape;309;g255ed84f0fd_0_138"/>
          <p:cNvSpPr txBox="1"/>
          <p:nvPr/>
        </p:nvSpPr>
        <p:spPr>
          <a:xfrm>
            <a:off x="6553200" y="6356350"/>
            <a:ext cx="2133600" cy="365100"/>
          </a:xfrm>
          <a:prstGeom prst="rect">
            <a:avLst/>
          </a:prstGeom>
          <a:noFill/>
          <a:ln>
            <a:noFill/>
          </a:ln>
        </p:spPr>
        <p:txBody>
          <a:bodyPr spcFirstLastPara="1" wrap="square" lIns="68550" tIns="34275" rIns="68550" bIns="34275"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000000"/>
                </a:solidFill>
                <a:latin typeface="Calibri"/>
                <a:ea typeface="Calibri"/>
                <a:cs typeface="Calibri"/>
                <a:sym typeface="Calibri"/>
              </a:rPr>
              <a:t>14</a:t>
            </a:fld>
            <a:endParaRPr sz="1050" b="0" i="0" u="none" strike="noStrike" cap="none">
              <a:solidFill>
                <a:srgbClr val="000000"/>
              </a:solidFill>
              <a:latin typeface="Arial"/>
              <a:ea typeface="Arial"/>
              <a:cs typeface="Arial"/>
              <a:sym typeface="Arial"/>
            </a:endParaRPr>
          </a:p>
        </p:txBody>
      </p:sp>
      <p:sp>
        <p:nvSpPr>
          <p:cNvPr id="310" name="Google Shape;310;g255ed84f0fd_0_138"/>
          <p:cNvSpPr txBox="1"/>
          <p:nvPr/>
        </p:nvSpPr>
        <p:spPr>
          <a:xfrm>
            <a:off x="6353750" y="1574024"/>
            <a:ext cx="2286000" cy="1454700"/>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Verdana"/>
                <a:ea typeface="Verdana"/>
                <a:cs typeface="Verdana"/>
                <a:sym typeface="Verdana"/>
              </a:rPr>
              <a:t> Differentiate and ensure outcomes are reflective of all students</a:t>
            </a:r>
            <a:endParaRPr sz="1050" b="1" i="0" u="none" strike="noStrike" cap="none">
              <a:solidFill>
                <a:srgbClr val="000000"/>
              </a:solidFill>
              <a:latin typeface="Verdana"/>
              <a:ea typeface="Verdana"/>
              <a:cs typeface="Verdana"/>
              <a:sym typeface="Verdana"/>
            </a:endParaRPr>
          </a:p>
        </p:txBody>
      </p:sp>
      <p:sp>
        <p:nvSpPr>
          <p:cNvPr id="311" name="Google Shape;311;g255ed84f0fd_0_138"/>
          <p:cNvSpPr txBox="1"/>
          <p:nvPr/>
        </p:nvSpPr>
        <p:spPr>
          <a:xfrm>
            <a:off x="3425998" y="5714047"/>
            <a:ext cx="2139600" cy="931200"/>
          </a:xfrm>
          <a:prstGeom prst="rect">
            <a:avLst/>
          </a:prstGeom>
          <a:noFill/>
          <a:ln w="38100" cap="flat" cmpd="sng">
            <a:solidFill>
              <a:srgbClr val="000000"/>
            </a:solidFill>
            <a:prstDash val="solid"/>
            <a:round/>
            <a:headEnd type="none" w="sm" len="sm"/>
            <a:tailEnd type="none" w="sm" len="sm"/>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Growth &amp; benefit are central. Must reflect learning opportunities for all</a:t>
            </a:r>
            <a:endParaRPr sz="1400" b="0" i="0" u="none" strike="noStrike" cap="none">
              <a:solidFill>
                <a:srgbClr val="000000"/>
              </a:solidFill>
              <a:latin typeface="Verdana"/>
              <a:ea typeface="Verdana"/>
              <a:cs typeface="Verdana"/>
              <a:sym typeface="Verdana"/>
            </a:endParaRPr>
          </a:p>
        </p:txBody>
      </p:sp>
      <p:sp>
        <p:nvSpPr>
          <p:cNvPr id="312" name="Google Shape;312;g255ed84f0fd_0_138"/>
          <p:cNvSpPr txBox="1"/>
          <p:nvPr/>
        </p:nvSpPr>
        <p:spPr>
          <a:xfrm>
            <a:off x="6381803" y="3494663"/>
            <a:ext cx="2229900" cy="931200"/>
          </a:xfrm>
          <a:prstGeom prst="rect">
            <a:avLst/>
          </a:prstGeom>
          <a:solidFill>
            <a:srgbClr val="62A6FF">
              <a:alpha val="60784"/>
            </a:srgbClr>
          </a:solidFill>
          <a:ln w="38100" cap="flat" cmpd="sng">
            <a:solidFill>
              <a:srgbClr val="0070C0"/>
            </a:solidFill>
            <a:prstDash val="solid"/>
            <a:round/>
            <a:headEnd type="none" w="sm" len="sm"/>
            <a:tailEnd type="none" w="sm" len="sm"/>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Prioritize efficient and effective </a:t>
            </a:r>
            <a:r>
              <a:rPr lang="en-US" sz="1400" b="1" i="0" u="none" strike="noStrike" cap="none">
                <a:solidFill>
                  <a:srgbClr val="000000"/>
                </a:solidFill>
                <a:latin typeface="Verdana"/>
                <a:ea typeface="Verdana"/>
                <a:cs typeface="Verdana"/>
                <a:sym typeface="Verdana"/>
              </a:rPr>
              <a:t>practices </a:t>
            </a:r>
            <a:endParaRPr sz="14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(evidence, culture, context</a:t>
            </a:r>
            <a:r>
              <a:rPr lang="en-US" sz="1350" b="0" i="0" u="none" strike="noStrike" cap="none">
                <a:solidFill>
                  <a:srgbClr val="000000"/>
                </a:solidFill>
                <a:latin typeface="Calibri"/>
                <a:ea typeface="Calibri"/>
                <a:cs typeface="Calibri"/>
                <a:sym typeface="Calibri"/>
              </a:rPr>
              <a:t>)</a:t>
            </a:r>
            <a:endParaRPr sz="1050" b="0" i="0" u="none" strike="noStrike" cap="none">
              <a:solidFill>
                <a:srgbClr val="000000"/>
              </a:solidFill>
              <a:latin typeface="Arial"/>
              <a:ea typeface="Arial"/>
              <a:cs typeface="Arial"/>
              <a:sym typeface="Arial"/>
            </a:endParaRPr>
          </a:p>
        </p:txBody>
      </p:sp>
      <p:sp>
        <p:nvSpPr>
          <p:cNvPr id="313" name="Google Shape;313;g255ed84f0fd_0_138"/>
          <p:cNvSpPr txBox="1"/>
          <p:nvPr/>
        </p:nvSpPr>
        <p:spPr>
          <a:xfrm>
            <a:off x="457200" y="3386477"/>
            <a:ext cx="1905000" cy="1146600"/>
          </a:xfrm>
          <a:prstGeom prst="rect">
            <a:avLst/>
          </a:prstGeom>
          <a:solidFill>
            <a:srgbClr val="6CC08D">
              <a:alpha val="33725"/>
            </a:srgbClr>
          </a:solidFill>
          <a:ln w="38100" cap="flat" cmpd="sng">
            <a:solidFill>
              <a:srgbClr val="6CC08D"/>
            </a:solidFill>
            <a:prstDash val="solid"/>
            <a:round/>
            <a:headEnd type="none" w="sm" len="sm"/>
            <a:tailEnd type="none" w="sm" len="sm"/>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Verdana"/>
                <a:ea typeface="Verdana"/>
                <a:cs typeface="Verdana"/>
                <a:sym typeface="Verdana"/>
              </a:rPr>
              <a:t>Data</a:t>
            </a:r>
            <a:r>
              <a:rPr lang="en-US" sz="1400" b="0" i="0" u="none" strike="noStrike" cap="none">
                <a:solidFill>
                  <a:srgbClr val="000000"/>
                </a:solidFill>
                <a:latin typeface="Verdana"/>
                <a:ea typeface="Verdana"/>
                <a:cs typeface="Verdana"/>
                <a:sym typeface="Verdana"/>
              </a:rPr>
              <a:t> informs decisions about screening, progress monitoring, fidelity, and outcomes</a:t>
            </a:r>
            <a:endParaRPr sz="1100" b="0" i="0" u="none" strike="noStrike" cap="none">
              <a:solidFill>
                <a:srgbClr val="000000"/>
              </a:solidFill>
              <a:latin typeface="Verdana"/>
              <a:ea typeface="Verdana"/>
              <a:cs typeface="Verdana"/>
              <a:sym typeface="Verdana"/>
            </a:endParaRPr>
          </a:p>
        </p:txBody>
      </p:sp>
      <p:sp>
        <p:nvSpPr>
          <p:cNvPr id="314" name="Google Shape;314;g255ed84f0fd_0_138"/>
          <p:cNvSpPr txBox="1"/>
          <p:nvPr/>
        </p:nvSpPr>
        <p:spPr>
          <a:xfrm>
            <a:off x="3335688" y="1447804"/>
            <a:ext cx="2320200" cy="931200"/>
          </a:xfrm>
          <a:prstGeom prst="rect">
            <a:avLst/>
          </a:prstGeom>
          <a:solidFill>
            <a:srgbClr val="FF8AD8">
              <a:alpha val="33333"/>
            </a:srgbClr>
          </a:solidFill>
          <a:ln w="38100" cap="flat" cmpd="sng">
            <a:solidFill>
              <a:srgbClr val="FF40FF"/>
            </a:solidFill>
            <a:prstDash val="solid"/>
            <a:round/>
            <a:headEnd type="none" w="sm" len="sm"/>
            <a:tailEnd type="none" w="sm" len="sm"/>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Invest in </a:t>
            </a:r>
            <a:r>
              <a:rPr lang="en-US" sz="1400" b="1" i="0" u="none" strike="noStrike" cap="none">
                <a:solidFill>
                  <a:srgbClr val="000000"/>
                </a:solidFill>
                <a:latin typeface="Verdana"/>
                <a:ea typeface="Verdana"/>
                <a:cs typeface="Verdana"/>
                <a:sym typeface="Verdana"/>
              </a:rPr>
              <a:t>Systems!!!</a:t>
            </a:r>
            <a:r>
              <a:rPr lang="en-US" sz="1400" b="0" i="0" u="none" strike="noStrike" cap="none">
                <a:solidFill>
                  <a:srgbClr val="000000"/>
                </a:solidFill>
                <a:latin typeface="Verdana"/>
                <a:ea typeface="Verdana"/>
                <a:cs typeface="Verdana"/>
                <a:sym typeface="Verdana"/>
              </a:rPr>
              <a:t> (Leadership teams, support professional learning and coaching)</a:t>
            </a:r>
            <a:endParaRPr sz="1400" b="0" i="0" u="none" strike="noStrike" cap="none">
              <a:solidFill>
                <a:srgbClr val="000000"/>
              </a:solidFill>
              <a:latin typeface="Verdana"/>
              <a:ea typeface="Verdana"/>
              <a:cs typeface="Verdana"/>
              <a:sym typeface="Verdana"/>
            </a:endParaRPr>
          </a:p>
        </p:txBody>
      </p:sp>
      <p:sp>
        <p:nvSpPr>
          <p:cNvPr id="315" name="Google Shape;315;g255ed84f0fd_0_138">
            <a:extLst>
              <a:ext uri="{C183D7F6-B498-43B3-948B-1728B52AA6E4}">
                <adec:decorative xmlns:adec="http://schemas.microsoft.com/office/drawing/2017/decorative" val="1"/>
              </a:ext>
            </a:extLst>
          </p:cNvPr>
          <p:cNvSpPr/>
          <p:nvPr/>
        </p:nvSpPr>
        <p:spPr>
          <a:xfrm>
            <a:off x="1268725" y="1615500"/>
            <a:ext cx="1800300" cy="5958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6" name="Google Shape;316;g255ed84f0fd_0_138" descr="Image of Notetaker to use today"/>
          <p:cNvPicPr preferRelativeResize="0"/>
          <p:nvPr/>
        </p:nvPicPr>
        <p:blipFill rotWithShape="1">
          <a:blip r:embed="rId4">
            <a:alphaModFix/>
          </a:blip>
          <a:srcRect l="61710" r="15013"/>
          <a:stretch/>
        </p:blipFill>
        <p:spPr>
          <a:xfrm>
            <a:off x="6353750" y="5084222"/>
            <a:ext cx="1099402" cy="1637226"/>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g22c6b37968f_1_282" descr="Image of Virginia's Gardener's Guide"/>
          <p:cNvPicPr preferRelativeResize="0"/>
          <p:nvPr/>
        </p:nvPicPr>
        <p:blipFill rotWithShape="1">
          <a:blip r:embed="rId3">
            <a:alphaModFix/>
          </a:blip>
          <a:srcRect/>
          <a:stretch/>
        </p:blipFill>
        <p:spPr>
          <a:xfrm>
            <a:off x="679193" y="1468580"/>
            <a:ext cx="3321314" cy="5160820"/>
          </a:xfrm>
          <a:prstGeom prst="rect">
            <a:avLst/>
          </a:prstGeom>
          <a:noFill/>
          <a:ln>
            <a:noFill/>
          </a:ln>
        </p:spPr>
      </p:pic>
      <p:pic>
        <p:nvPicPr>
          <p:cNvPr id="323" name="Google Shape;323;g22c6b37968f_1_282" descr="Image of Notetaker to use today"/>
          <p:cNvPicPr preferRelativeResize="0"/>
          <p:nvPr/>
        </p:nvPicPr>
        <p:blipFill rotWithShape="1">
          <a:blip r:embed="rId4">
            <a:alphaModFix/>
          </a:blip>
          <a:srcRect l="61710" r="15013"/>
          <a:stretch/>
        </p:blipFill>
        <p:spPr>
          <a:xfrm>
            <a:off x="4145280" y="1567585"/>
            <a:ext cx="3525520" cy="4487775"/>
          </a:xfrm>
          <a:prstGeom prst="rect">
            <a:avLst/>
          </a:prstGeom>
          <a:noFill/>
          <a:ln w="9525" cap="flat" cmpd="sng">
            <a:solidFill>
              <a:schemeClr val="dk1"/>
            </a:solidFill>
            <a:prstDash val="solid"/>
            <a:round/>
            <a:headEnd type="none" w="sm" len="sm"/>
            <a:tailEnd type="none" w="sm" len="sm"/>
          </a:ln>
        </p:spPr>
      </p:pic>
      <p:sp>
        <p:nvSpPr>
          <p:cNvPr id="324" name="Google Shape;324;g22c6b37968f_1_282"/>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b="1">
                <a:latin typeface="Nixie One"/>
                <a:ea typeface="Nixie One"/>
                <a:cs typeface="Nixie One"/>
                <a:sym typeface="Nixie One"/>
              </a:rPr>
              <a:t>Resources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5"/>
          <p:cNvSpPr txBox="1">
            <a:spLocks noGrp="1"/>
          </p:cNvSpPr>
          <p:nvPr>
            <p:ph type="ctrTitle"/>
          </p:nvPr>
        </p:nvSpPr>
        <p:spPr>
          <a:prstGeom prst="rect">
            <a:avLst/>
          </a:prstGeom>
          <a:solidFill>
            <a:schemeClr val="lt1">
              <a:alpha val="66666"/>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21127"/>
              </a:buClr>
              <a:buSzPts val="5400"/>
              <a:buFont typeface="Verdana"/>
              <a:buNone/>
            </a:pPr>
            <a:r>
              <a:rPr lang="en-US" b="1">
                <a:latin typeface="Nixie One"/>
                <a:ea typeface="Nixie One"/>
                <a:cs typeface="Nixie One"/>
                <a:sym typeface="Nixie One"/>
              </a:rPr>
              <a:t>Prepare the Soil</a:t>
            </a:r>
            <a:endParaRPr b="1">
              <a:latin typeface="Nixie One"/>
              <a:ea typeface="Nixie One"/>
              <a:cs typeface="Nixie One"/>
              <a:sym typeface="Nixie One"/>
            </a:endParaRPr>
          </a:p>
        </p:txBody>
      </p:sp>
      <p:sp>
        <p:nvSpPr>
          <p:cNvPr id="330" name="Google Shape;330;p5"/>
          <p:cNvSpPr txBox="1">
            <a:spLocks noGrp="1"/>
          </p:cNvSpPr>
          <p:nvPr>
            <p:ph type="subTitle" idx="1"/>
          </p:nvPr>
        </p:nvSpPr>
        <p:spPr>
          <a:prstGeom prst="rect">
            <a:avLst/>
          </a:prstGeom>
          <a:solidFill>
            <a:schemeClr val="lt1">
              <a:alpha val="66666"/>
            </a:schemeClr>
          </a:solid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888888"/>
              </a:buClr>
              <a:buSzPts val="3200"/>
              <a:buNone/>
            </a:pPr>
            <a:r>
              <a:rPr lang="en-US" b="1">
                <a:latin typeface="Nixie One"/>
                <a:ea typeface="Nixie One"/>
                <a:cs typeface="Nixie One"/>
                <a:sym typeface="Nixie One"/>
              </a:rPr>
              <a:t>Vision for coaching</a:t>
            </a:r>
            <a:endParaRPr b="1">
              <a:latin typeface="Nixie One"/>
              <a:ea typeface="Nixie One"/>
              <a:cs typeface="Nixie One"/>
              <a:sym typeface="Nixie One"/>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g22a37998891_0_23"/>
          <p:cNvSpPr txBox="1">
            <a:spLocks noGrp="1"/>
          </p:cNvSpPr>
          <p:nvPr>
            <p:ph type="body" idx="1"/>
          </p:nvPr>
        </p:nvSpPr>
        <p:spPr>
          <a:xfrm>
            <a:off x="457201" y="1466926"/>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2800" b="1">
                <a:latin typeface="Nixie One"/>
                <a:ea typeface="Nixie One"/>
                <a:cs typeface="Nixie One"/>
                <a:sym typeface="Nixie One"/>
              </a:rPr>
              <a:t>The coaching system is developed to ensure building level teams and school staff have equitable access to high quality coaching to successfully use any effective innovation, including MTSS. Division context will inform the coaching system being built in your division. </a:t>
            </a:r>
            <a:endParaRPr sz="2800" b="1">
              <a:latin typeface="Nixie One"/>
              <a:ea typeface="Nixie One"/>
              <a:cs typeface="Nixie One"/>
              <a:sym typeface="Nixie One"/>
            </a:endParaRPr>
          </a:p>
          <a:p>
            <a:pPr marL="0" lvl="0" indent="0" algn="l" rtl="0">
              <a:lnSpc>
                <a:spcPct val="100000"/>
              </a:lnSpc>
              <a:spcBef>
                <a:spcPts val="360"/>
              </a:spcBef>
              <a:spcAft>
                <a:spcPts val="0"/>
              </a:spcAft>
              <a:buSzPts val="1800"/>
              <a:buNone/>
            </a:pPr>
            <a:endParaRPr b="1">
              <a:latin typeface="Nixie One"/>
              <a:ea typeface="Nixie One"/>
              <a:cs typeface="Nixie One"/>
              <a:sym typeface="Nixie One"/>
            </a:endParaRPr>
          </a:p>
        </p:txBody>
      </p:sp>
      <p:sp>
        <p:nvSpPr>
          <p:cNvPr id="337" name="Google Shape;337;g22a37998891_0_23"/>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b="1">
                <a:latin typeface="Nixie One"/>
                <a:ea typeface="Nixie One"/>
                <a:cs typeface="Nixie One"/>
                <a:sym typeface="Nixie One"/>
              </a:rPr>
              <a:t>Why a coaching system?</a:t>
            </a:r>
            <a:endParaRPr/>
          </a:p>
        </p:txBody>
      </p:sp>
      <p:pic>
        <p:nvPicPr>
          <p:cNvPr id="338" name="Google Shape;338;g22a37998891_0_23" descr="Flowchart of Leadership teaming split into two sides between executive functions and implementation functions"/>
          <p:cNvPicPr preferRelativeResize="0"/>
          <p:nvPr/>
        </p:nvPicPr>
        <p:blipFill rotWithShape="1">
          <a:blip r:embed="rId3">
            <a:alphaModFix/>
          </a:blip>
          <a:srcRect t="34396"/>
          <a:stretch/>
        </p:blipFill>
        <p:spPr>
          <a:xfrm>
            <a:off x="3313450" y="4324325"/>
            <a:ext cx="4212750" cy="2175700"/>
          </a:xfrm>
          <a:prstGeom prst="rect">
            <a:avLst/>
          </a:prstGeom>
          <a:noFill/>
          <a:ln>
            <a:noFill/>
          </a:ln>
        </p:spPr>
      </p:pic>
      <p:sp>
        <p:nvSpPr>
          <p:cNvPr id="339" name="Google Shape;339;g22a37998891_0_23"/>
          <p:cNvSpPr txBox="1"/>
          <p:nvPr/>
        </p:nvSpPr>
        <p:spPr>
          <a:xfrm>
            <a:off x="97975" y="6337975"/>
            <a:ext cx="3064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Nixie One"/>
                <a:ea typeface="Nixie One"/>
                <a:cs typeface="Nixie One"/>
                <a:sym typeface="Nixie One"/>
              </a:rPr>
              <a:t>Source: Ward, C., et al., 2015</a:t>
            </a:r>
            <a:endParaRPr sz="1600" b="1" i="0" u="none" strike="noStrike" cap="none">
              <a:solidFill>
                <a:srgbClr val="000000"/>
              </a:solidFill>
              <a:latin typeface="Nixie One"/>
              <a:ea typeface="Nixie One"/>
              <a:cs typeface="Nixie One"/>
              <a:sym typeface="Nixie One"/>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22c6b37968f_1_249"/>
          <p:cNvSpPr txBox="1">
            <a:spLocks noGrp="1"/>
          </p:cNvSpPr>
          <p:nvPr>
            <p:ph type="body" idx="1"/>
          </p:nvPr>
        </p:nvSpPr>
        <p:spPr>
          <a:xfrm>
            <a:off x="228600" y="1720025"/>
            <a:ext cx="8686800" cy="2018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2600" b="1">
                <a:latin typeface="Nixie One"/>
                <a:ea typeface="Nixie One"/>
                <a:cs typeface="Nixie One"/>
                <a:sym typeface="Nixie One"/>
              </a:rPr>
              <a:t>“[j]ob embedded professional development provided to support implementation of new skills and practices. Frequently involves prompting modeling, observing, and/or providing feedback,” District System Fidelity Instrument, 2023, p. 7. </a:t>
            </a:r>
            <a:endParaRPr sz="2600" b="1">
              <a:latin typeface="Nixie One"/>
              <a:ea typeface="Nixie One"/>
              <a:cs typeface="Nixie One"/>
              <a:sym typeface="Nixie One"/>
            </a:endParaRPr>
          </a:p>
          <a:p>
            <a:pPr marL="0" lvl="0" indent="0" algn="l" rtl="0">
              <a:lnSpc>
                <a:spcPct val="100000"/>
              </a:lnSpc>
              <a:spcBef>
                <a:spcPts val="0"/>
              </a:spcBef>
              <a:spcAft>
                <a:spcPts val="0"/>
              </a:spcAft>
              <a:buClr>
                <a:schemeClr val="dk1"/>
              </a:buClr>
              <a:buSzPts val="1100"/>
              <a:buFont typeface="Arial"/>
              <a:buNone/>
            </a:pPr>
            <a:endParaRPr sz="2600" b="1">
              <a:latin typeface="Nixie One"/>
              <a:ea typeface="Nixie One"/>
              <a:cs typeface="Nixie One"/>
              <a:sym typeface="Nixie One"/>
            </a:endParaRPr>
          </a:p>
          <a:p>
            <a:pPr marL="0" lvl="0" indent="0" algn="l" rtl="0">
              <a:lnSpc>
                <a:spcPct val="100000"/>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a:latin typeface="Calibri"/>
              <a:ea typeface="Calibri"/>
              <a:cs typeface="Calibri"/>
              <a:sym typeface="Calibri"/>
            </a:endParaRPr>
          </a:p>
        </p:txBody>
      </p:sp>
      <p:sp>
        <p:nvSpPr>
          <p:cNvPr id="346" name="Google Shape;346;g22c6b37968f_1_249"/>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b="1">
                <a:latin typeface="Nixie One"/>
                <a:ea typeface="Nixie One"/>
                <a:cs typeface="Nixie One"/>
                <a:sym typeface="Nixie One"/>
              </a:rPr>
              <a:t>Coaching is…</a:t>
            </a:r>
            <a:endParaRPr b="1">
              <a:latin typeface="Nixie One"/>
              <a:ea typeface="Nixie One"/>
              <a:cs typeface="Nixie One"/>
              <a:sym typeface="Nixie One"/>
            </a:endParaRPr>
          </a:p>
        </p:txBody>
      </p:sp>
      <p:sp>
        <p:nvSpPr>
          <p:cNvPr id="347" name="Google Shape;347;g22c6b37968f_1_249"/>
          <p:cNvSpPr txBox="1"/>
          <p:nvPr/>
        </p:nvSpPr>
        <p:spPr>
          <a:xfrm>
            <a:off x="255000" y="3987300"/>
            <a:ext cx="8686800" cy="1600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2600" b="1" i="0" u="none" strike="noStrike" cap="none">
                <a:solidFill>
                  <a:schemeClr val="dk1"/>
                </a:solidFill>
                <a:latin typeface="Nixie One"/>
                <a:ea typeface="Nixie One"/>
                <a:cs typeface="Nixie One"/>
                <a:sym typeface="Nixie One"/>
              </a:rPr>
              <a:t>“a form of professional development with a person who willingly engages in reflection and learning,” Aguilar, E., 2019, p. 23.</a:t>
            </a:r>
            <a:endParaRPr sz="2600" b="1" i="0" u="none" strike="noStrike" cap="none">
              <a:solidFill>
                <a:schemeClr val="dk1"/>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g22337cf058e_1_5"/>
          <p:cNvSpPr txBox="1">
            <a:spLocks noGrp="1"/>
          </p:cNvSpPr>
          <p:nvPr>
            <p:ph type="body" idx="1"/>
          </p:nvPr>
        </p:nvSpPr>
        <p:spPr>
          <a:xfrm>
            <a:off x="228600" y="1472725"/>
            <a:ext cx="8686800" cy="4645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3000" b="1">
                <a:solidFill>
                  <a:srgbClr val="000000"/>
                </a:solidFill>
                <a:latin typeface="Nixie One"/>
                <a:ea typeface="Nixie One"/>
                <a:cs typeface="Nixie One"/>
                <a:sym typeface="Nixie One"/>
              </a:rPr>
              <a:t>A vision:</a:t>
            </a:r>
            <a:endParaRPr sz="3000" b="1">
              <a:solidFill>
                <a:srgbClr val="000000"/>
              </a:solidFill>
              <a:latin typeface="Nixie One"/>
              <a:ea typeface="Nixie One"/>
              <a:cs typeface="Nixie One"/>
              <a:sym typeface="Nixie One"/>
            </a:endParaRPr>
          </a:p>
          <a:p>
            <a:pPr marL="457200" lvl="0" indent="-419100" algn="l" rtl="0">
              <a:lnSpc>
                <a:spcPct val="100000"/>
              </a:lnSpc>
              <a:spcBef>
                <a:spcPts val="0"/>
              </a:spcBef>
              <a:spcAft>
                <a:spcPts val="0"/>
              </a:spcAft>
              <a:buClr>
                <a:srgbClr val="000000"/>
              </a:buClr>
              <a:buSzPts val="3000"/>
              <a:buFont typeface="Nixie One"/>
              <a:buChar char="•"/>
            </a:pPr>
            <a:r>
              <a:rPr lang="en-US" sz="3000" b="1">
                <a:solidFill>
                  <a:srgbClr val="24962F"/>
                </a:solidFill>
                <a:latin typeface="Nixie One"/>
                <a:ea typeface="Nixie One"/>
                <a:cs typeface="Nixie One"/>
                <a:sym typeface="Nixie One"/>
              </a:rPr>
              <a:t>defines</a:t>
            </a:r>
            <a:r>
              <a:rPr lang="en-US" sz="3000" b="1">
                <a:solidFill>
                  <a:schemeClr val="accent3"/>
                </a:solidFill>
                <a:latin typeface="Nixie One"/>
                <a:ea typeface="Nixie One"/>
                <a:cs typeface="Nixie One"/>
                <a:sym typeface="Nixie One"/>
              </a:rPr>
              <a:t> </a:t>
            </a:r>
            <a:r>
              <a:rPr lang="en-US" sz="3000" b="1">
                <a:latin typeface="Nixie One"/>
                <a:ea typeface="Nixie One"/>
                <a:cs typeface="Nixie One"/>
                <a:sym typeface="Nixie One"/>
              </a:rPr>
              <a:t>coaching and its purpose on the continuum of professional learning.</a:t>
            </a:r>
            <a:endParaRPr sz="3000" b="1">
              <a:solidFill>
                <a:srgbClr val="000000"/>
              </a:solidFill>
              <a:latin typeface="Nixie One"/>
              <a:ea typeface="Nixie One"/>
              <a:cs typeface="Nixie One"/>
              <a:sym typeface="Nixie One"/>
            </a:endParaRPr>
          </a:p>
          <a:p>
            <a:pPr marL="457200" lvl="0" indent="-419100" algn="l" rtl="0">
              <a:lnSpc>
                <a:spcPct val="100000"/>
              </a:lnSpc>
              <a:spcBef>
                <a:spcPts val="0"/>
              </a:spcBef>
              <a:spcAft>
                <a:spcPts val="0"/>
              </a:spcAft>
              <a:buClr>
                <a:srgbClr val="000000"/>
              </a:buClr>
              <a:buSzPts val="3000"/>
              <a:buFont typeface="Nixie One"/>
              <a:buChar char="•"/>
            </a:pPr>
            <a:r>
              <a:rPr lang="en-US" sz="3000" b="1">
                <a:solidFill>
                  <a:srgbClr val="000000"/>
                </a:solidFill>
                <a:latin typeface="Nixie One"/>
                <a:ea typeface="Nixie One"/>
                <a:cs typeface="Nixie One"/>
                <a:sym typeface="Nixie One"/>
              </a:rPr>
              <a:t>answers the question, “What will it </a:t>
            </a:r>
            <a:r>
              <a:rPr lang="en-US" sz="3000" b="1">
                <a:solidFill>
                  <a:srgbClr val="24962F"/>
                </a:solidFill>
                <a:latin typeface="Nixie One"/>
                <a:ea typeface="Nixie One"/>
                <a:cs typeface="Nixie One"/>
                <a:sym typeface="Nixie One"/>
              </a:rPr>
              <a:t>achieve</a:t>
            </a:r>
            <a:r>
              <a:rPr lang="en-US" sz="3000" b="1">
                <a:solidFill>
                  <a:schemeClr val="accent3"/>
                </a:solidFill>
                <a:latin typeface="Nixie One"/>
                <a:ea typeface="Nixie One"/>
                <a:cs typeface="Nixie One"/>
                <a:sym typeface="Nixie One"/>
              </a:rPr>
              <a:t> </a:t>
            </a:r>
            <a:r>
              <a:rPr lang="en-US" sz="3000" b="1">
                <a:solidFill>
                  <a:srgbClr val="000000"/>
                </a:solidFill>
                <a:latin typeface="Nixie One"/>
                <a:ea typeface="Nixie One"/>
                <a:cs typeface="Nixie One"/>
                <a:sym typeface="Nixie One"/>
              </a:rPr>
              <a:t>as a result of our efforts?”</a:t>
            </a:r>
            <a:endParaRPr sz="3000" b="1">
              <a:solidFill>
                <a:srgbClr val="000000"/>
              </a:solidFill>
              <a:latin typeface="Nixie One"/>
              <a:ea typeface="Nixie One"/>
              <a:cs typeface="Nixie One"/>
              <a:sym typeface="Nixie One"/>
            </a:endParaRPr>
          </a:p>
          <a:p>
            <a:pPr marL="457200" lvl="0" indent="-419100" algn="l" rtl="0">
              <a:lnSpc>
                <a:spcPct val="100000"/>
              </a:lnSpc>
              <a:spcBef>
                <a:spcPts val="0"/>
              </a:spcBef>
              <a:spcAft>
                <a:spcPts val="0"/>
              </a:spcAft>
              <a:buClr>
                <a:srgbClr val="000000"/>
              </a:buClr>
              <a:buSzPts val="3000"/>
              <a:buFont typeface="Nixie One"/>
              <a:buChar char="•"/>
            </a:pPr>
            <a:r>
              <a:rPr lang="en-US" sz="3000" b="1">
                <a:solidFill>
                  <a:srgbClr val="000000"/>
                </a:solidFill>
                <a:latin typeface="Nixie One"/>
                <a:ea typeface="Nixie One"/>
                <a:cs typeface="Nixie One"/>
                <a:sym typeface="Nixie One"/>
              </a:rPr>
              <a:t>answers the question, “Why do we need a </a:t>
            </a:r>
            <a:r>
              <a:rPr lang="en-US" sz="3000" b="1">
                <a:solidFill>
                  <a:srgbClr val="24962F"/>
                </a:solidFill>
                <a:latin typeface="Nixie One"/>
                <a:ea typeface="Nixie One"/>
                <a:cs typeface="Nixie One"/>
                <a:sym typeface="Nixie One"/>
              </a:rPr>
              <a:t>coaching system</a:t>
            </a:r>
            <a:r>
              <a:rPr lang="en-US" sz="3000" b="1">
                <a:solidFill>
                  <a:srgbClr val="000000"/>
                </a:solidFill>
                <a:latin typeface="Nixie One"/>
                <a:ea typeface="Nixie One"/>
                <a:cs typeface="Nixie One"/>
                <a:sym typeface="Nixie One"/>
              </a:rPr>
              <a:t>?” </a:t>
            </a:r>
            <a:endParaRPr sz="3000" b="1">
              <a:solidFill>
                <a:srgbClr val="000000"/>
              </a:solidFill>
              <a:latin typeface="Nixie One"/>
              <a:ea typeface="Nixie One"/>
              <a:cs typeface="Nixie One"/>
              <a:sym typeface="Nixie One"/>
            </a:endParaRPr>
          </a:p>
          <a:p>
            <a:pPr marL="0" lvl="0" indent="0" algn="l" rtl="0">
              <a:lnSpc>
                <a:spcPct val="100000"/>
              </a:lnSpc>
              <a:spcBef>
                <a:spcPts val="0"/>
              </a:spcBef>
              <a:spcAft>
                <a:spcPts val="0"/>
              </a:spcAft>
              <a:buSzPts val="1800"/>
              <a:buNone/>
            </a:pPr>
            <a:endParaRPr sz="2400" i="1"/>
          </a:p>
        </p:txBody>
      </p:sp>
      <p:sp>
        <p:nvSpPr>
          <p:cNvPr id="353" name="Google Shape;353;g22337cf058e_1_5"/>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b="1">
                <a:latin typeface="Nixie One"/>
                <a:ea typeface="Nixie One"/>
                <a:cs typeface="Nixie One"/>
                <a:sym typeface="Nixie One"/>
              </a:rPr>
              <a:t>Vision for Coaching</a:t>
            </a:r>
            <a:endParaRPr b="1">
              <a:latin typeface="Nixie One"/>
              <a:ea typeface="Nixie One"/>
              <a:cs typeface="Nixie One"/>
              <a:sym typeface="Nixie On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g27c02e61ed8_0_0"/>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Meet the Presenters</a:t>
            </a:r>
            <a:endParaRPr/>
          </a:p>
        </p:txBody>
      </p:sp>
      <p:pic>
        <p:nvPicPr>
          <p:cNvPr id="112" name="Google Shape;112;g27c02e61ed8_0_0" descr="Headshot of Sharon Zuckerwar"/>
          <p:cNvPicPr preferRelativeResize="0"/>
          <p:nvPr/>
        </p:nvPicPr>
        <p:blipFill rotWithShape="1">
          <a:blip r:embed="rId3">
            <a:alphaModFix/>
          </a:blip>
          <a:srcRect/>
          <a:stretch/>
        </p:blipFill>
        <p:spPr>
          <a:xfrm>
            <a:off x="228600" y="1534650"/>
            <a:ext cx="1907978" cy="1894350"/>
          </a:xfrm>
          <a:prstGeom prst="rect">
            <a:avLst/>
          </a:prstGeom>
          <a:noFill/>
          <a:ln>
            <a:noFill/>
          </a:ln>
        </p:spPr>
      </p:pic>
      <p:pic>
        <p:nvPicPr>
          <p:cNvPr id="113" name="Google Shape;113;g27c02e61ed8_0_0" descr="A very large dog being a good boy"/>
          <p:cNvPicPr preferRelativeResize="0"/>
          <p:nvPr/>
        </p:nvPicPr>
        <p:blipFill rotWithShape="1">
          <a:blip r:embed="rId4">
            <a:alphaModFix/>
          </a:blip>
          <a:srcRect/>
          <a:stretch/>
        </p:blipFill>
        <p:spPr>
          <a:xfrm>
            <a:off x="2208439" y="1534662"/>
            <a:ext cx="1021525" cy="2278927"/>
          </a:xfrm>
          <a:prstGeom prst="rect">
            <a:avLst/>
          </a:prstGeom>
          <a:noFill/>
          <a:ln>
            <a:noFill/>
          </a:ln>
        </p:spPr>
      </p:pic>
      <p:pic>
        <p:nvPicPr>
          <p:cNvPr id="114" name="Google Shape;114;g27c02e61ed8_0_0">
            <a:extLst>
              <a:ext uri="{C183D7F6-B498-43B3-948B-1728B52AA6E4}">
                <adec:decorative xmlns:adec="http://schemas.microsoft.com/office/drawing/2017/decorative" val="1"/>
              </a:ext>
            </a:extLst>
          </p:cNvPr>
          <p:cNvPicPr preferRelativeResize="0"/>
          <p:nvPr/>
        </p:nvPicPr>
        <p:blipFill rotWithShape="1">
          <a:blip r:embed="rId5">
            <a:alphaModFix/>
          </a:blip>
          <a:srcRect t="14998" r="12671" b="14653"/>
          <a:stretch/>
        </p:blipFill>
        <p:spPr>
          <a:xfrm>
            <a:off x="3157950" y="2049800"/>
            <a:ext cx="1162598" cy="1248648"/>
          </a:xfrm>
          <a:prstGeom prst="rect">
            <a:avLst/>
          </a:prstGeom>
          <a:noFill/>
          <a:ln>
            <a:noFill/>
          </a:ln>
        </p:spPr>
      </p:pic>
      <p:sp>
        <p:nvSpPr>
          <p:cNvPr id="115" name="Google Shape;115;g27c02e61ed8_0_0"/>
          <p:cNvSpPr txBox="1"/>
          <p:nvPr/>
        </p:nvSpPr>
        <p:spPr>
          <a:xfrm>
            <a:off x="85200" y="3556800"/>
            <a:ext cx="1959300" cy="46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Sharon Zuckerwar</a:t>
            </a:r>
            <a:endParaRPr sz="1400" b="0" i="0" u="none" strike="noStrike" cap="none">
              <a:solidFill>
                <a:srgbClr val="000000"/>
              </a:solidFill>
              <a:latin typeface="Verdana"/>
              <a:ea typeface="Verdana"/>
              <a:cs typeface="Verdana"/>
              <a:sym typeface="Verdana"/>
            </a:endParaRPr>
          </a:p>
        </p:txBody>
      </p:sp>
      <p:pic>
        <p:nvPicPr>
          <p:cNvPr id="116" name="Google Shape;116;g27c02e61ed8_0_0" descr="Headshot of Rhonda Jackson Smith"/>
          <p:cNvPicPr preferRelativeResize="0"/>
          <p:nvPr/>
        </p:nvPicPr>
        <p:blipFill rotWithShape="1">
          <a:blip r:embed="rId6">
            <a:alphaModFix/>
          </a:blip>
          <a:srcRect/>
          <a:stretch/>
        </p:blipFill>
        <p:spPr>
          <a:xfrm>
            <a:off x="4572000" y="1534650"/>
            <a:ext cx="1524000" cy="2195850"/>
          </a:xfrm>
          <a:prstGeom prst="rect">
            <a:avLst/>
          </a:prstGeom>
          <a:noFill/>
          <a:ln>
            <a:noFill/>
          </a:ln>
        </p:spPr>
      </p:pic>
      <p:pic>
        <p:nvPicPr>
          <p:cNvPr id="117" name="Google Shape;117;g27c02e61ed8_0_0" descr="Rhonda dressed like Captain America"/>
          <p:cNvPicPr preferRelativeResize="0"/>
          <p:nvPr/>
        </p:nvPicPr>
        <p:blipFill rotWithShape="1">
          <a:blip r:embed="rId7">
            <a:alphaModFix/>
          </a:blip>
          <a:srcRect/>
          <a:stretch/>
        </p:blipFill>
        <p:spPr>
          <a:xfrm>
            <a:off x="6248400" y="1524000"/>
            <a:ext cx="2295525" cy="2195850"/>
          </a:xfrm>
          <a:prstGeom prst="rect">
            <a:avLst/>
          </a:prstGeom>
          <a:noFill/>
          <a:ln>
            <a:noFill/>
          </a:ln>
        </p:spPr>
      </p:pic>
      <p:sp>
        <p:nvSpPr>
          <p:cNvPr id="118" name="Google Shape;118;g27c02e61ed8_0_0"/>
          <p:cNvSpPr txBox="1"/>
          <p:nvPr/>
        </p:nvSpPr>
        <p:spPr>
          <a:xfrm>
            <a:off x="4466100" y="3719850"/>
            <a:ext cx="4449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Rhonda Jackson-Smith</a:t>
            </a:r>
            <a:endParaRPr sz="1400" b="0" i="0" u="none" strike="noStrike" cap="none">
              <a:solidFill>
                <a:srgbClr val="000000"/>
              </a:solidFill>
              <a:latin typeface="Verdana"/>
              <a:ea typeface="Verdana"/>
              <a:cs typeface="Verdana"/>
              <a:sym typeface="Verdana"/>
            </a:endParaRPr>
          </a:p>
        </p:txBody>
      </p:sp>
      <p:pic>
        <p:nvPicPr>
          <p:cNvPr id="119" name="Google Shape;119;g27c02e61ed8_0_0" descr="Kim Dupre sliding down a slide"/>
          <p:cNvPicPr preferRelativeResize="0"/>
          <p:nvPr/>
        </p:nvPicPr>
        <p:blipFill rotWithShape="1">
          <a:blip r:embed="rId8">
            <a:alphaModFix/>
          </a:blip>
          <a:srcRect/>
          <a:stretch/>
        </p:blipFill>
        <p:spPr>
          <a:xfrm>
            <a:off x="4572000" y="4410738"/>
            <a:ext cx="2758800" cy="1819500"/>
          </a:xfrm>
          <a:prstGeom prst="rect">
            <a:avLst/>
          </a:prstGeom>
          <a:noFill/>
          <a:ln w="28575" cap="flat" cmpd="sng">
            <a:solidFill>
              <a:srgbClr val="000000"/>
            </a:solidFill>
            <a:prstDash val="solid"/>
            <a:round/>
            <a:headEnd type="none" w="sm" len="sm"/>
            <a:tailEnd type="none" w="sm" len="sm"/>
          </a:ln>
        </p:spPr>
      </p:pic>
      <p:sp>
        <p:nvSpPr>
          <p:cNvPr id="120" name="Google Shape;120;g27c02e61ed8_0_0"/>
          <p:cNvSpPr txBox="1"/>
          <p:nvPr/>
        </p:nvSpPr>
        <p:spPr>
          <a:xfrm>
            <a:off x="4572000" y="6230250"/>
            <a:ext cx="3972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Kim Dupre</a:t>
            </a:r>
            <a:endParaRPr sz="1400" b="0" i="0" u="none" strike="noStrike" cap="none">
              <a:solidFill>
                <a:srgbClr val="000000"/>
              </a:solidFill>
              <a:latin typeface="Verdana"/>
              <a:ea typeface="Verdana"/>
              <a:cs typeface="Verdana"/>
              <a:sym typeface="Verdana"/>
            </a:endParaRPr>
          </a:p>
        </p:txBody>
      </p:sp>
      <p:pic>
        <p:nvPicPr>
          <p:cNvPr id="121" name="Google Shape;121;g27c02e61ed8_0_0" descr="Kate Jackson holding a dog while standing on a large car"/>
          <p:cNvPicPr preferRelativeResize="0"/>
          <p:nvPr/>
        </p:nvPicPr>
        <p:blipFill rotWithShape="1">
          <a:blip r:embed="rId9">
            <a:alphaModFix/>
          </a:blip>
          <a:srcRect/>
          <a:stretch/>
        </p:blipFill>
        <p:spPr>
          <a:xfrm>
            <a:off x="152400" y="4177800"/>
            <a:ext cx="1831776" cy="2425001"/>
          </a:xfrm>
          <a:prstGeom prst="rect">
            <a:avLst/>
          </a:prstGeom>
          <a:noFill/>
          <a:ln>
            <a:noFill/>
          </a:ln>
        </p:spPr>
      </p:pic>
      <p:sp>
        <p:nvSpPr>
          <p:cNvPr id="122" name="Google Shape;122;g27c02e61ed8_0_0"/>
          <p:cNvSpPr txBox="1"/>
          <p:nvPr/>
        </p:nvSpPr>
        <p:spPr>
          <a:xfrm>
            <a:off x="2137950" y="6230250"/>
            <a:ext cx="1162500" cy="31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Kate Jackson</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g22a37998891_0_0"/>
          <p:cNvSpPr txBox="1">
            <a:spLocks noGrp="1"/>
          </p:cNvSpPr>
          <p:nvPr>
            <p:ph type="body" idx="1"/>
          </p:nvPr>
        </p:nvSpPr>
        <p:spPr>
          <a:xfrm>
            <a:off x="457200" y="1470050"/>
            <a:ext cx="8229600" cy="5115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360"/>
              </a:spcBef>
              <a:spcAft>
                <a:spcPts val="0"/>
              </a:spcAft>
              <a:buClr>
                <a:schemeClr val="dk1"/>
              </a:buClr>
              <a:buSzPts val="1100"/>
              <a:buFont typeface="Arial"/>
              <a:buNone/>
            </a:pPr>
            <a:r>
              <a:rPr lang="en-US" sz="2900" b="1">
                <a:latin typeface="Nixie One"/>
                <a:ea typeface="Nixie One"/>
                <a:cs typeface="Nixie One"/>
                <a:sym typeface="Nixie One"/>
              </a:rPr>
              <a:t>School systems coaching is focused on </a:t>
            </a:r>
            <a:r>
              <a:rPr lang="en-US" sz="2900" b="1">
                <a:solidFill>
                  <a:srgbClr val="24962F"/>
                </a:solidFill>
                <a:latin typeface="Nixie One"/>
                <a:ea typeface="Nixie One"/>
                <a:cs typeface="Nixie One"/>
                <a:sym typeface="Nixie One"/>
              </a:rPr>
              <a:t>building the school leadership team’s (SLT) capacity to effectively implement and sustain the use of a program, practices, or approach to enhance student outcomes</a:t>
            </a:r>
            <a:r>
              <a:rPr lang="en-US" sz="2900" b="1">
                <a:latin typeface="Nixie One"/>
                <a:ea typeface="Nixie One"/>
                <a:cs typeface="Nixie One"/>
                <a:sym typeface="Nixie One"/>
              </a:rPr>
              <a:t>. The primary coaching recipient is the SLT. In addition, coaching support is provided to the principal and select school staff, as necessary. </a:t>
            </a:r>
            <a:endParaRPr sz="2900" b="1">
              <a:latin typeface="Nixie One"/>
              <a:ea typeface="Nixie One"/>
              <a:cs typeface="Nixie One"/>
              <a:sym typeface="Nixie One"/>
            </a:endParaRPr>
          </a:p>
          <a:p>
            <a:pPr marL="0" lvl="0" indent="0" algn="l" rtl="0">
              <a:lnSpc>
                <a:spcPct val="90000"/>
              </a:lnSpc>
              <a:spcBef>
                <a:spcPts val="360"/>
              </a:spcBef>
              <a:spcAft>
                <a:spcPts val="0"/>
              </a:spcAft>
              <a:buClr>
                <a:schemeClr val="dk1"/>
              </a:buClr>
              <a:buSzPts val="1100"/>
              <a:buFont typeface="Arial"/>
              <a:buNone/>
            </a:pPr>
            <a:endParaRPr sz="2900" b="1">
              <a:latin typeface="Nixie One"/>
              <a:ea typeface="Nixie One"/>
              <a:cs typeface="Nixie One"/>
              <a:sym typeface="Nixie One"/>
            </a:endParaRPr>
          </a:p>
          <a:p>
            <a:pPr marL="0" lvl="0" indent="0" algn="l" rtl="0">
              <a:lnSpc>
                <a:spcPct val="90000"/>
              </a:lnSpc>
              <a:spcBef>
                <a:spcPts val="360"/>
              </a:spcBef>
              <a:spcAft>
                <a:spcPts val="0"/>
              </a:spcAft>
              <a:buClr>
                <a:schemeClr val="dk1"/>
              </a:buClr>
              <a:buSzPts val="1100"/>
              <a:buFont typeface="Arial"/>
              <a:buNone/>
            </a:pPr>
            <a:endParaRPr sz="1900" b="1">
              <a:latin typeface="Nixie One"/>
              <a:ea typeface="Nixie One"/>
              <a:cs typeface="Nixie One"/>
              <a:sym typeface="Nixie One"/>
            </a:endParaRPr>
          </a:p>
          <a:p>
            <a:pPr marL="0" lvl="0" indent="0" algn="l" rtl="0">
              <a:lnSpc>
                <a:spcPct val="90000"/>
              </a:lnSpc>
              <a:spcBef>
                <a:spcPts val="360"/>
              </a:spcBef>
              <a:spcAft>
                <a:spcPts val="0"/>
              </a:spcAft>
              <a:buClr>
                <a:schemeClr val="dk1"/>
              </a:buClr>
              <a:buSzPts val="1100"/>
              <a:buFont typeface="Arial"/>
              <a:buNone/>
            </a:pPr>
            <a:r>
              <a:rPr lang="en-US" sz="1900" b="1">
                <a:latin typeface="Nixie One"/>
                <a:ea typeface="Nixie One"/>
                <a:cs typeface="Nixie One"/>
                <a:sym typeface="Nixie One"/>
              </a:rPr>
              <a:t>Source: Michigan’s MTSS Technical Assistance Center, 2021.</a:t>
            </a:r>
            <a:endParaRPr sz="1900"/>
          </a:p>
        </p:txBody>
      </p:sp>
      <p:sp>
        <p:nvSpPr>
          <p:cNvPr id="360" name="Google Shape;360;g22a37998891_0_0"/>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b="1">
                <a:latin typeface="Nixie One"/>
                <a:ea typeface="Nixie One"/>
                <a:cs typeface="Nixie One"/>
                <a:sym typeface="Nixie One"/>
              </a:rPr>
              <a:t>Example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g22337cf058e_1_20" descr="Gardening tools sticking into the dirt"/>
          <p:cNvPicPr preferRelativeResize="0"/>
          <p:nvPr/>
        </p:nvPicPr>
        <p:blipFill rotWithShape="1">
          <a:blip r:embed="rId3">
            <a:alphaModFix/>
          </a:blip>
          <a:srcRect/>
          <a:stretch/>
        </p:blipFill>
        <p:spPr>
          <a:xfrm>
            <a:off x="4716600" y="2349163"/>
            <a:ext cx="4198799" cy="2792376"/>
          </a:xfrm>
          <a:prstGeom prst="rect">
            <a:avLst/>
          </a:prstGeom>
          <a:noFill/>
          <a:ln w="9525" cap="flat" cmpd="sng">
            <a:solidFill>
              <a:schemeClr val="dk1"/>
            </a:solidFill>
            <a:prstDash val="solid"/>
            <a:round/>
            <a:headEnd type="none" w="sm" len="sm"/>
            <a:tailEnd type="none" w="sm" len="sm"/>
          </a:ln>
        </p:spPr>
      </p:pic>
      <p:sp>
        <p:nvSpPr>
          <p:cNvPr id="366" name="Google Shape;366;g22337cf058e_1_20"/>
          <p:cNvSpPr txBox="1"/>
          <p:nvPr/>
        </p:nvSpPr>
        <p:spPr>
          <a:xfrm>
            <a:off x="0" y="6119100"/>
            <a:ext cx="79209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Verdana"/>
                <a:ea typeface="Verdana"/>
                <a:cs typeface="Verdana"/>
                <a:sym typeface="Verdana"/>
              </a:rPr>
              <a:t>Image source: </a:t>
            </a:r>
            <a:r>
              <a:rPr lang="en-US" sz="1200" b="0" i="0" u="sng" strike="noStrike" cap="none">
                <a:solidFill>
                  <a:schemeClr val="hlink"/>
                </a:solidFill>
                <a:latin typeface="Verdana"/>
                <a:ea typeface="Verdana"/>
                <a:cs typeface="Verdana"/>
                <a:sym typeface="Verdana"/>
                <a:hlinkClick r:id="rId4"/>
              </a:rPr>
              <a:t>https://www.landscape-creation.com/landscaping-tips/get-yard-tools-ready-for-landscape-planting-season</a:t>
            </a:r>
            <a:endParaRPr sz="1200" b="0" i="0" u="none" strike="noStrike" cap="none">
              <a:solidFill>
                <a:srgbClr val="000000"/>
              </a:solidFill>
              <a:latin typeface="Verdana"/>
              <a:ea typeface="Verdana"/>
              <a:cs typeface="Verdana"/>
              <a:sym typeface="Verdana"/>
            </a:endParaRPr>
          </a:p>
        </p:txBody>
      </p:sp>
      <p:sp>
        <p:nvSpPr>
          <p:cNvPr id="367" name="Google Shape;367;g22337cf058e_1_20"/>
          <p:cNvSpPr txBox="1">
            <a:spLocks noGrp="1"/>
          </p:cNvSpPr>
          <p:nvPr>
            <p:ph type="title" idx="4294967295"/>
          </p:nvPr>
        </p:nvSpPr>
        <p:spPr>
          <a:xfrm>
            <a:off x="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b="1">
                <a:solidFill>
                  <a:schemeClr val="lt1"/>
                </a:solidFill>
                <a:latin typeface="Nixie One"/>
                <a:ea typeface="Nixie One"/>
                <a:cs typeface="Nixie One"/>
                <a:sym typeface="Nixie One"/>
              </a:rPr>
              <a:t>Begin to clear the land</a:t>
            </a:r>
            <a:endParaRPr b="1">
              <a:solidFill>
                <a:schemeClr val="lt1"/>
              </a:solidFill>
              <a:latin typeface="Nixie One"/>
              <a:ea typeface="Nixie One"/>
              <a:cs typeface="Nixie One"/>
              <a:sym typeface="Nixie One"/>
            </a:endParaRPr>
          </a:p>
        </p:txBody>
      </p:sp>
      <p:sp>
        <p:nvSpPr>
          <p:cNvPr id="368" name="Google Shape;368;g22337cf058e_1_20"/>
          <p:cNvSpPr txBox="1"/>
          <p:nvPr/>
        </p:nvSpPr>
        <p:spPr>
          <a:xfrm>
            <a:off x="228600" y="1371600"/>
            <a:ext cx="4488000" cy="4987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600" b="1" i="0" u="none" strike="noStrike" cap="none">
                <a:solidFill>
                  <a:srgbClr val="000000"/>
                </a:solidFill>
                <a:latin typeface="Nixie One"/>
                <a:ea typeface="Nixie One"/>
                <a:cs typeface="Nixie One"/>
                <a:sym typeface="Nixie One"/>
              </a:rPr>
              <a:t>Create a visual for your </a:t>
            </a:r>
            <a:r>
              <a:rPr lang="en-US" sz="2600" b="1" i="0" u="none" strike="noStrike" cap="none">
                <a:solidFill>
                  <a:srgbClr val="24962F"/>
                </a:solidFill>
                <a:latin typeface="Nixie One"/>
                <a:ea typeface="Nixie One"/>
                <a:cs typeface="Nixie One"/>
                <a:sym typeface="Nixie One"/>
              </a:rPr>
              <a:t>vision</a:t>
            </a:r>
            <a:r>
              <a:rPr lang="en-US" sz="2600" b="1" i="0" u="none" strike="noStrike" cap="none">
                <a:solidFill>
                  <a:srgbClr val="000000"/>
                </a:solidFill>
                <a:latin typeface="Nixie One"/>
                <a:ea typeface="Nixie One"/>
                <a:cs typeface="Nixie One"/>
                <a:sym typeface="Nixie One"/>
              </a:rPr>
              <a:t> for coaching in your division. </a:t>
            </a:r>
            <a:endParaRPr sz="2600" b="1" i="0" u="none" strike="noStrike" cap="none">
              <a:solidFill>
                <a:srgbClr val="000000"/>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2600"/>
              <a:buFont typeface="Arial"/>
              <a:buNone/>
            </a:pPr>
            <a:endParaRPr sz="2600" b="1" i="0" u="none" strike="noStrike" cap="none">
              <a:solidFill>
                <a:srgbClr val="000000"/>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2600"/>
              <a:buFont typeface="Arial"/>
              <a:buNone/>
            </a:pPr>
            <a:r>
              <a:rPr lang="en-US" sz="2600" b="1" i="0" u="none" strike="noStrike" cap="none">
                <a:solidFill>
                  <a:srgbClr val="000000"/>
                </a:solidFill>
                <a:latin typeface="Nixie One"/>
                <a:ea typeface="Nixie One"/>
                <a:cs typeface="Nixie One"/>
                <a:sym typeface="Nixie One"/>
              </a:rPr>
              <a:t>The vision needs to:</a:t>
            </a:r>
            <a:endParaRPr sz="2600" b="1" i="0" u="none" strike="noStrike" cap="none">
              <a:solidFill>
                <a:srgbClr val="000000"/>
              </a:solidFill>
              <a:latin typeface="Nixie One"/>
              <a:ea typeface="Nixie One"/>
              <a:cs typeface="Nixie One"/>
              <a:sym typeface="Nixie One"/>
            </a:endParaRPr>
          </a:p>
          <a:p>
            <a:pPr marL="457200" marR="0" lvl="0" indent="-393700" algn="l" rtl="0">
              <a:lnSpc>
                <a:spcPct val="100000"/>
              </a:lnSpc>
              <a:spcBef>
                <a:spcPts val="0"/>
              </a:spcBef>
              <a:spcAft>
                <a:spcPts val="0"/>
              </a:spcAft>
              <a:buClr>
                <a:srgbClr val="000000"/>
              </a:buClr>
              <a:buSzPts val="2600"/>
              <a:buFont typeface="Nixie One"/>
              <a:buChar char="●"/>
            </a:pPr>
            <a:r>
              <a:rPr lang="en-US" sz="2600" b="1" i="0" u="none" strike="noStrike" cap="none">
                <a:solidFill>
                  <a:srgbClr val="000000"/>
                </a:solidFill>
                <a:latin typeface="Nixie One"/>
                <a:ea typeface="Nixie One"/>
                <a:cs typeface="Nixie One"/>
                <a:sym typeface="Nixie One"/>
              </a:rPr>
              <a:t>define coaching</a:t>
            </a:r>
            <a:endParaRPr sz="2600" b="1" i="0" u="none" strike="noStrike" cap="none">
              <a:solidFill>
                <a:srgbClr val="000000"/>
              </a:solidFill>
              <a:latin typeface="Nixie One"/>
              <a:ea typeface="Nixie One"/>
              <a:cs typeface="Nixie One"/>
              <a:sym typeface="Nixie One"/>
            </a:endParaRPr>
          </a:p>
          <a:p>
            <a:pPr marL="457200" marR="0" lvl="0" indent="-393700" algn="l" rtl="0">
              <a:lnSpc>
                <a:spcPct val="100000"/>
              </a:lnSpc>
              <a:spcBef>
                <a:spcPts val="0"/>
              </a:spcBef>
              <a:spcAft>
                <a:spcPts val="0"/>
              </a:spcAft>
              <a:buClr>
                <a:srgbClr val="000000"/>
              </a:buClr>
              <a:buSzPts val="2600"/>
              <a:buFont typeface="Nixie One"/>
              <a:buChar char="●"/>
            </a:pPr>
            <a:r>
              <a:rPr lang="en-US" sz="2600" b="1" i="0" u="none" strike="noStrike" cap="none">
                <a:solidFill>
                  <a:schemeClr val="dk1"/>
                </a:solidFill>
                <a:latin typeface="Nixie One"/>
                <a:ea typeface="Nixie One"/>
                <a:cs typeface="Nixie One"/>
                <a:sym typeface="Nixie One"/>
              </a:rPr>
              <a:t>include </a:t>
            </a:r>
            <a:r>
              <a:rPr lang="en-US" sz="2600" b="1" i="0" u="none" strike="noStrike" cap="none">
                <a:solidFill>
                  <a:srgbClr val="000000"/>
                </a:solidFill>
                <a:latin typeface="Nixie One"/>
                <a:ea typeface="Nixie One"/>
                <a:cs typeface="Nixie One"/>
                <a:sym typeface="Nixie One"/>
              </a:rPr>
              <a:t>the benefits of coaching</a:t>
            </a:r>
            <a:endParaRPr sz="2600" b="1" i="0" u="none" strike="noStrike" cap="none">
              <a:solidFill>
                <a:srgbClr val="000000"/>
              </a:solidFill>
              <a:latin typeface="Nixie One"/>
              <a:ea typeface="Nixie One"/>
              <a:cs typeface="Nixie One"/>
              <a:sym typeface="Nixie One"/>
            </a:endParaRPr>
          </a:p>
          <a:p>
            <a:pPr marL="457200" marR="0" lvl="0" indent="-393700" algn="l" rtl="0">
              <a:lnSpc>
                <a:spcPct val="100000"/>
              </a:lnSpc>
              <a:spcBef>
                <a:spcPts val="0"/>
              </a:spcBef>
              <a:spcAft>
                <a:spcPts val="0"/>
              </a:spcAft>
              <a:buClr>
                <a:srgbClr val="000000"/>
              </a:buClr>
              <a:buSzPts val="2600"/>
              <a:buFont typeface="Nixie One"/>
              <a:buChar char="●"/>
            </a:pPr>
            <a:r>
              <a:rPr lang="en-US" sz="2600" b="1" i="0" u="none" strike="noStrike" cap="none">
                <a:solidFill>
                  <a:srgbClr val="000000"/>
                </a:solidFill>
                <a:latin typeface="Nixie One"/>
                <a:ea typeface="Nixie One"/>
                <a:cs typeface="Nixie One"/>
                <a:sym typeface="Nixie One"/>
              </a:rPr>
              <a:t>explain why building a coaching </a:t>
            </a:r>
            <a:r>
              <a:rPr lang="en-US" sz="2600" b="1" i="1" u="none" strike="noStrike" cap="none">
                <a:solidFill>
                  <a:srgbClr val="000000"/>
                </a:solidFill>
                <a:latin typeface="Nixie One"/>
                <a:ea typeface="Nixie One"/>
                <a:cs typeface="Nixie One"/>
                <a:sym typeface="Nixie One"/>
              </a:rPr>
              <a:t>system </a:t>
            </a:r>
            <a:r>
              <a:rPr lang="en-US" sz="2600" b="1" i="0" u="none" strike="noStrike" cap="none">
                <a:solidFill>
                  <a:srgbClr val="000000"/>
                </a:solidFill>
                <a:latin typeface="Nixie One"/>
                <a:ea typeface="Nixie One"/>
                <a:cs typeface="Nixie One"/>
                <a:sym typeface="Nixie One"/>
              </a:rPr>
              <a:t>is important for your division</a:t>
            </a:r>
            <a:endParaRPr sz="2400" b="1" i="0" u="none" strike="noStrike" cap="none">
              <a:solidFill>
                <a:srgbClr val="000000"/>
              </a:solidFill>
              <a:latin typeface="Nixie One"/>
              <a:ea typeface="Nixie One"/>
              <a:cs typeface="Nixie One"/>
              <a:sym typeface="Nixie One"/>
            </a:endParaRPr>
          </a:p>
        </p:txBody>
      </p:sp>
      <p:pic>
        <p:nvPicPr>
          <p:cNvPr id="369" name="Google Shape;369;g22337cf058e_1_20" descr="Coloring book style drawing of a sunflower"/>
          <p:cNvPicPr preferRelativeResize="0"/>
          <p:nvPr/>
        </p:nvPicPr>
        <p:blipFill rotWithShape="1">
          <a:blip r:embed="rId5">
            <a:alphaModFix/>
          </a:blip>
          <a:srcRect/>
          <a:stretch/>
        </p:blipFill>
        <p:spPr>
          <a:xfrm>
            <a:off x="6238798" y="5046850"/>
            <a:ext cx="943850" cy="12355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g27c02e61ed8_0_6"/>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b="1">
                <a:latin typeface="Nixie One"/>
                <a:ea typeface="Nixie One"/>
                <a:cs typeface="Nixie One"/>
                <a:sym typeface="Nixie One"/>
              </a:rPr>
              <a:t>Padlet of Inspiration</a:t>
            </a:r>
            <a:endParaRPr b="1">
              <a:latin typeface="Nixie One"/>
              <a:ea typeface="Nixie One"/>
              <a:cs typeface="Nixie One"/>
              <a:sym typeface="Nixie One"/>
            </a:endParaRPr>
          </a:p>
        </p:txBody>
      </p:sp>
      <p:pic>
        <p:nvPicPr>
          <p:cNvPr id="376" name="Google Shape;376;g27c02e61ed8_0_6" descr="Screenshot of a Padlet for Growing Your Coaching Systems"/>
          <p:cNvPicPr preferRelativeResize="0"/>
          <p:nvPr/>
        </p:nvPicPr>
        <p:blipFill rotWithShape="1">
          <a:blip r:embed="rId3">
            <a:alphaModFix/>
          </a:blip>
          <a:srcRect l="46822" t="14984" b="6397"/>
          <a:stretch/>
        </p:blipFill>
        <p:spPr>
          <a:xfrm>
            <a:off x="286250" y="1493575"/>
            <a:ext cx="8411448" cy="3746375"/>
          </a:xfrm>
          <a:prstGeom prst="rect">
            <a:avLst/>
          </a:prstGeom>
          <a:noFill/>
          <a:ln>
            <a:noFill/>
          </a:ln>
        </p:spPr>
      </p:pic>
      <p:pic>
        <p:nvPicPr>
          <p:cNvPr id="377" name="Google Shape;377;g27c02e61ed8_0_6">
            <a:extLst>
              <a:ext uri="{C183D7F6-B498-43B3-948B-1728B52AA6E4}">
                <adec:decorative xmlns:adec="http://schemas.microsoft.com/office/drawing/2017/decorative" val="1"/>
              </a:ext>
            </a:extLst>
          </p:cNvPr>
          <p:cNvPicPr preferRelativeResize="0"/>
          <p:nvPr/>
        </p:nvPicPr>
        <p:blipFill rotWithShape="1">
          <a:blip r:embed="rId4">
            <a:alphaModFix/>
          </a:blip>
          <a:srcRect l="58087" t="23007" r="11557" b="12831"/>
          <a:stretch/>
        </p:blipFill>
        <p:spPr>
          <a:xfrm>
            <a:off x="228600" y="3858400"/>
            <a:ext cx="4515149" cy="2875124"/>
          </a:xfrm>
          <a:prstGeom prst="rect">
            <a:avLst/>
          </a:prstGeom>
          <a:noFill/>
          <a:ln>
            <a:noFill/>
          </a:ln>
        </p:spPr>
      </p:pic>
      <p:sp>
        <p:nvSpPr>
          <p:cNvPr id="378" name="Google Shape;378;g27c02e61ed8_0_6">
            <a:extLst>
              <a:ext uri="{C183D7F6-B498-43B3-948B-1728B52AA6E4}">
                <adec:decorative xmlns:adec="http://schemas.microsoft.com/office/drawing/2017/decorative" val="1"/>
              </a:ext>
            </a:extLst>
          </p:cNvPr>
          <p:cNvSpPr/>
          <p:nvPr/>
        </p:nvSpPr>
        <p:spPr>
          <a:xfrm rot="3675742">
            <a:off x="5397366" y="3614524"/>
            <a:ext cx="2017265" cy="3836501"/>
          </a:xfrm>
          <a:prstGeom prst="curvedLeft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g1f9ff9eafd3_1_28"/>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b="1" dirty="0">
                <a:latin typeface="Nixie One"/>
                <a:ea typeface="Nixie One"/>
                <a:cs typeface="Nixie One"/>
                <a:sym typeface="Nixie One"/>
              </a:rPr>
              <a:t>Considerations for </a:t>
            </a:r>
            <a:endParaRPr b="1" dirty="0">
              <a:latin typeface="Nixie One"/>
              <a:ea typeface="Nixie One"/>
              <a:cs typeface="Nixie One"/>
              <a:sym typeface="Nixie One"/>
            </a:endParaRPr>
          </a:p>
          <a:p>
            <a:pPr marL="0" lvl="0" indent="0" algn="ctr" rtl="0">
              <a:lnSpc>
                <a:spcPct val="100000"/>
              </a:lnSpc>
              <a:spcBef>
                <a:spcPts val="0"/>
              </a:spcBef>
              <a:spcAft>
                <a:spcPts val="0"/>
              </a:spcAft>
              <a:buSzPts val="3800"/>
              <a:buNone/>
            </a:pPr>
            <a:r>
              <a:rPr lang="en-US" b="1" dirty="0">
                <a:latin typeface="Nixie One"/>
                <a:ea typeface="Nixie One"/>
                <a:cs typeface="Nixie One"/>
                <a:sym typeface="Nixie One"/>
              </a:rPr>
              <a:t>next steps</a:t>
            </a:r>
            <a:endParaRPr b="1" dirty="0">
              <a:solidFill>
                <a:schemeClr val="lt1"/>
              </a:solidFill>
              <a:latin typeface="Nixie One"/>
              <a:ea typeface="Nixie One"/>
              <a:cs typeface="Nixie One"/>
              <a:sym typeface="Nixie One"/>
            </a:endParaRPr>
          </a:p>
        </p:txBody>
      </p:sp>
      <p:sp>
        <p:nvSpPr>
          <p:cNvPr id="385" name="Google Shape;385;g1f9ff9eafd3_1_28"/>
          <p:cNvSpPr txBox="1">
            <a:spLocks noGrp="1"/>
          </p:cNvSpPr>
          <p:nvPr>
            <p:ph type="body" idx="1"/>
          </p:nvPr>
        </p:nvSpPr>
        <p:spPr>
          <a:xfrm>
            <a:off x="0" y="1633025"/>
            <a:ext cx="8304900" cy="49311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800"/>
              <a:buNone/>
            </a:pPr>
            <a:r>
              <a:rPr lang="en-US" sz="3000" b="1">
                <a:latin typeface="Nixie One"/>
                <a:ea typeface="Nixie One"/>
                <a:cs typeface="Nixie One"/>
                <a:sym typeface="Nixie One"/>
              </a:rPr>
              <a:t>Reflect, discuss, and record: </a:t>
            </a:r>
            <a:endParaRPr sz="3000" b="1">
              <a:latin typeface="Nixie One"/>
              <a:ea typeface="Nixie One"/>
              <a:cs typeface="Nixie One"/>
              <a:sym typeface="Nixie One"/>
            </a:endParaRPr>
          </a:p>
          <a:p>
            <a:pPr marL="800100" lvl="0" indent="-419100" algn="l" rtl="0">
              <a:lnSpc>
                <a:spcPct val="100000"/>
              </a:lnSpc>
              <a:spcBef>
                <a:spcPts val="0"/>
              </a:spcBef>
              <a:spcAft>
                <a:spcPts val="0"/>
              </a:spcAft>
              <a:buSzPts val="3000"/>
              <a:buFont typeface="Nixie One"/>
              <a:buChar char="●"/>
            </a:pPr>
            <a:r>
              <a:rPr lang="en-US" sz="3000" b="1">
                <a:latin typeface="Nixie One"/>
                <a:ea typeface="Nixie One"/>
                <a:cs typeface="Nixie One"/>
                <a:sym typeface="Nixie One"/>
              </a:rPr>
              <a:t>How will you facilitate your division’s vision and definition for coaching?</a:t>
            </a:r>
            <a:endParaRPr sz="3000" b="1">
              <a:latin typeface="Nixie One"/>
              <a:ea typeface="Nixie One"/>
              <a:cs typeface="Nixie One"/>
              <a:sym typeface="Nixie One"/>
            </a:endParaRPr>
          </a:p>
          <a:p>
            <a:pPr marL="0" lvl="0" indent="0" algn="l" rtl="0">
              <a:lnSpc>
                <a:spcPct val="100000"/>
              </a:lnSpc>
              <a:spcBef>
                <a:spcPts val="0"/>
              </a:spcBef>
              <a:spcAft>
                <a:spcPts val="0"/>
              </a:spcAft>
              <a:buSzPts val="2800"/>
              <a:buNone/>
            </a:pPr>
            <a:endParaRPr sz="3000" b="1">
              <a:latin typeface="Nixie One"/>
              <a:ea typeface="Nixie One"/>
              <a:cs typeface="Nixie One"/>
              <a:sym typeface="Nixie One"/>
            </a:endParaRPr>
          </a:p>
          <a:p>
            <a:pPr marL="800100" lvl="0" indent="-419100" algn="l" rtl="0">
              <a:lnSpc>
                <a:spcPct val="100000"/>
              </a:lnSpc>
              <a:spcBef>
                <a:spcPts val="0"/>
              </a:spcBef>
              <a:spcAft>
                <a:spcPts val="0"/>
              </a:spcAft>
              <a:buSzPts val="3000"/>
              <a:buFont typeface="Nixie One"/>
              <a:buChar char="●"/>
            </a:pPr>
            <a:r>
              <a:rPr lang="en-US" sz="3000" b="1">
                <a:latin typeface="Nixie One"/>
                <a:ea typeface="Nixie One"/>
                <a:cs typeface="Nixie One"/>
                <a:sym typeface="Nixie One"/>
              </a:rPr>
              <a:t>How will the vision for coaching be communicated and documented?</a:t>
            </a:r>
            <a:endParaRPr sz="3000" b="1">
              <a:latin typeface="Nixie One"/>
              <a:ea typeface="Nixie One"/>
              <a:cs typeface="Nixie One"/>
              <a:sym typeface="Nixie One"/>
            </a:endParaRPr>
          </a:p>
        </p:txBody>
      </p:sp>
      <p:pic>
        <p:nvPicPr>
          <p:cNvPr id="386" name="Google Shape;386;g1f9ff9eafd3_1_28" descr="Image of Virginia's Gardener's Guide"/>
          <p:cNvPicPr preferRelativeResize="0"/>
          <p:nvPr/>
        </p:nvPicPr>
        <p:blipFill rotWithShape="1">
          <a:blip r:embed="rId3">
            <a:alphaModFix/>
          </a:blip>
          <a:srcRect/>
          <a:stretch/>
        </p:blipFill>
        <p:spPr>
          <a:xfrm>
            <a:off x="7459525" y="4546725"/>
            <a:ext cx="1477350" cy="2289468"/>
          </a:xfrm>
          <a:prstGeom prst="rect">
            <a:avLst/>
          </a:prstGeom>
          <a:noFill/>
          <a:ln>
            <a:noFill/>
          </a:ln>
        </p:spPr>
      </p:pic>
      <p:pic>
        <p:nvPicPr>
          <p:cNvPr id="387" name="Google Shape;387;g1f9ff9eafd3_1_28" descr="Image of Notetaker to use today"/>
          <p:cNvPicPr preferRelativeResize="0"/>
          <p:nvPr/>
        </p:nvPicPr>
        <p:blipFill rotWithShape="1">
          <a:blip r:embed="rId4">
            <a:alphaModFix/>
          </a:blip>
          <a:srcRect l="61710" r="15013"/>
          <a:stretch/>
        </p:blipFill>
        <p:spPr>
          <a:xfrm>
            <a:off x="5708850" y="4591437"/>
            <a:ext cx="1477350" cy="2200051"/>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g232b36e6cc8_0_25" descr="Field full of pink and purple flowers">
            <a:hlinkClick r:id="rId3"/>
          </p:cNvPr>
          <p:cNvPicPr preferRelativeResize="0"/>
          <p:nvPr/>
        </p:nvPicPr>
        <p:blipFill rotWithShape="1">
          <a:blip r:embed="rId4">
            <a:alphaModFix/>
          </a:blip>
          <a:srcRect/>
          <a:stretch/>
        </p:blipFill>
        <p:spPr>
          <a:xfrm>
            <a:off x="228600" y="1188600"/>
            <a:ext cx="8696900" cy="4892000"/>
          </a:xfrm>
          <a:prstGeom prst="rect">
            <a:avLst/>
          </a:prstGeom>
          <a:noFill/>
          <a:ln>
            <a:noFill/>
          </a:ln>
        </p:spPr>
      </p:pic>
      <p:sp>
        <p:nvSpPr>
          <p:cNvPr id="394" name="Google Shape;394;g232b36e6cc8_0_25"/>
          <p:cNvSpPr txBox="1"/>
          <p:nvPr/>
        </p:nvSpPr>
        <p:spPr>
          <a:xfrm>
            <a:off x="7230725" y="170375"/>
            <a:ext cx="1753500" cy="44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Verdana"/>
                <a:ea typeface="Verdana"/>
                <a:cs typeface="Verdana"/>
                <a:sym typeface="Verdana"/>
              </a:rPr>
              <a:t>&lt;&lt;5:00&gt;&gt;</a:t>
            </a:r>
            <a:endParaRPr sz="1800" b="0" i="0" u="none" strike="noStrike" cap="none">
              <a:solidFill>
                <a:srgbClr val="000000"/>
              </a:solidFill>
              <a:latin typeface="Verdana"/>
              <a:ea typeface="Verdana"/>
              <a:cs typeface="Verdana"/>
              <a:sym typeface="Verdana"/>
            </a:endParaRPr>
          </a:p>
        </p:txBody>
      </p:sp>
      <p:sp>
        <p:nvSpPr>
          <p:cNvPr id="395" name="Google Shape;395;g232b36e6cc8_0_25"/>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b="1">
                <a:latin typeface="Nixie One"/>
                <a:ea typeface="Nixie One"/>
                <a:cs typeface="Nixie One"/>
                <a:sym typeface="Nixie One"/>
              </a:rPr>
              <a:t>Take a Break</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2"/>
                                        </p:tgtEl>
                                        <p:attrNameLst>
                                          <p:attrName>style.visibility</p:attrName>
                                        </p:attrNameLst>
                                      </p:cBhvr>
                                      <p:to>
                                        <p:strVal val="visible"/>
                                      </p:to>
                                    </p:set>
                                    <p:animEffect transition="in" filter="fade">
                                      <p:cBhvr>
                                        <p:cTn id="7" dur="1000"/>
                                        <p:tgtEl>
                                          <p:spTgt spid="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g21c298cb161_0_54"/>
          <p:cNvSpPr txBox="1">
            <a:spLocks noGrp="1"/>
          </p:cNvSpPr>
          <p:nvPr>
            <p:ph type="ctrTitle"/>
          </p:nvPr>
        </p:nvSpPr>
        <p:spPr>
          <a:prstGeom prst="rect">
            <a:avLst/>
          </a:prstGeom>
          <a:solidFill>
            <a:schemeClr val="lt1">
              <a:alpha val="66666"/>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21127"/>
              </a:buClr>
              <a:buSzPts val="5400"/>
              <a:buFont typeface="Verdana"/>
              <a:buNone/>
            </a:pPr>
            <a:r>
              <a:rPr lang="en-US" b="1">
                <a:latin typeface="Nixie One"/>
                <a:ea typeface="Nixie One"/>
                <a:cs typeface="Nixie One"/>
                <a:sym typeface="Nixie One"/>
              </a:rPr>
              <a:t>Plant the seeds</a:t>
            </a:r>
            <a:endParaRPr b="1">
              <a:latin typeface="Nixie One"/>
              <a:ea typeface="Nixie One"/>
              <a:cs typeface="Nixie One"/>
              <a:sym typeface="Nixie One"/>
            </a:endParaRPr>
          </a:p>
        </p:txBody>
      </p:sp>
      <p:sp>
        <p:nvSpPr>
          <p:cNvPr id="401" name="Google Shape;401;g21c298cb161_0_54"/>
          <p:cNvSpPr txBox="1">
            <a:spLocks noGrp="1"/>
          </p:cNvSpPr>
          <p:nvPr>
            <p:ph type="subTitle" idx="1"/>
          </p:nvPr>
        </p:nvSpPr>
        <p:spPr>
          <a:prstGeom prst="rect">
            <a:avLst/>
          </a:prstGeom>
          <a:solidFill>
            <a:schemeClr val="lt1">
              <a:alpha val="66666"/>
            </a:schemeClr>
          </a:solid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888888"/>
              </a:buClr>
              <a:buSzPts val="3200"/>
              <a:buNone/>
            </a:pPr>
            <a:r>
              <a:rPr lang="en-US" b="1">
                <a:latin typeface="Nixie One"/>
                <a:ea typeface="Nixie One"/>
                <a:cs typeface="Nixie One"/>
                <a:sym typeface="Nixie One"/>
              </a:rPr>
              <a:t>Conditions for coaching </a:t>
            </a:r>
            <a:endParaRPr b="1">
              <a:latin typeface="Nixie One"/>
              <a:ea typeface="Nixie One"/>
              <a:cs typeface="Nixie One"/>
              <a:sym typeface="Nixie One"/>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g22a37998891_0_30"/>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b="1">
                <a:latin typeface="Nixie One"/>
                <a:ea typeface="Nixie One"/>
                <a:cs typeface="Nixie One"/>
                <a:sym typeface="Nixie One"/>
              </a:rPr>
              <a:t>Share your experience</a:t>
            </a:r>
            <a:endParaRPr b="1">
              <a:latin typeface="Nixie One"/>
              <a:ea typeface="Nixie One"/>
              <a:cs typeface="Nixie One"/>
              <a:sym typeface="Nixie One"/>
            </a:endParaRPr>
          </a:p>
        </p:txBody>
      </p:sp>
      <p:pic>
        <p:nvPicPr>
          <p:cNvPr id="407" name="Google Shape;407;g22a37998891_0_30" descr="Word cloud of terms around the theme of coaching"/>
          <p:cNvPicPr preferRelativeResize="0"/>
          <p:nvPr/>
        </p:nvPicPr>
        <p:blipFill rotWithShape="1">
          <a:blip r:embed="rId3">
            <a:alphaModFix/>
          </a:blip>
          <a:srcRect/>
          <a:stretch/>
        </p:blipFill>
        <p:spPr>
          <a:xfrm>
            <a:off x="1741250" y="1503775"/>
            <a:ext cx="5661499" cy="3184600"/>
          </a:xfrm>
          <a:prstGeom prst="rect">
            <a:avLst/>
          </a:prstGeom>
          <a:noFill/>
          <a:ln w="9525" cap="flat" cmpd="sng">
            <a:solidFill>
              <a:schemeClr val="dk1"/>
            </a:solidFill>
            <a:prstDash val="solid"/>
            <a:round/>
            <a:headEnd type="none" w="sm" len="sm"/>
            <a:tailEnd type="none" w="sm" len="sm"/>
          </a:ln>
        </p:spPr>
      </p:pic>
      <p:sp>
        <p:nvSpPr>
          <p:cNvPr id="408" name="Google Shape;408;g22a37998891_0_30"/>
          <p:cNvSpPr txBox="1"/>
          <p:nvPr/>
        </p:nvSpPr>
        <p:spPr>
          <a:xfrm>
            <a:off x="228600" y="4688375"/>
            <a:ext cx="8121300" cy="2185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2300" b="1" i="0" u="none" strike="noStrike" cap="none">
                <a:solidFill>
                  <a:schemeClr val="dk1"/>
                </a:solidFill>
                <a:latin typeface="Nixie One"/>
                <a:ea typeface="Nixie One"/>
                <a:cs typeface="Nixie One"/>
                <a:sym typeface="Nixie One"/>
              </a:rPr>
              <a:t>Share an experience of being coached or of serving in the role of coach. </a:t>
            </a:r>
            <a:endParaRPr sz="2300" b="1" i="0" u="none" strike="noStrike" cap="none">
              <a:solidFill>
                <a:schemeClr val="dk1"/>
              </a:solidFill>
              <a:latin typeface="Nixie One"/>
              <a:ea typeface="Nixie One"/>
              <a:cs typeface="Nixie One"/>
              <a:sym typeface="Nixie One"/>
            </a:endParaRPr>
          </a:p>
          <a:p>
            <a:pPr marL="457200" marR="0" lvl="0" indent="-374650" algn="l" rtl="0">
              <a:lnSpc>
                <a:spcPct val="100000"/>
              </a:lnSpc>
              <a:spcBef>
                <a:spcPts val="0"/>
              </a:spcBef>
              <a:spcAft>
                <a:spcPts val="0"/>
              </a:spcAft>
              <a:buClr>
                <a:schemeClr val="dk1"/>
              </a:buClr>
              <a:buSzPts val="2300"/>
              <a:buFont typeface="Nixie One"/>
              <a:buChar char="●"/>
            </a:pPr>
            <a:r>
              <a:rPr lang="en-US" sz="2300" b="1" i="0" u="none" strike="noStrike" cap="none">
                <a:solidFill>
                  <a:schemeClr val="dk1"/>
                </a:solidFill>
                <a:latin typeface="Nixie One"/>
                <a:ea typeface="Nixie One"/>
                <a:cs typeface="Nixie One"/>
                <a:sym typeface="Nixie One"/>
              </a:rPr>
              <a:t>Why did you decide to be coached or to coach? Was it something new or requested to refine skill(s)?</a:t>
            </a:r>
            <a:endParaRPr sz="2300" b="1" i="0" u="none" strike="noStrike" cap="none">
              <a:solidFill>
                <a:schemeClr val="dk1"/>
              </a:solidFill>
              <a:latin typeface="Nixie One"/>
              <a:ea typeface="Nixie One"/>
              <a:cs typeface="Nixie One"/>
              <a:sym typeface="Nixie One"/>
            </a:endParaRPr>
          </a:p>
          <a:p>
            <a:pPr marL="457200" marR="0" lvl="0" indent="-374650" algn="l" rtl="0">
              <a:lnSpc>
                <a:spcPct val="100000"/>
              </a:lnSpc>
              <a:spcBef>
                <a:spcPts val="0"/>
              </a:spcBef>
              <a:spcAft>
                <a:spcPts val="0"/>
              </a:spcAft>
              <a:buClr>
                <a:schemeClr val="dk1"/>
              </a:buClr>
              <a:buSzPts val="2300"/>
              <a:buFont typeface="Nixie One"/>
              <a:buChar char="●"/>
            </a:pPr>
            <a:r>
              <a:rPr lang="en-US" sz="2300" b="1" i="0" u="none" strike="noStrike" cap="none">
                <a:solidFill>
                  <a:schemeClr val="dk1"/>
                </a:solidFill>
                <a:latin typeface="Nixie One"/>
                <a:ea typeface="Nixie One"/>
                <a:cs typeface="Nixie One"/>
                <a:sym typeface="Nixie One"/>
              </a:rPr>
              <a:t>What were the benefits of coaching? </a:t>
            </a:r>
            <a:endParaRPr sz="2300" b="1" i="0" u="none" strike="noStrike" cap="none">
              <a:solidFill>
                <a:schemeClr val="dk1"/>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Verdana"/>
              <a:ea typeface="Verdana"/>
              <a:cs typeface="Verdana"/>
              <a:sym typeface="Verdan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g22bb8fcce7b_7_0"/>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b="1">
                <a:latin typeface="Nixie One"/>
                <a:ea typeface="Nixie One"/>
                <a:cs typeface="Nixie One"/>
                <a:sym typeface="Nixie One"/>
              </a:rPr>
              <a:t>Historically…</a:t>
            </a:r>
            <a:endParaRPr b="1">
              <a:latin typeface="Nixie One"/>
              <a:ea typeface="Nixie One"/>
              <a:cs typeface="Nixie One"/>
              <a:sym typeface="Nixie One"/>
            </a:endParaRPr>
          </a:p>
        </p:txBody>
      </p:sp>
      <p:pic>
        <p:nvPicPr>
          <p:cNvPr id="416" name="Google Shape;416;g22bb8fcce7b_7_0" descr="Train and Hope cycle diagram"/>
          <p:cNvPicPr preferRelativeResize="0"/>
          <p:nvPr/>
        </p:nvPicPr>
        <p:blipFill rotWithShape="1">
          <a:blip r:embed="rId3">
            <a:alphaModFix/>
          </a:blip>
          <a:srcRect l="39664" t="28714" r="36719" b="30290"/>
          <a:stretch/>
        </p:blipFill>
        <p:spPr>
          <a:xfrm>
            <a:off x="2077375" y="1371600"/>
            <a:ext cx="5153449" cy="4818599"/>
          </a:xfrm>
          <a:prstGeom prst="rect">
            <a:avLst/>
          </a:prstGeom>
          <a:noFill/>
          <a:ln>
            <a:noFill/>
          </a:ln>
        </p:spPr>
      </p:pic>
      <p:sp>
        <p:nvSpPr>
          <p:cNvPr id="417" name="Google Shape;417;g22bb8fcce7b_7_0"/>
          <p:cNvSpPr txBox="1"/>
          <p:nvPr/>
        </p:nvSpPr>
        <p:spPr>
          <a:xfrm>
            <a:off x="0" y="6457800"/>
            <a:ext cx="68580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Nixie One"/>
                <a:ea typeface="Nixie One"/>
                <a:cs typeface="Nixie One"/>
                <a:sym typeface="Nixie One"/>
              </a:rPr>
              <a:t>Source: Northeast Positive Behavioral Interventions and Supports. (2015)</a:t>
            </a:r>
            <a:endParaRPr sz="1600" b="1" i="0" u="none" strike="noStrike" cap="none">
              <a:solidFill>
                <a:srgbClr val="000000"/>
              </a:solidFill>
              <a:latin typeface="Nixie One"/>
              <a:ea typeface="Nixie One"/>
              <a:cs typeface="Nixie One"/>
              <a:sym typeface="Nixie One"/>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3" name="Google Shape;423;g22bb89b780c_0_27"/>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b="1" dirty="0">
                <a:latin typeface="Nixie One"/>
                <a:ea typeface="Nixie One"/>
                <a:cs typeface="Nixie One"/>
                <a:sym typeface="Nixie One"/>
              </a:rPr>
              <a:t>Why coaching?</a:t>
            </a:r>
            <a:endParaRPr b="1" dirty="0">
              <a:latin typeface="Nixie One"/>
              <a:ea typeface="Nixie One"/>
              <a:cs typeface="Nixie One"/>
              <a:sym typeface="Nixie One"/>
            </a:endParaRPr>
          </a:p>
        </p:txBody>
      </p:sp>
      <p:pic>
        <p:nvPicPr>
          <p:cNvPr id="424" name="Google Shape;424;g22bb89b780c_0_27"/>
          <p:cNvPicPr preferRelativeResize="0"/>
          <p:nvPr/>
        </p:nvPicPr>
        <p:blipFill rotWithShape="1">
          <a:blip r:embed="rId3">
            <a:alphaModFix/>
          </a:blip>
          <a:srcRect/>
          <a:stretch/>
        </p:blipFill>
        <p:spPr>
          <a:xfrm>
            <a:off x="114299" y="1371600"/>
            <a:ext cx="8915400" cy="5390125"/>
          </a:xfrm>
          <a:prstGeom prst="rect">
            <a:avLst/>
          </a:prstGeom>
          <a:noFill/>
          <a:ln>
            <a:noFill/>
          </a:ln>
        </p:spPr>
      </p:pic>
      <p:sp>
        <p:nvSpPr>
          <p:cNvPr id="425" name="Google Shape;425;g22bb89b780c_0_27">
            <a:extLst>
              <a:ext uri="{C183D7F6-B498-43B3-948B-1728B52AA6E4}">
                <adec:decorative xmlns:adec="http://schemas.microsoft.com/office/drawing/2017/decorative" val="1"/>
              </a:ext>
            </a:extLst>
          </p:cNvPr>
          <p:cNvSpPr/>
          <p:nvPr/>
        </p:nvSpPr>
        <p:spPr>
          <a:xfrm>
            <a:off x="403400" y="5903250"/>
            <a:ext cx="8229600" cy="578100"/>
          </a:xfrm>
          <a:prstGeom prst="rect">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g22865ef8d52_0_11"/>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b="1" dirty="0">
                <a:latin typeface="Nixie One"/>
                <a:ea typeface="Nixie One"/>
                <a:cs typeface="Nixie One"/>
                <a:sym typeface="Nixie One"/>
              </a:rPr>
              <a:t>When do we need to coach?</a:t>
            </a:r>
            <a:endParaRPr b="1" dirty="0">
              <a:latin typeface="Nixie One"/>
              <a:ea typeface="Nixie One"/>
              <a:cs typeface="Nixie One"/>
              <a:sym typeface="Nixie One"/>
            </a:endParaRPr>
          </a:p>
        </p:txBody>
      </p:sp>
      <p:sp>
        <p:nvSpPr>
          <p:cNvPr id="432" name="Google Shape;432;g22865ef8d52_0_11"/>
          <p:cNvSpPr txBox="1"/>
          <p:nvPr/>
        </p:nvSpPr>
        <p:spPr>
          <a:xfrm>
            <a:off x="1624950" y="1453800"/>
            <a:ext cx="13494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000000"/>
                </a:solidFill>
                <a:latin typeface="Nixie One"/>
                <a:ea typeface="Nixie One"/>
                <a:cs typeface="Nixie One"/>
                <a:sym typeface="Nixie One"/>
              </a:rPr>
              <a:t>New</a:t>
            </a:r>
            <a:endParaRPr sz="3000" b="1" i="0" u="none" strike="noStrike" cap="none">
              <a:solidFill>
                <a:srgbClr val="000000"/>
              </a:solidFill>
              <a:latin typeface="Nixie One"/>
              <a:ea typeface="Nixie One"/>
              <a:cs typeface="Nixie One"/>
              <a:sym typeface="Nixie One"/>
            </a:endParaRPr>
          </a:p>
        </p:txBody>
      </p:sp>
      <p:sp>
        <p:nvSpPr>
          <p:cNvPr id="433" name="Google Shape;433;g22865ef8d52_0_11"/>
          <p:cNvSpPr txBox="1"/>
          <p:nvPr/>
        </p:nvSpPr>
        <p:spPr>
          <a:xfrm>
            <a:off x="5736675" y="1461450"/>
            <a:ext cx="1863600" cy="63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en-US" sz="2900" b="1" i="0" u="none" strike="noStrike" cap="none">
                <a:solidFill>
                  <a:srgbClr val="000000"/>
                </a:solidFill>
                <a:latin typeface="Nixie One"/>
                <a:ea typeface="Nixie One"/>
                <a:cs typeface="Nixie One"/>
                <a:sym typeface="Nixie One"/>
              </a:rPr>
              <a:t>Refining</a:t>
            </a:r>
            <a:endParaRPr sz="2900" b="1" i="0" u="none" strike="noStrike" cap="none">
              <a:solidFill>
                <a:srgbClr val="000000"/>
              </a:solidFill>
              <a:latin typeface="Nixie One"/>
              <a:ea typeface="Nixie One"/>
              <a:cs typeface="Nixie One"/>
              <a:sym typeface="Nixie One"/>
            </a:endParaRPr>
          </a:p>
        </p:txBody>
      </p:sp>
      <p:pic>
        <p:nvPicPr>
          <p:cNvPr id="434" name="Google Shape;434;g22865ef8d52_0_11" descr="Seedling sprouting from containers"/>
          <p:cNvPicPr preferRelativeResize="0"/>
          <p:nvPr/>
        </p:nvPicPr>
        <p:blipFill rotWithShape="1">
          <a:blip r:embed="rId3">
            <a:alphaModFix/>
          </a:blip>
          <a:srcRect/>
          <a:stretch/>
        </p:blipFill>
        <p:spPr>
          <a:xfrm>
            <a:off x="582975" y="2125963"/>
            <a:ext cx="3038808" cy="2200149"/>
          </a:xfrm>
          <a:prstGeom prst="rect">
            <a:avLst/>
          </a:prstGeom>
          <a:noFill/>
          <a:ln w="9525" cap="flat" cmpd="sng">
            <a:solidFill>
              <a:schemeClr val="dk1"/>
            </a:solidFill>
            <a:prstDash val="solid"/>
            <a:round/>
            <a:headEnd type="none" w="sm" len="sm"/>
            <a:tailEnd type="none" w="sm" len="sm"/>
          </a:ln>
        </p:spPr>
      </p:pic>
      <p:pic>
        <p:nvPicPr>
          <p:cNvPr id="435" name="Google Shape;435;g22865ef8d52_0_11" descr="A fully grown and managed garden"/>
          <p:cNvPicPr preferRelativeResize="0"/>
          <p:nvPr/>
        </p:nvPicPr>
        <p:blipFill rotWithShape="1">
          <a:blip r:embed="rId4">
            <a:alphaModFix/>
          </a:blip>
          <a:srcRect/>
          <a:stretch/>
        </p:blipFill>
        <p:spPr>
          <a:xfrm>
            <a:off x="5077535" y="2138775"/>
            <a:ext cx="3181886" cy="2200149"/>
          </a:xfrm>
          <a:prstGeom prst="rect">
            <a:avLst/>
          </a:prstGeom>
          <a:noFill/>
          <a:ln w="9525" cap="flat" cmpd="sng">
            <a:solidFill>
              <a:schemeClr val="dk1"/>
            </a:solidFill>
            <a:prstDash val="solid"/>
            <a:round/>
            <a:headEnd type="none" w="sm" len="sm"/>
            <a:tailEnd type="none" w="sm" len="sm"/>
          </a:ln>
        </p:spPr>
      </p:pic>
      <p:sp>
        <p:nvSpPr>
          <p:cNvPr id="436" name="Google Shape;436;g22865ef8d52_0_11"/>
          <p:cNvSpPr txBox="1"/>
          <p:nvPr/>
        </p:nvSpPr>
        <p:spPr>
          <a:xfrm>
            <a:off x="228600" y="4351775"/>
            <a:ext cx="3936000" cy="1647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900" b="1" i="0" u="none" strike="noStrike" cap="none">
                <a:solidFill>
                  <a:schemeClr val="dk1"/>
                </a:solidFill>
                <a:latin typeface="Nixie One"/>
                <a:ea typeface="Nixie One"/>
                <a:cs typeface="Nixie One"/>
                <a:sym typeface="Nixie One"/>
              </a:rPr>
              <a:t>School leadership team (SLT) is learning to use an innovation and support the successful use of the innovation across the school.</a:t>
            </a:r>
            <a:endParaRPr sz="2100" b="1" i="0" u="none" strike="noStrike" cap="none">
              <a:solidFill>
                <a:srgbClr val="000000"/>
              </a:solidFill>
              <a:latin typeface="Nixie One"/>
              <a:ea typeface="Nixie One"/>
              <a:cs typeface="Nixie One"/>
              <a:sym typeface="Nixie One"/>
            </a:endParaRPr>
          </a:p>
        </p:txBody>
      </p:sp>
      <p:sp>
        <p:nvSpPr>
          <p:cNvPr id="437" name="Google Shape;437;g22865ef8d52_0_11"/>
          <p:cNvSpPr txBox="1"/>
          <p:nvPr/>
        </p:nvSpPr>
        <p:spPr>
          <a:xfrm>
            <a:off x="4794300" y="4385050"/>
            <a:ext cx="4627500" cy="184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Nixie One"/>
                <a:ea typeface="Nixie One"/>
                <a:cs typeface="Nixie One"/>
                <a:sym typeface="Nixie One"/>
              </a:rPr>
              <a:t>Continuous refinements and improvements to the use of innovations require teams to modify and refine their existing structures and/or processes to support the innovations.</a:t>
            </a:r>
            <a:endParaRPr sz="1800" b="1" i="0" u="none" strike="noStrike" cap="none">
              <a:solidFill>
                <a:srgbClr val="000000"/>
              </a:solidFill>
              <a:latin typeface="Nixie One"/>
              <a:ea typeface="Nixie One"/>
              <a:cs typeface="Nixie One"/>
              <a:sym typeface="Nixie One"/>
            </a:endParaRPr>
          </a:p>
        </p:txBody>
      </p:sp>
      <p:sp>
        <p:nvSpPr>
          <p:cNvPr id="438" name="Google Shape;438;g22865ef8d52_0_11"/>
          <p:cNvSpPr txBox="1"/>
          <p:nvPr/>
        </p:nvSpPr>
        <p:spPr>
          <a:xfrm>
            <a:off x="125325" y="6350100"/>
            <a:ext cx="72795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Nixie One"/>
                <a:ea typeface="Nixie One"/>
                <a:cs typeface="Nixie One"/>
                <a:sym typeface="Nixie One"/>
              </a:rPr>
              <a:t>Source: </a:t>
            </a:r>
            <a:r>
              <a:rPr lang="en-US" sz="1600" b="1" i="0" u="none" strike="noStrike" cap="none">
                <a:solidFill>
                  <a:schemeClr val="dk1"/>
                </a:solidFill>
                <a:latin typeface="Nixie One"/>
                <a:ea typeface="Nixie One"/>
                <a:cs typeface="Nixie One"/>
                <a:sym typeface="Nixie One"/>
              </a:rPr>
              <a:t>Michigan’s MTSS Technical Assistance Center. (2021). </a:t>
            </a:r>
            <a:endParaRPr sz="1600" b="0" i="0" u="none" strike="noStrike" cap="none">
              <a:solidFill>
                <a:srgbClr val="000000"/>
              </a:solidFill>
              <a:latin typeface="Verdana"/>
              <a:ea typeface="Verdana"/>
              <a:cs typeface="Verdana"/>
              <a:sym typeface="Verdana"/>
            </a:endParaRPr>
          </a:p>
        </p:txBody>
      </p:sp>
      <p:pic>
        <p:nvPicPr>
          <p:cNvPr id="439" name="Google Shape;439;g22865ef8d52_0_11" descr="Coloring book style drawing of a sunflower"/>
          <p:cNvPicPr preferRelativeResize="0"/>
          <p:nvPr/>
        </p:nvPicPr>
        <p:blipFill rotWithShape="1">
          <a:blip r:embed="rId5">
            <a:alphaModFix/>
          </a:blip>
          <a:srcRect/>
          <a:stretch/>
        </p:blipFill>
        <p:spPr>
          <a:xfrm>
            <a:off x="8179600" y="830250"/>
            <a:ext cx="964400" cy="1262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g21c298cb161_0_14"/>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b="1">
                <a:latin typeface="Nixie One"/>
                <a:ea typeface="Nixie One"/>
                <a:cs typeface="Nixie One"/>
                <a:sym typeface="Nixie One"/>
              </a:rPr>
              <a:t>A Message of Gratitude</a:t>
            </a:r>
            <a:endParaRPr b="1">
              <a:latin typeface="Nixie One"/>
              <a:ea typeface="Nixie One"/>
              <a:cs typeface="Nixie One"/>
              <a:sym typeface="Nixie One"/>
            </a:endParaRPr>
          </a:p>
        </p:txBody>
      </p:sp>
      <p:pic>
        <p:nvPicPr>
          <p:cNvPr id="128" name="Google Shape;128;g21c298cb161_0_14" descr="Thank you note in an envelope"/>
          <p:cNvPicPr preferRelativeResize="0"/>
          <p:nvPr/>
        </p:nvPicPr>
        <p:blipFill rotWithShape="1">
          <a:blip r:embed="rId3">
            <a:alphaModFix/>
          </a:blip>
          <a:srcRect/>
          <a:stretch/>
        </p:blipFill>
        <p:spPr>
          <a:xfrm>
            <a:off x="1267700" y="1534650"/>
            <a:ext cx="6362299" cy="45332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g22337cf058e_1_3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065292" y="2737750"/>
            <a:ext cx="3718359" cy="2472851"/>
          </a:xfrm>
          <a:prstGeom prst="rect">
            <a:avLst/>
          </a:prstGeom>
          <a:noFill/>
          <a:ln w="9525" cap="flat" cmpd="sng">
            <a:solidFill>
              <a:schemeClr val="dk1"/>
            </a:solidFill>
            <a:prstDash val="solid"/>
            <a:round/>
            <a:headEnd type="none" w="sm" len="sm"/>
            <a:tailEnd type="none" w="sm" len="sm"/>
          </a:ln>
        </p:spPr>
      </p:pic>
      <p:sp>
        <p:nvSpPr>
          <p:cNvPr id="445" name="Google Shape;445;g22337cf058e_1_37"/>
          <p:cNvSpPr txBox="1"/>
          <p:nvPr/>
        </p:nvSpPr>
        <p:spPr>
          <a:xfrm>
            <a:off x="0" y="6230225"/>
            <a:ext cx="79209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Nixie One"/>
                <a:ea typeface="Nixie One"/>
                <a:cs typeface="Nixie One"/>
                <a:sym typeface="Nixie One"/>
              </a:rPr>
              <a:t>Image source: </a:t>
            </a:r>
            <a:r>
              <a:rPr lang="en-US" sz="1200" b="1" i="0" u="sng" strike="noStrike" cap="none">
                <a:solidFill>
                  <a:schemeClr val="hlink"/>
                </a:solidFill>
                <a:latin typeface="Nixie One"/>
                <a:ea typeface="Nixie One"/>
                <a:cs typeface="Nixie One"/>
                <a:sym typeface="Nixie One"/>
                <a:hlinkClick r:id="rId4"/>
              </a:rPr>
              <a:t>https://www.landscape-creation.com/landscaping-tips/get-yard-tools-ready-for-landscape-planting-season</a:t>
            </a:r>
            <a:endParaRPr sz="1200" b="1" i="0" u="none" strike="noStrike" cap="none">
              <a:solidFill>
                <a:srgbClr val="000000"/>
              </a:solidFill>
              <a:latin typeface="Nixie One"/>
              <a:ea typeface="Nixie One"/>
              <a:cs typeface="Nixie One"/>
              <a:sym typeface="Nixie One"/>
            </a:endParaRPr>
          </a:p>
        </p:txBody>
      </p:sp>
      <p:sp>
        <p:nvSpPr>
          <p:cNvPr id="446" name="Google Shape;446;g22337cf058e_1_37"/>
          <p:cNvSpPr txBox="1">
            <a:spLocks noGrp="1"/>
          </p:cNvSpPr>
          <p:nvPr>
            <p:ph type="title" idx="4294967295"/>
          </p:nvPr>
        </p:nvSpPr>
        <p:spPr>
          <a:xfrm>
            <a:off x="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b="1" dirty="0">
                <a:solidFill>
                  <a:schemeClr val="lt1"/>
                </a:solidFill>
                <a:latin typeface="Nixie One"/>
                <a:ea typeface="Nixie One"/>
                <a:cs typeface="Nixie One"/>
                <a:sym typeface="Nixie One"/>
              </a:rPr>
              <a:t>Till the soil</a:t>
            </a:r>
            <a:endParaRPr b="1" dirty="0">
              <a:solidFill>
                <a:schemeClr val="lt1"/>
              </a:solidFill>
              <a:latin typeface="Nixie One"/>
              <a:ea typeface="Nixie One"/>
              <a:cs typeface="Nixie One"/>
              <a:sym typeface="Nixie One"/>
            </a:endParaRPr>
          </a:p>
        </p:txBody>
      </p:sp>
      <p:sp>
        <p:nvSpPr>
          <p:cNvPr id="447" name="Google Shape;447;g22337cf058e_1_37"/>
          <p:cNvSpPr txBox="1"/>
          <p:nvPr/>
        </p:nvSpPr>
        <p:spPr>
          <a:xfrm>
            <a:off x="228600" y="1621738"/>
            <a:ext cx="5213700" cy="1339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2500" b="1" i="0" u="none" strike="noStrike" cap="none">
                <a:solidFill>
                  <a:schemeClr val="dk1"/>
                </a:solidFill>
                <a:latin typeface="Nixie One"/>
                <a:ea typeface="Nixie One"/>
                <a:cs typeface="Nixie One"/>
                <a:sym typeface="Nixie One"/>
              </a:rPr>
              <a:t>How does your division currently determine a need for coaching? </a:t>
            </a:r>
            <a:endParaRPr sz="4300" b="1" i="0" u="none" strike="noStrike" cap="none">
              <a:solidFill>
                <a:srgbClr val="000000"/>
              </a:solidFill>
              <a:latin typeface="Nixie One"/>
              <a:ea typeface="Nixie One"/>
              <a:cs typeface="Nixie One"/>
              <a:sym typeface="Nixie One"/>
            </a:endParaRPr>
          </a:p>
        </p:txBody>
      </p:sp>
      <p:sp>
        <p:nvSpPr>
          <p:cNvPr id="448" name="Google Shape;448;g22337cf058e_1_37"/>
          <p:cNvSpPr txBox="1"/>
          <p:nvPr/>
        </p:nvSpPr>
        <p:spPr>
          <a:xfrm>
            <a:off x="228600" y="3211100"/>
            <a:ext cx="4444500" cy="287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US" sz="2500" b="1" i="0" u="none" strike="noStrike" cap="none">
                <a:solidFill>
                  <a:srgbClr val="000000"/>
                </a:solidFill>
                <a:latin typeface="Nixie One"/>
                <a:ea typeface="Nixie One"/>
                <a:cs typeface="Nixie One"/>
                <a:sym typeface="Nixie One"/>
              </a:rPr>
              <a:t>Think about an initiative that was implemented in your division. What was the success of the initiative? How was coaching included in the roll out? </a:t>
            </a:r>
            <a:endParaRPr sz="2500" b="1" i="0" u="none" strike="noStrike" cap="none">
              <a:solidFill>
                <a:srgbClr val="000000"/>
              </a:solidFill>
              <a:latin typeface="Nixie One"/>
              <a:ea typeface="Nixie One"/>
              <a:cs typeface="Nixie One"/>
              <a:sym typeface="Nixie On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g2285c609e2a_0_9"/>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b="1" dirty="0">
                <a:latin typeface="Nixie One"/>
                <a:ea typeface="Nixie One"/>
                <a:cs typeface="Nixie One"/>
                <a:sym typeface="Nixie One"/>
              </a:rPr>
              <a:t>Considerations for </a:t>
            </a:r>
            <a:endParaRPr b="1" dirty="0">
              <a:latin typeface="Nixie One"/>
              <a:ea typeface="Nixie One"/>
              <a:cs typeface="Nixie One"/>
              <a:sym typeface="Nixie One"/>
            </a:endParaRPr>
          </a:p>
          <a:p>
            <a:pPr marL="0" lvl="0" indent="0" algn="ctr" rtl="0">
              <a:lnSpc>
                <a:spcPct val="100000"/>
              </a:lnSpc>
              <a:spcBef>
                <a:spcPts val="0"/>
              </a:spcBef>
              <a:spcAft>
                <a:spcPts val="0"/>
              </a:spcAft>
              <a:buSzPts val="3800"/>
              <a:buNone/>
            </a:pPr>
            <a:r>
              <a:rPr lang="en-US" b="1" dirty="0">
                <a:latin typeface="Nixie One"/>
                <a:ea typeface="Nixie One"/>
                <a:cs typeface="Nixie One"/>
                <a:sym typeface="Nixie One"/>
              </a:rPr>
              <a:t>next steps</a:t>
            </a:r>
            <a:endParaRPr b="1" dirty="0">
              <a:solidFill>
                <a:schemeClr val="lt1"/>
              </a:solidFill>
              <a:latin typeface="Nixie One"/>
              <a:ea typeface="Nixie One"/>
              <a:cs typeface="Nixie One"/>
              <a:sym typeface="Nixie One"/>
            </a:endParaRPr>
          </a:p>
        </p:txBody>
      </p:sp>
      <p:sp>
        <p:nvSpPr>
          <p:cNvPr id="455" name="Google Shape;455;g2285c609e2a_0_9"/>
          <p:cNvSpPr txBox="1">
            <a:spLocks noGrp="1"/>
          </p:cNvSpPr>
          <p:nvPr>
            <p:ph sz="half" idx="1"/>
          </p:nvPr>
        </p:nvSpPr>
        <p:spPr>
          <a:xfrm>
            <a:off x="457200" y="1600201"/>
            <a:ext cx="8229600" cy="335279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800"/>
              <a:buNone/>
            </a:pPr>
            <a:r>
              <a:rPr lang="en-US" sz="3000" b="1" dirty="0">
                <a:latin typeface="Nixie One"/>
                <a:ea typeface="Nixie One"/>
                <a:cs typeface="Nixie One"/>
                <a:sym typeface="Nixie One"/>
              </a:rPr>
              <a:t>Reflect, discuss, and record: </a:t>
            </a:r>
            <a:r>
              <a:rPr lang="en-US" sz="2900" b="1" dirty="0">
                <a:latin typeface="Nixie One"/>
                <a:ea typeface="Nixie One"/>
                <a:cs typeface="Nixie One"/>
                <a:sym typeface="Nixie One"/>
              </a:rPr>
              <a:t> </a:t>
            </a:r>
            <a:endParaRPr sz="2900" b="1" dirty="0">
              <a:latin typeface="Nixie One"/>
              <a:ea typeface="Nixie One"/>
              <a:cs typeface="Nixie One"/>
              <a:sym typeface="Nixie One"/>
            </a:endParaRPr>
          </a:p>
          <a:p>
            <a:pPr marL="914400" lvl="0" indent="-400050" algn="l" rtl="0">
              <a:lnSpc>
                <a:spcPct val="100000"/>
              </a:lnSpc>
              <a:spcBef>
                <a:spcPts val="0"/>
              </a:spcBef>
              <a:spcAft>
                <a:spcPts val="0"/>
              </a:spcAft>
              <a:buSzPts val="2700"/>
              <a:buFont typeface="Nixie One"/>
              <a:buChar char="●"/>
            </a:pPr>
            <a:r>
              <a:rPr lang="en-US" sz="2700" b="1" dirty="0">
                <a:latin typeface="Nixie One"/>
                <a:ea typeface="Nixie One"/>
                <a:cs typeface="Nixie One"/>
                <a:sym typeface="Nixie One"/>
              </a:rPr>
              <a:t>How will your division determine coaching needs? What data could be used in your decision making? </a:t>
            </a:r>
            <a:endParaRPr sz="3100" b="1" dirty="0">
              <a:latin typeface="Nixie One"/>
              <a:ea typeface="Nixie One"/>
              <a:cs typeface="Nixie One"/>
              <a:sym typeface="Nixie One"/>
            </a:endParaRPr>
          </a:p>
          <a:p>
            <a:pPr marL="914400" lvl="0" indent="-419100" algn="l" rtl="0">
              <a:lnSpc>
                <a:spcPct val="100000"/>
              </a:lnSpc>
              <a:spcBef>
                <a:spcPts val="0"/>
              </a:spcBef>
              <a:spcAft>
                <a:spcPts val="0"/>
              </a:spcAft>
              <a:buSzPts val="3000"/>
              <a:buFont typeface="Nixie One"/>
              <a:buChar char="●"/>
            </a:pPr>
            <a:r>
              <a:rPr lang="en-US" sz="2700" b="1" dirty="0">
                <a:latin typeface="Nixie One"/>
                <a:ea typeface="Nixie One"/>
                <a:cs typeface="Nixie One"/>
                <a:sym typeface="Nixie One"/>
              </a:rPr>
              <a:t>How will your division communicate to all stakeholders information about the various conditions that warrant coaching?</a:t>
            </a:r>
            <a:r>
              <a:rPr lang="en-US" b="1" dirty="0">
                <a:latin typeface="Nixie One"/>
                <a:ea typeface="Nixie One"/>
                <a:cs typeface="Nixie One"/>
                <a:sym typeface="Nixie One"/>
              </a:rPr>
              <a:t> </a:t>
            </a:r>
            <a:endParaRPr b="1" dirty="0">
              <a:latin typeface="Nixie One"/>
              <a:ea typeface="Nixie One"/>
              <a:cs typeface="Nixie One"/>
              <a:sym typeface="Nixie One"/>
            </a:endParaRPr>
          </a:p>
          <a:p>
            <a:pPr marL="0" lvl="0" indent="0" algn="l" rtl="0">
              <a:lnSpc>
                <a:spcPct val="100000"/>
              </a:lnSpc>
              <a:spcBef>
                <a:spcPts val="0"/>
              </a:spcBef>
              <a:spcAft>
                <a:spcPts val="0"/>
              </a:spcAft>
              <a:buSzPts val="2800"/>
              <a:buNone/>
            </a:pPr>
            <a:endParaRPr sz="3400" b="1" dirty="0">
              <a:latin typeface="Nixie One"/>
              <a:ea typeface="Nixie One"/>
              <a:cs typeface="Nixie One"/>
              <a:sym typeface="Nixie One"/>
            </a:endParaRPr>
          </a:p>
        </p:txBody>
      </p:sp>
      <p:pic>
        <p:nvPicPr>
          <p:cNvPr id="456" name="Google Shape;456;g2285c609e2a_0_9" descr="Image of Virginia's Gardener's Guide"/>
          <p:cNvPicPr preferRelativeResize="0"/>
          <p:nvPr/>
        </p:nvPicPr>
        <p:blipFill rotWithShape="1">
          <a:blip r:embed="rId3">
            <a:alphaModFix/>
          </a:blip>
          <a:srcRect/>
          <a:stretch/>
        </p:blipFill>
        <p:spPr>
          <a:xfrm>
            <a:off x="7525900" y="4657925"/>
            <a:ext cx="1477350" cy="2289468"/>
          </a:xfrm>
          <a:prstGeom prst="rect">
            <a:avLst/>
          </a:prstGeom>
          <a:noFill/>
          <a:ln>
            <a:noFill/>
          </a:ln>
        </p:spPr>
      </p:pic>
      <p:pic>
        <p:nvPicPr>
          <p:cNvPr id="457" name="Google Shape;457;g2285c609e2a_0_9" descr="Image of Notetaker to use today"/>
          <p:cNvPicPr preferRelativeResize="0"/>
          <p:nvPr/>
        </p:nvPicPr>
        <p:blipFill rotWithShape="1">
          <a:blip r:embed="rId4">
            <a:alphaModFix/>
          </a:blip>
          <a:srcRect l="61710" r="15013"/>
          <a:stretch/>
        </p:blipFill>
        <p:spPr>
          <a:xfrm>
            <a:off x="5846800" y="4657937"/>
            <a:ext cx="1477350" cy="2200051"/>
          </a:xfrm>
          <a:prstGeom prst="rect">
            <a:avLst/>
          </a:prstGeom>
          <a:noFill/>
          <a:ln w="9525" cap="flat" cmpd="sng">
            <a:solidFill>
              <a:schemeClr val="dk1"/>
            </a:solidFill>
            <a:prstDash val="solid"/>
            <a:round/>
            <a:headEnd type="none" w="sm" len="sm"/>
            <a:tailEnd type="none" w="sm" len="sm"/>
          </a:ln>
        </p:spPr>
      </p:pic>
      <p:pic>
        <p:nvPicPr>
          <p:cNvPr id="458" name="Google Shape;458;g2285c609e2a_0_9" descr="Coloring book style drawing of a sunflower"/>
          <p:cNvPicPr preferRelativeResize="0"/>
          <p:nvPr/>
        </p:nvPicPr>
        <p:blipFill rotWithShape="1">
          <a:blip r:embed="rId5">
            <a:alphaModFix/>
          </a:blip>
          <a:srcRect/>
          <a:stretch/>
        </p:blipFill>
        <p:spPr>
          <a:xfrm>
            <a:off x="246492" y="5052853"/>
            <a:ext cx="1300974" cy="170294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g21c298cb161_0_59"/>
          <p:cNvSpPr txBox="1">
            <a:spLocks noGrp="1"/>
          </p:cNvSpPr>
          <p:nvPr>
            <p:ph type="ctrTitle"/>
          </p:nvPr>
        </p:nvSpPr>
        <p:spPr>
          <a:prstGeom prst="rect">
            <a:avLst/>
          </a:prstGeom>
          <a:solidFill>
            <a:schemeClr val="lt1">
              <a:alpha val="66666"/>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21127"/>
              </a:buClr>
              <a:buSzPts val="5400"/>
              <a:buFont typeface="Verdana"/>
              <a:buNone/>
            </a:pPr>
            <a:r>
              <a:rPr lang="en-US" sz="5200" b="1" dirty="0">
                <a:latin typeface="Nixie One"/>
                <a:ea typeface="Nixie One"/>
                <a:cs typeface="Nixie One"/>
                <a:sym typeface="Nixie One"/>
              </a:rPr>
              <a:t>Provide water and nutrients</a:t>
            </a:r>
            <a:endParaRPr sz="5200" b="1" dirty="0">
              <a:latin typeface="Nixie One"/>
              <a:ea typeface="Nixie One"/>
              <a:cs typeface="Nixie One"/>
              <a:sym typeface="Nixie One"/>
            </a:endParaRPr>
          </a:p>
        </p:txBody>
      </p:sp>
      <p:sp>
        <p:nvSpPr>
          <p:cNvPr id="464" name="Google Shape;464;g21c298cb161_0_59"/>
          <p:cNvSpPr txBox="1">
            <a:spLocks noGrp="1"/>
          </p:cNvSpPr>
          <p:nvPr>
            <p:ph type="subTitle" idx="1"/>
          </p:nvPr>
        </p:nvSpPr>
        <p:spPr>
          <a:prstGeom prst="rect">
            <a:avLst/>
          </a:prstGeom>
          <a:solidFill>
            <a:schemeClr val="lt1">
              <a:alpha val="66666"/>
            </a:schemeClr>
          </a:solidFill>
          <a:ln>
            <a:noFill/>
          </a:ln>
        </p:spPr>
        <p:txBody>
          <a:bodyPr spcFirstLastPara="1" wrap="square" lIns="91425" tIns="45700" rIns="91425" bIns="45700" anchor="t" anchorCtr="0">
            <a:normAutofit fontScale="92500" lnSpcReduction="10000"/>
          </a:bodyPr>
          <a:lstStyle/>
          <a:p>
            <a:pPr marL="0" lvl="0" indent="0" algn="ctr" rtl="0">
              <a:lnSpc>
                <a:spcPct val="100000"/>
              </a:lnSpc>
              <a:spcBef>
                <a:spcPts val="0"/>
              </a:spcBef>
              <a:spcAft>
                <a:spcPts val="0"/>
              </a:spcAft>
              <a:buClr>
                <a:srgbClr val="888888"/>
              </a:buClr>
              <a:buSzPts val="3200"/>
              <a:buNone/>
            </a:pPr>
            <a:r>
              <a:rPr lang="en-US" b="1">
                <a:latin typeface="Nixie One"/>
                <a:ea typeface="Nixie One"/>
                <a:cs typeface="Nixie One"/>
                <a:sym typeface="Nixie One"/>
              </a:rPr>
              <a:t>Knowledge and skills of coaches</a:t>
            </a:r>
            <a:endParaRPr b="1">
              <a:latin typeface="Nixie One"/>
              <a:ea typeface="Nixie One"/>
              <a:cs typeface="Nixie One"/>
              <a:sym typeface="Nixie One"/>
            </a:endParaRPr>
          </a:p>
          <a:p>
            <a:pPr marL="0" lvl="0" indent="0" algn="ctr" rtl="0">
              <a:lnSpc>
                <a:spcPct val="100000"/>
              </a:lnSpc>
              <a:spcBef>
                <a:spcPts val="0"/>
              </a:spcBef>
              <a:spcAft>
                <a:spcPts val="0"/>
              </a:spcAft>
              <a:buClr>
                <a:srgbClr val="888888"/>
              </a:buClr>
              <a:buSzPts val="3200"/>
              <a:buNone/>
            </a:pPr>
            <a:r>
              <a:rPr lang="en-US" b="1">
                <a:latin typeface="Nixie One"/>
                <a:ea typeface="Nixie One"/>
                <a:cs typeface="Nixie One"/>
                <a:sym typeface="Nixie One"/>
              </a:rPr>
              <a:t>Responsibilities of coaches</a:t>
            </a:r>
            <a:endParaRPr b="1">
              <a:latin typeface="Nixie One"/>
              <a:ea typeface="Nixie One"/>
              <a:cs typeface="Nixie One"/>
              <a:sym typeface="Nixie One"/>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g280dd199cf9_1_12"/>
          <p:cNvSpPr txBox="1">
            <a:spLocks noGrp="1"/>
          </p:cNvSpPr>
          <p:nvPr>
            <p:ph type="title"/>
          </p:nvPr>
        </p:nvSpPr>
        <p:spPr>
          <a:xfrm>
            <a:off x="228600" y="304800"/>
            <a:ext cx="8686800" cy="1524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b="1">
                <a:latin typeface="Nixie One"/>
                <a:ea typeface="Nixie One"/>
                <a:cs typeface="Nixie One"/>
                <a:sym typeface="Nixie One"/>
              </a:rPr>
              <a:t>Let’s Learn &amp; Grow Together</a:t>
            </a:r>
            <a:endParaRPr b="1">
              <a:latin typeface="Nixie One"/>
              <a:ea typeface="Nixie One"/>
              <a:cs typeface="Nixie One"/>
              <a:sym typeface="Nixie One"/>
            </a:endParaRPr>
          </a:p>
        </p:txBody>
      </p:sp>
      <p:sp>
        <p:nvSpPr>
          <p:cNvPr id="471" name="Google Shape;471;g280dd199cf9_1_12"/>
          <p:cNvSpPr txBox="1"/>
          <p:nvPr/>
        </p:nvSpPr>
        <p:spPr>
          <a:xfrm>
            <a:off x="228600" y="2189150"/>
            <a:ext cx="3599700" cy="2770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2400" b="1" i="0" u="none" strike="noStrike" cap="none">
                <a:solidFill>
                  <a:srgbClr val="000000"/>
                </a:solidFill>
                <a:latin typeface="Nixie One"/>
                <a:ea typeface="Nixie One"/>
                <a:cs typeface="Nixie One"/>
                <a:sym typeface="Nixie One"/>
              </a:rPr>
              <a:t>Silent Read: Introduction (pages 22-23 </a:t>
            </a:r>
            <a:endParaRPr sz="2400" b="1" i="0" u="none" strike="noStrike" cap="none">
              <a:solidFill>
                <a:srgbClr val="000000"/>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3000"/>
              <a:buFont typeface="Arial"/>
              <a:buNone/>
            </a:pPr>
            <a:r>
              <a:rPr lang="en-US" sz="2400" b="1" i="0" u="none" strike="noStrike" cap="none">
                <a:solidFill>
                  <a:srgbClr val="FF0000"/>
                </a:solidFill>
                <a:latin typeface="Nixie One"/>
                <a:ea typeface="Nixie One"/>
                <a:cs typeface="Nixie One"/>
                <a:sym typeface="Nixie One"/>
              </a:rPr>
              <a:t>stop at “#1 Articulate a Definition and Vision”</a:t>
            </a:r>
            <a:r>
              <a:rPr lang="en-US" sz="2400" b="1" i="0" u="none" strike="noStrike" cap="none">
                <a:solidFill>
                  <a:srgbClr val="000000"/>
                </a:solidFill>
                <a:latin typeface="Nixie One"/>
                <a:ea typeface="Nixie One"/>
                <a:cs typeface="Nixie One"/>
                <a:sym typeface="Nixie One"/>
              </a:rPr>
              <a:t>)</a:t>
            </a:r>
            <a:endParaRPr sz="2400" b="1" i="0" u="none" strike="noStrike" cap="none">
              <a:solidFill>
                <a:srgbClr val="000000"/>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3000"/>
              <a:buFont typeface="Arial"/>
              <a:buNone/>
            </a:pPr>
            <a:endParaRPr sz="2400" b="1" i="0" u="none" strike="noStrike" cap="none">
              <a:solidFill>
                <a:srgbClr val="000000"/>
              </a:solidFill>
              <a:latin typeface="Nixie One"/>
              <a:ea typeface="Nixie One"/>
              <a:cs typeface="Nixie One"/>
              <a:sym typeface="Nixie One"/>
            </a:endParaRPr>
          </a:p>
        </p:txBody>
      </p:sp>
      <p:pic>
        <p:nvPicPr>
          <p:cNvPr id="472" name="Google Shape;472;g280dd199cf9_1_12" descr="Cover of &quot;You Can't Have a Coaching Culture Without a Structure&quot; article"/>
          <p:cNvPicPr preferRelativeResize="0"/>
          <p:nvPr/>
        </p:nvPicPr>
        <p:blipFill rotWithShape="1">
          <a:blip r:embed="rId3">
            <a:alphaModFix/>
          </a:blip>
          <a:srcRect l="24049" t="19341" r="25300"/>
          <a:stretch/>
        </p:blipFill>
        <p:spPr>
          <a:xfrm>
            <a:off x="4266775" y="1984425"/>
            <a:ext cx="4648632" cy="3971101"/>
          </a:xfrm>
          <a:prstGeom prst="rect">
            <a:avLst/>
          </a:prstGeom>
          <a:noFill/>
          <a:ln w="9525" cap="flat" cmpd="sng">
            <a:solidFill>
              <a:schemeClr val="accent1"/>
            </a:solidFill>
            <a:prstDash val="solid"/>
            <a:round/>
            <a:headEnd type="none" w="sm" len="sm"/>
            <a:tailEnd type="none" w="sm" len="sm"/>
          </a:ln>
        </p:spPr>
      </p:pic>
      <p:sp>
        <p:nvSpPr>
          <p:cNvPr id="473" name="Google Shape;473;g280dd199cf9_1_12"/>
          <p:cNvSpPr txBox="1"/>
          <p:nvPr/>
        </p:nvSpPr>
        <p:spPr>
          <a:xfrm>
            <a:off x="158350" y="6283200"/>
            <a:ext cx="61119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Nixie One"/>
                <a:ea typeface="Nixie One"/>
                <a:cs typeface="Nixie One"/>
                <a:sym typeface="Nixie One"/>
              </a:rPr>
              <a:t>Source: Aguilar, E. (2019). </a:t>
            </a:r>
            <a:endParaRPr sz="1600" b="1" i="0" u="none" strike="noStrike" cap="none">
              <a:solidFill>
                <a:srgbClr val="000000"/>
              </a:solidFill>
              <a:latin typeface="Nixie One"/>
              <a:ea typeface="Nixie One"/>
              <a:cs typeface="Nixie One"/>
              <a:sym typeface="Nixie On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g280dd199cf9_1_42"/>
          <p:cNvSpPr txBox="1">
            <a:spLocks noGrp="1"/>
          </p:cNvSpPr>
          <p:nvPr>
            <p:ph type="title"/>
          </p:nvPr>
        </p:nvSpPr>
        <p:spPr>
          <a:xfrm>
            <a:off x="228600" y="304800"/>
            <a:ext cx="8686800" cy="12366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0000"/>
              <a:buNone/>
            </a:pPr>
            <a:endParaRPr sz="3000" b="1">
              <a:latin typeface="Nixie One"/>
              <a:ea typeface="Nixie One"/>
              <a:cs typeface="Nixie One"/>
              <a:sym typeface="Nixie One"/>
            </a:endParaRPr>
          </a:p>
          <a:p>
            <a:pPr marL="0" lvl="0" indent="0" algn="ctr" rtl="0">
              <a:lnSpc>
                <a:spcPct val="140000"/>
              </a:lnSpc>
              <a:spcBef>
                <a:spcPts val="0"/>
              </a:spcBef>
              <a:spcAft>
                <a:spcPts val="0"/>
              </a:spcAft>
              <a:buClr>
                <a:schemeClr val="dk1"/>
              </a:buClr>
              <a:buSzPct val="101010"/>
              <a:buFont typeface="Arial"/>
              <a:buNone/>
            </a:pPr>
            <a:r>
              <a:rPr lang="en-US" sz="4400" b="1">
                <a:latin typeface="Nixie One"/>
                <a:ea typeface="Nixie One"/>
                <a:cs typeface="Nixie One"/>
                <a:sym typeface="Nixie One"/>
              </a:rPr>
              <a:t>Jigsaw Reading</a:t>
            </a:r>
            <a:endParaRPr sz="4400" b="1">
              <a:latin typeface="Nixie One"/>
              <a:ea typeface="Nixie One"/>
              <a:cs typeface="Nixie One"/>
              <a:sym typeface="Nixie One"/>
            </a:endParaRPr>
          </a:p>
          <a:p>
            <a:pPr marL="0" lvl="0" indent="0" algn="ctr" rtl="0">
              <a:lnSpc>
                <a:spcPct val="100000"/>
              </a:lnSpc>
              <a:spcBef>
                <a:spcPts val="0"/>
              </a:spcBef>
              <a:spcAft>
                <a:spcPts val="0"/>
              </a:spcAft>
              <a:buSzPct val="100000"/>
              <a:buNone/>
            </a:pPr>
            <a:endParaRPr b="1">
              <a:latin typeface="Nixie One"/>
              <a:ea typeface="Nixie One"/>
              <a:cs typeface="Nixie One"/>
              <a:sym typeface="Nixie One"/>
            </a:endParaRPr>
          </a:p>
        </p:txBody>
      </p:sp>
      <p:sp>
        <p:nvSpPr>
          <p:cNvPr id="480" name="Google Shape;480;g280dd199cf9_1_42"/>
          <p:cNvSpPr txBox="1"/>
          <p:nvPr/>
        </p:nvSpPr>
        <p:spPr>
          <a:xfrm>
            <a:off x="158350" y="6283200"/>
            <a:ext cx="61119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Nixie One"/>
                <a:ea typeface="Nixie One"/>
                <a:cs typeface="Nixie One"/>
                <a:sym typeface="Nixie One"/>
              </a:rPr>
              <a:t>. </a:t>
            </a:r>
            <a:endParaRPr sz="1600" b="1" i="0" u="none" strike="noStrike" cap="none">
              <a:solidFill>
                <a:srgbClr val="000000"/>
              </a:solidFill>
              <a:latin typeface="Nixie One"/>
              <a:ea typeface="Nixie One"/>
              <a:cs typeface="Nixie One"/>
              <a:sym typeface="Nixie One"/>
            </a:endParaRPr>
          </a:p>
        </p:txBody>
      </p:sp>
      <p:sp>
        <p:nvSpPr>
          <p:cNvPr id="481" name="Google Shape;481;g280dd199cf9_1_42"/>
          <p:cNvSpPr txBox="1"/>
          <p:nvPr/>
        </p:nvSpPr>
        <p:spPr>
          <a:xfrm>
            <a:off x="476975" y="1702500"/>
            <a:ext cx="8344800" cy="45807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0"/>
              </a:spcBef>
              <a:spcAft>
                <a:spcPts val="0"/>
              </a:spcAft>
              <a:buClr>
                <a:srgbClr val="000000"/>
              </a:buClr>
              <a:buSzPts val="2400"/>
              <a:buFont typeface="Nixie One"/>
              <a:buAutoNum type="arabicParenR"/>
            </a:pPr>
            <a:r>
              <a:rPr lang="en-US" sz="2400" b="1" i="0" u="none" strike="noStrike" cap="none">
                <a:solidFill>
                  <a:srgbClr val="000000"/>
                </a:solidFill>
                <a:latin typeface="Nixie One"/>
                <a:ea typeface="Nixie One"/>
                <a:cs typeface="Nixie One"/>
                <a:sym typeface="Nixie One"/>
              </a:rPr>
              <a:t>We will break into 5 groups. Each room will be assigned by the elements they will be reading. (each group has 2)</a:t>
            </a:r>
            <a:endParaRPr sz="2400" b="1" i="0" u="none" strike="noStrike" cap="none">
              <a:solidFill>
                <a:srgbClr val="000000"/>
              </a:solidFill>
              <a:latin typeface="Nixie One"/>
              <a:ea typeface="Nixie One"/>
              <a:cs typeface="Nixie One"/>
              <a:sym typeface="Nixie One"/>
            </a:endParaRPr>
          </a:p>
          <a:p>
            <a:pPr marL="457200" marR="0" lvl="0" indent="-381000" algn="l" rtl="0">
              <a:lnSpc>
                <a:spcPct val="100000"/>
              </a:lnSpc>
              <a:spcBef>
                <a:spcPts val="0"/>
              </a:spcBef>
              <a:spcAft>
                <a:spcPts val="0"/>
              </a:spcAft>
              <a:buClr>
                <a:srgbClr val="000000"/>
              </a:buClr>
              <a:buSzPts val="2400"/>
              <a:buFont typeface="Nixie One"/>
              <a:buAutoNum type="arabicParenR"/>
            </a:pPr>
            <a:r>
              <a:rPr lang="en-US" sz="2400" b="1" i="0" u="none" strike="noStrike" cap="none">
                <a:solidFill>
                  <a:srgbClr val="000000"/>
                </a:solidFill>
                <a:latin typeface="Nixie One"/>
                <a:ea typeface="Nixie One"/>
                <a:cs typeface="Nixie One"/>
                <a:sym typeface="Nixie One"/>
              </a:rPr>
              <a:t>Person who has the next birthday coming up, serves as the facilitator. </a:t>
            </a:r>
            <a:endParaRPr sz="2400" b="1" i="0" u="none" strike="noStrike" cap="none">
              <a:solidFill>
                <a:srgbClr val="000000"/>
              </a:solidFill>
              <a:latin typeface="Nixie One"/>
              <a:ea typeface="Nixie One"/>
              <a:cs typeface="Nixie One"/>
              <a:sym typeface="Nixie One"/>
            </a:endParaRPr>
          </a:p>
          <a:p>
            <a:pPr marL="457200" marR="0" lvl="0" indent="-381000" algn="l" rtl="0">
              <a:lnSpc>
                <a:spcPct val="100000"/>
              </a:lnSpc>
              <a:spcBef>
                <a:spcPts val="0"/>
              </a:spcBef>
              <a:spcAft>
                <a:spcPts val="0"/>
              </a:spcAft>
              <a:buClr>
                <a:srgbClr val="000000"/>
              </a:buClr>
              <a:buSzPts val="2400"/>
              <a:buFont typeface="Nixie One"/>
              <a:buAutoNum type="arabicParenR"/>
            </a:pPr>
            <a:r>
              <a:rPr lang="en-US" sz="2400" b="1" i="0" u="none" strike="noStrike" cap="none">
                <a:solidFill>
                  <a:srgbClr val="000000"/>
                </a:solidFill>
                <a:latin typeface="Nixie One"/>
                <a:ea typeface="Nixie One"/>
                <a:cs typeface="Nixie One"/>
                <a:sym typeface="Nixie One"/>
              </a:rPr>
              <a:t>Groups will have a short discussion on their a-ha’s from their selected readings</a:t>
            </a:r>
            <a:endParaRPr sz="2400" b="1" i="0" u="none" strike="noStrike" cap="none">
              <a:solidFill>
                <a:srgbClr val="000000"/>
              </a:solidFill>
              <a:latin typeface="Nixie One"/>
              <a:ea typeface="Nixie One"/>
              <a:cs typeface="Nixie One"/>
              <a:sym typeface="Nixie One"/>
            </a:endParaRPr>
          </a:p>
          <a:p>
            <a:pPr marL="457200" marR="0" lvl="0" indent="-381000" algn="l" rtl="0">
              <a:lnSpc>
                <a:spcPct val="100000"/>
              </a:lnSpc>
              <a:spcBef>
                <a:spcPts val="0"/>
              </a:spcBef>
              <a:spcAft>
                <a:spcPts val="0"/>
              </a:spcAft>
              <a:buClr>
                <a:srgbClr val="000000"/>
              </a:buClr>
              <a:buSzPts val="2400"/>
              <a:buFont typeface="Nixie One"/>
              <a:buAutoNum type="arabicParenR"/>
            </a:pPr>
            <a:r>
              <a:rPr lang="en-US" sz="2400" b="1" i="0" u="none" strike="noStrike" cap="none">
                <a:solidFill>
                  <a:srgbClr val="000000"/>
                </a:solidFill>
                <a:latin typeface="Nixie One"/>
                <a:ea typeface="Nixie One"/>
                <a:cs typeface="Nixie One"/>
                <a:sym typeface="Nixie One"/>
              </a:rPr>
              <a:t>Groups will use Padlet and write down about 2-5 of their a-ha’s from the selected readings.</a:t>
            </a:r>
            <a:endParaRPr sz="2400" b="1" i="0" u="none" strike="noStrike" cap="none">
              <a:solidFill>
                <a:srgbClr val="000000"/>
              </a:solidFill>
              <a:latin typeface="Nixie One"/>
              <a:ea typeface="Nixie One"/>
              <a:cs typeface="Nixie One"/>
              <a:sym typeface="Nixie One"/>
            </a:endParaRPr>
          </a:p>
          <a:p>
            <a:pPr marL="457200" marR="0" lvl="0" indent="-381000" algn="l" rtl="0">
              <a:lnSpc>
                <a:spcPct val="100000"/>
              </a:lnSpc>
              <a:spcBef>
                <a:spcPts val="0"/>
              </a:spcBef>
              <a:spcAft>
                <a:spcPts val="0"/>
              </a:spcAft>
              <a:buClr>
                <a:srgbClr val="000000"/>
              </a:buClr>
              <a:buSzPts val="2400"/>
              <a:buFont typeface="Nixie One"/>
              <a:buAutoNum type="arabicParenR"/>
            </a:pPr>
            <a:r>
              <a:rPr lang="en-US" sz="2400" b="1" i="0" u="none" strike="noStrike" cap="none">
                <a:solidFill>
                  <a:srgbClr val="000000"/>
                </a:solidFill>
                <a:latin typeface="Nixie One"/>
                <a:ea typeface="Nixie One"/>
                <a:cs typeface="Nixie One"/>
                <a:sym typeface="Nixie One"/>
              </a:rPr>
              <a:t>Groups will select one person to share out in our large group.</a:t>
            </a:r>
            <a:endParaRPr sz="2400" b="1" i="0" u="none" strike="noStrike" cap="none">
              <a:solidFill>
                <a:srgbClr val="000000"/>
              </a:solidFill>
              <a:latin typeface="Nixie One"/>
              <a:ea typeface="Nixie One"/>
              <a:cs typeface="Nixie One"/>
              <a:sym typeface="Nixie One"/>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28861fa7a92_6_1"/>
          <p:cNvSpPr txBox="1">
            <a:spLocks noGrp="1"/>
          </p:cNvSpPr>
          <p:nvPr>
            <p:ph type="title"/>
          </p:nvPr>
        </p:nvSpPr>
        <p:spPr>
          <a:xfrm>
            <a:off x="228600" y="250375"/>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Group Share</a:t>
            </a:r>
            <a:endParaRPr/>
          </a:p>
        </p:txBody>
      </p:sp>
      <p:pic>
        <p:nvPicPr>
          <p:cNvPr id="488" name="Google Shape;488;g28861fa7a92_6_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289175" y="1836100"/>
            <a:ext cx="6382499" cy="4301124"/>
          </a:xfrm>
          <a:prstGeom prst="rect">
            <a:avLst/>
          </a:prstGeom>
          <a:noFill/>
          <a:ln w="9525" cap="flat" cmpd="sng">
            <a:solidFill>
              <a:schemeClr val="dk2"/>
            </a:solidFill>
            <a:prstDash val="solid"/>
            <a:round/>
            <a:headEnd type="none" w="sm" len="sm"/>
            <a:tailEnd type="none" w="sm" len="sm"/>
          </a:ln>
        </p:spPr>
      </p:pic>
      <p:sp>
        <p:nvSpPr>
          <p:cNvPr id="489" name="Google Shape;489;g28861fa7a92_6_1"/>
          <p:cNvSpPr/>
          <p:nvPr/>
        </p:nvSpPr>
        <p:spPr>
          <a:xfrm>
            <a:off x="1613000" y="1982400"/>
            <a:ext cx="5734843" cy="1016525"/>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FBB03B"/>
                </a:solidFill>
                <a:latin typeface="Arial"/>
              </a:rPr>
              <a:t>Sharing is Caring</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g280dd199cf9_1_6"/>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Systems Coaching</a:t>
            </a:r>
            <a:endParaRPr/>
          </a:p>
        </p:txBody>
      </p:sp>
      <p:pic>
        <p:nvPicPr>
          <p:cNvPr id="496" name="Google Shape;496;g280dd199cf9_1_6" descr="The graphic on this previous slide is a framework for thinking about systems change developed by Knoster, Villa and Thousand. This framework outlines the components of meaningful change: vision, action plans, skills, resources, motivators. and assessment. When components are missing, certain organizational behaviors will manifest: without vision, there is confusion; without action plans, there are false starts; without skill building, there is anxiety; without resources, there is frustration; without motivators, there is resistance; without assessment we have limited outcomes. &#10;" title="Managing Complex Change"/>
          <p:cNvPicPr preferRelativeResize="0"/>
          <p:nvPr/>
        </p:nvPicPr>
        <p:blipFill rotWithShape="1">
          <a:blip r:embed="rId3">
            <a:alphaModFix/>
          </a:blip>
          <a:srcRect t="17074"/>
          <a:stretch/>
        </p:blipFill>
        <p:spPr>
          <a:xfrm>
            <a:off x="758900" y="1597200"/>
            <a:ext cx="7626199" cy="4435726"/>
          </a:xfrm>
          <a:prstGeom prst="rect">
            <a:avLst/>
          </a:prstGeom>
          <a:noFill/>
          <a:ln w="9525" cap="flat" cmpd="sng">
            <a:solidFill>
              <a:srgbClr val="002A3A"/>
            </a:solidFill>
            <a:prstDash val="solid"/>
            <a:round/>
            <a:headEnd type="none" w="sm" len="sm"/>
            <a:tailEnd type="none" w="sm" len="sm"/>
          </a:ln>
        </p:spPr>
      </p:pic>
      <p:pic>
        <p:nvPicPr>
          <p:cNvPr id="497" name="Google Shape;497;g280dd199cf9_1_6" descr="Managing Complex Change Chart"/>
          <p:cNvPicPr preferRelativeResize="0"/>
          <p:nvPr/>
        </p:nvPicPr>
        <p:blipFill rotWithShape="1">
          <a:blip r:embed="rId4">
            <a:alphaModFix/>
          </a:blip>
          <a:srcRect/>
          <a:stretch/>
        </p:blipFill>
        <p:spPr>
          <a:xfrm>
            <a:off x="7903923" y="228600"/>
            <a:ext cx="1011475" cy="1324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g22c6b37968f_1_388"/>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b="1">
                <a:latin typeface="Nixie One"/>
                <a:ea typeface="Nixie One"/>
                <a:cs typeface="Nixie One"/>
                <a:sym typeface="Nixie One"/>
              </a:rPr>
              <a:t>Roles and responsibilities</a:t>
            </a:r>
            <a:endParaRPr b="1">
              <a:latin typeface="Nixie One"/>
              <a:ea typeface="Nixie One"/>
              <a:cs typeface="Nixie One"/>
              <a:sym typeface="Nixie One"/>
            </a:endParaRPr>
          </a:p>
        </p:txBody>
      </p:sp>
      <p:pic>
        <p:nvPicPr>
          <p:cNvPr id="504" name="Google Shape;504;g22c6b37968f_1_388" descr="A cutout image of a flower growing showing the flower above the ground and the root system below"/>
          <p:cNvPicPr preferRelativeResize="0"/>
          <p:nvPr/>
        </p:nvPicPr>
        <p:blipFill rotWithShape="1">
          <a:blip r:embed="rId3">
            <a:alphaModFix/>
          </a:blip>
          <a:srcRect/>
          <a:stretch/>
        </p:blipFill>
        <p:spPr>
          <a:xfrm>
            <a:off x="2080850" y="1527475"/>
            <a:ext cx="4982308" cy="5181600"/>
          </a:xfrm>
          <a:prstGeom prst="rect">
            <a:avLst/>
          </a:prstGeom>
          <a:noFill/>
          <a:ln w="9525" cap="flat" cmpd="sng">
            <a:solidFill>
              <a:schemeClr val="dk1"/>
            </a:solidFill>
            <a:prstDash val="solid"/>
            <a:round/>
            <a:headEnd type="none" w="sm" len="sm"/>
            <a:tailEnd type="none" w="sm" len="sm"/>
          </a:ln>
        </p:spPr>
      </p:pic>
      <p:sp>
        <p:nvSpPr>
          <p:cNvPr id="505" name="Google Shape;505;g22c6b37968f_1_388"/>
          <p:cNvSpPr txBox="1"/>
          <p:nvPr/>
        </p:nvSpPr>
        <p:spPr>
          <a:xfrm>
            <a:off x="3275700" y="5696175"/>
            <a:ext cx="2969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Nixie One"/>
                <a:ea typeface="Nixie One"/>
                <a:cs typeface="Nixie One"/>
                <a:sym typeface="Nixie One"/>
              </a:rPr>
              <a:t>Knowledge and skills</a:t>
            </a:r>
            <a:endParaRPr sz="2000" b="1" i="0" u="none" strike="noStrike" cap="none">
              <a:solidFill>
                <a:schemeClr val="lt1"/>
              </a:solidFill>
              <a:latin typeface="Nixie One"/>
              <a:ea typeface="Nixie One"/>
              <a:cs typeface="Nixie One"/>
              <a:sym typeface="Nixie One"/>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g22bb89b780c_0_241"/>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b="1">
                <a:latin typeface="Nixie One"/>
                <a:ea typeface="Nixie One"/>
                <a:cs typeface="Nixie One"/>
                <a:sym typeface="Nixie One"/>
              </a:rPr>
              <a:t>Example:</a:t>
            </a:r>
            <a:endParaRPr b="1">
              <a:latin typeface="Nixie One"/>
              <a:ea typeface="Nixie One"/>
              <a:cs typeface="Nixie One"/>
              <a:sym typeface="Nixie One"/>
            </a:endParaRPr>
          </a:p>
          <a:p>
            <a:pPr marL="0" lvl="0" indent="0" algn="ctr" rtl="0">
              <a:lnSpc>
                <a:spcPct val="100000"/>
              </a:lnSpc>
              <a:spcBef>
                <a:spcPts val="0"/>
              </a:spcBef>
              <a:spcAft>
                <a:spcPts val="0"/>
              </a:spcAft>
              <a:buSzPct val="111111"/>
              <a:buNone/>
            </a:pPr>
            <a:r>
              <a:rPr lang="en-US" b="1">
                <a:latin typeface="Nixie One"/>
                <a:ea typeface="Nixie One"/>
                <a:cs typeface="Nixie One"/>
                <a:sym typeface="Nixie One"/>
              </a:rPr>
              <a:t>Virginia’s coaching model</a:t>
            </a:r>
            <a:endParaRPr b="1">
              <a:latin typeface="Nixie One"/>
              <a:ea typeface="Nixie One"/>
              <a:cs typeface="Nixie One"/>
              <a:sym typeface="Nixie One"/>
            </a:endParaRPr>
          </a:p>
        </p:txBody>
      </p:sp>
      <p:pic>
        <p:nvPicPr>
          <p:cNvPr id="512" name="Google Shape;512;g22bb89b780c_0_241" descr="Chart of Virginia's Coaching Model&#10;"/>
          <p:cNvPicPr preferRelativeResize="0"/>
          <p:nvPr/>
        </p:nvPicPr>
        <p:blipFill rotWithShape="1">
          <a:blip r:embed="rId3">
            <a:alphaModFix/>
          </a:blip>
          <a:srcRect l="19639" t="30025" r="23452" b="13900"/>
          <a:stretch/>
        </p:blipFill>
        <p:spPr>
          <a:xfrm>
            <a:off x="228600" y="1466750"/>
            <a:ext cx="8686800" cy="4591586"/>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g22bb89b780c_0_247"/>
          <p:cNvSpPr txBox="1">
            <a:spLocks noGrp="1"/>
          </p:cNvSpPr>
          <p:nvPr>
            <p:ph type="title" idx="4294967295"/>
          </p:nvPr>
        </p:nvSpPr>
        <p:spPr>
          <a:xfrm>
            <a:off x="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b="1">
                <a:solidFill>
                  <a:schemeClr val="lt1"/>
                </a:solidFill>
                <a:latin typeface="Nixie One"/>
                <a:ea typeface="Nixie One"/>
                <a:cs typeface="Nixie One"/>
                <a:sym typeface="Nixie One"/>
              </a:rPr>
              <a:t>Watch your flower bloom</a:t>
            </a:r>
            <a:endParaRPr b="1">
              <a:solidFill>
                <a:schemeClr val="lt1"/>
              </a:solidFill>
              <a:latin typeface="Nixie One"/>
              <a:ea typeface="Nixie One"/>
              <a:cs typeface="Nixie One"/>
              <a:sym typeface="Nixie One"/>
            </a:endParaRPr>
          </a:p>
        </p:txBody>
      </p:sp>
      <p:sp>
        <p:nvSpPr>
          <p:cNvPr id="518" name="Google Shape;518;g22bb89b780c_0_247"/>
          <p:cNvSpPr txBox="1"/>
          <p:nvPr/>
        </p:nvSpPr>
        <p:spPr>
          <a:xfrm>
            <a:off x="228600" y="1899950"/>
            <a:ext cx="4623000" cy="392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700" b="1" i="0" u="none" strike="noStrike" cap="none">
                <a:solidFill>
                  <a:srgbClr val="000000"/>
                </a:solidFill>
                <a:latin typeface="Nixie One"/>
                <a:ea typeface="Nixie One"/>
                <a:cs typeface="Nixie One"/>
                <a:sym typeface="Nixie One"/>
              </a:rPr>
              <a:t>Create a job description/</a:t>
            </a:r>
            <a:endParaRPr sz="2700" b="1" i="0" u="none" strike="noStrike" cap="none">
              <a:solidFill>
                <a:srgbClr val="000000"/>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2700"/>
              <a:buFont typeface="Arial"/>
              <a:buNone/>
            </a:pPr>
            <a:r>
              <a:rPr lang="en-US" sz="2700" b="1" i="0" u="none" strike="noStrike" cap="none">
                <a:solidFill>
                  <a:srgbClr val="000000"/>
                </a:solidFill>
                <a:latin typeface="Nixie One"/>
                <a:ea typeface="Nixie One"/>
                <a:cs typeface="Nixie One"/>
                <a:sym typeface="Nixie One"/>
              </a:rPr>
              <a:t>advertisement for a division or school coaching position. It must include knowledge, skills, roles, and responsibilities. </a:t>
            </a:r>
            <a:endParaRPr sz="2700" b="1" i="0" u="none" strike="noStrike" cap="none">
              <a:solidFill>
                <a:srgbClr val="000000"/>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2700"/>
              <a:buFont typeface="Arial"/>
              <a:buNone/>
            </a:pPr>
            <a:endParaRPr sz="2700" b="1" i="0" u="none" strike="noStrike" cap="none">
              <a:solidFill>
                <a:srgbClr val="000000"/>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2700"/>
              <a:buFont typeface="Arial"/>
              <a:buNone/>
            </a:pPr>
            <a:r>
              <a:rPr lang="en-US" sz="2700" b="1" i="0" u="none" strike="noStrike" cap="none">
                <a:solidFill>
                  <a:srgbClr val="000000"/>
                </a:solidFill>
                <a:latin typeface="Nixie One"/>
                <a:ea typeface="Nixie One"/>
                <a:cs typeface="Nixie One"/>
                <a:sym typeface="Nixie One"/>
              </a:rPr>
              <a:t>Be creative and have fun!</a:t>
            </a:r>
            <a:endParaRPr sz="2000" b="0" i="0" u="none" strike="noStrike" cap="none">
              <a:solidFill>
                <a:srgbClr val="000000"/>
              </a:solidFill>
              <a:latin typeface="Verdana"/>
              <a:ea typeface="Verdana"/>
              <a:cs typeface="Verdana"/>
              <a:sym typeface="Verdana"/>
            </a:endParaRPr>
          </a:p>
        </p:txBody>
      </p:sp>
      <p:pic>
        <p:nvPicPr>
          <p:cNvPr id="519" name="Google Shape;519;g22bb89b780c_0_247" descr="A cutout image of a flower growing showing the flower above the ground and the root system below"/>
          <p:cNvPicPr preferRelativeResize="0"/>
          <p:nvPr/>
        </p:nvPicPr>
        <p:blipFill rotWithShape="1">
          <a:blip r:embed="rId3">
            <a:alphaModFix/>
          </a:blip>
          <a:srcRect/>
          <a:stretch/>
        </p:blipFill>
        <p:spPr>
          <a:xfrm>
            <a:off x="5283950" y="2029013"/>
            <a:ext cx="3300650" cy="3432676"/>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21c298cb161_0_24"/>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b="1">
                <a:latin typeface="Nixie One"/>
                <a:ea typeface="Nixie One"/>
                <a:cs typeface="Nixie One"/>
                <a:sym typeface="Nixie One"/>
              </a:rPr>
              <a:t>Walk with Us- Notetaker </a:t>
            </a:r>
            <a:endParaRPr b="1">
              <a:latin typeface="Nixie One"/>
              <a:ea typeface="Nixie One"/>
              <a:cs typeface="Nixie One"/>
              <a:sym typeface="Nixie One"/>
            </a:endParaRPr>
          </a:p>
        </p:txBody>
      </p:sp>
      <p:pic>
        <p:nvPicPr>
          <p:cNvPr id="134" name="Google Shape;134;g21c298cb161_0_24" descr="Image of Notetaker to use today"/>
          <p:cNvPicPr preferRelativeResize="0"/>
          <p:nvPr/>
        </p:nvPicPr>
        <p:blipFill rotWithShape="1">
          <a:blip r:embed="rId3">
            <a:alphaModFix/>
          </a:blip>
          <a:srcRect l="61710" r="15013"/>
          <a:stretch/>
        </p:blipFill>
        <p:spPr>
          <a:xfrm>
            <a:off x="2755650" y="1517675"/>
            <a:ext cx="3282427" cy="4255475"/>
          </a:xfrm>
          <a:prstGeom prst="rect">
            <a:avLst/>
          </a:prstGeom>
          <a:noFill/>
          <a:ln w="9525" cap="flat" cmpd="sng">
            <a:solidFill>
              <a:schemeClr val="dk1"/>
            </a:solidFill>
            <a:prstDash val="solid"/>
            <a:round/>
            <a:headEnd type="none" w="sm" len="sm"/>
            <a:tailEnd type="none" w="sm" len="sm"/>
          </a:ln>
        </p:spPr>
      </p:pic>
      <p:pic>
        <p:nvPicPr>
          <p:cNvPr id="135" name="Google Shape;135;g21c298cb161_0_24" descr="Image of Virginia's Gardener's Guide"/>
          <p:cNvPicPr preferRelativeResize="0"/>
          <p:nvPr/>
        </p:nvPicPr>
        <p:blipFill rotWithShape="1">
          <a:blip r:embed="rId4">
            <a:alphaModFix/>
          </a:blip>
          <a:srcRect/>
          <a:stretch/>
        </p:blipFill>
        <p:spPr>
          <a:xfrm>
            <a:off x="7263525" y="3335125"/>
            <a:ext cx="1651875" cy="2559900"/>
          </a:xfrm>
          <a:prstGeom prst="rect">
            <a:avLst/>
          </a:prstGeom>
          <a:noFill/>
          <a:ln>
            <a:noFill/>
          </a:ln>
        </p:spPr>
      </p:pic>
      <p:sp>
        <p:nvSpPr>
          <p:cNvPr id="136" name="Google Shape;136;g21c298cb161_0_24"/>
          <p:cNvSpPr txBox="1"/>
          <p:nvPr/>
        </p:nvSpPr>
        <p:spPr>
          <a:xfrm>
            <a:off x="155450" y="5919225"/>
            <a:ext cx="71082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000000"/>
                </a:solidFill>
                <a:latin typeface="Nixie One"/>
                <a:ea typeface="Nixie One"/>
                <a:cs typeface="Nixie One"/>
                <a:sym typeface="Nixie One"/>
              </a:rPr>
              <a:t>Materials: </a:t>
            </a:r>
            <a:endParaRPr sz="3000" b="1" i="0" u="none" strike="noStrike" cap="none">
              <a:solidFill>
                <a:srgbClr val="114454"/>
              </a:solidFill>
              <a:latin typeface="Nixie One"/>
              <a:ea typeface="Nixie One"/>
              <a:cs typeface="Nixie One"/>
              <a:sym typeface="Nixie One"/>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g28861fa7a92_6_8" descr="Prompt to share with a script font that says &quot;We're Listening&quot; on a green background"/>
          <p:cNvPicPr preferRelativeResize="0"/>
          <p:nvPr/>
        </p:nvPicPr>
        <p:blipFill rotWithShape="1">
          <a:blip r:embed="rId3">
            <a:alphaModFix/>
          </a:blip>
          <a:srcRect/>
          <a:stretch/>
        </p:blipFill>
        <p:spPr>
          <a:xfrm>
            <a:off x="228600" y="1240425"/>
            <a:ext cx="8686799" cy="4886055"/>
          </a:xfrm>
          <a:prstGeom prst="rect">
            <a:avLst/>
          </a:prstGeom>
          <a:noFill/>
          <a:ln>
            <a:noFill/>
          </a:ln>
        </p:spPr>
      </p:pic>
      <p:sp>
        <p:nvSpPr>
          <p:cNvPr id="526" name="Google Shape;526;g28861fa7a92_6_8"/>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b="1">
                <a:latin typeface="Nixie One"/>
                <a:ea typeface="Nixie One"/>
                <a:cs typeface="Nixie One"/>
                <a:sym typeface="Nixie One"/>
              </a:rPr>
              <a:t>Share Out</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g2285c609e2a_0_15"/>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b="1" dirty="0">
                <a:latin typeface="Nixie One"/>
                <a:ea typeface="Nixie One"/>
                <a:cs typeface="Nixie One"/>
                <a:sym typeface="Nixie One"/>
              </a:rPr>
              <a:t>Considerations for </a:t>
            </a:r>
            <a:endParaRPr b="1" dirty="0">
              <a:latin typeface="Nixie One"/>
              <a:ea typeface="Nixie One"/>
              <a:cs typeface="Nixie One"/>
              <a:sym typeface="Nixie One"/>
            </a:endParaRPr>
          </a:p>
          <a:p>
            <a:pPr marL="0" lvl="0" indent="0" algn="ctr" rtl="0">
              <a:lnSpc>
                <a:spcPct val="100000"/>
              </a:lnSpc>
              <a:spcBef>
                <a:spcPts val="0"/>
              </a:spcBef>
              <a:spcAft>
                <a:spcPts val="0"/>
              </a:spcAft>
              <a:buSzPts val="3800"/>
              <a:buNone/>
            </a:pPr>
            <a:r>
              <a:rPr lang="en-US" b="1" dirty="0">
                <a:latin typeface="Nixie One"/>
                <a:ea typeface="Nixie One"/>
                <a:cs typeface="Nixie One"/>
                <a:sym typeface="Nixie One"/>
              </a:rPr>
              <a:t>next steps</a:t>
            </a:r>
            <a:endParaRPr b="1" dirty="0">
              <a:solidFill>
                <a:schemeClr val="lt1"/>
              </a:solidFill>
              <a:latin typeface="Nixie One"/>
              <a:ea typeface="Nixie One"/>
              <a:cs typeface="Nixie One"/>
              <a:sym typeface="Nixie One"/>
            </a:endParaRPr>
          </a:p>
        </p:txBody>
      </p:sp>
      <p:sp>
        <p:nvSpPr>
          <p:cNvPr id="533" name="Google Shape;533;g2285c609e2a_0_15"/>
          <p:cNvSpPr txBox="1">
            <a:spLocks noGrp="1"/>
          </p:cNvSpPr>
          <p:nvPr>
            <p:ph sz="half" idx="1"/>
          </p:nvPr>
        </p:nvSpPr>
        <p:spPr>
          <a:xfrm>
            <a:off x="457200" y="1600201"/>
            <a:ext cx="8229600" cy="335279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800"/>
              <a:buNone/>
            </a:pPr>
            <a:r>
              <a:rPr lang="en-US" b="1" dirty="0">
                <a:latin typeface="Nixie One"/>
                <a:ea typeface="Nixie One"/>
                <a:cs typeface="Nixie One"/>
                <a:sym typeface="Nixie One"/>
              </a:rPr>
              <a:t>Consider: </a:t>
            </a:r>
            <a:endParaRPr b="1" dirty="0">
              <a:latin typeface="Nixie One"/>
              <a:ea typeface="Nixie One"/>
              <a:cs typeface="Nixie One"/>
              <a:sym typeface="Nixie One"/>
            </a:endParaRPr>
          </a:p>
          <a:p>
            <a:pPr marL="800100" lvl="0" indent="-406400" algn="l" rtl="0">
              <a:lnSpc>
                <a:spcPct val="100000"/>
              </a:lnSpc>
              <a:spcBef>
                <a:spcPts val="0"/>
              </a:spcBef>
              <a:spcAft>
                <a:spcPts val="0"/>
              </a:spcAft>
              <a:buSzPts val="2800"/>
              <a:buFont typeface="Nixie One"/>
              <a:buChar char="●"/>
            </a:pPr>
            <a:r>
              <a:rPr lang="en-US" b="1" dirty="0">
                <a:latin typeface="Nixie One"/>
                <a:ea typeface="Nixie One"/>
                <a:cs typeface="Nixie One"/>
                <a:sym typeface="Nixie One"/>
              </a:rPr>
              <a:t>How will/do you document the knowledge and skills that your coaches need? </a:t>
            </a:r>
            <a:endParaRPr b="1" dirty="0">
              <a:latin typeface="Nixie One"/>
              <a:ea typeface="Nixie One"/>
              <a:cs typeface="Nixie One"/>
              <a:sym typeface="Nixie One"/>
            </a:endParaRPr>
          </a:p>
          <a:p>
            <a:pPr marL="914400" lvl="0" indent="0" algn="l" rtl="0">
              <a:lnSpc>
                <a:spcPct val="100000"/>
              </a:lnSpc>
              <a:spcBef>
                <a:spcPts val="0"/>
              </a:spcBef>
              <a:spcAft>
                <a:spcPts val="0"/>
              </a:spcAft>
              <a:buSzPts val="2800"/>
              <a:buNone/>
            </a:pPr>
            <a:endParaRPr b="1" dirty="0">
              <a:latin typeface="Nixie One"/>
              <a:ea typeface="Nixie One"/>
              <a:cs typeface="Nixie One"/>
              <a:sym typeface="Nixie One"/>
            </a:endParaRPr>
          </a:p>
          <a:p>
            <a:pPr marL="800100" lvl="0" indent="-419100" algn="l" rtl="0">
              <a:lnSpc>
                <a:spcPct val="100000"/>
              </a:lnSpc>
              <a:spcBef>
                <a:spcPts val="0"/>
              </a:spcBef>
              <a:spcAft>
                <a:spcPts val="0"/>
              </a:spcAft>
              <a:buSzPts val="3000"/>
              <a:buFont typeface="Nixie One"/>
              <a:buChar char="●"/>
            </a:pPr>
            <a:r>
              <a:rPr lang="en-US" b="1" dirty="0">
                <a:latin typeface="Nixie One"/>
                <a:ea typeface="Nixie One"/>
                <a:cs typeface="Nixie One"/>
                <a:sym typeface="Nixie One"/>
              </a:rPr>
              <a:t>How will/do you communicate and document the roles and responsibilities of your coaches?</a:t>
            </a:r>
            <a:r>
              <a:rPr lang="en-US" sz="3000" b="1" dirty="0">
                <a:latin typeface="Nixie One"/>
                <a:ea typeface="Nixie One"/>
                <a:cs typeface="Nixie One"/>
                <a:sym typeface="Nixie One"/>
              </a:rPr>
              <a:t> </a:t>
            </a:r>
            <a:endParaRPr sz="3000" b="1" dirty="0">
              <a:latin typeface="Nixie One"/>
              <a:ea typeface="Nixie One"/>
              <a:cs typeface="Nixie One"/>
              <a:sym typeface="Nixie One"/>
            </a:endParaRPr>
          </a:p>
        </p:txBody>
      </p:sp>
      <p:pic>
        <p:nvPicPr>
          <p:cNvPr id="534" name="Google Shape;534;g2285c609e2a_0_15" descr="Image of Virginia's Gardener's Guide"/>
          <p:cNvPicPr preferRelativeResize="0"/>
          <p:nvPr/>
        </p:nvPicPr>
        <p:blipFill rotWithShape="1">
          <a:blip r:embed="rId3">
            <a:alphaModFix/>
          </a:blip>
          <a:srcRect/>
          <a:stretch/>
        </p:blipFill>
        <p:spPr>
          <a:xfrm>
            <a:off x="7420158" y="4568528"/>
            <a:ext cx="1477350" cy="2289468"/>
          </a:xfrm>
          <a:prstGeom prst="rect">
            <a:avLst/>
          </a:prstGeom>
          <a:noFill/>
          <a:ln>
            <a:noFill/>
          </a:ln>
        </p:spPr>
      </p:pic>
      <p:pic>
        <p:nvPicPr>
          <p:cNvPr id="535" name="Google Shape;535;g2285c609e2a_0_15" descr="Image of Notetaker to use today"/>
          <p:cNvPicPr preferRelativeResize="0"/>
          <p:nvPr/>
        </p:nvPicPr>
        <p:blipFill rotWithShape="1">
          <a:blip r:embed="rId4">
            <a:alphaModFix/>
          </a:blip>
          <a:srcRect l="61710" r="15013"/>
          <a:stretch/>
        </p:blipFill>
        <p:spPr>
          <a:xfrm>
            <a:off x="5887375" y="4613237"/>
            <a:ext cx="1477350" cy="2200051"/>
          </a:xfrm>
          <a:prstGeom prst="rect">
            <a:avLst/>
          </a:prstGeom>
          <a:noFill/>
          <a:ln w="9525" cap="flat" cmpd="sng">
            <a:solidFill>
              <a:schemeClr val="dk1"/>
            </a:solidFill>
            <a:prstDash val="solid"/>
            <a:round/>
            <a:headEnd type="none" w="sm" len="sm"/>
            <a:tailEnd type="none" w="sm" len="sm"/>
          </a:ln>
        </p:spPr>
      </p:pic>
      <p:pic>
        <p:nvPicPr>
          <p:cNvPr id="536" name="Google Shape;536;g2285c609e2a_0_15" descr="Coloring book style drawing of a sunflower"/>
          <p:cNvPicPr preferRelativeResize="0"/>
          <p:nvPr/>
        </p:nvPicPr>
        <p:blipFill rotWithShape="1">
          <a:blip r:embed="rId5">
            <a:alphaModFix/>
          </a:blip>
          <a:srcRect/>
          <a:stretch/>
        </p:blipFill>
        <p:spPr>
          <a:xfrm>
            <a:off x="246492" y="4985203"/>
            <a:ext cx="1300974" cy="170294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g1f9ff9eafd3_1_7"/>
          <p:cNvSpPr txBox="1">
            <a:spLocks noGrp="1"/>
          </p:cNvSpPr>
          <p:nvPr>
            <p:ph type="ctrTitle"/>
          </p:nvPr>
        </p:nvSpPr>
        <p:spPr>
          <a:prstGeom prst="rect">
            <a:avLst/>
          </a:prstGeom>
          <a:solidFill>
            <a:schemeClr val="lt1">
              <a:alpha val="66666"/>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21127"/>
              </a:buClr>
              <a:buSzPts val="5400"/>
              <a:buFont typeface="Verdana"/>
              <a:buNone/>
            </a:pPr>
            <a:r>
              <a:rPr lang="en-US" sz="5100" b="1">
                <a:latin typeface="Nixie One"/>
                <a:ea typeface="Nixie One"/>
                <a:cs typeface="Nixie One"/>
                <a:sym typeface="Nixie One"/>
              </a:rPr>
              <a:t>Preserve the </a:t>
            </a:r>
            <a:endParaRPr sz="5100" b="1">
              <a:latin typeface="Nixie One"/>
              <a:ea typeface="Nixie One"/>
              <a:cs typeface="Nixie One"/>
              <a:sym typeface="Nixie One"/>
            </a:endParaRPr>
          </a:p>
          <a:p>
            <a:pPr marL="0" lvl="0" indent="0" algn="ctr" rtl="0">
              <a:lnSpc>
                <a:spcPct val="100000"/>
              </a:lnSpc>
              <a:spcBef>
                <a:spcPts val="0"/>
              </a:spcBef>
              <a:spcAft>
                <a:spcPts val="0"/>
              </a:spcAft>
              <a:buClr>
                <a:srgbClr val="021127"/>
              </a:buClr>
              <a:buSzPts val="5400"/>
              <a:buFont typeface="Verdana"/>
              <a:buNone/>
            </a:pPr>
            <a:r>
              <a:rPr lang="en-US" sz="5100" b="1">
                <a:latin typeface="Nixie One"/>
                <a:ea typeface="Nixie One"/>
                <a:cs typeface="Nixie One"/>
                <a:sym typeface="Nixie One"/>
              </a:rPr>
              <a:t>ongoing growth</a:t>
            </a:r>
            <a:endParaRPr sz="5100" b="1">
              <a:latin typeface="Nixie One"/>
              <a:ea typeface="Nixie One"/>
              <a:cs typeface="Nixie One"/>
              <a:sym typeface="Nixie One"/>
            </a:endParaRPr>
          </a:p>
        </p:txBody>
      </p:sp>
      <p:sp>
        <p:nvSpPr>
          <p:cNvPr id="542" name="Google Shape;542;g1f9ff9eafd3_1_7"/>
          <p:cNvSpPr txBox="1">
            <a:spLocks noGrp="1"/>
          </p:cNvSpPr>
          <p:nvPr>
            <p:ph type="subTitle" idx="1"/>
          </p:nvPr>
        </p:nvSpPr>
        <p:spPr>
          <a:prstGeom prst="rect">
            <a:avLst/>
          </a:prstGeom>
          <a:solidFill>
            <a:schemeClr val="lt1">
              <a:alpha val="66666"/>
            </a:schemeClr>
          </a:solid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888888"/>
              </a:buClr>
              <a:buSzPts val="3200"/>
              <a:buNone/>
            </a:pPr>
            <a:r>
              <a:rPr lang="en-US" b="1">
                <a:latin typeface="Nixie One"/>
                <a:ea typeface="Nixie One"/>
                <a:cs typeface="Nixie One"/>
                <a:sym typeface="Nixie One"/>
              </a:rPr>
              <a:t>Next Steps</a:t>
            </a:r>
            <a:endParaRPr b="1">
              <a:latin typeface="Nixie One"/>
              <a:ea typeface="Nixie One"/>
              <a:cs typeface="Nixie One"/>
              <a:sym typeface="Nixie One"/>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8" name="Google Shape;548;g255ed84f0fd_0_7"/>
          <p:cNvPicPr preferRelativeResize="0"/>
          <p:nvPr/>
        </p:nvPicPr>
        <p:blipFill rotWithShape="1">
          <a:blip r:embed="rId3">
            <a:alphaModFix/>
          </a:blip>
          <a:srcRect/>
          <a:stretch/>
        </p:blipFill>
        <p:spPr>
          <a:xfrm>
            <a:off x="2736775" y="2414338"/>
            <a:ext cx="3365650" cy="3226950"/>
          </a:xfrm>
          <a:prstGeom prst="rect">
            <a:avLst/>
          </a:prstGeom>
          <a:noFill/>
          <a:ln>
            <a:noFill/>
          </a:ln>
        </p:spPr>
      </p:pic>
      <p:sp>
        <p:nvSpPr>
          <p:cNvPr id="549" name="Google Shape;549;g255ed84f0fd_0_7"/>
          <p:cNvSpPr txBox="1">
            <a:spLocks noGrp="1"/>
          </p:cNvSpPr>
          <p:nvPr>
            <p:ph type="title"/>
          </p:nvPr>
        </p:nvSpPr>
        <p:spPr>
          <a:xfrm>
            <a:off x="228600" y="1524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b="1" dirty="0">
                <a:latin typeface="Nixie One"/>
                <a:ea typeface="Nixie One"/>
                <a:cs typeface="Nixie One"/>
                <a:sym typeface="Nixie One"/>
              </a:rPr>
              <a:t>Keep in Mind</a:t>
            </a:r>
            <a:endParaRPr dirty="0"/>
          </a:p>
        </p:txBody>
      </p:sp>
      <p:sp>
        <p:nvSpPr>
          <p:cNvPr id="550" name="Google Shape;550;g255ed84f0fd_0_7"/>
          <p:cNvSpPr txBox="1"/>
          <p:nvPr/>
        </p:nvSpPr>
        <p:spPr>
          <a:xfrm>
            <a:off x="6553200" y="6356350"/>
            <a:ext cx="2133600" cy="365100"/>
          </a:xfrm>
          <a:prstGeom prst="rect">
            <a:avLst/>
          </a:prstGeom>
          <a:noFill/>
          <a:ln>
            <a:noFill/>
          </a:ln>
        </p:spPr>
        <p:txBody>
          <a:bodyPr spcFirstLastPara="1" wrap="square" lIns="68550" tIns="34275" rIns="68550" bIns="34275"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000000"/>
                </a:solidFill>
                <a:latin typeface="Calibri"/>
                <a:ea typeface="Calibri"/>
                <a:cs typeface="Calibri"/>
                <a:sym typeface="Calibri"/>
              </a:rPr>
              <a:t>43</a:t>
            </a:fld>
            <a:endParaRPr sz="1050" b="0" i="0" u="none" strike="noStrike" cap="none">
              <a:solidFill>
                <a:srgbClr val="000000"/>
              </a:solidFill>
              <a:latin typeface="Arial"/>
              <a:ea typeface="Arial"/>
              <a:cs typeface="Arial"/>
              <a:sym typeface="Arial"/>
            </a:endParaRPr>
          </a:p>
        </p:txBody>
      </p:sp>
      <p:sp>
        <p:nvSpPr>
          <p:cNvPr id="551" name="Google Shape;551;g255ed84f0fd_0_7"/>
          <p:cNvSpPr txBox="1"/>
          <p:nvPr/>
        </p:nvSpPr>
        <p:spPr>
          <a:xfrm>
            <a:off x="6353750" y="1574024"/>
            <a:ext cx="2286000" cy="1454700"/>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Verdana"/>
                <a:ea typeface="Verdana"/>
                <a:cs typeface="Verdana"/>
                <a:sym typeface="Verdana"/>
              </a:rPr>
              <a:t> Differentiate and ensure outcomes are reflective of all students</a:t>
            </a:r>
            <a:endParaRPr sz="1050" b="1" i="0" u="none" strike="noStrike" cap="none">
              <a:solidFill>
                <a:srgbClr val="000000"/>
              </a:solidFill>
              <a:latin typeface="Verdana"/>
              <a:ea typeface="Verdana"/>
              <a:cs typeface="Verdana"/>
              <a:sym typeface="Verdana"/>
            </a:endParaRPr>
          </a:p>
        </p:txBody>
      </p:sp>
      <p:sp>
        <p:nvSpPr>
          <p:cNvPr id="552" name="Google Shape;552;g255ed84f0fd_0_7"/>
          <p:cNvSpPr txBox="1"/>
          <p:nvPr/>
        </p:nvSpPr>
        <p:spPr>
          <a:xfrm>
            <a:off x="3425998" y="5714047"/>
            <a:ext cx="2139600" cy="931200"/>
          </a:xfrm>
          <a:prstGeom prst="rect">
            <a:avLst/>
          </a:prstGeom>
          <a:noFill/>
          <a:ln w="38100" cap="flat" cmpd="sng">
            <a:solidFill>
              <a:srgbClr val="000000"/>
            </a:solidFill>
            <a:prstDash val="solid"/>
            <a:round/>
            <a:headEnd type="none" w="sm" len="sm"/>
            <a:tailEnd type="none" w="sm" len="sm"/>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Growth &amp; benefit are central. Must reflect learning opportunities for all</a:t>
            </a:r>
            <a:endParaRPr sz="1400" b="0" i="0" u="none" strike="noStrike" cap="none">
              <a:solidFill>
                <a:srgbClr val="000000"/>
              </a:solidFill>
              <a:latin typeface="Verdana"/>
              <a:ea typeface="Verdana"/>
              <a:cs typeface="Verdana"/>
              <a:sym typeface="Verdana"/>
            </a:endParaRPr>
          </a:p>
        </p:txBody>
      </p:sp>
      <p:sp>
        <p:nvSpPr>
          <p:cNvPr id="553" name="Google Shape;553;g255ed84f0fd_0_7"/>
          <p:cNvSpPr txBox="1"/>
          <p:nvPr/>
        </p:nvSpPr>
        <p:spPr>
          <a:xfrm>
            <a:off x="6381803" y="3494663"/>
            <a:ext cx="2229900" cy="931200"/>
          </a:xfrm>
          <a:prstGeom prst="rect">
            <a:avLst/>
          </a:prstGeom>
          <a:solidFill>
            <a:srgbClr val="62A6FF">
              <a:alpha val="60784"/>
            </a:srgbClr>
          </a:solidFill>
          <a:ln w="38100" cap="flat" cmpd="sng">
            <a:solidFill>
              <a:srgbClr val="0070C0"/>
            </a:solidFill>
            <a:prstDash val="solid"/>
            <a:round/>
            <a:headEnd type="none" w="sm" len="sm"/>
            <a:tailEnd type="none" w="sm" len="sm"/>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Prioritize efficient and effective </a:t>
            </a:r>
            <a:r>
              <a:rPr lang="en-US" sz="1400" b="1" i="0" u="none" strike="noStrike" cap="none">
                <a:solidFill>
                  <a:srgbClr val="000000"/>
                </a:solidFill>
                <a:latin typeface="Verdana"/>
                <a:ea typeface="Verdana"/>
                <a:cs typeface="Verdana"/>
                <a:sym typeface="Verdana"/>
              </a:rPr>
              <a:t>practices </a:t>
            </a:r>
            <a:endParaRPr sz="14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(evidence, culture, context</a:t>
            </a:r>
            <a:r>
              <a:rPr lang="en-US" sz="1350" b="0" i="0" u="none" strike="noStrike" cap="none">
                <a:solidFill>
                  <a:srgbClr val="000000"/>
                </a:solidFill>
                <a:latin typeface="Calibri"/>
                <a:ea typeface="Calibri"/>
                <a:cs typeface="Calibri"/>
                <a:sym typeface="Calibri"/>
              </a:rPr>
              <a:t>)</a:t>
            </a:r>
            <a:endParaRPr sz="1050" b="0" i="0" u="none" strike="noStrike" cap="none">
              <a:solidFill>
                <a:srgbClr val="000000"/>
              </a:solidFill>
              <a:latin typeface="Arial"/>
              <a:ea typeface="Arial"/>
              <a:cs typeface="Arial"/>
              <a:sym typeface="Arial"/>
            </a:endParaRPr>
          </a:p>
        </p:txBody>
      </p:sp>
      <p:sp>
        <p:nvSpPr>
          <p:cNvPr id="554" name="Google Shape;554;g255ed84f0fd_0_7"/>
          <p:cNvSpPr txBox="1"/>
          <p:nvPr/>
        </p:nvSpPr>
        <p:spPr>
          <a:xfrm>
            <a:off x="457200" y="3386477"/>
            <a:ext cx="1905000" cy="1146600"/>
          </a:xfrm>
          <a:prstGeom prst="rect">
            <a:avLst/>
          </a:prstGeom>
          <a:solidFill>
            <a:srgbClr val="6CC08D">
              <a:alpha val="33725"/>
            </a:srgbClr>
          </a:solidFill>
          <a:ln w="38100" cap="flat" cmpd="sng">
            <a:solidFill>
              <a:srgbClr val="6CC08D"/>
            </a:solidFill>
            <a:prstDash val="solid"/>
            <a:round/>
            <a:headEnd type="none" w="sm" len="sm"/>
            <a:tailEnd type="none" w="sm" len="sm"/>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Verdana"/>
                <a:ea typeface="Verdana"/>
                <a:cs typeface="Verdana"/>
                <a:sym typeface="Verdana"/>
              </a:rPr>
              <a:t>Data</a:t>
            </a:r>
            <a:r>
              <a:rPr lang="en-US" sz="1400" b="0" i="0" u="none" strike="noStrike" cap="none">
                <a:solidFill>
                  <a:srgbClr val="000000"/>
                </a:solidFill>
                <a:latin typeface="Verdana"/>
                <a:ea typeface="Verdana"/>
                <a:cs typeface="Verdana"/>
                <a:sym typeface="Verdana"/>
              </a:rPr>
              <a:t> informs decisions about screening, progress monitoring, fidelity, and outcomes</a:t>
            </a:r>
            <a:endParaRPr sz="1100" b="0" i="0" u="none" strike="noStrike" cap="none">
              <a:solidFill>
                <a:srgbClr val="000000"/>
              </a:solidFill>
              <a:latin typeface="Verdana"/>
              <a:ea typeface="Verdana"/>
              <a:cs typeface="Verdana"/>
              <a:sym typeface="Verdana"/>
            </a:endParaRPr>
          </a:p>
        </p:txBody>
      </p:sp>
      <p:sp>
        <p:nvSpPr>
          <p:cNvPr id="555" name="Google Shape;555;g255ed84f0fd_0_7"/>
          <p:cNvSpPr txBox="1"/>
          <p:nvPr/>
        </p:nvSpPr>
        <p:spPr>
          <a:xfrm>
            <a:off x="3335688" y="1447804"/>
            <a:ext cx="2320200" cy="931200"/>
          </a:xfrm>
          <a:prstGeom prst="rect">
            <a:avLst/>
          </a:prstGeom>
          <a:solidFill>
            <a:srgbClr val="FF8AD8">
              <a:alpha val="33333"/>
            </a:srgbClr>
          </a:solidFill>
          <a:ln w="38100" cap="flat" cmpd="sng">
            <a:solidFill>
              <a:srgbClr val="FF40FF"/>
            </a:solidFill>
            <a:prstDash val="solid"/>
            <a:round/>
            <a:headEnd type="none" w="sm" len="sm"/>
            <a:tailEnd type="none" w="sm" len="sm"/>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Verdana"/>
                <a:ea typeface="Verdana"/>
                <a:cs typeface="Verdana"/>
                <a:sym typeface="Verdana"/>
              </a:rPr>
              <a:t>Invest in </a:t>
            </a:r>
            <a:r>
              <a:rPr lang="en-US" sz="1400" b="1" i="0" u="none" strike="noStrike" cap="none" dirty="0">
                <a:solidFill>
                  <a:srgbClr val="000000"/>
                </a:solidFill>
                <a:latin typeface="Verdana"/>
                <a:ea typeface="Verdana"/>
                <a:cs typeface="Verdana"/>
                <a:sym typeface="Verdana"/>
              </a:rPr>
              <a:t>Systems!!!</a:t>
            </a:r>
            <a:r>
              <a:rPr lang="en-US" sz="1400" b="0" i="0" u="none" strike="noStrike" cap="none" dirty="0">
                <a:solidFill>
                  <a:srgbClr val="000000"/>
                </a:solidFill>
                <a:latin typeface="Verdana"/>
                <a:ea typeface="Verdana"/>
                <a:cs typeface="Verdana"/>
                <a:sym typeface="Verdana"/>
              </a:rPr>
              <a:t> (Leadership teams, support professional learning and coaching)</a:t>
            </a:r>
            <a:endParaRPr sz="1400" b="0" i="0" u="none" strike="noStrike" cap="none" dirty="0">
              <a:solidFill>
                <a:srgbClr val="000000"/>
              </a:solidFill>
              <a:latin typeface="Verdana"/>
              <a:ea typeface="Verdana"/>
              <a:cs typeface="Verdana"/>
              <a:sym typeface="Verdan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g280cd465148_0_19"/>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How did you do? Check in.</a:t>
            </a:r>
            <a:endParaRPr/>
          </a:p>
        </p:txBody>
      </p:sp>
      <p:pic>
        <p:nvPicPr>
          <p:cNvPr id="562" name="Google Shape;562;g280cd465148_0_19" descr="Coloring book style drawing of a sunflower"/>
          <p:cNvPicPr preferRelativeResize="0"/>
          <p:nvPr/>
        </p:nvPicPr>
        <p:blipFill rotWithShape="1">
          <a:blip r:embed="rId3">
            <a:alphaModFix/>
          </a:blip>
          <a:srcRect/>
          <a:stretch/>
        </p:blipFill>
        <p:spPr>
          <a:xfrm>
            <a:off x="2803013" y="1583625"/>
            <a:ext cx="3537975" cy="46311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g21c298cb161_0_67"/>
          <p:cNvSpPr txBox="1">
            <a:spLocks noGrp="1"/>
          </p:cNvSpPr>
          <p:nvPr>
            <p:ph type="body" idx="1"/>
          </p:nvPr>
        </p:nvSpPr>
        <p:spPr>
          <a:xfrm>
            <a:off x="228600" y="1600200"/>
            <a:ext cx="4862100" cy="4674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sz="3000" b="1">
                <a:latin typeface="Nixie One"/>
                <a:ea typeface="Nixie One"/>
                <a:cs typeface="Nixie One"/>
                <a:sym typeface="Nixie One"/>
              </a:rPr>
              <a:t>Begin a correspondence of gratitude to someone in your professional circle using:</a:t>
            </a:r>
            <a:endParaRPr sz="3000" b="1">
              <a:latin typeface="Nixie One"/>
              <a:ea typeface="Nixie One"/>
              <a:cs typeface="Nixie One"/>
              <a:sym typeface="Nixie One"/>
            </a:endParaRPr>
          </a:p>
          <a:p>
            <a:pPr marL="457200" lvl="0" indent="-419100" algn="l" rtl="0">
              <a:lnSpc>
                <a:spcPct val="100000"/>
              </a:lnSpc>
              <a:spcBef>
                <a:spcPts val="0"/>
              </a:spcBef>
              <a:spcAft>
                <a:spcPts val="0"/>
              </a:spcAft>
              <a:buSzPts val="3000"/>
              <a:buFont typeface="Nixie One"/>
              <a:buChar char="•"/>
            </a:pPr>
            <a:r>
              <a:rPr lang="en-US" sz="3000" b="1">
                <a:latin typeface="Nixie One"/>
                <a:ea typeface="Nixie One"/>
                <a:cs typeface="Nixie One"/>
                <a:sym typeface="Nixie One"/>
              </a:rPr>
              <a:t>the cards provided</a:t>
            </a:r>
            <a:endParaRPr sz="3000" b="1">
              <a:latin typeface="Nixie One"/>
              <a:ea typeface="Nixie One"/>
              <a:cs typeface="Nixie One"/>
              <a:sym typeface="Nixie One"/>
            </a:endParaRPr>
          </a:p>
          <a:p>
            <a:pPr marL="457200" lvl="0" indent="-419100" algn="l" rtl="0">
              <a:lnSpc>
                <a:spcPct val="100000"/>
              </a:lnSpc>
              <a:spcBef>
                <a:spcPts val="0"/>
              </a:spcBef>
              <a:spcAft>
                <a:spcPts val="0"/>
              </a:spcAft>
              <a:buSzPts val="3000"/>
              <a:buFont typeface="Nixie One"/>
              <a:buChar char="•"/>
            </a:pPr>
            <a:r>
              <a:rPr lang="en-US" sz="3000" b="1">
                <a:latin typeface="Nixie One"/>
                <a:ea typeface="Nixie One"/>
                <a:cs typeface="Nixie One"/>
                <a:sym typeface="Nixie One"/>
              </a:rPr>
              <a:t>text message</a:t>
            </a:r>
            <a:endParaRPr sz="3000" b="1">
              <a:latin typeface="Nixie One"/>
              <a:ea typeface="Nixie One"/>
              <a:cs typeface="Nixie One"/>
              <a:sym typeface="Nixie One"/>
            </a:endParaRPr>
          </a:p>
          <a:p>
            <a:pPr marL="457200" lvl="0" indent="-419100" algn="l" rtl="0">
              <a:lnSpc>
                <a:spcPct val="100000"/>
              </a:lnSpc>
              <a:spcBef>
                <a:spcPts val="0"/>
              </a:spcBef>
              <a:spcAft>
                <a:spcPts val="0"/>
              </a:spcAft>
              <a:buSzPts val="3000"/>
              <a:buFont typeface="Nixie One"/>
              <a:buChar char="•"/>
            </a:pPr>
            <a:r>
              <a:rPr lang="en-US" sz="3000" b="1">
                <a:latin typeface="Nixie One"/>
                <a:ea typeface="Nixie One"/>
                <a:cs typeface="Nixie One"/>
                <a:sym typeface="Nixie One"/>
              </a:rPr>
              <a:t>email </a:t>
            </a:r>
            <a:endParaRPr sz="3000" b="1">
              <a:latin typeface="Nixie One"/>
              <a:ea typeface="Nixie One"/>
              <a:cs typeface="Nixie One"/>
              <a:sym typeface="Nixie One"/>
            </a:endParaRPr>
          </a:p>
        </p:txBody>
      </p:sp>
      <p:sp>
        <p:nvSpPr>
          <p:cNvPr id="568" name="Google Shape;568;g21c298cb161_0_67"/>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00000"/>
              <a:buFont typeface="Verdana"/>
              <a:buNone/>
            </a:pPr>
            <a:r>
              <a:rPr lang="en-US" b="1">
                <a:latin typeface="Nixie One"/>
                <a:ea typeface="Nixie One"/>
                <a:cs typeface="Nixie One"/>
                <a:sym typeface="Nixie One"/>
              </a:rPr>
              <a:t>Closing activity: A parting practice of gratitude</a:t>
            </a:r>
            <a:endParaRPr b="1">
              <a:latin typeface="Nixie One"/>
              <a:ea typeface="Nixie One"/>
              <a:cs typeface="Nixie One"/>
              <a:sym typeface="Nixie One"/>
            </a:endParaRPr>
          </a:p>
        </p:txBody>
      </p:sp>
      <p:pic>
        <p:nvPicPr>
          <p:cNvPr id="569" name="Google Shape;569;g21c298cb161_0_67" descr="Thank you note in an envelope"/>
          <p:cNvPicPr preferRelativeResize="0"/>
          <p:nvPr/>
        </p:nvPicPr>
        <p:blipFill rotWithShape="1">
          <a:blip r:embed="rId3">
            <a:alphaModFix/>
          </a:blip>
          <a:srcRect/>
          <a:stretch/>
        </p:blipFill>
        <p:spPr>
          <a:xfrm>
            <a:off x="5090700" y="2463025"/>
            <a:ext cx="3476975" cy="2477400"/>
          </a:xfrm>
          <a:prstGeom prst="rect">
            <a:avLst/>
          </a:prstGeom>
          <a:noFill/>
          <a:ln w="9525" cap="flat" cmpd="sng">
            <a:solidFill>
              <a:schemeClr val="accent6"/>
            </a:solidFill>
            <a:prstDash val="solid"/>
            <a:round/>
            <a:headEnd type="none" w="sm" len="sm"/>
            <a:tailEnd type="none" w="sm" len="sm"/>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6" name="Google Shape;576;g22df157a623_0_13"/>
          <p:cNvSpPr txBox="1">
            <a:spLocks noGrp="1"/>
          </p:cNvSpPr>
          <p:nvPr>
            <p:ph type="body" idx="1"/>
          </p:nvPr>
        </p:nvSpPr>
        <p:spPr>
          <a:xfrm>
            <a:off x="228600" y="1371600"/>
            <a:ext cx="8686800" cy="5617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2400" b="1">
                <a:latin typeface="Nixie One"/>
                <a:ea typeface="Nixie One"/>
                <a:cs typeface="Nixie One"/>
                <a:sym typeface="Nixie One"/>
              </a:rPr>
              <a:t>Aguilar, E. (2019). You can’t have a coaching culture without structure.</a:t>
            </a:r>
            <a:r>
              <a:rPr lang="en-US" sz="2400" b="1" i="1">
                <a:latin typeface="Nixie One"/>
                <a:ea typeface="Nixie One"/>
                <a:cs typeface="Nixie One"/>
                <a:sym typeface="Nixie One"/>
              </a:rPr>
              <a:t> Educational Leadership, 77</a:t>
            </a:r>
            <a:r>
              <a:rPr lang="en-US" sz="2400" b="1">
                <a:latin typeface="Nixie One"/>
                <a:ea typeface="Nixie One"/>
                <a:cs typeface="Nixie One"/>
                <a:sym typeface="Nixie One"/>
              </a:rPr>
              <a:t>(3), 22-28.</a:t>
            </a:r>
            <a:endParaRPr sz="2400" b="1">
              <a:latin typeface="Nixie One"/>
              <a:ea typeface="Nixie One"/>
              <a:cs typeface="Nixie One"/>
              <a:sym typeface="Nixie One"/>
            </a:endParaRPr>
          </a:p>
          <a:p>
            <a:pPr marL="0" lvl="0" indent="0" algn="l" rtl="0">
              <a:lnSpc>
                <a:spcPct val="100000"/>
              </a:lnSpc>
              <a:spcBef>
                <a:spcPts val="360"/>
              </a:spcBef>
              <a:spcAft>
                <a:spcPts val="0"/>
              </a:spcAft>
              <a:buSzPts val="1800"/>
              <a:buNone/>
            </a:pPr>
            <a:endParaRPr sz="2400" b="1">
              <a:latin typeface="Nixie One"/>
              <a:ea typeface="Nixie One"/>
              <a:cs typeface="Nixie One"/>
              <a:sym typeface="Nixie One"/>
            </a:endParaRPr>
          </a:p>
          <a:p>
            <a:pPr marL="0" lvl="0" indent="0" algn="l" rtl="0">
              <a:lnSpc>
                <a:spcPct val="100000"/>
              </a:lnSpc>
              <a:spcBef>
                <a:spcPts val="360"/>
              </a:spcBef>
              <a:spcAft>
                <a:spcPts val="0"/>
              </a:spcAft>
              <a:buSzPts val="1800"/>
              <a:buNone/>
            </a:pPr>
            <a:r>
              <a:rPr lang="en-US" sz="2400" b="1">
                <a:latin typeface="Nixie One"/>
                <a:ea typeface="Nixie One"/>
                <a:cs typeface="Nixie One"/>
                <a:sym typeface="Nixie One"/>
              </a:rPr>
              <a:t>Center on Positive Behavioral Interventions and Supports. (2023). </a:t>
            </a:r>
            <a:r>
              <a:rPr lang="en-US" sz="2400" b="1" i="1">
                <a:latin typeface="Nixie One"/>
                <a:ea typeface="Nixie One"/>
                <a:cs typeface="Nixie One"/>
                <a:sym typeface="Nixie One"/>
              </a:rPr>
              <a:t>PBIS District Systems Fidelity Instrument (DSFI) Manual</a:t>
            </a:r>
            <a:r>
              <a:rPr lang="en-US" sz="2400" b="1">
                <a:latin typeface="Nixie One"/>
                <a:ea typeface="Nixie One"/>
                <a:cs typeface="Nixie One"/>
                <a:sym typeface="Nixie One"/>
              </a:rPr>
              <a:t>. University of Oregon. </a:t>
            </a:r>
            <a:r>
              <a:rPr lang="en-US" sz="2400" b="1" u="sng">
                <a:solidFill>
                  <a:schemeClr val="hlink"/>
                </a:solidFill>
                <a:latin typeface="Nixie One"/>
                <a:ea typeface="Nixie One"/>
                <a:cs typeface="Nixie One"/>
                <a:sym typeface="Nixie One"/>
                <a:hlinkClick r:id="rId3"/>
              </a:rPr>
              <a:t>https://global-uploads.webflow.com/5d3725188825e071f1670246/63dc2bc1817a4ae34e75c8be_PBIS%20District%20Systems%20Fidelity%20Inventory%20(DSFI).pdf</a:t>
            </a:r>
            <a:endParaRPr sz="2400" b="1">
              <a:latin typeface="Nixie One"/>
              <a:ea typeface="Nixie One"/>
              <a:cs typeface="Nixie One"/>
              <a:sym typeface="Nixie One"/>
            </a:endParaRPr>
          </a:p>
          <a:p>
            <a:pPr marL="0" lvl="0" indent="0" algn="l" rtl="0">
              <a:lnSpc>
                <a:spcPct val="100000"/>
              </a:lnSpc>
              <a:spcBef>
                <a:spcPts val="360"/>
              </a:spcBef>
              <a:spcAft>
                <a:spcPts val="0"/>
              </a:spcAft>
              <a:buSzPts val="1800"/>
              <a:buNone/>
            </a:pPr>
            <a:endParaRPr sz="2400" b="1">
              <a:latin typeface="Nixie One"/>
              <a:ea typeface="Nixie One"/>
              <a:cs typeface="Nixie One"/>
              <a:sym typeface="Nixie One"/>
            </a:endParaRPr>
          </a:p>
          <a:p>
            <a:pPr marL="0" lvl="0" indent="0" algn="l" rtl="0">
              <a:lnSpc>
                <a:spcPct val="100000"/>
              </a:lnSpc>
              <a:spcBef>
                <a:spcPts val="360"/>
              </a:spcBef>
              <a:spcAft>
                <a:spcPts val="0"/>
              </a:spcAft>
              <a:buSzPts val="1800"/>
              <a:buNone/>
            </a:pPr>
            <a:r>
              <a:rPr lang="en-US" sz="2400" b="1">
                <a:latin typeface="Nixie One"/>
                <a:ea typeface="Nixie One"/>
                <a:cs typeface="Nixie One"/>
                <a:sym typeface="Nixie One"/>
              </a:rPr>
              <a:t>Joyce, B. R. &amp; Showers, B. (1980). Improving inservice training: The messages of research. </a:t>
            </a:r>
            <a:r>
              <a:rPr lang="en-US" sz="2400" b="1" i="1">
                <a:latin typeface="Nixie One"/>
                <a:ea typeface="Nixie One"/>
                <a:cs typeface="Nixie One"/>
                <a:sym typeface="Nixie One"/>
              </a:rPr>
              <a:t>Educational Leadership, 37</a:t>
            </a:r>
            <a:r>
              <a:rPr lang="en-US" sz="2400" b="1">
                <a:latin typeface="Nixie One"/>
                <a:ea typeface="Nixie One"/>
                <a:cs typeface="Nixie One"/>
                <a:sym typeface="Nixie One"/>
              </a:rPr>
              <a:t> (5), 379-385. </a:t>
            </a:r>
            <a:br>
              <a:rPr lang="en-US" sz="2400" b="1">
                <a:latin typeface="Nixie One"/>
                <a:ea typeface="Nixie One"/>
                <a:cs typeface="Nixie One"/>
                <a:sym typeface="Nixie One"/>
              </a:rPr>
            </a:br>
            <a:endParaRPr sz="2400" b="1">
              <a:latin typeface="Nixie One"/>
              <a:ea typeface="Nixie One"/>
              <a:cs typeface="Nixie One"/>
              <a:sym typeface="Nixie One"/>
            </a:endParaRPr>
          </a:p>
          <a:p>
            <a:pPr marL="0" lvl="0" indent="0" algn="l" rtl="0">
              <a:lnSpc>
                <a:spcPct val="100000"/>
              </a:lnSpc>
              <a:spcBef>
                <a:spcPts val="360"/>
              </a:spcBef>
              <a:spcAft>
                <a:spcPts val="0"/>
              </a:spcAft>
              <a:buSzPts val="1800"/>
              <a:buNone/>
            </a:pPr>
            <a:endParaRPr sz="2400" b="1">
              <a:latin typeface="Nixie One"/>
              <a:ea typeface="Nixie One"/>
              <a:cs typeface="Nixie One"/>
              <a:sym typeface="Nixie One"/>
            </a:endParaRPr>
          </a:p>
        </p:txBody>
      </p:sp>
      <p:sp>
        <p:nvSpPr>
          <p:cNvPr id="575" name="Google Shape;575;g22df157a623_0_13"/>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b="1">
                <a:latin typeface="Nixie One"/>
                <a:ea typeface="Nixie One"/>
                <a:cs typeface="Nixie One"/>
                <a:sym typeface="Nixie One"/>
              </a:rPr>
              <a:t>References</a:t>
            </a:r>
            <a:endParaRPr b="1">
              <a:latin typeface="Nixie One"/>
              <a:ea typeface="Nixie One"/>
              <a:cs typeface="Nixie One"/>
              <a:sym typeface="Nixie One"/>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3" name="Google Shape;583;g22d3fc6b333_4_11"/>
          <p:cNvSpPr txBox="1">
            <a:spLocks noGrp="1"/>
          </p:cNvSpPr>
          <p:nvPr>
            <p:ph type="body" idx="1"/>
          </p:nvPr>
        </p:nvSpPr>
        <p:spPr>
          <a:xfrm>
            <a:off x="288375" y="1371600"/>
            <a:ext cx="8686800" cy="537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2400" b="1">
                <a:latin typeface="Nixie One"/>
                <a:ea typeface="Nixie One"/>
                <a:cs typeface="Nixie One"/>
                <a:sym typeface="Nixie One"/>
              </a:rPr>
              <a:t>Michigan’s MTSS Technical Assistance Center. (2021). </a:t>
            </a:r>
            <a:r>
              <a:rPr lang="en-US" sz="2400" b="1" i="1">
                <a:latin typeface="Nixie One"/>
                <a:ea typeface="Nixie One"/>
                <a:cs typeface="Nixie One"/>
                <a:sym typeface="Nixie One"/>
              </a:rPr>
              <a:t>District coaching system: School leadership team coach. </a:t>
            </a:r>
            <a:r>
              <a:rPr lang="en-US" sz="2400" b="1">
                <a:latin typeface="Nixie One"/>
                <a:ea typeface="Nixie One"/>
                <a:cs typeface="Nixie One"/>
                <a:sym typeface="Nixie One"/>
              </a:rPr>
              <a:t>Michigan Department of Education. </a:t>
            </a:r>
            <a:r>
              <a:rPr lang="en-US" sz="2400" b="1" u="sng">
                <a:solidFill>
                  <a:schemeClr val="hlink"/>
                </a:solidFill>
                <a:latin typeface="Nixie One"/>
                <a:ea typeface="Nixie One"/>
                <a:cs typeface="Nixie One"/>
                <a:sym typeface="Nixie One"/>
                <a:hlinkClick r:id="rId3"/>
              </a:rPr>
              <a:t>https://mimtsstac.org/sites/default/files/Documents/TargetedTA/CoachingSystem/1.0_District_Coaching_System_SLT_Coach.pdf</a:t>
            </a:r>
            <a:endParaRPr sz="2400" b="1">
              <a:latin typeface="Nixie One"/>
              <a:ea typeface="Nixie One"/>
              <a:cs typeface="Nixie One"/>
              <a:sym typeface="Nixie One"/>
            </a:endParaRPr>
          </a:p>
          <a:p>
            <a:pPr marL="0" lvl="0" indent="0" algn="l" rtl="0">
              <a:lnSpc>
                <a:spcPct val="100000"/>
              </a:lnSpc>
              <a:spcBef>
                <a:spcPts val="360"/>
              </a:spcBef>
              <a:spcAft>
                <a:spcPts val="0"/>
              </a:spcAft>
              <a:buSzPts val="1800"/>
              <a:buNone/>
            </a:pPr>
            <a:endParaRPr sz="2400" b="1">
              <a:latin typeface="Nixie One"/>
              <a:ea typeface="Nixie One"/>
              <a:cs typeface="Nixie One"/>
              <a:sym typeface="Nixie One"/>
            </a:endParaRPr>
          </a:p>
          <a:p>
            <a:pPr marL="0" lvl="0" indent="0" algn="l" rtl="0">
              <a:lnSpc>
                <a:spcPct val="100000"/>
              </a:lnSpc>
              <a:spcBef>
                <a:spcPts val="360"/>
              </a:spcBef>
              <a:spcAft>
                <a:spcPts val="0"/>
              </a:spcAft>
              <a:buSzPts val="1800"/>
              <a:buNone/>
            </a:pPr>
            <a:r>
              <a:rPr lang="en-US" sz="2400" b="1">
                <a:latin typeface="Nixie One"/>
                <a:ea typeface="Nixie One"/>
                <a:cs typeface="Nixie One"/>
                <a:sym typeface="Nixie One"/>
              </a:rPr>
              <a:t>Northeast Positive Behavioral Interventions and Supports. (2015). School-wide Positive Behavioral Interventions and Supports (SWPBIS): Coaching workbook. </a:t>
            </a:r>
            <a:r>
              <a:rPr lang="en-US" sz="2400" b="1" u="sng">
                <a:solidFill>
                  <a:schemeClr val="hlink"/>
                </a:solidFill>
                <a:latin typeface="Nixie One"/>
                <a:ea typeface="Nixie One"/>
                <a:cs typeface="Nixie One"/>
                <a:sym typeface="Nixie One"/>
                <a:hlinkClick r:id="rId4"/>
              </a:rPr>
              <a:t>https://nepbis.org/wp-content/uploads/2018/08/NEPBIS-SWPBS-School-Team-Training-Workbook-Final-9.2.16.docx</a:t>
            </a:r>
            <a:endParaRPr sz="2400" b="1">
              <a:latin typeface="Nixie One"/>
              <a:ea typeface="Nixie One"/>
              <a:cs typeface="Nixie One"/>
              <a:sym typeface="Nixie One"/>
            </a:endParaRPr>
          </a:p>
          <a:p>
            <a:pPr marL="0" lvl="0" indent="0" algn="l" rtl="0">
              <a:lnSpc>
                <a:spcPct val="100000"/>
              </a:lnSpc>
              <a:spcBef>
                <a:spcPts val="360"/>
              </a:spcBef>
              <a:spcAft>
                <a:spcPts val="0"/>
              </a:spcAft>
              <a:buSzPts val="1800"/>
              <a:buNone/>
            </a:pPr>
            <a:endParaRPr sz="2600" b="1">
              <a:latin typeface="Nixie One"/>
              <a:ea typeface="Nixie One"/>
              <a:cs typeface="Nixie One"/>
              <a:sym typeface="Nixie One"/>
            </a:endParaRPr>
          </a:p>
          <a:p>
            <a:pPr marL="0" lvl="0" indent="0" algn="l" rtl="0">
              <a:lnSpc>
                <a:spcPct val="100000"/>
              </a:lnSpc>
              <a:spcBef>
                <a:spcPts val="360"/>
              </a:spcBef>
              <a:spcAft>
                <a:spcPts val="0"/>
              </a:spcAft>
              <a:buSzPts val="1800"/>
              <a:buNone/>
            </a:pPr>
            <a:endParaRPr sz="2600" b="1">
              <a:latin typeface="Nixie One"/>
              <a:ea typeface="Nixie One"/>
              <a:cs typeface="Nixie One"/>
              <a:sym typeface="Nixie One"/>
            </a:endParaRPr>
          </a:p>
        </p:txBody>
      </p:sp>
      <p:sp>
        <p:nvSpPr>
          <p:cNvPr id="582" name="Google Shape;582;g22d3fc6b333_4_11"/>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b="1">
                <a:latin typeface="Nixie One"/>
                <a:ea typeface="Nixie One"/>
                <a:cs typeface="Nixie One"/>
                <a:sym typeface="Nixie One"/>
              </a:rPr>
              <a:t>References</a:t>
            </a:r>
            <a:endParaRPr b="1">
              <a:latin typeface="Nixie One"/>
              <a:ea typeface="Nixie One"/>
              <a:cs typeface="Nixie One"/>
              <a:sym typeface="Nixie One"/>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90" name="Google Shape;590;g22df157a623_0_22"/>
          <p:cNvSpPr txBox="1">
            <a:spLocks noGrp="1"/>
          </p:cNvSpPr>
          <p:nvPr>
            <p:ph type="body" idx="1"/>
          </p:nvPr>
        </p:nvSpPr>
        <p:spPr>
          <a:xfrm>
            <a:off x="288375" y="1371600"/>
            <a:ext cx="8855700" cy="5369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2400" b="1">
                <a:latin typeface="Nixie One"/>
                <a:ea typeface="Nixie One"/>
                <a:cs typeface="Nixie One"/>
                <a:sym typeface="Nixie One"/>
              </a:rPr>
              <a:t>OSEP Technical Assistance Center on Positive Behavioral Interventions and Supports. (2015). </a:t>
            </a:r>
            <a:r>
              <a:rPr lang="en-US" sz="2400" b="1" i="1">
                <a:latin typeface="Nixie One"/>
                <a:ea typeface="Nixie One"/>
                <a:cs typeface="Nixie One"/>
                <a:sym typeface="Nixie One"/>
              </a:rPr>
              <a:t>Positive Behavioral Interventions and Supports (PBIS) implementation blueprint: Part 1 : Foundations and supporting information</a:t>
            </a:r>
            <a:r>
              <a:rPr lang="en-US" sz="2400" b="1">
                <a:latin typeface="Nixie One"/>
                <a:ea typeface="Nixie One"/>
                <a:cs typeface="Nixie One"/>
                <a:sym typeface="Nixie One"/>
              </a:rPr>
              <a:t>. University of Oregon. </a:t>
            </a:r>
            <a:r>
              <a:rPr lang="en-US" sz="2400" b="1" u="sng">
                <a:solidFill>
                  <a:schemeClr val="hlink"/>
                </a:solidFill>
                <a:latin typeface="Nixie One"/>
                <a:ea typeface="Nixie One"/>
                <a:cs typeface="Nixie One"/>
                <a:sym typeface="Nixie One"/>
                <a:hlinkClick r:id="rId3"/>
              </a:rPr>
              <a:t>https://pbis.org</a:t>
            </a:r>
            <a:endParaRPr sz="2400" b="1">
              <a:latin typeface="Nixie One"/>
              <a:ea typeface="Nixie One"/>
              <a:cs typeface="Nixie One"/>
              <a:sym typeface="Nixie One"/>
            </a:endParaRPr>
          </a:p>
          <a:p>
            <a:pPr marL="0" lvl="0" indent="0" algn="l" rtl="0">
              <a:lnSpc>
                <a:spcPct val="100000"/>
              </a:lnSpc>
              <a:spcBef>
                <a:spcPts val="360"/>
              </a:spcBef>
              <a:spcAft>
                <a:spcPts val="0"/>
              </a:spcAft>
              <a:buSzPts val="1800"/>
              <a:buNone/>
            </a:pPr>
            <a:endParaRPr sz="2400" b="1">
              <a:latin typeface="Nixie One"/>
              <a:ea typeface="Nixie One"/>
              <a:cs typeface="Nixie One"/>
              <a:sym typeface="Nixie One"/>
            </a:endParaRPr>
          </a:p>
          <a:p>
            <a:pPr marL="0" lvl="0" indent="0" algn="l" rtl="0">
              <a:lnSpc>
                <a:spcPct val="100000"/>
              </a:lnSpc>
              <a:spcBef>
                <a:spcPts val="360"/>
              </a:spcBef>
              <a:spcAft>
                <a:spcPts val="0"/>
              </a:spcAft>
              <a:buSzPts val="1800"/>
              <a:buNone/>
            </a:pPr>
            <a:r>
              <a:rPr lang="en-US" sz="2400" b="1">
                <a:latin typeface="Nixie One"/>
                <a:ea typeface="Nixie One"/>
                <a:cs typeface="Nixie One"/>
                <a:sym typeface="Nixie One"/>
              </a:rPr>
              <a:t>Ward, C., St. Martin, K., Horner, R., Duda, M., Ingram-West, K., Tedesco, M., Putnam, D., Buenrostro, M., &amp; Chapparo, E. (2015). </a:t>
            </a:r>
            <a:r>
              <a:rPr lang="en-US" sz="2400" b="1" i="1">
                <a:latin typeface="Nixie One"/>
                <a:ea typeface="Nixie One"/>
                <a:cs typeface="Nixie One"/>
                <a:sym typeface="Nixie One"/>
              </a:rPr>
              <a:t>District Capacity Assessment. </a:t>
            </a:r>
            <a:r>
              <a:rPr lang="en-US" sz="2400" b="1">
                <a:latin typeface="Nixie One"/>
                <a:ea typeface="Nixie One"/>
                <a:cs typeface="Nixie One"/>
                <a:sym typeface="Nixie One"/>
              </a:rPr>
              <a:t>National Implementation Research Network, University of North Carolina at Chapel Hill. </a:t>
            </a:r>
            <a:r>
              <a:rPr lang="en-US" sz="2400" b="1" u="sng">
                <a:solidFill>
                  <a:schemeClr val="hlink"/>
                </a:solidFill>
                <a:latin typeface="Nixie One"/>
                <a:ea typeface="Nixie One"/>
                <a:cs typeface="Nixie One"/>
                <a:sym typeface="Nixie One"/>
                <a:hlinkClick r:id="rId4"/>
              </a:rPr>
              <a:t>https://nirn.fpg.unc.edu/sites/nirn.fpg.unc.edu/files/imce/documents/DCA%207.7%2010-18-19.pdf</a:t>
            </a:r>
            <a:r>
              <a:rPr lang="en-US" sz="2400" b="1">
                <a:latin typeface="Nixie One"/>
                <a:ea typeface="Nixie One"/>
                <a:cs typeface="Nixie One"/>
                <a:sym typeface="Nixie One"/>
              </a:rPr>
              <a:t> </a:t>
            </a:r>
            <a:endParaRPr sz="2400" b="1">
              <a:latin typeface="Nixie One"/>
              <a:ea typeface="Nixie One"/>
              <a:cs typeface="Nixie One"/>
              <a:sym typeface="Nixie One"/>
            </a:endParaRPr>
          </a:p>
        </p:txBody>
      </p:sp>
      <p:sp>
        <p:nvSpPr>
          <p:cNvPr id="589" name="Google Shape;589;g22df157a623_0_22"/>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b="1">
                <a:latin typeface="Nixie One"/>
                <a:ea typeface="Nixie One"/>
                <a:cs typeface="Nixie One"/>
                <a:sym typeface="Nixie One"/>
              </a:rPr>
              <a:t>References</a:t>
            </a:r>
            <a:endParaRPr b="1">
              <a:latin typeface="Nixie One"/>
              <a:ea typeface="Nixie One"/>
              <a:cs typeface="Nixie One"/>
              <a:sym typeface="Nixie On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6"/>
          <p:cNvSpPr txBox="1">
            <a:spLocks noGrp="1"/>
          </p:cNvSpPr>
          <p:nvPr>
            <p:ph type="body" idx="1"/>
          </p:nvPr>
        </p:nvSpPr>
        <p:spPr>
          <a:xfrm>
            <a:off x="228600" y="1371600"/>
            <a:ext cx="8686800" cy="5635800"/>
          </a:xfrm>
          <a:prstGeom prst="rect">
            <a:avLst/>
          </a:prstGeom>
          <a:noFill/>
          <a:ln>
            <a:noFill/>
          </a:ln>
        </p:spPr>
        <p:txBody>
          <a:bodyPr spcFirstLastPara="1" wrap="square" lIns="91425" tIns="45700" rIns="91425" bIns="45700" anchor="t" anchorCtr="0">
            <a:normAutofit/>
          </a:bodyPr>
          <a:lstStyle/>
          <a:p>
            <a:pPr marL="457200" lvl="0" indent="-381000" algn="l" rtl="0">
              <a:lnSpc>
                <a:spcPct val="100000"/>
              </a:lnSpc>
              <a:spcBef>
                <a:spcPts val="0"/>
              </a:spcBef>
              <a:spcAft>
                <a:spcPts val="0"/>
              </a:spcAft>
              <a:buClr>
                <a:srgbClr val="114454"/>
              </a:buClr>
              <a:buSzPts val="2400"/>
              <a:buFont typeface="Nixie One"/>
              <a:buChar char="•"/>
            </a:pPr>
            <a:r>
              <a:rPr lang="en-US" sz="2400">
                <a:solidFill>
                  <a:srgbClr val="114454"/>
                </a:solidFill>
                <a:latin typeface="Nixie One"/>
                <a:ea typeface="Nixie One"/>
                <a:cs typeface="Nixie One"/>
                <a:sym typeface="Nixie One"/>
              </a:rPr>
              <a:t>Prepare the soil</a:t>
            </a:r>
            <a:r>
              <a:rPr lang="en-US" sz="2400">
                <a:solidFill>
                  <a:srgbClr val="114454"/>
                </a:solidFill>
                <a:latin typeface="Nixie One"/>
                <a:ea typeface="Nixie One"/>
                <a:cs typeface="Nixie One"/>
                <a:sym typeface="Nixie On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t>
            </a:r>
            <a:r>
              <a:rPr lang="en-US" sz="2400" b="1">
                <a:solidFill>
                  <a:srgbClr val="114454"/>
                </a:solidFill>
                <a:latin typeface="Nixie One"/>
                <a:ea typeface="Nixie One"/>
                <a:cs typeface="Nixie One"/>
                <a:sym typeface="Nixie One"/>
              </a:rPr>
              <a:t> What is your vision for a culture of coaching in your division?</a:t>
            </a:r>
            <a:endParaRPr sz="2400" b="1">
              <a:solidFill>
                <a:srgbClr val="114454"/>
              </a:solidFill>
              <a:latin typeface="Nixie One"/>
              <a:ea typeface="Nixie One"/>
              <a:cs typeface="Nixie One"/>
              <a:sym typeface="Nixie One"/>
            </a:endParaRPr>
          </a:p>
          <a:p>
            <a:pPr marL="457200" lvl="0" indent="0" algn="l" rtl="0">
              <a:lnSpc>
                <a:spcPct val="100000"/>
              </a:lnSpc>
              <a:spcBef>
                <a:spcPts val="0"/>
              </a:spcBef>
              <a:spcAft>
                <a:spcPts val="0"/>
              </a:spcAft>
              <a:buSzPts val="1800"/>
              <a:buNone/>
            </a:pPr>
            <a:endParaRPr sz="2400">
              <a:solidFill>
                <a:srgbClr val="114454"/>
              </a:solidFill>
              <a:latin typeface="Nixie One"/>
              <a:ea typeface="Nixie One"/>
              <a:cs typeface="Nixie One"/>
              <a:sym typeface="Nixie One"/>
            </a:endParaRPr>
          </a:p>
          <a:p>
            <a:pPr marL="457200" lvl="0" indent="-381000" algn="l" rtl="0">
              <a:lnSpc>
                <a:spcPct val="100000"/>
              </a:lnSpc>
              <a:spcBef>
                <a:spcPts val="0"/>
              </a:spcBef>
              <a:spcAft>
                <a:spcPts val="0"/>
              </a:spcAft>
              <a:buClr>
                <a:srgbClr val="114454"/>
              </a:buClr>
              <a:buSzPts val="2400"/>
              <a:buFont typeface="Nixie One"/>
              <a:buChar char="•"/>
            </a:pPr>
            <a:r>
              <a:rPr lang="en-US" sz="2400">
                <a:solidFill>
                  <a:srgbClr val="114454"/>
                </a:solidFill>
                <a:latin typeface="Nixie One"/>
                <a:ea typeface="Nixie One"/>
                <a:cs typeface="Nixie One"/>
                <a:sym typeface="Nixie One"/>
              </a:rPr>
              <a:t>Plant the seeds:</a:t>
            </a:r>
            <a:r>
              <a:rPr lang="en-US" sz="2400" b="1">
                <a:solidFill>
                  <a:srgbClr val="114454"/>
                </a:solidFill>
                <a:latin typeface="Nixie One"/>
                <a:ea typeface="Nixie One"/>
                <a:cs typeface="Nixie One"/>
                <a:sym typeface="Nixie One"/>
              </a:rPr>
              <a:t> How do you include coaching as a part of your division initiatives?</a:t>
            </a:r>
            <a:endParaRPr sz="2400" b="1">
              <a:solidFill>
                <a:srgbClr val="114454"/>
              </a:solidFill>
              <a:latin typeface="Nixie One"/>
              <a:ea typeface="Nixie One"/>
              <a:cs typeface="Nixie One"/>
              <a:sym typeface="Nixie One"/>
            </a:endParaRPr>
          </a:p>
          <a:p>
            <a:pPr marL="457200" lvl="0" indent="0" algn="l" rtl="0">
              <a:lnSpc>
                <a:spcPct val="100000"/>
              </a:lnSpc>
              <a:spcBef>
                <a:spcPts val="0"/>
              </a:spcBef>
              <a:spcAft>
                <a:spcPts val="0"/>
              </a:spcAft>
              <a:buSzPts val="1800"/>
              <a:buNone/>
            </a:pPr>
            <a:endParaRPr sz="2400" b="1">
              <a:solidFill>
                <a:srgbClr val="114454"/>
              </a:solidFill>
              <a:latin typeface="Nixie One"/>
              <a:ea typeface="Nixie One"/>
              <a:cs typeface="Nixie One"/>
              <a:sym typeface="Nixie One"/>
            </a:endParaRPr>
          </a:p>
          <a:p>
            <a:pPr marL="457200" lvl="0" indent="-381000" algn="l" rtl="0">
              <a:lnSpc>
                <a:spcPct val="100000"/>
              </a:lnSpc>
              <a:spcBef>
                <a:spcPts val="0"/>
              </a:spcBef>
              <a:spcAft>
                <a:spcPts val="0"/>
              </a:spcAft>
              <a:buClr>
                <a:srgbClr val="114454"/>
              </a:buClr>
              <a:buSzPts val="2400"/>
              <a:buFont typeface="Nixie One"/>
              <a:buChar char="•"/>
            </a:pPr>
            <a:r>
              <a:rPr lang="en-US" sz="2400">
                <a:solidFill>
                  <a:srgbClr val="114454"/>
                </a:solidFill>
                <a:latin typeface="Nixie One"/>
                <a:ea typeface="Nixie One"/>
                <a:cs typeface="Nixie One"/>
                <a:sym typeface="Nixie One"/>
              </a:rPr>
              <a:t>Provide water and nutrients: </a:t>
            </a:r>
            <a:r>
              <a:rPr lang="en-US" sz="2400" b="1">
                <a:solidFill>
                  <a:srgbClr val="114454"/>
                </a:solidFill>
                <a:latin typeface="Nixie One"/>
                <a:ea typeface="Nixie One"/>
                <a:cs typeface="Nixie One"/>
                <a:sym typeface="Nixie One"/>
              </a:rPr>
              <a:t>What are the knowledge, skills, and abilities your coaches need?  </a:t>
            </a:r>
            <a:endParaRPr sz="2400" b="1">
              <a:solidFill>
                <a:srgbClr val="114454"/>
              </a:solidFill>
              <a:latin typeface="Nixie One"/>
              <a:ea typeface="Nixie One"/>
              <a:cs typeface="Nixie One"/>
              <a:sym typeface="Nixie One"/>
            </a:endParaRPr>
          </a:p>
          <a:p>
            <a:pPr marL="457200" lvl="0" indent="0" algn="l" rtl="0">
              <a:lnSpc>
                <a:spcPct val="100000"/>
              </a:lnSpc>
              <a:spcBef>
                <a:spcPts val="0"/>
              </a:spcBef>
              <a:spcAft>
                <a:spcPts val="0"/>
              </a:spcAft>
              <a:buSzPts val="1800"/>
              <a:buNone/>
            </a:pPr>
            <a:endParaRPr sz="2400" b="1">
              <a:solidFill>
                <a:srgbClr val="114454"/>
              </a:solidFill>
              <a:latin typeface="Nixie One"/>
              <a:ea typeface="Nixie One"/>
              <a:cs typeface="Nixie One"/>
              <a:sym typeface="Nixie One"/>
            </a:endParaRPr>
          </a:p>
          <a:p>
            <a:pPr marL="457200" lvl="0" indent="-381000" algn="l" rtl="0">
              <a:lnSpc>
                <a:spcPct val="100000"/>
              </a:lnSpc>
              <a:spcBef>
                <a:spcPts val="0"/>
              </a:spcBef>
              <a:spcAft>
                <a:spcPts val="0"/>
              </a:spcAft>
              <a:buClr>
                <a:srgbClr val="114454"/>
              </a:buClr>
              <a:buSzPts val="2400"/>
              <a:buFont typeface="Nixie One"/>
              <a:buChar char="•"/>
            </a:pPr>
            <a:r>
              <a:rPr lang="en-US" sz="2400">
                <a:solidFill>
                  <a:srgbClr val="114454"/>
                </a:solidFill>
                <a:latin typeface="Nixie One"/>
                <a:ea typeface="Nixie One"/>
                <a:cs typeface="Nixie One"/>
                <a:sym typeface="Nixie One"/>
              </a:rPr>
              <a:t>Preserve the ongoing growth:</a:t>
            </a:r>
            <a:r>
              <a:rPr lang="en-US" sz="2400" b="1">
                <a:solidFill>
                  <a:srgbClr val="114454"/>
                </a:solidFill>
                <a:latin typeface="Nixie One"/>
                <a:ea typeface="Nixie One"/>
                <a:cs typeface="Nixie One"/>
                <a:sym typeface="Nixie One"/>
              </a:rPr>
              <a:t> What are your next steps to continue growing your coaching system? </a:t>
            </a:r>
            <a:endParaRPr sz="2400" b="1">
              <a:latin typeface="Nixie One"/>
              <a:ea typeface="Nixie One"/>
              <a:cs typeface="Nixie One"/>
              <a:sym typeface="Nixie One"/>
            </a:endParaRPr>
          </a:p>
        </p:txBody>
      </p:sp>
      <p:sp>
        <p:nvSpPr>
          <p:cNvPr id="142" name="Google Shape;142;p6"/>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00000"/>
              <a:buFont typeface="Verdana"/>
              <a:buNone/>
            </a:pPr>
            <a:r>
              <a:rPr lang="en-US" b="1">
                <a:latin typeface="Nixie One"/>
                <a:ea typeface="Nixie One"/>
                <a:cs typeface="Nixie One"/>
                <a:sym typeface="Nixie One"/>
              </a:rPr>
              <a:t>Establishing our </a:t>
            </a:r>
            <a:r>
              <a:rPr lang="en-US" b="1">
                <a:latin typeface="Nixie One"/>
                <a:ea typeface="Nixie One"/>
                <a:cs typeface="Nixie One"/>
                <a:sym typeface="Nixie On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Purpose</a:t>
            </a:r>
            <a:r>
              <a:rPr lang="en-US" b="1">
                <a:latin typeface="Nixie One"/>
                <a:ea typeface="Nixie One"/>
                <a:cs typeface="Nixie One"/>
                <a:sym typeface="Nixie One"/>
              </a:rPr>
              <a:t> for Learning </a:t>
            </a:r>
            <a:endParaRPr b="1">
              <a:latin typeface="Nixie One"/>
              <a:ea typeface="Nixie One"/>
              <a:cs typeface="Nixie One"/>
              <a:sym typeface="Nixie One"/>
            </a:endParaRPr>
          </a:p>
        </p:txBody>
      </p:sp>
      <p:grpSp>
        <p:nvGrpSpPr>
          <p:cNvPr id="143" name="Google Shape;143;p6">
            <a:extLst>
              <a:ext uri="{C183D7F6-B498-43B3-948B-1728B52AA6E4}">
                <adec:decorative xmlns:adec="http://schemas.microsoft.com/office/drawing/2017/decorative" val="1"/>
              </a:ext>
            </a:extLst>
          </p:cNvPr>
          <p:cNvGrpSpPr/>
          <p:nvPr/>
        </p:nvGrpSpPr>
        <p:grpSpPr>
          <a:xfrm>
            <a:off x="190843" y="1499436"/>
            <a:ext cx="485384" cy="620530"/>
            <a:chOff x="5371341" y="1194875"/>
            <a:chExt cx="633000" cy="633000"/>
          </a:xfrm>
        </p:grpSpPr>
        <p:sp>
          <p:nvSpPr>
            <p:cNvPr id="144" name="Google Shape;144;p6"/>
            <p:cNvSpPr/>
            <p:nvPr/>
          </p:nvSpPr>
          <p:spPr>
            <a:xfrm>
              <a:off x="5371341" y="1194875"/>
              <a:ext cx="633000" cy="633000"/>
            </a:xfrm>
            <a:prstGeom prst="ellipse">
              <a:avLst/>
            </a:prstGeom>
            <a:solidFill>
              <a:srgbClr val="E5F7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5" name="Google Shape;145;p6"/>
            <p:cNvGrpSpPr/>
            <p:nvPr/>
          </p:nvGrpSpPr>
          <p:grpSpPr>
            <a:xfrm>
              <a:off x="5530165" y="1339974"/>
              <a:ext cx="315414" cy="344820"/>
              <a:chOff x="232350" y="1416250"/>
              <a:chExt cx="2628450" cy="2873500"/>
            </a:xfrm>
          </p:grpSpPr>
          <p:sp>
            <p:nvSpPr>
              <p:cNvPr id="146" name="Google Shape;146;p6"/>
              <p:cNvSpPr/>
              <p:nvPr/>
            </p:nvSpPr>
            <p:spPr>
              <a:xfrm>
                <a:off x="1899200" y="1628950"/>
                <a:ext cx="787050" cy="1544875"/>
              </a:xfrm>
              <a:custGeom>
                <a:avLst/>
                <a:gdLst/>
                <a:ahLst/>
                <a:cxnLst/>
                <a:rect l="l" t="t" r="r" b="b"/>
                <a:pathLst>
                  <a:path w="31482" h="61795" extrusionOk="0">
                    <a:moveTo>
                      <a:pt x="24787" y="0"/>
                    </a:moveTo>
                    <a:lnTo>
                      <a:pt x="0" y="61795"/>
                    </a:lnTo>
                    <a:lnTo>
                      <a:pt x="7844" y="61795"/>
                    </a:lnTo>
                    <a:lnTo>
                      <a:pt x="31481" y="2836"/>
                    </a:lnTo>
                    <a:lnTo>
                      <a:pt x="24787" y="0"/>
                    </a:lnTo>
                    <a:close/>
                  </a:path>
                </a:pathLst>
              </a:custGeom>
              <a:solidFill>
                <a:srgbClr val="F15A2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6"/>
              <p:cNvSpPr/>
              <p:nvPr/>
            </p:nvSpPr>
            <p:spPr>
              <a:xfrm>
                <a:off x="1784325" y="3062475"/>
                <a:ext cx="379175" cy="270650"/>
              </a:xfrm>
              <a:custGeom>
                <a:avLst/>
                <a:gdLst/>
                <a:ahLst/>
                <a:cxnLst/>
                <a:rect l="l" t="t" r="r" b="b"/>
                <a:pathLst>
                  <a:path w="15167" h="10826" extrusionOk="0">
                    <a:moveTo>
                      <a:pt x="3850" y="0"/>
                    </a:moveTo>
                    <a:cubicBezTo>
                      <a:pt x="2920" y="0"/>
                      <a:pt x="2031" y="550"/>
                      <a:pt x="1652" y="1456"/>
                    </a:cubicBezTo>
                    <a:lnTo>
                      <a:pt x="1" y="5333"/>
                    </a:lnTo>
                    <a:lnTo>
                      <a:pt x="4578" y="10359"/>
                    </a:lnTo>
                    <a:lnTo>
                      <a:pt x="13013" y="10825"/>
                    </a:lnTo>
                    <a:lnTo>
                      <a:pt x="14664" y="6948"/>
                    </a:lnTo>
                    <a:cubicBezTo>
                      <a:pt x="15167" y="5746"/>
                      <a:pt x="14610" y="4346"/>
                      <a:pt x="13390" y="3844"/>
                    </a:cubicBezTo>
                    <a:lnTo>
                      <a:pt x="4757" y="182"/>
                    </a:lnTo>
                    <a:cubicBezTo>
                      <a:pt x="4461" y="59"/>
                      <a:pt x="4154" y="0"/>
                      <a:pt x="3850" y="0"/>
                    </a:cubicBezTo>
                    <a:close/>
                  </a:path>
                </a:pathLst>
              </a:custGeom>
              <a:solidFill>
                <a:srgbClr val="FDFD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6"/>
              <p:cNvSpPr/>
              <p:nvPr/>
            </p:nvSpPr>
            <p:spPr>
              <a:xfrm>
                <a:off x="1368825" y="3140600"/>
                <a:ext cx="919425" cy="1013425"/>
              </a:xfrm>
              <a:custGeom>
                <a:avLst/>
                <a:gdLst/>
                <a:ahLst/>
                <a:cxnLst/>
                <a:rect l="l" t="t" r="r" b="b"/>
                <a:pathLst>
                  <a:path w="36777" h="40537" extrusionOk="0">
                    <a:moveTo>
                      <a:pt x="10710" y="1"/>
                    </a:moveTo>
                    <a:cubicBezTo>
                      <a:pt x="9365" y="1"/>
                      <a:pt x="8092" y="792"/>
                      <a:pt x="7539" y="2100"/>
                    </a:cubicBezTo>
                    <a:lnTo>
                      <a:pt x="970" y="17643"/>
                    </a:lnTo>
                    <a:cubicBezTo>
                      <a:pt x="145" y="19600"/>
                      <a:pt x="1" y="21771"/>
                      <a:pt x="557" y="23835"/>
                    </a:cubicBezTo>
                    <a:lnTo>
                      <a:pt x="3214" y="33563"/>
                    </a:lnTo>
                    <a:cubicBezTo>
                      <a:pt x="4396" y="37869"/>
                      <a:pt x="8286" y="40537"/>
                      <a:pt x="12376" y="40537"/>
                    </a:cubicBezTo>
                    <a:cubicBezTo>
                      <a:pt x="13997" y="40537"/>
                      <a:pt x="15649" y="40118"/>
                      <a:pt x="17177" y="39217"/>
                    </a:cubicBezTo>
                    <a:lnTo>
                      <a:pt x="25505" y="34299"/>
                    </a:lnTo>
                    <a:cubicBezTo>
                      <a:pt x="27246" y="33258"/>
                      <a:pt x="28628" y="31697"/>
                      <a:pt x="29418" y="29830"/>
                    </a:cubicBezTo>
                    <a:lnTo>
                      <a:pt x="36041" y="14161"/>
                    </a:lnTo>
                    <a:cubicBezTo>
                      <a:pt x="36776" y="12403"/>
                      <a:pt x="35969" y="10374"/>
                      <a:pt x="34210" y="9639"/>
                    </a:cubicBezTo>
                    <a:lnTo>
                      <a:pt x="12044" y="270"/>
                    </a:lnTo>
                    <a:cubicBezTo>
                      <a:pt x="11607" y="87"/>
                      <a:pt x="11155" y="1"/>
                      <a:pt x="10710" y="1"/>
                    </a:cubicBezTo>
                    <a:close/>
                  </a:path>
                </a:pathLst>
              </a:cu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6"/>
              <p:cNvSpPr/>
              <p:nvPr/>
            </p:nvSpPr>
            <p:spPr>
              <a:xfrm>
                <a:off x="1543825" y="3140600"/>
                <a:ext cx="744425" cy="1013375"/>
              </a:xfrm>
              <a:custGeom>
                <a:avLst/>
                <a:gdLst/>
                <a:ahLst/>
                <a:cxnLst/>
                <a:rect l="l" t="t" r="r" b="b"/>
                <a:pathLst>
                  <a:path w="29777" h="40535" extrusionOk="0">
                    <a:moveTo>
                      <a:pt x="3710" y="1"/>
                    </a:moveTo>
                    <a:cubicBezTo>
                      <a:pt x="2365" y="1"/>
                      <a:pt x="1092" y="792"/>
                      <a:pt x="539" y="2100"/>
                    </a:cubicBezTo>
                    <a:lnTo>
                      <a:pt x="1" y="3375"/>
                    </a:lnTo>
                    <a:lnTo>
                      <a:pt x="20282" y="11954"/>
                    </a:lnTo>
                    <a:cubicBezTo>
                      <a:pt x="22023" y="12690"/>
                      <a:pt x="22848" y="14718"/>
                      <a:pt x="22113" y="16459"/>
                    </a:cubicBezTo>
                    <a:lnTo>
                      <a:pt x="15490" y="32145"/>
                    </a:lnTo>
                    <a:cubicBezTo>
                      <a:pt x="14700" y="34012"/>
                      <a:pt x="13318" y="35573"/>
                      <a:pt x="11577" y="36614"/>
                    </a:cubicBezTo>
                    <a:lnTo>
                      <a:pt x="4936" y="40527"/>
                    </a:lnTo>
                    <a:cubicBezTo>
                      <a:pt x="5063" y="40532"/>
                      <a:pt x="5189" y="40534"/>
                      <a:pt x="5316" y="40534"/>
                    </a:cubicBezTo>
                    <a:cubicBezTo>
                      <a:pt x="7019" y="40534"/>
                      <a:pt x="8707" y="40085"/>
                      <a:pt x="10177" y="39217"/>
                    </a:cubicBezTo>
                    <a:lnTo>
                      <a:pt x="18505" y="34299"/>
                    </a:lnTo>
                    <a:cubicBezTo>
                      <a:pt x="20246" y="33276"/>
                      <a:pt x="21628" y="31697"/>
                      <a:pt x="22418" y="29830"/>
                    </a:cubicBezTo>
                    <a:lnTo>
                      <a:pt x="29041" y="14161"/>
                    </a:lnTo>
                    <a:cubicBezTo>
                      <a:pt x="29776" y="12403"/>
                      <a:pt x="28969" y="10374"/>
                      <a:pt x="27210" y="9639"/>
                    </a:cubicBezTo>
                    <a:lnTo>
                      <a:pt x="5044" y="270"/>
                    </a:lnTo>
                    <a:cubicBezTo>
                      <a:pt x="4607" y="87"/>
                      <a:pt x="4155" y="1"/>
                      <a:pt x="3710" y="1"/>
                    </a:cubicBezTo>
                    <a:close/>
                  </a:path>
                </a:pathLst>
              </a:cu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6"/>
              <p:cNvSpPr/>
              <p:nvPr/>
            </p:nvSpPr>
            <p:spPr>
              <a:xfrm>
                <a:off x="2425525" y="1416250"/>
                <a:ext cx="435275" cy="333950"/>
              </a:xfrm>
              <a:custGeom>
                <a:avLst/>
                <a:gdLst/>
                <a:ahLst/>
                <a:cxnLst/>
                <a:rect l="l" t="t" r="r" b="b"/>
                <a:pathLst>
                  <a:path w="17411" h="13358" extrusionOk="0">
                    <a:moveTo>
                      <a:pt x="3391" y="0"/>
                    </a:moveTo>
                    <a:cubicBezTo>
                      <a:pt x="3012" y="0"/>
                      <a:pt x="2657" y="216"/>
                      <a:pt x="2495" y="593"/>
                    </a:cubicBezTo>
                    <a:lnTo>
                      <a:pt x="1903" y="2011"/>
                    </a:lnTo>
                    <a:cubicBezTo>
                      <a:pt x="0" y="6103"/>
                      <a:pt x="1867" y="10967"/>
                      <a:pt x="6031" y="12726"/>
                    </a:cubicBezTo>
                    <a:cubicBezTo>
                      <a:pt x="7047" y="13155"/>
                      <a:pt x="8100" y="13358"/>
                      <a:pt x="9135" y="13358"/>
                    </a:cubicBezTo>
                    <a:cubicBezTo>
                      <a:pt x="12344" y="13358"/>
                      <a:pt x="15381" y="11410"/>
                      <a:pt x="16602" y="8221"/>
                    </a:cubicBezTo>
                    <a:lnTo>
                      <a:pt x="17213" y="6803"/>
                    </a:lnTo>
                    <a:cubicBezTo>
                      <a:pt x="17410" y="6319"/>
                      <a:pt x="17195" y="5744"/>
                      <a:pt x="16692" y="5547"/>
                    </a:cubicBezTo>
                    <a:lnTo>
                      <a:pt x="3770" y="73"/>
                    </a:lnTo>
                    <a:cubicBezTo>
                      <a:pt x="3645" y="24"/>
                      <a:pt x="3516" y="0"/>
                      <a:pt x="3391" y="0"/>
                    </a:cubicBezTo>
                    <a:close/>
                  </a:path>
                </a:pathLst>
              </a:custGeom>
              <a:solidFill>
                <a:srgbClr val="FDFD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6"/>
              <p:cNvSpPr/>
              <p:nvPr/>
            </p:nvSpPr>
            <p:spPr>
              <a:xfrm>
                <a:off x="232350" y="3619625"/>
                <a:ext cx="2428250" cy="67012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rgbClr val="C69C6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6"/>
              <p:cNvSpPr/>
              <p:nvPr/>
            </p:nvSpPr>
            <p:spPr>
              <a:xfrm>
                <a:off x="1120250" y="3619725"/>
                <a:ext cx="1540350" cy="670025"/>
              </a:xfrm>
              <a:custGeom>
                <a:avLst/>
                <a:gdLst/>
                <a:ahLst/>
                <a:cxnLst/>
                <a:rect l="l" t="t" r="r" b="b"/>
                <a:pathLst>
                  <a:path w="61614" h="26801" extrusionOk="0">
                    <a:moveTo>
                      <a:pt x="13385" y="1"/>
                    </a:moveTo>
                    <a:cubicBezTo>
                      <a:pt x="8379" y="1"/>
                      <a:pt x="3521" y="2041"/>
                      <a:pt x="1" y="5783"/>
                    </a:cubicBezTo>
                    <a:cubicBezTo>
                      <a:pt x="2107" y="4998"/>
                      <a:pt x="4279" y="4622"/>
                      <a:pt x="6423" y="4622"/>
                    </a:cubicBezTo>
                    <a:cubicBezTo>
                      <a:pt x="12611" y="4622"/>
                      <a:pt x="18561" y="7757"/>
                      <a:pt x="21987" y="13249"/>
                    </a:cubicBezTo>
                    <a:cubicBezTo>
                      <a:pt x="23416" y="15556"/>
                      <a:pt x="25934" y="16954"/>
                      <a:pt x="28639" y="16954"/>
                    </a:cubicBezTo>
                    <a:cubicBezTo>
                      <a:pt x="28755" y="16954"/>
                      <a:pt x="28870" y="16952"/>
                      <a:pt x="28987" y="16947"/>
                    </a:cubicBezTo>
                    <a:lnTo>
                      <a:pt x="29471" y="16947"/>
                    </a:lnTo>
                    <a:cubicBezTo>
                      <a:pt x="32810" y="16947"/>
                      <a:pt x="35986" y="18311"/>
                      <a:pt x="38284" y="20734"/>
                    </a:cubicBezTo>
                    <a:cubicBezTo>
                      <a:pt x="39717" y="22230"/>
                      <a:pt x="41702" y="23062"/>
                      <a:pt x="43756" y="23062"/>
                    </a:cubicBezTo>
                    <a:cubicBezTo>
                      <a:pt x="44043" y="23062"/>
                      <a:pt x="44331" y="23046"/>
                      <a:pt x="44619" y="23013"/>
                    </a:cubicBezTo>
                    <a:cubicBezTo>
                      <a:pt x="44960" y="22959"/>
                      <a:pt x="45301" y="22941"/>
                      <a:pt x="45625" y="22941"/>
                    </a:cubicBezTo>
                    <a:cubicBezTo>
                      <a:pt x="48604" y="22941"/>
                      <a:pt x="51386" y="24377"/>
                      <a:pt x="53109" y="26800"/>
                    </a:cubicBezTo>
                    <a:lnTo>
                      <a:pt x="59768" y="26800"/>
                    </a:lnTo>
                    <a:cubicBezTo>
                      <a:pt x="59777" y="26800"/>
                      <a:pt x="59786" y="26800"/>
                      <a:pt x="59795" y="26800"/>
                    </a:cubicBezTo>
                    <a:cubicBezTo>
                      <a:pt x="60840" y="26800"/>
                      <a:pt x="61614" y="25768"/>
                      <a:pt x="61311" y="24754"/>
                    </a:cubicBezTo>
                    <a:cubicBezTo>
                      <a:pt x="60051" y="20737"/>
                      <a:pt x="56380" y="18315"/>
                      <a:pt x="52553" y="18315"/>
                    </a:cubicBezTo>
                    <a:cubicBezTo>
                      <a:pt x="50874" y="18315"/>
                      <a:pt x="49165" y="18781"/>
                      <a:pt x="47617" y="19782"/>
                    </a:cubicBezTo>
                    <a:cubicBezTo>
                      <a:pt x="45650" y="15094"/>
                      <a:pt x="41123" y="12315"/>
                      <a:pt x="36387" y="12315"/>
                    </a:cubicBezTo>
                    <a:cubicBezTo>
                      <a:pt x="34596" y="12315"/>
                      <a:pt x="32775" y="12712"/>
                      <a:pt x="31051" y="13555"/>
                    </a:cubicBezTo>
                    <a:cubicBezTo>
                      <a:pt x="29328" y="7147"/>
                      <a:pt x="24266" y="2158"/>
                      <a:pt x="17823" y="542"/>
                    </a:cubicBezTo>
                    <a:cubicBezTo>
                      <a:pt x="16351" y="178"/>
                      <a:pt x="14861" y="1"/>
                      <a:pt x="13385" y="1"/>
                    </a:cubicBez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53" name="Google Shape;153;p6">
            <a:extLst>
              <a:ext uri="{C183D7F6-B498-43B3-948B-1728B52AA6E4}">
                <adec:decorative xmlns:adec="http://schemas.microsoft.com/office/drawing/2017/decorative" val="1"/>
              </a:ext>
            </a:extLst>
          </p:cNvPr>
          <p:cNvGrpSpPr/>
          <p:nvPr/>
        </p:nvGrpSpPr>
        <p:grpSpPr>
          <a:xfrm>
            <a:off x="150433" y="2548845"/>
            <a:ext cx="566218" cy="620530"/>
            <a:chOff x="908000" y="2582906"/>
            <a:chExt cx="633000" cy="633000"/>
          </a:xfrm>
        </p:grpSpPr>
        <p:sp>
          <p:nvSpPr>
            <p:cNvPr id="154" name="Google Shape;154;p6"/>
            <p:cNvSpPr/>
            <p:nvPr/>
          </p:nvSpPr>
          <p:spPr>
            <a:xfrm>
              <a:off x="908000" y="2582906"/>
              <a:ext cx="633000" cy="633000"/>
            </a:xfrm>
            <a:prstGeom prst="ellipse">
              <a:avLst/>
            </a:prstGeom>
            <a:solidFill>
              <a:srgbClr val="E5F7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5" name="Google Shape;155;p6"/>
            <p:cNvGrpSpPr/>
            <p:nvPr/>
          </p:nvGrpSpPr>
          <p:grpSpPr>
            <a:xfrm>
              <a:off x="1052313" y="2801514"/>
              <a:ext cx="344604" cy="195750"/>
              <a:chOff x="-28376304" y="10604831"/>
              <a:chExt cx="2871700" cy="1631250"/>
            </a:xfrm>
          </p:grpSpPr>
          <p:sp>
            <p:nvSpPr>
              <p:cNvPr id="156" name="Google Shape;156;p6"/>
              <p:cNvSpPr/>
              <p:nvPr/>
            </p:nvSpPr>
            <p:spPr>
              <a:xfrm>
                <a:off x="-26012779" y="10912756"/>
                <a:ext cx="426075" cy="439475"/>
              </a:xfrm>
              <a:custGeom>
                <a:avLst/>
                <a:gdLst/>
                <a:ahLst/>
                <a:cxnLst/>
                <a:rect l="l" t="t" r="r" b="b"/>
                <a:pathLst>
                  <a:path w="17043" h="17579" extrusionOk="0">
                    <a:moveTo>
                      <a:pt x="2894" y="0"/>
                    </a:moveTo>
                    <a:cubicBezTo>
                      <a:pt x="2056" y="0"/>
                      <a:pt x="1325" y="638"/>
                      <a:pt x="1248" y="1512"/>
                    </a:cubicBezTo>
                    <a:cubicBezTo>
                      <a:pt x="1" y="14397"/>
                      <a:pt x="5984" y="17579"/>
                      <a:pt x="10073" y="17579"/>
                    </a:cubicBezTo>
                    <a:cubicBezTo>
                      <a:pt x="11514" y="17579"/>
                      <a:pt x="12720" y="17183"/>
                      <a:pt x="13291" y="16678"/>
                    </a:cubicBezTo>
                    <a:cubicBezTo>
                      <a:pt x="15068" y="15099"/>
                      <a:pt x="17042" y="9517"/>
                      <a:pt x="13399" y="5317"/>
                    </a:cubicBezTo>
                    <a:cubicBezTo>
                      <a:pt x="10832" y="2374"/>
                      <a:pt x="5986" y="758"/>
                      <a:pt x="3330" y="58"/>
                    </a:cubicBezTo>
                    <a:cubicBezTo>
                      <a:pt x="3183" y="19"/>
                      <a:pt x="3037" y="0"/>
                      <a:pt x="2894" y="0"/>
                    </a:cubicBezTo>
                    <a:close/>
                  </a:path>
                </a:pathLst>
              </a:custGeom>
              <a:solidFill>
                <a:srgbClr val="8CC6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6"/>
              <p:cNvSpPr/>
              <p:nvPr/>
            </p:nvSpPr>
            <p:spPr>
              <a:xfrm>
                <a:off x="-28376304" y="11031681"/>
                <a:ext cx="2871700" cy="1204400"/>
              </a:xfrm>
              <a:custGeom>
                <a:avLst/>
                <a:gdLst/>
                <a:ahLst/>
                <a:cxnLst/>
                <a:rect l="l" t="t" r="r" b="b"/>
                <a:pathLst>
                  <a:path w="114868" h="48176" extrusionOk="0">
                    <a:moveTo>
                      <a:pt x="57802" y="0"/>
                    </a:moveTo>
                    <a:cubicBezTo>
                      <a:pt x="57673" y="0"/>
                      <a:pt x="57545" y="1"/>
                      <a:pt x="57416" y="4"/>
                    </a:cubicBezTo>
                    <a:cubicBezTo>
                      <a:pt x="48299" y="165"/>
                      <a:pt x="40240" y="6034"/>
                      <a:pt x="37314" y="14667"/>
                    </a:cubicBezTo>
                    <a:cubicBezTo>
                      <a:pt x="37018" y="15558"/>
                      <a:pt x="36183" y="16113"/>
                      <a:pt x="35307" y="16113"/>
                    </a:cubicBezTo>
                    <a:cubicBezTo>
                      <a:pt x="35018" y="16113"/>
                      <a:pt x="34724" y="16053"/>
                      <a:pt x="34443" y="15923"/>
                    </a:cubicBezTo>
                    <a:cubicBezTo>
                      <a:pt x="32463" y="14991"/>
                      <a:pt x="30371" y="14545"/>
                      <a:pt x="28307" y="14545"/>
                    </a:cubicBezTo>
                    <a:cubicBezTo>
                      <a:pt x="23540" y="14545"/>
                      <a:pt x="18925" y="16924"/>
                      <a:pt x="16208" y="21182"/>
                    </a:cubicBezTo>
                    <a:cubicBezTo>
                      <a:pt x="15812" y="21804"/>
                      <a:pt x="15138" y="22159"/>
                      <a:pt x="14431" y="22159"/>
                    </a:cubicBezTo>
                    <a:cubicBezTo>
                      <a:pt x="14240" y="22159"/>
                      <a:pt x="14047" y="22133"/>
                      <a:pt x="13856" y="22080"/>
                    </a:cubicBezTo>
                    <a:cubicBezTo>
                      <a:pt x="12818" y="21770"/>
                      <a:pt x="11776" y="21624"/>
                      <a:pt x="10756" y="21624"/>
                    </a:cubicBezTo>
                    <a:cubicBezTo>
                      <a:pt x="5271" y="21624"/>
                      <a:pt x="409" y="25853"/>
                      <a:pt x="1" y="31664"/>
                    </a:cubicBezTo>
                    <a:lnTo>
                      <a:pt x="1" y="48176"/>
                    </a:lnTo>
                    <a:lnTo>
                      <a:pt x="114868" y="48176"/>
                    </a:lnTo>
                    <a:lnTo>
                      <a:pt x="114868" y="31664"/>
                    </a:lnTo>
                    <a:cubicBezTo>
                      <a:pt x="114456" y="26004"/>
                      <a:pt x="109754" y="21631"/>
                      <a:pt x="104116" y="21631"/>
                    </a:cubicBezTo>
                    <a:cubicBezTo>
                      <a:pt x="104104" y="21631"/>
                      <a:pt x="104093" y="21631"/>
                      <a:pt x="104081" y="21631"/>
                    </a:cubicBezTo>
                    <a:cubicBezTo>
                      <a:pt x="104039" y="21630"/>
                      <a:pt x="103996" y="21630"/>
                      <a:pt x="103954" y="21630"/>
                    </a:cubicBezTo>
                    <a:cubicBezTo>
                      <a:pt x="102562" y="21630"/>
                      <a:pt x="101189" y="21916"/>
                      <a:pt x="99917" y="22456"/>
                    </a:cubicBezTo>
                    <a:cubicBezTo>
                      <a:pt x="99662" y="22562"/>
                      <a:pt x="99396" y="22613"/>
                      <a:pt x="99134" y="22613"/>
                    </a:cubicBezTo>
                    <a:cubicBezTo>
                      <a:pt x="98420" y="22613"/>
                      <a:pt x="97731" y="22238"/>
                      <a:pt x="97350" y="21595"/>
                    </a:cubicBezTo>
                    <a:cubicBezTo>
                      <a:pt x="94712" y="17137"/>
                      <a:pt x="89957" y="14538"/>
                      <a:pt x="84988" y="14538"/>
                    </a:cubicBezTo>
                    <a:cubicBezTo>
                      <a:pt x="83536" y="14538"/>
                      <a:pt x="82065" y="14761"/>
                      <a:pt x="80623" y="15223"/>
                    </a:cubicBezTo>
                    <a:cubicBezTo>
                      <a:pt x="80412" y="15291"/>
                      <a:pt x="80198" y="15324"/>
                      <a:pt x="79986" y="15324"/>
                    </a:cubicBezTo>
                    <a:cubicBezTo>
                      <a:pt x="79136" y="15324"/>
                      <a:pt x="78337" y="14801"/>
                      <a:pt x="78020" y="13967"/>
                    </a:cubicBezTo>
                    <a:cubicBezTo>
                      <a:pt x="74835" y="5544"/>
                      <a:pt x="66766" y="0"/>
                      <a:pt x="57802" y="0"/>
                    </a:cubicBezTo>
                    <a:close/>
                  </a:path>
                </a:pathLst>
              </a:custGeom>
              <a:solidFill>
                <a:srgbClr val="C69C6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6"/>
              <p:cNvSpPr/>
              <p:nvPr/>
            </p:nvSpPr>
            <p:spPr>
              <a:xfrm>
                <a:off x="-26783429" y="11053306"/>
                <a:ext cx="857950" cy="561200"/>
              </a:xfrm>
              <a:custGeom>
                <a:avLst/>
                <a:gdLst/>
                <a:ahLst/>
                <a:cxnLst/>
                <a:rect l="l" t="t" r="r" b="b"/>
                <a:pathLst>
                  <a:path w="34318" h="22448" extrusionOk="0">
                    <a:moveTo>
                      <a:pt x="1" y="0"/>
                    </a:moveTo>
                    <a:lnTo>
                      <a:pt x="1" y="4164"/>
                    </a:lnTo>
                    <a:cubicBezTo>
                      <a:pt x="3267" y="6623"/>
                      <a:pt x="5780" y="9961"/>
                      <a:pt x="7234" y="13784"/>
                    </a:cubicBezTo>
                    <a:cubicBezTo>
                      <a:pt x="7563" y="14629"/>
                      <a:pt x="8361" y="15142"/>
                      <a:pt x="9217" y="15142"/>
                    </a:cubicBezTo>
                    <a:cubicBezTo>
                      <a:pt x="9434" y="15142"/>
                      <a:pt x="9655" y="15109"/>
                      <a:pt x="9872" y="15040"/>
                    </a:cubicBezTo>
                    <a:cubicBezTo>
                      <a:pt x="11303" y="14589"/>
                      <a:pt x="12760" y="14372"/>
                      <a:pt x="14199" y="14372"/>
                    </a:cubicBezTo>
                    <a:cubicBezTo>
                      <a:pt x="19170" y="14372"/>
                      <a:pt x="23919" y="16962"/>
                      <a:pt x="26564" y="21430"/>
                    </a:cubicBezTo>
                    <a:cubicBezTo>
                      <a:pt x="26945" y="22073"/>
                      <a:pt x="27633" y="22448"/>
                      <a:pt x="28348" y="22448"/>
                    </a:cubicBezTo>
                    <a:cubicBezTo>
                      <a:pt x="28610" y="22448"/>
                      <a:pt x="28875" y="22397"/>
                      <a:pt x="29131" y="22291"/>
                    </a:cubicBezTo>
                    <a:cubicBezTo>
                      <a:pt x="30441" y="21735"/>
                      <a:pt x="31859" y="21466"/>
                      <a:pt x="33294" y="21466"/>
                    </a:cubicBezTo>
                    <a:cubicBezTo>
                      <a:pt x="33635" y="21466"/>
                      <a:pt x="33977" y="21484"/>
                      <a:pt x="34318" y="21520"/>
                    </a:cubicBezTo>
                    <a:cubicBezTo>
                      <a:pt x="33977" y="21340"/>
                      <a:pt x="33689" y="21071"/>
                      <a:pt x="33492" y="20730"/>
                    </a:cubicBezTo>
                    <a:cubicBezTo>
                      <a:pt x="30852" y="16269"/>
                      <a:pt x="26102" y="13681"/>
                      <a:pt x="21127" y="13681"/>
                    </a:cubicBezTo>
                    <a:cubicBezTo>
                      <a:pt x="19676" y="13681"/>
                      <a:pt x="18207" y="13901"/>
                      <a:pt x="16764" y="14358"/>
                    </a:cubicBezTo>
                    <a:cubicBezTo>
                      <a:pt x="16554" y="14426"/>
                      <a:pt x="16339" y="14459"/>
                      <a:pt x="16128" y="14459"/>
                    </a:cubicBezTo>
                    <a:cubicBezTo>
                      <a:pt x="15278" y="14459"/>
                      <a:pt x="14478" y="13936"/>
                      <a:pt x="14162" y="13102"/>
                    </a:cubicBezTo>
                    <a:cubicBezTo>
                      <a:pt x="11757" y="6749"/>
                      <a:pt x="6516" y="1903"/>
                      <a:pt x="1" y="0"/>
                    </a:cubicBez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6"/>
              <p:cNvSpPr/>
              <p:nvPr/>
            </p:nvSpPr>
            <p:spPr>
              <a:xfrm>
                <a:off x="-25890054" y="11572431"/>
                <a:ext cx="385450" cy="663650"/>
              </a:xfrm>
              <a:custGeom>
                <a:avLst/>
                <a:gdLst/>
                <a:ahLst/>
                <a:cxnLst/>
                <a:rect l="l" t="t" r="r" b="b"/>
                <a:pathLst>
                  <a:path w="15418" h="26546" extrusionOk="0">
                    <a:moveTo>
                      <a:pt x="4468" y="0"/>
                    </a:moveTo>
                    <a:cubicBezTo>
                      <a:pt x="3076" y="0"/>
                      <a:pt x="1703" y="286"/>
                      <a:pt x="431" y="826"/>
                    </a:cubicBezTo>
                    <a:cubicBezTo>
                      <a:pt x="288" y="880"/>
                      <a:pt x="144" y="916"/>
                      <a:pt x="0" y="952"/>
                    </a:cubicBezTo>
                    <a:cubicBezTo>
                      <a:pt x="4667" y="1975"/>
                      <a:pt x="8095" y="5960"/>
                      <a:pt x="8454" y="10716"/>
                    </a:cubicBezTo>
                    <a:lnTo>
                      <a:pt x="8454" y="26546"/>
                    </a:lnTo>
                    <a:lnTo>
                      <a:pt x="15418" y="26546"/>
                    </a:lnTo>
                    <a:lnTo>
                      <a:pt x="15418" y="10034"/>
                    </a:lnTo>
                    <a:cubicBezTo>
                      <a:pt x="14988" y="4374"/>
                      <a:pt x="10286" y="1"/>
                      <a:pt x="4630" y="1"/>
                    </a:cubicBezTo>
                    <a:cubicBezTo>
                      <a:pt x="4618" y="1"/>
                      <a:pt x="4607" y="1"/>
                      <a:pt x="4595" y="1"/>
                    </a:cubicBezTo>
                    <a:cubicBezTo>
                      <a:pt x="4553" y="0"/>
                      <a:pt x="4510" y="0"/>
                      <a:pt x="4468" y="0"/>
                    </a:cubicBez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6"/>
              <p:cNvSpPr/>
              <p:nvPr/>
            </p:nvSpPr>
            <p:spPr>
              <a:xfrm>
                <a:off x="-27653454" y="10604831"/>
                <a:ext cx="524125" cy="420300"/>
              </a:xfrm>
              <a:custGeom>
                <a:avLst/>
                <a:gdLst/>
                <a:ahLst/>
                <a:cxnLst/>
                <a:rect l="l" t="t" r="r" b="b"/>
                <a:pathLst>
                  <a:path w="20965" h="16812" extrusionOk="0">
                    <a:moveTo>
                      <a:pt x="14334" y="0"/>
                    </a:moveTo>
                    <a:cubicBezTo>
                      <a:pt x="11547" y="0"/>
                      <a:pt x="8409" y="356"/>
                      <a:pt x="5960" y="1607"/>
                    </a:cubicBezTo>
                    <a:cubicBezTo>
                      <a:pt x="270" y="4532"/>
                      <a:pt x="1" y="11370"/>
                      <a:pt x="1221" y="13793"/>
                    </a:cubicBezTo>
                    <a:lnTo>
                      <a:pt x="1221" y="13811"/>
                    </a:lnTo>
                    <a:cubicBezTo>
                      <a:pt x="1866" y="15100"/>
                      <a:pt x="4484" y="16812"/>
                      <a:pt x="7712" y="16812"/>
                    </a:cubicBezTo>
                    <a:cubicBezTo>
                      <a:pt x="12035" y="16812"/>
                      <a:pt x="17450" y="13741"/>
                      <a:pt x="20677" y="2468"/>
                    </a:cubicBezTo>
                    <a:cubicBezTo>
                      <a:pt x="20964" y="1481"/>
                      <a:pt x="20300" y="458"/>
                      <a:pt x="19277" y="332"/>
                    </a:cubicBezTo>
                    <a:cubicBezTo>
                      <a:pt x="18028" y="171"/>
                      <a:pt x="16265" y="0"/>
                      <a:pt x="14334" y="0"/>
                    </a:cubicBezTo>
                    <a:close/>
                  </a:path>
                </a:pathLst>
              </a:custGeom>
              <a:solidFill>
                <a:srgbClr val="8CC6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6"/>
              <p:cNvSpPr/>
              <p:nvPr/>
            </p:nvSpPr>
            <p:spPr>
              <a:xfrm>
                <a:off x="-28344454" y="10604831"/>
                <a:ext cx="524125" cy="420300"/>
              </a:xfrm>
              <a:custGeom>
                <a:avLst/>
                <a:gdLst/>
                <a:ahLst/>
                <a:cxnLst/>
                <a:rect l="l" t="t" r="r" b="b"/>
                <a:pathLst>
                  <a:path w="20965" h="16812" extrusionOk="0">
                    <a:moveTo>
                      <a:pt x="6613" y="0"/>
                    </a:moveTo>
                    <a:cubicBezTo>
                      <a:pt x="4682" y="0"/>
                      <a:pt x="2919" y="171"/>
                      <a:pt x="1670" y="332"/>
                    </a:cubicBezTo>
                    <a:cubicBezTo>
                      <a:pt x="647" y="458"/>
                      <a:pt x="1" y="1481"/>
                      <a:pt x="288" y="2468"/>
                    </a:cubicBezTo>
                    <a:cubicBezTo>
                      <a:pt x="3504" y="13741"/>
                      <a:pt x="8915" y="16812"/>
                      <a:pt x="13240" y="16812"/>
                    </a:cubicBezTo>
                    <a:cubicBezTo>
                      <a:pt x="16468" y="16812"/>
                      <a:pt x="19092" y="15100"/>
                      <a:pt x="19744" y="13811"/>
                    </a:cubicBezTo>
                    <a:cubicBezTo>
                      <a:pt x="20964" y="11370"/>
                      <a:pt x="20695" y="4532"/>
                      <a:pt x="14987" y="1607"/>
                    </a:cubicBezTo>
                    <a:cubicBezTo>
                      <a:pt x="12538" y="356"/>
                      <a:pt x="9400" y="0"/>
                      <a:pt x="6613" y="0"/>
                    </a:cubicBezTo>
                    <a:close/>
                  </a:path>
                </a:pathLst>
              </a:custGeom>
              <a:solidFill>
                <a:srgbClr val="8CC6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6"/>
              <p:cNvSpPr/>
              <p:nvPr/>
            </p:nvSpPr>
            <p:spPr>
              <a:xfrm>
                <a:off x="-27123979" y="10676281"/>
                <a:ext cx="965625" cy="1117650"/>
              </a:xfrm>
              <a:custGeom>
                <a:avLst/>
                <a:gdLst/>
                <a:ahLst/>
                <a:cxnLst/>
                <a:rect l="l" t="t" r="r" b="b"/>
                <a:pathLst>
                  <a:path w="38625" h="44706" extrusionOk="0">
                    <a:moveTo>
                      <a:pt x="24622" y="0"/>
                    </a:moveTo>
                    <a:cubicBezTo>
                      <a:pt x="22951" y="0"/>
                      <a:pt x="21279" y="265"/>
                      <a:pt x="19671" y="795"/>
                    </a:cubicBezTo>
                    <a:cubicBezTo>
                      <a:pt x="16746" y="1764"/>
                      <a:pt x="14161" y="3523"/>
                      <a:pt x="12205" y="5910"/>
                    </a:cubicBezTo>
                    <a:cubicBezTo>
                      <a:pt x="8023" y="10971"/>
                      <a:pt x="7323" y="17702"/>
                      <a:pt x="10374" y="23463"/>
                    </a:cubicBezTo>
                    <a:cubicBezTo>
                      <a:pt x="10464" y="23624"/>
                      <a:pt x="10554" y="23786"/>
                      <a:pt x="10644" y="23947"/>
                    </a:cubicBezTo>
                    <a:cubicBezTo>
                      <a:pt x="12115" y="26460"/>
                      <a:pt x="12169" y="29547"/>
                      <a:pt x="10769" y="32096"/>
                    </a:cubicBezTo>
                    <a:cubicBezTo>
                      <a:pt x="10536" y="32544"/>
                      <a:pt x="10267" y="32975"/>
                      <a:pt x="9944" y="33370"/>
                    </a:cubicBezTo>
                    <a:cubicBezTo>
                      <a:pt x="9567" y="33855"/>
                      <a:pt x="9136" y="35219"/>
                      <a:pt x="8705" y="35578"/>
                    </a:cubicBezTo>
                    <a:cubicBezTo>
                      <a:pt x="8593" y="35671"/>
                      <a:pt x="8481" y="35704"/>
                      <a:pt x="8366" y="35704"/>
                    </a:cubicBezTo>
                    <a:cubicBezTo>
                      <a:pt x="8105" y="35704"/>
                      <a:pt x="7836" y="35533"/>
                      <a:pt x="7557" y="35533"/>
                    </a:cubicBezTo>
                    <a:cubicBezTo>
                      <a:pt x="7468" y="35533"/>
                      <a:pt x="7378" y="35550"/>
                      <a:pt x="7287" y="35596"/>
                    </a:cubicBezTo>
                    <a:cubicBezTo>
                      <a:pt x="6246" y="36134"/>
                      <a:pt x="5116" y="36457"/>
                      <a:pt x="3949" y="36529"/>
                    </a:cubicBezTo>
                    <a:cubicBezTo>
                      <a:pt x="1705" y="36690"/>
                      <a:pt x="0" y="38665"/>
                      <a:pt x="162" y="40908"/>
                    </a:cubicBezTo>
                    <a:cubicBezTo>
                      <a:pt x="316" y="43069"/>
                      <a:pt x="2110" y="44706"/>
                      <a:pt x="4242" y="44706"/>
                    </a:cubicBezTo>
                    <a:cubicBezTo>
                      <a:pt x="4341" y="44706"/>
                      <a:pt x="4441" y="44702"/>
                      <a:pt x="4541" y="44695"/>
                    </a:cubicBezTo>
                    <a:cubicBezTo>
                      <a:pt x="7287" y="44498"/>
                      <a:pt x="9926" y="43636"/>
                      <a:pt x="12241" y="42164"/>
                    </a:cubicBezTo>
                    <a:cubicBezTo>
                      <a:pt x="12743" y="41859"/>
                      <a:pt x="10949" y="39167"/>
                      <a:pt x="11379" y="38826"/>
                    </a:cubicBezTo>
                    <a:cubicBezTo>
                      <a:pt x="11418" y="38795"/>
                      <a:pt x="11473" y="38782"/>
                      <a:pt x="11542" y="38782"/>
                    </a:cubicBezTo>
                    <a:cubicBezTo>
                      <a:pt x="12203" y="38782"/>
                      <a:pt x="14136" y="40064"/>
                      <a:pt x="14797" y="40064"/>
                    </a:cubicBezTo>
                    <a:cubicBezTo>
                      <a:pt x="14872" y="40064"/>
                      <a:pt x="14931" y="40048"/>
                      <a:pt x="14969" y="40011"/>
                    </a:cubicBezTo>
                    <a:cubicBezTo>
                      <a:pt x="16172" y="38826"/>
                      <a:pt x="17195" y="37444"/>
                      <a:pt x="18002" y="35955"/>
                    </a:cubicBezTo>
                    <a:cubicBezTo>
                      <a:pt x="20712" y="30911"/>
                      <a:pt x="20605" y="24845"/>
                      <a:pt x="17751" y="19891"/>
                    </a:cubicBezTo>
                    <a:cubicBezTo>
                      <a:pt x="17715" y="19801"/>
                      <a:pt x="17661" y="19730"/>
                      <a:pt x="17625" y="19640"/>
                    </a:cubicBezTo>
                    <a:cubicBezTo>
                      <a:pt x="16118" y="16804"/>
                      <a:pt x="16459" y="13627"/>
                      <a:pt x="18523" y="11133"/>
                    </a:cubicBezTo>
                    <a:cubicBezTo>
                      <a:pt x="19807" y="9584"/>
                      <a:pt x="21959" y="8197"/>
                      <a:pt x="24608" y="8197"/>
                    </a:cubicBezTo>
                    <a:cubicBezTo>
                      <a:pt x="25366" y="8197"/>
                      <a:pt x="26164" y="8311"/>
                      <a:pt x="26994" y="8566"/>
                    </a:cubicBezTo>
                    <a:lnTo>
                      <a:pt x="32845" y="10361"/>
                    </a:lnTo>
                    <a:cubicBezTo>
                      <a:pt x="33239" y="10478"/>
                      <a:pt x="33638" y="10535"/>
                      <a:pt x="34031" y="10535"/>
                    </a:cubicBezTo>
                    <a:cubicBezTo>
                      <a:pt x="35677" y="10535"/>
                      <a:pt x="37215" y="9546"/>
                      <a:pt x="37853" y="7938"/>
                    </a:cubicBezTo>
                    <a:cubicBezTo>
                      <a:pt x="38625" y="5946"/>
                      <a:pt x="37745" y="3684"/>
                      <a:pt x="35825" y="2751"/>
                    </a:cubicBezTo>
                    <a:cubicBezTo>
                      <a:pt x="35645" y="2661"/>
                      <a:pt x="35448" y="2589"/>
                      <a:pt x="35250" y="2536"/>
                    </a:cubicBezTo>
                    <a:lnTo>
                      <a:pt x="29399" y="741"/>
                    </a:lnTo>
                    <a:cubicBezTo>
                      <a:pt x="27848" y="247"/>
                      <a:pt x="26235" y="0"/>
                      <a:pt x="24622" y="0"/>
                    </a:cubicBezTo>
                    <a:close/>
                  </a:path>
                </a:pathLst>
              </a:custGeom>
              <a:solidFill>
                <a:srgbClr val="FBB0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6"/>
              <p:cNvSpPr/>
              <p:nvPr/>
            </p:nvSpPr>
            <p:spPr>
              <a:xfrm>
                <a:off x="-27452429" y="11667106"/>
                <a:ext cx="86625" cy="86625"/>
              </a:xfrm>
              <a:custGeom>
                <a:avLst/>
                <a:gdLst/>
                <a:ahLst/>
                <a:cxnLst/>
                <a:rect l="l" t="t" r="r" b="b"/>
                <a:pathLst>
                  <a:path w="3465" h="3465" extrusionOk="0">
                    <a:moveTo>
                      <a:pt x="1723" y="1"/>
                    </a:moveTo>
                    <a:cubicBezTo>
                      <a:pt x="772" y="1"/>
                      <a:pt x="0" y="773"/>
                      <a:pt x="0" y="1742"/>
                    </a:cubicBezTo>
                    <a:cubicBezTo>
                      <a:pt x="0" y="2693"/>
                      <a:pt x="772" y="3465"/>
                      <a:pt x="1723" y="3465"/>
                    </a:cubicBezTo>
                    <a:cubicBezTo>
                      <a:pt x="2693" y="3465"/>
                      <a:pt x="3464" y="2693"/>
                      <a:pt x="3464" y="1742"/>
                    </a:cubicBezTo>
                    <a:cubicBezTo>
                      <a:pt x="3464" y="773"/>
                      <a:pt x="2693" y="1"/>
                      <a:pt x="1723" y="1"/>
                    </a:cubicBez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6"/>
              <p:cNvSpPr/>
              <p:nvPr/>
            </p:nvSpPr>
            <p:spPr>
              <a:xfrm>
                <a:off x="-26341454" y="11699431"/>
                <a:ext cx="86625" cy="87050"/>
              </a:xfrm>
              <a:custGeom>
                <a:avLst/>
                <a:gdLst/>
                <a:ahLst/>
                <a:cxnLst/>
                <a:rect l="l" t="t" r="r" b="b"/>
                <a:pathLst>
                  <a:path w="3465" h="3482" extrusionOk="0">
                    <a:moveTo>
                      <a:pt x="1742" y="0"/>
                    </a:moveTo>
                    <a:cubicBezTo>
                      <a:pt x="772" y="0"/>
                      <a:pt x="1" y="790"/>
                      <a:pt x="1" y="1741"/>
                    </a:cubicBezTo>
                    <a:cubicBezTo>
                      <a:pt x="1" y="2692"/>
                      <a:pt x="772" y="3482"/>
                      <a:pt x="1742" y="3482"/>
                    </a:cubicBezTo>
                    <a:cubicBezTo>
                      <a:pt x="2693" y="3482"/>
                      <a:pt x="3465" y="2692"/>
                      <a:pt x="3465" y="1741"/>
                    </a:cubicBezTo>
                    <a:cubicBezTo>
                      <a:pt x="3465" y="790"/>
                      <a:pt x="2693" y="0"/>
                      <a:pt x="1742" y="0"/>
                    </a:cubicBez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6"/>
              <p:cNvSpPr/>
              <p:nvPr/>
            </p:nvSpPr>
            <p:spPr>
              <a:xfrm>
                <a:off x="-26836804" y="11972231"/>
                <a:ext cx="86625" cy="86625"/>
              </a:xfrm>
              <a:custGeom>
                <a:avLst/>
                <a:gdLst/>
                <a:ahLst/>
                <a:cxnLst/>
                <a:rect l="l" t="t" r="r" b="b"/>
                <a:pathLst>
                  <a:path w="3465" h="3465" extrusionOk="0">
                    <a:moveTo>
                      <a:pt x="1741" y="0"/>
                    </a:moveTo>
                    <a:cubicBezTo>
                      <a:pt x="772" y="0"/>
                      <a:pt x="0" y="772"/>
                      <a:pt x="0" y="1723"/>
                    </a:cubicBezTo>
                    <a:cubicBezTo>
                      <a:pt x="0" y="2693"/>
                      <a:pt x="772" y="3464"/>
                      <a:pt x="1741" y="3464"/>
                    </a:cubicBezTo>
                    <a:cubicBezTo>
                      <a:pt x="2692" y="3464"/>
                      <a:pt x="3464" y="2693"/>
                      <a:pt x="3464" y="1723"/>
                    </a:cubicBezTo>
                    <a:cubicBezTo>
                      <a:pt x="3464" y="772"/>
                      <a:pt x="2692" y="0"/>
                      <a:pt x="1741" y="0"/>
                    </a:cubicBez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6"/>
              <p:cNvSpPr/>
              <p:nvPr/>
            </p:nvSpPr>
            <p:spPr>
              <a:xfrm>
                <a:off x="-26096454" y="11981656"/>
                <a:ext cx="86625" cy="86625"/>
              </a:xfrm>
              <a:custGeom>
                <a:avLst/>
                <a:gdLst/>
                <a:ahLst/>
                <a:cxnLst/>
                <a:rect l="l" t="t" r="r" b="b"/>
                <a:pathLst>
                  <a:path w="3465" h="3465" extrusionOk="0">
                    <a:moveTo>
                      <a:pt x="1723" y="0"/>
                    </a:moveTo>
                    <a:cubicBezTo>
                      <a:pt x="772" y="0"/>
                      <a:pt x="0" y="772"/>
                      <a:pt x="0" y="1723"/>
                    </a:cubicBezTo>
                    <a:cubicBezTo>
                      <a:pt x="0" y="2675"/>
                      <a:pt x="772" y="3464"/>
                      <a:pt x="1723" y="3464"/>
                    </a:cubicBezTo>
                    <a:cubicBezTo>
                      <a:pt x="2693" y="3464"/>
                      <a:pt x="3464" y="2675"/>
                      <a:pt x="3464" y="1723"/>
                    </a:cubicBezTo>
                    <a:cubicBezTo>
                      <a:pt x="3464" y="772"/>
                      <a:pt x="2693" y="0"/>
                      <a:pt x="1723" y="0"/>
                    </a:cubicBez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6"/>
              <p:cNvSpPr/>
              <p:nvPr/>
            </p:nvSpPr>
            <p:spPr>
              <a:xfrm>
                <a:off x="-27971579" y="11887881"/>
                <a:ext cx="87075" cy="86625"/>
              </a:xfrm>
              <a:custGeom>
                <a:avLst/>
                <a:gdLst/>
                <a:ahLst/>
                <a:cxnLst/>
                <a:rect l="l" t="t" r="r" b="b"/>
                <a:pathLst>
                  <a:path w="3483" h="3465" extrusionOk="0">
                    <a:moveTo>
                      <a:pt x="1742" y="0"/>
                    </a:moveTo>
                    <a:cubicBezTo>
                      <a:pt x="790" y="0"/>
                      <a:pt x="1" y="772"/>
                      <a:pt x="1" y="1723"/>
                    </a:cubicBezTo>
                    <a:cubicBezTo>
                      <a:pt x="1" y="2692"/>
                      <a:pt x="790" y="3464"/>
                      <a:pt x="1742" y="3464"/>
                    </a:cubicBezTo>
                    <a:cubicBezTo>
                      <a:pt x="2693" y="3464"/>
                      <a:pt x="3483" y="2692"/>
                      <a:pt x="3483" y="1723"/>
                    </a:cubicBezTo>
                    <a:cubicBezTo>
                      <a:pt x="3483" y="772"/>
                      <a:pt x="2693" y="0"/>
                      <a:pt x="1742" y="0"/>
                    </a:cubicBez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6"/>
              <p:cNvSpPr/>
              <p:nvPr/>
            </p:nvSpPr>
            <p:spPr>
              <a:xfrm>
                <a:off x="-25871654" y="11155456"/>
                <a:ext cx="293925" cy="832500"/>
              </a:xfrm>
              <a:custGeom>
                <a:avLst/>
                <a:gdLst/>
                <a:ahLst/>
                <a:cxnLst/>
                <a:rect l="l" t="t" r="r" b="b"/>
                <a:pathLst>
                  <a:path w="11757" h="33300" extrusionOk="0">
                    <a:moveTo>
                      <a:pt x="3787" y="0"/>
                    </a:moveTo>
                    <a:cubicBezTo>
                      <a:pt x="3409" y="0"/>
                      <a:pt x="3028" y="125"/>
                      <a:pt x="2710" y="383"/>
                    </a:cubicBezTo>
                    <a:cubicBezTo>
                      <a:pt x="1921" y="1011"/>
                      <a:pt x="1849" y="2178"/>
                      <a:pt x="2513" y="2914"/>
                    </a:cubicBezTo>
                    <a:cubicBezTo>
                      <a:pt x="5151" y="6162"/>
                      <a:pt x="7790" y="12606"/>
                      <a:pt x="449" y="30930"/>
                    </a:cubicBezTo>
                    <a:cubicBezTo>
                      <a:pt x="0" y="32061"/>
                      <a:pt x="826" y="33300"/>
                      <a:pt x="2046" y="33300"/>
                    </a:cubicBezTo>
                    <a:cubicBezTo>
                      <a:pt x="2764" y="33300"/>
                      <a:pt x="3392" y="32869"/>
                      <a:pt x="3662" y="32205"/>
                    </a:cubicBezTo>
                    <a:cubicBezTo>
                      <a:pt x="7826" y="21831"/>
                      <a:pt x="11756" y="8855"/>
                      <a:pt x="5205" y="742"/>
                    </a:cubicBezTo>
                    <a:cubicBezTo>
                      <a:pt x="4867" y="256"/>
                      <a:pt x="4330" y="0"/>
                      <a:pt x="3787" y="0"/>
                    </a:cubicBezTo>
                    <a:close/>
                  </a:path>
                </a:pathLst>
              </a:custGeom>
              <a:solidFill>
                <a:srgbClr val="249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6"/>
              <p:cNvSpPr/>
              <p:nvPr/>
            </p:nvSpPr>
            <p:spPr>
              <a:xfrm>
                <a:off x="-28058179" y="10808856"/>
                <a:ext cx="640325" cy="901800"/>
              </a:xfrm>
              <a:custGeom>
                <a:avLst/>
                <a:gdLst/>
                <a:ahLst/>
                <a:cxnLst/>
                <a:rect l="l" t="t" r="r" b="b"/>
                <a:pathLst>
                  <a:path w="25613" h="36072" extrusionOk="0">
                    <a:moveTo>
                      <a:pt x="1996" y="1"/>
                    </a:moveTo>
                    <a:cubicBezTo>
                      <a:pt x="1387" y="1"/>
                      <a:pt x="796" y="320"/>
                      <a:pt x="485" y="894"/>
                    </a:cubicBezTo>
                    <a:cubicBezTo>
                      <a:pt x="1" y="1738"/>
                      <a:pt x="324" y="2814"/>
                      <a:pt x="1185" y="3281"/>
                    </a:cubicBezTo>
                    <a:cubicBezTo>
                      <a:pt x="4954" y="5381"/>
                      <a:pt x="7557" y="9329"/>
                      <a:pt x="9172" y="15306"/>
                    </a:cubicBezTo>
                    <a:cubicBezTo>
                      <a:pt x="10482" y="20206"/>
                      <a:pt x="11093" y="26254"/>
                      <a:pt x="11093" y="34331"/>
                    </a:cubicBezTo>
                    <a:cubicBezTo>
                      <a:pt x="11093" y="35282"/>
                      <a:pt x="11882" y="36072"/>
                      <a:pt x="12834" y="36072"/>
                    </a:cubicBezTo>
                    <a:cubicBezTo>
                      <a:pt x="13785" y="36072"/>
                      <a:pt x="14574" y="35282"/>
                      <a:pt x="14574" y="34331"/>
                    </a:cubicBezTo>
                    <a:cubicBezTo>
                      <a:pt x="14574" y="26021"/>
                      <a:pt x="16997" y="7481"/>
                      <a:pt x="24482" y="3281"/>
                    </a:cubicBezTo>
                    <a:cubicBezTo>
                      <a:pt x="25325" y="2814"/>
                      <a:pt x="25612" y="1755"/>
                      <a:pt x="25164" y="912"/>
                    </a:cubicBezTo>
                    <a:lnTo>
                      <a:pt x="25164" y="912"/>
                    </a:lnTo>
                    <a:lnTo>
                      <a:pt x="25164" y="930"/>
                    </a:lnTo>
                    <a:cubicBezTo>
                      <a:pt x="24845" y="354"/>
                      <a:pt x="24251" y="29"/>
                      <a:pt x="23638" y="29"/>
                    </a:cubicBezTo>
                    <a:cubicBezTo>
                      <a:pt x="23352" y="29"/>
                      <a:pt x="23063" y="100"/>
                      <a:pt x="22795" y="248"/>
                    </a:cubicBezTo>
                    <a:cubicBezTo>
                      <a:pt x="18487" y="2671"/>
                      <a:pt x="15256" y="8378"/>
                      <a:pt x="13192" y="17209"/>
                    </a:cubicBezTo>
                    <a:cubicBezTo>
                      <a:pt x="12995" y="16239"/>
                      <a:pt x="12762" y="15306"/>
                      <a:pt x="12528" y="14409"/>
                    </a:cubicBezTo>
                    <a:cubicBezTo>
                      <a:pt x="10680" y="7571"/>
                      <a:pt x="7449" y="2796"/>
                      <a:pt x="2890" y="248"/>
                    </a:cubicBezTo>
                    <a:cubicBezTo>
                      <a:pt x="2609" y="80"/>
                      <a:pt x="2300" y="1"/>
                      <a:pt x="1996" y="1"/>
                    </a:cubicBezTo>
                    <a:close/>
                  </a:path>
                </a:pathLst>
              </a:custGeom>
              <a:solidFill>
                <a:srgbClr val="249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6"/>
              <p:cNvSpPr/>
              <p:nvPr/>
            </p:nvSpPr>
            <p:spPr>
              <a:xfrm>
                <a:off x="-26460804" y="10685806"/>
                <a:ext cx="121175" cy="226625"/>
              </a:xfrm>
              <a:custGeom>
                <a:avLst/>
                <a:gdLst/>
                <a:ahLst/>
                <a:cxnLst/>
                <a:rect l="l" t="t" r="r" b="b"/>
                <a:pathLst>
                  <a:path w="4847" h="9065" extrusionOk="0">
                    <a:moveTo>
                      <a:pt x="1490" y="1"/>
                    </a:moveTo>
                    <a:lnTo>
                      <a:pt x="1" y="8042"/>
                    </a:lnTo>
                    <a:cubicBezTo>
                      <a:pt x="144" y="8095"/>
                      <a:pt x="306" y="8131"/>
                      <a:pt x="449" y="8185"/>
                    </a:cubicBezTo>
                    <a:lnTo>
                      <a:pt x="3321" y="9065"/>
                    </a:lnTo>
                    <a:lnTo>
                      <a:pt x="4847" y="952"/>
                    </a:lnTo>
                    <a:lnTo>
                      <a:pt x="2872" y="360"/>
                    </a:lnTo>
                    <a:cubicBezTo>
                      <a:pt x="2406" y="216"/>
                      <a:pt x="1957" y="91"/>
                      <a:pt x="1490" y="1"/>
                    </a:cubicBez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6"/>
              <p:cNvSpPr/>
              <p:nvPr/>
            </p:nvSpPr>
            <p:spPr>
              <a:xfrm>
                <a:off x="-26942254" y="11510531"/>
                <a:ext cx="192075" cy="219875"/>
              </a:xfrm>
              <a:custGeom>
                <a:avLst/>
                <a:gdLst/>
                <a:ahLst/>
                <a:cxnLst/>
                <a:rect l="l" t="t" r="r" b="b"/>
                <a:pathLst>
                  <a:path w="7683" h="8795" extrusionOk="0">
                    <a:moveTo>
                      <a:pt x="2657" y="0"/>
                    </a:moveTo>
                    <a:cubicBezTo>
                      <a:pt x="1957" y="915"/>
                      <a:pt x="1041" y="1687"/>
                      <a:pt x="0" y="2226"/>
                    </a:cubicBezTo>
                    <a:lnTo>
                      <a:pt x="4972" y="8794"/>
                    </a:lnTo>
                    <a:cubicBezTo>
                      <a:pt x="5941" y="8184"/>
                      <a:pt x="6856" y="7448"/>
                      <a:pt x="7682" y="6641"/>
                    </a:cubicBezTo>
                    <a:lnTo>
                      <a:pt x="2657" y="0"/>
                    </a:ln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6"/>
              <p:cNvSpPr/>
              <p:nvPr/>
            </p:nvSpPr>
            <p:spPr>
              <a:xfrm>
                <a:off x="-26740354" y="10708706"/>
                <a:ext cx="170550" cy="227500"/>
              </a:xfrm>
              <a:custGeom>
                <a:avLst/>
                <a:gdLst/>
                <a:ahLst/>
                <a:cxnLst/>
                <a:rect l="l" t="t" r="r" b="b"/>
                <a:pathLst>
                  <a:path w="6822" h="9100" extrusionOk="0">
                    <a:moveTo>
                      <a:pt x="3016" y="0"/>
                    </a:moveTo>
                    <a:cubicBezTo>
                      <a:pt x="1957" y="449"/>
                      <a:pt x="934" y="1023"/>
                      <a:pt x="1" y="1687"/>
                    </a:cubicBezTo>
                    <a:lnTo>
                      <a:pt x="3842" y="9100"/>
                    </a:lnTo>
                    <a:cubicBezTo>
                      <a:pt x="4703" y="8292"/>
                      <a:pt x="5708" y="7682"/>
                      <a:pt x="6821" y="7305"/>
                    </a:cubicBezTo>
                    <a:lnTo>
                      <a:pt x="3016" y="0"/>
                    </a:ln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73" name="Google Shape;173;p6">
            <a:extLst>
              <a:ext uri="{C183D7F6-B498-43B3-948B-1728B52AA6E4}">
                <adec:decorative xmlns:adec="http://schemas.microsoft.com/office/drawing/2017/decorative" val="1"/>
              </a:ext>
            </a:extLst>
          </p:cNvPr>
          <p:cNvGrpSpPr/>
          <p:nvPr/>
        </p:nvGrpSpPr>
        <p:grpSpPr>
          <a:xfrm>
            <a:off x="124688" y="3598259"/>
            <a:ext cx="617681" cy="569510"/>
            <a:chOff x="3883560" y="3970938"/>
            <a:chExt cx="633000" cy="633000"/>
          </a:xfrm>
        </p:grpSpPr>
        <p:sp>
          <p:nvSpPr>
            <p:cNvPr id="174" name="Google Shape;174;p6"/>
            <p:cNvSpPr/>
            <p:nvPr/>
          </p:nvSpPr>
          <p:spPr>
            <a:xfrm>
              <a:off x="3883560" y="3970938"/>
              <a:ext cx="633000" cy="633000"/>
            </a:xfrm>
            <a:prstGeom prst="ellipse">
              <a:avLst/>
            </a:prstGeom>
            <a:solidFill>
              <a:srgbClr val="E5F7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5" name="Google Shape;175;p6"/>
            <p:cNvGrpSpPr/>
            <p:nvPr/>
          </p:nvGrpSpPr>
          <p:grpSpPr>
            <a:xfrm>
              <a:off x="4080597" y="4115037"/>
              <a:ext cx="239299" cy="345168"/>
              <a:chOff x="3656225" y="267975"/>
              <a:chExt cx="415450" cy="599250"/>
            </a:xfrm>
          </p:grpSpPr>
          <p:sp>
            <p:nvSpPr>
              <p:cNvPr id="176" name="Google Shape;176;p6"/>
              <p:cNvSpPr/>
              <p:nvPr/>
            </p:nvSpPr>
            <p:spPr>
              <a:xfrm>
                <a:off x="3656225" y="311025"/>
                <a:ext cx="400275" cy="435700"/>
              </a:xfrm>
              <a:custGeom>
                <a:avLst/>
                <a:gdLst/>
                <a:ahLst/>
                <a:cxnLst/>
                <a:rect l="l" t="t" r="r" b="b"/>
                <a:pathLst>
                  <a:path w="16011" h="17428" extrusionOk="0">
                    <a:moveTo>
                      <a:pt x="7997" y="4944"/>
                    </a:moveTo>
                    <a:cubicBezTo>
                      <a:pt x="8393" y="4944"/>
                      <a:pt x="8792" y="5020"/>
                      <a:pt x="9172" y="5177"/>
                    </a:cubicBezTo>
                    <a:cubicBezTo>
                      <a:pt x="10326" y="5657"/>
                      <a:pt x="11079" y="6780"/>
                      <a:pt x="11079" y="8031"/>
                    </a:cubicBezTo>
                    <a:cubicBezTo>
                      <a:pt x="11082" y="9731"/>
                      <a:pt x="9704" y="11113"/>
                      <a:pt x="8004" y="11113"/>
                    </a:cubicBezTo>
                    <a:cubicBezTo>
                      <a:pt x="8001" y="11113"/>
                      <a:pt x="7998" y="11113"/>
                      <a:pt x="7995" y="11113"/>
                    </a:cubicBezTo>
                    <a:cubicBezTo>
                      <a:pt x="6751" y="11113"/>
                      <a:pt x="5625" y="10365"/>
                      <a:pt x="5146" y="9218"/>
                    </a:cubicBezTo>
                    <a:cubicBezTo>
                      <a:pt x="4667" y="8065"/>
                      <a:pt x="4929" y="6735"/>
                      <a:pt x="5809" y="5851"/>
                    </a:cubicBezTo>
                    <a:cubicBezTo>
                      <a:pt x="6402" y="5259"/>
                      <a:pt x="7193" y="4944"/>
                      <a:pt x="7997" y="4944"/>
                    </a:cubicBezTo>
                    <a:close/>
                    <a:moveTo>
                      <a:pt x="8001" y="1"/>
                    </a:moveTo>
                    <a:cubicBezTo>
                      <a:pt x="7971" y="1"/>
                      <a:pt x="7941" y="1"/>
                      <a:pt x="7910" y="1"/>
                    </a:cubicBezTo>
                    <a:cubicBezTo>
                      <a:pt x="3514" y="54"/>
                      <a:pt x="1" y="3619"/>
                      <a:pt x="1" y="8031"/>
                    </a:cubicBezTo>
                    <a:cubicBezTo>
                      <a:pt x="1" y="12461"/>
                      <a:pt x="3581" y="16057"/>
                      <a:pt x="8000" y="16057"/>
                    </a:cubicBezTo>
                    <a:cubicBezTo>
                      <a:pt x="10588" y="16057"/>
                      <a:pt x="12887" y="14824"/>
                      <a:pt x="14371" y="12918"/>
                    </a:cubicBezTo>
                    <a:lnTo>
                      <a:pt x="14371" y="17000"/>
                    </a:lnTo>
                    <a:cubicBezTo>
                      <a:pt x="14352" y="17232"/>
                      <a:pt x="14536" y="17427"/>
                      <a:pt x="14762" y="17427"/>
                    </a:cubicBezTo>
                    <a:cubicBezTo>
                      <a:pt x="14766" y="17427"/>
                      <a:pt x="14771" y="17427"/>
                      <a:pt x="14775" y="17427"/>
                    </a:cubicBezTo>
                    <a:lnTo>
                      <a:pt x="15580" y="17427"/>
                    </a:lnTo>
                    <a:cubicBezTo>
                      <a:pt x="15816" y="17427"/>
                      <a:pt x="16007" y="17236"/>
                      <a:pt x="16011" y="17000"/>
                    </a:cubicBezTo>
                    <a:lnTo>
                      <a:pt x="16011" y="7709"/>
                    </a:lnTo>
                    <a:cubicBezTo>
                      <a:pt x="15832" y="3425"/>
                      <a:pt x="12315" y="1"/>
                      <a:pt x="8001" y="1"/>
                    </a:cubicBezTo>
                    <a:close/>
                  </a:path>
                </a:pathLst>
              </a:custGeom>
              <a:solidFill>
                <a:srgbClr val="8CC6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6"/>
              <p:cNvSpPr/>
              <p:nvPr/>
            </p:nvSpPr>
            <p:spPr>
              <a:xfrm>
                <a:off x="3843675" y="311025"/>
                <a:ext cx="212825" cy="435700"/>
              </a:xfrm>
              <a:custGeom>
                <a:avLst/>
                <a:gdLst/>
                <a:ahLst/>
                <a:cxnLst/>
                <a:rect l="l" t="t" r="r" b="b"/>
                <a:pathLst>
                  <a:path w="8513" h="17428" extrusionOk="0">
                    <a:moveTo>
                      <a:pt x="559" y="1"/>
                    </a:moveTo>
                    <a:cubicBezTo>
                      <a:pt x="529" y="1"/>
                      <a:pt x="499" y="1"/>
                      <a:pt x="468" y="1"/>
                    </a:cubicBezTo>
                    <a:cubicBezTo>
                      <a:pt x="311" y="1"/>
                      <a:pt x="154" y="9"/>
                      <a:pt x="0" y="20"/>
                    </a:cubicBezTo>
                    <a:cubicBezTo>
                      <a:pt x="4026" y="301"/>
                      <a:pt x="7228" y="3608"/>
                      <a:pt x="7389" y="7709"/>
                    </a:cubicBezTo>
                    <a:lnTo>
                      <a:pt x="7393" y="17000"/>
                    </a:lnTo>
                    <a:cubicBezTo>
                      <a:pt x="7393" y="17173"/>
                      <a:pt x="7292" y="17326"/>
                      <a:pt x="7131" y="17394"/>
                    </a:cubicBezTo>
                    <a:cubicBezTo>
                      <a:pt x="7183" y="17416"/>
                      <a:pt x="7236" y="17427"/>
                      <a:pt x="7292" y="17427"/>
                    </a:cubicBezTo>
                    <a:lnTo>
                      <a:pt x="8090" y="17427"/>
                    </a:lnTo>
                    <a:cubicBezTo>
                      <a:pt x="8322" y="17424"/>
                      <a:pt x="8513" y="17233"/>
                      <a:pt x="8513" y="17000"/>
                    </a:cubicBezTo>
                    <a:lnTo>
                      <a:pt x="8505" y="7709"/>
                    </a:lnTo>
                    <a:cubicBezTo>
                      <a:pt x="8338" y="3421"/>
                      <a:pt x="4843" y="1"/>
                      <a:pt x="559" y="1"/>
                    </a:cubicBezTo>
                    <a:close/>
                  </a:path>
                </a:pathLst>
              </a:custGeom>
              <a:solidFill>
                <a:srgbClr val="249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6"/>
              <p:cNvSpPr/>
              <p:nvPr/>
            </p:nvSpPr>
            <p:spPr>
              <a:xfrm>
                <a:off x="3689375" y="357675"/>
                <a:ext cx="320325" cy="308200"/>
              </a:xfrm>
              <a:custGeom>
                <a:avLst/>
                <a:gdLst/>
                <a:ahLst/>
                <a:cxnLst/>
                <a:rect l="l" t="t" r="r" b="b"/>
                <a:pathLst>
                  <a:path w="12813" h="12328" extrusionOk="0">
                    <a:moveTo>
                      <a:pt x="6646" y="1617"/>
                    </a:moveTo>
                    <a:cubicBezTo>
                      <a:pt x="7232" y="1617"/>
                      <a:pt x="7823" y="1730"/>
                      <a:pt x="8386" y="1963"/>
                    </a:cubicBezTo>
                    <a:cubicBezTo>
                      <a:pt x="10086" y="2667"/>
                      <a:pt x="11194" y="4326"/>
                      <a:pt x="11194" y="6165"/>
                    </a:cubicBezTo>
                    <a:cubicBezTo>
                      <a:pt x="11194" y="8674"/>
                      <a:pt x="9157" y="10711"/>
                      <a:pt x="6644" y="10711"/>
                    </a:cubicBezTo>
                    <a:cubicBezTo>
                      <a:pt x="4805" y="10711"/>
                      <a:pt x="3146" y="9603"/>
                      <a:pt x="2446" y="7903"/>
                    </a:cubicBezTo>
                    <a:cubicBezTo>
                      <a:pt x="1742" y="6206"/>
                      <a:pt x="2131" y="4247"/>
                      <a:pt x="3431" y="2948"/>
                    </a:cubicBezTo>
                    <a:cubicBezTo>
                      <a:pt x="4300" y="2079"/>
                      <a:pt x="5463" y="1617"/>
                      <a:pt x="6646" y="1617"/>
                    </a:cubicBezTo>
                    <a:close/>
                    <a:moveTo>
                      <a:pt x="6644" y="1"/>
                    </a:moveTo>
                    <a:cubicBezTo>
                      <a:pt x="4154" y="1"/>
                      <a:pt x="1907" y="1502"/>
                      <a:pt x="952" y="3806"/>
                    </a:cubicBezTo>
                    <a:cubicBezTo>
                      <a:pt x="0" y="6109"/>
                      <a:pt x="528" y="8760"/>
                      <a:pt x="2292" y="10524"/>
                    </a:cubicBezTo>
                    <a:cubicBezTo>
                      <a:pt x="3469" y="11701"/>
                      <a:pt x="5045" y="12327"/>
                      <a:pt x="6649" y="12327"/>
                    </a:cubicBezTo>
                    <a:cubicBezTo>
                      <a:pt x="7443" y="12327"/>
                      <a:pt x="8244" y="12174"/>
                      <a:pt x="9007" y="11857"/>
                    </a:cubicBezTo>
                    <a:cubicBezTo>
                      <a:pt x="11311" y="10902"/>
                      <a:pt x="12812" y="8655"/>
                      <a:pt x="12812" y="6165"/>
                    </a:cubicBezTo>
                    <a:cubicBezTo>
                      <a:pt x="12809" y="2761"/>
                      <a:pt x="10052" y="1"/>
                      <a:pt x="6648" y="1"/>
                    </a:cubicBezTo>
                    <a:close/>
                  </a:path>
                </a:pathLst>
              </a:custGeom>
              <a:solidFill>
                <a:srgbClr val="249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6"/>
              <p:cNvSpPr/>
              <p:nvPr/>
            </p:nvSpPr>
            <p:spPr>
              <a:xfrm>
                <a:off x="4012475" y="750150"/>
                <a:ext cx="45075" cy="117075"/>
              </a:xfrm>
              <a:custGeom>
                <a:avLst/>
                <a:gdLst/>
                <a:ahLst/>
                <a:cxnLst/>
                <a:rect l="l" t="t" r="r" b="b"/>
                <a:pathLst>
                  <a:path w="1803" h="4683" extrusionOk="0">
                    <a:moveTo>
                      <a:pt x="1" y="1"/>
                    </a:moveTo>
                    <a:lnTo>
                      <a:pt x="180" y="4454"/>
                    </a:lnTo>
                    <a:cubicBezTo>
                      <a:pt x="184" y="4581"/>
                      <a:pt x="289" y="4682"/>
                      <a:pt x="416" y="4682"/>
                    </a:cubicBezTo>
                    <a:lnTo>
                      <a:pt x="1386" y="4682"/>
                    </a:lnTo>
                    <a:cubicBezTo>
                      <a:pt x="1514" y="4682"/>
                      <a:pt x="1619" y="4581"/>
                      <a:pt x="1626" y="4454"/>
                    </a:cubicBezTo>
                    <a:lnTo>
                      <a:pt x="1802" y="1"/>
                    </a:lnTo>
                    <a:close/>
                  </a:path>
                </a:pathLst>
              </a:custGeom>
              <a:solidFill>
                <a:srgbClr val="FDFD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6"/>
              <p:cNvSpPr/>
              <p:nvPr/>
            </p:nvSpPr>
            <p:spPr>
              <a:xfrm>
                <a:off x="3785250" y="267975"/>
                <a:ext cx="142050" cy="243450"/>
              </a:xfrm>
              <a:custGeom>
                <a:avLst/>
                <a:gdLst/>
                <a:ahLst/>
                <a:cxnLst/>
                <a:rect l="l" t="t" r="r" b="b"/>
                <a:pathLst>
                  <a:path w="5682" h="9738" extrusionOk="0">
                    <a:moveTo>
                      <a:pt x="304" y="1"/>
                    </a:moveTo>
                    <a:cubicBezTo>
                      <a:pt x="131" y="1"/>
                      <a:pt x="0" y="154"/>
                      <a:pt x="27" y="323"/>
                    </a:cubicBezTo>
                    <a:lnTo>
                      <a:pt x="1307" y="9498"/>
                    </a:lnTo>
                    <a:cubicBezTo>
                      <a:pt x="1326" y="9637"/>
                      <a:pt x="1442" y="9738"/>
                      <a:pt x="1585" y="9738"/>
                    </a:cubicBezTo>
                    <a:lnTo>
                      <a:pt x="4097" y="9738"/>
                    </a:lnTo>
                    <a:cubicBezTo>
                      <a:pt x="4240" y="9738"/>
                      <a:pt x="4356" y="9637"/>
                      <a:pt x="4375" y="9498"/>
                    </a:cubicBezTo>
                    <a:lnTo>
                      <a:pt x="5655" y="323"/>
                    </a:lnTo>
                    <a:cubicBezTo>
                      <a:pt x="5682" y="154"/>
                      <a:pt x="5551" y="1"/>
                      <a:pt x="5378" y="1"/>
                    </a:cubicBezTo>
                    <a:close/>
                  </a:path>
                </a:pathLst>
              </a:cu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6"/>
              <p:cNvSpPr/>
              <p:nvPr/>
            </p:nvSpPr>
            <p:spPr>
              <a:xfrm>
                <a:off x="3851525" y="267975"/>
                <a:ext cx="75775" cy="243450"/>
              </a:xfrm>
              <a:custGeom>
                <a:avLst/>
                <a:gdLst/>
                <a:ahLst/>
                <a:cxnLst/>
                <a:rect l="l" t="t" r="r" b="b"/>
                <a:pathLst>
                  <a:path w="3031" h="9738" extrusionOk="0">
                    <a:moveTo>
                      <a:pt x="1285" y="1"/>
                    </a:moveTo>
                    <a:cubicBezTo>
                      <a:pt x="1454" y="1"/>
                      <a:pt x="1585" y="154"/>
                      <a:pt x="1559" y="323"/>
                    </a:cubicBezTo>
                    <a:lnTo>
                      <a:pt x="278" y="9498"/>
                    </a:lnTo>
                    <a:cubicBezTo>
                      <a:pt x="259" y="9633"/>
                      <a:pt x="143" y="9738"/>
                      <a:pt x="1" y="9738"/>
                    </a:cubicBezTo>
                    <a:lnTo>
                      <a:pt x="1446" y="9738"/>
                    </a:lnTo>
                    <a:cubicBezTo>
                      <a:pt x="1589" y="9738"/>
                      <a:pt x="1705" y="9633"/>
                      <a:pt x="1724" y="9498"/>
                    </a:cubicBezTo>
                    <a:lnTo>
                      <a:pt x="3004" y="323"/>
                    </a:lnTo>
                    <a:cubicBezTo>
                      <a:pt x="3031" y="154"/>
                      <a:pt x="2900" y="1"/>
                      <a:pt x="2731" y="1"/>
                    </a:cubicBezTo>
                    <a:close/>
                  </a:path>
                </a:pathLst>
              </a:cu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6"/>
              <p:cNvSpPr/>
              <p:nvPr/>
            </p:nvSpPr>
            <p:spPr>
              <a:xfrm>
                <a:off x="3997875" y="729100"/>
                <a:ext cx="73800" cy="37475"/>
              </a:xfrm>
              <a:custGeom>
                <a:avLst/>
                <a:gdLst/>
                <a:ahLst/>
                <a:cxnLst/>
                <a:rect l="l" t="t" r="r" b="b"/>
                <a:pathLst>
                  <a:path w="2952" h="1499" extrusionOk="0">
                    <a:moveTo>
                      <a:pt x="240" y="0"/>
                    </a:moveTo>
                    <a:cubicBezTo>
                      <a:pt x="109" y="0"/>
                      <a:pt x="4" y="109"/>
                      <a:pt x="0" y="240"/>
                    </a:cubicBezTo>
                    <a:lnTo>
                      <a:pt x="0" y="1259"/>
                    </a:lnTo>
                    <a:cubicBezTo>
                      <a:pt x="0" y="1393"/>
                      <a:pt x="109" y="1498"/>
                      <a:pt x="240" y="1498"/>
                    </a:cubicBezTo>
                    <a:lnTo>
                      <a:pt x="2712" y="1498"/>
                    </a:lnTo>
                    <a:cubicBezTo>
                      <a:pt x="2843" y="1498"/>
                      <a:pt x="2952" y="1393"/>
                      <a:pt x="2952" y="1259"/>
                    </a:cubicBezTo>
                    <a:lnTo>
                      <a:pt x="2952" y="240"/>
                    </a:lnTo>
                    <a:cubicBezTo>
                      <a:pt x="2952" y="109"/>
                      <a:pt x="2843" y="0"/>
                      <a:pt x="2712" y="0"/>
                    </a:cubicBezTo>
                    <a:close/>
                  </a:path>
                </a:pathLst>
              </a:cu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6"/>
              <p:cNvSpPr/>
              <p:nvPr/>
            </p:nvSpPr>
            <p:spPr>
              <a:xfrm>
                <a:off x="3823350" y="307775"/>
                <a:ext cx="64350" cy="17625"/>
              </a:xfrm>
              <a:custGeom>
                <a:avLst/>
                <a:gdLst/>
                <a:ahLst/>
                <a:cxnLst/>
                <a:rect l="l" t="t" r="r" b="b"/>
                <a:pathLst>
                  <a:path w="2574" h="705" extrusionOk="0">
                    <a:moveTo>
                      <a:pt x="2206" y="0"/>
                    </a:moveTo>
                    <a:cubicBezTo>
                      <a:pt x="2204" y="0"/>
                      <a:pt x="2201" y="0"/>
                      <a:pt x="2199" y="0"/>
                    </a:cubicBezTo>
                    <a:lnTo>
                      <a:pt x="356" y="0"/>
                    </a:lnTo>
                    <a:cubicBezTo>
                      <a:pt x="158" y="0"/>
                      <a:pt x="1" y="165"/>
                      <a:pt x="4" y="360"/>
                    </a:cubicBezTo>
                    <a:cubicBezTo>
                      <a:pt x="15" y="552"/>
                      <a:pt x="173" y="705"/>
                      <a:pt x="364" y="705"/>
                    </a:cubicBezTo>
                    <a:cubicBezTo>
                      <a:pt x="367" y="705"/>
                      <a:pt x="369" y="705"/>
                      <a:pt x="371" y="704"/>
                    </a:cubicBezTo>
                    <a:lnTo>
                      <a:pt x="2218" y="704"/>
                    </a:lnTo>
                    <a:cubicBezTo>
                      <a:pt x="2412" y="704"/>
                      <a:pt x="2573" y="540"/>
                      <a:pt x="2566" y="341"/>
                    </a:cubicBezTo>
                    <a:cubicBezTo>
                      <a:pt x="2555" y="152"/>
                      <a:pt x="2398" y="0"/>
                      <a:pt x="2206" y="0"/>
                    </a:cubicBezTo>
                    <a:close/>
                  </a:path>
                </a:pathLst>
              </a:custGeom>
              <a:solidFill>
                <a:srgbClr val="FDFD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6"/>
              <p:cNvSpPr/>
              <p:nvPr/>
            </p:nvSpPr>
            <p:spPr>
              <a:xfrm>
                <a:off x="3826150" y="339425"/>
                <a:ext cx="60250" cy="17525"/>
              </a:xfrm>
              <a:custGeom>
                <a:avLst/>
                <a:gdLst/>
                <a:ahLst/>
                <a:cxnLst/>
                <a:rect l="l" t="t" r="r" b="b"/>
                <a:pathLst>
                  <a:path w="2410" h="701" extrusionOk="0">
                    <a:moveTo>
                      <a:pt x="2045" y="0"/>
                    </a:moveTo>
                    <a:cubicBezTo>
                      <a:pt x="2043" y="0"/>
                      <a:pt x="2041" y="0"/>
                      <a:pt x="2038" y="0"/>
                    </a:cubicBezTo>
                    <a:lnTo>
                      <a:pt x="357" y="0"/>
                    </a:lnTo>
                    <a:cubicBezTo>
                      <a:pt x="158" y="0"/>
                      <a:pt x="1" y="161"/>
                      <a:pt x="5" y="360"/>
                    </a:cubicBezTo>
                    <a:cubicBezTo>
                      <a:pt x="16" y="552"/>
                      <a:pt x="173" y="701"/>
                      <a:pt x="365" y="701"/>
                    </a:cubicBezTo>
                    <a:cubicBezTo>
                      <a:pt x="367" y="701"/>
                      <a:pt x="369" y="701"/>
                      <a:pt x="372" y="701"/>
                    </a:cubicBezTo>
                    <a:lnTo>
                      <a:pt x="2053" y="701"/>
                    </a:lnTo>
                    <a:cubicBezTo>
                      <a:pt x="2252" y="701"/>
                      <a:pt x="2409" y="540"/>
                      <a:pt x="2405" y="341"/>
                    </a:cubicBezTo>
                    <a:cubicBezTo>
                      <a:pt x="2394" y="149"/>
                      <a:pt x="2237" y="0"/>
                      <a:pt x="2045" y="0"/>
                    </a:cubicBezTo>
                    <a:close/>
                  </a:path>
                </a:pathLst>
              </a:custGeom>
              <a:solidFill>
                <a:srgbClr val="FDFD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85" name="Google Shape;185;p6">
            <a:extLst>
              <a:ext uri="{C183D7F6-B498-43B3-948B-1728B52AA6E4}">
                <adec:decorative xmlns:adec="http://schemas.microsoft.com/office/drawing/2017/decorative" val="1"/>
              </a:ext>
            </a:extLst>
          </p:cNvPr>
          <p:cNvGrpSpPr/>
          <p:nvPr/>
        </p:nvGrpSpPr>
        <p:grpSpPr>
          <a:xfrm>
            <a:off x="124693" y="4723948"/>
            <a:ext cx="617681" cy="569510"/>
            <a:chOff x="6859121" y="3276922"/>
            <a:chExt cx="633000" cy="633000"/>
          </a:xfrm>
        </p:grpSpPr>
        <p:sp>
          <p:nvSpPr>
            <p:cNvPr id="186" name="Google Shape;186;p6"/>
            <p:cNvSpPr/>
            <p:nvPr/>
          </p:nvSpPr>
          <p:spPr>
            <a:xfrm>
              <a:off x="6859121" y="3276922"/>
              <a:ext cx="633000" cy="633000"/>
            </a:xfrm>
            <a:prstGeom prst="ellipse">
              <a:avLst/>
            </a:prstGeom>
            <a:solidFill>
              <a:srgbClr val="E5F7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7" name="Google Shape;187;p6"/>
            <p:cNvGrpSpPr/>
            <p:nvPr/>
          </p:nvGrpSpPr>
          <p:grpSpPr>
            <a:xfrm>
              <a:off x="6993035" y="3427404"/>
              <a:ext cx="365707" cy="332415"/>
              <a:chOff x="5440325" y="3464425"/>
              <a:chExt cx="599225" cy="544675"/>
            </a:xfrm>
          </p:grpSpPr>
          <p:sp>
            <p:nvSpPr>
              <p:cNvPr id="188" name="Google Shape;188;p6"/>
              <p:cNvSpPr/>
              <p:nvPr/>
            </p:nvSpPr>
            <p:spPr>
              <a:xfrm>
                <a:off x="5532625" y="3479575"/>
                <a:ext cx="319875" cy="304250"/>
              </a:xfrm>
              <a:custGeom>
                <a:avLst/>
                <a:gdLst/>
                <a:ahLst/>
                <a:cxnLst/>
                <a:rect l="l" t="t" r="r" b="b"/>
                <a:pathLst>
                  <a:path w="12795" h="12170" extrusionOk="0">
                    <a:moveTo>
                      <a:pt x="6810" y="0"/>
                    </a:moveTo>
                    <a:cubicBezTo>
                      <a:pt x="4497" y="0"/>
                      <a:pt x="2226" y="1565"/>
                      <a:pt x="1244" y="4066"/>
                    </a:cubicBezTo>
                    <a:cubicBezTo>
                      <a:pt x="1" y="7230"/>
                      <a:pt x="1304" y="10706"/>
                      <a:pt x="4150" y="11822"/>
                    </a:cubicBezTo>
                    <a:cubicBezTo>
                      <a:pt x="4751" y="12057"/>
                      <a:pt x="5372" y="12169"/>
                      <a:pt x="5991" y="12169"/>
                    </a:cubicBezTo>
                    <a:cubicBezTo>
                      <a:pt x="8303" y="12169"/>
                      <a:pt x="10573" y="10607"/>
                      <a:pt x="11551" y="8107"/>
                    </a:cubicBezTo>
                    <a:cubicBezTo>
                      <a:pt x="12794" y="4938"/>
                      <a:pt x="11494" y="1463"/>
                      <a:pt x="8648" y="347"/>
                    </a:cubicBezTo>
                    <a:cubicBezTo>
                      <a:pt x="8048" y="112"/>
                      <a:pt x="7428" y="0"/>
                      <a:pt x="6810" y="0"/>
                    </a:cubicBezTo>
                    <a:close/>
                  </a:path>
                </a:pathLst>
              </a:custGeom>
              <a:solidFill>
                <a:srgbClr val="249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6"/>
              <p:cNvSpPr/>
              <p:nvPr/>
            </p:nvSpPr>
            <p:spPr>
              <a:xfrm>
                <a:off x="5602475" y="3486450"/>
                <a:ext cx="180250" cy="290550"/>
              </a:xfrm>
              <a:custGeom>
                <a:avLst/>
                <a:gdLst/>
                <a:ahLst/>
                <a:cxnLst/>
                <a:rect l="l" t="t" r="r" b="b"/>
                <a:pathLst>
                  <a:path w="7210" h="11622" extrusionOk="0">
                    <a:moveTo>
                      <a:pt x="5444" y="0"/>
                    </a:moveTo>
                    <a:cubicBezTo>
                      <a:pt x="4146" y="0"/>
                      <a:pt x="2360" y="2031"/>
                      <a:pt x="1240" y="4884"/>
                    </a:cubicBezTo>
                    <a:cubicBezTo>
                      <a:pt x="1" y="8053"/>
                      <a:pt x="49" y="11034"/>
                      <a:pt x="1356" y="11547"/>
                    </a:cubicBezTo>
                    <a:cubicBezTo>
                      <a:pt x="1485" y="11597"/>
                      <a:pt x="1621" y="11622"/>
                      <a:pt x="1763" y="11622"/>
                    </a:cubicBezTo>
                    <a:cubicBezTo>
                      <a:pt x="3060" y="11622"/>
                      <a:pt x="4849" y="9591"/>
                      <a:pt x="5967" y="6738"/>
                    </a:cubicBezTo>
                    <a:cubicBezTo>
                      <a:pt x="7210" y="3570"/>
                      <a:pt x="7158" y="585"/>
                      <a:pt x="5854" y="76"/>
                    </a:cubicBezTo>
                    <a:cubicBezTo>
                      <a:pt x="5724" y="25"/>
                      <a:pt x="5587" y="0"/>
                      <a:pt x="5444" y="0"/>
                    </a:cubicBezTo>
                    <a:close/>
                  </a:path>
                </a:pathLst>
              </a:custGeom>
              <a:solidFill>
                <a:srgbClr val="8CC6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6"/>
              <p:cNvSpPr/>
              <p:nvPr/>
            </p:nvSpPr>
            <p:spPr>
              <a:xfrm>
                <a:off x="5468125" y="3465200"/>
                <a:ext cx="128475" cy="249075"/>
              </a:xfrm>
              <a:custGeom>
                <a:avLst/>
                <a:gdLst/>
                <a:ahLst/>
                <a:cxnLst/>
                <a:rect l="l" t="t" r="r" b="b"/>
                <a:pathLst>
                  <a:path w="5139" h="9963" extrusionOk="0">
                    <a:moveTo>
                      <a:pt x="2570" y="1"/>
                    </a:moveTo>
                    <a:cubicBezTo>
                      <a:pt x="1630" y="1"/>
                      <a:pt x="1851" y="1098"/>
                      <a:pt x="1596" y="1353"/>
                    </a:cubicBezTo>
                    <a:cubicBezTo>
                      <a:pt x="1519" y="1430"/>
                      <a:pt x="1420" y="1445"/>
                      <a:pt x="1312" y="1445"/>
                    </a:cubicBezTo>
                    <a:cubicBezTo>
                      <a:pt x="1244" y="1445"/>
                      <a:pt x="1172" y="1439"/>
                      <a:pt x="1099" y="1439"/>
                    </a:cubicBezTo>
                    <a:cubicBezTo>
                      <a:pt x="907" y="1439"/>
                      <a:pt x="710" y="1480"/>
                      <a:pt x="562" y="1783"/>
                    </a:cubicBezTo>
                    <a:cubicBezTo>
                      <a:pt x="236" y="2458"/>
                      <a:pt x="828" y="2795"/>
                      <a:pt x="828" y="3229"/>
                    </a:cubicBezTo>
                    <a:cubicBezTo>
                      <a:pt x="828" y="3660"/>
                      <a:pt x="0" y="3379"/>
                      <a:pt x="0" y="4353"/>
                    </a:cubicBezTo>
                    <a:cubicBezTo>
                      <a:pt x="0" y="5326"/>
                      <a:pt x="2289" y="7843"/>
                      <a:pt x="2289" y="7843"/>
                    </a:cubicBezTo>
                    <a:lnTo>
                      <a:pt x="2570" y="9963"/>
                    </a:lnTo>
                    <a:lnTo>
                      <a:pt x="2850" y="7843"/>
                    </a:lnTo>
                    <a:cubicBezTo>
                      <a:pt x="2850" y="7843"/>
                      <a:pt x="5139" y="5326"/>
                      <a:pt x="5139" y="4353"/>
                    </a:cubicBezTo>
                    <a:cubicBezTo>
                      <a:pt x="5139" y="3375"/>
                      <a:pt x="4315" y="3660"/>
                      <a:pt x="4315" y="3229"/>
                    </a:cubicBezTo>
                    <a:cubicBezTo>
                      <a:pt x="4315" y="2798"/>
                      <a:pt x="4903" y="2458"/>
                      <a:pt x="4577" y="1783"/>
                    </a:cubicBezTo>
                    <a:cubicBezTo>
                      <a:pt x="4428" y="1479"/>
                      <a:pt x="4230" y="1437"/>
                      <a:pt x="4037" y="1437"/>
                    </a:cubicBezTo>
                    <a:cubicBezTo>
                      <a:pt x="3965" y="1437"/>
                      <a:pt x="3893" y="1443"/>
                      <a:pt x="3826" y="1443"/>
                    </a:cubicBezTo>
                    <a:cubicBezTo>
                      <a:pt x="3718" y="1443"/>
                      <a:pt x="3620" y="1429"/>
                      <a:pt x="3543" y="1353"/>
                    </a:cubicBezTo>
                    <a:cubicBezTo>
                      <a:pt x="3289" y="1098"/>
                      <a:pt x="3510" y="1"/>
                      <a:pt x="2570" y="1"/>
                    </a:cubicBezTo>
                    <a:close/>
                  </a:path>
                </a:pathLst>
              </a:custGeom>
              <a:solidFill>
                <a:srgbClr val="8CC6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6"/>
              <p:cNvSpPr/>
              <p:nvPr/>
            </p:nvSpPr>
            <p:spPr>
              <a:xfrm>
                <a:off x="5514200" y="3465200"/>
                <a:ext cx="82400" cy="249075"/>
              </a:xfrm>
              <a:custGeom>
                <a:avLst/>
                <a:gdLst/>
                <a:ahLst/>
                <a:cxnLst/>
                <a:rect l="l" t="t" r="r" b="b"/>
                <a:pathLst>
                  <a:path w="3296" h="9963" extrusionOk="0">
                    <a:moveTo>
                      <a:pt x="727" y="1"/>
                    </a:moveTo>
                    <a:cubicBezTo>
                      <a:pt x="288" y="1"/>
                      <a:pt x="105" y="240"/>
                      <a:pt x="4" y="518"/>
                    </a:cubicBezTo>
                    <a:cubicBezTo>
                      <a:pt x="116" y="840"/>
                      <a:pt x="120" y="1218"/>
                      <a:pt x="255" y="1353"/>
                    </a:cubicBezTo>
                    <a:cubicBezTo>
                      <a:pt x="331" y="1429"/>
                      <a:pt x="428" y="1443"/>
                      <a:pt x="536" y="1443"/>
                    </a:cubicBezTo>
                    <a:cubicBezTo>
                      <a:pt x="603" y="1443"/>
                      <a:pt x="674" y="1437"/>
                      <a:pt x="746" y="1437"/>
                    </a:cubicBezTo>
                    <a:cubicBezTo>
                      <a:pt x="939" y="1437"/>
                      <a:pt x="1138" y="1479"/>
                      <a:pt x="1285" y="1783"/>
                    </a:cubicBezTo>
                    <a:cubicBezTo>
                      <a:pt x="1610" y="2458"/>
                      <a:pt x="1022" y="2795"/>
                      <a:pt x="1022" y="3229"/>
                    </a:cubicBezTo>
                    <a:cubicBezTo>
                      <a:pt x="1022" y="3660"/>
                      <a:pt x="1846" y="3379"/>
                      <a:pt x="1846" y="4353"/>
                    </a:cubicBezTo>
                    <a:cubicBezTo>
                      <a:pt x="1846" y="5057"/>
                      <a:pt x="667" y="6547"/>
                      <a:pt x="0" y="7334"/>
                    </a:cubicBezTo>
                    <a:cubicBezTo>
                      <a:pt x="262" y="7644"/>
                      <a:pt x="446" y="7843"/>
                      <a:pt x="446" y="7843"/>
                    </a:cubicBezTo>
                    <a:lnTo>
                      <a:pt x="727" y="9963"/>
                    </a:lnTo>
                    <a:lnTo>
                      <a:pt x="1007" y="7843"/>
                    </a:lnTo>
                    <a:cubicBezTo>
                      <a:pt x="1007" y="7843"/>
                      <a:pt x="3296" y="5330"/>
                      <a:pt x="3296" y="4353"/>
                    </a:cubicBezTo>
                    <a:cubicBezTo>
                      <a:pt x="3296" y="3379"/>
                      <a:pt x="2472" y="3660"/>
                      <a:pt x="2472" y="3229"/>
                    </a:cubicBezTo>
                    <a:cubicBezTo>
                      <a:pt x="2472" y="2798"/>
                      <a:pt x="3060" y="2458"/>
                      <a:pt x="2734" y="1783"/>
                    </a:cubicBezTo>
                    <a:cubicBezTo>
                      <a:pt x="2585" y="1479"/>
                      <a:pt x="2387" y="1437"/>
                      <a:pt x="2194" y="1437"/>
                    </a:cubicBezTo>
                    <a:cubicBezTo>
                      <a:pt x="2122" y="1437"/>
                      <a:pt x="2050" y="1443"/>
                      <a:pt x="1983" y="1443"/>
                    </a:cubicBezTo>
                    <a:cubicBezTo>
                      <a:pt x="1875" y="1443"/>
                      <a:pt x="1777" y="1429"/>
                      <a:pt x="1700" y="1353"/>
                    </a:cubicBezTo>
                    <a:cubicBezTo>
                      <a:pt x="1446" y="1098"/>
                      <a:pt x="1667" y="1"/>
                      <a:pt x="727" y="1"/>
                    </a:cubicBezTo>
                    <a:close/>
                  </a:path>
                </a:pathLst>
              </a:custGeom>
              <a:solidFill>
                <a:srgbClr val="249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6"/>
              <p:cNvSpPr/>
              <p:nvPr/>
            </p:nvSpPr>
            <p:spPr>
              <a:xfrm>
                <a:off x="5471125" y="3588700"/>
                <a:ext cx="118750" cy="285000"/>
              </a:xfrm>
              <a:custGeom>
                <a:avLst/>
                <a:gdLst/>
                <a:ahLst/>
                <a:cxnLst/>
                <a:rect l="l" t="t" r="r" b="b"/>
                <a:pathLst>
                  <a:path w="4750" h="11400" extrusionOk="0">
                    <a:moveTo>
                      <a:pt x="2438" y="0"/>
                    </a:moveTo>
                    <a:cubicBezTo>
                      <a:pt x="2405" y="0"/>
                      <a:pt x="2371" y="4"/>
                      <a:pt x="2337" y="4"/>
                    </a:cubicBezTo>
                    <a:cubicBezTo>
                      <a:pt x="967" y="64"/>
                      <a:pt x="0" y="1382"/>
                      <a:pt x="292" y="2723"/>
                    </a:cubicBezTo>
                    <a:lnTo>
                      <a:pt x="2098" y="11004"/>
                    </a:lnTo>
                    <a:cubicBezTo>
                      <a:pt x="2157" y="11268"/>
                      <a:pt x="2374" y="11399"/>
                      <a:pt x="2590" y="11399"/>
                    </a:cubicBezTo>
                    <a:cubicBezTo>
                      <a:pt x="2812" y="11399"/>
                      <a:pt x="3033" y="11261"/>
                      <a:pt x="3083" y="10989"/>
                    </a:cubicBezTo>
                    <a:lnTo>
                      <a:pt x="4618" y="2618"/>
                    </a:lnTo>
                    <a:cubicBezTo>
                      <a:pt x="4749" y="1940"/>
                      <a:pt x="4558" y="1244"/>
                      <a:pt x="4097" y="731"/>
                    </a:cubicBezTo>
                    <a:cubicBezTo>
                      <a:pt x="3670" y="266"/>
                      <a:pt x="3071" y="0"/>
                      <a:pt x="2438" y="0"/>
                    </a:cubicBezTo>
                    <a:close/>
                  </a:path>
                </a:pathLst>
              </a:custGeom>
              <a:solidFill>
                <a:srgbClr val="FBB0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6"/>
              <p:cNvSpPr/>
              <p:nvPr/>
            </p:nvSpPr>
            <p:spPr>
              <a:xfrm>
                <a:off x="5825775" y="3516700"/>
                <a:ext cx="192525" cy="254175"/>
              </a:xfrm>
              <a:custGeom>
                <a:avLst/>
                <a:gdLst/>
                <a:ahLst/>
                <a:cxnLst/>
                <a:rect l="l" t="t" r="r" b="b"/>
                <a:pathLst>
                  <a:path w="7701" h="10167" extrusionOk="0">
                    <a:moveTo>
                      <a:pt x="4668" y="0"/>
                    </a:moveTo>
                    <a:cubicBezTo>
                      <a:pt x="3426" y="0"/>
                      <a:pt x="2312" y="855"/>
                      <a:pt x="2023" y="2105"/>
                    </a:cubicBezTo>
                    <a:cubicBezTo>
                      <a:pt x="2019" y="2135"/>
                      <a:pt x="2012" y="2161"/>
                      <a:pt x="2008" y="2191"/>
                    </a:cubicBezTo>
                    <a:cubicBezTo>
                      <a:pt x="1873" y="2944"/>
                      <a:pt x="1517" y="3641"/>
                      <a:pt x="1034" y="4232"/>
                    </a:cubicBezTo>
                    <a:cubicBezTo>
                      <a:pt x="233" y="5217"/>
                      <a:pt x="1" y="6551"/>
                      <a:pt x="428" y="7745"/>
                    </a:cubicBezTo>
                    <a:cubicBezTo>
                      <a:pt x="851" y="8944"/>
                      <a:pt x="1869" y="9831"/>
                      <a:pt x="3113" y="10090"/>
                    </a:cubicBezTo>
                    <a:cubicBezTo>
                      <a:pt x="3360" y="10141"/>
                      <a:pt x="3610" y="10166"/>
                      <a:pt x="3857" y="10166"/>
                    </a:cubicBezTo>
                    <a:cubicBezTo>
                      <a:pt x="4852" y="10166"/>
                      <a:pt x="5817" y="9759"/>
                      <a:pt x="6510" y="9015"/>
                    </a:cubicBezTo>
                    <a:cubicBezTo>
                      <a:pt x="7379" y="8086"/>
                      <a:pt x="7701" y="6775"/>
                      <a:pt x="7360" y="5551"/>
                    </a:cubicBezTo>
                    <a:cubicBezTo>
                      <a:pt x="7154" y="4820"/>
                      <a:pt x="7139" y="4049"/>
                      <a:pt x="7315" y="3311"/>
                    </a:cubicBezTo>
                    <a:cubicBezTo>
                      <a:pt x="7337" y="3225"/>
                      <a:pt x="7352" y="3139"/>
                      <a:pt x="7364" y="3049"/>
                    </a:cubicBezTo>
                    <a:cubicBezTo>
                      <a:pt x="7543" y="1615"/>
                      <a:pt x="6566" y="293"/>
                      <a:pt x="5143" y="42"/>
                    </a:cubicBezTo>
                    <a:cubicBezTo>
                      <a:pt x="4983" y="14"/>
                      <a:pt x="4825" y="0"/>
                      <a:pt x="4668" y="0"/>
                    </a:cubicBezTo>
                    <a:close/>
                  </a:path>
                </a:pathLst>
              </a:custGeom>
              <a:solidFill>
                <a:srgbClr val="8CC6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6"/>
              <p:cNvSpPr/>
              <p:nvPr/>
            </p:nvSpPr>
            <p:spPr>
              <a:xfrm>
                <a:off x="5697700" y="3594775"/>
                <a:ext cx="188500" cy="181375"/>
              </a:xfrm>
              <a:custGeom>
                <a:avLst/>
                <a:gdLst/>
                <a:ahLst/>
                <a:cxnLst/>
                <a:rect l="l" t="t" r="r" b="b"/>
                <a:pathLst>
                  <a:path w="7540" h="7255" extrusionOk="0">
                    <a:moveTo>
                      <a:pt x="3398" y="1"/>
                    </a:moveTo>
                    <a:cubicBezTo>
                      <a:pt x="3309" y="1"/>
                      <a:pt x="3225" y="5"/>
                      <a:pt x="3150" y="20"/>
                    </a:cubicBezTo>
                    <a:cubicBezTo>
                      <a:pt x="1764" y="304"/>
                      <a:pt x="671" y="1360"/>
                      <a:pt x="334" y="2731"/>
                    </a:cubicBezTo>
                    <a:cubicBezTo>
                      <a:pt x="0" y="4098"/>
                      <a:pt x="480" y="5540"/>
                      <a:pt x="1573" y="6431"/>
                    </a:cubicBezTo>
                    <a:cubicBezTo>
                      <a:pt x="2239" y="6974"/>
                      <a:pt x="3060" y="7254"/>
                      <a:pt x="3888" y="7254"/>
                    </a:cubicBezTo>
                    <a:cubicBezTo>
                      <a:pt x="4419" y="7254"/>
                      <a:pt x="4954" y="7139"/>
                      <a:pt x="5453" y="6903"/>
                    </a:cubicBezTo>
                    <a:cubicBezTo>
                      <a:pt x="6727" y="6296"/>
                      <a:pt x="7539" y="5012"/>
                      <a:pt x="7539" y="3600"/>
                    </a:cubicBezTo>
                    <a:cubicBezTo>
                      <a:pt x="7539" y="2154"/>
                      <a:pt x="6685" y="844"/>
                      <a:pt x="5363" y="256"/>
                    </a:cubicBezTo>
                    <a:cubicBezTo>
                      <a:pt x="4910" y="57"/>
                      <a:pt x="4502" y="23"/>
                      <a:pt x="3974" y="23"/>
                    </a:cubicBezTo>
                    <a:cubicBezTo>
                      <a:pt x="3802" y="23"/>
                      <a:pt x="3590" y="1"/>
                      <a:pt x="3398" y="1"/>
                    </a:cubicBezTo>
                    <a:close/>
                  </a:path>
                </a:pathLst>
              </a:custGeom>
              <a:solidFill>
                <a:srgbClr val="F15A2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6"/>
              <p:cNvSpPr/>
              <p:nvPr/>
            </p:nvSpPr>
            <p:spPr>
              <a:xfrm>
                <a:off x="5514100" y="3588700"/>
                <a:ext cx="75675" cy="285000"/>
              </a:xfrm>
              <a:custGeom>
                <a:avLst/>
                <a:gdLst/>
                <a:ahLst/>
                <a:cxnLst/>
                <a:rect l="l" t="t" r="r" b="b"/>
                <a:pathLst>
                  <a:path w="3027" h="11400" extrusionOk="0">
                    <a:moveTo>
                      <a:pt x="719" y="0"/>
                    </a:moveTo>
                    <a:cubicBezTo>
                      <a:pt x="686" y="0"/>
                      <a:pt x="652" y="0"/>
                      <a:pt x="618" y="4"/>
                    </a:cubicBezTo>
                    <a:cubicBezTo>
                      <a:pt x="409" y="12"/>
                      <a:pt x="199" y="53"/>
                      <a:pt x="0" y="120"/>
                    </a:cubicBezTo>
                    <a:cubicBezTo>
                      <a:pt x="356" y="244"/>
                      <a:pt x="678" y="454"/>
                      <a:pt x="933" y="731"/>
                    </a:cubicBezTo>
                    <a:cubicBezTo>
                      <a:pt x="1393" y="1244"/>
                      <a:pt x="1584" y="1944"/>
                      <a:pt x="1453" y="2618"/>
                    </a:cubicBezTo>
                    <a:lnTo>
                      <a:pt x="128" y="9843"/>
                    </a:lnTo>
                    <a:lnTo>
                      <a:pt x="379" y="11004"/>
                    </a:lnTo>
                    <a:cubicBezTo>
                      <a:pt x="436" y="11268"/>
                      <a:pt x="653" y="11399"/>
                      <a:pt x="870" y="11399"/>
                    </a:cubicBezTo>
                    <a:cubicBezTo>
                      <a:pt x="1092" y="11399"/>
                      <a:pt x="1314" y="11261"/>
                      <a:pt x="1364" y="10989"/>
                    </a:cubicBezTo>
                    <a:lnTo>
                      <a:pt x="2903" y="2618"/>
                    </a:lnTo>
                    <a:cubicBezTo>
                      <a:pt x="3026" y="1944"/>
                      <a:pt x="2843" y="1236"/>
                      <a:pt x="2378" y="731"/>
                    </a:cubicBezTo>
                    <a:cubicBezTo>
                      <a:pt x="1951" y="263"/>
                      <a:pt x="1352" y="0"/>
                      <a:pt x="719" y="0"/>
                    </a:cubicBezTo>
                    <a:close/>
                  </a:path>
                </a:pathLst>
              </a:custGeom>
              <a:solidFill>
                <a:srgbClr val="FBB0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6"/>
              <p:cNvSpPr/>
              <p:nvPr/>
            </p:nvSpPr>
            <p:spPr>
              <a:xfrm>
                <a:off x="5904050" y="3515575"/>
                <a:ext cx="114250" cy="255375"/>
              </a:xfrm>
              <a:custGeom>
                <a:avLst/>
                <a:gdLst/>
                <a:ahLst/>
                <a:cxnLst/>
                <a:rect l="l" t="t" r="r" b="b"/>
                <a:pathLst>
                  <a:path w="4570" h="10215" extrusionOk="0">
                    <a:moveTo>
                      <a:pt x="1559" y="0"/>
                    </a:moveTo>
                    <a:cubicBezTo>
                      <a:pt x="1319" y="0"/>
                      <a:pt x="1072" y="33"/>
                      <a:pt x="825" y="102"/>
                    </a:cubicBezTo>
                    <a:lnTo>
                      <a:pt x="851" y="109"/>
                    </a:lnTo>
                    <a:cubicBezTo>
                      <a:pt x="2147" y="484"/>
                      <a:pt x="2970" y="1757"/>
                      <a:pt x="2787" y="3094"/>
                    </a:cubicBezTo>
                    <a:cubicBezTo>
                      <a:pt x="2776" y="3184"/>
                      <a:pt x="2757" y="3270"/>
                      <a:pt x="2738" y="3356"/>
                    </a:cubicBezTo>
                    <a:cubicBezTo>
                      <a:pt x="2558" y="4094"/>
                      <a:pt x="2573" y="4865"/>
                      <a:pt x="2779" y="5596"/>
                    </a:cubicBezTo>
                    <a:cubicBezTo>
                      <a:pt x="3349" y="7629"/>
                      <a:pt x="2072" y="9719"/>
                      <a:pt x="1" y="10142"/>
                    </a:cubicBezTo>
                    <a:cubicBezTo>
                      <a:pt x="241" y="10191"/>
                      <a:pt x="483" y="10214"/>
                      <a:pt x="723" y="10214"/>
                    </a:cubicBezTo>
                    <a:cubicBezTo>
                      <a:pt x="1724" y="10214"/>
                      <a:pt x="2691" y="9802"/>
                      <a:pt x="3386" y="9052"/>
                    </a:cubicBezTo>
                    <a:cubicBezTo>
                      <a:pt x="4251" y="8124"/>
                      <a:pt x="4570" y="6817"/>
                      <a:pt x="4229" y="5596"/>
                    </a:cubicBezTo>
                    <a:cubicBezTo>
                      <a:pt x="4023" y="4865"/>
                      <a:pt x="4008" y="4094"/>
                      <a:pt x="4184" y="3356"/>
                    </a:cubicBezTo>
                    <a:cubicBezTo>
                      <a:pt x="4203" y="3270"/>
                      <a:pt x="4221" y="3184"/>
                      <a:pt x="4233" y="3094"/>
                    </a:cubicBezTo>
                    <a:cubicBezTo>
                      <a:pt x="4470" y="1413"/>
                      <a:pt x="3143" y="0"/>
                      <a:pt x="1559" y="0"/>
                    </a:cubicBezTo>
                    <a:close/>
                  </a:path>
                </a:pathLst>
              </a:custGeom>
              <a:solidFill>
                <a:srgbClr val="249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6"/>
              <p:cNvSpPr/>
              <p:nvPr/>
            </p:nvSpPr>
            <p:spPr>
              <a:xfrm>
                <a:off x="5776825" y="3593375"/>
                <a:ext cx="114325" cy="182825"/>
              </a:xfrm>
              <a:custGeom>
                <a:avLst/>
                <a:gdLst/>
                <a:ahLst/>
                <a:cxnLst/>
                <a:rect l="l" t="t" r="r" b="b"/>
                <a:pathLst>
                  <a:path w="4573" h="7313" extrusionOk="0">
                    <a:moveTo>
                      <a:pt x="723" y="1"/>
                    </a:moveTo>
                    <a:cubicBezTo>
                      <a:pt x="479" y="1"/>
                      <a:pt x="236" y="27"/>
                      <a:pt x="0" y="76"/>
                    </a:cubicBezTo>
                    <a:cubicBezTo>
                      <a:pt x="1704" y="420"/>
                      <a:pt x="2929" y="1918"/>
                      <a:pt x="2929" y="3656"/>
                    </a:cubicBezTo>
                    <a:cubicBezTo>
                      <a:pt x="2929" y="5397"/>
                      <a:pt x="1704" y="6895"/>
                      <a:pt x="0" y="7240"/>
                    </a:cubicBezTo>
                    <a:cubicBezTo>
                      <a:pt x="245" y="7289"/>
                      <a:pt x="488" y="7313"/>
                      <a:pt x="728" y="7313"/>
                    </a:cubicBezTo>
                    <a:cubicBezTo>
                      <a:pt x="2563" y="7313"/>
                      <a:pt x="4167" y="5924"/>
                      <a:pt x="4359" y="4019"/>
                    </a:cubicBezTo>
                    <a:cubicBezTo>
                      <a:pt x="4573" y="1870"/>
                      <a:pt x="2884" y="4"/>
                      <a:pt x="723" y="1"/>
                    </a:cubicBezTo>
                    <a:close/>
                  </a:path>
                </a:pathLst>
              </a:custGeom>
              <a:solidFill>
                <a:srgbClr val="F15A2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6"/>
              <p:cNvSpPr/>
              <p:nvPr/>
            </p:nvSpPr>
            <p:spPr>
              <a:xfrm>
                <a:off x="5688700" y="3558850"/>
                <a:ext cx="105550" cy="78250"/>
              </a:xfrm>
              <a:custGeom>
                <a:avLst/>
                <a:gdLst/>
                <a:ahLst/>
                <a:cxnLst/>
                <a:rect l="l" t="t" r="r" b="b"/>
                <a:pathLst>
                  <a:path w="4222" h="3130" extrusionOk="0">
                    <a:moveTo>
                      <a:pt x="1328" y="1"/>
                    </a:moveTo>
                    <a:cubicBezTo>
                      <a:pt x="877" y="1"/>
                      <a:pt x="476" y="74"/>
                      <a:pt x="233" y="131"/>
                    </a:cubicBezTo>
                    <a:cubicBezTo>
                      <a:pt x="91" y="161"/>
                      <a:pt x="1" y="303"/>
                      <a:pt x="31" y="445"/>
                    </a:cubicBezTo>
                    <a:cubicBezTo>
                      <a:pt x="132" y="962"/>
                      <a:pt x="454" y="2149"/>
                      <a:pt x="1357" y="2730"/>
                    </a:cubicBezTo>
                    <a:cubicBezTo>
                      <a:pt x="1833" y="3038"/>
                      <a:pt x="2395" y="3130"/>
                      <a:pt x="2896" y="3130"/>
                    </a:cubicBezTo>
                    <a:cubicBezTo>
                      <a:pt x="3344" y="3130"/>
                      <a:pt x="3743" y="3056"/>
                      <a:pt x="3986" y="3000"/>
                    </a:cubicBezTo>
                    <a:cubicBezTo>
                      <a:pt x="4128" y="2970"/>
                      <a:pt x="4222" y="2827"/>
                      <a:pt x="4188" y="2685"/>
                    </a:cubicBezTo>
                    <a:cubicBezTo>
                      <a:pt x="4087" y="2168"/>
                      <a:pt x="3765" y="981"/>
                      <a:pt x="2862" y="397"/>
                    </a:cubicBezTo>
                    <a:cubicBezTo>
                      <a:pt x="2389" y="91"/>
                      <a:pt x="1828" y="1"/>
                      <a:pt x="1328" y="1"/>
                    </a:cubicBezTo>
                    <a:close/>
                  </a:path>
                </a:pathLst>
              </a:custGeom>
              <a:solidFill>
                <a:srgbClr val="E5F7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6"/>
              <p:cNvSpPr/>
              <p:nvPr/>
            </p:nvSpPr>
            <p:spPr>
              <a:xfrm>
                <a:off x="5460175" y="3759750"/>
                <a:ext cx="559450" cy="203675"/>
              </a:xfrm>
              <a:custGeom>
                <a:avLst/>
                <a:gdLst/>
                <a:ahLst/>
                <a:cxnLst/>
                <a:rect l="l" t="t" r="r" b="b"/>
                <a:pathLst>
                  <a:path w="22378" h="8147" extrusionOk="0">
                    <a:moveTo>
                      <a:pt x="0" y="1"/>
                    </a:moveTo>
                    <a:lnTo>
                      <a:pt x="0" y="8146"/>
                    </a:lnTo>
                    <a:lnTo>
                      <a:pt x="22377" y="8146"/>
                    </a:lnTo>
                    <a:lnTo>
                      <a:pt x="22377" y="1"/>
                    </a:ln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6"/>
              <p:cNvSpPr/>
              <p:nvPr/>
            </p:nvSpPr>
            <p:spPr>
              <a:xfrm>
                <a:off x="5983350" y="3759750"/>
                <a:ext cx="36275" cy="203675"/>
              </a:xfrm>
              <a:custGeom>
                <a:avLst/>
                <a:gdLst/>
                <a:ahLst/>
                <a:cxnLst/>
                <a:rect l="l" t="t" r="r" b="b"/>
                <a:pathLst>
                  <a:path w="1451" h="8147" extrusionOk="0">
                    <a:moveTo>
                      <a:pt x="1" y="1"/>
                    </a:moveTo>
                    <a:lnTo>
                      <a:pt x="1" y="8146"/>
                    </a:lnTo>
                    <a:lnTo>
                      <a:pt x="1450" y="8146"/>
                    </a:lnTo>
                    <a:lnTo>
                      <a:pt x="1450" y="1"/>
                    </a:ln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6"/>
              <p:cNvSpPr/>
              <p:nvPr/>
            </p:nvSpPr>
            <p:spPr>
              <a:xfrm>
                <a:off x="5440325" y="3712950"/>
                <a:ext cx="599225" cy="63225"/>
              </a:xfrm>
              <a:custGeom>
                <a:avLst/>
                <a:gdLst/>
                <a:ahLst/>
                <a:cxnLst/>
                <a:rect l="l" t="t" r="r" b="b"/>
                <a:pathLst>
                  <a:path w="23969" h="2529" extrusionOk="0">
                    <a:moveTo>
                      <a:pt x="487" y="0"/>
                    </a:moveTo>
                    <a:cubicBezTo>
                      <a:pt x="217" y="0"/>
                      <a:pt x="0" y="221"/>
                      <a:pt x="0" y="491"/>
                    </a:cubicBezTo>
                    <a:lnTo>
                      <a:pt x="0" y="2038"/>
                    </a:lnTo>
                    <a:cubicBezTo>
                      <a:pt x="0" y="2311"/>
                      <a:pt x="217" y="2528"/>
                      <a:pt x="487" y="2528"/>
                    </a:cubicBezTo>
                    <a:lnTo>
                      <a:pt x="23478" y="2528"/>
                    </a:lnTo>
                    <a:cubicBezTo>
                      <a:pt x="23748" y="2528"/>
                      <a:pt x="23969" y="2311"/>
                      <a:pt x="23969" y="2038"/>
                    </a:cubicBezTo>
                    <a:lnTo>
                      <a:pt x="23969" y="491"/>
                    </a:lnTo>
                    <a:cubicBezTo>
                      <a:pt x="23969" y="221"/>
                      <a:pt x="23748" y="0"/>
                      <a:pt x="23478" y="0"/>
                    </a:cubicBezTo>
                    <a:close/>
                  </a:path>
                </a:pathLst>
              </a:custGeom>
              <a:solidFill>
                <a:srgbClr val="C69C6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6"/>
              <p:cNvSpPr/>
              <p:nvPr/>
            </p:nvSpPr>
            <p:spPr>
              <a:xfrm>
                <a:off x="5440325" y="3829975"/>
                <a:ext cx="599225" cy="63225"/>
              </a:xfrm>
              <a:custGeom>
                <a:avLst/>
                <a:gdLst/>
                <a:ahLst/>
                <a:cxnLst/>
                <a:rect l="l" t="t" r="r" b="b"/>
                <a:pathLst>
                  <a:path w="23969" h="2529" extrusionOk="0">
                    <a:moveTo>
                      <a:pt x="487" y="1"/>
                    </a:moveTo>
                    <a:cubicBezTo>
                      <a:pt x="217" y="1"/>
                      <a:pt x="0" y="221"/>
                      <a:pt x="0" y="491"/>
                    </a:cubicBezTo>
                    <a:lnTo>
                      <a:pt x="0" y="2038"/>
                    </a:lnTo>
                    <a:cubicBezTo>
                      <a:pt x="0" y="2311"/>
                      <a:pt x="217" y="2528"/>
                      <a:pt x="487" y="2528"/>
                    </a:cubicBezTo>
                    <a:lnTo>
                      <a:pt x="23478" y="2528"/>
                    </a:lnTo>
                    <a:cubicBezTo>
                      <a:pt x="23748" y="2528"/>
                      <a:pt x="23969" y="2311"/>
                      <a:pt x="23969" y="2038"/>
                    </a:cubicBezTo>
                    <a:lnTo>
                      <a:pt x="23969" y="491"/>
                    </a:lnTo>
                    <a:cubicBezTo>
                      <a:pt x="23969" y="221"/>
                      <a:pt x="23748" y="1"/>
                      <a:pt x="23478" y="1"/>
                    </a:cubicBezTo>
                    <a:close/>
                  </a:path>
                </a:pathLst>
              </a:custGeom>
              <a:solidFill>
                <a:srgbClr val="C69C6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6"/>
              <p:cNvSpPr/>
              <p:nvPr/>
            </p:nvSpPr>
            <p:spPr>
              <a:xfrm>
                <a:off x="5440325" y="3945875"/>
                <a:ext cx="599225" cy="63225"/>
              </a:xfrm>
              <a:custGeom>
                <a:avLst/>
                <a:gdLst/>
                <a:ahLst/>
                <a:cxnLst/>
                <a:rect l="l" t="t" r="r" b="b"/>
                <a:pathLst>
                  <a:path w="23969" h="2529" extrusionOk="0">
                    <a:moveTo>
                      <a:pt x="487" y="1"/>
                    </a:moveTo>
                    <a:cubicBezTo>
                      <a:pt x="217" y="1"/>
                      <a:pt x="0" y="218"/>
                      <a:pt x="0" y="492"/>
                    </a:cubicBezTo>
                    <a:lnTo>
                      <a:pt x="0" y="2038"/>
                    </a:lnTo>
                    <a:cubicBezTo>
                      <a:pt x="0" y="2308"/>
                      <a:pt x="217" y="2529"/>
                      <a:pt x="487" y="2529"/>
                    </a:cubicBezTo>
                    <a:lnTo>
                      <a:pt x="23478" y="2529"/>
                    </a:lnTo>
                    <a:cubicBezTo>
                      <a:pt x="23748" y="2529"/>
                      <a:pt x="23969" y="2308"/>
                      <a:pt x="23969" y="2038"/>
                    </a:cubicBezTo>
                    <a:lnTo>
                      <a:pt x="23969" y="492"/>
                    </a:lnTo>
                    <a:cubicBezTo>
                      <a:pt x="23969" y="218"/>
                      <a:pt x="23748" y="1"/>
                      <a:pt x="23478" y="1"/>
                    </a:cubicBezTo>
                    <a:close/>
                  </a:path>
                </a:pathLst>
              </a:custGeom>
              <a:solidFill>
                <a:srgbClr val="C69C6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6"/>
              <p:cNvSpPr/>
              <p:nvPr/>
            </p:nvSpPr>
            <p:spPr>
              <a:xfrm>
                <a:off x="5990950" y="3712950"/>
                <a:ext cx="48500" cy="63225"/>
              </a:xfrm>
              <a:custGeom>
                <a:avLst/>
                <a:gdLst/>
                <a:ahLst/>
                <a:cxnLst/>
                <a:rect l="l" t="t" r="r" b="b"/>
                <a:pathLst>
                  <a:path w="1940" h="2529" extrusionOk="0">
                    <a:moveTo>
                      <a:pt x="0" y="0"/>
                    </a:moveTo>
                    <a:cubicBezTo>
                      <a:pt x="270" y="0"/>
                      <a:pt x="491" y="217"/>
                      <a:pt x="491" y="487"/>
                    </a:cubicBezTo>
                    <a:lnTo>
                      <a:pt x="491" y="2041"/>
                    </a:lnTo>
                    <a:cubicBezTo>
                      <a:pt x="491" y="2311"/>
                      <a:pt x="270" y="2528"/>
                      <a:pt x="0" y="2528"/>
                    </a:cubicBezTo>
                    <a:lnTo>
                      <a:pt x="1449" y="2528"/>
                    </a:lnTo>
                    <a:cubicBezTo>
                      <a:pt x="1723" y="2528"/>
                      <a:pt x="1940" y="2311"/>
                      <a:pt x="1940" y="2038"/>
                    </a:cubicBezTo>
                    <a:lnTo>
                      <a:pt x="1940" y="487"/>
                    </a:lnTo>
                    <a:cubicBezTo>
                      <a:pt x="1940" y="217"/>
                      <a:pt x="1719" y="0"/>
                      <a:pt x="1449" y="0"/>
                    </a:cubicBez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6"/>
              <p:cNvSpPr/>
              <p:nvPr/>
            </p:nvSpPr>
            <p:spPr>
              <a:xfrm>
                <a:off x="5990950" y="3829975"/>
                <a:ext cx="48600" cy="63225"/>
              </a:xfrm>
              <a:custGeom>
                <a:avLst/>
                <a:gdLst/>
                <a:ahLst/>
                <a:cxnLst/>
                <a:rect l="l" t="t" r="r" b="b"/>
                <a:pathLst>
                  <a:path w="1944" h="2529" extrusionOk="0">
                    <a:moveTo>
                      <a:pt x="0" y="1"/>
                    </a:moveTo>
                    <a:cubicBezTo>
                      <a:pt x="270" y="1"/>
                      <a:pt x="491" y="218"/>
                      <a:pt x="491" y="487"/>
                    </a:cubicBezTo>
                    <a:lnTo>
                      <a:pt x="491" y="2042"/>
                    </a:lnTo>
                    <a:cubicBezTo>
                      <a:pt x="491" y="2311"/>
                      <a:pt x="270" y="2528"/>
                      <a:pt x="0" y="2528"/>
                    </a:cubicBezTo>
                    <a:lnTo>
                      <a:pt x="1453" y="2528"/>
                    </a:lnTo>
                    <a:cubicBezTo>
                      <a:pt x="1723" y="2528"/>
                      <a:pt x="1944" y="2311"/>
                      <a:pt x="1944" y="2038"/>
                    </a:cubicBezTo>
                    <a:lnTo>
                      <a:pt x="1944" y="491"/>
                    </a:lnTo>
                    <a:cubicBezTo>
                      <a:pt x="1944" y="221"/>
                      <a:pt x="1723" y="1"/>
                      <a:pt x="1453" y="1"/>
                    </a:cubicBez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6"/>
              <p:cNvSpPr/>
              <p:nvPr/>
            </p:nvSpPr>
            <p:spPr>
              <a:xfrm>
                <a:off x="5990950" y="3945875"/>
                <a:ext cx="48600" cy="63225"/>
              </a:xfrm>
              <a:custGeom>
                <a:avLst/>
                <a:gdLst/>
                <a:ahLst/>
                <a:cxnLst/>
                <a:rect l="l" t="t" r="r" b="b"/>
                <a:pathLst>
                  <a:path w="1944" h="2529" extrusionOk="0">
                    <a:moveTo>
                      <a:pt x="7" y="1"/>
                    </a:moveTo>
                    <a:cubicBezTo>
                      <a:pt x="5" y="1"/>
                      <a:pt x="2" y="1"/>
                      <a:pt x="0" y="1"/>
                    </a:cubicBezTo>
                    <a:lnTo>
                      <a:pt x="14" y="1"/>
                    </a:lnTo>
                    <a:cubicBezTo>
                      <a:pt x="11" y="1"/>
                      <a:pt x="9" y="1"/>
                      <a:pt x="7" y="1"/>
                    </a:cubicBezTo>
                    <a:close/>
                    <a:moveTo>
                      <a:pt x="14" y="1"/>
                    </a:moveTo>
                    <a:lnTo>
                      <a:pt x="14" y="1"/>
                    </a:lnTo>
                    <a:cubicBezTo>
                      <a:pt x="277" y="5"/>
                      <a:pt x="491" y="223"/>
                      <a:pt x="491" y="488"/>
                    </a:cubicBezTo>
                    <a:lnTo>
                      <a:pt x="491" y="2042"/>
                    </a:lnTo>
                    <a:cubicBezTo>
                      <a:pt x="491" y="2312"/>
                      <a:pt x="270" y="2529"/>
                      <a:pt x="0" y="2529"/>
                    </a:cubicBezTo>
                    <a:lnTo>
                      <a:pt x="1453" y="2529"/>
                    </a:lnTo>
                    <a:cubicBezTo>
                      <a:pt x="1723" y="2529"/>
                      <a:pt x="1944" y="2308"/>
                      <a:pt x="1944" y="2038"/>
                    </a:cubicBezTo>
                    <a:lnTo>
                      <a:pt x="1944" y="492"/>
                    </a:lnTo>
                    <a:cubicBezTo>
                      <a:pt x="1944" y="218"/>
                      <a:pt x="1723" y="1"/>
                      <a:pt x="1453" y="1"/>
                    </a:cubicBez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6"/>
              <p:cNvSpPr/>
              <p:nvPr/>
            </p:nvSpPr>
            <p:spPr>
              <a:xfrm>
                <a:off x="5478225" y="3735325"/>
                <a:ext cx="18200" cy="18100"/>
              </a:xfrm>
              <a:custGeom>
                <a:avLst/>
                <a:gdLst/>
                <a:ahLst/>
                <a:cxnLst/>
                <a:rect l="l" t="t" r="r" b="b"/>
                <a:pathLst>
                  <a:path w="728" h="724" extrusionOk="0">
                    <a:moveTo>
                      <a:pt x="364" y="0"/>
                    </a:moveTo>
                    <a:cubicBezTo>
                      <a:pt x="166" y="0"/>
                      <a:pt x="1" y="161"/>
                      <a:pt x="1" y="364"/>
                    </a:cubicBezTo>
                    <a:cubicBezTo>
                      <a:pt x="1" y="562"/>
                      <a:pt x="166" y="723"/>
                      <a:pt x="364" y="723"/>
                    </a:cubicBezTo>
                    <a:cubicBezTo>
                      <a:pt x="563" y="723"/>
                      <a:pt x="727" y="562"/>
                      <a:pt x="727" y="364"/>
                    </a:cubicBezTo>
                    <a:cubicBezTo>
                      <a:pt x="727" y="161"/>
                      <a:pt x="563" y="0"/>
                      <a:pt x="364" y="0"/>
                    </a:cubicBez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6"/>
              <p:cNvSpPr/>
              <p:nvPr/>
            </p:nvSpPr>
            <p:spPr>
              <a:xfrm>
                <a:off x="5478225" y="3852075"/>
                <a:ext cx="18200" cy="18100"/>
              </a:xfrm>
              <a:custGeom>
                <a:avLst/>
                <a:gdLst/>
                <a:ahLst/>
                <a:cxnLst/>
                <a:rect l="l" t="t" r="r" b="b"/>
                <a:pathLst>
                  <a:path w="728" h="724" extrusionOk="0">
                    <a:moveTo>
                      <a:pt x="364" y="0"/>
                    </a:moveTo>
                    <a:cubicBezTo>
                      <a:pt x="166" y="0"/>
                      <a:pt x="1" y="161"/>
                      <a:pt x="1" y="364"/>
                    </a:cubicBezTo>
                    <a:cubicBezTo>
                      <a:pt x="1" y="562"/>
                      <a:pt x="166" y="723"/>
                      <a:pt x="364" y="723"/>
                    </a:cubicBezTo>
                    <a:cubicBezTo>
                      <a:pt x="563" y="723"/>
                      <a:pt x="727" y="562"/>
                      <a:pt x="727" y="364"/>
                    </a:cubicBezTo>
                    <a:cubicBezTo>
                      <a:pt x="727" y="161"/>
                      <a:pt x="563" y="0"/>
                      <a:pt x="364" y="0"/>
                    </a:cubicBez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6"/>
              <p:cNvSpPr/>
              <p:nvPr/>
            </p:nvSpPr>
            <p:spPr>
              <a:xfrm>
                <a:off x="5478225" y="3968825"/>
                <a:ext cx="18200" cy="18100"/>
              </a:xfrm>
              <a:custGeom>
                <a:avLst/>
                <a:gdLst/>
                <a:ahLst/>
                <a:cxnLst/>
                <a:rect l="l" t="t" r="r" b="b"/>
                <a:pathLst>
                  <a:path w="728" h="724" extrusionOk="0">
                    <a:moveTo>
                      <a:pt x="364" y="0"/>
                    </a:moveTo>
                    <a:cubicBezTo>
                      <a:pt x="166" y="0"/>
                      <a:pt x="1" y="162"/>
                      <a:pt x="1" y="360"/>
                    </a:cubicBezTo>
                    <a:cubicBezTo>
                      <a:pt x="1" y="562"/>
                      <a:pt x="166" y="723"/>
                      <a:pt x="364" y="723"/>
                    </a:cubicBezTo>
                    <a:cubicBezTo>
                      <a:pt x="563" y="723"/>
                      <a:pt x="727" y="562"/>
                      <a:pt x="727" y="360"/>
                    </a:cubicBezTo>
                    <a:cubicBezTo>
                      <a:pt x="727" y="162"/>
                      <a:pt x="563" y="0"/>
                      <a:pt x="364" y="0"/>
                    </a:cubicBez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6"/>
              <p:cNvSpPr/>
              <p:nvPr/>
            </p:nvSpPr>
            <p:spPr>
              <a:xfrm>
                <a:off x="5986075" y="3735325"/>
                <a:ext cx="18100" cy="18100"/>
              </a:xfrm>
              <a:custGeom>
                <a:avLst/>
                <a:gdLst/>
                <a:ahLst/>
                <a:cxnLst/>
                <a:rect l="l" t="t" r="r" b="b"/>
                <a:pathLst>
                  <a:path w="724" h="724" extrusionOk="0">
                    <a:moveTo>
                      <a:pt x="364" y="0"/>
                    </a:moveTo>
                    <a:cubicBezTo>
                      <a:pt x="161" y="0"/>
                      <a:pt x="0" y="161"/>
                      <a:pt x="0" y="364"/>
                    </a:cubicBezTo>
                    <a:cubicBezTo>
                      <a:pt x="0" y="562"/>
                      <a:pt x="161" y="723"/>
                      <a:pt x="364" y="723"/>
                    </a:cubicBezTo>
                    <a:cubicBezTo>
                      <a:pt x="562" y="723"/>
                      <a:pt x="723" y="562"/>
                      <a:pt x="723" y="364"/>
                    </a:cubicBezTo>
                    <a:cubicBezTo>
                      <a:pt x="723" y="161"/>
                      <a:pt x="562" y="0"/>
                      <a:pt x="364" y="0"/>
                    </a:cubicBez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6"/>
              <p:cNvSpPr/>
              <p:nvPr/>
            </p:nvSpPr>
            <p:spPr>
              <a:xfrm>
                <a:off x="5986075" y="3852075"/>
                <a:ext cx="18100" cy="18100"/>
              </a:xfrm>
              <a:custGeom>
                <a:avLst/>
                <a:gdLst/>
                <a:ahLst/>
                <a:cxnLst/>
                <a:rect l="l" t="t" r="r" b="b"/>
                <a:pathLst>
                  <a:path w="724" h="724" extrusionOk="0">
                    <a:moveTo>
                      <a:pt x="364" y="0"/>
                    </a:moveTo>
                    <a:cubicBezTo>
                      <a:pt x="161" y="0"/>
                      <a:pt x="0" y="161"/>
                      <a:pt x="0" y="364"/>
                    </a:cubicBezTo>
                    <a:cubicBezTo>
                      <a:pt x="0" y="562"/>
                      <a:pt x="161" y="723"/>
                      <a:pt x="364" y="723"/>
                    </a:cubicBezTo>
                    <a:cubicBezTo>
                      <a:pt x="562" y="723"/>
                      <a:pt x="723" y="562"/>
                      <a:pt x="723" y="364"/>
                    </a:cubicBezTo>
                    <a:cubicBezTo>
                      <a:pt x="723" y="161"/>
                      <a:pt x="562" y="0"/>
                      <a:pt x="364" y="0"/>
                    </a:cubicBez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6"/>
              <p:cNvSpPr/>
              <p:nvPr/>
            </p:nvSpPr>
            <p:spPr>
              <a:xfrm>
                <a:off x="5986075" y="3968825"/>
                <a:ext cx="18100" cy="18100"/>
              </a:xfrm>
              <a:custGeom>
                <a:avLst/>
                <a:gdLst/>
                <a:ahLst/>
                <a:cxnLst/>
                <a:rect l="l" t="t" r="r" b="b"/>
                <a:pathLst>
                  <a:path w="724" h="724" extrusionOk="0">
                    <a:moveTo>
                      <a:pt x="364" y="0"/>
                    </a:moveTo>
                    <a:cubicBezTo>
                      <a:pt x="161" y="0"/>
                      <a:pt x="0" y="162"/>
                      <a:pt x="0" y="360"/>
                    </a:cubicBezTo>
                    <a:cubicBezTo>
                      <a:pt x="0" y="562"/>
                      <a:pt x="161" y="723"/>
                      <a:pt x="364" y="723"/>
                    </a:cubicBezTo>
                    <a:cubicBezTo>
                      <a:pt x="562" y="723"/>
                      <a:pt x="723" y="562"/>
                      <a:pt x="723" y="360"/>
                    </a:cubicBezTo>
                    <a:cubicBezTo>
                      <a:pt x="723" y="162"/>
                      <a:pt x="562" y="0"/>
                      <a:pt x="364" y="0"/>
                    </a:cubicBezTo>
                    <a:close/>
                  </a:path>
                </a:pathLst>
              </a:custGeom>
              <a:solidFill>
                <a:srgbClr val="7651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6"/>
              <p:cNvSpPr/>
              <p:nvPr/>
            </p:nvSpPr>
            <p:spPr>
              <a:xfrm>
                <a:off x="5489475" y="3647400"/>
                <a:ext cx="43475" cy="17625"/>
              </a:xfrm>
              <a:custGeom>
                <a:avLst/>
                <a:gdLst/>
                <a:ahLst/>
                <a:cxnLst/>
                <a:rect l="l" t="t" r="r" b="b"/>
                <a:pathLst>
                  <a:path w="1739" h="705" extrusionOk="0">
                    <a:moveTo>
                      <a:pt x="1374" y="1"/>
                    </a:moveTo>
                    <a:cubicBezTo>
                      <a:pt x="1372" y="1"/>
                      <a:pt x="1370" y="1"/>
                      <a:pt x="1367" y="1"/>
                    </a:cubicBezTo>
                    <a:lnTo>
                      <a:pt x="356" y="1"/>
                    </a:lnTo>
                    <a:cubicBezTo>
                      <a:pt x="158" y="1"/>
                      <a:pt x="0" y="165"/>
                      <a:pt x="4" y="360"/>
                    </a:cubicBezTo>
                    <a:cubicBezTo>
                      <a:pt x="15" y="553"/>
                      <a:pt x="176" y="705"/>
                      <a:pt x="368" y="705"/>
                    </a:cubicBezTo>
                    <a:cubicBezTo>
                      <a:pt x="370" y="705"/>
                      <a:pt x="373" y="705"/>
                      <a:pt x="375" y="705"/>
                    </a:cubicBezTo>
                    <a:lnTo>
                      <a:pt x="1382" y="705"/>
                    </a:lnTo>
                    <a:cubicBezTo>
                      <a:pt x="1581" y="705"/>
                      <a:pt x="1738" y="540"/>
                      <a:pt x="1734" y="341"/>
                    </a:cubicBezTo>
                    <a:cubicBezTo>
                      <a:pt x="1723" y="153"/>
                      <a:pt x="1566" y="1"/>
                      <a:pt x="1374" y="1"/>
                    </a:cubicBezTo>
                    <a:close/>
                  </a:path>
                </a:pathLst>
              </a:custGeom>
              <a:solidFill>
                <a:srgbClr val="F15A2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6"/>
              <p:cNvSpPr/>
              <p:nvPr/>
            </p:nvSpPr>
            <p:spPr>
              <a:xfrm>
                <a:off x="5927925" y="3464425"/>
                <a:ext cx="31575" cy="81800"/>
              </a:xfrm>
              <a:custGeom>
                <a:avLst/>
                <a:gdLst/>
                <a:ahLst/>
                <a:cxnLst/>
                <a:rect l="l" t="t" r="r" b="b"/>
                <a:pathLst>
                  <a:path w="1263" h="3272" extrusionOk="0">
                    <a:moveTo>
                      <a:pt x="408" y="0"/>
                    </a:moveTo>
                    <a:cubicBezTo>
                      <a:pt x="343" y="0"/>
                      <a:pt x="277" y="18"/>
                      <a:pt x="218" y="54"/>
                    </a:cubicBezTo>
                    <a:cubicBezTo>
                      <a:pt x="53" y="159"/>
                      <a:pt x="1" y="376"/>
                      <a:pt x="98" y="545"/>
                    </a:cubicBezTo>
                    <a:cubicBezTo>
                      <a:pt x="398" y="1017"/>
                      <a:pt x="525" y="1578"/>
                      <a:pt x="457" y="2133"/>
                    </a:cubicBezTo>
                    <a:lnTo>
                      <a:pt x="371" y="2867"/>
                    </a:lnTo>
                    <a:cubicBezTo>
                      <a:pt x="349" y="3065"/>
                      <a:pt x="491" y="3245"/>
                      <a:pt x="690" y="3267"/>
                    </a:cubicBezTo>
                    <a:cubicBezTo>
                      <a:pt x="705" y="3267"/>
                      <a:pt x="720" y="3271"/>
                      <a:pt x="731" y="3271"/>
                    </a:cubicBezTo>
                    <a:cubicBezTo>
                      <a:pt x="914" y="3271"/>
                      <a:pt x="1072" y="3133"/>
                      <a:pt x="1090" y="2949"/>
                    </a:cubicBezTo>
                    <a:lnTo>
                      <a:pt x="1177" y="2215"/>
                    </a:lnTo>
                    <a:cubicBezTo>
                      <a:pt x="1263" y="1496"/>
                      <a:pt x="1094" y="770"/>
                      <a:pt x="708" y="159"/>
                    </a:cubicBezTo>
                    <a:cubicBezTo>
                      <a:pt x="639" y="56"/>
                      <a:pt x="525" y="0"/>
                      <a:pt x="408" y="0"/>
                    </a:cubicBezTo>
                    <a:close/>
                  </a:path>
                </a:pathLst>
              </a:custGeom>
              <a:solidFill>
                <a:srgbClr val="249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215" name="Google Shape;215;p6" descr="Image of Notetaker to use today"/>
          <p:cNvPicPr preferRelativeResize="0"/>
          <p:nvPr/>
        </p:nvPicPr>
        <p:blipFill rotWithShape="1">
          <a:blip r:embed="rId3">
            <a:alphaModFix/>
          </a:blip>
          <a:srcRect l="61710" r="15013"/>
          <a:stretch/>
        </p:blipFill>
        <p:spPr>
          <a:xfrm>
            <a:off x="6519875" y="5489400"/>
            <a:ext cx="889400" cy="1324474"/>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21c298cb161_0_9"/>
          <p:cNvSpPr txBox="1">
            <a:spLocks noGrp="1"/>
          </p:cNvSpPr>
          <p:nvPr>
            <p:ph type="body" idx="1"/>
          </p:nvPr>
        </p:nvSpPr>
        <p:spPr>
          <a:xfrm>
            <a:off x="457200" y="1600200"/>
            <a:ext cx="8229600" cy="4277700"/>
          </a:xfrm>
          <a:prstGeom prst="rect">
            <a:avLst/>
          </a:prstGeom>
          <a:noFill/>
          <a:ln>
            <a:noFill/>
          </a:ln>
        </p:spPr>
        <p:txBody>
          <a:bodyPr spcFirstLastPara="1" wrap="square" lIns="91425" tIns="45700" rIns="91425" bIns="45700" anchor="t" anchorCtr="0">
            <a:normAutofit/>
          </a:bodyPr>
          <a:lstStyle/>
          <a:p>
            <a:pPr marL="457200" lvl="0" indent="-438150" algn="l" rtl="0">
              <a:lnSpc>
                <a:spcPct val="100000"/>
              </a:lnSpc>
              <a:spcBef>
                <a:spcPts val="600"/>
              </a:spcBef>
              <a:spcAft>
                <a:spcPts val="0"/>
              </a:spcAft>
              <a:buClr>
                <a:srgbClr val="18637B"/>
              </a:buClr>
              <a:buSzPts val="3300"/>
              <a:buFont typeface="Nixie One"/>
              <a:buChar char="▪"/>
            </a:pPr>
            <a:r>
              <a:rPr lang="en-US" sz="3300" b="1">
                <a:solidFill>
                  <a:srgbClr val="114454"/>
                </a:solidFill>
                <a:latin typeface="Nixie One"/>
                <a:ea typeface="Nixie One"/>
                <a:cs typeface="Nixie One"/>
                <a:sym typeface="Nixie One"/>
              </a:rPr>
              <a:t>Practice presence</a:t>
            </a:r>
            <a:endParaRPr sz="3300" b="1">
              <a:solidFill>
                <a:srgbClr val="114454"/>
              </a:solidFill>
              <a:latin typeface="Nixie One"/>
              <a:ea typeface="Nixie One"/>
              <a:cs typeface="Nixie One"/>
              <a:sym typeface="Nixie One"/>
            </a:endParaRPr>
          </a:p>
          <a:p>
            <a:pPr marL="457200" lvl="0" indent="0" algn="l" rtl="0">
              <a:lnSpc>
                <a:spcPct val="100000"/>
              </a:lnSpc>
              <a:spcBef>
                <a:spcPts val="600"/>
              </a:spcBef>
              <a:spcAft>
                <a:spcPts val="0"/>
              </a:spcAft>
              <a:buSzPts val="1800"/>
              <a:buNone/>
            </a:pPr>
            <a:endParaRPr sz="3300" b="1">
              <a:solidFill>
                <a:srgbClr val="114454"/>
              </a:solidFill>
              <a:latin typeface="Nixie One"/>
              <a:ea typeface="Nixie One"/>
              <a:cs typeface="Nixie One"/>
              <a:sym typeface="Nixie One"/>
            </a:endParaRPr>
          </a:p>
          <a:p>
            <a:pPr marL="457200" lvl="0" indent="-438150" algn="l" rtl="0">
              <a:lnSpc>
                <a:spcPct val="100000"/>
              </a:lnSpc>
              <a:spcBef>
                <a:spcPts val="600"/>
              </a:spcBef>
              <a:spcAft>
                <a:spcPts val="0"/>
              </a:spcAft>
              <a:buClr>
                <a:srgbClr val="18637B"/>
              </a:buClr>
              <a:buSzPts val="3300"/>
              <a:buFont typeface="Nixie One"/>
              <a:buChar char="▪"/>
            </a:pPr>
            <a:r>
              <a:rPr lang="en-US" sz="3300" b="1">
                <a:solidFill>
                  <a:srgbClr val="114454"/>
                </a:solidFill>
                <a:latin typeface="Nixie One"/>
                <a:ea typeface="Nixie One"/>
                <a:cs typeface="Nixie One"/>
                <a:sym typeface="Nixie One"/>
              </a:rPr>
              <a:t>Grasp opportunity</a:t>
            </a:r>
            <a:endParaRPr sz="3300" b="1">
              <a:solidFill>
                <a:srgbClr val="114454"/>
              </a:solidFill>
              <a:latin typeface="Nixie One"/>
              <a:ea typeface="Nixie One"/>
              <a:cs typeface="Nixie One"/>
              <a:sym typeface="Nixie One"/>
            </a:endParaRPr>
          </a:p>
          <a:p>
            <a:pPr marL="457200" lvl="0" indent="0" algn="l" rtl="0">
              <a:lnSpc>
                <a:spcPct val="100000"/>
              </a:lnSpc>
              <a:spcBef>
                <a:spcPts val="600"/>
              </a:spcBef>
              <a:spcAft>
                <a:spcPts val="0"/>
              </a:spcAft>
              <a:buSzPts val="1800"/>
              <a:buNone/>
            </a:pPr>
            <a:endParaRPr sz="3300" b="1">
              <a:solidFill>
                <a:srgbClr val="114454"/>
              </a:solidFill>
              <a:latin typeface="Nixie One"/>
              <a:ea typeface="Nixie One"/>
              <a:cs typeface="Nixie One"/>
              <a:sym typeface="Nixie One"/>
            </a:endParaRPr>
          </a:p>
          <a:p>
            <a:pPr marL="457200" lvl="0" indent="-438150" algn="l" rtl="0">
              <a:lnSpc>
                <a:spcPct val="100000"/>
              </a:lnSpc>
              <a:spcBef>
                <a:spcPts val="600"/>
              </a:spcBef>
              <a:spcAft>
                <a:spcPts val="0"/>
              </a:spcAft>
              <a:buClr>
                <a:srgbClr val="18637B"/>
              </a:buClr>
              <a:buSzPts val="3300"/>
              <a:buFont typeface="Nixie One"/>
              <a:buChar char="▪"/>
            </a:pPr>
            <a:r>
              <a:rPr lang="en-US" sz="3300" b="1">
                <a:solidFill>
                  <a:srgbClr val="114454"/>
                </a:solidFill>
                <a:latin typeface="Nixie One"/>
                <a:ea typeface="Nixie One"/>
                <a:cs typeface="Nixie One"/>
                <a:sym typeface="Nixie One"/>
              </a:rPr>
              <a:t>Embrace quick wins and bold next steps</a:t>
            </a:r>
            <a:endParaRPr/>
          </a:p>
        </p:txBody>
      </p:sp>
      <p:sp>
        <p:nvSpPr>
          <p:cNvPr id="221" name="Google Shape;221;g21c298cb161_0_9"/>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b="1">
                <a:latin typeface="Nixie One"/>
                <a:ea typeface="Nixie One"/>
                <a:cs typeface="Nixie One"/>
                <a:sym typeface="Nixie One"/>
              </a:rPr>
              <a:t>Setting Our Intentions for Today</a:t>
            </a:r>
            <a:endParaRPr b="1">
              <a:latin typeface="Nixie One"/>
              <a:ea typeface="Nixie One"/>
              <a:cs typeface="Nixie One"/>
              <a:sym typeface="Nixie One"/>
            </a:endParaRPr>
          </a:p>
        </p:txBody>
      </p:sp>
      <p:pic>
        <p:nvPicPr>
          <p:cNvPr id="222" name="Google Shape;222;g21c298cb161_0_9" descr="Image of Notetaker to use today"/>
          <p:cNvPicPr preferRelativeResize="0"/>
          <p:nvPr/>
        </p:nvPicPr>
        <p:blipFill rotWithShape="1">
          <a:blip r:embed="rId3">
            <a:alphaModFix/>
          </a:blip>
          <a:srcRect l="61710" r="15013"/>
          <a:stretch/>
        </p:blipFill>
        <p:spPr>
          <a:xfrm>
            <a:off x="5839450" y="4665474"/>
            <a:ext cx="1408123" cy="2096974"/>
          </a:xfrm>
          <a:prstGeom prst="rect">
            <a:avLst/>
          </a:prstGeom>
          <a:noFill/>
          <a:ln w="9525" cap="flat" cmpd="sng">
            <a:solidFill>
              <a:schemeClr val="dk1"/>
            </a:solidFill>
            <a:prstDash val="solid"/>
            <a:round/>
            <a:headEnd type="none" w="sm" len="sm"/>
            <a:tailEnd type="none" w="sm" len="sm"/>
          </a:ln>
        </p:spPr>
      </p:pic>
      <p:sp>
        <p:nvSpPr>
          <p:cNvPr id="223" name="Google Shape;223;g21c298cb161_0_9">
            <a:extLst>
              <a:ext uri="{C183D7F6-B498-43B3-948B-1728B52AA6E4}">
                <adec:decorative xmlns:adec="http://schemas.microsoft.com/office/drawing/2017/decorative" val="1"/>
              </a:ext>
            </a:extLst>
          </p:cNvPr>
          <p:cNvSpPr/>
          <p:nvPr/>
        </p:nvSpPr>
        <p:spPr>
          <a:xfrm>
            <a:off x="4333450" y="5239950"/>
            <a:ext cx="1506000" cy="326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g280cd465148_0_11"/>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Track Your Engagement</a:t>
            </a:r>
            <a:endParaRPr/>
          </a:p>
        </p:txBody>
      </p:sp>
      <p:pic>
        <p:nvPicPr>
          <p:cNvPr id="230" name="Google Shape;230;g280cd465148_0_11" descr="Coloring book style drawing of a sunflower"/>
          <p:cNvPicPr preferRelativeResize="0"/>
          <p:nvPr/>
        </p:nvPicPr>
        <p:blipFill rotWithShape="1">
          <a:blip r:embed="rId3">
            <a:alphaModFix/>
          </a:blip>
          <a:srcRect/>
          <a:stretch/>
        </p:blipFill>
        <p:spPr>
          <a:xfrm>
            <a:off x="2803013" y="1583625"/>
            <a:ext cx="3537975" cy="46311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g21c298cb161_0_19"/>
          <p:cNvSpPr txBox="1">
            <a:spLocks noGrp="1"/>
          </p:cNvSpPr>
          <p:nvPr>
            <p:ph type="body" idx="1"/>
          </p:nvPr>
        </p:nvSpPr>
        <p:spPr>
          <a:xfrm>
            <a:off x="457200" y="1545974"/>
            <a:ext cx="8229600" cy="4413600"/>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0"/>
              </a:spcBef>
              <a:spcAft>
                <a:spcPts val="0"/>
              </a:spcAft>
              <a:buClr>
                <a:srgbClr val="114454"/>
              </a:buClr>
              <a:buSzPts val="1800"/>
              <a:buFont typeface="Nixie One"/>
              <a:buChar char="•"/>
            </a:pPr>
            <a:r>
              <a:rPr lang="en-US" b="1">
                <a:solidFill>
                  <a:srgbClr val="114454"/>
                </a:solidFill>
                <a:latin typeface="Nixie One"/>
                <a:ea typeface="Nixie One"/>
                <a:cs typeface="Nixie One"/>
                <a:sym typeface="Nixie One"/>
              </a:rPr>
              <a:t>Take care of your needs</a:t>
            </a:r>
            <a:endParaRPr b="1">
              <a:solidFill>
                <a:srgbClr val="114454"/>
              </a:solidFill>
              <a:latin typeface="Nixie One"/>
              <a:ea typeface="Nixie One"/>
              <a:cs typeface="Nixie One"/>
              <a:sym typeface="Nixie One"/>
            </a:endParaRPr>
          </a:p>
          <a:p>
            <a:pPr marL="0" lvl="0" indent="0" algn="l" rtl="0">
              <a:lnSpc>
                <a:spcPct val="100000"/>
              </a:lnSpc>
              <a:spcBef>
                <a:spcPts val="0"/>
              </a:spcBef>
              <a:spcAft>
                <a:spcPts val="0"/>
              </a:spcAft>
              <a:buSzPts val="1800"/>
              <a:buNone/>
            </a:pPr>
            <a:endParaRPr b="1">
              <a:solidFill>
                <a:srgbClr val="114454"/>
              </a:solidFill>
              <a:latin typeface="Nixie One"/>
              <a:ea typeface="Nixie One"/>
              <a:cs typeface="Nixie One"/>
              <a:sym typeface="Nixie One"/>
            </a:endParaRPr>
          </a:p>
          <a:p>
            <a:pPr marL="457200" lvl="0" indent="-342900" algn="l" rtl="0">
              <a:lnSpc>
                <a:spcPct val="100000"/>
              </a:lnSpc>
              <a:spcBef>
                <a:spcPts val="0"/>
              </a:spcBef>
              <a:spcAft>
                <a:spcPts val="0"/>
              </a:spcAft>
              <a:buClr>
                <a:srgbClr val="114454"/>
              </a:buClr>
              <a:buSzPts val="1800"/>
              <a:buFont typeface="Nixie One"/>
              <a:buChar char="•"/>
            </a:pPr>
            <a:r>
              <a:rPr lang="en-US" b="1">
                <a:solidFill>
                  <a:srgbClr val="114454"/>
                </a:solidFill>
                <a:latin typeface="Nixie One"/>
                <a:ea typeface="Nixie One"/>
                <a:cs typeface="Nixie One"/>
                <a:sym typeface="Nixie One"/>
              </a:rPr>
              <a:t>Use this time to connect and plan</a:t>
            </a:r>
            <a:endParaRPr b="1">
              <a:solidFill>
                <a:srgbClr val="114454"/>
              </a:solidFill>
              <a:latin typeface="Nixie One"/>
              <a:ea typeface="Nixie One"/>
              <a:cs typeface="Nixie One"/>
              <a:sym typeface="Nixie One"/>
            </a:endParaRPr>
          </a:p>
          <a:p>
            <a:pPr marL="0" lvl="0" indent="0" algn="l" rtl="0">
              <a:lnSpc>
                <a:spcPct val="100000"/>
              </a:lnSpc>
              <a:spcBef>
                <a:spcPts val="0"/>
              </a:spcBef>
              <a:spcAft>
                <a:spcPts val="0"/>
              </a:spcAft>
              <a:buSzPts val="1800"/>
              <a:buNone/>
            </a:pPr>
            <a:endParaRPr b="1">
              <a:solidFill>
                <a:srgbClr val="114454"/>
              </a:solidFill>
              <a:latin typeface="Nixie One"/>
              <a:ea typeface="Nixie One"/>
              <a:cs typeface="Nixie One"/>
              <a:sym typeface="Nixie One"/>
            </a:endParaRPr>
          </a:p>
          <a:p>
            <a:pPr marL="457200" lvl="0" indent="-342900" algn="l" rtl="0">
              <a:lnSpc>
                <a:spcPct val="100000"/>
              </a:lnSpc>
              <a:spcBef>
                <a:spcPts val="0"/>
              </a:spcBef>
              <a:spcAft>
                <a:spcPts val="0"/>
              </a:spcAft>
              <a:buClr>
                <a:srgbClr val="114454"/>
              </a:buClr>
              <a:buSzPts val="1800"/>
              <a:buFont typeface="Nixie One"/>
              <a:buChar char="•"/>
            </a:pPr>
            <a:r>
              <a:rPr lang="en-US" b="1">
                <a:solidFill>
                  <a:srgbClr val="114454"/>
                </a:solidFill>
                <a:latin typeface="Nixie One"/>
                <a:ea typeface="Nixie One"/>
                <a:cs typeface="Nixie One"/>
                <a:sym typeface="Nixie One"/>
              </a:rPr>
              <a:t>Wonder and “What if”</a:t>
            </a:r>
            <a:endParaRPr b="1">
              <a:solidFill>
                <a:srgbClr val="114454"/>
              </a:solidFill>
              <a:latin typeface="Nixie One"/>
              <a:ea typeface="Nixie One"/>
              <a:cs typeface="Nixie One"/>
              <a:sym typeface="Nixie One"/>
            </a:endParaRPr>
          </a:p>
          <a:p>
            <a:pPr marL="0" lvl="0" indent="0" algn="l" rtl="0">
              <a:lnSpc>
                <a:spcPct val="100000"/>
              </a:lnSpc>
              <a:spcBef>
                <a:spcPts val="0"/>
              </a:spcBef>
              <a:spcAft>
                <a:spcPts val="0"/>
              </a:spcAft>
              <a:buSzPts val="1800"/>
              <a:buNone/>
            </a:pPr>
            <a:endParaRPr b="1">
              <a:solidFill>
                <a:srgbClr val="114454"/>
              </a:solidFill>
              <a:latin typeface="Nixie One"/>
              <a:ea typeface="Nixie One"/>
              <a:cs typeface="Nixie One"/>
              <a:sym typeface="Nixie One"/>
            </a:endParaRPr>
          </a:p>
          <a:p>
            <a:pPr marL="457200" lvl="0" indent="-342900" algn="l" rtl="0">
              <a:lnSpc>
                <a:spcPct val="100000"/>
              </a:lnSpc>
              <a:spcBef>
                <a:spcPts val="0"/>
              </a:spcBef>
              <a:spcAft>
                <a:spcPts val="0"/>
              </a:spcAft>
              <a:buClr>
                <a:srgbClr val="114454"/>
              </a:buClr>
              <a:buSzPts val="1800"/>
              <a:buFont typeface="Nixie One"/>
              <a:buChar char="•"/>
            </a:pPr>
            <a:r>
              <a:rPr lang="en-US" b="1">
                <a:solidFill>
                  <a:srgbClr val="114454"/>
                </a:solidFill>
                <a:latin typeface="Nixie One"/>
                <a:ea typeface="Nixie One"/>
                <a:cs typeface="Nixie One"/>
                <a:sym typeface="Nixie One"/>
              </a:rPr>
              <a:t>Practice the approach of “Yes, and…”</a:t>
            </a:r>
            <a:endParaRPr b="1">
              <a:solidFill>
                <a:srgbClr val="114454"/>
              </a:solidFill>
              <a:latin typeface="Nixie One"/>
              <a:ea typeface="Nixie One"/>
              <a:cs typeface="Nixie One"/>
              <a:sym typeface="Nixie One"/>
            </a:endParaRPr>
          </a:p>
          <a:p>
            <a:pPr marL="0" lvl="0" indent="0" algn="l" rtl="0">
              <a:lnSpc>
                <a:spcPct val="100000"/>
              </a:lnSpc>
              <a:spcBef>
                <a:spcPts val="0"/>
              </a:spcBef>
              <a:spcAft>
                <a:spcPts val="0"/>
              </a:spcAft>
              <a:buClr>
                <a:schemeClr val="dk1"/>
              </a:buClr>
              <a:buSzPts val="3200"/>
              <a:buNone/>
            </a:pPr>
            <a:endParaRPr/>
          </a:p>
        </p:txBody>
      </p:sp>
      <p:sp>
        <p:nvSpPr>
          <p:cNvPr id="236" name="Google Shape;236;g21c298cb161_0_19"/>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b="1">
                <a:latin typeface="Nixie One"/>
                <a:ea typeface="Nixie One"/>
                <a:cs typeface="Nixie One"/>
                <a:sym typeface="Nixie One"/>
              </a:rPr>
              <a:t>Our Wish For You</a:t>
            </a:r>
            <a:endParaRPr b="1">
              <a:latin typeface="Nixie One"/>
              <a:ea typeface="Nixie One"/>
              <a:cs typeface="Nixie One"/>
              <a:sym typeface="Nixie On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280dd199cf9_1_0"/>
          <p:cNvSpPr txBox="1">
            <a:spLocks noGrp="1"/>
          </p:cNvSpPr>
          <p:nvPr>
            <p:ph type="title"/>
          </p:nvPr>
        </p:nvSpPr>
        <p:spPr>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b="1">
                <a:latin typeface="Nixie One"/>
                <a:ea typeface="Nixie One"/>
                <a:cs typeface="Nixie One"/>
                <a:sym typeface="Nixie One"/>
              </a:rPr>
              <a:t>Cool People Doing Cool Things</a:t>
            </a:r>
            <a:endParaRPr b="1">
              <a:latin typeface="Nixie One"/>
              <a:ea typeface="Nixie One"/>
              <a:cs typeface="Nixie One"/>
              <a:sym typeface="Nixie One"/>
            </a:endParaRPr>
          </a:p>
        </p:txBody>
      </p:sp>
      <p:pic>
        <p:nvPicPr>
          <p:cNvPr id="243" name="Google Shape;243;g280dd199cf9_1_0" descr="A business card being passed between two hands"/>
          <p:cNvPicPr preferRelativeResize="0"/>
          <p:nvPr/>
        </p:nvPicPr>
        <p:blipFill rotWithShape="1">
          <a:blip r:embed="rId3">
            <a:alphaModFix/>
          </a:blip>
          <a:srcRect/>
          <a:stretch/>
        </p:blipFill>
        <p:spPr>
          <a:xfrm>
            <a:off x="1657350" y="1765150"/>
            <a:ext cx="5829300" cy="3886200"/>
          </a:xfrm>
          <a:prstGeom prst="rect">
            <a:avLst/>
          </a:prstGeom>
          <a:noFill/>
          <a:ln>
            <a:noFill/>
          </a:ln>
        </p:spPr>
      </p:pic>
      <p:pic>
        <p:nvPicPr>
          <p:cNvPr id="244" name="Google Shape;244;g280dd199cf9_1_0" descr="Coloring book style drawing of a sunflower"/>
          <p:cNvPicPr preferRelativeResize="0"/>
          <p:nvPr/>
        </p:nvPicPr>
        <p:blipFill rotWithShape="1">
          <a:blip r:embed="rId4">
            <a:alphaModFix/>
          </a:blip>
          <a:srcRect/>
          <a:stretch/>
        </p:blipFill>
        <p:spPr>
          <a:xfrm>
            <a:off x="381741" y="5328726"/>
            <a:ext cx="1038524" cy="1359426"/>
          </a:xfrm>
          <a:prstGeom prst="rect">
            <a:avLst/>
          </a:prstGeom>
          <a:noFill/>
          <a:ln>
            <a:noFill/>
          </a:ln>
        </p:spPr>
      </p:pic>
    </p:spTree>
  </p:cSld>
  <p:clrMapOvr>
    <a:masterClrMapping/>
  </p:clrMapOvr>
</p:sld>
</file>

<file path=ppt/theme/theme1.xml><?xml version="1.0" encoding="utf-8"?>
<a:theme xmlns:a="http://schemas.openxmlformats.org/drawingml/2006/main" name="Presentation Titles">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VTSS PPT Template - Dark" id="{02CCD807-3EB8-40E2-B907-B3782B73D649}" vid="{469E5981-50C5-4EE8-90F4-A0BD1661BF2A}"/>
    </a:ext>
  </a:extLst>
</a:theme>
</file>

<file path=ppt/theme/theme2.xml><?xml version="1.0" encoding="utf-8"?>
<a:theme xmlns:a="http://schemas.openxmlformats.org/drawingml/2006/main" name="Content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TSS PPT Template - Dark" id="{02CCD807-3EB8-40E2-B907-B3782B73D649}" vid="{42D08F98-7CA2-4D8A-AE49-3F1A861D0C91}"/>
    </a:ext>
  </a:ext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VTSS PPT Template - Dark</Template>
  <TotalTime>0</TotalTime>
  <Words>1638</Words>
  <Application>Microsoft Office PowerPoint</Application>
  <PresentationFormat>On-screen Show (4:3)</PresentationFormat>
  <Paragraphs>224</Paragraphs>
  <Slides>48</Slides>
  <Notes>48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48</vt:i4>
      </vt:variant>
    </vt:vector>
  </HeadingPairs>
  <TitlesOfParts>
    <vt:vector size="56" baseType="lpstr">
      <vt:lpstr>Nixie One</vt:lpstr>
      <vt:lpstr>Calibri Light</vt:lpstr>
      <vt:lpstr>Verdana</vt:lpstr>
      <vt:lpstr>Quattrocento Sans</vt:lpstr>
      <vt:lpstr>Calibri</vt:lpstr>
      <vt:lpstr>Arial</vt:lpstr>
      <vt:lpstr>Presentation Titles</vt:lpstr>
      <vt:lpstr>Content Slides</vt:lpstr>
      <vt:lpstr>Growing Your Coaching System</vt:lpstr>
      <vt:lpstr>Meet the Presenters</vt:lpstr>
      <vt:lpstr>A Message of Gratitude</vt:lpstr>
      <vt:lpstr>Walk with Us- Notetaker </vt:lpstr>
      <vt:lpstr>Establishing our Purpose for Learning </vt:lpstr>
      <vt:lpstr>Setting Our Intentions for Today</vt:lpstr>
      <vt:lpstr>Track Your Engagement</vt:lpstr>
      <vt:lpstr>Our Wish For You</vt:lpstr>
      <vt:lpstr>Cool People Doing Cool Things</vt:lpstr>
      <vt:lpstr>What does success look like?</vt:lpstr>
      <vt:lpstr>Focus on Systems for Coaching</vt:lpstr>
      <vt:lpstr>Where does coaching fit in?</vt:lpstr>
      <vt:lpstr> Where does coaching fit in? </vt:lpstr>
      <vt:lpstr>What is happening now?</vt:lpstr>
      <vt:lpstr>Resources</vt:lpstr>
      <vt:lpstr>Prepare the Soil</vt:lpstr>
      <vt:lpstr>Why a coaching system?</vt:lpstr>
      <vt:lpstr>Coaching is…</vt:lpstr>
      <vt:lpstr>Vision for Coaching</vt:lpstr>
      <vt:lpstr>Example</vt:lpstr>
      <vt:lpstr>Begin to clear the land</vt:lpstr>
      <vt:lpstr>Padlet of Inspiration</vt:lpstr>
      <vt:lpstr>Considerations for  next steps</vt:lpstr>
      <vt:lpstr>Take a Break</vt:lpstr>
      <vt:lpstr>Plant the seeds</vt:lpstr>
      <vt:lpstr>Share your experience</vt:lpstr>
      <vt:lpstr>Historically…</vt:lpstr>
      <vt:lpstr>Why coaching?</vt:lpstr>
      <vt:lpstr>When do we need to coach?</vt:lpstr>
      <vt:lpstr>Till the soil</vt:lpstr>
      <vt:lpstr>Considerations for  next steps</vt:lpstr>
      <vt:lpstr>Provide water and nutrients</vt:lpstr>
      <vt:lpstr>Let’s Learn &amp; Grow Together</vt:lpstr>
      <vt:lpstr> Jigsaw Reading </vt:lpstr>
      <vt:lpstr>Group Share</vt:lpstr>
      <vt:lpstr>Systems Coaching</vt:lpstr>
      <vt:lpstr>Roles and responsibilities</vt:lpstr>
      <vt:lpstr>Example: Virginia’s coaching model</vt:lpstr>
      <vt:lpstr>Watch your flower bloom</vt:lpstr>
      <vt:lpstr>Share Out</vt:lpstr>
      <vt:lpstr>Considerations for  next steps</vt:lpstr>
      <vt:lpstr>Preserve the  ongoing growth</vt:lpstr>
      <vt:lpstr>Keep in Mind</vt:lpstr>
      <vt:lpstr>How did you do? Check in.</vt:lpstr>
      <vt:lpstr>Closing activity: A parting practice of gratitude</vt:lpstr>
      <vt:lpstr>References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Growing Your Coaching System</dc:title>
  <dc:creator>Jacklyn N Lewis</dc:creator>
  <cp:lastModifiedBy>Ryan McElhaney</cp:lastModifiedBy>
  <cp:revision>1</cp:revision>
  <dcterms:created xsi:type="dcterms:W3CDTF">2017-04-18T16:38:12Z</dcterms:created>
  <dcterms:modified xsi:type="dcterms:W3CDTF">2023-10-10T15:27:31Z</dcterms:modified>
</cp:coreProperties>
</file>