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Lst>
  <p:sldSz cy="6858000" cx="9144000"/>
  <p:notesSz cx="6858000" cy="9144000"/>
  <p:embeddedFontLst>
    <p:embeddedFont>
      <p:font typeface="Roboto"/>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orient="horz">
          <p15:clr>
            <a:srgbClr val="9AA0A6"/>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75" roundtripDataSignature="AMtx7mglgPRNiPrFQ9iEf0YoEJb0k6Ss/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Sharon Zuckerwar"/>
  <p:cmAuthor clrIdx="1" id="1" initials="" lastIdx="1" name="Kara McCulloch"/>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E1954C7-5EC3-47AA-9BF3-0627A50B9A8B}">
  <a:tblStyle styleId="{AE1954C7-5EC3-47AA-9BF3-0627A50B9A8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459D3450-4E55-4125-BFF3-4B971DBA5A4F}"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orient="horz"/>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Roboto-italic.fntdata"/><Relationship Id="rId72" Type="http://schemas.openxmlformats.org/officeDocument/2006/relationships/font" Target="fonts/Roboto-bold.fntdata"/><Relationship Id="rId31" Type="http://schemas.openxmlformats.org/officeDocument/2006/relationships/slide" Target="slides/slide24.xml"/><Relationship Id="rId75" Type="http://customschemas.google.com/relationships/presentationmetadata" Target="metadata"/><Relationship Id="rId30" Type="http://schemas.openxmlformats.org/officeDocument/2006/relationships/slide" Target="slides/slide23.xml"/><Relationship Id="rId74" Type="http://schemas.openxmlformats.org/officeDocument/2006/relationships/font" Target="fonts/Roboto-boldItalic.fntdata"/><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Roboto-regular.fntdata"/><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2-17T15:22:58.846">
    <p:pos x="6000" y="0"/>
    <p:text>Is this still needed? Maybe click through?</p:text>
    <p:extLst>
      <p:ext uri="{C676402C-5697-4E1C-873F-D02D1690AC5C}">
        <p15:threadingInfo timeZoneBias="0"/>
      </p:ext>
      <p:ext uri="http://customooxmlschemas.google.com/">
        <go:slidesCustomData xmlns:go="http://customooxmlschemas.google.com/" commentPostId="AAAAVlsMFl8"/>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2-02-17T17:43:57.524">
    <p:pos x="6000" y="0"/>
    <p:text>@ szuckerwa@radford.edu
I'm thinking this is the place to add the quick slide on the brain and why responding versus reacting is so important. How does that feel to you? If you want that, I can add a quick slide...if not, no worries.</p:text>
    <p:extLst>
      <p:ext uri="{C676402C-5697-4E1C-873F-D02D1690AC5C}">
        <p15:threadingInfo timeZoneBias="0"/>
      </p:ext>
      <p:ext uri="http://customooxmlschemas.google.com/">
        <go:slidesCustomData xmlns:go="http://customooxmlschemas.google.com/" commentPostId="AAAAVO6jEpg"/>
      </p:ext>
    </p:extLst>
  </p:cm>
  <p:cm authorId="0" idx="2" dt="2022-02-17T17:43:57.524">
    <p:pos x="6000" y="0"/>
    <p:text>If you've got the time to include it....it is definitely worth it. If we all stopped and considered where are brains were at in the moment, we would all respond so much better!</p:text>
    <p:extLst>
      <p:ext uri="{C676402C-5697-4E1C-873F-D02D1690AC5C}">
        <p15:threadingInfo timeZoneBias="0">
          <p15:parentCm authorId="1" idx="1"/>
        </p15:threadingInfo>
      </p:ext>
      <p:ext uri="http://customooxmlschemas.google.com/">
        <go:slidesCustomData xmlns:go="http://customooxmlschemas.google.com/" commentPostId="AAAAVndxtXc"/>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hoolguide.casel.org/uploads/sites/2/2018/12/SEL-3-Signature-Practices-Playbook-10.21.19.pdf"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oe.virginia.gov/support/virginia_tiered_system_supports/resources/vtss_pilot_program_year_five_report.pdf"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players.brightcove.net/268012963001/default_default/index.html?videoId=5117777016001" TargetMode="Externa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visible-learning.org/hattie-ranking-influences-effect-sizes-learning-achievement/" TargetMode="Externa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sychologytoday.com/us/blog/hide-and-seek/201205/our-hierarchy-needs" TargetMode="Externa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atic1.squarespace.com/static/5e32157bff63c7446f3f1529/t/5f173d7d7d2c0c271703d543/1595358590081/Building-Rapport-Cultural-Synchronization-Questions.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0e9df14e09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10e9df14e09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06" name="Google Shape;206;g10e9df14e09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0c74994bb7_0_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10c74994bb7_0_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0c74994bb7_0_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g10c74994bb7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At 20 minutes </a:t>
            </a:r>
            <a:endParaRPr/>
          </a:p>
          <a:p>
            <a:pPr indent="0" lvl="0" marL="0" rtl="0" algn="l">
              <a:lnSpc>
                <a:spcPct val="100000"/>
              </a:lnSpc>
              <a:spcBef>
                <a:spcPts val="0"/>
              </a:spcBef>
              <a:spcAft>
                <a:spcPts val="0"/>
              </a:spcAft>
              <a:buSzPts val="1100"/>
              <a:buNone/>
            </a:pPr>
            <a:r>
              <a:rPr lang="en"/>
              <a:t>Emotional awareness/regulation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0c74994bb7_0_30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highlight>
                  <a:srgbClr val="FFFFFF"/>
                </a:highlight>
              </a:rPr>
              <a:t>The physical environment can intensify negative experiences in people who have been traumatized, so it is important that we consider how our classrooms are set up. Many individuals who have experienced trauma are hypervigilant… they monitor the environment for perceived threats so they can react to protect themselves.  Many children who have experienced trauma have learned that trusting others is dangerous and the only way they can protect themselves is to remain on high alert, which is physically and emotionally draining. We know that when individuals are hypervigilant, they spend times monitoring the doors and windows because they have a strong desire to see who is coming and going.  So, it would be good to set up the room so students backs are not to the door. We also want to be aware of sensory triggers, such as flickering lights and loud noises (especially when unexpected.) </a:t>
            </a:r>
            <a:endParaRPr>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highlight>
                  <a:srgbClr val="FFFFFF"/>
                </a:highlight>
              </a:rPr>
              <a:t>Also finally, we may want to create a sense of safety by having a safe place/calm corner in the classroom where students can retreat when needed, without leaving the classroom.  A lot of schools have a place in classroom with a beanbag and various activities.  In a high school classroom, we might set up a small table and chair in the room (sort of like a coffee shop might have).  </a:t>
            </a:r>
            <a:endParaRPr>
              <a:highlight>
                <a:srgbClr val="FFFFFF"/>
              </a:highlight>
            </a:endParaRPr>
          </a:p>
          <a:p>
            <a:pPr indent="0" lvl="0" marL="0" rtl="0" algn="l">
              <a:lnSpc>
                <a:spcPct val="100000"/>
              </a:lnSpc>
              <a:spcBef>
                <a:spcPts val="0"/>
              </a:spcBef>
              <a:spcAft>
                <a:spcPts val="0"/>
              </a:spcAft>
              <a:buSzPts val="1400"/>
              <a:buNone/>
            </a:pPr>
            <a:r>
              <a:t/>
            </a:r>
            <a:endParaRPr>
              <a:highlight>
                <a:srgbClr val="FFFFFF"/>
              </a:highlight>
            </a:endParaRPr>
          </a:p>
          <a:p>
            <a:pPr indent="0" lvl="0" marL="0" rtl="0" algn="l">
              <a:lnSpc>
                <a:spcPct val="100000"/>
              </a:lnSpc>
              <a:spcBef>
                <a:spcPts val="0"/>
              </a:spcBef>
              <a:spcAft>
                <a:spcPts val="0"/>
              </a:spcAft>
              <a:buSzPts val="1400"/>
              <a:buNone/>
            </a:pPr>
            <a:r>
              <a:t/>
            </a:r>
            <a:endParaRPr i="1" sz="200">
              <a:highlight>
                <a:srgbClr val="FFFFFF"/>
              </a:highlight>
            </a:endParaRPr>
          </a:p>
          <a:p>
            <a:pPr indent="0" lvl="0" marL="0" rtl="0" algn="l">
              <a:lnSpc>
                <a:spcPct val="100000"/>
              </a:lnSpc>
              <a:spcBef>
                <a:spcPts val="0"/>
              </a:spcBef>
              <a:spcAft>
                <a:spcPts val="0"/>
              </a:spcAft>
              <a:buSzPts val="1400"/>
              <a:buNone/>
            </a:pPr>
            <a:r>
              <a:t/>
            </a:r>
            <a:endParaRPr i="1" sz="200">
              <a:highlight>
                <a:srgbClr val="FFFFFF"/>
              </a:highlight>
            </a:endParaRPr>
          </a:p>
          <a:p>
            <a:pPr indent="0" lvl="0" marL="0" marR="0" rtl="0" algn="l">
              <a:lnSpc>
                <a:spcPct val="100000"/>
              </a:lnSpc>
              <a:spcBef>
                <a:spcPts val="0"/>
              </a:spcBef>
              <a:spcAft>
                <a:spcPts val="0"/>
              </a:spcAft>
              <a:buClr>
                <a:srgbClr val="000000"/>
              </a:buClr>
              <a:buSzPts val="1400"/>
              <a:buFont typeface="Arial"/>
              <a:buNone/>
            </a:pPr>
            <a:r>
              <a:t/>
            </a:r>
            <a:endParaRPr sz="1100"/>
          </a:p>
          <a:p>
            <a:pPr indent="0" lvl="0" marL="0" marR="0" rtl="0" algn="l">
              <a:lnSpc>
                <a:spcPct val="100000"/>
              </a:lnSpc>
              <a:spcBef>
                <a:spcPts val="0"/>
              </a:spcBef>
              <a:spcAft>
                <a:spcPts val="0"/>
              </a:spcAft>
              <a:buClr>
                <a:srgbClr val="000000"/>
              </a:buClr>
              <a:buSzPts val="1400"/>
              <a:buFont typeface="Arial"/>
              <a:buNone/>
            </a:pPr>
            <a:r>
              <a:t/>
            </a:r>
            <a:endParaRPr sz="1100"/>
          </a:p>
          <a:p>
            <a:pPr indent="0" lvl="0" marL="0" marR="0" rtl="0" algn="l">
              <a:lnSpc>
                <a:spcPct val="100000"/>
              </a:lnSpc>
              <a:spcBef>
                <a:spcPts val="0"/>
              </a:spcBef>
              <a:spcAft>
                <a:spcPts val="0"/>
              </a:spcAft>
              <a:buClr>
                <a:srgbClr val="000000"/>
              </a:buClr>
              <a:buSzPts val="1400"/>
              <a:buFont typeface="Arial"/>
              <a:buNone/>
            </a:pPr>
            <a:r>
              <a:rPr lang="en" sz="1100"/>
              <a:t>http://www.ascd.org/publications/educational_leadership/oct20/vol78/num02/Trauma-Informed_Design_in_the_Classroom.aspx?utm_campaign=ALL-EL-TraumaSensitiveSchools-October2020-100220&amp;utm_medium=email&amp;_hsmi=97067975&amp;_hsenc=p2ANqtz--5JXRuj010tIa5NsnqwDtWkzRCD6msXwRVQIb73uNB-rLD_NDchRGaq_MCyaSwcOMfjCD61P6iZAdLzO8tBTwL02V15A&amp;utm_content=97067975&amp;utm_source=hs_email</a:t>
            </a:r>
            <a:endParaRPr sz="1100"/>
          </a:p>
        </p:txBody>
      </p:sp>
      <p:sp>
        <p:nvSpPr>
          <p:cNvPr id="279" name="Google Shape;279;g10c74994bb7_0_3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0c74994bb7_0_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10c74994bb7_0_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
                <a:highlight>
                  <a:schemeClr val="accent4"/>
                </a:highlight>
              </a:rPr>
              <a:t>Chat box: </a:t>
            </a:r>
            <a:r>
              <a:rPr lang="en"/>
              <a:t>Has anyone had any experience utilizing a calming space/ calming corner in their classrooms?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0c74994bb7_0_30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3200"/>
              <a:buFont typeface="Arial"/>
              <a:buNone/>
            </a:pPr>
            <a:r>
              <a:rPr lang="en"/>
              <a:t>There are several other considerations when thinking about setting up your physical environment within the classroom; here are a few.  Take a minute and look through some of ideas. </a:t>
            </a:r>
            <a:endParaRPr/>
          </a:p>
          <a:p>
            <a:pPr indent="0" lvl="0" marL="0" rtl="0" algn="l">
              <a:lnSpc>
                <a:spcPct val="100000"/>
              </a:lnSpc>
              <a:spcBef>
                <a:spcPts val="0"/>
              </a:spcBef>
              <a:spcAft>
                <a:spcPts val="0"/>
              </a:spcAft>
              <a:buClr>
                <a:schemeClr val="dk1"/>
              </a:buClr>
              <a:buSzPts val="3200"/>
              <a:buFont typeface="Arial"/>
              <a:buNone/>
            </a:pPr>
            <a:r>
              <a:t/>
            </a:r>
            <a:endParaRPr/>
          </a:p>
          <a:p>
            <a:pPr indent="0" lvl="0" marL="0" rtl="0" algn="l">
              <a:lnSpc>
                <a:spcPct val="100000"/>
              </a:lnSpc>
              <a:spcBef>
                <a:spcPts val="0"/>
              </a:spcBef>
              <a:spcAft>
                <a:spcPts val="0"/>
              </a:spcAft>
              <a:buClr>
                <a:schemeClr val="dk1"/>
              </a:buClr>
              <a:buSzPts val="3200"/>
              <a:buFont typeface="Arial"/>
              <a:buNone/>
            </a:pPr>
            <a:r>
              <a:rPr lang="en"/>
              <a:t>Sometimes it is tempting to include lots of  bright, colorful items on the wall, but that can be overwhelming to someone who has experienced trauma.  However, the posting of positive messages, both the classroom, as well as in other areas, such as the hallways or cafeteria, is a great way to support students.  And, don’t forget, you can always ask students for feedback.</a:t>
            </a:r>
            <a:endParaRPr/>
          </a:p>
          <a:p>
            <a:pPr indent="0" lvl="0" marL="0" rtl="0" algn="l">
              <a:lnSpc>
                <a:spcPct val="100000"/>
              </a:lnSpc>
              <a:spcBef>
                <a:spcPts val="0"/>
              </a:spcBef>
              <a:spcAft>
                <a:spcPts val="0"/>
              </a:spcAft>
              <a:buClr>
                <a:schemeClr val="dk1"/>
              </a:buClr>
              <a:buSzPts val="32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If you have other ideas, please type them in the chat to share with everyone!</a:t>
            </a:r>
            <a:endParaRPr/>
          </a:p>
          <a:p>
            <a:pPr indent="0" lvl="0" marL="0" rtl="0" algn="l">
              <a:lnSpc>
                <a:spcPct val="100000"/>
              </a:lnSpc>
              <a:spcBef>
                <a:spcPts val="0"/>
              </a:spcBef>
              <a:spcAft>
                <a:spcPts val="0"/>
              </a:spcAft>
              <a:buClr>
                <a:schemeClr val="dk1"/>
              </a:buClr>
              <a:buSzPts val="3200"/>
              <a:buFont typeface="Arial"/>
              <a:buNone/>
            </a:pPr>
            <a:r>
              <a:t/>
            </a:r>
            <a:endParaRPr/>
          </a:p>
          <a:p>
            <a:pPr indent="0" lvl="0" marL="0" rtl="0" algn="l">
              <a:lnSpc>
                <a:spcPct val="100000"/>
              </a:lnSpc>
              <a:spcBef>
                <a:spcPts val="0"/>
              </a:spcBef>
              <a:spcAft>
                <a:spcPts val="0"/>
              </a:spcAft>
              <a:buClr>
                <a:schemeClr val="dk1"/>
              </a:buClr>
              <a:buSzPts val="3200"/>
              <a:buFont typeface="Arial"/>
              <a:buNone/>
            </a:pPr>
            <a:r>
              <a:rPr lang="en"/>
              <a:t>Potential Chat Box Response: What are some additional considerations for the physical environment? (optional)</a:t>
            </a:r>
            <a:endParaRPr/>
          </a:p>
          <a:p>
            <a:pPr indent="0" lvl="0" marL="0" rtl="0" algn="l">
              <a:lnSpc>
                <a:spcPct val="100000"/>
              </a:lnSpc>
              <a:spcBef>
                <a:spcPts val="0"/>
              </a:spcBef>
              <a:spcAft>
                <a:spcPts val="0"/>
              </a:spcAft>
              <a:buClr>
                <a:schemeClr val="dk1"/>
              </a:buClr>
              <a:buSzPts val="3200"/>
              <a:buFont typeface="Arial"/>
              <a:buNone/>
            </a:pPr>
            <a:r>
              <a:t/>
            </a:r>
            <a:endParaRPr/>
          </a:p>
          <a:p>
            <a:pPr indent="0" lvl="0" marL="0" rtl="0" algn="l">
              <a:lnSpc>
                <a:spcPct val="100000"/>
              </a:lnSpc>
              <a:spcBef>
                <a:spcPts val="0"/>
              </a:spcBef>
              <a:spcAft>
                <a:spcPts val="0"/>
              </a:spcAft>
              <a:buClr>
                <a:schemeClr val="dk1"/>
              </a:buClr>
              <a:buSzPts val="3200"/>
              <a:buFont typeface="Arial"/>
              <a:buNone/>
            </a:pPr>
            <a:r>
              <a:t/>
            </a:r>
            <a:endParaRPr/>
          </a:p>
          <a:p>
            <a:pPr indent="0" lvl="0" marL="0" rtl="0" algn="l">
              <a:lnSpc>
                <a:spcPct val="100000"/>
              </a:lnSpc>
              <a:spcBef>
                <a:spcPts val="0"/>
              </a:spcBef>
              <a:spcAft>
                <a:spcPts val="0"/>
              </a:spcAft>
              <a:buClr>
                <a:schemeClr val="dk1"/>
              </a:buClr>
              <a:buSzPts val="3200"/>
              <a:buFont typeface="Arial"/>
              <a:buNone/>
            </a:pPr>
            <a:r>
              <a:t/>
            </a:r>
            <a:endParaRPr/>
          </a:p>
          <a:p>
            <a:pPr indent="0" lvl="0" marL="0" rtl="0" algn="l">
              <a:lnSpc>
                <a:spcPct val="100000"/>
              </a:lnSpc>
              <a:spcBef>
                <a:spcPts val="0"/>
              </a:spcBef>
              <a:spcAft>
                <a:spcPts val="0"/>
              </a:spcAft>
              <a:buClr>
                <a:schemeClr val="dk1"/>
              </a:buClr>
              <a:buSzPts val="3200"/>
              <a:buFont typeface="Arial"/>
              <a:buNone/>
            </a:pPr>
            <a:r>
              <a:t/>
            </a:r>
            <a:endParaRPr sz="1400"/>
          </a:p>
          <a:p>
            <a:pPr indent="0" lvl="0" marL="0" rtl="0" algn="l">
              <a:lnSpc>
                <a:spcPct val="100000"/>
              </a:lnSpc>
              <a:spcBef>
                <a:spcPts val="0"/>
              </a:spcBef>
              <a:spcAft>
                <a:spcPts val="0"/>
              </a:spcAft>
              <a:buClr>
                <a:schemeClr val="dk1"/>
              </a:buClr>
              <a:buSzPts val="3200"/>
              <a:buFont typeface="Arial"/>
              <a:buNone/>
            </a:pPr>
            <a:r>
              <a:t/>
            </a:r>
            <a:endParaRPr sz="1400"/>
          </a:p>
        </p:txBody>
      </p:sp>
      <p:sp>
        <p:nvSpPr>
          <p:cNvPr id="292" name="Google Shape;292;g10c74994bb7_0_3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d1ca4028fe_0_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d1ca4028fe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d1ca4028fe_0_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d1ca4028fe_0_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2300"/>
              </a:spcBef>
              <a:spcAft>
                <a:spcPts val="0"/>
              </a:spcAft>
              <a:buSzPts val="1400"/>
              <a:buNone/>
            </a:pPr>
            <a:r>
              <a:rPr b="1" lang="en" sz="1800">
                <a:solidFill>
                  <a:srgbClr val="3D3937"/>
                </a:solidFill>
                <a:highlight>
                  <a:srgbClr val="FFFFFF"/>
                </a:highlight>
              </a:rPr>
              <a:t>VISUALIZATION AND GOAL-SETTING </a:t>
            </a:r>
            <a:r>
              <a:rPr lang="en" sz="1300">
                <a:solidFill>
                  <a:srgbClr val="3D3937"/>
                </a:solidFill>
                <a:highlight>
                  <a:srgbClr val="FFFFFF"/>
                </a:highlight>
              </a:rPr>
              <a:t>link to some examples are on the one-pager. It’s not for everyone, but maybe a cool tool to introduce. Sharon had her students keep a scrapbook throughout the year and started with a vision board at the front. You can’t get this wrong. Ha!</a:t>
            </a:r>
            <a:endParaRPr sz="1300">
              <a:solidFill>
                <a:srgbClr val="3D3937"/>
              </a:solidFill>
              <a:highlight>
                <a:srgbClr val="FFFFFF"/>
              </a:highlight>
            </a:endParaRPr>
          </a:p>
          <a:p>
            <a:pPr indent="0" lvl="0" marL="0" rtl="0" algn="l">
              <a:lnSpc>
                <a:spcPct val="115000"/>
              </a:lnSpc>
              <a:spcBef>
                <a:spcPts val="1500"/>
              </a:spcBef>
              <a:spcAft>
                <a:spcPts val="0"/>
              </a:spcAft>
              <a:buSzPts val="1400"/>
              <a:buNone/>
            </a:pPr>
            <a:r>
              <a:rPr lang="en" sz="1350">
                <a:solidFill>
                  <a:srgbClr val="555555"/>
                </a:solidFill>
                <a:highlight>
                  <a:srgbClr val="FFFFFF"/>
                </a:highlight>
              </a:rPr>
              <a:t>Visualization involves creating a mental image of a future event. During visualization, neurons in the brain interpret mental images as equivalent to real-life actions. Neural patterns are created as though the actions were physically performed.</a:t>
            </a:r>
            <a:endParaRPr sz="1350">
              <a:solidFill>
                <a:srgbClr val="555555"/>
              </a:solidFill>
              <a:highlight>
                <a:srgbClr val="FFFFFF"/>
              </a:highlight>
            </a:endParaRPr>
          </a:p>
          <a:p>
            <a:pPr indent="0" lvl="0" marL="0" rtl="0" algn="l">
              <a:lnSpc>
                <a:spcPct val="115000"/>
              </a:lnSpc>
              <a:spcBef>
                <a:spcPts val="1900"/>
              </a:spcBef>
              <a:spcAft>
                <a:spcPts val="0"/>
              </a:spcAft>
              <a:buSzPts val="1400"/>
              <a:buNone/>
            </a:pPr>
            <a:r>
              <a:rPr lang="en" sz="1350">
                <a:solidFill>
                  <a:srgbClr val="555555"/>
                </a:solidFill>
                <a:highlight>
                  <a:srgbClr val="FFFFFF"/>
                </a:highlight>
              </a:rPr>
              <a:t>When students practice visualization, they see the end goal and envision the steps to get there. Glimpsing a possible future trains students’ brains for that reality and encourages them to pursue their goals.</a:t>
            </a:r>
            <a:endParaRPr sz="1350">
              <a:solidFill>
                <a:srgbClr val="555555"/>
              </a:solidFill>
              <a:highlight>
                <a:srgbClr val="FFFFFF"/>
              </a:highlight>
            </a:endParaRPr>
          </a:p>
          <a:p>
            <a:pPr indent="0" lvl="0" marL="0" rtl="0" algn="l">
              <a:lnSpc>
                <a:spcPct val="110000"/>
              </a:lnSpc>
              <a:spcBef>
                <a:spcPts val="2300"/>
              </a:spcBef>
              <a:spcAft>
                <a:spcPts val="0"/>
              </a:spcAft>
              <a:buSzPts val="1400"/>
              <a:buNone/>
            </a:pPr>
            <a:r>
              <a:rPr b="1" lang="en" sz="1800">
                <a:solidFill>
                  <a:srgbClr val="3D3937"/>
                </a:solidFill>
                <a:highlight>
                  <a:srgbClr val="FFFFFF"/>
                </a:highlight>
              </a:rPr>
              <a:t>WHAT IS A VISION BOARD?</a:t>
            </a:r>
            <a:endParaRPr b="1" sz="1800">
              <a:solidFill>
                <a:srgbClr val="3D3937"/>
              </a:solidFill>
              <a:highlight>
                <a:srgbClr val="FFFFFF"/>
              </a:highlight>
            </a:endParaRPr>
          </a:p>
          <a:p>
            <a:pPr indent="0" lvl="0" marL="0" rtl="0" algn="l">
              <a:lnSpc>
                <a:spcPct val="115000"/>
              </a:lnSpc>
              <a:spcBef>
                <a:spcPts val="1500"/>
              </a:spcBef>
              <a:spcAft>
                <a:spcPts val="0"/>
              </a:spcAft>
              <a:buSzPts val="1400"/>
              <a:buNone/>
            </a:pPr>
            <a:r>
              <a:rPr lang="en" sz="1350">
                <a:solidFill>
                  <a:srgbClr val="555555"/>
                </a:solidFill>
                <a:highlight>
                  <a:srgbClr val="FFFFFF"/>
                </a:highlight>
              </a:rPr>
              <a:t>A vision board is a visualization tool that gets students thinking about what they want to accomplish either academically or personally. With a vision board, students create visual representations of goals through a collage of pictures and words.</a:t>
            </a:r>
            <a:endParaRPr sz="1350">
              <a:solidFill>
                <a:srgbClr val="555555"/>
              </a:solidFill>
              <a:highlight>
                <a:srgbClr val="FFFFFF"/>
              </a:highlight>
            </a:endParaRPr>
          </a:p>
          <a:p>
            <a:pPr indent="0" lvl="0" marL="0" rtl="0" algn="l">
              <a:lnSpc>
                <a:spcPct val="115000"/>
              </a:lnSpc>
              <a:spcBef>
                <a:spcPts val="1900"/>
              </a:spcBef>
              <a:spcAft>
                <a:spcPts val="0"/>
              </a:spcAft>
              <a:buSzPts val="1400"/>
              <a:buNone/>
            </a:pPr>
            <a:r>
              <a:rPr lang="en" sz="1350">
                <a:solidFill>
                  <a:srgbClr val="555555"/>
                </a:solidFill>
                <a:highlight>
                  <a:srgbClr val="FFFFFF"/>
                </a:highlight>
              </a:rPr>
              <a:t>The board serves as a daily reminder of what students want to achieve and helps motivate them to make their vision a reality.</a:t>
            </a:r>
            <a:endParaRPr sz="1350">
              <a:solidFill>
                <a:srgbClr val="555555"/>
              </a:solidFill>
              <a:highlight>
                <a:srgbClr val="FFFFFF"/>
              </a:highlight>
            </a:endParaRPr>
          </a:p>
          <a:p>
            <a:pPr indent="0" lvl="0" marL="0" rtl="0" algn="l">
              <a:lnSpc>
                <a:spcPct val="115000"/>
              </a:lnSpc>
              <a:spcBef>
                <a:spcPts val="1900"/>
              </a:spcBef>
              <a:spcAft>
                <a:spcPts val="0"/>
              </a:spcAft>
              <a:buSzPts val="1400"/>
              <a:buNone/>
            </a:pPr>
            <a:r>
              <a:rPr lang="en" sz="1350">
                <a:solidFill>
                  <a:srgbClr val="555555"/>
                </a:solidFill>
                <a:highlight>
                  <a:srgbClr val="FFFFFF"/>
                </a:highlight>
              </a:rPr>
              <a:t>Learning A-Z</a:t>
            </a:r>
            <a:endParaRPr sz="1350">
              <a:solidFill>
                <a:srgbClr val="555555"/>
              </a:solidFill>
              <a:highlight>
                <a:srgbClr val="FFFFFF"/>
              </a:highlight>
            </a:endParaRPr>
          </a:p>
          <a:p>
            <a:pPr indent="0" lvl="0" marL="0" rtl="0" algn="l">
              <a:lnSpc>
                <a:spcPct val="100000"/>
              </a:lnSpc>
              <a:spcBef>
                <a:spcPts val="190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d1ca4028fe_0_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d1ca4028fe_0_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0b473cf247_0_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g10b473cf247_0_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Walk around</a:t>
            </a:r>
            <a:endParaRPr/>
          </a:p>
          <a:p>
            <a:pPr indent="0" lvl="0" marL="0" rtl="0" algn="l">
              <a:lnSpc>
                <a:spcPct val="100000"/>
              </a:lnSpc>
              <a:spcBef>
                <a:spcPts val="0"/>
              </a:spcBef>
              <a:spcAft>
                <a:spcPts val="0"/>
              </a:spcAft>
              <a:buSzPts val="1400"/>
              <a:buNone/>
            </a:pPr>
            <a:r>
              <a:rPr lang="en"/>
              <a:t>Talk around</a:t>
            </a:r>
            <a:endParaRPr/>
          </a:p>
          <a:p>
            <a:pPr indent="0" lvl="0" marL="0" rtl="0" algn="l">
              <a:lnSpc>
                <a:spcPct val="100000"/>
              </a:lnSpc>
              <a:spcBef>
                <a:spcPts val="0"/>
              </a:spcBef>
              <a:spcAft>
                <a:spcPts val="0"/>
              </a:spcAft>
              <a:buSzPts val="1400"/>
              <a:buNone/>
            </a:pPr>
            <a:r>
              <a:rPr lang="en"/>
              <a:t>Look around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sz="1050">
                <a:solidFill>
                  <a:srgbClr val="3C4043"/>
                </a:solidFill>
                <a:highlight>
                  <a:srgbClr val="FFFFFF"/>
                </a:highlight>
                <a:latin typeface="Roboto"/>
                <a:ea typeface="Roboto"/>
                <a:cs typeface="Roboto"/>
                <a:sym typeface="Roboto"/>
              </a:rPr>
              <a:t>like this section, but somewhere in notes maybe would it be possible to emphasize that even if you are socially distanced you have to move around the class - talk to kids - have them come up and talk to you - ways to do this.  You can't build relationships sitting in front of the room only.</a:t>
            </a:r>
            <a:endParaRPr/>
          </a:p>
        </p:txBody>
      </p:sp>
      <p:sp>
        <p:nvSpPr>
          <p:cNvPr id="318" name="Google Shape;318;g10b473cf247_0_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0c74994bb7_0_3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 Link to SEL practices playbook with lots of activities and ideas are included on the one pager. </a:t>
            </a:r>
            <a:endParaRPr/>
          </a:p>
          <a:p>
            <a:pPr indent="0" lvl="0" marL="0" rtl="0" algn="l">
              <a:lnSpc>
                <a:spcPct val="100000"/>
              </a:lnSpc>
              <a:spcBef>
                <a:spcPts val="0"/>
              </a:spcBef>
              <a:spcAft>
                <a:spcPts val="0"/>
              </a:spcAft>
              <a:buSzPts val="1400"/>
              <a:buNone/>
            </a:pPr>
            <a:r>
              <a:rPr lang="en" u="sng">
                <a:solidFill>
                  <a:schemeClr val="hlink"/>
                </a:solidFill>
                <a:hlinkClick r:id="rId2"/>
              </a:rPr>
              <a:t>https://schoolguide.casel.org/uploads/sites/2/2018/12/SEL-3-Signature-Practices-Playbook-10.21.19.pdf</a:t>
            </a:r>
            <a:r>
              <a:rPr lang="en"/>
              <a:t> </a:t>
            </a:r>
            <a:endParaRPr/>
          </a:p>
        </p:txBody>
      </p:sp>
      <p:sp>
        <p:nvSpPr>
          <p:cNvPr id="324" name="Google Shape;324;g10c74994bb7_0_3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0ef89232f4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10ef89232f4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g10ef89232f4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0c74994bb7_0_3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10c74994bb7_0_3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Sharon can share this is a great practice anytime that you are feeling overwhelmed in a space. Friend shared that she used this with her tired little people at Disney. When overwhelmed and feeling anxious in crowds. Stop and notice. Great for classrooms…students AND teachers to stay calm and positive when it gets stressful.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0c74994bb7_0_3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Providing time and space for these kinds of activities leads to a more calm and predictable environment for everyone. </a:t>
            </a:r>
            <a:endParaRPr/>
          </a:p>
        </p:txBody>
      </p:sp>
      <p:sp>
        <p:nvSpPr>
          <p:cNvPr id="336" name="Google Shape;336;g10c74994bb7_0_3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2" name="Google Shape;342;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sz="1200">
                <a:latin typeface="Calibri"/>
                <a:ea typeface="Calibri"/>
                <a:cs typeface="Calibri"/>
                <a:sym typeface="Calibri"/>
              </a:rPr>
              <a:t>Facilitator </a:t>
            </a:r>
            <a:r>
              <a:rPr lang="en" sz="1000">
                <a:solidFill>
                  <a:srgbClr val="3C4043"/>
                </a:solidFill>
                <a:latin typeface="Roboto"/>
                <a:ea typeface="Roboto"/>
                <a:cs typeface="Roboto"/>
                <a:sym typeface="Roboto"/>
              </a:rPr>
              <a:t>remind teams to Communicate to families the efforts school is making to create a safe environment with return after pandemic.</a:t>
            </a:r>
            <a:endParaRPr/>
          </a:p>
          <a:p>
            <a:pPr indent="0" lvl="0" marL="0" rtl="0" algn="l">
              <a:lnSpc>
                <a:spcPct val="100000"/>
              </a:lnSpc>
              <a:spcBef>
                <a:spcPts val="0"/>
              </a:spcBef>
              <a:spcAft>
                <a:spcPts val="0"/>
              </a:spcAft>
              <a:buSzPts val="1400"/>
              <a:buNone/>
            </a:pPr>
            <a:r>
              <a:t/>
            </a:r>
            <a:endParaRPr sz="1000">
              <a:solidFill>
                <a:srgbClr val="3C4043"/>
              </a:solidFill>
              <a:latin typeface="Roboto"/>
              <a:ea typeface="Roboto"/>
              <a:cs typeface="Roboto"/>
              <a:sym typeface="Roboto"/>
            </a:endParaRPr>
          </a:p>
          <a:p>
            <a:pPr indent="-317500" lvl="0" marL="457200" rtl="0" algn="l">
              <a:lnSpc>
                <a:spcPct val="100000"/>
              </a:lnSpc>
              <a:spcBef>
                <a:spcPts val="0"/>
              </a:spcBef>
              <a:spcAft>
                <a:spcPts val="0"/>
              </a:spcAft>
              <a:buClr>
                <a:srgbClr val="000000"/>
              </a:buClr>
              <a:buSzPts val="1200"/>
              <a:buFont typeface="Calibri"/>
              <a:buChar char="●"/>
            </a:pPr>
            <a:r>
              <a:rPr lang="en" sz="1200">
                <a:latin typeface="Calibri"/>
                <a:ea typeface="Calibri"/>
                <a:cs typeface="Calibri"/>
                <a:sym typeface="Calibri"/>
              </a:rPr>
              <a:t>The rationale for the clarity around the positive behaviors for success and the alignment to the school wide expectations is what we already know:  Consistency Matters.  We want students to feel safe in a predictable classroom so they can be engaged in their thinking and learning.</a:t>
            </a:r>
            <a:endParaRPr/>
          </a:p>
          <a:p>
            <a:pPr indent="45720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317500" lvl="0" marL="457200" rtl="0" algn="l">
              <a:lnSpc>
                <a:spcPct val="100000"/>
              </a:lnSpc>
              <a:spcBef>
                <a:spcPts val="0"/>
              </a:spcBef>
              <a:spcAft>
                <a:spcPts val="0"/>
              </a:spcAft>
              <a:buClr>
                <a:srgbClr val="000000"/>
              </a:buClr>
              <a:buSzPts val="1200"/>
              <a:buFont typeface="Calibri"/>
              <a:buChar char="●"/>
            </a:pPr>
            <a:r>
              <a:rPr lang="en" sz="1200">
                <a:latin typeface="Calibri"/>
                <a:ea typeface="Calibri"/>
                <a:cs typeface="Calibri"/>
                <a:sym typeface="Calibri"/>
              </a:rPr>
              <a:t>This instruction is part of what we’ve called classroom management in the past.  Challenge thinking to consider it in another way - instead of classroom management, just instruction</a:t>
            </a:r>
            <a:endParaRPr/>
          </a:p>
          <a:p>
            <a:pPr indent="0" lvl="0" marL="228600" rtl="0" algn="l">
              <a:lnSpc>
                <a:spcPct val="100000"/>
              </a:lnSpc>
              <a:spcBef>
                <a:spcPts val="0"/>
              </a:spcBef>
              <a:spcAft>
                <a:spcPts val="0"/>
              </a:spcAft>
              <a:buSzPts val="1400"/>
              <a:buNone/>
            </a:pPr>
            <a:r>
              <a:t/>
            </a:r>
            <a:endParaRPr sz="1200">
              <a:latin typeface="Calibri"/>
              <a:ea typeface="Calibri"/>
              <a:cs typeface="Calibri"/>
              <a:sym typeface="Calibri"/>
            </a:endParaRPr>
          </a:p>
          <a:p>
            <a:pPr indent="-317500" lvl="0" marL="457200" rtl="0" algn="l">
              <a:lnSpc>
                <a:spcPct val="100000"/>
              </a:lnSpc>
              <a:spcBef>
                <a:spcPts val="0"/>
              </a:spcBef>
              <a:spcAft>
                <a:spcPts val="0"/>
              </a:spcAft>
              <a:buClr>
                <a:srgbClr val="000000"/>
              </a:buClr>
              <a:buSzPts val="1200"/>
              <a:buFont typeface="Calibri"/>
              <a:buChar char="●"/>
            </a:pPr>
            <a:r>
              <a:rPr lang="en" sz="1200">
                <a:latin typeface="Calibri"/>
                <a:ea typeface="Calibri"/>
                <a:cs typeface="Calibri"/>
                <a:sym typeface="Calibri"/>
              </a:rPr>
              <a:t>However we reference it - Hattie:Effect size of Classroom Management=0.52.</a:t>
            </a:r>
            <a:endParaRPr/>
          </a:p>
          <a:p>
            <a:pPr indent="45720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317500" lvl="0" marL="457200" rtl="0" algn="l">
              <a:lnSpc>
                <a:spcPct val="100000"/>
              </a:lnSpc>
              <a:spcBef>
                <a:spcPts val="0"/>
              </a:spcBef>
              <a:spcAft>
                <a:spcPts val="0"/>
              </a:spcAft>
              <a:buClr>
                <a:srgbClr val="000000"/>
              </a:buClr>
              <a:buSzPts val="1200"/>
              <a:buFont typeface="Calibri"/>
              <a:buChar char="●"/>
            </a:pPr>
            <a:r>
              <a:rPr lang="en" sz="1200">
                <a:latin typeface="Calibri"/>
                <a:ea typeface="Calibri"/>
                <a:cs typeface="Calibri"/>
                <a:sym typeface="Calibri"/>
              </a:rPr>
              <a:t> Increased predictability in the environment helps support student’s social/emotional well-being. While they will challenge expectations to see if you really mean what you say, student’s crave stability, consistency and predictability, particularly those dealing with trauma or home lives that are unpredictable.</a:t>
            </a:r>
            <a:endParaRPr/>
          </a:p>
          <a:p>
            <a:pPr indent="45720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317500" lvl="0" marL="457200" rtl="0" algn="l">
              <a:lnSpc>
                <a:spcPct val="100000"/>
              </a:lnSpc>
              <a:spcBef>
                <a:spcPts val="0"/>
              </a:spcBef>
              <a:spcAft>
                <a:spcPts val="0"/>
              </a:spcAft>
              <a:buClr>
                <a:srgbClr val="000000"/>
              </a:buClr>
              <a:buSzPts val="1200"/>
              <a:buFont typeface="Calibri"/>
              <a:buChar char="●"/>
            </a:pPr>
            <a:r>
              <a:rPr lang="en" sz="1200">
                <a:latin typeface="Calibri"/>
                <a:ea typeface="Calibri"/>
                <a:cs typeface="Calibri"/>
                <a:sym typeface="Calibri"/>
              </a:rPr>
              <a:t>Having classroom procedures:</a:t>
            </a:r>
            <a:endParaRPr/>
          </a:p>
          <a:p>
            <a:pPr indent="-317500" lvl="1" marL="914400" rtl="0" algn="l">
              <a:lnSpc>
                <a:spcPct val="100000"/>
              </a:lnSpc>
              <a:spcBef>
                <a:spcPts val="0"/>
              </a:spcBef>
              <a:spcAft>
                <a:spcPts val="0"/>
              </a:spcAft>
              <a:buClr>
                <a:srgbClr val="000000"/>
              </a:buClr>
              <a:buSzPts val="1200"/>
              <a:buFont typeface="Calibri"/>
              <a:buChar char="○"/>
            </a:pPr>
            <a:r>
              <a:rPr lang="en" sz="1200">
                <a:latin typeface="Calibri"/>
                <a:ea typeface="Calibri"/>
                <a:cs typeface="Calibri"/>
                <a:sym typeface="Calibri"/>
              </a:rPr>
              <a:t>increases instruction time by preventing problem behavior</a:t>
            </a:r>
            <a:endParaRPr/>
          </a:p>
          <a:p>
            <a:pPr indent="-317500" lvl="1" marL="914400" rtl="0" algn="l">
              <a:lnSpc>
                <a:spcPct val="100000"/>
              </a:lnSpc>
              <a:spcBef>
                <a:spcPts val="0"/>
              </a:spcBef>
              <a:spcAft>
                <a:spcPts val="0"/>
              </a:spcAft>
              <a:buClr>
                <a:srgbClr val="000000"/>
              </a:buClr>
              <a:buSzPts val="1200"/>
              <a:buFont typeface="Calibri"/>
              <a:buChar char="○"/>
            </a:pPr>
            <a:r>
              <a:rPr lang="en" sz="1200">
                <a:latin typeface="Calibri"/>
                <a:ea typeface="Calibri"/>
                <a:cs typeface="Calibri"/>
                <a:sym typeface="Calibri"/>
              </a:rPr>
              <a:t>Improves classroom climate</a:t>
            </a:r>
            <a:endParaRPr/>
          </a:p>
          <a:p>
            <a:pPr indent="-317500" lvl="1" marL="914400" rtl="0" algn="l">
              <a:lnSpc>
                <a:spcPct val="100000"/>
              </a:lnSpc>
              <a:spcBef>
                <a:spcPts val="0"/>
              </a:spcBef>
              <a:spcAft>
                <a:spcPts val="0"/>
              </a:spcAft>
              <a:buClr>
                <a:srgbClr val="000000"/>
              </a:buClr>
              <a:buSzPts val="1200"/>
              <a:buFont typeface="Calibri"/>
              <a:buChar char="○"/>
            </a:pPr>
            <a:r>
              <a:rPr lang="en" sz="1200">
                <a:latin typeface="Calibri"/>
                <a:ea typeface="Calibri"/>
                <a:cs typeface="Calibri"/>
                <a:sym typeface="Calibri"/>
              </a:rPr>
              <a:t>Creates shared ownership of the classroom</a:t>
            </a:r>
            <a:endParaRPr/>
          </a:p>
          <a:p>
            <a:pPr indent="-317500" lvl="1" marL="914400" rtl="0" algn="l">
              <a:lnSpc>
                <a:spcPct val="100000"/>
              </a:lnSpc>
              <a:spcBef>
                <a:spcPts val="0"/>
              </a:spcBef>
              <a:spcAft>
                <a:spcPts val="0"/>
              </a:spcAft>
              <a:buClr>
                <a:srgbClr val="000000"/>
              </a:buClr>
              <a:buSzPts val="1200"/>
              <a:buFont typeface="Calibri"/>
              <a:buChar char="○"/>
            </a:pPr>
            <a:r>
              <a:rPr lang="en" sz="1200">
                <a:latin typeface="Calibri"/>
                <a:ea typeface="Calibri"/>
                <a:cs typeface="Calibri"/>
                <a:sym typeface="Calibri"/>
              </a:rPr>
              <a:t>Develops self-discipline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8" name="Google Shape;348;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SzPts val="1400"/>
              <a:buNone/>
            </a:pPr>
            <a:r>
              <a:rPr lang="en" sz="1200">
                <a:latin typeface="Calibri"/>
                <a:ea typeface="Calibri"/>
                <a:cs typeface="Calibri"/>
                <a:sym typeface="Calibri"/>
              </a:rPr>
              <a:t>Possibly add a remote learning column; changing cafeteria to meals, take out assembly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0b473cf247_0_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g10b473cf247_0_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5" name="Google Shape;355;g10b473cf247_0_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0c74994bb7_0_2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361" name="Google Shape;361;g10c74994bb7_0_2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2" name="Google Shape;362;g10c74994bb7_0_2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1100"/>
              <a:buFont typeface="Arial"/>
              <a:buNone/>
            </a:pPr>
            <a:r>
              <a:rPr lang="en">
                <a:solidFill>
                  <a:srgbClr val="000000"/>
                </a:solidFill>
                <a:latin typeface="Verdana"/>
                <a:ea typeface="Verdana"/>
                <a:cs typeface="Verdana"/>
                <a:sym typeface="Verdana"/>
              </a:rPr>
              <a:t>Again, focus is on predictable. Students can count on this. Stories of students who get in ‘trouble’ because they didn’t ‘read the room’ fast enough to recognize that the teacher was in a flustered mood or the routines/procedures were off. We aren’t perfect, but if we can try to put things in place to prevent what could probably happen, all the better. If we can predict, we can work to prevent it. </a:t>
            </a:r>
            <a:endParaRPr>
              <a:solidFill>
                <a:srgbClr val="000000"/>
              </a:solidFill>
              <a:latin typeface="Verdana"/>
              <a:ea typeface="Verdana"/>
              <a:cs typeface="Verdana"/>
              <a:sym typeface="Verdana"/>
            </a:endParaRPr>
          </a:p>
          <a:p>
            <a:pPr indent="0" lvl="0" marL="0" rtl="0" algn="l">
              <a:lnSpc>
                <a:spcPct val="115000"/>
              </a:lnSpc>
              <a:spcBef>
                <a:spcPts val="0"/>
              </a:spcBef>
              <a:spcAft>
                <a:spcPts val="0"/>
              </a:spcAft>
              <a:buClr>
                <a:srgbClr val="000000"/>
              </a:buClr>
              <a:buSzPts val="1100"/>
              <a:buFont typeface="Arial"/>
              <a:buNone/>
            </a:pPr>
            <a:r>
              <a:t/>
            </a:r>
            <a:endParaRPr>
              <a:solidFill>
                <a:srgbClr val="000000"/>
              </a:solidFill>
              <a:latin typeface="Verdana"/>
              <a:ea typeface="Verdana"/>
              <a:cs typeface="Verdana"/>
              <a:sym typeface="Verdana"/>
            </a:endParaRPr>
          </a:p>
          <a:p>
            <a:pPr indent="0" lvl="0" marL="0" rtl="0" algn="l">
              <a:lnSpc>
                <a:spcPct val="115000"/>
              </a:lnSpc>
              <a:spcBef>
                <a:spcPts val="0"/>
              </a:spcBef>
              <a:spcAft>
                <a:spcPts val="0"/>
              </a:spcAft>
              <a:buClr>
                <a:srgbClr val="000000"/>
              </a:buClr>
              <a:buSzPts val="1100"/>
              <a:buFont typeface="Arial"/>
              <a:buNone/>
            </a:pPr>
            <a:r>
              <a:rPr lang="en">
                <a:solidFill>
                  <a:srgbClr val="000000"/>
                </a:solidFill>
                <a:latin typeface="Verdana"/>
                <a:ea typeface="Verdana"/>
                <a:cs typeface="Verdana"/>
                <a:sym typeface="Verdana"/>
              </a:rPr>
              <a:t>Here we have an example of a classroom matrix that has included a column to highlight specific behaviors one would demonstrate how to ask for help or what to do when they are feeling upset, and it is linked back to are expectations. (Read though)  By incorporating routines and procedures into our classroom and schools, we are increasing the predictability for all of our students, but this is a huge support for those who have experienced trauma.</a:t>
            </a:r>
            <a:endParaRPr>
              <a:solidFill>
                <a:srgbClr val="000000"/>
              </a:solidFill>
              <a:latin typeface="Verdana"/>
              <a:ea typeface="Verdana"/>
              <a:cs typeface="Verdana"/>
              <a:sym typeface="Verdana"/>
            </a:endParaRPr>
          </a:p>
          <a:p>
            <a:pPr indent="0" lvl="0" marL="0" rtl="0" algn="l">
              <a:lnSpc>
                <a:spcPct val="115000"/>
              </a:lnSpc>
              <a:spcBef>
                <a:spcPts val="0"/>
              </a:spcBef>
              <a:spcAft>
                <a:spcPts val="0"/>
              </a:spcAft>
              <a:buClr>
                <a:srgbClr val="000000"/>
              </a:buClr>
              <a:buSzPts val="1100"/>
              <a:buFont typeface="Arial"/>
              <a:buNone/>
            </a:pPr>
            <a:r>
              <a:t/>
            </a:r>
            <a:endParaRPr>
              <a:solidFill>
                <a:srgbClr val="000000"/>
              </a:solidFill>
              <a:latin typeface="Verdana"/>
              <a:ea typeface="Verdana"/>
              <a:cs typeface="Verdana"/>
              <a:sym typeface="Verdana"/>
            </a:endParaRPr>
          </a:p>
          <a:p>
            <a:pPr indent="0" lvl="0" marL="0" rtl="0" algn="l">
              <a:lnSpc>
                <a:spcPct val="115000"/>
              </a:lnSpc>
              <a:spcBef>
                <a:spcPts val="0"/>
              </a:spcBef>
              <a:spcAft>
                <a:spcPts val="0"/>
              </a:spcAft>
              <a:buClr>
                <a:srgbClr val="000000"/>
              </a:buClr>
              <a:buSzPts val="1100"/>
              <a:buFont typeface="Arial"/>
              <a:buNone/>
            </a:pPr>
            <a:r>
              <a:t/>
            </a:r>
            <a:endParaRPr b="1">
              <a:solidFill>
                <a:srgbClr val="980000"/>
              </a:solidFill>
              <a:latin typeface="Verdana"/>
              <a:ea typeface="Verdana"/>
              <a:cs typeface="Verdana"/>
              <a:sym typeface="Verdana"/>
            </a:endParaRPr>
          </a:p>
          <a:p>
            <a:pPr indent="0" lvl="0" marL="0" rtl="0" algn="l">
              <a:lnSpc>
                <a:spcPct val="115000"/>
              </a:lnSpc>
              <a:spcBef>
                <a:spcPts val="0"/>
              </a:spcBef>
              <a:spcAft>
                <a:spcPts val="0"/>
              </a:spcAft>
              <a:buClr>
                <a:srgbClr val="000000"/>
              </a:buClr>
              <a:buSzPts val="1100"/>
              <a:buFont typeface="Arial"/>
              <a:buNone/>
            </a:pPr>
            <a:r>
              <a:rPr b="1" lang="en">
                <a:solidFill>
                  <a:srgbClr val="980000"/>
                </a:solidFill>
                <a:latin typeface="Verdana"/>
                <a:ea typeface="Verdana"/>
                <a:cs typeface="Verdana"/>
                <a:sym typeface="Verdana"/>
              </a:rPr>
              <a:t>Workbook</a:t>
            </a:r>
            <a:endParaRPr b="1">
              <a:solidFill>
                <a:srgbClr val="980000"/>
              </a:solidFill>
              <a:latin typeface="Verdana"/>
              <a:ea typeface="Verdana"/>
              <a:cs typeface="Verdana"/>
              <a:sym typeface="Verdana"/>
            </a:endParaRPr>
          </a:p>
          <a:p>
            <a:pPr indent="0" lvl="0" marL="0" rtl="0" algn="l">
              <a:lnSpc>
                <a:spcPct val="115000"/>
              </a:lnSpc>
              <a:spcBef>
                <a:spcPts val="0"/>
              </a:spcBef>
              <a:spcAft>
                <a:spcPts val="0"/>
              </a:spcAft>
              <a:buClr>
                <a:srgbClr val="000000"/>
              </a:buClr>
              <a:buSzPts val="1100"/>
              <a:buFont typeface="Arial"/>
              <a:buNone/>
            </a:pPr>
            <a:r>
              <a:rPr b="1" lang="en">
                <a:solidFill>
                  <a:srgbClr val="000000"/>
                </a:solidFill>
                <a:highlight>
                  <a:srgbClr val="FFFF00"/>
                </a:highlight>
                <a:latin typeface="Verdana"/>
                <a:ea typeface="Verdana"/>
                <a:cs typeface="Verdana"/>
                <a:sym typeface="Verdana"/>
              </a:rPr>
              <a:t>ACCESSIBILITY DECISION</a:t>
            </a:r>
            <a:endParaRPr b="1">
              <a:solidFill>
                <a:srgbClr val="000000"/>
              </a:solidFill>
              <a:highlight>
                <a:srgbClr val="FFFF00"/>
              </a:highlight>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0e9df14e09_0_5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g10e9df14e09_0_5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400"/>
              <a:buNone/>
            </a:pPr>
            <a:r>
              <a:rPr lang="en" sz="1200"/>
              <a:t>Just make sure we are being intentional with these. Having these things in place act as protective factors that can reduce the likelihood of behavior occurring </a:t>
            </a:r>
            <a:endParaRPr sz="1200"/>
          </a:p>
        </p:txBody>
      </p:sp>
      <p:sp>
        <p:nvSpPr>
          <p:cNvPr id="371" name="Google Shape;371;g10e9df14e09_0_5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7" name="Google Shape;377;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317500" lvl="0" marL="457200" rtl="0" algn="l">
              <a:lnSpc>
                <a:spcPct val="115000"/>
              </a:lnSpc>
              <a:spcBef>
                <a:spcPts val="0"/>
              </a:spcBef>
              <a:spcAft>
                <a:spcPts val="0"/>
              </a:spcAft>
              <a:buClr>
                <a:srgbClr val="000000"/>
              </a:buClr>
              <a:buSzPts val="1200"/>
              <a:buFont typeface="Verdana"/>
              <a:buChar char="●"/>
            </a:pPr>
            <a:r>
              <a:rPr lang="en" sz="1200">
                <a:latin typeface="Verdana"/>
                <a:ea typeface="Verdana"/>
                <a:cs typeface="Verdana"/>
                <a:sym typeface="Verdana"/>
              </a:rPr>
              <a:t>According to Harry Wong in his book</a:t>
            </a:r>
            <a:r>
              <a:rPr i="1" lang="en"/>
              <a:t> The First Days of School</a:t>
            </a:r>
            <a:r>
              <a:rPr lang="en" sz="1200">
                <a:latin typeface="Verdana"/>
                <a:ea typeface="Verdana"/>
                <a:cs typeface="Verdana"/>
                <a:sym typeface="Verdana"/>
              </a:rPr>
              <a:t>, effective teachers spend the first two weeks teaching students to be in control of their own actions in a consistent classroom environment. The way to do this is through the teaching of procedures that, with repetition, become a routine. </a:t>
            </a:r>
            <a:endParaRPr/>
          </a:p>
          <a:p>
            <a:pPr indent="-317500" lvl="0" marL="457200" rtl="0" algn="l">
              <a:lnSpc>
                <a:spcPct val="115000"/>
              </a:lnSpc>
              <a:spcBef>
                <a:spcPts val="0"/>
              </a:spcBef>
              <a:spcAft>
                <a:spcPts val="0"/>
              </a:spcAft>
              <a:buClr>
                <a:srgbClr val="000000"/>
              </a:buClr>
              <a:buSzPts val="1200"/>
              <a:buFont typeface="Verdana"/>
              <a:buChar char="●"/>
            </a:pPr>
            <a:r>
              <a:rPr lang="en" sz="1200">
                <a:latin typeface="Verdana"/>
                <a:ea typeface="Verdana"/>
                <a:cs typeface="Verdana"/>
                <a:sym typeface="Verdana"/>
              </a:rPr>
              <a:t>Very simply, procedures are the steps we take to complete a task such as sharpening pencils or going to the restroom. Teaching, rehearsing  and reinforcing the procedures eventually creates a routine that defines how things are done in that classroom. Routines become automatic and help students follow rules and meet expectations. </a:t>
            </a:r>
            <a:endParaRPr/>
          </a:p>
          <a:p>
            <a:pPr indent="-317500" lvl="0" marL="457200" rtl="0" algn="l">
              <a:lnSpc>
                <a:spcPct val="115000"/>
              </a:lnSpc>
              <a:spcBef>
                <a:spcPts val="0"/>
              </a:spcBef>
              <a:spcAft>
                <a:spcPts val="0"/>
              </a:spcAft>
              <a:buClr>
                <a:srgbClr val="000000"/>
              </a:buClr>
              <a:buSzPts val="1200"/>
              <a:buFont typeface="Verdana"/>
              <a:buChar char="●"/>
            </a:pPr>
            <a:r>
              <a:rPr lang="en" sz="1200">
                <a:latin typeface="Verdana"/>
                <a:ea typeface="Verdana"/>
                <a:cs typeface="Verdana"/>
                <a:sym typeface="Verdana"/>
              </a:rPr>
              <a:t>Harry Wong goes as far to say that </a:t>
            </a:r>
            <a:r>
              <a:rPr lang="en" sz="1600">
                <a:latin typeface="Calibri"/>
                <a:ea typeface="Calibri"/>
                <a:cs typeface="Calibri"/>
                <a:sym typeface="Calibri"/>
              </a:rPr>
              <a:t>“The number one problem in the classroom is not discipline: it is the lack of procedures and routines.”</a:t>
            </a:r>
            <a:endParaRPr sz="1600"/>
          </a:p>
          <a:p>
            <a:pPr indent="-330200" lvl="0" marL="457200" rtl="0" algn="l">
              <a:lnSpc>
                <a:spcPct val="115000"/>
              </a:lnSpc>
              <a:spcBef>
                <a:spcPts val="0"/>
              </a:spcBef>
              <a:spcAft>
                <a:spcPts val="0"/>
              </a:spcAft>
              <a:buSzPts val="1600"/>
              <a:buFont typeface="Calibri"/>
              <a:buChar char="●"/>
            </a:pPr>
            <a:r>
              <a:rPr lang="en" sz="1600">
                <a:latin typeface="Calibri"/>
                <a:ea typeface="Calibri"/>
                <a:cs typeface="Calibri"/>
                <a:sym typeface="Calibri"/>
              </a:rPr>
              <a:t>So what do these look like in your school and how will you help ensure that they are there and effective </a:t>
            </a:r>
            <a:endParaRPr/>
          </a:p>
          <a:p>
            <a:pPr indent="0" lvl="0" marL="0" rtl="0" algn="l">
              <a:lnSpc>
                <a:spcPct val="100000"/>
              </a:lnSpc>
              <a:spcBef>
                <a:spcPts val="0"/>
              </a:spcBef>
              <a:spcAft>
                <a:spcPts val="0"/>
              </a:spcAft>
              <a:buSzPts val="1400"/>
              <a:buNone/>
            </a:pPr>
            <a:r>
              <a:t/>
            </a:r>
            <a:endParaRPr sz="16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86343824d1_1_2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This is a strategy that could/should be applied to everything we teach in school and in life. Example: teaching kids to drive long distances. We don’t just give them their license and then say go ahead on a four hour trip. There are steps/scaffolds in place to get them from watching/observing/practice with guidance and supervision to being independent. </a:t>
            </a:r>
            <a:endParaRPr/>
          </a:p>
        </p:txBody>
      </p:sp>
      <p:sp>
        <p:nvSpPr>
          <p:cNvPr id="384" name="Google Shape;384;g86343824d1_1_2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0e9df14e09_0_7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g10e9df14e09_0_7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7: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17:notes"/>
          <p:cNvSpPr txBox="1"/>
          <p:nvPr>
            <p:ph idx="1" type="body"/>
          </p:nvPr>
        </p:nvSpPr>
        <p:spPr>
          <a:xfrm>
            <a:off x="702310" y="4421823"/>
            <a:ext cx="5618480" cy="4189095"/>
          </a:xfrm>
          <a:prstGeom prst="rect">
            <a:avLst/>
          </a:prstGeom>
          <a:noFill/>
          <a:ln>
            <a:noFill/>
          </a:ln>
        </p:spPr>
        <p:txBody>
          <a:bodyPr anchorCtr="0" anchor="t" bIns="93300" lIns="93300" spcFirstLastPara="1" rIns="93300" wrap="square" tIns="93300">
            <a:noAutofit/>
          </a:bodyPr>
          <a:lstStyle/>
          <a:p>
            <a:pPr indent="-101600" lvl="0" marL="171450" rtl="0" algn="l">
              <a:lnSpc>
                <a:spcPct val="100000"/>
              </a:lnSpc>
              <a:spcBef>
                <a:spcPts val="0"/>
              </a:spcBef>
              <a:spcAft>
                <a:spcPts val="0"/>
              </a:spcAft>
              <a:buClr>
                <a:schemeClr val="dk1"/>
              </a:buClr>
              <a:buSzPts val="1100"/>
              <a:buFont typeface="Calibri"/>
              <a:buNone/>
            </a:pPr>
            <a:r>
              <a:rPr lang="en"/>
              <a:t>@ 8 minutes in </a:t>
            </a:r>
            <a:endParaRPr/>
          </a:p>
          <a:p>
            <a:pPr indent="-101600" lvl="0" marL="171450" rtl="0" algn="l">
              <a:lnSpc>
                <a:spcPct val="100000"/>
              </a:lnSpc>
              <a:spcBef>
                <a:spcPts val="0"/>
              </a:spcBef>
              <a:spcAft>
                <a:spcPts val="0"/>
              </a:spcAft>
              <a:buClr>
                <a:schemeClr val="dk1"/>
              </a:buClr>
              <a:buSzPts val="1100"/>
              <a:buFont typeface="Calibri"/>
              <a:buNone/>
            </a:pPr>
            <a:r>
              <a:rPr lang="en"/>
              <a:t>Sharon – This Open House PD is a combination of three VTSS trainings: Effective Classroom Systems, Defusing Disruptive Behavior and Trauma Informed Schools. </a:t>
            </a:r>
            <a:endParaRPr/>
          </a:p>
          <a:p>
            <a:pPr indent="-101600" lvl="0" marL="171450" rtl="0" algn="l">
              <a:lnSpc>
                <a:spcPct val="100000"/>
              </a:lnSpc>
              <a:spcBef>
                <a:spcPts val="0"/>
              </a:spcBef>
              <a:spcAft>
                <a:spcPts val="0"/>
              </a:spcAft>
              <a:buClr>
                <a:schemeClr val="dk1"/>
              </a:buClr>
              <a:buSzPts val="1100"/>
              <a:buFont typeface="Calibri"/>
              <a:buNone/>
            </a:pPr>
            <a:r>
              <a:rPr lang="en"/>
              <a:t>Based on current classroom life, we are going to focus on practices and strategies. But remember, data and systems are key to making things work. </a:t>
            </a:r>
            <a:endParaRPr/>
          </a:p>
          <a:p>
            <a:pPr indent="-101600" lvl="0" marL="171450" rtl="0" algn="l">
              <a:lnSpc>
                <a:spcPct val="100000"/>
              </a:lnSpc>
              <a:spcBef>
                <a:spcPts val="0"/>
              </a:spcBef>
              <a:spcAft>
                <a:spcPts val="0"/>
              </a:spcAft>
              <a:buClr>
                <a:schemeClr val="dk1"/>
              </a:buClr>
              <a:buSzPts val="1100"/>
              <a:buFont typeface="Calibri"/>
              <a:buNone/>
            </a:pPr>
            <a:r>
              <a:t/>
            </a:r>
            <a:endParaRPr/>
          </a:p>
          <a:p>
            <a:pPr indent="-101600" lvl="0" marL="171450" rtl="0" algn="l">
              <a:lnSpc>
                <a:spcPct val="100000"/>
              </a:lnSpc>
              <a:spcBef>
                <a:spcPts val="0"/>
              </a:spcBef>
              <a:spcAft>
                <a:spcPts val="0"/>
              </a:spcAft>
              <a:buClr>
                <a:schemeClr val="dk1"/>
              </a:buClr>
              <a:buSzPts val="1100"/>
              <a:buFont typeface="Calibri"/>
              <a:buNone/>
            </a:pPr>
            <a:r>
              <a:rPr lang="en"/>
              <a:t>Welcome - to Effective Classroom Systems - This model illustrates the way we work - we determine outcomes - where we want to be</a:t>
            </a:r>
            <a:endParaRPr/>
          </a:p>
          <a:p>
            <a:pPr indent="-101600" lvl="0" marL="171450" rtl="0" algn="l">
              <a:lnSpc>
                <a:spcPct val="100000"/>
              </a:lnSpc>
              <a:spcBef>
                <a:spcPts val="0"/>
              </a:spcBef>
              <a:spcAft>
                <a:spcPts val="0"/>
              </a:spcAft>
              <a:buClr>
                <a:schemeClr val="dk1"/>
              </a:buClr>
              <a:buSzPts val="1100"/>
              <a:buFont typeface="Calibri"/>
              <a:buNone/>
            </a:pPr>
            <a:r>
              <a:rPr lang="en"/>
              <a:t>We then gather data to determine where we are in relation to the outcomes - we use the data to inform the decisions we make for students and staff.  We use a date informed decisions making process - to determine evidence based practices we can use to support the students in our division and school = what will help them be successful and reach the outcomes we want for them.  Once practices are determined we support the staff who will implement those practices by providing them with professional learning that may be needed and with the proper resources.  As we do this work we continuously monitor the student progress and evaluate to determine if what we have decided is working.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0e9df14e09_0_7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g10e9df14e09_0_7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SzPts val="1100"/>
              <a:buNone/>
            </a:pPr>
            <a:r>
              <a:rPr lang="en" sz="1000">
                <a:solidFill>
                  <a:srgbClr val="00212C"/>
                </a:solidFill>
                <a:latin typeface="Verdana"/>
                <a:ea typeface="Verdana"/>
                <a:cs typeface="Verdana"/>
                <a:sym typeface="Verdana"/>
              </a:rPr>
              <a:t>Bullet 2: need to tie back to reinforcement and functional relationships -- remember to reference this again on day 2 --  focus on the importance of reinforcement to shape behavior, strengthen behavior and maintain behavior - particularly in regards to changing behavior to a desired alternative</a:t>
            </a:r>
            <a:endParaRPr sz="1000">
              <a:solidFill>
                <a:srgbClr val="00212C"/>
              </a:solidFill>
              <a:latin typeface="Verdana"/>
              <a:ea typeface="Verdana"/>
              <a:cs typeface="Verdana"/>
              <a:sym typeface="Verdana"/>
            </a:endParaRPr>
          </a:p>
          <a:p>
            <a:pPr indent="0" lvl="0" marL="0" rtl="0" algn="l">
              <a:lnSpc>
                <a:spcPct val="100000"/>
              </a:lnSpc>
              <a:spcBef>
                <a:spcPts val="640"/>
              </a:spcBef>
              <a:spcAft>
                <a:spcPts val="0"/>
              </a:spcAft>
              <a:buSzPts val="1100"/>
              <a:buNone/>
            </a:pPr>
            <a:r>
              <a:t/>
            </a:r>
            <a:endParaRPr sz="1000">
              <a:solidFill>
                <a:srgbClr val="00212C"/>
              </a:solidFill>
              <a:latin typeface="Verdana"/>
              <a:ea typeface="Verdana"/>
              <a:cs typeface="Verdana"/>
              <a:sym typeface="Verdana"/>
            </a:endParaRPr>
          </a:p>
          <a:p>
            <a:pPr indent="0" lvl="0" marL="0" rtl="0" algn="l">
              <a:lnSpc>
                <a:spcPct val="100000"/>
              </a:lnSpc>
              <a:spcBef>
                <a:spcPts val="640"/>
              </a:spcBef>
              <a:spcAft>
                <a:spcPts val="0"/>
              </a:spcAft>
              <a:buSzPts val="1100"/>
              <a:buNone/>
            </a:pPr>
            <a:r>
              <a:rPr lang="en" sz="1000">
                <a:solidFill>
                  <a:srgbClr val="00212C"/>
                </a:solidFill>
                <a:latin typeface="Verdana"/>
                <a:ea typeface="Verdana"/>
                <a:cs typeface="Verdana"/>
                <a:sym typeface="Verdana"/>
              </a:rPr>
              <a:t>Bullet 3:  Mis-match behaviors are often due to skill deficits; We are not going to assume setting events. Relationships can inform knowledge and understanding of setting events, motivating factors, what is reinforcing for students etc. </a:t>
            </a:r>
            <a:endParaRPr sz="1000">
              <a:solidFill>
                <a:srgbClr val="00212C"/>
              </a:solidFill>
              <a:latin typeface="Verdana"/>
              <a:ea typeface="Verdana"/>
              <a:cs typeface="Verdana"/>
              <a:sym typeface="Verdana"/>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0e9df14e09_0_7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g10e9df14e09_0_7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addition to proactively teaching specific behaviors anchored to the matrix and SEL wheel, behaviors to replace interfering behavior may require specific instruction.</a:t>
            </a:r>
            <a:endParaRPr/>
          </a:p>
          <a:p>
            <a:pPr indent="0" lvl="0" marL="0" rtl="0" algn="l">
              <a:lnSpc>
                <a:spcPct val="100000"/>
              </a:lnSpc>
              <a:spcBef>
                <a:spcPts val="0"/>
              </a:spcBef>
              <a:spcAft>
                <a:spcPts val="0"/>
              </a:spcAft>
              <a:buSzPts val="1100"/>
              <a:buNone/>
            </a:pPr>
            <a:r>
              <a:rPr lang="en"/>
              <a:t>Link back to ABC’s and how that fits in with function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0e9df14e09_0_8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g10e9df14e09_0_8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10e9df14e09_0_7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g10e9df14e09_0_7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Examples, i.e. when you give a student a timeline for a project, that is self-management skills, or if you use a conversation roundtable, and explain active listening for the task, you are teaching relationship skills as well as critical thinking - something like that...I sometimes notice that schools try to teach these in their own separate box rather than integrate.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0e9df14e09_0_7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g10e9df14e09_0_7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Creating a positive learning environment will depend on the teacher staying in their comfort zone.</a:t>
            </a:r>
            <a:endParaRPr/>
          </a:p>
          <a:p>
            <a:pPr indent="0" lvl="0" marL="0" rtl="0" algn="l">
              <a:lnSpc>
                <a:spcPct val="100000"/>
              </a:lnSpc>
              <a:spcBef>
                <a:spcPts val="0"/>
              </a:spcBef>
              <a:spcAft>
                <a:spcPts val="0"/>
              </a:spcAft>
              <a:buSzPts val="1100"/>
              <a:buNone/>
            </a:pPr>
            <a:r>
              <a:rPr lang="en"/>
              <a:t>Remember what we learned about the brain</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0e9df14e09_0_8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g10e9df14e09_0_8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Again… more strategies that we can be intentional about using.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a:p>
            <a:pPr indent="0" lvl="0" marL="457200" rtl="0" algn="l">
              <a:lnSpc>
                <a:spcPct val="100000"/>
              </a:lnSpc>
              <a:spcBef>
                <a:spcPts val="0"/>
              </a:spcBef>
              <a:spcAft>
                <a:spcPts val="0"/>
              </a:spcAft>
              <a:buSzPts val="1400"/>
              <a:buNone/>
            </a:pPr>
            <a:r>
              <a:rPr lang="en"/>
              <a:t>Students and teachers benefit from frequent opportunities to respond. </a:t>
            </a:r>
            <a:endParaRPr/>
          </a:p>
          <a:p>
            <a:pPr indent="-317500" lvl="0" marL="457200" rtl="0" algn="l">
              <a:lnSpc>
                <a:spcPct val="100000"/>
              </a:lnSpc>
              <a:spcBef>
                <a:spcPts val="0"/>
              </a:spcBef>
              <a:spcAft>
                <a:spcPts val="0"/>
              </a:spcAft>
              <a:buSzPts val="1400"/>
              <a:buChar char="●"/>
            </a:pPr>
            <a:r>
              <a:rPr lang="en"/>
              <a:t>Because we as teachers know this, how intentional are we with opportunities to respond in the classroom? Do we think about which ones we use and when? Which ones do we use for different content, activities, etc.? Are we intentional about the equitable use of opportunities to respond to engage all students?</a:t>
            </a:r>
            <a:endParaRPr/>
          </a:p>
        </p:txBody>
      </p:sp>
      <p:sp>
        <p:nvSpPr>
          <p:cNvPr id="433" name="Google Shape;43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9:notes"/>
          <p:cNvSpPr/>
          <p:nvPr>
            <p:ph idx="2" type="sldImg"/>
          </p:nvPr>
        </p:nvSpPr>
        <p:spPr>
          <a:xfrm>
            <a:off x="1268413" y="723900"/>
            <a:ext cx="4818062" cy="3613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p9:notes"/>
          <p:cNvSpPr txBox="1"/>
          <p:nvPr>
            <p:ph idx="1" type="body"/>
          </p:nvPr>
        </p:nvSpPr>
        <p:spPr>
          <a:xfrm>
            <a:off x="734910" y="4578513"/>
            <a:ext cx="5885700" cy="4337400"/>
          </a:xfrm>
          <a:prstGeom prst="rect">
            <a:avLst/>
          </a:prstGeom>
          <a:noFill/>
          <a:ln>
            <a:noFill/>
          </a:ln>
        </p:spPr>
        <p:txBody>
          <a:bodyPr anchorCtr="0" anchor="t" bIns="48525" lIns="97075" spcFirstLastPara="1" rIns="97075" wrap="square" tIns="48525">
            <a:noAutofit/>
          </a:bodyPr>
          <a:lstStyle/>
          <a:p>
            <a:pPr indent="-317500" lvl="0" marL="457200" rtl="0" algn="l">
              <a:lnSpc>
                <a:spcPct val="100000"/>
              </a:lnSpc>
              <a:spcBef>
                <a:spcPts val="371"/>
              </a:spcBef>
              <a:spcAft>
                <a:spcPts val="0"/>
              </a:spcAft>
              <a:buSzPts val="1400"/>
              <a:buChar char="●"/>
            </a:pPr>
            <a:r>
              <a:rPr b="1" lang="en"/>
              <a:t>Virtual:</a:t>
            </a:r>
            <a:r>
              <a:rPr lang="en"/>
              <a:t> Let’s do the Chat Waterfall again. Participants respond in the Chat Box with their guesses for the first percentage.. </a:t>
            </a:r>
            <a:endParaRPr/>
          </a:p>
          <a:p>
            <a:pPr indent="-317500" lvl="0" marL="457200" rtl="0" algn="l">
              <a:lnSpc>
                <a:spcPct val="100000"/>
              </a:lnSpc>
              <a:spcBef>
                <a:spcPts val="0"/>
              </a:spcBef>
              <a:spcAft>
                <a:spcPts val="0"/>
              </a:spcAft>
              <a:buSzPts val="1400"/>
              <a:buChar char="●"/>
            </a:pPr>
            <a:r>
              <a:rPr b="1" lang="en"/>
              <a:t>Face-to-face:</a:t>
            </a:r>
            <a:r>
              <a:rPr lang="en"/>
              <a:t> Turn and tell your neighbor what you think the first percentage is. </a:t>
            </a:r>
            <a:endParaRPr/>
          </a:p>
          <a:p>
            <a:pPr indent="-317500" lvl="0" marL="457200" rtl="0" algn="l">
              <a:lnSpc>
                <a:spcPct val="100000"/>
              </a:lnSpc>
              <a:spcBef>
                <a:spcPts val="0"/>
              </a:spcBef>
              <a:spcAft>
                <a:spcPts val="0"/>
              </a:spcAft>
              <a:buSzPts val="1400"/>
              <a:buChar char="●"/>
            </a:pPr>
            <a:r>
              <a:rPr lang="en"/>
              <a:t>Teachers shouldn’t be working harder than their students! We talked about that as one of the principles of effective classroom feedback.</a:t>
            </a:r>
            <a:endParaRPr/>
          </a:p>
          <a:p>
            <a:pPr indent="-317500" lvl="0" marL="457200" rtl="0" algn="l">
              <a:lnSpc>
                <a:spcPct val="100000"/>
              </a:lnSpc>
              <a:spcBef>
                <a:spcPts val="0"/>
              </a:spcBef>
              <a:spcAft>
                <a:spcPts val="0"/>
              </a:spcAft>
              <a:buSzPts val="1400"/>
              <a:buChar char="●"/>
            </a:pPr>
            <a:r>
              <a:rPr b="1" lang="en"/>
              <a:t>Ask: What do you think the first percentage is? </a:t>
            </a:r>
            <a:r>
              <a:rPr lang="en"/>
              <a:t>76% of students who were surveyed said teachers talk most of the time. </a:t>
            </a:r>
            <a:r>
              <a:rPr lang="en" u="sng">
                <a:solidFill>
                  <a:schemeClr val="hlink"/>
                </a:solidFill>
                <a:hlinkClick r:id="rId2"/>
              </a:rPr>
              <a:t>Source </a:t>
            </a:r>
            <a:endParaRPr b="1"/>
          </a:p>
          <a:p>
            <a:pPr indent="-317500" lvl="0" marL="457200" rtl="0" algn="l">
              <a:lnSpc>
                <a:spcPct val="100000"/>
              </a:lnSpc>
              <a:spcBef>
                <a:spcPts val="0"/>
              </a:spcBef>
              <a:spcAft>
                <a:spcPts val="0"/>
              </a:spcAft>
              <a:buSzPts val="1400"/>
              <a:buChar char="●"/>
            </a:pPr>
            <a:r>
              <a:rPr b="1" lang="en"/>
              <a:t>Ask: What about the second sentence? </a:t>
            </a:r>
            <a:r>
              <a:rPr lang="en"/>
              <a:t>Teachers should talk no more than 40 - 50% of instructional time. Students need to talk more. The more back and forth from teacher talk to student talk, the better. What can this look like? Teacher talks, students respond orally, teacher talks, students work with a partner, teacher talks, students work in a group, teacher talks, students teach, reteach each other.</a:t>
            </a:r>
            <a:endParaRPr/>
          </a:p>
          <a:p>
            <a:pPr indent="0" lvl="0" marL="457200" marR="0" rtl="0" algn="l">
              <a:lnSpc>
                <a:spcPct val="100000"/>
              </a:lnSpc>
              <a:spcBef>
                <a:spcPts val="360"/>
              </a:spcBef>
              <a:spcAft>
                <a:spcPts val="0"/>
              </a:spcAft>
              <a:buClr>
                <a:schemeClr val="dk1"/>
              </a:buClr>
              <a:buSzPts val="1400"/>
              <a:buFont typeface="Calibri"/>
              <a:buNone/>
            </a:pPr>
            <a:r>
              <a:t/>
            </a:r>
            <a:endParaRPr/>
          </a:p>
        </p:txBody>
      </p:sp>
      <p:sp>
        <p:nvSpPr>
          <p:cNvPr id="443" name="Google Shape;443;p9:notes"/>
          <p:cNvSpPr txBox="1"/>
          <p:nvPr>
            <p:ph idx="12" type="sldNum"/>
          </p:nvPr>
        </p:nvSpPr>
        <p:spPr>
          <a:xfrm>
            <a:off x="4166128" y="9155394"/>
            <a:ext cx="3187800" cy="482400"/>
          </a:xfrm>
          <a:prstGeom prst="rect">
            <a:avLst/>
          </a:prstGeom>
          <a:noFill/>
          <a:ln>
            <a:noFill/>
          </a:ln>
        </p:spPr>
        <p:txBody>
          <a:bodyPr anchorCtr="0" anchor="b" bIns="48525" lIns="97075" spcFirstLastPara="1" rIns="97075" wrap="square" tIns="4852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b="1" lang="en"/>
              <a:t>Chat Box/Talk with a partner: </a:t>
            </a:r>
            <a:r>
              <a:rPr lang="en"/>
              <a:t>What are some ways that students are asked to respond in your classroom or in classrooms that you have visited? Consider each of these areas (</a:t>
            </a:r>
            <a:r>
              <a:rPr i="1" lang="en"/>
              <a:t>Display the three areas on the slide; ask participants to provide responses</a:t>
            </a:r>
            <a:r>
              <a:rPr lang="en"/>
              <a:t>). </a:t>
            </a:r>
            <a:endParaRPr/>
          </a:p>
          <a:p>
            <a:pPr indent="-317500" lvl="0" marL="457200" rtl="0" algn="l">
              <a:lnSpc>
                <a:spcPct val="100000"/>
              </a:lnSpc>
              <a:spcBef>
                <a:spcPts val="0"/>
              </a:spcBef>
              <a:spcAft>
                <a:spcPts val="0"/>
              </a:spcAft>
              <a:buSzPts val="1400"/>
              <a:buChar char="●"/>
            </a:pPr>
            <a:r>
              <a:rPr lang="en"/>
              <a:t>There are a variety of opportunities to respond. </a:t>
            </a:r>
            <a:r>
              <a:rPr b="1" lang="en">
                <a:highlight>
                  <a:srgbClr val="FFFF00"/>
                </a:highlight>
              </a:rPr>
              <a:t>The Oregon handout </a:t>
            </a:r>
            <a:r>
              <a:rPr lang="en"/>
              <a:t>in your materials explains the different examples listed on the slide.</a:t>
            </a:r>
            <a:endParaRPr/>
          </a:p>
          <a:p>
            <a:pPr indent="-317500" lvl="0" marL="457200" rtl="0" algn="l">
              <a:lnSpc>
                <a:spcPct val="100000"/>
              </a:lnSpc>
              <a:spcBef>
                <a:spcPts val="0"/>
              </a:spcBef>
              <a:spcAft>
                <a:spcPts val="0"/>
              </a:spcAft>
              <a:buSzPts val="1400"/>
              <a:buChar char="●"/>
            </a:pPr>
            <a:r>
              <a:rPr lang="en"/>
              <a:t>Oral responses can be choral, partner or team, individual; </a:t>
            </a:r>
            <a:endParaRPr/>
          </a:p>
          <a:p>
            <a:pPr indent="-317500" lvl="0" marL="457200" rtl="0" algn="l">
              <a:lnSpc>
                <a:spcPct val="100000"/>
              </a:lnSpc>
              <a:spcBef>
                <a:spcPts val="0"/>
              </a:spcBef>
              <a:spcAft>
                <a:spcPts val="0"/>
              </a:spcAft>
              <a:buSzPts val="1400"/>
              <a:buChar char="●"/>
            </a:pPr>
            <a:r>
              <a:rPr lang="en"/>
              <a:t>Examples of written responses: it could be a response system such as a white board, use of a graphic organizer such as one for vocabulary instruction; </a:t>
            </a:r>
            <a:endParaRPr/>
          </a:p>
          <a:p>
            <a:pPr indent="-317500" lvl="0" marL="457200" rtl="0" algn="l">
              <a:lnSpc>
                <a:spcPct val="100000"/>
              </a:lnSpc>
              <a:spcBef>
                <a:spcPts val="0"/>
              </a:spcBef>
              <a:spcAft>
                <a:spcPts val="0"/>
              </a:spcAft>
              <a:buSzPts val="1400"/>
              <a:buChar char="●"/>
            </a:pPr>
            <a:r>
              <a:rPr lang="en"/>
              <a:t>Examples of action responses: act it out or use gestures (use to remember a process, to answer questions), hand signals (thumbs up, 1,2,3,4 for multiple choice, manipulatives). </a:t>
            </a:r>
            <a:endParaRPr/>
          </a:p>
          <a:p>
            <a:pPr indent="-317500" lvl="0" marL="457200" rtl="0" algn="l">
              <a:lnSpc>
                <a:spcPct val="100000"/>
              </a:lnSpc>
              <a:spcBef>
                <a:spcPts val="0"/>
              </a:spcBef>
              <a:spcAft>
                <a:spcPts val="0"/>
              </a:spcAft>
              <a:buSzPts val="1400"/>
              <a:buChar char="●"/>
            </a:pPr>
            <a:r>
              <a:rPr lang="en"/>
              <a:t>The Oregon document can be used by having it available for every meeting when teacher teams review data, so that they can, as a group, recommit to using these engagement strategies and plan ahead for when to use them. Isn’t that a great data tool? This is an example of intentionality and thinking about and planning how they will be used. </a:t>
            </a:r>
            <a:endParaRPr/>
          </a:p>
          <a:p>
            <a:pPr indent="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
              <a:t>Opportunities to respond support the second formative assessment strategy: find out what students have learned. </a:t>
            </a:r>
            <a:endParaRPr/>
          </a:p>
          <a:p>
            <a:pPr indent="-317500" lvl="0" marL="457200" rtl="0" algn="l">
              <a:lnSpc>
                <a:spcPct val="100000"/>
              </a:lnSpc>
              <a:spcBef>
                <a:spcPts val="0"/>
              </a:spcBef>
              <a:spcAft>
                <a:spcPts val="0"/>
              </a:spcAft>
              <a:buSzPts val="1400"/>
              <a:buChar char="●"/>
            </a:pPr>
            <a:r>
              <a:rPr lang="en"/>
              <a:t>Additional examples opportunities to respond in a virtual setting: (these can be shared with participants, if desired):</a:t>
            </a:r>
            <a:endParaRPr/>
          </a:p>
          <a:p>
            <a:pPr indent="-317500" lvl="1" marL="914400" rtl="0" algn="l">
              <a:lnSpc>
                <a:spcPct val="100000"/>
              </a:lnSpc>
              <a:spcBef>
                <a:spcPts val="0"/>
              </a:spcBef>
              <a:spcAft>
                <a:spcPts val="0"/>
              </a:spcAft>
              <a:buSzPts val="1400"/>
              <a:buChar char="○"/>
            </a:pPr>
            <a:r>
              <a:rPr lang="en"/>
              <a:t>Response sheet </a:t>
            </a:r>
            <a:endParaRPr/>
          </a:p>
          <a:p>
            <a:pPr indent="-317500" lvl="1" marL="914400" rtl="0" algn="l">
              <a:lnSpc>
                <a:spcPct val="100000"/>
              </a:lnSpc>
              <a:spcBef>
                <a:spcPts val="0"/>
              </a:spcBef>
              <a:spcAft>
                <a:spcPts val="0"/>
              </a:spcAft>
              <a:buSzPts val="1400"/>
              <a:buChar char="○"/>
            </a:pPr>
            <a:r>
              <a:rPr lang="en"/>
              <a:t>Breakout room conversations</a:t>
            </a:r>
            <a:endParaRPr/>
          </a:p>
          <a:p>
            <a:pPr indent="-317500" lvl="1" marL="914400" rtl="0" algn="l">
              <a:lnSpc>
                <a:spcPct val="100000"/>
              </a:lnSpc>
              <a:spcBef>
                <a:spcPts val="0"/>
              </a:spcBef>
              <a:spcAft>
                <a:spcPts val="0"/>
              </a:spcAft>
              <a:buSzPts val="1400"/>
              <a:buChar char="○"/>
            </a:pPr>
            <a:r>
              <a:rPr lang="en"/>
              <a:t>Chat box</a:t>
            </a:r>
            <a:endParaRPr/>
          </a:p>
          <a:p>
            <a:pPr indent="-317500" lvl="1" marL="914400" rtl="0" algn="l">
              <a:lnSpc>
                <a:spcPct val="100000"/>
              </a:lnSpc>
              <a:spcBef>
                <a:spcPts val="0"/>
              </a:spcBef>
              <a:spcAft>
                <a:spcPts val="0"/>
              </a:spcAft>
              <a:buSzPts val="1400"/>
              <a:buChar char="○"/>
            </a:pPr>
            <a:r>
              <a:rPr lang="en"/>
              <a:t>Polls</a:t>
            </a:r>
            <a:endParaRPr/>
          </a:p>
          <a:p>
            <a:pPr indent="-317500" lvl="1" marL="914400" rtl="0" algn="l">
              <a:lnSpc>
                <a:spcPct val="100000"/>
              </a:lnSpc>
              <a:spcBef>
                <a:spcPts val="0"/>
              </a:spcBef>
              <a:spcAft>
                <a:spcPts val="0"/>
              </a:spcAft>
              <a:buSzPts val="1400"/>
              <a:buChar char="○"/>
            </a:pPr>
            <a:r>
              <a:rPr lang="en"/>
              <a:t>White boards</a:t>
            </a:r>
            <a:endParaRPr/>
          </a:p>
          <a:p>
            <a:pPr indent="-317500" lvl="1" marL="914400" rtl="0" algn="l">
              <a:lnSpc>
                <a:spcPct val="100000"/>
              </a:lnSpc>
              <a:spcBef>
                <a:spcPts val="0"/>
              </a:spcBef>
              <a:spcAft>
                <a:spcPts val="0"/>
              </a:spcAft>
              <a:buSzPts val="1400"/>
              <a:buChar char="○"/>
            </a:pPr>
            <a:r>
              <a:rPr lang="en"/>
              <a:t>Waterfall chat</a:t>
            </a:r>
            <a:endParaRPr/>
          </a:p>
          <a:p>
            <a:pPr indent="-317500" lvl="1" marL="914400" rtl="0" algn="l">
              <a:lnSpc>
                <a:spcPct val="100000"/>
              </a:lnSpc>
              <a:spcBef>
                <a:spcPts val="0"/>
              </a:spcBef>
              <a:spcAft>
                <a:spcPts val="0"/>
              </a:spcAft>
              <a:buSzPts val="1400"/>
              <a:buChar char="○"/>
            </a:pPr>
            <a:r>
              <a:rPr lang="en"/>
              <a:t>Different virtual platforms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53" name="Google Shape;453;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14c87feaa9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g114c87feaa9_0_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Kudos to all of the CREATIVE ways teachers have both found and developed to engage students. Absolutely amazing! </a:t>
            </a:r>
            <a:endParaRPr/>
          </a:p>
          <a:p>
            <a:pPr indent="0" lvl="0" marL="0" rtl="0" algn="l">
              <a:lnSpc>
                <a:spcPct val="100000"/>
              </a:lnSpc>
              <a:spcBef>
                <a:spcPts val="0"/>
              </a:spcBef>
              <a:spcAft>
                <a:spcPts val="0"/>
              </a:spcAft>
              <a:buSzPts val="1400"/>
              <a:buNone/>
            </a:pPr>
            <a:r>
              <a:rPr lang="en"/>
              <a:t>Include a quick point about calling on students: using popsicle sticks, random name generators, how when we allow them not to respond, we are doing them a disservice. </a:t>
            </a:r>
            <a:endParaRPr/>
          </a:p>
        </p:txBody>
      </p:sp>
      <p:sp>
        <p:nvSpPr>
          <p:cNvPr id="465" name="Google Shape;465;g114c87feaa9_0_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0c74994bb7_0_2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g10c74994bb7_0_2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You don’t need to throw everything out and start over. You don’t need to add in 15 new things. Focus on being intentional and purposeful. Focus on making one change. Add one strategy, take one away. Or focus on one student that you need to connect with.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One change. One strategy. One student. </a:t>
            </a:r>
            <a:endParaRPr/>
          </a:p>
        </p:txBody>
      </p:sp>
      <p:sp>
        <p:nvSpPr>
          <p:cNvPr id="226" name="Google Shape;226;g10c74994bb7_0_2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11:notes"/>
          <p:cNvSpPr txBox="1"/>
          <p:nvPr>
            <p:ph idx="1" type="body"/>
          </p:nvPr>
        </p:nvSpPr>
        <p:spPr>
          <a:xfrm>
            <a:off x="685800" y="4343401"/>
            <a:ext cx="5486400" cy="4114800"/>
          </a:xfrm>
          <a:prstGeom prst="rect">
            <a:avLst/>
          </a:prstGeom>
          <a:noFill/>
          <a:ln>
            <a:noFill/>
          </a:ln>
        </p:spPr>
        <p:txBody>
          <a:bodyPr anchorCtr="0" anchor="t" bIns="45375" lIns="90825" spcFirstLastPara="1" rIns="90825" wrap="square" tIns="45375">
            <a:noAutofit/>
          </a:bodyPr>
          <a:lstStyle/>
          <a:p>
            <a:pPr indent="-317500" lvl="0" marL="457200" rtl="0" algn="l">
              <a:lnSpc>
                <a:spcPct val="100000"/>
              </a:lnSpc>
              <a:spcBef>
                <a:spcPts val="0"/>
              </a:spcBef>
              <a:spcAft>
                <a:spcPts val="0"/>
              </a:spcAft>
              <a:buSzPts val="1400"/>
              <a:buChar char="●"/>
            </a:pPr>
            <a:r>
              <a:rPr lang="en"/>
              <a:t>Our next practice is formative assessment. We have all known that formative assessment is a practice used by teachers to understand their students level of understanding of the material.</a:t>
            </a:r>
            <a:endParaRPr/>
          </a:p>
          <a:p>
            <a:pPr indent="-317500" lvl="0" marL="457200" rtl="0" algn="l">
              <a:lnSpc>
                <a:spcPct val="100000"/>
              </a:lnSpc>
              <a:spcBef>
                <a:spcPts val="0"/>
              </a:spcBef>
              <a:spcAft>
                <a:spcPts val="0"/>
              </a:spcAft>
              <a:buSzPts val="1400"/>
              <a:buChar char="●"/>
            </a:pPr>
            <a:r>
              <a:rPr lang="en"/>
              <a:t>What is important in this definition of formative assessment, which was recently used in a VDOE document, is it adds the student into the process of evaluating their own understanding. This statement reflects our growing understanding of the importance of helping students become “self-directed learners”.</a:t>
            </a:r>
            <a:endParaRPr/>
          </a:p>
        </p:txBody>
      </p:sp>
      <p:sp>
        <p:nvSpPr>
          <p:cNvPr id="472" name="Google Shape;472;p11:notes"/>
          <p:cNvSpPr txBox="1"/>
          <p:nvPr>
            <p:ph idx="12" type="sldNum"/>
          </p:nvPr>
        </p:nvSpPr>
        <p:spPr>
          <a:xfrm>
            <a:off x="3884613" y="8685213"/>
            <a:ext cx="2971800" cy="457200"/>
          </a:xfrm>
          <a:prstGeom prst="rect">
            <a:avLst/>
          </a:prstGeom>
          <a:noFill/>
          <a:ln>
            <a:noFill/>
          </a:ln>
        </p:spPr>
        <p:txBody>
          <a:bodyPr anchorCtr="0" anchor="b" bIns="45375" lIns="90825" spcFirstLastPara="1" rIns="90825" wrap="square" tIns="45375">
            <a:noAutofit/>
          </a:bodyPr>
          <a:lstStyle/>
          <a:p>
            <a:pPr indent="0" lvl="0" marL="0" rtl="0" algn="r">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
              <a:t>Dylan Wiliam has explained the concept of formative assessment using these five strategies.</a:t>
            </a:r>
            <a:endParaRPr/>
          </a:p>
          <a:p>
            <a:pPr indent="-317500" lvl="0" marL="457200" rtl="0" algn="l">
              <a:lnSpc>
                <a:spcPct val="100000"/>
              </a:lnSpc>
              <a:spcBef>
                <a:spcPts val="0"/>
              </a:spcBef>
              <a:spcAft>
                <a:spcPts val="0"/>
              </a:spcAft>
              <a:buSzPts val="1400"/>
              <a:buChar char="●"/>
            </a:pPr>
            <a:r>
              <a:rPr lang="en"/>
              <a:t>Student achievement is best achieved by paying attention to all of these strategies.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79" name="Google Shape;479;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d1ca4028fe_0_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d1ca4028fe_0_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sz="1350">
                <a:solidFill>
                  <a:srgbClr val="4A4A4A"/>
                </a:solidFill>
                <a:highlight>
                  <a:srgbClr val="FFFFFF"/>
                </a:highlight>
              </a:rPr>
              <a:t>*Can be used as self assessment and also as a lichert scale of agreement for an OTR</a:t>
            </a:r>
            <a:endParaRPr sz="1350">
              <a:solidFill>
                <a:srgbClr val="4A4A4A"/>
              </a:solidFill>
              <a:highlight>
                <a:srgbClr val="FFFFFF"/>
              </a:highlight>
            </a:endParaRPr>
          </a:p>
          <a:p>
            <a:pPr indent="0" lvl="0" marL="0" rtl="0" algn="l">
              <a:lnSpc>
                <a:spcPct val="100000"/>
              </a:lnSpc>
              <a:spcBef>
                <a:spcPts val="0"/>
              </a:spcBef>
              <a:spcAft>
                <a:spcPts val="0"/>
              </a:spcAft>
              <a:buSzPts val="1400"/>
              <a:buNone/>
            </a:pPr>
            <a:r>
              <a:rPr lang="en" sz="1350">
                <a:solidFill>
                  <a:srgbClr val="4A4A4A"/>
                </a:solidFill>
                <a:highlight>
                  <a:srgbClr val="FFFFFF"/>
                </a:highlight>
              </a:rPr>
              <a:t>Pose a topic and allow participants to share their feelings on it by holding up a number representing where they fall on the scale of 0 (fist) to five (all five fingers up). A fist indicates that they are feeling very uneasy and need more support or instruction. A five indicates that they are comfortable, excited and ready to go! For example, after introducing a new math concept, you could ask your students to use “Fist to Five” to indicate how well they understand the information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8afce3be35_3_6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g8afce3be35_3_6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
              <a:t>Whoever does the most, learns the most. </a:t>
            </a:r>
            <a:endParaRPr/>
          </a:p>
          <a:p>
            <a:pPr indent="-317500" lvl="0" marL="457200" rtl="0" algn="l">
              <a:lnSpc>
                <a:spcPct val="100000"/>
              </a:lnSpc>
              <a:spcBef>
                <a:spcPts val="0"/>
              </a:spcBef>
              <a:spcAft>
                <a:spcPts val="0"/>
              </a:spcAft>
              <a:buSzPts val="1400"/>
              <a:buChar char="●"/>
            </a:pPr>
            <a:r>
              <a:rPr lang="en"/>
              <a:t>The final formative assessment strategy is activate students as owners of their own learning. </a:t>
            </a:r>
            <a:endParaRPr/>
          </a:p>
          <a:p>
            <a:pPr indent="-317500" lvl="0" marL="457200" rtl="0" algn="l">
              <a:lnSpc>
                <a:spcPct val="100000"/>
              </a:lnSpc>
              <a:spcBef>
                <a:spcPts val="0"/>
              </a:spcBef>
              <a:spcAft>
                <a:spcPts val="0"/>
              </a:spcAft>
              <a:buSzPts val="1400"/>
              <a:buChar char="●"/>
            </a:pPr>
            <a:r>
              <a:rPr lang="en"/>
              <a:t>Dylan Wiliam says that “assessment can improve instruction, but it can also impact the learner’s willingness, desire or capacity to learn (p. 151).” How can we get students more involved in their own learning? We can create learning environments that encourage students to activate their growth and use the suggestions on the slide. </a:t>
            </a:r>
            <a:endParaRPr/>
          </a:p>
        </p:txBody>
      </p:sp>
      <p:sp>
        <p:nvSpPr>
          <p:cNvPr id="493" name="Google Shape;493;g8afce3be35_3_6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e345775864_1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ge345775864_1_11:notes"/>
          <p:cNvSpPr txBox="1"/>
          <p:nvPr>
            <p:ph idx="1" type="body"/>
          </p:nvPr>
        </p:nvSpPr>
        <p:spPr>
          <a:xfrm>
            <a:off x="685800" y="4343401"/>
            <a:ext cx="5486400" cy="4114800"/>
          </a:xfrm>
          <a:prstGeom prst="rect">
            <a:avLst/>
          </a:prstGeom>
          <a:noFill/>
          <a:ln>
            <a:noFill/>
          </a:ln>
        </p:spPr>
        <p:txBody>
          <a:bodyPr anchorCtr="0" anchor="t" bIns="45575" lIns="91225" spcFirstLastPara="1" rIns="91225" wrap="square" tIns="45575">
            <a:noAutofit/>
          </a:bodyPr>
          <a:lstStyle/>
          <a:p>
            <a:pPr indent="-317500" lvl="0" marL="457200" rtl="0" algn="l">
              <a:lnSpc>
                <a:spcPct val="100000"/>
              </a:lnSpc>
              <a:spcBef>
                <a:spcPts val="0"/>
              </a:spcBef>
              <a:spcAft>
                <a:spcPts val="0"/>
              </a:spcAft>
              <a:buSzPts val="1400"/>
              <a:buChar char="●"/>
            </a:pPr>
            <a:r>
              <a:rPr lang="en"/>
              <a:t>Here are ways to support students to become owners of their learning. (Review the slide) So powerful for students to be able to do this. </a:t>
            </a:r>
            <a:endParaRPr/>
          </a:p>
          <a:p>
            <a:pPr indent="-317500" lvl="0" marL="914400" rtl="0" algn="l">
              <a:lnSpc>
                <a:spcPct val="100000"/>
              </a:lnSpc>
              <a:spcBef>
                <a:spcPts val="0"/>
              </a:spcBef>
              <a:spcAft>
                <a:spcPts val="0"/>
              </a:spcAft>
              <a:buSzPts val="1400"/>
              <a:buChar char="●"/>
            </a:pPr>
            <a:r>
              <a:rPr b="1" lang="en"/>
              <a:t>Graphs:</a:t>
            </a:r>
            <a:r>
              <a:rPr lang="en"/>
              <a:t> students graph their progress in an individual graph; it can be motivating for students</a:t>
            </a:r>
            <a:endParaRPr/>
          </a:p>
          <a:p>
            <a:pPr indent="-317500" lvl="0" marL="914400" rtl="0" algn="l">
              <a:lnSpc>
                <a:spcPct val="100000"/>
              </a:lnSpc>
              <a:spcBef>
                <a:spcPts val="0"/>
              </a:spcBef>
              <a:spcAft>
                <a:spcPts val="0"/>
              </a:spcAft>
              <a:buSzPts val="1400"/>
              <a:buChar char="●"/>
            </a:pPr>
            <a:r>
              <a:rPr b="1" lang="en"/>
              <a:t>Stars on rubrics:</a:t>
            </a:r>
            <a:r>
              <a:rPr lang="en"/>
              <a:t> we will watch an example of this in a video we will view in minute</a:t>
            </a:r>
            <a:endParaRPr/>
          </a:p>
          <a:p>
            <a:pPr indent="-317500" lvl="0" marL="914400" rtl="0" algn="l">
              <a:lnSpc>
                <a:spcPct val="100000"/>
              </a:lnSpc>
              <a:spcBef>
                <a:spcPts val="0"/>
              </a:spcBef>
              <a:spcAft>
                <a:spcPts val="0"/>
              </a:spcAft>
              <a:buSzPts val="1400"/>
              <a:buChar char="●"/>
            </a:pPr>
            <a:r>
              <a:rPr b="1" lang="en"/>
              <a:t>Project checklists:</a:t>
            </a:r>
            <a:r>
              <a:rPr lang="en"/>
              <a:t> students check off the tasks on a project checklist as they are completed. </a:t>
            </a:r>
            <a:endParaRPr/>
          </a:p>
          <a:p>
            <a:pPr indent="-317500" lvl="0" marL="914400" rtl="0" algn="l">
              <a:lnSpc>
                <a:spcPct val="100000"/>
              </a:lnSpc>
              <a:spcBef>
                <a:spcPts val="0"/>
              </a:spcBef>
              <a:spcAft>
                <a:spcPts val="0"/>
              </a:spcAft>
              <a:buSzPts val="1400"/>
              <a:buChar char="●"/>
            </a:pPr>
            <a:r>
              <a:rPr b="1" lang="en"/>
              <a:t>Red/Green disks or cups:</a:t>
            </a:r>
            <a:r>
              <a:rPr lang="en"/>
              <a:t> students have red and green cups or disks are a communication tool for students to indicate if they need the teacher to slow down or answer a question (red) or if they are doing well with the pace of instruction. </a:t>
            </a:r>
            <a:endParaRPr/>
          </a:p>
          <a:p>
            <a:pPr indent="-317500" lvl="0" marL="914400" rtl="0" algn="l">
              <a:lnSpc>
                <a:spcPct val="100000"/>
              </a:lnSpc>
              <a:spcBef>
                <a:spcPts val="0"/>
              </a:spcBef>
              <a:spcAft>
                <a:spcPts val="0"/>
              </a:spcAft>
              <a:buSzPts val="1400"/>
              <a:buChar char="●"/>
            </a:pPr>
            <a:r>
              <a:rPr b="1" lang="en"/>
              <a:t>What did we learn today?</a:t>
            </a:r>
            <a:r>
              <a:rPr lang="en"/>
              <a:t> students respond to the question via an exit ticket, sharing with a peer, etc.</a:t>
            </a:r>
            <a:endParaRPr/>
          </a:p>
          <a:p>
            <a:pPr indent="-317500" lvl="0" marL="914400" rtl="0" algn="l">
              <a:lnSpc>
                <a:spcPct val="100000"/>
              </a:lnSpc>
              <a:spcBef>
                <a:spcPts val="0"/>
              </a:spcBef>
              <a:spcAft>
                <a:spcPts val="0"/>
              </a:spcAft>
              <a:buSzPts val="1400"/>
              <a:buChar char="●"/>
            </a:pPr>
            <a:r>
              <a:rPr b="1" lang="en"/>
              <a:t>Learning logs: </a:t>
            </a:r>
            <a:r>
              <a:rPr lang="en"/>
              <a:t>students record what they are learning in a subject area/class/course</a:t>
            </a:r>
            <a:endParaRPr/>
          </a:p>
          <a:p>
            <a:pPr indent="-317500" lvl="0" marL="914400" rtl="0" algn="l">
              <a:lnSpc>
                <a:spcPct val="100000"/>
              </a:lnSpc>
              <a:spcBef>
                <a:spcPts val="0"/>
              </a:spcBef>
              <a:spcAft>
                <a:spcPts val="0"/>
              </a:spcAft>
              <a:buSzPts val="1400"/>
              <a:buChar char="●"/>
            </a:pPr>
            <a:r>
              <a:rPr b="1" lang="en"/>
              <a:t>“Personal best” selections:</a:t>
            </a:r>
            <a:r>
              <a:rPr lang="en"/>
              <a:t> students choose a product/assignment that they feel represents their best work</a:t>
            </a:r>
            <a:endParaRPr/>
          </a:p>
          <a:p>
            <a:pPr indent="-228600" lvl="1" marL="914400" rtl="0" algn="l">
              <a:lnSpc>
                <a:spcPct val="100000"/>
              </a:lnSpc>
              <a:spcBef>
                <a:spcPts val="0"/>
              </a:spcBef>
              <a:spcAft>
                <a:spcPts val="0"/>
              </a:spcAft>
              <a:buClr>
                <a:srgbClr val="000000"/>
              </a:buClr>
              <a:buSzPts val="1400"/>
              <a:buNone/>
            </a:pPr>
            <a:r>
              <a:t/>
            </a:r>
            <a:endParaRPr/>
          </a:p>
          <a:p>
            <a:pPr indent="0" lvl="0" marL="0" rtl="0" algn="l">
              <a:lnSpc>
                <a:spcPct val="100000"/>
              </a:lnSpc>
              <a:spcBef>
                <a:spcPts val="0"/>
              </a:spcBef>
              <a:spcAft>
                <a:spcPts val="0"/>
              </a:spcAft>
              <a:buClr>
                <a:schemeClr val="dk1"/>
              </a:buClr>
              <a:buSzPts val="1400"/>
              <a:buFont typeface="Calibri"/>
              <a:buNone/>
            </a:pPr>
            <a:r>
              <a:rPr b="1" lang="en"/>
              <a:t>Chat Box/Face-to-face:</a:t>
            </a:r>
            <a:r>
              <a:rPr lang="en"/>
              <a:t> Are there ways that you have seen teachers support students to become owners of their learning, in a remote learning environment or face-to-face? </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500" name="Google Shape;500;ge345775864_1_11:notes"/>
          <p:cNvSpPr txBox="1"/>
          <p:nvPr>
            <p:ph idx="12" type="sldNum"/>
          </p:nvPr>
        </p:nvSpPr>
        <p:spPr>
          <a:xfrm>
            <a:off x="3884613" y="8685213"/>
            <a:ext cx="2971800" cy="457200"/>
          </a:xfrm>
          <a:prstGeom prst="rect">
            <a:avLst/>
          </a:prstGeom>
          <a:noFill/>
          <a:ln>
            <a:noFill/>
          </a:ln>
        </p:spPr>
        <p:txBody>
          <a:bodyPr anchorCtr="0" anchor="b" bIns="45575" lIns="91225" spcFirstLastPara="1" rIns="91225" wrap="square" tIns="45575">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e345775864_1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ge345775864_1_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Clr>
                <a:schemeClr val="dk1"/>
              </a:buClr>
              <a:buSzPts val="1400"/>
              <a:buChar char="●"/>
            </a:pPr>
            <a:r>
              <a:rPr lang="en"/>
              <a:t>Ask participants to think about this question as view the video: How is Mindy’s use of the rubric and stars supporting students and monitoring their learning?</a:t>
            </a:r>
            <a:endParaRPr/>
          </a:p>
          <a:p>
            <a:pPr indent="-317500" lvl="0" marL="457200" rtl="0" algn="l">
              <a:lnSpc>
                <a:spcPct val="100000"/>
              </a:lnSpc>
              <a:spcBef>
                <a:spcPts val="0"/>
              </a:spcBef>
              <a:spcAft>
                <a:spcPts val="0"/>
              </a:spcAft>
              <a:buSzPts val="1400"/>
              <a:buChar char="●"/>
            </a:pPr>
            <a:r>
              <a:rPr lang="en"/>
              <a:t>Video Mindy starts at 3:58-7:15.  </a:t>
            </a:r>
            <a:r>
              <a:rPr lang="en" u="sng">
                <a:solidFill>
                  <a:schemeClr val="hlink"/>
                </a:solidFill>
                <a:hlinkClick r:id="rId2"/>
              </a:rPr>
              <a:t>http://players.brightcove.net/268012963001/default_default/index.html?videoId=5117777016001</a:t>
            </a:r>
            <a:endParaRPr/>
          </a:p>
          <a:p>
            <a:pPr indent="-317500" lvl="0" marL="457200" rtl="0" algn="l">
              <a:lnSpc>
                <a:spcPct val="100000"/>
              </a:lnSpc>
              <a:spcBef>
                <a:spcPts val="0"/>
              </a:spcBef>
              <a:spcAft>
                <a:spcPts val="0"/>
              </a:spcAft>
              <a:buSzPts val="1400"/>
              <a:buChar char="●"/>
            </a:pPr>
            <a:r>
              <a:rPr lang="en"/>
              <a:t>Discuss video with participants (e.g., her use of the stars for students to monitor their learning, how students feel about the stars on the rubric etc.).</a:t>
            </a:r>
            <a:endParaRPr/>
          </a:p>
        </p:txBody>
      </p:sp>
      <p:sp>
        <p:nvSpPr>
          <p:cNvPr id="510" name="Google Shape;510;ge345775864_1_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8ace24f0b7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g8ace24f0b7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
              <a:t>The different strategies for scaffolding are:</a:t>
            </a:r>
            <a:endParaRPr b="1"/>
          </a:p>
          <a:p>
            <a:pPr indent="-317500" lvl="0" marL="914400" rtl="0" algn="l">
              <a:lnSpc>
                <a:spcPct val="100000"/>
              </a:lnSpc>
              <a:spcBef>
                <a:spcPts val="0"/>
              </a:spcBef>
              <a:spcAft>
                <a:spcPts val="0"/>
              </a:spcAft>
              <a:buSzPts val="1400"/>
              <a:buChar char="●"/>
            </a:pPr>
            <a:r>
              <a:rPr b="1" lang="en"/>
              <a:t>Partnering:</a:t>
            </a:r>
            <a:r>
              <a:rPr lang="en"/>
              <a:t> Pages 49-52 in the workbook. Once again, how can peers be used to support each other.</a:t>
            </a:r>
            <a:endParaRPr/>
          </a:p>
          <a:p>
            <a:pPr indent="-317500" lvl="0" marL="914400" rtl="0" algn="l">
              <a:lnSpc>
                <a:spcPct val="100000"/>
              </a:lnSpc>
              <a:spcBef>
                <a:spcPts val="0"/>
              </a:spcBef>
              <a:spcAft>
                <a:spcPts val="0"/>
              </a:spcAft>
              <a:buSzPts val="1400"/>
              <a:buChar char="●"/>
            </a:pPr>
            <a:r>
              <a:rPr b="1" lang="en"/>
              <a:t>Chunking:</a:t>
            </a:r>
            <a:r>
              <a:rPr lang="en"/>
              <a:t> Breaking up information into small, digestible bites and/or grouping pieces of information. Chunking supports comprehension and retention of information. </a:t>
            </a:r>
            <a:endParaRPr/>
          </a:p>
          <a:p>
            <a:pPr indent="-317500" lvl="0" marL="914400" rtl="0" algn="l">
              <a:lnSpc>
                <a:spcPct val="100000"/>
              </a:lnSpc>
              <a:spcBef>
                <a:spcPts val="0"/>
              </a:spcBef>
              <a:spcAft>
                <a:spcPts val="0"/>
              </a:spcAft>
              <a:buSzPts val="1400"/>
              <a:buChar char="●"/>
            </a:pPr>
            <a:r>
              <a:rPr b="1" lang="en"/>
              <a:t>Sequencing/Progress in complexity: </a:t>
            </a:r>
            <a:r>
              <a:rPr lang="en"/>
              <a:t>Move from simple asks to complex tasks. You can think of it in terms of skill development. Such as what coaches do when training athletes. Like in baseball, players build their skills through batting practice, fielding practice, strength training, sliding, etc. They need to learn all of these skills in order to hit the ball, hit a homerun.</a:t>
            </a:r>
            <a:endParaRPr/>
          </a:p>
          <a:p>
            <a:pPr indent="-317500" lvl="0" marL="914400" rtl="0" algn="l">
              <a:lnSpc>
                <a:spcPct val="100000"/>
              </a:lnSpc>
              <a:spcBef>
                <a:spcPts val="0"/>
              </a:spcBef>
              <a:spcAft>
                <a:spcPts val="0"/>
              </a:spcAft>
              <a:buSzPts val="1400"/>
              <a:buChar char="●"/>
            </a:pPr>
            <a:r>
              <a:rPr b="1" lang="en"/>
              <a:t>Demonstrations and completed models: </a:t>
            </a:r>
            <a:r>
              <a:rPr lang="en"/>
              <a:t>Provide demonstrations and completed models. Students can use the models to process the content and to assist with their own skill development. </a:t>
            </a:r>
            <a:endParaRPr/>
          </a:p>
          <a:p>
            <a:pPr indent="-317500" lvl="0" marL="914400" rtl="0" algn="l">
              <a:lnSpc>
                <a:spcPct val="100000"/>
              </a:lnSpc>
              <a:spcBef>
                <a:spcPts val="0"/>
              </a:spcBef>
              <a:spcAft>
                <a:spcPts val="0"/>
              </a:spcAft>
              <a:buSzPts val="1400"/>
              <a:buChar char="●"/>
            </a:pPr>
            <a:r>
              <a:rPr b="1" lang="en"/>
              <a:t>Provide hints and prompts: </a:t>
            </a:r>
            <a:r>
              <a:rPr lang="en"/>
              <a:t>Visual (guide thinking or understanding), verbal (say things to bring attention for students), gestural (hand movements to indicate a student is missing something or has it correct) and environmental (use classroom surroundings to support student understanding; anchor charts, manipulatives). Pages 55-56 on your workbook provide examples. </a:t>
            </a:r>
            <a:endParaRPr/>
          </a:p>
          <a:p>
            <a:pPr indent="-317500" lvl="0" marL="914400" rtl="0" algn="l">
              <a:lnSpc>
                <a:spcPct val="100000"/>
              </a:lnSpc>
              <a:spcBef>
                <a:spcPts val="0"/>
              </a:spcBef>
              <a:spcAft>
                <a:spcPts val="0"/>
              </a:spcAft>
              <a:buSzPts val="1400"/>
              <a:buChar char="●"/>
            </a:pPr>
            <a:r>
              <a:rPr b="1" lang="en"/>
              <a:t>Provide aids such as cue cards and checklists: </a:t>
            </a:r>
            <a:r>
              <a:rPr lang="en"/>
              <a:t>Use one for a project, for math problem solving, for writing</a:t>
            </a:r>
            <a:endParaRPr/>
          </a:p>
          <a:p>
            <a:pPr indent="0" lvl="0" marL="0" rtl="0" algn="l">
              <a:lnSpc>
                <a:spcPct val="100000"/>
              </a:lnSpc>
              <a:spcBef>
                <a:spcPts val="0"/>
              </a:spcBef>
              <a:spcAft>
                <a:spcPts val="0"/>
              </a:spcAft>
              <a:buSzPts val="1400"/>
              <a:buNone/>
            </a:pPr>
            <a:r>
              <a:t/>
            </a:r>
            <a:endParaRPr b="1"/>
          </a:p>
        </p:txBody>
      </p:sp>
      <p:sp>
        <p:nvSpPr>
          <p:cNvPr id="517" name="Google Shape;517;g8ace24f0b7_0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0c74994bb7_0_4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g10c74994bb7_0_4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Link to the picture</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e28ae0e647_0_20: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ge28ae0e647_0_20:notes"/>
          <p:cNvSpPr txBox="1"/>
          <p:nvPr>
            <p:ph idx="1" type="body"/>
          </p:nvPr>
        </p:nvSpPr>
        <p:spPr>
          <a:xfrm>
            <a:off x="707708" y="4447461"/>
            <a:ext cx="5661660" cy="4213384"/>
          </a:xfrm>
          <a:prstGeom prst="rect">
            <a:avLst/>
          </a:prstGeom>
          <a:noFill/>
          <a:ln>
            <a:noFill/>
          </a:ln>
        </p:spPr>
        <p:txBody>
          <a:bodyPr anchorCtr="0" anchor="t" bIns="46925" lIns="93900" spcFirstLastPara="1" rIns="93900" wrap="square" tIns="46925">
            <a:noAutofit/>
          </a:bodyPr>
          <a:lstStyle/>
          <a:p>
            <a:pPr indent="0" lvl="0" marL="0" rtl="0" algn="l">
              <a:lnSpc>
                <a:spcPct val="100000"/>
              </a:lnSpc>
              <a:spcBef>
                <a:spcPts val="0"/>
              </a:spcBef>
              <a:spcAft>
                <a:spcPts val="0"/>
              </a:spcAft>
              <a:buSzPts val="1400"/>
              <a:buNone/>
            </a:pPr>
            <a:r>
              <a:rPr lang="en"/>
              <a:t>Both formative and summative simple feedback on performance is one of the most effective components of instruction. </a:t>
            </a:r>
            <a:endParaRPr/>
          </a:p>
          <a:p>
            <a:pPr indent="0" lvl="0" marL="0" rtl="0" algn="l">
              <a:lnSpc>
                <a:spcPct val="100000"/>
              </a:lnSpc>
              <a:spcBef>
                <a:spcPts val="0"/>
              </a:spcBef>
              <a:spcAft>
                <a:spcPts val="0"/>
              </a:spcAft>
              <a:buSzPts val="1400"/>
              <a:buNone/>
            </a:pPr>
            <a:r>
              <a:rPr lang="en"/>
              <a:t>Direct Instruction Effect Size = 0.6</a:t>
            </a:r>
            <a:endParaRPr/>
          </a:p>
          <a:p>
            <a:pPr indent="0" lvl="0" marL="0" rtl="0" algn="l">
              <a:lnSpc>
                <a:spcPct val="100000"/>
              </a:lnSpc>
              <a:spcBef>
                <a:spcPts val="0"/>
              </a:spcBef>
              <a:spcAft>
                <a:spcPts val="0"/>
              </a:spcAft>
              <a:buSzPts val="1400"/>
              <a:buNone/>
            </a:pPr>
            <a:r>
              <a:rPr lang="en"/>
              <a:t>Feedback Effect Size = 0.7</a:t>
            </a:r>
            <a:endParaRPr/>
          </a:p>
          <a:p>
            <a:pPr indent="0" lvl="0" marL="0" rtl="0" algn="l">
              <a:lnSpc>
                <a:spcPct val="100000"/>
              </a:lnSpc>
              <a:spcBef>
                <a:spcPts val="0"/>
              </a:spcBef>
              <a:spcAft>
                <a:spcPts val="0"/>
              </a:spcAft>
              <a:buSzPts val="1400"/>
              <a:buNone/>
            </a:pPr>
            <a:r>
              <a:rPr lang="en"/>
              <a:t>Teacher Clarity Effect Size = .75</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This was updated from the visible learning website on February 5, 2019</a:t>
            </a:r>
            <a:endParaRPr/>
          </a:p>
          <a:p>
            <a:pPr indent="0" lvl="0" marL="0" rtl="0" algn="l">
              <a:lnSpc>
                <a:spcPct val="100000"/>
              </a:lnSpc>
              <a:spcBef>
                <a:spcPts val="0"/>
              </a:spcBef>
              <a:spcAft>
                <a:spcPts val="0"/>
              </a:spcAft>
              <a:buSzPts val="1400"/>
              <a:buNone/>
            </a:pPr>
            <a:r>
              <a:rPr lang="en" u="sng">
                <a:solidFill>
                  <a:schemeClr val="hlink"/>
                </a:solidFill>
                <a:hlinkClick r:id="rId2"/>
              </a:rPr>
              <a:t>https://visible-learning.org/hattie-ranking-influences-effect-sizes-learning-achievement/</a:t>
            </a:r>
            <a:r>
              <a:rPr lang="en"/>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None/>
            </a:pPr>
            <a:r>
              <a:rPr lang="en">
                <a:latin typeface="Times New Roman"/>
                <a:ea typeface="Times New Roman"/>
                <a:cs typeface="Times New Roman"/>
                <a:sym typeface="Times New Roman"/>
              </a:rPr>
              <a:t> </a:t>
            </a:r>
            <a:r>
              <a:rPr b="1" lang="en">
                <a:latin typeface="Times New Roman"/>
                <a:ea typeface="Times New Roman"/>
                <a:cs typeface="Times New Roman"/>
                <a:sym typeface="Times New Roman"/>
              </a:rPr>
              <a:t>Intent: </a:t>
            </a:r>
            <a:endParaRPr/>
          </a:p>
          <a:p>
            <a:pPr indent="-313121" lvl="0" marL="469682" rtl="0" algn="l">
              <a:lnSpc>
                <a:spcPct val="100000"/>
              </a:lnSpc>
              <a:spcBef>
                <a:spcPts val="0"/>
              </a:spcBef>
              <a:spcAft>
                <a:spcPts val="0"/>
              </a:spcAft>
              <a:buClr>
                <a:schemeClr val="dk1"/>
              </a:buClr>
              <a:buSzPts val="1200"/>
              <a:buFont typeface="Times New Roman"/>
              <a:buChar char="●"/>
            </a:pPr>
            <a:r>
              <a:rPr i="1" lang="en">
                <a:highlight>
                  <a:srgbClr val="FFFF00"/>
                </a:highlight>
                <a:latin typeface="Times New Roman"/>
                <a:ea typeface="Times New Roman"/>
                <a:cs typeface="Times New Roman"/>
                <a:sym typeface="Times New Roman"/>
              </a:rPr>
              <a:t>Describe the evidence-based practices embedded in explicitly taught lessons. </a:t>
            </a:r>
            <a:endParaRPr/>
          </a:p>
          <a:p>
            <a:pPr indent="-313121" lvl="0" marL="469682" rtl="0" algn="l">
              <a:lnSpc>
                <a:spcPct val="100000"/>
              </a:lnSpc>
              <a:spcBef>
                <a:spcPts val="0"/>
              </a:spcBef>
              <a:spcAft>
                <a:spcPts val="0"/>
              </a:spcAft>
              <a:buClr>
                <a:schemeClr val="dk1"/>
              </a:buClr>
              <a:buSzPts val="1200"/>
              <a:buFont typeface="Times New Roman"/>
              <a:buChar char="●"/>
            </a:pPr>
            <a:r>
              <a:rPr i="1" lang="en">
                <a:latin typeface="Times New Roman"/>
                <a:ea typeface="Times New Roman"/>
                <a:cs typeface="Times New Roman"/>
                <a:sym typeface="Times New Roman"/>
              </a:rPr>
              <a:t>Share John Hattie’s research of the most effective practices; </a:t>
            </a:r>
            <a:endParaRPr/>
          </a:p>
          <a:p>
            <a:pPr indent="-313121" lvl="0" marL="469682" rtl="0" algn="l">
              <a:lnSpc>
                <a:spcPct val="100000"/>
              </a:lnSpc>
              <a:spcBef>
                <a:spcPts val="0"/>
              </a:spcBef>
              <a:spcAft>
                <a:spcPts val="0"/>
              </a:spcAft>
              <a:buClr>
                <a:schemeClr val="dk1"/>
              </a:buClr>
              <a:buSzPts val="1200"/>
              <a:buFont typeface="Times New Roman"/>
              <a:buChar char="●"/>
            </a:pPr>
            <a:r>
              <a:rPr i="1" lang="en">
                <a:highlight>
                  <a:srgbClr val="FFFF00"/>
                </a:highlight>
                <a:latin typeface="Times New Roman"/>
                <a:ea typeface="Times New Roman"/>
                <a:cs typeface="Times New Roman"/>
                <a:sym typeface="Times New Roman"/>
              </a:rPr>
              <a:t>Share effect sizes for various practices like feedback, teacher clarity, and direct instruction.</a:t>
            </a:r>
            <a:endParaRPr i="1">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None/>
            </a:pPr>
            <a:r>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None/>
            </a:pPr>
            <a:r>
              <a:rPr b="1" lang="en">
                <a:latin typeface="Times New Roman"/>
                <a:ea typeface="Times New Roman"/>
                <a:cs typeface="Times New Roman"/>
                <a:sym typeface="Times New Roman"/>
              </a:rPr>
              <a:t> Trainer Talking Points:</a:t>
            </a:r>
            <a:endParaRPr/>
          </a:p>
          <a:p>
            <a:pPr indent="-313121" lvl="0" marL="469682" rtl="0" algn="l">
              <a:lnSpc>
                <a:spcPct val="100000"/>
              </a:lnSpc>
              <a:spcBef>
                <a:spcPts val="0"/>
              </a:spcBef>
              <a:spcAft>
                <a:spcPts val="0"/>
              </a:spcAft>
              <a:buClr>
                <a:schemeClr val="dk1"/>
              </a:buClr>
              <a:buSzPts val="1200"/>
              <a:buFont typeface="Times New Roman"/>
              <a:buChar char="●"/>
            </a:pPr>
            <a:r>
              <a:rPr lang="en">
                <a:latin typeface="Times New Roman"/>
                <a:ea typeface="Times New Roman"/>
                <a:cs typeface="Times New Roman"/>
                <a:sym typeface="Times New Roman"/>
              </a:rPr>
              <a:t>In John Hattie’s work,  Visible Learning, researchers completed over 800 meta analyses of effective instructional practices. </a:t>
            </a:r>
            <a:endParaRPr/>
          </a:p>
          <a:p>
            <a:pPr indent="-313121" lvl="0" marL="469682" rtl="0" algn="l">
              <a:lnSpc>
                <a:spcPct val="100000"/>
              </a:lnSpc>
              <a:spcBef>
                <a:spcPts val="0"/>
              </a:spcBef>
              <a:spcAft>
                <a:spcPts val="0"/>
              </a:spcAft>
              <a:buClr>
                <a:schemeClr val="dk1"/>
              </a:buClr>
              <a:buSzPts val="1200"/>
              <a:buFont typeface="Times New Roman"/>
              <a:buChar char="●"/>
            </a:pPr>
            <a:r>
              <a:rPr lang="en">
                <a:latin typeface="Times New Roman"/>
                <a:ea typeface="Times New Roman"/>
                <a:cs typeface="Times New Roman"/>
                <a:sym typeface="Times New Roman"/>
              </a:rPr>
              <a:t>Found almost everything (over 90%) “works” - has some positive effect size</a:t>
            </a:r>
            <a:endParaRPr/>
          </a:p>
          <a:p>
            <a:pPr indent="-313121" lvl="0" marL="469682" rtl="0" algn="l">
              <a:lnSpc>
                <a:spcPct val="100000"/>
              </a:lnSpc>
              <a:spcBef>
                <a:spcPts val="0"/>
              </a:spcBef>
              <a:spcAft>
                <a:spcPts val="0"/>
              </a:spcAft>
              <a:buClr>
                <a:schemeClr val="dk1"/>
              </a:buClr>
              <a:buSzPts val="1200"/>
              <a:buFont typeface="Times New Roman"/>
              <a:buChar char="●"/>
            </a:pPr>
            <a:r>
              <a:rPr lang="en">
                <a:latin typeface="Times New Roman"/>
                <a:ea typeface="Times New Roman"/>
                <a:cs typeface="Times New Roman"/>
                <a:sym typeface="Times New Roman"/>
              </a:rPr>
              <a:t>.40 = average effect size(one year's growth average school year). Hattie calls this the “hinge point”. To “close the gap” we must use EBPs that increase our chances of more than just a year of academic gain.</a:t>
            </a:r>
            <a:endParaRPr/>
          </a:p>
          <a:p>
            <a:pPr indent="-313121" lvl="0" marL="469682" rtl="0" algn="l">
              <a:lnSpc>
                <a:spcPct val="100000"/>
              </a:lnSpc>
              <a:spcBef>
                <a:spcPts val="0"/>
              </a:spcBef>
              <a:spcAft>
                <a:spcPts val="0"/>
              </a:spcAft>
              <a:buClr>
                <a:schemeClr val="dk1"/>
              </a:buClr>
              <a:buSzPts val="1200"/>
              <a:buFont typeface="Times New Roman"/>
              <a:buChar char="●"/>
            </a:pPr>
            <a:r>
              <a:rPr lang="en">
                <a:latin typeface="Times New Roman"/>
                <a:ea typeface="Times New Roman"/>
                <a:cs typeface="Times New Roman"/>
                <a:sym typeface="Times New Roman"/>
              </a:rPr>
              <a:t>Greater than .6 = excellent</a:t>
            </a:r>
            <a:endParaRPr/>
          </a:p>
          <a:p>
            <a:pPr indent="-313121" lvl="0" marL="469682" rtl="0" algn="l">
              <a:lnSpc>
                <a:spcPct val="100000"/>
              </a:lnSpc>
              <a:spcBef>
                <a:spcPts val="0"/>
              </a:spcBef>
              <a:spcAft>
                <a:spcPts val="0"/>
              </a:spcAft>
              <a:buClr>
                <a:schemeClr val="dk1"/>
              </a:buClr>
              <a:buSzPts val="1200"/>
              <a:buFont typeface="Times New Roman"/>
              <a:buChar char="●"/>
            </a:pPr>
            <a:r>
              <a:rPr lang="en">
                <a:latin typeface="Times New Roman"/>
                <a:ea typeface="Times New Roman"/>
                <a:cs typeface="Times New Roman"/>
                <a:sym typeface="Times New Roman"/>
              </a:rPr>
              <a:t>1.0 = 1 standard deviation = increase in achievement of 2-3 years</a:t>
            </a:r>
            <a:endParaRPr/>
          </a:p>
          <a:p>
            <a:pPr indent="0" lvl="0" marL="0" rtl="0" algn="l">
              <a:lnSpc>
                <a:spcPct val="100000"/>
              </a:lnSpc>
              <a:spcBef>
                <a:spcPts val="0"/>
              </a:spcBef>
              <a:spcAft>
                <a:spcPts val="0"/>
              </a:spcAft>
              <a:buSzPts val="1200"/>
              <a:buNone/>
            </a:pPr>
            <a:r>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None/>
            </a:pPr>
            <a:r>
              <a:rPr b="1" i="1" lang="en">
                <a:latin typeface="Times New Roman"/>
                <a:ea typeface="Times New Roman"/>
                <a:cs typeface="Times New Roman"/>
                <a:sym typeface="Times New Roman"/>
              </a:rPr>
              <a:t> (After First Animation)</a:t>
            </a:r>
            <a:endParaRPr>
              <a:latin typeface="Times New Roman"/>
              <a:ea typeface="Times New Roman"/>
              <a:cs typeface="Times New Roman"/>
              <a:sym typeface="Times New Roman"/>
            </a:endParaRPr>
          </a:p>
          <a:p>
            <a:pPr indent="-313121" lvl="0" marL="469682" rtl="0" algn="l">
              <a:lnSpc>
                <a:spcPct val="100000"/>
              </a:lnSpc>
              <a:spcBef>
                <a:spcPts val="0"/>
              </a:spcBef>
              <a:spcAft>
                <a:spcPts val="0"/>
              </a:spcAft>
              <a:buClr>
                <a:schemeClr val="dk1"/>
              </a:buClr>
              <a:buSzPts val="1200"/>
              <a:buFont typeface="Times New Roman"/>
              <a:buChar char="●"/>
            </a:pPr>
            <a:r>
              <a:rPr lang="en">
                <a:latin typeface="Times New Roman"/>
                <a:ea typeface="Times New Roman"/>
                <a:cs typeface="Times New Roman"/>
                <a:sym typeface="Times New Roman"/>
              </a:rPr>
              <a:t>Ask: Does anyone know the effect size of teacher clarity?  </a:t>
            </a:r>
            <a:endParaRPr/>
          </a:p>
          <a:p>
            <a:pPr indent="-313121" lvl="0" marL="469682" rtl="0" algn="l">
              <a:lnSpc>
                <a:spcPct val="100000"/>
              </a:lnSpc>
              <a:spcBef>
                <a:spcPts val="0"/>
              </a:spcBef>
              <a:spcAft>
                <a:spcPts val="0"/>
              </a:spcAft>
              <a:buClr>
                <a:schemeClr val="dk1"/>
              </a:buClr>
              <a:buSzPts val="1200"/>
              <a:buFont typeface="Times New Roman"/>
              <a:buChar char="●"/>
            </a:pPr>
            <a:r>
              <a:rPr lang="en">
                <a:latin typeface="Times New Roman"/>
                <a:ea typeface="Times New Roman"/>
                <a:cs typeface="Times New Roman"/>
                <a:sym typeface="Times New Roman"/>
              </a:rPr>
              <a:t>Teacher clarity has .75 effect size in Hattie’s latest updated work.</a:t>
            </a:r>
            <a:endParaRPr/>
          </a:p>
          <a:p>
            <a:pPr indent="0" lvl="0" marL="0" rtl="0" algn="l">
              <a:lnSpc>
                <a:spcPct val="100000"/>
              </a:lnSpc>
              <a:spcBef>
                <a:spcPts val="0"/>
              </a:spcBef>
              <a:spcAft>
                <a:spcPts val="0"/>
              </a:spcAft>
              <a:buSzPts val="1200"/>
              <a:buNone/>
            </a:pPr>
            <a:r>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None/>
            </a:pPr>
            <a:r>
              <a:rPr b="1" i="1" lang="en">
                <a:latin typeface="Times New Roman"/>
                <a:ea typeface="Times New Roman"/>
                <a:cs typeface="Times New Roman"/>
                <a:sym typeface="Times New Roman"/>
              </a:rPr>
              <a:t> (After Second Animation)</a:t>
            </a:r>
            <a:endParaRPr>
              <a:latin typeface="Times New Roman"/>
              <a:ea typeface="Times New Roman"/>
              <a:cs typeface="Times New Roman"/>
              <a:sym typeface="Times New Roman"/>
            </a:endParaRPr>
          </a:p>
          <a:p>
            <a:pPr indent="-313121" lvl="0" marL="469682" rtl="0" algn="l">
              <a:lnSpc>
                <a:spcPct val="100000"/>
              </a:lnSpc>
              <a:spcBef>
                <a:spcPts val="0"/>
              </a:spcBef>
              <a:spcAft>
                <a:spcPts val="0"/>
              </a:spcAft>
              <a:buClr>
                <a:schemeClr val="dk1"/>
              </a:buClr>
              <a:buSzPts val="1200"/>
              <a:buFont typeface="Times New Roman"/>
              <a:buChar char="●"/>
            </a:pPr>
            <a:r>
              <a:rPr lang="en">
                <a:latin typeface="Times New Roman"/>
                <a:ea typeface="Times New Roman"/>
                <a:cs typeface="Times New Roman"/>
                <a:sym typeface="Times New Roman"/>
              </a:rPr>
              <a:t>Ask: How about the effect size of feedback?</a:t>
            </a:r>
            <a:endParaRPr/>
          </a:p>
          <a:p>
            <a:pPr indent="-313121" lvl="0" marL="469682" rtl="0" algn="l">
              <a:lnSpc>
                <a:spcPct val="100000"/>
              </a:lnSpc>
              <a:spcBef>
                <a:spcPts val="0"/>
              </a:spcBef>
              <a:spcAft>
                <a:spcPts val="0"/>
              </a:spcAft>
              <a:buClr>
                <a:schemeClr val="dk1"/>
              </a:buClr>
              <a:buSzPts val="1200"/>
              <a:buFont typeface="Times New Roman"/>
              <a:buChar char="●"/>
            </a:pPr>
            <a:r>
              <a:rPr lang="en">
                <a:latin typeface="Times New Roman"/>
                <a:ea typeface="Times New Roman"/>
                <a:cs typeface="Times New Roman"/>
                <a:sym typeface="Times New Roman"/>
              </a:rPr>
              <a:t>Effect size of feedback is .7</a:t>
            </a:r>
            <a:endParaRPr/>
          </a:p>
          <a:p>
            <a:pPr indent="0" lvl="0" marL="0" rtl="0" algn="l">
              <a:lnSpc>
                <a:spcPct val="100000"/>
              </a:lnSpc>
              <a:spcBef>
                <a:spcPts val="0"/>
              </a:spcBef>
              <a:spcAft>
                <a:spcPts val="0"/>
              </a:spcAft>
              <a:buSzPts val="1200"/>
              <a:buNone/>
            </a:pPr>
            <a:r>
              <a:rPr lang="en">
                <a:latin typeface="Times New Roman"/>
                <a:ea typeface="Times New Roman"/>
                <a:cs typeface="Times New Roman"/>
                <a:sym typeface="Times New Roman"/>
              </a:rPr>
              <a:t>Feedback has been found to be more powerful than student’s abilities or socio-economic status.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None/>
            </a:pPr>
            <a:r>
              <a:rPr b="1" i="1" lang="en">
                <a:latin typeface="Times New Roman"/>
                <a:ea typeface="Times New Roman"/>
                <a:cs typeface="Times New Roman"/>
                <a:sym typeface="Times New Roman"/>
              </a:rPr>
              <a:t> (After Third Animation)</a:t>
            </a:r>
            <a:endParaRPr>
              <a:latin typeface="Times New Roman"/>
              <a:ea typeface="Times New Roman"/>
              <a:cs typeface="Times New Roman"/>
              <a:sym typeface="Times New Roman"/>
            </a:endParaRPr>
          </a:p>
          <a:p>
            <a:pPr indent="-313121" lvl="0" marL="469682" rtl="0" algn="l">
              <a:lnSpc>
                <a:spcPct val="100000"/>
              </a:lnSpc>
              <a:spcBef>
                <a:spcPts val="0"/>
              </a:spcBef>
              <a:spcAft>
                <a:spcPts val="0"/>
              </a:spcAft>
              <a:buClr>
                <a:schemeClr val="dk1"/>
              </a:buClr>
              <a:buSzPts val="1200"/>
              <a:buFont typeface="Times New Roman"/>
              <a:buChar char="●"/>
            </a:pPr>
            <a:r>
              <a:rPr lang="en">
                <a:latin typeface="Times New Roman"/>
                <a:ea typeface="Times New Roman"/>
                <a:cs typeface="Times New Roman"/>
                <a:sym typeface="Times New Roman"/>
              </a:rPr>
              <a:t>How about the effect size of direct (or explicit) instruction?</a:t>
            </a:r>
            <a:endParaRPr/>
          </a:p>
          <a:p>
            <a:pPr indent="-313121" lvl="0" marL="469682" rtl="0" algn="l">
              <a:lnSpc>
                <a:spcPct val="100000"/>
              </a:lnSpc>
              <a:spcBef>
                <a:spcPts val="0"/>
              </a:spcBef>
              <a:spcAft>
                <a:spcPts val="0"/>
              </a:spcAft>
              <a:buClr>
                <a:schemeClr val="dk1"/>
              </a:buClr>
              <a:buSzPts val="1200"/>
              <a:buFont typeface="Times New Roman"/>
              <a:buChar char="●"/>
            </a:pPr>
            <a:r>
              <a:rPr lang="en">
                <a:latin typeface="Times New Roman"/>
                <a:ea typeface="Times New Roman"/>
                <a:cs typeface="Times New Roman"/>
                <a:sym typeface="Times New Roman"/>
              </a:rPr>
              <a:t>Direct instruction(explicit instruction) has an effect size of .6  – providing background knowledge</a:t>
            </a:r>
            <a:endParaRPr/>
          </a:p>
          <a:p>
            <a:pPr indent="-313121" lvl="0" marL="469682" rtl="0" algn="l">
              <a:lnSpc>
                <a:spcPct val="100000"/>
              </a:lnSpc>
              <a:spcBef>
                <a:spcPts val="0"/>
              </a:spcBef>
              <a:spcAft>
                <a:spcPts val="0"/>
              </a:spcAft>
              <a:buClr>
                <a:schemeClr val="dk1"/>
              </a:buClr>
              <a:buSzPts val="1200"/>
              <a:buFont typeface="Times New Roman"/>
              <a:buChar char="●"/>
            </a:pPr>
            <a:r>
              <a:rPr lang="en">
                <a:latin typeface="Times New Roman"/>
                <a:ea typeface="Times New Roman"/>
                <a:cs typeface="Times New Roman"/>
                <a:sym typeface="Times New Roman"/>
              </a:rPr>
              <a:t>Explicit instruction does NOT rule out incorporation of higher level thinking.</a:t>
            </a:r>
            <a:endParaRPr/>
          </a:p>
          <a:p>
            <a:pPr indent="-313121" lvl="0" marL="469682" rtl="0" algn="l">
              <a:lnSpc>
                <a:spcPct val="100000"/>
              </a:lnSpc>
              <a:spcBef>
                <a:spcPts val="0"/>
              </a:spcBef>
              <a:spcAft>
                <a:spcPts val="0"/>
              </a:spcAft>
              <a:buClr>
                <a:schemeClr val="dk1"/>
              </a:buClr>
              <a:buSzPts val="1200"/>
              <a:buFont typeface="Times New Roman"/>
              <a:buChar char="●"/>
            </a:pPr>
            <a:r>
              <a:rPr lang="en">
                <a:latin typeface="Times New Roman"/>
                <a:ea typeface="Times New Roman"/>
                <a:cs typeface="Times New Roman"/>
                <a:sym typeface="Times New Roman"/>
              </a:rPr>
              <a:t>Zone of desired effects are not enough sometimes for students with disabilities or in trauma.</a:t>
            </a:r>
            <a:endParaRPr/>
          </a:p>
          <a:p>
            <a:pPr indent="0" lvl="0" marL="0" rtl="0" algn="l">
              <a:lnSpc>
                <a:spcPct val="100000"/>
              </a:lnSpc>
              <a:spcBef>
                <a:spcPts val="0"/>
              </a:spcBef>
              <a:spcAft>
                <a:spcPts val="0"/>
              </a:spcAft>
              <a:buClr>
                <a:schemeClr val="dk1"/>
              </a:buClr>
              <a:buSzPts val="1100"/>
              <a:buNone/>
            </a:pPr>
            <a:r>
              <a:t/>
            </a:r>
            <a:endParaRPr sz="14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530" name="Google Shape;530;ge28ae0e647_0_20:notes"/>
          <p:cNvSpPr txBox="1"/>
          <p:nvPr>
            <p:ph idx="12" type="sldNum"/>
          </p:nvPr>
        </p:nvSpPr>
        <p:spPr>
          <a:xfrm>
            <a:off x="4008705" y="8893296"/>
            <a:ext cx="3066733" cy="468154"/>
          </a:xfrm>
          <a:prstGeom prst="rect">
            <a:avLst/>
          </a:prstGeom>
          <a:noFill/>
          <a:ln>
            <a:noFill/>
          </a:ln>
        </p:spPr>
        <p:txBody>
          <a:bodyPr anchorCtr="0" anchor="b" bIns="46925" lIns="93900" spcFirstLastPara="1" rIns="93900" wrap="square" tIns="46925">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20:notes"/>
          <p:cNvSpPr/>
          <p:nvPr>
            <p:ph idx="2" type="sldImg"/>
          </p:nvPr>
        </p:nvSpPr>
        <p:spPr>
          <a:xfrm>
            <a:off x="1241425" y="715963"/>
            <a:ext cx="4764088" cy="35734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p20:notes"/>
          <p:cNvSpPr txBox="1"/>
          <p:nvPr>
            <p:ph idx="1" type="body"/>
          </p:nvPr>
        </p:nvSpPr>
        <p:spPr>
          <a:xfrm>
            <a:off x="724745" y="4527763"/>
            <a:ext cx="5797959" cy="4289459"/>
          </a:xfrm>
          <a:prstGeom prst="rect">
            <a:avLst/>
          </a:prstGeom>
          <a:noFill/>
          <a:ln>
            <a:noFill/>
          </a:ln>
        </p:spPr>
        <p:txBody>
          <a:bodyPr anchorCtr="0" anchor="t" bIns="95825" lIns="95825" spcFirstLastPara="1" rIns="95825" wrap="square" tIns="95825">
            <a:noAutofit/>
          </a:bodyPr>
          <a:lstStyle/>
          <a:p>
            <a:pPr indent="0" lvl="0" marL="0" rtl="0" algn="l">
              <a:lnSpc>
                <a:spcPct val="80000"/>
              </a:lnSpc>
              <a:spcBef>
                <a:spcPts val="0"/>
              </a:spcBef>
              <a:spcAft>
                <a:spcPts val="0"/>
              </a:spcAft>
              <a:buClr>
                <a:schemeClr val="dk1"/>
              </a:buClr>
              <a:buSzPts val="1400"/>
              <a:buNone/>
            </a:pPr>
            <a:r>
              <a:rPr b="1" lang="en" u="sng">
                <a:latin typeface="Verdana"/>
                <a:ea typeface="Verdana"/>
                <a:cs typeface="Verdana"/>
                <a:sym typeface="Verdana"/>
              </a:rPr>
              <a:t>Error correction</a:t>
            </a:r>
            <a:r>
              <a:rPr lang="en" u="sng">
                <a:latin typeface="Verdana"/>
                <a:ea typeface="Verdana"/>
                <a:cs typeface="Verdana"/>
                <a:sym typeface="Verdana"/>
              </a:rPr>
              <a:t> </a:t>
            </a:r>
            <a:r>
              <a:rPr lang="en">
                <a:latin typeface="Verdana"/>
                <a:ea typeface="Verdana"/>
                <a:cs typeface="Verdana"/>
                <a:sym typeface="Verdana"/>
              </a:rPr>
              <a:t> = informative statement following the occurrence of an undesired behavior or an incorrect answer. </a:t>
            </a:r>
            <a:endParaRPr>
              <a:latin typeface="Verdana"/>
              <a:ea typeface="Verdana"/>
              <a:cs typeface="Verdana"/>
              <a:sym typeface="Verdana"/>
            </a:endParaRPr>
          </a:p>
          <a:p>
            <a:pPr indent="0" lvl="0" marL="0" rtl="0" algn="l">
              <a:lnSpc>
                <a:spcPct val="80000"/>
              </a:lnSpc>
              <a:spcBef>
                <a:spcPts val="0"/>
              </a:spcBef>
              <a:spcAft>
                <a:spcPts val="0"/>
              </a:spcAft>
              <a:buClr>
                <a:schemeClr val="dk1"/>
              </a:buClr>
              <a:buSzPts val="1400"/>
              <a:buNone/>
            </a:pPr>
            <a:r>
              <a:rPr lang="en">
                <a:latin typeface="Verdana"/>
                <a:ea typeface="Verdana"/>
                <a:cs typeface="Verdana"/>
                <a:sym typeface="Verdana"/>
              </a:rPr>
              <a:t>How to help teachers correct behavior quickly and easily. </a:t>
            </a:r>
            <a:endParaRPr>
              <a:latin typeface="Verdana"/>
              <a:ea typeface="Verdana"/>
              <a:cs typeface="Verdana"/>
              <a:sym typeface="Verdana"/>
            </a:endParaRPr>
          </a:p>
          <a:p>
            <a:pPr indent="0" lvl="0" marL="0" rtl="0" algn="l">
              <a:lnSpc>
                <a:spcPct val="80000"/>
              </a:lnSpc>
              <a:spcBef>
                <a:spcPts val="0"/>
              </a:spcBef>
              <a:spcAft>
                <a:spcPts val="0"/>
              </a:spcAft>
              <a:buClr>
                <a:schemeClr val="dk1"/>
              </a:buClr>
              <a:buSzPts val="1400"/>
              <a:buNone/>
            </a:pPr>
            <a:r>
              <a:rPr lang="en">
                <a:latin typeface="Verdana"/>
                <a:ea typeface="Verdana"/>
                <a:cs typeface="Verdana"/>
                <a:sym typeface="Verdana"/>
              </a:rPr>
              <a:t>"Walk instead of run” NOT “You know better than to run because you’ll get hurt.”</a:t>
            </a:r>
            <a:endParaRPr>
              <a:latin typeface="Verdana"/>
              <a:ea typeface="Verdana"/>
              <a:cs typeface="Verdana"/>
              <a:sym typeface="Verdana"/>
            </a:endParaRPr>
          </a:p>
          <a:p>
            <a:pPr indent="0" lvl="0" marL="0" rtl="0" algn="l">
              <a:lnSpc>
                <a:spcPct val="80000"/>
              </a:lnSpc>
              <a:spcBef>
                <a:spcPts val="0"/>
              </a:spcBef>
              <a:spcAft>
                <a:spcPts val="0"/>
              </a:spcAft>
              <a:buClr>
                <a:schemeClr val="dk1"/>
              </a:buClr>
              <a:buSzPts val="1400"/>
              <a:buNone/>
            </a:pPr>
            <a:r>
              <a:rPr lang="en">
                <a:latin typeface="Verdana"/>
                <a:ea typeface="Verdana"/>
                <a:cs typeface="Verdana"/>
                <a:sym typeface="Verdana"/>
              </a:rPr>
              <a:t>Feedback that moves them forward and corrects the behavior NOW.</a:t>
            </a:r>
            <a:endParaRPr>
              <a:latin typeface="Verdana"/>
              <a:ea typeface="Verdana"/>
              <a:cs typeface="Verdana"/>
              <a:sym typeface="Verdana"/>
            </a:endParaRPr>
          </a:p>
          <a:p>
            <a:pPr indent="0" lvl="0" marL="0" rtl="0" algn="l">
              <a:lnSpc>
                <a:spcPct val="80000"/>
              </a:lnSpc>
              <a:spcBef>
                <a:spcPts val="0"/>
              </a:spcBef>
              <a:spcAft>
                <a:spcPts val="0"/>
              </a:spcAft>
              <a:buClr>
                <a:schemeClr val="dk1"/>
              </a:buClr>
              <a:buSzPts val="1400"/>
              <a:buNone/>
            </a:pPr>
            <a:r>
              <a:t/>
            </a:r>
            <a:endParaRPr>
              <a:latin typeface="Verdana"/>
              <a:ea typeface="Verdana"/>
              <a:cs typeface="Verdana"/>
              <a:sym typeface="Verdana"/>
            </a:endParaRPr>
          </a:p>
          <a:p>
            <a:pPr indent="0" lvl="0" marL="0" rtl="0" algn="l">
              <a:lnSpc>
                <a:spcPct val="80000"/>
              </a:lnSpc>
              <a:spcBef>
                <a:spcPts val="0"/>
              </a:spcBef>
              <a:spcAft>
                <a:spcPts val="0"/>
              </a:spcAft>
              <a:buClr>
                <a:schemeClr val="dk1"/>
              </a:buClr>
              <a:buSzPts val="1400"/>
              <a:buNone/>
            </a:pPr>
            <a:r>
              <a:rPr lang="en">
                <a:latin typeface="Verdana"/>
                <a:ea typeface="Verdana"/>
                <a:cs typeface="Verdana"/>
                <a:sym typeface="Verdana"/>
              </a:rPr>
              <a:t>Focus on levels: Task, Process, and Self-Regulation</a:t>
            </a:r>
            <a:endParaRPr>
              <a:latin typeface="Verdana"/>
              <a:ea typeface="Verdana"/>
              <a:cs typeface="Verdana"/>
              <a:sym typeface="Verdana"/>
            </a:endParaRPr>
          </a:p>
          <a:p>
            <a:pPr indent="0" lvl="0" marL="469682" rtl="0" algn="l">
              <a:lnSpc>
                <a:spcPct val="100000"/>
              </a:lnSpc>
              <a:spcBef>
                <a:spcPts val="0"/>
              </a:spcBef>
              <a:spcAft>
                <a:spcPts val="0"/>
              </a:spcAft>
              <a:buSzPts val="1400"/>
              <a:buNone/>
            </a:pPr>
            <a:r>
              <a:rPr lang="en" sz="1400"/>
              <a:t>Give examples of all three</a:t>
            </a:r>
            <a:endParaRPr sz="1400"/>
          </a:p>
          <a:p>
            <a:pPr indent="0" lvl="0" marL="0" rtl="0" algn="l">
              <a:lnSpc>
                <a:spcPct val="100000"/>
              </a:lnSpc>
              <a:spcBef>
                <a:spcPts val="0"/>
              </a:spcBef>
              <a:spcAft>
                <a:spcPts val="0"/>
              </a:spcAft>
              <a:buSzPts val="1400"/>
              <a:buNone/>
            </a:pPr>
            <a:r>
              <a:t/>
            </a:r>
            <a:endParaRPr/>
          </a:p>
          <a:p>
            <a:pPr indent="-221794" lvl="0" marL="293551" rtl="0" algn="l">
              <a:lnSpc>
                <a:spcPct val="115000"/>
              </a:lnSpc>
              <a:spcBef>
                <a:spcPts val="0"/>
              </a:spcBef>
              <a:spcAft>
                <a:spcPts val="0"/>
              </a:spcAft>
              <a:buClr>
                <a:schemeClr val="dk1"/>
              </a:buClr>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0c74994bb7_0_3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10c74994bb7_0_3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@12 minutes</a:t>
            </a:r>
            <a:endParaRPr/>
          </a:p>
          <a:p>
            <a:pPr indent="0" lvl="0" marL="0" rtl="0" algn="l">
              <a:lnSpc>
                <a:spcPct val="100000"/>
              </a:lnSpc>
              <a:spcBef>
                <a:spcPts val="0"/>
              </a:spcBef>
              <a:spcAft>
                <a:spcPts val="0"/>
              </a:spcAft>
              <a:buSzPts val="1400"/>
              <a:buNone/>
            </a:pPr>
            <a:r>
              <a:rPr lang="en"/>
              <a:t>First Strategy: Notetaking</a:t>
            </a:r>
            <a:endParaRPr/>
          </a:p>
          <a:p>
            <a:pPr indent="0" lvl="0" marL="0" rtl="0" algn="l">
              <a:lnSpc>
                <a:spcPct val="100000"/>
              </a:lnSpc>
              <a:spcBef>
                <a:spcPts val="0"/>
              </a:spcBef>
              <a:spcAft>
                <a:spcPts val="0"/>
              </a:spcAft>
              <a:buSzPts val="1400"/>
              <a:buNone/>
            </a:pPr>
            <a:r>
              <a:rPr lang="en"/>
              <a:t>This is something that you could do with students. </a:t>
            </a:r>
            <a:endParaRPr/>
          </a:p>
          <a:p>
            <a:pPr indent="0" lvl="0" marL="0" rtl="0" algn="l">
              <a:lnSpc>
                <a:spcPct val="100000"/>
              </a:lnSpc>
              <a:spcBef>
                <a:spcPts val="0"/>
              </a:spcBef>
              <a:spcAft>
                <a:spcPts val="0"/>
              </a:spcAft>
              <a:buSzPts val="1400"/>
              <a:buNone/>
            </a:pPr>
            <a:r>
              <a:rPr lang="en"/>
              <a:t>Anita Archer often engages adult learners with this type of strategy. Easy. Effective. Efficient. </a:t>
            </a:r>
            <a:endParaRPr/>
          </a:p>
        </p:txBody>
      </p:sp>
      <p:sp>
        <p:nvSpPr>
          <p:cNvPr id="234" name="Google Shape;234;g10c74994bb7_0_36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10c74994bb7_0_3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 name="Google Shape;548;g10c74994bb7_0_3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Before considering any reactionary strategy we have to ask what is driving the behavior, dig deeper and consider these questions….</a:t>
            </a:r>
            <a:endParaRPr>
              <a:solidFill>
                <a:schemeClr val="dk1"/>
              </a:solidFill>
            </a:endParaRPr>
          </a:p>
          <a:p>
            <a:pPr indent="-228600" lvl="0" marL="457200" marR="0" rtl="0" algn="l">
              <a:lnSpc>
                <a:spcPct val="100000"/>
              </a:lnSpc>
              <a:spcBef>
                <a:spcPts val="0"/>
              </a:spcBef>
              <a:spcAft>
                <a:spcPts val="0"/>
              </a:spcAft>
              <a:buSzPts val="1400"/>
              <a:buNone/>
            </a:pPr>
            <a:r>
              <a:rPr lang="en"/>
              <a:t>Our goal is to determine what is driving the behavior!  Think about what else might be going on.</a:t>
            </a:r>
            <a:endParaRPr/>
          </a:p>
          <a:p>
            <a:pPr indent="-228600" lvl="0" marL="457200" marR="0" rtl="0" algn="l">
              <a:lnSpc>
                <a:spcPct val="100000"/>
              </a:lnSpc>
              <a:spcBef>
                <a:spcPts val="0"/>
              </a:spcBef>
              <a:spcAft>
                <a:spcPts val="0"/>
              </a:spcAft>
              <a:buSzPts val="1400"/>
              <a:buNone/>
            </a:pPr>
            <a:r>
              <a:rPr lang="en"/>
              <a:t>What does the student need?  What do you know about the student? Might he/she be hungry, tired, not understanding the assignment?</a:t>
            </a:r>
            <a:endParaRPr/>
          </a:p>
          <a:p>
            <a:pPr indent="-228600" lvl="0" marL="457200" marR="0" rtl="0" algn="l">
              <a:lnSpc>
                <a:spcPct val="100000"/>
              </a:lnSpc>
              <a:spcBef>
                <a:spcPts val="0"/>
              </a:spcBef>
              <a:spcAft>
                <a:spcPts val="0"/>
              </a:spcAft>
              <a:buSzPts val="1400"/>
              <a:buNone/>
            </a:pPr>
            <a:r>
              <a:rPr lang="en"/>
              <a:t>Consider if I am putting my values on the situation?  Think about vulnerable decision points and how they may be impacting the situation.  Am I taking the behavior personally?</a:t>
            </a:r>
            <a:endParaRPr/>
          </a:p>
          <a:p>
            <a:pPr indent="-228600" lvl="0" marL="457200" marR="0" rtl="0" algn="l">
              <a:lnSpc>
                <a:spcPct val="100000"/>
              </a:lnSpc>
              <a:spcBef>
                <a:spcPts val="0"/>
              </a:spcBef>
              <a:spcAft>
                <a:spcPts val="0"/>
              </a:spcAft>
              <a:buSzPts val="1400"/>
              <a:buNone/>
            </a:pPr>
            <a:r>
              <a:rPr lang="en"/>
              <a:t>Also, think about function of behavior… what is the student communicating?  </a:t>
            </a:r>
            <a:endParaRPr/>
          </a:p>
          <a:p>
            <a:pPr indent="-228600" lvl="0" marL="457200" marR="0" rtl="0" algn="l">
              <a:lnSpc>
                <a:spcPct val="100000"/>
              </a:lnSpc>
              <a:spcBef>
                <a:spcPts val="0"/>
              </a:spcBef>
              <a:spcAft>
                <a:spcPts val="0"/>
              </a:spcAft>
              <a:buSzPts val="1400"/>
              <a:buNone/>
            </a:pPr>
            <a:r>
              <a:rPr lang="en"/>
              <a:t>And finally, is there something in the environment that is triggering the student? And remember, it could be something we are totally unaware of.</a:t>
            </a:r>
            <a:endParaRPr/>
          </a:p>
          <a:p>
            <a:pPr indent="0" lvl="0" marL="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10c74994bb7_0_1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g10c74994bb7_0_1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10c74994bb7_0_1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g10c74994bb7_0_1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Sharon has a great example of this. Sometimes as teachers when we get flustered, we react instead of respond. It happens. But what happens … next… is everything.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10c74994bb7_0_1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7" name="Google Shape;577;g10c74994bb7_0_1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Thumbs up if they have observed or engaged in behaviors that are more reactive.</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10c74994bb7_0_1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g10c74994bb7_0_1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This is a good connection to the current state of schools. Recognizing how WE are showing up and feeling can be helpful. Hard to do. But could be the key.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10c74994bb7_0_1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g10c74994bb7_0_1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10c74994bb7_0_1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 name="Google Shape;600;g10c74994bb7_0_1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When you “pause”, it can be ok to model that and tell the student you are pausing so that you have time to process how to respond.</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10c74994bb7_0_1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g10c74994bb7_0_1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a:t>Use content on hidden slides: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Isn’t it helpful to know there is so much you can do during the trigger phase?!  We have covered what you can do to be the well emotionally managed adult, neutralized in VDP AND you can provide effective response strategies for the student!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Think about the continuum of responses flowchart and how and when you can keep this menu of teachers available and accessible to teachers in your buildings. We will briefly go over these, offering just a little more detail.</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10c74994bb7_0_1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2" name="Google Shape;612;g10c74994bb7_0_1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When in this phase we might be dealing with school-based on non-school based triggers and while we can’t always control all of these, we can implement pre-correction strategies. If I know a student hasn’t had breakfast, I can make sure that student gets breakfast each morning when they get to school. I can develop a pre-correction plan to do things on the front end. If I know we are going on a field trip and one of my students really has difficulty in these unstructured settings I can clarify my expectations up front and talk with them about a plan for them to meet those expectations. Look at the following list and pick one that stands out to you. How might you use precorrection to address that behavior? </a:t>
            </a:r>
            <a:r>
              <a:rPr b="1" lang="en">
                <a:highlight>
                  <a:schemeClr val="accent4"/>
                </a:highlight>
              </a:rPr>
              <a:t>Chat box response.</a:t>
            </a:r>
            <a:r>
              <a:rPr lang="en"/>
              <a:t>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24:notes"/>
          <p:cNvSpPr txBox="1"/>
          <p:nvPr>
            <p:ph idx="1" type="body"/>
          </p:nvPr>
        </p:nvSpPr>
        <p:spPr>
          <a:xfrm>
            <a:off x="724745" y="4527763"/>
            <a:ext cx="5797959" cy="4289459"/>
          </a:xfrm>
          <a:prstGeom prst="rect">
            <a:avLst/>
          </a:prstGeom>
          <a:noFill/>
          <a:ln>
            <a:noFill/>
          </a:ln>
        </p:spPr>
        <p:txBody>
          <a:bodyPr anchorCtr="0" anchor="ctr" bIns="95825" lIns="95825" spcFirstLastPara="1" rIns="95825" wrap="square" tIns="95825">
            <a:noAutofit/>
          </a:bodyPr>
          <a:lstStyle/>
          <a:p>
            <a:pPr indent="0" lvl="0" marL="0" rtl="0" algn="l">
              <a:lnSpc>
                <a:spcPct val="100000"/>
              </a:lnSpc>
              <a:spcBef>
                <a:spcPts val="0"/>
              </a:spcBef>
              <a:spcAft>
                <a:spcPts val="0"/>
              </a:spcAft>
              <a:buClr>
                <a:schemeClr val="dk1"/>
              </a:buClr>
              <a:buSzPts val="1100"/>
              <a:buNone/>
            </a:pPr>
            <a:r>
              <a:rPr lang="en"/>
              <a:t>Emphasis on instruction, not punishment.</a:t>
            </a:r>
            <a:endParaRPr/>
          </a:p>
          <a:p>
            <a:pPr indent="0" lvl="0" marL="0" rtl="0" algn="l">
              <a:lnSpc>
                <a:spcPct val="100000"/>
              </a:lnSpc>
              <a:spcBef>
                <a:spcPts val="0"/>
              </a:spcBef>
              <a:spcAft>
                <a:spcPts val="0"/>
              </a:spcAft>
              <a:buClr>
                <a:schemeClr val="dk1"/>
              </a:buClr>
              <a:buSzPts val="1100"/>
              <a:buNone/>
            </a:pPr>
            <a:r>
              <a:rPr lang="en"/>
              <a:t>From Terry Scott (2016)</a:t>
            </a:r>
            <a:endParaRPr/>
          </a:p>
          <a:p>
            <a:pPr indent="0" lvl="0" marL="0" rtl="0" algn="l">
              <a:lnSpc>
                <a:spcPct val="100000"/>
              </a:lnSpc>
              <a:spcBef>
                <a:spcPts val="0"/>
              </a:spcBef>
              <a:spcAft>
                <a:spcPts val="0"/>
              </a:spcAft>
              <a:buClr>
                <a:schemeClr val="dk1"/>
              </a:buClr>
              <a:buSzPts val="1100"/>
              <a:buNone/>
            </a:pPr>
            <a:r>
              <a:rPr lang="en"/>
              <a:t>Studies show that in elementary schools teachers give 3.5 positive feedback per min., middle school 2 every min. And high school .66 per minute. His research says our goal for all ages is to hear 4 every min. </a:t>
            </a:r>
            <a:endParaRPr/>
          </a:p>
          <a:p>
            <a:pPr indent="0" lvl="0" marL="0" rtl="0" algn="l">
              <a:lnSpc>
                <a:spcPct val="100000"/>
              </a:lnSpc>
              <a:spcBef>
                <a:spcPts val="0"/>
              </a:spcBef>
              <a:spcAft>
                <a:spcPts val="0"/>
              </a:spcAft>
              <a:buClr>
                <a:schemeClr val="dk1"/>
              </a:buClr>
              <a:buSzPts val="1100"/>
              <a:buNone/>
            </a:pPr>
            <a:r>
              <a:t/>
            </a:r>
            <a:endParaRPr/>
          </a:p>
        </p:txBody>
      </p:sp>
      <p:sp>
        <p:nvSpPr>
          <p:cNvPr id="618" name="Google Shape;618;p24:notes"/>
          <p:cNvSpPr/>
          <p:nvPr>
            <p:ph idx="2" type="sldImg"/>
          </p:nvPr>
        </p:nvSpPr>
        <p:spPr>
          <a:xfrm>
            <a:off x="1241425" y="715963"/>
            <a:ext cx="4764088" cy="35734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0e9df14e09_0_2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g10e9df14e09_0_2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Maybe: </a:t>
            </a:r>
            <a:r>
              <a:rPr lang="en" u="sng">
                <a:solidFill>
                  <a:schemeClr val="hlink"/>
                </a:solidFill>
                <a:hlinkClick r:id="rId2"/>
              </a:rPr>
              <a:t>https://www.psychologytoday.com/us/blog/hide-and-seek/201205/our-hierarchy-needs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Importance of meeting basic needs and how when physiological needs and safety and security needs are not met, students are likely to experience difficulty with learning.  We want to create environments that meet students basic needs… provide examples on how some schools are meeting these needs.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10c74994bb7_0_2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4" name="Google Shape;624;g10c74994bb7_0_2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Letting a student know that you see them, and recognize they are upset will sometimes allow the student to take a deep breath and deescalate somewhat.</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10c74994bb7_0_3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g10c74994bb7_0_3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10c74994bb7_0_3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g10c74994bb7_0_3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What are you doing to take care of yourself and thrive during this time. Its ok to let students see you do this too.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8ace24f0b7_0_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 name="Google Shape;642;g8ace24f0b7_0_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3" name="Google Shape;643;g8ace24f0b7_0_7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12572fd822_1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112572fd822_1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Point out that strategy slides will be green in the presentation just to draw attention to these. </a:t>
            </a:r>
            <a:endParaRPr/>
          </a:p>
          <a:p>
            <a:pPr indent="0" lvl="0" marL="0" rtl="0" algn="l">
              <a:lnSpc>
                <a:spcPct val="100000"/>
              </a:lnSpc>
              <a:spcBef>
                <a:spcPts val="0"/>
              </a:spcBef>
              <a:spcAft>
                <a:spcPts val="0"/>
              </a:spcAft>
              <a:buSzPts val="1400"/>
              <a:buNone/>
            </a:pPr>
            <a:r>
              <a:t/>
            </a:r>
            <a:endParaRPr/>
          </a:p>
        </p:txBody>
      </p:sp>
      <p:sp>
        <p:nvSpPr>
          <p:cNvPr id="248" name="Google Shape;248;g112572fd822_1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0e9df14e09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u="sng">
                <a:solidFill>
                  <a:schemeClr val="hlink"/>
                </a:solidFill>
                <a:hlinkClick r:id="rId2"/>
              </a:rPr>
              <a:t>https://static1.squarespace.com/static/5e32157bff63c7446f3f1529/t/5f173d7d7d2c0c271703d543/1595358590081/Building-Rapport-Cultural-Synchronization-Questions.pdf</a:t>
            </a:r>
            <a:r>
              <a:rPr lang="en"/>
              <a:t> </a:t>
            </a:r>
            <a:endParaRPr/>
          </a:p>
        </p:txBody>
      </p:sp>
      <p:sp>
        <p:nvSpPr>
          <p:cNvPr id="254" name="Google Shape;254;g10e9df14e09_0_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0c74994bb7_0_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10c74994bb7_0_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63"/>
          <p:cNvSpPr txBox="1"/>
          <p:nvPr>
            <p:ph type="title"/>
          </p:nvPr>
        </p:nvSpPr>
        <p:spPr>
          <a:xfrm>
            <a:off x="457200" y="274638"/>
            <a:ext cx="8229600" cy="1143000"/>
          </a:xfrm>
          <a:prstGeom prst="rect">
            <a:avLst/>
          </a:prstGeom>
          <a:solidFill>
            <a:srgbClr val="A9DCF2">
              <a:alpha val="63921"/>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6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pic>
        <p:nvPicPr>
          <p:cNvPr id="20" name="Google Shape;20;p63"/>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One Content">
  <p:cSld name="3_One Content">
    <p:spTree>
      <p:nvGrpSpPr>
        <p:cNvPr id="76" name="Shape 76"/>
        <p:cNvGrpSpPr/>
        <p:nvPr/>
      </p:nvGrpSpPr>
      <p:grpSpPr>
        <a:xfrm>
          <a:off x="0" y="0"/>
          <a:ext cx="0" cy="0"/>
          <a:chOff x="0" y="0"/>
          <a:chExt cx="0" cy="0"/>
        </a:xfrm>
      </p:grpSpPr>
      <p:sp>
        <p:nvSpPr>
          <p:cNvPr id="77" name="Google Shape;77;p72"/>
          <p:cNvSpPr txBox="1"/>
          <p:nvPr>
            <p:ph type="title"/>
          </p:nvPr>
        </p:nvSpPr>
        <p:spPr>
          <a:xfrm>
            <a:off x="2743200" y="256814"/>
            <a:ext cx="5943600" cy="1143000"/>
          </a:xfrm>
          <a:prstGeom prst="rect">
            <a:avLst/>
          </a:prstGeom>
          <a:solidFill>
            <a:srgbClr val="A9DCF2">
              <a:alpha val="63921"/>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72"/>
          <p:cNvSpPr txBox="1"/>
          <p:nvPr>
            <p:ph idx="1" type="body"/>
          </p:nvPr>
        </p:nvSpPr>
        <p:spPr>
          <a:xfrm>
            <a:off x="457200" y="1600200"/>
            <a:ext cx="8229600" cy="3352799"/>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79" name="Google Shape;79;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pic>
        <p:nvPicPr>
          <p:cNvPr descr="Decorative image of professionals around a computer" id="82" name="Google Shape;82;p72" title="Decorative image"/>
          <p:cNvPicPr preferRelativeResize="0"/>
          <p:nvPr/>
        </p:nvPicPr>
        <p:blipFill rotWithShape="1">
          <a:blip r:embed="rId2">
            <a:alphaModFix/>
          </a:blip>
          <a:srcRect b="16056" l="0" r="0" t="5950"/>
          <a:stretch/>
        </p:blipFill>
        <p:spPr>
          <a:xfrm>
            <a:off x="0" y="5130800"/>
            <a:ext cx="9144000" cy="1727200"/>
          </a:xfrm>
          <a:prstGeom prst="rect">
            <a:avLst/>
          </a:prstGeom>
          <a:noFill/>
          <a:ln cap="flat" cmpd="sng" w="38100">
            <a:solidFill>
              <a:schemeClr val="accent5"/>
            </a:solidFill>
            <a:prstDash val="dash"/>
            <a:round/>
            <a:headEnd len="sm" w="sm" type="none"/>
            <a:tailEnd len="sm" w="sm" type="none"/>
          </a:ln>
        </p:spPr>
      </p:pic>
      <p:pic>
        <p:nvPicPr>
          <p:cNvPr id="83" name="Google Shape;83;p72"/>
          <p:cNvPicPr preferRelativeResize="0"/>
          <p:nvPr/>
        </p:nvPicPr>
        <p:blipFill rotWithShape="1">
          <a:blip r:embed="rId3">
            <a:alphaModFix/>
          </a:blip>
          <a:srcRect b="0" l="0" r="0" t="0"/>
          <a:stretch/>
        </p:blipFill>
        <p:spPr>
          <a:xfrm>
            <a:off x="76200" y="152400"/>
            <a:ext cx="2585896" cy="123885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ntent">
  <p:cSld name="1_One Content">
    <p:spTree>
      <p:nvGrpSpPr>
        <p:cNvPr id="84" name="Shape 84"/>
        <p:cNvGrpSpPr/>
        <p:nvPr/>
      </p:nvGrpSpPr>
      <p:grpSpPr>
        <a:xfrm>
          <a:off x="0" y="0"/>
          <a:ext cx="0" cy="0"/>
          <a:chOff x="0" y="0"/>
          <a:chExt cx="0" cy="0"/>
        </a:xfrm>
      </p:grpSpPr>
      <p:sp>
        <p:nvSpPr>
          <p:cNvPr id="85" name="Google Shape;85;p71"/>
          <p:cNvSpPr txBox="1"/>
          <p:nvPr>
            <p:ph type="title"/>
          </p:nvPr>
        </p:nvSpPr>
        <p:spPr>
          <a:xfrm>
            <a:off x="2743200" y="256814"/>
            <a:ext cx="5943600" cy="1143000"/>
          </a:xfrm>
          <a:prstGeom prst="rect">
            <a:avLst/>
          </a:prstGeom>
          <a:solidFill>
            <a:srgbClr val="A9DCF2">
              <a:alpha val="63921"/>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71"/>
          <p:cNvSpPr txBox="1"/>
          <p:nvPr>
            <p:ph idx="1" type="body"/>
          </p:nvPr>
        </p:nvSpPr>
        <p:spPr>
          <a:xfrm>
            <a:off x="533400" y="1600200"/>
            <a:ext cx="8153400" cy="3352799"/>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87" name="Google Shape;87;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pic>
        <p:nvPicPr>
          <p:cNvPr descr="Decorative image of smiling kids" id="90" name="Google Shape;90;p71" title="Decorative image"/>
          <p:cNvPicPr preferRelativeResize="0"/>
          <p:nvPr/>
        </p:nvPicPr>
        <p:blipFill rotWithShape="1">
          <a:blip r:embed="rId2">
            <a:alphaModFix/>
          </a:blip>
          <a:srcRect b="0" l="237" r="0" t="13694"/>
          <a:stretch/>
        </p:blipFill>
        <p:spPr>
          <a:xfrm>
            <a:off x="-1" y="5105400"/>
            <a:ext cx="9144001" cy="1752600"/>
          </a:xfrm>
          <a:prstGeom prst="rect">
            <a:avLst/>
          </a:prstGeom>
          <a:noFill/>
          <a:ln cap="flat" cmpd="sng" w="38100">
            <a:solidFill>
              <a:schemeClr val="accent5"/>
            </a:solidFill>
            <a:prstDash val="dash"/>
            <a:round/>
            <a:headEnd len="sm" w="sm" type="none"/>
            <a:tailEnd len="sm" w="sm" type="none"/>
          </a:ln>
        </p:spPr>
      </p:pic>
      <p:pic>
        <p:nvPicPr>
          <p:cNvPr id="91" name="Google Shape;91;p71"/>
          <p:cNvPicPr preferRelativeResize="0"/>
          <p:nvPr/>
        </p:nvPicPr>
        <p:blipFill rotWithShape="1">
          <a:blip r:embed="rId3">
            <a:alphaModFix/>
          </a:blip>
          <a:srcRect b="0" l="0" r="0" t="0"/>
          <a:stretch/>
        </p:blipFill>
        <p:spPr>
          <a:xfrm>
            <a:off x="76200" y="152400"/>
            <a:ext cx="2590800" cy="124120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5">
    <p:bg>
      <p:bgPr>
        <a:solidFill>
          <a:srgbClr val="FFFFFF"/>
        </a:solidFill>
      </p:bgPr>
    </p:bg>
    <p:spTree>
      <p:nvGrpSpPr>
        <p:cNvPr id="92" name="Shape 92"/>
        <p:cNvGrpSpPr/>
        <p:nvPr/>
      </p:nvGrpSpPr>
      <p:grpSpPr>
        <a:xfrm>
          <a:off x="0" y="0"/>
          <a:ext cx="0" cy="0"/>
          <a:chOff x="0" y="0"/>
          <a:chExt cx="0" cy="0"/>
        </a:xfrm>
      </p:grpSpPr>
      <p:sp>
        <p:nvSpPr>
          <p:cNvPr id="93" name="Google Shape;93;gb98bab8295_3_478"/>
          <p:cNvSpPr/>
          <p:nvPr/>
        </p:nvSpPr>
        <p:spPr>
          <a:xfrm>
            <a:off x="0" y="0"/>
            <a:ext cx="9144000" cy="6858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gb98bab8295_3_478"/>
          <p:cNvSpPr/>
          <p:nvPr/>
        </p:nvSpPr>
        <p:spPr>
          <a:xfrm>
            <a:off x="3389100" y="0"/>
            <a:ext cx="57549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5" name="Google Shape;95;gb98bab8295_3_478"/>
          <p:cNvCxnSpPr/>
          <p:nvPr/>
        </p:nvCxnSpPr>
        <p:spPr>
          <a:xfrm>
            <a:off x="372950" y="682244"/>
            <a:ext cx="642300" cy="0"/>
          </a:xfrm>
          <a:prstGeom prst="straightConnector1">
            <a:avLst/>
          </a:prstGeom>
          <a:noFill/>
          <a:ln cap="flat" cmpd="sng" w="76200">
            <a:solidFill>
              <a:schemeClr val="accent5"/>
            </a:solidFill>
            <a:prstDash val="solid"/>
            <a:round/>
            <a:headEnd len="sm" w="sm" type="none"/>
            <a:tailEnd len="sm" w="sm" type="none"/>
          </a:ln>
        </p:spPr>
      </p:cxnSp>
      <p:sp>
        <p:nvSpPr>
          <p:cNvPr id="96" name="Google Shape;96;gb98bab8295_3_478"/>
          <p:cNvSpPr txBox="1"/>
          <p:nvPr>
            <p:ph type="title"/>
          </p:nvPr>
        </p:nvSpPr>
        <p:spPr>
          <a:xfrm>
            <a:off x="321825" y="925467"/>
            <a:ext cx="2143800" cy="4199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4000"/>
              <a:buNone/>
              <a:defRPr b="1" sz="2600">
                <a:solidFill>
                  <a:schemeClr val="dk1"/>
                </a:solidFill>
              </a:defRPr>
            </a:lvl1pPr>
            <a:lvl2pPr lvl="1" algn="l">
              <a:lnSpc>
                <a:spcPct val="100000"/>
              </a:lnSpc>
              <a:spcBef>
                <a:spcPts val="0"/>
              </a:spcBef>
              <a:spcAft>
                <a:spcPts val="0"/>
              </a:spcAft>
              <a:buSzPts val="1400"/>
              <a:buNone/>
              <a:defRPr b="1" sz="2600">
                <a:solidFill>
                  <a:schemeClr val="dk1"/>
                </a:solidFill>
              </a:defRPr>
            </a:lvl2pPr>
            <a:lvl3pPr lvl="2" algn="l">
              <a:lnSpc>
                <a:spcPct val="100000"/>
              </a:lnSpc>
              <a:spcBef>
                <a:spcPts val="0"/>
              </a:spcBef>
              <a:spcAft>
                <a:spcPts val="0"/>
              </a:spcAft>
              <a:buSzPts val="1400"/>
              <a:buNone/>
              <a:defRPr b="1" sz="2600">
                <a:solidFill>
                  <a:schemeClr val="dk1"/>
                </a:solidFill>
              </a:defRPr>
            </a:lvl3pPr>
            <a:lvl4pPr lvl="3" algn="l">
              <a:lnSpc>
                <a:spcPct val="100000"/>
              </a:lnSpc>
              <a:spcBef>
                <a:spcPts val="0"/>
              </a:spcBef>
              <a:spcAft>
                <a:spcPts val="0"/>
              </a:spcAft>
              <a:buSzPts val="1400"/>
              <a:buNone/>
              <a:defRPr b="1" sz="2600">
                <a:solidFill>
                  <a:schemeClr val="dk1"/>
                </a:solidFill>
              </a:defRPr>
            </a:lvl4pPr>
            <a:lvl5pPr lvl="4" algn="l">
              <a:lnSpc>
                <a:spcPct val="100000"/>
              </a:lnSpc>
              <a:spcBef>
                <a:spcPts val="0"/>
              </a:spcBef>
              <a:spcAft>
                <a:spcPts val="0"/>
              </a:spcAft>
              <a:buSzPts val="1400"/>
              <a:buNone/>
              <a:defRPr b="1" sz="2600">
                <a:solidFill>
                  <a:schemeClr val="dk1"/>
                </a:solidFill>
              </a:defRPr>
            </a:lvl5pPr>
            <a:lvl6pPr lvl="5" algn="l">
              <a:lnSpc>
                <a:spcPct val="100000"/>
              </a:lnSpc>
              <a:spcBef>
                <a:spcPts val="0"/>
              </a:spcBef>
              <a:spcAft>
                <a:spcPts val="0"/>
              </a:spcAft>
              <a:buSzPts val="1400"/>
              <a:buNone/>
              <a:defRPr b="1" sz="2600">
                <a:solidFill>
                  <a:schemeClr val="dk1"/>
                </a:solidFill>
              </a:defRPr>
            </a:lvl6pPr>
            <a:lvl7pPr lvl="6" algn="l">
              <a:lnSpc>
                <a:spcPct val="100000"/>
              </a:lnSpc>
              <a:spcBef>
                <a:spcPts val="0"/>
              </a:spcBef>
              <a:spcAft>
                <a:spcPts val="0"/>
              </a:spcAft>
              <a:buSzPts val="1400"/>
              <a:buNone/>
              <a:defRPr b="1" sz="2600">
                <a:solidFill>
                  <a:schemeClr val="dk1"/>
                </a:solidFill>
              </a:defRPr>
            </a:lvl7pPr>
            <a:lvl8pPr lvl="7" algn="l">
              <a:lnSpc>
                <a:spcPct val="100000"/>
              </a:lnSpc>
              <a:spcBef>
                <a:spcPts val="0"/>
              </a:spcBef>
              <a:spcAft>
                <a:spcPts val="0"/>
              </a:spcAft>
              <a:buSzPts val="1400"/>
              <a:buNone/>
              <a:defRPr b="1" sz="2600">
                <a:solidFill>
                  <a:schemeClr val="dk1"/>
                </a:solidFill>
              </a:defRPr>
            </a:lvl8pPr>
            <a:lvl9pPr lvl="8" algn="l">
              <a:lnSpc>
                <a:spcPct val="100000"/>
              </a:lnSpc>
              <a:spcBef>
                <a:spcPts val="0"/>
              </a:spcBef>
              <a:spcAft>
                <a:spcPts val="0"/>
              </a:spcAft>
              <a:buSzPts val="1400"/>
              <a:buNone/>
              <a:defRPr b="1" sz="2600">
                <a:solidFill>
                  <a:schemeClr val="dk1"/>
                </a:solidFill>
              </a:defRPr>
            </a:lvl9pPr>
          </a:lstStyle>
          <a:p/>
        </p:txBody>
      </p:sp>
      <p:sp>
        <p:nvSpPr>
          <p:cNvPr id="97" name="Google Shape;97;gb98bab8295_3_478"/>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000" u="none" cap="none" strike="noStrike">
                <a:solidFill>
                  <a:schemeClr val="dk2"/>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000" u="none" cap="none" strike="noStrike">
                <a:solidFill>
                  <a:schemeClr val="dk2"/>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000" u="none" cap="none" strike="noStrike">
                <a:solidFill>
                  <a:schemeClr val="dk2"/>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000" u="none" cap="none" strike="noStrike">
                <a:solidFill>
                  <a:schemeClr val="dk2"/>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000" u="none" cap="none" strike="noStrike">
                <a:solidFill>
                  <a:schemeClr val="dk2"/>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000" u="none" cap="none" strike="noStrike">
                <a:solidFill>
                  <a:schemeClr val="dk2"/>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000" u="none" cap="none" strike="noStrike">
                <a:solidFill>
                  <a:schemeClr val="dk2"/>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000" u="none" cap="none" strike="noStrike">
                <a:solidFill>
                  <a:schemeClr val="dk2"/>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000" u="none" cap="none" strike="noStrike">
                <a:solidFill>
                  <a:schemeClr val="dk2"/>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8" name="Shape 98"/>
        <p:cNvGrpSpPr/>
        <p:nvPr/>
      </p:nvGrpSpPr>
      <p:grpSpPr>
        <a:xfrm>
          <a:off x="0" y="0"/>
          <a:ext cx="0" cy="0"/>
          <a:chOff x="0" y="0"/>
          <a:chExt cx="0" cy="0"/>
        </a:xfrm>
      </p:grpSpPr>
      <p:sp>
        <p:nvSpPr>
          <p:cNvPr id="99" name="Google Shape;99;p64"/>
          <p:cNvSpPr txBox="1"/>
          <p:nvPr>
            <p:ph type="title"/>
          </p:nvPr>
        </p:nvSpPr>
        <p:spPr>
          <a:xfrm>
            <a:off x="2743200" y="256814"/>
            <a:ext cx="5943600" cy="1143000"/>
          </a:xfrm>
          <a:prstGeom prst="rect">
            <a:avLst/>
          </a:prstGeom>
          <a:solidFill>
            <a:srgbClr val="A9DCF2">
              <a:alpha val="63921"/>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64"/>
          <p:cNvSpPr txBox="1"/>
          <p:nvPr>
            <p:ph idx="1" type="body"/>
          </p:nvPr>
        </p:nvSpPr>
        <p:spPr>
          <a:xfrm>
            <a:off x="457200" y="1600201"/>
            <a:ext cx="4038600" cy="3352799"/>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01" name="Google Shape;101;p64"/>
          <p:cNvSpPr txBox="1"/>
          <p:nvPr>
            <p:ph idx="2" type="body"/>
          </p:nvPr>
        </p:nvSpPr>
        <p:spPr>
          <a:xfrm>
            <a:off x="4597399" y="1600200"/>
            <a:ext cx="4038600" cy="3352799"/>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02" name="Google Shape;102;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pic>
        <p:nvPicPr>
          <p:cNvPr descr="Decorative image of smiling students shoulder-to-shoulder" id="105" name="Google Shape;105;p64" title="Decorative image"/>
          <p:cNvPicPr preferRelativeResize="0"/>
          <p:nvPr/>
        </p:nvPicPr>
        <p:blipFill rotWithShape="1">
          <a:blip r:embed="rId2">
            <a:alphaModFix/>
          </a:blip>
          <a:srcRect b="0" l="237" r="0" t="13694"/>
          <a:stretch/>
        </p:blipFill>
        <p:spPr>
          <a:xfrm>
            <a:off x="-1" y="5105400"/>
            <a:ext cx="9144001" cy="1752600"/>
          </a:xfrm>
          <a:prstGeom prst="rect">
            <a:avLst/>
          </a:prstGeom>
          <a:noFill/>
          <a:ln cap="flat" cmpd="sng" w="38100">
            <a:solidFill>
              <a:schemeClr val="accent5"/>
            </a:solidFill>
            <a:prstDash val="dash"/>
            <a:round/>
            <a:headEnd len="sm" w="sm" type="none"/>
            <a:tailEnd len="sm" w="sm" type="none"/>
          </a:ln>
        </p:spPr>
      </p:pic>
      <p:pic>
        <p:nvPicPr>
          <p:cNvPr id="106" name="Google Shape;106;p64"/>
          <p:cNvPicPr preferRelativeResize="0"/>
          <p:nvPr/>
        </p:nvPicPr>
        <p:blipFill rotWithShape="1">
          <a:blip r:embed="rId3">
            <a:alphaModFix/>
          </a:blip>
          <a:srcRect b="0" l="0" r="0" t="0"/>
          <a:stretch/>
        </p:blipFill>
        <p:spPr>
          <a:xfrm>
            <a:off x="76200" y="152400"/>
            <a:ext cx="2585896" cy="123885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07" name="Shape 107"/>
        <p:cNvGrpSpPr/>
        <p:nvPr/>
      </p:nvGrpSpPr>
      <p:grpSpPr>
        <a:xfrm>
          <a:off x="0" y="0"/>
          <a:ext cx="0" cy="0"/>
          <a:chOff x="0" y="0"/>
          <a:chExt cx="0" cy="0"/>
        </a:xfrm>
      </p:grpSpPr>
      <p:pic>
        <p:nvPicPr>
          <p:cNvPr descr="Decorative image of kids smiling" id="108" name="Google Shape;108;p66" title="Decorative image"/>
          <p:cNvPicPr preferRelativeResize="0"/>
          <p:nvPr/>
        </p:nvPicPr>
        <p:blipFill rotWithShape="1">
          <a:blip r:embed="rId2">
            <a:alphaModFix/>
          </a:blip>
          <a:srcRect b="0" l="0" r="0" t="0"/>
          <a:stretch/>
        </p:blipFill>
        <p:spPr>
          <a:xfrm>
            <a:off x="0" y="1873765"/>
            <a:ext cx="9147018" cy="2215293"/>
          </a:xfrm>
          <a:prstGeom prst="rect">
            <a:avLst/>
          </a:prstGeom>
          <a:noFill/>
          <a:ln>
            <a:noFill/>
          </a:ln>
        </p:spPr>
      </p:pic>
      <p:sp>
        <p:nvSpPr>
          <p:cNvPr id="109" name="Google Shape;109;p66"/>
          <p:cNvSpPr txBox="1"/>
          <p:nvPr>
            <p:ph type="ctrTitle"/>
          </p:nvPr>
        </p:nvSpPr>
        <p:spPr>
          <a:xfrm>
            <a:off x="953254" y="3671154"/>
            <a:ext cx="7240509" cy="1470025"/>
          </a:xfrm>
          <a:prstGeom prst="rect">
            <a:avLst/>
          </a:prstGeom>
          <a:solidFill>
            <a:schemeClr val="lt1">
              <a:alpha val="63921"/>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66"/>
          <p:cNvSpPr txBox="1"/>
          <p:nvPr>
            <p:ph idx="1" type="subTitle"/>
          </p:nvPr>
        </p:nvSpPr>
        <p:spPr>
          <a:xfrm>
            <a:off x="1373109" y="5257800"/>
            <a:ext cx="6400800" cy="914400"/>
          </a:xfrm>
          <a:prstGeom prst="rect">
            <a:avLst/>
          </a:prstGeom>
          <a:solidFill>
            <a:schemeClr val="lt1">
              <a:alpha val="63921"/>
            </a:schemeClr>
          </a:solid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11" name="Google Shape;111;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pic>
        <p:nvPicPr>
          <p:cNvPr id="114" name="Google Shape;114;p66"/>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15" name="Shape 115"/>
        <p:cNvGrpSpPr/>
        <p:nvPr/>
      </p:nvGrpSpPr>
      <p:grpSpPr>
        <a:xfrm>
          <a:off x="0" y="0"/>
          <a:ext cx="0" cy="0"/>
          <a:chOff x="0" y="0"/>
          <a:chExt cx="0" cy="0"/>
        </a:xfrm>
      </p:grpSpPr>
      <p:pic>
        <p:nvPicPr>
          <p:cNvPr descr="Decorative image of teenage students sitting around a table" id="116" name="Google Shape;116;p67" title="Decorative image"/>
          <p:cNvPicPr preferRelativeResize="0"/>
          <p:nvPr/>
        </p:nvPicPr>
        <p:blipFill rotWithShape="1">
          <a:blip r:embed="rId2">
            <a:alphaModFix/>
          </a:blip>
          <a:srcRect b="0" l="0" r="0" t="0"/>
          <a:stretch/>
        </p:blipFill>
        <p:spPr>
          <a:xfrm>
            <a:off x="1" y="1873765"/>
            <a:ext cx="9147016" cy="2215293"/>
          </a:xfrm>
          <a:prstGeom prst="rect">
            <a:avLst/>
          </a:prstGeom>
          <a:noFill/>
          <a:ln>
            <a:noFill/>
          </a:ln>
        </p:spPr>
      </p:pic>
      <p:sp>
        <p:nvSpPr>
          <p:cNvPr id="117" name="Google Shape;117;p67"/>
          <p:cNvSpPr txBox="1"/>
          <p:nvPr>
            <p:ph type="ctrTitle"/>
          </p:nvPr>
        </p:nvSpPr>
        <p:spPr>
          <a:xfrm>
            <a:off x="953254" y="3671154"/>
            <a:ext cx="7240509" cy="1470025"/>
          </a:xfrm>
          <a:prstGeom prst="rect">
            <a:avLst/>
          </a:prstGeom>
          <a:solidFill>
            <a:schemeClr val="lt1">
              <a:alpha val="63921"/>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67"/>
          <p:cNvSpPr txBox="1"/>
          <p:nvPr>
            <p:ph idx="1" type="subTitle"/>
          </p:nvPr>
        </p:nvSpPr>
        <p:spPr>
          <a:xfrm>
            <a:off x="1373109" y="5257800"/>
            <a:ext cx="6400800" cy="914400"/>
          </a:xfrm>
          <a:prstGeom prst="rect">
            <a:avLst/>
          </a:prstGeom>
          <a:solidFill>
            <a:schemeClr val="lt1">
              <a:alpha val="63921"/>
            </a:schemeClr>
          </a:solid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19" name="Google Shape;119;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pic>
        <p:nvPicPr>
          <p:cNvPr id="122" name="Google Shape;122;p67"/>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23" name="Shape 123"/>
        <p:cNvGrpSpPr/>
        <p:nvPr/>
      </p:nvGrpSpPr>
      <p:grpSpPr>
        <a:xfrm>
          <a:off x="0" y="0"/>
          <a:ext cx="0" cy="0"/>
          <a:chOff x="0" y="0"/>
          <a:chExt cx="0" cy="0"/>
        </a:xfrm>
      </p:grpSpPr>
      <p:pic>
        <p:nvPicPr>
          <p:cNvPr descr="Decorative image of professionals around a computer" id="124" name="Google Shape;124;p68" title="Decorative image"/>
          <p:cNvPicPr preferRelativeResize="0"/>
          <p:nvPr/>
        </p:nvPicPr>
        <p:blipFill rotWithShape="1">
          <a:blip r:embed="rId2">
            <a:alphaModFix/>
          </a:blip>
          <a:srcRect b="0" l="0" r="0" t="0"/>
          <a:stretch/>
        </p:blipFill>
        <p:spPr>
          <a:xfrm>
            <a:off x="1" y="1873765"/>
            <a:ext cx="9147016" cy="2215293"/>
          </a:xfrm>
          <a:prstGeom prst="rect">
            <a:avLst/>
          </a:prstGeom>
          <a:noFill/>
          <a:ln>
            <a:noFill/>
          </a:ln>
        </p:spPr>
      </p:pic>
      <p:sp>
        <p:nvSpPr>
          <p:cNvPr id="125" name="Google Shape;125;p68"/>
          <p:cNvSpPr txBox="1"/>
          <p:nvPr>
            <p:ph type="ctrTitle"/>
          </p:nvPr>
        </p:nvSpPr>
        <p:spPr>
          <a:xfrm>
            <a:off x="953254" y="3671154"/>
            <a:ext cx="7240509" cy="1470025"/>
          </a:xfrm>
          <a:prstGeom prst="rect">
            <a:avLst/>
          </a:prstGeom>
          <a:solidFill>
            <a:schemeClr val="lt1">
              <a:alpha val="63921"/>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68"/>
          <p:cNvSpPr txBox="1"/>
          <p:nvPr>
            <p:ph idx="1" type="subTitle"/>
          </p:nvPr>
        </p:nvSpPr>
        <p:spPr>
          <a:xfrm>
            <a:off x="1373109" y="5257800"/>
            <a:ext cx="6400800" cy="914400"/>
          </a:xfrm>
          <a:prstGeom prst="rect">
            <a:avLst/>
          </a:prstGeom>
          <a:solidFill>
            <a:schemeClr val="lt1">
              <a:alpha val="63921"/>
            </a:schemeClr>
          </a:solid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27" name="Google Shape;127;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pic>
        <p:nvPicPr>
          <p:cNvPr id="130" name="Google Shape;130;p68"/>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31" name="Shape 131"/>
        <p:cNvGrpSpPr/>
        <p:nvPr/>
      </p:nvGrpSpPr>
      <p:grpSpPr>
        <a:xfrm>
          <a:off x="0" y="0"/>
          <a:ext cx="0" cy="0"/>
          <a:chOff x="0" y="0"/>
          <a:chExt cx="0" cy="0"/>
        </a:xfrm>
      </p:grpSpPr>
      <p:pic>
        <p:nvPicPr>
          <p:cNvPr descr="Decorative image of smiling professionals" id="132" name="Google Shape;132;p69" title="Decorative image"/>
          <p:cNvPicPr preferRelativeResize="0"/>
          <p:nvPr/>
        </p:nvPicPr>
        <p:blipFill rotWithShape="1">
          <a:blip r:embed="rId2">
            <a:alphaModFix/>
          </a:blip>
          <a:srcRect b="0" l="0" r="0" t="0"/>
          <a:stretch/>
        </p:blipFill>
        <p:spPr>
          <a:xfrm>
            <a:off x="0" y="1596854"/>
            <a:ext cx="9147018" cy="2769116"/>
          </a:xfrm>
          <a:prstGeom prst="rect">
            <a:avLst/>
          </a:prstGeom>
          <a:noFill/>
          <a:ln>
            <a:noFill/>
          </a:ln>
        </p:spPr>
      </p:pic>
      <p:sp>
        <p:nvSpPr>
          <p:cNvPr id="133" name="Google Shape;133;p69"/>
          <p:cNvSpPr txBox="1"/>
          <p:nvPr>
            <p:ph type="ctrTitle"/>
          </p:nvPr>
        </p:nvSpPr>
        <p:spPr>
          <a:xfrm>
            <a:off x="953254" y="3671154"/>
            <a:ext cx="7240509" cy="1470025"/>
          </a:xfrm>
          <a:prstGeom prst="rect">
            <a:avLst/>
          </a:prstGeom>
          <a:solidFill>
            <a:schemeClr val="lt1">
              <a:alpha val="63921"/>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69"/>
          <p:cNvSpPr txBox="1"/>
          <p:nvPr>
            <p:ph idx="1" type="subTitle"/>
          </p:nvPr>
        </p:nvSpPr>
        <p:spPr>
          <a:xfrm>
            <a:off x="1373109" y="5257800"/>
            <a:ext cx="6400800" cy="914400"/>
          </a:xfrm>
          <a:prstGeom prst="rect">
            <a:avLst/>
          </a:prstGeom>
          <a:solidFill>
            <a:schemeClr val="lt1">
              <a:alpha val="63921"/>
            </a:schemeClr>
          </a:solid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35" name="Google Shape;135;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pic>
        <p:nvPicPr>
          <p:cNvPr id="138" name="Google Shape;138;p69"/>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139" name="Shape 139"/>
        <p:cNvGrpSpPr/>
        <p:nvPr/>
      </p:nvGrpSpPr>
      <p:grpSpPr>
        <a:xfrm>
          <a:off x="0" y="0"/>
          <a:ext cx="0" cy="0"/>
          <a:chOff x="0" y="0"/>
          <a:chExt cx="0" cy="0"/>
        </a:xfrm>
      </p:grpSpPr>
      <p:sp>
        <p:nvSpPr>
          <p:cNvPr id="140" name="Google Shape;140;p70"/>
          <p:cNvSpPr txBox="1"/>
          <p:nvPr>
            <p:ph type="ctrTitle"/>
          </p:nvPr>
        </p:nvSpPr>
        <p:spPr>
          <a:xfrm>
            <a:off x="928464" y="1600200"/>
            <a:ext cx="7240509" cy="1470025"/>
          </a:xfrm>
          <a:prstGeom prst="rect">
            <a:avLst/>
          </a:prstGeom>
          <a:solidFill>
            <a:schemeClr val="lt1">
              <a:alpha val="63921"/>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70"/>
          <p:cNvSpPr txBox="1"/>
          <p:nvPr>
            <p:ph idx="1" type="subTitle"/>
          </p:nvPr>
        </p:nvSpPr>
        <p:spPr>
          <a:xfrm>
            <a:off x="1348319" y="3429000"/>
            <a:ext cx="6400800" cy="914400"/>
          </a:xfrm>
          <a:prstGeom prst="rect">
            <a:avLst/>
          </a:prstGeom>
          <a:solidFill>
            <a:schemeClr val="lt1">
              <a:alpha val="63921"/>
            </a:schemeClr>
          </a:solid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42" name="Google Shape;142;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pic>
        <p:nvPicPr>
          <p:cNvPr id="145" name="Google Shape;145;p70"/>
          <p:cNvPicPr preferRelativeResize="0"/>
          <p:nvPr/>
        </p:nvPicPr>
        <p:blipFill rotWithShape="1">
          <a:blip r:embed="rId2">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Header">
  <p:cSld name="3_Section Header">
    <p:spTree>
      <p:nvGrpSpPr>
        <p:cNvPr id="146" name="Shape 146"/>
        <p:cNvGrpSpPr/>
        <p:nvPr/>
      </p:nvGrpSpPr>
      <p:grpSpPr>
        <a:xfrm>
          <a:off x="0" y="0"/>
          <a:ext cx="0" cy="0"/>
          <a:chOff x="0" y="0"/>
          <a:chExt cx="0" cy="0"/>
        </a:xfrm>
      </p:grpSpPr>
      <p:sp>
        <p:nvSpPr>
          <p:cNvPr id="147" name="Google Shape;147;p7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Verdana"/>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7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49" name="Google Shape;149;p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
        <p:nvSpPr>
          <p:cNvPr id="152" name="Google Shape;152;p7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descr="Decorative image of professionals around a table" id="153" name="Google Shape;153;p75" title="Decorative image"/>
          <p:cNvPicPr preferRelativeResize="0"/>
          <p:nvPr/>
        </p:nvPicPr>
        <p:blipFill rotWithShape="1">
          <a:blip r:embed="rId2">
            <a:alphaModFix/>
          </a:blip>
          <a:srcRect b="0" l="0" r="0" t="0"/>
          <a:stretch/>
        </p:blipFill>
        <p:spPr>
          <a:xfrm>
            <a:off x="-1" y="0"/>
            <a:ext cx="9144001" cy="2214562"/>
          </a:xfrm>
          <a:prstGeom prst="rect">
            <a:avLst/>
          </a:prstGeom>
          <a:noFill/>
          <a:ln>
            <a:noFill/>
          </a:ln>
          <a:effectLst>
            <a:reflection blurRad="0" dir="0" dist="0" endA="300" endPos="35000" fadeDir="5400000" kx="0" rotWithShape="0" algn="bl" stA="52000" stPos="0" sy="-100000" ky="0"/>
          </a:effectLst>
        </p:spPr>
      </p:pic>
      <p:pic>
        <p:nvPicPr>
          <p:cNvPr id="154" name="Google Shape;154;p75"/>
          <p:cNvPicPr preferRelativeResize="0"/>
          <p:nvPr/>
        </p:nvPicPr>
        <p:blipFill rotWithShape="1">
          <a:blip r:embed="rId3">
            <a:alphaModFix/>
          </a:blip>
          <a:srcRect b="0" l="0" r="0" t="0"/>
          <a:stretch/>
        </p:blipFill>
        <p:spPr>
          <a:xfrm>
            <a:off x="76200" y="55789"/>
            <a:ext cx="1559301" cy="7470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62"/>
          <p:cNvSpPr txBox="1"/>
          <p:nvPr>
            <p:ph idx="1" type="body"/>
          </p:nvPr>
        </p:nvSpPr>
        <p:spPr>
          <a:xfrm>
            <a:off x="457201" y="1600201"/>
            <a:ext cx="8229600" cy="457199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 name="Google Shape;23;p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
        <p:nvSpPr>
          <p:cNvPr id="26" name="Google Shape;26;p62"/>
          <p:cNvSpPr txBox="1"/>
          <p:nvPr>
            <p:ph type="title"/>
          </p:nvPr>
        </p:nvSpPr>
        <p:spPr>
          <a:xfrm>
            <a:off x="228600" y="228600"/>
            <a:ext cx="8686799" cy="1143000"/>
          </a:xfrm>
          <a:prstGeom prst="rect">
            <a:avLst/>
          </a:prstGeom>
          <a:solidFill>
            <a:srgbClr val="A9DCF2">
              <a:alpha val="63921"/>
            </a:srgbClr>
          </a:solid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7" name="Google Shape;27;p62"/>
          <p:cNvPicPr preferRelativeResize="0"/>
          <p:nvPr/>
        </p:nvPicPr>
        <p:blipFill rotWithShape="1">
          <a:blip r:embed="rId2">
            <a:alphaModFix/>
          </a:blip>
          <a:srcRect b="0" l="0" r="0" t="0"/>
          <a:stretch/>
        </p:blipFill>
        <p:spPr>
          <a:xfrm>
            <a:off x="8053977" y="6277285"/>
            <a:ext cx="1092200" cy="52325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155" name="Shape 155"/>
        <p:cNvGrpSpPr/>
        <p:nvPr/>
      </p:nvGrpSpPr>
      <p:grpSpPr>
        <a:xfrm>
          <a:off x="0" y="0"/>
          <a:ext cx="0" cy="0"/>
          <a:chOff x="0" y="0"/>
          <a:chExt cx="0" cy="0"/>
        </a:xfrm>
      </p:grpSpPr>
      <p:sp>
        <p:nvSpPr>
          <p:cNvPr id="156" name="Google Shape;156;p7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Verdana"/>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7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58" name="Google Shape;158;p7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7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7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
        <p:nvSpPr>
          <p:cNvPr id="161" name="Google Shape;161;p7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descr="Decorative image of smiling teenagers at a library" id="162" name="Google Shape;162;p76" title="Decorative image"/>
          <p:cNvPicPr preferRelativeResize="0"/>
          <p:nvPr/>
        </p:nvPicPr>
        <p:blipFill rotWithShape="1">
          <a:blip r:embed="rId2">
            <a:alphaModFix/>
          </a:blip>
          <a:srcRect b="0" l="0" r="0" t="0"/>
          <a:stretch/>
        </p:blipFill>
        <p:spPr>
          <a:xfrm>
            <a:off x="-1" y="0"/>
            <a:ext cx="9144001" cy="2214562"/>
          </a:xfrm>
          <a:prstGeom prst="rect">
            <a:avLst/>
          </a:prstGeom>
          <a:noFill/>
          <a:ln>
            <a:noFill/>
          </a:ln>
          <a:effectLst>
            <a:reflection blurRad="0" dir="0" dist="0" endA="300" endPos="35000" fadeDir="5400000" kx="0" rotWithShape="0" algn="bl" stA="52000" stPos="0" sy="-100000" ky="0"/>
          </a:effectLst>
        </p:spPr>
      </p:pic>
      <p:pic>
        <p:nvPicPr>
          <p:cNvPr id="163" name="Google Shape;163;p76"/>
          <p:cNvPicPr preferRelativeResize="0"/>
          <p:nvPr/>
        </p:nvPicPr>
        <p:blipFill rotWithShape="1">
          <a:blip r:embed="rId3">
            <a:alphaModFix/>
          </a:blip>
          <a:srcRect b="0" l="0" r="0" t="0"/>
          <a:stretch/>
        </p:blipFill>
        <p:spPr>
          <a:xfrm>
            <a:off x="40899" y="34018"/>
            <a:ext cx="1559301" cy="74703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164" name="Shape 164"/>
        <p:cNvGrpSpPr/>
        <p:nvPr/>
      </p:nvGrpSpPr>
      <p:grpSpPr>
        <a:xfrm>
          <a:off x="0" y="0"/>
          <a:ext cx="0" cy="0"/>
          <a:chOff x="0" y="0"/>
          <a:chExt cx="0" cy="0"/>
        </a:xfrm>
      </p:grpSpPr>
      <p:sp>
        <p:nvSpPr>
          <p:cNvPr id="165" name="Google Shape;165;p7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Verdana"/>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7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67" name="Google Shape;167;p7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7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
        <p:nvSpPr>
          <p:cNvPr id="170" name="Google Shape;170;p7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descr="Decorative image of smiling professionals around a computer" id="171" name="Google Shape;171;p77" title="Decorative image"/>
          <p:cNvPicPr preferRelativeResize="0"/>
          <p:nvPr/>
        </p:nvPicPr>
        <p:blipFill rotWithShape="1">
          <a:blip r:embed="rId2">
            <a:alphaModFix/>
          </a:blip>
          <a:srcRect b="0" l="0" r="0" t="0"/>
          <a:stretch/>
        </p:blipFill>
        <p:spPr>
          <a:xfrm>
            <a:off x="1" y="0"/>
            <a:ext cx="9143997" cy="2214562"/>
          </a:xfrm>
          <a:prstGeom prst="rect">
            <a:avLst/>
          </a:prstGeom>
          <a:noFill/>
          <a:ln>
            <a:noFill/>
          </a:ln>
          <a:effectLst>
            <a:reflection blurRad="0" dir="0" dist="0" endA="300" endPos="35000" fadeDir="5400000" kx="0" rotWithShape="0" algn="bl" stA="52000" stPos="0" sy="-100000" ky="0"/>
          </a:effectLst>
        </p:spPr>
      </p:pic>
      <p:pic>
        <p:nvPicPr>
          <p:cNvPr id="172" name="Google Shape;172;p77"/>
          <p:cNvPicPr preferRelativeResize="0"/>
          <p:nvPr/>
        </p:nvPicPr>
        <p:blipFill rotWithShape="1">
          <a:blip r:embed="rId3">
            <a:alphaModFix/>
          </a:blip>
          <a:srcRect b="0" l="0" r="0" t="0"/>
          <a:stretch/>
        </p:blipFill>
        <p:spPr>
          <a:xfrm>
            <a:off x="40899" y="34018"/>
            <a:ext cx="1559301" cy="7470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3" name="Shape 173"/>
        <p:cNvGrpSpPr/>
        <p:nvPr/>
      </p:nvGrpSpPr>
      <p:grpSpPr>
        <a:xfrm>
          <a:off x="0" y="0"/>
          <a:ext cx="0" cy="0"/>
          <a:chOff x="0" y="0"/>
          <a:chExt cx="0" cy="0"/>
        </a:xfrm>
      </p:grpSpPr>
      <p:sp>
        <p:nvSpPr>
          <p:cNvPr id="174" name="Google Shape;174;p80"/>
          <p:cNvSpPr txBox="1"/>
          <p:nvPr>
            <p:ph type="title"/>
          </p:nvPr>
        </p:nvSpPr>
        <p:spPr>
          <a:xfrm>
            <a:off x="914400" y="273050"/>
            <a:ext cx="2551113" cy="1162050"/>
          </a:xfrm>
          <a:prstGeom prst="rect">
            <a:avLst/>
          </a:prstGeom>
          <a:solidFill>
            <a:schemeClr val="lt1"/>
          </a:solid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Verdana"/>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80"/>
          <p:cNvSpPr txBox="1"/>
          <p:nvPr>
            <p:ph idx="1" type="body"/>
          </p:nvPr>
        </p:nvSpPr>
        <p:spPr>
          <a:xfrm>
            <a:off x="3575050" y="273050"/>
            <a:ext cx="5111750" cy="5853113"/>
          </a:xfrm>
          <a:prstGeom prst="rect">
            <a:avLst/>
          </a:prstGeom>
          <a:solidFill>
            <a:schemeClr val="lt1"/>
          </a:solidFill>
          <a:ln cap="flat" cmpd="sng" w="38100">
            <a:solidFill>
              <a:schemeClr val="accent5"/>
            </a:solidFill>
            <a:prstDash val="dash"/>
            <a:round/>
            <a:headEnd len="sm" w="sm" type="none"/>
            <a:tailEnd len="sm" w="sm" type="none"/>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76" name="Google Shape;176;p80"/>
          <p:cNvSpPr txBox="1"/>
          <p:nvPr>
            <p:ph idx="2" type="body"/>
          </p:nvPr>
        </p:nvSpPr>
        <p:spPr>
          <a:xfrm>
            <a:off x="457200" y="1435100"/>
            <a:ext cx="3008313" cy="4691063"/>
          </a:xfrm>
          <a:prstGeom prst="rect">
            <a:avLst/>
          </a:prstGeom>
          <a:solidFill>
            <a:srgbClr val="E8F7EB"/>
          </a:solid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sz="2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77" name="Google Shape;177;p8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8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8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
        <p:nvSpPr>
          <p:cNvPr id="180" name="Google Shape;180;p80"/>
          <p:cNvSpPr/>
          <p:nvPr/>
        </p:nvSpPr>
        <p:spPr>
          <a:xfrm>
            <a:off x="457200" y="273362"/>
            <a:ext cx="457200" cy="11612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id="181" name="Google Shape;181;p80"/>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2" name="Shape 182"/>
        <p:cNvGrpSpPr/>
        <p:nvPr/>
      </p:nvGrpSpPr>
      <p:grpSpPr>
        <a:xfrm>
          <a:off x="0" y="0"/>
          <a:ext cx="0" cy="0"/>
          <a:chOff x="0" y="0"/>
          <a:chExt cx="0" cy="0"/>
        </a:xfrm>
      </p:grpSpPr>
      <p:sp>
        <p:nvSpPr>
          <p:cNvPr id="183" name="Google Shape;183;p81"/>
          <p:cNvSpPr txBox="1"/>
          <p:nvPr>
            <p:ph type="title"/>
          </p:nvPr>
        </p:nvSpPr>
        <p:spPr>
          <a:xfrm>
            <a:off x="2743200" y="4800600"/>
            <a:ext cx="4535488" cy="566738"/>
          </a:xfrm>
          <a:prstGeom prst="rect">
            <a:avLst/>
          </a:prstGeom>
          <a:solidFill>
            <a:schemeClr val="lt1"/>
          </a:solid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Verdana"/>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81"/>
          <p:cNvSpPr/>
          <p:nvPr>
            <p:ph idx="2" type="pic"/>
          </p:nvPr>
        </p:nvSpPr>
        <p:spPr>
          <a:xfrm>
            <a:off x="1792288" y="612775"/>
            <a:ext cx="5486400" cy="4114800"/>
          </a:xfrm>
          <a:prstGeom prst="rect">
            <a:avLst/>
          </a:prstGeom>
          <a:solidFill>
            <a:schemeClr val="lt1"/>
          </a:solidFill>
          <a:ln cap="flat" cmpd="sng" w="57150">
            <a:solidFill>
              <a:schemeClr val="accent5"/>
            </a:solidFill>
            <a:prstDash val="dash"/>
            <a:round/>
            <a:headEnd len="sm" w="sm" type="none"/>
            <a:tailEnd len="sm" w="sm" type="none"/>
          </a:ln>
        </p:spPr>
      </p:sp>
      <p:sp>
        <p:nvSpPr>
          <p:cNvPr id="185" name="Google Shape;185;p8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8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8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
        <p:nvSpPr>
          <p:cNvPr id="188" name="Google Shape;188;p81"/>
          <p:cNvSpPr/>
          <p:nvPr/>
        </p:nvSpPr>
        <p:spPr>
          <a:xfrm>
            <a:off x="1828800" y="4800600"/>
            <a:ext cx="914400" cy="609600"/>
          </a:xfrm>
          <a:prstGeom prst="rect">
            <a:avLst/>
          </a:prstGeom>
          <a:solidFill>
            <a:srgbClr val="A9DC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89" name="Google Shape;189;p81"/>
          <p:cNvSpPr txBox="1"/>
          <p:nvPr>
            <p:ph idx="1" type="body"/>
          </p:nvPr>
        </p:nvSpPr>
        <p:spPr>
          <a:xfrm>
            <a:off x="1828800" y="5368925"/>
            <a:ext cx="5449888" cy="804862"/>
          </a:xfrm>
          <a:prstGeom prst="rect">
            <a:avLst/>
          </a:prstGeom>
          <a:solidFill>
            <a:srgbClr val="E5E5E5"/>
          </a:solid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pic>
        <p:nvPicPr>
          <p:cNvPr id="190" name="Google Shape;190;p81"/>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1" name="Shape 191"/>
        <p:cNvGrpSpPr/>
        <p:nvPr/>
      </p:nvGrpSpPr>
      <p:grpSpPr>
        <a:xfrm>
          <a:off x="0" y="0"/>
          <a:ext cx="0" cy="0"/>
          <a:chOff x="0" y="0"/>
          <a:chExt cx="0" cy="0"/>
        </a:xfrm>
      </p:grpSpPr>
      <p:sp>
        <p:nvSpPr>
          <p:cNvPr id="192" name="Google Shape;192;p8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8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94" name="Google Shape;194;p8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8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8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7" name="Shape 197"/>
        <p:cNvGrpSpPr/>
        <p:nvPr/>
      </p:nvGrpSpPr>
      <p:grpSpPr>
        <a:xfrm>
          <a:off x="0" y="0"/>
          <a:ext cx="0" cy="0"/>
          <a:chOff x="0" y="0"/>
          <a:chExt cx="0" cy="0"/>
        </a:xfrm>
      </p:grpSpPr>
      <p:sp>
        <p:nvSpPr>
          <p:cNvPr id="198" name="Google Shape;198;p8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8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0" name="Google Shape;200;p8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8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 name="Google Shape;202;p8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g10ef89237c5_0_368"/>
          <p:cNvSpPr txBox="1"/>
          <p:nvPr>
            <p:ph type="title"/>
          </p:nvPr>
        </p:nvSpPr>
        <p:spPr>
          <a:xfrm>
            <a:off x="311700" y="593367"/>
            <a:ext cx="8520600" cy="943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g10ef89237c5_0_368"/>
          <p:cNvSpPr txBox="1"/>
          <p:nvPr>
            <p:ph idx="1" type="body"/>
          </p:nvPr>
        </p:nvSpPr>
        <p:spPr>
          <a:xfrm>
            <a:off x="311700" y="1688233"/>
            <a:ext cx="3999900" cy="4403700"/>
          </a:xfrm>
          <a:prstGeom prst="rect">
            <a:avLst/>
          </a:prstGeom>
          <a:noFill/>
          <a:ln>
            <a:noFill/>
          </a:ln>
        </p:spPr>
        <p:txBody>
          <a:bodyPr anchorCtr="0" anchor="t" bIns="45700" lIns="91425" spcFirstLastPara="1" rIns="91425" wrap="square" tIns="45700">
            <a:normAutofit/>
          </a:bodyPr>
          <a:lstStyle>
            <a:lvl1pPr indent="-317500" lvl="0" marL="457200" algn="l">
              <a:lnSpc>
                <a:spcPct val="100000"/>
              </a:lnSpc>
              <a:spcBef>
                <a:spcPts val="640"/>
              </a:spcBef>
              <a:spcAft>
                <a:spcPts val="0"/>
              </a:spcAft>
              <a:buSzPts val="1400"/>
              <a:buChar char="•"/>
              <a:defRPr sz="1400"/>
            </a:lvl1pPr>
            <a:lvl2pPr indent="-304800" lvl="1" marL="914400" algn="l">
              <a:lnSpc>
                <a:spcPct val="100000"/>
              </a:lnSpc>
              <a:spcBef>
                <a:spcPts val="560"/>
              </a:spcBef>
              <a:spcAft>
                <a:spcPts val="0"/>
              </a:spcAft>
              <a:buSzPts val="1200"/>
              <a:buChar char="–"/>
              <a:defRPr sz="1200"/>
            </a:lvl2pPr>
            <a:lvl3pPr indent="-304800" lvl="2" marL="1371600" algn="l">
              <a:lnSpc>
                <a:spcPct val="100000"/>
              </a:lnSpc>
              <a:spcBef>
                <a:spcPts val="480"/>
              </a:spcBef>
              <a:spcAft>
                <a:spcPts val="0"/>
              </a:spcAft>
              <a:buSzPts val="1200"/>
              <a:buChar char="•"/>
              <a:defRPr sz="1200"/>
            </a:lvl3pPr>
            <a:lvl4pPr indent="-304800" lvl="3" marL="1828800" algn="l">
              <a:lnSpc>
                <a:spcPct val="100000"/>
              </a:lnSpc>
              <a:spcBef>
                <a:spcPts val="400"/>
              </a:spcBef>
              <a:spcAft>
                <a:spcPts val="0"/>
              </a:spcAft>
              <a:buSzPts val="1200"/>
              <a:buChar char="–"/>
              <a:defRPr sz="1200"/>
            </a:lvl4pPr>
            <a:lvl5pPr indent="-304800" lvl="4" marL="2286000" algn="l">
              <a:lnSpc>
                <a:spcPct val="100000"/>
              </a:lnSpc>
              <a:spcBef>
                <a:spcPts val="400"/>
              </a:spcBef>
              <a:spcAft>
                <a:spcPts val="0"/>
              </a:spcAft>
              <a:buSzPts val="1200"/>
              <a:buChar char="»"/>
              <a:defRPr sz="1200"/>
            </a:lvl5pPr>
            <a:lvl6pPr indent="-304800" lvl="5" marL="2743200" algn="l">
              <a:lnSpc>
                <a:spcPct val="100000"/>
              </a:lnSpc>
              <a:spcBef>
                <a:spcPts val="400"/>
              </a:spcBef>
              <a:spcAft>
                <a:spcPts val="0"/>
              </a:spcAft>
              <a:buSzPts val="1200"/>
              <a:buChar char="•"/>
              <a:defRPr sz="1200"/>
            </a:lvl6pPr>
            <a:lvl7pPr indent="-304800" lvl="6" marL="3200400" algn="l">
              <a:lnSpc>
                <a:spcPct val="100000"/>
              </a:lnSpc>
              <a:spcBef>
                <a:spcPts val="400"/>
              </a:spcBef>
              <a:spcAft>
                <a:spcPts val="0"/>
              </a:spcAft>
              <a:buSzPts val="1200"/>
              <a:buChar char="•"/>
              <a:defRPr sz="1200"/>
            </a:lvl7pPr>
            <a:lvl8pPr indent="-304800" lvl="7" marL="3657600" algn="l">
              <a:lnSpc>
                <a:spcPct val="100000"/>
              </a:lnSpc>
              <a:spcBef>
                <a:spcPts val="400"/>
              </a:spcBef>
              <a:spcAft>
                <a:spcPts val="0"/>
              </a:spcAft>
              <a:buSzPts val="1200"/>
              <a:buChar char="•"/>
              <a:defRPr sz="1200"/>
            </a:lvl8pPr>
            <a:lvl9pPr indent="-304800" lvl="8" marL="4114800" algn="l">
              <a:lnSpc>
                <a:spcPct val="100000"/>
              </a:lnSpc>
              <a:spcBef>
                <a:spcPts val="400"/>
              </a:spcBef>
              <a:spcAft>
                <a:spcPts val="0"/>
              </a:spcAft>
              <a:buSzPts val="1200"/>
              <a:buChar char="•"/>
              <a:defRPr sz="1200"/>
            </a:lvl9pPr>
          </a:lstStyle>
          <a:p/>
        </p:txBody>
      </p:sp>
      <p:sp>
        <p:nvSpPr>
          <p:cNvPr id="31" name="Google Shape;31;g10ef89237c5_0_368"/>
          <p:cNvSpPr txBox="1"/>
          <p:nvPr>
            <p:ph idx="2" type="body"/>
          </p:nvPr>
        </p:nvSpPr>
        <p:spPr>
          <a:xfrm>
            <a:off x="4832400" y="1688233"/>
            <a:ext cx="3999900" cy="4403700"/>
          </a:xfrm>
          <a:prstGeom prst="rect">
            <a:avLst/>
          </a:prstGeom>
          <a:noFill/>
          <a:ln>
            <a:noFill/>
          </a:ln>
        </p:spPr>
        <p:txBody>
          <a:bodyPr anchorCtr="0" anchor="t" bIns="45700" lIns="91425" spcFirstLastPara="1" rIns="91425" wrap="square" tIns="45700">
            <a:normAutofit/>
          </a:bodyPr>
          <a:lstStyle>
            <a:lvl1pPr indent="-317500" lvl="0" marL="457200" algn="l">
              <a:lnSpc>
                <a:spcPct val="100000"/>
              </a:lnSpc>
              <a:spcBef>
                <a:spcPts val="640"/>
              </a:spcBef>
              <a:spcAft>
                <a:spcPts val="0"/>
              </a:spcAft>
              <a:buSzPts val="1400"/>
              <a:buChar char="•"/>
              <a:defRPr sz="1400"/>
            </a:lvl1pPr>
            <a:lvl2pPr indent="-304800" lvl="1" marL="914400" algn="l">
              <a:lnSpc>
                <a:spcPct val="100000"/>
              </a:lnSpc>
              <a:spcBef>
                <a:spcPts val="560"/>
              </a:spcBef>
              <a:spcAft>
                <a:spcPts val="0"/>
              </a:spcAft>
              <a:buSzPts val="1200"/>
              <a:buChar char="–"/>
              <a:defRPr sz="1200"/>
            </a:lvl2pPr>
            <a:lvl3pPr indent="-304800" lvl="2" marL="1371600" algn="l">
              <a:lnSpc>
                <a:spcPct val="100000"/>
              </a:lnSpc>
              <a:spcBef>
                <a:spcPts val="480"/>
              </a:spcBef>
              <a:spcAft>
                <a:spcPts val="0"/>
              </a:spcAft>
              <a:buSzPts val="1200"/>
              <a:buChar char="•"/>
              <a:defRPr sz="1200"/>
            </a:lvl3pPr>
            <a:lvl4pPr indent="-304800" lvl="3" marL="1828800" algn="l">
              <a:lnSpc>
                <a:spcPct val="100000"/>
              </a:lnSpc>
              <a:spcBef>
                <a:spcPts val="400"/>
              </a:spcBef>
              <a:spcAft>
                <a:spcPts val="0"/>
              </a:spcAft>
              <a:buSzPts val="1200"/>
              <a:buChar char="–"/>
              <a:defRPr sz="1200"/>
            </a:lvl4pPr>
            <a:lvl5pPr indent="-304800" lvl="4" marL="2286000" algn="l">
              <a:lnSpc>
                <a:spcPct val="100000"/>
              </a:lnSpc>
              <a:spcBef>
                <a:spcPts val="400"/>
              </a:spcBef>
              <a:spcAft>
                <a:spcPts val="0"/>
              </a:spcAft>
              <a:buSzPts val="1200"/>
              <a:buChar char="»"/>
              <a:defRPr sz="1200"/>
            </a:lvl5pPr>
            <a:lvl6pPr indent="-304800" lvl="5" marL="2743200" algn="l">
              <a:lnSpc>
                <a:spcPct val="100000"/>
              </a:lnSpc>
              <a:spcBef>
                <a:spcPts val="400"/>
              </a:spcBef>
              <a:spcAft>
                <a:spcPts val="0"/>
              </a:spcAft>
              <a:buSzPts val="1200"/>
              <a:buChar char="•"/>
              <a:defRPr sz="1200"/>
            </a:lvl6pPr>
            <a:lvl7pPr indent="-304800" lvl="6" marL="3200400" algn="l">
              <a:lnSpc>
                <a:spcPct val="100000"/>
              </a:lnSpc>
              <a:spcBef>
                <a:spcPts val="400"/>
              </a:spcBef>
              <a:spcAft>
                <a:spcPts val="0"/>
              </a:spcAft>
              <a:buSzPts val="1200"/>
              <a:buChar char="•"/>
              <a:defRPr sz="1200"/>
            </a:lvl7pPr>
            <a:lvl8pPr indent="-304800" lvl="7" marL="3657600" algn="l">
              <a:lnSpc>
                <a:spcPct val="100000"/>
              </a:lnSpc>
              <a:spcBef>
                <a:spcPts val="400"/>
              </a:spcBef>
              <a:spcAft>
                <a:spcPts val="0"/>
              </a:spcAft>
              <a:buSzPts val="1200"/>
              <a:buChar char="•"/>
              <a:defRPr sz="1200"/>
            </a:lvl8pPr>
            <a:lvl9pPr indent="-304800" lvl="8" marL="4114800" algn="l">
              <a:lnSpc>
                <a:spcPct val="100000"/>
              </a:lnSpc>
              <a:spcBef>
                <a:spcPts val="400"/>
              </a:spcBef>
              <a:spcAft>
                <a:spcPts val="0"/>
              </a:spcAft>
              <a:buSzPts val="1200"/>
              <a:buChar char="•"/>
              <a:defRPr sz="1200"/>
            </a:lvl9pPr>
          </a:lstStyle>
          <a:p/>
        </p:txBody>
      </p:sp>
      <p:sp>
        <p:nvSpPr>
          <p:cNvPr id="32" name="Google Shape;32;g10ef89237c5_0_368"/>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tx">
  <p:cSld name="TITLE_AND_BODY">
    <p:spTree>
      <p:nvGrpSpPr>
        <p:cNvPr id="33" name="Shape 33"/>
        <p:cNvGrpSpPr/>
        <p:nvPr/>
      </p:nvGrpSpPr>
      <p:grpSpPr>
        <a:xfrm>
          <a:off x="0" y="0"/>
          <a:ext cx="0" cy="0"/>
          <a:chOff x="0" y="0"/>
          <a:chExt cx="0" cy="0"/>
        </a:xfrm>
      </p:grpSpPr>
      <p:sp>
        <p:nvSpPr>
          <p:cNvPr id="34" name="Google Shape;34;p28"/>
          <p:cNvSpPr txBox="1"/>
          <p:nvPr>
            <p:ph idx="1" type="body"/>
          </p:nvPr>
        </p:nvSpPr>
        <p:spPr>
          <a:xfrm>
            <a:off x="457201" y="1600200"/>
            <a:ext cx="8229601" cy="4572000"/>
          </a:xfrm>
          <a:prstGeom prst="rect">
            <a:avLst/>
          </a:prstGeom>
          <a:noFill/>
          <a:ln>
            <a:noFill/>
          </a:ln>
        </p:spPr>
        <p:txBody>
          <a:bodyPr anchorCtr="0" anchor="t" bIns="45675" lIns="45675" spcFirstLastPara="1" rIns="45675" wrap="square" tIns="45675">
            <a:normAutofit/>
          </a:bodyPr>
          <a:lstStyle>
            <a:lvl1pPr indent="-431800" lvl="0" marL="457200" algn="l">
              <a:lnSpc>
                <a:spcPct val="100000"/>
              </a:lnSpc>
              <a:spcBef>
                <a:spcPts val="300"/>
              </a:spcBef>
              <a:spcAft>
                <a:spcPts val="0"/>
              </a:spcAft>
              <a:buSzPts val="3200"/>
              <a:buChar char="•"/>
              <a:defRPr/>
            </a:lvl1pPr>
            <a:lvl2pPr indent="-431800" lvl="1" marL="914400" algn="l">
              <a:lnSpc>
                <a:spcPct val="100000"/>
              </a:lnSpc>
              <a:spcBef>
                <a:spcPts val="300"/>
              </a:spcBef>
              <a:spcAft>
                <a:spcPts val="0"/>
              </a:spcAft>
              <a:buSzPts val="3200"/>
              <a:buChar char="–"/>
              <a:defRPr/>
            </a:lvl2pPr>
            <a:lvl3pPr indent="-431800" lvl="2" marL="1371600" algn="l">
              <a:lnSpc>
                <a:spcPct val="100000"/>
              </a:lnSpc>
              <a:spcBef>
                <a:spcPts val="300"/>
              </a:spcBef>
              <a:spcAft>
                <a:spcPts val="0"/>
              </a:spcAft>
              <a:buSzPts val="3200"/>
              <a:buChar char="•"/>
              <a:defRPr/>
            </a:lvl3pPr>
            <a:lvl4pPr indent="-431800" lvl="3" marL="1828800" algn="l">
              <a:lnSpc>
                <a:spcPct val="100000"/>
              </a:lnSpc>
              <a:spcBef>
                <a:spcPts val="300"/>
              </a:spcBef>
              <a:spcAft>
                <a:spcPts val="0"/>
              </a:spcAft>
              <a:buSzPts val="3200"/>
              <a:buChar char="–"/>
              <a:defRPr/>
            </a:lvl4pPr>
            <a:lvl5pPr indent="-431800" lvl="4" marL="2286000" algn="l">
              <a:lnSpc>
                <a:spcPct val="100000"/>
              </a:lnSpc>
              <a:spcBef>
                <a:spcPts val="300"/>
              </a:spcBef>
              <a:spcAft>
                <a:spcPts val="0"/>
              </a:spcAft>
              <a:buSzPts val="3200"/>
              <a:buChar char="»"/>
              <a:defRPr/>
            </a:lvl5pPr>
            <a:lvl6pPr indent="-431800" lvl="5" marL="2743200" algn="l">
              <a:lnSpc>
                <a:spcPct val="100000"/>
              </a:lnSpc>
              <a:spcBef>
                <a:spcPts val="300"/>
              </a:spcBef>
              <a:spcAft>
                <a:spcPts val="0"/>
              </a:spcAft>
              <a:buSzPts val="3200"/>
              <a:buChar char="•"/>
              <a:defRPr/>
            </a:lvl6pPr>
            <a:lvl7pPr indent="-431800" lvl="6" marL="3200400" algn="l">
              <a:lnSpc>
                <a:spcPct val="100000"/>
              </a:lnSpc>
              <a:spcBef>
                <a:spcPts val="300"/>
              </a:spcBef>
              <a:spcAft>
                <a:spcPts val="0"/>
              </a:spcAft>
              <a:buSzPts val="3200"/>
              <a:buChar char="•"/>
              <a:defRPr/>
            </a:lvl7pPr>
            <a:lvl8pPr indent="-431800" lvl="7" marL="3657600" algn="l">
              <a:lnSpc>
                <a:spcPct val="100000"/>
              </a:lnSpc>
              <a:spcBef>
                <a:spcPts val="300"/>
              </a:spcBef>
              <a:spcAft>
                <a:spcPts val="0"/>
              </a:spcAft>
              <a:buSzPts val="3200"/>
              <a:buChar char="•"/>
              <a:defRPr/>
            </a:lvl8pPr>
            <a:lvl9pPr indent="-431800" lvl="8" marL="4114800" algn="l">
              <a:lnSpc>
                <a:spcPct val="100000"/>
              </a:lnSpc>
              <a:spcBef>
                <a:spcPts val="300"/>
              </a:spcBef>
              <a:spcAft>
                <a:spcPts val="0"/>
              </a:spcAft>
              <a:buSzPts val="3200"/>
              <a:buChar char="•"/>
              <a:defRPr/>
            </a:lvl9pPr>
          </a:lstStyle>
          <a:p/>
        </p:txBody>
      </p:sp>
      <p:sp>
        <p:nvSpPr>
          <p:cNvPr id="35" name="Google Shape;35;p28"/>
          <p:cNvSpPr txBox="1"/>
          <p:nvPr>
            <p:ph type="title"/>
          </p:nvPr>
        </p:nvSpPr>
        <p:spPr>
          <a:xfrm>
            <a:off x="228600" y="228600"/>
            <a:ext cx="8686800" cy="1143000"/>
          </a:xfrm>
          <a:prstGeom prst="rect">
            <a:avLst/>
          </a:prstGeom>
          <a:solidFill>
            <a:srgbClr val="A9DCF2">
              <a:alpha val="63921"/>
            </a:srgbClr>
          </a:solidFill>
          <a:ln>
            <a:noFill/>
          </a:ln>
        </p:spPr>
        <p:txBody>
          <a:bodyPr anchorCtr="0" anchor="ctr" bIns="45675" lIns="45675" spcFirstLastPara="1" rIns="45675" wrap="square" tIns="45675">
            <a:normAutofit/>
          </a:bodyPr>
          <a:lstStyle>
            <a:lvl1pPr lvl="0" algn="ctr">
              <a:lnSpc>
                <a:spcPct val="100000"/>
              </a:lnSpc>
              <a:spcBef>
                <a:spcPts val="0"/>
              </a:spcBef>
              <a:spcAft>
                <a:spcPts val="0"/>
              </a:spcAft>
              <a:buClr>
                <a:srgbClr val="105775"/>
              </a:buClr>
              <a:buSzPts val="1800"/>
              <a:buNone/>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p:txBody>
      </p:sp>
      <p:sp>
        <p:nvSpPr>
          <p:cNvPr id="36" name="Google Shape;36;p28"/>
          <p:cNvSpPr txBox="1"/>
          <p:nvPr>
            <p:ph idx="12" type="sldNum"/>
          </p:nvPr>
        </p:nvSpPr>
        <p:spPr>
          <a:xfrm>
            <a:off x="8388925" y="6397962"/>
            <a:ext cx="297875" cy="281901"/>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65"/>
          <p:cNvSpPr txBox="1"/>
          <p:nvPr>
            <p:ph type="title"/>
          </p:nvPr>
        </p:nvSpPr>
        <p:spPr>
          <a:xfrm>
            <a:off x="457200" y="274638"/>
            <a:ext cx="8229600" cy="1143000"/>
          </a:xfrm>
          <a:prstGeom prst="rect">
            <a:avLst/>
          </a:prstGeom>
          <a:solidFill>
            <a:srgbClr val="A9DCF2">
              <a:alpha val="63921"/>
            </a:srgbClr>
          </a:solid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5"/>
          <p:cNvSpPr txBox="1"/>
          <p:nvPr>
            <p:ph idx="1" type="body"/>
          </p:nvPr>
        </p:nvSpPr>
        <p:spPr>
          <a:xfrm>
            <a:off x="914400" y="1524000"/>
            <a:ext cx="3582988" cy="650875"/>
          </a:xfrm>
          <a:prstGeom prst="rect">
            <a:avLst/>
          </a:prstGeom>
          <a:solidFill>
            <a:srgbClr val="E8F7EB"/>
          </a:solidFill>
          <a:ln>
            <a:noFill/>
          </a:ln>
        </p:spPr>
        <p:txBody>
          <a:bodyPr anchorCtr="0" anchor="b" bIns="45700" lIns="91425" spcFirstLastPara="1" rIns="91425" wrap="square" tIns="45700">
            <a:noAutofit/>
          </a:bodyPr>
          <a:lstStyle>
            <a:lvl1pPr indent="-228600" lvl="0" marL="457200" algn="l">
              <a:lnSpc>
                <a:spcPct val="100000"/>
              </a:lnSpc>
              <a:spcBef>
                <a:spcPts val="420"/>
              </a:spcBef>
              <a:spcAft>
                <a:spcPts val="0"/>
              </a:spcAft>
              <a:buClr>
                <a:schemeClr val="dk1"/>
              </a:buClr>
              <a:buSzPts val="2100"/>
              <a:buNone/>
              <a:defRPr b="1" sz="21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0" name="Google Shape;40;p6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1" name="Google Shape;41;p65"/>
          <p:cNvSpPr txBox="1"/>
          <p:nvPr>
            <p:ph idx="3" type="body"/>
          </p:nvPr>
        </p:nvSpPr>
        <p:spPr>
          <a:xfrm>
            <a:off x="5105400" y="1535113"/>
            <a:ext cx="3581400" cy="639762"/>
          </a:xfrm>
          <a:prstGeom prst="rect">
            <a:avLst/>
          </a:prstGeom>
          <a:solidFill>
            <a:srgbClr val="E8F7EB"/>
          </a:solidFill>
          <a:ln>
            <a:noFill/>
          </a:ln>
        </p:spPr>
        <p:txBody>
          <a:bodyPr anchorCtr="0" anchor="b" bIns="45700" lIns="91425" spcFirstLastPara="1" rIns="91425" wrap="square" tIns="45700">
            <a:normAutofit/>
          </a:bodyPr>
          <a:lstStyle>
            <a:lvl1pPr indent="-228600" lvl="0" marL="457200" algn="l">
              <a:lnSpc>
                <a:spcPct val="100000"/>
              </a:lnSpc>
              <a:spcBef>
                <a:spcPts val="420"/>
              </a:spcBef>
              <a:spcAft>
                <a:spcPts val="0"/>
              </a:spcAft>
              <a:buClr>
                <a:schemeClr val="dk1"/>
              </a:buClr>
              <a:buSzPts val="2100"/>
              <a:buNone/>
              <a:defRPr b="1" sz="21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2" name="Google Shape;42;p65"/>
          <p:cNvSpPr txBox="1"/>
          <p:nvPr>
            <p:ph idx="4" type="body"/>
          </p:nvPr>
        </p:nvSpPr>
        <p:spPr>
          <a:xfrm>
            <a:off x="4648200" y="2174875"/>
            <a:ext cx="4038600"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3" name="Google Shape;43;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65"/>
          <p:cNvSpPr/>
          <p:nvPr/>
        </p:nvSpPr>
        <p:spPr>
          <a:xfrm>
            <a:off x="457200" y="1524000"/>
            <a:ext cx="457200" cy="65151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7" name="Google Shape;47;p65"/>
          <p:cNvSpPr/>
          <p:nvPr/>
        </p:nvSpPr>
        <p:spPr>
          <a:xfrm>
            <a:off x="4648200" y="1524000"/>
            <a:ext cx="457200" cy="65151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pic>
        <p:nvPicPr>
          <p:cNvPr id="48" name="Google Shape;48;p65"/>
          <p:cNvPicPr preferRelativeResize="0"/>
          <p:nvPr/>
        </p:nvPicPr>
        <p:blipFill rotWithShape="1">
          <a:blip r:embed="rId2">
            <a:alphaModFix/>
          </a:blip>
          <a:srcRect b="0" l="0" r="0" t="0"/>
          <a:stretch/>
        </p:blipFill>
        <p:spPr>
          <a:xfrm>
            <a:off x="7467600" y="5974442"/>
            <a:ext cx="1559301" cy="74703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_No_VTSS">
  <p:cSld name="1_Blank_No_VTSS">
    <p:bg>
      <p:bgPr>
        <a:solidFill>
          <a:schemeClr val="lt1"/>
        </a:solidFill>
      </p:bgPr>
    </p:bg>
    <p:spTree>
      <p:nvGrpSpPr>
        <p:cNvPr id="49" name="Shape 49"/>
        <p:cNvGrpSpPr/>
        <p:nvPr/>
      </p:nvGrpSpPr>
      <p:grpSpPr>
        <a:xfrm>
          <a:off x="0" y="0"/>
          <a:ext cx="0" cy="0"/>
          <a:chOff x="0" y="0"/>
          <a:chExt cx="0" cy="0"/>
        </a:xfrm>
      </p:grpSpPr>
      <p:sp>
        <p:nvSpPr>
          <p:cNvPr id="50" name="Google Shape;50;p7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pic>
        <p:nvPicPr>
          <p:cNvPr descr="Decorative Image of Smiling kids" id="54" name="Google Shape;54;p61" title="Decorative image"/>
          <p:cNvPicPr preferRelativeResize="0"/>
          <p:nvPr/>
        </p:nvPicPr>
        <p:blipFill rotWithShape="1">
          <a:blip r:embed="rId2">
            <a:alphaModFix/>
          </a:blip>
          <a:srcRect b="0" l="0" r="0" t="0"/>
          <a:stretch/>
        </p:blipFill>
        <p:spPr>
          <a:xfrm>
            <a:off x="0" y="1556656"/>
            <a:ext cx="9147018" cy="2849511"/>
          </a:xfrm>
          <a:prstGeom prst="rect">
            <a:avLst/>
          </a:prstGeom>
          <a:noFill/>
          <a:ln>
            <a:noFill/>
          </a:ln>
        </p:spPr>
      </p:pic>
      <p:sp>
        <p:nvSpPr>
          <p:cNvPr id="55" name="Google Shape;55;p61"/>
          <p:cNvSpPr txBox="1"/>
          <p:nvPr>
            <p:ph type="ctrTitle"/>
          </p:nvPr>
        </p:nvSpPr>
        <p:spPr>
          <a:xfrm>
            <a:off x="953254" y="3671154"/>
            <a:ext cx="7240509" cy="1470025"/>
          </a:xfrm>
          <a:prstGeom prst="rect">
            <a:avLst/>
          </a:prstGeom>
          <a:solidFill>
            <a:schemeClr val="lt1">
              <a:alpha val="63921"/>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61"/>
          <p:cNvSpPr txBox="1"/>
          <p:nvPr>
            <p:ph idx="1" type="subTitle"/>
          </p:nvPr>
        </p:nvSpPr>
        <p:spPr>
          <a:xfrm>
            <a:off x="1373109" y="5257800"/>
            <a:ext cx="6400800" cy="914400"/>
          </a:xfrm>
          <a:prstGeom prst="rect">
            <a:avLst/>
          </a:prstGeom>
          <a:solidFill>
            <a:schemeClr val="lt1">
              <a:alpha val="63921"/>
            </a:schemeClr>
          </a:solid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57" name="Google Shape;57;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pic>
        <p:nvPicPr>
          <p:cNvPr id="60" name="Google Shape;60;p61"/>
          <p:cNvPicPr preferRelativeResize="0"/>
          <p:nvPr/>
        </p:nvPicPr>
        <p:blipFill rotWithShape="1">
          <a:blip r:embed="rId3">
            <a:alphaModFix/>
          </a:blip>
          <a:srcRect b="0" l="0" r="0" t="0"/>
          <a:stretch/>
        </p:blipFill>
        <p:spPr>
          <a:xfrm>
            <a:off x="3129104" y="82049"/>
            <a:ext cx="2885793" cy="138253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type="secHead">
  <p:cSld name="SECTION_HEADER">
    <p:spTree>
      <p:nvGrpSpPr>
        <p:cNvPr id="61" name="Shape 61"/>
        <p:cNvGrpSpPr/>
        <p:nvPr/>
      </p:nvGrpSpPr>
      <p:grpSpPr>
        <a:xfrm>
          <a:off x="0" y="0"/>
          <a:ext cx="0" cy="0"/>
          <a:chOff x="0" y="0"/>
          <a:chExt cx="0" cy="0"/>
        </a:xfrm>
      </p:grpSpPr>
      <p:sp>
        <p:nvSpPr>
          <p:cNvPr id="62" name="Google Shape;62;p29"/>
          <p:cNvSpPr txBox="1"/>
          <p:nvPr>
            <p:ph type="title"/>
          </p:nvPr>
        </p:nvSpPr>
        <p:spPr>
          <a:xfrm>
            <a:off x="722312" y="4406900"/>
            <a:ext cx="7772401" cy="1362075"/>
          </a:xfrm>
          <a:prstGeom prst="rect">
            <a:avLst/>
          </a:prstGeom>
          <a:noFill/>
          <a:ln>
            <a:noFill/>
          </a:ln>
        </p:spPr>
        <p:txBody>
          <a:bodyPr anchorCtr="0" anchor="t" bIns="45675" lIns="45675" spcFirstLastPara="1" rIns="45675" wrap="square" tIns="45675">
            <a:normAutofit/>
          </a:bodyPr>
          <a:lstStyle>
            <a:lvl1pPr lvl="0" algn="l">
              <a:lnSpc>
                <a:spcPct val="100000"/>
              </a:lnSpc>
              <a:spcBef>
                <a:spcPts val="0"/>
              </a:spcBef>
              <a:spcAft>
                <a:spcPts val="0"/>
              </a:spcAft>
              <a:buClr>
                <a:srgbClr val="000000"/>
              </a:buClr>
              <a:buSzPts val="4000"/>
              <a:buFont typeface="Verdana"/>
              <a:buNone/>
              <a:defRPr b="1">
                <a:solidFill>
                  <a:srgbClr val="000000"/>
                </a:solidFill>
              </a:defRPr>
            </a:lvl1pPr>
            <a:lvl2pPr lvl="1" algn="ctr">
              <a:lnSpc>
                <a:spcPct val="100000"/>
              </a:lnSpc>
              <a:spcBef>
                <a:spcPts val="0"/>
              </a:spcBef>
              <a:spcAft>
                <a:spcPts val="0"/>
              </a:spcAft>
              <a:buClr>
                <a:srgbClr val="105775"/>
              </a:buClr>
              <a:buSzPts val="1800"/>
              <a:buNone/>
              <a:defRPr/>
            </a:lvl2pPr>
            <a:lvl3pPr lvl="2" algn="ctr">
              <a:lnSpc>
                <a:spcPct val="100000"/>
              </a:lnSpc>
              <a:spcBef>
                <a:spcPts val="0"/>
              </a:spcBef>
              <a:spcAft>
                <a:spcPts val="0"/>
              </a:spcAft>
              <a:buClr>
                <a:srgbClr val="105775"/>
              </a:buClr>
              <a:buSzPts val="1800"/>
              <a:buNone/>
              <a:defRPr/>
            </a:lvl3pPr>
            <a:lvl4pPr lvl="3" algn="ctr">
              <a:lnSpc>
                <a:spcPct val="100000"/>
              </a:lnSpc>
              <a:spcBef>
                <a:spcPts val="0"/>
              </a:spcBef>
              <a:spcAft>
                <a:spcPts val="0"/>
              </a:spcAft>
              <a:buClr>
                <a:srgbClr val="105775"/>
              </a:buClr>
              <a:buSzPts val="1800"/>
              <a:buNone/>
              <a:defRPr/>
            </a:lvl4pPr>
            <a:lvl5pPr lvl="4" algn="ctr">
              <a:lnSpc>
                <a:spcPct val="100000"/>
              </a:lnSpc>
              <a:spcBef>
                <a:spcPts val="0"/>
              </a:spcBef>
              <a:spcAft>
                <a:spcPts val="0"/>
              </a:spcAft>
              <a:buClr>
                <a:srgbClr val="105775"/>
              </a:buClr>
              <a:buSzPts val="1800"/>
              <a:buNone/>
              <a:defRPr/>
            </a:lvl5pPr>
            <a:lvl6pPr lvl="5" algn="ctr">
              <a:lnSpc>
                <a:spcPct val="100000"/>
              </a:lnSpc>
              <a:spcBef>
                <a:spcPts val="0"/>
              </a:spcBef>
              <a:spcAft>
                <a:spcPts val="0"/>
              </a:spcAft>
              <a:buClr>
                <a:srgbClr val="105775"/>
              </a:buClr>
              <a:buSzPts val="1800"/>
              <a:buNone/>
              <a:defRPr/>
            </a:lvl6pPr>
            <a:lvl7pPr lvl="6" algn="ctr">
              <a:lnSpc>
                <a:spcPct val="100000"/>
              </a:lnSpc>
              <a:spcBef>
                <a:spcPts val="0"/>
              </a:spcBef>
              <a:spcAft>
                <a:spcPts val="0"/>
              </a:spcAft>
              <a:buClr>
                <a:srgbClr val="105775"/>
              </a:buClr>
              <a:buSzPts val="1800"/>
              <a:buNone/>
              <a:defRPr/>
            </a:lvl7pPr>
            <a:lvl8pPr lvl="7" algn="ctr">
              <a:lnSpc>
                <a:spcPct val="100000"/>
              </a:lnSpc>
              <a:spcBef>
                <a:spcPts val="0"/>
              </a:spcBef>
              <a:spcAft>
                <a:spcPts val="0"/>
              </a:spcAft>
              <a:buClr>
                <a:srgbClr val="105775"/>
              </a:buClr>
              <a:buSzPts val="1800"/>
              <a:buNone/>
              <a:defRPr/>
            </a:lvl8pPr>
            <a:lvl9pPr lvl="8" algn="ctr">
              <a:lnSpc>
                <a:spcPct val="100000"/>
              </a:lnSpc>
              <a:spcBef>
                <a:spcPts val="0"/>
              </a:spcBef>
              <a:spcAft>
                <a:spcPts val="0"/>
              </a:spcAft>
              <a:buClr>
                <a:srgbClr val="105775"/>
              </a:buClr>
              <a:buSzPts val="1800"/>
              <a:buNone/>
              <a:defRPr/>
            </a:lvl9pPr>
          </a:lstStyle>
          <a:p/>
        </p:txBody>
      </p:sp>
      <p:sp>
        <p:nvSpPr>
          <p:cNvPr id="63" name="Google Shape;63;p29"/>
          <p:cNvSpPr txBox="1"/>
          <p:nvPr>
            <p:ph idx="1" type="body"/>
          </p:nvPr>
        </p:nvSpPr>
        <p:spPr>
          <a:xfrm>
            <a:off x="722312" y="2906713"/>
            <a:ext cx="7772401" cy="1500188"/>
          </a:xfrm>
          <a:prstGeom prst="rect">
            <a:avLst/>
          </a:prstGeom>
          <a:noFill/>
          <a:ln>
            <a:noFill/>
          </a:ln>
        </p:spPr>
        <p:txBody>
          <a:bodyPr anchorCtr="0" anchor="b" bIns="45675" lIns="45675" spcFirstLastPara="1" rIns="45675" wrap="square" tIns="45675">
            <a:normAutofit/>
          </a:bodyPr>
          <a:lstStyle>
            <a:lvl1pPr indent="-228600" lvl="0" marL="457200" algn="l">
              <a:lnSpc>
                <a:spcPct val="100000"/>
              </a:lnSpc>
              <a:spcBef>
                <a:spcPts val="400"/>
              </a:spcBef>
              <a:spcAft>
                <a:spcPts val="0"/>
              </a:spcAft>
              <a:buClr>
                <a:srgbClr val="888888"/>
              </a:buClr>
              <a:buSzPts val="2000"/>
              <a:buFont typeface="Verdana"/>
              <a:buNone/>
              <a:defRPr sz="2000">
                <a:solidFill>
                  <a:srgbClr val="888888"/>
                </a:solidFill>
              </a:defRPr>
            </a:lvl1pPr>
            <a:lvl2pPr indent="-228600" lvl="1" marL="914400" algn="l">
              <a:lnSpc>
                <a:spcPct val="100000"/>
              </a:lnSpc>
              <a:spcBef>
                <a:spcPts val="400"/>
              </a:spcBef>
              <a:spcAft>
                <a:spcPts val="0"/>
              </a:spcAft>
              <a:buClr>
                <a:srgbClr val="888888"/>
              </a:buClr>
              <a:buSzPts val="2000"/>
              <a:buFont typeface="Verdana"/>
              <a:buNone/>
              <a:defRPr sz="2000">
                <a:solidFill>
                  <a:srgbClr val="888888"/>
                </a:solidFill>
              </a:defRPr>
            </a:lvl2pPr>
            <a:lvl3pPr indent="-228600" lvl="2" marL="1371600" algn="l">
              <a:lnSpc>
                <a:spcPct val="100000"/>
              </a:lnSpc>
              <a:spcBef>
                <a:spcPts val="400"/>
              </a:spcBef>
              <a:spcAft>
                <a:spcPts val="0"/>
              </a:spcAft>
              <a:buClr>
                <a:srgbClr val="888888"/>
              </a:buClr>
              <a:buSzPts val="2000"/>
              <a:buFont typeface="Verdana"/>
              <a:buNone/>
              <a:defRPr sz="2000">
                <a:solidFill>
                  <a:srgbClr val="888888"/>
                </a:solidFill>
              </a:defRPr>
            </a:lvl3pPr>
            <a:lvl4pPr indent="-228600" lvl="3" marL="1828800" algn="l">
              <a:lnSpc>
                <a:spcPct val="100000"/>
              </a:lnSpc>
              <a:spcBef>
                <a:spcPts val="400"/>
              </a:spcBef>
              <a:spcAft>
                <a:spcPts val="0"/>
              </a:spcAft>
              <a:buClr>
                <a:srgbClr val="888888"/>
              </a:buClr>
              <a:buSzPts val="2000"/>
              <a:buFont typeface="Verdana"/>
              <a:buNone/>
              <a:defRPr sz="2000">
                <a:solidFill>
                  <a:srgbClr val="888888"/>
                </a:solidFill>
              </a:defRPr>
            </a:lvl4pPr>
            <a:lvl5pPr indent="-228600" lvl="4" marL="2286000" algn="l">
              <a:lnSpc>
                <a:spcPct val="100000"/>
              </a:lnSpc>
              <a:spcBef>
                <a:spcPts val="400"/>
              </a:spcBef>
              <a:spcAft>
                <a:spcPts val="0"/>
              </a:spcAft>
              <a:buClr>
                <a:srgbClr val="888888"/>
              </a:buClr>
              <a:buSzPts val="2000"/>
              <a:buFont typeface="Verdana"/>
              <a:buNone/>
              <a:defRPr sz="2000">
                <a:solidFill>
                  <a:srgbClr val="888888"/>
                </a:solidFill>
              </a:defRPr>
            </a:lvl5pPr>
            <a:lvl6pPr indent="-431800" lvl="5" marL="2743200" algn="l">
              <a:lnSpc>
                <a:spcPct val="100000"/>
              </a:lnSpc>
              <a:spcBef>
                <a:spcPts val="300"/>
              </a:spcBef>
              <a:spcAft>
                <a:spcPts val="0"/>
              </a:spcAft>
              <a:buSzPts val="3200"/>
              <a:buChar char="•"/>
              <a:defRPr/>
            </a:lvl6pPr>
            <a:lvl7pPr indent="-431800" lvl="6" marL="3200400" algn="l">
              <a:lnSpc>
                <a:spcPct val="100000"/>
              </a:lnSpc>
              <a:spcBef>
                <a:spcPts val="300"/>
              </a:spcBef>
              <a:spcAft>
                <a:spcPts val="0"/>
              </a:spcAft>
              <a:buSzPts val="3200"/>
              <a:buChar char="•"/>
              <a:defRPr/>
            </a:lvl7pPr>
            <a:lvl8pPr indent="-431800" lvl="7" marL="3657600" algn="l">
              <a:lnSpc>
                <a:spcPct val="100000"/>
              </a:lnSpc>
              <a:spcBef>
                <a:spcPts val="300"/>
              </a:spcBef>
              <a:spcAft>
                <a:spcPts val="0"/>
              </a:spcAft>
              <a:buSzPts val="3200"/>
              <a:buChar char="•"/>
              <a:defRPr/>
            </a:lvl8pPr>
            <a:lvl9pPr indent="-431800" lvl="8" marL="4114800" algn="l">
              <a:lnSpc>
                <a:spcPct val="100000"/>
              </a:lnSpc>
              <a:spcBef>
                <a:spcPts val="300"/>
              </a:spcBef>
              <a:spcAft>
                <a:spcPts val="0"/>
              </a:spcAft>
              <a:buSzPts val="3200"/>
              <a:buChar char="•"/>
              <a:defRPr/>
            </a:lvl9pPr>
          </a:lstStyle>
          <a:p/>
        </p:txBody>
      </p:sp>
      <p:sp>
        <p:nvSpPr>
          <p:cNvPr id="64" name="Google Shape;64;p29"/>
          <p:cNvSpPr/>
          <p:nvPr/>
        </p:nvSpPr>
        <p:spPr>
          <a:xfrm>
            <a:off x="-1" y="2214563"/>
            <a:ext cx="9144001" cy="681038"/>
          </a:xfrm>
          <a:prstGeom prst="rect">
            <a:avLst/>
          </a:prstGeom>
          <a:gradFill>
            <a:gsLst>
              <a:gs pos="0">
                <a:schemeClr val="accent5"/>
              </a:gs>
              <a:gs pos="75000">
                <a:srgbClr val="7DCCED"/>
              </a:gs>
              <a:gs pos="100000">
                <a:srgbClr val="FFFFFF"/>
              </a:gs>
            </a:gsLst>
            <a:lin ang="54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Verdana"/>
              <a:buNone/>
            </a:pPr>
            <a:r>
              <a:t/>
            </a:r>
            <a:endParaRPr b="0" i="0" sz="1800" u="none" cap="none" strike="noStrike">
              <a:solidFill>
                <a:srgbClr val="FFFFFF"/>
              </a:solidFill>
              <a:latin typeface="Verdana"/>
              <a:ea typeface="Verdana"/>
              <a:cs typeface="Verdana"/>
              <a:sym typeface="Verdana"/>
            </a:endParaRPr>
          </a:p>
        </p:txBody>
      </p:sp>
      <p:pic>
        <p:nvPicPr>
          <p:cNvPr descr="Google Shape;60;p36" id="65" name="Google Shape;65;p29"/>
          <p:cNvPicPr preferRelativeResize="0"/>
          <p:nvPr/>
        </p:nvPicPr>
        <p:blipFill rotWithShape="1">
          <a:blip r:embed="rId2">
            <a:alphaModFix/>
          </a:blip>
          <a:srcRect b="0" l="0" r="0" t="0"/>
          <a:stretch/>
        </p:blipFill>
        <p:spPr>
          <a:xfrm>
            <a:off x="-2" y="0"/>
            <a:ext cx="9144002" cy="2214564"/>
          </a:xfrm>
          <a:prstGeom prst="rect">
            <a:avLst/>
          </a:prstGeom>
          <a:noFill/>
          <a:ln>
            <a:noFill/>
          </a:ln>
          <a:effectLst>
            <a:reflection blurRad="0" dir="0" dist="0" endA="0" endPos="40000" fadeDir="5400000" kx="0" rotWithShape="0" algn="bl" stA="52000" stPos="0" sy="-100000" ky="0"/>
          </a:effectLst>
        </p:spPr>
      </p:pic>
      <p:pic>
        <p:nvPicPr>
          <p:cNvPr descr="Google Shape;61;p36" id="66" name="Google Shape;66;p29"/>
          <p:cNvPicPr preferRelativeResize="0"/>
          <p:nvPr/>
        </p:nvPicPr>
        <p:blipFill rotWithShape="1">
          <a:blip r:embed="rId3">
            <a:alphaModFix/>
          </a:blip>
          <a:srcRect b="0" l="0" r="0" t="0"/>
          <a:stretch/>
        </p:blipFill>
        <p:spPr>
          <a:xfrm>
            <a:off x="76200" y="76200"/>
            <a:ext cx="990600" cy="474579"/>
          </a:xfrm>
          <a:prstGeom prst="rect">
            <a:avLst/>
          </a:prstGeom>
          <a:noFill/>
          <a:ln>
            <a:noFill/>
          </a:ln>
        </p:spPr>
      </p:pic>
      <p:sp>
        <p:nvSpPr>
          <p:cNvPr id="67" name="Google Shape;67;p29"/>
          <p:cNvSpPr txBox="1"/>
          <p:nvPr>
            <p:ph idx="12" type="sldNum"/>
          </p:nvPr>
        </p:nvSpPr>
        <p:spPr>
          <a:xfrm>
            <a:off x="8388925" y="6397962"/>
            <a:ext cx="297875" cy="281901"/>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888888"/>
              </a:buClr>
              <a:buSzPts val="1200"/>
              <a:buFont typeface="Verdana"/>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One Content">
  <p:cSld name="4_One Content">
    <p:spTree>
      <p:nvGrpSpPr>
        <p:cNvPr id="68" name="Shape 68"/>
        <p:cNvGrpSpPr/>
        <p:nvPr/>
      </p:nvGrpSpPr>
      <p:grpSpPr>
        <a:xfrm>
          <a:off x="0" y="0"/>
          <a:ext cx="0" cy="0"/>
          <a:chOff x="0" y="0"/>
          <a:chExt cx="0" cy="0"/>
        </a:xfrm>
      </p:grpSpPr>
      <p:sp>
        <p:nvSpPr>
          <p:cNvPr id="69" name="Google Shape;69;g8ba41fafaa_1_368"/>
          <p:cNvSpPr txBox="1"/>
          <p:nvPr>
            <p:ph type="title"/>
          </p:nvPr>
        </p:nvSpPr>
        <p:spPr>
          <a:xfrm>
            <a:off x="2743200" y="256814"/>
            <a:ext cx="5943600" cy="1143000"/>
          </a:xfrm>
          <a:prstGeom prst="rect">
            <a:avLst/>
          </a:prstGeom>
          <a:solidFill>
            <a:srgbClr val="A9DCF2">
              <a:alpha val="62352"/>
            </a:srgbClr>
          </a:soli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g8ba41fafaa_1_368"/>
          <p:cNvSpPr txBox="1"/>
          <p:nvPr>
            <p:ph idx="1" type="body"/>
          </p:nvPr>
        </p:nvSpPr>
        <p:spPr>
          <a:xfrm>
            <a:off x="457200" y="1600200"/>
            <a:ext cx="8229600" cy="3352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71" name="Google Shape;71;g8ba41fafaa_1_36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Verdana"/>
              <a:buNone/>
              <a:defRPr/>
            </a:lvl1pPr>
            <a:lvl2pPr lvl="1" algn="l">
              <a:lnSpc>
                <a:spcPct val="100000"/>
              </a:lnSpc>
              <a:spcBef>
                <a:spcPts val="0"/>
              </a:spcBef>
              <a:spcAft>
                <a:spcPts val="0"/>
              </a:spcAft>
              <a:buClr>
                <a:schemeClr val="dk1"/>
              </a:buClr>
              <a:buSzPts val="1400"/>
              <a:buFont typeface="Verdana"/>
              <a:buNone/>
              <a:defRPr/>
            </a:lvl2pPr>
            <a:lvl3pPr lvl="2" algn="l">
              <a:lnSpc>
                <a:spcPct val="100000"/>
              </a:lnSpc>
              <a:spcBef>
                <a:spcPts val="0"/>
              </a:spcBef>
              <a:spcAft>
                <a:spcPts val="0"/>
              </a:spcAft>
              <a:buClr>
                <a:schemeClr val="dk1"/>
              </a:buClr>
              <a:buSzPts val="1400"/>
              <a:buFont typeface="Verdana"/>
              <a:buNone/>
              <a:defRPr/>
            </a:lvl3pPr>
            <a:lvl4pPr lvl="3" algn="l">
              <a:lnSpc>
                <a:spcPct val="100000"/>
              </a:lnSpc>
              <a:spcBef>
                <a:spcPts val="0"/>
              </a:spcBef>
              <a:spcAft>
                <a:spcPts val="0"/>
              </a:spcAft>
              <a:buClr>
                <a:schemeClr val="dk1"/>
              </a:buClr>
              <a:buSzPts val="1400"/>
              <a:buFont typeface="Verdana"/>
              <a:buNone/>
              <a:defRPr/>
            </a:lvl4pPr>
            <a:lvl5pPr lvl="4" algn="l">
              <a:lnSpc>
                <a:spcPct val="100000"/>
              </a:lnSpc>
              <a:spcBef>
                <a:spcPts val="0"/>
              </a:spcBef>
              <a:spcAft>
                <a:spcPts val="0"/>
              </a:spcAft>
              <a:buClr>
                <a:schemeClr val="dk1"/>
              </a:buClr>
              <a:buSzPts val="1400"/>
              <a:buFont typeface="Verdana"/>
              <a:buNone/>
              <a:defRPr/>
            </a:lvl5pPr>
            <a:lvl6pPr lvl="5" algn="l">
              <a:lnSpc>
                <a:spcPct val="100000"/>
              </a:lnSpc>
              <a:spcBef>
                <a:spcPts val="0"/>
              </a:spcBef>
              <a:spcAft>
                <a:spcPts val="0"/>
              </a:spcAft>
              <a:buClr>
                <a:schemeClr val="dk1"/>
              </a:buClr>
              <a:buSzPts val="1400"/>
              <a:buFont typeface="Verdana"/>
              <a:buNone/>
              <a:defRPr/>
            </a:lvl6pPr>
            <a:lvl7pPr lvl="6" algn="l">
              <a:lnSpc>
                <a:spcPct val="100000"/>
              </a:lnSpc>
              <a:spcBef>
                <a:spcPts val="0"/>
              </a:spcBef>
              <a:spcAft>
                <a:spcPts val="0"/>
              </a:spcAft>
              <a:buClr>
                <a:schemeClr val="dk1"/>
              </a:buClr>
              <a:buSzPts val="1400"/>
              <a:buFont typeface="Verdana"/>
              <a:buNone/>
              <a:defRPr/>
            </a:lvl7pPr>
            <a:lvl8pPr lvl="7" algn="l">
              <a:lnSpc>
                <a:spcPct val="100000"/>
              </a:lnSpc>
              <a:spcBef>
                <a:spcPts val="0"/>
              </a:spcBef>
              <a:spcAft>
                <a:spcPts val="0"/>
              </a:spcAft>
              <a:buClr>
                <a:schemeClr val="dk1"/>
              </a:buClr>
              <a:buSzPts val="1400"/>
              <a:buFont typeface="Verdana"/>
              <a:buNone/>
              <a:defRPr/>
            </a:lvl8pPr>
            <a:lvl9pPr lvl="8" algn="l">
              <a:lnSpc>
                <a:spcPct val="100000"/>
              </a:lnSpc>
              <a:spcBef>
                <a:spcPts val="0"/>
              </a:spcBef>
              <a:spcAft>
                <a:spcPts val="0"/>
              </a:spcAft>
              <a:buClr>
                <a:schemeClr val="dk1"/>
              </a:buClr>
              <a:buSzPts val="1400"/>
              <a:buFont typeface="Verdana"/>
              <a:buNone/>
              <a:defRPr/>
            </a:lvl9pPr>
          </a:lstStyle>
          <a:p/>
        </p:txBody>
      </p:sp>
      <p:sp>
        <p:nvSpPr>
          <p:cNvPr id="72" name="Google Shape;72;g8ba41fafaa_1_36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Verdana"/>
              <a:buNone/>
              <a:defRPr/>
            </a:lvl1pPr>
            <a:lvl2pPr lvl="1" algn="l">
              <a:lnSpc>
                <a:spcPct val="100000"/>
              </a:lnSpc>
              <a:spcBef>
                <a:spcPts val="0"/>
              </a:spcBef>
              <a:spcAft>
                <a:spcPts val="0"/>
              </a:spcAft>
              <a:buClr>
                <a:schemeClr val="dk1"/>
              </a:buClr>
              <a:buSzPts val="1400"/>
              <a:buFont typeface="Verdana"/>
              <a:buNone/>
              <a:defRPr/>
            </a:lvl2pPr>
            <a:lvl3pPr lvl="2" algn="l">
              <a:lnSpc>
                <a:spcPct val="100000"/>
              </a:lnSpc>
              <a:spcBef>
                <a:spcPts val="0"/>
              </a:spcBef>
              <a:spcAft>
                <a:spcPts val="0"/>
              </a:spcAft>
              <a:buClr>
                <a:schemeClr val="dk1"/>
              </a:buClr>
              <a:buSzPts val="1400"/>
              <a:buFont typeface="Verdana"/>
              <a:buNone/>
              <a:defRPr/>
            </a:lvl3pPr>
            <a:lvl4pPr lvl="3" algn="l">
              <a:lnSpc>
                <a:spcPct val="100000"/>
              </a:lnSpc>
              <a:spcBef>
                <a:spcPts val="0"/>
              </a:spcBef>
              <a:spcAft>
                <a:spcPts val="0"/>
              </a:spcAft>
              <a:buClr>
                <a:schemeClr val="dk1"/>
              </a:buClr>
              <a:buSzPts val="1400"/>
              <a:buFont typeface="Verdana"/>
              <a:buNone/>
              <a:defRPr/>
            </a:lvl4pPr>
            <a:lvl5pPr lvl="4" algn="l">
              <a:lnSpc>
                <a:spcPct val="100000"/>
              </a:lnSpc>
              <a:spcBef>
                <a:spcPts val="0"/>
              </a:spcBef>
              <a:spcAft>
                <a:spcPts val="0"/>
              </a:spcAft>
              <a:buClr>
                <a:schemeClr val="dk1"/>
              </a:buClr>
              <a:buSzPts val="1400"/>
              <a:buFont typeface="Verdana"/>
              <a:buNone/>
              <a:defRPr/>
            </a:lvl5pPr>
            <a:lvl6pPr lvl="5" algn="l">
              <a:lnSpc>
                <a:spcPct val="100000"/>
              </a:lnSpc>
              <a:spcBef>
                <a:spcPts val="0"/>
              </a:spcBef>
              <a:spcAft>
                <a:spcPts val="0"/>
              </a:spcAft>
              <a:buClr>
                <a:schemeClr val="dk1"/>
              </a:buClr>
              <a:buSzPts val="1400"/>
              <a:buFont typeface="Verdana"/>
              <a:buNone/>
              <a:defRPr/>
            </a:lvl6pPr>
            <a:lvl7pPr lvl="6" algn="l">
              <a:lnSpc>
                <a:spcPct val="100000"/>
              </a:lnSpc>
              <a:spcBef>
                <a:spcPts val="0"/>
              </a:spcBef>
              <a:spcAft>
                <a:spcPts val="0"/>
              </a:spcAft>
              <a:buClr>
                <a:schemeClr val="dk1"/>
              </a:buClr>
              <a:buSzPts val="1400"/>
              <a:buFont typeface="Verdana"/>
              <a:buNone/>
              <a:defRPr/>
            </a:lvl7pPr>
            <a:lvl8pPr lvl="7" algn="l">
              <a:lnSpc>
                <a:spcPct val="100000"/>
              </a:lnSpc>
              <a:spcBef>
                <a:spcPts val="0"/>
              </a:spcBef>
              <a:spcAft>
                <a:spcPts val="0"/>
              </a:spcAft>
              <a:buClr>
                <a:schemeClr val="dk1"/>
              </a:buClr>
              <a:buSzPts val="1400"/>
              <a:buFont typeface="Verdana"/>
              <a:buNone/>
              <a:defRPr/>
            </a:lvl8pPr>
            <a:lvl9pPr lvl="8" algn="l">
              <a:lnSpc>
                <a:spcPct val="100000"/>
              </a:lnSpc>
              <a:spcBef>
                <a:spcPts val="0"/>
              </a:spcBef>
              <a:spcAft>
                <a:spcPts val="0"/>
              </a:spcAft>
              <a:buClr>
                <a:schemeClr val="dk1"/>
              </a:buClr>
              <a:buSzPts val="1400"/>
              <a:buFont typeface="Verdana"/>
              <a:buNone/>
              <a:defRPr/>
            </a:lvl9pPr>
          </a:lstStyle>
          <a:p/>
        </p:txBody>
      </p:sp>
      <p:sp>
        <p:nvSpPr>
          <p:cNvPr id="73" name="Google Shape;73;g8ba41fafaa_1_36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pic>
        <p:nvPicPr>
          <p:cNvPr descr="Decorative image of professionals around a computer" id="74" name="Google Shape;74;g8ba41fafaa_1_368"/>
          <p:cNvPicPr preferRelativeResize="0"/>
          <p:nvPr/>
        </p:nvPicPr>
        <p:blipFill rotWithShape="1">
          <a:blip r:embed="rId2">
            <a:alphaModFix/>
          </a:blip>
          <a:srcRect b="16047" l="0" r="0" t="5951"/>
          <a:stretch/>
        </p:blipFill>
        <p:spPr>
          <a:xfrm>
            <a:off x="0" y="5130800"/>
            <a:ext cx="9144000" cy="1727200"/>
          </a:xfrm>
          <a:prstGeom prst="rect">
            <a:avLst/>
          </a:prstGeom>
          <a:noFill/>
          <a:ln cap="flat" cmpd="sng" w="38100">
            <a:solidFill>
              <a:schemeClr val="accent5"/>
            </a:solidFill>
            <a:prstDash val="dash"/>
            <a:round/>
            <a:headEnd len="sm" w="sm" type="none"/>
            <a:tailEnd len="sm" w="sm" type="none"/>
          </a:ln>
        </p:spPr>
      </p:pic>
      <p:pic>
        <p:nvPicPr>
          <p:cNvPr descr="VTSS Logo" id="75" name="Google Shape;75;g8ba41fafaa_1_368"/>
          <p:cNvPicPr preferRelativeResize="0"/>
          <p:nvPr/>
        </p:nvPicPr>
        <p:blipFill rotWithShape="1">
          <a:blip r:embed="rId3">
            <a:alphaModFix/>
          </a:blip>
          <a:srcRect b="0" l="0" r="0" t="0"/>
          <a:stretch/>
        </p:blipFill>
        <p:spPr>
          <a:xfrm>
            <a:off x="304800" y="324571"/>
            <a:ext cx="2362200" cy="104702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000"/>
              <a:buFont typeface="Verdana"/>
              <a:buNone/>
              <a:defRPr b="0" i="0" sz="40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Verdana"/>
                <a:ea typeface="Verdana"/>
                <a:cs typeface="Verdana"/>
                <a:sym typeface="Verdana"/>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12" name="Google Shape;12;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9pPr>
          </a:lstStyle>
          <a:p/>
        </p:txBody>
      </p:sp>
      <p:sp>
        <p:nvSpPr>
          <p:cNvPr id="13" name="Google Shape;13;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9pPr>
          </a:lstStyle>
          <a:p/>
        </p:txBody>
      </p:sp>
      <p:sp>
        <p:nvSpPr>
          <p:cNvPr id="14" name="Google Shape;14;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imdetermined.org/resource/good-day-plan/" TargetMode="Externa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schoolguide.casel.org/uploads/sites/2/2018/12/SEL-3-Signature-Practices-Playbook-10.21.19.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youtube.com/watch?v=FOgcrNrtfpo"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comments" Target="../comments/comment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www.socrative.com/" TargetMode="External"/><Relationship Id="rId4" Type="http://schemas.openxmlformats.org/officeDocument/2006/relationships/hyperlink" Target="http://www.polleverywhere.com/" TargetMode="External"/><Relationship Id="rId5" Type="http://schemas.openxmlformats.org/officeDocument/2006/relationships/hyperlink" Target="http://kahoot.com/" TargetMode="External"/><Relationship Id="rId6" Type="http://schemas.openxmlformats.org/officeDocument/2006/relationships/hyperlink" Target="http://plicker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players.brightcove.net/268012963001/default_default/index.html?videoId=5117777016001" TargetMode="Externa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0.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comments" Target="../comments/commen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imdetermined.org/resource/one-pager/"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10e9df14e09_0_0"/>
          <p:cNvSpPr txBox="1"/>
          <p:nvPr>
            <p:ph type="title"/>
          </p:nvPr>
        </p:nvSpPr>
        <p:spPr>
          <a:xfrm>
            <a:off x="211425" y="148450"/>
            <a:ext cx="5562900" cy="537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5400"/>
              <a:buNone/>
            </a:pPr>
            <a:r>
              <a:t/>
            </a:r>
            <a:endParaRPr i="1" sz="3400"/>
          </a:p>
          <a:p>
            <a:pPr indent="0" lvl="0" marL="0" rtl="0" algn="l">
              <a:lnSpc>
                <a:spcPct val="100000"/>
              </a:lnSpc>
              <a:spcBef>
                <a:spcPts val="0"/>
              </a:spcBef>
              <a:spcAft>
                <a:spcPts val="0"/>
              </a:spcAft>
              <a:buSzPts val="5400"/>
              <a:buNone/>
            </a:pPr>
            <a:r>
              <a:rPr lang="en" sz="4800"/>
              <a:t> </a:t>
            </a:r>
            <a:endParaRPr sz="4800"/>
          </a:p>
          <a:p>
            <a:pPr indent="0" lvl="0" marL="0" rtl="0" algn="ctr">
              <a:lnSpc>
                <a:spcPct val="100000"/>
              </a:lnSpc>
              <a:spcBef>
                <a:spcPts val="0"/>
              </a:spcBef>
              <a:spcAft>
                <a:spcPts val="0"/>
              </a:spcAft>
              <a:buSzPts val="4000"/>
              <a:buNone/>
            </a:pPr>
            <a:r>
              <a:rPr b="1" lang="en" sz="6300">
                <a:solidFill>
                  <a:schemeClr val="accent5"/>
                </a:solidFill>
              </a:rPr>
              <a:t>How to </a:t>
            </a:r>
            <a:endParaRPr b="1" sz="6300">
              <a:solidFill>
                <a:schemeClr val="accent5"/>
              </a:solidFill>
            </a:endParaRPr>
          </a:p>
          <a:p>
            <a:pPr indent="0" lvl="0" marL="0" rtl="0" algn="ctr">
              <a:lnSpc>
                <a:spcPct val="100000"/>
              </a:lnSpc>
              <a:spcBef>
                <a:spcPts val="0"/>
              </a:spcBef>
              <a:spcAft>
                <a:spcPts val="0"/>
              </a:spcAft>
              <a:buSzPts val="4000"/>
              <a:buNone/>
            </a:pPr>
            <a:r>
              <a:rPr b="1" lang="en" sz="6300">
                <a:solidFill>
                  <a:schemeClr val="accent5"/>
                </a:solidFill>
              </a:rPr>
              <a:t>Teach like </a:t>
            </a:r>
            <a:endParaRPr b="1" sz="6300">
              <a:solidFill>
                <a:schemeClr val="accent5"/>
              </a:solidFill>
            </a:endParaRPr>
          </a:p>
          <a:p>
            <a:pPr indent="0" lvl="0" marL="0" rtl="0" algn="ctr">
              <a:lnSpc>
                <a:spcPct val="100000"/>
              </a:lnSpc>
              <a:spcBef>
                <a:spcPts val="0"/>
              </a:spcBef>
              <a:spcAft>
                <a:spcPts val="0"/>
              </a:spcAft>
              <a:buSzPts val="4000"/>
              <a:buNone/>
            </a:pPr>
            <a:r>
              <a:rPr b="1" lang="en" sz="6300">
                <a:solidFill>
                  <a:schemeClr val="accent5"/>
                </a:solidFill>
              </a:rPr>
              <a:t>Ted Lasso</a:t>
            </a:r>
            <a:endParaRPr b="1" sz="6300">
              <a:solidFill>
                <a:schemeClr val="accent5"/>
              </a:solidFill>
            </a:endParaRPr>
          </a:p>
          <a:p>
            <a:pPr indent="0" lvl="0" marL="0" rtl="0" algn="l">
              <a:lnSpc>
                <a:spcPct val="100000"/>
              </a:lnSpc>
              <a:spcBef>
                <a:spcPts val="0"/>
              </a:spcBef>
              <a:spcAft>
                <a:spcPts val="0"/>
              </a:spcAft>
              <a:buSzPts val="5400"/>
              <a:buNone/>
            </a:pPr>
            <a:r>
              <a:t/>
            </a:r>
            <a:endParaRPr sz="4800"/>
          </a:p>
        </p:txBody>
      </p:sp>
      <p:pic>
        <p:nvPicPr>
          <p:cNvPr descr="Image of Ted Lasso" id="209" name="Google Shape;209;g10e9df14e09_0_0"/>
          <p:cNvPicPr preferRelativeResize="0"/>
          <p:nvPr/>
        </p:nvPicPr>
        <p:blipFill rotWithShape="1">
          <a:blip r:embed="rId3">
            <a:alphaModFix/>
          </a:blip>
          <a:srcRect b="8609" l="0" r="0" t="0"/>
          <a:stretch/>
        </p:blipFill>
        <p:spPr>
          <a:xfrm>
            <a:off x="4824350" y="-1199550"/>
            <a:ext cx="4319650" cy="7011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sp>
        <p:nvSpPr>
          <p:cNvPr id="268" name="Google Shape;268;g10c74994bb7_0_38"/>
          <p:cNvSpPr txBox="1"/>
          <p:nvPr>
            <p:ph type="title"/>
          </p:nvPr>
        </p:nvSpPr>
        <p:spPr>
          <a:xfrm>
            <a:off x="228600" y="228600"/>
            <a:ext cx="8686800" cy="1143000"/>
          </a:xfrm>
          <a:prstGeom prst="rect">
            <a:avLst/>
          </a:prstGeom>
          <a:solidFill>
            <a:srgbClr val="A9DCF2">
              <a:alpha val="63921"/>
            </a:srgbClr>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
                <a:solidFill>
                  <a:schemeClr val="dk1"/>
                </a:solidFill>
              </a:rPr>
              <a:t>Check-in Routine</a:t>
            </a:r>
            <a:endParaRPr>
              <a:solidFill>
                <a:schemeClr val="dk1"/>
              </a:solidFill>
            </a:endParaRPr>
          </a:p>
        </p:txBody>
      </p:sp>
      <p:pic>
        <p:nvPicPr>
          <p:cNvPr descr="Screenshot of a google form to indicate how a student is feeling today&#10;" id="269" name="Google Shape;269;g10c74994bb7_0_38"/>
          <p:cNvPicPr preferRelativeResize="0"/>
          <p:nvPr/>
        </p:nvPicPr>
        <p:blipFill rotWithShape="1">
          <a:blip r:embed="rId3">
            <a:alphaModFix/>
          </a:blip>
          <a:srcRect b="0" l="0" r="0" t="0"/>
          <a:stretch/>
        </p:blipFill>
        <p:spPr>
          <a:xfrm>
            <a:off x="2887575" y="1640475"/>
            <a:ext cx="3842725" cy="49393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3" name="Shape 273"/>
        <p:cNvGrpSpPr/>
        <p:nvPr/>
      </p:nvGrpSpPr>
      <p:grpSpPr>
        <a:xfrm>
          <a:off x="0" y="0"/>
          <a:ext cx="0" cy="0"/>
          <a:chOff x="0" y="0"/>
          <a:chExt cx="0" cy="0"/>
        </a:xfrm>
      </p:grpSpPr>
      <p:sp>
        <p:nvSpPr>
          <p:cNvPr id="274" name="Google Shape;274;g10c74994bb7_0_57"/>
          <p:cNvSpPr txBox="1"/>
          <p:nvPr>
            <p:ph type="title"/>
          </p:nvPr>
        </p:nvSpPr>
        <p:spPr>
          <a:xfrm>
            <a:off x="228600" y="228600"/>
            <a:ext cx="8686800" cy="1143000"/>
          </a:xfrm>
          <a:prstGeom prst="rect">
            <a:avLst/>
          </a:prstGeom>
          <a:solidFill>
            <a:srgbClr val="A9DCF2">
              <a:alpha val="64705"/>
            </a:srgbClr>
          </a:solid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4000"/>
              <a:buNone/>
            </a:pPr>
            <a:r>
              <a:rPr lang="en">
                <a:solidFill>
                  <a:srgbClr val="000000"/>
                </a:solidFill>
              </a:rPr>
              <a:t>The 5-Point Scale</a:t>
            </a:r>
            <a:endParaRPr>
              <a:solidFill>
                <a:srgbClr val="000000"/>
              </a:solidFill>
            </a:endParaRPr>
          </a:p>
        </p:txBody>
      </p:sp>
      <p:pic>
        <p:nvPicPr>
          <p:cNvPr descr="Images of scale of 1-5 to indicate how a student is feeling&#10;" id="275" name="Google Shape;275;g10c74994bb7_0_57"/>
          <p:cNvPicPr preferRelativeResize="0"/>
          <p:nvPr/>
        </p:nvPicPr>
        <p:blipFill rotWithShape="1">
          <a:blip r:embed="rId3">
            <a:alphaModFix/>
          </a:blip>
          <a:srcRect b="0" l="0" r="0" t="0"/>
          <a:stretch/>
        </p:blipFill>
        <p:spPr>
          <a:xfrm>
            <a:off x="5407449" y="1725625"/>
            <a:ext cx="2989900" cy="4271250"/>
          </a:xfrm>
          <a:prstGeom prst="rect">
            <a:avLst/>
          </a:prstGeom>
          <a:noFill/>
          <a:ln>
            <a:noFill/>
          </a:ln>
        </p:spPr>
      </p:pic>
      <p:pic>
        <p:nvPicPr>
          <p:cNvPr descr="image of a scale of 1-5 to indicate a student's emotions&#10;" id="276" name="Google Shape;276;g10c74994bb7_0_57"/>
          <p:cNvPicPr preferRelativeResize="0"/>
          <p:nvPr/>
        </p:nvPicPr>
        <p:blipFill rotWithShape="1">
          <a:blip r:embed="rId4">
            <a:alphaModFix/>
          </a:blip>
          <a:srcRect b="0" l="0" r="0" t="0"/>
          <a:stretch/>
        </p:blipFill>
        <p:spPr>
          <a:xfrm>
            <a:off x="611800" y="1725625"/>
            <a:ext cx="3670750" cy="4392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10c74994bb7_0_300"/>
          <p:cNvSpPr txBox="1"/>
          <p:nvPr>
            <p:ph type="title"/>
          </p:nvPr>
        </p:nvSpPr>
        <p:spPr>
          <a:xfrm>
            <a:off x="457200" y="274638"/>
            <a:ext cx="8229600" cy="1143000"/>
          </a:xfrm>
          <a:prstGeom prst="rect">
            <a:avLst/>
          </a:prstGeom>
          <a:solidFill>
            <a:srgbClr val="A9DCF2">
              <a:alpha val="65098"/>
            </a:srgbClr>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accent6"/>
              </a:buClr>
              <a:buSzPts val="3600"/>
              <a:buFont typeface="Calibri"/>
              <a:buNone/>
            </a:pPr>
            <a:r>
              <a:rPr lang="en"/>
              <a:t>Physical Environment</a:t>
            </a:r>
            <a:endParaRPr i="0" u="none" cap="none" strike="noStrike">
              <a:solidFill>
                <a:schemeClr val="accent6"/>
              </a:solidFill>
            </a:endParaRPr>
          </a:p>
        </p:txBody>
      </p:sp>
      <p:sp>
        <p:nvSpPr>
          <p:cNvPr id="282" name="Google Shape;282;g10c74994bb7_0_300"/>
          <p:cNvSpPr txBox="1"/>
          <p:nvPr>
            <p:ph idx="4294967295" type="body"/>
          </p:nvPr>
        </p:nvSpPr>
        <p:spPr>
          <a:xfrm>
            <a:off x="457200" y="1565910"/>
            <a:ext cx="7772400" cy="460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rPr lang="en" sz="3300"/>
              <a:t>Provide a sense of safety, calm, and security</a:t>
            </a:r>
            <a:endParaRPr sz="3300"/>
          </a:p>
          <a:p>
            <a:pPr indent="-431800" lvl="0" marL="457200" marR="0" rtl="0" algn="l">
              <a:lnSpc>
                <a:spcPct val="100000"/>
              </a:lnSpc>
              <a:spcBef>
                <a:spcPts val="0"/>
              </a:spcBef>
              <a:spcAft>
                <a:spcPts val="0"/>
              </a:spcAft>
              <a:buSzPts val="3200"/>
              <a:buChar char="•"/>
            </a:pPr>
            <a:r>
              <a:rPr lang="en"/>
              <a:t>reduce triggers</a:t>
            </a:r>
            <a:endParaRPr/>
          </a:p>
          <a:p>
            <a:pPr indent="-431800" lvl="0" marL="457200" marR="0" rtl="0" algn="l">
              <a:lnSpc>
                <a:spcPct val="100000"/>
              </a:lnSpc>
              <a:spcBef>
                <a:spcPts val="0"/>
              </a:spcBef>
              <a:spcAft>
                <a:spcPts val="0"/>
              </a:spcAft>
              <a:buSzPts val="3200"/>
              <a:buChar char="•"/>
            </a:pPr>
            <a:r>
              <a:rPr lang="en"/>
              <a:t>create welcoming </a:t>
            </a:r>
            <a:endParaRPr/>
          </a:p>
          <a:p>
            <a:pPr indent="0" lvl="0" marL="0" marR="0" rtl="0" algn="l">
              <a:lnSpc>
                <a:spcPct val="100000"/>
              </a:lnSpc>
              <a:spcBef>
                <a:spcPts val="0"/>
              </a:spcBef>
              <a:spcAft>
                <a:spcPts val="0"/>
              </a:spcAft>
              <a:buSzPts val="3200"/>
              <a:buNone/>
            </a:pPr>
            <a:r>
              <a:rPr lang="en"/>
              <a:t>   space</a:t>
            </a:r>
            <a:endParaRPr/>
          </a:p>
          <a:p>
            <a:pPr indent="0" lvl="0" marL="0" marR="0" rtl="0" algn="l">
              <a:lnSpc>
                <a:spcPct val="100000"/>
              </a:lnSpc>
              <a:spcBef>
                <a:spcPts val="0"/>
              </a:spcBef>
              <a:spcAft>
                <a:spcPts val="0"/>
              </a:spcAft>
              <a:buClr>
                <a:schemeClr val="dk1"/>
              </a:buClr>
              <a:buSzPts val="3200"/>
              <a:buFont typeface="Arial"/>
              <a:buNone/>
            </a:pPr>
            <a:r>
              <a:t/>
            </a:r>
            <a:endParaRPr/>
          </a:p>
          <a:p>
            <a:pPr indent="0" lvl="0" marL="457200" marR="0" rtl="0" algn="l">
              <a:lnSpc>
                <a:spcPct val="100000"/>
              </a:lnSpc>
              <a:spcBef>
                <a:spcPts val="0"/>
              </a:spcBef>
              <a:spcAft>
                <a:spcPts val="0"/>
              </a:spcAft>
              <a:buSzPts val="32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10c74994bb7_0_74"/>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800"/>
              <a:buNone/>
            </a:pPr>
            <a:r>
              <a:rPr lang="en"/>
              <a:t> </a:t>
            </a:r>
            <a:endParaRPr/>
          </a:p>
        </p:txBody>
      </p:sp>
      <p:sp>
        <p:nvSpPr>
          <p:cNvPr id="288" name="Google Shape;288;g10c74994bb7_0_74"/>
          <p:cNvSpPr txBox="1"/>
          <p:nvPr>
            <p:ph type="title"/>
          </p:nvPr>
        </p:nvSpPr>
        <p:spPr>
          <a:xfrm>
            <a:off x="228600" y="228600"/>
            <a:ext cx="8686800" cy="1143000"/>
          </a:xfrm>
          <a:prstGeom prst="rect">
            <a:avLst/>
          </a:prstGeom>
          <a:solidFill>
            <a:srgbClr val="A9DCF2">
              <a:alpha val="63921"/>
            </a:srgbClr>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
                <a:solidFill>
                  <a:schemeClr val="dk1"/>
                </a:solidFill>
              </a:rPr>
              <a:t>Creating Calm Spaces</a:t>
            </a:r>
            <a:endParaRPr>
              <a:solidFill>
                <a:schemeClr val="dk1"/>
              </a:solidFill>
            </a:endParaRPr>
          </a:p>
        </p:txBody>
      </p:sp>
      <p:pic>
        <p:nvPicPr>
          <p:cNvPr descr="Image of a calming corner in a classroom with a pillow and rug&#10;" id="289" name="Google Shape;289;g10c74994bb7_0_74"/>
          <p:cNvPicPr preferRelativeResize="0"/>
          <p:nvPr/>
        </p:nvPicPr>
        <p:blipFill rotWithShape="1">
          <a:blip r:embed="rId3">
            <a:alphaModFix/>
          </a:blip>
          <a:srcRect b="0" l="0" r="0" t="0"/>
          <a:stretch/>
        </p:blipFill>
        <p:spPr>
          <a:xfrm>
            <a:off x="1762325" y="1600200"/>
            <a:ext cx="5619351" cy="457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10c74994bb7_0_306"/>
          <p:cNvSpPr txBox="1"/>
          <p:nvPr>
            <p:ph type="title"/>
          </p:nvPr>
        </p:nvSpPr>
        <p:spPr>
          <a:xfrm>
            <a:off x="457200" y="274638"/>
            <a:ext cx="8229600" cy="1143000"/>
          </a:xfrm>
          <a:prstGeom prst="rect">
            <a:avLst/>
          </a:prstGeom>
          <a:solidFill>
            <a:srgbClr val="A9DCF2">
              <a:alpha val="65098"/>
            </a:srgbClr>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accent6"/>
              </a:buClr>
              <a:buSzPts val="4000"/>
              <a:buFont typeface="Calibri"/>
              <a:buNone/>
            </a:pPr>
            <a:r>
              <a:rPr lang="en"/>
              <a:t>Considerations</a:t>
            </a:r>
            <a:endParaRPr b="1" i="0" sz="4000" u="none" cap="none" strike="noStrike">
              <a:solidFill>
                <a:srgbClr val="000000"/>
              </a:solidFill>
            </a:endParaRPr>
          </a:p>
        </p:txBody>
      </p:sp>
      <p:graphicFrame>
        <p:nvGraphicFramePr>
          <p:cNvPr id="295" name="Google Shape;295;g10c74994bb7_0_306"/>
          <p:cNvGraphicFramePr/>
          <p:nvPr/>
        </p:nvGraphicFramePr>
        <p:xfrm>
          <a:off x="457200" y="1648600"/>
          <a:ext cx="3000000" cy="3000000"/>
        </p:xfrm>
        <a:graphic>
          <a:graphicData uri="http://schemas.openxmlformats.org/drawingml/2006/table">
            <a:tbl>
              <a:tblPr>
                <a:noFill/>
                <a:tableStyleId>{AE1954C7-5EC3-47AA-9BF3-0627A50B9A8B}</a:tableStyleId>
              </a:tblPr>
              <a:tblGrid>
                <a:gridCol w="2484325"/>
                <a:gridCol w="5972775"/>
              </a:tblGrid>
              <a:tr h="810225">
                <a:tc>
                  <a:txBody>
                    <a:bodyPr/>
                    <a:lstStyle/>
                    <a:p>
                      <a:pPr indent="0" lvl="0" marL="0" marR="0" rtl="0" algn="l">
                        <a:lnSpc>
                          <a:spcPct val="100000"/>
                        </a:lnSpc>
                        <a:spcBef>
                          <a:spcPts val="0"/>
                        </a:spcBef>
                        <a:spcAft>
                          <a:spcPts val="0"/>
                        </a:spcAft>
                        <a:buClr>
                          <a:srgbClr val="000000"/>
                        </a:buClr>
                        <a:buSzPts val="2100"/>
                        <a:buFont typeface="Arial"/>
                        <a:buNone/>
                      </a:pPr>
                      <a:r>
                        <a:rPr lang="en" sz="2100" u="none" cap="none" strike="noStrike"/>
                        <a:t>Improve Lighting</a:t>
                      </a:r>
                      <a:endParaRPr sz="21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100"/>
                        <a:buFont typeface="Arial"/>
                        <a:buNone/>
                      </a:pPr>
                      <a:r>
                        <a:rPr lang="en" sz="2100" u="none" cap="none" strike="noStrike"/>
                        <a:t>Use small lamps, fluorescent light covers, dimmer switch</a:t>
                      </a:r>
                      <a:endParaRPr sz="2100" u="none" cap="none" strike="noStrike"/>
                    </a:p>
                  </a:txBody>
                  <a:tcPr marT="91425" marB="91425" marR="91425" marL="91425"/>
                </a:tc>
              </a:tr>
              <a:tr h="786675">
                <a:tc>
                  <a:txBody>
                    <a:bodyPr/>
                    <a:lstStyle/>
                    <a:p>
                      <a:pPr indent="0" lvl="0" marL="0" marR="0" rtl="0" algn="l">
                        <a:lnSpc>
                          <a:spcPct val="100000"/>
                        </a:lnSpc>
                        <a:spcBef>
                          <a:spcPts val="0"/>
                        </a:spcBef>
                        <a:spcAft>
                          <a:spcPts val="0"/>
                        </a:spcAft>
                        <a:buClr>
                          <a:srgbClr val="000000"/>
                        </a:buClr>
                        <a:buSzPts val="2100"/>
                        <a:buFont typeface="Arial"/>
                        <a:buNone/>
                      </a:pPr>
                      <a:r>
                        <a:rPr lang="en" sz="2100" u="none" cap="none" strike="noStrike"/>
                        <a:t>Reduce Noise</a:t>
                      </a:r>
                      <a:endParaRPr sz="21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100"/>
                        <a:buFont typeface="Arial"/>
                        <a:buNone/>
                      </a:pPr>
                      <a:r>
                        <a:rPr lang="en" sz="2100" u="none" cap="none" strike="noStrike"/>
                        <a:t>Tennis balls on chairs</a:t>
                      </a:r>
                      <a:endParaRPr sz="2100" u="none" cap="none" strike="noStrike"/>
                    </a:p>
                  </a:txBody>
                  <a:tcPr marT="91425" marB="91425" marR="91425" marL="91425"/>
                </a:tc>
              </a:tr>
              <a:tr h="786675">
                <a:tc>
                  <a:txBody>
                    <a:bodyPr/>
                    <a:lstStyle/>
                    <a:p>
                      <a:pPr indent="0" lvl="0" marL="0" marR="0" rtl="0" algn="l">
                        <a:lnSpc>
                          <a:spcPct val="100000"/>
                        </a:lnSpc>
                        <a:spcBef>
                          <a:spcPts val="0"/>
                        </a:spcBef>
                        <a:spcAft>
                          <a:spcPts val="0"/>
                        </a:spcAft>
                        <a:buClr>
                          <a:srgbClr val="000000"/>
                        </a:buClr>
                        <a:buSzPts val="2100"/>
                        <a:buFont typeface="Arial"/>
                        <a:buNone/>
                      </a:pPr>
                      <a:r>
                        <a:rPr lang="en" sz="2100" u="none" cap="none" strike="noStrike"/>
                        <a:t>Improve Visuals</a:t>
                      </a:r>
                      <a:endParaRPr sz="21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100"/>
                        <a:buFont typeface="Arial"/>
                        <a:buNone/>
                      </a:pPr>
                      <a:r>
                        <a:rPr lang="en" sz="2100" u="none" cap="none" strike="noStrike"/>
                        <a:t>Post positive messages, reduce clutter, consider furniture arrangement and traffic patterns , use agendas</a:t>
                      </a:r>
                      <a:endParaRPr sz="2100" u="none" cap="none" strike="noStrike"/>
                    </a:p>
                  </a:txBody>
                  <a:tcPr marT="91425" marB="91425" marR="91425" marL="91425"/>
                </a:tc>
              </a:tr>
              <a:tr h="786675">
                <a:tc>
                  <a:txBody>
                    <a:bodyPr/>
                    <a:lstStyle/>
                    <a:p>
                      <a:pPr indent="0" lvl="0" marL="0" marR="0" rtl="0" algn="l">
                        <a:lnSpc>
                          <a:spcPct val="100000"/>
                        </a:lnSpc>
                        <a:spcBef>
                          <a:spcPts val="0"/>
                        </a:spcBef>
                        <a:spcAft>
                          <a:spcPts val="0"/>
                        </a:spcAft>
                        <a:buClr>
                          <a:srgbClr val="000000"/>
                        </a:buClr>
                        <a:buSzPts val="2100"/>
                        <a:buFont typeface="Arial"/>
                        <a:buNone/>
                      </a:pPr>
                      <a:r>
                        <a:rPr lang="en" sz="2100" u="none" cap="none" strike="noStrike"/>
                        <a:t>Bring in Nature</a:t>
                      </a:r>
                      <a:endParaRPr sz="21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100"/>
                        <a:buFont typeface="Arial"/>
                        <a:buNone/>
                      </a:pPr>
                      <a:r>
                        <a:rPr lang="en" sz="2100" u="none" cap="none" strike="noStrike"/>
                        <a:t>Have plants, use a water feature, have pictures of landscapes and nature</a:t>
                      </a:r>
                      <a:endParaRPr sz="2100" u="none" cap="none" strike="noStrike"/>
                    </a:p>
                  </a:txBody>
                  <a:tcPr marT="91425" marB="91425" marR="91425" marL="91425"/>
                </a:tc>
              </a:tr>
              <a:tr h="786675">
                <a:tc>
                  <a:txBody>
                    <a:bodyPr/>
                    <a:lstStyle/>
                    <a:p>
                      <a:pPr indent="0" lvl="0" marL="0" marR="0" rtl="0" algn="l">
                        <a:lnSpc>
                          <a:spcPct val="100000"/>
                        </a:lnSpc>
                        <a:spcBef>
                          <a:spcPts val="0"/>
                        </a:spcBef>
                        <a:spcAft>
                          <a:spcPts val="0"/>
                        </a:spcAft>
                        <a:buClr>
                          <a:srgbClr val="000000"/>
                        </a:buClr>
                        <a:buSzPts val="2100"/>
                        <a:buFont typeface="Arial"/>
                        <a:buNone/>
                      </a:pPr>
                      <a:r>
                        <a:rPr lang="en" sz="2100" u="none" cap="none" strike="noStrike"/>
                        <a:t>Establish Calming Areas</a:t>
                      </a:r>
                      <a:endParaRPr sz="21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2100"/>
                        <a:buFont typeface="Arial"/>
                        <a:buNone/>
                      </a:pPr>
                      <a:r>
                        <a:rPr lang="en" sz="2100" u="none" cap="none" strike="noStrike"/>
                        <a:t>Quiet space, chair, sensory materials</a:t>
                      </a:r>
                      <a:endParaRPr sz="2100" u="none" cap="none" strike="noStrike"/>
                    </a:p>
                  </a:txBody>
                  <a:tcPr marT="91425" marB="91425" marR="91425" marL="91425"/>
                </a:tc>
              </a:tr>
            </a:tbl>
          </a:graphicData>
        </a:graphic>
      </p:graphicFrame>
      <p:sp>
        <p:nvSpPr>
          <p:cNvPr id="296" name="Google Shape;296;g10c74994bb7_0_306"/>
          <p:cNvSpPr txBox="1"/>
          <p:nvPr/>
        </p:nvSpPr>
        <p:spPr>
          <a:xfrm>
            <a:off x="457200" y="6263375"/>
            <a:ext cx="5993700" cy="35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Verdana"/>
                <a:ea typeface="Verdana"/>
                <a:cs typeface="Verdana"/>
                <a:sym typeface="Verdana"/>
              </a:rPr>
              <a:t>Adapted from Trauma Informed Design in the Classroom: Frey, Fisher, Smith October 2020 Educational Leadership</a:t>
            </a:r>
            <a:endParaRPr b="0" i="0" sz="1400" u="none" cap="none" strike="noStrike">
              <a:solidFill>
                <a:srgbClr val="000000"/>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0" name="Shape 300"/>
        <p:cNvGrpSpPr/>
        <p:nvPr/>
      </p:nvGrpSpPr>
      <p:grpSpPr>
        <a:xfrm>
          <a:off x="0" y="0"/>
          <a:ext cx="0" cy="0"/>
          <a:chOff x="0" y="0"/>
          <a:chExt cx="0" cy="0"/>
        </a:xfrm>
      </p:grpSpPr>
      <p:sp>
        <p:nvSpPr>
          <p:cNvPr id="301" name="Google Shape;301;gd1ca4028fe_0_40"/>
          <p:cNvSpPr txBox="1"/>
          <p:nvPr>
            <p:ph type="title"/>
          </p:nvPr>
        </p:nvSpPr>
        <p:spPr>
          <a:xfrm>
            <a:off x="457200" y="274638"/>
            <a:ext cx="8229600" cy="1143000"/>
          </a:xfrm>
          <a:prstGeom prst="rect">
            <a:avLst/>
          </a:prstGeom>
          <a:solidFill>
            <a:srgbClr val="A9DCF2">
              <a:alpha val="66666"/>
            </a:srgbClr>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000"/>
              <a:buNone/>
            </a:pPr>
            <a:r>
              <a:rPr lang="en" sz="3500">
                <a:solidFill>
                  <a:srgbClr val="000000"/>
                </a:solidFill>
              </a:rPr>
              <a:t>Coping Skill Spotlight:</a:t>
            </a:r>
            <a:endParaRPr sz="3500">
              <a:solidFill>
                <a:srgbClr val="000000"/>
              </a:solidFill>
            </a:endParaRPr>
          </a:p>
          <a:p>
            <a:pPr indent="0" lvl="0" marL="0" rtl="0" algn="ctr">
              <a:lnSpc>
                <a:spcPct val="100000"/>
              </a:lnSpc>
              <a:spcBef>
                <a:spcPts val="0"/>
              </a:spcBef>
              <a:spcAft>
                <a:spcPts val="0"/>
              </a:spcAft>
              <a:buSzPts val="4000"/>
              <a:buNone/>
            </a:pPr>
            <a:r>
              <a:rPr i="1" lang="en" sz="3500">
                <a:solidFill>
                  <a:srgbClr val="000000"/>
                </a:solidFill>
              </a:rPr>
              <a:t>“Imagine Your Favorite Place”</a:t>
            </a:r>
            <a:endParaRPr i="1" sz="3500">
              <a:solidFill>
                <a:srgbClr val="000000"/>
              </a:solidFill>
              <a:latin typeface="Verdana"/>
              <a:ea typeface="Verdana"/>
              <a:cs typeface="Verdana"/>
              <a:sym typeface="Verdana"/>
            </a:endParaRPr>
          </a:p>
        </p:txBody>
      </p:sp>
      <p:sp>
        <p:nvSpPr>
          <p:cNvPr id="302" name="Google Shape;302;gd1ca4028fe_0_40"/>
          <p:cNvSpPr txBox="1"/>
          <p:nvPr/>
        </p:nvSpPr>
        <p:spPr>
          <a:xfrm>
            <a:off x="357600" y="1517250"/>
            <a:ext cx="8428800" cy="4603800"/>
          </a:xfrm>
          <a:prstGeom prst="rect">
            <a:avLst/>
          </a:prstGeom>
          <a:noFill/>
          <a:ln>
            <a:noFill/>
          </a:ln>
        </p:spPr>
        <p:txBody>
          <a:bodyPr anchorCtr="0" anchor="ctr" bIns="91425" lIns="91425" spcFirstLastPara="1" rIns="91425" wrap="square" tIns="91425">
            <a:noAutofit/>
          </a:bodyPr>
          <a:lstStyle/>
          <a:p>
            <a:pPr indent="-368300" lvl="0" marL="457200" marR="0" rtl="0" algn="l">
              <a:lnSpc>
                <a:spcPct val="100000"/>
              </a:lnSpc>
              <a:spcBef>
                <a:spcPts val="0"/>
              </a:spcBef>
              <a:spcAft>
                <a:spcPts val="0"/>
              </a:spcAft>
              <a:buClr>
                <a:srgbClr val="000000"/>
              </a:buClr>
              <a:buSzPts val="2200"/>
              <a:buFont typeface="Verdana"/>
              <a:buChar char="●"/>
            </a:pPr>
            <a:r>
              <a:rPr b="1" i="0" lang="en" sz="2200" u="none" cap="none" strike="noStrike">
                <a:solidFill>
                  <a:srgbClr val="000000"/>
                </a:solidFill>
                <a:latin typeface="Verdana"/>
                <a:ea typeface="Verdana"/>
                <a:cs typeface="Verdana"/>
                <a:sym typeface="Verdana"/>
              </a:rPr>
              <a:t>Imagine your most favorite, calming place. </a:t>
            </a:r>
            <a:endParaRPr b="1" i="0" sz="2200" u="none" cap="none" strike="noStrike">
              <a:solidFill>
                <a:srgbClr val="000000"/>
              </a:solidFill>
              <a:latin typeface="Verdana"/>
              <a:ea typeface="Verdana"/>
              <a:cs typeface="Verdana"/>
              <a:sym typeface="Verdana"/>
            </a:endParaRPr>
          </a:p>
          <a:p>
            <a:pPr indent="-368300" lvl="1" marL="914400" marR="0" rtl="0" algn="l">
              <a:lnSpc>
                <a:spcPct val="100000"/>
              </a:lnSpc>
              <a:spcBef>
                <a:spcPts val="0"/>
              </a:spcBef>
              <a:spcAft>
                <a:spcPts val="0"/>
              </a:spcAft>
              <a:buClr>
                <a:srgbClr val="000000"/>
              </a:buClr>
              <a:buSzPts val="2200"/>
              <a:buFont typeface="Verdana"/>
              <a:buChar char="○"/>
            </a:pPr>
            <a:r>
              <a:rPr b="0" i="0" lang="en" sz="2200" u="none" cap="none" strike="noStrike">
                <a:solidFill>
                  <a:srgbClr val="000000"/>
                </a:solidFill>
                <a:latin typeface="Verdana"/>
                <a:ea typeface="Verdana"/>
                <a:cs typeface="Verdana"/>
                <a:sym typeface="Verdana"/>
              </a:rPr>
              <a:t>It could be a beach, a garden, or in nature, even on stage. </a:t>
            </a:r>
            <a:endParaRPr b="0" i="0" sz="2200" u="none" cap="none" strike="noStrike">
              <a:solidFill>
                <a:srgbClr val="000000"/>
              </a:solidFill>
              <a:latin typeface="Verdana"/>
              <a:ea typeface="Verdana"/>
              <a:cs typeface="Verdana"/>
              <a:sym typeface="Verdana"/>
            </a:endParaRPr>
          </a:p>
          <a:p>
            <a:pPr indent="-368300" lvl="0" marL="457200" marR="0" rtl="0" algn="l">
              <a:lnSpc>
                <a:spcPct val="100000"/>
              </a:lnSpc>
              <a:spcBef>
                <a:spcPts val="0"/>
              </a:spcBef>
              <a:spcAft>
                <a:spcPts val="0"/>
              </a:spcAft>
              <a:buClr>
                <a:srgbClr val="000000"/>
              </a:buClr>
              <a:buSzPts val="2200"/>
              <a:buFont typeface="Verdana"/>
              <a:buChar char="●"/>
            </a:pPr>
            <a:r>
              <a:rPr b="1" i="0" lang="en" sz="2200" u="none" cap="none" strike="noStrike">
                <a:solidFill>
                  <a:srgbClr val="000000"/>
                </a:solidFill>
                <a:latin typeface="Verdana"/>
                <a:ea typeface="Verdana"/>
                <a:cs typeface="Verdana"/>
                <a:sym typeface="Verdana"/>
              </a:rPr>
              <a:t>Take a few minutes and think about</a:t>
            </a:r>
            <a:endParaRPr b="1" i="0" sz="2200" u="none" cap="none" strike="noStrike">
              <a:solidFill>
                <a:srgbClr val="000000"/>
              </a:solidFill>
              <a:latin typeface="Verdana"/>
              <a:ea typeface="Verdana"/>
              <a:cs typeface="Verdana"/>
              <a:sym typeface="Verdana"/>
            </a:endParaRPr>
          </a:p>
          <a:p>
            <a:pPr indent="0" lvl="0" marL="457200" marR="0" rtl="0" algn="l">
              <a:lnSpc>
                <a:spcPct val="100000"/>
              </a:lnSpc>
              <a:spcBef>
                <a:spcPts val="0"/>
              </a:spcBef>
              <a:spcAft>
                <a:spcPts val="0"/>
              </a:spcAft>
              <a:buClr>
                <a:srgbClr val="000000"/>
              </a:buClr>
              <a:buSzPts val="2200"/>
              <a:buFont typeface="Arial"/>
              <a:buNone/>
            </a:pPr>
            <a:r>
              <a:rPr b="1" i="0" lang="en" sz="2200" u="none" cap="none" strike="noStrike">
                <a:solidFill>
                  <a:srgbClr val="000000"/>
                </a:solidFill>
                <a:latin typeface="Verdana"/>
                <a:ea typeface="Verdana"/>
                <a:cs typeface="Verdana"/>
                <a:sym typeface="Verdana"/>
              </a:rPr>
              <a:t>what it would be like to be there. </a:t>
            </a:r>
            <a:endParaRPr b="1" i="0" sz="2200" u="none" cap="none" strike="noStrike">
              <a:solidFill>
                <a:srgbClr val="000000"/>
              </a:solidFill>
              <a:latin typeface="Verdana"/>
              <a:ea typeface="Verdana"/>
              <a:cs typeface="Verdana"/>
              <a:sym typeface="Verdana"/>
            </a:endParaRPr>
          </a:p>
          <a:p>
            <a:pPr indent="-368300" lvl="1" marL="914400" marR="0" rtl="0" algn="l">
              <a:lnSpc>
                <a:spcPct val="100000"/>
              </a:lnSpc>
              <a:spcBef>
                <a:spcPts val="0"/>
              </a:spcBef>
              <a:spcAft>
                <a:spcPts val="0"/>
              </a:spcAft>
              <a:buClr>
                <a:srgbClr val="000000"/>
              </a:buClr>
              <a:buSzPts val="2200"/>
              <a:buFont typeface="Verdana"/>
              <a:buChar char="○"/>
            </a:pPr>
            <a:r>
              <a:rPr b="0" i="0" lang="en" sz="2200" u="none" cap="none" strike="noStrike">
                <a:solidFill>
                  <a:srgbClr val="000000"/>
                </a:solidFill>
                <a:latin typeface="Verdana"/>
                <a:ea typeface="Verdana"/>
                <a:cs typeface="Verdana"/>
                <a:sym typeface="Verdana"/>
              </a:rPr>
              <a:t>What is around you? </a:t>
            </a:r>
            <a:endParaRPr b="0" i="0" sz="2200" u="none" cap="none" strike="noStrike">
              <a:solidFill>
                <a:srgbClr val="000000"/>
              </a:solidFill>
              <a:latin typeface="Verdana"/>
              <a:ea typeface="Verdana"/>
              <a:cs typeface="Verdana"/>
              <a:sym typeface="Verdana"/>
            </a:endParaRPr>
          </a:p>
          <a:p>
            <a:pPr indent="-368300" lvl="1" marL="914400" marR="0" rtl="0" algn="l">
              <a:lnSpc>
                <a:spcPct val="100000"/>
              </a:lnSpc>
              <a:spcBef>
                <a:spcPts val="0"/>
              </a:spcBef>
              <a:spcAft>
                <a:spcPts val="0"/>
              </a:spcAft>
              <a:buClr>
                <a:srgbClr val="000000"/>
              </a:buClr>
              <a:buSzPts val="2200"/>
              <a:buFont typeface="Verdana"/>
              <a:buChar char="○"/>
            </a:pPr>
            <a:r>
              <a:rPr b="0" i="0" lang="en" sz="2200" u="none" cap="none" strike="noStrike">
                <a:solidFill>
                  <a:srgbClr val="000000"/>
                </a:solidFill>
                <a:latin typeface="Verdana"/>
                <a:ea typeface="Verdana"/>
                <a:cs typeface="Verdana"/>
                <a:sym typeface="Verdana"/>
              </a:rPr>
              <a:t>What’s under your feet? </a:t>
            </a:r>
            <a:endParaRPr b="0" i="0" sz="2200" u="none" cap="none" strike="noStrike">
              <a:solidFill>
                <a:srgbClr val="000000"/>
              </a:solidFill>
              <a:latin typeface="Verdana"/>
              <a:ea typeface="Verdana"/>
              <a:cs typeface="Verdana"/>
              <a:sym typeface="Verdana"/>
            </a:endParaRPr>
          </a:p>
          <a:p>
            <a:pPr indent="-368300" lvl="1" marL="914400" marR="0" rtl="0" algn="l">
              <a:lnSpc>
                <a:spcPct val="100000"/>
              </a:lnSpc>
              <a:spcBef>
                <a:spcPts val="0"/>
              </a:spcBef>
              <a:spcAft>
                <a:spcPts val="0"/>
              </a:spcAft>
              <a:buClr>
                <a:srgbClr val="000000"/>
              </a:buClr>
              <a:buSzPts val="2200"/>
              <a:buFont typeface="Verdana"/>
              <a:buChar char="○"/>
            </a:pPr>
            <a:r>
              <a:rPr b="0" i="0" lang="en" sz="2200" u="none" cap="none" strike="noStrike">
                <a:solidFill>
                  <a:srgbClr val="000000"/>
                </a:solidFill>
                <a:latin typeface="Verdana"/>
                <a:ea typeface="Verdana"/>
                <a:cs typeface="Verdana"/>
                <a:sym typeface="Verdana"/>
              </a:rPr>
              <a:t>What do you smell? </a:t>
            </a:r>
            <a:endParaRPr b="0" i="0" sz="2200" u="none" cap="none" strike="noStrike">
              <a:solidFill>
                <a:srgbClr val="000000"/>
              </a:solidFill>
              <a:latin typeface="Verdana"/>
              <a:ea typeface="Verdana"/>
              <a:cs typeface="Verdana"/>
              <a:sym typeface="Verdana"/>
            </a:endParaRPr>
          </a:p>
          <a:p>
            <a:pPr indent="-368300" lvl="1" marL="914400" marR="0" rtl="0" algn="l">
              <a:lnSpc>
                <a:spcPct val="100000"/>
              </a:lnSpc>
              <a:spcBef>
                <a:spcPts val="0"/>
              </a:spcBef>
              <a:spcAft>
                <a:spcPts val="0"/>
              </a:spcAft>
              <a:buClr>
                <a:srgbClr val="000000"/>
              </a:buClr>
              <a:buSzPts val="2200"/>
              <a:buFont typeface="Verdana"/>
              <a:buChar char="○"/>
            </a:pPr>
            <a:r>
              <a:rPr b="0" i="0" lang="en" sz="2200" u="none" cap="none" strike="noStrike">
                <a:solidFill>
                  <a:srgbClr val="000000"/>
                </a:solidFill>
                <a:latin typeface="Verdana"/>
                <a:ea typeface="Verdana"/>
                <a:cs typeface="Verdana"/>
                <a:sym typeface="Verdana"/>
              </a:rPr>
              <a:t>What do you hear? </a:t>
            </a:r>
            <a:endParaRPr b="0" i="0" sz="2200" u="none" cap="none" strike="noStrike">
              <a:solidFill>
                <a:srgbClr val="000000"/>
              </a:solidFill>
              <a:latin typeface="Verdana"/>
              <a:ea typeface="Verdana"/>
              <a:cs typeface="Verdana"/>
              <a:sym typeface="Verdana"/>
            </a:endParaRPr>
          </a:p>
          <a:p>
            <a:pPr indent="-368300" lvl="1" marL="914400" marR="0" rtl="0" algn="l">
              <a:lnSpc>
                <a:spcPct val="100000"/>
              </a:lnSpc>
              <a:spcBef>
                <a:spcPts val="0"/>
              </a:spcBef>
              <a:spcAft>
                <a:spcPts val="0"/>
              </a:spcAft>
              <a:buClr>
                <a:srgbClr val="000000"/>
              </a:buClr>
              <a:buSzPts val="2200"/>
              <a:buFont typeface="Verdana"/>
              <a:buChar char="○"/>
            </a:pPr>
            <a:r>
              <a:rPr b="0" i="0" lang="en" sz="2200" u="none" cap="none" strike="noStrike">
                <a:solidFill>
                  <a:srgbClr val="000000"/>
                </a:solidFill>
                <a:latin typeface="Verdana"/>
                <a:ea typeface="Verdana"/>
                <a:cs typeface="Verdana"/>
                <a:sym typeface="Verdana"/>
              </a:rPr>
              <a:t>How warm or cool is it? </a:t>
            </a:r>
            <a:endParaRPr b="0" i="0" sz="2200" u="none" cap="none" strike="noStrike">
              <a:solidFill>
                <a:srgbClr val="000000"/>
              </a:solidFill>
              <a:latin typeface="Verdana"/>
              <a:ea typeface="Verdana"/>
              <a:cs typeface="Verdana"/>
              <a:sym typeface="Verdana"/>
            </a:endParaRPr>
          </a:p>
          <a:p>
            <a:pPr indent="-368300" lvl="0" marL="457200" marR="0" rtl="0" algn="l">
              <a:lnSpc>
                <a:spcPct val="100000"/>
              </a:lnSpc>
              <a:spcBef>
                <a:spcPts val="0"/>
              </a:spcBef>
              <a:spcAft>
                <a:spcPts val="0"/>
              </a:spcAft>
              <a:buClr>
                <a:srgbClr val="000000"/>
              </a:buClr>
              <a:buSzPts val="2200"/>
              <a:buFont typeface="Verdana"/>
              <a:buChar char="●"/>
            </a:pPr>
            <a:r>
              <a:rPr b="1" i="0" lang="en" sz="2200" u="none" cap="none" strike="noStrike">
                <a:solidFill>
                  <a:srgbClr val="000000"/>
                </a:solidFill>
                <a:latin typeface="Verdana"/>
                <a:ea typeface="Verdana"/>
                <a:cs typeface="Verdana"/>
                <a:sym typeface="Verdana"/>
              </a:rPr>
              <a:t>Really think deeply about all of those senses, and imagine you are there for a few minutes.</a:t>
            </a:r>
            <a:endParaRPr b="1" i="0" sz="2200" u="none" cap="none" strike="noStrike">
              <a:solidFill>
                <a:srgbClr val="000000"/>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6" name="Shape 306"/>
        <p:cNvGrpSpPr/>
        <p:nvPr/>
      </p:nvGrpSpPr>
      <p:grpSpPr>
        <a:xfrm>
          <a:off x="0" y="0"/>
          <a:ext cx="0" cy="0"/>
          <a:chOff x="0" y="0"/>
          <a:chExt cx="0" cy="0"/>
        </a:xfrm>
      </p:grpSpPr>
      <p:sp>
        <p:nvSpPr>
          <p:cNvPr id="307" name="Google Shape;307;gd1ca4028fe_0_47"/>
          <p:cNvSpPr txBox="1"/>
          <p:nvPr>
            <p:ph type="title"/>
          </p:nvPr>
        </p:nvSpPr>
        <p:spPr>
          <a:xfrm>
            <a:off x="311700" y="84931"/>
            <a:ext cx="8520600" cy="1257600"/>
          </a:xfrm>
          <a:prstGeom prst="rect">
            <a:avLst/>
          </a:prstGeom>
          <a:solidFill>
            <a:srgbClr val="A9DCF2">
              <a:alpha val="60000"/>
            </a:srgbClr>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
              <a:t>Visualization and Goal Setting</a:t>
            </a:r>
            <a:endParaRPr/>
          </a:p>
        </p:txBody>
      </p:sp>
      <p:sp>
        <p:nvSpPr>
          <p:cNvPr id="308" name="Google Shape;308;gd1ca4028fe_0_47"/>
          <p:cNvSpPr txBox="1"/>
          <p:nvPr>
            <p:ph idx="1" type="body"/>
          </p:nvPr>
        </p:nvSpPr>
        <p:spPr>
          <a:xfrm>
            <a:off x="116875" y="1281475"/>
            <a:ext cx="4455000" cy="43737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640"/>
              </a:spcBef>
              <a:spcAft>
                <a:spcPts val="0"/>
              </a:spcAft>
              <a:buSzPts val="2000"/>
              <a:buChar char="•"/>
            </a:pPr>
            <a:r>
              <a:rPr lang="en" sz="2000"/>
              <a:t>When we practice visualization, we can see the end goal and envision the steps to get there. </a:t>
            </a:r>
            <a:endParaRPr sz="2000"/>
          </a:p>
          <a:p>
            <a:pPr indent="-355600" lvl="0" marL="457200" rtl="0" algn="l">
              <a:lnSpc>
                <a:spcPct val="100000"/>
              </a:lnSpc>
              <a:spcBef>
                <a:spcPts val="640"/>
              </a:spcBef>
              <a:spcAft>
                <a:spcPts val="0"/>
              </a:spcAft>
              <a:buSzPts val="2000"/>
              <a:buChar char="•"/>
            </a:pPr>
            <a:r>
              <a:rPr lang="en" sz="2000"/>
              <a:t>Vision Boards can act as a tool to facilitate that process</a:t>
            </a:r>
            <a:endParaRPr sz="2000"/>
          </a:p>
          <a:p>
            <a:pPr indent="-355600" lvl="0" marL="457200" rtl="0" algn="l">
              <a:lnSpc>
                <a:spcPct val="100000"/>
              </a:lnSpc>
              <a:spcBef>
                <a:spcPts val="640"/>
              </a:spcBef>
              <a:spcAft>
                <a:spcPts val="0"/>
              </a:spcAft>
              <a:buSzPts val="2000"/>
              <a:buChar char="•"/>
            </a:pPr>
            <a:r>
              <a:rPr lang="en" sz="2000"/>
              <a:t>You can create visual representations of goals through a collage of pictures and words.</a:t>
            </a:r>
            <a:endParaRPr sz="2000"/>
          </a:p>
          <a:p>
            <a:pPr indent="-355600" lvl="0" marL="457200" rtl="0" algn="l">
              <a:lnSpc>
                <a:spcPct val="100000"/>
              </a:lnSpc>
              <a:spcBef>
                <a:spcPts val="640"/>
              </a:spcBef>
              <a:spcAft>
                <a:spcPts val="0"/>
              </a:spcAft>
              <a:buSzPts val="2000"/>
              <a:buChar char="•"/>
            </a:pPr>
            <a:r>
              <a:rPr lang="en" sz="2000"/>
              <a:t>This can serve as a reminder of what you want to achieve and help motivate you to make the vision a reality. </a:t>
            </a:r>
            <a:endParaRPr sz="2000"/>
          </a:p>
          <a:p>
            <a:pPr indent="-355600" lvl="0" marL="457200" rtl="0" algn="l">
              <a:lnSpc>
                <a:spcPct val="100000"/>
              </a:lnSpc>
              <a:spcBef>
                <a:spcPts val="640"/>
              </a:spcBef>
              <a:spcAft>
                <a:spcPts val="0"/>
              </a:spcAft>
              <a:buSzPts val="2000"/>
              <a:buChar char="•"/>
            </a:pPr>
            <a:r>
              <a:rPr lang="en" sz="2000"/>
              <a:t>Can be done individually or as a group. </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2" name="Shape 312"/>
        <p:cNvGrpSpPr/>
        <p:nvPr/>
      </p:nvGrpSpPr>
      <p:grpSpPr>
        <a:xfrm>
          <a:off x="0" y="0"/>
          <a:ext cx="0" cy="0"/>
          <a:chOff x="0" y="0"/>
          <a:chExt cx="0" cy="0"/>
        </a:xfrm>
      </p:grpSpPr>
      <p:sp>
        <p:nvSpPr>
          <p:cNvPr id="313" name="Google Shape;313;gd1ca4028fe_0_62"/>
          <p:cNvSpPr txBox="1"/>
          <p:nvPr>
            <p:ph type="title"/>
          </p:nvPr>
        </p:nvSpPr>
        <p:spPr>
          <a:xfrm>
            <a:off x="228600" y="228600"/>
            <a:ext cx="8686800" cy="1143000"/>
          </a:xfrm>
          <a:prstGeom prst="rect">
            <a:avLst/>
          </a:prstGeom>
          <a:solidFill>
            <a:srgbClr val="A9DCF2">
              <a:alpha val="63921"/>
            </a:srgbClr>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
                <a:solidFill>
                  <a:schemeClr val="dk1"/>
                </a:solidFill>
              </a:rPr>
              <a:t>I’m Determined Good Day Plan</a:t>
            </a:r>
            <a:endParaRPr>
              <a:solidFill>
                <a:schemeClr val="dk1"/>
              </a:solidFill>
            </a:endParaRPr>
          </a:p>
        </p:txBody>
      </p:sp>
      <p:pic>
        <p:nvPicPr>
          <p:cNvPr descr="screenshot of a good day plan to describe what a student needs to happen for it to be a good day for them&#10;" id="314" name="Google Shape;314;gd1ca4028fe_0_62">
            <a:hlinkClick r:id="rId3"/>
          </p:cNvPr>
          <p:cNvPicPr preferRelativeResize="0"/>
          <p:nvPr/>
        </p:nvPicPr>
        <p:blipFill rotWithShape="1">
          <a:blip r:embed="rId4">
            <a:alphaModFix/>
          </a:blip>
          <a:srcRect b="0" l="0" r="0" t="0"/>
          <a:stretch/>
        </p:blipFill>
        <p:spPr>
          <a:xfrm>
            <a:off x="1329003" y="1600200"/>
            <a:ext cx="6310000" cy="48841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9" name="Shape 319"/>
        <p:cNvGrpSpPr/>
        <p:nvPr/>
      </p:nvGrpSpPr>
      <p:grpSpPr>
        <a:xfrm>
          <a:off x="0" y="0"/>
          <a:ext cx="0" cy="0"/>
          <a:chOff x="0" y="0"/>
          <a:chExt cx="0" cy="0"/>
        </a:xfrm>
      </p:grpSpPr>
      <p:sp>
        <p:nvSpPr>
          <p:cNvPr id="320" name="Google Shape;320;g10b473cf247_0_42"/>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800"/>
              <a:buNone/>
            </a:pPr>
            <a:r>
              <a:rPr lang="en" sz="2600"/>
              <a:t>A key element of active supervision is the ability to build relationships. What ideas can you share about how you or someone in your school/division monitored students and made connections? </a:t>
            </a:r>
            <a:endParaRPr sz="2600"/>
          </a:p>
          <a:p>
            <a:pPr indent="0" lvl="0" marL="0" rtl="0" algn="l">
              <a:lnSpc>
                <a:spcPct val="100000"/>
              </a:lnSpc>
              <a:spcBef>
                <a:spcPts val="360"/>
              </a:spcBef>
              <a:spcAft>
                <a:spcPts val="0"/>
              </a:spcAft>
              <a:buSzPts val="1800"/>
              <a:buNone/>
            </a:pPr>
            <a:r>
              <a:t/>
            </a:r>
            <a:endParaRPr sz="2600"/>
          </a:p>
          <a:p>
            <a:pPr indent="0" lvl="0" marL="0" rtl="0" algn="l">
              <a:lnSpc>
                <a:spcPct val="100000"/>
              </a:lnSpc>
              <a:spcBef>
                <a:spcPts val="360"/>
              </a:spcBef>
              <a:spcAft>
                <a:spcPts val="0"/>
              </a:spcAft>
              <a:buSzPts val="1800"/>
              <a:buNone/>
            </a:pPr>
            <a:r>
              <a:rPr lang="en" sz="2600"/>
              <a:t>Moving</a:t>
            </a:r>
            <a:endParaRPr sz="2600"/>
          </a:p>
          <a:p>
            <a:pPr indent="0" lvl="0" marL="0" rtl="0" algn="l">
              <a:lnSpc>
                <a:spcPct val="100000"/>
              </a:lnSpc>
              <a:spcBef>
                <a:spcPts val="360"/>
              </a:spcBef>
              <a:spcAft>
                <a:spcPts val="0"/>
              </a:spcAft>
              <a:buSzPts val="1800"/>
              <a:buNone/>
            </a:pPr>
            <a:r>
              <a:rPr lang="en" sz="2600"/>
              <a:t>Scanning</a:t>
            </a:r>
            <a:endParaRPr sz="2600"/>
          </a:p>
          <a:p>
            <a:pPr indent="0" lvl="0" marL="0" rtl="0" algn="l">
              <a:lnSpc>
                <a:spcPct val="100000"/>
              </a:lnSpc>
              <a:spcBef>
                <a:spcPts val="360"/>
              </a:spcBef>
              <a:spcAft>
                <a:spcPts val="0"/>
              </a:spcAft>
              <a:buSzPts val="1800"/>
              <a:buNone/>
            </a:pPr>
            <a:r>
              <a:rPr lang="en" sz="2600"/>
              <a:t>Interacting</a:t>
            </a:r>
            <a:endParaRPr sz="2600"/>
          </a:p>
        </p:txBody>
      </p:sp>
      <p:sp>
        <p:nvSpPr>
          <p:cNvPr id="321" name="Google Shape;321;g10b473cf247_0_42"/>
          <p:cNvSpPr txBox="1"/>
          <p:nvPr>
            <p:ph type="title"/>
          </p:nvPr>
        </p:nvSpPr>
        <p:spPr>
          <a:xfrm>
            <a:off x="228600" y="228600"/>
            <a:ext cx="8686800" cy="1143000"/>
          </a:xfrm>
          <a:prstGeom prst="rect">
            <a:avLst/>
          </a:prstGeom>
          <a:solidFill>
            <a:srgbClr val="A9DCF2">
              <a:alpha val="63921"/>
            </a:srgbClr>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
                <a:solidFill>
                  <a:schemeClr val="dk1"/>
                </a:solidFill>
              </a:rPr>
              <a:t>Active Supervision</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5" name="Shape 325"/>
        <p:cNvGrpSpPr/>
        <p:nvPr/>
      </p:nvGrpSpPr>
      <p:grpSpPr>
        <a:xfrm>
          <a:off x="0" y="0"/>
          <a:ext cx="0" cy="0"/>
          <a:chOff x="0" y="0"/>
          <a:chExt cx="0" cy="0"/>
        </a:xfrm>
      </p:grpSpPr>
      <p:sp>
        <p:nvSpPr>
          <p:cNvPr id="326" name="Google Shape;326;g10c74994bb7_0_383"/>
          <p:cNvSpPr txBox="1"/>
          <p:nvPr>
            <p:ph idx="1" type="body"/>
          </p:nvPr>
        </p:nvSpPr>
        <p:spPr>
          <a:xfrm>
            <a:off x="457201" y="1600201"/>
            <a:ext cx="8229600" cy="4572000"/>
          </a:xfrm>
          <a:prstGeom prst="rect">
            <a:avLst/>
          </a:prstGeom>
          <a:noFill/>
          <a:ln>
            <a:noFill/>
          </a:ln>
        </p:spPr>
        <p:txBody>
          <a:bodyPr anchorCtr="0" anchor="t" bIns="91425" lIns="91425" spcFirstLastPara="1" rIns="91425" wrap="square" tIns="91425">
            <a:normAutofit fontScale="92500" lnSpcReduction="20000"/>
          </a:bodyPr>
          <a:lstStyle/>
          <a:p>
            <a:pPr indent="-368935" lvl="0" marL="457200" rtl="0" algn="l">
              <a:lnSpc>
                <a:spcPct val="100000"/>
              </a:lnSpc>
              <a:spcBef>
                <a:spcPts val="0"/>
              </a:spcBef>
              <a:spcAft>
                <a:spcPts val="0"/>
              </a:spcAft>
              <a:buClr>
                <a:srgbClr val="000000"/>
              </a:buClr>
              <a:buSzPct val="81250"/>
              <a:buChar char="●"/>
            </a:pPr>
            <a:r>
              <a:rPr lang="en">
                <a:solidFill>
                  <a:srgbClr val="000000"/>
                </a:solidFill>
              </a:rPr>
              <a:t>Welcoming Inclusion Activity or Routine</a:t>
            </a:r>
            <a:endParaRPr>
              <a:solidFill>
                <a:srgbClr val="000000"/>
              </a:solidFill>
            </a:endParaRPr>
          </a:p>
          <a:p>
            <a:pPr indent="-228600" lvl="0" marL="457200" rtl="0" algn="l">
              <a:lnSpc>
                <a:spcPct val="100000"/>
              </a:lnSpc>
              <a:spcBef>
                <a:spcPts val="0"/>
              </a:spcBef>
              <a:spcAft>
                <a:spcPts val="0"/>
              </a:spcAft>
              <a:buClr>
                <a:srgbClr val="0B5394"/>
              </a:buClr>
              <a:buSzPct val="81250"/>
              <a:buNone/>
            </a:pPr>
            <a:r>
              <a:t/>
            </a:r>
            <a:endParaRPr>
              <a:solidFill>
                <a:srgbClr val="000000"/>
              </a:solidFill>
            </a:endParaRPr>
          </a:p>
          <a:p>
            <a:pPr indent="-368935" lvl="0" marL="457200" rtl="0" algn="l">
              <a:lnSpc>
                <a:spcPct val="100000"/>
              </a:lnSpc>
              <a:spcBef>
                <a:spcPts val="0"/>
              </a:spcBef>
              <a:spcAft>
                <a:spcPts val="0"/>
              </a:spcAft>
              <a:buClr>
                <a:srgbClr val="000000"/>
              </a:buClr>
              <a:buSzPct val="81250"/>
              <a:buChar char="●"/>
            </a:pPr>
            <a:r>
              <a:rPr lang="en">
                <a:solidFill>
                  <a:srgbClr val="000000"/>
                </a:solidFill>
              </a:rPr>
              <a:t>Engaging Strategies (self and others)</a:t>
            </a:r>
            <a:endParaRPr>
              <a:solidFill>
                <a:srgbClr val="000000"/>
              </a:solidFill>
            </a:endParaRPr>
          </a:p>
          <a:p>
            <a:pPr indent="-228600" lvl="0" marL="457200" rtl="0" algn="l">
              <a:lnSpc>
                <a:spcPct val="100000"/>
              </a:lnSpc>
              <a:spcBef>
                <a:spcPts val="0"/>
              </a:spcBef>
              <a:spcAft>
                <a:spcPts val="0"/>
              </a:spcAft>
              <a:buClr>
                <a:srgbClr val="0B5394"/>
              </a:buClr>
              <a:buSzPct val="81250"/>
              <a:buNone/>
            </a:pPr>
            <a:r>
              <a:t/>
            </a:r>
            <a:endParaRPr>
              <a:solidFill>
                <a:srgbClr val="000000"/>
              </a:solidFill>
            </a:endParaRPr>
          </a:p>
          <a:p>
            <a:pPr indent="-368935" lvl="0" marL="457200" rtl="0" algn="l">
              <a:lnSpc>
                <a:spcPct val="100000"/>
              </a:lnSpc>
              <a:spcBef>
                <a:spcPts val="0"/>
              </a:spcBef>
              <a:spcAft>
                <a:spcPts val="0"/>
              </a:spcAft>
              <a:buClr>
                <a:srgbClr val="000000"/>
              </a:buClr>
              <a:buSzPct val="81250"/>
              <a:buChar char="●"/>
            </a:pPr>
            <a:r>
              <a:rPr lang="en">
                <a:solidFill>
                  <a:srgbClr val="000000"/>
                </a:solidFill>
              </a:rPr>
              <a:t>Optimistic Closure Routine</a:t>
            </a:r>
            <a:endParaRPr>
              <a:solidFill>
                <a:srgbClr val="000000"/>
              </a:solidFill>
            </a:endParaRPr>
          </a:p>
          <a:p>
            <a:pPr indent="-220027" lvl="0" marL="457200" rtl="0" algn="l">
              <a:lnSpc>
                <a:spcPct val="100000"/>
              </a:lnSpc>
              <a:spcBef>
                <a:spcPts val="0"/>
              </a:spcBef>
              <a:spcAft>
                <a:spcPts val="0"/>
              </a:spcAft>
              <a:buClr>
                <a:srgbClr val="000000"/>
              </a:buClr>
              <a:buSzPct val="56250"/>
              <a:buNone/>
            </a:pPr>
            <a:r>
              <a:t/>
            </a:r>
            <a:endParaRPr>
              <a:solidFill>
                <a:srgbClr val="000000"/>
              </a:solidFill>
            </a:endParaRPr>
          </a:p>
          <a:p>
            <a:pPr indent="-325755" lvl="0" marL="457200" rtl="0" algn="l">
              <a:lnSpc>
                <a:spcPct val="100000"/>
              </a:lnSpc>
              <a:spcBef>
                <a:spcPts val="0"/>
              </a:spcBef>
              <a:spcAft>
                <a:spcPts val="0"/>
              </a:spcAft>
              <a:buClr>
                <a:srgbClr val="000000"/>
              </a:buClr>
              <a:buSzPct val="56250"/>
              <a:buChar char="●"/>
            </a:pPr>
            <a:r>
              <a:rPr lang="en">
                <a:solidFill>
                  <a:srgbClr val="000000"/>
                </a:solidFill>
              </a:rPr>
              <a:t>Building Rapport Questions</a:t>
            </a:r>
            <a:endParaRPr>
              <a:solidFill>
                <a:srgbClr val="000000"/>
              </a:solidFill>
            </a:endParaRPr>
          </a:p>
          <a:p>
            <a:pPr indent="-220027" lvl="0" marL="457200" rtl="0" algn="l">
              <a:lnSpc>
                <a:spcPct val="100000"/>
              </a:lnSpc>
              <a:spcBef>
                <a:spcPts val="0"/>
              </a:spcBef>
              <a:spcAft>
                <a:spcPts val="0"/>
              </a:spcAft>
              <a:buClr>
                <a:srgbClr val="000000"/>
              </a:buClr>
              <a:buSzPct val="56250"/>
              <a:buNone/>
            </a:pPr>
            <a:r>
              <a:t/>
            </a:r>
            <a:endParaRPr>
              <a:solidFill>
                <a:srgbClr val="000000"/>
              </a:solidFill>
            </a:endParaRPr>
          </a:p>
          <a:p>
            <a:pPr indent="0" lvl="0" marL="0" rtl="0" algn="l">
              <a:lnSpc>
                <a:spcPct val="100000"/>
              </a:lnSpc>
              <a:spcBef>
                <a:spcPts val="1600"/>
              </a:spcBef>
              <a:spcAft>
                <a:spcPts val="0"/>
              </a:spcAft>
              <a:buSzPct val="100000"/>
              <a:buNone/>
            </a:pPr>
            <a:r>
              <a:t/>
            </a:r>
            <a:endParaRPr>
              <a:solidFill>
                <a:srgbClr val="000000"/>
              </a:solidFill>
            </a:endParaRPr>
          </a:p>
          <a:p>
            <a:pPr indent="0" lvl="0" marL="0" rtl="0" algn="l">
              <a:lnSpc>
                <a:spcPct val="100000"/>
              </a:lnSpc>
              <a:spcBef>
                <a:spcPts val="1600"/>
              </a:spcBef>
              <a:spcAft>
                <a:spcPts val="0"/>
              </a:spcAft>
              <a:buSzPct val="266666"/>
              <a:buNone/>
            </a:pPr>
            <a:r>
              <a:rPr lang="en" sz="1200" u="sng">
                <a:solidFill>
                  <a:schemeClr val="hlink"/>
                </a:solidFill>
                <a:latin typeface="Arial"/>
                <a:ea typeface="Arial"/>
                <a:cs typeface="Arial"/>
                <a:sym typeface="Arial"/>
                <a:hlinkClick r:id="rId3"/>
              </a:rPr>
              <a:t>https://schoolguide.casel.org/uploads/sites/2/2018/12/SEL-3-Signature-Practices-Playbook-10.21.19.pdf</a:t>
            </a:r>
            <a:endParaRPr>
              <a:solidFill>
                <a:srgbClr val="0B5394"/>
              </a:solidFill>
            </a:endParaRPr>
          </a:p>
          <a:p>
            <a:pPr indent="-228600" lvl="0" marL="457200" marR="0" rtl="0" algn="l">
              <a:lnSpc>
                <a:spcPct val="100000"/>
              </a:lnSpc>
              <a:spcBef>
                <a:spcPts val="2240"/>
              </a:spcBef>
              <a:spcAft>
                <a:spcPts val="0"/>
              </a:spcAft>
              <a:buClr>
                <a:schemeClr val="dk1"/>
              </a:buClr>
              <a:buSzPct val="100000"/>
              <a:buFont typeface="Arial"/>
              <a:buNone/>
            </a:pPr>
            <a:r>
              <a:t/>
            </a:r>
            <a:endParaRPr/>
          </a:p>
        </p:txBody>
      </p:sp>
      <p:sp>
        <p:nvSpPr>
          <p:cNvPr id="327" name="Google Shape;327;g10c74994bb7_0_383"/>
          <p:cNvSpPr txBox="1"/>
          <p:nvPr>
            <p:ph type="title"/>
          </p:nvPr>
        </p:nvSpPr>
        <p:spPr>
          <a:xfrm>
            <a:off x="130450" y="228600"/>
            <a:ext cx="8784900" cy="1143000"/>
          </a:xfrm>
          <a:prstGeom prst="rect">
            <a:avLst/>
          </a:prstGeom>
          <a:solidFill>
            <a:srgbClr val="A9DCF2">
              <a:alpha val="64705"/>
            </a:srgbClr>
          </a:solidFill>
          <a:ln>
            <a:noFill/>
          </a:ln>
        </p:spPr>
        <p:txBody>
          <a:bodyPr anchorCtr="0" anchor="ctr" bIns="91425" lIns="91425" spcFirstLastPara="1" rIns="91425" wrap="square" tIns="91425">
            <a:normAutofit fontScale="90000"/>
          </a:bodyPr>
          <a:lstStyle/>
          <a:p>
            <a:pPr indent="0" lvl="0" marL="0" marR="0" rtl="0" algn="ctr">
              <a:lnSpc>
                <a:spcPct val="100000"/>
              </a:lnSpc>
              <a:spcBef>
                <a:spcPts val="0"/>
              </a:spcBef>
              <a:spcAft>
                <a:spcPts val="0"/>
              </a:spcAft>
              <a:buClr>
                <a:srgbClr val="002C3C"/>
              </a:buClr>
              <a:buSzPct val="100000"/>
              <a:buFont typeface="Verdana"/>
              <a:buNone/>
            </a:pPr>
            <a:r>
              <a:rPr lang="en">
                <a:solidFill>
                  <a:srgbClr val="000000"/>
                </a:solidFill>
              </a:rPr>
              <a:t>Routines to Create Emotionally Safe Environments</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10ef89232f4_1_0"/>
          <p:cNvSpPr txBox="1"/>
          <p:nvPr>
            <p:ph idx="1" type="body"/>
          </p:nvPr>
        </p:nvSpPr>
        <p:spPr>
          <a:xfrm>
            <a:off x="457200" y="1600200"/>
            <a:ext cx="8458200" cy="4572000"/>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00000"/>
              </a:lnSpc>
              <a:spcBef>
                <a:spcPts val="360"/>
              </a:spcBef>
              <a:spcAft>
                <a:spcPts val="0"/>
              </a:spcAft>
              <a:buSzPct val="60810"/>
              <a:buNone/>
            </a:pPr>
            <a:r>
              <a:rPr lang="en"/>
              <a:t>1. It’s 90 minutes–the CHALLENGE is to be as PRESENT as possible. (</a:t>
            </a:r>
            <a:r>
              <a:rPr lang="en">
                <a:extLst>
                  <a:ext uri="http://customooxmlschemas.google.com/">
                    <go:slidesCustomData xmlns:go="http://customooxmlschemas.google.com/" textRoundtripDataId="0"/>
                  </a:ext>
                </a:extLst>
              </a:rPr>
              <a:t>oxygen</a:t>
            </a:r>
            <a:r>
              <a:rPr lang="en"/>
              <a:t>)</a:t>
            </a:r>
            <a:endParaRPr/>
          </a:p>
          <a:p>
            <a:pPr indent="0" lvl="0" marL="0" rtl="0" algn="l">
              <a:lnSpc>
                <a:spcPct val="100000"/>
              </a:lnSpc>
              <a:spcBef>
                <a:spcPts val="360"/>
              </a:spcBef>
              <a:spcAft>
                <a:spcPts val="0"/>
              </a:spcAft>
              <a:buSzPct val="60810"/>
              <a:buNone/>
            </a:pPr>
            <a:r>
              <a:rPr lang="en"/>
              <a:t>2. Engage with others and ideas.</a:t>
            </a:r>
            <a:endParaRPr/>
          </a:p>
          <a:p>
            <a:pPr indent="0" lvl="0" marL="0" rtl="0" algn="l">
              <a:lnSpc>
                <a:spcPct val="100000"/>
              </a:lnSpc>
              <a:spcBef>
                <a:spcPts val="360"/>
              </a:spcBef>
              <a:spcAft>
                <a:spcPts val="0"/>
              </a:spcAft>
              <a:buSzPct val="60810"/>
              <a:buNone/>
            </a:pPr>
            <a:r>
              <a:rPr lang="en"/>
              <a:t>3. Be willing to reflect on what is working and what could be working better in your classroom. </a:t>
            </a:r>
            <a:endParaRPr/>
          </a:p>
          <a:p>
            <a:pPr indent="0" lvl="0" marL="0" rtl="0" algn="l">
              <a:lnSpc>
                <a:spcPct val="100000"/>
              </a:lnSpc>
              <a:spcBef>
                <a:spcPts val="360"/>
              </a:spcBef>
              <a:spcAft>
                <a:spcPts val="0"/>
              </a:spcAft>
              <a:buSzPct val="60810"/>
              <a:buNone/>
            </a:pPr>
            <a:r>
              <a:rPr lang="en"/>
              <a:t>4. Try something. </a:t>
            </a:r>
            <a:endParaRPr/>
          </a:p>
          <a:p>
            <a:pPr indent="0" lvl="0" marL="0" rtl="0" algn="l">
              <a:lnSpc>
                <a:spcPct val="100000"/>
              </a:lnSpc>
              <a:spcBef>
                <a:spcPts val="360"/>
              </a:spcBef>
              <a:spcAft>
                <a:spcPts val="0"/>
              </a:spcAft>
              <a:buSzPct val="60810"/>
              <a:buNone/>
            </a:pPr>
            <a:r>
              <a:rPr lang="en"/>
              <a:t>5. Keep trying. Keep Showing Up. (BELIEVE we can do hard things!)</a:t>
            </a:r>
            <a:endParaRPr/>
          </a:p>
          <a:p>
            <a:pPr indent="0" lvl="0" marL="0" rtl="0" algn="l">
              <a:lnSpc>
                <a:spcPct val="100000"/>
              </a:lnSpc>
              <a:spcBef>
                <a:spcPts val="360"/>
              </a:spcBef>
              <a:spcAft>
                <a:spcPts val="0"/>
              </a:spcAft>
              <a:buSzPct val="60810"/>
              <a:buNone/>
            </a:pPr>
            <a:r>
              <a:rPr lang="en"/>
              <a:t>…and maybe even win a prize!  </a:t>
            </a:r>
            <a:endParaRPr/>
          </a:p>
        </p:txBody>
      </p:sp>
      <p:sp>
        <p:nvSpPr>
          <p:cNvPr id="216" name="Google Shape;216;g10ef89232f4_1_0"/>
          <p:cNvSpPr txBox="1"/>
          <p:nvPr>
            <p:ph type="title"/>
          </p:nvPr>
        </p:nvSpPr>
        <p:spPr>
          <a:xfrm>
            <a:off x="228600" y="228600"/>
            <a:ext cx="8686800" cy="1143000"/>
          </a:xfrm>
          <a:prstGeom prst="rect">
            <a:avLst/>
          </a:prstGeom>
          <a:solidFill>
            <a:srgbClr val="A9DCF2">
              <a:alpha val="63921"/>
            </a:srgbClr>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
                <a:solidFill>
                  <a:schemeClr val="dk1"/>
                </a:solidFill>
              </a:rPr>
              <a:t>Open House Pop-In PD ‘Rules’</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1" name="Shape 331"/>
        <p:cNvGrpSpPr/>
        <p:nvPr/>
      </p:nvGrpSpPr>
      <p:grpSpPr>
        <a:xfrm>
          <a:off x="0" y="0"/>
          <a:ext cx="0" cy="0"/>
          <a:chOff x="0" y="0"/>
          <a:chExt cx="0" cy="0"/>
        </a:xfrm>
      </p:grpSpPr>
      <p:sp>
        <p:nvSpPr>
          <p:cNvPr id="332" name="Google Shape;332;g10c74994bb7_0_378"/>
          <p:cNvSpPr txBox="1"/>
          <p:nvPr>
            <p:ph type="title"/>
          </p:nvPr>
        </p:nvSpPr>
        <p:spPr>
          <a:xfrm>
            <a:off x="228600" y="228600"/>
            <a:ext cx="8686800" cy="1143000"/>
          </a:xfrm>
          <a:prstGeom prst="rect">
            <a:avLst/>
          </a:prstGeom>
          <a:solidFill>
            <a:srgbClr val="A9DCF2">
              <a:alpha val="63921"/>
            </a:srgbClr>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
                <a:solidFill>
                  <a:srgbClr val="000000"/>
                </a:solidFill>
              </a:rPr>
              <a:t>Grounding with “5,4,3,2,1”</a:t>
            </a:r>
            <a:endParaRPr>
              <a:solidFill>
                <a:srgbClr val="000000"/>
              </a:solidFill>
            </a:endParaRPr>
          </a:p>
        </p:txBody>
      </p:sp>
      <p:sp>
        <p:nvSpPr>
          <p:cNvPr id="333" name="Google Shape;333;g10c74994bb7_0_378"/>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rmAutofit/>
          </a:bodyPr>
          <a:lstStyle/>
          <a:p>
            <a:pPr indent="-342900" lvl="0" marL="457200" rtl="0" algn="l">
              <a:lnSpc>
                <a:spcPct val="150000"/>
              </a:lnSpc>
              <a:spcBef>
                <a:spcPts val="360"/>
              </a:spcBef>
              <a:spcAft>
                <a:spcPts val="0"/>
              </a:spcAft>
              <a:buSzPts val="1800"/>
              <a:buChar char="•"/>
            </a:pPr>
            <a:r>
              <a:rPr lang="en"/>
              <a:t>5 things you can see</a:t>
            </a:r>
            <a:endParaRPr/>
          </a:p>
          <a:p>
            <a:pPr indent="-342900" lvl="0" marL="457200" rtl="0" algn="l">
              <a:lnSpc>
                <a:spcPct val="150000"/>
              </a:lnSpc>
              <a:spcBef>
                <a:spcPts val="0"/>
              </a:spcBef>
              <a:spcAft>
                <a:spcPts val="0"/>
              </a:spcAft>
              <a:buSzPts val="1800"/>
              <a:buChar char="•"/>
            </a:pPr>
            <a:r>
              <a:rPr lang="en"/>
              <a:t>4 things you can touch</a:t>
            </a:r>
            <a:endParaRPr/>
          </a:p>
          <a:p>
            <a:pPr indent="-342900" lvl="0" marL="457200" rtl="0" algn="l">
              <a:lnSpc>
                <a:spcPct val="150000"/>
              </a:lnSpc>
              <a:spcBef>
                <a:spcPts val="0"/>
              </a:spcBef>
              <a:spcAft>
                <a:spcPts val="0"/>
              </a:spcAft>
              <a:buSzPts val="1800"/>
              <a:buChar char="•"/>
            </a:pPr>
            <a:r>
              <a:rPr lang="en"/>
              <a:t>3 things you can hear</a:t>
            </a:r>
            <a:endParaRPr/>
          </a:p>
          <a:p>
            <a:pPr indent="-342900" lvl="0" marL="457200" rtl="0" algn="l">
              <a:lnSpc>
                <a:spcPct val="150000"/>
              </a:lnSpc>
              <a:spcBef>
                <a:spcPts val="0"/>
              </a:spcBef>
              <a:spcAft>
                <a:spcPts val="0"/>
              </a:spcAft>
              <a:buSzPts val="1800"/>
              <a:buChar char="•"/>
            </a:pPr>
            <a:r>
              <a:rPr lang="en"/>
              <a:t>2 things you can smell</a:t>
            </a:r>
            <a:endParaRPr/>
          </a:p>
          <a:p>
            <a:pPr indent="-342900" lvl="0" marL="457200" rtl="0" algn="l">
              <a:lnSpc>
                <a:spcPct val="150000"/>
              </a:lnSpc>
              <a:spcBef>
                <a:spcPts val="0"/>
              </a:spcBef>
              <a:spcAft>
                <a:spcPts val="0"/>
              </a:spcAft>
              <a:buSzPts val="1800"/>
              <a:buChar char="•"/>
            </a:pPr>
            <a:r>
              <a:rPr lang="en"/>
              <a:t>1 thing you can taste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7" name="Shape 337"/>
        <p:cNvGrpSpPr/>
        <p:nvPr/>
      </p:nvGrpSpPr>
      <p:grpSpPr>
        <a:xfrm>
          <a:off x="0" y="0"/>
          <a:ext cx="0" cy="0"/>
          <a:chOff x="0" y="0"/>
          <a:chExt cx="0" cy="0"/>
        </a:xfrm>
      </p:grpSpPr>
      <p:sp>
        <p:nvSpPr>
          <p:cNvPr id="338" name="Google Shape;338;g10c74994bb7_0_373"/>
          <p:cNvSpPr txBox="1"/>
          <p:nvPr>
            <p:ph idx="1" type="body"/>
          </p:nvPr>
        </p:nvSpPr>
        <p:spPr>
          <a:xfrm>
            <a:off x="457200" y="1600200"/>
            <a:ext cx="8229600" cy="5257800"/>
          </a:xfrm>
          <a:prstGeom prst="rect">
            <a:avLst/>
          </a:prstGeom>
          <a:noFill/>
          <a:ln>
            <a:noFill/>
          </a:ln>
        </p:spPr>
        <p:txBody>
          <a:bodyPr anchorCtr="0" anchor="t" bIns="91425" lIns="91425" spcFirstLastPara="1" rIns="91425" wrap="square" tIns="91425">
            <a:normAutofit/>
          </a:bodyPr>
          <a:lstStyle/>
          <a:p>
            <a:pPr indent="-355600" lvl="0" marL="457200" rtl="0" algn="l">
              <a:lnSpc>
                <a:spcPct val="100000"/>
              </a:lnSpc>
              <a:spcBef>
                <a:spcPts val="0"/>
              </a:spcBef>
              <a:spcAft>
                <a:spcPts val="0"/>
              </a:spcAft>
              <a:buClr>
                <a:srgbClr val="000000"/>
              </a:buClr>
              <a:buSzPts val="2000"/>
              <a:buChar char="●"/>
            </a:pPr>
            <a:r>
              <a:rPr lang="en" sz="2400">
                <a:solidFill>
                  <a:srgbClr val="000000"/>
                </a:solidFill>
              </a:rPr>
              <a:t>Time Management:</a:t>
            </a:r>
            <a:endParaRPr>
              <a:solidFill>
                <a:srgbClr val="000000"/>
              </a:solidFill>
            </a:endParaRPr>
          </a:p>
          <a:p>
            <a:pPr indent="-355600" lvl="1" marL="914400" rtl="0" algn="l">
              <a:lnSpc>
                <a:spcPct val="100000"/>
              </a:lnSpc>
              <a:spcBef>
                <a:spcPts val="0"/>
              </a:spcBef>
              <a:spcAft>
                <a:spcPts val="0"/>
              </a:spcAft>
              <a:buClr>
                <a:srgbClr val="000000"/>
              </a:buClr>
              <a:buSzPts val="2000"/>
              <a:buChar char="○"/>
            </a:pPr>
            <a:r>
              <a:rPr lang="en" sz="2400">
                <a:solidFill>
                  <a:srgbClr val="000000"/>
                </a:solidFill>
              </a:rPr>
              <a:t>Checklists,Logs, ABC prioritizing</a:t>
            </a:r>
            <a:endParaRPr sz="2400">
              <a:solidFill>
                <a:srgbClr val="000000"/>
              </a:solidFill>
            </a:endParaRPr>
          </a:p>
          <a:p>
            <a:pPr indent="0" lvl="0" marL="0" rtl="0" algn="l">
              <a:lnSpc>
                <a:spcPct val="100000"/>
              </a:lnSpc>
              <a:spcBef>
                <a:spcPts val="0"/>
              </a:spcBef>
              <a:spcAft>
                <a:spcPts val="0"/>
              </a:spcAft>
              <a:buSzPts val="1800"/>
              <a:buNone/>
            </a:pPr>
            <a:r>
              <a:t/>
            </a:r>
            <a:endParaRPr sz="2400">
              <a:solidFill>
                <a:srgbClr val="000000"/>
              </a:solidFill>
            </a:endParaRPr>
          </a:p>
          <a:p>
            <a:pPr indent="0" lvl="0" marL="0" rtl="0" algn="l">
              <a:lnSpc>
                <a:spcPct val="100000"/>
              </a:lnSpc>
              <a:spcBef>
                <a:spcPts val="0"/>
              </a:spcBef>
              <a:spcAft>
                <a:spcPts val="0"/>
              </a:spcAft>
              <a:buSzPts val="1800"/>
              <a:buNone/>
            </a:pPr>
            <a:r>
              <a:t/>
            </a:r>
            <a:endParaRPr sz="2400">
              <a:solidFill>
                <a:srgbClr val="000000"/>
              </a:solidFill>
            </a:endParaRPr>
          </a:p>
          <a:p>
            <a:pPr indent="-355600" lvl="0" marL="457200" rtl="0" algn="l">
              <a:lnSpc>
                <a:spcPct val="100000"/>
              </a:lnSpc>
              <a:spcBef>
                <a:spcPts val="0"/>
              </a:spcBef>
              <a:spcAft>
                <a:spcPts val="0"/>
              </a:spcAft>
              <a:buClr>
                <a:srgbClr val="000000"/>
              </a:buClr>
              <a:buSzPts val="2000"/>
              <a:buChar char="●"/>
            </a:pPr>
            <a:r>
              <a:rPr lang="en" sz="2400">
                <a:solidFill>
                  <a:srgbClr val="000000"/>
                </a:solidFill>
              </a:rPr>
              <a:t>Stress Management:</a:t>
            </a:r>
            <a:endParaRPr>
              <a:solidFill>
                <a:srgbClr val="000000"/>
              </a:solidFill>
            </a:endParaRPr>
          </a:p>
          <a:p>
            <a:pPr indent="-355600" lvl="1" marL="914400" rtl="0" algn="l">
              <a:lnSpc>
                <a:spcPct val="100000"/>
              </a:lnSpc>
              <a:spcBef>
                <a:spcPts val="0"/>
              </a:spcBef>
              <a:spcAft>
                <a:spcPts val="0"/>
              </a:spcAft>
              <a:buClr>
                <a:srgbClr val="000000"/>
              </a:buClr>
              <a:buSzPts val="2000"/>
              <a:buChar char="○"/>
            </a:pPr>
            <a:r>
              <a:rPr lang="en" sz="2400">
                <a:solidFill>
                  <a:srgbClr val="000000"/>
                </a:solidFill>
              </a:rPr>
              <a:t>Mindfulness, exercise, yoga, movement breaks, deep breathing </a:t>
            </a:r>
            <a:endParaRPr sz="2400">
              <a:solidFill>
                <a:srgbClr val="000000"/>
              </a:solidFill>
            </a:endParaRPr>
          </a:p>
          <a:p>
            <a:pPr indent="-381000" lvl="1" marL="914400" rtl="0" algn="l">
              <a:lnSpc>
                <a:spcPct val="100000"/>
              </a:lnSpc>
              <a:spcBef>
                <a:spcPts val="0"/>
              </a:spcBef>
              <a:spcAft>
                <a:spcPts val="0"/>
              </a:spcAft>
              <a:buClr>
                <a:srgbClr val="000000"/>
              </a:buClr>
              <a:buSzPts val="2400"/>
              <a:buChar char="○"/>
            </a:pPr>
            <a:r>
              <a:rPr lang="en" sz="2400">
                <a:solidFill>
                  <a:srgbClr val="000000"/>
                </a:solidFill>
              </a:rPr>
              <a:t>Brain Breaks Example: Would you rather? </a:t>
            </a:r>
            <a:endParaRPr sz="2400">
              <a:solidFill>
                <a:srgbClr val="000000"/>
              </a:solidFill>
            </a:endParaRPr>
          </a:p>
          <a:p>
            <a:pPr indent="-419100" lvl="2" marL="1371600" rtl="0" algn="l">
              <a:lnSpc>
                <a:spcPct val="100000"/>
              </a:lnSpc>
              <a:spcBef>
                <a:spcPts val="0"/>
              </a:spcBef>
              <a:spcAft>
                <a:spcPts val="0"/>
              </a:spcAft>
              <a:buClr>
                <a:srgbClr val="000000"/>
              </a:buClr>
              <a:buSzPts val="3000"/>
              <a:buChar char="•"/>
            </a:pPr>
            <a:r>
              <a:rPr lang="en" sz="2100" u="sng">
                <a:solidFill>
                  <a:schemeClr val="hlink"/>
                </a:solidFill>
                <a:latin typeface="Arial"/>
                <a:ea typeface="Arial"/>
                <a:cs typeface="Arial"/>
                <a:sym typeface="Arial"/>
                <a:hlinkClick r:id="rId3"/>
              </a:rPr>
              <a:t>https://www.youtube.com/watch?v=FOgcrNrtfpo</a:t>
            </a:r>
            <a:endParaRPr sz="3400">
              <a:solidFill>
                <a:srgbClr val="000000"/>
              </a:solidFill>
            </a:endParaRPr>
          </a:p>
          <a:p>
            <a:pPr indent="-355600" lvl="1" marL="914400" rtl="0" algn="l">
              <a:lnSpc>
                <a:spcPct val="100000"/>
              </a:lnSpc>
              <a:spcBef>
                <a:spcPts val="0"/>
              </a:spcBef>
              <a:spcAft>
                <a:spcPts val="0"/>
              </a:spcAft>
              <a:buClr>
                <a:srgbClr val="000000"/>
              </a:buClr>
              <a:buSzPts val="2000"/>
              <a:buChar char="○"/>
            </a:pPr>
            <a:r>
              <a:rPr lang="en" sz="2400">
                <a:solidFill>
                  <a:srgbClr val="000000"/>
                </a:solidFill>
              </a:rPr>
              <a:t>Motivation Management</a:t>
            </a:r>
            <a:endParaRPr>
              <a:solidFill>
                <a:srgbClr val="000000"/>
              </a:solidFill>
            </a:endParaRPr>
          </a:p>
          <a:p>
            <a:pPr indent="-355600" lvl="1" marL="914400" rtl="0" algn="l">
              <a:lnSpc>
                <a:spcPct val="100000"/>
              </a:lnSpc>
              <a:spcBef>
                <a:spcPts val="0"/>
              </a:spcBef>
              <a:spcAft>
                <a:spcPts val="0"/>
              </a:spcAft>
              <a:buClr>
                <a:srgbClr val="000000"/>
              </a:buClr>
              <a:buSzPts val="2000"/>
              <a:buChar char="○"/>
            </a:pPr>
            <a:r>
              <a:rPr lang="en" sz="2400">
                <a:solidFill>
                  <a:srgbClr val="000000"/>
                </a:solidFill>
              </a:rPr>
              <a:t>Goal setting and reflection</a:t>
            </a:r>
            <a:endParaRPr sz="2400">
              <a:solidFill>
                <a:srgbClr val="000000"/>
              </a:solidFill>
            </a:endParaRPr>
          </a:p>
          <a:p>
            <a:pPr indent="-355600" lvl="1" marL="914400" rtl="0" algn="l">
              <a:lnSpc>
                <a:spcPct val="100000"/>
              </a:lnSpc>
              <a:spcBef>
                <a:spcPts val="0"/>
              </a:spcBef>
              <a:spcAft>
                <a:spcPts val="0"/>
              </a:spcAft>
              <a:buClr>
                <a:srgbClr val="000000"/>
              </a:buClr>
              <a:buSzPts val="2000"/>
              <a:buChar char="○"/>
            </a:pPr>
            <a:r>
              <a:rPr lang="en" sz="2400">
                <a:solidFill>
                  <a:srgbClr val="000000"/>
                </a:solidFill>
              </a:rPr>
              <a:t>Service to others</a:t>
            </a:r>
            <a:endParaRPr>
              <a:solidFill>
                <a:srgbClr val="000000"/>
              </a:solidFill>
            </a:endParaRPr>
          </a:p>
        </p:txBody>
      </p:sp>
      <p:sp>
        <p:nvSpPr>
          <p:cNvPr id="339" name="Google Shape;339;g10c74994bb7_0_373"/>
          <p:cNvSpPr txBox="1"/>
          <p:nvPr>
            <p:ph type="title"/>
          </p:nvPr>
        </p:nvSpPr>
        <p:spPr>
          <a:xfrm>
            <a:off x="228600" y="228600"/>
            <a:ext cx="8686800" cy="1143000"/>
          </a:xfrm>
          <a:prstGeom prst="rect">
            <a:avLst/>
          </a:prstGeom>
          <a:solidFill>
            <a:srgbClr val="A9DCF2">
              <a:alpha val="64705"/>
            </a:srgbClr>
          </a:solidFill>
          <a:ln>
            <a:noFill/>
          </a:ln>
        </p:spPr>
        <p:txBody>
          <a:bodyPr anchorCtr="0" anchor="ctr" bIns="91425" lIns="91425" spcFirstLastPara="1" rIns="91425" wrap="square" tIns="91425">
            <a:normAutofit/>
          </a:bodyPr>
          <a:lstStyle/>
          <a:p>
            <a:pPr indent="0" lvl="0" marL="0" marR="0" rtl="0" algn="ctr">
              <a:lnSpc>
                <a:spcPct val="100000"/>
              </a:lnSpc>
              <a:spcBef>
                <a:spcPts val="0"/>
              </a:spcBef>
              <a:spcAft>
                <a:spcPts val="0"/>
              </a:spcAft>
              <a:buClr>
                <a:srgbClr val="002C3C"/>
              </a:buClr>
              <a:buSzPts val="4000"/>
              <a:buFont typeface="Verdana"/>
              <a:buNone/>
            </a:pPr>
            <a:r>
              <a:rPr lang="en">
                <a:solidFill>
                  <a:srgbClr val="000000"/>
                </a:solidFill>
              </a:rPr>
              <a:t>Self-Management Activities</a:t>
            </a:r>
            <a:endParaRPr>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3" name="Shape 343"/>
        <p:cNvGrpSpPr/>
        <p:nvPr/>
      </p:nvGrpSpPr>
      <p:grpSpPr>
        <a:xfrm>
          <a:off x="0" y="0"/>
          <a:ext cx="0" cy="0"/>
          <a:chOff x="0" y="0"/>
          <a:chExt cx="0" cy="0"/>
        </a:xfrm>
      </p:grpSpPr>
      <p:sp>
        <p:nvSpPr>
          <p:cNvPr id="344" name="Google Shape;344;p3"/>
          <p:cNvSpPr txBox="1"/>
          <p:nvPr>
            <p:ph type="title"/>
          </p:nvPr>
        </p:nvSpPr>
        <p:spPr>
          <a:xfrm>
            <a:off x="228600" y="228600"/>
            <a:ext cx="8686800" cy="1143000"/>
          </a:xfrm>
          <a:prstGeom prst="rect">
            <a:avLst/>
          </a:prstGeom>
          <a:solidFill>
            <a:srgbClr val="A9DCF2">
              <a:alpha val="63921"/>
            </a:srgbClr>
          </a:solidFill>
          <a:ln>
            <a:noFill/>
          </a:ln>
        </p:spPr>
        <p:txBody>
          <a:bodyPr anchorCtr="0" anchor="ctr" bIns="91400" lIns="91400" spcFirstLastPara="1" rIns="91400" wrap="square" tIns="91400">
            <a:noAutofit/>
          </a:bodyPr>
          <a:lstStyle/>
          <a:p>
            <a:pPr indent="0" lvl="0" marL="0" rtl="0" algn="ctr">
              <a:lnSpc>
                <a:spcPct val="100000"/>
              </a:lnSpc>
              <a:spcBef>
                <a:spcPts val="0"/>
              </a:spcBef>
              <a:spcAft>
                <a:spcPts val="0"/>
              </a:spcAft>
              <a:buClr>
                <a:srgbClr val="000000"/>
              </a:buClr>
              <a:buSzPts val="3060"/>
              <a:buFont typeface="Verdana"/>
              <a:buNone/>
            </a:pPr>
            <a:r>
              <a:rPr lang="en" sz="3859">
                <a:solidFill>
                  <a:schemeClr val="dk1"/>
                </a:solidFill>
              </a:rPr>
              <a:t>Classroom Expectations:</a:t>
            </a:r>
            <a:br>
              <a:rPr lang="en" sz="3859">
                <a:solidFill>
                  <a:schemeClr val="dk1"/>
                </a:solidFill>
              </a:rPr>
            </a:br>
            <a:r>
              <a:rPr lang="en" sz="3859">
                <a:solidFill>
                  <a:schemeClr val="dk1"/>
                </a:solidFill>
              </a:rPr>
              <a:t>Consistency Matters</a:t>
            </a:r>
            <a:endParaRPr sz="4600">
              <a:solidFill>
                <a:schemeClr val="dk1"/>
              </a:solidFill>
            </a:endParaRPr>
          </a:p>
        </p:txBody>
      </p:sp>
      <p:sp>
        <p:nvSpPr>
          <p:cNvPr id="345" name="Google Shape;345;p3"/>
          <p:cNvSpPr txBox="1"/>
          <p:nvPr>
            <p:ph idx="1" type="body"/>
          </p:nvPr>
        </p:nvSpPr>
        <p:spPr>
          <a:xfrm>
            <a:off x="457201" y="1600201"/>
            <a:ext cx="8229600" cy="4572000"/>
          </a:xfrm>
          <a:prstGeom prst="rect">
            <a:avLst/>
          </a:prstGeom>
          <a:noFill/>
          <a:ln>
            <a:noFill/>
          </a:ln>
        </p:spPr>
        <p:txBody>
          <a:bodyPr anchorCtr="0" anchor="t" bIns="121875" lIns="121875" spcFirstLastPara="1" rIns="121875" wrap="square" tIns="121875">
            <a:normAutofit/>
          </a:bodyPr>
          <a:lstStyle/>
          <a:p>
            <a:pPr indent="-507982" lvl="0" marL="609584" rtl="0" algn="l">
              <a:lnSpc>
                <a:spcPct val="90000"/>
              </a:lnSpc>
              <a:spcBef>
                <a:spcPts val="0"/>
              </a:spcBef>
              <a:spcAft>
                <a:spcPts val="0"/>
              </a:spcAft>
              <a:buSzPts val="2800"/>
              <a:buFont typeface="Verdana"/>
              <a:buChar char="❏"/>
            </a:pPr>
            <a:r>
              <a:rPr lang="en" sz="2800"/>
              <a:t>Our physical and emotional well-being impacts our ability to think and learn effectively</a:t>
            </a:r>
            <a:endParaRPr/>
          </a:p>
          <a:p>
            <a:pPr indent="-507982" lvl="0" marL="609584" rtl="0" algn="l">
              <a:lnSpc>
                <a:spcPct val="90000"/>
              </a:lnSpc>
              <a:spcBef>
                <a:spcPts val="800"/>
              </a:spcBef>
              <a:spcAft>
                <a:spcPts val="0"/>
              </a:spcAft>
              <a:buSzPts val="2800"/>
              <a:buFont typeface="Verdana"/>
              <a:buChar char="❏"/>
            </a:pPr>
            <a:r>
              <a:rPr lang="en" sz="2800"/>
              <a:t>Increases predictability</a:t>
            </a:r>
            <a:endParaRPr/>
          </a:p>
          <a:p>
            <a:pPr indent="-507980" lvl="0" marL="609583" rtl="0" algn="l">
              <a:lnSpc>
                <a:spcPct val="90000"/>
              </a:lnSpc>
              <a:spcBef>
                <a:spcPts val="800"/>
              </a:spcBef>
              <a:spcAft>
                <a:spcPts val="0"/>
              </a:spcAft>
              <a:buSzPts val="2800"/>
              <a:buFont typeface="Verdana"/>
              <a:buChar char="❏"/>
            </a:pPr>
            <a:r>
              <a:rPr lang="en" sz="2800"/>
              <a:t>Students can focus on being engaged</a:t>
            </a:r>
            <a:endParaRPr sz="2800"/>
          </a:p>
          <a:p>
            <a:pPr indent="-507982" lvl="0" marL="609584" rtl="0" algn="l">
              <a:lnSpc>
                <a:spcPct val="90000"/>
              </a:lnSpc>
              <a:spcBef>
                <a:spcPts val="800"/>
              </a:spcBef>
              <a:spcAft>
                <a:spcPts val="0"/>
              </a:spcAft>
              <a:buSzPts val="2800"/>
              <a:buChar char="❏"/>
            </a:pPr>
            <a:r>
              <a:rPr lang="en" sz="2800"/>
              <a:t>Aligned with Schoolwide expectations</a:t>
            </a: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graphicFrame>
        <p:nvGraphicFramePr>
          <p:cNvPr id="350" name="Google Shape;350;p5"/>
          <p:cNvGraphicFramePr/>
          <p:nvPr/>
        </p:nvGraphicFramePr>
        <p:xfrm>
          <a:off x="228600" y="1447800"/>
          <a:ext cx="3000000" cy="3000000"/>
        </p:xfrm>
        <a:graphic>
          <a:graphicData uri="http://schemas.openxmlformats.org/drawingml/2006/table">
            <a:tbl>
              <a:tblPr>
                <a:noFill/>
                <a:tableStyleId>{459D3450-4E55-4125-BFF3-4B971DBA5A4F}</a:tableStyleId>
              </a:tblPr>
              <a:tblGrid>
                <a:gridCol w="1166275"/>
                <a:gridCol w="929050"/>
                <a:gridCol w="1037775"/>
                <a:gridCol w="1067425"/>
                <a:gridCol w="1077300"/>
                <a:gridCol w="1077300"/>
                <a:gridCol w="1136625"/>
                <a:gridCol w="1136625"/>
              </a:tblGrid>
              <a:tr h="647125">
                <a:tc>
                  <a:txBody>
                    <a:bodyPr/>
                    <a:lstStyle/>
                    <a:p>
                      <a:pPr indent="0" lvl="0" marL="0" marR="0" rtl="0" algn="ctr">
                        <a:lnSpc>
                          <a:spcPct val="100000"/>
                        </a:lnSpc>
                        <a:spcBef>
                          <a:spcPts val="0"/>
                        </a:spcBef>
                        <a:spcAft>
                          <a:spcPts val="0"/>
                        </a:spcAft>
                        <a:buClr>
                          <a:schemeClr val="dk1"/>
                        </a:buClr>
                        <a:buSzPts val="1500"/>
                        <a:buFont typeface="Verdana"/>
                        <a:buNone/>
                      </a:pPr>
                      <a:r>
                        <a:rPr b="1" lang="en" sz="1500" u="none" cap="none" strike="noStrike">
                          <a:latin typeface="Verdana"/>
                          <a:ea typeface="Verdana"/>
                          <a:cs typeface="Verdana"/>
                          <a:sym typeface="Verdana"/>
                        </a:rPr>
                        <a:t>Teaching Matrix</a:t>
                      </a:r>
                      <a:endParaRPr sz="1400" u="none" cap="none" strike="noStrike"/>
                    </a:p>
                  </a:txBody>
                  <a:tcPr marT="27100" marB="27100" marR="27100" marL="27100" anchor="ctr">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solidFill>
                      <a:srgbClr val="CCFF99"/>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All Settings</a:t>
                      </a:r>
                      <a:endParaRPr sz="1400" u="none" cap="none" strike="noStrike"/>
                    </a:p>
                  </a:txBody>
                  <a:tcPr marT="27100" marB="27100" marR="27100" marL="27100" anchor="ctr">
                    <a:solidFill>
                      <a:srgbClr val="FFFFCC"/>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Hallways</a:t>
                      </a:r>
                      <a:endParaRPr sz="1400" u="none" cap="none" strike="noStrike"/>
                    </a:p>
                  </a:txBody>
                  <a:tcPr marT="27100" marB="27100" marR="27100" marL="27100" anchor="ctr">
                    <a:solidFill>
                      <a:srgbClr val="FFFFCC"/>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Playgrounds</a:t>
                      </a:r>
                      <a:endParaRPr sz="1400" u="none" cap="none" strike="noStrike"/>
                    </a:p>
                  </a:txBody>
                  <a:tcPr marT="27100" marB="27100" marR="27100" marL="27100" anchor="ctr">
                    <a:solidFill>
                      <a:srgbClr val="FFFFCC"/>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Cafeteria</a:t>
                      </a:r>
                      <a:endParaRPr sz="1400" u="none" cap="none" strike="noStrike"/>
                    </a:p>
                  </a:txBody>
                  <a:tcPr marT="27100" marB="27100" marR="27100" marL="27100" anchor="ctr">
                    <a:solidFill>
                      <a:srgbClr val="FFFFCC"/>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Library/</a:t>
                      </a:r>
                      <a:endParaRPr sz="1400" u="none" cap="none" strike="noStrike"/>
                    </a:p>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Computer Lab</a:t>
                      </a:r>
                      <a:endParaRPr sz="1400" u="none" cap="none" strike="noStrike"/>
                    </a:p>
                  </a:txBody>
                  <a:tcPr marT="27100" marB="27100" marR="27100" marL="27100" anchor="ctr">
                    <a:solidFill>
                      <a:srgbClr val="FFFFCC"/>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Assembly</a:t>
                      </a:r>
                      <a:endParaRPr sz="1400" u="none" cap="none" strike="noStrike"/>
                    </a:p>
                  </a:txBody>
                  <a:tcPr marT="27100" marB="27100" marR="27100" marL="27100" anchor="ctr">
                    <a:solidFill>
                      <a:srgbClr val="FFFFCC"/>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Bus</a:t>
                      </a:r>
                      <a:endParaRPr sz="1400" u="none" cap="none" strike="noStrike"/>
                    </a:p>
                  </a:txBody>
                  <a:tcPr marT="27100" marB="27100" marR="27100" marL="27100" anchor="ctr">
                    <a:solidFill>
                      <a:srgbClr val="FFFFCC"/>
                    </a:solidFill>
                  </a:tcPr>
                </a:tc>
              </a:tr>
              <a:tr h="1422675">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Respect Ourselves</a:t>
                      </a:r>
                      <a:endParaRPr sz="1400" u="none" cap="none" strike="noStrike"/>
                    </a:p>
                  </a:txBody>
                  <a:tcPr marT="27100" marB="27100" marR="27100" marL="27100" anchor="ctr">
                    <a:solidFill>
                      <a:srgbClr val="FFFFCC"/>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Be on task.</a:t>
                      </a:r>
                      <a:endParaRPr sz="1400" u="none" cap="none" strike="noStrike"/>
                    </a:p>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Give your best effort.</a:t>
                      </a:r>
                      <a:endParaRPr sz="1400" u="none" cap="none" strike="noStrike"/>
                    </a:p>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Be prepared.</a:t>
                      </a:r>
                      <a:endParaRPr sz="1400" u="none" cap="none" strike="noStrike"/>
                    </a:p>
                  </a:txBody>
                  <a:tcPr marT="27100" marB="27100" marR="27100" marL="27100" anchor="ctr">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Walk.</a:t>
                      </a:r>
                      <a:endParaRPr sz="1400" u="none" cap="none" strike="noStrike"/>
                    </a:p>
                  </a:txBody>
                  <a:tcPr marT="27100" marB="27100" marR="27100" marL="27100" anchor="ctr">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Have a plan.</a:t>
                      </a:r>
                      <a:endParaRPr sz="1400" u="none" cap="none" strike="noStrike"/>
                    </a:p>
                  </a:txBody>
                  <a:tcPr marT="27100" marB="27100" marR="27100" marL="27100" anchor="ctr">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Eat all your food.</a:t>
                      </a:r>
                      <a:endParaRPr sz="1400" u="none" cap="none" strike="noStrike"/>
                    </a:p>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Select healthy foods.</a:t>
                      </a:r>
                      <a:endParaRPr sz="1400" u="none" cap="none" strike="noStrike"/>
                    </a:p>
                  </a:txBody>
                  <a:tcPr marT="27100" marB="27100" marR="27100" marL="27100" anchor="ctr">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Study, read, compute.</a:t>
                      </a:r>
                      <a:endParaRPr sz="1400" u="none" cap="none" strike="noStrike"/>
                    </a:p>
                  </a:txBody>
                  <a:tcPr marT="27100" marB="27100" marR="27100" marL="27100" anchor="ctr">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Sit in one spot.</a:t>
                      </a:r>
                      <a:endParaRPr sz="1400" u="none" cap="none" strike="noStrike"/>
                    </a:p>
                  </a:txBody>
                  <a:tcPr marT="27100" marB="27100" marR="27100" marL="27100" anchor="ctr">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Watch for your stop.</a:t>
                      </a:r>
                      <a:endParaRPr sz="1400" u="none" cap="none" strike="noStrike"/>
                    </a:p>
                  </a:txBody>
                  <a:tcPr marT="27100" marB="27100" marR="27100" marL="27100" anchor="ctr">
                    <a:solidFill>
                      <a:srgbClr val="FFFFFF"/>
                    </a:solidFill>
                  </a:tcPr>
                </a:tc>
              </a:tr>
              <a:tr h="1276325">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Respect Others</a:t>
                      </a:r>
                      <a:endParaRPr sz="1400" u="none" cap="none" strike="noStrike"/>
                    </a:p>
                  </a:txBody>
                  <a:tcPr marT="27100" marB="27100" marR="27100" marL="27100" anchor="ctr">
                    <a:solidFill>
                      <a:srgbClr val="FFFFCC"/>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Be kind.</a:t>
                      </a:r>
                      <a:endParaRPr sz="1400" u="none" cap="none" strike="noStrike"/>
                    </a:p>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Hands/feet to self.</a:t>
                      </a:r>
                      <a:endParaRPr sz="1400" u="none" cap="none" strike="noStrike"/>
                    </a:p>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Help/share with others.</a:t>
                      </a:r>
                      <a:endParaRPr sz="1400" u="none" cap="none" strike="noStrike"/>
                    </a:p>
                  </a:txBody>
                  <a:tcPr marT="27100" marB="27100" marR="27100" marL="27100" anchor="ctr">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Use normal voice volume.</a:t>
                      </a:r>
                      <a:endParaRPr sz="1400" u="none" cap="none" strike="noStrike"/>
                    </a:p>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Walk to right.</a:t>
                      </a:r>
                      <a:endParaRPr sz="1400" u="none" cap="none" strike="noStrike"/>
                    </a:p>
                  </a:txBody>
                  <a:tcPr marT="27100" marB="27100" marR="27100" marL="27100" anchor="ctr">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Play safe.</a:t>
                      </a:r>
                      <a:endParaRPr sz="1400" u="none" cap="none" strike="noStrike"/>
                    </a:p>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Include others.</a:t>
                      </a:r>
                      <a:endParaRPr sz="1400" u="none" cap="none" strike="noStrike"/>
                    </a:p>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Share equipment.</a:t>
                      </a:r>
                      <a:endParaRPr sz="1400" u="none" cap="none" strike="noStrike"/>
                    </a:p>
                  </a:txBody>
                  <a:tcPr marT="27100" marB="27100" marR="27100" marL="27100" anchor="ctr">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Practice good table manners</a:t>
                      </a:r>
                      <a:endParaRPr sz="1400" u="none" cap="none" strike="noStrike"/>
                    </a:p>
                  </a:txBody>
                  <a:tcPr marT="27100" marB="27100" marR="27100" marL="27100" anchor="ctr">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Whisper.</a:t>
                      </a:r>
                      <a:endParaRPr sz="1400" u="none" cap="none" strike="noStrike"/>
                    </a:p>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Return books.</a:t>
                      </a:r>
                      <a:endParaRPr sz="1400" u="none" cap="none" strike="noStrike"/>
                    </a:p>
                  </a:txBody>
                  <a:tcPr marT="27100" marB="27100" marR="27100" marL="27100" anchor="ctr">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Listen/watch.</a:t>
                      </a:r>
                      <a:endParaRPr sz="1400" u="none" cap="none" strike="noStrike"/>
                    </a:p>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Use appropriate applause.</a:t>
                      </a:r>
                      <a:endParaRPr sz="1400" u="none" cap="none" strike="noStrike"/>
                    </a:p>
                  </a:txBody>
                  <a:tcPr marT="27100" marB="27100" marR="27100" marL="27100" anchor="ctr">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Use a quiet voice.</a:t>
                      </a:r>
                      <a:endParaRPr sz="1400" u="none" cap="none" strike="noStrike"/>
                    </a:p>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Stay in your seat.</a:t>
                      </a:r>
                      <a:endParaRPr sz="1400" u="none" cap="none" strike="noStrike"/>
                    </a:p>
                  </a:txBody>
                  <a:tcPr marT="27100" marB="27100" marR="27100" marL="27100" anchor="ctr">
                    <a:solidFill>
                      <a:srgbClr val="FFFFFF"/>
                    </a:solidFill>
                  </a:tcPr>
                </a:tc>
              </a:tr>
              <a:tr h="1121875">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Respect Property</a:t>
                      </a:r>
                      <a:endParaRPr sz="1400" u="none" cap="none" strike="noStrike"/>
                    </a:p>
                  </a:txBody>
                  <a:tcPr marT="27100" marB="27100" marR="27100" marL="27100" anchor="ctr">
                    <a:solidFill>
                      <a:srgbClr val="FFFFCC"/>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Recycle.</a:t>
                      </a:r>
                      <a:endParaRPr sz="1400" u="none" cap="none" strike="noStrike"/>
                    </a:p>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Clean up after self.</a:t>
                      </a:r>
                      <a:endParaRPr sz="1400" u="none" cap="none" strike="noStrike"/>
                    </a:p>
                  </a:txBody>
                  <a:tcPr marT="27100" marB="27100" marR="27100" marL="27100" anchor="ctr">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Pick up litter.</a:t>
                      </a:r>
                      <a:endParaRPr sz="1400" u="none" cap="none" strike="noStrike"/>
                    </a:p>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Maintain physical space.</a:t>
                      </a:r>
                      <a:endParaRPr sz="1400" u="none" cap="none" strike="noStrike"/>
                    </a:p>
                  </a:txBody>
                  <a:tcPr marT="27100" marB="27100" marR="27100" marL="27100" anchor="ctr">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Use equipment properly.</a:t>
                      </a:r>
                      <a:endParaRPr sz="1400" u="none" cap="none" strike="noStrike"/>
                    </a:p>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Put litter in garbage can.</a:t>
                      </a:r>
                      <a:endParaRPr sz="1400" u="none" cap="none" strike="noStrike"/>
                    </a:p>
                  </a:txBody>
                  <a:tcPr marT="27100" marB="27100" marR="27100" marL="27100" anchor="ctr">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Replace trays &amp; utensils.</a:t>
                      </a:r>
                      <a:endParaRPr sz="1400" u="none" cap="none" strike="noStrike"/>
                    </a:p>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Clean up eating area.</a:t>
                      </a:r>
                      <a:endParaRPr sz="1400" u="none" cap="none" strike="noStrike"/>
                    </a:p>
                  </a:txBody>
                  <a:tcPr marT="27100" marB="27100" marR="27100" marL="27100" anchor="ctr">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Push in chairs.</a:t>
                      </a:r>
                      <a:endParaRPr sz="1400" u="none" cap="none" strike="noStrike"/>
                    </a:p>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Treat books carefully.</a:t>
                      </a:r>
                      <a:endParaRPr sz="1400" u="none" cap="none" strike="noStrike"/>
                    </a:p>
                  </a:txBody>
                  <a:tcPr marT="27100" marB="27100" marR="27100" marL="27100" anchor="ctr">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Pick up.</a:t>
                      </a:r>
                      <a:endParaRPr sz="1400" u="none" cap="none" strike="noStrike"/>
                    </a:p>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Treat chairs appropriately.</a:t>
                      </a:r>
                      <a:endParaRPr sz="1400" u="none" cap="none" strike="noStrike"/>
                    </a:p>
                  </a:txBody>
                  <a:tcPr marT="27100" marB="27100" marR="27100" marL="27100" anchor="ctr">
                    <a:solidFill>
                      <a:srgbClr val="FFFFFF"/>
                    </a:solidFill>
                  </a:tcPr>
                </a:tc>
                <a:tc>
                  <a:txBody>
                    <a:bodyPr/>
                    <a:lstStyle/>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Wipe your feet.</a:t>
                      </a:r>
                      <a:endParaRPr sz="1400" u="none" cap="none" strike="noStrike"/>
                    </a:p>
                    <a:p>
                      <a:pPr indent="0" lvl="0" marL="0" marR="0" rtl="0" algn="ctr">
                        <a:lnSpc>
                          <a:spcPct val="100000"/>
                        </a:lnSpc>
                        <a:spcBef>
                          <a:spcPts val="0"/>
                        </a:spcBef>
                        <a:spcAft>
                          <a:spcPts val="0"/>
                        </a:spcAft>
                        <a:buClr>
                          <a:schemeClr val="dk1"/>
                        </a:buClr>
                        <a:buSzPts val="1000"/>
                        <a:buFont typeface="Verdana"/>
                        <a:buNone/>
                      </a:pPr>
                      <a:r>
                        <a:rPr lang="en" sz="1000" u="none" cap="none" strike="noStrike">
                          <a:latin typeface="Verdana"/>
                          <a:ea typeface="Verdana"/>
                          <a:cs typeface="Verdana"/>
                          <a:sym typeface="Verdana"/>
                        </a:rPr>
                        <a:t>Sit appropriately.</a:t>
                      </a:r>
                      <a:endParaRPr sz="1400" u="none" cap="none" strike="noStrike"/>
                    </a:p>
                  </a:txBody>
                  <a:tcPr marT="27100" marB="27100" marR="27100" marL="27100" anchor="ctr">
                    <a:solidFill>
                      <a:srgbClr val="FFFFFF"/>
                    </a:solidFill>
                  </a:tcPr>
                </a:tc>
              </a:tr>
            </a:tbl>
          </a:graphicData>
        </a:graphic>
      </p:graphicFrame>
      <p:sp>
        <p:nvSpPr>
          <p:cNvPr id="351" name="Google Shape;351;p5"/>
          <p:cNvSpPr txBox="1"/>
          <p:nvPr>
            <p:ph type="title"/>
          </p:nvPr>
        </p:nvSpPr>
        <p:spPr>
          <a:xfrm>
            <a:off x="228599" y="228600"/>
            <a:ext cx="8686800" cy="1143000"/>
          </a:xfrm>
          <a:prstGeom prst="rect">
            <a:avLst/>
          </a:prstGeom>
          <a:solidFill>
            <a:srgbClr val="A9DCF2">
              <a:alpha val="63921"/>
            </a:srgbClr>
          </a:solidFill>
          <a:ln>
            <a:noFill/>
          </a:ln>
        </p:spPr>
        <p:txBody>
          <a:bodyPr anchorCtr="0" anchor="ctr" bIns="45675" lIns="45675" spcFirstLastPara="1" rIns="45675" wrap="square" tIns="45675">
            <a:normAutofit/>
          </a:bodyPr>
          <a:lstStyle/>
          <a:p>
            <a:pPr indent="0" lvl="0" marL="0" marR="0" rtl="0" algn="ctr">
              <a:lnSpc>
                <a:spcPct val="100000"/>
              </a:lnSpc>
              <a:spcBef>
                <a:spcPts val="0"/>
              </a:spcBef>
              <a:spcAft>
                <a:spcPts val="0"/>
              </a:spcAft>
              <a:buClr>
                <a:srgbClr val="000000"/>
              </a:buClr>
              <a:buSzPts val="4000"/>
              <a:buFont typeface="Verdana"/>
              <a:buNone/>
            </a:pPr>
            <a:r>
              <a:rPr lang="en">
                <a:solidFill>
                  <a:srgbClr val="000000"/>
                </a:solidFill>
              </a:rPr>
              <a:t>School-wide Matrix</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6" name="Shape 356"/>
        <p:cNvGrpSpPr/>
        <p:nvPr/>
      </p:nvGrpSpPr>
      <p:grpSpPr>
        <a:xfrm>
          <a:off x="0" y="0"/>
          <a:ext cx="0" cy="0"/>
          <a:chOff x="0" y="0"/>
          <a:chExt cx="0" cy="0"/>
        </a:xfrm>
      </p:grpSpPr>
      <p:sp>
        <p:nvSpPr>
          <p:cNvPr id="357" name="Google Shape;357;g10b473cf247_0_33"/>
          <p:cNvSpPr txBox="1"/>
          <p:nvPr>
            <p:ph type="title"/>
          </p:nvPr>
        </p:nvSpPr>
        <p:spPr>
          <a:xfrm>
            <a:off x="457200" y="274638"/>
            <a:ext cx="8229600" cy="1143000"/>
          </a:xfrm>
          <a:prstGeom prst="rect">
            <a:avLst/>
          </a:prstGeom>
          <a:solidFill>
            <a:srgbClr val="A9DCF2">
              <a:alpha val="63921"/>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
              <a:t>Classroom Expectations: </a:t>
            </a:r>
            <a:endParaRPr/>
          </a:p>
        </p:txBody>
      </p:sp>
      <p:pic>
        <p:nvPicPr>
          <p:cNvPr descr="screenshot of a classroom expectations matrix&#10;" id="358" name="Google Shape;358;g10b473cf247_0_33"/>
          <p:cNvPicPr preferRelativeResize="0"/>
          <p:nvPr/>
        </p:nvPicPr>
        <p:blipFill rotWithShape="1">
          <a:blip r:embed="rId4">
            <a:alphaModFix/>
          </a:blip>
          <a:srcRect b="0" l="0" r="0" t="0"/>
          <a:stretch/>
        </p:blipFill>
        <p:spPr>
          <a:xfrm>
            <a:off x="152400" y="1570038"/>
            <a:ext cx="8839198" cy="435073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graphicFrame>
        <p:nvGraphicFramePr>
          <p:cNvPr id="364" name="Google Shape;364;g10c74994bb7_0_291"/>
          <p:cNvGraphicFramePr/>
          <p:nvPr/>
        </p:nvGraphicFramePr>
        <p:xfrm>
          <a:off x="152400" y="1537075"/>
          <a:ext cx="3000000" cy="3000000"/>
        </p:xfrm>
        <a:graphic>
          <a:graphicData uri="http://schemas.openxmlformats.org/drawingml/2006/table">
            <a:tbl>
              <a:tblPr>
                <a:noFill/>
                <a:tableStyleId>{459D3450-4E55-4125-BFF3-4B971DBA5A4F}</a:tableStyleId>
              </a:tblPr>
              <a:tblGrid>
                <a:gridCol w="641600"/>
                <a:gridCol w="1796550"/>
                <a:gridCol w="2100050"/>
                <a:gridCol w="1998750"/>
                <a:gridCol w="2272950"/>
              </a:tblGrid>
              <a:tr h="417800">
                <a:tc gridSpan="2" rowSpan="2">
                  <a:txBody>
                    <a:bodyPr/>
                    <a:lstStyle/>
                    <a:p>
                      <a:pPr indent="0" lvl="0" marL="0" marR="0" rtl="0" algn="ctr">
                        <a:lnSpc>
                          <a:spcPct val="100000"/>
                        </a:lnSpc>
                        <a:spcBef>
                          <a:spcPts val="0"/>
                        </a:spcBef>
                        <a:spcAft>
                          <a:spcPts val="0"/>
                        </a:spcAft>
                        <a:buClr>
                          <a:schemeClr val="dk1"/>
                        </a:buClr>
                        <a:buSzPts val="2200"/>
                        <a:buFont typeface="Calibri"/>
                        <a:buNone/>
                      </a:pPr>
                      <a:r>
                        <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99"/>
                    </a:solidFill>
                  </a:tcPr>
                </a:tc>
                <a:tc rowSpan="2" hMerge="1"/>
                <a:tc gridSpan="3">
                  <a:txBody>
                    <a:bodyPr/>
                    <a:lstStyle/>
                    <a:p>
                      <a:pPr indent="0" lvl="0" marL="0" marR="0" rtl="0" algn="ctr">
                        <a:lnSpc>
                          <a:spcPct val="100000"/>
                        </a:lnSpc>
                        <a:spcBef>
                          <a:spcPts val="0"/>
                        </a:spcBef>
                        <a:spcAft>
                          <a:spcPts val="0"/>
                        </a:spcAft>
                        <a:buClr>
                          <a:schemeClr val="dk1"/>
                        </a:buClr>
                        <a:buSzPts val="2400"/>
                        <a:buFont typeface="Calibri"/>
                        <a:buNone/>
                      </a:pPr>
                      <a:r>
                        <a:rPr b="1" lang="en" sz="1200" u="none" cap="none" strike="noStrike">
                          <a:latin typeface="Verdana"/>
                          <a:ea typeface="Verdana"/>
                          <a:cs typeface="Verdana"/>
                          <a:sym typeface="Verdana"/>
                        </a:rPr>
                        <a:t>CLASSROOM PROCEDURES</a:t>
                      </a:r>
                      <a:endParaRPr b="1" i="0" sz="1200" u="none" cap="none" strike="noStrike">
                        <a:latin typeface="Verdana"/>
                        <a:ea typeface="Verdana"/>
                        <a:cs typeface="Verdana"/>
                        <a:sym typeface="Verdana"/>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hMerge="1"/>
                <a:tc hMerge="1"/>
              </a:tr>
              <a:tr h="685100">
                <a:tc gridSpan="2" vMerge="1"/>
                <a:tc hMerge="1" vMerge="1"/>
                <a:tc>
                  <a:txBody>
                    <a:bodyPr/>
                    <a:lstStyle/>
                    <a:p>
                      <a:pPr indent="0" lvl="0" marL="0" marR="0" rtl="0" algn="ctr">
                        <a:lnSpc>
                          <a:spcPct val="100000"/>
                        </a:lnSpc>
                        <a:spcBef>
                          <a:spcPts val="0"/>
                        </a:spcBef>
                        <a:spcAft>
                          <a:spcPts val="0"/>
                        </a:spcAft>
                        <a:buClr>
                          <a:schemeClr val="dk1"/>
                        </a:buClr>
                        <a:buSzPts val="1400"/>
                        <a:buFont typeface="Calibri"/>
                        <a:buNone/>
                      </a:pPr>
                      <a:r>
                        <a:rPr b="1" lang="en" sz="1200" u="none" cap="none" strike="noStrike">
                          <a:latin typeface="Verdana"/>
                          <a:ea typeface="Verdana"/>
                          <a:cs typeface="Verdana"/>
                          <a:sym typeface="Verdana"/>
                        </a:rPr>
                        <a:t>SMALL GROUP INSTRUCTION</a:t>
                      </a:r>
                      <a:endParaRPr b="1" i="0" sz="1200" u="none" cap="none" strike="noStrike">
                        <a:latin typeface="Verdana"/>
                        <a:ea typeface="Verdana"/>
                        <a:cs typeface="Verdana"/>
                        <a:sym typeface="Verdana"/>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b="1" lang="en" sz="1200" u="none" cap="none" strike="noStrike">
                          <a:latin typeface="Verdana"/>
                          <a:ea typeface="Verdana"/>
                          <a:cs typeface="Verdana"/>
                          <a:sym typeface="Verdana"/>
                        </a:rPr>
                        <a:t>HOW TO ASK FOR HELP</a:t>
                      </a:r>
                      <a:endParaRPr b="1" i="0" sz="1200" u="none" cap="none" strike="noStrike">
                        <a:latin typeface="Verdana"/>
                        <a:ea typeface="Verdana"/>
                        <a:cs typeface="Verdana"/>
                        <a:sym typeface="Verdana"/>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b="1" lang="en" sz="1200" u="none" cap="none" strike="noStrike">
                          <a:latin typeface="Verdana"/>
                          <a:ea typeface="Verdana"/>
                          <a:cs typeface="Verdana"/>
                          <a:sym typeface="Verdana"/>
                        </a:rPr>
                        <a:t>WHEN I FEEL UPSET/ FRUSTRATED</a:t>
                      </a:r>
                      <a:endParaRPr b="1" i="0" sz="1200" u="none" cap="none" strike="noStrike">
                        <a:latin typeface="Verdana"/>
                        <a:ea typeface="Verdana"/>
                        <a:cs typeface="Verdana"/>
                        <a:sym typeface="Verdana"/>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r>
              <a:tr h="1319450">
                <a:tc rowSpan="3">
                  <a:txBody>
                    <a:bodyPr/>
                    <a:lstStyle/>
                    <a:p>
                      <a:pPr indent="0" lvl="0" marL="0" marR="0" rtl="0" algn="ctr">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b="1" i="0" lang="en" sz="1200" u="none" cap="none" strike="noStrike">
                          <a:latin typeface="Verdana"/>
                          <a:ea typeface="Verdana"/>
                          <a:cs typeface="Verdana"/>
                          <a:sym typeface="Verdana"/>
                        </a:rPr>
                        <a:t>Respect</a:t>
                      </a:r>
                      <a:endParaRPr b="1" i="0" sz="1200" u="none" cap="none" strike="noStrike">
                        <a:latin typeface="Verdana"/>
                        <a:ea typeface="Verdana"/>
                        <a:cs typeface="Verdana"/>
                        <a:sym typeface="Verdana"/>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b="1" lang="en" sz="1200" u="none" cap="none" strike="noStrike">
                          <a:latin typeface="Verdana"/>
                          <a:ea typeface="Verdana"/>
                          <a:cs typeface="Verdana"/>
                          <a:sym typeface="Verdana"/>
                        </a:rPr>
                        <a:t>LISTEN TO PEERS WHEN THEY SPEAK</a:t>
                      </a:r>
                      <a:endParaRPr b="1" sz="1200" u="none" cap="none" strike="noStrike">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200"/>
                        <a:buFont typeface="Calibri"/>
                        <a:buNone/>
                      </a:pPr>
                      <a:r>
                        <a:t/>
                      </a:r>
                      <a:endParaRPr b="1" sz="1200" u="none" cap="none" strike="noStrike">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200"/>
                        <a:buFont typeface="Calibri"/>
                        <a:buNone/>
                      </a:pPr>
                      <a:r>
                        <a:rPr b="1" lang="en" sz="1200" u="none" cap="none" strike="noStrike">
                          <a:latin typeface="Verdana"/>
                          <a:ea typeface="Verdana"/>
                          <a:cs typeface="Verdana"/>
                          <a:sym typeface="Verdana"/>
                        </a:rPr>
                        <a:t>USE KIND WORDS </a:t>
                      </a:r>
                      <a:endParaRPr b="1" sz="1200" u="none" cap="none" strike="noStrike">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200"/>
                        <a:buFont typeface="Calibri"/>
                        <a:buNone/>
                      </a:pPr>
                      <a:r>
                        <a:t/>
                      </a:r>
                      <a:endParaRPr b="1" i="0" sz="1200" u="none" cap="none" strike="noStrike">
                        <a:solidFill>
                          <a:schemeClr val="dk1"/>
                        </a:solidFill>
                        <a:latin typeface="Verdana"/>
                        <a:ea typeface="Verdana"/>
                        <a:cs typeface="Verdana"/>
                        <a:sym typeface="Verdana"/>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b="1" lang="en" sz="1200" u="none" cap="none" strike="noStrike">
                          <a:latin typeface="Verdana"/>
                          <a:ea typeface="Verdana"/>
                          <a:cs typeface="Verdana"/>
                          <a:sym typeface="Verdana"/>
                        </a:rPr>
                        <a:t>RAISE HAND OR USE PRIVATE SIGNAL TO GAIN TEACHERS ATTENTION</a:t>
                      </a:r>
                      <a:endParaRPr b="1" sz="1200" u="none" cap="none" strike="noStrike">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200"/>
                        <a:buFont typeface="Calibri"/>
                        <a:buNone/>
                      </a:pPr>
                      <a:r>
                        <a:t/>
                      </a:r>
                      <a:endParaRPr b="1" i="0" sz="1200" u="none" cap="none" strike="noStrike">
                        <a:solidFill>
                          <a:schemeClr val="dk1"/>
                        </a:solidFill>
                        <a:latin typeface="Verdana"/>
                        <a:ea typeface="Verdana"/>
                        <a:cs typeface="Verdana"/>
                        <a:sym typeface="Verdana"/>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b="1" lang="en" sz="1200" u="none" cap="none" strike="noStrike">
                          <a:latin typeface="Verdana"/>
                          <a:ea typeface="Verdana"/>
                          <a:cs typeface="Verdana"/>
                          <a:sym typeface="Verdana"/>
                        </a:rPr>
                        <a:t>COMMUNICATE WITH TEACHER/ADULT</a:t>
                      </a:r>
                      <a:endParaRPr b="1" sz="1200" u="none" cap="none" strike="noStrike">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200"/>
                        <a:buFont typeface="Calibri"/>
                        <a:buNone/>
                      </a:pPr>
                      <a:r>
                        <a:t/>
                      </a:r>
                      <a:endParaRPr b="1" sz="1200" u="none" cap="none" strike="noStrike">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200"/>
                        <a:buFont typeface="Calibri"/>
                        <a:buNone/>
                      </a:pPr>
                      <a:r>
                        <a:rPr b="1" lang="en" sz="1200" u="none" cap="none" strike="noStrike">
                          <a:latin typeface="Verdana"/>
                          <a:ea typeface="Verdana"/>
                          <a:cs typeface="Verdana"/>
                          <a:sym typeface="Verdana"/>
                        </a:rPr>
                        <a:t>USE KIND WORDS</a:t>
                      </a:r>
                      <a:endParaRPr b="1" sz="1200" u="none" cap="none" strike="noStrike">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200"/>
                        <a:buFont typeface="Calibri"/>
                        <a:buNone/>
                      </a:pPr>
                      <a:r>
                        <a:t/>
                      </a:r>
                      <a:endParaRPr b="1" i="0" sz="1200" u="none" cap="none" strike="noStrike">
                        <a:solidFill>
                          <a:schemeClr val="dk1"/>
                        </a:solidFill>
                        <a:latin typeface="Verdana"/>
                        <a:ea typeface="Verdana"/>
                        <a:cs typeface="Verdana"/>
                        <a:sym typeface="Verdana"/>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338825">
                <a:tc vMerge="1"/>
                <a:tc>
                  <a:txBody>
                    <a:bodyPr/>
                    <a:lstStyle/>
                    <a:p>
                      <a:pPr indent="0" lvl="0" marL="0" marR="0" rtl="0" algn="ctr">
                        <a:lnSpc>
                          <a:spcPct val="100000"/>
                        </a:lnSpc>
                        <a:spcBef>
                          <a:spcPts val="0"/>
                        </a:spcBef>
                        <a:spcAft>
                          <a:spcPts val="0"/>
                        </a:spcAft>
                        <a:buClr>
                          <a:schemeClr val="dk1"/>
                        </a:buClr>
                        <a:buSzPts val="1400"/>
                        <a:buFont typeface="Calibri"/>
                        <a:buNone/>
                      </a:pPr>
                      <a:r>
                        <a:rPr b="1" i="0" lang="en" sz="1200" u="none" cap="none" strike="noStrike">
                          <a:latin typeface="Verdana"/>
                          <a:ea typeface="Verdana"/>
                          <a:cs typeface="Verdana"/>
                          <a:sym typeface="Verdana"/>
                        </a:rPr>
                        <a:t>Responsible</a:t>
                      </a:r>
                      <a:endParaRPr b="1" i="0" sz="1200" u="none" cap="none" strike="noStrike">
                        <a:latin typeface="Verdana"/>
                        <a:ea typeface="Verdana"/>
                        <a:cs typeface="Verdana"/>
                        <a:sym typeface="Verdana"/>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200"/>
                        <a:buFont typeface="Calibri"/>
                        <a:buNone/>
                      </a:pPr>
                      <a:r>
                        <a:t/>
                      </a:r>
                      <a:endParaRPr b="1" sz="1200" u="none" cap="none" strike="noStrike">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200"/>
                        <a:buFont typeface="Calibri"/>
                        <a:buNone/>
                      </a:pPr>
                      <a:r>
                        <a:rPr b="1" lang="en" sz="1200" u="none" cap="none" strike="noStrike">
                          <a:latin typeface="Verdana"/>
                          <a:ea typeface="Verdana"/>
                          <a:cs typeface="Verdana"/>
                          <a:sym typeface="Verdana"/>
                        </a:rPr>
                        <a:t>KEEP UP WITH YOUR MATERIALS</a:t>
                      </a:r>
                      <a:endParaRPr b="1" sz="1200" u="none" cap="none" strike="noStrike">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200"/>
                        <a:buFont typeface="Calibri"/>
                        <a:buNone/>
                      </a:pPr>
                      <a:r>
                        <a:t/>
                      </a:r>
                      <a:endParaRPr b="1" i="0" sz="1200" u="none" cap="none" strike="noStrike">
                        <a:solidFill>
                          <a:schemeClr val="dk1"/>
                        </a:solidFill>
                        <a:latin typeface="Verdana"/>
                        <a:ea typeface="Verdana"/>
                        <a:cs typeface="Verdana"/>
                        <a:sym typeface="Verdana"/>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b="1" lang="en" sz="1200" u="none" cap="none" strike="noStrike">
                          <a:latin typeface="Verdana"/>
                          <a:ea typeface="Verdana"/>
                          <a:cs typeface="Verdana"/>
                          <a:sym typeface="Verdana"/>
                        </a:rPr>
                        <a:t>WAIT FOR TEACHER ACKNOWLEDGEMENT</a:t>
                      </a:r>
                      <a:endParaRPr b="1" i="0" sz="1200" u="none" cap="none" strike="noStrike">
                        <a:latin typeface="Verdana"/>
                        <a:ea typeface="Verdana"/>
                        <a:cs typeface="Verdana"/>
                        <a:sym typeface="Verdana"/>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b="1" lang="en" sz="1200" u="none" cap="none" strike="noStrike">
                          <a:latin typeface="Verdana"/>
                          <a:ea typeface="Verdana"/>
                          <a:cs typeface="Verdana"/>
                          <a:sym typeface="Verdana"/>
                        </a:rPr>
                        <a:t>IDENTIFY EMOTION </a:t>
                      </a:r>
                      <a:endParaRPr b="1" i="0" sz="1200" u="none" cap="none" strike="noStrike">
                        <a:solidFill>
                          <a:schemeClr val="dk1"/>
                        </a:solidFill>
                        <a:latin typeface="Verdana"/>
                        <a:ea typeface="Verdana"/>
                        <a:cs typeface="Verdana"/>
                        <a:sym typeface="Verdana"/>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337350">
                <a:tc vMerge="1"/>
                <a:tc>
                  <a:txBody>
                    <a:bodyPr/>
                    <a:lstStyle/>
                    <a:p>
                      <a:pPr indent="0" lvl="0" marL="0" marR="0" rtl="0" algn="ctr">
                        <a:lnSpc>
                          <a:spcPct val="100000"/>
                        </a:lnSpc>
                        <a:spcBef>
                          <a:spcPts val="0"/>
                        </a:spcBef>
                        <a:spcAft>
                          <a:spcPts val="0"/>
                        </a:spcAft>
                        <a:buClr>
                          <a:schemeClr val="dk1"/>
                        </a:buClr>
                        <a:buSzPts val="1400"/>
                        <a:buFont typeface="Calibri"/>
                        <a:buNone/>
                      </a:pPr>
                      <a:r>
                        <a:rPr b="1" i="0" lang="en" sz="1200" u="none" cap="none" strike="noStrike">
                          <a:latin typeface="Verdana"/>
                          <a:ea typeface="Verdana"/>
                          <a:cs typeface="Verdana"/>
                          <a:sym typeface="Verdana"/>
                        </a:rPr>
                        <a:t>Safe</a:t>
                      </a:r>
                      <a:endParaRPr b="1" i="0" sz="1200" u="none" cap="none" strike="noStrike">
                        <a:latin typeface="Verdana"/>
                        <a:ea typeface="Verdana"/>
                        <a:cs typeface="Verdana"/>
                        <a:sym typeface="Verdana"/>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b="1" lang="en" sz="1200" u="none" cap="none" strike="noStrike">
                          <a:latin typeface="Verdana"/>
                          <a:ea typeface="Verdana"/>
                          <a:cs typeface="Verdana"/>
                          <a:sym typeface="Verdana"/>
                        </a:rPr>
                        <a:t>WALK WHEN MOVING AROUND THE CLASSROOM</a:t>
                      </a:r>
                      <a:endParaRPr b="1" i="0" sz="1200" u="none" cap="none" strike="noStrike">
                        <a:latin typeface="Verdana"/>
                        <a:ea typeface="Verdana"/>
                        <a:cs typeface="Verdana"/>
                        <a:sym typeface="Verdana"/>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200"/>
                        <a:buFont typeface="Calibri"/>
                        <a:buNone/>
                      </a:pPr>
                      <a:r>
                        <a:rPr b="1" lang="en" sz="1200" u="none" cap="none" strike="noStrike">
                          <a:latin typeface="Verdana"/>
                          <a:ea typeface="Verdana"/>
                          <a:cs typeface="Verdana"/>
                          <a:sym typeface="Verdana"/>
                        </a:rPr>
                        <a:t>USE QUIET VOICE </a:t>
                      </a:r>
                      <a:endParaRPr b="1" sz="1200" u="none" cap="none" strike="noStrike">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200"/>
                        <a:buFont typeface="Calibri"/>
                        <a:buNone/>
                      </a:pPr>
                      <a:r>
                        <a:t/>
                      </a:r>
                      <a:endParaRPr b="1" i="0" sz="1200" u="none" cap="none" strike="noStrike">
                        <a:latin typeface="Verdana"/>
                        <a:ea typeface="Verdana"/>
                        <a:cs typeface="Verdana"/>
                        <a:sym typeface="Verdana"/>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b="1" lang="en" sz="1200" u="none" cap="none" strike="noStrike">
                          <a:latin typeface="Verdana"/>
                          <a:ea typeface="Verdana"/>
                          <a:cs typeface="Verdana"/>
                          <a:sym typeface="Verdana"/>
                        </a:rPr>
                        <a:t>USE COPING STRATEGY</a:t>
                      </a:r>
                      <a:endParaRPr b="1" sz="1200" u="none" cap="none" strike="noStrike">
                        <a:latin typeface="Verdana"/>
                        <a:ea typeface="Verdana"/>
                        <a:cs typeface="Verdana"/>
                        <a:sym typeface="Verdana"/>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bl>
          </a:graphicData>
        </a:graphic>
      </p:graphicFrame>
      <p:sp>
        <p:nvSpPr>
          <p:cNvPr descr="screenshot of a classroom expectations matrix to include routines&#10;" id="365" name="Google Shape;365;g10c74994bb7_0_291"/>
          <p:cNvSpPr/>
          <p:nvPr/>
        </p:nvSpPr>
        <p:spPr>
          <a:xfrm>
            <a:off x="211138" y="8043755"/>
            <a:ext cx="219600" cy="646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br>
              <a:rPr b="0" i="0" lang="en" sz="1200" u="none" cap="none" strike="noStrike">
                <a:solidFill>
                  <a:srgbClr val="000000"/>
                </a:solidFill>
                <a:latin typeface="Calibri"/>
                <a:ea typeface="Calibri"/>
                <a:cs typeface="Calibri"/>
                <a:sym typeface="Calibri"/>
              </a:rPr>
            </a:br>
            <a:endParaRPr b="0" i="0" sz="2400" u="none" cap="none" strike="noStrike">
              <a:solidFill>
                <a:srgbClr val="000000"/>
              </a:solidFill>
              <a:latin typeface="Calibri"/>
              <a:ea typeface="Calibri"/>
              <a:cs typeface="Calibri"/>
              <a:sym typeface="Calibri"/>
            </a:endParaRPr>
          </a:p>
        </p:txBody>
      </p:sp>
      <p:sp>
        <p:nvSpPr>
          <p:cNvPr id="366" name="Google Shape;366;g10c74994bb7_0_291"/>
          <p:cNvSpPr txBox="1"/>
          <p:nvPr/>
        </p:nvSpPr>
        <p:spPr>
          <a:xfrm rot="-5400000">
            <a:off x="-1199350" y="4373199"/>
            <a:ext cx="3409500" cy="424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1" i="0" lang="en" sz="2400" u="none" cap="none" strike="noStrike">
                <a:solidFill>
                  <a:srgbClr val="000000"/>
                </a:solidFill>
                <a:latin typeface="Verdana"/>
                <a:ea typeface="Verdana"/>
                <a:cs typeface="Verdana"/>
                <a:sym typeface="Verdana"/>
              </a:rPr>
              <a:t>EXPECTATIONS</a:t>
            </a:r>
            <a:endParaRPr b="1" i="0" sz="2400" u="none" cap="none" strike="noStrike">
              <a:solidFill>
                <a:srgbClr val="000000"/>
              </a:solidFill>
              <a:latin typeface="Verdana"/>
              <a:ea typeface="Verdana"/>
              <a:cs typeface="Verdana"/>
              <a:sym typeface="Verdana"/>
            </a:endParaRPr>
          </a:p>
        </p:txBody>
      </p:sp>
      <p:sp>
        <p:nvSpPr>
          <p:cNvPr id="367" name="Google Shape;367;g10c74994bb7_0_291"/>
          <p:cNvSpPr txBox="1"/>
          <p:nvPr>
            <p:ph type="title"/>
          </p:nvPr>
        </p:nvSpPr>
        <p:spPr>
          <a:xfrm>
            <a:off x="228600" y="228600"/>
            <a:ext cx="8686800" cy="1143000"/>
          </a:xfrm>
          <a:prstGeom prst="rect">
            <a:avLst/>
          </a:prstGeom>
          <a:solidFill>
            <a:srgbClr val="A9DCF2">
              <a:alpha val="66274"/>
            </a:srgbClr>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000"/>
              <a:buNone/>
            </a:pPr>
            <a:r>
              <a:rPr lang="en">
                <a:solidFill>
                  <a:srgbClr val="000000"/>
                </a:solidFill>
              </a:rPr>
              <a:t>Classroom Matrix:  </a:t>
            </a:r>
            <a:r>
              <a:rPr i="1" lang="en">
                <a:solidFill>
                  <a:srgbClr val="000000"/>
                </a:solidFill>
              </a:rPr>
              <a:t>Routines</a:t>
            </a:r>
            <a:endParaRPr i="1">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10e9df14e09_0_516"/>
          <p:cNvSpPr txBox="1"/>
          <p:nvPr>
            <p:ph type="title"/>
          </p:nvPr>
        </p:nvSpPr>
        <p:spPr>
          <a:xfrm>
            <a:off x="228600" y="171450"/>
            <a:ext cx="8686800" cy="857700"/>
          </a:xfrm>
          <a:prstGeom prst="rect">
            <a:avLst/>
          </a:prstGeom>
          <a:solidFill>
            <a:srgbClr val="A9DCF2">
              <a:alpha val="66274"/>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
                <a:solidFill>
                  <a:srgbClr val="000000"/>
                </a:solidFill>
              </a:rPr>
              <a:t>Establishing a Sense of Safety</a:t>
            </a:r>
            <a:endParaRPr>
              <a:solidFill>
                <a:srgbClr val="000000"/>
              </a:solidFill>
            </a:endParaRPr>
          </a:p>
        </p:txBody>
      </p:sp>
      <p:sp>
        <p:nvSpPr>
          <p:cNvPr id="374" name="Google Shape;374;g10e9df14e09_0_516"/>
          <p:cNvSpPr txBox="1"/>
          <p:nvPr>
            <p:ph idx="1" type="body"/>
          </p:nvPr>
        </p:nvSpPr>
        <p:spPr>
          <a:xfrm>
            <a:off x="228600" y="1200167"/>
            <a:ext cx="8686800" cy="49968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360"/>
              </a:spcBef>
              <a:spcAft>
                <a:spcPts val="0"/>
              </a:spcAft>
              <a:buSzPts val="2400"/>
              <a:buChar char="•"/>
            </a:pPr>
            <a:r>
              <a:rPr lang="en" sz="2400"/>
              <a:t>Focus on positive relationships </a:t>
            </a:r>
            <a:endParaRPr sz="2400"/>
          </a:p>
          <a:p>
            <a:pPr indent="0" lvl="0" marL="342900" rtl="0" algn="l">
              <a:lnSpc>
                <a:spcPct val="100000"/>
              </a:lnSpc>
              <a:spcBef>
                <a:spcPts val="360"/>
              </a:spcBef>
              <a:spcAft>
                <a:spcPts val="0"/>
              </a:spcAft>
              <a:buSzPts val="1800"/>
              <a:buNone/>
            </a:pPr>
            <a:r>
              <a:t/>
            </a:r>
            <a:endParaRPr sz="2400"/>
          </a:p>
          <a:p>
            <a:pPr indent="-381000" lvl="0" marL="457200" rtl="0" algn="l">
              <a:lnSpc>
                <a:spcPct val="100000"/>
              </a:lnSpc>
              <a:spcBef>
                <a:spcPts val="360"/>
              </a:spcBef>
              <a:spcAft>
                <a:spcPts val="0"/>
              </a:spcAft>
              <a:buSzPts val="2400"/>
              <a:buChar char="•"/>
            </a:pPr>
            <a:r>
              <a:rPr lang="en" sz="2400"/>
              <a:t>Set up a trauma-sensitive physical environment</a:t>
            </a:r>
            <a:endParaRPr sz="2400"/>
          </a:p>
          <a:p>
            <a:pPr indent="0" lvl="0" marL="457200" rtl="0" algn="l">
              <a:lnSpc>
                <a:spcPct val="100000"/>
              </a:lnSpc>
              <a:spcBef>
                <a:spcPts val="360"/>
              </a:spcBef>
              <a:spcAft>
                <a:spcPts val="0"/>
              </a:spcAft>
              <a:buSzPts val="1800"/>
              <a:buNone/>
            </a:pPr>
            <a:r>
              <a:t/>
            </a:r>
            <a:endParaRPr sz="2400"/>
          </a:p>
          <a:p>
            <a:pPr indent="-381000" lvl="0" marL="457200" rtl="0" algn="l">
              <a:lnSpc>
                <a:spcPct val="100000"/>
              </a:lnSpc>
              <a:spcBef>
                <a:spcPts val="0"/>
              </a:spcBef>
              <a:spcAft>
                <a:spcPts val="0"/>
              </a:spcAft>
              <a:buSzPts val="2400"/>
              <a:buChar char="•"/>
            </a:pPr>
            <a:r>
              <a:rPr lang="en" sz="2400"/>
              <a:t>Define, teach, &amp;  acknowledge appropriate behavior</a:t>
            </a:r>
            <a:endParaRPr sz="2400"/>
          </a:p>
          <a:p>
            <a:pPr indent="-381000" lvl="1" marL="914400" rtl="0" algn="l">
              <a:lnSpc>
                <a:spcPct val="100000"/>
              </a:lnSpc>
              <a:spcBef>
                <a:spcPts val="0"/>
              </a:spcBef>
              <a:spcAft>
                <a:spcPts val="0"/>
              </a:spcAft>
              <a:buSzPts val="2400"/>
              <a:buChar char="–"/>
            </a:pPr>
            <a:r>
              <a:rPr lang="en" sz="2400"/>
              <a:t>Class expectations and norms</a:t>
            </a:r>
            <a:endParaRPr sz="2400"/>
          </a:p>
          <a:p>
            <a:pPr indent="0" lvl="0" marL="342900" rtl="0" algn="l">
              <a:lnSpc>
                <a:spcPct val="100000"/>
              </a:lnSpc>
              <a:spcBef>
                <a:spcPts val="360"/>
              </a:spcBef>
              <a:spcAft>
                <a:spcPts val="0"/>
              </a:spcAft>
              <a:buSzPts val="1800"/>
              <a:buNone/>
            </a:pPr>
            <a:r>
              <a:t/>
            </a:r>
            <a:endParaRPr sz="2400"/>
          </a:p>
          <a:p>
            <a:pPr indent="-381000" lvl="0" marL="457200" rtl="0" algn="l">
              <a:lnSpc>
                <a:spcPct val="100000"/>
              </a:lnSpc>
              <a:spcBef>
                <a:spcPts val="0"/>
              </a:spcBef>
              <a:spcAft>
                <a:spcPts val="0"/>
              </a:spcAft>
              <a:buSzPts val="2400"/>
              <a:buChar char="•"/>
            </a:pPr>
            <a:r>
              <a:rPr lang="en" sz="2400"/>
              <a:t>Practice active supervision</a:t>
            </a:r>
            <a:endParaRPr sz="2400"/>
          </a:p>
          <a:p>
            <a:pPr indent="0" lvl="0" marL="742950" rtl="0" algn="l">
              <a:lnSpc>
                <a:spcPct val="100000"/>
              </a:lnSpc>
              <a:spcBef>
                <a:spcPts val="0"/>
              </a:spcBef>
              <a:spcAft>
                <a:spcPts val="0"/>
              </a:spcAft>
              <a:buSzPts val="1800"/>
              <a:buNone/>
            </a:pPr>
            <a:r>
              <a:t/>
            </a:r>
            <a:endParaRPr sz="2400"/>
          </a:p>
          <a:p>
            <a:pPr indent="-381000" lvl="0" marL="457200" rtl="0" algn="l">
              <a:lnSpc>
                <a:spcPct val="100000"/>
              </a:lnSpc>
              <a:spcBef>
                <a:spcPts val="0"/>
              </a:spcBef>
              <a:spcAft>
                <a:spcPts val="0"/>
              </a:spcAft>
              <a:buSzPts val="2400"/>
              <a:buChar char="•"/>
            </a:pPr>
            <a:r>
              <a:rPr lang="en" sz="2400"/>
              <a:t>Establish routines and procedures </a:t>
            </a:r>
            <a:endParaRPr sz="2400"/>
          </a:p>
          <a:p>
            <a:pPr indent="0" lvl="0" marL="457200" rtl="0" algn="l">
              <a:lnSpc>
                <a:spcPct val="100000"/>
              </a:lnSpc>
              <a:spcBef>
                <a:spcPts val="0"/>
              </a:spcBef>
              <a:spcAft>
                <a:spcPts val="0"/>
              </a:spcAft>
              <a:buSzPts val="1800"/>
              <a:buNone/>
            </a:pPr>
            <a:r>
              <a:t/>
            </a:r>
            <a:endParaRPr sz="2400"/>
          </a:p>
          <a:p>
            <a:pPr indent="-381000" lvl="0" marL="457200" rtl="0" algn="l">
              <a:lnSpc>
                <a:spcPct val="100000"/>
              </a:lnSpc>
              <a:spcBef>
                <a:spcPts val="0"/>
              </a:spcBef>
              <a:spcAft>
                <a:spcPts val="0"/>
              </a:spcAft>
              <a:buSzPts val="2400"/>
              <a:buChar char="•"/>
            </a:pPr>
            <a:r>
              <a:rPr lang="en" sz="2400"/>
              <a:t>Consider structures to support SEL (Class meeting structure)</a:t>
            </a:r>
            <a:endParaRPr sz="2400"/>
          </a:p>
          <a:p>
            <a:pPr indent="0" lvl="0" marL="0" rtl="0" algn="l">
              <a:lnSpc>
                <a:spcPct val="100000"/>
              </a:lnSpc>
              <a:spcBef>
                <a:spcPts val="360"/>
              </a:spcBef>
              <a:spcAft>
                <a:spcPts val="0"/>
              </a:spcAft>
              <a:buSzPts val="1800"/>
              <a:buNone/>
            </a:pPr>
            <a:r>
              <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19"/>
          <p:cNvSpPr txBox="1"/>
          <p:nvPr>
            <p:ph type="title"/>
          </p:nvPr>
        </p:nvSpPr>
        <p:spPr>
          <a:xfrm>
            <a:off x="228599" y="228600"/>
            <a:ext cx="8686801" cy="1143000"/>
          </a:xfrm>
          <a:prstGeom prst="rect">
            <a:avLst/>
          </a:prstGeom>
          <a:solidFill>
            <a:srgbClr val="A9DCF2">
              <a:alpha val="63921"/>
            </a:srgbClr>
          </a:solidFill>
          <a:ln>
            <a:noFill/>
          </a:ln>
        </p:spPr>
        <p:txBody>
          <a:bodyPr anchorCtr="0" anchor="ctr" bIns="45675" lIns="45675" spcFirstLastPara="1" rIns="45675" wrap="square" tIns="45675">
            <a:normAutofit/>
          </a:bodyPr>
          <a:lstStyle/>
          <a:p>
            <a:pPr indent="0" lvl="0" marL="0" marR="0" rtl="0" algn="ctr">
              <a:lnSpc>
                <a:spcPct val="100000"/>
              </a:lnSpc>
              <a:spcBef>
                <a:spcPts val="0"/>
              </a:spcBef>
              <a:spcAft>
                <a:spcPts val="0"/>
              </a:spcAft>
              <a:buClr>
                <a:srgbClr val="000000"/>
              </a:buClr>
              <a:buSzPts val="4000"/>
              <a:buFont typeface="Verdana"/>
              <a:buNone/>
            </a:pPr>
            <a:r>
              <a:rPr lang="en">
                <a:solidFill>
                  <a:srgbClr val="000000"/>
                </a:solidFill>
              </a:rPr>
              <a:t>Routines and Procedures</a:t>
            </a:r>
            <a:endParaRPr/>
          </a:p>
        </p:txBody>
      </p:sp>
      <p:sp>
        <p:nvSpPr>
          <p:cNvPr id="380" name="Google Shape;380;p19"/>
          <p:cNvSpPr txBox="1"/>
          <p:nvPr>
            <p:ph idx="1" type="body"/>
          </p:nvPr>
        </p:nvSpPr>
        <p:spPr>
          <a:xfrm>
            <a:off x="228600" y="1371600"/>
            <a:ext cx="4463716" cy="4728410"/>
          </a:xfrm>
          <a:prstGeom prst="rect">
            <a:avLst/>
          </a:prstGeom>
          <a:noFill/>
          <a:ln cap="flat" cmpd="sng" w="9525">
            <a:solidFill>
              <a:srgbClr val="000000"/>
            </a:solidFill>
            <a:prstDash val="solid"/>
            <a:round/>
            <a:headEnd len="sm" w="sm" type="none"/>
            <a:tailEnd len="sm" w="sm" type="none"/>
          </a:ln>
        </p:spPr>
        <p:txBody>
          <a:bodyPr anchorCtr="0" anchor="t" bIns="60900" lIns="60900" spcFirstLastPara="1" rIns="60900" wrap="square" tIns="60900">
            <a:normAutofit/>
          </a:bodyPr>
          <a:lstStyle/>
          <a:p>
            <a:pPr indent="0" lvl="0" marL="0" rtl="0" algn="l">
              <a:lnSpc>
                <a:spcPct val="115000"/>
              </a:lnSpc>
              <a:spcBef>
                <a:spcPts val="0"/>
              </a:spcBef>
              <a:spcAft>
                <a:spcPts val="0"/>
              </a:spcAft>
              <a:buSzPts val="2400"/>
              <a:buNone/>
            </a:pPr>
            <a:r>
              <a:rPr b="1" lang="en" sz="2400"/>
              <a:t>Classroom Procedures</a:t>
            </a:r>
            <a:r>
              <a:rPr lang="en" sz="2400">
                <a:solidFill>
                  <a:srgbClr val="074A24"/>
                </a:solidFill>
              </a:rPr>
              <a:t> </a:t>
            </a:r>
            <a:r>
              <a:rPr b="0" lang="en" sz="2400"/>
              <a:t>are steps for accomplishing classroom tasks; they</a:t>
            </a:r>
            <a:endParaRPr sz="2400"/>
          </a:p>
          <a:p>
            <a:pPr indent="0" lvl="0" marL="0" rtl="0" algn="l">
              <a:lnSpc>
                <a:spcPct val="115000"/>
              </a:lnSpc>
              <a:spcBef>
                <a:spcPts val="0"/>
              </a:spcBef>
              <a:spcAft>
                <a:spcPts val="0"/>
              </a:spcAft>
              <a:buSzPts val="2400"/>
              <a:buNone/>
            </a:pPr>
            <a:r>
              <a:rPr lang="en" sz="2400"/>
              <a:t>explain the accepted process for carrying out a specific activity such as:</a:t>
            </a:r>
            <a:endParaRPr sz="2400"/>
          </a:p>
          <a:p>
            <a:pPr indent="-486822" lvl="1" marL="1219169" rtl="0" algn="l">
              <a:lnSpc>
                <a:spcPct val="115000"/>
              </a:lnSpc>
              <a:spcBef>
                <a:spcPts val="800"/>
              </a:spcBef>
              <a:spcAft>
                <a:spcPts val="0"/>
              </a:spcAft>
              <a:buSzPts val="2400"/>
              <a:buFont typeface="Verdana"/>
              <a:buChar char="❏"/>
            </a:pPr>
            <a:r>
              <a:rPr lang="en" sz="2400"/>
              <a:t>Walking in the hallway</a:t>
            </a:r>
            <a:endParaRPr sz="2400"/>
          </a:p>
          <a:p>
            <a:pPr indent="-486822" lvl="1" marL="1219169" rtl="0" algn="l">
              <a:lnSpc>
                <a:spcPct val="115000"/>
              </a:lnSpc>
              <a:spcBef>
                <a:spcPts val="0"/>
              </a:spcBef>
              <a:spcAft>
                <a:spcPts val="0"/>
              </a:spcAft>
              <a:buSzPts val="2400"/>
              <a:buFont typeface="Verdana"/>
              <a:buChar char="❏"/>
            </a:pPr>
            <a:r>
              <a:rPr lang="en" sz="2400"/>
              <a:t>Using lockers</a:t>
            </a:r>
            <a:endParaRPr/>
          </a:p>
          <a:p>
            <a:pPr indent="-486822" lvl="1" marL="1219169" rtl="0" algn="l">
              <a:lnSpc>
                <a:spcPct val="115000"/>
              </a:lnSpc>
              <a:spcBef>
                <a:spcPts val="0"/>
              </a:spcBef>
              <a:spcAft>
                <a:spcPts val="0"/>
              </a:spcAft>
              <a:buSzPts val="2400"/>
              <a:buFont typeface="Verdana"/>
              <a:buChar char="❏"/>
            </a:pPr>
            <a:r>
              <a:rPr lang="en" sz="2400"/>
              <a:t>Sharpening pencils</a:t>
            </a:r>
            <a:endParaRPr/>
          </a:p>
        </p:txBody>
      </p:sp>
      <p:sp>
        <p:nvSpPr>
          <p:cNvPr descr="Im" id="381" name="Google Shape;381;p19"/>
          <p:cNvSpPr txBox="1"/>
          <p:nvPr/>
        </p:nvSpPr>
        <p:spPr>
          <a:xfrm>
            <a:off x="5050679" y="1545804"/>
            <a:ext cx="3971401" cy="4380001"/>
          </a:xfrm>
          <a:prstGeom prst="rect">
            <a:avLst/>
          </a:prstGeom>
          <a:noFill/>
          <a:ln>
            <a:noFill/>
          </a:ln>
        </p:spPr>
        <p:txBody>
          <a:bodyPr anchorCtr="0" anchor="t" bIns="60900" lIns="60900" spcFirstLastPara="1" rIns="60900" wrap="square" tIns="60900">
            <a:spAutoFit/>
          </a:bodyPr>
          <a:lstStyle/>
          <a:p>
            <a:pPr indent="0" lvl="0" marL="0" marR="0" rtl="0" algn="l">
              <a:lnSpc>
                <a:spcPct val="115000"/>
              </a:lnSpc>
              <a:spcBef>
                <a:spcPts val="0"/>
              </a:spcBef>
              <a:spcAft>
                <a:spcPts val="0"/>
              </a:spcAft>
              <a:buClr>
                <a:srgbClr val="000000"/>
              </a:buClr>
              <a:buSzPts val="2400"/>
              <a:buFont typeface="Verdana"/>
              <a:buNone/>
            </a:pPr>
            <a:r>
              <a:rPr b="1" i="0" lang="en" sz="2400" u="none" cap="none" strike="noStrike">
                <a:solidFill>
                  <a:srgbClr val="000000"/>
                </a:solidFill>
                <a:latin typeface="Verdana"/>
                <a:ea typeface="Verdana"/>
                <a:cs typeface="Verdana"/>
                <a:sym typeface="Verdana"/>
              </a:rPr>
              <a:t>Routines</a:t>
            </a:r>
            <a:r>
              <a:rPr b="1" i="0" lang="en" sz="2400" u="none" cap="none" strike="noStrike">
                <a:solidFill>
                  <a:srgbClr val="0000FF"/>
                </a:solidFill>
                <a:latin typeface="Verdana"/>
                <a:ea typeface="Verdana"/>
                <a:cs typeface="Verdana"/>
                <a:sym typeface="Verdana"/>
              </a:rPr>
              <a:t> </a:t>
            </a:r>
            <a:r>
              <a:rPr b="0" i="0" lang="en" sz="2400" u="none" cap="none" strike="noStrike">
                <a:solidFill>
                  <a:srgbClr val="00212C"/>
                </a:solidFill>
                <a:latin typeface="Verdana"/>
                <a:ea typeface="Verdana"/>
                <a:cs typeface="Verdana"/>
                <a:sym typeface="Verdana"/>
              </a:rPr>
              <a:t>are procedures that are used on a consistent basis, such as:</a:t>
            </a:r>
            <a:endParaRPr b="0" i="0" sz="1400" u="none" cap="none" strike="noStrike">
              <a:solidFill>
                <a:srgbClr val="000000"/>
              </a:solidFill>
              <a:latin typeface="Arial"/>
              <a:ea typeface="Arial"/>
              <a:cs typeface="Arial"/>
              <a:sym typeface="Arial"/>
            </a:endParaRPr>
          </a:p>
          <a:p>
            <a:pPr indent="-381000" lvl="0" marL="914400" marR="0" rtl="0" algn="l">
              <a:lnSpc>
                <a:spcPct val="115000"/>
              </a:lnSpc>
              <a:spcBef>
                <a:spcPts val="0"/>
              </a:spcBef>
              <a:spcAft>
                <a:spcPts val="0"/>
              </a:spcAft>
              <a:buClr>
                <a:srgbClr val="00212C"/>
              </a:buClr>
              <a:buSzPts val="2400"/>
              <a:buFont typeface="Verdana"/>
              <a:buChar char="❏"/>
            </a:pPr>
            <a:r>
              <a:rPr b="0" i="0" lang="en" sz="2400" u="none" cap="none" strike="noStrike">
                <a:solidFill>
                  <a:srgbClr val="00212C"/>
                </a:solidFill>
                <a:latin typeface="Verdana"/>
                <a:ea typeface="Verdana"/>
                <a:cs typeface="Verdana"/>
                <a:sym typeface="Verdana"/>
              </a:rPr>
              <a:t>When students arrive to class</a:t>
            </a:r>
            <a:endParaRPr b="0" i="0" sz="1400" u="none" cap="none" strike="noStrike">
              <a:solidFill>
                <a:srgbClr val="000000"/>
              </a:solidFill>
              <a:latin typeface="Arial"/>
              <a:ea typeface="Arial"/>
              <a:cs typeface="Arial"/>
              <a:sym typeface="Arial"/>
            </a:endParaRPr>
          </a:p>
          <a:p>
            <a:pPr indent="-381000" lvl="0" marL="914400" marR="0" rtl="0" algn="l">
              <a:lnSpc>
                <a:spcPct val="115000"/>
              </a:lnSpc>
              <a:spcBef>
                <a:spcPts val="0"/>
              </a:spcBef>
              <a:spcAft>
                <a:spcPts val="0"/>
              </a:spcAft>
              <a:buClr>
                <a:srgbClr val="00212C"/>
              </a:buClr>
              <a:buSzPts val="2400"/>
              <a:buFont typeface="Verdana"/>
              <a:buChar char="❏"/>
            </a:pPr>
            <a:r>
              <a:rPr b="0" i="0" lang="en" sz="2400" u="none" cap="none" strike="noStrike">
                <a:solidFill>
                  <a:srgbClr val="00212C"/>
                </a:solidFill>
                <a:latin typeface="Verdana"/>
                <a:ea typeface="Verdana"/>
                <a:cs typeface="Verdana"/>
                <a:sym typeface="Verdana"/>
              </a:rPr>
              <a:t>During in-class transitions</a:t>
            </a:r>
            <a:endParaRPr b="0" i="0" sz="1400" u="none" cap="none" strike="noStrike">
              <a:solidFill>
                <a:srgbClr val="000000"/>
              </a:solidFill>
              <a:latin typeface="Arial"/>
              <a:ea typeface="Arial"/>
              <a:cs typeface="Arial"/>
              <a:sym typeface="Arial"/>
            </a:endParaRPr>
          </a:p>
          <a:p>
            <a:pPr indent="-381000" lvl="0" marL="914400" marR="0" rtl="0" algn="l">
              <a:lnSpc>
                <a:spcPct val="115000"/>
              </a:lnSpc>
              <a:spcBef>
                <a:spcPts val="0"/>
              </a:spcBef>
              <a:spcAft>
                <a:spcPts val="0"/>
              </a:spcAft>
              <a:buClr>
                <a:srgbClr val="00212C"/>
              </a:buClr>
              <a:buSzPts val="2400"/>
              <a:buFont typeface="Verdana"/>
              <a:buChar char="❏"/>
            </a:pPr>
            <a:r>
              <a:rPr b="0" i="0" lang="en" sz="2400" u="none" cap="none" strike="noStrike">
                <a:solidFill>
                  <a:srgbClr val="00212C"/>
                </a:solidFill>
                <a:latin typeface="Verdana"/>
                <a:ea typeface="Verdana"/>
                <a:cs typeface="Verdana"/>
                <a:sym typeface="Verdana"/>
              </a:rPr>
              <a:t>At dismissal</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500"/>
              </a:spcBef>
              <a:spcAft>
                <a:spcPts val="0"/>
              </a:spcAft>
              <a:buClr>
                <a:srgbClr val="000000"/>
              </a:buClr>
              <a:buSzPts val="2400"/>
              <a:buFont typeface="Verdana"/>
              <a:buNone/>
            </a:pPr>
            <a:r>
              <a:t/>
            </a:r>
            <a:endParaRPr b="0" i="0" sz="2400" u="none" cap="none" strike="noStrike">
              <a:solidFill>
                <a:srgbClr val="00212C"/>
              </a:solidFill>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5" name="Shape 385"/>
        <p:cNvGrpSpPr/>
        <p:nvPr/>
      </p:nvGrpSpPr>
      <p:grpSpPr>
        <a:xfrm>
          <a:off x="0" y="0"/>
          <a:ext cx="0" cy="0"/>
          <a:chOff x="0" y="0"/>
          <a:chExt cx="0" cy="0"/>
        </a:xfrm>
      </p:grpSpPr>
      <p:sp>
        <p:nvSpPr>
          <p:cNvPr id="386" name="Google Shape;386;g86343824d1_1_212"/>
          <p:cNvSpPr txBox="1"/>
          <p:nvPr>
            <p:ph type="title"/>
          </p:nvPr>
        </p:nvSpPr>
        <p:spPr>
          <a:xfrm>
            <a:off x="457200" y="274638"/>
            <a:ext cx="8229600" cy="1143001"/>
          </a:xfrm>
          <a:prstGeom prst="rect">
            <a:avLst/>
          </a:prstGeom>
          <a:solidFill>
            <a:srgbClr val="A9DCF2">
              <a:alpha val="62745"/>
            </a:srgbClr>
          </a:solidFill>
          <a:ln>
            <a:noFill/>
          </a:ln>
        </p:spPr>
        <p:txBody>
          <a:bodyPr anchorCtr="0" anchor="ctr" bIns="45675" lIns="45675" spcFirstLastPara="1" rIns="45675" wrap="square" tIns="45675">
            <a:normAutofit fontScale="90000"/>
          </a:bodyPr>
          <a:lstStyle/>
          <a:p>
            <a:pPr indent="0" lvl="0" marL="0" marR="0" rtl="0" algn="ctr">
              <a:lnSpc>
                <a:spcPct val="100000"/>
              </a:lnSpc>
              <a:spcBef>
                <a:spcPts val="0"/>
              </a:spcBef>
              <a:spcAft>
                <a:spcPts val="0"/>
              </a:spcAft>
              <a:buClr>
                <a:srgbClr val="000000"/>
              </a:buClr>
              <a:buSzPct val="111111"/>
              <a:buFont typeface="Verdana"/>
              <a:buNone/>
            </a:pPr>
            <a:r>
              <a:rPr lang="en" sz="3759"/>
              <a:t>Explicit Teaching in Every Routine</a:t>
            </a:r>
            <a:endParaRPr/>
          </a:p>
        </p:txBody>
      </p:sp>
      <p:sp>
        <p:nvSpPr>
          <p:cNvPr id="387" name="Google Shape;387;g86343824d1_1_212"/>
          <p:cNvSpPr txBox="1"/>
          <p:nvPr/>
        </p:nvSpPr>
        <p:spPr>
          <a:xfrm>
            <a:off x="565485" y="2114589"/>
            <a:ext cx="7928810" cy="3596601"/>
          </a:xfrm>
          <a:prstGeom prst="rect">
            <a:avLst/>
          </a:prstGeom>
          <a:noFill/>
          <a:ln>
            <a:noFill/>
          </a:ln>
        </p:spPr>
        <p:txBody>
          <a:bodyPr anchorCtr="0" anchor="ctr" bIns="121875" lIns="121875" spcFirstLastPara="1" rIns="121875" wrap="square" tIns="121875">
            <a:spAutoFit/>
          </a:bodyPr>
          <a:lstStyle/>
          <a:p>
            <a:pPr indent="0" lvl="0" marL="0" marR="0" rtl="0" algn="l">
              <a:lnSpc>
                <a:spcPct val="100000"/>
              </a:lnSpc>
              <a:spcBef>
                <a:spcPts val="0"/>
              </a:spcBef>
              <a:spcAft>
                <a:spcPts val="0"/>
              </a:spcAft>
              <a:buClr>
                <a:srgbClr val="000000"/>
              </a:buClr>
              <a:buSzPts val="2400"/>
              <a:buFont typeface="Verdana"/>
              <a:buNone/>
            </a:pPr>
            <a:r>
              <a:rPr b="1" i="0" lang="en" sz="2400" u="none" cap="none" strike="noStrike">
                <a:solidFill>
                  <a:srgbClr val="000000"/>
                </a:solidFill>
                <a:latin typeface="Verdana"/>
                <a:ea typeface="Verdana"/>
                <a:cs typeface="Verdana"/>
                <a:sym typeface="Verdana"/>
              </a:rPr>
              <a:t>I do- </a:t>
            </a:r>
            <a:r>
              <a:rPr b="0" i="0" lang="en" sz="2400" u="none" cap="none" strike="noStrike">
                <a:solidFill>
                  <a:srgbClr val="000000"/>
                </a:solidFill>
                <a:latin typeface="Verdana"/>
                <a:ea typeface="Verdana"/>
                <a:cs typeface="Verdana"/>
                <a:sym typeface="Verdana"/>
              </a:rPr>
              <a:t>informing, explaining, modeling, and providing examples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2400"/>
              <a:buFont typeface="Arial"/>
              <a:buNone/>
            </a:pPr>
            <a:r>
              <a:t/>
            </a:r>
            <a:endParaRPr b="0" i="0" sz="2400" u="none" cap="none" strike="noStrike">
              <a:solidFill>
                <a:srgbClr val="000000"/>
              </a:solidFill>
              <a:latin typeface="Verdana"/>
              <a:ea typeface="Verdana"/>
              <a:cs typeface="Verdana"/>
              <a:sym typeface="Verdana"/>
            </a:endParaRPr>
          </a:p>
          <a:p>
            <a:pPr indent="0" lvl="0" marL="0" marR="0" rtl="0" algn="l">
              <a:lnSpc>
                <a:spcPct val="100000"/>
              </a:lnSpc>
              <a:spcBef>
                <a:spcPts val="800"/>
              </a:spcBef>
              <a:spcAft>
                <a:spcPts val="0"/>
              </a:spcAft>
              <a:buClr>
                <a:srgbClr val="000000"/>
              </a:buClr>
              <a:buSzPts val="2400"/>
              <a:buFont typeface="Verdana"/>
              <a:buNone/>
            </a:pPr>
            <a:r>
              <a:rPr b="1" i="0" lang="en" sz="2400" u="none" cap="none" strike="noStrike">
                <a:solidFill>
                  <a:srgbClr val="000000"/>
                </a:solidFill>
                <a:latin typeface="Verdana"/>
                <a:ea typeface="Verdana"/>
                <a:cs typeface="Verdana"/>
                <a:sym typeface="Verdana"/>
              </a:rPr>
              <a:t>We do- </a:t>
            </a:r>
            <a:r>
              <a:rPr b="0" i="0" lang="en" sz="2400" u="none" cap="none" strike="noStrike">
                <a:solidFill>
                  <a:srgbClr val="000000"/>
                </a:solidFill>
                <a:latin typeface="Verdana"/>
                <a:ea typeface="Verdana"/>
                <a:cs typeface="Verdana"/>
                <a:sym typeface="Verdana"/>
              </a:rPr>
              <a:t>working together to complete the steps of a particular task</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2400"/>
              <a:buFont typeface="Arial"/>
              <a:buNone/>
            </a:pPr>
            <a:r>
              <a:t/>
            </a:r>
            <a:endParaRPr b="0" i="0" sz="2400" u="none" cap="none" strike="noStrike">
              <a:solidFill>
                <a:srgbClr val="000000"/>
              </a:solidFill>
              <a:latin typeface="Verdana"/>
              <a:ea typeface="Verdana"/>
              <a:cs typeface="Verdana"/>
              <a:sym typeface="Verdana"/>
            </a:endParaRPr>
          </a:p>
          <a:p>
            <a:pPr indent="0" lvl="0" marL="0" marR="0" rtl="0" algn="l">
              <a:lnSpc>
                <a:spcPct val="100000"/>
              </a:lnSpc>
              <a:spcBef>
                <a:spcPts val="800"/>
              </a:spcBef>
              <a:spcAft>
                <a:spcPts val="0"/>
              </a:spcAft>
              <a:buClr>
                <a:srgbClr val="000000"/>
              </a:buClr>
              <a:buSzPts val="2400"/>
              <a:buFont typeface="Verdana"/>
              <a:buNone/>
            </a:pPr>
            <a:r>
              <a:rPr b="1" i="0" lang="en" sz="2400" u="none" cap="none" strike="noStrike">
                <a:solidFill>
                  <a:srgbClr val="000000"/>
                </a:solidFill>
                <a:latin typeface="Verdana"/>
                <a:ea typeface="Verdana"/>
                <a:cs typeface="Verdana"/>
                <a:sym typeface="Verdana"/>
              </a:rPr>
              <a:t>You do- </a:t>
            </a:r>
            <a:r>
              <a:rPr b="0" i="0" lang="en" sz="2400" u="none" cap="none" strike="noStrike">
                <a:solidFill>
                  <a:srgbClr val="000000"/>
                </a:solidFill>
                <a:latin typeface="Verdana"/>
                <a:ea typeface="Verdana"/>
                <a:cs typeface="Verdana"/>
                <a:sym typeface="Verdana"/>
              </a:rPr>
              <a:t>students practice what was taught by themselves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10e9df14e09_0_754"/>
          <p:cNvSpPr txBox="1"/>
          <p:nvPr>
            <p:ph type="title"/>
          </p:nvPr>
        </p:nvSpPr>
        <p:spPr>
          <a:xfrm>
            <a:off x="457200" y="274638"/>
            <a:ext cx="8229600" cy="1143000"/>
          </a:xfrm>
          <a:prstGeom prst="rect">
            <a:avLst/>
          </a:prstGeom>
          <a:solidFill>
            <a:srgbClr val="A9DCF2">
              <a:alpha val="64313"/>
            </a:srgbClr>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000"/>
              <a:buNone/>
            </a:pPr>
            <a:r>
              <a:rPr b="1" lang="en" sz="3800">
                <a:solidFill>
                  <a:srgbClr val="000000"/>
                </a:solidFill>
                <a:latin typeface="Verdana"/>
                <a:ea typeface="Verdana"/>
                <a:cs typeface="Verdana"/>
                <a:sym typeface="Verdana"/>
              </a:rPr>
              <a:t>       </a:t>
            </a:r>
            <a:r>
              <a:rPr lang="en" sz="3800">
                <a:solidFill>
                  <a:srgbClr val="000000"/>
                </a:solidFill>
              </a:rPr>
              <a:t>Behavior Can Be Taught</a:t>
            </a:r>
            <a:endParaRPr sz="3800">
              <a:solidFill>
                <a:srgbClr val="000000"/>
              </a:solidFill>
            </a:endParaRPr>
          </a:p>
        </p:txBody>
      </p:sp>
      <p:sp>
        <p:nvSpPr>
          <p:cNvPr id="393" name="Google Shape;393;g10e9df14e09_0_754"/>
          <p:cNvSpPr txBox="1"/>
          <p:nvPr>
            <p:ph idx="4294967295" type="body"/>
          </p:nvPr>
        </p:nvSpPr>
        <p:spPr>
          <a:xfrm>
            <a:off x="457200" y="1626325"/>
            <a:ext cx="8229600" cy="4545900"/>
          </a:xfrm>
          <a:prstGeom prst="rect">
            <a:avLst/>
          </a:prstGeom>
          <a:noFill/>
          <a:ln>
            <a:noFill/>
          </a:ln>
        </p:spPr>
        <p:txBody>
          <a:bodyPr anchorCtr="0" anchor="t" bIns="91425" lIns="91425" spcFirstLastPara="1" rIns="91425" wrap="square" tIns="91425">
            <a:noAutofit/>
          </a:bodyPr>
          <a:lstStyle/>
          <a:p>
            <a:pPr indent="-406400" lvl="0" marL="457200" rtl="0" algn="l">
              <a:lnSpc>
                <a:spcPct val="115000"/>
              </a:lnSpc>
              <a:spcBef>
                <a:spcPts val="500"/>
              </a:spcBef>
              <a:spcAft>
                <a:spcPts val="0"/>
              </a:spcAft>
              <a:buClr>
                <a:srgbClr val="000000"/>
              </a:buClr>
              <a:buSzPts val="2800"/>
              <a:buFont typeface="Verdana"/>
              <a:buChar char="•"/>
            </a:pPr>
            <a:r>
              <a:rPr lang="en" sz="2800">
                <a:solidFill>
                  <a:srgbClr val="000000"/>
                </a:solidFill>
                <a:latin typeface="Verdana"/>
                <a:ea typeface="Verdana"/>
                <a:cs typeface="Verdana"/>
                <a:sym typeface="Verdana"/>
              </a:rPr>
              <a:t>Direct Instruction</a:t>
            </a:r>
            <a:endParaRPr sz="2800">
              <a:solidFill>
                <a:srgbClr val="000000"/>
              </a:solidFill>
              <a:latin typeface="Verdana"/>
              <a:ea typeface="Verdana"/>
              <a:cs typeface="Verdana"/>
              <a:sym typeface="Verdana"/>
            </a:endParaRPr>
          </a:p>
          <a:p>
            <a:pPr indent="-406400" lvl="0" marL="457200" rtl="0" algn="l">
              <a:lnSpc>
                <a:spcPct val="115000"/>
              </a:lnSpc>
              <a:spcBef>
                <a:spcPts val="0"/>
              </a:spcBef>
              <a:spcAft>
                <a:spcPts val="0"/>
              </a:spcAft>
              <a:buClr>
                <a:srgbClr val="000000"/>
              </a:buClr>
              <a:buSzPts val="2800"/>
              <a:buFont typeface="Verdana"/>
              <a:buChar char="•"/>
            </a:pPr>
            <a:r>
              <a:rPr lang="en" sz="2800">
                <a:solidFill>
                  <a:srgbClr val="000000"/>
                </a:solidFill>
                <a:latin typeface="Verdana"/>
                <a:ea typeface="Verdana"/>
                <a:cs typeface="Verdana"/>
                <a:sym typeface="Verdana"/>
              </a:rPr>
              <a:t>Modeling</a:t>
            </a:r>
            <a:endParaRPr sz="2800">
              <a:solidFill>
                <a:srgbClr val="000000"/>
              </a:solidFill>
              <a:latin typeface="Verdana"/>
              <a:ea typeface="Verdana"/>
              <a:cs typeface="Verdana"/>
              <a:sym typeface="Verdana"/>
            </a:endParaRPr>
          </a:p>
          <a:p>
            <a:pPr indent="-406400" lvl="0" marL="457200" rtl="0" algn="l">
              <a:lnSpc>
                <a:spcPct val="115000"/>
              </a:lnSpc>
              <a:spcBef>
                <a:spcPts val="0"/>
              </a:spcBef>
              <a:spcAft>
                <a:spcPts val="0"/>
              </a:spcAft>
              <a:buClr>
                <a:srgbClr val="000000"/>
              </a:buClr>
              <a:buSzPts val="2800"/>
              <a:buFont typeface="Verdana"/>
              <a:buChar char="•"/>
            </a:pPr>
            <a:r>
              <a:rPr lang="en" sz="2800">
                <a:solidFill>
                  <a:srgbClr val="000000"/>
                </a:solidFill>
                <a:latin typeface="Verdana"/>
                <a:ea typeface="Verdana"/>
                <a:cs typeface="Verdana"/>
                <a:sym typeface="Verdana"/>
              </a:rPr>
              <a:t>Practice </a:t>
            </a:r>
            <a:endParaRPr sz="2800">
              <a:solidFill>
                <a:srgbClr val="000000"/>
              </a:solidFill>
              <a:latin typeface="Verdana"/>
              <a:ea typeface="Verdana"/>
              <a:cs typeface="Verdana"/>
              <a:sym typeface="Verdana"/>
            </a:endParaRPr>
          </a:p>
          <a:p>
            <a:pPr indent="-406400" lvl="0" marL="457200" rtl="0" algn="l">
              <a:lnSpc>
                <a:spcPct val="115000"/>
              </a:lnSpc>
              <a:spcBef>
                <a:spcPts val="0"/>
              </a:spcBef>
              <a:spcAft>
                <a:spcPts val="0"/>
              </a:spcAft>
              <a:buClr>
                <a:srgbClr val="000000"/>
              </a:buClr>
              <a:buSzPts val="2800"/>
              <a:buFont typeface="Verdana"/>
              <a:buChar char="•"/>
            </a:pPr>
            <a:r>
              <a:rPr lang="en" sz="2800">
                <a:solidFill>
                  <a:srgbClr val="000000"/>
                </a:solidFill>
                <a:latin typeface="Verdana"/>
                <a:ea typeface="Verdana"/>
                <a:cs typeface="Verdana"/>
                <a:sym typeface="Verdana"/>
              </a:rPr>
              <a:t>Feedback/Acknowledgement</a:t>
            </a:r>
            <a:endParaRPr sz="2800">
              <a:solidFill>
                <a:srgbClr val="000000"/>
              </a:solidFill>
              <a:latin typeface="Verdana"/>
              <a:ea typeface="Verdana"/>
              <a:cs typeface="Verdana"/>
              <a:sym typeface="Verdana"/>
            </a:endParaRPr>
          </a:p>
          <a:p>
            <a:pPr indent="-406400" lvl="0" marL="457200" rtl="0" algn="l">
              <a:lnSpc>
                <a:spcPct val="115000"/>
              </a:lnSpc>
              <a:spcBef>
                <a:spcPts val="0"/>
              </a:spcBef>
              <a:spcAft>
                <a:spcPts val="0"/>
              </a:spcAft>
              <a:buClr>
                <a:srgbClr val="000000"/>
              </a:buClr>
              <a:buSzPts val="2800"/>
              <a:buFont typeface="Verdana"/>
              <a:buChar char="•"/>
            </a:pPr>
            <a:r>
              <a:rPr lang="en" sz="2800">
                <a:solidFill>
                  <a:srgbClr val="000000"/>
                </a:solidFill>
                <a:latin typeface="Verdana"/>
                <a:ea typeface="Verdana"/>
                <a:cs typeface="Verdana"/>
                <a:sym typeface="Verdana"/>
              </a:rPr>
              <a:t>Error Correction</a:t>
            </a:r>
            <a:endParaRPr sz="2800">
              <a:solidFill>
                <a:srgbClr val="000000"/>
              </a:solidFill>
              <a:latin typeface="Verdana"/>
              <a:ea typeface="Verdana"/>
              <a:cs typeface="Verdana"/>
              <a:sym typeface="Verdana"/>
            </a:endParaRPr>
          </a:p>
          <a:p>
            <a:pPr indent="-406400" lvl="0" marL="457200" rtl="0" algn="l">
              <a:lnSpc>
                <a:spcPct val="115000"/>
              </a:lnSpc>
              <a:spcBef>
                <a:spcPts val="0"/>
              </a:spcBef>
              <a:spcAft>
                <a:spcPts val="0"/>
              </a:spcAft>
              <a:buClr>
                <a:srgbClr val="000000"/>
              </a:buClr>
              <a:buSzPts val="2800"/>
              <a:buFont typeface="Verdana"/>
              <a:buChar char="•"/>
            </a:pPr>
            <a:r>
              <a:rPr lang="en" sz="2800">
                <a:solidFill>
                  <a:srgbClr val="000000"/>
                </a:solidFill>
                <a:latin typeface="Verdana"/>
                <a:ea typeface="Verdana"/>
                <a:cs typeface="Verdana"/>
                <a:sym typeface="Verdana"/>
              </a:rPr>
              <a:t>Re-teaching</a:t>
            </a:r>
            <a:endParaRPr/>
          </a:p>
          <a:p>
            <a:pPr indent="0" lvl="0" marL="50800" rtl="0" algn="l">
              <a:lnSpc>
                <a:spcPct val="115000"/>
              </a:lnSpc>
              <a:spcBef>
                <a:spcPts val="0"/>
              </a:spcBef>
              <a:spcAft>
                <a:spcPts val="0"/>
              </a:spcAft>
              <a:buClr>
                <a:srgbClr val="000000"/>
              </a:buClr>
              <a:buSzPts val="2800"/>
              <a:buNone/>
            </a:pPr>
            <a:r>
              <a:t/>
            </a:r>
            <a:endParaRPr sz="2800">
              <a:solidFill>
                <a:srgbClr val="000000"/>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7"/>
          <p:cNvSpPr txBox="1"/>
          <p:nvPr>
            <p:ph type="title"/>
          </p:nvPr>
        </p:nvSpPr>
        <p:spPr>
          <a:xfrm>
            <a:off x="228600" y="228600"/>
            <a:ext cx="8686799" cy="1143000"/>
          </a:xfrm>
          <a:prstGeom prst="rect">
            <a:avLst/>
          </a:prstGeom>
          <a:solidFill>
            <a:srgbClr val="A9DCF2">
              <a:alpha val="63921"/>
            </a:srgbClr>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Verdana"/>
              <a:buNone/>
            </a:pPr>
            <a:r>
              <a:rPr lang="en">
                <a:solidFill>
                  <a:schemeClr val="dk1"/>
                </a:solidFill>
              </a:rPr>
              <a:t>From Practices to Systems</a:t>
            </a:r>
            <a:endParaRPr>
              <a:solidFill>
                <a:schemeClr val="dk1"/>
              </a:solidFill>
            </a:endParaRPr>
          </a:p>
        </p:txBody>
      </p:sp>
      <p:pic>
        <p:nvPicPr>
          <p:cNvPr descr="Venn Diagram of Data, Practices and Systems" id="222" name="Google Shape;222;p17"/>
          <p:cNvPicPr preferRelativeResize="0"/>
          <p:nvPr/>
        </p:nvPicPr>
        <p:blipFill rotWithShape="1">
          <a:blip r:embed="rId3">
            <a:alphaModFix/>
          </a:blip>
          <a:srcRect b="0" l="-8303" r="-8314" t="0"/>
          <a:stretch/>
        </p:blipFill>
        <p:spPr>
          <a:xfrm>
            <a:off x="544750" y="1459450"/>
            <a:ext cx="7940701" cy="4724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10e9df14e09_0_760"/>
          <p:cNvSpPr txBox="1"/>
          <p:nvPr>
            <p:ph idx="4294967295" type="body"/>
          </p:nvPr>
        </p:nvSpPr>
        <p:spPr>
          <a:xfrm>
            <a:off x="457201" y="1600201"/>
            <a:ext cx="8229600" cy="4572000"/>
          </a:xfrm>
          <a:prstGeom prst="rect">
            <a:avLst/>
          </a:prstGeom>
          <a:noFill/>
          <a:ln>
            <a:noFill/>
          </a:ln>
        </p:spPr>
        <p:txBody>
          <a:bodyPr anchorCtr="0" anchor="ctr" bIns="91425" lIns="91425" spcFirstLastPara="1" rIns="91425" wrap="square" tIns="91425">
            <a:noAutofit/>
          </a:bodyPr>
          <a:lstStyle/>
          <a:p>
            <a:pPr indent="-393700" lvl="0" marL="457200" rtl="0" algn="l">
              <a:lnSpc>
                <a:spcPct val="100000"/>
              </a:lnSpc>
              <a:spcBef>
                <a:spcPts val="640"/>
              </a:spcBef>
              <a:spcAft>
                <a:spcPts val="0"/>
              </a:spcAft>
              <a:buClr>
                <a:srgbClr val="000000"/>
              </a:buClr>
              <a:buSzPts val="2600"/>
              <a:buFont typeface="Verdana"/>
              <a:buChar char="•"/>
            </a:pPr>
            <a:r>
              <a:rPr lang="en" sz="2600">
                <a:solidFill>
                  <a:srgbClr val="000000"/>
                </a:solidFill>
                <a:latin typeface="Verdana"/>
                <a:ea typeface="Verdana"/>
                <a:cs typeface="Verdana"/>
                <a:sym typeface="Verdana"/>
              </a:rPr>
              <a:t>Behavior change can be quick, or it can be incremental and take time.</a:t>
            </a:r>
            <a:endParaRPr sz="2600">
              <a:solidFill>
                <a:srgbClr val="000000"/>
              </a:solidFill>
              <a:latin typeface="Verdana"/>
              <a:ea typeface="Verdana"/>
              <a:cs typeface="Verdana"/>
              <a:sym typeface="Verdana"/>
            </a:endParaRPr>
          </a:p>
          <a:p>
            <a:pPr indent="0" lvl="0" marL="0" rtl="0" algn="l">
              <a:lnSpc>
                <a:spcPct val="100000"/>
              </a:lnSpc>
              <a:spcBef>
                <a:spcPts val="640"/>
              </a:spcBef>
              <a:spcAft>
                <a:spcPts val="0"/>
              </a:spcAft>
              <a:buSzPts val="3200"/>
              <a:buNone/>
            </a:pPr>
            <a:r>
              <a:t/>
            </a:r>
            <a:endParaRPr sz="2600">
              <a:solidFill>
                <a:srgbClr val="000000"/>
              </a:solidFill>
              <a:latin typeface="Verdana"/>
              <a:ea typeface="Verdana"/>
              <a:cs typeface="Verdana"/>
              <a:sym typeface="Verdana"/>
            </a:endParaRPr>
          </a:p>
          <a:p>
            <a:pPr indent="-393700" lvl="0" marL="457200" rtl="0" algn="l">
              <a:lnSpc>
                <a:spcPct val="100000"/>
              </a:lnSpc>
              <a:spcBef>
                <a:spcPts val="640"/>
              </a:spcBef>
              <a:spcAft>
                <a:spcPts val="0"/>
              </a:spcAft>
              <a:buClr>
                <a:srgbClr val="000000"/>
              </a:buClr>
              <a:buSzPts val="2600"/>
              <a:buFont typeface="Verdana"/>
              <a:buChar char="•"/>
            </a:pPr>
            <a:r>
              <a:rPr lang="en" sz="2600">
                <a:solidFill>
                  <a:srgbClr val="000000"/>
                </a:solidFill>
                <a:latin typeface="Verdana"/>
                <a:ea typeface="Verdana"/>
                <a:cs typeface="Verdana"/>
                <a:sym typeface="Verdana"/>
              </a:rPr>
              <a:t>Expected behavior can be maintained by reinforcement.</a:t>
            </a:r>
            <a:endParaRPr sz="2600">
              <a:solidFill>
                <a:srgbClr val="000000"/>
              </a:solidFill>
              <a:latin typeface="Verdana"/>
              <a:ea typeface="Verdana"/>
              <a:cs typeface="Verdana"/>
              <a:sym typeface="Verdana"/>
            </a:endParaRPr>
          </a:p>
          <a:p>
            <a:pPr indent="0" lvl="0" marL="457200" rtl="0" algn="l">
              <a:lnSpc>
                <a:spcPct val="100000"/>
              </a:lnSpc>
              <a:spcBef>
                <a:spcPts val="640"/>
              </a:spcBef>
              <a:spcAft>
                <a:spcPts val="0"/>
              </a:spcAft>
              <a:buSzPts val="3200"/>
              <a:buNone/>
            </a:pPr>
            <a:r>
              <a:t/>
            </a:r>
            <a:endParaRPr sz="2600">
              <a:solidFill>
                <a:srgbClr val="000000"/>
              </a:solidFill>
              <a:latin typeface="Verdana"/>
              <a:ea typeface="Verdana"/>
              <a:cs typeface="Verdana"/>
              <a:sym typeface="Verdana"/>
            </a:endParaRPr>
          </a:p>
          <a:p>
            <a:pPr indent="-393700" lvl="0" marL="457200" rtl="0" algn="l">
              <a:lnSpc>
                <a:spcPct val="100000"/>
              </a:lnSpc>
              <a:spcBef>
                <a:spcPts val="640"/>
              </a:spcBef>
              <a:spcAft>
                <a:spcPts val="0"/>
              </a:spcAft>
              <a:buClr>
                <a:srgbClr val="000000"/>
              </a:buClr>
              <a:buSzPts val="2600"/>
              <a:buFont typeface="Verdana"/>
              <a:buChar char="•"/>
            </a:pPr>
            <a:r>
              <a:rPr lang="en" sz="2600">
                <a:solidFill>
                  <a:srgbClr val="000000"/>
                </a:solidFill>
                <a:latin typeface="Verdana"/>
                <a:ea typeface="Verdana"/>
                <a:cs typeface="Verdana"/>
                <a:sym typeface="Verdana"/>
              </a:rPr>
              <a:t>For change to occur, you must address/ acknowledge setting events, skill deficits and functions of behavior.</a:t>
            </a:r>
            <a:endParaRPr sz="2600">
              <a:solidFill>
                <a:srgbClr val="000000"/>
              </a:solidFill>
              <a:latin typeface="Verdana"/>
              <a:ea typeface="Verdana"/>
              <a:cs typeface="Verdana"/>
              <a:sym typeface="Verdana"/>
            </a:endParaRPr>
          </a:p>
        </p:txBody>
      </p:sp>
      <p:sp>
        <p:nvSpPr>
          <p:cNvPr id="399" name="Google Shape;399;g10e9df14e09_0_760"/>
          <p:cNvSpPr txBox="1"/>
          <p:nvPr>
            <p:ph type="title"/>
          </p:nvPr>
        </p:nvSpPr>
        <p:spPr>
          <a:xfrm>
            <a:off x="457200" y="274638"/>
            <a:ext cx="8229600" cy="1143000"/>
          </a:xfrm>
          <a:prstGeom prst="rect">
            <a:avLst/>
          </a:prstGeom>
          <a:solidFill>
            <a:srgbClr val="A9DCF2">
              <a:alpha val="64705"/>
            </a:srgbClr>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000"/>
              <a:buNone/>
            </a:pPr>
            <a:r>
              <a:rPr lang="en">
                <a:solidFill>
                  <a:srgbClr val="000000"/>
                </a:solidFill>
              </a:rPr>
              <a:t>Behavior Change</a:t>
            </a:r>
            <a:endParaRPr>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10e9df14e09_0_792"/>
          <p:cNvSpPr txBox="1"/>
          <p:nvPr>
            <p:ph type="title"/>
          </p:nvPr>
        </p:nvSpPr>
        <p:spPr>
          <a:xfrm>
            <a:off x="228600" y="228600"/>
            <a:ext cx="8686800" cy="1143000"/>
          </a:xfrm>
          <a:prstGeom prst="rect">
            <a:avLst/>
          </a:prstGeom>
          <a:solidFill>
            <a:srgbClr val="A9DCF2">
              <a:alpha val="64313"/>
            </a:srgbClr>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000"/>
              <a:buNone/>
            </a:pPr>
            <a:r>
              <a:rPr lang="en">
                <a:solidFill>
                  <a:srgbClr val="000000"/>
                </a:solidFill>
              </a:rPr>
              <a:t>Replacement Behaviors</a:t>
            </a:r>
            <a:endParaRPr>
              <a:solidFill>
                <a:srgbClr val="000000"/>
              </a:solidFill>
            </a:endParaRPr>
          </a:p>
        </p:txBody>
      </p:sp>
      <p:sp>
        <p:nvSpPr>
          <p:cNvPr id="405" name="Google Shape;405;g10e9df14e09_0_792"/>
          <p:cNvSpPr txBox="1"/>
          <p:nvPr>
            <p:ph idx="1" type="body"/>
          </p:nvPr>
        </p:nvSpPr>
        <p:spPr>
          <a:xfrm>
            <a:off x="228600" y="1658600"/>
            <a:ext cx="4449000" cy="4099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640"/>
              </a:spcBef>
              <a:spcAft>
                <a:spcPts val="0"/>
              </a:spcAft>
              <a:buClr>
                <a:schemeClr val="dk1"/>
              </a:buClr>
              <a:buSzPts val="1400"/>
              <a:buFont typeface="Arial"/>
              <a:buNone/>
            </a:pPr>
            <a:r>
              <a:rPr lang="en" sz="2400"/>
              <a:t>A </a:t>
            </a:r>
            <a:r>
              <a:rPr b="1" lang="en" sz="2400"/>
              <a:t>replacement behavior</a:t>
            </a:r>
            <a:r>
              <a:rPr lang="en" sz="2400"/>
              <a:t> is an alternative </a:t>
            </a:r>
            <a:r>
              <a:rPr b="1" lang="en" sz="2400"/>
              <a:t>behavior</a:t>
            </a:r>
            <a:r>
              <a:rPr lang="en" sz="2400"/>
              <a:t> that allows a student to meet the same need or achieve a similar outcome as the undesired </a:t>
            </a:r>
            <a:r>
              <a:rPr b="1" lang="en" sz="2400"/>
              <a:t>behavior</a:t>
            </a:r>
            <a:r>
              <a:rPr lang="en" sz="2400"/>
              <a:t> they are currently using.</a:t>
            </a:r>
            <a:endParaRPr sz="2400"/>
          </a:p>
          <a:p>
            <a:pPr indent="0" lvl="0" marL="0" rtl="0" algn="l">
              <a:lnSpc>
                <a:spcPct val="115000"/>
              </a:lnSpc>
              <a:spcBef>
                <a:spcPts val="1600"/>
              </a:spcBef>
              <a:spcAft>
                <a:spcPts val="1600"/>
              </a:spcAft>
              <a:buSzPts val="1400"/>
              <a:buNone/>
            </a:pPr>
            <a:r>
              <a:t/>
            </a:r>
            <a:endParaRPr sz="220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10e9df14e09_0_825"/>
          <p:cNvSpPr txBox="1"/>
          <p:nvPr>
            <p:ph type="title"/>
          </p:nvPr>
        </p:nvSpPr>
        <p:spPr>
          <a:xfrm>
            <a:off x="457200" y="274638"/>
            <a:ext cx="8229600" cy="1143000"/>
          </a:xfrm>
          <a:prstGeom prst="rect">
            <a:avLst/>
          </a:prstGeom>
          <a:solidFill>
            <a:srgbClr val="A9DCF2">
              <a:alpha val="64313"/>
            </a:srgbClr>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000"/>
              <a:buNone/>
            </a:pPr>
            <a:r>
              <a:rPr lang="en">
                <a:solidFill>
                  <a:srgbClr val="000000"/>
                </a:solidFill>
              </a:rPr>
              <a:t>Important Consideration for Replacement Behaviors</a:t>
            </a:r>
            <a:endParaRPr>
              <a:solidFill>
                <a:srgbClr val="000000"/>
              </a:solidFill>
            </a:endParaRPr>
          </a:p>
        </p:txBody>
      </p:sp>
      <p:sp>
        <p:nvSpPr>
          <p:cNvPr id="411" name="Google Shape;411;g10e9df14e09_0_825"/>
          <p:cNvSpPr txBox="1"/>
          <p:nvPr>
            <p:ph idx="4294967295" type="body"/>
          </p:nvPr>
        </p:nvSpPr>
        <p:spPr>
          <a:xfrm>
            <a:off x="457200" y="1547600"/>
            <a:ext cx="8229600" cy="4597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3200"/>
              <a:buNone/>
            </a:pPr>
            <a:r>
              <a:t/>
            </a:r>
            <a:endParaRPr sz="3000">
              <a:solidFill>
                <a:srgbClr val="000000"/>
              </a:solidFill>
            </a:endParaRPr>
          </a:p>
          <a:p>
            <a:pPr indent="0" lvl="0" marL="0" rtl="0" algn="l">
              <a:lnSpc>
                <a:spcPct val="115000"/>
              </a:lnSpc>
              <a:spcBef>
                <a:spcPts val="0"/>
              </a:spcBef>
              <a:spcAft>
                <a:spcPts val="0"/>
              </a:spcAft>
              <a:buSzPts val="3200"/>
              <a:buNone/>
            </a:pPr>
            <a:r>
              <a:t/>
            </a:r>
            <a:endParaRPr sz="3000">
              <a:solidFill>
                <a:srgbClr val="000000"/>
              </a:solidFill>
            </a:endParaRPr>
          </a:p>
          <a:p>
            <a:pPr indent="0" lvl="0" marL="0" rtl="0" algn="l">
              <a:lnSpc>
                <a:spcPct val="115000"/>
              </a:lnSpc>
              <a:spcBef>
                <a:spcPts val="0"/>
              </a:spcBef>
              <a:spcAft>
                <a:spcPts val="0"/>
              </a:spcAft>
              <a:buSzPts val="3200"/>
              <a:buNone/>
            </a:pPr>
            <a:r>
              <a:rPr lang="en" sz="3000">
                <a:solidFill>
                  <a:srgbClr val="000000"/>
                </a:solidFill>
                <a:latin typeface="Verdana"/>
                <a:ea typeface="Verdana"/>
                <a:cs typeface="Verdana"/>
                <a:sym typeface="Verdana"/>
              </a:rPr>
              <a:t>Remember that students, </a:t>
            </a:r>
            <a:endParaRPr sz="3000">
              <a:solidFill>
                <a:srgbClr val="000000"/>
              </a:solidFill>
              <a:latin typeface="Verdana"/>
              <a:ea typeface="Verdana"/>
              <a:cs typeface="Verdana"/>
              <a:sym typeface="Verdana"/>
            </a:endParaRPr>
          </a:p>
          <a:p>
            <a:pPr indent="0" lvl="0" marL="0" rtl="0" algn="l">
              <a:lnSpc>
                <a:spcPct val="115000"/>
              </a:lnSpc>
              <a:spcBef>
                <a:spcPts val="0"/>
              </a:spcBef>
              <a:spcAft>
                <a:spcPts val="0"/>
              </a:spcAft>
              <a:buSzPts val="3200"/>
              <a:buNone/>
            </a:pPr>
            <a:r>
              <a:rPr lang="en" sz="3000">
                <a:solidFill>
                  <a:srgbClr val="000000"/>
                </a:solidFill>
                <a:latin typeface="Verdana"/>
                <a:ea typeface="Verdana"/>
                <a:cs typeface="Verdana"/>
                <a:sym typeface="Verdana"/>
              </a:rPr>
              <a:t>like adults, are not wired to </a:t>
            </a:r>
            <a:endParaRPr sz="3000">
              <a:solidFill>
                <a:srgbClr val="000000"/>
              </a:solidFill>
              <a:latin typeface="Verdana"/>
              <a:ea typeface="Verdana"/>
              <a:cs typeface="Verdana"/>
              <a:sym typeface="Verdana"/>
            </a:endParaRPr>
          </a:p>
          <a:p>
            <a:pPr indent="0" lvl="0" marL="0" rtl="0" algn="l">
              <a:lnSpc>
                <a:spcPct val="115000"/>
              </a:lnSpc>
              <a:spcBef>
                <a:spcPts val="0"/>
              </a:spcBef>
              <a:spcAft>
                <a:spcPts val="0"/>
              </a:spcAft>
              <a:buSzPts val="3200"/>
              <a:buNone/>
            </a:pPr>
            <a:r>
              <a:rPr lang="en" sz="3000">
                <a:solidFill>
                  <a:srgbClr val="000000"/>
                </a:solidFill>
                <a:latin typeface="Verdana"/>
                <a:ea typeface="Verdana"/>
                <a:cs typeface="Verdana"/>
                <a:sym typeface="Verdana"/>
              </a:rPr>
              <a:t>be </a:t>
            </a:r>
            <a:r>
              <a:rPr b="1" lang="en" sz="3000">
                <a:solidFill>
                  <a:srgbClr val="000000"/>
                </a:solidFill>
                <a:latin typeface="Verdana"/>
                <a:ea typeface="Verdana"/>
                <a:cs typeface="Verdana"/>
                <a:sym typeface="Verdana"/>
              </a:rPr>
              <a:t>one-time learners</a:t>
            </a:r>
            <a:r>
              <a:rPr lang="en" sz="3000">
                <a:solidFill>
                  <a:srgbClr val="000000"/>
                </a:solidFill>
                <a:latin typeface="Verdana"/>
                <a:ea typeface="Verdana"/>
                <a:cs typeface="Verdana"/>
                <a:sym typeface="Verdana"/>
              </a:rPr>
              <a:t>. </a:t>
            </a:r>
            <a:endParaRPr sz="3000">
              <a:solidFill>
                <a:srgbClr val="000000"/>
              </a:solidFill>
              <a:latin typeface="Verdana"/>
              <a:ea typeface="Verdana"/>
              <a:cs typeface="Verdana"/>
              <a:sym typeface="Verdana"/>
            </a:endParaRPr>
          </a:p>
          <a:p>
            <a:pPr indent="0" lvl="0" marL="0" rtl="0" algn="l">
              <a:lnSpc>
                <a:spcPct val="115000"/>
              </a:lnSpc>
              <a:spcBef>
                <a:spcPts val="0"/>
              </a:spcBef>
              <a:spcAft>
                <a:spcPts val="0"/>
              </a:spcAft>
              <a:buSzPts val="3200"/>
              <a:buNone/>
            </a:pPr>
            <a:r>
              <a:t/>
            </a:r>
            <a:endParaRPr sz="3000">
              <a:solidFill>
                <a:srgbClr val="000000"/>
              </a:solidFill>
            </a:endParaRPr>
          </a:p>
          <a:p>
            <a:pPr indent="0" lvl="0" marL="0" rtl="0" algn="ctr">
              <a:lnSpc>
                <a:spcPct val="115000"/>
              </a:lnSpc>
              <a:spcBef>
                <a:spcPts val="0"/>
              </a:spcBef>
              <a:spcAft>
                <a:spcPts val="0"/>
              </a:spcAft>
              <a:buSzPts val="3200"/>
              <a:buNone/>
            </a:pPr>
            <a:r>
              <a:rPr lang="en" sz="3000">
                <a:solidFill>
                  <a:srgbClr val="000000"/>
                </a:solidFill>
                <a:latin typeface="Verdana"/>
                <a:ea typeface="Verdana"/>
                <a:cs typeface="Verdana"/>
                <a:sym typeface="Verdana"/>
              </a:rPr>
              <a:t>Teaching replacement behaviors allows you to </a:t>
            </a:r>
            <a:r>
              <a:rPr b="1" lang="en" sz="3000">
                <a:solidFill>
                  <a:srgbClr val="000000"/>
                </a:solidFill>
                <a:latin typeface="Verdana"/>
                <a:ea typeface="Verdana"/>
                <a:cs typeface="Verdana"/>
                <a:sym typeface="Verdana"/>
              </a:rPr>
              <a:t>encourage behavioral learning so that students’ needs are fulfilled</a:t>
            </a:r>
            <a:r>
              <a:rPr lang="en" sz="3000">
                <a:solidFill>
                  <a:srgbClr val="000000"/>
                </a:solidFill>
                <a:latin typeface="Verdana"/>
                <a:ea typeface="Verdana"/>
                <a:cs typeface="Verdana"/>
                <a:sym typeface="Verdana"/>
              </a:rPr>
              <a:t>, but it is done in a way that is more </a:t>
            </a:r>
            <a:r>
              <a:rPr b="1" lang="en" sz="3000">
                <a:solidFill>
                  <a:srgbClr val="000000"/>
                </a:solidFill>
                <a:latin typeface="Verdana"/>
                <a:ea typeface="Verdana"/>
                <a:cs typeface="Verdana"/>
                <a:sym typeface="Verdana"/>
              </a:rPr>
              <a:t>pro-social</a:t>
            </a:r>
            <a:r>
              <a:rPr lang="en" sz="3000">
                <a:solidFill>
                  <a:srgbClr val="000000"/>
                </a:solidFill>
                <a:latin typeface="Verdana"/>
                <a:ea typeface="Verdana"/>
                <a:cs typeface="Verdana"/>
                <a:sym typeface="Verdana"/>
              </a:rPr>
              <a:t>.</a:t>
            </a:r>
            <a:endParaRPr sz="3000">
              <a:solidFill>
                <a:srgbClr val="000000"/>
              </a:solidFill>
              <a:latin typeface="Verdana"/>
              <a:ea typeface="Verdana"/>
              <a:cs typeface="Verdana"/>
              <a:sym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10e9df14e09_0_770"/>
          <p:cNvSpPr txBox="1"/>
          <p:nvPr>
            <p:ph type="title"/>
          </p:nvPr>
        </p:nvSpPr>
        <p:spPr>
          <a:xfrm>
            <a:off x="228600" y="228600"/>
            <a:ext cx="8686800" cy="1143000"/>
          </a:xfrm>
          <a:prstGeom prst="rect">
            <a:avLst/>
          </a:prstGeom>
          <a:solidFill>
            <a:srgbClr val="A9DCF2">
              <a:alpha val="64313"/>
            </a:srgbClr>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800"/>
              <a:buNone/>
            </a:pPr>
            <a:r>
              <a:rPr lang="en">
                <a:solidFill>
                  <a:srgbClr val="000000"/>
                </a:solidFill>
              </a:rPr>
              <a:t>Teach Specific Skills</a:t>
            </a:r>
            <a:endParaRPr>
              <a:solidFill>
                <a:srgbClr val="000000"/>
              </a:solidFill>
            </a:endParaRPr>
          </a:p>
        </p:txBody>
      </p:sp>
      <p:sp>
        <p:nvSpPr>
          <p:cNvPr id="417" name="Google Shape;417;g10e9df14e09_0_770"/>
          <p:cNvSpPr txBox="1"/>
          <p:nvPr>
            <p:ph idx="1" type="body"/>
          </p:nvPr>
        </p:nvSpPr>
        <p:spPr>
          <a:xfrm>
            <a:off x="457201" y="1600201"/>
            <a:ext cx="8229600" cy="4572000"/>
          </a:xfrm>
          <a:prstGeom prst="rect">
            <a:avLst/>
          </a:prstGeom>
          <a:solidFill>
            <a:srgbClr val="FFFFFF"/>
          </a:solidFill>
          <a:ln>
            <a:noFill/>
          </a:ln>
        </p:spPr>
        <p:txBody>
          <a:bodyPr anchorCtr="0" anchor="ctr" bIns="91425" lIns="91425" spcFirstLastPara="1" rIns="91425" wrap="square" tIns="91425">
            <a:noAutofit/>
          </a:bodyPr>
          <a:lstStyle/>
          <a:p>
            <a:pPr indent="-381000" lvl="0" marL="457200" rtl="0" algn="l">
              <a:lnSpc>
                <a:spcPct val="100000"/>
              </a:lnSpc>
              <a:spcBef>
                <a:spcPts val="560"/>
              </a:spcBef>
              <a:spcAft>
                <a:spcPts val="0"/>
              </a:spcAft>
              <a:buClr>
                <a:srgbClr val="000000"/>
              </a:buClr>
              <a:buSzPts val="2400"/>
              <a:buFont typeface="Verdana"/>
              <a:buChar char="•"/>
            </a:pPr>
            <a:r>
              <a:rPr lang="en" sz="2400">
                <a:solidFill>
                  <a:srgbClr val="000000"/>
                </a:solidFill>
                <a:latin typeface="Verdana"/>
                <a:ea typeface="Verdana"/>
                <a:cs typeface="Verdana"/>
                <a:sym typeface="Verdana"/>
              </a:rPr>
              <a:t>Social Emotional skills</a:t>
            </a:r>
            <a:endParaRPr sz="2400">
              <a:solidFill>
                <a:srgbClr val="000000"/>
              </a:solidFill>
              <a:latin typeface="Verdana"/>
              <a:ea typeface="Verdana"/>
              <a:cs typeface="Verdana"/>
              <a:sym typeface="Verdana"/>
            </a:endParaRPr>
          </a:p>
          <a:p>
            <a:pPr indent="-381000" lvl="1" marL="914400" rtl="0" algn="l">
              <a:lnSpc>
                <a:spcPct val="100000"/>
              </a:lnSpc>
              <a:spcBef>
                <a:spcPts val="0"/>
              </a:spcBef>
              <a:spcAft>
                <a:spcPts val="0"/>
              </a:spcAft>
              <a:buClr>
                <a:srgbClr val="000000"/>
              </a:buClr>
              <a:buSzPts val="2400"/>
              <a:buFont typeface="Verdana"/>
              <a:buChar char="–"/>
            </a:pPr>
            <a:r>
              <a:rPr lang="en">
                <a:solidFill>
                  <a:srgbClr val="000000"/>
                </a:solidFill>
                <a:latin typeface="Verdana"/>
                <a:ea typeface="Verdana"/>
                <a:cs typeface="Verdana"/>
                <a:sym typeface="Verdana"/>
              </a:rPr>
              <a:t>Self Awareness</a:t>
            </a:r>
            <a:endParaRPr>
              <a:solidFill>
                <a:srgbClr val="000000"/>
              </a:solidFill>
              <a:latin typeface="Verdana"/>
              <a:ea typeface="Verdana"/>
              <a:cs typeface="Verdana"/>
              <a:sym typeface="Verdana"/>
            </a:endParaRPr>
          </a:p>
          <a:p>
            <a:pPr indent="-381000" lvl="1" marL="914400" rtl="0" algn="l">
              <a:lnSpc>
                <a:spcPct val="100000"/>
              </a:lnSpc>
              <a:spcBef>
                <a:spcPts val="0"/>
              </a:spcBef>
              <a:spcAft>
                <a:spcPts val="0"/>
              </a:spcAft>
              <a:buClr>
                <a:srgbClr val="000000"/>
              </a:buClr>
              <a:buSzPts val="2400"/>
              <a:buFont typeface="Verdana"/>
              <a:buChar char="–"/>
            </a:pPr>
            <a:r>
              <a:rPr lang="en">
                <a:solidFill>
                  <a:srgbClr val="000000"/>
                </a:solidFill>
                <a:latin typeface="Verdana"/>
                <a:ea typeface="Verdana"/>
                <a:cs typeface="Verdana"/>
                <a:sym typeface="Verdana"/>
              </a:rPr>
              <a:t>Self Management</a:t>
            </a:r>
            <a:endParaRPr>
              <a:solidFill>
                <a:srgbClr val="000000"/>
              </a:solidFill>
              <a:latin typeface="Verdana"/>
              <a:ea typeface="Verdana"/>
              <a:cs typeface="Verdana"/>
              <a:sym typeface="Verdana"/>
            </a:endParaRPr>
          </a:p>
          <a:p>
            <a:pPr indent="-381000" lvl="1" marL="914400" rtl="0" algn="l">
              <a:lnSpc>
                <a:spcPct val="100000"/>
              </a:lnSpc>
              <a:spcBef>
                <a:spcPts val="0"/>
              </a:spcBef>
              <a:spcAft>
                <a:spcPts val="0"/>
              </a:spcAft>
              <a:buClr>
                <a:srgbClr val="000000"/>
              </a:buClr>
              <a:buSzPts val="2400"/>
              <a:buFont typeface="Verdana"/>
              <a:buChar char="–"/>
            </a:pPr>
            <a:r>
              <a:rPr lang="en">
                <a:solidFill>
                  <a:srgbClr val="000000"/>
                </a:solidFill>
                <a:latin typeface="Verdana"/>
                <a:ea typeface="Verdana"/>
                <a:cs typeface="Verdana"/>
                <a:sym typeface="Verdana"/>
              </a:rPr>
              <a:t>Social Awareness</a:t>
            </a:r>
            <a:endParaRPr>
              <a:solidFill>
                <a:srgbClr val="000000"/>
              </a:solidFill>
              <a:latin typeface="Verdana"/>
              <a:ea typeface="Verdana"/>
              <a:cs typeface="Verdana"/>
              <a:sym typeface="Verdana"/>
            </a:endParaRPr>
          </a:p>
          <a:p>
            <a:pPr indent="-381000" lvl="1" marL="914400" rtl="0" algn="l">
              <a:lnSpc>
                <a:spcPct val="100000"/>
              </a:lnSpc>
              <a:spcBef>
                <a:spcPts val="0"/>
              </a:spcBef>
              <a:spcAft>
                <a:spcPts val="0"/>
              </a:spcAft>
              <a:buClr>
                <a:srgbClr val="000000"/>
              </a:buClr>
              <a:buSzPts val="2400"/>
              <a:buFont typeface="Verdana"/>
              <a:buChar char="–"/>
            </a:pPr>
            <a:r>
              <a:rPr lang="en">
                <a:solidFill>
                  <a:srgbClr val="000000"/>
                </a:solidFill>
                <a:latin typeface="Verdana"/>
                <a:ea typeface="Verdana"/>
                <a:cs typeface="Verdana"/>
                <a:sym typeface="Verdana"/>
              </a:rPr>
              <a:t>Relationship skills</a:t>
            </a:r>
            <a:endParaRPr>
              <a:solidFill>
                <a:srgbClr val="000000"/>
              </a:solidFill>
              <a:latin typeface="Verdana"/>
              <a:ea typeface="Verdana"/>
              <a:cs typeface="Verdana"/>
              <a:sym typeface="Verdana"/>
            </a:endParaRPr>
          </a:p>
          <a:p>
            <a:pPr indent="-381000" lvl="1" marL="914400" rtl="0" algn="l">
              <a:lnSpc>
                <a:spcPct val="100000"/>
              </a:lnSpc>
              <a:spcBef>
                <a:spcPts val="0"/>
              </a:spcBef>
              <a:spcAft>
                <a:spcPts val="0"/>
              </a:spcAft>
              <a:buClr>
                <a:srgbClr val="000000"/>
              </a:buClr>
              <a:buSzPts val="2400"/>
              <a:buFont typeface="Verdana"/>
              <a:buChar char="–"/>
            </a:pPr>
            <a:r>
              <a:rPr lang="en">
                <a:solidFill>
                  <a:srgbClr val="000000"/>
                </a:solidFill>
                <a:latin typeface="Verdana"/>
                <a:ea typeface="Verdana"/>
                <a:cs typeface="Verdana"/>
                <a:sym typeface="Verdana"/>
              </a:rPr>
              <a:t>Decision making skills</a:t>
            </a:r>
            <a:endParaRPr>
              <a:solidFill>
                <a:srgbClr val="000000"/>
              </a:solidFill>
              <a:latin typeface="Verdana"/>
              <a:ea typeface="Verdana"/>
              <a:cs typeface="Verdana"/>
              <a:sym typeface="Verdana"/>
            </a:endParaRPr>
          </a:p>
          <a:p>
            <a:pPr indent="-381000" lvl="0" marL="457200" rtl="0" algn="l">
              <a:lnSpc>
                <a:spcPct val="100000"/>
              </a:lnSpc>
              <a:spcBef>
                <a:spcPts val="0"/>
              </a:spcBef>
              <a:spcAft>
                <a:spcPts val="0"/>
              </a:spcAft>
              <a:buClr>
                <a:srgbClr val="000000"/>
              </a:buClr>
              <a:buSzPts val="2400"/>
              <a:buFont typeface="Verdana"/>
              <a:buChar char="•"/>
            </a:pPr>
            <a:r>
              <a:rPr lang="en" sz="2400">
                <a:solidFill>
                  <a:srgbClr val="000000"/>
                </a:solidFill>
                <a:latin typeface="Verdana"/>
                <a:ea typeface="Verdana"/>
                <a:cs typeface="Verdana"/>
                <a:sym typeface="Verdana"/>
              </a:rPr>
              <a:t>Replacement behaviors</a:t>
            </a:r>
            <a:endParaRPr sz="2400">
              <a:solidFill>
                <a:srgbClr val="000000"/>
              </a:solidFill>
              <a:latin typeface="Verdana"/>
              <a:ea typeface="Verdana"/>
              <a:cs typeface="Verdana"/>
              <a:sym typeface="Verdana"/>
            </a:endParaRPr>
          </a:p>
          <a:p>
            <a:pPr indent="-381000" lvl="0" marL="457200" rtl="0" algn="l">
              <a:lnSpc>
                <a:spcPct val="100000"/>
              </a:lnSpc>
              <a:spcBef>
                <a:spcPts val="0"/>
              </a:spcBef>
              <a:spcAft>
                <a:spcPts val="0"/>
              </a:spcAft>
              <a:buClr>
                <a:srgbClr val="000000"/>
              </a:buClr>
              <a:buSzPts val="2400"/>
              <a:buFont typeface="Verdana"/>
              <a:buChar char="•"/>
            </a:pPr>
            <a:r>
              <a:rPr lang="en" sz="2400">
                <a:solidFill>
                  <a:srgbClr val="000000"/>
                </a:solidFill>
                <a:latin typeface="Verdana"/>
                <a:ea typeface="Verdana"/>
                <a:cs typeface="Verdana"/>
                <a:sym typeface="Verdana"/>
              </a:rPr>
              <a:t>Cueing and prompting </a:t>
            </a:r>
            <a:endParaRPr>
              <a:solidFill>
                <a:srgbClr val="000000"/>
              </a:solidFill>
              <a:latin typeface="Verdana"/>
              <a:ea typeface="Verdana"/>
              <a:cs typeface="Verdana"/>
              <a:sym typeface="Verdana"/>
            </a:endParaRPr>
          </a:p>
        </p:txBody>
      </p:sp>
      <p:sp>
        <p:nvSpPr>
          <p:cNvPr id="418" name="Google Shape;418;g10e9df14e09_0_770"/>
          <p:cNvSpPr txBox="1"/>
          <p:nvPr/>
        </p:nvSpPr>
        <p:spPr>
          <a:xfrm>
            <a:off x="234675" y="6336850"/>
            <a:ext cx="1593300" cy="32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Verdana"/>
                <a:ea typeface="Verdana"/>
                <a:cs typeface="Verdana"/>
                <a:sym typeface="Verdana"/>
              </a:rPr>
              <a:t>workbook</a:t>
            </a:r>
            <a:endParaRPr b="1" i="0" sz="1800" u="none" cap="none" strike="noStrike">
              <a:solidFill>
                <a:srgbClr val="FFFFFF"/>
              </a:solidFill>
              <a:latin typeface="Verdana"/>
              <a:ea typeface="Verdana"/>
              <a:cs typeface="Verdana"/>
              <a:sym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10e9df14e09_0_777"/>
          <p:cNvSpPr txBox="1"/>
          <p:nvPr>
            <p:ph type="title"/>
          </p:nvPr>
        </p:nvSpPr>
        <p:spPr>
          <a:xfrm>
            <a:off x="457200" y="274638"/>
            <a:ext cx="8229600" cy="1143000"/>
          </a:xfrm>
          <a:prstGeom prst="rect">
            <a:avLst/>
          </a:prstGeom>
          <a:solidFill>
            <a:srgbClr val="A9DCF2">
              <a:alpha val="64313"/>
            </a:srgbClr>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000"/>
              <a:buNone/>
            </a:pPr>
            <a:r>
              <a:rPr lang="en">
                <a:solidFill>
                  <a:srgbClr val="000000"/>
                </a:solidFill>
              </a:rPr>
              <a:t>Caution: There </a:t>
            </a:r>
            <a:r>
              <a:rPr i="1" lang="en">
                <a:solidFill>
                  <a:srgbClr val="000000"/>
                </a:solidFill>
              </a:rPr>
              <a:t>IS </a:t>
            </a:r>
            <a:r>
              <a:rPr lang="en">
                <a:solidFill>
                  <a:srgbClr val="000000"/>
                </a:solidFill>
              </a:rPr>
              <a:t>a Good Time</a:t>
            </a:r>
            <a:endParaRPr sz="4400">
              <a:solidFill>
                <a:srgbClr val="000000"/>
              </a:solidFill>
            </a:endParaRPr>
          </a:p>
        </p:txBody>
      </p:sp>
      <p:sp>
        <p:nvSpPr>
          <p:cNvPr id="424" name="Google Shape;424;g10e9df14e09_0_777"/>
          <p:cNvSpPr txBox="1"/>
          <p:nvPr>
            <p:ph idx="4294967295" type="body"/>
          </p:nvPr>
        </p:nvSpPr>
        <p:spPr>
          <a:xfrm>
            <a:off x="457075" y="1417650"/>
            <a:ext cx="8229600" cy="4636200"/>
          </a:xfrm>
          <a:prstGeom prst="rect">
            <a:avLst/>
          </a:prstGeom>
          <a:noFill/>
          <a:ln>
            <a:noFill/>
          </a:ln>
        </p:spPr>
        <p:txBody>
          <a:bodyPr anchorCtr="0" anchor="ctr" bIns="91425" lIns="91425" spcFirstLastPara="1" rIns="91425" wrap="square" tIns="91425">
            <a:noAutofit/>
          </a:bodyPr>
          <a:lstStyle/>
          <a:p>
            <a:pPr indent="-381000" lvl="0" marL="457200" marR="0" rtl="0" algn="l">
              <a:lnSpc>
                <a:spcPct val="100000"/>
              </a:lnSpc>
              <a:spcBef>
                <a:spcPts val="640"/>
              </a:spcBef>
              <a:spcAft>
                <a:spcPts val="0"/>
              </a:spcAft>
              <a:buClr>
                <a:srgbClr val="000000"/>
              </a:buClr>
              <a:buSzPts val="2400"/>
              <a:buFont typeface="Verdana"/>
              <a:buChar char="➔"/>
            </a:pPr>
            <a:r>
              <a:rPr b="1" lang="en" sz="2400">
                <a:solidFill>
                  <a:srgbClr val="000000"/>
                </a:solidFill>
                <a:latin typeface="Verdana"/>
                <a:ea typeface="Verdana"/>
                <a:cs typeface="Verdana"/>
                <a:sym typeface="Verdana"/>
              </a:rPr>
              <a:t>When to teach:</a:t>
            </a:r>
            <a:endParaRPr b="1" sz="2400">
              <a:solidFill>
                <a:srgbClr val="000000"/>
              </a:solidFill>
              <a:latin typeface="Verdana"/>
              <a:ea typeface="Verdana"/>
              <a:cs typeface="Verdana"/>
              <a:sym typeface="Verdana"/>
            </a:endParaRPr>
          </a:p>
          <a:p>
            <a:pPr indent="-381000" lvl="1" marL="1371600" marR="0" rtl="0" algn="l">
              <a:lnSpc>
                <a:spcPct val="100000"/>
              </a:lnSpc>
              <a:spcBef>
                <a:spcPts val="640"/>
              </a:spcBef>
              <a:spcAft>
                <a:spcPts val="0"/>
              </a:spcAft>
              <a:buClr>
                <a:srgbClr val="000000"/>
              </a:buClr>
              <a:buSzPts val="2400"/>
              <a:buFont typeface="Verdana"/>
              <a:buChar char="◆"/>
            </a:pPr>
            <a:r>
              <a:rPr lang="en" sz="2400">
                <a:solidFill>
                  <a:srgbClr val="000000"/>
                </a:solidFill>
                <a:latin typeface="Verdana"/>
                <a:ea typeface="Verdana"/>
                <a:cs typeface="Verdana"/>
                <a:sym typeface="Verdana"/>
              </a:rPr>
              <a:t>NOT when the child is engaging in the inappropriate behavior, especially if stressed or escalated</a:t>
            </a:r>
            <a:endParaRPr sz="2400">
              <a:solidFill>
                <a:srgbClr val="000000"/>
              </a:solidFill>
              <a:latin typeface="Verdana"/>
              <a:ea typeface="Verdana"/>
              <a:cs typeface="Verdana"/>
              <a:sym typeface="Verdana"/>
            </a:endParaRPr>
          </a:p>
          <a:p>
            <a:pPr indent="-381000" lvl="0" marL="457200" marR="0" rtl="0" algn="l">
              <a:lnSpc>
                <a:spcPct val="100000"/>
              </a:lnSpc>
              <a:spcBef>
                <a:spcPts val="1000"/>
              </a:spcBef>
              <a:spcAft>
                <a:spcPts val="0"/>
              </a:spcAft>
              <a:buClr>
                <a:srgbClr val="000000"/>
              </a:buClr>
              <a:buSzPts val="2400"/>
              <a:buFont typeface="Verdana"/>
              <a:buChar char="➔"/>
            </a:pPr>
            <a:r>
              <a:rPr b="1" lang="en" sz="2400">
                <a:solidFill>
                  <a:srgbClr val="000000"/>
                </a:solidFill>
                <a:latin typeface="Verdana"/>
                <a:ea typeface="Verdana"/>
                <a:cs typeface="Verdana"/>
                <a:sym typeface="Verdana"/>
              </a:rPr>
              <a:t>Where to teach</a:t>
            </a:r>
            <a:endParaRPr b="1" sz="2400">
              <a:solidFill>
                <a:srgbClr val="000000"/>
              </a:solidFill>
              <a:latin typeface="Verdana"/>
              <a:ea typeface="Verdana"/>
              <a:cs typeface="Verdana"/>
              <a:sym typeface="Verdana"/>
            </a:endParaRPr>
          </a:p>
          <a:p>
            <a:pPr indent="-381000" lvl="1" marL="1371600" marR="0" rtl="0" algn="l">
              <a:lnSpc>
                <a:spcPct val="100000"/>
              </a:lnSpc>
              <a:spcBef>
                <a:spcPts val="0"/>
              </a:spcBef>
              <a:spcAft>
                <a:spcPts val="0"/>
              </a:spcAft>
              <a:buClr>
                <a:srgbClr val="000000"/>
              </a:buClr>
              <a:buSzPts val="2400"/>
              <a:buFont typeface="Verdana"/>
              <a:buChar char="◆"/>
            </a:pPr>
            <a:r>
              <a:rPr lang="en" sz="2400">
                <a:solidFill>
                  <a:srgbClr val="000000"/>
                </a:solidFill>
                <a:latin typeface="Verdana"/>
                <a:ea typeface="Verdana"/>
                <a:cs typeface="Verdana"/>
                <a:sym typeface="Verdana"/>
              </a:rPr>
              <a:t>in a safe environment;</a:t>
            </a:r>
            <a:endParaRPr sz="2400">
              <a:solidFill>
                <a:srgbClr val="000000"/>
              </a:solidFill>
              <a:latin typeface="Verdana"/>
              <a:ea typeface="Verdana"/>
              <a:cs typeface="Verdana"/>
              <a:sym typeface="Verdana"/>
            </a:endParaRPr>
          </a:p>
          <a:p>
            <a:pPr indent="-381000" lvl="1" marL="1371600" marR="0" rtl="0" algn="l">
              <a:lnSpc>
                <a:spcPct val="100000"/>
              </a:lnSpc>
              <a:spcBef>
                <a:spcPts val="640"/>
              </a:spcBef>
              <a:spcAft>
                <a:spcPts val="0"/>
              </a:spcAft>
              <a:buClr>
                <a:srgbClr val="000000"/>
              </a:buClr>
              <a:buSzPts val="2400"/>
              <a:buFont typeface="Verdana"/>
              <a:buChar char="◆"/>
            </a:pPr>
            <a:r>
              <a:rPr lang="en" sz="2400">
                <a:solidFill>
                  <a:srgbClr val="000000"/>
                </a:solidFill>
                <a:latin typeface="Verdana"/>
                <a:ea typeface="Verdana"/>
                <a:cs typeface="Verdana"/>
                <a:sym typeface="Verdana"/>
              </a:rPr>
              <a:t>then practice generalization</a:t>
            </a:r>
            <a:endParaRPr sz="2400">
              <a:solidFill>
                <a:srgbClr val="000000"/>
              </a:solidFill>
              <a:latin typeface="Verdana"/>
              <a:ea typeface="Verdana"/>
              <a:cs typeface="Verdana"/>
              <a:sym typeface="Verdana"/>
            </a:endParaRPr>
          </a:p>
          <a:p>
            <a:pPr indent="-381000" lvl="0" marL="457200" marR="0" rtl="0" algn="l">
              <a:lnSpc>
                <a:spcPct val="100000"/>
              </a:lnSpc>
              <a:spcBef>
                <a:spcPts val="1000"/>
              </a:spcBef>
              <a:spcAft>
                <a:spcPts val="0"/>
              </a:spcAft>
              <a:buClr>
                <a:srgbClr val="000000"/>
              </a:buClr>
              <a:buSzPts val="2400"/>
              <a:buFont typeface="Verdana"/>
              <a:buChar char="➔"/>
            </a:pPr>
            <a:r>
              <a:rPr b="1" lang="en" sz="2400">
                <a:solidFill>
                  <a:srgbClr val="000000"/>
                </a:solidFill>
                <a:latin typeface="Verdana"/>
                <a:ea typeface="Verdana"/>
                <a:cs typeface="Verdana"/>
                <a:sym typeface="Verdana"/>
              </a:rPr>
              <a:t>How to teach</a:t>
            </a:r>
            <a:endParaRPr b="1" sz="2400">
              <a:solidFill>
                <a:srgbClr val="000000"/>
              </a:solidFill>
              <a:latin typeface="Verdana"/>
              <a:ea typeface="Verdana"/>
              <a:cs typeface="Verdana"/>
              <a:sym typeface="Verdana"/>
            </a:endParaRPr>
          </a:p>
          <a:p>
            <a:pPr indent="-381000" lvl="1" marL="1371600" marR="0" rtl="0" algn="l">
              <a:lnSpc>
                <a:spcPct val="100000"/>
              </a:lnSpc>
              <a:spcBef>
                <a:spcPts val="0"/>
              </a:spcBef>
              <a:spcAft>
                <a:spcPts val="0"/>
              </a:spcAft>
              <a:buClr>
                <a:srgbClr val="000000"/>
              </a:buClr>
              <a:buSzPts val="2400"/>
              <a:buFont typeface="Verdana"/>
              <a:buChar char="◆"/>
            </a:pPr>
            <a:r>
              <a:rPr lang="en" sz="2400">
                <a:solidFill>
                  <a:srgbClr val="000000"/>
                </a:solidFill>
                <a:latin typeface="Verdana"/>
                <a:ea typeface="Verdana"/>
                <a:cs typeface="Verdana"/>
                <a:sym typeface="Verdana"/>
              </a:rPr>
              <a:t>using the Teaching Model– with praise and role modeling – and practice!</a:t>
            </a:r>
            <a:endParaRPr sz="2400">
              <a:solidFill>
                <a:srgbClr val="000000"/>
              </a:solidFill>
              <a:latin typeface="Verdana"/>
              <a:ea typeface="Verdana"/>
              <a:cs typeface="Verdana"/>
              <a:sym typeface="Verdan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8" name="Shape 428"/>
        <p:cNvGrpSpPr/>
        <p:nvPr/>
      </p:nvGrpSpPr>
      <p:grpSpPr>
        <a:xfrm>
          <a:off x="0" y="0"/>
          <a:ext cx="0" cy="0"/>
          <a:chOff x="0" y="0"/>
          <a:chExt cx="0" cy="0"/>
        </a:xfrm>
      </p:grpSpPr>
      <p:sp>
        <p:nvSpPr>
          <p:cNvPr id="429" name="Google Shape;429;g10e9df14e09_0_831"/>
          <p:cNvSpPr txBox="1"/>
          <p:nvPr>
            <p:ph type="title"/>
          </p:nvPr>
        </p:nvSpPr>
        <p:spPr>
          <a:xfrm>
            <a:off x="612475" y="145238"/>
            <a:ext cx="8229600" cy="1143000"/>
          </a:xfrm>
          <a:prstGeom prst="rect">
            <a:avLst/>
          </a:prstGeom>
          <a:solidFill>
            <a:srgbClr val="A9DCF2">
              <a:alpha val="64313"/>
            </a:srgbClr>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000"/>
              <a:buNone/>
            </a:pPr>
            <a:r>
              <a:rPr lang="en">
                <a:solidFill>
                  <a:srgbClr val="000000"/>
                </a:solidFill>
              </a:rPr>
              <a:t>Prompting &amp; Cueing </a:t>
            </a:r>
            <a:endParaRPr>
              <a:solidFill>
                <a:srgbClr val="000000"/>
              </a:solidFill>
            </a:endParaRPr>
          </a:p>
        </p:txBody>
      </p:sp>
      <p:sp>
        <p:nvSpPr>
          <p:cNvPr id="430" name="Google Shape;430;g10e9df14e09_0_831"/>
          <p:cNvSpPr txBox="1"/>
          <p:nvPr>
            <p:ph idx="4294967295" type="body"/>
          </p:nvPr>
        </p:nvSpPr>
        <p:spPr>
          <a:xfrm>
            <a:off x="715400" y="1728200"/>
            <a:ext cx="8074800" cy="4045200"/>
          </a:xfrm>
          <a:prstGeom prst="rect">
            <a:avLst/>
          </a:prstGeom>
          <a:solidFill>
            <a:schemeClr val="lt1"/>
          </a:solid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393700" lvl="0" marL="914400" rtl="0" algn="l">
              <a:lnSpc>
                <a:spcPct val="100000"/>
              </a:lnSpc>
              <a:spcBef>
                <a:spcPts val="0"/>
              </a:spcBef>
              <a:spcAft>
                <a:spcPts val="0"/>
              </a:spcAft>
              <a:buClr>
                <a:srgbClr val="000000"/>
              </a:buClr>
              <a:buSzPts val="2600"/>
              <a:buFont typeface="Verdana"/>
              <a:buChar char="•"/>
            </a:pPr>
            <a:r>
              <a:rPr lang="en" sz="2600">
                <a:solidFill>
                  <a:srgbClr val="222222"/>
                </a:solidFill>
                <a:highlight>
                  <a:schemeClr val="lt1"/>
                </a:highlight>
                <a:latin typeface="Verdana"/>
                <a:ea typeface="Verdana"/>
                <a:cs typeface="Verdana"/>
                <a:sym typeface="Verdana"/>
              </a:rPr>
              <a:t>A hint meant to encourage a person to perform a desired behavior. </a:t>
            </a:r>
            <a:endParaRPr sz="2600">
              <a:solidFill>
                <a:srgbClr val="222222"/>
              </a:solidFill>
              <a:highlight>
                <a:schemeClr val="lt1"/>
              </a:highlight>
              <a:latin typeface="Verdana"/>
              <a:ea typeface="Verdana"/>
              <a:cs typeface="Verdana"/>
              <a:sym typeface="Verdana"/>
            </a:endParaRPr>
          </a:p>
          <a:p>
            <a:pPr indent="-393700" lvl="0" marL="914400" rtl="0" algn="l">
              <a:lnSpc>
                <a:spcPct val="100000"/>
              </a:lnSpc>
              <a:spcBef>
                <a:spcPts val="1000"/>
              </a:spcBef>
              <a:spcAft>
                <a:spcPts val="0"/>
              </a:spcAft>
              <a:buClr>
                <a:srgbClr val="222222"/>
              </a:buClr>
              <a:buSzPts val="2600"/>
              <a:buFont typeface="Verdana"/>
              <a:buChar char="•"/>
            </a:pPr>
            <a:r>
              <a:rPr lang="en" sz="2600">
                <a:solidFill>
                  <a:srgbClr val="222222"/>
                </a:solidFill>
                <a:highlight>
                  <a:schemeClr val="lt1"/>
                </a:highlight>
                <a:latin typeface="Verdana"/>
                <a:ea typeface="Verdana"/>
                <a:cs typeface="Verdana"/>
                <a:sym typeface="Verdana"/>
              </a:rPr>
              <a:t>Paired with a desired behavior (i.e. social skill, coping skill, replacement behavior)</a:t>
            </a:r>
            <a:endParaRPr sz="2600">
              <a:solidFill>
                <a:srgbClr val="222222"/>
              </a:solidFill>
              <a:highlight>
                <a:schemeClr val="lt1"/>
              </a:highlight>
              <a:latin typeface="Verdana"/>
              <a:ea typeface="Verdana"/>
              <a:cs typeface="Verdana"/>
              <a:sym typeface="Verdana"/>
            </a:endParaRPr>
          </a:p>
          <a:p>
            <a:pPr indent="-393700" lvl="0" marL="914400" rtl="0" algn="l">
              <a:lnSpc>
                <a:spcPct val="100000"/>
              </a:lnSpc>
              <a:spcBef>
                <a:spcPts val="1000"/>
              </a:spcBef>
              <a:spcAft>
                <a:spcPts val="0"/>
              </a:spcAft>
              <a:buClr>
                <a:srgbClr val="222222"/>
              </a:buClr>
              <a:buSzPts val="2600"/>
              <a:buFont typeface="Verdana"/>
              <a:buChar char="•"/>
            </a:pPr>
            <a:r>
              <a:rPr lang="en" sz="2600">
                <a:solidFill>
                  <a:srgbClr val="222222"/>
                </a:solidFill>
                <a:highlight>
                  <a:schemeClr val="lt1"/>
                </a:highlight>
                <a:latin typeface="Verdana"/>
                <a:ea typeface="Verdana"/>
                <a:cs typeface="Verdana"/>
                <a:sym typeface="Verdana"/>
              </a:rPr>
              <a:t>Subtle</a:t>
            </a:r>
            <a:endParaRPr sz="2600">
              <a:solidFill>
                <a:srgbClr val="222222"/>
              </a:solidFill>
              <a:highlight>
                <a:schemeClr val="lt1"/>
              </a:highlight>
              <a:latin typeface="Verdana"/>
              <a:ea typeface="Verdana"/>
              <a:cs typeface="Verdana"/>
              <a:sym typeface="Verdana"/>
            </a:endParaRPr>
          </a:p>
          <a:p>
            <a:pPr indent="-393700" lvl="0" marL="914400" rtl="0" algn="l">
              <a:lnSpc>
                <a:spcPct val="100000"/>
              </a:lnSpc>
              <a:spcBef>
                <a:spcPts val="1000"/>
              </a:spcBef>
              <a:spcAft>
                <a:spcPts val="0"/>
              </a:spcAft>
              <a:buClr>
                <a:srgbClr val="222222"/>
              </a:buClr>
              <a:buSzPts val="2600"/>
              <a:buFont typeface="Verdana"/>
              <a:buChar char="•"/>
            </a:pPr>
            <a:r>
              <a:rPr lang="en" sz="2600">
                <a:solidFill>
                  <a:srgbClr val="222222"/>
                </a:solidFill>
                <a:highlight>
                  <a:schemeClr val="lt1"/>
                </a:highlight>
                <a:latin typeface="Verdana"/>
                <a:ea typeface="Verdana"/>
                <a:cs typeface="Verdana"/>
                <a:sym typeface="Verdana"/>
              </a:rPr>
              <a:t>Verbal, visual, gesture etc.</a:t>
            </a:r>
            <a:endParaRPr sz="2600">
              <a:solidFill>
                <a:srgbClr val="222222"/>
              </a:solidFill>
              <a:highlight>
                <a:schemeClr val="lt1"/>
              </a:highlight>
              <a:latin typeface="Verdana"/>
              <a:ea typeface="Verdana"/>
              <a:cs typeface="Verdana"/>
              <a:sym typeface="Verdana"/>
            </a:endParaRPr>
          </a:p>
          <a:p>
            <a:pPr indent="0" lvl="0" marL="914400" rtl="0" algn="l">
              <a:lnSpc>
                <a:spcPct val="100000"/>
              </a:lnSpc>
              <a:spcBef>
                <a:spcPts val="1000"/>
              </a:spcBef>
              <a:spcAft>
                <a:spcPts val="0"/>
              </a:spcAft>
              <a:buSzPts val="3200"/>
              <a:buNone/>
            </a:pPr>
            <a:r>
              <a:t/>
            </a:r>
            <a:endParaRPr sz="2400">
              <a:solidFill>
                <a:srgbClr val="222222"/>
              </a:solidFill>
              <a:highlight>
                <a:srgbClr val="FFFFFF"/>
              </a:highlight>
              <a:latin typeface="Verdana"/>
              <a:ea typeface="Verdana"/>
              <a:cs typeface="Verdana"/>
              <a:sym typeface="Verdana"/>
            </a:endParaRPr>
          </a:p>
          <a:p>
            <a:pPr indent="0" lvl="0" marL="914400" rtl="0" algn="l">
              <a:lnSpc>
                <a:spcPct val="100000"/>
              </a:lnSpc>
              <a:spcBef>
                <a:spcPts val="0"/>
              </a:spcBef>
              <a:spcAft>
                <a:spcPts val="0"/>
              </a:spcAft>
              <a:buSzPts val="3200"/>
              <a:buNone/>
            </a:pPr>
            <a:r>
              <a:t/>
            </a:r>
            <a:endParaRPr sz="2400">
              <a:solidFill>
                <a:srgbClr val="222222"/>
              </a:solidFill>
              <a:highlight>
                <a:srgbClr val="FFFFFF"/>
              </a:highlight>
              <a:latin typeface="Verdana"/>
              <a:ea typeface="Verdana"/>
              <a:cs typeface="Verdana"/>
              <a:sym typeface="Verdan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8"/>
          <p:cNvSpPr txBox="1"/>
          <p:nvPr>
            <p:ph type="title"/>
          </p:nvPr>
        </p:nvSpPr>
        <p:spPr>
          <a:xfrm>
            <a:off x="457200" y="274638"/>
            <a:ext cx="8229600" cy="1143000"/>
          </a:xfrm>
          <a:prstGeom prst="rect">
            <a:avLst/>
          </a:prstGeom>
          <a:solidFill>
            <a:srgbClr val="A9DCF2">
              <a:alpha val="6274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Verdana"/>
              <a:buNone/>
            </a:pPr>
            <a:r>
              <a:rPr lang="en"/>
              <a:t>Opportunities to Respond</a:t>
            </a:r>
            <a:endParaRPr/>
          </a:p>
        </p:txBody>
      </p:sp>
      <p:sp>
        <p:nvSpPr>
          <p:cNvPr id="436" name="Google Shape;436;p8"/>
          <p:cNvSpPr txBox="1"/>
          <p:nvPr>
            <p:ph idx="1" type="body"/>
          </p:nvPr>
        </p:nvSpPr>
        <p:spPr>
          <a:xfrm>
            <a:off x="914400" y="1524000"/>
            <a:ext cx="3582900" cy="651000"/>
          </a:xfrm>
          <a:prstGeom prst="rect">
            <a:avLst/>
          </a:prstGeom>
          <a:solidFill>
            <a:srgbClr val="E8F7EB"/>
          </a:solid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rPr lang="en" sz="2400"/>
              <a:t>Students are </a:t>
            </a:r>
            <a:endParaRPr sz="2400"/>
          </a:p>
          <a:p>
            <a:pPr indent="0" lvl="0" marL="0" rtl="0" algn="l">
              <a:lnSpc>
                <a:spcPct val="100000"/>
              </a:lnSpc>
              <a:spcBef>
                <a:spcPts val="0"/>
              </a:spcBef>
              <a:spcAft>
                <a:spcPts val="0"/>
              </a:spcAft>
              <a:buClr>
                <a:schemeClr val="dk1"/>
              </a:buClr>
              <a:buSzPts val="2100"/>
              <a:buNone/>
            </a:pPr>
            <a:r>
              <a:rPr lang="en" sz="2400"/>
              <a:t>able to:</a:t>
            </a:r>
            <a:endParaRPr sz="2400"/>
          </a:p>
        </p:txBody>
      </p:sp>
      <p:sp>
        <p:nvSpPr>
          <p:cNvPr id="437" name="Google Shape;437;p8"/>
          <p:cNvSpPr txBox="1"/>
          <p:nvPr>
            <p:ph idx="2" type="body"/>
          </p:nvPr>
        </p:nvSpPr>
        <p:spPr>
          <a:xfrm>
            <a:off x="75575" y="2174875"/>
            <a:ext cx="4422000" cy="4494300"/>
          </a:xfrm>
          <a:prstGeom prst="rect">
            <a:avLst/>
          </a:prstGeom>
          <a:noFill/>
          <a:ln>
            <a:noFill/>
          </a:ln>
        </p:spPr>
        <p:txBody>
          <a:bodyPr anchorCtr="0" anchor="t" bIns="45700" lIns="91425" spcFirstLastPara="1" rIns="91425" wrap="square" tIns="45700">
            <a:noAutofit/>
          </a:bodyPr>
          <a:lstStyle/>
          <a:p>
            <a:pPr indent="-311150" lvl="1" marL="742950" rtl="0" algn="l">
              <a:lnSpc>
                <a:spcPct val="90000"/>
              </a:lnSpc>
              <a:spcBef>
                <a:spcPts val="0"/>
              </a:spcBef>
              <a:spcAft>
                <a:spcPts val="0"/>
              </a:spcAft>
              <a:buClr>
                <a:schemeClr val="dk1"/>
              </a:buClr>
              <a:buSzPts val="2800"/>
              <a:buFont typeface="Arial"/>
              <a:buChar char="❏"/>
            </a:pPr>
            <a:r>
              <a:rPr lang="en" sz="2800"/>
              <a:t>Remain attentive and on task</a:t>
            </a:r>
            <a:endParaRPr sz="2800"/>
          </a:p>
          <a:p>
            <a:pPr indent="-311150" lvl="1" marL="742950" rtl="0" algn="l">
              <a:lnSpc>
                <a:spcPct val="90000"/>
              </a:lnSpc>
              <a:spcBef>
                <a:spcPts val="480"/>
              </a:spcBef>
              <a:spcAft>
                <a:spcPts val="0"/>
              </a:spcAft>
              <a:buClr>
                <a:schemeClr val="dk1"/>
              </a:buClr>
              <a:buSzPts val="2800"/>
              <a:buFont typeface="Arial"/>
              <a:buChar char="❏"/>
            </a:pPr>
            <a:r>
              <a:rPr lang="en" sz="2800"/>
              <a:t>Retrieve, rehearse and practice information, concepts, skills and strategies being taught</a:t>
            </a:r>
            <a:endParaRPr sz="2800"/>
          </a:p>
          <a:p>
            <a:pPr indent="-311150" lvl="1" marL="742950" rtl="0" algn="l">
              <a:lnSpc>
                <a:spcPct val="90000"/>
              </a:lnSpc>
              <a:spcBef>
                <a:spcPts val="480"/>
              </a:spcBef>
              <a:spcAft>
                <a:spcPts val="0"/>
              </a:spcAft>
              <a:buClr>
                <a:schemeClr val="dk1"/>
              </a:buClr>
              <a:buSzPts val="2800"/>
              <a:buFont typeface="Arial"/>
              <a:buChar char="❏"/>
            </a:pPr>
            <a:r>
              <a:rPr lang="en" sz="2800"/>
              <a:t>Refrain from inappropriate behaviors</a:t>
            </a:r>
            <a:endParaRPr sz="2800"/>
          </a:p>
        </p:txBody>
      </p:sp>
      <p:sp>
        <p:nvSpPr>
          <p:cNvPr id="438" name="Google Shape;438;p8"/>
          <p:cNvSpPr txBox="1"/>
          <p:nvPr>
            <p:ph idx="3" type="body"/>
          </p:nvPr>
        </p:nvSpPr>
        <p:spPr>
          <a:xfrm>
            <a:off x="5105400" y="1535113"/>
            <a:ext cx="3581400" cy="639900"/>
          </a:xfrm>
          <a:prstGeom prst="rect">
            <a:avLst/>
          </a:prstGeom>
          <a:solidFill>
            <a:srgbClr val="E8F7EB"/>
          </a:solid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rPr lang="en" sz="2400"/>
              <a:t>Teachers are able to:</a:t>
            </a:r>
            <a:endParaRPr sz="2400"/>
          </a:p>
        </p:txBody>
      </p:sp>
      <p:sp>
        <p:nvSpPr>
          <p:cNvPr id="439" name="Google Shape;439;p8"/>
          <p:cNvSpPr txBox="1"/>
          <p:nvPr>
            <p:ph idx="4" type="body"/>
          </p:nvPr>
        </p:nvSpPr>
        <p:spPr>
          <a:xfrm>
            <a:off x="4497450" y="2174875"/>
            <a:ext cx="4211700" cy="3951300"/>
          </a:xfrm>
          <a:prstGeom prst="rect">
            <a:avLst/>
          </a:prstGeom>
          <a:noFill/>
          <a:ln>
            <a:noFill/>
          </a:ln>
        </p:spPr>
        <p:txBody>
          <a:bodyPr anchorCtr="0" anchor="t" bIns="45700" lIns="91425" spcFirstLastPara="1" rIns="91425" wrap="square" tIns="45700">
            <a:noAutofit/>
          </a:bodyPr>
          <a:lstStyle/>
          <a:p>
            <a:pPr indent="-311150" lvl="1" marL="742950" rtl="0" algn="l">
              <a:lnSpc>
                <a:spcPct val="100000"/>
              </a:lnSpc>
              <a:spcBef>
                <a:spcPts val="0"/>
              </a:spcBef>
              <a:spcAft>
                <a:spcPts val="0"/>
              </a:spcAft>
              <a:buClr>
                <a:schemeClr val="dk1"/>
              </a:buClr>
              <a:buSzPts val="2800"/>
              <a:buFont typeface="Arial"/>
              <a:buChar char="❏"/>
            </a:pPr>
            <a:r>
              <a:rPr lang="en" sz="2800"/>
              <a:t>Provide corrective feedback immediately</a:t>
            </a:r>
            <a:endParaRPr sz="2800"/>
          </a:p>
          <a:p>
            <a:pPr indent="-311150" lvl="1" marL="742950" rtl="0" algn="l">
              <a:lnSpc>
                <a:spcPct val="100000"/>
              </a:lnSpc>
              <a:spcBef>
                <a:spcPts val="480"/>
              </a:spcBef>
              <a:spcAft>
                <a:spcPts val="0"/>
              </a:spcAft>
              <a:buClr>
                <a:schemeClr val="dk1"/>
              </a:buClr>
              <a:buSzPts val="2800"/>
              <a:buFont typeface="Arial"/>
              <a:buChar char="❏"/>
            </a:pPr>
            <a:r>
              <a:rPr lang="en" sz="2800"/>
              <a:t>Adjust the lesson</a:t>
            </a:r>
            <a:endParaRPr sz="2800"/>
          </a:p>
          <a:p>
            <a:pPr indent="-311150" lvl="1" marL="742950" rtl="0" algn="l">
              <a:lnSpc>
                <a:spcPct val="100000"/>
              </a:lnSpc>
              <a:spcBef>
                <a:spcPts val="480"/>
              </a:spcBef>
              <a:spcAft>
                <a:spcPts val="0"/>
              </a:spcAft>
              <a:buClr>
                <a:schemeClr val="dk1"/>
              </a:buClr>
              <a:buSzPts val="2800"/>
              <a:buFont typeface="Arial"/>
              <a:buChar char="❏"/>
            </a:pPr>
            <a:r>
              <a:rPr lang="en" sz="2800"/>
              <a:t>Offer behavior specific praise</a:t>
            </a:r>
            <a:endParaRPr sz="28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9"/>
          <p:cNvSpPr txBox="1"/>
          <p:nvPr>
            <p:ph idx="4294967295" type="body"/>
          </p:nvPr>
        </p:nvSpPr>
        <p:spPr>
          <a:xfrm>
            <a:off x="436575" y="1447800"/>
            <a:ext cx="8491200" cy="43308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600"/>
              </a:spcBef>
              <a:spcAft>
                <a:spcPts val="0"/>
              </a:spcAft>
              <a:buClr>
                <a:srgbClr val="FF0000"/>
              </a:buClr>
              <a:buSzPts val="775"/>
              <a:buFont typeface="Arial"/>
              <a:buNone/>
            </a:pPr>
            <a:r>
              <a:rPr b="1" i="1" lang="en" sz="2800" u="none" cap="none" strike="noStrike">
                <a:solidFill>
                  <a:srgbClr val="00212C"/>
                </a:solidFill>
              </a:rPr>
              <a:t>How much time are you talking?</a:t>
            </a:r>
            <a:endParaRPr b="1" i="1" sz="2800">
              <a:solidFill>
                <a:srgbClr val="00212C"/>
              </a:solidFill>
            </a:endParaRPr>
          </a:p>
          <a:p>
            <a:pPr indent="0" lvl="0" marL="0" marR="0" rtl="0" algn="l">
              <a:lnSpc>
                <a:spcPct val="100000"/>
              </a:lnSpc>
              <a:spcBef>
                <a:spcPts val="600"/>
              </a:spcBef>
              <a:spcAft>
                <a:spcPts val="0"/>
              </a:spcAft>
              <a:buClr>
                <a:srgbClr val="FF0000"/>
              </a:buClr>
              <a:buSzPts val="775"/>
              <a:buFont typeface="Arial"/>
              <a:buNone/>
            </a:pPr>
            <a:r>
              <a:rPr i="0" lang="en" sz="2800" u="none" cap="none" strike="noStrike">
                <a:solidFill>
                  <a:srgbClr val="00212C"/>
                </a:solidFill>
              </a:rPr>
              <a:t>______% of students surveyed in Virginia cohorts reported that their teachers talk most of the time.</a:t>
            </a:r>
            <a:endParaRPr sz="2800"/>
          </a:p>
          <a:p>
            <a:pPr indent="-342900" lvl="0" marL="342900" marR="0" rtl="0" algn="l">
              <a:lnSpc>
                <a:spcPct val="80000"/>
              </a:lnSpc>
              <a:spcBef>
                <a:spcPts val="600"/>
              </a:spcBef>
              <a:spcAft>
                <a:spcPts val="0"/>
              </a:spcAft>
              <a:buClr>
                <a:srgbClr val="FF0000"/>
              </a:buClr>
              <a:buSzPts val="3100"/>
              <a:buFont typeface="Arial"/>
              <a:buNone/>
            </a:pPr>
            <a:r>
              <a:t/>
            </a:r>
            <a:endParaRPr i="0" sz="2800" u="none" cap="none" strike="noStrike">
              <a:solidFill>
                <a:srgbClr val="00212C"/>
              </a:solidFill>
            </a:endParaRPr>
          </a:p>
          <a:p>
            <a:pPr indent="-342900" lvl="0" marL="342900" marR="0" rtl="0" algn="l">
              <a:lnSpc>
                <a:spcPct val="80000"/>
              </a:lnSpc>
              <a:spcBef>
                <a:spcPts val="600"/>
              </a:spcBef>
              <a:spcAft>
                <a:spcPts val="0"/>
              </a:spcAft>
              <a:buClr>
                <a:srgbClr val="FF0000"/>
              </a:buClr>
              <a:buSzPts val="775"/>
              <a:buFont typeface="Arial"/>
              <a:buNone/>
            </a:pPr>
            <a:r>
              <a:rPr b="1" i="1" lang="en" sz="2800" u="none" cap="none" strike="noStrike">
                <a:solidFill>
                  <a:srgbClr val="00212C"/>
                </a:solidFill>
              </a:rPr>
              <a:t>When in fact….</a:t>
            </a:r>
            <a:endParaRPr sz="2800"/>
          </a:p>
          <a:p>
            <a:pPr indent="0" lvl="1" marL="0" marR="0" rtl="0" algn="l">
              <a:lnSpc>
                <a:spcPct val="100000"/>
              </a:lnSpc>
              <a:spcBef>
                <a:spcPts val="600"/>
              </a:spcBef>
              <a:spcAft>
                <a:spcPts val="0"/>
              </a:spcAft>
              <a:buClr>
                <a:srgbClr val="FF0000"/>
              </a:buClr>
              <a:buSzPts val="775"/>
              <a:buFont typeface="Arial"/>
              <a:buNone/>
            </a:pPr>
            <a:r>
              <a:rPr i="0" lang="en" u="none" cap="none" strike="noStrike">
                <a:solidFill>
                  <a:srgbClr val="00212C"/>
                </a:solidFill>
              </a:rPr>
              <a:t>Teacher talk should be no more than ____ to ____ % of instructional time. </a:t>
            </a:r>
            <a:endParaRPr/>
          </a:p>
          <a:p>
            <a:pPr indent="0" lvl="1" marL="457200" marR="0" rtl="0" algn="l">
              <a:lnSpc>
                <a:spcPct val="80000"/>
              </a:lnSpc>
              <a:spcBef>
                <a:spcPts val="600"/>
              </a:spcBef>
              <a:spcAft>
                <a:spcPts val="0"/>
              </a:spcAft>
              <a:buClr>
                <a:srgbClr val="FF0000"/>
              </a:buClr>
              <a:buSzPts val="3100"/>
              <a:buFont typeface="Arial"/>
              <a:buNone/>
            </a:pPr>
            <a:r>
              <a:t/>
            </a:r>
            <a:endParaRPr i="0" u="none" cap="none" strike="noStrike">
              <a:solidFill>
                <a:srgbClr val="00212C"/>
              </a:solidFill>
            </a:endParaRPr>
          </a:p>
        </p:txBody>
      </p:sp>
      <p:sp>
        <p:nvSpPr>
          <p:cNvPr id="446" name="Google Shape;446;p9"/>
          <p:cNvSpPr txBox="1"/>
          <p:nvPr>
            <p:ph type="title"/>
          </p:nvPr>
        </p:nvSpPr>
        <p:spPr>
          <a:xfrm>
            <a:off x="457200" y="274638"/>
            <a:ext cx="8229600" cy="1143000"/>
          </a:xfrm>
          <a:prstGeom prst="rect">
            <a:avLst/>
          </a:prstGeom>
          <a:solidFill>
            <a:srgbClr val="A9DCF2">
              <a:alpha val="6274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Verdana"/>
              <a:buNone/>
            </a:pPr>
            <a:r>
              <a:rPr lang="en"/>
              <a:t>Teacher Talk Time</a:t>
            </a:r>
            <a:endParaRPr/>
          </a:p>
        </p:txBody>
      </p:sp>
      <p:sp>
        <p:nvSpPr>
          <p:cNvPr id="447" name="Google Shape;447;p9"/>
          <p:cNvSpPr txBox="1"/>
          <p:nvPr/>
        </p:nvSpPr>
        <p:spPr>
          <a:xfrm>
            <a:off x="553187" y="4470125"/>
            <a:ext cx="794700" cy="44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2800" u="none" cap="none" strike="noStrike">
                <a:solidFill>
                  <a:srgbClr val="000000"/>
                </a:solidFill>
                <a:latin typeface="Verdana"/>
                <a:ea typeface="Verdana"/>
                <a:cs typeface="Verdana"/>
                <a:sym typeface="Verdana"/>
              </a:rPr>
              <a:t>50</a:t>
            </a:r>
            <a:endParaRPr b="0" i="0" sz="2800" u="none" cap="none" strike="noStrike">
              <a:solidFill>
                <a:srgbClr val="000000"/>
              </a:solidFill>
              <a:latin typeface="Verdana"/>
              <a:ea typeface="Verdana"/>
              <a:cs typeface="Verdana"/>
              <a:sym typeface="Verdana"/>
            </a:endParaRPr>
          </a:p>
        </p:txBody>
      </p:sp>
      <p:sp>
        <p:nvSpPr>
          <p:cNvPr id="448" name="Google Shape;448;p9"/>
          <p:cNvSpPr txBox="1"/>
          <p:nvPr/>
        </p:nvSpPr>
        <p:spPr>
          <a:xfrm>
            <a:off x="7280600" y="4036375"/>
            <a:ext cx="794700" cy="53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2800" u="none" cap="none" strike="noStrike">
                <a:solidFill>
                  <a:srgbClr val="000000"/>
                </a:solidFill>
                <a:latin typeface="Verdana"/>
                <a:ea typeface="Verdana"/>
                <a:cs typeface="Verdana"/>
                <a:sym typeface="Verdana"/>
              </a:rPr>
              <a:t>40</a:t>
            </a:r>
            <a:endParaRPr b="0" i="0" sz="2800" u="none" cap="none" strike="noStrike">
              <a:solidFill>
                <a:srgbClr val="000000"/>
              </a:solidFill>
              <a:latin typeface="Verdana"/>
              <a:ea typeface="Verdana"/>
              <a:cs typeface="Verdana"/>
              <a:sym typeface="Verdana"/>
            </a:endParaRPr>
          </a:p>
        </p:txBody>
      </p:sp>
      <p:sp>
        <p:nvSpPr>
          <p:cNvPr id="449" name="Google Shape;449;p9"/>
          <p:cNvSpPr txBox="1"/>
          <p:nvPr/>
        </p:nvSpPr>
        <p:spPr>
          <a:xfrm>
            <a:off x="699225" y="1850850"/>
            <a:ext cx="1157400" cy="535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2800" u="none" cap="none" strike="noStrike">
                <a:solidFill>
                  <a:srgbClr val="000000"/>
                </a:solidFill>
                <a:latin typeface="Verdana"/>
                <a:ea typeface="Verdana"/>
                <a:cs typeface="Verdana"/>
                <a:sym typeface="Verdana"/>
              </a:rPr>
              <a:t>76</a:t>
            </a:r>
            <a:endParaRPr b="0" i="0" sz="2800" u="none" cap="none" strike="noStrike">
              <a:solidFill>
                <a:srgbClr val="000000"/>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4" name="Shape 454"/>
        <p:cNvGrpSpPr/>
        <p:nvPr/>
      </p:nvGrpSpPr>
      <p:grpSpPr>
        <a:xfrm>
          <a:off x="0" y="0"/>
          <a:ext cx="0" cy="0"/>
          <a:chOff x="0" y="0"/>
          <a:chExt cx="0" cy="0"/>
        </a:xfrm>
      </p:grpSpPr>
      <p:sp>
        <p:nvSpPr>
          <p:cNvPr id="455" name="Google Shape;455;p10"/>
          <p:cNvSpPr txBox="1"/>
          <p:nvPr>
            <p:ph type="title"/>
          </p:nvPr>
        </p:nvSpPr>
        <p:spPr>
          <a:xfrm>
            <a:off x="228600" y="228600"/>
            <a:ext cx="8686800" cy="1143000"/>
          </a:xfrm>
          <a:prstGeom prst="rect">
            <a:avLst/>
          </a:prstGeom>
          <a:solidFill>
            <a:srgbClr val="A9DCF2">
              <a:alpha val="62745"/>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Verdana"/>
              <a:buNone/>
            </a:pPr>
            <a:r>
              <a:rPr lang="en" sz="3240">
                <a:solidFill>
                  <a:schemeClr val="dk1"/>
                </a:solidFill>
              </a:rPr>
              <a:t>Opportunities to Respond - When and How to Use </a:t>
            </a:r>
            <a:endParaRPr sz="3600"/>
          </a:p>
        </p:txBody>
      </p:sp>
      <p:sp>
        <p:nvSpPr>
          <p:cNvPr id="456" name="Google Shape;456;p10"/>
          <p:cNvSpPr txBox="1"/>
          <p:nvPr/>
        </p:nvSpPr>
        <p:spPr>
          <a:xfrm>
            <a:off x="93150" y="1371600"/>
            <a:ext cx="40602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2700"/>
              <a:buFont typeface="Arial"/>
              <a:buNone/>
            </a:pPr>
            <a:r>
              <a:rPr b="0" i="0" lang="en" sz="2700" u="none" cap="none" strike="noStrike">
                <a:solidFill>
                  <a:schemeClr val="dk1"/>
                </a:solidFill>
                <a:latin typeface="Verdana"/>
                <a:ea typeface="Verdana"/>
                <a:cs typeface="Verdana"/>
                <a:sym typeface="Verdana"/>
              </a:rPr>
              <a:t>Oral responses</a:t>
            </a:r>
            <a:endParaRPr b="0" i="0" sz="2700" u="none" cap="none" strike="noStrike">
              <a:solidFill>
                <a:schemeClr val="dk1"/>
              </a:solidFill>
              <a:latin typeface="Verdana"/>
              <a:ea typeface="Verdana"/>
              <a:cs typeface="Verdana"/>
              <a:sym typeface="Verdana"/>
            </a:endParaRPr>
          </a:p>
        </p:txBody>
      </p:sp>
      <p:sp>
        <p:nvSpPr>
          <p:cNvPr id="457" name="Google Shape;457;p10"/>
          <p:cNvSpPr txBox="1"/>
          <p:nvPr/>
        </p:nvSpPr>
        <p:spPr>
          <a:xfrm>
            <a:off x="93150" y="3283725"/>
            <a:ext cx="40602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chemeClr val="dk1"/>
                </a:solidFill>
                <a:latin typeface="Verdana"/>
                <a:ea typeface="Verdana"/>
                <a:cs typeface="Verdana"/>
                <a:sym typeface="Verdana"/>
              </a:rPr>
              <a:t>Written responses</a:t>
            </a:r>
            <a:endParaRPr b="0" i="0" sz="2700" u="none" cap="none" strike="noStrike">
              <a:solidFill>
                <a:schemeClr val="dk1"/>
              </a:solidFill>
              <a:latin typeface="Verdana"/>
              <a:ea typeface="Verdana"/>
              <a:cs typeface="Verdana"/>
              <a:sym typeface="Verdana"/>
            </a:endParaRPr>
          </a:p>
        </p:txBody>
      </p:sp>
      <p:sp>
        <p:nvSpPr>
          <p:cNvPr id="458" name="Google Shape;458;p10"/>
          <p:cNvSpPr txBox="1"/>
          <p:nvPr/>
        </p:nvSpPr>
        <p:spPr>
          <a:xfrm>
            <a:off x="93150" y="4780050"/>
            <a:ext cx="40602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chemeClr val="dk1"/>
                </a:solidFill>
                <a:latin typeface="Verdana"/>
                <a:ea typeface="Verdana"/>
                <a:cs typeface="Verdana"/>
                <a:sym typeface="Verdana"/>
              </a:rPr>
              <a:t>Action responses</a:t>
            </a:r>
            <a:endParaRPr b="0" i="0" sz="2700" u="none" cap="none" strike="noStrike">
              <a:solidFill>
                <a:schemeClr val="dk1"/>
              </a:solidFill>
              <a:latin typeface="Verdana"/>
              <a:ea typeface="Verdana"/>
              <a:cs typeface="Verdana"/>
              <a:sym typeface="Verdana"/>
            </a:endParaRPr>
          </a:p>
        </p:txBody>
      </p:sp>
      <p:sp>
        <p:nvSpPr>
          <p:cNvPr id="459" name="Google Shape;459;p10"/>
          <p:cNvSpPr txBox="1"/>
          <p:nvPr/>
        </p:nvSpPr>
        <p:spPr>
          <a:xfrm flipH="1">
            <a:off x="-179475" y="1852125"/>
            <a:ext cx="4060200" cy="1431600"/>
          </a:xfrm>
          <a:prstGeom prst="rect">
            <a:avLst/>
          </a:prstGeom>
          <a:noFill/>
          <a:ln>
            <a:noFill/>
          </a:ln>
        </p:spPr>
        <p:txBody>
          <a:bodyPr anchorCtr="0" anchor="t" bIns="91425" lIns="91425" spcFirstLastPara="1" rIns="91425" wrap="square" tIns="91425">
            <a:spAutoFit/>
          </a:bodyPr>
          <a:lstStyle/>
          <a:p>
            <a:pPr indent="-400050" lvl="0" marL="914400" marR="0" rtl="0" algn="l">
              <a:lnSpc>
                <a:spcPct val="100000"/>
              </a:lnSpc>
              <a:spcBef>
                <a:spcPts val="0"/>
              </a:spcBef>
              <a:spcAft>
                <a:spcPts val="0"/>
              </a:spcAft>
              <a:buClr>
                <a:schemeClr val="dk1"/>
              </a:buClr>
              <a:buSzPts val="2700"/>
              <a:buFont typeface="Verdana"/>
              <a:buChar char="●"/>
            </a:pPr>
            <a:r>
              <a:rPr b="0" i="0" lang="en" sz="2700" u="none" cap="none" strike="noStrike">
                <a:solidFill>
                  <a:schemeClr val="dk1"/>
                </a:solidFill>
                <a:latin typeface="Verdana"/>
                <a:ea typeface="Verdana"/>
                <a:cs typeface="Verdana"/>
                <a:sym typeface="Verdana"/>
              </a:rPr>
              <a:t>Choral</a:t>
            </a:r>
            <a:endParaRPr b="0" i="0" sz="2700" u="none" cap="none" strike="noStrike">
              <a:solidFill>
                <a:schemeClr val="dk1"/>
              </a:solidFill>
              <a:latin typeface="Verdana"/>
              <a:ea typeface="Verdana"/>
              <a:cs typeface="Verdana"/>
              <a:sym typeface="Verdana"/>
            </a:endParaRPr>
          </a:p>
          <a:p>
            <a:pPr indent="-400050" lvl="0" marL="914400" marR="0" rtl="0" algn="l">
              <a:lnSpc>
                <a:spcPct val="100000"/>
              </a:lnSpc>
              <a:spcBef>
                <a:spcPts val="0"/>
              </a:spcBef>
              <a:spcAft>
                <a:spcPts val="0"/>
              </a:spcAft>
              <a:buClr>
                <a:schemeClr val="dk1"/>
              </a:buClr>
              <a:buSzPts val="2700"/>
              <a:buFont typeface="Verdana"/>
              <a:buChar char="●"/>
            </a:pPr>
            <a:r>
              <a:rPr b="0" i="0" lang="en" sz="2700" u="none" cap="none" strike="noStrike">
                <a:solidFill>
                  <a:schemeClr val="dk1"/>
                </a:solidFill>
                <a:latin typeface="Verdana"/>
                <a:ea typeface="Verdana"/>
                <a:cs typeface="Verdana"/>
                <a:sym typeface="Verdana"/>
              </a:rPr>
              <a:t>Partner or team</a:t>
            </a:r>
            <a:endParaRPr b="0" i="0" sz="2700" u="none" cap="none" strike="noStrike">
              <a:solidFill>
                <a:schemeClr val="dk1"/>
              </a:solidFill>
              <a:latin typeface="Verdana"/>
              <a:ea typeface="Verdana"/>
              <a:cs typeface="Verdana"/>
              <a:sym typeface="Verdana"/>
            </a:endParaRPr>
          </a:p>
          <a:p>
            <a:pPr indent="-400050" lvl="0" marL="914400" marR="0" rtl="0" algn="l">
              <a:lnSpc>
                <a:spcPct val="100000"/>
              </a:lnSpc>
              <a:spcBef>
                <a:spcPts val="0"/>
              </a:spcBef>
              <a:spcAft>
                <a:spcPts val="0"/>
              </a:spcAft>
              <a:buClr>
                <a:schemeClr val="dk1"/>
              </a:buClr>
              <a:buSzPts val="2700"/>
              <a:buFont typeface="Verdana"/>
              <a:buChar char="●"/>
            </a:pPr>
            <a:r>
              <a:rPr b="0" i="0" lang="en" sz="2700" u="none" cap="none" strike="noStrike">
                <a:solidFill>
                  <a:schemeClr val="dk1"/>
                </a:solidFill>
                <a:latin typeface="Verdana"/>
                <a:ea typeface="Verdana"/>
                <a:cs typeface="Verdana"/>
                <a:sym typeface="Verdana"/>
              </a:rPr>
              <a:t>Individual</a:t>
            </a:r>
            <a:endParaRPr b="0" i="0" sz="2700" u="none" cap="none" strike="noStrike">
              <a:solidFill>
                <a:schemeClr val="dk1"/>
              </a:solidFill>
              <a:latin typeface="Verdana"/>
              <a:ea typeface="Verdana"/>
              <a:cs typeface="Verdana"/>
              <a:sym typeface="Verdana"/>
            </a:endParaRPr>
          </a:p>
        </p:txBody>
      </p:sp>
      <p:sp>
        <p:nvSpPr>
          <p:cNvPr id="460" name="Google Shape;460;p10"/>
          <p:cNvSpPr txBox="1"/>
          <p:nvPr/>
        </p:nvSpPr>
        <p:spPr>
          <a:xfrm flipH="1">
            <a:off x="294525" y="3764238"/>
            <a:ext cx="4231500" cy="1015800"/>
          </a:xfrm>
          <a:prstGeom prst="rect">
            <a:avLst/>
          </a:prstGeom>
          <a:noFill/>
          <a:ln>
            <a:noFill/>
          </a:ln>
        </p:spPr>
        <p:txBody>
          <a:bodyPr anchorCtr="0" anchor="t" bIns="91425" lIns="91425" spcFirstLastPara="1" rIns="91425" wrap="square" tIns="91425">
            <a:spAutoFit/>
          </a:bodyPr>
          <a:lstStyle/>
          <a:p>
            <a:pPr indent="-400050" lvl="0" marL="457200" marR="0" rtl="0" algn="l">
              <a:lnSpc>
                <a:spcPct val="100000"/>
              </a:lnSpc>
              <a:spcBef>
                <a:spcPts val="0"/>
              </a:spcBef>
              <a:spcAft>
                <a:spcPts val="0"/>
              </a:spcAft>
              <a:buClr>
                <a:schemeClr val="dk1"/>
              </a:buClr>
              <a:buSzPts val="2700"/>
              <a:buFont typeface="Verdana"/>
              <a:buChar char="●"/>
            </a:pPr>
            <a:r>
              <a:rPr b="0" i="0" lang="en" sz="2700" u="none" cap="none" strike="noStrike">
                <a:solidFill>
                  <a:schemeClr val="dk1"/>
                </a:solidFill>
                <a:latin typeface="Verdana"/>
                <a:ea typeface="Verdana"/>
                <a:cs typeface="Verdana"/>
                <a:sym typeface="Verdana"/>
              </a:rPr>
              <a:t>Response system</a:t>
            </a:r>
            <a:endParaRPr b="0" i="0" sz="2700" u="none" cap="none" strike="noStrike">
              <a:solidFill>
                <a:schemeClr val="dk1"/>
              </a:solidFill>
              <a:latin typeface="Verdana"/>
              <a:ea typeface="Verdana"/>
              <a:cs typeface="Verdana"/>
              <a:sym typeface="Verdana"/>
            </a:endParaRPr>
          </a:p>
          <a:p>
            <a:pPr indent="-400050" lvl="0" marL="457200" marR="0" rtl="0" algn="l">
              <a:lnSpc>
                <a:spcPct val="100000"/>
              </a:lnSpc>
              <a:spcBef>
                <a:spcPts val="0"/>
              </a:spcBef>
              <a:spcAft>
                <a:spcPts val="0"/>
              </a:spcAft>
              <a:buClr>
                <a:schemeClr val="dk1"/>
              </a:buClr>
              <a:buSzPts val="2700"/>
              <a:buFont typeface="Verdana"/>
              <a:buChar char="●"/>
            </a:pPr>
            <a:r>
              <a:rPr b="0" i="0" lang="en" sz="2700" u="none" cap="none" strike="noStrike">
                <a:solidFill>
                  <a:schemeClr val="dk1"/>
                </a:solidFill>
                <a:latin typeface="Verdana"/>
                <a:ea typeface="Verdana"/>
                <a:cs typeface="Verdana"/>
                <a:sym typeface="Verdana"/>
              </a:rPr>
              <a:t>Graphic organizer</a:t>
            </a:r>
            <a:endParaRPr b="0" i="0" sz="2700" u="none" cap="none" strike="noStrike">
              <a:solidFill>
                <a:schemeClr val="dk1"/>
              </a:solidFill>
              <a:latin typeface="Verdana"/>
              <a:ea typeface="Verdana"/>
              <a:cs typeface="Verdana"/>
              <a:sym typeface="Verdana"/>
            </a:endParaRPr>
          </a:p>
        </p:txBody>
      </p:sp>
      <p:sp>
        <p:nvSpPr>
          <p:cNvPr id="461" name="Google Shape;461;p10"/>
          <p:cNvSpPr txBox="1"/>
          <p:nvPr/>
        </p:nvSpPr>
        <p:spPr>
          <a:xfrm flipH="1">
            <a:off x="294525" y="5260563"/>
            <a:ext cx="4231500" cy="1431600"/>
          </a:xfrm>
          <a:prstGeom prst="rect">
            <a:avLst/>
          </a:prstGeom>
          <a:noFill/>
          <a:ln>
            <a:noFill/>
          </a:ln>
        </p:spPr>
        <p:txBody>
          <a:bodyPr anchorCtr="0" anchor="t" bIns="91425" lIns="91425" spcFirstLastPara="1" rIns="91425" wrap="square" tIns="91425">
            <a:spAutoFit/>
          </a:bodyPr>
          <a:lstStyle/>
          <a:p>
            <a:pPr indent="-400050" lvl="0" marL="457200" marR="0" rtl="0" algn="l">
              <a:lnSpc>
                <a:spcPct val="100000"/>
              </a:lnSpc>
              <a:spcBef>
                <a:spcPts val="0"/>
              </a:spcBef>
              <a:spcAft>
                <a:spcPts val="0"/>
              </a:spcAft>
              <a:buClr>
                <a:schemeClr val="dk1"/>
              </a:buClr>
              <a:buSzPts val="2700"/>
              <a:buFont typeface="Verdana"/>
              <a:buChar char="●"/>
            </a:pPr>
            <a:r>
              <a:rPr b="0" i="0" lang="en" sz="2700" u="none" cap="none" strike="noStrike">
                <a:solidFill>
                  <a:schemeClr val="dk1"/>
                </a:solidFill>
                <a:latin typeface="Verdana"/>
                <a:ea typeface="Verdana"/>
                <a:cs typeface="Verdana"/>
                <a:sym typeface="Verdana"/>
              </a:rPr>
              <a:t>Act out/Gestures</a:t>
            </a:r>
            <a:endParaRPr b="0" i="0" sz="2700" u="none" cap="none" strike="noStrike">
              <a:solidFill>
                <a:schemeClr val="dk1"/>
              </a:solidFill>
              <a:latin typeface="Verdana"/>
              <a:ea typeface="Verdana"/>
              <a:cs typeface="Verdana"/>
              <a:sym typeface="Verdana"/>
            </a:endParaRPr>
          </a:p>
          <a:p>
            <a:pPr indent="-400050" lvl="0" marL="457200" marR="0" rtl="0" algn="l">
              <a:lnSpc>
                <a:spcPct val="100000"/>
              </a:lnSpc>
              <a:spcBef>
                <a:spcPts val="0"/>
              </a:spcBef>
              <a:spcAft>
                <a:spcPts val="0"/>
              </a:spcAft>
              <a:buClr>
                <a:schemeClr val="dk1"/>
              </a:buClr>
              <a:buSzPts val="2700"/>
              <a:buFont typeface="Verdana"/>
              <a:buChar char="●"/>
            </a:pPr>
            <a:r>
              <a:rPr b="0" i="0" lang="en" sz="2700" u="none" cap="none" strike="noStrike">
                <a:solidFill>
                  <a:schemeClr val="dk1"/>
                </a:solidFill>
                <a:latin typeface="Verdana"/>
                <a:ea typeface="Verdana"/>
                <a:cs typeface="Verdana"/>
                <a:sym typeface="Verdana"/>
              </a:rPr>
              <a:t>Hand signals</a:t>
            </a:r>
            <a:endParaRPr b="0" i="0" sz="2700" u="none" cap="none" strike="noStrike">
              <a:solidFill>
                <a:schemeClr val="dk1"/>
              </a:solidFill>
              <a:latin typeface="Verdana"/>
              <a:ea typeface="Verdana"/>
              <a:cs typeface="Verdana"/>
              <a:sym typeface="Verdana"/>
            </a:endParaRPr>
          </a:p>
          <a:p>
            <a:pPr indent="-400050" lvl="0" marL="457200" marR="0" rtl="0" algn="l">
              <a:lnSpc>
                <a:spcPct val="100000"/>
              </a:lnSpc>
              <a:spcBef>
                <a:spcPts val="0"/>
              </a:spcBef>
              <a:spcAft>
                <a:spcPts val="0"/>
              </a:spcAft>
              <a:buClr>
                <a:schemeClr val="dk1"/>
              </a:buClr>
              <a:buSzPts val="2700"/>
              <a:buFont typeface="Verdana"/>
              <a:buChar char="●"/>
            </a:pPr>
            <a:r>
              <a:rPr b="0" i="0" lang="en" sz="2700" u="none" cap="none" strike="noStrike">
                <a:solidFill>
                  <a:schemeClr val="dk1"/>
                </a:solidFill>
                <a:latin typeface="Verdana"/>
                <a:ea typeface="Verdana"/>
                <a:cs typeface="Verdana"/>
                <a:sym typeface="Verdana"/>
              </a:rPr>
              <a:t>Manipulatives</a:t>
            </a:r>
            <a:endParaRPr b="0" i="0" sz="2700" u="none" cap="none" strike="noStrike">
              <a:solidFill>
                <a:schemeClr val="dk1"/>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6" name="Shape 466"/>
        <p:cNvGrpSpPr/>
        <p:nvPr/>
      </p:nvGrpSpPr>
      <p:grpSpPr>
        <a:xfrm>
          <a:off x="0" y="0"/>
          <a:ext cx="0" cy="0"/>
          <a:chOff x="0" y="0"/>
          <a:chExt cx="0" cy="0"/>
        </a:xfrm>
      </p:grpSpPr>
      <p:sp>
        <p:nvSpPr>
          <p:cNvPr id="467" name="Google Shape;467;g114c87feaa9_0_11"/>
          <p:cNvSpPr txBox="1"/>
          <p:nvPr>
            <p:ph idx="1" type="body"/>
          </p:nvPr>
        </p:nvSpPr>
        <p:spPr>
          <a:xfrm>
            <a:off x="457200" y="1294425"/>
            <a:ext cx="8229600" cy="5421600"/>
          </a:xfrm>
          <a:prstGeom prst="rect">
            <a:avLst/>
          </a:prstGeom>
          <a:noFill/>
          <a:ln>
            <a:noFill/>
          </a:ln>
        </p:spPr>
        <p:txBody>
          <a:bodyPr anchorCtr="0" anchor="t" bIns="45700" lIns="91425" spcFirstLastPara="1" rIns="91425" wrap="square" tIns="45700">
            <a:noAutofit/>
          </a:bodyPr>
          <a:lstStyle/>
          <a:p>
            <a:pPr indent="-356552" lvl="0" marL="457200" rtl="0" algn="l">
              <a:lnSpc>
                <a:spcPct val="95000"/>
              </a:lnSpc>
              <a:spcBef>
                <a:spcPts val="1200"/>
              </a:spcBef>
              <a:spcAft>
                <a:spcPts val="0"/>
              </a:spcAft>
              <a:buClr>
                <a:srgbClr val="0C3B1B"/>
              </a:buClr>
              <a:buSzPts val="2015"/>
              <a:buFont typeface="Verdana"/>
              <a:buChar char="●"/>
            </a:pPr>
            <a:r>
              <a:rPr lang="en" sz="2015" u="sng">
                <a:solidFill>
                  <a:srgbClr val="0C3B1B"/>
                </a:solidFill>
                <a:highlight>
                  <a:schemeClr val="lt1"/>
                </a:highlight>
                <a:hlinkClick r:id="rId3">
                  <a:extLst>
                    <a:ext uri="{A12FA001-AC4F-418D-AE19-62706E023703}">
                      <ahyp:hlinkClr val="tx"/>
                    </a:ext>
                  </a:extLst>
                </a:hlinkClick>
              </a:rPr>
              <a:t>socrative.com</a:t>
            </a:r>
            <a:endParaRPr sz="2015" u="sng">
              <a:solidFill>
                <a:srgbClr val="0C3B1B"/>
              </a:solidFill>
              <a:highlight>
                <a:schemeClr val="lt1"/>
              </a:highlight>
            </a:endParaRPr>
          </a:p>
          <a:p>
            <a:pPr indent="-356552" lvl="0" marL="457200" rtl="0" algn="l">
              <a:lnSpc>
                <a:spcPct val="95000"/>
              </a:lnSpc>
              <a:spcBef>
                <a:spcPts val="0"/>
              </a:spcBef>
              <a:spcAft>
                <a:spcPts val="0"/>
              </a:spcAft>
              <a:buClr>
                <a:srgbClr val="0C3B1B"/>
              </a:buClr>
              <a:buSzPts val="2015"/>
              <a:buFont typeface="Verdana"/>
              <a:buChar char="●"/>
            </a:pPr>
            <a:r>
              <a:rPr lang="en" sz="2015" u="sng">
                <a:solidFill>
                  <a:srgbClr val="0C3B1B"/>
                </a:solidFill>
                <a:highlight>
                  <a:schemeClr val="lt1"/>
                </a:highlight>
                <a:hlinkClick r:id="rId4">
                  <a:extLst>
                    <a:ext uri="{A12FA001-AC4F-418D-AE19-62706E023703}">
                      <ahyp:hlinkClr val="tx"/>
                    </a:ext>
                  </a:extLst>
                </a:hlinkClick>
              </a:rPr>
              <a:t>polleverywhere.com</a:t>
            </a:r>
            <a:endParaRPr sz="2015" u="sng">
              <a:solidFill>
                <a:srgbClr val="0C3B1B"/>
              </a:solidFill>
              <a:highlight>
                <a:schemeClr val="lt1"/>
              </a:highlight>
            </a:endParaRPr>
          </a:p>
          <a:p>
            <a:pPr indent="-356552" lvl="0" marL="457200" rtl="0" algn="l">
              <a:lnSpc>
                <a:spcPct val="95000"/>
              </a:lnSpc>
              <a:spcBef>
                <a:spcPts val="0"/>
              </a:spcBef>
              <a:spcAft>
                <a:spcPts val="0"/>
              </a:spcAft>
              <a:buClr>
                <a:srgbClr val="0C3B1B"/>
              </a:buClr>
              <a:buSzPts val="2015"/>
              <a:buFont typeface="Verdana"/>
              <a:buChar char="●"/>
            </a:pPr>
            <a:r>
              <a:rPr lang="en" sz="2015" u="sng">
                <a:solidFill>
                  <a:srgbClr val="0C3B1B"/>
                </a:solidFill>
                <a:highlight>
                  <a:schemeClr val="lt1"/>
                </a:highlight>
                <a:hlinkClick r:id="rId5">
                  <a:extLst>
                    <a:ext uri="{A12FA001-AC4F-418D-AE19-62706E023703}">
                      <ahyp:hlinkClr val="tx"/>
                    </a:ext>
                  </a:extLst>
                </a:hlinkClick>
              </a:rPr>
              <a:t>Kahoot.com</a:t>
            </a:r>
            <a:endParaRPr sz="2015" u="sng">
              <a:solidFill>
                <a:srgbClr val="0C3B1B"/>
              </a:solidFill>
              <a:highlight>
                <a:schemeClr val="lt1"/>
              </a:highlight>
            </a:endParaRPr>
          </a:p>
          <a:p>
            <a:pPr indent="-356552" lvl="0" marL="457200" rtl="0" algn="l">
              <a:lnSpc>
                <a:spcPct val="95000"/>
              </a:lnSpc>
              <a:spcBef>
                <a:spcPts val="0"/>
              </a:spcBef>
              <a:spcAft>
                <a:spcPts val="0"/>
              </a:spcAft>
              <a:buClr>
                <a:srgbClr val="0C3B1B"/>
              </a:buClr>
              <a:buSzPts val="2015"/>
              <a:buFont typeface="Verdana"/>
              <a:buChar char="●"/>
            </a:pPr>
            <a:r>
              <a:rPr lang="en" sz="2015" u="sng">
                <a:solidFill>
                  <a:srgbClr val="0C3B1B"/>
                </a:solidFill>
                <a:highlight>
                  <a:schemeClr val="lt1"/>
                </a:highlight>
                <a:hlinkClick r:id="rId6">
                  <a:extLst>
                    <a:ext uri="{A12FA001-AC4F-418D-AE19-62706E023703}">
                      <ahyp:hlinkClr val="tx"/>
                    </a:ext>
                  </a:extLst>
                </a:hlinkClick>
              </a:rPr>
              <a:t>Plickers.com</a:t>
            </a:r>
            <a:endParaRPr sz="2015" u="sng">
              <a:solidFill>
                <a:srgbClr val="0C3B1B"/>
              </a:solidFill>
              <a:highlight>
                <a:schemeClr val="lt1"/>
              </a:highlight>
            </a:endParaRPr>
          </a:p>
          <a:p>
            <a:pPr indent="0" lvl="0" marL="0" rtl="0" algn="l">
              <a:lnSpc>
                <a:spcPct val="95000"/>
              </a:lnSpc>
              <a:spcBef>
                <a:spcPts val="1200"/>
              </a:spcBef>
              <a:spcAft>
                <a:spcPts val="0"/>
              </a:spcAft>
              <a:buSzPts val="1800"/>
              <a:buNone/>
            </a:pPr>
            <a:r>
              <a:rPr b="1" lang="en" sz="2015">
                <a:solidFill>
                  <a:srgbClr val="343434"/>
                </a:solidFill>
                <a:highlight>
                  <a:schemeClr val="lt1"/>
                </a:highlight>
              </a:rPr>
              <a:t>Set of few choices </a:t>
            </a:r>
            <a:r>
              <a:rPr lang="en" sz="2015">
                <a:solidFill>
                  <a:srgbClr val="343434"/>
                </a:solidFill>
                <a:highlight>
                  <a:schemeClr val="lt1"/>
                </a:highlight>
              </a:rPr>
              <a:t>(e.g., noun, pronoun, verb, adverb, letters, numbers, story elements)</a:t>
            </a:r>
            <a:endParaRPr sz="2015">
              <a:solidFill>
                <a:srgbClr val="343434"/>
              </a:solidFill>
              <a:highlight>
                <a:schemeClr val="lt1"/>
              </a:highlight>
            </a:endParaRPr>
          </a:p>
          <a:p>
            <a:pPr indent="0" lvl="0" marL="0" rtl="0" algn="l">
              <a:lnSpc>
                <a:spcPct val="95000"/>
              </a:lnSpc>
              <a:spcBef>
                <a:spcPts val="1200"/>
              </a:spcBef>
              <a:spcAft>
                <a:spcPts val="0"/>
              </a:spcAft>
              <a:buSzPts val="1800"/>
              <a:buNone/>
            </a:pPr>
            <a:r>
              <a:rPr b="1" lang="en" sz="2015">
                <a:highlight>
                  <a:schemeClr val="lt1"/>
                </a:highlight>
              </a:rPr>
              <a:t>Guided Notes</a:t>
            </a:r>
            <a:r>
              <a:rPr b="1" lang="en" sz="2015">
                <a:solidFill>
                  <a:srgbClr val="343434"/>
                </a:solidFill>
                <a:highlight>
                  <a:schemeClr val="lt1"/>
                </a:highlight>
              </a:rPr>
              <a:t> </a:t>
            </a:r>
            <a:r>
              <a:rPr lang="en" sz="2015">
                <a:highlight>
                  <a:schemeClr val="lt1"/>
                </a:highlight>
              </a:rPr>
              <a:t>– teacher prepared handouts leading students through a presentation or lecture with visual cues or prepared blank spaces to fill in key facts or concepts</a:t>
            </a:r>
            <a:endParaRPr sz="2015">
              <a:highlight>
                <a:schemeClr val="lt1"/>
              </a:highlight>
            </a:endParaRPr>
          </a:p>
          <a:p>
            <a:pPr indent="0" lvl="0" marL="0" rtl="0" algn="l">
              <a:lnSpc>
                <a:spcPct val="95000"/>
              </a:lnSpc>
              <a:spcBef>
                <a:spcPts val="1200"/>
              </a:spcBef>
              <a:spcAft>
                <a:spcPts val="0"/>
              </a:spcAft>
              <a:buSzPts val="1800"/>
              <a:buNone/>
            </a:pPr>
            <a:r>
              <a:rPr b="1" lang="en" sz="2015">
                <a:highlight>
                  <a:schemeClr val="lt1"/>
                </a:highlight>
              </a:rPr>
              <a:t>Numbered</a:t>
            </a:r>
            <a:r>
              <a:rPr b="1" lang="en" sz="2015">
                <a:solidFill>
                  <a:srgbClr val="BE0004"/>
                </a:solidFill>
                <a:highlight>
                  <a:schemeClr val="lt1"/>
                </a:highlight>
              </a:rPr>
              <a:t> </a:t>
            </a:r>
            <a:r>
              <a:rPr b="1" lang="en" sz="2015">
                <a:highlight>
                  <a:schemeClr val="lt1"/>
                </a:highlight>
              </a:rPr>
              <a:t>Heads</a:t>
            </a:r>
            <a:r>
              <a:rPr b="1" lang="en" sz="2015">
                <a:solidFill>
                  <a:srgbClr val="BE0004"/>
                </a:solidFill>
                <a:highlight>
                  <a:schemeClr val="lt1"/>
                </a:highlight>
              </a:rPr>
              <a:t> </a:t>
            </a:r>
            <a:r>
              <a:rPr b="1" lang="en" sz="2015">
                <a:highlight>
                  <a:schemeClr val="lt1"/>
                </a:highlight>
              </a:rPr>
              <a:t>Together</a:t>
            </a:r>
            <a:r>
              <a:rPr lang="en" sz="2015">
                <a:solidFill>
                  <a:srgbClr val="343434"/>
                </a:solidFill>
                <a:highlight>
                  <a:schemeClr val="lt1"/>
                </a:highlight>
              </a:rPr>
              <a:t> </a:t>
            </a:r>
            <a:endParaRPr sz="2015">
              <a:solidFill>
                <a:srgbClr val="343434"/>
              </a:solidFill>
              <a:highlight>
                <a:schemeClr val="lt1"/>
              </a:highlight>
            </a:endParaRPr>
          </a:p>
          <a:p>
            <a:pPr indent="-356551" lvl="1" marL="914400" rtl="0" algn="l">
              <a:lnSpc>
                <a:spcPct val="95000"/>
              </a:lnSpc>
              <a:spcBef>
                <a:spcPts val="1200"/>
              </a:spcBef>
              <a:spcAft>
                <a:spcPts val="0"/>
              </a:spcAft>
              <a:buClr>
                <a:srgbClr val="343434"/>
              </a:buClr>
              <a:buSzPts val="2015"/>
              <a:buChar char="●"/>
            </a:pPr>
            <a:r>
              <a:rPr lang="en" sz="2015">
                <a:solidFill>
                  <a:srgbClr val="343434"/>
                </a:solidFill>
                <a:highlight>
                  <a:schemeClr val="lt1"/>
                </a:highlight>
              </a:rPr>
              <a:t>Students in quads, assigned a number</a:t>
            </a:r>
            <a:endParaRPr sz="2015">
              <a:solidFill>
                <a:srgbClr val="343434"/>
              </a:solidFill>
              <a:highlight>
                <a:schemeClr val="lt1"/>
              </a:highlight>
            </a:endParaRPr>
          </a:p>
          <a:p>
            <a:pPr indent="-356551" lvl="1" marL="914400" rtl="0" algn="l">
              <a:lnSpc>
                <a:spcPct val="95000"/>
              </a:lnSpc>
              <a:spcBef>
                <a:spcPts val="0"/>
              </a:spcBef>
              <a:spcAft>
                <a:spcPts val="0"/>
              </a:spcAft>
              <a:buClr>
                <a:srgbClr val="343434"/>
              </a:buClr>
              <a:buSzPts val="2015"/>
              <a:buFont typeface="Verdana"/>
              <a:buChar char="●"/>
            </a:pPr>
            <a:r>
              <a:rPr lang="en" sz="2015">
                <a:solidFill>
                  <a:srgbClr val="343434"/>
                </a:solidFill>
                <a:highlight>
                  <a:schemeClr val="lt1"/>
                </a:highlight>
              </a:rPr>
              <a:t>Teacher poses question</a:t>
            </a:r>
            <a:endParaRPr sz="2015">
              <a:solidFill>
                <a:srgbClr val="343434"/>
              </a:solidFill>
              <a:highlight>
                <a:schemeClr val="lt1"/>
              </a:highlight>
            </a:endParaRPr>
          </a:p>
          <a:p>
            <a:pPr indent="-356551" lvl="1" marL="914400" rtl="0" algn="l">
              <a:lnSpc>
                <a:spcPct val="95000"/>
              </a:lnSpc>
              <a:spcBef>
                <a:spcPts val="0"/>
              </a:spcBef>
              <a:spcAft>
                <a:spcPts val="0"/>
              </a:spcAft>
              <a:buClr>
                <a:srgbClr val="343434"/>
              </a:buClr>
              <a:buSzPts val="2015"/>
              <a:buFont typeface="Verdana"/>
              <a:buChar char="●"/>
            </a:pPr>
            <a:r>
              <a:rPr lang="en" sz="2015">
                <a:solidFill>
                  <a:srgbClr val="343434"/>
                </a:solidFill>
                <a:highlight>
                  <a:schemeClr val="lt1"/>
                </a:highlight>
              </a:rPr>
              <a:t>Group discusses/agrees on answer</a:t>
            </a:r>
            <a:endParaRPr sz="2015">
              <a:solidFill>
                <a:srgbClr val="343434"/>
              </a:solidFill>
              <a:highlight>
                <a:schemeClr val="lt1"/>
              </a:highlight>
            </a:endParaRPr>
          </a:p>
          <a:p>
            <a:pPr indent="-356551" lvl="1" marL="914400" rtl="0" algn="l">
              <a:lnSpc>
                <a:spcPct val="95000"/>
              </a:lnSpc>
              <a:spcBef>
                <a:spcPts val="0"/>
              </a:spcBef>
              <a:spcAft>
                <a:spcPts val="0"/>
              </a:spcAft>
              <a:buClr>
                <a:srgbClr val="343434"/>
              </a:buClr>
              <a:buSzPts val="2015"/>
              <a:buFont typeface="Verdana"/>
              <a:buChar char="●"/>
            </a:pPr>
            <a:r>
              <a:rPr lang="en" sz="2015">
                <a:solidFill>
                  <a:srgbClr val="343434"/>
                </a:solidFill>
                <a:highlight>
                  <a:schemeClr val="lt1"/>
                </a:highlight>
              </a:rPr>
              <a:t>Random/specific numbered students get called on to report</a:t>
            </a:r>
            <a:endParaRPr sz="2015">
              <a:solidFill>
                <a:srgbClr val="343434"/>
              </a:solidFill>
              <a:highlight>
                <a:schemeClr val="lt1"/>
              </a:highlight>
            </a:endParaRPr>
          </a:p>
          <a:p>
            <a:pPr indent="0" lvl="0" marL="0" rtl="0" algn="l">
              <a:lnSpc>
                <a:spcPct val="80000"/>
              </a:lnSpc>
              <a:spcBef>
                <a:spcPts val="1200"/>
              </a:spcBef>
              <a:spcAft>
                <a:spcPts val="0"/>
              </a:spcAft>
              <a:buSzPts val="935"/>
              <a:buNone/>
            </a:pPr>
            <a:r>
              <a:t/>
            </a:r>
            <a:endParaRPr sz="2720">
              <a:highlight>
                <a:schemeClr val="lt1"/>
              </a:highlight>
            </a:endParaRPr>
          </a:p>
        </p:txBody>
      </p:sp>
      <p:sp>
        <p:nvSpPr>
          <p:cNvPr id="468" name="Google Shape;468;g114c87feaa9_0_11"/>
          <p:cNvSpPr txBox="1"/>
          <p:nvPr>
            <p:ph type="title"/>
          </p:nvPr>
        </p:nvSpPr>
        <p:spPr>
          <a:xfrm>
            <a:off x="228600" y="228600"/>
            <a:ext cx="8686800" cy="975300"/>
          </a:xfrm>
          <a:prstGeom prst="rect">
            <a:avLst/>
          </a:prstGeom>
          <a:solidFill>
            <a:srgbClr val="A9DCF2">
              <a:alpha val="63921"/>
            </a:srgbClr>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
                <a:solidFill>
                  <a:schemeClr val="dk1"/>
                </a:solidFill>
              </a:rPr>
              <a:t>More OTR Ideas</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10c74994bb7_0_254"/>
          <p:cNvSpPr txBox="1"/>
          <p:nvPr>
            <p:ph type="title"/>
          </p:nvPr>
        </p:nvSpPr>
        <p:spPr>
          <a:xfrm>
            <a:off x="457200" y="274638"/>
            <a:ext cx="8229600" cy="1143000"/>
          </a:xfrm>
          <a:prstGeom prst="rect">
            <a:avLst/>
          </a:prstGeom>
          <a:solidFill>
            <a:srgbClr val="A9DCF2">
              <a:alpha val="63921"/>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
              <a:t>Keep in mind…</a:t>
            </a:r>
            <a:endParaRPr/>
          </a:p>
        </p:txBody>
      </p:sp>
      <p:sp>
        <p:nvSpPr>
          <p:cNvPr id="229" name="Google Shape;229;g10c74994bb7_0_254"/>
          <p:cNvSpPr txBox="1"/>
          <p:nvPr/>
        </p:nvSpPr>
        <p:spPr>
          <a:xfrm>
            <a:off x="684875" y="1546025"/>
            <a:ext cx="8001900" cy="1847100"/>
          </a:xfrm>
          <a:prstGeom prst="rect">
            <a:avLst/>
          </a:prstGeom>
          <a:noFill/>
          <a:ln>
            <a:noFill/>
          </a:ln>
        </p:spPr>
        <p:txBody>
          <a:bodyPr anchorCtr="0" anchor="t" bIns="91425" lIns="91425" spcFirstLastPara="1" rIns="91425" wrap="square" tIns="91425">
            <a:spAutoFit/>
          </a:bodyPr>
          <a:lstStyle/>
          <a:p>
            <a:pPr indent="-400050" lvl="0" marL="457200" marR="0" rtl="0" algn="l">
              <a:lnSpc>
                <a:spcPct val="100000"/>
              </a:lnSpc>
              <a:spcBef>
                <a:spcPts val="0"/>
              </a:spcBef>
              <a:spcAft>
                <a:spcPts val="0"/>
              </a:spcAft>
              <a:buClr>
                <a:srgbClr val="000000"/>
              </a:buClr>
              <a:buSzPts val="2700"/>
              <a:buFont typeface="Verdana"/>
              <a:buAutoNum type="arabicPeriod"/>
            </a:pPr>
            <a:r>
              <a:rPr b="0" i="0" lang="en" sz="2700" u="none" cap="none" strike="noStrike">
                <a:solidFill>
                  <a:srgbClr val="000000"/>
                </a:solidFill>
                <a:latin typeface="Verdana"/>
                <a:ea typeface="Verdana"/>
                <a:cs typeface="Verdana"/>
                <a:sym typeface="Verdana"/>
              </a:rPr>
              <a:t>We are intentional:  “</a:t>
            </a:r>
            <a:r>
              <a:rPr b="0" i="0" lang="en" sz="2700" u="none" cap="none" strike="noStrike">
                <a:solidFill>
                  <a:srgbClr val="444444"/>
                </a:solidFill>
                <a:highlight>
                  <a:srgbClr val="FFFFFF"/>
                </a:highlight>
                <a:latin typeface="Verdana"/>
                <a:ea typeface="Verdana"/>
                <a:cs typeface="Verdana"/>
                <a:sym typeface="Verdana"/>
              </a:rPr>
              <a:t>with purpose and intent”</a:t>
            </a:r>
            <a:endParaRPr b="0" i="0" sz="27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rgbClr val="000000"/>
                </a:solidFill>
                <a:latin typeface="Verdana"/>
                <a:ea typeface="Verdana"/>
                <a:cs typeface="Verdana"/>
                <a:sym typeface="Verdana"/>
              </a:rPr>
              <a:t>2. Small changes can create positive ripples</a:t>
            </a:r>
            <a:endParaRPr b="0" i="0" sz="2700" u="none" cap="none" strike="noStrike">
              <a:solidFill>
                <a:srgbClr val="000000"/>
              </a:solidFill>
              <a:latin typeface="Verdana"/>
              <a:ea typeface="Verdana"/>
              <a:cs typeface="Verdana"/>
              <a:sym typeface="Verdana"/>
            </a:endParaRPr>
          </a:p>
        </p:txBody>
      </p:sp>
      <p:sp>
        <p:nvSpPr>
          <p:cNvPr id="230" name="Google Shape;230;g10c74994bb7_0_254"/>
          <p:cNvSpPr txBox="1"/>
          <p:nvPr/>
        </p:nvSpPr>
        <p:spPr>
          <a:xfrm>
            <a:off x="2762925" y="3738950"/>
            <a:ext cx="3256200" cy="169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1" lang="en" sz="1400" u="none" cap="none" strike="noStrike">
                <a:solidFill>
                  <a:srgbClr val="000000"/>
                </a:solidFill>
                <a:latin typeface="Verdana"/>
                <a:ea typeface="Verdana"/>
                <a:cs typeface="Verdana"/>
                <a:sym typeface="Verdana"/>
              </a:rPr>
              <a:t>One Small Change:</a:t>
            </a:r>
            <a:r>
              <a:rPr b="0" i="0" lang="en" sz="1400" u="none" cap="none" strike="noStrike">
                <a:solidFill>
                  <a:srgbClr val="000000"/>
                </a:solidFill>
                <a:latin typeface="Verdana"/>
                <a:ea typeface="Verdana"/>
                <a:cs typeface="Verdana"/>
                <a:sym typeface="Verdana"/>
              </a:rPr>
              <a:t> </a:t>
            </a:r>
            <a:endParaRPr b="0" i="0" sz="1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Verdana"/>
                <a:ea typeface="Verdana"/>
                <a:cs typeface="Verdana"/>
                <a:sym typeface="Verdana"/>
              </a:rPr>
              <a:t>Do you have any questions? </a:t>
            </a:r>
            <a:endParaRPr b="0" i="0" sz="1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Verdana"/>
                <a:ea typeface="Verdana"/>
                <a:cs typeface="Verdana"/>
                <a:sym typeface="Verdana"/>
              </a:rPr>
              <a:t>What questions do you have? </a:t>
            </a:r>
            <a:endParaRPr b="0" i="0" sz="1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Verdana"/>
                <a:ea typeface="Verdana"/>
                <a:cs typeface="Verdana"/>
                <a:sym typeface="Verdana"/>
              </a:rPr>
              <a:t>Ask me two questions. </a:t>
            </a:r>
            <a:endParaRPr b="0" i="0" sz="1400" u="none" cap="none" strike="noStrike">
              <a:solidFill>
                <a:srgbClr val="000000"/>
              </a:solidFill>
              <a:latin typeface="Verdana"/>
              <a:ea typeface="Verdana"/>
              <a:cs typeface="Verdana"/>
              <a:sym typeface="Verdana"/>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11"/>
          <p:cNvSpPr txBox="1"/>
          <p:nvPr>
            <p:ph type="title"/>
          </p:nvPr>
        </p:nvSpPr>
        <p:spPr>
          <a:xfrm>
            <a:off x="228600" y="228600"/>
            <a:ext cx="8686800" cy="1143000"/>
          </a:xfrm>
          <a:prstGeom prst="rect">
            <a:avLst/>
          </a:prstGeom>
          <a:solidFill>
            <a:srgbClr val="A9DCF2">
              <a:alpha val="6313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800"/>
              <a:buFont typeface="Verdana"/>
              <a:buNone/>
            </a:pPr>
            <a:r>
              <a:rPr lang="en" sz="3600">
                <a:solidFill>
                  <a:schemeClr val="dk1"/>
                </a:solidFill>
              </a:rPr>
              <a:t>Formative Assessment</a:t>
            </a:r>
            <a:endParaRPr sz="3600">
              <a:solidFill>
                <a:schemeClr val="dk1"/>
              </a:solidFill>
            </a:endParaRPr>
          </a:p>
        </p:txBody>
      </p:sp>
      <p:sp>
        <p:nvSpPr>
          <p:cNvPr id="475" name="Google Shape;475;p11"/>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60"/>
              </a:spcBef>
              <a:spcAft>
                <a:spcPts val="0"/>
              </a:spcAft>
              <a:buClr>
                <a:schemeClr val="dk1"/>
              </a:buClr>
              <a:buSzPts val="2800"/>
              <a:buNone/>
            </a:pPr>
            <a:r>
              <a:rPr lang="en"/>
              <a:t>Formative assessment is a </a:t>
            </a:r>
            <a:r>
              <a:rPr lang="en">
                <a:solidFill>
                  <a:srgbClr val="38761D"/>
                </a:solidFill>
              </a:rPr>
              <a:t>process</a:t>
            </a:r>
            <a:r>
              <a:rPr lang="en"/>
              <a:t> used by students and teachers during instruction to </a:t>
            </a:r>
            <a:r>
              <a:rPr lang="en">
                <a:solidFill>
                  <a:srgbClr val="000000"/>
                </a:solidFill>
              </a:rPr>
              <a:t>elicit and use evidence to improve understanding of intended learning outcomes</a:t>
            </a:r>
            <a:r>
              <a:rPr lang="en">
                <a:solidFill>
                  <a:srgbClr val="0B5394"/>
                </a:solidFill>
              </a:rPr>
              <a:t> </a:t>
            </a:r>
            <a:r>
              <a:rPr lang="en"/>
              <a:t>and support students to become more self-directed learners.</a:t>
            </a:r>
            <a:endParaRPr/>
          </a:p>
          <a:p>
            <a:pPr indent="-228600" lvl="0" marL="457200" rtl="0" algn="l">
              <a:lnSpc>
                <a:spcPct val="100000"/>
              </a:lnSpc>
              <a:spcBef>
                <a:spcPts val="560"/>
              </a:spcBef>
              <a:spcAft>
                <a:spcPts val="0"/>
              </a:spcAft>
              <a:buClr>
                <a:schemeClr val="dk1"/>
              </a:buClr>
              <a:buSzPts val="2800"/>
              <a:buNone/>
            </a:pPr>
            <a:r>
              <a:t/>
            </a:r>
            <a:endParaRPr sz="1800"/>
          </a:p>
          <a:p>
            <a:pPr indent="0" lvl="0" marL="0" rtl="0" algn="l">
              <a:lnSpc>
                <a:spcPct val="100000"/>
              </a:lnSpc>
              <a:spcBef>
                <a:spcPts val="560"/>
              </a:spcBef>
              <a:spcAft>
                <a:spcPts val="0"/>
              </a:spcAft>
              <a:buClr>
                <a:schemeClr val="dk1"/>
              </a:buClr>
              <a:buSzPts val="2800"/>
              <a:buNone/>
            </a:pPr>
            <a:r>
              <a:t/>
            </a:r>
            <a:endParaRPr sz="19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13"/>
          <p:cNvSpPr txBox="1"/>
          <p:nvPr>
            <p:ph type="title"/>
          </p:nvPr>
        </p:nvSpPr>
        <p:spPr>
          <a:xfrm>
            <a:off x="228600" y="228600"/>
            <a:ext cx="8686800" cy="1143000"/>
          </a:xfrm>
          <a:prstGeom prst="rect">
            <a:avLst/>
          </a:prstGeom>
          <a:solidFill>
            <a:srgbClr val="A9DCF2">
              <a:alpha val="6313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Verdana"/>
              <a:buNone/>
            </a:pPr>
            <a:r>
              <a:rPr lang="en" sz="3600">
                <a:solidFill>
                  <a:schemeClr val="dk1"/>
                </a:solidFill>
              </a:rPr>
              <a:t>Five Strategies of </a:t>
            </a:r>
            <a:endParaRPr sz="3600">
              <a:solidFill>
                <a:schemeClr val="dk1"/>
              </a:solidFill>
            </a:endParaRPr>
          </a:p>
          <a:p>
            <a:pPr indent="0" lvl="0" marL="0" rtl="0" algn="ctr">
              <a:lnSpc>
                <a:spcPct val="100000"/>
              </a:lnSpc>
              <a:spcBef>
                <a:spcPts val="0"/>
              </a:spcBef>
              <a:spcAft>
                <a:spcPts val="0"/>
              </a:spcAft>
              <a:buClr>
                <a:schemeClr val="dk1"/>
              </a:buClr>
              <a:buSzPts val="3200"/>
              <a:buFont typeface="Verdana"/>
              <a:buNone/>
            </a:pPr>
            <a:r>
              <a:rPr lang="en" sz="3600">
                <a:solidFill>
                  <a:schemeClr val="dk1"/>
                </a:solidFill>
              </a:rPr>
              <a:t>Formative Assessment</a:t>
            </a:r>
            <a:endParaRPr sz="3600">
              <a:solidFill>
                <a:schemeClr val="dk1"/>
              </a:solidFill>
            </a:endParaRPr>
          </a:p>
        </p:txBody>
      </p:sp>
      <p:sp>
        <p:nvSpPr>
          <p:cNvPr id="482" name="Google Shape;482;p13"/>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Autofit/>
          </a:bodyPr>
          <a:lstStyle/>
          <a:p>
            <a:pPr indent="-400050" lvl="0" marL="457200" rtl="0" algn="l">
              <a:lnSpc>
                <a:spcPct val="100000"/>
              </a:lnSpc>
              <a:spcBef>
                <a:spcPts val="560"/>
              </a:spcBef>
              <a:spcAft>
                <a:spcPts val="0"/>
              </a:spcAft>
              <a:buSzPts val="2700"/>
              <a:buAutoNum type="arabicPeriod"/>
            </a:pPr>
            <a:r>
              <a:rPr lang="en" sz="2700"/>
              <a:t>Clarify, share, and understand learning intentions and success criteria</a:t>
            </a:r>
            <a:endParaRPr sz="2700"/>
          </a:p>
          <a:p>
            <a:pPr indent="-400050" lvl="0" marL="457200" rtl="0" algn="l">
              <a:lnSpc>
                <a:spcPct val="100000"/>
              </a:lnSpc>
              <a:spcBef>
                <a:spcPts val="0"/>
              </a:spcBef>
              <a:spcAft>
                <a:spcPts val="0"/>
              </a:spcAft>
              <a:buSzPts val="2700"/>
              <a:buAutoNum type="arabicPeriod"/>
            </a:pPr>
            <a:r>
              <a:rPr lang="en" sz="2700"/>
              <a:t>Find out what students have learned</a:t>
            </a:r>
            <a:endParaRPr sz="2700"/>
          </a:p>
          <a:p>
            <a:pPr indent="-400050" lvl="0" marL="457200" rtl="0" algn="l">
              <a:lnSpc>
                <a:spcPct val="100000"/>
              </a:lnSpc>
              <a:spcBef>
                <a:spcPts val="0"/>
              </a:spcBef>
              <a:spcAft>
                <a:spcPts val="0"/>
              </a:spcAft>
              <a:buSzPts val="2700"/>
              <a:buAutoNum type="arabicPeriod"/>
            </a:pPr>
            <a:r>
              <a:rPr lang="en" sz="2700"/>
              <a:t>Provide feedback that moves learning forward</a:t>
            </a:r>
            <a:endParaRPr sz="2700"/>
          </a:p>
          <a:p>
            <a:pPr indent="-400050" lvl="0" marL="457200" rtl="0" algn="l">
              <a:lnSpc>
                <a:spcPct val="100000"/>
              </a:lnSpc>
              <a:spcBef>
                <a:spcPts val="0"/>
              </a:spcBef>
              <a:spcAft>
                <a:spcPts val="0"/>
              </a:spcAft>
              <a:buSzPts val="2700"/>
              <a:buAutoNum type="arabicPeriod"/>
            </a:pPr>
            <a:r>
              <a:rPr lang="en" sz="2700"/>
              <a:t>Activate students as instructional resources for one another</a:t>
            </a:r>
            <a:endParaRPr sz="2700"/>
          </a:p>
          <a:p>
            <a:pPr indent="-400050" lvl="0" marL="457200" rtl="0" algn="l">
              <a:lnSpc>
                <a:spcPct val="100000"/>
              </a:lnSpc>
              <a:spcBef>
                <a:spcPts val="0"/>
              </a:spcBef>
              <a:spcAft>
                <a:spcPts val="0"/>
              </a:spcAft>
              <a:buSzPts val="2700"/>
              <a:buAutoNum type="arabicPeriod"/>
            </a:pPr>
            <a:r>
              <a:rPr b="1" lang="en" sz="2700"/>
              <a:t>Activate students as owners of their own learning</a:t>
            </a:r>
            <a:endParaRPr b="1" sz="2700"/>
          </a:p>
        </p:txBody>
      </p:sp>
      <p:sp>
        <p:nvSpPr>
          <p:cNvPr id="483" name="Google Shape;483;p13"/>
          <p:cNvSpPr txBox="1"/>
          <p:nvPr>
            <p:ph idx="11" type="ftr"/>
          </p:nvPr>
        </p:nvSpPr>
        <p:spPr>
          <a:xfrm>
            <a:off x="638300" y="6356350"/>
            <a:ext cx="72441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A8C"/>
              </a:buClr>
              <a:buSzPts val="1400"/>
              <a:buFont typeface="Verdana"/>
              <a:buNone/>
            </a:pPr>
            <a:r>
              <a:rPr lang="en" sz="2100">
                <a:solidFill>
                  <a:srgbClr val="000000"/>
                </a:solidFill>
              </a:rPr>
              <a:t>Wiliam, D. (2011). </a:t>
            </a:r>
            <a:r>
              <a:rPr i="1" lang="en" sz="2100">
                <a:solidFill>
                  <a:srgbClr val="000000"/>
                </a:solidFill>
              </a:rPr>
              <a:t>Embedded Formative Assessment</a:t>
            </a:r>
            <a:endParaRPr sz="2100">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7" name="Shape 487"/>
        <p:cNvGrpSpPr/>
        <p:nvPr/>
      </p:nvGrpSpPr>
      <p:grpSpPr>
        <a:xfrm>
          <a:off x="0" y="0"/>
          <a:ext cx="0" cy="0"/>
          <a:chOff x="0" y="0"/>
          <a:chExt cx="0" cy="0"/>
        </a:xfrm>
      </p:grpSpPr>
      <p:sp>
        <p:nvSpPr>
          <p:cNvPr id="488" name="Google Shape;488;gd1ca4028fe_0_67"/>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rmAutofit/>
          </a:bodyPr>
          <a:lstStyle/>
          <a:p>
            <a:pPr indent="-381000" lvl="0" marL="457200" rtl="0" algn="l">
              <a:lnSpc>
                <a:spcPct val="100000"/>
              </a:lnSpc>
              <a:spcBef>
                <a:spcPts val="360"/>
              </a:spcBef>
              <a:spcAft>
                <a:spcPts val="0"/>
              </a:spcAft>
              <a:buSzPts val="2400"/>
              <a:buChar char="•"/>
            </a:pPr>
            <a:r>
              <a:rPr lang="en" sz="2400"/>
              <a:t>Pose a topic and allow students to share their feelings by holding up a number.</a:t>
            </a:r>
            <a:endParaRPr sz="2400"/>
          </a:p>
          <a:p>
            <a:pPr indent="-381000" lvl="1" marL="914400" rtl="0" algn="l">
              <a:lnSpc>
                <a:spcPct val="100000"/>
              </a:lnSpc>
              <a:spcBef>
                <a:spcPts val="0"/>
              </a:spcBef>
              <a:spcAft>
                <a:spcPts val="0"/>
              </a:spcAft>
              <a:buSzPts val="2400"/>
              <a:buChar char="–"/>
            </a:pPr>
            <a:r>
              <a:rPr lang="en" sz="2400"/>
              <a:t>0: very uneasy and need more support</a:t>
            </a:r>
            <a:endParaRPr sz="2400"/>
          </a:p>
          <a:p>
            <a:pPr indent="-381000" lvl="1" marL="914400" rtl="0" algn="l">
              <a:lnSpc>
                <a:spcPct val="100000"/>
              </a:lnSpc>
              <a:spcBef>
                <a:spcPts val="0"/>
              </a:spcBef>
              <a:spcAft>
                <a:spcPts val="0"/>
              </a:spcAft>
              <a:buSzPts val="2400"/>
              <a:buChar char="–"/>
            </a:pPr>
            <a:r>
              <a:rPr lang="en" sz="2400"/>
              <a:t>5: Comfortable, excited and ready to go</a:t>
            </a:r>
            <a:endParaRPr sz="2400"/>
          </a:p>
          <a:p>
            <a:pPr indent="-381000" lvl="0" marL="457200" rtl="0" algn="l">
              <a:lnSpc>
                <a:spcPct val="100000"/>
              </a:lnSpc>
              <a:spcBef>
                <a:spcPts val="0"/>
              </a:spcBef>
              <a:spcAft>
                <a:spcPts val="0"/>
              </a:spcAft>
              <a:buSzPts val="2400"/>
              <a:buChar char="•"/>
            </a:pPr>
            <a:r>
              <a:rPr lang="en" sz="2400"/>
              <a:t>Work with students to create the description of what each number means </a:t>
            </a:r>
            <a:endParaRPr sz="2400"/>
          </a:p>
          <a:p>
            <a:pPr indent="-381000" lvl="0" marL="457200" rtl="0" algn="l">
              <a:lnSpc>
                <a:spcPct val="100000"/>
              </a:lnSpc>
              <a:spcBef>
                <a:spcPts val="0"/>
              </a:spcBef>
              <a:spcAft>
                <a:spcPts val="0"/>
              </a:spcAft>
              <a:buSzPts val="2400"/>
              <a:buChar char="•"/>
            </a:pPr>
            <a:r>
              <a:rPr lang="en" sz="2400"/>
              <a:t>Examples:</a:t>
            </a:r>
            <a:endParaRPr sz="2400"/>
          </a:p>
          <a:p>
            <a:pPr indent="-381000" lvl="1" marL="914400" rtl="0" algn="l">
              <a:lnSpc>
                <a:spcPct val="100000"/>
              </a:lnSpc>
              <a:spcBef>
                <a:spcPts val="0"/>
              </a:spcBef>
              <a:spcAft>
                <a:spcPts val="0"/>
              </a:spcAft>
              <a:buSzPts val="2400"/>
              <a:buChar char="–"/>
            </a:pPr>
            <a:r>
              <a:rPr lang="en" sz="2400"/>
              <a:t>How happy are you to come back to school after the weekend?</a:t>
            </a:r>
            <a:endParaRPr sz="2400"/>
          </a:p>
          <a:p>
            <a:pPr indent="-381000" lvl="1" marL="914400" rtl="0" algn="l">
              <a:lnSpc>
                <a:spcPct val="100000"/>
              </a:lnSpc>
              <a:spcBef>
                <a:spcPts val="0"/>
              </a:spcBef>
              <a:spcAft>
                <a:spcPts val="0"/>
              </a:spcAft>
              <a:buSzPts val="2400"/>
              <a:buChar char="–"/>
            </a:pPr>
            <a:r>
              <a:rPr lang="en" sz="2400"/>
              <a:t>How are you feeling about that activity? That concept? The upcoming test?</a:t>
            </a:r>
            <a:endParaRPr sz="2400"/>
          </a:p>
          <a:p>
            <a:pPr indent="0" lvl="0" marL="0" rtl="0" algn="l">
              <a:lnSpc>
                <a:spcPct val="100000"/>
              </a:lnSpc>
              <a:spcBef>
                <a:spcPts val="360"/>
              </a:spcBef>
              <a:spcAft>
                <a:spcPts val="0"/>
              </a:spcAft>
              <a:buSzPts val="1800"/>
              <a:buNone/>
            </a:pPr>
            <a:r>
              <a:t/>
            </a:r>
            <a:endParaRPr sz="2400"/>
          </a:p>
          <a:p>
            <a:pPr indent="0" lvl="0" marL="0" rtl="0" algn="l">
              <a:lnSpc>
                <a:spcPct val="100000"/>
              </a:lnSpc>
              <a:spcBef>
                <a:spcPts val="360"/>
              </a:spcBef>
              <a:spcAft>
                <a:spcPts val="0"/>
              </a:spcAft>
              <a:buSzPts val="1800"/>
              <a:buNone/>
            </a:pPr>
            <a:r>
              <a:t/>
            </a:r>
            <a:endParaRPr sz="2400"/>
          </a:p>
          <a:p>
            <a:pPr indent="0" lvl="0" marL="0" rtl="0" algn="l">
              <a:lnSpc>
                <a:spcPct val="100000"/>
              </a:lnSpc>
              <a:spcBef>
                <a:spcPts val="360"/>
              </a:spcBef>
              <a:spcAft>
                <a:spcPts val="0"/>
              </a:spcAft>
              <a:buSzPts val="1800"/>
              <a:buNone/>
            </a:pPr>
            <a:r>
              <a:t/>
            </a:r>
            <a:endParaRPr/>
          </a:p>
        </p:txBody>
      </p:sp>
      <p:sp>
        <p:nvSpPr>
          <p:cNvPr id="489" name="Google Shape;489;gd1ca4028fe_0_67"/>
          <p:cNvSpPr txBox="1"/>
          <p:nvPr>
            <p:ph type="title"/>
          </p:nvPr>
        </p:nvSpPr>
        <p:spPr>
          <a:xfrm>
            <a:off x="228600" y="228600"/>
            <a:ext cx="8686800" cy="1143000"/>
          </a:xfrm>
          <a:prstGeom prst="rect">
            <a:avLst/>
          </a:prstGeom>
          <a:solidFill>
            <a:srgbClr val="A9DCF2">
              <a:alpha val="63921"/>
            </a:srgbClr>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
                <a:solidFill>
                  <a:schemeClr val="dk1"/>
                </a:solidFill>
              </a:rPr>
              <a:t>Fist to Five</a:t>
            </a:r>
            <a:endParaRPr>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g8afce3be35_3_670"/>
          <p:cNvSpPr txBox="1"/>
          <p:nvPr/>
        </p:nvSpPr>
        <p:spPr>
          <a:xfrm>
            <a:off x="457200" y="1426950"/>
            <a:ext cx="8229600" cy="526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990000"/>
                </a:solidFill>
                <a:latin typeface="Verdana"/>
                <a:ea typeface="Verdana"/>
                <a:cs typeface="Verdana"/>
                <a:sym typeface="Verdana"/>
              </a:rPr>
              <a:t>Self-regulated Learning</a:t>
            </a:r>
            <a:endParaRPr b="0" i="0" sz="3000" u="none" cap="none" strike="noStrike">
              <a:solidFill>
                <a:srgbClr val="000000"/>
              </a:solidFill>
              <a:latin typeface="Verdana"/>
              <a:ea typeface="Verdana"/>
              <a:cs typeface="Verdana"/>
              <a:sym typeface="Verdana"/>
            </a:endParaRPr>
          </a:p>
          <a:p>
            <a:pPr indent="-419100" lvl="0" marL="457200" marR="0" rtl="0" algn="l">
              <a:lnSpc>
                <a:spcPct val="100000"/>
              </a:lnSpc>
              <a:spcBef>
                <a:spcPts val="0"/>
              </a:spcBef>
              <a:spcAft>
                <a:spcPts val="0"/>
              </a:spcAft>
              <a:buClr>
                <a:srgbClr val="000000"/>
              </a:buClr>
              <a:buSzPts val="3000"/>
              <a:buFont typeface="Verdana"/>
              <a:buChar char="●"/>
            </a:pPr>
            <a:r>
              <a:rPr b="0" i="0" lang="en" sz="3000" u="none" cap="none" strike="noStrike">
                <a:solidFill>
                  <a:srgbClr val="000000"/>
                </a:solidFill>
                <a:latin typeface="Verdana"/>
                <a:ea typeface="Verdana"/>
                <a:cs typeface="Verdana"/>
                <a:sym typeface="Verdana"/>
              </a:rPr>
              <a:t>Share learning goals</a:t>
            </a:r>
            <a:endParaRPr b="0" i="0" sz="3000" u="none" cap="none" strike="noStrike">
              <a:solidFill>
                <a:srgbClr val="000000"/>
              </a:solidFill>
              <a:latin typeface="Verdana"/>
              <a:ea typeface="Verdana"/>
              <a:cs typeface="Verdana"/>
              <a:sym typeface="Verdana"/>
            </a:endParaRPr>
          </a:p>
          <a:p>
            <a:pPr indent="-419100" lvl="0" marL="457200" marR="0" rtl="0" algn="l">
              <a:lnSpc>
                <a:spcPct val="100000"/>
              </a:lnSpc>
              <a:spcBef>
                <a:spcPts val="0"/>
              </a:spcBef>
              <a:spcAft>
                <a:spcPts val="0"/>
              </a:spcAft>
              <a:buClr>
                <a:srgbClr val="000000"/>
              </a:buClr>
              <a:buSzPts val="3000"/>
              <a:buFont typeface="Verdana"/>
              <a:buChar char="●"/>
            </a:pPr>
            <a:r>
              <a:rPr b="0" i="0" lang="en" sz="3000" u="none" cap="none" strike="noStrike">
                <a:solidFill>
                  <a:srgbClr val="000000"/>
                </a:solidFill>
                <a:latin typeface="Verdana"/>
                <a:ea typeface="Verdana"/>
                <a:cs typeface="Verdana"/>
                <a:sym typeface="Verdana"/>
              </a:rPr>
              <a:t>Promote the belief that learning is incremental</a:t>
            </a:r>
            <a:endParaRPr b="0" i="0" sz="3000" u="none" cap="none" strike="noStrike">
              <a:solidFill>
                <a:srgbClr val="000000"/>
              </a:solidFill>
              <a:latin typeface="Verdana"/>
              <a:ea typeface="Verdana"/>
              <a:cs typeface="Verdana"/>
              <a:sym typeface="Verdana"/>
            </a:endParaRPr>
          </a:p>
          <a:p>
            <a:pPr indent="-419100" lvl="0" marL="457200" marR="0" rtl="0" algn="l">
              <a:lnSpc>
                <a:spcPct val="100000"/>
              </a:lnSpc>
              <a:spcBef>
                <a:spcPts val="0"/>
              </a:spcBef>
              <a:spcAft>
                <a:spcPts val="0"/>
              </a:spcAft>
              <a:buClr>
                <a:srgbClr val="000000"/>
              </a:buClr>
              <a:buSzPts val="3000"/>
              <a:buFont typeface="Verdana"/>
              <a:buChar char="●"/>
            </a:pPr>
            <a:r>
              <a:rPr b="0" i="0" lang="en" sz="3000" u="none" cap="none" strike="noStrike">
                <a:solidFill>
                  <a:srgbClr val="000000"/>
                </a:solidFill>
                <a:latin typeface="Verdana"/>
                <a:ea typeface="Verdana"/>
                <a:cs typeface="Verdana"/>
                <a:sym typeface="Verdana"/>
              </a:rPr>
              <a:t>Decrease comparisons with others</a:t>
            </a:r>
            <a:endParaRPr b="0" i="0" sz="3000" u="none" cap="none" strike="noStrike">
              <a:solidFill>
                <a:srgbClr val="000000"/>
              </a:solidFill>
              <a:latin typeface="Verdana"/>
              <a:ea typeface="Verdana"/>
              <a:cs typeface="Verdana"/>
              <a:sym typeface="Verdana"/>
            </a:endParaRPr>
          </a:p>
          <a:p>
            <a:pPr indent="-419100" lvl="0" marL="457200" marR="0" rtl="0" algn="l">
              <a:lnSpc>
                <a:spcPct val="100000"/>
              </a:lnSpc>
              <a:spcBef>
                <a:spcPts val="0"/>
              </a:spcBef>
              <a:spcAft>
                <a:spcPts val="0"/>
              </a:spcAft>
              <a:buClr>
                <a:srgbClr val="000000"/>
              </a:buClr>
              <a:buSzPts val="3000"/>
              <a:buFont typeface="Verdana"/>
              <a:buChar char="●"/>
            </a:pPr>
            <a:r>
              <a:rPr b="0" i="0" lang="en" sz="3000" u="none" cap="none" strike="noStrike">
                <a:solidFill>
                  <a:srgbClr val="000000"/>
                </a:solidFill>
                <a:latin typeface="Verdana"/>
                <a:ea typeface="Verdana"/>
                <a:cs typeface="Verdana"/>
                <a:sym typeface="Verdana"/>
              </a:rPr>
              <a:t>Provide feedback that moves them forward</a:t>
            </a:r>
            <a:endParaRPr b="0" i="0" sz="3000" u="none" cap="none" strike="noStrike">
              <a:solidFill>
                <a:srgbClr val="000000"/>
              </a:solidFill>
              <a:latin typeface="Verdana"/>
              <a:ea typeface="Verdana"/>
              <a:cs typeface="Verdana"/>
              <a:sym typeface="Verdana"/>
            </a:endParaRPr>
          </a:p>
          <a:p>
            <a:pPr indent="-400050" lvl="0" marL="457200" marR="0" rtl="0" algn="l">
              <a:lnSpc>
                <a:spcPct val="100000"/>
              </a:lnSpc>
              <a:spcBef>
                <a:spcPts val="0"/>
              </a:spcBef>
              <a:spcAft>
                <a:spcPts val="0"/>
              </a:spcAft>
              <a:buClr>
                <a:srgbClr val="000000"/>
              </a:buClr>
              <a:buSzPts val="2700"/>
              <a:buFont typeface="Verdana"/>
              <a:buChar char="●"/>
            </a:pPr>
            <a:r>
              <a:rPr b="0" i="0" lang="en" sz="3000" u="none" cap="none" strike="noStrike">
                <a:solidFill>
                  <a:srgbClr val="000000"/>
                </a:solidFill>
                <a:latin typeface="Verdana"/>
                <a:ea typeface="Verdana"/>
                <a:cs typeface="Verdana"/>
                <a:sym typeface="Verdana"/>
              </a:rPr>
              <a:t>Transfer control of the learning from teacher to student</a:t>
            </a:r>
            <a:r>
              <a:rPr b="0" i="0" lang="en" sz="2900" u="none" cap="none" strike="noStrike">
                <a:solidFill>
                  <a:srgbClr val="000000"/>
                </a:solidFill>
                <a:latin typeface="Verdana"/>
                <a:ea typeface="Verdana"/>
                <a:cs typeface="Verdana"/>
                <a:sym typeface="Verdana"/>
              </a:rPr>
              <a:t> </a:t>
            </a:r>
            <a:endParaRPr b="0" i="0" sz="2700" u="none" cap="none" strike="noStrike">
              <a:solidFill>
                <a:srgbClr val="000000"/>
              </a:solidFill>
              <a:latin typeface="Verdana"/>
              <a:ea typeface="Verdana"/>
              <a:cs typeface="Verdana"/>
              <a:sym typeface="Verdana"/>
            </a:endParaRPr>
          </a:p>
        </p:txBody>
      </p:sp>
      <p:sp>
        <p:nvSpPr>
          <p:cNvPr id="496" name="Google Shape;496;g8afce3be35_3_670"/>
          <p:cNvSpPr txBox="1"/>
          <p:nvPr>
            <p:ph type="title"/>
          </p:nvPr>
        </p:nvSpPr>
        <p:spPr>
          <a:xfrm>
            <a:off x="457200" y="200288"/>
            <a:ext cx="8229600" cy="1143000"/>
          </a:xfrm>
          <a:prstGeom prst="rect">
            <a:avLst/>
          </a:prstGeom>
          <a:solidFill>
            <a:srgbClr val="A9DCF2">
              <a:alpha val="63137"/>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 sz="3600"/>
              <a:t>Focus on: Activate students as owners of their own learning</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1" name="Shape 501"/>
        <p:cNvGrpSpPr/>
        <p:nvPr/>
      </p:nvGrpSpPr>
      <p:grpSpPr>
        <a:xfrm>
          <a:off x="0" y="0"/>
          <a:ext cx="0" cy="0"/>
          <a:chOff x="0" y="0"/>
          <a:chExt cx="0" cy="0"/>
        </a:xfrm>
      </p:grpSpPr>
      <p:sp>
        <p:nvSpPr>
          <p:cNvPr id="502" name="Google Shape;502;ge345775864_1_11"/>
          <p:cNvSpPr txBox="1"/>
          <p:nvPr>
            <p:ph idx="4294967295" type="title"/>
          </p:nvPr>
        </p:nvSpPr>
        <p:spPr>
          <a:xfrm>
            <a:off x="457200" y="274638"/>
            <a:ext cx="8229600" cy="1143000"/>
          </a:xfrm>
          <a:prstGeom prst="rect">
            <a:avLst/>
          </a:prstGeom>
          <a:solidFill>
            <a:srgbClr val="A9DCF2">
              <a:alpha val="60000"/>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800"/>
              <a:buFont typeface="Verdana"/>
              <a:buNone/>
            </a:pPr>
            <a:r>
              <a:rPr lang="en" sz="3600"/>
              <a:t>How to support students to become owners of their learning</a:t>
            </a:r>
            <a:endParaRPr sz="3600"/>
          </a:p>
        </p:txBody>
      </p:sp>
      <p:sp>
        <p:nvSpPr>
          <p:cNvPr id="503" name="Google Shape;503;ge345775864_1_11"/>
          <p:cNvSpPr txBox="1"/>
          <p:nvPr>
            <p:ph idx="4294967295" type="body"/>
          </p:nvPr>
        </p:nvSpPr>
        <p:spPr>
          <a:xfrm>
            <a:off x="457200" y="2281225"/>
            <a:ext cx="4040100" cy="3951300"/>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560"/>
              </a:spcBef>
              <a:spcAft>
                <a:spcPts val="0"/>
              </a:spcAft>
              <a:buClr>
                <a:schemeClr val="dk1"/>
              </a:buClr>
              <a:buSzPts val="3200"/>
              <a:buChar char="•"/>
            </a:pPr>
            <a:r>
              <a:rPr lang="en" sz="2800"/>
              <a:t>Graphs </a:t>
            </a:r>
            <a:endParaRPr sz="2800"/>
          </a:p>
          <a:p>
            <a:pPr indent="-431800" lvl="0" marL="457200" rtl="0" algn="l">
              <a:lnSpc>
                <a:spcPct val="100000"/>
              </a:lnSpc>
              <a:spcBef>
                <a:spcPts val="560"/>
              </a:spcBef>
              <a:spcAft>
                <a:spcPts val="0"/>
              </a:spcAft>
              <a:buClr>
                <a:schemeClr val="dk1"/>
              </a:buClr>
              <a:buSzPts val="3200"/>
              <a:buChar char="•"/>
            </a:pPr>
            <a:r>
              <a:rPr lang="en" sz="2800"/>
              <a:t>Stars on rubrics (video)</a:t>
            </a:r>
            <a:endParaRPr sz="2800"/>
          </a:p>
          <a:p>
            <a:pPr indent="-431800" lvl="0" marL="457200" rtl="0" algn="l">
              <a:lnSpc>
                <a:spcPct val="100000"/>
              </a:lnSpc>
              <a:spcBef>
                <a:spcPts val="560"/>
              </a:spcBef>
              <a:spcAft>
                <a:spcPts val="0"/>
              </a:spcAft>
              <a:buClr>
                <a:schemeClr val="dk1"/>
              </a:buClr>
              <a:buSzPts val="3200"/>
              <a:buChar char="•"/>
            </a:pPr>
            <a:r>
              <a:rPr lang="en" sz="2800"/>
              <a:t>Project checklists</a:t>
            </a:r>
            <a:endParaRPr sz="2800"/>
          </a:p>
        </p:txBody>
      </p:sp>
      <p:sp>
        <p:nvSpPr>
          <p:cNvPr id="504" name="Google Shape;504;ge345775864_1_11"/>
          <p:cNvSpPr txBox="1"/>
          <p:nvPr>
            <p:ph idx="4294967295" type="body"/>
          </p:nvPr>
        </p:nvSpPr>
        <p:spPr>
          <a:xfrm>
            <a:off x="5105400" y="1535113"/>
            <a:ext cx="3581400" cy="639900"/>
          </a:xfrm>
          <a:prstGeom prst="rect">
            <a:avLst/>
          </a:prstGeom>
          <a:solidFill>
            <a:srgbClr val="E8F7EB"/>
          </a:solidFill>
          <a:ln>
            <a:noFill/>
          </a:ln>
        </p:spPr>
        <p:txBody>
          <a:bodyPr anchorCtr="0" anchor="b" bIns="45700" lIns="91425" spcFirstLastPara="1" rIns="91425" wrap="square" tIns="45700">
            <a:noAutofit/>
          </a:bodyPr>
          <a:lstStyle/>
          <a:p>
            <a:pPr indent="0" lvl="0" marL="0" rtl="0" algn="l">
              <a:lnSpc>
                <a:spcPct val="100000"/>
              </a:lnSpc>
              <a:spcBef>
                <a:spcPts val="420"/>
              </a:spcBef>
              <a:spcAft>
                <a:spcPts val="0"/>
              </a:spcAft>
              <a:buClr>
                <a:schemeClr val="dk1"/>
              </a:buClr>
              <a:buSzPts val="2100"/>
              <a:buNone/>
            </a:pPr>
            <a:r>
              <a:rPr b="1" lang="en" sz="2100"/>
              <a:t>Individual Understanding</a:t>
            </a:r>
            <a:endParaRPr b="1" sz="2100"/>
          </a:p>
        </p:txBody>
      </p:sp>
      <p:sp>
        <p:nvSpPr>
          <p:cNvPr id="505" name="Google Shape;505;ge345775864_1_11"/>
          <p:cNvSpPr txBox="1"/>
          <p:nvPr>
            <p:ph idx="4294967295" type="body"/>
          </p:nvPr>
        </p:nvSpPr>
        <p:spPr>
          <a:xfrm>
            <a:off x="4694700" y="2292500"/>
            <a:ext cx="4402800" cy="49248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560"/>
              </a:spcBef>
              <a:spcAft>
                <a:spcPts val="0"/>
              </a:spcAft>
              <a:buSzPts val="2800"/>
              <a:buChar char="•"/>
            </a:pPr>
            <a:r>
              <a:rPr lang="en" sz="2800"/>
              <a:t>Red/Green Disks or Cups</a:t>
            </a:r>
            <a:endParaRPr sz="2800"/>
          </a:p>
          <a:p>
            <a:pPr indent="-406400" lvl="0" marL="457200" rtl="0" algn="l">
              <a:lnSpc>
                <a:spcPct val="100000"/>
              </a:lnSpc>
              <a:spcBef>
                <a:spcPts val="0"/>
              </a:spcBef>
              <a:spcAft>
                <a:spcPts val="0"/>
              </a:spcAft>
              <a:buSzPts val="2800"/>
              <a:buChar char="•"/>
            </a:pPr>
            <a:r>
              <a:rPr lang="en" sz="2800"/>
              <a:t>What did we learn today?</a:t>
            </a:r>
            <a:endParaRPr sz="2800"/>
          </a:p>
          <a:p>
            <a:pPr indent="-406400" lvl="0" marL="457200" rtl="0" algn="l">
              <a:lnSpc>
                <a:spcPct val="100000"/>
              </a:lnSpc>
              <a:spcBef>
                <a:spcPts val="0"/>
              </a:spcBef>
              <a:spcAft>
                <a:spcPts val="0"/>
              </a:spcAft>
              <a:buSzPts val="2800"/>
              <a:buChar char="•"/>
            </a:pPr>
            <a:r>
              <a:rPr lang="en" sz="2800"/>
              <a:t>Learning logs</a:t>
            </a:r>
            <a:endParaRPr sz="2800"/>
          </a:p>
          <a:p>
            <a:pPr indent="-406400" lvl="0" marL="457200" rtl="0" algn="l">
              <a:lnSpc>
                <a:spcPct val="100000"/>
              </a:lnSpc>
              <a:spcBef>
                <a:spcPts val="0"/>
              </a:spcBef>
              <a:spcAft>
                <a:spcPts val="0"/>
              </a:spcAft>
              <a:buSzPts val="2800"/>
              <a:buChar char="•"/>
            </a:pPr>
            <a:r>
              <a:rPr lang="en" sz="2800"/>
              <a:t>“Personal best” selections</a:t>
            </a:r>
            <a:endParaRPr sz="2800"/>
          </a:p>
          <a:p>
            <a:pPr indent="0" lvl="0" marL="0" rtl="0" algn="l">
              <a:lnSpc>
                <a:spcPct val="100000"/>
              </a:lnSpc>
              <a:spcBef>
                <a:spcPts val="480"/>
              </a:spcBef>
              <a:spcAft>
                <a:spcPts val="0"/>
              </a:spcAft>
              <a:buClr>
                <a:schemeClr val="dk1"/>
              </a:buClr>
              <a:buSzPts val="2400"/>
              <a:buNone/>
            </a:pPr>
            <a:r>
              <a:t/>
            </a:r>
            <a:endParaRPr sz="1400"/>
          </a:p>
        </p:txBody>
      </p:sp>
      <p:sp>
        <p:nvSpPr>
          <p:cNvPr id="506" name="Google Shape;506;ge345775864_1_11"/>
          <p:cNvSpPr txBox="1"/>
          <p:nvPr>
            <p:ph idx="4294967295" type="body"/>
          </p:nvPr>
        </p:nvSpPr>
        <p:spPr>
          <a:xfrm>
            <a:off x="914400" y="1524000"/>
            <a:ext cx="3582900" cy="651000"/>
          </a:xfrm>
          <a:prstGeom prst="rect">
            <a:avLst/>
          </a:prstGeom>
          <a:solidFill>
            <a:srgbClr val="E8F7EB"/>
          </a:solidFill>
          <a:ln>
            <a:noFill/>
          </a:ln>
        </p:spPr>
        <p:txBody>
          <a:bodyPr anchorCtr="0" anchor="b" bIns="45700" lIns="91425" spcFirstLastPara="1" rIns="91425" wrap="square" tIns="45700">
            <a:noAutofit/>
          </a:bodyPr>
          <a:lstStyle/>
          <a:p>
            <a:pPr indent="-228600" lvl="0" marL="228600" rtl="0" algn="l">
              <a:lnSpc>
                <a:spcPct val="100000"/>
              </a:lnSpc>
              <a:spcBef>
                <a:spcPts val="420"/>
              </a:spcBef>
              <a:spcAft>
                <a:spcPts val="0"/>
              </a:spcAft>
              <a:buClr>
                <a:schemeClr val="dk1"/>
              </a:buClr>
              <a:buSzPts val="2100"/>
              <a:buNone/>
            </a:pPr>
            <a:r>
              <a:rPr b="1" lang="en" sz="2400"/>
              <a:t>Individual Tracking</a:t>
            </a:r>
            <a:endParaRPr b="1" sz="24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ge345775864_1_17"/>
          <p:cNvSpPr txBox="1"/>
          <p:nvPr>
            <p:ph type="title"/>
          </p:nvPr>
        </p:nvSpPr>
        <p:spPr>
          <a:xfrm>
            <a:off x="228600" y="228600"/>
            <a:ext cx="8686800" cy="1143000"/>
          </a:xfrm>
          <a:prstGeom prst="rect">
            <a:avLst/>
          </a:prstGeom>
          <a:solidFill>
            <a:srgbClr val="A9DCF2">
              <a:alpha val="63137"/>
            </a:srgbClr>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Verdana"/>
              <a:buNone/>
            </a:pPr>
            <a:r>
              <a:rPr lang="en">
                <a:solidFill>
                  <a:schemeClr val="dk1"/>
                </a:solidFill>
              </a:rPr>
              <a:t> Student self monitoring</a:t>
            </a:r>
            <a:endParaRPr/>
          </a:p>
        </p:txBody>
      </p:sp>
      <p:pic>
        <p:nvPicPr>
          <p:cNvPr descr="screenshot of a teacher as a part of a video&#10;" id="513" name="Google Shape;513;ge345775864_1_17">
            <a:hlinkClick r:id="rId3"/>
          </p:cNvPr>
          <p:cNvPicPr preferRelativeResize="0"/>
          <p:nvPr/>
        </p:nvPicPr>
        <p:blipFill rotWithShape="1">
          <a:blip r:embed="rId4">
            <a:alphaModFix/>
          </a:blip>
          <a:srcRect b="7593" l="8561" r="9357" t="13721"/>
          <a:stretch/>
        </p:blipFill>
        <p:spPr>
          <a:xfrm>
            <a:off x="228600" y="1614725"/>
            <a:ext cx="8686800" cy="443802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8" name="Shape 518"/>
        <p:cNvGrpSpPr/>
        <p:nvPr/>
      </p:nvGrpSpPr>
      <p:grpSpPr>
        <a:xfrm>
          <a:off x="0" y="0"/>
          <a:ext cx="0" cy="0"/>
          <a:chOff x="0" y="0"/>
          <a:chExt cx="0" cy="0"/>
        </a:xfrm>
      </p:grpSpPr>
      <p:sp>
        <p:nvSpPr>
          <p:cNvPr id="519" name="Google Shape;519;g8ace24f0b7_0_6"/>
          <p:cNvSpPr txBox="1"/>
          <p:nvPr>
            <p:ph type="title"/>
          </p:nvPr>
        </p:nvSpPr>
        <p:spPr>
          <a:xfrm>
            <a:off x="228600" y="228600"/>
            <a:ext cx="8686799" cy="1143000"/>
          </a:xfrm>
          <a:prstGeom prst="rect">
            <a:avLst/>
          </a:prstGeom>
          <a:solidFill>
            <a:srgbClr val="A9DCF2">
              <a:alpha val="62745"/>
            </a:srgbClr>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Verdana"/>
              <a:buNone/>
            </a:pPr>
            <a:r>
              <a:rPr lang="en">
                <a:solidFill>
                  <a:schemeClr val="dk1"/>
                </a:solidFill>
              </a:rPr>
              <a:t>Strategies for Scaffolding</a:t>
            </a:r>
            <a:endParaRPr/>
          </a:p>
        </p:txBody>
      </p:sp>
      <p:sp>
        <p:nvSpPr>
          <p:cNvPr id="520" name="Google Shape;520;g8ace24f0b7_0_6"/>
          <p:cNvSpPr txBox="1"/>
          <p:nvPr>
            <p:ph idx="1" type="body"/>
          </p:nvPr>
        </p:nvSpPr>
        <p:spPr>
          <a:xfrm>
            <a:off x="457200" y="1600200"/>
            <a:ext cx="8229600" cy="48807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15000"/>
              </a:lnSpc>
              <a:spcBef>
                <a:spcPts val="0"/>
              </a:spcBef>
              <a:spcAft>
                <a:spcPts val="0"/>
              </a:spcAft>
              <a:buClr>
                <a:schemeClr val="dk1"/>
              </a:buClr>
              <a:buSzPts val="3200"/>
              <a:buFont typeface="Verdana"/>
              <a:buAutoNum type="arabicPeriod"/>
            </a:pPr>
            <a:r>
              <a:rPr b="0" i="0" lang="en" sz="3200" u="none" cap="none" strike="noStrike">
                <a:solidFill>
                  <a:schemeClr val="dk1"/>
                </a:solidFill>
                <a:latin typeface="Verdana"/>
                <a:ea typeface="Verdana"/>
                <a:cs typeface="Verdana"/>
                <a:sym typeface="Verdana"/>
              </a:rPr>
              <a:t>Partnering</a:t>
            </a:r>
            <a:endParaRPr/>
          </a:p>
          <a:p>
            <a:pPr indent="-431800" lvl="0" marL="457200" marR="0" rtl="0" algn="l">
              <a:lnSpc>
                <a:spcPct val="115000"/>
              </a:lnSpc>
              <a:spcBef>
                <a:spcPts val="0"/>
              </a:spcBef>
              <a:spcAft>
                <a:spcPts val="0"/>
              </a:spcAft>
              <a:buClr>
                <a:schemeClr val="dk1"/>
              </a:buClr>
              <a:buSzPts val="3200"/>
              <a:buFont typeface="Verdana"/>
              <a:buAutoNum type="arabicPeriod"/>
            </a:pPr>
            <a:r>
              <a:rPr b="0" i="0" lang="en" sz="3200" u="none" cap="none" strike="noStrike">
                <a:solidFill>
                  <a:schemeClr val="dk1"/>
                </a:solidFill>
                <a:latin typeface="Verdana"/>
                <a:ea typeface="Verdana"/>
                <a:cs typeface="Verdana"/>
                <a:sym typeface="Verdana"/>
              </a:rPr>
              <a:t>Chunking</a:t>
            </a:r>
            <a:endParaRPr/>
          </a:p>
          <a:p>
            <a:pPr indent="-431800" lvl="0" marL="457200" marR="0" rtl="0" algn="l">
              <a:lnSpc>
                <a:spcPct val="115000"/>
              </a:lnSpc>
              <a:spcBef>
                <a:spcPts val="0"/>
              </a:spcBef>
              <a:spcAft>
                <a:spcPts val="0"/>
              </a:spcAft>
              <a:buClr>
                <a:schemeClr val="dk1"/>
              </a:buClr>
              <a:buSzPts val="3200"/>
              <a:buFont typeface="Verdana"/>
              <a:buAutoNum type="arabicPeriod"/>
            </a:pPr>
            <a:r>
              <a:rPr b="0" i="0" lang="en" sz="3200" u="none" cap="none" strike="noStrike">
                <a:solidFill>
                  <a:schemeClr val="dk1"/>
                </a:solidFill>
                <a:latin typeface="Verdana"/>
                <a:ea typeface="Verdana"/>
                <a:cs typeface="Verdana"/>
                <a:sym typeface="Verdana"/>
              </a:rPr>
              <a:t>Sequencing/Progress in Complexity</a:t>
            </a:r>
            <a:endParaRPr/>
          </a:p>
          <a:p>
            <a:pPr indent="-431800" lvl="0" marL="457200" marR="0" rtl="0" algn="l">
              <a:lnSpc>
                <a:spcPct val="115000"/>
              </a:lnSpc>
              <a:spcBef>
                <a:spcPts val="0"/>
              </a:spcBef>
              <a:spcAft>
                <a:spcPts val="0"/>
              </a:spcAft>
              <a:buClr>
                <a:schemeClr val="dk1"/>
              </a:buClr>
              <a:buSzPts val="3200"/>
              <a:buFont typeface="Verdana"/>
              <a:buAutoNum type="arabicPeriod"/>
            </a:pPr>
            <a:r>
              <a:rPr b="0" i="0" lang="en" sz="3200" u="none" cap="none" strike="noStrike">
                <a:solidFill>
                  <a:schemeClr val="dk1"/>
                </a:solidFill>
                <a:latin typeface="Verdana"/>
                <a:ea typeface="Verdana"/>
                <a:cs typeface="Verdana"/>
                <a:sym typeface="Verdana"/>
              </a:rPr>
              <a:t>Demonstrations and </a:t>
            </a:r>
            <a:r>
              <a:rPr lang="en"/>
              <a:t>c</a:t>
            </a:r>
            <a:r>
              <a:rPr b="0" i="0" lang="en" sz="3200" u="none" cap="none" strike="noStrike">
                <a:solidFill>
                  <a:schemeClr val="dk1"/>
                </a:solidFill>
                <a:latin typeface="Verdana"/>
                <a:ea typeface="Verdana"/>
                <a:cs typeface="Verdana"/>
                <a:sym typeface="Verdana"/>
              </a:rPr>
              <a:t>ompleted   </a:t>
            </a:r>
            <a:r>
              <a:rPr lang="en"/>
              <a:t>   m</a:t>
            </a:r>
            <a:r>
              <a:rPr b="0" i="0" lang="en" sz="3200" u="none" cap="none" strike="noStrike">
                <a:solidFill>
                  <a:schemeClr val="dk1"/>
                </a:solidFill>
                <a:latin typeface="Verdana"/>
                <a:ea typeface="Verdana"/>
                <a:cs typeface="Verdana"/>
                <a:sym typeface="Verdana"/>
              </a:rPr>
              <a:t>odels</a:t>
            </a:r>
            <a:endParaRPr sz="1000"/>
          </a:p>
          <a:p>
            <a:pPr indent="-431800" lvl="0" marL="457200" marR="0" rtl="0" algn="l">
              <a:lnSpc>
                <a:spcPct val="115000"/>
              </a:lnSpc>
              <a:spcBef>
                <a:spcPts val="0"/>
              </a:spcBef>
              <a:spcAft>
                <a:spcPts val="0"/>
              </a:spcAft>
              <a:buClr>
                <a:schemeClr val="dk1"/>
              </a:buClr>
              <a:buSzPts val="3200"/>
              <a:buFont typeface="Verdana"/>
              <a:buAutoNum type="arabicPeriod"/>
            </a:pPr>
            <a:r>
              <a:rPr b="0" i="0" lang="en" sz="3200" u="none" cap="none" strike="noStrike">
                <a:solidFill>
                  <a:schemeClr val="dk1"/>
                </a:solidFill>
                <a:latin typeface="Verdana"/>
                <a:ea typeface="Verdana"/>
                <a:cs typeface="Verdana"/>
                <a:sym typeface="Verdana"/>
              </a:rPr>
              <a:t>Provid</a:t>
            </a:r>
            <a:r>
              <a:rPr lang="en"/>
              <a:t>e</a:t>
            </a:r>
            <a:r>
              <a:rPr b="0" i="0" lang="en" sz="3200" u="none" cap="none" strike="noStrike">
                <a:solidFill>
                  <a:schemeClr val="dk1"/>
                </a:solidFill>
                <a:latin typeface="Verdana"/>
                <a:ea typeface="Verdana"/>
                <a:cs typeface="Verdana"/>
                <a:sym typeface="Verdana"/>
              </a:rPr>
              <a:t> </a:t>
            </a:r>
            <a:r>
              <a:rPr lang="en"/>
              <a:t>h</a:t>
            </a:r>
            <a:r>
              <a:rPr b="0" i="0" lang="en" sz="3200" u="none" cap="none" strike="noStrike">
                <a:solidFill>
                  <a:schemeClr val="dk1"/>
                </a:solidFill>
                <a:latin typeface="Verdana"/>
                <a:ea typeface="Verdana"/>
                <a:cs typeface="Verdana"/>
                <a:sym typeface="Verdana"/>
              </a:rPr>
              <a:t>ints and </a:t>
            </a:r>
            <a:r>
              <a:rPr lang="en"/>
              <a:t>p</a:t>
            </a:r>
            <a:r>
              <a:rPr b="0" i="0" lang="en" sz="3200" u="none" cap="none" strike="noStrike">
                <a:solidFill>
                  <a:schemeClr val="dk1"/>
                </a:solidFill>
                <a:latin typeface="Verdana"/>
                <a:ea typeface="Verdana"/>
                <a:cs typeface="Verdana"/>
                <a:sym typeface="Verdana"/>
              </a:rPr>
              <a:t>rompts</a:t>
            </a:r>
            <a:endParaRPr/>
          </a:p>
          <a:p>
            <a:pPr indent="-431800" lvl="0" marL="457200" marR="0" rtl="0" algn="l">
              <a:lnSpc>
                <a:spcPct val="115000"/>
              </a:lnSpc>
              <a:spcBef>
                <a:spcPts val="0"/>
              </a:spcBef>
              <a:spcAft>
                <a:spcPts val="0"/>
              </a:spcAft>
              <a:buClr>
                <a:schemeClr val="dk1"/>
              </a:buClr>
              <a:buSzPts val="3200"/>
              <a:buFont typeface="Verdana"/>
              <a:buAutoNum type="arabicPeriod"/>
            </a:pPr>
            <a:r>
              <a:rPr b="0" i="0" lang="en" sz="3200" u="none" cap="none" strike="noStrike">
                <a:solidFill>
                  <a:schemeClr val="dk1"/>
                </a:solidFill>
                <a:latin typeface="Verdana"/>
                <a:ea typeface="Verdana"/>
                <a:cs typeface="Verdana"/>
                <a:sym typeface="Verdana"/>
              </a:rPr>
              <a:t>Provide </a:t>
            </a:r>
            <a:r>
              <a:rPr lang="en"/>
              <a:t>a</a:t>
            </a:r>
            <a:r>
              <a:rPr b="0" i="0" lang="en" sz="3200" u="none" cap="none" strike="noStrike">
                <a:solidFill>
                  <a:schemeClr val="dk1"/>
                </a:solidFill>
                <a:latin typeface="Verdana"/>
                <a:ea typeface="Verdana"/>
                <a:cs typeface="Verdana"/>
                <a:sym typeface="Verdana"/>
              </a:rPr>
              <a:t>ids </a:t>
            </a:r>
            <a:r>
              <a:rPr lang="en"/>
              <a:t>s</a:t>
            </a:r>
            <a:r>
              <a:rPr b="0" i="0" lang="en" sz="3200" u="none" cap="none" strike="noStrike">
                <a:solidFill>
                  <a:schemeClr val="dk1"/>
                </a:solidFill>
                <a:latin typeface="Verdana"/>
                <a:ea typeface="Verdana"/>
                <a:cs typeface="Verdana"/>
                <a:sym typeface="Verdana"/>
              </a:rPr>
              <a:t>uch as cue </a:t>
            </a:r>
            <a:r>
              <a:rPr lang="en"/>
              <a:t>c</a:t>
            </a:r>
            <a:r>
              <a:rPr b="0" i="0" lang="en" sz="3200" u="none" cap="none" strike="noStrike">
                <a:solidFill>
                  <a:schemeClr val="dk1"/>
                </a:solidFill>
                <a:latin typeface="Verdana"/>
                <a:ea typeface="Verdana"/>
                <a:cs typeface="Verdana"/>
                <a:sym typeface="Verdana"/>
              </a:rPr>
              <a:t>ards and  </a:t>
            </a:r>
            <a:r>
              <a:rPr lang="en"/>
              <a:t>c</a:t>
            </a:r>
            <a:r>
              <a:rPr b="0" i="0" lang="en" sz="3200" u="none" cap="none" strike="noStrike">
                <a:solidFill>
                  <a:schemeClr val="dk1"/>
                </a:solidFill>
                <a:latin typeface="Verdana"/>
                <a:ea typeface="Verdana"/>
                <a:cs typeface="Verdana"/>
                <a:sym typeface="Verdana"/>
              </a:rPr>
              <a:t>hecklists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4" name="Shape 524"/>
        <p:cNvGrpSpPr/>
        <p:nvPr/>
      </p:nvGrpSpPr>
      <p:grpSpPr>
        <a:xfrm>
          <a:off x="0" y="0"/>
          <a:ext cx="0" cy="0"/>
          <a:chOff x="0" y="0"/>
          <a:chExt cx="0" cy="0"/>
        </a:xfrm>
      </p:grpSpPr>
      <p:sp>
        <p:nvSpPr>
          <p:cNvPr id="525" name="Google Shape;525;g10c74994bb7_0_407"/>
          <p:cNvSpPr txBox="1"/>
          <p:nvPr>
            <p:ph type="title"/>
          </p:nvPr>
        </p:nvSpPr>
        <p:spPr>
          <a:xfrm>
            <a:off x="228600" y="228600"/>
            <a:ext cx="8686800" cy="1143000"/>
          </a:xfrm>
          <a:prstGeom prst="rect">
            <a:avLst/>
          </a:prstGeom>
          <a:solidFill>
            <a:srgbClr val="A9DCF2">
              <a:alpha val="63921"/>
            </a:srgbClr>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
                <a:solidFill>
                  <a:schemeClr val="dk1"/>
                </a:solidFill>
              </a:rPr>
              <a:t>Supporting Self Reflection</a:t>
            </a:r>
            <a:endParaRPr>
              <a:solidFill>
                <a:schemeClr val="dk1"/>
              </a:solidFill>
            </a:endParaRPr>
          </a:p>
        </p:txBody>
      </p:sp>
      <p:sp>
        <p:nvSpPr>
          <p:cNvPr id="526" name="Google Shape;526;g10c74994bb7_0_407"/>
          <p:cNvSpPr txBox="1"/>
          <p:nvPr>
            <p:ph idx="1" type="body"/>
          </p:nvPr>
        </p:nvSpPr>
        <p:spPr>
          <a:xfrm>
            <a:off x="228600" y="1600200"/>
            <a:ext cx="4705800" cy="4953900"/>
          </a:xfrm>
          <a:prstGeom prst="rect">
            <a:avLst/>
          </a:prstGeom>
          <a:noFill/>
          <a:ln>
            <a:noFill/>
          </a:ln>
        </p:spPr>
        <p:txBody>
          <a:bodyPr anchorCtr="0" anchor="t" bIns="45700" lIns="91425" spcFirstLastPara="1" rIns="91425" wrap="square" tIns="45700">
            <a:noAutofit/>
          </a:bodyPr>
          <a:lstStyle/>
          <a:p>
            <a:pPr indent="-368300" lvl="0" marL="457200" rtl="0" algn="l">
              <a:lnSpc>
                <a:spcPct val="100000"/>
              </a:lnSpc>
              <a:spcBef>
                <a:spcPts val="360"/>
              </a:spcBef>
              <a:spcAft>
                <a:spcPts val="0"/>
              </a:spcAft>
              <a:buClr>
                <a:schemeClr val="dk1"/>
              </a:buClr>
              <a:buSzPts val="2200"/>
              <a:buChar char="•"/>
            </a:pPr>
            <a:r>
              <a:rPr lang="en" sz="2200">
                <a:solidFill>
                  <a:schemeClr val="dk1"/>
                </a:solidFill>
              </a:rPr>
              <a:t>Ending an activity, class, meeting, or day with a quick reflection and share.</a:t>
            </a:r>
            <a:endParaRPr sz="2200">
              <a:solidFill>
                <a:schemeClr val="dk1"/>
              </a:solidFill>
            </a:endParaRPr>
          </a:p>
          <a:p>
            <a:pPr indent="-368300" lvl="0" marL="457200" rtl="0" algn="l">
              <a:lnSpc>
                <a:spcPct val="100000"/>
              </a:lnSpc>
              <a:spcBef>
                <a:spcPts val="360"/>
              </a:spcBef>
              <a:spcAft>
                <a:spcPts val="0"/>
              </a:spcAft>
              <a:buClr>
                <a:schemeClr val="dk1"/>
              </a:buClr>
              <a:buSzPts val="2200"/>
              <a:buChar char="•"/>
            </a:pPr>
            <a:r>
              <a:rPr lang="en" sz="2200">
                <a:solidFill>
                  <a:schemeClr val="dk1"/>
                </a:solidFill>
              </a:rPr>
              <a:t>Have each person share an:</a:t>
            </a:r>
            <a:endParaRPr sz="2200">
              <a:solidFill>
                <a:schemeClr val="dk1"/>
              </a:solidFill>
            </a:endParaRPr>
          </a:p>
          <a:p>
            <a:pPr indent="-355600" lvl="1" marL="914400" rtl="0" algn="l">
              <a:lnSpc>
                <a:spcPct val="100000"/>
              </a:lnSpc>
              <a:spcBef>
                <a:spcPts val="360"/>
              </a:spcBef>
              <a:spcAft>
                <a:spcPts val="0"/>
              </a:spcAft>
              <a:buClr>
                <a:schemeClr val="dk1"/>
              </a:buClr>
              <a:buSzPts val="2000"/>
              <a:buChar char="–"/>
            </a:pPr>
            <a:r>
              <a:rPr lang="en" sz="2000">
                <a:solidFill>
                  <a:schemeClr val="dk1"/>
                </a:solidFill>
              </a:rPr>
              <a:t>Appreciation: Something they appreciated </a:t>
            </a:r>
            <a:endParaRPr sz="2000">
              <a:solidFill>
                <a:schemeClr val="dk1"/>
              </a:solidFill>
            </a:endParaRPr>
          </a:p>
          <a:p>
            <a:pPr indent="-355600" lvl="1" marL="914400" rtl="0" algn="l">
              <a:lnSpc>
                <a:spcPct val="100000"/>
              </a:lnSpc>
              <a:spcBef>
                <a:spcPts val="360"/>
              </a:spcBef>
              <a:spcAft>
                <a:spcPts val="0"/>
              </a:spcAft>
              <a:buClr>
                <a:schemeClr val="dk1"/>
              </a:buClr>
              <a:buSzPts val="2000"/>
              <a:buChar char="–"/>
            </a:pPr>
            <a:r>
              <a:rPr lang="en" sz="2000"/>
              <a:t>Acknowledgement/Apology:</a:t>
            </a:r>
            <a:r>
              <a:rPr lang="en" sz="2000">
                <a:solidFill>
                  <a:schemeClr val="dk1"/>
                </a:solidFill>
              </a:rPr>
              <a:t> Something they might need to acknowledge </a:t>
            </a:r>
            <a:endParaRPr sz="2000"/>
          </a:p>
          <a:p>
            <a:pPr indent="-355600" lvl="1" marL="914400" rtl="0" algn="l">
              <a:lnSpc>
                <a:spcPct val="100000"/>
              </a:lnSpc>
              <a:spcBef>
                <a:spcPts val="360"/>
              </a:spcBef>
              <a:spcAft>
                <a:spcPts val="0"/>
              </a:spcAft>
              <a:buClr>
                <a:schemeClr val="dk1"/>
              </a:buClr>
              <a:buSzPts val="2000"/>
              <a:buChar char="–"/>
            </a:pPr>
            <a:r>
              <a:rPr lang="en" sz="2000">
                <a:solidFill>
                  <a:schemeClr val="dk1"/>
                </a:solidFill>
              </a:rPr>
              <a:t>Ah ha: something that they realized or learned.</a:t>
            </a:r>
            <a:endParaRPr sz="2000">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ge28ae0e647_0_20"/>
          <p:cNvSpPr txBox="1"/>
          <p:nvPr>
            <p:ph type="title"/>
          </p:nvPr>
        </p:nvSpPr>
        <p:spPr>
          <a:xfrm>
            <a:off x="457200" y="274638"/>
            <a:ext cx="8229600" cy="1143000"/>
          </a:xfrm>
          <a:prstGeom prst="rect">
            <a:avLst/>
          </a:prstGeom>
          <a:solidFill>
            <a:srgbClr val="A9DCF2">
              <a:alpha val="65098"/>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Verdana"/>
              <a:buNone/>
            </a:pPr>
            <a:r>
              <a:rPr lang="en"/>
              <a:t>Effective Feedback</a:t>
            </a:r>
            <a:endParaRPr/>
          </a:p>
        </p:txBody>
      </p:sp>
      <p:pic>
        <p:nvPicPr>
          <p:cNvPr descr="Barometer Hattie.preview.jpg" id="533" name="Google Shape;533;ge28ae0e647_0_20"/>
          <p:cNvPicPr preferRelativeResize="0"/>
          <p:nvPr/>
        </p:nvPicPr>
        <p:blipFill rotWithShape="1">
          <a:blip r:embed="rId3">
            <a:alphaModFix/>
          </a:blip>
          <a:srcRect b="0" l="0" r="0" t="0"/>
          <a:stretch/>
        </p:blipFill>
        <p:spPr>
          <a:xfrm>
            <a:off x="1392382" y="2731076"/>
            <a:ext cx="6096000" cy="3257550"/>
          </a:xfrm>
          <a:prstGeom prst="rect">
            <a:avLst/>
          </a:prstGeom>
          <a:noFill/>
          <a:ln>
            <a:noFill/>
          </a:ln>
        </p:spPr>
      </p:pic>
      <p:sp>
        <p:nvSpPr>
          <p:cNvPr id="534" name="Google Shape;534;ge28ae0e647_0_20"/>
          <p:cNvSpPr txBox="1"/>
          <p:nvPr/>
        </p:nvSpPr>
        <p:spPr>
          <a:xfrm>
            <a:off x="5284787" y="1433512"/>
            <a:ext cx="1863600" cy="95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44"/>
              </a:buClr>
              <a:buSzPts val="600"/>
              <a:buFont typeface="Times New Roman"/>
              <a:buNone/>
            </a:pPr>
            <a:r>
              <a:rPr b="0" i="0" lang="en" sz="2400" u="none" cap="none" strike="noStrike">
                <a:solidFill>
                  <a:schemeClr val="dk1"/>
                </a:solidFill>
                <a:latin typeface="Verdana"/>
                <a:ea typeface="Verdana"/>
                <a:cs typeface="Verdana"/>
                <a:sym typeface="Verdana"/>
              </a:rPr>
              <a:t>Direct Instruction</a:t>
            </a:r>
            <a:endParaRPr b="0" i="0" sz="1400" u="none" cap="none" strike="noStrike">
              <a:solidFill>
                <a:srgbClr val="000000"/>
              </a:solidFill>
              <a:latin typeface="Arial"/>
              <a:ea typeface="Arial"/>
              <a:cs typeface="Arial"/>
              <a:sym typeface="Arial"/>
            </a:endParaRPr>
          </a:p>
        </p:txBody>
      </p:sp>
      <p:sp>
        <p:nvSpPr>
          <p:cNvPr id="535" name="Google Shape;535;ge28ae0e647_0_20"/>
          <p:cNvSpPr txBox="1"/>
          <p:nvPr/>
        </p:nvSpPr>
        <p:spPr>
          <a:xfrm>
            <a:off x="7432964" y="1752601"/>
            <a:ext cx="2008200" cy="460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44"/>
              </a:buClr>
              <a:buSzPts val="600"/>
              <a:buFont typeface="Times New Roman"/>
              <a:buNone/>
            </a:pPr>
            <a:r>
              <a:rPr b="0" i="0" lang="en" sz="2400" u="none" cap="none" strike="noStrike">
                <a:solidFill>
                  <a:schemeClr val="dk1"/>
                </a:solidFill>
                <a:latin typeface="Verdana"/>
                <a:ea typeface="Verdana"/>
                <a:cs typeface="Verdana"/>
                <a:sym typeface="Verdana"/>
              </a:rPr>
              <a:t>Feedback</a:t>
            </a:r>
            <a:endParaRPr b="0" i="0" sz="1400" u="none" cap="none" strike="noStrike">
              <a:solidFill>
                <a:srgbClr val="000000"/>
              </a:solidFill>
              <a:latin typeface="Arial"/>
              <a:ea typeface="Arial"/>
              <a:cs typeface="Arial"/>
              <a:sym typeface="Arial"/>
            </a:endParaRPr>
          </a:p>
        </p:txBody>
      </p:sp>
      <p:sp>
        <p:nvSpPr>
          <p:cNvPr id="536" name="Google Shape;536;ge28ae0e647_0_20"/>
          <p:cNvSpPr txBox="1"/>
          <p:nvPr/>
        </p:nvSpPr>
        <p:spPr>
          <a:xfrm>
            <a:off x="7197648" y="2952000"/>
            <a:ext cx="1596300" cy="95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44"/>
              </a:buClr>
              <a:buSzPts val="600"/>
              <a:buFont typeface="Times New Roman"/>
              <a:buNone/>
            </a:pPr>
            <a:r>
              <a:rPr b="0" i="0" lang="en" sz="2400" u="none" cap="none" strike="noStrike">
                <a:solidFill>
                  <a:schemeClr val="dk1"/>
                </a:solidFill>
                <a:latin typeface="Verdana"/>
                <a:ea typeface="Verdana"/>
                <a:cs typeface="Verdana"/>
                <a:sym typeface="Verdana"/>
              </a:rPr>
              <a:t>Teacher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9944"/>
              </a:buClr>
              <a:buSzPts val="600"/>
              <a:buFont typeface="Times New Roman"/>
              <a:buNone/>
            </a:pPr>
            <a:r>
              <a:rPr b="0" i="0" lang="en" sz="2400" u="none" cap="none" strike="noStrike">
                <a:solidFill>
                  <a:schemeClr val="dk1"/>
                </a:solidFill>
                <a:latin typeface="Verdana"/>
                <a:ea typeface="Verdana"/>
                <a:cs typeface="Verdana"/>
                <a:sym typeface="Verdana"/>
              </a:rPr>
              <a:t>Clarity</a:t>
            </a:r>
            <a:endParaRPr b="0" i="0" sz="1400" u="none" cap="none" strike="noStrike">
              <a:solidFill>
                <a:srgbClr val="000000"/>
              </a:solidFill>
              <a:latin typeface="Arial"/>
              <a:ea typeface="Arial"/>
              <a:cs typeface="Arial"/>
              <a:sym typeface="Arial"/>
            </a:endParaRPr>
          </a:p>
        </p:txBody>
      </p:sp>
      <p:cxnSp>
        <p:nvCxnSpPr>
          <p:cNvPr descr="arrow&#10;" id="537" name="Google Shape;537;ge28ae0e647_0_20"/>
          <p:cNvCxnSpPr/>
          <p:nvPr/>
        </p:nvCxnSpPr>
        <p:spPr>
          <a:xfrm flipH="1" rot="10800000">
            <a:off x="4440382" y="2285888"/>
            <a:ext cx="3039300" cy="3633900"/>
          </a:xfrm>
          <a:prstGeom prst="straightConnector1">
            <a:avLst/>
          </a:prstGeom>
          <a:noFill/>
          <a:ln cap="flat" cmpd="sng" w="38100">
            <a:solidFill>
              <a:srgbClr val="1883AF"/>
            </a:solidFill>
            <a:prstDash val="solid"/>
            <a:miter lim="8000"/>
            <a:headEnd len="sm" w="sm" type="none"/>
            <a:tailEnd len="lg" w="lg" type="stealth"/>
          </a:ln>
          <a:effectLst>
            <a:outerShdw blurRad="63500" dir="5400000" dist="20000">
              <a:srgbClr val="808080">
                <a:alpha val="34509"/>
              </a:srgbClr>
            </a:outerShdw>
          </a:effectLst>
        </p:spPr>
      </p:cxnSp>
      <p:cxnSp>
        <p:nvCxnSpPr>
          <p:cNvPr descr="arrow" id="538" name="Google Shape;538;ge28ae0e647_0_20"/>
          <p:cNvCxnSpPr/>
          <p:nvPr/>
        </p:nvCxnSpPr>
        <p:spPr>
          <a:xfrm flipH="1" rot="10800000">
            <a:off x="4447307" y="2362036"/>
            <a:ext cx="2041200" cy="3498000"/>
          </a:xfrm>
          <a:prstGeom prst="straightConnector1">
            <a:avLst/>
          </a:prstGeom>
          <a:noFill/>
          <a:ln cap="flat" cmpd="sng" w="38100">
            <a:solidFill>
              <a:srgbClr val="1883AF"/>
            </a:solidFill>
            <a:prstDash val="solid"/>
            <a:miter lim="8000"/>
            <a:headEnd len="sm" w="sm" type="none"/>
            <a:tailEnd len="lg" w="lg" type="stealth"/>
          </a:ln>
          <a:effectLst>
            <a:outerShdw blurRad="63500" dir="5400000" dist="20000">
              <a:srgbClr val="808080">
                <a:alpha val="34509"/>
              </a:srgbClr>
            </a:outerShdw>
          </a:effectLst>
        </p:spPr>
      </p:cxnSp>
      <p:cxnSp>
        <p:nvCxnSpPr>
          <p:cNvPr descr="arrow&#10;" id="539" name="Google Shape;539;ge28ae0e647_0_20"/>
          <p:cNvCxnSpPr/>
          <p:nvPr/>
        </p:nvCxnSpPr>
        <p:spPr>
          <a:xfrm flipH="1" rot="10800000">
            <a:off x="4447309" y="3526388"/>
            <a:ext cx="2512800" cy="2393400"/>
          </a:xfrm>
          <a:prstGeom prst="straightConnector1">
            <a:avLst/>
          </a:prstGeom>
          <a:noFill/>
          <a:ln cap="flat" cmpd="sng" w="38100">
            <a:solidFill>
              <a:srgbClr val="1883AF"/>
            </a:solidFill>
            <a:prstDash val="solid"/>
            <a:miter lim="8000"/>
            <a:headEnd len="sm" w="sm" type="none"/>
            <a:tailEnd len="lg" w="lg" type="stealth"/>
          </a:ln>
          <a:effectLst>
            <a:outerShdw blurRad="63500" dir="5400000" dist="20000">
              <a:srgbClr val="808080">
                <a:alpha val="34509"/>
              </a:srgbClr>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20"/>
          <p:cNvSpPr txBox="1"/>
          <p:nvPr>
            <p:ph type="title"/>
          </p:nvPr>
        </p:nvSpPr>
        <p:spPr>
          <a:xfrm>
            <a:off x="228600" y="324654"/>
            <a:ext cx="8686800" cy="1203639"/>
          </a:xfrm>
          <a:prstGeom prst="rect">
            <a:avLst/>
          </a:prstGeom>
          <a:solidFill>
            <a:srgbClr val="A9DCF2">
              <a:alpha val="63529"/>
            </a:srgbClr>
          </a:solidFill>
          <a:ln>
            <a:noFill/>
          </a:ln>
        </p:spPr>
        <p:txBody>
          <a:bodyPr anchorCtr="0" anchor="ctr" bIns="91400" lIns="91400" spcFirstLastPara="1" rIns="91400" wrap="square" tIns="91400">
            <a:noAutofit/>
          </a:bodyPr>
          <a:lstStyle/>
          <a:p>
            <a:pPr indent="457189" lvl="0" marL="0" rtl="0" algn="ctr">
              <a:lnSpc>
                <a:spcPct val="100000"/>
              </a:lnSpc>
              <a:spcBef>
                <a:spcPts val="0"/>
              </a:spcBef>
              <a:spcAft>
                <a:spcPts val="0"/>
              </a:spcAft>
              <a:buClr>
                <a:srgbClr val="000000"/>
              </a:buClr>
              <a:buSzPts val="2400"/>
              <a:buFont typeface="Verdana"/>
              <a:buNone/>
            </a:pPr>
            <a:r>
              <a:rPr lang="en" sz="4400">
                <a:solidFill>
                  <a:schemeClr val="dk1"/>
                </a:solidFill>
              </a:rPr>
              <a:t>Correcting Errors Effectively</a:t>
            </a:r>
            <a:endParaRPr sz="4400">
              <a:solidFill>
                <a:schemeClr val="dk1"/>
              </a:solidFill>
            </a:endParaRPr>
          </a:p>
        </p:txBody>
      </p:sp>
      <p:sp>
        <p:nvSpPr>
          <p:cNvPr id="545" name="Google Shape;545;p20"/>
          <p:cNvSpPr txBox="1"/>
          <p:nvPr/>
        </p:nvSpPr>
        <p:spPr>
          <a:xfrm>
            <a:off x="790025" y="1933025"/>
            <a:ext cx="7412700" cy="3591600"/>
          </a:xfrm>
          <a:prstGeom prst="rect">
            <a:avLst/>
          </a:prstGeom>
          <a:noFill/>
          <a:ln>
            <a:noFill/>
          </a:ln>
        </p:spPr>
        <p:txBody>
          <a:bodyPr anchorCtr="0" anchor="t" bIns="91425" lIns="91425" spcFirstLastPara="1" rIns="91425" wrap="square" tIns="91425">
            <a:noAutofit/>
          </a:bodyPr>
          <a:lstStyle/>
          <a:p>
            <a:pPr indent="-457200" lvl="0" marL="457200" marR="0" rtl="0" algn="l">
              <a:lnSpc>
                <a:spcPct val="100000"/>
              </a:lnSpc>
              <a:spcBef>
                <a:spcPts val="0"/>
              </a:spcBef>
              <a:spcAft>
                <a:spcPts val="0"/>
              </a:spcAft>
              <a:buClr>
                <a:srgbClr val="000000"/>
              </a:buClr>
              <a:buSzPts val="4100"/>
              <a:buFont typeface="Verdana"/>
              <a:buAutoNum type="arabicPeriod"/>
            </a:pPr>
            <a:r>
              <a:rPr b="0" i="0" lang="en" sz="4100" u="none" cap="none" strike="noStrike">
                <a:solidFill>
                  <a:srgbClr val="000000"/>
                </a:solidFill>
                <a:latin typeface="Verdana"/>
                <a:ea typeface="Verdana"/>
                <a:cs typeface="Verdana"/>
                <a:sym typeface="Verdana"/>
              </a:rPr>
              <a:t>Correct Answer/Behavior</a:t>
            </a:r>
            <a:endParaRPr b="0" i="0" sz="4100" u="none" cap="none" strike="noStrike">
              <a:solidFill>
                <a:srgbClr val="000000"/>
              </a:solidFill>
              <a:latin typeface="Verdana"/>
              <a:ea typeface="Verdana"/>
              <a:cs typeface="Verdana"/>
              <a:sym typeface="Verdana"/>
            </a:endParaRPr>
          </a:p>
          <a:p>
            <a:pPr indent="-457200" lvl="0" marL="457200" marR="0" rtl="0" algn="l">
              <a:lnSpc>
                <a:spcPct val="100000"/>
              </a:lnSpc>
              <a:spcBef>
                <a:spcPts val="0"/>
              </a:spcBef>
              <a:spcAft>
                <a:spcPts val="0"/>
              </a:spcAft>
              <a:buClr>
                <a:srgbClr val="000000"/>
              </a:buClr>
              <a:buSzPts val="4100"/>
              <a:buFont typeface="Verdana"/>
              <a:buAutoNum type="arabicPeriod"/>
            </a:pPr>
            <a:r>
              <a:rPr b="0" i="0" lang="en" sz="4100" u="none" cap="none" strike="noStrike">
                <a:solidFill>
                  <a:srgbClr val="000000"/>
                </a:solidFill>
                <a:latin typeface="Verdana"/>
                <a:ea typeface="Verdana"/>
                <a:cs typeface="Verdana"/>
                <a:sym typeface="Verdana"/>
              </a:rPr>
              <a:t>Next time.../Forward</a:t>
            </a:r>
            <a:endParaRPr b="0" i="0" sz="4100" u="none" cap="none" strike="noStrike">
              <a:solidFill>
                <a:srgbClr val="000000"/>
              </a:solidFill>
              <a:latin typeface="Verdana"/>
              <a:ea typeface="Verdana"/>
              <a:cs typeface="Verdana"/>
              <a:sym typeface="Verdana"/>
            </a:endParaRPr>
          </a:p>
          <a:p>
            <a:pPr indent="-457200" lvl="0" marL="457200" marR="0" rtl="0" algn="l">
              <a:lnSpc>
                <a:spcPct val="100000"/>
              </a:lnSpc>
              <a:spcBef>
                <a:spcPts val="0"/>
              </a:spcBef>
              <a:spcAft>
                <a:spcPts val="0"/>
              </a:spcAft>
              <a:buClr>
                <a:srgbClr val="000000"/>
              </a:buClr>
              <a:buSzPts val="4100"/>
              <a:buFont typeface="Verdana"/>
              <a:buAutoNum type="arabicPeriod"/>
            </a:pPr>
            <a:r>
              <a:rPr b="0" i="0" lang="en" sz="4100" u="none" cap="none" strike="noStrike">
                <a:solidFill>
                  <a:srgbClr val="000000"/>
                </a:solidFill>
                <a:latin typeface="Verdana"/>
                <a:ea typeface="Verdana"/>
                <a:cs typeface="Verdana"/>
                <a:sym typeface="Verdana"/>
              </a:rPr>
              <a:t>End on Correct Response </a:t>
            </a:r>
            <a:endParaRPr b="0" i="0" sz="4100" u="none" cap="none" strike="noStrike">
              <a:solidFill>
                <a:srgbClr val="000000"/>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alpha val="0"/>
          </a:srgbClr>
        </a:solidFill>
      </p:bgPr>
    </p:bg>
    <p:spTree>
      <p:nvGrpSpPr>
        <p:cNvPr id="235" name="Shape 235"/>
        <p:cNvGrpSpPr/>
        <p:nvPr/>
      </p:nvGrpSpPr>
      <p:grpSpPr>
        <a:xfrm>
          <a:off x="0" y="0"/>
          <a:ext cx="0" cy="0"/>
          <a:chOff x="0" y="0"/>
          <a:chExt cx="0" cy="0"/>
        </a:xfrm>
      </p:grpSpPr>
      <p:sp>
        <p:nvSpPr>
          <p:cNvPr id="236" name="Google Shape;236;g10c74994bb7_0_366"/>
          <p:cNvSpPr txBox="1"/>
          <p:nvPr>
            <p:ph type="title"/>
          </p:nvPr>
        </p:nvSpPr>
        <p:spPr>
          <a:xfrm>
            <a:off x="457200" y="274638"/>
            <a:ext cx="8229600" cy="1143000"/>
          </a:xfrm>
          <a:prstGeom prst="rect">
            <a:avLst/>
          </a:prstGeom>
          <a:solidFill>
            <a:srgbClr val="A9DCF2">
              <a:alpha val="63921"/>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
              <a:t>Get a Piece of Paper…</a:t>
            </a:r>
            <a:endParaRPr/>
          </a:p>
        </p:txBody>
      </p:sp>
      <p:sp>
        <p:nvSpPr>
          <p:cNvPr id="237" name="Google Shape;237;g10c74994bb7_0_366"/>
          <p:cNvSpPr txBox="1"/>
          <p:nvPr/>
        </p:nvSpPr>
        <p:spPr>
          <a:xfrm>
            <a:off x="489850" y="1417650"/>
            <a:ext cx="81969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000000"/>
                </a:solidFill>
                <a:latin typeface="Verdana"/>
                <a:ea typeface="Verdana"/>
                <a:cs typeface="Verdana"/>
                <a:sym typeface="Verdana"/>
              </a:rPr>
              <a:t>Challenge: </a:t>
            </a:r>
            <a:endParaRPr b="0" i="0" sz="25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000000"/>
                </a:solidFill>
                <a:latin typeface="Verdana"/>
                <a:ea typeface="Verdana"/>
                <a:cs typeface="Verdana"/>
                <a:sym typeface="Verdana"/>
              </a:rPr>
              <a:t>Fold a piece of paper to make 6 squares. </a:t>
            </a:r>
            <a:endParaRPr b="0" i="0" sz="25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000000"/>
                </a:solidFill>
                <a:latin typeface="Verdana"/>
                <a:ea typeface="Verdana"/>
                <a:cs typeface="Verdana"/>
                <a:sym typeface="Verdana"/>
              </a:rPr>
              <a:t>During the Open House today, identify six practices, strategies, ideas or just ‘back to the basics’ reminders that you want to take away from this 90 minutes. </a:t>
            </a:r>
            <a:endParaRPr b="0" i="0" sz="2500" u="none" cap="none" strike="noStrike">
              <a:solidFill>
                <a:srgbClr val="000000"/>
              </a:solidFill>
              <a:latin typeface="Verdana"/>
              <a:ea typeface="Verdana"/>
              <a:cs typeface="Verdana"/>
              <a:sym typeface="Verdana"/>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9" name="Shape 549"/>
        <p:cNvGrpSpPr/>
        <p:nvPr/>
      </p:nvGrpSpPr>
      <p:grpSpPr>
        <a:xfrm>
          <a:off x="0" y="0"/>
          <a:ext cx="0" cy="0"/>
          <a:chOff x="0" y="0"/>
          <a:chExt cx="0" cy="0"/>
        </a:xfrm>
      </p:grpSpPr>
      <p:sp>
        <p:nvSpPr>
          <p:cNvPr id="550" name="Google Shape;550;g10c74994bb7_0_312"/>
          <p:cNvSpPr txBox="1"/>
          <p:nvPr>
            <p:ph type="title"/>
          </p:nvPr>
        </p:nvSpPr>
        <p:spPr>
          <a:xfrm>
            <a:off x="457200" y="274638"/>
            <a:ext cx="8229600" cy="1143000"/>
          </a:xfrm>
          <a:prstGeom prst="rect">
            <a:avLst/>
          </a:prstGeom>
          <a:solidFill>
            <a:srgbClr val="A9DCF2">
              <a:alpha val="66274"/>
            </a:srgbClr>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100"/>
              <a:buFont typeface="Arial"/>
              <a:buNone/>
            </a:pPr>
            <a:r>
              <a:rPr lang="en">
                <a:solidFill>
                  <a:srgbClr val="000000"/>
                </a:solidFill>
              </a:rPr>
              <a:t>Know the story</a:t>
            </a:r>
            <a:endParaRPr i="0" sz="4000" u="none" cap="none" strike="noStrike">
              <a:solidFill>
                <a:srgbClr val="000000"/>
              </a:solidFill>
              <a:latin typeface="Verdana"/>
              <a:ea typeface="Verdana"/>
              <a:cs typeface="Verdana"/>
              <a:sym typeface="Verdana"/>
            </a:endParaRPr>
          </a:p>
        </p:txBody>
      </p:sp>
      <p:sp>
        <p:nvSpPr>
          <p:cNvPr id="551" name="Google Shape;551;g10c74994bb7_0_312"/>
          <p:cNvSpPr txBox="1"/>
          <p:nvPr/>
        </p:nvSpPr>
        <p:spPr>
          <a:xfrm>
            <a:off x="457200" y="1649375"/>
            <a:ext cx="8154300" cy="4514100"/>
          </a:xfrm>
          <a:prstGeom prst="rect">
            <a:avLst/>
          </a:prstGeom>
          <a:noFill/>
          <a:ln>
            <a:noFill/>
          </a:ln>
        </p:spPr>
        <p:txBody>
          <a:bodyPr anchorCtr="0" anchor="ctr" bIns="91425" lIns="91425" spcFirstLastPara="1" rIns="91425" wrap="square" tIns="91425">
            <a:noAutofit/>
          </a:bodyPr>
          <a:lstStyle/>
          <a:p>
            <a:pPr indent="-406400" lvl="0" marL="457200" marR="0" rtl="0" algn="l">
              <a:lnSpc>
                <a:spcPct val="115000"/>
              </a:lnSpc>
              <a:spcBef>
                <a:spcPts val="600"/>
              </a:spcBef>
              <a:spcAft>
                <a:spcPts val="0"/>
              </a:spcAft>
              <a:buClr>
                <a:srgbClr val="000000"/>
              </a:buClr>
              <a:buSzPts val="2800"/>
              <a:buFont typeface="Verdana"/>
              <a:buChar char="●"/>
            </a:pPr>
            <a:r>
              <a:rPr b="0" i="0" lang="en" sz="2800" u="none" cap="none" strike="noStrike">
                <a:solidFill>
                  <a:srgbClr val="000000"/>
                </a:solidFill>
                <a:latin typeface="Verdana"/>
                <a:ea typeface="Verdana"/>
                <a:cs typeface="Verdana"/>
                <a:sym typeface="Verdana"/>
              </a:rPr>
              <a:t>What else is really going on here?</a:t>
            </a:r>
            <a:endParaRPr b="0" i="0" sz="2800" u="none" cap="none" strike="noStrike">
              <a:solidFill>
                <a:srgbClr val="000000"/>
              </a:solidFill>
              <a:latin typeface="Verdana"/>
              <a:ea typeface="Verdana"/>
              <a:cs typeface="Verdana"/>
              <a:sym typeface="Verdana"/>
            </a:endParaRPr>
          </a:p>
          <a:p>
            <a:pPr indent="-406400" lvl="0" marL="457200" marR="0" rtl="0" algn="l">
              <a:lnSpc>
                <a:spcPct val="115000"/>
              </a:lnSpc>
              <a:spcBef>
                <a:spcPts val="0"/>
              </a:spcBef>
              <a:spcAft>
                <a:spcPts val="0"/>
              </a:spcAft>
              <a:buClr>
                <a:srgbClr val="000000"/>
              </a:buClr>
              <a:buSzPts val="2800"/>
              <a:buFont typeface="Verdana"/>
              <a:buChar char="●"/>
            </a:pPr>
            <a:r>
              <a:rPr b="0" i="0" lang="en" sz="2800" u="none" cap="none" strike="noStrike">
                <a:solidFill>
                  <a:srgbClr val="000000"/>
                </a:solidFill>
                <a:latin typeface="Verdana"/>
                <a:ea typeface="Verdana"/>
                <a:cs typeface="Verdana"/>
                <a:sym typeface="Verdana"/>
              </a:rPr>
              <a:t>What does this child need?</a:t>
            </a:r>
            <a:endParaRPr b="0" i="0" sz="2800" u="none" cap="none" strike="noStrike">
              <a:solidFill>
                <a:srgbClr val="000000"/>
              </a:solidFill>
              <a:latin typeface="Verdana"/>
              <a:ea typeface="Verdana"/>
              <a:cs typeface="Verdana"/>
              <a:sym typeface="Verdana"/>
            </a:endParaRPr>
          </a:p>
          <a:p>
            <a:pPr indent="-406400" lvl="0" marL="457200" marR="0" rtl="0" algn="l">
              <a:lnSpc>
                <a:spcPct val="115000"/>
              </a:lnSpc>
              <a:spcBef>
                <a:spcPts val="0"/>
              </a:spcBef>
              <a:spcAft>
                <a:spcPts val="0"/>
              </a:spcAft>
              <a:buClr>
                <a:srgbClr val="000000"/>
              </a:buClr>
              <a:buSzPts val="2800"/>
              <a:buFont typeface="Verdana"/>
              <a:buChar char="●"/>
            </a:pPr>
            <a:r>
              <a:rPr b="0" i="0" lang="en" sz="2800" u="none" cap="none" strike="noStrike">
                <a:solidFill>
                  <a:srgbClr val="000000"/>
                </a:solidFill>
                <a:latin typeface="Verdana"/>
                <a:ea typeface="Verdana"/>
                <a:cs typeface="Verdana"/>
                <a:sym typeface="Verdana"/>
              </a:rPr>
              <a:t>How can I change my perspective?</a:t>
            </a:r>
            <a:endParaRPr b="0" i="0" sz="2800" u="none" cap="none" strike="noStrike">
              <a:solidFill>
                <a:srgbClr val="000000"/>
              </a:solidFill>
              <a:latin typeface="Verdana"/>
              <a:ea typeface="Verdana"/>
              <a:cs typeface="Verdana"/>
              <a:sym typeface="Verdana"/>
            </a:endParaRPr>
          </a:p>
          <a:p>
            <a:pPr indent="-406400" lvl="0" marL="457200" marR="0" rtl="0" algn="l">
              <a:lnSpc>
                <a:spcPct val="115000"/>
              </a:lnSpc>
              <a:spcBef>
                <a:spcPts val="0"/>
              </a:spcBef>
              <a:spcAft>
                <a:spcPts val="0"/>
              </a:spcAft>
              <a:buClr>
                <a:srgbClr val="000000"/>
              </a:buClr>
              <a:buSzPts val="2800"/>
              <a:buFont typeface="Verdana"/>
              <a:buChar char="●"/>
            </a:pPr>
            <a:r>
              <a:rPr b="0" i="0" lang="en" sz="2800" u="none" cap="none" strike="noStrike">
                <a:solidFill>
                  <a:srgbClr val="000000"/>
                </a:solidFill>
                <a:latin typeface="Verdana"/>
                <a:ea typeface="Verdana"/>
                <a:cs typeface="Verdana"/>
                <a:sym typeface="Verdana"/>
              </a:rPr>
              <a:t>What keeps me only looking at the behavior?</a:t>
            </a:r>
            <a:endParaRPr b="0" i="0" sz="2800" u="none" cap="none" strike="noStrike">
              <a:solidFill>
                <a:srgbClr val="000000"/>
              </a:solidFill>
              <a:latin typeface="Verdana"/>
              <a:ea typeface="Verdana"/>
              <a:cs typeface="Verdana"/>
              <a:sym typeface="Verdana"/>
            </a:endParaRPr>
          </a:p>
          <a:p>
            <a:pPr indent="-406400" lvl="0" marL="457200" marR="0" rtl="0" algn="l">
              <a:lnSpc>
                <a:spcPct val="115000"/>
              </a:lnSpc>
              <a:spcBef>
                <a:spcPts val="0"/>
              </a:spcBef>
              <a:spcAft>
                <a:spcPts val="0"/>
              </a:spcAft>
              <a:buClr>
                <a:srgbClr val="000000"/>
              </a:buClr>
              <a:buSzPts val="2800"/>
              <a:buFont typeface="Verdana"/>
              <a:buChar char="●"/>
            </a:pPr>
            <a:r>
              <a:rPr b="0" i="0" lang="en" sz="2800" u="none" cap="none" strike="noStrike">
                <a:solidFill>
                  <a:srgbClr val="000000"/>
                </a:solidFill>
                <a:latin typeface="Verdana"/>
                <a:ea typeface="Verdana"/>
                <a:cs typeface="Verdana"/>
                <a:sym typeface="Verdana"/>
              </a:rPr>
              <a:t>What is this behavior communicating right now?</a:t>
            </a:r>
            <a:endParaRPr b="0" i="0" sz="2800" u="none" cap="none" strike="noStrike">
              <a:solidFill>
                <a:srgbClr val="000000"/>
              </a:solidFill>
              <a:latin typeface="Verdana"/>
              <a:ea typeface="Verdana"/>
              <a:cs typeface="Verdana"/>
              <a:sym typeface="Verdana"/>
            </a:endParaRPr>
          </a:p>
          <a:p>
            <a:pPr indent="-406400" lvl="0" marL="457200" marR="0" rtl="0" algn="l">
              <a:lnSpc>
                <a:spcPct val="115000"/>
              </a:lnSpc>
              <a:spcBef>
                <a:spcPts val="0"/>
              </a:spcBef>
              <a:spcAft>
                <a:spcPts val="0"/>
              </a:spcAft>
              <a:buClr>
                <a:srgbClr val="000000"/>
              </a:buClr>
              <a:buSzPts val="2800"/>
              <a:buFont typeface="Verdana"/>
              <a:buChar char="●"/>
            </a:pPr>
            <a:r>
              <a:rPr b="0" i="0" lang="en" sz="2800" u="none" cap="none" strike="noStrike">
                <a:solidFill>
                  <a:srgbClr val="000000"/>
                </a:solidFill>
                <a:latin typeface="Verdana"/>
                <a:ea typeface="Verdana"/>
                <a:cs typeface="Verdana"/>
                <a:sym typeface="Verdana"/>
              </a:rPr>
              <a:t>What in the environment could be triggering this behavior?</a:t>
            </a:r>
            <a:endParaRPr b="0" i="0" sz="2800" u="none" cap="none" strike="noStrike">
              <a:solidFill>
                <a:srgbClr val="000000"/>
              </a:solidFill>
              <a:latin typeface="Verdana"/>
              <a:ea typeface="Verdana"/>
              <a:cs typeface="Verdana"/>
              <a:sym typeface="Verdana"/>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g10c74994bb7_0_141"/>
          <p:cNvSpPr txBox="1"/>
          <p:nvPr>
            <p:ph type="title"/>
          </p:nvPr>
        </p:nvSpPr>
        <p:spPr>
          <a:xfrm>
            <a:off x="228600" y="228600"/>
            <a:ext cx="8686800" cy="1143000"/>
          </a:xfrm>
          <a:prstGeom prst="rect">
            <a:avLst/>
          </a:prstGeom>
          <a:solidFill>
            <a:srgbClr val="A9DCF2">
              <a:alpha val="63921"/>
            </a:srgbClr>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
                <a:solidFill>
                  <a:schemeClr val="dk1"/>
                </a:solidFill>
              </a:rPr>
              <a:t>Response to Behavior</a:t>
            </a:r>
            <a:endParaRPr>
              <a:solidFill>
                <a:schemeClr val="dk1"/>
              </a:solidFill>
            </a:endParaRPr>
          </a:p>
        </p:txBody>
      </p:sp>
      <p:sp>
        <p:nvSpPr>
          <p:cNvPr id="557" name="Google Shape;557;g10c74994bb7_0_141"/>
          <p:cNvSpPr txBox="1"/>
          <p:nvPr>
            <p:ph idx="1" type="body"/>
          </p:nvPr>
        </p:nvSpPr>
        <p:spPr>
          <a:xfrm>
            <a:off x="228600" y="1600200"/>
            <a:ext cx="8686800" cy="45720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360"/>
              </a:spcBef>
              <a:spcAft>
                <a:spcPts val="0"/>
              </a:spcAft>
              <a:buSzPts val="1800"/>
              <a:buNone/>
            </a:pPr>
            <a:r>
              <a:rPr b="1" lang="en" sz="2200"/>
              <a:t>Our initial response determines what happens next.</a:t>
            </a:r>
            <a:endParaRPr b="1" sz="2200"/>
          </a:p>
          <a:p>
            <a:pPr indent="0" lvl="0" marL="0" rtl="0" algn="l">
              <a:lnSpc>
                <a:spcPct val="100000"/>
              </a:lnSpc>
              <a:spcBef>
                <a:spcPts val="360"/>
              </a:spcBef>
              <a:spcAft>
                <a:spcPts val="0"/>
              </a:spcAft>
              <a:buSzPts val="1800"/>
              <a:buNone/>
            </a:pPr>
            <a:r>
              <a:t/>
            </a:r>
            <a:endParaRPr sz="2400"/>
          </a:p>
          <a:p>
            <a:pPr indent="0" lvl="0" marL="0" rtl="0" algn="l">
              <a:lnSpc>
                <a:spcPct val="100000"/>
              </a:lnSpc>
              <a:spcBef>
                <a:spcPts val="360"/>
              </a:spcBef>
              <a:spcAft>
                <a:spcPts val="0"/>
              </a:spcAft>
              <a:buSzPts val="1800"/>
              <a:buNone/>
            </a:pPr>
            <a:r>
              <a:t/>
            </a:r>
            <a:endParaRPr sz="2400"/>
          </a:p>
          <a:p>
            <a:pPr indent="0" lvl="0" marL="0" rtl="0" algn="l">
              <a:lnSpc>
                <a:spcPct val="100000"/>
              </a:lnSpc>
              <a:spcBef>
                <a:spcPts val="360"/>
              </a:spcBef>
              <a:spcAft>
                <a:spcPts val="0"/>
              </a:spcAft>
              <a:buSzPts val="1800"/>
              <a:buNone/>
            </a:pPr>
            <a:r>
              <a:t/>
            </a:r>
            <a:endParaRPr sz="2400"/>
          </a:p>
        </p:txBody>
      </p:sp>
      <p:sp>
        <p:nvSpPr>
          <p:cNvPr id="558" name="Google Shape;558;g10c74994bb7_0_141"/>
          <p:cNvSpPr/>
          <p:nvPr/>
        </p:nvSpPr>
        <p:spPr>
          <a:xfrm>
            <a:off x="457200" y="3181350"/>
            <a:ext cx="1733400" cy="1571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BEHAVIOR</a:t>
            </a:r>
            <a:endParaRPr b="1" i="0" sz="1400" u="none" cap="none" strike="noStrike">
              <a:solidFill>
                <a:srgbClr val="000000"/>
              </a:solidFill>
              <a:latin typeface="Arial"/>
              <a:ea typeface="Arial"/>
              <a:cs typeface="Arial"/>
              <a:sym typeface="Arial"/>
            </a:endParaRPr>
          </a:p>
        </p:txBody>
      </p:sp>
      <p:sp>
        <p:nvSpPr>
          <p:cNvPr id="559" name="Google Shape;559;g10c74994bb7_0_141"/>
          <p:cNvSpPr/>
          <p:nvPr/>
        </p:nvSpPr>
        <p:spPr>
          <a:xfrm>
            <a:off x="2838450" y="3181350"/>
            <a:ext cx="1733400" cy="1571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OUR RESPONSE</a:t>
            </a:r>
            <a:endParaRPr b="1" i="0" sz="1400" u="none" cap="none" strike="noStrike">
              <a:solidFill>
                <a:srgbClr val="000000"/>
              </a:solidFill>
              <a:latin typeface="Arial"/>
              <a:ea typeface="Arial"/>
              <a:cs typeface="Arial"/>
              <a:sym typeface="Arial"/>
            </a:endParaRPr>
          </a:p>
        </p:txBody>
      </p:sp>
      <p:sp>
        <p:nvSpPr>
          <p:cNvPr descr="Plus sign&#10;" id="560" name="Google Shape;560;g10c74994bb7_0_141"/>
          <p:cNvSpPr/>
          <p:nvPr/>
        </p:nvSpPr>
        <p:spPr>
          <a:xfrm>
            <a:off x="2243175" y="3761400"/>
            <a:ext cx="452400" cy="520200"/>
          </a:xfrm>
          <a:prstGeom prst="mathPlus">
            <a:avLst>
              <a:gd fmla="val 23520" name="adj1"/>
            </a:avLst>
          </a:prstGeom>
          <a:solidFill>
            <a:srgbClr val="19191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equal sign&#10;" id="561" name="Google Shape;561;g10c74994bb7_0_141"/>
          <p:cNvSpPr/>
          <p:nvPr/>
        </p:nvSpPr>
        <p:spPr>
          <a:xfrm rot="-1273378">
            <a:off x="4857681" y="3214634"/>
            <a:ext cx="452488" cy="428753"/>
          </a:xfrm>
          <a:prstGeom prst="mathEqual">
            <a:avLst>
              <a:gd fmla="val 23520" name="adj1"/>
              <a:gd fmla="val 1176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equal sign&#10;" id="562" name="Google Shape;562;g10c74994bb7_0_141"/>
          <p:cNvSpPr/>
          <p:nvPr/>
        </p:nvSpPr>
        <p:spPr>
          <a:xfrm rot="789078">
            <a:off x="4857793" y="4081447"/>
            <a:ext cx="452262" cy="428539"/>
          </a:xfrm>
          <a:prstGeom prst="mathEqual">
            <a:avLst>
              <a:gd fmla="val 23520" name="adj1"/>
              <a:gd fmla="val 1176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g10c74994bb7_0_141"/>
          <p:cNvSpPr txBox="1"/>
          <p:nvPr/>
        </p:nvSpPr>
        <p:spPr>
          <a:xfrm>
            <a:off x="5657850" y="2414600"/>
            <a:ext cx="3071700" cy="35094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000000"/>
              </a:buClr>
              <a:buSzPts val="1800"/>
              <a:buFont typeface="Verdana"/>
              <a:buChar char="●"/>
            </a:pPr>
            <a:r>
              <a:rPr b="1" i="0" lang="en" sz="1800" u="none" cap="none" strike="noStrike">
                <a:solidFill>
                  <a:srgbClr val="000000"/>
                </a:solidFill>
                <a:latin typeface="Verdana"/>
                <a:ea typeface="Verdana"/>
                <a:cs typeface="Verdana"/>
                <a:sym typeface="Verdana"/>
              </a:rPr>
              <a:t>Challenge</a:t>
            </a:r>
            <a:endParaRPr b="1" i="0" sz="1800" u="none" cap="none" strike="noStrike">
              <a:solidFill>
                <a:srgbClr val="000000"/>
              </a:solidFill>
              <a:latin typeface="Verdana"/>
              <a:ea typeface="Verdana"/>
              <a:cs typeface="Verdana"/>
              <a:sym typeface="Verdana"/>
            </a:endParaRPr>
          </a:p>
          <a:p>
            <a:pPr indent="-342900" lvl="0" marL="457200" marR="0" rtl="0" algn="l">
              <a:lnSpc>
                <a:spcPct val="100000"/>
              </a:lnSpc>
              <a:spcBef>
                <a:spcPts val="0"/>
              </a:spcBef>
              <a:spcAft>
                <a:spcPts val="0"/>
              </a:spcAft>
              <a:buClr>
                <a:srgbClr val="000000"/>
              </a:buClr>
              <a:buSzPts val="1800"/>
              <a:buFont typeface="Verdana"/>
              <a:buChar char="●"/>
            </a:pPr>
            <a:r>
              <a:rPr b="1" i="0" lang="en" sz="1800" u="none" cap="none" strike="noStrike">
                <a:solidFill>
                  <a:srgbClr val="000000"/>
                </a:solidFill>
                <a:latin typeface="Verdana"/>
                <a:ea typeface="Verdana"/>
                <a:cs typeface="Verdana"/>
                <a:sym typeface="Verdana"/>
              </a:rPr>
              <a:t>Reprimand</a:t>
            </a:r>
            <a:endParaRPr b="1" i="0" sz="1800" u="none" cap="none" strike="noStrike">
              <a:solidFill>
                <a:srgbClr val="000000"/>
              </a:solidFill>
              <a:latin typeface="Verdana"/>
              <a:ea typeface="Verdana"/>
              <a:cs typeface="Verdana"/>
              <a:sym typeface="Verdana"/>
            </a:endParaRPr>
          </a:p>
          <a:p>
            <a:pPr indent="-342900" lvl="0" marL="457200" marR="0" rtl="0" algn="l">
              <a:lnSpc>
                <a:spcPct val="100000"/>
              </a:lnSpc>
              <a:spcBef>
                <a:spcPts val="0"/>
              </a:spcBef>
              <a:spcAft>
                <a:spcPts val="0"/>
              </a:spcAft>
              <a:buClr>
                <a:srgbClr val="000000"/>
              </a:buClr>
              <a:buSzPts val="1800"/>
              <a:buFont typeface="Verdana"/>
              <a:buChar char="●"/>
            </a:pPr>
            <a:r>
              <a:rPr b="1" i="0" lang="en" sz="1800" u="none" cap="none" strike="noStrike">
                <a:solidFill>
                  <a:srgbClr val="000000"/>
                </a:solidFill>
                <a:latin typeface="Verdana"/>
                <a:ea typeface="Verdana"/>
                <a:cs typeface="Verdana"/>
                <a:sym typeface="Verdana"/>
              </a:rPr>
              <a:t>Argue</a:t>
            </a:r>
            <a:endParaRPr b="1" i="0" sz="1800" u="none" cap="none" strike="noStrike">
              <a:solidFill>
                <a:srgbClr val="000000"/>
              </a:solidFill>
              <a:latin typeface="Verdana"/>
              <a:ea typeface="Verdana"/>
              <a:cs typeface="Verdana"/>
              <a:sym typeface="Verdana"/>
            </a:endParaRPr>
          </a:p>
          <a:p>
            <a:pPr indent="-342900" lvl="0" marL="457200" marR="0" rtl="0" algn="l">
              <a:lnSpc>
                <a:spcPct val="100000"/>
              </a:lnSpc>
              <a:spcBef>
                <a:spcPts val="0"/>
              </a:spcBef>
              <a:spcAft>
                <a:spcPts val="0"/>
              </a:spcAft>
              <a:buClr>
                <a:srgbClr val="000000"/>
              </a:buClr>
              <a:buSzPts val="1800"/>
              <a:buFont typeface="Verdana"/>
              <a:buChar char="●"/>
            </a:pPr>
            <a:r>
              <a:rPr b="1" i="0" lang="en" sz="1800" u="none" cap="none" strike="noStrike">
                <a:solidFill>
                  <a:srgbClr val="000000"/>
                </a:solidFill>
                <a:latin typeface="Verdana"/>
                <a:ea typeface="Verdana"/>
                <a:cs typeface="Verdana"/>
                <a:sym typeface="Verdana"/>
              </a:rPr>
              <a:t>Escalate Emotion</a:t>
            </a:r>
            <a:endParaRPr b="1" i="0" sz="1800" u="none" cap="none" strike="noStrike">
              <a:solidFill>
                <a:srgbClr val="000000"/>
              </a:solidFill>
              <a:latin typeface="Verdana"/>
              <a:ea typeface="Verdana"/>
              <a:cs typeface="Verdana"/>
              <a:sym typeface="Verdana"/>
            </a:endParaRPr>
          </a:p>
          <a:p>
            <a:pPr indent="-342900" lvl="0" marL="457200" marR="0" rtl="0" algn="l">
              <a:lnSpc>
                <a:spcPct val="100000"/>
              </a:lnSpc>
              <a:spcBef>
                <a:spcPts val="0"/>
              </a:spcBef>
              <a:spcAft>
                <a:spcPts val="0"/>
              </a:spcAft>
              <a:buClr>
                <a:srgbClr val="000000"/>
              </a:buClr>
              <a:buSzPts val="1800"/>
              <a:buFont typeface="Verdana"/>
              <a:buChar char="●"/>
            </a:pPr>
            <a:r>
              <a:rPr b="1" i="0" lang="en" sz="1800" u="none" cap="none" strike="noStrike">
                <a:solidFill>
                  <a:srgbClr val="000000"/>
                </a:solidFill>
                <a:latin typeface="Verdana"/>
                <a:ea typeface="Verdana"/>
                <a:cs typeface="Verdana"/>
                <a:sym typeface="Verdana"/>
              </a:rPr>
              <a:t>Bigger Problem</a:t>
            </a:r>
            <a:endParaRPr b="1" i="0" sz="18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Verdana"/>
              <a:ea typeface="Verdana"/>
              <a:cs typeface="Verdana"/>
              <a:sym typeface="Verdana"/>
            </a:endParaRPr>
          </a:p>
          <a:p>
            <a:pPr indent="-342900" lvl="0" marL="457200" marR="0" rtl="0" algn="l">
              <a:lnSpc>
                <a:spcPct val="100000"/>
              </a:lnSpc>
              <a:spcBef>
                <a:spcPts val="0"/>
              </a:spcBef>
              <a:spcAft>
                <a:spcPts val="0"/>
              </a:spcAft>
              <a:buClr>
                <a:srgbClr val="000000"/>
              </a:buClr>
              <a:buSzPts val="1800"/>
              <a:buFont typeface="Verdana"/>
              <a:buChar char="●"/>
            </a:pPr>
            <a:r>
              <a:rPr b="1" i="0" lang="en" sz="1800" u="none" cap="none" strike="noStrike">
                <a:solidFill>
                  <a:srgbClr val="000000"/>
                </a:solidFill>
                <a:latin typeface="Verdana"/>
                <a:ea typeface="Verdana"/>
                <a:cs typeface="Verdana"/>
                <a:sym typeface="Verdana"/>
              </a:rPr>
              <a:t>Listen</a:t>
            </a:r>
            <a:endParaRPr b="1" i="0" sz="1800" u="none" cap="none" strike="noStrike">
              <a:solidFill>
                <a:srgbClr val="000000"/>
              </a:solidFill>
              <a:latin typeface="Verdana"/>
              <a:ea typeface="Verdana"/>
              <a:cs typeface="Verdana"/>
              <a:sym typeface="Verdana"/>
            </a:endParaRPr>
          </a:p>
          <a:p>
            <a:pPr indent="-342900" lvl="0" marL="457200" marR="0" rtl="0" algn="l">
              <a:lnSpc>
                <a:spcPct val="100000"/>
              </a:lnSpc>
              <a:spcBef>
                <a:spcPts val="0"/>
              </a:spcBef>
              <a:spcAft>
                <a:spcPts val="0"/>
              </a:spcAft>
              <a:buClr>
                <a:srgbClr val="000000"/>
              </a:buClr>
              <a:buSzPts val="1800"/>
              <a:buFont typeface="Verdana"/>
              <a:buChar char="●"/>
            </a:pPr>
            <a:r>
              <a:rPr b="1" i="0" lang="en" sz="1800" u="none" cap="none" strike="noStrike">
                <a:solidFill>
                  <a:srgbClr val="000000"/>
                </a:solidFill>
                <a:latin typeface="Verdana"/>
                <a:ea typeface="Verdana"/>
                <a:cs typeface="Verdana"/>
                <a:sym typeface="Verdana"/>
              </a:rPr>
              <a:t>Paraphrase</a:t>
            </a:r>
            <a:endParaRPr b="1" i="0" sz="1800" u="none" cap="none" strike="noStrike">
              <a:solidFill>
                <a:srgbClr val="000000"/>
              </a:solidFill>
              <a:latin typeface="Verdana"/>
              <a:ea typeface="Verdana"/>
              <a:cs typeface="Verdana"/>
              <a:sym typeface="Verdana"/>
            </a:endParaRPr>
          </a:p>
          <a:p>
            <a:pPr indent="-342900" lvl="0" marL="457200" marR="0" rtl="0" algn="l">
              <a:lnSpc>
                <a:spcPct val="100000"/>
              </a:lnSpc>
              <a:spcBef>
                <a:spcPts val="0"/>
              </a:spcBef>
              <a:spcAft>
                <a:spcPts val="0"/>
              </a:spcAft>
              <a:buClr>
                <a:srgbClr val="000000"/>
              </a:buClr>
              <a:buSzPts val="1800"/>
              <a:buFont typeface="Verdana"/>
              <a:buChar char="●"/>
            </a:pPr>
            <a:r>
              <a:rPr b="1" i="0" lang="en" sz="1800" u="none" cap="none" strike="noStrike">
                <a:solidFill>
                  <a:srgbClr val="000000"/>
                </a:solidFill>
                <a:latin typeface="Verdana"/>
                <a:ea typeface="Verdana"/>
                <a:cs typeface="Verdana"/>
                <a:sym typeface="Verdana"/>
              </a:rPr>
              <a:t>Validate</a:t>
            </a:r>
            <a:endParaRPr b="1" i="0" sz="1800" u="none" cap="none" strike="noStrike">
              <a:solidFill>
                <a:srgbClr val="000000"/>
              </a:solidFill>
              <a:latin typeface="Verdana"/>
              <a:ea typeface="Verdana"/>
              <a:cs typeface="Verdana"/>
              <a:sym typeface="Verdana"/>
            </a:endParaRPr>
          </a:p>
          <a:p>
            <a:pPr indent="-342900" lvl="0" marL="457200" marR="0" rtl="0" algn="l">
              <a:lnSpc>
                <a:spcPct val="100000"/>
              </a:lnSpc>
              <a:spcBef>
                <a:spcPts val="0"/>
              </a:spcBef>
              <a:spcAft>
                <a:spcPts val="0"/>
              </a:spcAft>
              <a:buClr>
                <a:srgbClr val="000000"/>
              </a:buClr>
              <a:buSzPts val="1800"/>
              <a:buFont typeface="Verdana"/>
              <a:buChar char="●"/>
            </a:pPr>
            <a:r>
              <a:rPr b="1" i="0" lang="en" sz="1800" u="none" cap="none" strike="noStrike">
                <a:solidFill>
                  <a:srgbClr val="000000"/>
                </a:solidFill>
                <a:latin typeface="Verdana"/>
                <a:ea typeface="Verdana"/>
                <a:cs typeface="Verdana"/>
                <a:sym typeface="Verdana"/>
              </a:rPr>
              <a:t>Show empathy</a:t>
            </a:r>
            <a:endParaRPr b="1" i="0" sz="1800" u="none" cap="none" strike="noStrike">
              <a:solidFill>
                <a:srgbClr val="000000"/>
              </a:solidFill>
              <a:latin typeface="Verdana"/>
              <a:ea typeface="Verdana"/>
              <a:cs typeface="Verdana"/>
              <a:sym typeface="Verdana"/>
            </a:endParaRPr>
          </a:p>
          <a:p>
            <a:pPr indent="-342900" lvl="0" marL="457200" marR="0" rtl="0" algn="l">
              <a:lnSpc>
                <a:spcPct val="100000"/>
              </a:lnSpc>
              <a:spcBef>
                <a:spcPts val="0"/>
              </a:spcBef>
              <a:spcAft>
                <a:spcPts val="0"/>
              </a:spcAft>
              <a:buClr>
                <a:srgbClr val="000000"/>
              </a:buClr>
              <a:buSzPts val="1800"/>
              <a:buFont typeface="Verdana"/>
              <a:buChar char="●"/>
            </a:pPr>
            <a:r>
              <a:rPr b="1" i="0" lang="en" sz="1800" u="none" cap="none" strike="noStrike">
                <a:solidFill>
                  <a:srgbClr val="000000"/>
                </a:solidFill>
                <a:latin typeface="Verdana"/>
                <a:ea typeface="Verdana"/>
                <a:cs typeface="Verdana"/>
                <a:sym typeface="Verdana"/>
              </a:rPr>
              <a:t>Calm</a:t>
            </a:r>
            <a:endParaRPr b="1" i="0" sz="1800" u="none" cap="none" strike="noStrike">
              <a:solidFill>
                <a:srgbClr val="000000"/>
              </a:solidFill>
              <a:latin typeface="Verdana"/>
              <a:ea typeface="Verdana"/>
              <a:cs typeface="Verdana"/>
              <a:sym typeface="Verdana"/>
            </a:endParaRPr>
          </a:p>
          <a:p>
            <a:pPr indent="-342900" lvl="0" marL="457200" marR="0" rtl="0" algn="l">
              <a:lnSpc>
                <a:spcPct val="100000"/>
              </a:lnSpc>
              <a:spcBef>
                <a:spcPts val="0"/>
              </a:spcBef>
              <a:spcAft>
                <a:spcPts val="0"/>
              </a:spcAft>
              <a:buClr>
                <a:srgbClr val="000000"/>
              </a:buClr>
              <a:buSzPts val="1800"/>
              <a:buFont typeface="Verdana"/>
              <a:buChar char="●"/>
            </a:pPr>
            <a:r>
              <a:rPr b="1" i="0" lang="en" sz="1800" u="none" cap="none" strike="noStrike">
                <a:solidFill>
                  <a:srgbClr val="000000"/>
                </a:solidFill>
                <a:latin typeface="Verdana"/>
                <a:ea typeface="Verdana"/>
                <a:cs typeface="Verdana"/>
                <a:sym typeface="Verdana"/>
              </a:rPr>
              <a:t>Support</a:t>
            </a:r>
            <a:endParaRPr b="1" i="0" sz="1800" u="none" cap="none" strike="noStrike">
              <a:solidFill>
                <a:srgbClr val="000000"/>
              </a:solidFill>
              <a:latin typeface="Verdana"/>
              <a:ea typeface="Verdana"/>
              <a:cs typeface="Verdana"/>
              <a:sym typeface="Verdana"/>
            </a:endParaRPr>
          </a:p>
        </p:txBody>
      </p:sp>
      <p:sp>
        <p:nvSpPr>
          <p:cNvPr id="564" name="Google Shape;564;g10c74994bb7_0_141"/>
          <p:cNvSpPr txBox="1"/>
          <p:nvPr/>
        </p:nvSpPr>
        <p:spPr>
          <a:xfrm>
            <a:off x="928700" y="5298500"/>
            <a:ext cx="37575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1" lang="en" sz="2000" u="none" cap="none" strike="noStrike">
                <a:solidFill>
                  <a:srgbClr val="000000"/>
                </a:solidFill>
                <a:latin typeface="Verdana"/>
                <a:ea typeface="Verdana"/>
                <a:cs typeface="Verdana"/>
                <a:sym typeface="Verdana"/>
              </a:rPr>
              <a:t>The first moment determines the next hour.</a:t>
            </a:r>
            <a:endParaRPr b="0" i="1" sz="2000" u="none" cap="none" strike="noStrike">
              <a:solidFill>
                <a:srgbClr val="000000"/>
              </a:solidFill>
              <a:latin typeface="Verdana"/>
              <a:ea typeface="Verdana"/>
              <a:cs typeface="Verdana"/>
              <a:sym typeface="Verdana"/>
            </a:endParaRPr>
          </a:p>
        </p:txBody>
      </p:sp>
      <p:sp>
        <p:nvSpPr>
          <p:cNvPr id="565" name="Google Shape;565;g10c74994bb7_0_141"/>
          <p:cNvSpPr txBox="1"/>
          <p:nvPr/>
        </p:nvSpPr>
        <p:spPr>
          <a:xfrm>
            <a:off x="171450" y="6529400"/>
            <a:ext cx="7601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Verdana"/>
                <a:ea typeface="Verdana"/>
                <a:cs typeface="Verdana"/>
                <a:sym typeface="Verdana"/>
              </a:rPr>
              <a:t>(Adapted from Bob Garrity, Garrity Mediation and Consulting)</a:t>
            </a:r>
            <a:endParaRPr b="0" i="0" sz="1400" u="none" cap="none" strike="noStrike">
              <a:solidFill>
                <a:srgbClr val="000000"/>
              </a:solidFill>
              <a:latin typeface="Verdana"/>
              <a:ea typeface="Verdana"/>
              <a:cs typeface="Verdana"/>
              <a:sym typeface="Verdana"/>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g10c74994bb7_0_154"/>
          <p:cNvSpPr txBox="1"/>
          <p:nvPr>
            <p:ph type="title"/>
          </p:nvPr>
        </p:nvSpPr>
        <p:spPr>
          <a:xfrm>
            <a:off x="457200" y="274638"/>
            <a:ext cx="8229600" cy="1143000"/>
          </a:xfrm>
          <a:prstGeom prst="rect">
            <a:avLst/>
          </a:prstGeom>
          <a:solidFill>
            <a:srgbClr val="A9DCF2">
              <a:alpha val="63921"/>
            </a:srgbClr>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
              <a:t>Reacting Versus Responding</a:t>
            </a:r>
            <a:endParaRPr/>
          </a:p>
        </p:txBody>
      </p:sp>
      <p:sp>
        <p:nvSpPr>
          <p:cNvPr id="571" name="Google Shape;571;g10c74994bb7_0_154"/>
          <p:cNvSpPr txBox="1"/>
          <p:nvPr>
            <p:ph idx="1" type="body"/>
          </p:nvPr>
        </p:nvSpPr>
        <p:spPr>
          <a:xfrm>
            <a:off x="914400" y="1524000"/>
            <a:ext cx="3582900" cy="651000"/>
          </a:xfrm>
          <a:prstGeom prst="rect">
            <a:avLst/>
          </a:prstGeom>
          <a:solidFill>
            <a:srgbClr val="E8F7EB"/>
          </a:solidFill>
          <a:ln>
            <a:noFill/>
          </a:ln>
        </p:spPr>
        <p:txBody>
          <a:bodyPr anchorCtr="0" anchor="b" bIns="45700" lIns="91425" spcFirstLastPara="1" rIns="91425" wrap="square" tIns="45700">
            <a:noAutofit/>
          </a:bodyPr>
          <a:lstStyle/>
          <a:p>
            <a:pPr indent="0" lvl="0" marL="0" rtl="0" algn="l">
              <a:lnSpc>
                <a:spcPct val="100000"/>
              </a:lnSpc>
              <a:spcBef>
                <a:spcPts val="420"/>
              </a:spcBef>
              <a:spcAft>
                <a:spcPts val="0"/>
              </a:spcAft>
              <a:buSzPts val="2100"/>
              <a:buNone/>
            </a:pPr>
            <a:r>
              <a:rPr lang="en"/>
              <a:t>REACTING</a:t>
            </a:r>
            <a:endParaRPr/>
          </a:p>
        </p:txBody>
      </p:sp>
      <p:sp>
        <p:nvSpPr>
          <p:cNvPr id="572" name="Google Shape;572;g10c74994bb7_0_154"/>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a:bodyPr>
          <a:lstStyle/>
          <a:p>
            <a:pPr indent="-381000" lvl="0" marL="457200" rtl="0" algn="l">
              <a:lnSpc>
                <a:spcPct val="100000"/>
              </a:lnSpc>
              <a:spcBef>
                <a:spcPts val="560"/>
              </a:spcBef>
              <a:spcAft>
                <a:spcPts val="0"/>
              </a:spcAft>
              <a:buSzPts val="2400"/>
              <a:buChar char="•"/>
            </a:pPr>
            <a:r>
              <a:rPr lang="en"/>
              <a:t>Based on feelings in the moment</a:t>
            </a:r>
            <a:endParaRPr/>
          </a:p>
          <a:p>
            <a:pPr indent="-381000" lvl="0" marL="457200" rtl="0" algn="l">
              <a:lnSpc>
                <a:spcPct val="100000"/>
              </a:lnSpc>
              <a:spcBef>
                <a:spcPts val="0"/>
              </a:spcBef>
              <a:spcAft>
                <a:spcPts val="0"/>
              </a:spcAft>
              <a:buSzPts val="2400"/>
              <a:buChar char="•"/>
            </a:pPr>
            <a:r>
              <a:rPr lang="en"/>
              <a:t>Impulsive</a:t>
            </a:r>
            <a:endParaRPr/>
          </a:p>
          <a:p>
            <a:pPr indent="-381000" lvl="0" marL="457200" rtl="0" algn="l">
              <a:lnSpc>
                <a:spcPct val="100000"/>
              </a:lnSpc>
              <a:spcBef>
                <a:spcPts val="0"/>
              </a:spcBef>
              <a:spcAft>
                <a:spcPts val="0"/>
              </a:spcAft>
              <a:buSzPts val="2400"/>
              <a:buChar char="•"/>
            </a:pPr>
            <a:r>
              <a:rPr lang="en"/>
              <a:t>Short-sighted</a:t>
            </a:r>
            <a:endParaRPr/>
          </a:p>
          <a:p>
            <a:pPr indent="-381000" lvl="0" marL="457200" rtl="0" algn="l">
              <a:lnSpc>
                <a:spcPct val="100000"/>
              </a:lnSpc>
              <a:spcBef>
                <a:spcPts val="0"/>
              </a:spcBef>
              <a:spcAft>
                <a:spcPts val="0"/>
              </a:spcAft>
              <a:buSzPts val="2400"/>
              <a:buChar char="•"/>
            </a:pPr>
            <a:r>
              <a:rPr lang="en"/>
              <a:t>Poor communication</a:t>
            </a:r>
            <a:endParaRPr/>
          </a:p>
          <a:p>
            <a:pPr indent="-381000" lvl="0" marL="457200" rtl="0" algn="l">
              <a:lnSpc>
                <a:spcPct val="100000"/>
              </a:lnSpc>
              <a:spcBef>
                <a:spcPts val="0"/>
              </a:spcBef>
              <a:spcAft>
                <a:spcPts val="0"/>
              </a:spcAft>
              <a:buSzPts val="2400"/>
              <a:buChar char="•"/>
            </a:pPr>
            <a:r>
              <a:rPr lang="en"/>
              <a:t>Problem-based</a:t>
            </a:r>
            <a:endParaRPr sz="2000"/>
          </a:p>
        </p:txBody>
      </p:sp>
      <p:sp>
        <p:nvSpPr>
          <p:cNvPr id="573" name="Google Shape;573;g10c74994bb7_0_154"/>
          <p:cNvSpPr txBox="1"/>
          <p:nvPr>
            <p:ph idx="3" type="body"/>
          </p:nvPr>
        </p:nvSpPr>
        <p:spPr>
          <a:xfrm>
            <a:off x="5105400" y="1535113"/>
            <a:ext cx="3581400" cy="639900"/>
          </a:xfrm>
          <a:prstGeom prst="rect">
            <a:avLst/>
          </a:prstGeom>
          <a:solidFill>
            <a:srgbClr val="E8F7EB"/>
          </a:solidFill>
          <a:ln>
            <a:noFill/>
          </a:ln>
        </p:spPr>
        <p:txBody>
          <a:bodyPr anchorCtr="0" anchor="b" bIns="45700" lIns="91425" spcFirstLastPara="1" rIns="91425" wrap="square" tIns="45700">
            <a:normAutofit/>
          </a:bodyPr>
          <a:lstStyle/>
          <a:p>
            <a:pPr indent="0" lvl="0" marL="0" rtl="0" algn="l">
              <a:lnSpc>
                <a:spcPct val="100000"/>
              </a:lnSpc>
              <a:spcBef>
                <a:spcPts val="420"/>
              </a:spcBef>
              <a:spcAft>
                <a:spcPts val="0"/>
              </a:spcAft>
              <a:buSzPts val="2100"/>
              <a:buNone/>
            </a:pPr>
            <a:r>
              <a:rPr lang="en"/>
              <a:t>RESPONDING</a:t>
            </a:r>
            <a:endParaRPr/>
          </a:p>
        </p:txBody>
      </p:sp>
      <p:sp>
        <p:nvSpPr>
          <p:cNvPr id="574" name="Google Shape;574;g10c74994bb7_0_154"/>
          <p:cNvSpPr txBox="1"/>
          <p:nvPr>
            <p:ph idx="4" type="body"/>
          </p:nvPr>
        </p:nvSpPr>
        <p:spPr>
          <a:xfrm>
            <a:off x="4648200" y="2174875"/>
            <a:ext cx="4038600" cy="3951300"/>
          </a:xfrm>
          <a:prstGeom prst="rect">
            <a:avLst/>
          </a:prstGeom>
          <a:noFill/>
          <a:ln>
            <a:noFill/>
          </a:ln>
        </p:spPr>
        <p:txBody>
          <a:bodyPr anchorCtr="0" anchor="t" bIns="45700" lIns="91425" spcFirstLastPara="1" rIns="91425" wrap="square" tIns="45700">
            <a:normAutofit/>
          </a:bodyPr>
          <a:lstStyle/>
          <a:p>
            <a:pPr indent="-381000" lvl="0" marL="457200" rtl="0" algn="l">
              <a:lnSpc>
                <a:spcPct val="100000"/>
              </a:lnSpc>
              <a:spcBef>
                <a:spcPts val="480"/>
              </a:spcBef>
              <a:spcAft>
                <a:spcPts val="0"/>
              </a:spcAft>
              <a:buSzPts val="2400"/>
              <a:buChar char="•"/>
            </a:pPr>
            <a:r>
              <a:rPr lang="en"/>
              <a:t>Based on feelings and reason</a:t>
            </a:r>
            <a:endParaRPr/>
          </a:p>
          <a:p>
            <a:pPr indent="-381000" lvl="0" marL="457200" rtl="0" algn="l">
              <a:lnSpc>
                <a:spcPct val="100000"/>
              </a:lnSpc>
              <a:spcBef>
                <a:spcPts val="0"/>
              </a:spcBef>
              <a:spcAft>
                <a:spcPts val="0"/>
              </a:spcAft>
              <a:buSzPts val="2400"/>
              <a:buChar char="•"/>
            </a:pPr>
            <a:r>
              <a:rPr lang="en"/>
              <a:t>Deliberate</a:t>
            </a:r>
            <a:endParaRPr/>
          </a:p>
          <a:p>
            <a:pPr indent="-381000" lvl="0" marL="457200" rtl="0" algn="l">
              <a:lnSpc>
                <a:spcPct val="100000"/>
              </a:lnSpc>
              <a:spcBef>
                <a:spcPts val="0"/>
              </a:spcBef>
              <a:spcAft>
                <a:spcPts val="0"/>
              </a:spcAft>
              <a:buSzPts val="2400"/>
              <a:buChar char="•"/>
            </a:pPr>
            <a:r>
              <a:rPr lang="en"/>
              <a:t>Goal driven</a:t>
            </a:r>
            <a:endParaRPr/>
          </a:p>
          <a:p>
            <a:pPr indent="-381000" lvl="0" marL="457200" rtl="0" algn="l">
              <a:lnSpc>
                <a:spcPct val="100000"/>
              </a:lnSpc>
              <a:spcBef>
                <a:spcPts val="0"/>
              </a:spcBef>
              <a:spcAft>
                <a:spcPts val="0"/>
              </a:spcAft>
              <a:buSzPts val="2400"/>
              <a:buChar char="•"/>
            </a:pPr>
            <a:r>
              <a:rPr lang="en"/>
              <a:t>Connected communication</a:t>
            </a:r>
            <a:endParaRPr/>
          </a:p>
          <a:p>
            <a:pPr indent="-381000" lvl="0" marL="457200" rtl="0" algn="l">
              <a:lnSpc>
                <a:spcPct val="100000"/>
              </a:lnSpc>
              <a:spcBef>
                <a:spcPts val="0"/>
              </a:spcBef>
              <a:spcAft>
                <a:spcPts val="0"/>
              </a:spcAft>
              <a:buSzPts val="2400"/>
              <a:buChar char="•"/>
            </a:pPr>
            <a:r>
              <a:rPr lang="en"/>
              <a:t>Solution-based</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8" name="Shape 578"/>
        <p:cNvGrpSpPr/>
        <p:nvPr/>
      </p:nvGrpSpPr>
      <p:grpSpPr>
        <a:xfrm>
          <a:off x="0" y="0"/>
          <a:ext cx="0" cy="0"/>
          <a:chOff x="0" y="0"/>
          <a:chExt cx="0" cy="0"/>
        </a:xfrm>
      </p:grpSpPr>
      <p:sp>
        <p:nvSpPr>
          <p:cNvPr id="579" name="Google Shape;579;g10c74994bb7_0_162"/>
          <p:cNvSpPr txBox="1"/>
          <p:nvPr>
            <p:ph type="title"/>
          </p:nvPr>
        </p:nvSpPr>
        <p:spPr>
          <a:xfrm>
            <a:off x="457200" y="274638"/>
            <a:ext cx="8229600" cy="1143000"/>
          </a:xfrm>
          <a:prstGeom prst="rect">
            <a:avLst/>
          </a:prstGeom>
          <a:solidFill>
            <a:srgbClr val="A9DCF2">
              <a:alpha val="63921"/>
            </a:srgbClr>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
              <a:t>Examples</a:t>
            </a:r>
            <a:endParaRPr/>
          </a:p>
        </p:txBody>
      </p:sp>
      <p:sp>
        <p:nvSpPr>
          <p:cNvPr id="580" name="Google Shape;580;g10c74994bb7_0_162"/>
          <p:cNvSpPr txBox="1"/>
          <p:nvPr>
            <p:ph idx="1" type="body"/>
          </p:nvPr>
        </p:nvSpPr>
        <p:spPr>
          <a:xfrm>
            <a:off x="914400" y="1524000"/>
            <a:ext cx="3582900" cy="651000"/>
          </a:xfrm>
          <a:prstGeom prst="rect">
            <a:avLst/>
          </a:prstGeom>
          <a:solidFill>
            <a:srgbClr val="E8F7EB"/>
          </a:solidFill>
          <a:ln>
            <a:noFill/>
          </a:ln>
        </p:spPr>
        <p:txBody>
          <a:bodyPr anchorCtr="0" anchor="b" bIns="45700" lIns="91425" spcFirstLastPara="1" rIns="91425" wrap="square" tIns="45700">
            <a:noAutofit/>
          </a:bodyPr>
          <a:lstStyle/>
          <a:p>
            <a:pPr indent="0" lvl="0" marL="0" rtl="0" algn="l">
              <a:lnSpc>
                <a:spcPct val="100000"/>
              </a:lnSpc>
              <a:spcBef>
                <a:spcPts val="420"/>
              </a:spcBef>
              <a:spcAft>
                <a:spcPts val="0"/>
              </a:spcAft>
              <a:buSzPts val="2100"/>
              <a:buNone/>
            </a:pPr>
            <a:r>
              <a:rPr lang="en"/>
              <a:t>REACTING</a:t>
            </a:r>
            <a:endParaRPr/>
          </a:p>
        </p:txBody>
      </p:sp>
      <p:sp>
        <p:nvSpPr>
          <p:cNvPr id="581" name="Google Shape;581;g10c74994bb7_0_162"/>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00000"/>
              </a:lnSpc>
              <a:spcBef>
                <a:spcPts val="360"/>
              </a:spcBef>
              <a:spcAft>
                <a:spcPts val="0"/>
              </a:spcAft>
              <a:buClr>
                <a:schemeClr val="dk1"/>
              </a:buClr>
              <a:buSzPts val="1100"/>
              <a:buFont typeface="Arial"/>
              <a:buNone/>
            </a:pPr>
            <a:r>
              <a:rPr i="1" lang="en" sz="2600"/>
              <a:t>Distrust - Power - Punishment</a:t>
            </a:r>
            <a:endParaRPr i="1" sz="2600"/>
          </a:p>
          <a:p>
            <a:pPr indent="-381000" lvl="0" marL="457200" rtl="0" algn="l">
              <a:lnSpc>
                <a:spcPct val="100000"/>
              </a:lnSpc>
              <a:spcBef>
                <a:spcPts val="360"/>
              </a:spcBef>
              <a:spcAft>
                <a:spcPts val="0"/>
              </a:spcAft>
              <a:buSzPts val="2400"/>
              <a:buChar char="•"/>
            </a:pPr>
            <a:r>
              <a:rPr lang="en"/>
              <a:t>“Hey!!”</a:t>
            </a:r>
            <a:endParaRPr/>
          </a:p>
          <a:p>
            <a:pPr indent="-381000" lvl="0" marL="457200" rtl="0" algn="l">
              <a:lnSpc>
                <a:spcPct val="100000"/>
              </a:lnSpc>
              <a:spcBef>
                <a:spcPts val="0"/>
              </a:spcBef>
              <a:spcAft>
                <a:spcPts val="0"/>
              </a:spcAft>
              <a:buSzPts val="2400"/>
              <a:buChar char="•"/>
            </a:pPr>
            <a:r>
              <a:rPr lang="en"/>
              <a:t>“What are you supposed to be doing?”</a:t>
            </a:r>
            <a:endParaRPr/>
          </a:p>
          <a:p>
            <a:pPr indent="-381000" lvl="0" marL="457200" rtl="0" algn="l">
              <a:lnSpc>
                <a:spcPct val="100000"/>
              </a:lnSpc>
              <a:spcBef>
                <a:spcPts val="0"/>
              </a:spcBef>
              <a:spcAft>
                <a:spcPts val="0"/>
              </a:spcAft>
              <a:buSzPts val="2400"/>
              <a:buChar char="•"/>
            </a:pPr>
            <a:r>
              <a:rPr lang="en"/>
              <a:t>“Get busy”</a:t>
            </a:r>
            <a:endParaRPr/>
          </a:p>
          <a:p>
            <a:pPr indent="-381000" lvl="0" marL="457200" rtl="0" algn="l">
              <a:lnSpc>
                <a:spcPct val="100000"/>
              </a:lnSpc>
              <a:spcBef>
                <a:spcPts val="0"/>
              </a:spcBef>
              <a:spcAft>
                <a:spcPts val="0"/>
              </a:spcAft>
              <a:buSzPts val="2400"/>
              <a:buChar char="•"/>
            </a:pPr>
            <a:r>
              <a:rPr lang="en"/>
              <a:t>“What did you say?!!”</a:t>
            </a:r>
            <a:endParaRPr/>
          </a:p>
          <a:p>
            <a:pPr indent="-381000" lvl="0" marL="457200" rtl="0" algn="l">
              <a:lnSpc>
                <a:spcPct val="100000"/>
              </a:lnSpc>
              <a:spcBef>
                <a:spcPts val="0"/>
              </a:spcBef>
              <a:spcAft>
                <a:spcPts val="0"/>
              </a:spcAft>
              <a:buSzPts val="2400"/>
              <a:buChar char="•"/>
            </a:pPr>
            <a:r>
              <a:rPr lang="en"/>
              <a:t>“You’re going to the office”</a:t>
            </a:r>
            <a:endParaRPr/>
          </a:p>
          <a:p>
            <a:pPr indent="-381000" lvl="0" marL="457200" rtl="0" algn="l">
              <a:lnSpc>
                <a:spcPct val="100000"/>
              </a:lnSpc>
              <a:spcBef>
                <a:spcPts val="0"/>
              </a:spcBef>
              <a:spcAft>
                <a:spcPts val="0"/>
              </a:spcAft>
              <a:buSzPts val="2400"/>
              <a:buChar char="•"/>
            </a:pPr>
            <a:r>
              <a:rPr lang="en"/>
              <a:t>Referral/Suspension”</a:t>
            </a:r>
            <a:endParaRPr/>
          </a:p>
          <a:p>
            <a:pPr indent="0" lvl="0" marL="0" rtl="0" algn="l">
              <a:lnSpc>
                <a:spcPct val="100000"/>
              </a:lnSpc>
              <a:spcBef>
                <a:spcPts val="480"/>
              </a:spcBef>
              <a:spcAft>
                <a:spcPts val="0"/>
              </a:spcAft>
              <a:buSzPts val="2400"/>
              <a:buNone/>
            </a:pPr>
            <a:r>
              <a:t/>
            </a:r>
            <a:endParaRPr/>
          </a:p>
        </p:txBody>
      </p:sp>
      <p:sp>
        <p:nvSpPr>
          <p:cNvPr id="582" name="Google Shape;582;g10c74994bb7_0_162"/>
          <p:cNvSpPr txBox="1"/>
          <p:nvPr>
            <p:ph idx="3" type="body"/>
          </p:nvPr>
        </p:nvSpPr>
        <p:spPr>
          <a:xfrm>
            <a:off x="5105400" y="1535113"/>
            <a:ext cx="3581400" cy="639900"/>
          </a:xfrm>
          <a:prstGeom prst="rect">
            <a:avLst/>
          </a:prstGeom>
          <a:solidFill>
            <a:srgbClr val="E8F7EB"/>
          </a:solidFill>
          <a:ln>
            <a:noFill/>
          </a:ln>
        </p:spPr>
        <p:txBody>
          <a:bodyPr anchorCtr="0" anchor="b" bIns="45700" lIns="91425" spcFirstLastPara="1" rIns="91425" wrap="square" tIns="45700">
            <a:normAutofit/>
          </a:bodyPr>
          <a:lstStyle/>
          <a:p>
            <a:pPr indent="0" lvl="0" marL="0" rtl="0" algn="l">
              <a:lnSpc>
                <a:spcPct val="100000"/>
              </a:lnSpc>
              <a:spcBef>
                <a:spcPts val="420"/>
              </a:spcBef>
              <a:spcAft>
                <a:spcPts val="0"/>
              </a:spcAft>
              <a:buSzPts val="2100"/>
              <a:buNone/>
            </a:pPr>
            <a:r>
              <a:rPr lang="en"/>
              <a:t>RESPONDING</a:t>
            </a:r>
            <a:endParaRPr/>
          </a:p>
        </p:txBody>
      </p:sp>
      <p:sp>
        <p:nvSpPr>
          <p:cNvPr id="583" name="Google Shape;583;g10c74994bb7_0_162"/>
          <p:cNvSpPr txBox="1"/>
          <p:nvPr>
            <p:ph idx="4" type="body"/>
          </p:nvPr>
        </p:nvSpPr>
        <p:spPr>
          <a:xfrm>
            <a:off x="4648200" y="2174875"/>
            <a:ext cx="4038600" cy="39513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360"/>
              </a:spcBef>
              <a:spcAft>
                <a:spcPts val="0"/>
              </a:spcAft>
              <a:buSzPts val="2400"/>
              <a:buNone/>
            </a:pPr>
            <a:r>
              <a:rPr i="1" lang="en" sz="2600"/>
              <a:t>Trust - Support Understanding </a:t>
            </a:r>
            <a:endParaRPr i="1" sz="2600"/>
          </a:p>
          <a:p>
            <a:pPr indent="-381000" lvl="0" marL="457200" rtl="0" algn="l">
              <a:lnSpc>
                <a:spcPct val="100000"/>
              </a:lnSpc>
              <a:spcBef>
                <a:spcPts val="360"/>
              </a:spcBef>
              <a:spcAft>
                <a:spcPts val="0"/>
              </a:spcAft>
              <a:buSzPts val="2400"/>
              <a:buChar char="•"/>
            </a:pPr>
            <a:r>
              <a:rPr lang="en"/>
              <a:t>“How can I help you”</a:t>
            </a:r>
            <a:endParaRPr/>
          </a:p>
          <a:p>
            <a:pPr indent="-381000" lvl="0" marL="457200" rtl="0" algn="l">
              <a:lnSpc>
                <a:spcPct val="100000"/>
              </a:lnSpc>
              <a:spcBef>
                <a:spcPts val="0"/>
              </a:spcBef>
              <a:spcAft>
                <a:spcPts val="0"/>
              </a:spcAft>
              <a:buSzPts val="2400"/>
              <a:buChar char="•"/>
            </a:pPr>
            <a:r>
              <a:rPr lang="en"/>
              <a:t>“What do you need?”</a:t>
            </a:r>
            <a:endParaRPr/>
          </a:p>
          <a:p>
            <a:pPr indent="-381000" lvl="0" marL="457200" rtl="0" algn="l">
              <a:lnSpc>
                <a:spcPct val="100000"/>
              </a:lnSpc>
              <a:spcBef>
                <a:spcPts val="0"/>
              </a:spcBef>
              <a:spcAft>
                <a:spcPts val="0"/>
              </a:spcAft>
              <a:buSzPts val="2400"/>
              <a:buChar char="•"/>
            </a:pPr>
            <a:r>
              <a:rPr lang="en"/>
              <a:t>Listen</a:t>
            </a:r>
            <a:endParaRPr/>
          </a:p>
          <a:p>
            <a:pPr indent="-381000" lvl="0" marL="457200" rtl="0" algn="l">
              <a:lnSpc>
                <a:spcPct val="100000"/>
              </a:lnSpc>
              <a:spcBef>
                <a:spcPts val="0"/>
              </a:spcBef>
              <a:spcAft>
                <a:spcPts val="0"/>
              </a:spcAft>
              <a:buSzPts val="2400"/>
              <a:buChar char="•"/>
            </a:pPr>
            <a:r>
              <a:rPr lang="en"/>
              <a:t>“It sounds like you are having a hard time.”</a:t>
            </a:r>
            <a:endParaRPr/>
          </a:p>
          <a:p>
            <a:pPr indent="-381000" lvl="0" marL="457200" rtl="0" algn="l">
              <a:lnSpc>
                <a:spcPct val="100000"/>
              </a:lnSpc>
              <a:spcBef>
                <a:spcPts val="0"/>
              </a:spcBef>
              <a:spcAft>
                <a:spcPts val="0"/>
              </a:spcAft>
              <a:buSzPts val="2400"/>
              <a:buChar char="•"/>
            </a:pPr>
            <a:r>
              <a:rPr lang="en"/>
              <a:t>Provide Support</a:t>
            </a:r>
            <a:endParaRPr/>
          </a:p>
          <a:p>
            <a:pPr indent="0" lvl="0" marL="0" rtl="0" algn="l">
              <a:lnSpc>
                <a:spcPct val="100000"/>
              </a:lnSpc>
              <a:spcBef>
                <a:spcPts val="480"/>
              </a:spcBef>
              <a:spcAft>
                <a:spcPts val="0"/>
              </a:spcAft>
              <a:buSzPts val="2400"/>
              <a:buNone/>
            </a:pPr>
            <a:r>
              <a:t/>
            </a:r>
            <a:endParaRPr/>
          </a:p>
        </p:txBody>
      </p:sp>
      <p:sp>
        <p:nvSpPr>
          <p:cNvPr id="584" name="Google Shape;584;g10c74994bb7_0_162"/>
          <p:cNvSpPr txBox="1"/>
          <p:nvPr/>
        </p:nvSpPr>
        <p:spPr>
          <a:xfrm>
            <a:off x="157175" y="6543675"/>
            <a:ext cx="6486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 sz="1400" u="none" cap="none" strike="noStrike">
                <a:solidFill>
                  <a:schemeClr val="dk1"/>
                </a:solidFill>
                <a:latin typeface="Verdana"/>
                <a:ea typeface="Verdana"/>
                <a:cs typeface="Verdana"/>
                <a:sym typeface="Verdana"/>
              </a:rPr>
              <a:t>(Adapted from Bob Garrity, Garrity Mediation and Consulting)</a:t>
            </a:r>
            <a:endParaRPr b="0" i="0" sz="1400" u="none" cap="none" strike="noStrike">
              <a:solidFill>
                <a:srgbClr val="000000"/>
              </a:solidFill>
              <a:latin typeface="Verdana"/>
              <a:ea typeface="Verdana"/>
              <a:cs typeface="Verdana"/>
              <a:sym typeface="Verdana"/>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g10c74994bb7_0_171"/>
          <p:cNvSpPr txBox="1"/>
          <p:nvPr>
            <p:ph type="title"/>
          </p:nvPr>
        </p:nvSpPr>
        <p:spPr>
          <a:xfrm>
            <a:off x="228600" y="228600"/>
            <a:ext cx="8686800" cy="1143000"/>
          </a:xfrm>
          <a:prstGeom prst="rect">
            <a:avLst/>
          </a:prstGeom>
          <a:solidFill>
            <a:srgbClr val="A9DCF2">
              <a:alpha val="63921"/>
            </a:srgbClr>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
                <a:solidFill>
                  <a:schemeClr val="dk1"/>
                </a:solidFill>
              </a:rPr>
              <a:t>Reacting Behaviors</a:t>
            </a:r>
            <a:endParaRPr>
              <a:solidFill>
                <a:schemeClr val="dk1"/>
              </a:solidFill>
            </a:endParaRPr>
          </a:p>
        </p:txBody>
      </p:sp>
      <p:sp>
        <p:nvSpPr>
          <p:cNvPr id="590" name="Google Shape;590;g10c74994bb7_0_171"/>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rmAutofit lnSpcReduction="10000"/>
          </a:bodyPr>
          <a:lstStyle/>
          <a:p>
            <a:pPr indent="-381000" lvl="0" marL="457200" rtl="0" algn="l">
              <a:lnSpc>
                <a:spcPct val="107916"/>
              </a:lnSpc>
              <a:spcBef>
                <a:spcPts val="0"/>
              </a:spcBef>
              <a:spcAft>
                <a:spcPts val="0"/>
              </a:spcAft>
              <a:buSzPts val="2400"/>
              <a:buFont typeface="Verdana"/>
              <a:buChar char="•"/>
            </a:pPr>
            <a:r>
              <a:rPr lang="en" sz="2400"/>
              <a:t>Agitated behavior from staff such as shouting</a:t>
            </a:r>
            <a:endParaRPr sz="2400"/>
          </a:p>
          <a:p>
            <a:pPr indent="-381000" lvl="0" marL="457200" rtl="0" algn="l">
              <a:lnSpc>
                <a:spcPct val="107916"/>
              </a:lnSpc>
              <a:spcBef>
                <a:spcPts val="0"/>
              </a:spcBef>
              <a:spcAft>
                <a:spcPts val="0"/>
              </a:spcAft>
              <a:buSzPts val="2400"/>
              <a:buFont typeface="Verdana"/>
              <a:buChar char="•"/>
            </a:pPr>
            <a:r>
              <a:rPr lang="en" sz="2400"/>
              <a:t>Cornering the student</a:t>
            </a:r>
            <a:endParaRPr sz="2400"/>
          </a:p>
          <a:p>
            <a:pPr indent="-381000" lvl="0" marL="457200" rtl="0" algn="l">
              <a:lnSpc>
                <a:spcPct val="107916"/>
              </a:lnSpc>
              <a:spcBef>
                <a:spcPts val="0"/>
              </a:spcBef>
              <a:spcAft>
                <a:spcPts val="0"/>
              </a:spcAft>
              <a:buSzPts val="2400"/>
              <a:buFont typeface="Verdana"/>
              <a:buChar char="•"/>
            </a:pPr>
            <a:r>
              <a:rPr lang="en" sz="2400"/>
              <a:t>Engaging in power struggles – ex. “In my classroom, you will….”</a:t>
            </a:r>
            <a:endParaRPr sz="2400"/>
          </a:p>
          <a:p>
            <a:pPr indent="-381000" lvl="0" marL="457200" rtl="0" algn="l">
              <a:lnSpc>
                <a:spcPct val="107916"/>
              </a:lnSpc>
              <a:spcBef>
                <a:spcPts val="0"/>
              </a:spcBef>
              <a:spcAft>
                <a:spcPts val="0"/>
              </a:spcAft>
              <a:buSzPts val="2400"/>
              <a:buFont typeface="Verdana"/>
              <a:buChar char="•"/>
            </a:pPr>
            <a:r>
              <a:rPr lang="en" sz="2400"/>
              <a:t>Moving into the student’s space </a:t>
            </a:r>
            <a:endParaRPr sz="2400"/>
          </a:p>
          <a:p>
            <a:pPr indent="-381000" lvl="0" marL="457200" rtl="0" algn="l">
              <a:lnSpc>
                <a:spcPct val="107916"/>
              </a:lnSpc>
              <a:spcBef>
                <a:spcPts val="0"/>
              </a:spcBef>
              <a:spcAft>
                <a:spcPts val="0"/>
              </a:spcAft>
              <a:buSzPts val="2400"/>
              <a:buFont typeface="Verdana"/>
              <a:buChar char="•"/>
            </a:pPr>
            <a:r>
              <a:rPr lang="en" sz="2400"/>
              <a:t>Touching or grabbing the student</a:t>
            </a:r>
            <a:endParaRPr sz="2400"/>
          </a:p>
          <a:p>
            <a:pPr indent="-381000" lvl="0" marL="457200" rtl="0" algn="l">
              <a:lnSpc>
                <a:spcPct val="107916"/>
              </a:lnSpc>
              <a:spcBef>
                <a:spcPts val="0"/>
              </a:spcBef>
              <a:spcAft>
                <a:spcPts val="0"/>
              </a:spcAft>
              <a:buSzPts val="2400"/>
              <a:buFont typeface="Verdana"/>
              <a:buChar char="•"/>
            </a:pPr>
            <a:r>
              <a:rPr lang="en" sz="2400"/>
              <a:t>Making sudden or very quick responses</a:t>
            </a:r>
            <a:endParaRPr sz="2400"/>
          </a:p>
          <a:p>
            <a:pPr indent="-381000" lvl="0" marL="457200" rtl="0" algn="l">
              <a:lnSpc>
                <a:spcPct val="107916"/>
              </a:lnSpc>
              <a:spcBef>
                <a:spcPts val="0"/>
              </a:spcBef>
              <a:spcAft>
                <a:spcPts val="0"/>
              </a:spcAft>
              <a:buSzPts val="2400"/>
              <a:buFont typeface="Verdana"/>
              <a:buChar char="•"/>
            </a:pPr>
            <a:r>
              <a:rPr lang="en" sz="2400"/>
              <a:t>Making statements that may discredit the student – ex – “this isn’t elementary school”</a:t>
            </a:r>
            <a:endParaRPr sz="2400"/>
          </a:p>
          <a:p>
            <a:pPr indent="-381000" lvl="0" marL="457200" rtl="0" algn="l">
              <a:lnSpc>
                <a:spcPct val="107916"/>
              </a:lnSpc>
              <a:spcBef>
                <a:spcPts val="0"/>
              </a:spcBef>
              <a:spcAft>
                <a:spcPts val="0"/>
              </a:spcAft>
              <a:buSzPts val="2400"/>
              <a:buFont typeface="Verdana"/>
              <a:buChar char="•"/>
            </a:pPr>
            <a:r>
              <a:rPr lang="en" sz="2400"/>
              <a:t>Becoming defensive, arguing</a:t>
            </a:r>
            <a:endParaRPr sz="2400"/>
          </a:p>
          <a:p>
            <a:pPr indent="-381000" lvl="0" marL="457200" rtl="0" algn="l">
              <a:lnSpc>
                <a:spcPct val="107916"/>
              </a:lnSpc>
              <a:spcBef>
                <a:spcPts val="0"/>
              </a:spcBef>
              <a:spcAft>
                <a:spcPts val="0"/>
              </a:spcAft>
              <a:buSzPts val="2400"/>
              <a:buFont typeface="Verdana"/>
              <a:buChar char="•"/>
            </a:pPr>
            <a:r>
              <a:rPr lang="en" sz="2400"/>
              <a:t>Communicating anger and frustration through body language</a:t>
            </a:r>
            <a:endParaRPr sz="24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g10c74994bb7_0_176"/>
          <p:cNvSpPr txBox="1"/>
          <p:nvPr>
            <p:ph type="title"/>
          </p:nvPr>
        </p:nvSpPr>
        <p:spPr>
          <a:xfrm>
            <a:off x="228600" y="228600"/>
            <a:ext cx="8686800" cy="1143000"/>
          </a:xfrm>
          <a:prstGeom prst="rect">
            <a:avLst/>
          </a:prstGeom>
          <a:solidFill>
            <a:srgbClr val="A9DCF2">
              <a:alpha val="63921"/>
            </a:srgbClr>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
                <a:solidFill>
                  <a:schemeClr val="dk1"/>
                </a:solidFill>
              </a:rPr>
              <a:t>Reacting Behaviors</a:t>
            </a:r>
            <a:endParaRPr>
              <a:solidFill>
                <a:schemeClr val="dk1"/>
              </a:solidFill>
            </a:endParaRPr>
          </a:p>
        </p:txBody>
      </p:sp>
      <p:sp>
        <p:nvSpPr>
          <p:cNvPr id="596" name="Google Shape;596;g10c74994bb7_0_176"/>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rmAutofit lnSpcReduction="10000"/>
          </a:bodyPr>
          <a:lstStyle/>
          <a:p>
            <a:pPr indent="-381000" lvl="0" marL="457200" rtl="0" algn="l">
              <a:lnSpc>
                <a:spcPct val="107916"/>
              </a:lnSpc>
              <a:spcBef>
                <a:spcPts val="0"/>
              </a:spcBef>
              <a:spcAft>
                <a:spcPts val="0"/>
              </a:spcAft>
              <a:buSzPts val="2400"/>
              <a:buFont typeface="Verdana"/>
              <a:buChar char="•"/>
            </a:pPr>
            <a:r>
              <a:rPr lang="en" sz="2400"/>
              <a:t>Agitated behavior from staff such as shouting</a:t>
            </a:r>
            <a:endParaRPr sz="2400"/>
          </a:p>
          <a:p>
            <a:pPr indent="-381000" lvl="0" marL="457200" rtl="0" algn="l">
              <a:lnSpc>
                <a:spcPct val="107916"/>
              </a:lnSpc>
              <a:spcBef>
                <a:spcPts val="0"/>
              </a:spcBef>
              <a:spcAft>
                <a:spcPts val="0"/>
              </a:spcAft>
              <a:buSzPts val="2400"/>
              <a:buFont typeface="Verdana"/>
              <a:buChar char="•"/>
            </a:pPr>
            <a:r>
              <a:rPr lang="en" sz="2400"/>
              <a:t>Cornering the student</a:t>
            </a:r>
            <a:endParaRPr sz="2400"/>
          </a:p>
          <a:p>
            <a:pPr indent="-381000" lvl="0" marL="457200" rtl="0" algn="l">
              <a:lnSpc>
                <a:spcPct val="107916"/>
              </a:lnSpc>
              <a:spcBef>
                <a:spcPts val="0"/>
              </a:spcBef>
              <a:spcAft>
                <a:spcPts val="0"/>
              </a:spcAft>
              <a:buSzPts val="2400"/>
              <a:buFont typeface="Verdana"/>
              <a:buChar char="•"/>
            </a:pPr>
            <a:r>
              <a:rPr lang="en" sz="2400"/>
              <a:t>Engaging in power struggles – ex. “In my classroom, you will….”</a:t>
            </a:r>
            <a:endParaRPr sz="2400"/>
          </a:p>
          <a:p>
            <a:pPr indent="-381000" lvl="0" marL="457200" rtl="0" algn="l">
              <a:lnSpc>
                <a:spcPct val="107916"/>
              </a:lnSpc>
              <a:spcBef>
                <a:spcPts val="0"/>
              </a:spcBef>
              <a:spcAft>
                <a:spcPts val="0"/>
              </a:spcAft>
              <a:buSzPts val="2400"/>
              <a:buFont typeface="Verdana"/>
              <a:buChar char="•"/>
            </a:pPr>
            <a:r>
              <a:rPr lang="en" sz="2400"/>
              <a:t>Moving into the student’s space </a:t>
            </a:r>
            <a:endParaRPr sz="2400"/>
          </a:p>
          <a:p>
            <a:pPr indent="-381000" lvl="0" marL="457200" rtl="0" algn="l">
              <a:lnSpc>
                <a:spcPct val="107916"/>
              </a:lnSpc>
              <a:spcBef>
                <a:spcPts val="0"/>
              </a:spcBef>
              <a:spcAft>
                <a:spcPts val="0"/>
              </a:spcAft>
              <a:buSzPts val="2400"/>
              <a:buFont typeface="Verdana"/>
              <a:buChar char="•"/>
            </a:pPr>
            <a:r>
              <a:rPr lang="en" sz="2400"/>
              <a:t>Touching or grabbing the student</a:t>
            </a:r>
            <a:endParaRPr sz="2400"/>
          </a:p>
          <a:p>
            <a:pPr indent="-381000" lvl="0" marL="457200" rtl="0" algn="l">
              <a:lnSpc>
                <a:spcPct val="107916"/>
              </a:lnSpc>
              <a:spcBef>
                <a:spcPts val="0"/>
              </a:spcBef>
              <a:spcAft>
                <a:spcPts val="0"/>
              </a:spcAft>
              <a:buSzPts val="2400"/>
              <a:buFont typeface="Verdana"/>
              <a:buChar char="•"/>
            </a:pPr>
            <a:r>
              <a:rPr lang="en" sz="2400"/>
              <a:t>Making sudden or very quick responses</a:t>
            </a:r>
            <a:endParaRPr sz="2400"/>
          </a:p>
          <a:p>
            <a:pPr indent="-381000" lvl="0" marL="457200" rtl="0" algn="l">
              <a:lnSpc>
                <a:spcPct val="107916"/>
              </a:lnSpc>
              <a:spcBef>
                <a:spcPts val="0"/>
              </a:spcBef>
              <a:spcAft>
                <a:spcPts val="0"/>
              </a:spcAft>
              <a:buSzPts val="2400"/>
              <a:buFont typeface="Verdana"/>
              <a:buChar char="•"/>
            </a:pPr>
            <a:r>
              <a:rPr lang="en" sz="2400"/>
              <a:t>Making statements that may discredit the student – ex – “this isn’t elementary school”</a:t>
            </a:r>
            <a:endParaRPr sz="2400"/>
          </a:p>
          <a:p>
            <a:pPr indent="-381000" lvl="0" marL="457200" rtl="0" algn="l">
              <a:lnSpc>
                <a:spcPct val="107916"/>
              </a:lnSpc>
              <a:spcBef>
                <a:spcPts val="0"/>
              </a:spcBef>
              <a:spcAft>
                <a:spcPts val="0"/>
              </a:spcAft>
              <a:buSzPts val="2400"/>
              <a:buFont typeface="Verdana"/>
              <a:buChar char="•"/>
            </a:pPr>
            <a:r>
              <a:rPr lang="en" sz="2400"/>
              <a:t>Becoming defensive, arguing</a:t>
            </a:r>
            <a:endParaRPr sz="2400"/>
          </a:p>
          <a:p>
            <a:pPr indent="-381000" lvl="0" marL="457200" rtl="0" algn="l">
              <a:lnSpc>
                <a:spcPct val="107916"/>
              </a:lnSpc>
              <a:spcBef>
                <a:spcPts val="0"/>
              </a:spcBef>
              <a:spcAft>
                <a:spcPts val="0"/>
              </a:spcAft>
              <a:buSzPts val="2400"/>
              <a:buFont typeface="Verdana"/>
              <a:buChar char="•"/>
            </a:pPr>
            <a:r>
              <a:rPr lang="en" sz="2400"/>
              <a:t>Communicating anger and frustration through body language</a:t>
            </a:r>
            <a:endParaRPr sz="2400"/>
          </a:p>
        </p:txBody>
      </p:sp>
      <p:sp>
        <p:nvSpPr>
          <p:cNvPr id="597" name="Google Shape;597;g10c74994bb7_0_176"/>
          <p:cNvSpPr txBox="1"/>
          <p:nvPr/>
        </p:nvSpPr>
        <p:spPr>
          <a:xfrm rot="-1882326">
            <a:off x="1349063" y="2939599"/>
            <a:ext cx="5501025" cy="189319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100"/>
              <a:buFont typeface="Arial"/>
              <a:buNone/>
            </a:pPr>
            <a:r>
              <a:rPr b="1" i="0" lang="en" sz="11100" u="none" cap="none" strike="noStrike">
                <a:solidFill>
                  <a:srgbClr val="741B47"/>
                </a:solidFill>
                <a:latin typeface="Verdana"/>
                <a:ea typeface="Verdana"/>
                <a:cs typeface="Verdana"/>
                <a:sym typeface="Verdana"/>
              </a:rPr>
              <a:t>AVOID</a:t>
            </a:r>
            <a:endParaRPr b="1" i="0" sz="11100" u="none" cap="none" strike="noStrike">
              <a:solidFill>
                <a:srgbClr val="741B47"/>
              </a:solidFill>
              <a:latin typeface="Verdana"/>
              <a:ea typeface="Verdana"/>
              <a:cs typeface="Verdana"/>
              <a:sym typeface="Verdana"/>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1" name="Shape 601"/>
        <p:cNvGrpSpPr/>
        <p:nvPr/>
      </p:nvGrpSpPr>
      <p:grpSpPr>
        <a:xfrm>
          <a:off x="0" y="0"/>
          <a:ext cx="0" cy="0"/>
          <a:chOff x="0" y="0"/>
          <a:chExt cx="0" cy="0"/>
        </a:xfrm>
      </p:grpSpPr>
      <p:sp>
        <p:nvSpPr>
          <p:cNvPr id="602" name="Google Shape;602;g10c74994bb7_0_182"/>
          <p:cNvSpPr txBox="1"/>
          <p:nvPr>
            <p:ph idx="1" type="body"/>
          </p:nvPr>
        </p:nvSpPr>
        <p:spPr>
          <a:xfrm>
            <a:off x="228600" y="1600200"/>
            <a:ext cx="8686800" cy="4572000"/>
          </a:xfrm>
          <a:prstGeom prst="rect">
            <a:avLst/>
          </a:prstGeom>
          <a:noFill/>
          <a:ln>
            <a:noFill/>
          </a:ln>
        </p:spPr>
        <p:txBody>
          <a:bodyPr anchorCtr="0" anchor="t" bIns="45700" lIns="91425" spcFirstLastPara="1" rIns="91425" wrap="square" tIns="45700">
            <a:normAutofit/>
          </a:bodyPr>
          <a:lstStyle/>
          <a:p>
            <a:pPr indent="-381000" lvl="0" marL="457200" rtl="0" algn="l">
              <a:lnSpc>
                <a:spcPct val="107916"/>
              </a:lnSpc>
              <a:spcBef>
                <a:spcPts val="0"/>
              </a:spcBef>
              <a:spcAft>
                <a:spcPts val="0"/>
              </a:spcAft>
              <a:buSzPts val="2400"/>
              <a:buChar char="•"/>
            </a:pPr>
            <a:r>
              <a:rPr lang="en" sz="2400"/>
              <a:t>The most powerful response for staff is NO IMMEDIATE RESPONSE, PAUSE</a:t>
            </a:r>
            <a:endParaRPr sz="2400"/>
          </a:p>
          <a:p>
            <a:pPr indent="-381000" lvl="0" marL="457200" rtl="0" algn="l">
              <a:lnSpc>
                <a:spcPct val="107916"/>
              </a:lnSpc>
              <a:spcBef>
                <a:spcPts val="0"/>
              </a:spcBef>
              <a:spcAft>
                <a:spcPts val="0"/>
              </a:spcAft>
              <a:buSzPts val="2400"/>
              <a:buChar char="•"/>
            </a:pPr>
            <a:r>
              <a:rPr lang="en" sz="2400"/>
              <a:t>Model calm</a:t>
            </a:r>
            <a:endParaRPr sz="2400"/>
          </a:p>
          <a:p>
            <a:pPr indent="-381000" lvl="0" marL="457200" rtl="0" algn="l">
              <a:lnSpc>
                <a:spcPct val="107916"/>
              </a:lnSpc>
              <a:spcBef>
                <a:spcPts val="0"/>
              </a:spcBef>
              <a:spcAft>
                <a:spcPts val="0"/>
              </a:spcAft>
              <a:buSzPts val="2400"/>
              <a:buChar char="•"/>
            </a:pPr>
            <a:r>
              <a:rPr lang="en" sz="2400"/>
              <a:t>Treat student with dignity and respect</a:t>
            </a:r>
            <a:endParaRPr sz="2400"/>
          </a:p>
          <a:p>
            <a:pPr indent="-381000" lvl="0" marL="457200" rtl="0" algn="l">
              <a:lnSpc>
                <a:spcPct val="107916"/>
              </a:lnSpc>
              <a:spcBef>
                <a:spcPts val="0"/>
              </a:spcBef>
              <a:spcAft>
                <a:spcPts val="0"/>
              </a:spcAft>
              <a:buSzPts val="2400"/>
              <a:buChar char="•"/>
            </a:pPr>
            <a:r>
              <a:rPr lang="en" sz="2400"/>
              <a:t>Consider how you are communicating through body language</a:t>
            </a:r>
            <a:endParaRPr sz="2400"/>
          </a:p>
          <a:p>
            <a:pPr indent="-381000" lvl="0" marL="457200" rtl="0" algn="l">
              <a:lnSpc>
                <a:spcPct val="107916"/>
              </a:lnSpc>
              <a:spcBef>
                <a:spcPts val="0"/>
              </a:spcBef>
              <a:spcAft>
                <a:spcPts val="0"/>
              </a:spcAft>
              <a:buSzPts val="2400"/>
              <a:buChar char="•"/>
            </a:pPr>
            <a:r>
              <a:rPr lang="en" sz="2400"/>
              <a:t>Use private communication</a:t>
            </a:r>
            <a:endParaRPr sz="2400"/>
          </a:p>
          <a:p>
            <a:pPr indent="-381000" lvl="0" marL="457200" rtl="0" algn="l">
              <a:lnSpc>
                <a:spcPct val="107916"/>
              </a:lnSpc>
              <a:spcBef>
                <a:spcPts val="0"/>
              </a:spcBef>
              <a:spcAft>
                <a:spcPts val="0"/>
              </a:spcAft>
              <a:buSzPts val="2400"/>
              <a:buChar char="•"/>
            </a:pPr>
            <a:r>
              <a:rPr lang="en" sz="2400"/>
              <a:t>Don’t communicate any anxiety, be matter-of-fact</a:t>
            </a:r>
            <a:endParaRPr/>
          </a:p>
        </p:txBody>
      </p:sp>
      <p:sp>
        <p:nvSpPr>
          <p:cNvPr id="603" name="Google Shape;603;g10c74994bb7_0_182"/>
          <p:cNvSpPr txBox="1"/>
          <p:nvPr>
            <p:ph type="title"/>
          </p:nvPr>
        </p:nvSpPr>
        <p:spPr>
          <a:xfrm>
            <a:off x="228600" y="228600"/>
            <a:ext cx="8686800" cy="1143000"/>
          </a:xfrm>
          <a:prstGeom prst="rect">
            <a:avLst/>
          </a:prstGeom>
          <a:solidFill>
            <a:srgbClr val="A9DCF2">
              <a:alpha val="63921"/>
            </a:srgbClr>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
                <a:solidFill>
                  <a:schemeClr val="dk1"/>
                </a:solidFill>
              </a:rPr>
              <a:t>Responding Behaviors</a:t>
            </a:r>
            <a:endParaRPr>
              <a:solidFill>
                <a:schemeClr val="dk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7" name="Shape 607"/>
        <p:cNvGrpSpPr/>
        <p:nvPr/>
      </p:nvGrpSpPr>
      <p:grpSpPr>
        <a:xfrm>
          <a:off x="0" y="0"/>
          <a:ext cx="0" cy="0"/>
          <a:chOff x="0" y="0"/>
          <a:chExt cx="0" cy="0"/>
        </a:xfrm>
      </p:grpSpPr>
      <p:sp>
        <p:nvSpPr>
          <p:cNvPr id="608" name="Google Shape;608;g10c74994bb7_0_192"/>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rmAutofit/>
          </a:bodyPr>
          <a:lstStyle/>
          <a:p>
            <a:pPr indent="-368300" lvl="0" marL="457200" rtl="0" algn="l">
              <a:lnSpc>
                <a:spcPct val="100000"/>
              </a:lnSpc>
              <a:spcBef>
                <a:spcPts val="640"/>
              </a:spcBef>
              <a:spcAft>
                <a:spcPts val="0"/>
              </a:spcAft>
              <a:buClr>
                <a:schemeClr val="dk1"/>
              </a:buClr>
              <a:buSzPts val="2200"/>
              <a:buFont typeface="Verdana"/>
              <a:buChar char="•"/>
            </a:pPr>
            <a:r>
              <a:rPr lang="en" sz="2200"/>
              <a:t>Precorrection					</a:t>
            </a:r>
            <a:endParaRPr sz="2200"/>
          </a:p>
          <a:p>
            <a:pPr indent="-368300" lvl="0" marL="457200" rtl="0" algn="l">
              <a:lnSpc>
                <a:spcPct val="100000"/>
              </a:lnSpc>
              <a:spcBef>
                <a:spcPts val="0"/>
              </a:spcBef>
              <a:spcAft>
                <a:spcPts val="0"/>
              </a:spcAft>
              <a:buClr>
                <a:schemeClr val="dk1"/>
              </a:buClr>
              <a:buSzPts val="2200"/>
              <a:buFont typeface="Verdana"/>
              <a:buChar char="•"/>
            </a:pPr>
            <a:r>
              <a:rPr lang="en" sz="2200"/>
              <a:t>Limit setting  					</a:t>
            </a:r>
            <a:endParaRPr sz="2200"/>
          </a:p>
          <a:p>
            <a:pPr indent="-368300" lvl="0" marL="457200" rtl="0" algn="l">
              <a:lnSpc>
                <a:spcPct val="100000"/>
              </a:lnSpc>
              <a:spcBef>
                <a:spcPts val="0"/>
              </a:spcBef>
              <a:spcAft>
                <a:spcPts val="0"/>
              </a:spcAft>
              <a:buClr>
                <a:schemeClr val="dk1"/>
              </a:buClr>
              <a:buSzPts val="2200"/>
              <a:buFont typeface="Verdana"/>
              <a:buChar char="•"/>
            </a:pPr>
            <a:r>
              <a:rPr lang="en" sz="2200"/>
              <a:t>Offering Choice</a:t>
            </a:r>
            <a:endParaRPr sz="2200"/>
          </a:p>
          <a:p>
            <a:pPr indent="-368300" lvl="0" marL="457200" rtl="0" algn="l">
              <a:lnSpc>
                <a:spcPct val="100000"/>
              </a:lnSpc>
              <a:spcBef>
                <a:spcPts val="0"/>
              </a:spcBef>
              <a:spcAft>
                <a:spcPts val="0"/>
              </a:spcAft>
              <a:buClr>
                <a:schemeClr val="dk1"/>
              </a:buClr>
              <a:buSzPts val="2200"/>
              <a:buFont typeface="Verdana"/>
              <a:buChar char="•"/>
            </a:pPr>
            <a:r>
              <a:rPr lang="en" sz="2200"/>
              <a:t>Redirection / Prompting</a:t>
            </a:r>
            <a:endParaRPr>
              <a:solidFill>
                <a:srgbClr val="006387"/>
              </a:solidFill>
            </a:endParaRPr>
          </a:p>
          <a:p>
            <a:pPr indent="-368300" lvl="0" marL="457200" rtl="0" algn="l">
              <a:lnSpc>
                <a:spcPct val="100000"/>
              </a:lnSpc>
              <a:spcBef>
                <a:spcPts val="0"/>
              </a:spcBef>
              <a:spcAft>
                <a:spcPts val="0"/>
              </a:spcAft>
              <a:buClr>
                <a:schemeClr val="dk1"/>
              </a:buClr>
              <a:buSzPts val="2200"/>
              <a:buFont typeface="Verdana"/>
              <a:buChar char="•"/>
            </a:pPr>
            <a:r>
              <a:rPr lang="en" sz="2200"/>
              <a:t>Validation	</a:t>
            </a:r>
            <a:endParaRPr sz="2200"/>
          </a:p>
          <a:p>
            <a:pPr indent="-368300" lvl="0" marL="457200" rtl="0" algn="l">
              <a:lnSpc>
                <a:spcPct val="100000"/>
              </a:lnSpc>
              <a:spcBef>
                <a:spcPts val="0"/>
              </a:spcBef>
              <a:spcAft>
                <a:spcPts val="0"/>
              </a:spcAft>
              <a:buClr>
                <a:schemeClr val="dk1"/>
              </a:buClr>
              <a:buSzPts val="2200"/>
              <a:buFont typeface="Verdana"/>
              <a:buChar char="•"/>
            </a:pPr>
            <a:r>
              <a:rPr lang="en" sz="2200"/>
              <a:t>Active Listening	</a:t>
            </a:r>
            <a:endParaRPr sz="2200"/>
          </a:p>
          <a:p>
            <a:pPr indent="-368300" lvl="0" marL="457200" rtl="0" algn="l">
              <a:lnSpc>
                <a:spcPct val="100000"/>
              </a:lnSpc>
              <a:spcBef>
                <a:spcPts val="0"/>
              </a:spcBef>
              <a:spcAft>
                <a:spcPts val="0"/>
              </a:spcAft>
              <a:buClr>
                <a:schemeClr val="dk1"/>
              </a:buClr>
              <a:buSzPts val="2200"/>
              <a:buFont typeface="Verdana"/>
              <a:buChar char="•"/>
            </a:pPr>
            <a:r>
              <a:rPr lang="en" sz="2200"/>
              <a:t>Systematically Modifying Context</a:t>
            </a:r>
            <a:endParaRPr sz="2200"/>
          </a:p>
          <a:p>
            <a:pPr indent="-368300" lvl="0" marL="457200" rtl="0" algn="l">
              <a:lnSpc>
                <a:spcPct val="100000"/>
              </a:lnSpc>
              <a:spcBef>
                <a:spcPts val="0"/>
              </a:spcBef>
              <a:spcAft>
                <a:spcPts val="0"/>
              </a:spcAft>
              <a:buClr>
                <a:schemeClr val="dk1"/>
              </a:buClr>
              <a:buSzPts val="2200"/>
              <a:buFont typeface="Verdana"/>
              <a:buChar char="•"/>
            </a:pPr>
            <a:r>
              <a:rPr lang="en" sz="2200"/>
              <a:t>Differential Reinforcement</a:t>
            </a:r>
            <a:endParaRPr sz="2200"/>
          </a:p>
          <a:p>
            <a:pPr indent="-368300" lvl="0" marL="457200" rtl="0" algn="l">
              <a:lnSpc>
                <a:spcPct val="100000"/>
              </a:lnSpc>
              <a:spcBef>
                <a:spcPts val="0"/>
              </a:spcBef>
              <a:spcAft>
                <a:spcPts val="0"/>
              </a:spcAft>
              <a:buClr>
                <a:schemeClr val="dk1"/>
              </a:buClr>
              <a:buSzPts val="2200"/>
              <a:buFont typeface="Verdana"/>
              <a:buChar char="•"/>
            </a:pPr>
            <a:r>
              <a:rPr lang="en" sz="2200"/>
              <a:t>Reduce situation demands</a:t>
            </a:r>
            <a:endParaRPr sz="2200"/>
          </a:p>
          <a:p>
            <a:pPr indent="-368300" lvl="0" marL="457200" rtl="0" algn="l">
              <a:lnSpc>
                <a:spcPct val="100000"/>
              </a:lnSpc>
              <a:spcBef>
                <a:spcPts val="0"/>
              </a:spcBef>
              <a:spcAft>
                <a:spcPts val="0"/>
              </a:spcAft>
              <a:buClr>
                <a:schemeClr val="dk1"/>
              </a:buClr>
              <a:buSzPts val="2200"/>
              <a:buFont typeface="Verdana"/>
              <a:buChar char="•"/>
            </a:pPr>
            <a:r>
              <a:rPr lang="en" sz="2200"/>
              <a:t>Teacher proximity</a:t>
            </a:r>
            <a:endParaRPr sz="2200"/>
          </a:p>
          <a:p>
            <a:pPr indent="-368300" lvl="0" marL="457200" rtl="0" algn="l">
              <a:lnSpc>
                <a:spcPct val="100000"/>
              </a:lnSpc>
              <a:spcBef>
                <a:spcPts val="0"/>
              </a:spcBef>
              <a:spcAft>
                <a:spcPts val="0"/>
              </a:spcAft>
              <a:buClr>
                <a:schemeClr val="dk1"/>
              </a:buClr>
              <a:buSzPts val="2200"/>
              <a:buFont typeface="Verdana"/>
              <a:buChar char="•"/>
            </a:pPr>
            <a:r>
              <a:rPr lang="en" sz="2200"/>
              <a:t>Provide independent, passive, or movement activities</a:t>
            </a:r>
            <a:endParaRPr sz="2200"/>
          </a:p>
          <a:p>
            <a:pPr indent="0" lvl="0" marL="0" rtl="0" algn="ctr">
              <a:lnSpc>
                <a:spcPct val="100000"/>
              </a:lnSpc>
              <a:spcBef>
                <a:spcPts val="0"/>
              </a:spcBef>
              <a:spcAft>
                <a:spcPts val="0"/>
              </a:spcAft>
              <a:buSzPts val="1800"/>
              <a:buNone/>
            </a:pPr>
            <a:r>
              <a:rPr b="1" lang="en" sz="2200" u="sng"/>
              <a:t>Goal</a:t>
            </a:r>
            <a:r>
              <a:rPr b="1" lang="en" sz="2200"/>
              <a:t>:  </a:t>
            </a:r>
            <a:r>
              <a:rPr b="1" i="1" lang="en" sz="2200"/>
              <a:t>Interrupt/Intervene </a:t>
            </a:r>
            <a:endParaRPr b="1" i="1" sz="2200"/>
          </a:p>
          <a:p>
            <a:pPr indent="0" lvl="0" marL="0" rtl="0" algn="ctr">
              <a:lnSpc>
                <a:spcPct val="100000"/>
              </a:lnSpc>
              <a:spcBef>
                <a:spcPts val="0"/>
              </a:spcBef>
              <a:spcAft>
                <a:spcPts val="0"/>
              </a:spcAft>
              <a:buSzPts val="1800"/>
              <a:buNone/>
            </a:pPr>
            <a:r>
              <a:rPr b="1" i="1" lang="en" sz="2200"/>
              <a:t>(Separate student from trigger)</a:t>
            </a:r>
            <a:endParaRPr sz="2200"/>
          </a:p>
        </p:txBody>
      </p:sp>
      <p:sp>
        <p:nvSpPr>
          <p:cNvPr id="609" name="Google Shape;609;g10c74994bb7_0_192"/>
          <p:cNvSpPr txBox="1"/>
          <p:nvPr>
            <p:ph type="title"/>
          </p:nvPr>
        </p:nvSpPr>
        <p:spPr>
          <a:xfrm>
            <a:off x="228600" y="228600"/>
            <a:ext cx="8686800" cy="1143000"/>
          </a:xfrm>
          <a:prstGeom prst="rect">
            <a:avLst/>
          </a:prstGeom>
          <a:solidFill>
            <a:srgbClr val="A9DCF2">
              <a:alpha val="63921"/>
            </a:srgbClr>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06387"/>
              </a:buClr>
              <a:buSzPts val="4400"/>
              <a:buFont typeface="Calibri"/>
              <a:buNone/>
            </a:pPr>
            <a:r>
              <a:rPr lang="en">
                <a:solidFill>
                  <a:srgbClr val="000000"/>
                </a:solidFill>
              </a:rPr>
              <a:t>Strategies to Try</a:t>
            </a:r>
            <a:endParaRPr sz="3600">
              <a:solidFill>
                <a:srgbClr val="00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g10c74994bb7_0_199"/>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360"/>
              </a:spcBef>
              <a:spcAft>
                <a:spcPts val="0"/>
              </a:spcAft>
              <a:buSzPts val="1800"/>
              <a:buChar char="•"/>
            </a:pPr>
            <a:r>
              <a:rPr lang="en"/>
              <a:t>Tardiness to class</a:t>
            </a:r>
            <a:endParaRPr/>
          </a:p>
          <a:p>
            <a:pPr indent="-342900" lvl="0" marL="457200" rtl="0" algn="l">
              <a:lnSpc>
                <a:spcPct val="100000"/>
              </a:lnSpc>
              <a:spcBef>
                <a:spcPts val="0"/>
              </a:spcBef>
              <a:spcAft>
                <a:spcPts val="0"/>
              </a:spcAft>
              <a:buSzPts val="1800"/>
              <a:buChar char="•"/>
            </a:pPr>
            <a:r>
              <a:rPr lang="en"/>
              <a:t>Difficulty with schedule changes</a:t>
            </a:r>
            <a:endParaRPr/>
          </a:p>
          <a:p>
            <a:pPr indent="-342900" lvl="0" marL="457200" rtl="0" algn="l">
              <a:lnSpc>
                <a:spcPct val="100000"/>
              </a:lnSpc>
              <a:spcBef>
                <a:spcPts val="0"/>
              </a:spcBef>
              <a:spcAft>
                <a:spcPts val="0"/>
              </a:spcAft>
              <a:buSzPts val="1800"/>
              <a:buChar char="•"/>
            </a:pPr>
            <a:r>
              <a:rPr lang="en"/>
              <a:t>Talkative during independent practice</a:t>
            </a:r>
            <a:endParaRPr/>
          </a:p>
          <a:p>
            <a:pPr indent="-342900" lvl="0" marL="457200" rtl="0" algn="l">
              <a:lnSpc>
                <a:spcPct val="100000"/>
              </a:lnSpc>
              <a:spcBef>
                <a:spcPts val="0"/>
              </a:spcBef>
              <a:spcAft>
                <a:spcPts val="0"/>
              </a:spcAft>
              <a:buSzPts val="1800"/>
              <a:buChar char="•"/>
            </a:pPr>
            <a:r>
              <a:rPr lang="en"/>
              <a:t>Sleeping in class</a:t>
            </a:r>
            <a:endParaRPr/>
          </a:p>
          <a:p>
            <a:pPr indent="-342900" lvl="0" marL="457200" rtl="0" algn="l">
              <a:lnSpc>
                <a:spcPct val="100000"/>
              </a:lnSpc>
              <a:spcBef>
                <a:spcPts val="0"/>
              </a:spcBef>
              <a:spcAft>
                <a:spcPts val="0"/>
              </a:spcAft>
              <a:buSzPts val="1800"/>
              <a:buChar char="•"/>
            </a:pPr>
            <a:r>
              <a:rPr lang="en"/>
              <a:t>Missing materials</a:t>
            </a:r>
            <a:endParaRPr/>
          </a:p>
          <a:p>
            <a:pPr indent="-342900" lvl="0" marL="457200" rtl="0" algn="l">
              <a:lnSpc>
                <a:spcPct val="100000"/>
              </a:lnSpc>
              <a:spcBef>
                <a:spcPts val="0"/>
              </a:spcBef>
              <a:spcAft>
                <a:spcPts val="0"/>
              </a:spcAft>
              <a:buSzPts val="1800"/>
              <a:buChar char="•"/>
            </a:pPr>
            <a:r>
              <a:rPr lang="en"/>
              <a:t>Chaotic class changes</a:t>
            </a:r>
            <a:endParaRPr/>
          </a:p>
          <a:p>
            <a:pPr indent="-342900" lvl="0" marL="457200" rtl="0" algn="l">
              <a:lnSpc>
                <a:spcPct val="100000"/>
              </a:lnSpc>
              <a:spcBef>
                <a:spcPts val="0"/>
              </a:spcBef>
              <a:spcAft>
                <a:spcPts val="0"/>
              </a:spcAft>
              <a:buSzPts val="1800"/>
              <a:buChar char="•"/>
            </a:pPr>
            <a:r>
              <a:rPr lang="en"/>
              <a:t>Frustration with writing tasks</a:t>
            </a:r>
            <a:endParaRPr/>
          </a:p>
          <a:p>
            <a:pPr indent="0" lvl="0" marL="0" rtl="0" algn="l">
              <a:lnSpc>
                <a:spcPct val="100000"/>
              </a:lnSpc>
              <a:spcBef>
                <a:spcPts val="360"/>
              </a:spcBef>
              <a:spcAft>
                <a:spcPts val="0"/>
              </a:spcAft>
              <a:buSzPts val="1800"/>
              <a:buNone/>
            </a:pPr>
            <a:r>
              <a:t/>
            </a:r>
            <a:endParaRPr/>
          </a:p>
        </p:txBody>
      </p:sp>
      <p:sp>
        <p:nvSpPr>
          <p:cNvPr id="615" name="Google Shape;615;g10c74994bb7_0_199"/>
          <p:cNvSpPr txBox="1"/>
          <p:nvPr>
            <p:ph type="title"/>
          </p:nvPr>
        </p:nvSpPr>
        <p:spPr>
          <a:xfrm>
            <a:off x="228600" y="228600"/>
            <a:ext cx="8686800" cy="1143000"/>
          </a:xfrm>
          <a:prstGeom prst="rect">
            <a:avLst/>
          </a:prstGeom>
          <a:solidFill>
            <a:srgbClr val="A9DCF2">
              <a:alpha val="63921"/>
            </a:srgbClr>
          </a:solid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111111"/>
              <a:buNone/>
            </a:pPr>
            <a:r>
              <a:rPr lang="en">
                <a:solidFill>
                  <a:srgbClr val="000000"/>
                </a:solidFill>
              </a:rPr>
              <a:t>Using Precorrection to Address Behavior </a:t>
            </a:r>
            <a:endParaRPr>
              <a:solidFill>
                <a:srgbClr val="00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24"/>
          <p:cNvSpPr txBox="1"/>
          <p:nvPr>
            <p:ph idx="4294967295" type="title"/>
          </p:nvPr>
        </p:nvSpPr>
        <p:spPr>
          <a:xfrm>
            <a:off x="553725" y="1825499"/>
            <a:ext cx="8133000" cy="4118100"/>
          </a:xfrm>
          <a:prstGeom prst="rect">
            <a:avLst/>
          </a:prstGeom>
          <a:solidFill>
            <a:schemeClr val="lt1"/>
          </a:solidFill>
          <a:ln cap="flat" cmpd="sng" w="28575">
            <a:solidFill>
              <a:schemeClr val="lt1"/>
            </a:solidFill>
            <a:prstDash val="solid"/>
            <a:round/>
            <a:headEnd len="sm" w="sm" type="none"/>
            <a:tailEnd len="sm" w="sm" type="none"/>
          </a:ln>
        </p:spPr>
        <p:txBody>
          <a:bodyPr anchorCtr="0" anchor="ctr" bIns="45700" lIns="91400" spcFirstLastPara="1" rIns="91400" wrap="square" tIns="45700">
            <a:noAutofit/>
          </a:bodyPr>
          <a:lstStyle/>
          <a:p>
            <a:pPr indent="0" lvl="0" marL="0" rtl="0" algn="ctr">
              <a:lnSpc>
                <a:spcPct val="100000"/>
              </a:lnSpc>
              <a:spcBef>
                <a:spcPts val="0"/>
              </a:spcBef>
              <a:spcAft>
                <a:spcPts val="0"/>
              </a:spcAft>
              <a:buClr>
                <a:schemeClr val="dk1"/>
              </a:buClr>
              <a:buSzPts val="4400"/>
              <a:buFont typeface="Verdana"/>
              <a:buNone/>
            </a:pPr>
            <a:r>
              <a:rPr b="1" lang="en" sz="2400">
                <a:solidFill>
                  <a:srgbClr val="000000"/>
                </a:solidFill>
                <a:latin typeface="Verdana"/>
                <a:ea typeface="Verdana"/>
                <a:cs typeface="Verdana"/>
                <a:sym typeface="Verdana"/>
              </a:rPr>
              <a:t>Punishing students doesn’t teach them the right way to act.</a:t>
            </a:r>
            <a:endParaRPr b="1" sz="2400">
              <a:solidFill>
                <a:srgbClr val="000000"/>
              </a:solidFill>
              <a:latin typeface="Verdana"/>
              <a:ea typeface="Verdana"/>
              <a:cs typeface="Verdana"/>
              <a:sym typeface="Verdana"/>
            </a:endParaRPr>
          </a:p>
          <a:p>
            <a:pPr indent="0" lvl="0" marL="0" rtl="0" algn="ctr">
              <a:lnSpc>
                <a:spcPct val="100000"/>
              </a:lnSpc>
              <a:spcBef>
                <a:spcPts val="0"/>
              </a:spcBef>
              <a:spcAft>
                <a:spcPts val="0"/>
              </a:spcAft>
              <a:buClr>
                <a:schemeClr val="dk1"/>
              </a:buClr>
              <a:buSzPts val="4400"/>
              <a:buFont typeface="Verdana"/>
              <a:buNone/>
            </a:pPr>
            <a:r>
              <a:t/>
            </a:r>
            <a:endParaRPr b="1" sz="2400">
              <a:solidFill>
                <a:srgbClr val="000000"/>
              </a:solidFill>
              <a:latin typeface="Verdana"/>
              <a:ea typeface="Verdana"/>
              <a:cs typeface="Verdana"/>
              <a:sym typeface="Verdana"/>
            </a:endParaRPr>
          </a:p>
          <a:p>
            <a:pPr indent="0" lvl="0" marL="0" rtl="0" algn="ctr">
              <a:lnSpc>
                <a:spcPct val="100000"/>
              </a:lnSpc>
              <a:spcBef>
                <a:spcPts val="0"/>
              </a:spcBef>
              <a:spcAft>
                <a:spcPts val="0"/>
              </a:spcAft>
              <a:buClr>
                <a:schemeClr val="dk1"/>
              </a:buClr>
              <a:buSzPts val="4400"/>
              <a:buFont typeface="Verdana"/>
              <a:buNone/>
            </a:pPr>
            <a:r>
              <a:rPr b="1" lang="en" sz="2400">
                <a:solidFill>
                  <a:srgbClr val="000000"/>
                </a:solidFill>
                <a:latin typeface="Verdana"/>
                <a:ea typeface="Verdana"/>
                <a:cs typeface="Verdana"/>
                <a:sym typeface="Verdana"/>
              </a:rPr>
              <a:t>Dwelling on an incorrect answer does not lead us to the correct answer.</a:t>
            </a:r>
            <a:br>
              <a:rPr b="1" lang="en" sz="2400">
                <a:solidFill>
                  <a:srgbClr val="000000"/>
                </a:solidFill>
                <a:latin typeface="Verdana"/>
                <a:ea typeface="Verdana"/>
                <a:cs typeface="Verdana"/>
                <a:sym typeface="Verdana"/>
              </a:rPr>
            </a:br>
            <a:r>
              <a:rPr b="1" lang="en" sz="2400">
                <a:solidFill>
                  <a:srgbClr val="000000"/>
                </a:solidFill>
                <a:latin typeface="Verdana"/>
                <a:ea typeface="Verdana"/>
                <a:cs typeface="Verdana"/>
                <a:sym typeface="Verdana"/>
              </a:rPr>
              <a:t>FEED UP</a:t>
            </a:r>
            <a:br>
              <a:rPr b="1" lang="en" sz="2400">
                <a:solidFill>
                  <a:srgbClr val="000000"/>
                </a:solidFill>
                <a:latin typeface="Verdana"/>
                <a:ea typeface="Verdana"/>
                <a:cs typeface="Verdana"/>
                <a:sym typeface="Verdana"/>
              </a:rPr>
            </a:br>
            <a:r>
              <a:rPr b="1" lang="en" sz="2400">
                <a:solidFill>
                  <a:srgbClr val="000000"/>
                </a:solidFill>
                <a:latin typeface="Verdana"/>
                <a:ea typeface="Verdana"/>
                <a:cs typeface="Verdana"/>
                <a:sym typeface="Verdana"/>
              </a:rPr>
              <a:t>FEED FORWARD</a:t>
            </a:r>
            <a:endParaRPr b="1" sz="2400">
              <a:solidFill>
                <a:srgbClr val="000000"/>
              </a:solidFill>
              <a:latin typeface="Verdana"/>
              <a:ea typeface="Verdana"/>
              <a:cs typeface="Verdana"/>
              <a:sym typeface="Verdana"/>
            </a:endParaRPr>
          </a:p>
        </p:txBody>
      </p:sp>
      <p:sp>
        <p:nvSpPr>
          <p:cNvPr id="621" name="Google Shape;621;p24"/>
          <p:cNvSpPr txBox="1"/>
          <p:nvPr>
            <p:ph type="title"/>
          </p:nvPr>
        </p:nvSpPr>
        <p:spPr>
          <a:xfrm>
            <a:off x="457200" y="274639"/>
            <a:ext cx="8229600" cy="1143000"/>
          </a:xfrm>
          <a:prstGeom prst="rect">
            <a:avLst/>
          </a:prstGeom>
          <a:solidFill>
            <a:srgbClr val="A9DCF2">
              <a:alpha val="63529"/>
            </a:srgbClr>
          </a:solidFill>
          <a:ln>
            <a:noFill/>
          </a:ln>
        </p:spPr>
        <p:txBody>
          <a:bodyPr anchorCtr="0" anchor="ctr" bIns="60925" lIns="121900" spcFirstLastPara="1" rIns="121900" wrap="square" tIns="60925">
            <a:noAutofit/>
          </a:bodyPr>
          <a:lstStyle/>
          <a:p>
            <a:pPr indent="0" lvl="0" marL="0" rtl="0" algn="ctr">
              <a:lnSpc>
                <a:spcPct val="100000"/>
              </a:lnSpc>
              <a:spcBef>
                <a:spcPts val="0"/>
              </a:spcBef>
              <a:spcAft>
                <a:spcPts val="0"/>
              </a:spcAft>
              <a:buClr>
                <a:schemeClr val="dk1"/>
              </a:buClr>
              <a:buSzPts val="4000"/>
              <a:buFont typeface="Verdana"/>
              <a:buNone/>
            </a:pPr>
            <a:r>
              <a:rPr lang="en" sz="5333"/>
              <a:t>Remember</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descr="Image of Triangle showing hierarchy of basic human needs" id="242" name="Google Shape;242;g10e9df14e09_0_277"/>
          <p:cNvPicPr preferRelativeResize="0"/>
          <p:nvPr/>
        </p:nvPicPr>
        <p:blipFill rotWithShape="1">
          <a:blip r:embed="rId3">
            <a:alphaModFix/>
          </a:blip>
          <a:srcRect b="6138" l="2461" r="7712" t="0"/>
          <a:stretch/>
        </p:blipFill>
        <p:spPr>
          <a:xfrm>
            <a:off x="3272025" y="1417650"/>
            <a:ext cx="5102950" cy="4457276"/>
          </a:xfrm>
          <a:prstGeom prst="rect">
            <a:avLst/>
          </a:prstGeom>
          <a:noFill/>
          <a:ln>
            <a:noFill/>
          </a:ln>
        </p:spPr>
      </p:pic>
      <p:sp>
        <p:nvSpPr>
          <p:cNvPr id="243" name="Google Shape;243;g10e9df14e09_0_277"/>
          <p:cNvSpPr txBox="1"/>
          <p:nvPr>
            <p:ph type="title"/>
          </p:nvPr>
        </p:nvSpPr>
        <p:spPr>
          <a:xfrm>
            <a:off x="457200" y="274638"/>
            <a:ext cx="8229600" cy="1143000"/>
          </a:xfrm>
          <a:prstGeom prst="rect">
            <a:avLst/>
          </a:prstGeom>
          <a:solidFill>
            <a:srgbClr val="A9DCF2">
              <a:alpha val="64705"/>
            </a:srgbClr>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000"/>
              <a:buNone/>
            </a:pPr>
            <a:r>
              <a:rPr lang="en">
                <a:solidFill>
                  <a:srgbClr val="000000"/>
                </a:solidFill>
              </a:rPr>
              <a:t>Meet Basic Needs </a:t>
            </a:r>
            <a:endParaRPr>
              <a:solidFill>
                <a:srgbClr val="000000"/>
              </a:solidFill>
            </a:endParaRPr>
          </a:p>
        </p:txBody>
      </p:sp>
      <p:sp>
        <p:nvSpPr>
          <p:cNvPr id="244" name="Google Shape;244;g10e9df14e09_0_277"/>
          <p:cNvSpPr txBox="1"/>
          <p:nvPr>
            <p:ph idx="4294967295" type="body"/>
          </p:nvPr>
        </p:nvSpPr>
        <p:spPr>
          <a:xfrm>
            <a:off x="46100" y="1729675"/>
            <a:ext cx="2941500" cy="4637700"/>
          </a:xfrm>
          <a:prstGeom prst="rect">
            <a:avLst/>
          </a:prstGeom>
          <a:noFill/>
          <a:ln>
            <a:noFill/>
          </a:ln>
        </p:spPr>
        <p:txBody>
          <a:bodyPr anchorCtr="0" anchor="t" bIns="91425" lIns="91425" spcFirstLastPara="1" rIns="91425" wrap="square" tIns="91425">
            <a:noAutofit/>
          </a:bodyPr>
          <a:lstStyle/>
          <a:p>
            <a:pPr indent="-374650" lvl="0" marL="457200" rtl="0" algn="l">
              <a:lnSpc>
                <a:spcPct val="100000"/>
              </a:lnSpc>
              <a:spcBef>
                <a:spcPts val="640"/>
              </a:spcBef>
              <a:spcAft>
                <a:spcPts val="0"/>
              </a:spcAft>
              <a:buClr>
                <a:srgbClr val="000000"/>
              </a:buClr>
              <a:buSzPts val="2300"/>
              <a:buFont typeface="Verdana"/>
              <a:buChar char="●"/>
            </a:pPr>
            <a:r>
              <a:rPr lang="en" sz="2300">
                <a:solidFill>
                  <a:srgbClr val="000000"/>
                </a:solidFill>
                <a:latin typeface="Verdana"/>
                <a:ea typeface="Verdana"/>
                <a:cs typeface="Verdana"/>
                <a:sym typeface="Verdana"/>
              </a:rPr>
              <a:t>Food</a:t>
            </a:r>
            <a:endParaRPr sz="2300">
              <a:solidFill>
                <a:srgbClr val="000000"/>
              </a:solidFill>
              <a:latin typeface="Verdana"/>
              <a:ea typeface="Verdana"/>
              <a:cs typeface="Verdana"/>
              <a:sym typeface="Verdana"/>
            </a:endParaRPr>
          </a:p>
          <a:p>
            <a:pPr indent="-374650" lvl="0" marL="457200" rtl="0" algn="l">
              <a:lnSpc>
                <a:spcPct val="100000"/>
              </a:lnSpc>
              <a:spcBef>
                <a:spcPts val="1000"/>
              </a:spcBef>
              <a:spcAft>
                <a:spcPts val="0"/>
              </a:spcAft>
              <a:buClr>
                <a:srgbClr val="000000"/>
              </a:buClr>
              <a:buSzPts val="2300"/>
              <a:buFont typeface="Verdana"/>
              <a:buChar char="●"/>
            </a:pPr>
            <a:r>
              <a:rPr lang="en" sz="2300">
                <a:solidFill>
                  <a:srgbClr val="000000"/>
                </a:solidFill>
                <a:latin typeface="Verdana"/>
                <a:ea typeface="Verdana"/>
                <a:cs typeface="Verdana"/>
                <a:sym typeface="Verdana"/>
              </a:rPr>
              <a:t>Rest/sleep</a:t>
            </a:r>
            <a:endParaRPr sz="2300">
              <a:solidFill>
                <a:srgbClr val="000000"/>
              </a:solidFill>
              <a:latin typeface="Verdana"/>
              <a:ea typeface="Verdana"/>
              <a:cs typeface="Verdana"/>
              <a:sym typeface="Verdana"/>
            </a:endParaRPr>
          </a:p>
          <a:p>
            <a:pPr indent="-374650" lvl="0" marL="457200" rtl="0" algn="l">
              <a:lnSpc>
                <a:spcPct val="100000"/>
              </a:lnSpc>
              <a:spcBef>
                <a:spcPts val="1000"/>
              </a:spcBef>
              <a:spcAft>
                <a:spcPts val="0"/>
              </a:spcAft>
              <a:buClr>
                <a:srgbClr val="000000"/>
              </a:buClr>
              <a:buSzPts val="2300"/>
              <a:buFont typeface="Verdana"/>
              <a:buChar char="●"/>
            </a:pPr>
            <a:r>
              <a:rPr lang="en" sz="2300">
                <a:solidFill>
                  <a:srgbClr val="000000"/>
                </a:solidFill>
                <a:latin typeface="Verdana"/>
                <a:ea typeface="Verdana"/>
                <a:cs typeface="Verdana"/>
                <a:sym typeface="Verdana"/>
              </a:rPr>
              <a:t>Safety (physical &amp; emotional)</a:t>
            </a:r>
            <a:endParaRPr sz="2300">
              <a:solidFill>
                <a:srgbClr val="000000"/>
              </a:solidFill>
              <a:latin typeface="Verdana"/>
              <a:ea typeface="Verdana"/>
              <a:cs typeface="Verdana"/>
              <a:sym typeface="Verdana"/>
            </a:endParaRPr>
          </a:p>
          <a:p>
            <a:pPr indent="-374650" lvl="0" marL="457200" rtl="0" algn="l">
              <a:lnSpc>
                <a:spcPct val="100000"/>
              </a:lnSpc>
              <a:spcBef>
                <a:spcPts val="1000"/>
              </a:spcBef>
              <a:spcAft>
                <a:spcPts val="0"/>
              </a:spcAft>
              <a:buClr>
                <a:srgbClr val="000000"/>
              </a:buClr>
              <a:buSzPts val="2300"/>
              <a:buFont typeface="Verdana"/>
              <a:buChar char="●"/>
            </a:pPr>
            <a:r>
              <a:rPr lang="en" sz="2300">
                <a:solidFill>
                  <a:srgbClr val="000000"/>
                </a:solidFill>
                <a:latin typeface="Verdana"/>
                <a:ea typeface="Verdana"/>
                <a:cs typeface="Verdana"/>
                <a:sym typeface="Verdana"/>
              </a:rPr>
              <a:t>Belonging through non-contingent and contingent praise</a:t>
            </a:r>
            <a:endParaRPr sz="2300">
              <a:solidFill>
                <a:srgbClr val="000000"/>
              </a:solidFill>
              <a:latin typeface="Verdana"/>
              <a:ea typeface="Verdana"/>
              <a:cs typeface="Verdana"/>
              <a:sym typeface="Verdana"/>
            </a:endParaRPr>
          </a:p>
          <a:p>
            <a:pPr indent="0" lvl="0" marL="0" rtl="0" algn="l">
              <a:lnSpc>
                <a:spcPct val="100000"/>
              </a:lnSpc>
              <a:spcBef>
                <a:spcPts val="1000"/>
              </a:spcBef>
              <a:spcAft>
                <a:spcPts val="0"/>
              </a:spcAft>
              <a:buSzPts val="3200"/>
              <a:buNone/>
            </a:pPr>
            <a:r>
              <a:t/>
            </a:r>
            <a:endParaRPr sz="2300">
              <a:solidFill>
                <a:srgbClr val="000000"/>
              </a:solidFill>
              <a:latin typeface="Verdana"/>
              <a:ea typeface="Verdana"/>
              <a:cs typeface="Verdana"/>
              <a:sym typeface="Verdana"/>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g10c74994bb7_0_248"/>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360"/>
              </a:spcBef>
              <a:spcAft>
                <a:spcPts val="0"/>
              </a:spcAft>
              <a:buSzPts val="1800"/>
              <a:buChar char="•"/>
            </a:pPr>
            <a:r>
              <a:rPr lang="en"/>
              <a:t>Talk privately with the student</a:t>
            </a:r>
            <a:endParaRPr/>
          </a:p>
          <a:p>
            <a:pPr indent="0" lvl="0" marL="457200" rtl="0" algn="l">
              <a:lnSpc>
                <a:spcPct val="100000"/>
              </a:lnSpc>
              <a:spcBef>
                <a:spcPts val="360"/>
              </a:spcBef>
              <a:spcAft>
                <a:spcPts val="0"/>
              </a:spcAft>
              <a:buSzPts val="1800"/>
              <a:buNone/>
            </a:pPr>
            <a:r>
              <a:t/>
            </a:r>
            <a:endParaRPr/>
          </a:p>
          <a:p>
            <a:pPr indent="-342900" lvl="0" marL="457200" rtl="0" algn="l">
              <a:lnSpc>
                <a:spcPct val="100000"/>
              </a:lnSpc>
              <a:spcBef>
                <a:spcPts val="360"/>
              </a:spcBef>
              <a:spcAft>
                <a:spcPts val="0"/>
              </a:spcAft>
              <a:buSzPts val="1800"/>
              <a:buChar char="•"/>
            </a:pPr>
            <a:r>
              <a:rPr lang="en"/>
              <a:t>Use encouraging words</a:t>
            </a:r>
            <a:endParaRPr/>
          </a:p>
          <a:p>
            <a:pPr indent="0" lvl="0" marL="457200" rtl="0" algn="l">
              <a:lnSpc>
                <a:spcPct val="100000"/>
              </a:lnSpc>
              <a:spcBef>
                <a:spcPts val="360"/>
              </a:spcBef>
              <a:spcAft>
                <a:spcPts val="0"/>
              </a:spcAft>
              <a:buSzPts val="1800"/>
              <a:buNone/>
            </a:pPr>
            <a:r>
              <a:t/>
            </a:r>
            <a:endParaRPr/>
          </a:p>
          <a:p>
            <a:pPr indent="-342900" lvl="0" marL="457200" rtl="0" algn="l">
              <a:lnSpc>
                <a:spcPct val="100000"/>
              </a:lnSpc>
              <a:spcBef>
                <a:spcPts val="360"/>
              </a:spcBef>
              <a:spcAft>
                <a:spcPts val="0"/>
              </a:spcAft>
              <a:buSzPts val="1800"/>
              <a:buChar char="•"/>
            </a:pPr>
            <a:r>
              <a:rPr lang="en"/>
              <a:t>Show empathy/</a:t>
            </a:r>
            <a:endParaRPr/>
          </a:p>
          <a:p>
            <a:pPr indent="0" lvl="0" marL="457200" rtl="0" algn="l">
              <a:lnSpc>
                <a:spcPct val="100000"/>
              </a:lnSpc>
              <a:spcBef>
                <a:spcPts val="360"/>
              </a:spcBef>
              <a:spcAft>
                <a:spcPts val="0"/>
              </a:spcAft>
              <a:buSzPts val="1800"/>
              <a:buNone/>
            </a:pPr>
            <a:r>
              <a:rPr lang="en"/>
              <a:t>understanding</a:t>
            </a:r>
            <a:endParaRPr/>
          </a:p>
          <a:p>
            <a:pPr indent="0" lvl="0" marL="0" rtl="0" algn="l">
              <a:lnSpc>
                <a:spcPct val="100000"/>
              </a:lnSpc>
              <a:spcBef>
                <a:spcPts val="360"/>
              </a:spcBef>
              <a:spcAft>
                <a:spcPts val="0"/>
              </a:spcAft>
              <a:buSzPts val="1800"/>
              <a:buNone/>
            </a:pPr>
            <a:r>
              <a:t/>
            </a:r>
            <a:endParaRPr/>
          </a:p>
        </p:txBody>
      </p:sp>
      <p:sp>
        <p:nvSpPr>
          <p:cNvPr id="627" name="Google Shape;627;g10c74994bb7_0_248"/>
          <p:cNvSpPr txBox="1"/>
          <p:nvPr>
            <p:ph type="title"/>
          </p:nvPr>
        </p:nvSpPr>
        <p:spPr>
          <a:xfrm>
            <a:off x="228600" y="228600"/>
            <a:ext cx="8686800" cy="1143000"/>
          </a:xfrm>
          <a:prstGeom prst="rect">
            <a:avLst/>
          </a:prstGeom>
          <a:solidFill>
            <a:srgbClr val="A9DCF2">
              <a:alpha val="63921"/>
            </a:srgbClr>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
                <a:solidFill>
                  <a:schemeClr val="dk1"/>
                </a:solidFill>
              </a:rPr>
              <a:t>Connection before Correction</a:t>
            </a:r>
            <a:endParaRPr>
              <a:solidFill>
                <a:schemeClr val="dk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1" name="Shape 631"/>
        <p:cNvGrpSpPr/>
        <p:nvPr/>
      </p:nvGrpSpPr>
      <p:grpSpPr>
        <a:xfrm>
          <a:off x="0" y="0"/>
          <a:ext cx="0" cy="0"/>
          <a:chOff x="0" y="0"/>
          <a:chExt cx="0" cy="0"/>
        </a:xfrm>
      </p:grpSpPr>
      <p:sp>
        <p:nvSpPr>
          <p:cNvPr id="632" name="Google Shape;632;g10c74994bb7_0_339"/>
          <p:cNvSpPr txBox="1"/>
          <p:nvPr>
            <p:ph idx="1" type="body"/>
          </p:nvPr>
        </p:nvSpPr>
        <p:spPr>
          <a:xfrm>
            <a:off x="457201" y="1600201"/>
            <a:ext cx="8229600" cy="4572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700"/>
              <a:buFont typeface="Arial"/>
              <a:buNone/>
            </a:pPr>
            <a:r>
              <a:rPr b="1" lang="en" sz="2700"/>
              <a:t>In the moment, </a:t>
            </a:r>
            <a:endParaRPr b="1" sz="2700"/>
          </a:p>
          <a:p>
            <a:pPr indent="-400050" lvl="0" marL="457200" rtl="0" algn="l">
              <a:lnSpc>
                <a:spcPct val="100000"/>
              </a:lnSpc>
              <a:spcBef>
                <a:spcPts val="0"/>
              </a:spcBef>
              <a:spcAft>
                <a:spcPts val="0"/>
              </a:spcAft>
              <a:buSzPts val="2700"/>
              <a:buFont typeface="Verdana"/>
              <a:buChar char="●"/>
            </a:pPr>
            <a:r>
              <a:rPr lang="en" sz="2700"/>
              <a:t>Don’t try to fix it.</a:t>
            </a:r>
            <a:endParaRPr sz="2700"/>
          </a:p>
          <a:p>
            <a:pPr indent="-400050" lvl="0" marL="457200" rtl="0" algn="l">
              <a:lnSpc>
                <a:spcPct val="100000"/>
              </a:lnSpc>
              <a:spcBef>
                <a:spcPts val="0"/>
              </a:spcBef>
              <a:spcAft>
                <a:spcPts val="0"/>
              </a:spcAft>
              <a:buSzPts val="2700"/>
              <a:buFont typeface="Verdana"/>
              <a:buChar char="●"/>
            </a:pPr>
            <a:r>
              <a:rPr lang="en" sz="2700"/>
              <a:t>Don’t give a life lesson or lecture.</a:t>
            </a:r>
            <a:endParaRPr sz="2700"/>
          </a:p>
          <a:p>
            <a:pPr indent="0" lvl="0" marL="0" rtl="0" algn="l">
              <a:lnSpc>
                <a:spcPct val="100000"/>
              </a:lnSpc>
              <a:spcBef>
                <a:spcPts val="0"/>
              </a:spcBef>
              <a:spcAft>
                <a:spcPts val="0"/>
              </a:spcAft>
              <a:buClr>
                <a:schemeClr val="dk1"/>
              </a:buClr>
              <a:buSzPts val="2700"/>
              <a:buFont typeface="Arial"/>
              <a:buNone/>
            </a:pPr>
            <a:r>
              <a:t/>
            </a:r>
            <a:endParaRPr b="1" sz="2700"/>
          </a:p>
          <a:p>
            <a:pPr indent="0" lvl="0" marL="0" rtl="0" algn="l">
              <a:lnSpc>
                <a:spcPct val="100000"/>
              </a:lnSpc>
              <a:spcBef>
                <a:spcPts val="0"/>
              </a:spcBef>
              <a:spcAft>
                <a:spcPts val="0"/>
              </a:spcAft>
              <a:buClr>
                <a:schemeClr val="dk1"/>
              </a:buClr>
              <a:buSzPts val="2700"/>
              <a:buFont typeface="Arial"/>
              <a:buNone/>
            </a:pPr>
            <a:r>
              <a:rPr b="1" lang="en" sz="2700"/>
              <a:t>Try using Validating Statements:</a:t>
            </a:r>
            <a:endParaRPr b="1" sz="2700"/>
          </a:p>
          <a:p>
            <a:pPr indent="-400050" lvl="0" marL="457200" rtl="0" algn="l">
              <a:lnSpc>
                <a:spcPct val="100000"/>
              </a:lnSpc>
              <a:spcBef>
                <a:spcPts val="0"/>
              </a:spcBef>
              <a:spcAft>
                <a:spcPts val="0"/>
              </a:spcAft>
              <a:buSzPts val="2700"/>
              <a:buFont typeface="Verdana"/>
              <a:buChar char="●"/>
            </a:pPr>
            <a:r>
              <a:rPr lang="en" sz="2700"/>
              <a:t>What can I help you with?</a:t>
            </a:r>
            <a:endParaRPr sz="2700"/>
          </a:p>
          <a:p>
            <a:pPr indent="-400050" lvl="0" marL="457200" rtl="0" algn="l">
              <a:lnSpc>
                <a:spcPct val="100000"/>
              </a:lnSpc>
              <a:spcBef>
                <a:spcPts val="0"/>
              </a:spcBef>
              <a:spcAft>
                <a:spcPts val="0"/>
              </a:spcAft>
              <a:buSzPts val="2700"/>
              <a:buFont typeface="Verdana"/>
              <a:buChar char="●"/>
            </a:pPr>
            <a:r>
              <a:rPr lang="en" sz="2700"/>
              <a:t>What do you need to feel safer?</a:t>
            </a:r>
            <a:endParaRPr sz="2700"/>
          </a:p>
          <a:p>
            <a:pPr indent="-400050" lvl="0" marL="457200" rtl="0" algn="l">
              <a:lnSpc>
                <a:spcPct val="100000"/>
              </a:lnSpc>
              <a:spcBef>
                <a:spcPts val="0"/>
              </a:spcBef>
              <a:spcAft>
                <a:spcPts val="0"/>
              </a:spcAft>
              <a:buSzPts val="2700"/>
              <a:buFont typeface="Verdana"/>
              <a:buChar char="●"/>
            </a:pPr>
            <a:r>
              <a:rPr lang="en" sz="2700"/>
              <a:t>I hear you, that sounds hard.</a:t>
            </a:r>
            <a:endParaRPr sz="2700"/>
          </a:p>
          <a:p>
            <a:pPr indent="-400050" lvl="0" marL="457200" rtl="0" algn="l">
              <a:lnSpc>
                <a:spcPct val="100000"/>
              </a:lnSpc>
              <a:spcBef>
                <a:spcPts val="0"/>
              </a:spcBef>
              <a:spcAft>
                <a:spcPts val="0"/>
              </a:spcAft>
              <a:buSzPts val="2700"/>
              <a:buFont typeface="Verdana"/>
              <a:buChar char="●"/>
            </a:pPr>
            <a:r>
              <a:rPr lang="en" sz="2700"/>
              <a:t>How did that make you feel?</a:t>
            </a:r>
            <a:endParaRPr sz="2700"/>
          </a:p>
          <a:p>
            <a:pPr indent="-400050" lvl="0" marL="457200" rtl="0" algn="l">
              <a:lnSpc>
                <a:spcPct val="100000"/>
              </a:lnSpc>
              <a:spcBef>
                <a:spcPts val="0"/>
              </a:spcBef>
              <a:spcAft>
                <a:spcPts val="0"/>
              </a:spcAft>
              <a:buSzPts val="2700"/>
              <a:buChar char="●"/>
            </a:pPr>
            <a:r>
              <a:rPr lang="en" sz="2700"/>
              <a:t>It sounds like you are really struggling.</a:t>
            </a:r>
            <a:endParaRPr/>
          </a:p>
        </p:txBody>
      </p:sp>
      <p:sp>
        <p:nvSpPr>
          <p:cNvPr id="633" name="Google Shape;633;g10c74994bb7_0_339"/>
          <p:cNvSpPr txBox="1"/>
          <p:nvPr>
            <p:ph type="title"/>
          </p:nvPr>
        </p:nvSpPr>
        <p:spPr>
          <a:xfrm>
            <a:off x="228600" y="228600"/>
            <a:ext cx="8686800" cy="1143000"/>
          </a:xfrm>
          <a:prstGeom prst="rect">
            <a:avLst/>
          </a:prstGeom>
          <a:solidFill>
            <a:srgbClr val="A9DCF2">
              <a:alpha val="63921"/>
            </a:srgbClr>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
                <a:solidFill>
                  <a:schemeClr val="dk1"/>
                </a:solidFill>
              </a:rPr>
              <a:t>Situation: 2022</a:t>
            </a:r>
            <a:endParaRPr>
              <a:solidFill>
                <a:schemeClr val="dk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7" name="Shape 637"/>
        <p:cNvGrpSpPr/>
        <p:nvPr/>
      </p:nvGrpSpPr>
      <p:grpSpPr>
        <a:xfrm>
          <a:off x="0" y="0"/>
          <a:ext cx="0" cy="0"/>
          <a:chOff x="0" y="0"/>
          <a:chExt cx="0" cy="0"/>
        </a:xfrm>
      </p:grpSpPr>
      <p:sp>
        <p:nvSpPr>
          <p:cNvPr id="638" name="Google Shape;638;g10c74994bb7_0_344"/>
          <p:cNvSpPr txBox="1"/>
          <p:nvPr>
            <p:ph type="title"/>
          </p:nvPr>
        </p:nvSpPr>
        <p:spPr>
          <a:xfrm>
            <a:off x="228600" y="228600"/>
            <a:ext cx="8686800" cy="1143000"/>
          </a:xfrm>
          <a:prstGeom prst="rect">
            <a:avLst/>
          </a:prstGeom>
          <a:solidFill>
            <a:srgbClr val="A9DCF2">
              <a:alpha val="63921"/>
            </a:srgbClr>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
                <a:solidFill>
                  <a:schemeClr val="dk1"/>
                </a:solidFill>
              </a:rPr>
              <a:t>Not JUST for the Students</a:t>
            </a:r>
            <a:endParaRPr>
              <a:solidFill>
                <a:schemeClr val="dk1"/>
              </a:solidFill>
            </a:endParaRPr>
          </a:p>
        </p:txBody>
      </p:sp>
      <p:sp>
        <p:nvSpPr>
          <p:cNvPr id="639" name="Google Shape;639;g10c74994bb7_0_344"/>
          <p:cNvSpPr txBox="1"/>
          <p:nvPr/>
        </p:nvSpPr>
        <p:spPr>
          <a:xfrm>
            <a:off x="616725" y="1730525"/>
            <a:ext cx="8182500" cy="35094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rgbClr val="000000"/>
              </a:buClr>
              <a:buSzPts val="2400"/>
              <a:buFont typeface="Verdana"/>
              <a:buChar char="●"/>
            </a:pPr>
            <a:r>
              <a:rPr b="0" i="0" lang="en" sz="2400" u="none" cap="none" strike="noStrike">
                <a:solidFill>
                  <a:srgbClr val="000000"/>
                </a:solidFill>
                <a:latin typeface="Verdana"/>
                <a:ea typeface="Verdana"/>
                <a:cs typeface="Verdana"/>
                <a:sym typeface="Verdana"/>
              </a:rPr>
              <a:t>Count</a:t>
            </a:r>
            <a:endParaRPr b="0" i="0" sz="2400" u="none" cap="none" strike="noStrike">
              <a:solidFill>
                <a:srgbClr val="000000"/>
              </a:solidFill>
              <a:latin typeface="Verdana"/>
              <a:ea typeface="Verdana"/>
              <a:cs typeface="Verdana"/>
              <a:sym typeface="Verdana"/>
            </a:endParaRPr>
          </a:p>
          <a:p>
            <a:pPr indent="-381000" lvl="0" marL="457200" marR="0" rtl="0" algn="l">
              <a:lnSpc>
                <a:spcPct val="100000"/>
              </a:lnSpc>
              <a:spcBef>
                <a:spcPts val="0"/>
              </a:spcBef>
              <a:spcAft>
                <a:spcPts val="0"/>
              </a:spcAft>
              <a:buClr>
                <a:srgbClr val="000000"/>
              </a:buClr>
              <a:buSzPts val="2400"/>
              <a:buFont typeface="Verdana"/>
              <a:buChar char="●"/>
            </a:pPr>
            <a:r>
              <a:rPr b="0" i="0" lang="en" sz="2400" u="none" cap="none" strike="noStrike">
                <a:solidFill>
                  <a:srgbClr val="000000"/>
                </a:solidFill>
                <a:latin typeface="Verdana"/>
                <a:ea typeface="Verdana"/>
                <a:cs typeface="Verdana"/>
                <a:sym typeface="Verdana"/>
              </a:rPr>
              <a:t>Grounding your Senses (54321)</a:t>
            </a:r>
            <a:endParaRPr b="0" i="0" sz="2400" u="none" cap="none" strike="noStrike">
              <a:solidFill>
                <a:srgbClr val="000000"/>
              </a:solidFill>
              <a:latin typeface="Verdana"/>
              <a:ea typeface="Verdana"/>
              <a:cs typeface="Verdana"/>
              <a:sym typeface="Verdana"/>
            </a:endParaRPr>
          </a:p>
          <a:p>
            <a:pPr indent="-381000" lvl="0" marL="457200" marR="0" rtl="0" algn="l">
              <a:lnSpc>
                <a:spcPct val="100000"/>
              </a:lnSpc>
              <a:spcBef>
                <a:spcPts val="0"/>
              </a:spcBef>
              <a:spcAft>
                <a:spcPts val="0"/>
              </a:spcAft>
              <a:buClr>
                <a:srgbClr val="000000"/>
              </a:buClr>
              <a:buSzPts val="2400"/>
              <a:buFont typeface="Verdana"/>
              <a:buChar char="●"/>
            </a:pPr>
            <a:r>
              <a:rPr b="0" i="0" lang="en" sz="2400" u="none" cap="none" strike="noStrike">
                <a:solidFill>
                  <a:srgbClr val="000000"/>
                </a:solidFill>
                <a:latin typeface="Verdana"/>
                <a:ea typeface="Verdana"/>
                <a:cs typeface="Verdana"/>
                <a:sym typeface="Verdana"/>
              </a:rPr>
              <a:t>Deep Breathing (Box method)</a:t>
            </a:r>
            <a:endParaRPr b="0" i="0" sz="2400" u="none" cap="none" strike="noStrike">
              <a:solidFill>
                <a:srgbClr val="000000"/>
              </a:solidFill>
              <a:latin typeface="Verdana"/>
              <a:ea typeface="Verdana"/>
              <a:cs typeface="Verdana"/>
              <a:sym typeface="Verdana"/>
            </a:endParaRPr>
          </a:p>
          <a:p>
            <a:pPr indent="-381000" lvl="0" marL="457200" marR="0" rtl="0" algn="l">
              <a:lnSpc>
                <a:spcPct val="100000"/>
              </a:lnSpc>
              <a:spcBef>
                <a:spcPts val="0"/>
              </a:spcBef>
              <a:spcAft>
                <a:spcPts val="0"/>
              </a:spcAft>
              <a:buClr>
                <a:srgbClr val="000000"/>
              </a:buClr>
              <a:buSzPts val="2400"/>
              <a:buFont typeface="Verdana"/>
              <a:buChar char="●"/>
            </a:pPr>
            <a:r>
              <a:rPr b="0" i="0" lang="en" sz="2400" u="none" cap="none" strike="noStrike">
                <a:solidFill>
                  <a:srgbClr val="000000"/>
                </a:solidFill>
                <a:latin typeface="Verdana"/>
                <a:ea typeface="Verdana"/>
                <a:cs typeface="Verdana"/>
                <a:sym typeface="Verdana"/>
              </a:rPr>
              <a:t>Visualization</a:t>
            </a:r>
            <a:endParaRPr b="0" i="0" sz="2400" u="none" cap="none" strike="noStrike">
              <a:solidFill>
                <a:srgbClr val="000000"/>
              </a:solidFill>
              <a:latin typeface="Verdana"/>
              <a:ea typeface="Verdana"/>
              <a:cs typeface="Verdana"/>
              <a:sym typeface="Verdana"/>
            </a:endParaRPr>
          </a:p>
          <a:p>
            <a:pPr indent="-381000" lvl="0" marL="457200" marR="0" rtl="0" algn="l">
              <a:lnSpc>
                <a:spcPct val="100000"/>
              </a:lnSpc>
              <a:spcBef>
                <a:spcPts val="0"/>
              </a:spcBef>
              <a:spcAft>
                <a:spcPts val="0"/>
              </a:spcAft>
              <a:buClr>
                <a:srgbClr val="000000"/>
              </a:buClr>
              <a:buSzPts val="2400"/>
              <a:buFont typeface="Verdana"/>
              <a:buChar char="●"/>
            </a:pPr>
            <a:r>
              <a:rPr b="0" i="0" lang="en" sz="2400" u="none" cap="none" strike="noStrike">
                <a:solidFill>
                  <a:srgbClr val="000000"/>
                </a:solidFill>
                <a:latin typeface="Verdana"/>
                <a:ea typeface="Verdana"/>
                <a:cs typeface="Verdana"/>
                <a:sym typeface="Verdana"/>
              </a:rPr>
              <a:t>Fidget/Crafting</a:t>
            </a:r>
            <a:endParaRPr b="0" i="0" sz="2400" u="none" cap="none" strike="noStrike">
              <a:solidFill>
                <a:srgbClr val="000000"/>
              </a:solidFill>
              <a:latin typeface="Verdana"/>
              <a:ea typeface="Verdana"/>
              <a:cs typeface="Verdana"/>
              <a:sym typeface="Verdana"/>
            </a:endParaRPr>
          </a:p>
          <a:p>
            <a:pPr indent="-381000" lvl="0" marL="457200" marR="0" rtl="0" algn="l">
              <a:lnSpc>
                <a:spcPct val="100000"/>
              </a:lnSpc>
              <a:spcBef>
                <a:spcPts val="0"/>
              </a:spcBef>
              <a:spcAft>
                <a:spcPts val="0"/>
              </a:spcAft>
              <a:buClr>
                <a:srgbClr val="000000"/>
              </a:buClr>
              <a:buSzPts val="2400"/>
              <a:buFont typeface="Verdana"/>
              <a:buChar char="●"/>
            </a:pPr>
            <a:r>
              <a:rPr b="0" i="0" lang="en" sz="2400" u="none" cap="none" strike="noStrike">
                <a:solidFill>
                  <a:srgbClr val="000000"/>
                </a:solidFill>
                <a:latin typeface="Verdana"/>
                <a:ea typeface="Verdana"/>
                <a:cs typeface="Verdana"/>
                <a:sym typeface="Verdana"/>
              </a:rPr>
              <a:t>Listen to music</a:t>
            </a:r>
            <a:endParaRPr b="0" i="0" sz="2400" u="none" cap="none" strike="noStrike">
              <a:solidFill>
                <a:srgbClr val="000000"/>
              </a:solidFill>
              <a:latin typeface="Verdana"/>
              <a:ea typeface="Verdana"/>
              <a:cs typeface="Verdana"/>
              <a:sym typeface="Verdana"/>
            </a:endParaRPr>
          </a:p>
          <a:p>
            <a:pPr indent="-381000" lvl="0" marL="457200" marR="0" rtl="0" algn="l">
              <a:lnSpc>
                <a:spcPct val="100000"/>
              </a:lnSpc>
              <a:spcBef>
                <a:spcPts val="0"/>
              </a:spcBef>
              <a:spcAft>
                <a:spcPts val="0"/>
              </a:spcAft>
              <a:buClr>
                <a:srgbClr val="000000"/>
              </a:buClr>
              <a:buSzPts val="2400"/>
              <a:buFont typeface="Verdana"/>
              <a:buChar char="●"/>
            </a:pPr>
            <a:r>
              <a:rPr b="0" i="0" lang="en" sz="2400" u="none" cap="none" strike="noStrike">
                <a:solidFill>
                  <a:srgbClr val="000000"/>
                </a:solidFill>
                <a:latin typeface="Verdana"/>
                <a:ea typeface="Verdana"/>
                <a:cs typeface="Verdana"/>
                <a:sym typeface="Verdana"/>
              </a:rPr>
              <a:t>Exercise/Walk/Move</a:t>
            </a:r>
            <a:endParaRPr b="0" i="0" sz="2400" u="none" cap="none" strike="noStrike">
              <a:solidFill>
                <a:srgbClr val="000000"/>
              </a:solidFill>
              <a:latin typeface="Verdana"/>
              <a:ea typeface="Verdana"/>
              <a:cs typeface="Verdana"/>
              <a:sym typeface="Verdana"/>
            </a:endParaRPr>
          </a:p>
          <a:p>
            <a:pPr indent="-381000" lvl="0" marL="457200" marR="0" rtl="0" algn="l">
              <a:lnSpc>
                <a:spcPct val="100000"/>
              </a:lnSpc>
              <a:spcBef>
                <a:spcPts val="0"/>
              </a:spcBef>
              <a:spcAft>
                <a:spcPts val="0"/>
              </a:spcAft>
              <a:buClr>
                <a:srgbClr val="000000"/>
              </a:buClr>
              <a:buSzPts val="2400"/>
              <a:buFont typeface="Verdana"/>
              <a:buChar char="●"/>
            </a:pPr>
            <a:r>
              <a:rPr b="0" i="0" lang="en" sz="2400" u="none" cap="none" strike="noStrike">
                <a:solidFill>
                  <a:srgbClr val="000000"/>
                </a:solidFill>
                <a:latin typeface="Verdana"/>
                <a:ea typeface="Verdana"/>
                <a:cs typeface="Verdana"/>
                <a:sym typeface="Verdana"/>
              </a:rPr>
              <a:t>Drink more WATER</a:t>
            </a:r>
            <a:endParaRPr b="0" i="0" sz="2400" u="none" cap="none" strike="noStrike">
              <a:solidFill>
                <a:srgbClr val="000000"/>
              </a:solidFill>
              <a:latin typeface="Verdana"/>
              <a:ea typeface="Verdana"/>
              <a:cs typeface="Verdana"/>
              <a:sym typeface="Verdana"/>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Verdana"/>
              <a:ea typeface="Verdana"/>
              <a:cs typeface="Verdana"/>
              <a:sym typeface="Verdana"/>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g8ace24f0b7_0_78"/>
          <p:cNvSpPr txBox="1"/>
          <p:nvPr>
            <p:ph type="title"/>
          </p:nvPr>
        </p:nvSpPr>
        <p:spPr>
          <a:xfrm>
            <a:off x="228600" y="228600"/>
            <a:ext cx="8686800" cy="1143000"/>
          </a:xfrm>
          <a:prstGeom prst="rect">
            <a:avLst/>
          </a:prstGeom>
          <a:solidFill>
            <a:srgbClr val="A9DCF2">
              <a:alpha val="63921"/>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
                <a:solidFill>
                  <a:schemeClr val="dk1"/>
                </a:solidFill>
              </a:rPr>
              <a:t>Amazing! </a:t>
            </a:r>
            <a:endParaRPr>
              <a:solidFill>
                <a:schemeClr val="dk1"/>
              </a:solidFill>
            </a:endParaRPr>
          </a:p>
        </p:txBody>
      </p:sp>
      <p:sp>
        <p:nvSpPr>
          <p:cNvPr id="646" name="Google Shape;646;g8ace24f0b7_0_78"/>
          <p:cNvSpPr txBox="1"/>
          <p:nvPr>
            <p:ph idx="1" type="body"/>
          </p:nvPr>
        </p:nvSpPr>
        <p:spPr>
          <a:xfrm>
            <a:off x="228600" y="2343550"/>
            <a:ext cx="8792400" cy="382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800"/>
              <a:buNone/>
            </a:pPr>
            <a:r>
              <a:rPr lang="en"/>
              <a:t>Here’s to you and meeting the challenges with many successes during the second half of the 21-22 school year! </a:t>
            </a:r>
            <a:endParaRPr/>
          </a:p>
          <a:p>
            <a:pPr indent="0" lvl="0" marL="0" rtl="0" algn="l">
              <a:lnSpc>
                <a:spcPct val="100000"/>
              </a:lnSpc>
              <a:spcBef>
                <a:spcPts val="360"/>
              </a:spcBef>
              <a:spcAft>
                <a:spcPts val="0"/>
              </a:spcAft>
              <a:buSzPts val="1800"/>
              <a:buNone/>
            </a:pPr>
            <a:r>
              <a:t/>
            </a:r>
            <a:endParaRPr/>
          </a:p>
          <a:p>
            <a:pPr indent="0" lvl="0" marL="0" rtl="0" algn="l">
              <a:lnSpc>
                <a:spcPct val="100000"/>
              </a:lnSpc>
              <a:spcBef>
                <a:spcPts val="360"/>
              </a:spcBef>
              <a:spcAft>
                <a:spcPts val="0"/>
              </a:spcAft>
              <a:buSzPts val="1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9" name="Shape 249"/>
        <p:cNvGrpSpPr/>
        <p:nvPr/>
      </p:nvGrpSpPr>
      <p:grpSpPr>
        <a:xfrm>
          <a:off x="0" y="0"/>
          <a:ext cx="0" cy="0"/>
          <a:chOff x="0" y="0"/>
          <a:chExt cx="0" cy="0"/>
        </a:xfrm>
      </p:grpSpPr>
      <p:sp>
        <p:nvSpPr>
          <p:cNvPr id="250" name="Google Shape;250;g112572fd822_1_6"/>
          <p:cNvSpPr txBox="1"/>
          <p:nvPr>
            <p:ph type="title"/>
          </p:nvPr>
        </p:nvSpPr>
        <p:spPr>
          <a:xfrm>
            <a:off x="457200" y="274638"/>
            <a:ext cx="8229600" cy="1143000"/>
          </a:xfrm>
          <a:prstGeom prst="rect">
            <a:avLst/>
          </a:prstGeom>
          <a:solidFill>
            <a:srgbClr val="A9DCF2">
              <a:alpha val="63921"/>
            </a:srgbClr>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t/>
            </a:r>
            <a:endParaRPr>
              <a:solidFill>
                <a:srgbClr val="105775"/>
              </a:solidFill>
            </a:endParaRPr>
          </a:p>
          <a:p>
            <a:pPr indent="0" lvl="0" marL="0" rtl="0" algn="ctr">
              <a:lnSpc>
                <a:spcPct val="100000"/>
              </a:lnSpc>
              <a:spcBef>
                <a:spcPts val="0"/>
              </a:spcBef>
              <a:spcAft>
                <a:spcPts val="0"/>
              </a:spcAft>
              <a:buClr>
                <a:schemeClr val="dk1"/>
              </a:buClr>
              <a:buSzPts val="4400"/>
              <a:buFont typeface="Calibri"/>
              <a:buNone/>
            </a:pPr>
            <a:r>
              <a:rPr lang="en">
                <a:solidFill>
                  <a:schemeClr val="dk2"/>
                </a:solidFill>
              </a:rPr>
              <a:t>Ways to Connect</a:t>
            </a:r>
            <a:endParaRPr>
              <a:solidFill>
                <a:schemeClr val="dk2"/>
              </a:solidFill>
            </a:endParaRPr>
          </a:p>
          <a:p>
            <a:pPr indent="0" lvl="0" marL="0" rtl="0" algn="ctr">
              <a:lnSpc>
                <a:spcPct val="100000"/>
              </a:lnSpc>
              <a:spcBef>
                <a:spcPts val="0"/>
              </a:spcBef>
              <a:spcAft>
                <a:spcPts val="0"/>
              </a:spcAft>
              <a:buSzPts val="4000"/>
              <a:buNone/>
            </a:pPr>
            <a:r>
              <a:t/>
            </a:r>
            <a:endParaRPr/>
          </a:p>
        </p:txBody>
      </p:sp>
      <p:sp>
        <p:nvSpPr>
          <p:cNvPr id="251" name="Google Shape;251;g112572fd822_1_6"/>
          <p:cNvSpPr txBox="1"/>
          <p:nvPr/>
        </p:nvSpPr>
        <p:spPr>
          <a:xfrm>
            <a:off x="288750" y="1540050"/>
            <a:ext cx="8398200" cy="51153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640"/>
              </a:spcBef>
              <a:spcAft>
                <a:spcPts val="0"/>
              </a:spcAft>
              <a:buClr>
                <a:schemeClr val="dk1"/>
              </a:buClr>
              <a:buSzPts val="2400"/>
              <a:buFont typeface="Verdana"/>
              <a:buChar char="•"/>
            </a:pPr>
            <a:r>
              <a:rPr b="1" i="0" lang="en" sz="2400" u="none" cap="none" strike="noStrike">
                <a:solidFill>
                  <a:schemeClr val="dk1"/>
                </a:solidFill>
                <a:latin typeface="Verdana"/>
                <a:ea typeface="Verdana"/>
                <a:cs typeface="Verdana"/>
                <a:sym typeface="Verdana"/>
              </a:rPr>
              <a:t>Daily Check-in and Check-outs</a:t>
            </a:r>
            <a:r>
              <a:rPr b="0" i="0" lang="en" sz="2400" u="none" cap="none" strike="noStrike">
                <a:solidFill>
                  <a:schemeClr val="dk1"/>
                </a:solidFill>
                <a:latin typeface="Verdana"/>
                <a:ea typeface="Verdana"/>
                <a:cs typeface="Verdana"/>
                <a:sym typeface="Verdana"/>
              </a:rPr>
              <a:t> - brief interaction between student and an adult.</a:t>
            </a:r>
            <a:endParaRPr b="0" i="0" sz="2400" u="none" cap="none" strike="noStrike">
              <a:solidFill>
                <a:schemeClr val="dk1"/>
              </a:solidFill>
              <a:latin typeface="Verdana"/>
              <a:ea typeface="Verdana"/>
              <a:cs typeface="Verdana"/>
              <a:sym typeface="Verdana"/>
            </a:endParaRPr>
          </a:p>
          <a:p>
            <a:pPr indent="0" lvl="0" marL="57150" marR="0" rtl="0" algn="l">
              <a:lnSpc>
                <a:spcPct val="100000"/>
              </a:lnSpc>
              <a:spcBef>
                <a:spcPts val="640"/>
              </a:spcBef>
              <a:spcAft>
                <a:spcPts val="0"/>
              </a:spcAft>
              <a:buClr>
                <a:srgbClr val="000000"/>
              </a:buClr>
              <a:buSzPts val="2400"/>
              <a:buFont typeface="Arial"/>
              <a:buNone/>
            </a:pPr>
            <a:r>
              <a:t/>
            </a:r>
            <a:endParaRPr b="0" i="0" sz="2400" u="none" cap="none" strike="noStrike">
              <a:solidFill>
                <a:schemeClr val="dk1"/>
              </a:solidFill>
              <a:latin typeface="Verdana"/>
              <a:ea typeface="Verdana"/>
              <a:cs typeface="Verdana"/>
              <a:sym typeface="Verdana"/>
            </a:endParaRPr>
          </a:p>
          <a:p>
            <a:pPr indent="-381000" lvl="0" marL="457200" marR="0" rtl="0" algn="l">
              <a:lnSpc>
                <a:spcPct val="100000"/>
              </a:lnSpc>
              <a:spcBef>
                <a:spcPts val="0"/>
              </a:spcBef>
              <a:spcAft>
                <a:spcPts val="0"/>
              </a:spcAft>
              <a:buClr>
                <a:schemeClr val="dk1"/>
              </a:buClr>
              <a:buSzPts val="2400"/>
              <a:buFont typeface="Verdana"/>
              <a:buChar char="•"/>
            </a:pPr>
            <a:r>
              <a:rPr b="1" i="0" lang="en" sz="2400" u="none" cap="none" strike="noStrike">
                <a:solidFill>
                  <a:schemeClr val="dk1"/>
                </a:solidFill>
                <a:latin typeface="Verdana"/>
                <a:ea typeface="Verdana"/>
                <a:cs typeface="Verdana"/>
                <a:sym typeface="Verdana"/>
              </a:rPr>
              <a:t>Community Building circles</a:t>
            </a:r>
            <a:r>
              <a:rPr b="0" i="0" lang="en" sz="2400" u="none" cap="none" strike="noStrike">
                <a:solidFill>
                  <a:schemeClr val="dk1"/>
                </a:solidFill>
                <a:latin typeface="Verdana"/>
                <a:ea typeface="Verdana"/>
                <a:cs typeface="Verdana"/>
                <a:sym typeface="Verdana"/>
              </a:rPr>
              <a:t> - use a circle format to get to know one another in the classroom, discuss topics, have shared experiences.</a:t>
            </a:r>
            <a:endParaRPr b="0" i="0" sz="2400" u="none" cap="none" strike="noStrike">
              <a:solidFill>
                <a:schemeClr val="dk1"/>
              </a:solidFill>
              <a:latin typeface="Verdana"/>
              <a:ea typeface="Verdana"/>
              <a:cs typeface="Verdana"/>
              <a:sym typeface="Verdana"/>
            </a:endParaRPr>
          </a:p>
          <a:p>
            <a:pPr indent="0" lvl="0" marL="5715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Verdana"/>
              <a:ea typeface="Verdana"/>
              <a:cs typeface="Verdana"/>
              <a:sym typeface="Verdana"/>
            </a:endParaRPr>
          </a:p>
          <a:p>
            <a:pPr indent="-381000" lvl="0" marL="457200" marR="0" rtl="0" algn="l">
              <a:lnSpc>
                <a:spcPct val="100000"/>
              </a:lnSpc>
              <a:spcBef>
                <a:spcPts val="0"/>
              </a:spcBef>
              <a:spcAft>
                <a:spcPts val="0"/>
              </a:spcAft>
              <a:buClr>
                <a:schemeClr val="dk1"/>
              </a:buClr>
              <a:buSzPts val="2400"/>
              <a:buFont typeface="Verdana"/>
              <a:buChar char="•"/>
            </a:pPr>
            <a:r>
              <a:rPr b="1" i="0" lang="en" sz="2400" u="none" cap="none" strike="noStrike">
                <a:solidFill>
                  <a:schemeClr val="dk1"/>
                </a:solidFill>
                <a:latin typeface="Verdana"/>
                <a:ea typeface="Verdana"/>
                <a:cs typeface="Verdana"/>
                <a:sym typeface="Verdana"/>
              </a:rPr>
              <a:t>Team building activities</a:t>
            </a:r>
            <a:endParaRPr b="0" i="0" sz="2400" u="none" cap="none" strike="noStrike">
              <a:solidFill>
                <a:schemeClr val="dk1"/>
              </a:solidFill>
              <a:latin typeface="Verdana"/>
              <a:ea typeface="Verdana"/>
              <a:cs typeface="Verdana"/>
              <a:sym typeface="Verdana"/>
            </a:endParaRPr>
          </a:p>
          <a:p>
            <a:pPr indent="-228600" lvl="0" marL="45720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Verdana"/>
              <a:ea typeface="Verdana"/>
              <a:cs typeface="Verdana"/>
              <a:sym typeface="Verdana"/>
            </a:endParaRPr>
          </a:p>
          <a:p>
            <a:pPr indent="-400050" lvl="0" marL="457200" marR="0" rtl="0" algn="l">
              <a:lnSpc>
                <a:spcPct val="100000"/>
              </a:lnSpc>
              <a:spcBef>
                <a:spcPts val="0"/>
              </a:spcBef>
              <a:spcAft>
                <a:spcPts val="0"/>
              </a:spcAft>
              <a:buClr>
                <a:schemeClr val="dk1"/>
              </a:buClr>
              <a:buSzPts val="2700"/>
              <a:buFont typeface="Verdana"/>
              <a:buChar char="•"/>
            </a:pPr>
            <a:r>
              <a:rPr b="1" i="0" lang="en" sz="2400" u="none" cap="none" strike="noStrike">
                <a:solidFill>
                  <a:schemeClr val="dk1"/>
                </a:solidFill>
                <a:latin typeface="Verdana"/>
                <a:ea typeface="Verdana"/>
                <a:cs typeface="Verdana"/>
                <a:sym typeface="Verdana"/>
              </a:rPr>
              <a:t>One and done</a:t>
            </a:r>
            <a:r>
              <a:rPr b="0" i="0" lang="en" sz="2400" u="none" cap="none" strike="noStrike">
                <a:solidFill>
                  <a:schemeClr val="dk1"/>
                </a:solidFill>
                <a:latin typeface="Verdana"/>
                <a:ea typeface="Verdana"/>
                <a:cs typeface="Verdana"/>
                <a:sym typeface="Verdana"/>
              </a:rPr>
              <a:t> - in the first thirty days of school, demonstrate a single act of empathy (do a favor) for a different student each day.</a:t>
            </a:r>
            <a:endParaRPr b="0" i="0" sz="3200" u="none" cap="none" strike="noStrike">
              <a:solidFill>
                <a:schemeClr val="dk1"/>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g10e9df14e09_0_38"/>
          <p:cNvSpPr txBox="1"/>
          <p:nvPr>
            <p:ph type="title"/>
          </p:nvPr>
        </p:nvSpPr>
        <p:spPr>
          <a:xfrm>
            <a:off x="457200" y="274638"/>
            <a:ext cx="8229600" cy="1143000"/>
          </a:xfrm>
          <a:prstGeom prst="rect">
            <a:avLst/>
          </a:prstGeom>
          <a:solidFill>
            <a:srgbClr val="A9DCF2">
              <a:alpha val="66274"/>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400"/>
              <a:buFont typeface="Calibri"/>
              <a:buNone/>
            </a:pPr>
            <a:r>
              <a:rPr lang="en">
                <a:latin typeface="Verdana"/>
                <a:ea typeface="Verdana"/>
                <a:cs typeface="Verdana"/>
                <a:sym typeface="Verdana"/>
              </a:rPr>
              <a:t>More Ways to Connect</a:t>
            </a:r>
            <a:endParaRPr>
              <a:latin typeface="Verdana"/>
              <a:ea typeface="Verdana"/>
              <a:cs typeface="Verdana"/>
              <a:sym typeface="Verdana"/>
            </a:endParaRPr>
          </a:p>
        </p:txBody>
      </p:sp>
      <p:sp>
        <p:nvSpPr>
          <p:cNvPr id="257" name="Google Shape;257;g10e9df14e09_0_38"/>
          <p:cNvSpPr txBox="1"/>
          <p:nvPr>
            <p:ph idx="4294967295" type="body"/>
          </p:nvPr>
        </p:nvSpPr>
        <p:spPr>
          <a:xfrm>
            <a:off x="387926" y="1600200"/>
            <a:ext cx="8298900" cy="4572000"/>
          </a:xfrm>
          <a:prstGeom prst="rect">
            <a:avLst/>
          </a:prstGeom>
          <a:noFill/>
          <a:ln>
            <a:noFill/>
          </a:ln>
        </p:spPr>
        <p:txBody>
          <a:bodyPr anchorCtr="0" anchor="t" bIns="91425" lIns="91425" spcFirstLastPara="1" rIns="91425" wrap="square" tIns="91425">
            <a:noAutofit/>
          </a:bodyPr>
          <a:lstStyle/>
          <a:p>
            <a:pPr indent="-400050" lvl="0" marL="457200" rtl="0" algn="l">
              <a:lnSpc>
                <a:spcPct val="100000"/>
              </a:lnSpc>
              <a:spcBef>
                <a:spcPts val="640"/>
              </a:spcBef>
              <a:spcAft>
                <a:spcPts val="0"/>
              </a:spcAft>
              <a:buClr>
                <a:srgbClr val="000000"/>
              </a:buClr>
              <a:buSzPts val="2700"/>
              <a:buChar char="•"/>
            </a:pPr>
            <a:r>
              <a:rPr b="1" lang="en" sz="2400">
                <a:solidFill>
                  <a:srgbClr val="000000"/>
                </a:solidFill>
                <a:latin typeface="Verdana"/>
                <a:ea typeface="Verdana"/>
                <a:cs typeface="Verdana"/>
                <a:sym typeface="Verdana"/>
              </a:rPr>
              <a:t>Two by Ten</a:t>
            </a:r>
            <a:r>
              <a:rPr lang="en" sz="2400">
                <a:solidFill>
                  <a:srgbClr val="000000"/>
                </a:solidFill>
                <a:latin typeface="Verdana"/>
                <a:ea typeface="Verdana"/>
                <a:cs typeface="Verdana"/>
                <a:sym typeface="Verdana"/>
              </a:rPr>
              <a:t> -  for ten days in a row, spend two minutes talking to a student about anything except school</a:t>
            </a:r>
            <a:endParaRPr>
              <a:solidFill>
                <a:srgbClr val="000000"/>
              </a:solidFill>
            </a:endParaRPr>
          </a:p>
          <a:p>
            <a:pPr indent="0" lvl="0" marL="57150" rtl="0" algn="l">
              <a:lnSpc>
                <a:spcPct val="100000"/>
              </a:lnSpc>
              <a:spcBef>
                <a:spcPts val="640"/>
              </a:spcBef>
              <a:spcAft>
                <a:spcPts val="0"/>
              </a:spcAft>
              <a:buClr>
                <a:srgbClr val="000000"/>
              </a:buClr>
              <a:buSzPts val="2700"/>
              <a:buNone/>
            </a:pPr>
            <a:r>
              <a:t/>
            </a:r>
            <a:endParaRPr sz="2400">
              <a:solidFill>
                <a:srgbClr val="000000"/>
              </a:solidFill>
              <a:latin typeface="Verdana"/>
              <a:ea typeface="Verdana"/>
              <a:cs typeface="Verdana"/>
              <a:sym typeface="Verdana"/>
            </a:endParaRPr>
          </a:p>
          <a:p>
            <a:pPr indent="-400050" lvl="0" marL="457200" rtl="0" algn="l">
              <a:lnSpc>
                <a:spcPct val="100000"/>
              </a:lnSpc>
              <a:spcBef>
                <a:spcPts val="0"/>
              </a:spcBef>
              <a:spcAft>
                <a:spcPts val="0"/>
              </a:spcAft>
              <a:buClr>
                <a:srgbClr val="000000"/>
              </a:buClr>
              <a:buSzPts val="2700"/>
              <a:buChar char="•"/>
            </a:pPr>
            <a:r>
              <a:rPr b="1" lang="en" sz="2400">
                <a:solidFill>
                  <a:srgbClr val="000000"/>
                </a:solidFill>
                <a:latin typeface="Verdana"/>
                <a:ea typeface="Verdana"/>
                <a:cs typeface="Verdana"/>
                <a:sym typeface="Verdana"/>
              </a:rPr>
              <a:t>Three in Thirty</a:t>
            </a:r>
            <a:r>
              <a:rPr lang="en" sz="2400">
                <a:solidFill>
                  <a:srgbClr val="000000"/>
                </a:solidFill>
                <a:latin typeface="Verdana"/>
                <a:ea typeface="Verdana"/>
                <a:cs typeface="Verdana"/>
                <a:sym typeface="Verdana"/>
              </a:rPr>
              <a:t> - ask enough questions in the first thirty days to learn three things about each student</a:t>
            </a:r>
            <a:endParaRPr>
              <a:solidFill>
                <a:srgbClr val="000000"/>
              </a:solidFill>
            </a:endParaRPr>
          </a:p>
          <a:p>
            <a:pPr indent="0" lvl="0" marL="57150" rtl="0" algn="l">
              <a:lnSpc>
                <a:spcPct val="100000"/>
              </a:lnSpc>
              <a:spcBef>
                <a:spcPts val="0"/>
              </a:spcBef>
              <a:spcAft>
                <a:spcPts val="0"/>
              </a:spcAft>
              <a:buClr>
                <a:srgbClr val="000000"/>
              </a:buClr>
              <a:buSzPts val="2700"/>
              <a:buNone/>
            </a:pPr>
            <a:r>
              <a:t/>
            </a:r>
            <a:endParaRPr sz="2400">
              <a:solidFill>
                <a:srgbClr val="000000"/>
              </a:solidFill>
              <a:latin typeface="Verdana"/>
              <a:ea typeface="Verdana"/>
              <a:cs typeface="Verdana"/>
              <a:sym typeface="Verdana"/>
            </a:endParaRPr>
          </a:p>
          <a:p>
            <a:pPr indent="-400050" lvl="0" marL="457200" rtl="0" algn="l">
              <a:lnSpc>
                <a:spcPct val="100000"/>
              </a:lnSpc>
              <a:spcBef>
                <a:spcPts val="0"/>
              </a:spcBef>
              <a:spcAft>
                <a:spcPts val="0"/>
              </a:spcAft>
              <a:buClr>
                <a:srgbClr val="000000"/>
              </a:buClr>
              <a:buSzPts val="2700"/>
              <a:buChar char="•"/>
            </a:pPr>
            <a:r>
              <a:rPr b="1" lang="en" sz="2400">
                <a:solidFill>
                  <a:srgbClr val="000000"/>
                </a:solidFill>
                <a:latin typeface="Verdana"/>
                <a:ea typeface="Verdana"/>
                <a:cs typeface="Verdana"/>
                <a:sym typeface="Verdana"/>
              </a:rPr>
              <a:t>Me Bag</a:t>
            </a:r>
            <a:r>
              <a:rPr lang="en" sz="2400">
                <a:solidFill>
                  <a:srgbClr val="000000"/>
                </a:solidFill>
                <a:latin typeface="Verdana"/>
                <a:ea typeface="Verdana"/>
                <a:cs typeface="Verdana"/>
                <a:sym typeface="Verdana"/>
              </a:rPr>
              <a:t> - have each student and teacher fill a bag with two or three items that represent who you are and then provide an opportunity for everyone to share</a:t>
            </a:r>
            <a:endParaRPr sz="2400">
              <a:solidFill>
                <a:srgbClr val="000000"/>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alpha val="0"/>
          </a:srgbClr>
        </a:solidFill>
      </p:bgPr>
    </p:bg>
    <p:spTree>
      <p:nvGrpSpPr>
        <p:cNvPr id="261" name="Shape 261"/>
        <p:cNvGrpSpPr/>
        <p:nvPr/>
      </p:nvGrpSpPr>
      <p:grpSpPr>
        <a:xfrm>
          <a:off x="0" y="0"/>
          <a:ext cx="0" cy="0"/>
          <a:chOff x="0" y="0"/>
          <a:chExt cx="0" cy="0"/>
        </a:xfrm>
      </p:grpSpPr>
      <p:sp>
        <p:nvSpPr>
          <p:cNvPr id="262" name="Google Shape;262;g10c74994bb7_0_32"/>
          <p:cNvSpPr txBox="1"/>
          <p:nvPr>
            <p:ph type="title"/>
          </p:nvPr>
        </p:nvSpPr>
        <p:spPr>
          <a:xfrm>
            <a:off x="228600" y="228600"/>
            <a:ext cx="8686800" cy="1143000"/>
          </a:xfrm>
          <a:prstGeom prst="rect">
            <a:avLst/>
          </a:prstGeom>
          <a:solidFill>
            <a:srgbClr val="A9DCF2">
              <a:alpha val="63921"/>
            </a:srgbClr>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
                <a:solidFill>
                  <a:schemeClr val="dk1"/>
                </a:solidFill>
              </a:rPr>
              <a:t>I’m Determined One Pager</a:t>
            </a:r>
            <a:endParaRPr>
              <a:solidFill>
                <a:schemeClr val="dk1"/>
              </a:solidFill>
            </a:endParaRPr>
          </a:p>
        </p:txBody>
      </p:sp>
      <p:pic>
        <p:nvPicPr>
          <p:cNvPr descr="Image of a chart that shows strengths, interests, preferences and needs&#10;" id="263" name="Google Shape;263;g10c74994bb7_0_32">
            <a:hlinkClick r:id="rId3"/>
          </p:cNvPr>
          <p:cNvPicPr preferRelativeResize="0"/>
          <p:nvPr/>
        </p:nvPicPr>
        <p:blipFill rotWithShape="1">
          <a:blip r:embed="rId4">
            <a:alphaModFix/>
          </a:blip>
          <a:srcRect b="0" l="0" r="0" t="0"/>
          <a:stretch/>
        </p:blipFill>
        <p:spPr>
          <a:xfrm>
            <a:off x="950025" y="1371600"/>
            <a:ext cx="6977570" cy="53929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2017-04-18T16:38:12Z</dcterms:created>
  <dc:creator>Jacklyn N Lewis</dc:creator>
</cp:coreProperties>
</file>