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84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79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83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90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8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80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87.xml"/>
  <Override ContentType="application/vnd.openxmlformats-officedocument.presentationml.slide+xml" PartName="/ppt/slides/slide74.xml"/>
  <Override ContentType="application/vnd.openxmlformats-officedocument.presentationml.slide+xml" PartName="/ppt/slides/slide88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90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87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8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89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binary" PartName="/ppt/metadata"/>
  <Override ContentType="application/vnd.openxmlformats-officedocument.presentationml.notesMaster+xml" PartName="/ppt/notesMasters/notesMaster1.xml"/>
  <Override ContentType="application/vnd.openxmlformats-officedocument.presentationml.presProps+xml" PartName="/ppt/presProps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  <p:sldId id="322" r:id="rId73"/>
    <p:sldId id="323" r:id="rId74"/>
    <p:sldId id="324" r:id="rId75"/>
    <p:sldId id="325" r:id="rId76"/>
    <p:sldId id="326" r:id="rId77"/>
    <p:sldId id="327" r:id="rId78"/>
    <p:sldId id="328" r:id="rId79"/>
    <p:sldId id="329" r:id="rId80"/>
    <p:sldId id="330" r:id="rId81"/>
    <p:sldId id="331" r:id="rId82"/>
    <p:sldId id="332" r:id="rId83"/>
    <p:sldId id="333" r:id="rId84"/>
    <p:sldId id="334" r:id="rId85"/>
    <p:sldId id="335" r:id="rId86"/>
    <p:sldId id="336" r:id="rId87"/>
    <p:sldId id="337" r:id="rId88"/>
    <p:sldId id="338" r:id="rId89"/>
    <p:sldId id="339" r:id="rId90"/>
    <p:sldId id="340" r:id="rId91"/>
    <p:sldId id="341" r:id="rId92"/>
    <p:sldId id="342" r:id="rId93"/>
    <p:sldId id="343" r:id="rId94"/>
    <p:sldId id="344" r:id="rId95"/>
    <p:sldId id="345" r:id="rId96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>
          <p15:clr>
            <a:srgbClr val="9AA0A6"/>
          </p15:clr>
        </p15:guide>
      </p15:sldGuideLst>
    </p:ext>
    <p:ext uri="{2D200454-40CA-4A62-9FC3-DE9A4176ACB9}">
      <p15:notesGuideLst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  <p:ext uri="http://customooxmlschemas.google.com/">
      <go:slidesCustomData xmlns:go="http://customooxmlschemas.google.com/" r:id="rId97" roundtripDataSignature="AMtx7mgsi0TRIkdDZILH6TT+v/dFfE7fz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19373EFE-C36D-4572-932E-CD1CAE4DDB9E}">
  <a:tblStyle styleId="{19373EFE-C36D-4572-932E-CD1CAE4DDB9E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  <a:tblStyle styleId="{06D25A31-8314-48F4-BEB1-CCBEB471B2C1}" styleName="Table_1">
    <a:wholeTbl>
      <a:tcTxStyle b="off" i="off">
        <a:font>
          <a:latin typeface="Arial"/>
          <a:ea typeface="Arial"/>
          <a:cs typeface="Arial"/>
        </a:font>
        <a:srgbClr val="000000"/>
      </a:tcTx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  <p:guide orient="horz"/>
      </p:guideLst>
    </p:cSldViewPr>
  </p:slide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pos="2880" orient="horz"/>
        <p:guide pos="2160"/>
      </p:guideLst>
    </p:cSldViewPr>
  </p:notes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95" Type="http://schemas.openxmlformats.org/officeDocument/2006/relationships/slide" Target="slides/slide89.xml"/><Relationship Id="rId94" Type="http://schemas.openxmlformats.org/officeDocument/2006/relationships/slide" Target="slides/slide88.xml"/><Relationship Id="rId97" Type="http://customschemas.google.com/relationships/presentationmetadata" Target="metadata"/><Relationship Id="rId96" Type="http://schemas.openxmlformats.org/officeDocument/2006/relationships/slide" Target="slides/slide90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91" Type="http://schemas.openxmlformats.org/officeDocument/2006/relationships/slide" Target="slides/slide85.xml"/><Relationship Id="rId90" Type="http://schemas.openxmlformats.org/officeDocument/2006/relationships/slide" Target="slides/slide84.xml"/><Relationship Id="rId93" Type="http://schemas.openxmlformats.org/officeDocument/2006/relationships/slide" Target="slides/slide87.xml"/><Relationship Id="rId92" Type="http://schemas.openxmlformats.org/officeDocument/2006/relationships/slide" Target="slides/slide8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84" Type="http://schemas.openxmlformats.org/officeDocument/2006/relationships/slide" Target="slides/slide78.xml"/><Relationship Id="rId83" Type="http://schemas.openxmlformats.org/officeDocument/2006/relationships/slide" Target="slides/slide77.xml"/><Relationship Id="rId86" Type="http://schemas.openxmlformats.org/officeDocument/2006/relationships/slide" Target="slides/slide80.xml"/><Relationship Id="rId85" Type="http://schemas.openxmlformats.org/officeDocument/2006/relationships/slide" Target="slides/slide79.xml"/><Relationship Id="rId88" Type="http://schemas.openxmlformats.org/officeDocument/2006/relationships/slide" Target="slides/slide82.xml"/><Relationship Id="rId87" Type="http://schemas.openxmlformats.org/officeDocument/2006/relationships/slide" Target="slides/slide81.xml"/><Relationship Id="rId89" Type="http://schemas.openxmlformats.org/officeDocument/2006/relationships/slide" Target="slides/slide83.xml"/><Relationship Id="rId80" Type="http://schemas.openxmlformats.org/officeDocument/2006/relationships/slide" Target="slides/slide74.xml"/><Relationship Id="rId82" Type="http://schemas.openxmlformats.org/officeDocument/2006/relationships/slide" Target="slides/slide76.xml"/><Relationship Id="rId81" Type="http://schemas.openxmlformats.org/officeDocument/2006/relationships/slide" Target="slides/slide75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73" Type="http://schemas.openxmlformats.org/officeDocument/2006/relationships/slide" Target="slides/slide67.xml"/><Relationship Id="rId72" Type="http://schemas.openxmlformats.org/officeDocument/2006/relationships/slide" Target="slides/slide66.xml"/><Relationship Id="rId75" Type="http://schemas.openxmlformats.org/officeDocument/2006/relationships/slide" Target="slides/slide69.xml"/><Relationship Id="rId74" Type="http://schemas.openxmlformats.org/officeDocument/2006/relationships/slide" Target="slides/slide68.xml"/><Relationship Id="rId77" Type="http://schemas.openxmlformats.org/officeDocument/2006/relationships/slide" Target="slides/slide71.xml"/><Relationship Id="rId76" Type="http://schemas.openxmlformats.org/officeDocument/2006/relationships/slide" Target="slides/slide70.xml"/><Relationship Id="rId79" Type="http://schemas.openxmlformats.org/officeDocument/2006/relationships/slide" Target="slides/slide73.xml"/><Relationship Id="rId78" Type="http://schemas.openxmlformats.org/officeDocument/2006/relationships/slide" Target="slides/slide72.xml"/><Relationship Id="rId71" Type="http://schemas.openxmlformats.org/officeDocument/2006/relationships/slide" Target="slides/slide65.xml"/><Relationship Id="rId70" Type="http://schemas.openxmlformats.org/officeDocument/2006/relationships/slide" Target="slides/slide64.xml"/><Relationship Id="rId62" Type="http://schemas.openxmlformats.org/officeDocument/2006/relationships/slide" Target="slides/slide56.xml"/><Relationship Id="rId61" Type="http://schemas.openxmlformats.org/officeDocument/2006/relationships/slide" Target="slides/slide55.xml"/><Relationship Id="rId64" Type="http://schemas.openxmlformats.org/officeDocument/2006/relationships/slide" Target="slides/slide58.xml"/><Relationship Id="rId63" Type="http://schemas.openxmlformats.org/officeDocument/2006/relationships/slide" Target="slides/slide57.xml"/><Relationship Id="rId66" Type="http://schemas.openxmlformats.org/officeDocument/2006/relationships/slide" Target="slides/slide60.xml"/><Relationship Id="rId65" Type="http://schemas.openxmlformats.org/officeDocument/2006/relationships/slide" Target="slides/slide59.xml"/><Relationship Id="rId68" Type="http://schemas.openxmlformats.org/officeDocument/2006/relationships/slide" Target="slides/slide62.xml"/><Relationship Id="rId67" Type="http://schemas.openxmlformats.org/officeDocument/2006/relationships/slide" Target="slides/slide61.xml"/><Relationship Id="rId60" Type="http://schemas.openxmlformats.org/officeDocument/2006/relationships/slide" Target="slides/slide54.xml"/><Relationship Id="rId69" Type="http://schemas.openxmlformats.org/officeDocument/2006/relationships/slide" Target="slides/slide6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55" Type="http://schemas.openxmlformats.org/officeDocument/2006/relationships/slide" Target="slides/slide49.xml"/><Relationship Id="rId54" Type="http://schemas.openxmlformats.org/officeDocument/2006/relationships/slide" Target="slides/slide48.xml"/><Relationship Id="rId57" Type="http://schemas.openxmlformats.org/officeDocument/2006/relationships/slide" Target="slides/slide51.xml"/><Relationship Id="rId56" Type="http://schemas.openxmlformats.org/officeDocument/2006/relationships/slide" Target="slides/slide50.xml"/><Relationship Id="rId59" Type="http://schemas.openxmlformats.org/officeDocument/2006/relationships/slide" Target="slides/slide53.xml"/><Relationship Id="rId58" Type="http://schemas.openxmlformats.org/officeDocument/2006/relationships/slide" Target="slides/slide5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110c433ad65_0_2:notes"/>
          <p:cNvSpPr txBox="1"/>
          <p:nvPr>
            <p:ph idx="1" type="body"/>
          </p:nvPr>
        </p:nvSpPr>
        <p:spPr>
          <a:xfrm>
            <a:off x="702310" y="4421823"/>
            <a:ext cx="5618400" cy="418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3300" lIns="93300" spcFirstLastPara="1" rIns="93300" wrap="square" tIns="933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05" name="Google Shape;205;g110c433ad65_0_2:notes"/>
          <p:cNvSpPr/>
          <p:nvPr>
            <p:ph idx="2" type="sldImg"/>
          </p:nvPr>
        </p:nvSpPr>
        <p:spPr>
          <a:xfrm>
            <a:off x="1184275" y="698500"/>
            <a:ext cx="4654550" cy="34909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7:notes"/>
          <p:cNvSpPr/>
          <p:nvPr>
            <p:ph idx="2" type="sldImg"/>
          </p:nvPr>
        </p:nvSpPr>
        <p:spPr>
          <a:xfrm>
            <a:off x="1184275" y="698500"/>
            <a:ext cx="4654550" cy="34909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2" name="Google Shape;282;p17:notes"/>
          <p:cNvSpPr txBox="1"/>
          <p:nvPr>
            <p:ph idx="1" type="body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  <a:noFill/>
          <a:ln>
            <a:noFill/>
          </a:ln>
        </p:spPr>
        <p:txBody>
          <a:bodyPr anchorCtr="0" anchor="t" bIns="93300" lIns="93300" spcFirstLastPara="1" rIns="93300" wrap="square" tIns="933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10c74994bb7_0_40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8" name="Google Shape;288;g10c74994bb7_0_4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89" name="Google Shape;289;g10c74994bb7_0_40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10c74994bb7_0_25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5" name="Google Shape;295;g10c74994bb7_0_2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96" name="Google Shape;296;g10c74994bb7_0_25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10c74994bb7_0_36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5" name="Google Shape;305;g10c74994bb7_0_3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06" name="Google Shape;306;g10c74994bb7_0_36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10b473cf247_0_2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3" name="Google Shape;313;g10b473cf247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14" name="Google Shape;314;g10b473cf247_0_2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10e9df14e09_0_27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0" name="Google Shape;320;g10e9df14e09_0_2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112572fd822_1_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7" name="Google Shape;327;g112572fd822_1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28" name="Google Shape;328;g112572fd822_1_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10e9df14e09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34" name="Google Shape;334;g10e9df14e09_0_3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10c74994bb7_0_2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0" name="Google Shape;340;g10c74994bb7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10c74994bb7_0_3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9" name="Google Shape;349;g10c74994bb7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:notes"/>
          <p:cNvSpPr txBox="1"/>
          <p:nvPr>
            <p:ph idx="1" type="body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  <a:noFill/>
          <a:ln>
            <a:noFill/>
          </a:ln>
        </p:spPr>
        <p:txBody>
          <a:bodyPr anchorCtr="0" anchor="ctr" bIns="93300" lIns="93300" spcFirstLastPara="1" rIns="93300" wrap="square" tIns="933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17" name="Google Shape;217;p1:notes"/>
          <p:cNvSpPr/>
          <p:nvPr>
            <p:ph idx="2" type="sldImg"/>
          </p:nvPr>
        </p:nvSpPr>
        <p:spPr>
          <a:xfrm>
            <a:off x="1184275" y="698500"/>
            <a:ext cx="4654550" cy="34909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10c74994bb7_0_3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5" name="Google Shape;355;g10c74994bb7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10c74994bb7_0_4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1" name="Google Shape;361;g10c74994bb7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highlight>
                <a:srgbClr val="D9EAD3"/>
              </a:highlight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10c74994bb7_0_5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2" name="Google Shape;372;g10c74994bb7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10c74994bb7_0_4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9" name="Google Shape;379;g10c74994bb7_0_4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80" name="Google Shape;380;g10c74994bb7_0_41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111af74b2ae_0_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9" name="Google Shape;389;g111af74b2ae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90" name="Google Shape;390;g111af74b2ae_0_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10c74994bb7_0_3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396" name="Google Shape;396;g10c74994bb7_0_30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10c74994bb7_0_7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3" name="Google Shape;403;g10c74994bb7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10c74994bb7_0_3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410" name="Google Shape;410;g10c74994bb7_0_30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d1ca4028fe_0_4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7" name="Google Shape;417;gd1ca4028fe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d1ca4028fe_0_4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5" name="Google Shape;425;gd1ca4028fe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9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10e9df14e09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4" name="Google Shape;224;g10e9df14e0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5" name="Google Shape;225;g10e9df14e09_0_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d1ca4028fe_0_6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4" name="Google Shape;434;gd1ca4028fe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10b473cf247_0_4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0" name="Google Shape;440;g10b473cf247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41" name="Google Shape;441;g10b473cf247_0_4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10c74994bb7_0_3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47" name="Google Shape;447;g10c74994bb7_0_38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10c74994bb7_0_37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3" name="Google Shape;453;g10c74994bb7_0_3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10c74994bb7_0_3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59" name="Google Shape;459;g10c74994bb7_0_37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65" name="Google Shape;465;p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71" name="Google Shape;471;p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4572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10b473cf247_0_3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0" name="Google Shape;480;g10b473cf247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81" name="Google Shape;481;g10b473cf247_0_3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10c74994bb7_0_29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7" name="Google Shape;487;g10c74994bb7_0_29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488" name="Google Shape;488;g10c74994bb7_0_2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10e9df14e09_0_5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7" name="Google Shape;497;g10e9df14e09_0_5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98" name="Google Shape;498;g10e9df14e09_0_51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2" name="Google Shape;232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d1ca4028fe_0_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4" name="Google Shape;504;gd1ca4028fe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05" name="Google Shape;505;gd1ca4028fe_0_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112572fd822_2_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4" name="Google Shape;514;g112572fd822_2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15" name="Google Shape;515;g112572fd822_2_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1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21" name="Google Shape;521;p1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86343824d1_1_21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530" name="Google Shape;530;g86343824d1_1_2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10e9df14e09_0_75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6" name="Google Shape;536;g10e9df14e09_0_7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10e9df14e09_0_76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2" name="Google Shape;542;g10e9df14e09_0_7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10e9df14e09_0_79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8" name="Google Shape;548;g10e9df14e09_0_7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10e9df14e09_0_82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5" name="Google Shape;555;g10e9df14e09_0_8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10e9df14e09_0_77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2" name="Google Shape;562;g10e9df14e09_0_7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10e9df14e09_0_77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0" name="Google Shape;570;g10e9df14e09_0_7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10b473cf247_0_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8" name="Google Shape;238;g10b473cf247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9" name="Google Shape;239;g10b473cf247_0_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10e9df14e09_0_83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6" name="Google Shape;576;g10e9df14e09_0_8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83" name="Google Shape;583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9:notes"/>
          <p:cNvSpPr/>
          <p:nvPr>
            <p:ph idx="2" type="sldImg"/>
          </p:nvPr>
        </p:nvSpPr>
        <p:spPr>
          <a:xfrm>
            <a:off x="1268413" y="723900"/>
            <a:ext cx="4818062" cy="3613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2" name="Google Shape;592;p9:notes"/>
          <p:cNvSpPr txBox="1"/>
          <p:nvPr>
            <p:ph idx="1" type="body"/>
          </p:nvPr>
        </p:nvSpPr>
        <p:spPr>
          <a:xfrm>
            <a:off x="734910" y="4578513"/>
            <a:ext cx="5885700" cy="43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8525" lIns="97075" spcFirstLastPara="1" rIns="97075" wrap="square" tIns="48525">
            <a:no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593" name="Google Shape;593;p9:notes"/>
          <p:cNvSpPr txBox="1"/>
          <p:nvPr>
            <p:ph idx="12" type="sldNum"/>
          </p:nvPr>
        </p:nvSpPr>
        <p:spPr>
          <a:xfrm>
            <a:off x="4166128" y="9155394"/>
            <a:ext cx="31878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b" bIns="48525" lIns="97075" spcFirstLastPara="1" rIns="97075" wrap="square" tIns="485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2" name="Google Shape;602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03" name="Google Shape;603;p1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g114c87feaa9_0_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15" name="Google Shape;615;g114c87feaa9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16" name="Google Shape;616;g114c87feaa9_0_1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gd1ca4028fe_0_1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2" name="Google Shape;622;gd1ca4028fe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23" name="Google Shape;623;gd1ca4028fe_0_1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g112572fd822_2_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32" name="Google Shape;632;g112572fd822_2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33" name="Google Shape;633;g112572fd822_2_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39" name="Google Shape;639;p11:notes"/>
          <p:cNvSpPr txBox="1"/>
          <p:nvPr>
            <p:ph idx="1" type="body"/>
          </p:nvPr>
        </p:nvSpPr>
        <p:spPr>
          <a:xfrm>
            <a:off x="685800" y="4343401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375" lIns="90825" spcFirstLastPara="1" rIns="90825" wrap="square" tIns="4537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40" name="Google Shape;640;p1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375" lIns="90825" spcFirstLastPara="1" rIns="90825" wrap="square" tIns="453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7" name="Google Shape;647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48" name="Google Shape;648;p1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g8afce3be35_3_67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5" name="Google Shape;655;g8afce3be35_3_6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56" name="Google Shape;656;g8afce3be35_3_67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10ef89232f4_1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2" name="Google Shape;252;g10ef89232f4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3" name="Google Shape;253;g10ef89232f4_1_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ge345775864_1_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3" name="Google Shape;663;ge345775864_1_11:notes"/>
          <p:cNvSpPr txBox="1"/>
          <p:nvPr>
            <p:ph idx="1" type="body"/>
          </p:nvPr>
        </p:nvSpPr>
        <p:spPr>
          <a:xfrm>
            <a:off x="685800" y="4343401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575" lIns="91225" spcFirstLastPara="1" rIns="91225" wrap="square" tIns="45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664" name="Google Shape;664;ge345775864_1_1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575" lIns="91225" spcFirstLastPara="1" rIns="91225" wrap="square" tIns="455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2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gd1ca4028fe_0_6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74" name="Google Shape;674;gd1ca4028fe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8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ge345775864_1_1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0" name="Google Shape;680;ge345775864_1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81" name="Google Shape;681;ge345775864_1_1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5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g8ace24f0b7_0_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7" name="Google Shape;687;g8ace24f0b7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88" name="Google Shape;688;g8ace24f0b7_0_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2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g10c74994bb7_0_40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94" name="Google Shape;694;g10c74994bb7_0_4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9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ge28ae0e647_0_20:notes"/>
          <p:cNvSpPr/>
          <p:nvPr>
            <p:ph idx="2" type="sldImg"/>
          </p:nvPr>
        </p:nvSpPr>
        <p:spPr>
          <a:xfrm>
            <a:off x="1196975" y="701675"/>
            <a:ext cx="4683125" cy="35115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01" name="Google Shape;701;ge28ae0e647_0_20:notes"/>
          <p:cNvSpPr txBox="1"/>
          <p:nvPr>
            <p:ph idx="1" type="body"/>
          </p:nvPr>
        </p:nvSpPr>
        <p:spPr>
          <a:xfrm>
            <a:off x="707708" y="4447461"/>
            <a:ext cx="5661660" cy="4213384"/>
          </a:xfrm>
          <a:prstGeom prst="rect">
            <a:avLst/>
          </a:prstGeom>
          <a:noFill/>
          <a:ln>
            <a:noFill/>
          </a:ln>
        </p:spPr>
        <p:txBody>
          <a:bodyPr anchorCtr="0" anchor="t" bIns="46925" lIns="93900" spcFirstLastPara="1" rIns="93900" wrap="square" tIns="469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02" name="Google Shape;702;ge28ae0e647_0_20:notes"/>
          <p:cNvSpPr txBox="1"/>
          <p:nvPr>
            <p:ph idx="12" type="sldNum"/>
          </p:nvPr>
        </p:nvSpPr>
        <p:spPr>
          <a:xfrm>
            <a:off x="4008705" y="8893296"/>
            <a:ext cx="3066733" cy="468154"/>
          </a:xfrm>
          <a:prstGeom prst="rect">
            <a:avLst/>
          </a:prstGeom>
          <a:noFill/>
          <a:ln>
            <a:noFill/>
          </a:ln>
        </p:spPr>
        <p:txBody>
          <a:bodyPr anchorCtr="0" anchor="b" bIns="46925" lIns="93900" spcFirstLastPara="1" rIns="93900" wrap="square" tIns="469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2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18:notes"/>
          <p:cNvSpPr txBox="1"/>
          <p:nvPr>
            <p:ph idx="1" type="body"/>
          </p:nvPr>
        </p:nvSpPr>
        <p:spPr>
          <a:xfrm>
            <a:off x="724745" y="4527763"/>
            <a:ext cx="5797877" cy="4289566"/>
          </a:xfrm>
          <a:prstGeom prst="rect">
            <a:avLst/>
          </a:prstGeom>
          <a:noFill/>
          <a:ln>
            <a:noFill/>
          </a:ln>
        </p:spPr>
        <p:txBody>
          <a:bodyPr anchorCtr="0" anchor="ctr" bIns="95825" lIns="95825" spcFirstLastPara="1" rIns="95825" wrap="square" tIns="958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12C"/>
              </a:buClr>
              <a:buSzPts val="1800"/>
              <a:buNone/>
            </a:pPr>
            <a:r>
              <a:t/>
            </a:r>
            <a:endParaRPr/>
          </a:p>
        </p:txBody>
      </p:sp>
      <p:sp>
        <p:nvSpPr>
          <p:cNvPr id="714" name="Google Shape;714;p18:notes"/>
          <p:cNvSpPr/>
          <p:nvPr>
            <p:ph idx="2" type="sldImg"/>
          </p:nvPr>
        </p:nvSpPr>
        <p:spPr>
          <a:xfrm>
            <a:off x="1241425" y="715963"/>
            <a:ext cx="4764088" cy="35734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9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20:notes"/>
          <p:cNvSpPr/>
          <p:nvPr>
            <p:ph idx="2" type="sldImg"/>
          </p:nvPr>
        </p:nvSpPr>
        <p:spPr>
          <a:xfrm>
            <a:off x="1241425" y="715963"/>
            <a:ext cx="4764088" cy="35734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21" name="Google Shape;721;p20:notes"/>
          <p:cNvSpPr txBox="1"/>
          <p:nvPr>
            <p:ph idx="1" type="body"/>
          </p:nvPr>
        </p:nvSpPr>
        <p:spPr>
          <a:xfrm>
            <a:off x="724745" y="4527763"/>
            <a:ext cx="5797959" cy="4289459"/>
          </a:xfrm>
          <a:prstGeom prst="rect">
            <a:avLst/>
          </a:prstGeom>
          <a:noFill/>
          <a:ln>
            <a:noFill/>
          </a:ln>
        </p:spPr>
        <p:txBody>
          <a:bodyPr anchorCtr="0" anchor="t" bIns="95825" lIns="95825" spcFirstLastPara="1" rIns="95825" wrap="square" tIns="95825">
            <a:noAutofit/>
          </a:bodyPr>
          <a:lstStyle/>
          <a:p>
            <a:pPr indent="-221794" lvl="0" marL="293551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6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g10c74994bb7_0_3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28" name="Google Shape;728;g10c74994bb7_0_3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2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10c74994bb7_0_14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34" name="Google Shape;734;g10c74994bb7_0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10c74994bb7_0_26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0" name="Google Shape;260;g10c74994bb7_0_2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6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1148647fa0c_0_0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48" name="Google Shape;748;g1148647fa0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3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g1148647fa0c_0_6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55" name="Google Shape;755;g1148647fa0c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0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g1148647fa0c_0_12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62" name="Google Shape;762;g1148647fa0c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6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g10c74994bb7_0_15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68" name="Google Shape;768;g10c74994bb7_0_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6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g10c74994bb7_0_16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78" name="Google Shape;778;g10c74994bb7_0_1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6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g10c74994bb7_0_17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88" name="Google Shape;788;g10c74994bb7_0_1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2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g10c74994bb7_0_17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94" name="Google Shape;794;g10c74994bb7_0_1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9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g10c74994bb7_0_18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01" name="Google Shape;801;g10c74994bb7_0_1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6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g10c74994bb7_0_19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08" name="Google Shape;808;g10c74994bb7_0_1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3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g10c74994bb7_0_19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15" name="Google Shape;815;g10c74994bb7_0_1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10e9df14e09_0_106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6" name="Google Shape;266;g10e9df14e09_0_10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7" name="Google Shape;267;g10e9df14e09_0_106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9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p24:notes"/>
          <p:cNvSpPr txBox="1"/>
          <p:nvPr>
            <p:ph idx="1" type="body"/>
          </p:nvPr>
        </p:nvSpPr>
        <p:spPr>
          <a:xfrm>
            <a:off x="724745" y="4527763"/>
            <a:ext cx="5797959" cy="4289459"/>
          </a:xfrm>
          <a:prstGeom prst="rect">
            <a:avLst/>
          </a:prstGeom>
          <a:noFill/>
          <a:ln>
            <a:noFill/>
          </a:ln>
        </p:spPr>
        <p:txBody>
          <a:bodyPr anchorCtr="0" anchor="ctr" bIns="95825" lIns="95825" spcFirstLastPara="1" rIns="95825" wrap="square" tIns="958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21" name="Google Shape;821;p24:notes"/>
          <p:cNvSpPr/>
          <p:nvPr>
            <p:ph idx="2" type="sldImg"/>
          </p:nvPr>
        </p:nvSpPr>
        <p:spPr>
          <a:xfrm>
            <a:off x="1241425" y="715963"/>
            <a:ext cx="4764088" cy="35734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6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g10c74994bb7_0_24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28" name="Google Shape;828;g10c74994bb7_0_2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3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g1132da8942a_1_2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35" name="Google Shape;835;g1132da8942a_1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36" name="Google Shape;836;g1132da8942a_1_2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3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gd1ca4028fe_0_10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45" name="Google Shape;845;gd1ca4028fe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46" name="Google Shape;846;gd1ca4028fe_0_10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0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g10c74994bb7_0_33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52" name="Google Shape;852;g10c74994bb7_0_3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7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g10c74994bb7_0_34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59" name="Google Shape;859;g10c74994bb7_0_3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4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g10b473cf247_0_5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66" name="Google Shape;866;g10b473cf247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67" name="Google Shape;867;g10b473cf247_0_5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ge5e700f8c4_3_8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73" name="Google Shape;873;ge5e700f8c4_3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74" name="Google Shape;874;ge5e700f8c4_3_8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8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gd1ca4028fe_0_9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80" name="Google Shape;880;gd1ca4028fe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81" name="Google Shape;881;gd1ca4028fe_0_9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8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gd1ca4028fe_0_11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90" name="Google Shape;890;gd1ca4028fe_0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91" name="Google Shape;891;gd1ca4028fe_0_11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0fd9cb8dd4_1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3" name="Google Shape;273;g10fd9cb8dd4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74" name="Google Shape;274;g10fd9cb8dd4_1_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5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g8ace24f0b7_0_7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97" name="Google Shape;897;g8ace24f0b7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98" name="Google Shape;898;g8ace24f0b7_0_7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5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4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4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4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4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g"/><Relationship Id="rId3" Type="http://schemas.openxmlformats.org/officeDocument/2006/relationships/image" Target="../media/image4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4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3.jpg"/><Relationship Id="rId3" Type="http://schemas.openxmlformats.org/officeDocument/2006/relationships/image" Target="../media/image4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1.jpg"/><Relationship Id="rId3" Type="http://schemas.openxmlformats.org/officeDocument/2006/relationships/image" Target="../media/image4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g"/><Relationship Id="rId3" Type="http://schemas.openxmlformats.org/officeDocument/2006/relationships/image" Target="../media/image4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4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Relationship Id="rId3" Type="http://schemas.openxmlformats.org/officeDocument/2006/relationships/image" Target="../media/image4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Relationship Id="rId3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6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rgbClr val="A9DCF2">
              <a:alpha val="6431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  <a:defRPr sz="4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6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6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6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0" name="Google Shape;20;p6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467600" y="5974442"/>
            <a:ext cx="1559301" cy="7470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One Content">
  <p:cSld name="4_One Conten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8ba41fafaa_1_368"/>
          <p:cNvSpPr txBox="1"/>
          <p:nvPr>
            <p:ph type="title"/>
          </p:nvPr>
        </p:nvSpPr>
        <p:spPr>
          <a:xfrm>
            <a:off x="2743200" y="256814"/>
            <a:ext cx="5943600" cy="1143000"/>
          </a:xfrm>
          <a:prstGeom prst="rect">
            <a:avLst/>
          </a:prstGeom>
          <a:solidFill>
            <a:srgbClr val="A9DCF2">
              <a:alpha val="62745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Verdana"/>
              <a:buNone/>
              <a:defRPr sz="38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g8ba41fafaa_1_368"/>
          <p:cNvSpPr txBox="1"/>
          <p:nvPr>
            <p:ph idx="1" type="body"/>
          </p:nvPr>
        </p:nvSpPr>
        <p:spPr>
          <a:xfrm>
            <a:off x="457200" y="1600200"/>
            <a:ext cx="8229600" cy="33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80" name="Google Shape;80;g8ba41fafaa_1_368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Verdana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/>
            </a:lvl9pPr>
          </a:lstStyle>
          <a:p/>
        </p:txBody>
      </p:sp>
      <p:sp>
        <p:nvSpPr>
          <p:cNvPr id="81" name="Google Shape;81;g8ba41fafaa_1_368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Verdana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/>
            </a:lvl9pPr>
          </a:lstStyle>
          <a:p/>
        </p:txBody>
      </p:sp>
      <p:sp>
        <p:nvSpPr>
          <p:cNvPr id="82" name="Google Shape;82;g8ba41fafaa_1_368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Decorative image of professionals around a computer" id="83" name="Google Shape;83;g8ba41fafaa_1_368"/>
          <p:cNvPicPr preferRelativeResize="0"/>
          <p:nvPr/>
        </p:nvPicPr>
        <p:blipFill rotWithShape="1">
          <a:blip r:embed="rId2">
            <a:alphaModFix/>
          </a:blip>
          <a:srcRect b="16047" l="0" r="0" t="5951"/>
          <a:stretch/>
        </p:blipFill>
        <p:spPr>
          <a:xfrm>
            <a:off x="0" y="5130800"/>
            <a:ext cx="9144000" cy="1727200"/>
          </a:xfrm>
          <a:prstGeom prst="rect">
            <a:avLst/>
          </a:prstGeom>
          <a:noFill/>
          <a:ln cap="flat" cmpd="sng" w="38100">
            <a:solidFill>
              <a:schemeClr val="accent5"/>
            </a:solidFill>
            <a:prstDash val="dash"/>
            <a:round/>
            <a:headEnd len="sm" w="sm" type="none"/>
            <a:tailEnd len="sm" w="sm" type="none"/>
          </a:ln>
        </p:spPr>
      </p:pic>
      <p:pic>
        <p:nvPicPr>
          <p:cNvPr descr="VTSS Logo" id="84" name="Google Shape;84;g8ba41fafaa_1_3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" y="324571"/>
            <a:ext cx="2362200" cy="10470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One Content">
  <p:cSld name="3_One Content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72"/>
          <p:cNvSpPr txBox="1"/>
          <p:nvPr>
            <p:ph type="title"/>
          </p:nvPr>
        </p:nvSpPr>
        <p:spPr>
          <a:xfrm>
            <a:off x="2743200" y="256814"/>
            <a:ext cx="5943600" cy="1143000"/>
          </a:xfrm>
          <a:prstGeom prst="rect">
            <a:avLst/>
          </a:prstGeom>
          <a:solidFill>
            <a:srgbClr val="A9DCF2">
              <a:alpha val="6431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Verdana"/>
              <a:buNone/>
              <a:defRPr sz="38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72"/>
          <p:cNvSpPr txBox="1"/>
          <p:nvPr>
            <p:ph idx="1" type="body"/>
          </p:nvPr>
        </p:nvSpPr>
        <p:spPr>
          <a:xfrm>
            <a:off x="457200" y="1600200"/>
            <a:ext cx="8229600" cy="3352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88" name="Google Shape;88;p7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7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7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Decorative image of professionals around a computer" id="91" name="Google Shape;91;p72" title="Decorative image"/>
          <p:cNvPicPr preferRelativeResize="0"/>
          <p:nvPr/>
        </p:nvPicPr>
        <p:blipFill rotWithShape="1">
          <a:blip r:embed="rId2">
            <a:alphaModFix/>
          </a:blip>
          <a:srcRect b="16056" l="0" r="0" t="5950"/>
          <a:stretch/>
        </p:blipFill>
        <p:spPr>
          <a:xfrm>
            <a:off x="0" y="5130800"/>
            <a:ext cx="9144000" cy="1727200"/>
          </a:xfrm>
          <a:prstGeom prst="rect">
            <a:avLst/>
          </a:prstGeom>
          <a:noFill/>
          <a:ln cap="flat" cmpd="sng" w="38100">
            <a:solidFill>
              <a:schemeClr val="accent5"/>
            </a:solidFill>
            <a:prstDash val="dash"/>
            <a:round/>
            <a:headEnd len="sm" w="sm" type="none"/>
            <a:tailEnd len="sm" w="sm" type="none"/>
          </a:ln>
        </p:spPr>
      </p:pic>
      <p:pic>
        <p:nvPicPr>
          <p:cNvPr id="92" name="Google Shape;92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00" y="152400"/>
            <a:ext cx="2585896" cy="12388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One Content">
  <p:cSld name="1_One Content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71"/>
          <p:cNvSpPr txBox="1"/>
          <p:nvPr>
            <p:ph type="title"/>
          </p:nvPr>
        </p:nvSpPr>
        <p:spPr>
          <a:xfrm>
            <a:off x="2743200" y="256814"/>
            <a:ext cx="5943600" cy="1143000"/>
          </a:xfrm>
          <a:prstGeom prst="rect">
            <a:avLst/>
          </a:prstGeom>
          <a:solidFill>
            <a:srgbClr val="A9DCF2">
              <a:alpha val="6431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Verdana"/>
              <a:buNone/>
              <a:defRPr sz="38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71"/>
          <p:cNvSpPr txBox="1"/>
          <p:nvPr>
            <p:ph idx="1" type="body"/>
          </p:nvPr>
        </p:nvSpPr>
        <p:spPr>
          <a:xfrm>
            <a:off x="533400" y="1600200"/>
            <a:ext cx="8153400" cy="3352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96" name="Google Shape;96;p7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7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7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Decorative image of smiling kids" id="99" name="Google Shape;99;p71" title="Decorative image"/>
          <p:cNvPicPr preferRelativeResize="0"/>
          <p:nvPr/>
        </p:nvPicPr>
        <p:blipFill rotWithShape="1">
          <a:blip r:embed="rId2">
            <a:alphaModFix/>
          </a:blip>
          <a:srcRect b="0" l="237" r="0" t="13694"/>
          <a:stretch/>
        </p:blipFill>
        <p:spPr>
          <a:xfrm>
            <a:off x="-1" y="5105400"/>
            <a:ext cx="9144001" cy="1752600"/>
          </a:xfrm>
          <a:prstGeom prst="rect">
            <a:avLst/>
          </a:prstGeom>
          <a:noFill/>
          <a:ln cap="flat" cmpd="sng" w="38100">
            <a:solidFill>
              <a:schemeClr val="accent5"/>
            </a:solidFill>
            <a:prstDash val="dash"/>
            <a:round/>
            <a:headEnd len="sm" w="sm" type="none"/>
            <a:tailEnd len="sm" w="sm" type="none"/>
          </a:ln>
        </p:spPr>
      </p:pic>
      <p:pic>
        <p:nvPicPr>
          <p:cNvPr id="100" name="Google Shape;100;p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00" y="152400"/>
            <a:ext cx="2590800" cy="12412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5">
  <p:cSld name="AUTOLAYOUT_5">
    <p:bg>
      <p:bgPr>
        <a:solidFill>
          <a:srgbClr val="FFFFFF"/>
        </a:solidFill>
      </p:bgPr>
    </p:bg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b98bab8295_3_47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gb98bab8295_3_478"/>
          <p:cNvSpPr/>
          <p:nvPr/>
        </p:nvSpPr>
        <p:spPr>
          <a:xfrm>
            <a:off x="3389100" y="0"/>
            <a:ext cx="57549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4" name="Google Shape;104;gb98bab8295_3_478"/>
          <p:cNvCxnSpPr/>
          <p:nvPr/>
        </p:nvCxnSpPr>
        <p:spPr>
          <a:xfrm>
            <a:off x="372950" y="682244"/>
            <a:ext cx="642300" cy="0"/>
          </a:xfrm>
          <a:prstGeom prst="straightConnector1">
            <a:avLst/>
          </a:prstGeom>
          <a:noFill/>
          <a:ln cap="flat" cmpd="sng" w="762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05" name="Google Shape;105;gb98bab8295_3_478"/>
          <p:cNvSpPr txBox="1"/>
          <p:nvPr>
            <p:ph type="title"/>
          </p:nvPr>
        </p:nvSpPr>
        <p:spPr>
          <a:xfrm>
            <a:off x="321825" y="925467"/>
            <a:ext cx="2143800" cy="419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b="1" sz="26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26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26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26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26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26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26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26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2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06" name="Google Shape;106;gb98bab8295_3_478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64"/>
          <p:cNvSpPr txBox="1"/>
          <p:nvPr>
            <p:ph type="title"/>
          </p:nvPr>
        </p:nvSpPr>
        <p:spPr>
          <a:xfrm>
            <a:off x="2743200" y="256814"/>
            <a:ext cx="5943600" cy="1143000"/>
          </a:xfrm>
          <a:prstGeom prst="rect">
            <a:avLst/>
          </a:prstGeom>
          <a:solidFill>
            <a:srgbClr val="A9DCF2">
              <a:alpha val="6431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Verdana"/>
              <a:buNone/>
              <a:defRPr sz="38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p64"/>
          <p:cNvSpPr txBox="1"/>
          <p:nvPr>
            <p:ph idx="1" type="body"/>
          </p:nvPr>
        </p:nvSpPr>
        <p:spPr>
          <a:xfrm>
            <a:off x="457200" y="1600201"/>
            <a:ext cx="4038600" cy="3352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110" name="Google Shape;110;p64"/>
          <p:cNvSpPr txBox="1"/>
          <p:nvPr>
            <p:ph idx="2" type="body"/>
          </p:nvPr>
        </p:nvSpPr>
        <p:spPr>
          <a:xfrm>
            <a:off x="4597399" y="1600200"/>
            <a:ext cx="4038600" cy="3352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111" name="Google Shape;111;p6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6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6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Decorative image of smiling students shoulder-to-shoulder" id="114" name="Google Shape;114;p64" title="Decorative image"/>
          <p:cNvPicPr preferRelativeResize="0"/>
          <p:nvPr/>
        </p:nvPicPr>
        <p:blipFill rotWithShape="1">
          <a:blip r:embed="rId2">
            <a:alphaModFix/>
          </a:blip>
          <a:srcRect b="0" l="237" r="0" t="13694"/>
          <a:stretch/>
        </p:blipFill>
        <p:spPr>
          <a:xfrm>
            <a:off x="-1" y="5105400"/>
            <a:ext cx="9144001" cy="1752600"/>
          </a:xfrm>
          <a:prstGeom prst="rect">
            <a:avLst/>
          </a:prstGeom>
          <a:noFill/>
          <a:ln cap="flat" cmpd="sng" w="38100">
            <a:solidFill>
              <a:schemeClr val="accent5"/>
            </a:solidFill>
            <a:prstDash val="dash"/>
            <a:round/>
            <a:headEnd len="sm" w="sm" type="none"/>
            <a:tailEnd len="sm" w="sm" type="none"/>
          </a:ln>
        </p:spPr>
      </p:pic>
      <p:pic>
        <p:nvPicPr>
          <p:cNvPr id="115" name="Google Shape;115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00" y="152400"/>
            <a:ext cx="2585896" cy="12388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">
  <p:cSld name="1_Title Slide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ecorative image of kids smiling" id="117" name="Google Shape;117;p66" title="Decorative image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1873765"/>
            <a:ext cx="9147018" cy="2215293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66"/>
          <p:cNvSpPr txBox="1"/>
          <p:nvPr>
            <p:ph type="ctrTitle"/>
          </p:nvPr>
        </p:nvSpPr>
        <p:spPr>
          <a:xfrm>
            <a:off x="953254" y="3671154"/>
            <a:ext cx="7240509" cy="1470025"/>
          </a:xfrm>
          <a:prstGeom prst="rect">
            <a:avLst/>
          </a:prstGeom>
          <a:solidFill>
            <a:schemeClr val="lt1">
              <a:alpha val="64313"/>
            </a:schemeClr>
          </a:solidFill>
          <a:ln cap="flat" cmpd="sng" w="1905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400"/>
              <a:buFont typeface="Verdana"/>
              <a:buNone/>
              <a:defRPr sz="5400">
                <a:solidFill>
                  <a:srgbClr val="191919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9" name="Google Shape;119;p66"/>
          <p:cNvSpPr txBox="1"/>
          <p:nvPr>
            <p:ph idx="1" type="subTitle"/>
          </p:nvPr>
        </p:nvSpPr>
        <p:spPr>
          <a:xfrm>
            <a:off x="1373109" y="5257800"/>
            <a:ext cx="6400800" cy="914400"/>
          </a:xfrm>
          <a:prstGeom prst="rect">
            <a:avLst/>
          </a:prstGeom>
          <a:solidFill>
            <a:schemeClr val="lt1">
              <a:alpha val="64313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20" name="Google Shape;120;p6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6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p6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3" name="Google Shape;123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29104" y="82049"/>
            <a:ext cx="2885793" cy="13825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Title Slide">
  <p:cSld name="4_Title Slide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ecorative image of teenage students sitting around a table" id="125" name="Google Shape;125;p67" title="Decorative image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1873765"/>
            <a:ext cx="9147016" cy="2215293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67"/>
          <p:cNvSpPr txBox="1"/>
          <p:nvPr>
            <p:ph type="ctrTitle"/>
          </p:nvPr>
        </p:nvSpPr>
        <p:spPr>
          <a:xfrm>
            <a:off x="953254" y="3671154"/>
            <a:ext cx="7240509" cy="1470025"/>
          </a:xfrm>
          <a:prstGeom prst="rect">
            <a:avLst/>
          </a:prstGeom>
          <a:solidFill>
            <a:schemeClr val="lt1">
              <a:alpha val="64313"/>
            </a:schemeClr>
          </a:solidFill>
          <a:ln cap="flat" cmpd="sng" w="1905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400"/>
              <a:buFont typeface="Verdana"/>
              <a:buNone/>
              <a:defRPr sz="5400">
                <a:solidFill>
                  <a:srgbClr val="191919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67"/>
          <p:cNvSpPr txBox="1"/>
          <p:nvPr>
            <p:ph idx="1" type="subTitle"/>
          </p:nvPr>
        </p:nvSpPr>
        <p:spPr>
          <a:xfrm>
            <a:off x="1373109" y="5257800"/>
            <a:ext cx="6400800" cy="914400"/>
          </a:xfrm>
          <a:prstGeom prst="rect">
            <a:avLst/>
          </a:prstGeom>
          <a:solidFill>
            <a:schemeClr val="lt1">
              <a:alpha val="64313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28" name="Google Shape;128;p6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" name="Google Shape;129;p6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" name="Google Shape;130;p6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31" name="Google Shape;131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29104" y="82049"/>
            <a:ext cx="2885793" cy="13825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 Slide">
  <p:cSld name="3_Title Slide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ecorative image of professionals around a computer" id="133" name="Google Shape;133;p68" title="Decorative image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1873765"/>
            <a:ext cx="9147016" cy="2215293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68"/>
          <p:cNvSpPr txBox="1"/>
          <p:nvPr>
            <p:ph type="ctrTitle"/>
          </p:nvPr>
        </p:nvSpPr>
        <p:spPr>
          <a:xfrm>
            <a:off x="953254" y="3671154"/>
            <a:ext cx="7240509" cy="1470025"/>
          </a:xfrm>
          <a:prstGeom prst="rect">
            <a:avLst/>
          </a:prstGeom>
          <a:solidFill>
            <a:schemeClr val="lt1">
              <a:alpha val="64313"/>
            </a:schemeClr>
          </a:solidFill>
          <a:ln cap="flat" cmpd="sng" w="1905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400"/>
              <a:buFont typeface="Verdana"/>
              <a:buNone/>
              <a:defRPr sz="5400">
                <a:solidFill>
                  <a:srgbClr val="191919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68"/>
          <p:cNvSpPr txBox="1"/>
          <p:nvPr>
            <p:ph idx="1" type="subTitle"/>
          </p:nvPr>
        </p:nvSpPr>
        <p:spPr>
          <a:xfrm>
            <a:off x="1373109" y="5257800"/>
            <a:ext cx="6400800" cy="914400"/>
          </a:xfrm>
          <a:prstGeom prst="rect">
            <a:avLst/>
          </a:prstGeom>
          <a:solidFill>
            <a:schemeClr val="lt1">
              <a:alpha val="64313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36" name="Google Shape;136;p6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7" name="Google Shape;137;p6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p6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39" name="Google Shape;139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29104" y="82049"/>
            <a:ext cx="2885793" cy="13825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Slide">
  <p:cSld name="2_Title Slide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ecorative image of smiling professionals" id="141" name="Google Shape;141;p69" title="Decorative image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1596854"/>
            <a:ext cx="9147018" cy="2769116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69"/>
          <p:cNvSpPr txBox="1"/>
          <p:nvPr>
            <p:ph type="ctrTitle"/>
          </p:nvPr>
        </p:nvSpPr>
        <p:spPr>
          <a:xfrm>
            <a:off x="953254" y="3671154"/>
            <a:ext cx="7240509" cy="1470025"/>
          </a:xfrm>
          <a:prstGeom prst="rect">
            <a:avLst/>
          </a:prstGeom>
          <a:solidFill>
            <a:schemeClr val="lt1">
              <a:alpha val="64313"/>
            </a:schemeClr>
          </a:solidFill>
          <a:ln cap="flat" cmpd="sng" w="1905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400"/>
              <a:buFont typeface="Verdana"/>
              <a:buNone/>
              <a:defRPr sz="5400">
                <a:solidFill>
                  <a:srgbClr val="191919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3" name="Google Shape;143;p69"/>
          <p:cNvSpPr txBox="1"/>
          <p:nvPr>
            <p:ph idx="1" type="subTitle"/>
          </p:nvPr>
        </p:nvSpPr>
        <p:spPr>
          <a:xfrm>
            <a:off x="1373109" y="5257800"/>
            <a:ext cx="6400800" cy="914400"/>
          </a:xfrm>
          <a:prstGeom prst="rect">
            <a:avLst/>
          </a:prstGeom>
          <a:solidFill>
            <a:schemeClr val="lt1">
              <a:alpha val="64313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44" name="Google Shape;144;p6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p6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" name="Google Shape;146;p6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47" name="Google Shape;147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29104" y="82049"/>
            <a:ext cx="2885793" cy="13825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Title Slide">
  <p:cSld name="5_Title Slide"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70"/>
          <p:cNvSpPr txBox="1"/>
          <p:nvPr>
            <p:ph type="ctrTitle"/>
          </p:nvPr>
        </p:nvSpPr>
        <p:spPr>
          <a:xfrm>
            <a:off x="928464" y="1600200"/>
            <a:ext cx="7240509" cy="1470025"/>
          </a:xfrm>
          <a:prstGeom prst="rect">
            <a:avLst/>
          </a:prstGeom>
          <a:solidFill>
            <a:schemeClr val="lt1">
              <a:alpha val="64313"/>
            </a:schemeClr>
          </a:solidFill>
          <a:ln cap="flat" cmpd="sng" w="1905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400"/>
              <a:buFont typeface="Verdana"/>
              <a:buNone/>
              <a:defRPr sz="5400">
                <a:solidFill>
                  <a:srgbClr val="191919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0" name="Google Shape;150;p70"/>
          <p:cNvSpPr txBox="1"/>
          <p:nvPr>
            <p:ph idx="1" type="subTitle"/>
          </p:nvPr>
        </p:nvSpPr>
        <p:spPr>
          <a:xfrm>
            <a:off x="1348319" y="3429000"/>
            <a:ext cx="6400800" cy="914400"/>
          </a:xfrm>
          <a:prstGeom prst="rect">
            <a:avLst/>
          </a:prstGeom>
          <a:solidFill>
            <a:schemeClr val="lt1">
              <a:alpha val="64313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51" name="Google Shape;151;p7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2" name="Google Shape;152;p7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3" name="Google Shape;153;p7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54" name="Google Shape;154;p7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129104" y="82049"/>
            <a:ext cx="2885793" cy="13825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62"/>
          <p:cNvSpPr txBox="1"/>
          <p:nvPr>
            <p:ph idx="1" type="body"/>
          </p:nvPr>
        </p:nvSpPr>
        <p:spPr>
          <a:xfrm>
            <a:off x="457201" y="1600201"/>
            <a:ext cx="8229600" cy="4571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" name="Google Shape;23;p6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6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6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" name="Google Shape;26;p62"/>
          <p:cNvSpPr txBox="1"/>
          <p:nvPr>
            <p:ph type="title"/>
          </p:nvPr>
        </p:nvSpPr>
        <p:spPr>
          <a:xfrm>
            <a:off x="228600" y="228600"/>
            <a:ext cx="8686799" cy="1143000"/>
          </a:xfrm>
          <a:prstGeom prst="rect">
            <a:avLst/>
          </a:prstGeom>
          <a:solidFill>
            <a:srgbClr val="A9DCF2">
              <a:alpha val="6431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5775"/>
              </a:buClr>
              <a:buSzPts val="4000"/>
              <a:buFont typeface="Verdana"/>
              <a:buNone/>
              <a:defRPr sz="4000">
                <a:solidFill>
                  <a:srgbClr val="10577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27" name="Google Shape;27;p6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053977" y="6277285"/>
            <a:ext cx="1092200" cy="5232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Section Header">
  <p:cSld name="3_Section Header"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7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  <a:defRPr b="1" sz="40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7" name="Google Shape;157;p7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58" name="Google Shape;158;p7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9" name="Google Shape;159;p7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0" name="Google Shape;160;p7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1" name="Google Shape;161;p75"/>
          <p:cNvSpPr/>
          <p:nvPr/>
        </p:nvSpPr>
        <p:spPr>
          <a:xfrm>
            <a:off x="-1" y="2214563"/>
            <a:ext cx="9144001" cy="681037"/>
          </a:xfrm>
          <a:prstGeom prst="rect">
            <a:avLst/>
          </a:prstGeom>
          <a:gradFill>
            <a:gsLst>
              <a:gs pos="0">
                <a:schemeClr val="accent5"/>
              </a:gs>
              <a:gs pos="75000">
                <a:srgbClr val="7DCCED"/>
              </a:gs>
              <a:gs pos="100000">
                <a:schemeClr val="lt1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descr="Decorative image of professionals around a table" id="162" name="Google Shape;162;p75" title="Decorative image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" y="0"/>
            <a:ext cx="9144001" cy="2214562"/>
          </a:xfrm>
          <a:prstGeom prst="rect">
            <a:avLst/>
          </a:prstGeom>
          <a:noFill/>
          <a:ln>
            <a:noFill/>
          </a:ln>
          <a:effectLst>
            <a:reflection blurRad="0" dir="0" dist="0" endA="300" endPos="35000" fadeDir="5400000" kx="0" rotWithShape="0" algn="bl" stA="52000" stPos="0" sy="-100000" ky="0"/>
          </a:effectLst>
        </p:spPr>
      </p:pic>
      <p:pic>
        <p:nvPicPr>
          <p:cNvPr id="163" name="Google Shape;163;p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00" y="55789"/>
            <a:ext cx="1559301" cy="7470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Section Header">
  <p:cSld name="1_Section Header"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76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  <a:defRPr b="1" sz="40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6" name="Google Shape;166;p76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67" name="Google Shape;167;p7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8" name="Google Shape;168;p7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9" name="Google Shape;169;p7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0" name="Google Shape;170;p76"/>
          <p:cNvSpPr/>
          <p:nvPr/>
        </p:nvSpPr>
        <p:spPr>
          <a:xfrm>
            <a:off x="-1" y="2214563"/>
            <a:ext cx="9144001" cy="681037"/>
          </a:xfrm>
          <a:prstGeom prst="rect">
            <a:avLst/>
          </a:prstGeom>
          <a:gradFill>
            <a:gsLst>
              <a:gs pos="0">
                <a:schemeClr val="accent5"/>
              </a:gs>
              <a:gs pos="75000">
                <a:srgbClr val="7DCCED"/>
              </a:gs>
              <a:gs pos="100000">
                <a:schemeClr val="lt1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descr="Decorative image of smiling teenagers at a library" id="171" name="Google Shape;171;p76" title="Decorative image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" y="0"/>
            <a:ext cx="9144001" cy="2214562"/>
          </a:xfrm>
          <a:prstGeom prst="rect">
            <a:avLst/>
          </a:prstGeom>
          <a:noFill/>
          <a:ln>
            <a:noFill/>
          </a:ln>
          <a:effectLst>
            <a:reflection blurRad="0" dir="0" dist="0" endA="300" endPos="35000" fadeDir="5400000" kx="0" rotWithShape="0" algn="bl" stA="52000" stPos="0" sy="-100000" ky="0"/>
          </a:effectLst>
        </p:spPr>
      </p:pic>
      <p:pic>
        <p:nvPicPr>
          <p:cNvPr id="172" name="Google Shape;172;p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899" y="34018"/>
            <a:ext cx="1559301" cy="7470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Section Header">
  <p:cSld name="2_Section Header"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77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  <a:defRPr b="1" sz="40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5" name="Google Shape;175;p77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76" name="Google Shape;176;p7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7" name="Google Shape;177;p7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8" name="Google Shape;178;p7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9" name="Google Shape;179;p77"/>
          <p:cNvSpPr/>
          <p:nvPr/>
        </p:nvSpPr>
        <p:spPr>
          <a:xfrm>
            <a:off x="-1" y="2214563"/>
            <a:ext cx="9144001" cy="681037"/>
          </a:xfrm>
          <a:prstGeom prst="rect">
            <a:avLst/>
          </a:prstGeom>
          <a:gradFill>
            <a:gsLst>
              <a:gs pos="0">
                <a:schemeClr val="accent5"/>
              </a:gs>
              <a:gs pos="75000">
                <a:srgbClr val="7DCCED"/>
              </a:gs>
              <a:gs pos="100000">
                <a:schemeClr val="lt1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descr="Decorative image of smiling professionals around a computer" id="180" name="Google Shape;180;p77" title="Decorative image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0"/>
            <a:ext cx="9143997" cy="2214562"/>
          </a:xfrm>
          <a:prstGeom prst="rect">
            <a:avLst/>
          </a:prstGeom>
          <a:noFill/>
          <a:ln>
            <a:noFill/>
          </a:ln>
          <a:effectLst>
            <a:reflection blurRad="0" dir="0" dist="0" endA="300" endPos="35000" fadeDir="5400000" kx="0" rotWithShape="0" algn="bl" stA="52000" stPos="0" sy="-100000" ky="0"/>
          </a:effectLst>
        </p:spPr>
      </p:pic>
      <p:pic>
        <p:nvPicPr>
          <p:cNvPr id="181" name="Google Shape;181;p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899" y="34018"/>
            <a:ext cx="1559301" cy="7470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81"/>
          <p:cNvSpPr txBox="1"/>
          <p:nvPr>
            <p:ph type="title"/>
          </p:nvPr>
        </p:nvSpPr>
        <p:spPr>
          <a:xfrm>
            <a:off x="2743200" y="4800600"/>
            <a:ext cx="4535488" cy="56673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4" name="Google Shape;184;p81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solidFill>
            <a:schemeClr val="lt1"/>
          </a:solidFill>
          <a:ln cap="flat" cmpd="sng" w="57150">
            <a:solidFill>
              <a:schemeClr val="accent5"/>
            </a:solidFill>
            <a:prstDash val="dash"/>
            <a:round/>
            <a:headEnd len="sm" w="sm" type="none"/>
            <a:tailEnd len="sm" w="sm" type="none"/>
          </a:ln>
        </p:spPr>
      </p:sp>
      <p:sp>
        <p:nvSpPr>
          <p:cNvPr id="185" name="Google Shape;185;p8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6" name="Google Shape;186;p8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7" name="Google Shape;187;p8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8" name="Google Shape;188;p81"/>
          <p:cNvSpPr/>
          <p:nvPr/>
        </p:nvSpPr>
        <p:spPr>
          <a:xfrm>
            <a:off x="1828800" y="4800600"/>
            <a:ext cx="914400" cy="609600"/>
          </a:xfrm>
          <a:prstGeom prst="rect">
            <a:avLst/>
          </a:prstGeom>
          <a:solidFill>
            <a:srgbClr val="A9DC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89" name="Google Shape;189;p81"/>
          <p:cNvSpPr txBox="1"/>
          <p:nvPr>
            <p:ph idx="1" type="body"/>
          </p:nvPr>
        </p:nvSpPr>
        <p:spPr>
          <a:xfrm>
            <a:off x="1828800" y="5368925"/>
            <a:ext cx="5449888" cy="804862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pic>
        <p:nvPicPr>
          <p:cNvPr id="190" name="Google Shape;190;p8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467600" y="5974442"/>
            <a:ext cx="1559301" cy="7470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8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3" name="Google Shape;193;p82"/>
          <p:cNvSpPr txBox="1"/>
          <p:nvPr>
            <p:ph idx="1" type="body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4" name="Google Shape;194;p8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5" name="Google Shape;195;p8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6" name="Google Shape;196;p8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83"/>
          <p:cNvSpPr txBox="1"/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9" name="Google Shape;199;p83"/>
          <p:cNvSpPr txBox="1"/>
          <p:nvPr>
            <p:ph idx="1" type="body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0" name="Google Shape;200;p8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1" name="Google Shape;201;p8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2" name="Google Shape;202;p8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g10ef89237c5_0_368"/>
          <p:cNvSpPr txBox="1"/>
          <p:nvPr>
            <p:ph type="title"/>
          </p:nvPr>
        </p:nvSpPr>
        <p:spPr>
          <a:xfrm>
            <a:off x="311700" y="593367"/>
            <a:ext cx="8520600" cy="9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g10ef89237c5_0_368"/>
          <p:cNvSpPr txBox="1"/>
          <p:nvPr>
            <p:ph idx="1" type="body"/>
          </p:nvPr>
        </p:nvSpPr>
        <p:spPr>
          <a:xfrm>
            <a:off x="311700" y="1688233"/>
            <a:ext cx="3999900" cy="44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175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04800" lvl="1" marL="914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1200"/>
              <a:buChar char="–"/>
              <a:defRPr sz="1200"/>
            </a:lvl2pPr>
            <a:lvl3pPr indent="-3048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200"/>
              <a:buChar char="•"/>
              <a:defRPr sz="1200"/>
            </a:lvl3pPr>
            <a:lvl4pPr indent="-3048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–"/>
              <a:defRPr sz="1200"/>
            </a:lvl4pPr>
            <a:lvl5pPr indent="-3048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»"/>
              <a:defRPr sz="1200"/>
            </a:lvl5pPr>
            <a:lvl6pPr indent="-3048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6pPr>
            <a:lvl7pPr indent="-3048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7pPr>
            <a:lvl8pPr indent="-3048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3048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/>
        </p:txBody>
      </p:sp>
      <p:sp>
        <p:nvSpPr>
          <p:cNvPr id="31" name="Google Shape;31;g10ef89237c5_0_368"/>
          <p:cNvSpPr txBox="1"/>
          <p:nvPr>
            <p:ph idx="2" type="body"/>
          </p:nvPr>
        </p:nvSpPr>
        <p:spPr>
          <a:xfrm>
            <a:off x="4832400" y="1688233"/>
            <a:ext cx="3999900" cy="44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175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04800" lvl="1" marL="914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1200"/>
              <a:buChar char="–"/>
              <a:defRPr sz="1200"/>
            </a:lvl2pPr>
            <a:lvl3pPr indent="-3048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200"/>
              <a:buChar char="•"/>
              <a:defRPr sz="1200"/>
            </a:lvl3pPr>
            <a:lvl4pPr indent="-3048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–"/>
              <a:defRPr sz="1200"/>
            </a:lvl4pPr>
            <a:lvl5pPr indent="-3048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»"/>
              <a:defRPr sz="1200"/>
            </a:lvl5pPr>
            <a:lvl6pPr indent="-3048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6pPr>
            <a:lvl7pPr indent="-3048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7pPr>
            <a:lvl8pPr indent="-3048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3048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/>
        </p:txBody>
      </p:sp>
      <p:sp>
        <p:nvSpPr>
          <p:cNvPr id="32" name="Google Shape;32;g10ef89237c5_0_368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JECT" type="tx">
  <p:cSld name="TITLE_AND_BODY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8"/>
          <p:cNvSpPr txBox="1"/>
          <p:nvPr>
            <p:ph idx="1" type="body"/>
          </p:nvPr>
        </p:nvSpPr>
        <p:spPr>
          <a:xfrm>
            <a:off x="457201" y="1600200"/>
            <a:ext cx="8229601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normAutofit/>
          </a:bodyPr>
          <a:lstStyle>
            <a:lvl1pPr indent="-431800" lvl="0" marL="457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3200"/>
              <a:buChar char="•"/>
              <a:defRPr/>
            </a:lvl1pPr>
            <a:lvl2pPr indent="-4318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3200"/>
              <a:buChar char="–"/>
              <a:defRPr/>
            </a:lvl2pPr>
            <a:lvl3pPr indent="-4318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3200"/>
              <a:buChar char="•"/>
              <a:defRPr/>
            </a:lvl3pPr>
            <a:lvl4pPr indent="-43180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3200"/>
              <a:buChar char="–"/>
              <a:defRPr/>
            </a:lvl4pPr>
            <a:lvl5pPr indent="-43180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3200"/>
              <a:buChar char="»"/>
              <a:defRPr/>
            </a:lvl5pPr>
            <a:lvl6pPr indent="-4318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3200"/>
              <a:buChar char="•"/>
              <a:defRPr/>
            </a:lvl6pPr>
            <a:lvl7pPr indent="-4318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3200"/>
              <a:buChar char="•"/>
              <a:defRPr/>
            </a:lvl7pPr>
            <a:lvl8pPr indent="-4318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3200"/>
              <a:buChar char="•"/>
              <a:defRPr/>
            </a:lvl8pPr>
            <a:lvl9pPr indent="-4318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3200"/>
              <a:buChar char="•"/>
              <a:defRPr/>
            </a:lvl9pPr>
          </a:lstStyle>
          <a:p/>
        </p:txBody>
      </p:sp>
      <p:sp>
        <p:nvSpPr>
          <p:cNvPr id="35" name="Google Shape;35;p28"/>
          <p:cNvSpPr txBox="1"/>
          <p:nvPr>
            <p:ph type="title"/>
          </p:nvPr>
        </p:nvSpPr>
        <p:spPr>
          <a:xfrm>
            <a:off x="228600" y="228600"/>
            <a:ext cx="8686800" cy="1143000"/>
          </a:xfrm>
          <a:prstGeom prst="rect">
            <a:avLst/>
          </a:prstGeom>
          <a:solidFill>
            <a:srgbClr val="A9DCF2">
              <a:alpha val="64313"/>
            </a:srgbClr>
          </a:solidFill>
          <a:ln>
            <a:noFill/>
          </a:ln>
        </p:spPr>
        <p:txBody>
          <a:bodyPr anchorCtr="0" anchor="ctr" bIns="45675" lIns="45675" spcFirstLastPara="1" rIns="45675" wrap="square" tIns="4567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5775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5775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5775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5775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5775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5775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5775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5775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5775"/>
              </a:buClr>
              <a:buSzPts val="1800"/>
              <a:buNone/>
              <a:defRPr/>
            </a:lvl9pPr>
          </a:lstStyle>
          <a:p/>
        </p:txBody>
      </p:sp>
      <p:sp>
        <p:nvSpPr>
          <p:cNvPr id="36" name="Google Shape;36;p28"/>
          <p:cNvSpPr txBox="1"/>
          <p:nvPr>
            <p:ph idx="12" type="sldNum"/>
          </p:nvPr>
        </p:nvSpPr>
        <p:spPr>
          <a:xfrm>
            <a:off x="8388925" y="6397962"/>
            <a:ext cx="297875" cy="2819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Verdana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Verdana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Verdana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Verdana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Verdana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Verdana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Verdana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Verdana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Verdana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rgbClr val="A9DCF2">
              <a:alpha val="6431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5"/>
          <p:cNvSpPr txBox="1"/>
          <p:nvPr>
            <p:ph idx="1" type="body"/>
          </p:nvPr>
        </p:nvSpPr>
        <p:spPr>
          <a:xfrm>
            <a:off x="914400" y="1524000"/>
            <a:ext cx="3582988" cy="650875"/>
          </a:xfrm>
          <a:prstGeom prst="rect">
            <a:avLst/>
          </a:prstGeom>
          <a:solidFill>
            <a:srgbClr val="E8F7EB"/>
          </a:solidFill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b="1" sz="21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0" name="Google Shape;40;p65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1" name="Google Shape;41;p65"/>
          <p:cNvSpPr txBox="1"/>
          <p:nvPr>
            <p:ph idx="3" type="body"/>
          </p:nvPr>
        </p:nvSpPr>
        <p:spPr>
          <a:xfrm>
            <a:off x="5105400" y="1535113"/>
            <a:ext cx="3581400" cy="639762"/>
          </a:xfrm>
          <a:prstGeom prst="rect">
            <a:avLst/>
          </a:prstGeom>
          <a:solidFill>
            <a:srgbClr val="E8F7EB"/>
          </a:solidFill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b="1" sz="21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2" name="Google Shape;42;p65"/>
          <p:cNvSpPr txBox="1"/>
          <p:nvPr>
            <p:ph idx="4" type="body"/>
          </p:nvPr>
        </p:nvSpPr>
        <p:spPr>
          <a:xfrm>
            <a:off x="4648200" y="2174875"/>
            <a:ext cx="4038600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3" name="Google Shape;43;p6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6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6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6" name="Google Shape;46;p65"/>
          <p:cNvSpPr/>
          <p:nvPr/>
        </p:nvSpPr>
        <p:spPr>
          <a:xfrm>
            <a:off x="457200" y="1524000"/>
            <a:ext cx="457200" cy="6515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7" name="Google Shape;47;p65"/>
          <p:cNvSpPr/>
          <p:nvPr/>
        </p:nvSpPr>
        <p:spPr>
          <a:xfrm>
            <a:off x="4648200" y="1524000"/>
            <a:ext cx="457200" cy="6515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8" name="Google Shape;48;p6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467600" y="5974442"/>
            <a:ext cx="1559301" cy="7470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Blank_No_VTSS">
  <p:cSld name="1_Blank_No_VTSS">
    <p:bg>
      <p:bgPr>
        <a:solidFill>
          <a:schemeClr val="lt1"/>
        </a:solidFill>
      </p:bgPr>
    </p:bg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7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7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0"/>
          <p:cNvSpPr txBox="1"/>
          <p:nvPr>
            <p:ph type="title"/>
          </p:nvPr>
        </p:nvSpPr>
        <p:spPr>
          <a:xfrm>
            <a:off x="914400" y="273050"/>
            <a:ext cx="2551113" cy="116205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80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solidFill>
            <a:schemeClr val="lt1"/>
          </a:solidFill>
          <a:ln cap="flat" cmpd="sng" w="38100">
            <a:solidFill>
              <a:schemeClr val="accent5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6" name="Google Shape;56;p80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solidFill>
            <a:srgbClr val="E8F7EB"/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7" name="Google Shape;57;p8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8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8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0" name="Google Shape;60;p80"/>
          <p:cNvSpPr/>
          <p:nvPr/>
        </p:nvSpPr>
        <p:spPr>
          <a:xfrm>
            <a:off x="457200" y="273362"/>
            <a:ext cx="457200" cy="11612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1" name="Google Shape;61;p8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467600" y="5974442"/>
            <a:ext cx="1559301" cy="7470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ecorative Image of Smiling kids" id="63" name="Google Shape;63;p61" title="Decorative image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1556656"/>
            <a:ext cx="9147018" cy="2849511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61"/>
          <p:cNvSpPr txBox="1"/>
          <p:nvPr>
            <p:ph type="ctrTitle"/>
          </p:nvPr>
        </p:nvSpPr>
        <p:spPr>
          <a:xfrm>
            <a:off x="953254" y="3671154"/>
            <a:ext cx="7240509" cy="1470025"/>
          </a:xfrm>
          <a:prstGeom prst="rect">
            <a:avLst/>
          </a:prstGeom>
          <a:solidFill>
            <a:schemeClr val="lt1">
              <a:alpha val="64313"/>
            </a:schemeClr>
          </a:solidFill>
          <a:ln cap="flat" cmpd="sng" w="1905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Verdana"/>
              <a:buNone/>
              <a:defRPr sz="5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61"/>
          <p:cNvSpPr txBox="1"/>
          <p:nvPr>
            <p:ph idx="1" type="subTitle"/>
          </p:nvPr>
        </p:nvSpPr>
        <p:spPr>
          <a:xfrm>
            <a:off x="1373109" y="5257800"/>
            <a:ext cx="6400800" cy="914400"/>
          </a:xfrm>
          <a:prstGeom prst="rect">
            <a:avLst/>
          </a:prstGeom>
          <a:solidFill>
            <a:schemeClr val="lt1">
              <a:alpha val="64313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66" name="Google Shape;66;p6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6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6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9" name="Google Shape;69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29104" y="82049"/>
            <a:ext cx="2885793" cy="13825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_HEADER" showMasterSp="0" type="secHead">
  <p:cSld name="SECTION_HEADER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9"/>
          <p:cNvSpPr txBox="1"/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Verdana"/>
              <a:buNone/>
              <a:defRPr b="1">
                <a:solidFill>
                  <a:srgbClr val="000000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5775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5775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5775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5775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5775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5775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5775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5775"/>
              </a:buClr>
              <a:buSzPts val="1800"/>
              <a:buNone/>
              <a:defRPr/>
            </a:lvl9pPr>
          </a:lstStyle>
          <a:p/>
        </p:txBody>
      </p:sp>
      <p:sp>
        <p:nvSpPr>
          <p:cNvPr id="72" name="Google Shape;72;p29"/>
          <p:cNvSpPr txBox="1"/>
          <p:nvPr>
            <p:ph idx="1" type="body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  <a:noFill/>
          <a:ln>
            <a:noFill/>
          </a:ln>
        </p:spPr>
        <p:txBody>
          <a:bodyPr anchorCtr="0" anchor="b" bIns="45675" lIns="45675" spcFirstLastPara="1" rIns="45675" wrap="square" tIns="4567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Verdana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Verdana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Verdana"/>
              <a:buNone/>
              <a:defRPr sz="20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Verdana"/>
              <a:buNone/>
              <a:defRPr sz="20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Verdana"/>
              <a:buNone/>
              <a:defRPr sz="2000">
                <a:solidFill>
                  <a:srgbClr val="888888"/>
                </a:solidFill>
              </a:defRPr>
            </a:lvl5pPr>
            <a:lvl6pPr indent="-4318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3200"/>
              <a:buChar char="•"/>
              <a:defRPr/>
            </a:lvl6pPr>
            <a:lvl7pPr indent="-4318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3200"/>
              <a:buChar char="•"/>
              <a:defRPr/>
            </a:lvl7pPr>
            <a:lvl8pPr indent="-4318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3200"/>
              <a:buChar char="•"/>
              <a:defRPr/>
            </a:lvl8pPr>
            <a:lvl9pPr indent="-4318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3200"/>
              <a:buChar char="•"/>
              <a:defRPr/>
            </a:lvl9pPr>
          </a:lstStyle>
          <a:p/>
        </p:txBody>
      </p:sp>
      <p:sp>
        <p:nvSpPr>
          <p:cNvPr id="73" name="Google Shape;73;p29"/>
          <p:cNvSpPr/>
          <p:nvPr/>
        </p:nvSpPr>
        <p:spPr>
          <a:xfrm>
            <a:off x="-1" y="2214563"/>
            <a:ext cx="9144001" cy="681038"/>
          </a:xfrm>
          <a:prstGeom prst="rect">
            <a:avLst/>
          </a:prstGeom>
          <a:gradFill>
            <a:gsLst>
              <a:gs pos="0">
                <a:schemeClr val="accent5"/>
              </a:gs>
              <a:gs pos="75000">
                <a:srgbClr val="7DCCED"/>
              </a:gs>
              <a:gs pos="100000">
                <a:srgbClr val="FFFFFF"/>
              </a:gs>
            </a:gsLst>
            <a:lin ang="5400000" scaled="0"/>
          </a:gra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Verdana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descr="Google Shape;60;p36" id="74" name="Google Shape;74;p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2" y="0"/>
            <a:ext cx="9144002" cy="2214564"/>
          </a:xfrm>
          <a:prstGeom prst="rect">
            <a:avLst/>
          </a:prstGeom>
          <a:noFill/>
          <a:ln>
            <a:noFill/>
          </a:ln>
          <a:effectLst>
            <a:reflection blurRad="0" dir="0" dist="0" endA="0" endPos="40000" fadeDir="5400000" kx="0" rotWithShape="0" algn="bl" stA="52000" stPos="0" sy="-100000" ky="0"/>
          </a:effectLst>
        </p:spPr>
      </p:pic>
      <p:pic>
        <p:nvPicPr>
          <p:cNvPr descr="Google Shape;61;p36" id="75" name="Google Shape;75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00" y="76200"/>
            <a:ext cx="990600" cy="474579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29"/>
          <p:cNvSpPr txBox="1"/>
          <p:nvPr>
            <p:ph idx="12" type="sldNum"/>
          </p:nvPr>
        </p:nvSpPr>
        <p:spPr>
          <a:xfrm>
            <a:off x="8388925" y="6397962"/>
            <a:ext cx="297875" cy="2819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Verdana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Verdana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Verdana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Verdana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Verdana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Verdana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Verdana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Verdana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Verdana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theme" Target="../theme/theme2.xml"/><Relationship Id="rId25" Type="http://schemas.openxmlformats.org/officeDocument/2006/relationships/slideLayout" Target="../slideLayouts/slideLayout25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  <a:defRPr b="0" i="0" sz="4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60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2" name="Google Shape;12;p6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3" name="Google Shape;13;p6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4" name="Google Shape;14;p6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5.gif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2.gif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9.gif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3.gif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8.png"/><Relationship Id="rId4" Type="http://schemas.openxmlformats.org/officeDocument/2006/relationships/image" Target="../media/image40.png"/><Relationship Id="rId5" Type="http://schemas.openxmlformats.org/officeDocument/2006/relationships/image" Target="../media/image34.png"/><Relationship Id="rId6" Type="http://schemas.openxmlformats.org/officeDocument/2006/relationships/image" Target="../media/image69.gif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s://imdetermined.org/resource/one-pager/" TargetMode="External"/><Relationship Id="rId4" Type="http://schemas.openxmlformats.org/officeDocument/2006/relationships/image" Target="../media/image3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3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41.png"/><Relationship Id="rId7" Type="http://schemas.openxmlformats.org/officeDocument/2006/relationships/image" Target="../media/image44.png"/><Relationship Id="rId8" Type="http://schemas.openxmlformats.org/officeDocument/2006/relationships/image" Target="../media/image4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6.png"/><Relationship Id="rId4" Type="http://schemas.openxmlformats.org/officeDocument/2006/relationships/image" Target="../media/image5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7.png"/><Relationship Id="rId4" Type="http://schemas.openxmlformats.org/officeDocument/2006/relationships/image" Target="../media/image60.gif"/><Relationship Id="rId5" Type="http://schemas.openxmlformats.org/officeDocument/2006/relationships/image" Target="../media/image45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75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5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7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4.jpg"/><Relationship Id="rId4" Type="http://schemas.openxmlformats.org/officeDocument/2006/relationships/image" Target="../media/image47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8.png"/><Relationship Id="rId4" Type="http://schemas.openxmlformats.org/officeDocument/2006/relationships/image" Target="../media/image59.png"/><Relationship Id="rId5" Type="http://schemas.openxmlformats.org/officeDocument/2006/relationships/image" Target="../media/image5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Relationship Id="rId4" Type="http://schemas.openxmlformats.org/officeDocument/2006/relationships/image" Target="../media/image21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hyperlink" Target="https://imdetermined.org/resource/good-day-plan/" TargetMode="External"/><Relationship Id="rId4" Type="http://schemas.openxmlformats.org/officeDocument/2006/relationships/image" Target="../media/image52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hyperlink" Target="https://schoolguide.casel.org/uploads/sites/2/2018/12/SEL-3-Signature-Practices-Playbook-10.21.19.pdf" TargetMode="Externa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hyperlink" Target="https://www.youtube.com/watch?v=FOgcrNrtfpo" TargetMode="Externa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9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0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7.gif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7.png"/><Relationship Id="rId4" Type="http://schemas.openxmlformats.org/officeDocument/2006/relationships/image" Target="../media/image85.gif"/><Relationship Id="rId5" Type="http://schemas.openxmlformats.org/officeDocument/2006/relationships/image" Target="../media/image53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62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61.gif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63.jp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64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8.gif"/><Relationship Id="rId4" Type="http://schemas.openxmlformats.org/officeDocument/2006/relationships/image" Target="../media/image19.gif"/><Relationship Id="rId5" Type="http://schemas.openxmlformats.org/officeDocument/2006/relationships/image" Target="../media/image26.gif"/><Relationship Id="rId6" Type="http://schemas.openxmlformats.org/officeDocument/2006/relationships/image" Target="../media/image20.gif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65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66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hyperlink" Target="http://www.socrative.com/" TargetMode="External"/><Relationship Id="rId4" Type="http://schemas.openxmlformats.org/officeDocument/2006/relationships/hyperlink" Target="http://www.polleverywhere.com/" TargetMode="External"/><Relationship Id="rId5" Type="http://schemas.openxmlformats.org/officeDocument/2006/relationships/hyperlink" Target="http://kahoot.com/" TargetMode="External"/><Relationship Id="rId6" Type="http://schemas.openxmlformats.org/officeDocument/2006/relationships/hyperlink" Target="http://plickers.com/" TargetMode="External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17.png"/><Relationship Id="rId4" Type="http://schemas.openxmlformats.org/officeDocument/2006/relationships/image" Target="../media/image85.gif"/><Relationship Id="rId5" Type="http://schemas.openxmlformats.org/officeDocument/2006/relationships/image" Target="../media/image53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70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74.gif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7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67.gif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Relationship Id="rId3" Type="http://schemas.openxmlformats.org/officeDocument/2006/relationships/hyperlink" Target="http://players.brightcove.net/268012963001/default_default/index.html?videoId=5117777016001" TargetMode="External"/><Relationship Id="rId4" Type="http://schemas.openxmlformats.org/officeDocument/2006/relationships/image" Target="../media/image76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87.gif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68.jp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77.png"/><Relationship Id="rId4" Type="http://schemas.openxmlformats.org/officeDocument/2006/relationships/image" Target="../media/image73.gif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92.gif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8.xml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jp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82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.xml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71.pn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89.gif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4.xml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5.xml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6.xml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78.gif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79.gif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9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80.gif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91.gif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17.png"/><Relationship Id="rId4" Type="http://schemas.openxmlformats.org/officeDocument/2006/relationships/image" Target="../media/image85.gif"/><Relationship Id="rId5" Type="http://schemas.openxmlformats.org/officeDocument/2006/relationships/image" Target="../media/image53.png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83.png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86.gif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90.gif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84.gif"/></Relationships>
</file>

<file path=ppt/slides/_rels/slide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7.xml"/><Relationship Id="rId3" Type="http://schemas.openxmlformats.org/officeDocument/2006/relationships/hyperlink" Target="http://www.youtube.com/watch?v=_KXqWCLHgHg" TargetMode="External"/><Relationship Id="rId4" Type="http://schemas.openxmlformats.org/officeDocument/2006/relationships/image" Target="../media/image81.jpg"/></Relationships>
</file>

<file path=ppt/slides/_rels/slide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17.png"/><Relationship Id="rId4" Type="http://schemas.openxmlformats.org/officeDocument/2006/relationships/image" Target="../media/image85.gif"/><Relationship Id="rId5" Type="http://schemas.openxmlformats.org/officeDocument/2006/relationships/image" Target="../media/image53.png"/></Relationships>
</file>

<file path=ppt/slides/_rels/slide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9.xml"/><Relationship Id="rId3" Type="http://schemas.openxmlformats.org/officeDocument/2006/relationships/image" Target="../media/image88.gif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8.jpg"/><Relationship Id="rId4" Type="http://schemas.openxmlformats.org/officeDocument/2006/relationships/image" Target="../media/image22.png"/><Relationship Id="rId5" Type="http://schemas.openxmlformats.org/officeDocument/2006/relationships/image" Target="../media/image30.png"/></Relationships>
</file>

<file path=ppt/slides/_rels/slide9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0.xml"/><Relationship Id="rId3" Type="http://schemas.openxmlformats.org/officeDocument/2006/relationships/image" Target="../media/image93.gi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g110c433ad65_0_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840525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g110c433ad65_0_2"/>
          <p:cNvSpPr txBox="1"/>
          <p:nvPr>
            <p:ph type="title"/>
          </p:nvPr>
        </p:nvSpPr>
        <p:spPr>
          <a:xfrm>
            <a:off x="79275" y="409625"/>
            <a:ext cx="8747700" cy="117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00" spcFirstLastPara="1" rIns="91400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Verdana"/>
              <a:buNone/>
            </a:pPr>
            <a:r>
              <a:rPr lang="en" sz="2200">
                <a:solidFill>
                  <a:schemeClr val="lt1"/>
                </a:solidFill>
              </a:rPr>
              <a:t>Applying Effective Classroom Strategies to Positively Impact Student Success during this Challenging Year…</a:t>
            </a:r>
            <a:endParaRPr sz="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09" name="Google Shape;209;g110c433ad65_0_2"/>
          <p:cNvSpPr txBox="1"/>
          <p:nvPr/>
        </p:nvSpPr>
        <p:spPr>
          <a:xfrm>
            <a:off x="2374700" y="3870025"/>
            <a:ext cx="4131900" cy="17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VTSS Open House Pop-In  </a:t>
            </a:r>
            <a:endParaRPr b="1" i="0" sz="20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Professional Learning </a:t>
            </a:r>
            <a:endParaRPr b="1" i="0" sz="20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February 24, 2022</a:t>
            </a:r>
            <a:endParaRPr b="1" i="0" sz="20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  8:00 am, Noon, or </a:t>
            </a:r>
            <a:endParaRPr b="1" i="0" sz="20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4:00 pm</a:t>
            </a:r>
            <a:endParaRPr b="1" i="0" sz="20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10" name="Google Shape;210;g110c433ad65_0_2"/>
          <p:cNvPicPr preferRelativeResize="0"/>
          <p:nvPr/>
        </p:nvPicPr>
        <p:blipFill rotWithShape="1">
          <a:blip r:embed="rId4">
            <a:alphaModFix/>
          </a:blip>
          <a:srcRect b="7209" l="0" r="0" t="0"/>
          <a:stretch/>
        </p:blipFill>
        <p:spPr>
          <a:xfrm flipH="1">
            <a:off x="0" y="502113"/>
            <a:ext cx="3861475" cy="6363325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g110c433ad65_0_2"/>
          <p:cNvSpPr txBox="1"/>
          <p:nvPr/>
        </p:nvSpPr>
        <p:spPr>
          <a:xfrm>
            <a:off x="1883100" y="5708400"/>
            <a:ext cx="55035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b="1" i="0" lang="en" sz="3400" u="none" cap="none" strike="noStrik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              How to </a:t>
            </a:r>
            <a:endParaRPr b="1" i="0" sz="3400" u="none" cap="none" strike="noStrike">
              <a:solidFill>
                <a:schemeClr val="accent5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b="1" i="0" lang="en" sz="3400" u="none" cap="none" strike="noStrik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  Teach like Ted Lasso</a:t>
            </a:r>
            <a:endParaRPr b="1" i="0" sz="3400" u="none" cap="none" strike="noStrike">
              <a:solidFill>
                <a:schemeClr val="accent5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12" name="Google Shape;212;g110c433ad65_0_2"/>
          <p:cNvSpPr txBox="1"/>
          <p:nvPr/>
        </p:nvSpPr>
        <p:spPr>
          <a:xfrm>
            <a:off x="6388375" y="1652025"/>
            <a:ext cx="2755500" cy="3848100"/>
          </a:xfrm>
          <a:prstGeom prst="rect">
            <a:avLst/>
          </a:prstGeom>
          <a:solidFill>
            <a:srgbClr val="F3F3F3"/>
          </a:solidFill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Pop-In for this </a:t>
            </a:r>
            <a:r>
              <a:rPr b="0" i="1" lang="en" sz="1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90 minute</a:t>
            </a:r>
            <a:r>
              <a:rPr b="0" i="0" lang="en" sz="1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Open House professional learning opportunity for classroom teachers, administrators, and everyone who supports student success. Designed for you to be able to select a time - before school, during a planning block/ lunch, or after school - to reconnect with effective classroom strategies for student success in 2022.</a:t>
            </a:r>
            <a:endParaRPr b="0" i="0" sz="1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For more information, visit: https://vtss-ric.vcu.edu/fall-virtual-learning/</a:t>
            </a:r>
            <a:endParaRPr b="0" i="0" sz="1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13" name="Google Shape;213;g110c433ad65_0_2"/>
          <p:cNvSpPr txBox="1"/>
          <p:nvPr/>
        </p:nvSpPr>
        <p:spPr>
          <a:xfrm rot="-782327">
            <a:off x="3035221" y="5735713"/>
            <a:ext cx="1312438" cy="47701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" sz="1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Or…</a:t>
            </a:r>
            <a:endParaRPr b="1" i="0" sz="19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14" name="Google Shape;214;g110c433ad65_0_2"/>
          <p:cNvSpPr txBox="1"/>
          <p:nvPr/>
        </p:nvSpPr>
        <p:spPr>
          <a:xfrm>
            <a:off x="1374300" y="1757450"/>
            <a:ext cx="3398700" cy="1693200"/>
          </a:xfrm>
          <a:prstGeom prst="rect">
            <a:avLst/>
          </a:prstGeom>
          <a:solidFill>
            <a:srgbClr val="F3F3F3"/>
          </a:solidFill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171450" spcFirstLastPara="1" rIns="91425" wrap="square" tIns="91425">
            <a:spAutoFit/>
          </a:bodyPr>
          <a:lstStyle/>
          <a:p>
            <a:pPr indent="-114300" lvl="0" marL="114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Verdana"/>
              <a:buChar char="●"/>
            </a:pPr>
            <a:r>
              <a:rPr b="0" i="0" lang="en" sz="1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Build positive relationships</a:t>
            </a:r>
            <a:endParaRPr b="0" i="0" sz="1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114300" lvl="0" marL="114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Verdana"/>
              <a:buChar char="●"/>
            </a:pPr>
            <a:r>
              <a:rPr b="0" i="0" lang="en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Encourage a  supportive environment</a:t>
            </a:r>
            <a:endParaRPr b="0" i="0" sz="1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114300" lvl="0" marL="114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Verdana"/>
              <a:buChar char="●"/>
            </a:pPr>
            <a:r>
              <a:rPr b="0" i="0" lang="en" sz="1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Engage students </a:t>
            </a:r>
            <a:endParaRPr b="0" i="0" sz="1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114300" lvl="0" marL="114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Verdana"/>
              <a:buChar char="●"/>
            </a:pPr>
            <a:r>
              <a:rPr b="0" i="0" lang="en" sz="1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Provide effective feedback</a:t>
            </a:r>
            <a:endParaRPr b="0" i="0" sz="1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114300" lvl="0" marL="114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Verdana"/>
              <a:buChar char="●"/>
            </a:pPr>
            <a:r>
              <a:rPr b="0" i="0" lang="en" sz="1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Meet challenges with curiosity and a few new strategies</a:t>
            </a:r>
            <a:endParaRPr b="0" i="0" sz="1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7"/>
          <p:cNvSpPr txBox="1"/>
          <p:nvPr>
            <p:ph type="title"/>
          </p:nvPr>
        </p:nvSpPr>
        <p:spPr>
          <a:xfrm>
            <a:off x="228600" y="228600"/>
            <a:ext cx="8686799" cy="1143000"/>
          </a:xfrm>
          <a:prstGeom prst="rect">
            <a:avLst/>
          </a:prstGeom>
          <a:solidFill>
            <a:srgbClr val="A9DCF2">
              <a:alpha val="6431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</a:pPr>
            <a:r>
              <a:rPr lang="en">
                <a:solidFill>
                  <a:schemeClr val="dk1"/>
                </a:solidFill>
              </a:rPr>
              <a:t>From Practices to Systems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85" name="Google Shape;285;p17"/>
          <p:cNvPicPr preferRelativeResize="0"/>
          <p:nvPr/>
        </p:nvPicPr>
        <p:blipFill rotWithShape="1">
          <a:blip r:embed="rId3">
            <a:alphaModFix/>
          </a:blip>
          <a:srcRect b="0" l="-8303" r="-8314" t="0"/>
          <a:stretch/>
        </p:blipFill>
        <p:spPr>
          <a:xfrm>
            <a:off x="511350" y="1492850"/>
            <a:ext cx="7940700" cy="472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10c74994bb7_0_40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rgbClr val="A9DCF2">
              <a:alpha val="6431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"/>
              <a:t> But first, we… Connect! </a:t>
            </a:r>
            <a:endParaRPr/>
          </a:p>
        </p:txBody>
      </p:sp>
      <p:pic>
        <p:nvPicPr>
          <p:cNvPr id="292" name="Google Shape;292;g10c74994bb7_0_40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" y="1549775"/>
            <a:ext cx="6883825" cy="5162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10c74994bb7_0_25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rgbClr val="A9DCF2">
              <a:alpha val="6431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"/>
              <a:t>Keep in mind…</a:t>
            </a:r>
            <a:endParaRPr/>
          </a:p>
        </p:txBody>
      </p:sp>
      <p:sp>
        <p:nvSpPr>
          <p:cNvPr id="299" name="Google Shape;299;g10c74994bb7_0_254"/>
          <p:cNvSpPr txBox="1"/>
          <p:nvPr/>
        </p:nvSpPr>
        <p:spPr>
          <a:xfrm>
            <a:off x="2627500" y="3109600"/>
            <a:ext cx="6942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00" name="Google Shape;300;g10c74994bb7_0_254"/>
          <p:cNvSpPr txBox="1"/>
          <p:nvPr/>
        </p:nvSpPr>
        <p:spPr>
          <a:xfrm>
            <a:off x="684875" y="1546025"/>
            <a:ext cx="80019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000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Verdana"/>
              <a:buAutoNum type="arabicPeriod"/>
            </a:pPr>
            <a:r>
              <a:rPr b="0" i="0" lang="en" sz="27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We are intentional:  “</a:t>
            </a:r>
            <a:r>
              <a:rPr b="0" i="0" lang="en" sz="2700" u="none" cap="none" strike="noStrike">
                <a:solidFill>
                  <a:srgbClr val="444444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with purpose and intent”</a:t>
            </a:r>
            <a:endParaRPr b="0" i="0" sz="27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0" i="0" sz="27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4000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Verdana"/>
              <a:buAutoNum type="arabicPeriod"/>
            </a:pPr>
            <a:r>
              <a:rPr b="0" i="0" lang="en" sz="27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Small changes can create positive ripples</a:t>
            </a:r>
            <a:endParaRPr b="0" i="0" sz="27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01" name="Google Shape;301;g10c74994bb7_0_2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8200" y="3662200"/>
            <a:ext cx="5549474" cy="3121575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g10c74994bb7_0_254"/>
          <p:cNvSpPr txBox="1"/>
          <p:nvPr/>
        </p:nvSpPr>
        <p:spPr>
          <a:xfrm>
            <a:off x="6858000" y="3541600"/>
            <a:ext cx="2190600" cy="23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1" lang="en" sz="1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One Small Change:</a:t>
            </a:r>
            <a:r>
              <a:rPr b="0" i="0" lang="en" sz="1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Do you have any questions? </a:t>
            </a:r>
            <a:endParaRPr b="0" i="0" sz="1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What questions do you have? </a:t>
            </a:r>
            <a:endParaRPr b="0" i="0" sz="1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Ask me two questions. </a:t>
            </a:r>
            <a:endParaRPr b="0" i="0" sz="1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10c74994bb7_0_36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rgbClr val="A9DCF2">
              <a:alpha val="6431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"/>
              <a:t>Get a Piece of Paper…</a:t>
            </a:r>
            <a:endParaRPr/>
          </a:p>
        </p:txBody>
      </p:sp>
      <p:pic>
        <p:nvPicPr>
          <p:cNvPr id="309" name="Google Shape;309;g10c74994bb7_0_3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01000" y="4138100"/>
            <a:ext cx="4650700" cy="26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g10c74994bb7_0_366"/>
          <p:cNvSpPr txBox="1"/>
          <p:nvPr/>
        </p:nvSpPr>
        <p:spPr>
          <a:xfrm>
            <a:off x="489850" y="1417650"/>
            <a:ext cx="8196900" cy="24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n" sz="25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Challenge: </a:t>
            </a:r>
            <a:endParaRPr b="0" i="0" sz="25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n" sz="25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Fold a piece of paper to make 6 squares. </a:t>
            </a:r>
            <a:endParaRPr b="0" i="0" sz="25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n" sz="25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During the Open House today, identify six practices, strategies, ideas or just ‘back to the basics’ reminders that you want to take away from this 90 minutes. </a:t>
            </a:r>
            <a:endParaRPr b="0" i="0" sz="25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10b473cf247_0_24"/>
          <p:cNvSpPr txBox="1"/>
          <p:nvPr>
            <p:ph type="title"/>
          </p:nvPr>
        </p:nvSpPr>
        <p:spPr>
          <a:xfrm>
            <a:off x="120325" y="228600"/>
            <a:ext cx="8795100" cy="1143000"/>
          </a:xfrm>
          <a:prstGeom prst="rect">
            <a:avLst/>
          </a:prstGeom>
          <a:solidFill>
            <a:srgbClr val="A9DCF2">
              <a:alpha val="6431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>
                <a:solidFill>
                  <a:schemeClr val="dk1"/>
                </a:solidFill>
              </a:rPr>
              <a:t>Ted on: Positive Relationships and Building </a:t>
            </a:r>
            <a:r>
              <a:rPr lang="en">
                <a:solidFill>
                  <a:schemeClr val="dk1"/>
                </a:solidFill>
                <a:extLst>
                  <a:ext uri="http://customooxmlschemas.google.com/">
                    <go:slidesCustomData xmlns:go="http://customooxmlschemas.google.com/" textRoundtripDataId="1"/>
                  </a:ext>
                </a:extLst>
              </a:rPr>
              <a:t>Community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317" name="Google Shape;317;g10b473cf247_0_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511475"/>
            <a:ext cx="9144000" cy="5346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g10e9df14e09_0_277"/>
          <p:cNvPicPr preferRelativeResize="0"/>
          <p:nvPr/>
        </p:nvPicPr>
        <p:blipFill rotWithShape="1">
          <a:blip r:embed="rId3">
            <a:alphaModFix/>
          </a:blip>
          <a:srcRect b="6138" l="2461" r="7713" t="0"/>
          <a:stretch/>
        </p:blipFill>
        <p:spPr>
          <a:xfrm>
            <a:off x="3272025" y="1417650"/>
            <a:ext cx="5102950" cy="4457276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g10e9df14e09_0_27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rgbClr val="A9DCF2">
              <a:alpha val="65098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">
                <a:solidFill>
                  <a:srgbClr val="000000"/>
                </a:solidFill>
              </a:rPr>
              <a:t>Meet Basic Needs 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324" name="Google Shape;324;g10e9df14e09_0_277"/>
          <p:cNvSpPr txBox="1"/>
          <p:nvPr>
            <p:ph idx="4294967295" type="body"/>
          </p:nvPr>
        </p:nvSpPr>
        <p:spPr>
          <a:xfrm>
            <a:off x="46100" y="1729675"/>
            <a:ext cx="2941500" cy="463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74650" lvl="0" marL="4572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Verdana"/>
              <a:buChar char="●"/>
            </a:pPr>
            <a:r>
              <a:rPr lang="en" sz="23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Food</a:t>
            </a:r>
            <a:endParaRPr sz="23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746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Verdana"/>
              <a:buChar char="●"/>
            </a:pPr>
            <a:r>
              <a:rPr lang="en" sz="23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Rest/sleep</a:t>
            </a:r>
            <a:endParaRPr sz="23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746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Verdana"/>
              <a:buChar char="●"/>
            </a:pPr>
            <a:r>
              <a:rPr lang="en" sz="23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Safety (physical &amp; emotional)</a:t>
            </a:r>
            <a:endParaRPr sz="23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746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Verdana"/>
              <a:buChar char="●"/>
            </a:pPr>
            <a:r>
              <a:rPr lang="en" sz="23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Belonging through non-contingent and contingent praise</a:t>
            </a:r>
            <a:endParaRPr sz="23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 sz="23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112572fd822_1_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rgbClr val="A9DCF2">
              <a:alpha val="6431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>
              <a:solidFill>
                <a:srgbClr val="105775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">
                <a:solidFill>
                  <a:schemeClr val="dk2"/>
                </a:solidFill>
              </a:rPr>
              <a:t>Ways to Connect</a:t>
            </a:r>
            <a:endParaRPr>
              <a:solidFill>
                <a:schemeClr val="dk2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/>
          </a:p>
        </p:txBody>
      </p:sp>
      <p:sp>
        <p:nvSpPr>
          <p:cNvPr id="331" name="Google Shape;331;g112572fd822_1_6"/>
          <p:cNvSpPr txBox="1"/>
          <p:nvPr/>
        </p:nvSpPr>
        <p:spPr>
          <a:xfrm>
            <a:off x="288750" y="1540050"/>
            <a:ext cx="8398200" cy="511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10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erdana"/>
              <a:buChar char="•"/>
            </a:pPr>
            <a:r>
              <a:rPr b="1" i="0" lang="en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Daily Check-in and Check-outs</a:t>
            </a:r>
            <a:r>
              <a:rPr b="0" i="0" lang="en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- brief interaction between student and an adult.</a:t>
            </a:r>
            <a:endParaRPr b="0" i="0" sz="24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5715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erdana"/>
              <a:buChar char="•"/>
            </a:pPr>
            <a:r>
              <a:rPr b="1" i="0" lang="en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Community Building circles</a:t>
            </a:r>
            <a:r>
              <a:rPr b="0" i="0" lang="en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- use a circle format to get to know one another in the classroom, discuss topics, have shared experiences.</a:t>
            </a:r>
            <a:endParaRPr b="0" i="0" sz="24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571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erdana"/>
              <a:buChar char="•"/>
            </a:pPr>
            <a:r>
              <a:rPr b="1" i="0" lang="en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Team building activities</a:t>
            </a:r>
            <a:endParaRPr b="0" i="0" sz="24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4000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Verdana"/>
              <a:buChar char="•"/>
            </a:pPr>
            <a:r>
              <a:rPr b="1" i="0" lang="en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One and done</a:t>
            </a:r>
            <a:r>
              <a:rPr b="0" i="0" lang="en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- in the first thirty days of school, demonstrate a single act of empathy (do a favor) for a different student each day.</a:t>
            </a:r>
            <a:endParaRPr b="0" i="0" sz="32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10e9df14e09_0_3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rgbClr val="A9DCF2">
              <a:alpha val="6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">
                <a:latin typeface="Verdana"/>
                <a:ea typeface="Verdana"/>
                <a:cs typeface="Verdana"/>
                <a:sym typeface="Verdana"/>
              </a:rPr>
              <a:t>More Ways to Connect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37" name="Google Shape;337;g10e9df14e09_0_38"/>
          <p:cNvSpPr txBox="1"/>
          <p:nvPr>
            <p:ph idx="4294967295" type="body"/>
          </p:nvPr>
        </p:nvSpPr>
        <p:spPr>
          <a:xfrm>
            <a:off x="387926" y="1600200"/>
            <a:ext cx="82989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00050" lvl="0" marL="4572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</a:pPr>
            <a:r>
              <a:rPr b="1" lang="en"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Two by Ten</a:t>
            </a:r>
            <a:r>
              <a:rPr lang="en"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-  for ten days in a row, spend two minutes talking to a student about anything except school</a:t>
            </a:r>
            <a:endParaRPr>
              <a:solidFill>
                <a:srgbClr val="000000"/>
              </a:solidFill>
            </a:endParaRPr>
          </a:p>
          <a:p>
            <a:pPr indent="0" lvl="0" marL="5715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2700"/>
              <a:buNone/>
            </a:pPr>
            <a:r>
              <a:t/>
            </a:r>
            <a:endParaRPr sz="24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4000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</a:pPr>
            <a:r>
              <a:rPr b="1" lang="en"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Three in Thirty</a:t>
            </a:r>
            <a:r>
              <a:rPr lang="en"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- ask enough questions in the first thirty days to learn three things about each student</a:t>
            </a:r>
            <a:endParaRPr>
              <a:solidFill>
                <a:srgbClr val="000000"/>
              </a:solidFill>
            </a:endParaRPr>
          </a:p>
          <a:p>
            <a:pPr indent="0" lvl="0" marL="571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None/>
            </a:pPr>
            <a:r>
              <a:t/>
            </a:r>
            <a:endParaRPr sz="24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4000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</a:pPr>
            <a:r>
              <a:rPr b="1" lang="en"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Me Bag</a:t>
            </a:r>
            <a:r>
              <a:rPr lang="en"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- have each student and teacher fill a bag with two or three items that represent who you are and then provide an opportunity for everyone to share</a:t>
            </a:r>
            <a:endParaRPr sz="24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10c74994bb7_0_24"/>
          <p:cNvSpPr txBox="1"/>
          <p:nvPr>
            <p:ph type="title"/>
          </p:nvPr>
        </p:nvSpPr>
        <p:spPr>
          <a:xfrm>
            <a:off x="228600" y="228600"/>
            <a:ext cx="8686800" cy="1143000"/>
          </a:xfrm>
          <a:prstGeom prst="rect">
            <a:avLst/>
          </a:prstGeom>
          <a:solidFill>
            <a:srgbClr val="A9DCF2">
              <a:alpha val="6431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>
                <a:solidFill>
                  <a:schemeClr val="dk1"/>
                </a:solidFill>
              </a:rPr>
              <a:t>Taking Time to Greet Your Students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343" name="Google Shape;343;g10c74994bb7_0_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73679" y="1496300"/>
            <a:ext cx="3275275" cy="245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g10c74994bb7_0_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8600" y="4163525"/>
            <a:ext cx="4049500" cy="226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g10c74994bb7_0_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28602" y="1496300"/>
            <a:ext cx="2832875" cy="216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g10c74994bb7_0_2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572000" y="4286250"/>
            <a:ext cx="4572000" cy="257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10c74994bb7_0_32"/>
          <p:cNvSpPr txBox="1"/>
          <p:nvPr>
            <p:ph type="title"/>
          </p:nvPr>
        </p:nvSpPr>
        <p:spPr>
          <a:xfrm>
            <a:off x="228600" y="228600"/>
            <a:ext cx="8686800" cy="1143000"/>
          </a:xfrm>
          <a:prstGeom prst="rect">
            <a:avLst/>
          </a:prstGeom>
          <a:solidFill>
            <a:srgbClr val="A9DCF2">
              <a:alpha val="6431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">
                <a:solidFill>
                  <a:schemeClr val="dk1"/>
                </a:solidFill>
              </a:rPr>
              <a:t>I’m Determined One Pager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352" name="Google Shape;352;g10c74994bb7_0_32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50025" y="1371600"/>
            <a:ext cx="6977570" cy="5392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840525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1"/>
          <p:cNvSpPr txBox="1"/>
          <p:nvPr>
            <p:ph type="title"/>
          </p:nvPr>
        </p:nvSpPr>
        <p:spPr>
          <a:xfrm>
            <a:off x="277500" y="502125"/>
            <a:ext cx="8391000" cy="108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00" spcFirstLastPara="1" rIns="91400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Verdana"/>
              <a:buNone/>
            </a:pPr>
            <a:r>
              <a:rPr lang="en" sz="2200">
                <a:solidFill>
                  <a:schemeClr val="lt1"/>
                </a:solidFill>
              </a:rPr>
              <a:t>Applying Effective Strategies to Positively Impact Student Success (and not lose your mind) in this Challenging Year. </a:t>
            </a:r>
            <a:endParaRPr sz="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21" name="Google Shape;221;p1"/>
          <p:cNvSpPr txBox="1"/>
          <p:nvPr/>
        </p:nvSpPr>
        <p:spPr>
          <a:xfrm>
            <a:off x="2478975" y="4109525"/>
            <a:ext cx="40671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VTSS Open House Pop In  </a:t>
            </a:r>
            <a:endParaRPr b="1" i="0" sz="20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Professional Learning </a:t>
            </a:r>
            <a:endParaRPr b="1" i="0" sz="20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February 24, 2022 </a:t>
            </a:r>
            <a:endParaRPr b="1" i="0" sz="20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10c74994bb7_0_38"/>
          <p:cNvSpPr txBox="1"/>
          <p:nvPr>
            <p:ph type="title"/>
          </p:nvPr>
        </p:nvSpPr>
        <p:spPr>
          <a:xfrm>
            <a:off x="228600" y="228600"/>
            <a:ext cx="8686800" cy="1143000"/>
          </a:xfrm>
          <a:prstGeom prst="rect">
            <a:avLst/>
          </a:prstGeom>
          <a:solidFill>
            <a:srgbClr val="A9DCF2">
              <a:alpha val="6431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">
                <a:solidFill>
                  <a:schemeClr val="dk1"/>
                </a:solidFill>
              </a:rPr>
              <a:t>Check-in Routine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358" name="Google Shape;358;g10c74994bb7_0_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87575" y="1640475"/>
            <a:ext cx="3842725" cy="4939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10c74994bb7_0_45"/>
          <p:cNvSpPr txBox="1"/>
          <p:nvPr>
            <p:ph type="title"/>
          </p:nvPr>
        </p:nvSpPr>
        <p:spPr>
          <a:xfrm>
            <a:off x="228600" y="228600"/>
            <a:ext cx="8686800" cy="1143000"/>
          </a:xfrm>
          <a:prstGeom prst="rect">
            <a:avLst/>
          </a:prstGeom>
          <a:solidFill>
            <a:srgbClr val="A9DCF2">
              <a:alpha val="6431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">
                <a:solidFill>
                  <a:srgbClr val="000000"/>
                </a:solidFill>
              </a:rPr>
              <a:t>Communicating Emotions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364" name="Google Shape;364;g10c74994bb7_0_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48525" y="4067547"/>
            <a:ext cx="1605100" cy="1891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g10c74994bb7_0_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27595" y="2005162"/>
            <a:ext cx="2288818" cy="165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g10c74994bb7_0_4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409950" y="4067538"/>
            <a:ext cx="2324100" cy="197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g10c74994bb7_0_4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53244" y="4067549"/>
            <a:ext cx="2040880" cy="189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g10c74994bb7_0_4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14049" y="1646106"/>
            <a:ext cx="1719275" cy="2146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g10c74994bb7_0_4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384275" y="1652775"/>
            <a:ext cx="2133600" cy="213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10c74994bb7_0_57"/>
          <p:cNvSpPr txBox="1"/>
          <p:nvPr>
            <p:ph type="title"/>
          </p:nvPr>
        </p:nvSpPr>
        <p:spPr>
          <a:xfrm>
            <a:off x="228600" y="228600"/>
            <a:ext cx="8686800" cy="1143000"/>
          </a:xfrm>
          <a:prstGeom prst="rect">
            <a:avLst/>
          </a:prstGeom>
          <a:solidFill>
            <a:srgbClr val="A9DCF2">
              <a:alpha val="65098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">
                <a:solidFill>
                  <a:srgbClr val="000000"/>
                </a:solidFill>
              </a:rPr>
              <a:t>The 5-Point Scale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375" name="Google Shape;375;g10c74994bb7_0_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07449" y="1725625"/>
            <a:ext cx="2989900" cy="427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g10c74994bb7_0_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1800" y="1725625"/>
            <a:ext cx="3670750" cy="4392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10c74994bb7_0_413"/>
          <p:cNvSpPr txBox="1"/>
          <p:nvPr>
            <p:ph type="title"/>
          </p:nvPr>
        </p:nvSpPr>
        <p:spPr>
          <a:xfrm>
            <a:off x="228600" y="228600"/>
            <a:ext cx="8686800" cy="1143000"/>
          </a:xfrm>
          <a:prstGeom prst="rect">
            <a:avLst/>
          </a:prstGeom>
          <a:solidFill>
            <a:srgbClr val="A9DCF2">
              <a:alpha val="6431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">
                <a:solidFill>
                  <a:schemeClr val="dk1"/>
                </a:solidFill>
              </a:rPr>
              <a:t>Who Has? 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383" name="Google Shape;383;g10c74994bb7_0_4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943600"/>
            <a:ext cx="1404257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g10c74994bb7_0_4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8600" y="1495625"/>
            <a:ext cx="7635167" cy="4294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g10c74994bb7_0_4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351955" y="228600"/>
            <a:ext cx="1792046" cy="11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g10c74994bb7_0_413"/>
          <p:cNvSpPr txBox="1"/>
          <p:nvPr/>
        </p:nvSpPr>
        <p:spPr>
          <a:xfrm>
            <a:off x="1934300" y="5978775"/>
            <a:ext cx="5920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Ways to build positive relationships. </a:t>
            </a:r>
            <a:endParaRPr b="0" i="0" sz="29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111af74b2ae_0_4"/>
          <p:cNvSpPr txBox="1"/>
          <p:nvPr>
            <p:ph type="title"/>
          </p:nvPr>
        </p:nvSpPr>
        <p:spPr>
          <a:xfrm>
            <a:off x="228600" y="228600"/>
            <a:ext cx="8686800" cy="1143000"/>
          </a:xfrm>
          <a:prstGeom prst="rect">
            <a:avLst/>
          </a:prstGeom>
          <a:solidFill>
            <a:srgbClr val="A9DCF2">
              <a:alpha val="6431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">
                <a:solidFill>
                  <a:schemeClr val="dk1"/>
                </a:solidFill>
              </a:rPr>
              <a:t>Ted on: Positive Environments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393" name="Google Shape;393;g111af74b2ae_0_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524000"/>
            <a:ext cx="8839204" cy="49720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10c74994bb7_0_30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rgbClr val="A9DCF2">
              <a:alpha val="65490"/>
            </a:srgbClr>
          </a:solidFill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Calibri"/>
              <a:buNone/>
            </a:pPr>
            <a:r>
              <a:rPr lang="en"/>
              <a:t>Physical Environment</a:t>
            </a:r>
            <a:endParaRPr i="0" u="none" cap="none" strike="noStrike">
              <a:solidFill>
                <a:schemeClr val="accent6"/>
              </a:solidFill>
            </a:endParaRPr>
          </a:p>
        </p:txBody>
      </p:sp>
      <p:sp>
        <p:nvSpPr>
          <p:cNvPr id="399" name="Google Shape;399;g10c74994bb7_0_300"/>
          <p:cNvSpPr txBox="1"/>
          <p:nvPr>
            <p:ph idx="4294967295" type="body"/>
          </p:nvPr>
        </p:nvSpPr>
        <p:spPr>
          <a:xfrm>
            <a:off x="457200" y="1565910"/>
            <a:ext cx="7772400" cy="46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" sz="3300"/>
              <a:t>Provide a sense of safety, calm, and security</a:t>
            </a:r>
            <a:endParaRPr sz="3300"/>
          </a:p>
          <a:p>
            <a: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en"/>
              <a:t>reduce triggers</a:t>
            </a:r>
            <a:endParaRPr/>
          </a:p>
          <a:p>
            <a: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en"/>
              <a:t>create welcoming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/>
              <a:t>   space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/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</p:txBody>
      </p:sp>
      <p:pic>
        <p:nvPicPr>
          <p:cNvPr id="400" name="Google Shape;400;g10c74994bb7_0_3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0" y="4036800"/>
            <a:ext cx="4404050" cy="2631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10c74994bb7_0_74"/>
          <p:cNvSpPr txBox="1"/>
          <p:nvPr>
            <p:ph idx="1" type="body"/>
          </p:nvPr>
        </p:nvSpPr>
        <p:spPr>
          <a:xfrm>
            <a:off x="457201" y="1600201"/>
            <a:ext cx="82296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406" name="Google Shape;406;g10c74994bb7_0_74"/>
          <p:cNvSpPr txBox="1"/>
          <p:nvPr>
            <p:ph type="title"/>
          </p:nvPr>
        </p:nvSpPr>
        <p:spPr>
          <a:xfrm>
            <a:off x="228600" y="228600"/>
            <a:ext cx="8686800" cy="1143000"/>
          </a:xfrm>
          <a:prstGeom prst="rect">
            <a:avLst/>
          </a:prstGeom>
          <a:solidFill>
            <a:srgbClr val="A9DCF2">
              <a:alpha val="6431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">
                <a:solidFill>
                  <a:schemeClr val="dk1"/>
                </a:solidFill>
              </a:rPr>
              <a:t>Creating Calm Spaces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407" name="Google Shape;407;g10c74994bb7_0_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62325" y="1600200"/>
            <a:ext cx="5619351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10c74994bb7_0_30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rgbClr val="A9DCF2">
              <a:alpha val="65490"/>
            </a:srgbClr>
          </a:solidFill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000"/>
              <a:buFont typeface="Calibri"/>
              <a:buNone/>
            </a:pPr>
            <a:r>
              <a:rPr lang="en"/>
              <a:t>Considerations</a:t>
            </a:r>
            <a:endParaRPr b="1" i="0" sz="4000" u="none" cap="none" strike="noStrike">
              <a:solidFill>
                <a:srgbClr val="000000"/>
              </a:solidFill>
            </a:endParaRPr>
          </a:p>
        </p:txBody>
      </p:sp>
      <p:graphicFrame>
        <p:nvGraphicFramePr>
          <p:cNvPr id="413" name="Google Shape;413;g10c74994bb7_0_306"/>
          <p:cNvGraphicFramePr/>
          <p:nvPr/>
        </p:nvGraphicFramePr>
        <p:xfrm>
          <a:off x="457200" y="16486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{19373EFE-C36D-4572-932E-CD1CAE4DDB9E}</a:tableStyleId>
              </a:tblPr>
              <a:tblGrid>
                <a:gridCol w="2484325"/>
                <a:gridCol w="5972775"/>
              </a:tblGrid>
              <a:tr h="8102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en" sz="2100" u="none" cap="none" strike="noStrike"/>
                        <a:t>Improve Lighting</a:t>
                      </a:r>
                      <a:endParaRPr sz="21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en" sz="2100" u="none" cap="none" strike="noStrike"/>
                        <a:t>Use small lamps, fluorescent light covers, dimmer switch</a:t>
                      </a:r>
                      <a:endParaRPr sz="2100" u="none" cap="none" strike="noStrike"/>
                    </a:p>
                  </a:txBody>
                  <a:tcPr marT="91425" marB="91425" marR="91425" marL="91425"/>
                </a:tc>
              </a:tr>
              <a:tr h="7866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en" sz="2100" u="none" cap="none" strike="noStrike"/>
                        <a:t>Reduce Noise</a:t>
                      </a:r>
                      <a:endParaRPr sz="21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en" sz="2100" u="none" cap="none" strike="noStrike"/>
                        <a:t>Tennis balls on chairs</a:t>
                      </a:r>
                      <a:endParaRPr sz="2100" u="none" cap="none" strike="noStrike"/>
                    </a:p>
                  </a:txBody>
                  <a:tcPr marT="91425" marB="91425" marR="91425" marL="91425"/>
                </a:tc>
              </a:tr>
              <a:tr h="7866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en" sz="2100" u="none" cap="none" strike="noStrike"/>
                        <a:t>Improve Visuals</a:t>
                      </a:r>
                      <a:endParaRPr sz="21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en" sz="2100" u="none" cap="none" strike="noStrike"/>
                        <a:t>Post positive messages, reduce clutter, consider furniture arrangement and traffic patterns , use agendas</a:t>
                      </a:r>
                      <a:endParaRPr sz="2100" u="none" cap="none" strike="noStrike"/>
                    </a:p>
                  </a:txBody>
                  <a:tcPr marT="91425" marB="91425" marR="91425" marL="91425"/>
                </a:tc>
              </a:tr>
              <a:tr h="7866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en" sz="2100" u="none" cap="none" strike="noStrike"/>
                        <a:t>Bring in Nature</a:t>
                      </a:r>
                      <a:endParaRPr sz="21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en" sz="2100" u="none" cap="none" strike="noStrike"/>
                        <a:t>Have plants, use a water feature, have pictures of landscapes and nature</a:t>
                      </a:r>
                      <a:endParaRPr sz="2100" u="none" cap="none" strike="noStrike"/>
                    </a:p>
                  </a:txBody>
                  <a:tcPr marT="91425" marB="91425" marR="91425" marL="91425"/>
                </a:tc>
              </a:tr>
              <a:tr h="7866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en" sz="2100" u="none" cap="none" strike="noStrike"/>
                        <a:t>Establish Calming Areas</a:t>
                      </a:r>
                      <a:endParaRPr sz="21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en" sz="2100" u="none" cap="none" strike="noStrike"/>
                        <a:t>Quiet space, chair, sensory materials</a:t>
                      </a:r>
                      <a:endParaRPr sz="2100" u="none" cap="none" strike="noStrike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414" name="Google Shape;414;g10c74994bb7_0_306"/>
          <p:cNvSpPr txBox="1"/>
          <p:nvPr/>
        </p:nvSpPr>
        <p:spPr>
          <a:xfrm>
            <a:off x="457200" y="6263375"/>
            <a:ext cx="5993700" cy="35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Adapted from Trauma Informed Design in the Classroom: Frey, Fisher, Smith October 2020 Educational Leadership</a:t>
            </a:r>
            <a:endParaRPr b="0" i="0" sz="1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d1ca4028fe_0_4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rgbClr val="A9DCF2">
              <a:alpha val="67058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" sz="3500">
                <a:solidFill>
                  <a:srgbClr val="000000"/>
                </a:solidFill>
              </a:rPr>
              <a:t>Coping Skill Spotlight:</a:t>
            </a:r>
            <a:endParaRPr sz="3500">
              <a:solidFill>
                <a:srgbClr val="000000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i="1" lang="en" sz="3500">
                <a:solidFill>
                  <a:srgbClr val="000000"/>
                </a:solidFill>
              </a:rPr>
              <a:t>“Imagine Your Favorite Place”</a:t>
            </a:r>
            <a:endParaRPr i="1" sz="35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20" name="Google Shape;420;gd1ca4028fe_0_40"/>
          <p:cNvSpPr txBox="1"/>
          <p:nvPr/>
        </p:nvSpPr>
        <p:spPr>
          <a:xfrm>
            <a:off x="357600" y="1517250"/>
            <a:ext cx="8428800" cy="460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Verdana"/>
              <a:buChar char="●"/>
            </a:pPr>
            <a:r>
              <a:rPr b="1" i="0" lang="en" sz="22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Imagine your most favorite, calming place. </a:t>
            </a:r>
            <a:endParaRPr b="1" i="0" sz="22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683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Verdana"/>
              <a:buChar char="○"/>
            </a:pPr>
            <a:r>
              <a:rPr b="0" i="0" lang="en" sz="22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It could be a beach, a garden, or in nature, even on stage. </a:t>
            </a:r>
            <a:endParaRPr b="0" i="0" sz="22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Verdana"/>
              <a:buChar char="●"/>
            </a:pPr>
            <a:r>
              <a:rPr b="1" i="0" lang="en" sz="22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Take a few minutes and think about</a:t>
            </a:r>
            <a:endParaRPr b="1" i="0" sz="22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" sz="22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what it would be like to be there. </a:t>
            </a:r>
            <a:endParaRPr b="1" i="0" sz="22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683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Verdana"/>
              <a:buChar char="○"/>
            </a:pPr>
            <a:r>
              <a:rPr b="0" i="0" lang="en" sz="22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What is around you? </a:t>
            </a:r>
            <a:endParaRPr b="0" i="0" sz="22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683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Verdana"/>
              <a:buChar char="○"/>
            </a:pPr>
            <a:r>
              <a:rPr b="0" i="0" lang="en" sz="22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What’s under your feet? </a:t>
            </a:r>
            <a:endParaRPr b="0" i="0" sz="22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683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Verdana"/>
              <a:buChar char="○"/>
            </a:pPr>
            <a:r>
              <a:rPr b="0" i="0" lang="en" sz="22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What do you smell? </a:t>
            </a:r>
            <a:endParaRPr b="0" i="0" sz="22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683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Verdana"/>
              <a:buChar char="○"/>
            </a:pPr>
            <a:r>
              <a:rPr b="0" i="0" lang="en" sz="22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What do you hear? </a:t>
            </a:r>
            <a:endParaRPr b="0" i="0" sz="22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683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Verdana"/>
              <a:buChar char="○"/>
            </a:pPr>
            <a:r>
              <a:rPr b="0" i="0" lang="en" sz="22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How warm or cool is it? </a:t>
            </a:r>
            <a:endParaRPr b="0" i="0" sz="22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Verdana"/>
              <a:buChar char="●"/>
            </a:pPr>
            <a:r>
              <a:rPr b="1" i="0" lang="en" sz="22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Really think deeply about all of those senses, and imagine you are there for a few minutes.</a:t>
            </a:r>
            <a:endParaRPr b="1" i="0" sz="22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21" name="Google Shape;421;gd1ca4028fe_0_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454219">
            <a:off x="6706275" y="2675112"/>
            <a:ext cx="2223274" cy="1507774"/>
          </a:xfrm>
          <a:prstGeom prst="rect">
            <a:avLst/>
          </a:prstGeom>
          <a:noFill/>
          <a:ln>
            <a:noFill/>
          </a:ln>
          <a:effectLst>
            <a:reflection blurRad="0" dir="0" dist="0" endA="0" endPos="19000" fadeDir="5400012" kx="0" rotWithShape="0" algn="bl" stPos="0" sy="-100000" ky="0"/>
          </a:effectLst>
        </p:spPr>
      </p:pic>
      <p:pic>
        <p:nvPicPr>
          <p:cNvPr id="422" name="Google Shape;422;gd1ca4028fe_0_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22125" y="3565552"/>
            <a:ext cx="1861176" cy="1395875"/>
          </a:xfrm>
          <a:prstGeom prst="rect">
            <a:avLst/>
          </a:prstGeom>
          <a:noFill/>
          <a:ln>
            <a:noFill/>
          </a:ln>
          <a:effectLst>
            <a:outerShdw blurRad="300038" rotWithShape="0" algn="bl" dir="5400000" dist="19050">
              <a:srgbClr val="000000">
                <a:alpha val="49019"/>
              </a:srgbClr>
            </a:outerShdw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d1ca4028fe_0_47"/>
          <p:cNvSpPr txBox="1"/>
          <p:nvPr>
            <p:ph type="title"/>
          </p:nvPr>
        </p:nvSpPr>
        <p:spPr>
          <a:xfrm>
            <a:off x="311700" y="84931"/>
            <a:ext cx="8520600" cy="1257600"/>
          </a:xfrm>
          <a:prstGeom prst="rect">
            <a:avLst/>
          </a:prstGeom>
          <a:solidFill>
            <a:srgbClr val="A9DCF2">
              <a:alpha val="6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"/>
              <a:t>Visualization and Goal Setting</a:t>
            </a:r>
            <a:endParaRPr/>
          </a:p>
        </p:txBody>
      </p:sp>
      <p:sp>
        <p:nvSpPr>
          <p:cNvPr id="428" name="Google Shape;428;gd1ca4028fe_0_47"/>
          <p:cNvSpPr txBox="1"/>
          <p:nvPr>
            <p:ph idx="1" type="body"/>
          </p:nvPr>
        </p:nvSpPr>
        <p:spPr>
          <a:xfrm>
            <a:off x="116875" y="1281475"/>
            <a:ext cx="4455000" cy="437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5600" lvl="0" marL="4572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000"/>
              <a:buChar char="•"/>
            </a:pPr>
            <a:r>
              <a:rPr lang="en" sz="2000"/>
              <a:t>When we practice visualization, we can see the end goal and envision the steps to get there. </a:t>
            </a:r>
            <a:endParaRPr sz="2000"/>
          </a:p>
          <a:p>
            <a:pPr indent="-355600" lvl="0" marL="4572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000"/>
              <a:buChar char="•"/>
            </a:pPr>
            <a:r>
              <a:rPr lang="en" sz="2000"/>
              <a:t>Vision Boards can act as a tool to facilitate that process</a:t>
            </a:r>
            <a:endParaRPr sz="2000"/>
          </a:p>
          <a:p>
            <a:pPr indent="-355600" lvl="0" marL="4572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000"/>
              <a:buChar char="•"/>
            </a:pPr>
            <a:r>
              <a:rPr lang="en" sz="2000"/>
              <a:t>You can create visual representations of goals through a collage of pictures and words.</a:t>
            </a:r>
            <a:endParaRPr sz="2000"/>
          </a:p>
          <a:p>
            <a:pPr indent="-355600" lvl="0" marL="4572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000"/>
              <a:buChar char="•"/>
            </a:pPr>
            <a:r>
              <a:rPr lang="en" sz="2000"/>
              <a:t>This can serve as a reminder of what you want to achieve and help motivate you to make the vision a reality. </a:t>
            </a:r>
            <a:endParaRPr sz="2000"/>
          </a:p>
          <a:p>
            <a:pPr indent="-355600" lvl="0" marL="4572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000"/>
              <a:buChar char="•"/>
            </a:pPr>
            <a:r>
              <a:rPr lang="en" sz="2000"/>
              <a:t>Can be done individually or as a group. </a:t>
            </a:r>
            <a:endParaRPr sz="2000"/>
          </a:p>
        </p:txBody>
      </p:sp>
      <p:pic>
        <p:nvPicPr>
          <p:cNvPr id="429" name="Google Shape;429;gd1ca4028fe_0_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39450" y="1536633"/>
            <a:ext cx="2857500" cy="16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gd1ca4028fe_0_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74988" y="4122067"/>
            <a:ext cx="2695575" cy="169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gd1ca4028fe_0_4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90304" y="2252658"/>
            <a:ext cx="3203100" cy="2532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10e9df14e09_0_0"/>
          <p:cNvSpPr txBox="1"/>
          <p:nvPr>
            <p:ph type="title"/>
          </p:nvPr>
        </p:nvSpPr>
        <p:spPr>
          <a:xfrm>
            <a:off x="211425" y="148450"/>
            <a:ext cx="5562900" cy="537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t/>
            </a:r>
            <a:endParaRPr i="1" sz="3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rPr lang="en" sz="4800"/>
              <a:t> </a:t>
            </a:r>
            <a:endParaRPr sz="48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b="1" lang="en" sz="6300">
                <a:solidFill>
                  <a:schemeClr val="accent5"/>
                </a:solidFill>
              </a:rPr>
              <a:t>How to </a:t>
            </a:r>
            <a:endParaRPr b="1" sz="6300">
              <a:solidFill>
                <a:schemeClr val="accent5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b="1" lang="en" sz="6300">
                <a:solidFill>
                  <a:schemeClr val="accent5"/>
                </a:solidFill>
              </a:rPr>
              <a:t>Teach like </a:t>
            </a:r>
            <a:endParaRPr b="1" sz="6300">
              <a:solidFill>
                <a:schemeClr val="accent5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b="1" lang="en" sz="6300">
                <a:solidFill>
                  <a:schemeClr val="accent5"/>
                </a:solidFill>
              </a:rPr>
              <a:t>Ted Lasso</a:t>
            </a:r>
            <a:endParaRPr b="1" sz="6300">
              <a:solidFill>
                <a:schemeClr val="accent5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t/>
            </a:r>
            <a:endParaRPr sz="4800"/>
          </a:p>
        </p:txBody>
      </p:sp>
      <p:pic>
        <p:nvPicPr>
          <p:cNvPr id="228" name="Google Shape;228;g10e9df14e09_0_0"/>
          <p:cNvPicPr preferRelativeResize="0"/>
          <p:nvPr/>
        </p:nvPicPr>
        <p:blipFill rotWithShape="1">
          <a:blip r:embed="rId3">
            <a:alphaModFix/>
          </a:blip>
          <a:srcRect b="8609" l="0" r="0" t="0"/>
          <a:stretch/>
        </p:blipFill>
        <p:spPr>
          <a:xfrm>
            <a:off x="4824350" y="-1199550"/>
            <a:ext cx="4319650" cy="701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g10e9df14e09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5943600"/>
            <a:ext cx="1404257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d1ca4028fe_0_62"/>
          <p:cNvSpPr txBox="1"/>
          <p:nvPr>
            <p:ph type="title"/>
          </p:nvPr>
        </p:nvSpPr>
        <p:spPr>
          <a:xfrm>
            <a:off x="228600" y="228600"/>
            <a:ext cx="8686800" cy="1143000"/>
          </a:xfrm>
          <a:prstGeom prst="rect">
            <a:avLst/>
          </a:prstGeom>
          <a:solidFill>
            <a:srgbClr val="A9DCF2">
              <a:alpha val="6431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">
                <a:solidFill>
                  <a:schemeClr val="dk1"/>
                </a:solidFill>
              </a:rPr>
              <a:t>I’m Determined Good Day Plan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437" name="Google Shape;437;gd1ca4028fe_0_62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29003" y="1600200"/>
            <a:ext cx="6310000" cy="4884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10b473cf247_0_42"/>
          <p:cNvSpPr txBox="1"/>
          <p:nvPr>
            <p:ph idx="1" type="body"/>
          </p:nvPr>
        </p:nvSpPr>
        <p:spPr>
          <a:xfrm>
            <a:off x="457201" y="1600201"/>
            <a:ext cx="82296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en" sz="2600"/>
              <a:t>A key element of active supervision is the ability to build relationships. What ideas can you share about how you or someone in your school/division monitored students and made connections? </a:t>
            </a:r>
            <a:endParaRPr sz="2600"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600"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en" sz="2600"/>
              <a:t>Moving</a:t>
            </a:r>
            <a:endParaRPr sz="2600"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en" sz="2600"/>
              <a:t>Scanning</a:t>
            </a:r>
            <a:endParaRPr sz="2600"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en" sz="2600"/>
              <a:t>Interacting</a:t>
            </a:r>
            <a:endParaRPr sz="2600"/>
          </a:p>
        </p:txBody>
      </p:sp>
      <p:sp>
        <p:nvSpPr>
          <p:cNvPr id="444" name="Google Shape;444;g10b473cf247_0_42"/>
          <p:cNvSpPr txBox="1"/>
          <p:nvPr>
            <p:ph type="title"/>
          </p:nvPr>
        </p:nvSpPr>
        <p:spPr>
          <a:xfrm>
            <a:off x="228600" y="228600"/>
            <a:ext cx="8686800" cy="1143000"/>
          </a:xfrm>
          <a:prstGeom prst="rect">
            <a:avLst/>
          </a:prstGeom>
          <a:solidFill>
            <a:srgbClr val="A9DCF2">
              <a:alpha val="6431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">
                <a:solidFill>
                  <a:schemeClr val="dk1"/>
                </a:solidFill>
              </a:rPr>
              <a:t>Active Supervision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10c74994bb7_0_383"/>
          <p:cNvSpPr txBox="1"/>
          <p:nvPr>
            <p:ph idx="1" type="body"/>
          </p:nvPr>
        </p:nvSpPr>
        <p:spPr>
          <a:xfrm>
            <a:off x="457201" y="1600201"/>
            <a:ext cx="82296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-368935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81250"/>
              <a:buChar char="●"/>
            </a:pPr>
            <a:r>
              <a:rPr lang="en">
                <a:solidFill>
                  <a:srgbClr val="000000"/>
                </a:solidFill>
              </a:rPr>
              <a:t>Welcoming Inclusion Activity or Routine</a:t>
            </a:r>
            <a:endParaRPr>
              <a:solidFill>
                <a:srgbClr val="000000"/>
              </a:solidFill>
            </a:endParaRPr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ct val="81250"/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-368935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81250"/>
              <a:buChar char="●"/>
            </a:pPr>
            <a:r>
              <a:rPr lang="en">
                <a:solidFill>
                  <a:srgbClr val="000000"/>
                </a:solidFill>
              </a:rPr>
              <a:t>Engaging Strategies (self and others)</a:t>
            </a:r>
            <a:endParaRPr>
              <a:solidFill>
                <a:srgbClr val="000000"/>
              </a:solidFill>
            </a:endParaRPr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ct val="81250"/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-368935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81250"/>
              <a:buChar char="●"/>
            </a:pPr>
            <a:r>
              <a:rPr lang="en">
                <a:solidFill>
                  <a:srgbClr val="000000"/>
                </a:solidFill>
              </a:rPr>
              <a:t>Optimistic Closure Routine</a:t>
            </a:r>
            <a:endParaRPr>
              <a:solidFill>
                <a:srgbClr val="000000"/>
              </a:solidFill>
            </a:endParaRPr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56250"/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-325755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56250"/>
              <a:buChar char="●"/>
            </a:pPr>
            <a:r>
              <a:rPr lang="en">
                <a:solidFill>
                  <a:srgbClr val="000000"/>
                </a:solidFill>
              </a:rPr>
              <a:t>Building Rapport Questions</a:t>
            </a:r>
            <a:endParaRPr>
              <a:solidFill>
                <a:srgbClr val="000000"/>
              </a:solidFill>
            </a:endParaRPr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56250"/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ct val="266666"/>
              <a:buNone/>
            </a:pPr>
            <a:r>
              <a:rPr lang="en" sz="12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https://schoolguide.casel.org/uploads/sites/2/2018/12/SEL-3-Signature-Practices-Playbook-10.21.19.pdf</a:t>
            </a:r>
            <a:endParaRPr>
              <a:solidFill>
                <a:srgbClr val="0B5394"/>
              </a:solidFill>
            </a:endParaRPr>
          </a:p>
          <a:p>
            <a:pPr indent="-228600" lvl="0" marL="457200" marR="0" rtl="0" algn="l">
              <a:lnSpc>
                <a:spcPct val="100000"/>
              </a:lnSpc>
              <a:spcBef>
                <a:spcPts val="22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450" name="Google Shape;450;g10c74994bb7_0_383"/>
          <p:cNvSpPr txBox="1"/>
          <p:nvPr>
            <p:ph type="title"/>
          </p:nvPr>
        </p:nvSpPr>
        <p:spPr>
          <a:xfrm>
            <a:off x="130450" y="228600"/>
            <a:ext cx="8784900" cy="1143000"/>
          </a:xfrm>
          <a:prstGeom prst="rect">
            <a:avLst/>
          </a:prstGeom>
          <a:solidFill>
            <a:srgbClr val="A9DCF2">
              <a:alpha val="65098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C3C"/>
              </a:buClr>
              <a:buSzPct val="100000"/>
              <a:buFont typeface="Verdana"/>
              <a:buNone/>
            </a:pPr>
            <a:r>
              <a:rPr lang="en">
                <a:solidFill>
                  <a:srgbClr val="000000"/>
                </a:solidFill>
              </a:rPr>
              <a:t>Routines to Create Emotionally Safe Environments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10c74994bb7_0_378"/>
          <p:cNvSpPr txBox="1"/>
          <p:nvPr>
            <p:ph type="title"/>
          </p:nvPr>
        </p:nvSpPr>
        <p:spPr>
          <a:xfrm>
            <a:off x="228600" y="228600"/>
            <a:ext cx="8686800" cy="1143000"/>
          </a:xfrm>
          <a:prstGeom prst="rect">
            <a:avLst/>
          </a:prstGeom>
          <a:solidFill>
            <a:srgbClr val="A9DCF2">
              <a:alpha val="6431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">
                <a:solidFill>
                  <a:srgbClr val="000000"/>
                </a:solidFill>
              </a:rPr>
              <a:t>Grounding with “5,4,3,2,1”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456" name="Google Shape;456;g10c74994bb7_0_378"/>
          <p:cNvSpPr txBox="1"/>
          <p:nvPr>
            <p:ph idx="1" type="body"/>
          </p:nvPr>
        </p:nvSpPr>
        <p:spPr>
          <a:xfrm>
            <a:off x="457201" y="1600201"/>
            <a:ext cx="82296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5 things you can see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4 things you can touch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3 things you can hear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2 things you can smell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1 thing you can taste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10c74994bb7_0_373"/>
          <p:cNvSpPr txBox="1"/>
          <p:nvPr>
            <p:ph idx="1" type="body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n" sz="2400">
                <a:solidFill>
                  <a:srgbClr val="000000"/>
                </a:solidFill>
              </a:rPr>
              <a:t>Time Management:</a:t>
            </a:r>
            <a:endParaRPr>
              <a:solidFill>
                <a:srgbClr val="000000"/>
              </a:solidFill>
            </a:endParaRPr>
          </a:p>
          <a:p>
            <a:pPr indent="-3556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○"/>
            </a:pPr>
            <a:r>
              <a:rPr lang="en" sz="2400">
                <a:solidFill>
                  <a:srgbClr val="000000"/>
                </a:solidFill>
              </a:rPr>
              <a:t>Checklists,Logs, ABC prioritizing</a:t>
            </a:r>
            <a:endParaRPr sz="24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4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400">
              <a:solidFill>
                <a:srgbClr val="000000"/>
              </a:solidFill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n" sz="2400">
                <a:solidFill>
                  <a:srgbClr val="000000"/>
                </a:solidFill>
              </a:rPr>
              <a:t>Stress Management:</a:t>
            </a:r>
            <a:endParaRPr>
              <a:solidFill>
                <a:srgbClr val="000000"/>
              </a:solidFill>
            </a:endParaRPr>
          </a:p>
          <a:p>
            <a:pPr indent="-3556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○"/>
            </a:pPr>
            <a:r>
              <a:rPr lang="en" sz="2400">
                <a:solidFill>
                  <a:srgbClr val="000000"/>
                </a:solidFill>
              </a:rPr>
              <a:t>Mindfulness, exercise, yoga, movement breaks, deep breathing </a:t>
            </a:r>
            <a:endParaRPr sz="2400">
              <a:solidFill>
                <a:srgbClr val="000000"/>
              </a:solidFill>
            </a:endParaRPr>
          </a:p>
          <a:p>
            <a:pPr indent="-3810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○"/>
            </a:pPr>
            <a:r>
              <a:rPr lang="en" sz="2400">
                <a:solidFill>
                  <a:srgbClr val="000000"/>
                </a:solidFill>
              </a:rPr>
              <a:t>Brain Breaks Example: Would you rather? </a:t>
            </a:r>
            <a:endParaRPr sz="2400">
              <a:solidFill>
                <a:srgbClr val="000000"/>
              </a:solidFill>
            </a:endParaRPr>
          </a:p>
          <a:p>
            <a:pPr indent="-419100" lvl="2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Char char="•"/>
            </a:pPr>
            <a:r>
              <a:rPr lang="en" sz="2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https://www.youtube.com/watch?v=FOgcrNrtfpo</a:t>
            </a:r>
            <a:endParaRPr sz="3400">
              <a:solidFill>
                <a:srgbClr val="000000"/>
              </a:solidFill>
            </a:endParaRPr>
          </a:p>
          <a:p>
            <a:pPr indent="-3556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○"/>
            </a:pPr>
            <a:r>
              <a:rPr lang="en" sz="2400">
                <a:solidFill>
                  <a:srgbClr val="000000"/>
                </a:solidFill>
              </a:rPr>
              <a:t>Motivation Management</a:t>
            </a:r>
            <a:endParaRPr>
              <a:solidFill>
                <a:srgbClr val="000000"/>
              </a:solidFill>
            </a:endParaRPr>
          </a:p>
          <a:p>
            <a:pPr indent="-3556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○"/>
            </a:pPr>
            <a:r>
              <a:rPr lang="en" sz="2400">
                <a:solidFill>
                  <a:srgbClr val="000000"/>
                </a:solidFill>
              </a:rPr>
              <a:t>Goal setting and reflection</a:t>
            </a:r>
            <a:endParaRPr sz="2400">
              <a:solidFill>
                <a:srgbClr val="000000"/>
              </a:solidFill>
            </a:endParaRPr>
          </a:p>
          <a:p>
            <a:pPr indent="-3556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○"/>
            </a:pPr>
            <a:r>
              <a:rPr lang="en" sz="2400">
                <a:solidFill>
                  <a:srgbClr val="000000"/>
                </a:solidFill>
              </a:rPr>
              <a:t>Service to others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462" name="Google Shape;462;g10c74994bb7_0_373"/>
          <p:cNvSpPr txBox="1"/>
          <p:nvPr>
            <p:ph type="title"/>
          </p:nvPr>
        </p:nvSpPr>
        <p:spPr>
          <a:xfrm>
            <a:off x="228600" y="228600"/>
            <a:ext cx="8686800" cy="1143000"/>
          </a:xfrm>
          <a:prstGeom prst="rect">
            <a:avLst/>
          </a:prstGeom>
          <a:solidFill>
            <a:srgbClr val="A9DCF2">
              <a:alpha val="65098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C3C"/>
              </a:buClr>
              <a:buSzPts val="4000"/>
              <a:buFont typeface="Verdana"/>
              <a:buNone/>
            </a:pPr>
            <a:r>
              <a:rPr lang="en">
                <a:solidFill>
                  <a:srgbClr val="000000"/>
                </a:solidFill>
              </a:rPr>
              <a:t>Self-Management Activities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3"/>
          <p:cNvSpPr txBox="1"/>
          <p:nvPr>
            <p:ph type="title"/>
          </p:nvPr>
        </p:nvSpPr>
        <p:spPr>
          <a:xfrm>
            <a:off x="228600" y="228600"/>
            <a:ext cx="8686800" cy="1143000"/>
          </a:xfrm>
          <a:prstGeom prst="rect">
            <a:avLst/>
          </a:prstGeom>
          <a:solidFill>
            <a:srgbClr val="A9DCF2">
              <a:alpha val="64313"/>
            </a:srgbClr>
          </a:solidFill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60"/>
              <a:buFont typeface="Verdana"/>
              <a:buNone/>
            </a:pPr>
            <a:r>
              <a:rPr lang="en" sz="3859">
                <a:solidFill>
                  <a:schemeClr val="dk1"/>
                </a:solidFill>
              </a:rPr>
              <a:t>Classroom Expectations:</a:t>
            </a:r>
            <a:br>
              <a:rPr lang="en" sz="3859">
                <a:solidFill>
                  <a:schemeClr val="dk1"/>
                </a:solidFill>
              </a:rPr>
            </a:br>
            <a:r>
              <a:rPr lang="en" sz="3859">
                <a:solidFill>
                  <a:schemeClr val="dk1"/>
                </a:solidFill>
              </a:rPr>
              <a:t>Consistency Matters</a:t>
            </a:r>
            <a:endParaRPr sz="4600">
              <a:solidFill>
                <a:schemeClr val="dk1"/>
              </a:solidFill>
            </a:endParaRPr>
          </a:p>
        </p:txBody>
      </p:sp>
      <p:sp>
        <p:nvSpPr>
          <p:cNvPr id="468" name="Google Shape;468;p3"/>
          <p:cNvSpPr txBox="1"/>
          <p:nvPr>
            <p:ph idx="1" type="body"/>
          </p:nvPr>
        </p:nvSpPr>
        <p:spPr>
          <a:xfrm>
            <a:off x="457201" y="1600201"/>
            <a:ext cx="82296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rmAutofit/>
          </a:bodyPr>
          <a:lstStyle/>
          <a:p>
            <a:pPr indent="-507982" lvl="0" marL="609584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Font typeface="Verdana"/>
              <a:buChar char="❏"/>
            </a:pPr>
            <a:r>
              <a:rPr lang="en" sz="2800"/>
              <a:t>Our physical and emotional well-being impacts our ability to think and learn effectively</a:t>
            </a:r>
            <a:endParaRPr/>
          </a:p>
          <a:p>
            <a:pPr indent="-507982" lvl="0" marL="609584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00"/>
              <a:buFont typeface="Verdana"/>
              <a:buChar char="❏"/>
            </a:pPr>
            <a:r>
              <a:rPr lang="en" sz="2800"/>
              <a:t>Increases predictability</a:t>
            </a:r>
            <a:endParaRPr/>
          </a:p>
          <a:p>
            <a:pPr indent="-507980" lvl="0" marL="609583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00"/>
              <a:buFont typeface="Verdana"/>
              <a:buChar char="❏"/>
            </a:pPr>
            <a:r>
              <a:rPr lang="en" sz="2800"/>
              <a:t>Students can focus on being engaged</a:t>
            </a:r>
            <a:endParaRPr sz="2800"/>
          </a:p>
          <a:p>
            <a:pPr indent="-507982" lvl="0" marL="609584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00"/>
              <a:buChar char="❏"/>
            </a:pPr>
            <a:r>
              <a:rPr lang="en" sz="2800"/>
              <a:t>Aligned with Schoolwide expectations</a:t>
            </a:r>
            <a:endParaRPr sz="280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3" name="Google Shape;473;p5"/>
          <p:cNvGraphicFramePr/>
          <p:nvPr/>
        </p:nvGraphicFramePr>
        <p:xfrm>
          <a:off x="228600" y="14478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{06D25A31-8314-48F4-BEB1-CCBEB471B2C1}</a:tableStyleId>
              </a:tblPr>
              <a:tblGrid>
                <a:gridCol w="1166275"/>
                <a:gridCol w="929050"/>
                <a:gridCol w="1037775"/>
                <a:gridCol w="1067425"/>
                <a:gridCol w="1077300"/>
                <a:gridCol w="1077300"/>
                <a:gridCol w="1136625"/>
                <a:gridCol w="1136625"/>
              </a:tblGrid>
              <a:tr h="6471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Verdana"/>
                        <a:buNone/>
                      </a:pPr>
                      <a:r>
                        <a:rPr b="1" lang="en" sz="1500" u="none" cap="none" strike="noStrik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Teaching Matrix</a:t>
                      </a:r>
                      <a:endParaRPr sz="1400" u="none" cap="none" strike="noStrike"/>
                    </a:p>
                  </a:txBody>
                  <a:tcPr marT="27100" marB="27100" marR="27100" marL="271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Verdana"/>
                        <a:buNone/>
                      </a:pPr>
                      <a:r>
                        <a:rPr lang="en" sz="1000" u="none" cap="none" strike="noStrik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All Settings</a:t>
                      </a:r>
                      <a:endParaRPr sz="1400" u="none" cap="none" strike="noStrike"/>
                    </a:p>
                  </a:txBody>
                  <a:tcPr marT="27100" marB="27100" marR="27100" marL="2710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Verdana"/>
                        <a:buNone/>
                      </a:pPr>
                      <a:r>
                        <a:rPr lang="en" sz="1000" u="none" cap="none" strike="noStrik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Hallways</a:t>
                      </a:r>
                      <a:endParaRPr sz="1400" u="none" cap="none" strike="noStrike"/>
                    </a:p>
                  </a:txBody>
                  <a:tcPr marT="27100" marB="27100" marR="27100" marL="2710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Verdana"/>
                        <a:buNone/>
                      </a:pPr>
                      <a:r>
                        <a:rPr lang="en" sz="1000" u="none" cap="none" strike="noStrik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Playgrounds</a:t>
                      </a:r>
                      <a:endParaRPr sz="1400" u="none" cap="none" strike="noStrike"/>
                    </a:p>
                  </a:txBody>
                  <a:tcPr marT="27100" marB="27100" marR="27100" marL="2710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Verdana"/>
                        <a:buNone/>
                      </a:pPr>
                      <a:r>
                        <a:rPr lang="en" sz="1000" u="none" cap="none" strike="noStrik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Cafeteria</a:t>
                      </a:r>
                      <a:endParaRPr sz="1400" u="none" cap="none" strike="noStrike"/>
                    </a:p>
                  </a:txBody>
                  <a:tcPr marT="27100" marB="27100" marR="27100" marL="2710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Verdana"/>
                        <a:buNone/>
                      </a:pPr>
                      <a:r>
                        <a:rPr lang="en" sz="1000" u="none" cap="none" strike="noStrik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Library/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Verdana"/>
                        <a:buNone/>
                      </a:pPr>
                      <a:r>
                        <a:rPr lang="en" sz="1000" u="none" cap="none" strike="noStrik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Computer Lab</a:t>
                      </a:r>
                      <a:endParaRPr sz="1400" u="none" cap="none" strike="noStrike"/>
                    </a:p>
                  </a:txBody>
                  <a:tcPr marT="27100" marB="27100" marR="27100" marL="2710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Verdana"/>
                        <a:buNone/>
                      </a:pPr>
                      <a:r>
                        <a:rPr lang="en" sz="1000" u="none" cap="none" strike="noStrik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Assembly</a:t>
                      </a:r>
                      <a:endParaRPr sz="1400" u="none" cap="none" strike="noStrike"/>
                    </a:p>
                  </a:txBody>
                  <a:tcPr marT="27100" marB="27100" marR="27100" marL="2710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Verdana"/>
                        <a:buNone/>
                      </a:pPr>
                      <a:r>
                        <a:rPr lang="en" sz="1000" u="none" cap="none" strike="noStrik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Bus</a:t>
                      </a:r>
                      <a:endParaRPr sz="1400" u="none" cap="none" strike="noStrike"/>
                    </a:p>
                  </a:txBody>
                  <a:tcPr marT="27100" marB="27100" marR="27100" marL="27100" anchor="ctr">
                    <a:solidFill>
                      <a:srgbClr val="FFFFCC"/>
                    </a:solidFill>
                  </a:tcPr>
                </a:tc>
              </a:tr>
              <a:tr h="14226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Verdana"/>
                        <a:buNone/>
                      </a:pPr>
                      <a:r>
                        <a:rPr lang="en" sz="1000" u="none" cap="none" strike="noStrik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Respect Ourselves</a:t>
                      </a:r>
                      <a:endParaRPr sz="1400" u="none" cap="none" strike="noStrike"/>
                    </a:p>
                  </a:txBody>
                  <a:tcPr marT="27100" marB="27100" marR="27100" marL="2710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Verdana"/>
                        <a:buNone/>
                      </a:pPr>
                      <a:r>
                        <a:rPr lang="en" sz="1000" u="none" cap="none" strike="noStrik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Be on task.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Verdana"/>
                        <a:buNone/>
                      </a:pPr>
                      <a:r>
                        <a:rPr lang="en" sz="1000" u="none" cap="none" strike="noStrik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Give your best effort.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Verdana"/>
                        <a:buNone/>
                      </a:pPr>
                      <a:r>
                        <a:rPr lang="en" sz="1000" u="none" cap="none" strike="noStrik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Be prepared.</a:t>
                      </a:r>
                      <a:endParaRPr sz="1400" u="none" cap="none" strike="noStrike"/>
                    </a:p>
                  </a:txBody>
                  <a:tcPr marT="27100" marB="27100" marR="27100" marL="2710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Verdana"/>
                        <a:buNone/>
                      </a:pPr>
                      <a:r>
                        <a:rPr lang="en" sz="1000" u="none" cap="none" strike="noStrik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Walk.</a:t>
                      </a:r>
                      <a:endParaRPr sz="1400" u="none" cap="none" strike="noStrike"/>
                    </a:p>
                  </a:txBody>
                  <a:tcPr marT="27100" marB="27100" marR="27100" marL="2710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Verdana"/>
                        <a:buNone/>
                      </a:pPr>
                      <a:r>
                        <a:rPr lang="en" sz="1000" u="none" cap="none" strike="noStrik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Have a plan.</a:t>
                      </a:r>
                      <a:endParaRPr sz="1400" u="none" cap="none" strike="noStrike"/>
                    </a:p>
                  </a:txBody>
                  <a:tcPr marT="27100" marB="27100" marR="27100" marL="2710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Verdana"/>
                        <a:buNone/>
                      </a:pPr>
                      <a:r>
                        <a:rPr lang="en" sz="1000" u="none" cap="none" strike="noStrik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Eat all your food.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Verdana"/>
                        <a:buNone/>
                      </a:pPr>
                      <a:r>
                        <a:rPr lang="en" sz="1000" u="none" cap="none" strike="noStrik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Select healthy foods.</a:t>
                      </a:r>
                      <a:endParaRPr sz="1400" u="none" cap="none" strike="noStrike"/>
                    </a:p>
                  </a:txBody>
                  <a:tcPr marT="27100" marB="27100" marR="27100" marL="2710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Verdana"/>
                        <a:buNone/>
                      </a:pPr>
                      <a:r>
                        <a:rPr lang="en" sz="1000" u="none" cap="none" strike="noStrik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Study, read, compute.</a:t>
                      </a:r>
                      <a:endParaRPr sz="1400" u="none" cap="none" strike="noStrike"/>
                    </a:p>
                  </a:txBody>
                  <a:tcPr marT="27100" marB="27100" marR="27100" marL="2710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Verdana"/>
                        <a:buNone/>
                      </a:pPr>
                      <a:r>
                        <a:rPr lang="en" sz="1000" u="none" cap="none" strike="noStrik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 in one spot.</a:t>
                      </a:r>
                      <a:endParaRPr sz="1400" u="none" cap="none" strike="noStrike"/>
                    </a:p>
                  </a:txBody>
                  <a:tcPr marT="27100" marB="27100" marR="27100" marL="2710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Verdana"/>
                        <a:buNone/>
                      </a:pPr>
                      <a:r>
                        <a:rPr lang="en" sz="1000" u="none" cap="none" strike="noStrik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Watch for your stop.</a:t>
                      </a:r>
                      <a:endParaRPr sz="1400" u="none" cap="none" strike="noStrike"/>
                    </a:p>
                  </a:txBody>
                  <a:tcPr marT="27100" marB="27100" marR="27100" marL="27100" anchor="ctr">
                    <a:solidFill>
                      <a:srgbClr val="FFFFFF"/>
                    </a:solidFill>
                  </a:tcPr>
                </a:tc>
              </a:tr>
              <a:tr h="12763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Verdana"/>
                        <a:buNone/>
                      </a:pPr>
                      <a:r>
                        <a:rPr lang="en" sz="1000" u="none" cap="none" strike="noStrik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Respect Others</a:t>
                      </a:r>
                      <a:endParaRPr sz="1400" u="none" cap="none" strike="noStrike"/>
                    </a:p>
                  </a:txBody>
                  <a:tcPr marT="27100" marB="27100" marR="27100" marL="2710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Verdana"/>
                        <a:buNone/>
                      </a:pPr>
                      <a:r>
                        <a:rPr lang="en" sz="1000" u="none" cap="none" strike="noStrik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Be kind.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Verdana"/>
                        <a:buNone/>
                      </a:pPr>
                      <a:r>
                        <a:rPr lang="en" sz="1000" u="none" cap="none" strike="noStrik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Hands/feet to self.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Verdana"/>
                        <a:buNone/>
                      </a:pPr>
                      <a:r>
                        <a:rPr lang="en" sz="1000" u="none" cap="none" strike="noStrik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Help/share with others.</a:t>
                      </a:r>
                      <a:endParaRPr sz="1400" u="none" cap="none" strike="noStrike"/>
                    </a:p>
                  </a:txBody>
                  <a:tcPr marT="27100" marB="27100" marR="27100" marL="2710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Verdana"/>
                        <a:buNone/>
                      </a:pPr>
                      <a:r>
                        <a:rPr lang="en" sz="1000" u="none" cap="none" strike="noStrik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Use normal voice volume.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Verdana"/>
                        <a:buNone/>
                      </a:pPr>
                      <a:r>
                        <a:rPr lang="en" sz="1000" u="none" cap="none" strike="noStrik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Walk to right.</a:t>
                      </a:r>
                      <a:endParaRPr sz="1400" u="none" cap="none" strike="noStrike"/>
                    </a:p>
                  </a:txBody>
                  <a:tcPr marT="27100" marB="27100" marR="27100" marL="2710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Verdana"/>
                        <a:buNone/>
                      </a:pPr>
                      <a:r>
                        <a:rPr lang="en" sz="1000" u="none" cap="none" strike="noStrik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Play safe.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Verdana"/>
                        <a:buNone/>
                      </a:pPr>
                      <a:r>
                        <a:rPr lang="en" sz="1000" u="none" cap="none" strike="noStrik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Include others.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Verdana"/>
                        <a:buNone/>
                      </a:pPr>
                      <a:r>
                        <a:rPr lang="en" sz="1000" u="none" cap="none" strike="noStrik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Share equipment.</a:t>
                      </a:r>
                      <a:endParaRPr sz="1400" u="none" cap="none" strike="noStrike"/>
                    </a:p>
                  </a:txBody>
                  <a:tcPr marT="27100" marB="27100" marR="27100" marL="2710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Verdana"/>
                        <a:buNone/>
                      </a:pPr>
                      <a:r>
                        <a:rPr lang="en" sz="1000" u="none" cap="none" strike="noStrik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Practice good table manners</a:t>
                      </a:r>
                      <a:endParaRPr sz="1400" u="none" cap="none" strike="noStrike"/>
                    </a:p>
                  </a:txBody>
                  <a:tcPr marT="27100" marB="27100" marR="27100" marL="2710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Verdana"/>
                        <a:buNone/>
                      </a:pPr>
                      <a:r>
                        <a:rPr lang="en" sz="1000" u="none" cap="none" strike="noStrik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Whisper.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Verdana"/>
                        <a:buNone/>
                      </a:pPr>
                      <a:r>
                        <a:rPr lang="en" sz="1000" u="none" cap="none" strike="noStrik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Return books.</a:t>
                      </a:r>
                      <a:endParaRPr sz="1400" u="none" cap="none" strike="noStrike"/>
                    </a:p>
                  </a:txBody>
                  <a:tcPr marT="27100" marB="27100" marR="27100" marL="2710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Verdana"/>
                        <a:buNone/>
                      </a:pPr>
                      <a:r>
                        <a:rPr lang="en" sz="1000" u="none" cap="none" strike="noStrik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Listen/watch.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Verdana"/>
                        <a:buNone/>
                      </a:pPr>
                      <a:r>
                        <a:rPr lang="en" sz="1000" u="none" cap="none" strike="noStrik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Use appropriate applause.</a:t>
                      </a:r>
                      <a:endParaRPr sz="1400" u="none" cap="none" strike="noStrike"/>
                    </a:p>
                  </a:txBody>
                  <a:tcPr marT="27100" marB="27100" marR="27100" marL="2710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Verdana"/>
                        <a:buNone/>
                      </a:pPr>
                      <a:r>
                        <a:rPr lang="en" sz="1000" u="none" cap="none" strike="noStrik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Use a quiet voice.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Verdana"/>
                        <a:buNone/>
                      </a:pPr>
                      <a:r>
                        <a:rPr lang="en" sz="1000" u="none" cap="none" strike="noStrik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Stay in your seat.</a:t>
                      </a:r>
                      <a:endParaRPr sz="1400" u="none" cap="none" strike="noStrike"/>
                    </a:p>
                  </a:txBody>
                  <a:tcPr marT="27100" marB="27100" marR="27100" marL="27100" anchor="ctr">
                    <a:solidFill>
                      <a:srgbClr val="FFFFFF"/>
                    </a:solidFill>
                  </a:tcPr>
                </a:tc>
              </a:tr>
              <a:tr h="11218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Verdana"/>
                        <a:buNone/>
                      </a:pPr>
                      <a:r>
                        <a:rPr lang="en" sz="1000" u="none" cap="none" strike="noStrik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Respect Property</a:t>
                      </a:r>
                      <a:endParaRPr sz="1400" u="none" cap="none" strike="noStrike"/>
                    </a:p>
                  </a:txBody>
                  <a:tcPr marT="27100" marB="27100" marR="27100" marL="2710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Verdana"/>
                        <a:buNone/>
                      </a:pPr>
                      <a:r>
                        <a:rPr lang="en" sz="1000" u="none" cap="none" strike="noStrik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Recycle.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Verdana"/>
                        <a:buNone/>
                      </a:pPr>
                      <a:r>
                        <a:rPr lang="en" sz="1000" u="none" cap="none" strike="noStrik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Clean up after self.</a:t>
                      </a:r>
                      <a:endParaRPr sz="1400" u="none" cap="none" strike="noStrike"/>
                    </a:p>
                  </a:txBody>
                  <a:tcPr marT="27100" marB="27100" marR="27100" marL="2710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Verdana"/>
                        <a:buNone/>
                      </a:pPr>
                      <a:r>
                        <a:rPr lang="en" sz="1000" u="none" cap="none" strike="noStrik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Pick up litter.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Verdana"/>
                        <a:buNone/>
                      </a:pPr>
                      <a:r>
                        <a:rPr lang="en" sz="1000" u="none" cap="none" strike="noStrik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Maintain physical space.</a:t>
                      </a:r>
                      <a:endParaRPr sz="1400" u="none" cap="none" strike="noStrike"/>
                    </a:p>
                  </a:txBody>
                  <a:tcPr marT="27100" marB="27100" marR="27100" marL="2710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Verdana"/>
                        <a:buNone/>
                      </a:pPr>
                      <a:r>
                        <a:rPr lang="en" sz="1000" u="none" cap="none" strike="noStrik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Use equipment properly.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Verdana"/>
                        <a:buNone/>
                      </a:pPr>
                      <a:r>
                        <a:rPr lang="en" sz="1000" u="none" cap="none" strike="noStrik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Put litter in garbage can.</a:t>
                      </a:r>
                      <a:endParaRPr sz="1400" u="none" cap="none" strike="noStrike"/>
                    </a:p>
                  </a:txBody>
                  <a:tcPr marT="27100" marB="27100" marR="27100" marL="2710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Verdana"/>
                        <a:buNone/>
                      </a:pPr>
                      <a:r>
                        <a:rPr lang="en" sz="1000" u="none" cap="none" strike="noStrik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Replace trays &amp; utensils.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Verdana"/>
                        <a:buNone/>
                      </a:pPr>
                      <a:r>
                        <a:rPr lang="en" sz="1000" u="none" cap="none" strike="noStrik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Clean up eating area.</a:t>
                      </a:r>
                      <a:endParaRPr sz="1400" u="none" cap="none" strike="noStrike"/>
                    </a:p>
                  </a:txBody>
                  <a:tcPr marT="27100" marB="27100" marR="27100" marL="2710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Verdana"/>
                        <a:buNone/>
                      </a:pPr>
                      <a:r>
                        <a:rPr lang="en" sz="1000" u="none" cap="none" strike="noStrik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Push in chairs.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Verdana"/>
                        <a:buNone/>
                      </a:pPr>
                      <a:r>
                        <a:rPr lang="en" sz="1000" u="none" cap="none" strike="noStrik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Treat books carefully.</a:t>
                      </a:r>
                      <a:endParaRPr sz="1400" u="none" cap="none" strike="noStrike"/>
                    </a:p>
                  </a:txBody>
                  <a:tcPr marT="27100" marB="27100" marR="27100" marL="2710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Verdana"/>
                        <a:buNone/>
                      </a:pPr>
                      <a:r>
                        <a:rPr lang="en" sz="1000" u="none" cap="none" strike="noStrik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Pick up.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Verdana"/>
                        <a:buNone/>
                      </a:pPr>
                      <a:r>
                        <a:rPr lang="en" sz="1000" u="none" cap="none" strike="noStrik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Treat chairs appropriately.</a:t>
                      </a:r>
                      <a:endParaRPr sz="1400" u="none" cap="none" strike="noStrike"/>
                    </a:p>
                  </a:txBody>
                  <a:tcPr marT="27100" marB="27100" marR="27100" marL="2710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Verdana"/>
                        <a:buNone/>
                      </a:pPr>
                      <a:r>
                        <a:rPr lang="en" sz="1000" u="none" cap="none" strike="noStrik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Wipe your feet.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Verdana"/>
                        <a:buNone/>
                      </a:pPr>
                      <a:r>
                        <a:rPr lang="en" sz="1000" u="none" cap="none" strike="noStrik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 appropriately.</a:t>
                      </a:r>
                      <a:endParaRPr sz="1400" u="none" cap="none" strike="noStrike"/>
                    </a:p>
                  </a:txBody>
                  <a:tcPr marT="27100" marB="27100" marR="27100" marL="27100" anchor="ctr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pSp>
        <p:nvGrpSpPr>
          <p:cNvPr id="474" name="Google Shape;474;p5"/>
          <p:cNvGrpSpPr/>
          <p:nvPr/>
        </p:nvGrpSpPr>
        <p:grpSpPr>
          <a:xfrm>
            <a:off x="1677007" y="2423655"/>
            <a:ext cx="3366116" cy="2197761"/>
            <a:chOff x="-58" y="-94"/>
            <a:chExt cx="3366116" cy="2197761"/>
          </a:xfrm>
        </p:grpSpPr>
        <p:sp>
          <p:nvSpPr>
            <p:cNvPr id="475" name="Google Shape;475;p5"/>
            <p:cNvSpPr/>
            <p:nvPr/>
          </p:nvSpPr>
          <p:spPr>
            <a:xfrm rot="-1125077">
              <a:off x="119356" y="469136"/>
              <a:ext cx="3127287" cy="1259301"/>
            </a:xfrm>
            <a:prstGeom prst="leftArrow">
              <a:avLst>
                <a:gd fmla="val 50000" name="adj1"/>
                <a:gd fmla="val 50000" name="adj2"/>
              </a:avLst>
            </a:prstGeom>
            <a:gradFill>
              <a:gsLst>
                <a:gs pos="0">
                  <a:srgbClr val="B7FFC2"/>
                </a:gs>
                <a:gs pos="35000">
                  <a:srgbClr val="CBFFD1"/>
                </a:gs>
                <a:gs pos="100000">
                  <a:srgbClr val="EAFFEA"/>
                </a:gs>
              </a:gsLst>
              <a:lin ang="16200038" scaled="0"/>
            </a:gradFill>
            <a:ln cap="flat" cmpd="sng" w="9525">
              <a:solidFill>
                <a:srgbClr val="8FD599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38100" rotWithShape="0" dir="5400000" dist="20000">
                <a:srgbClr val="000000">
                  <a:alpha val="33725"/>
                </a:srgbClr>
              </a:outerShdw>
            </a:effectLst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Verdana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476" name="Google Shape;476;p5"/>
            <p:cNvSpPr txBox="1"/>
            <p:nvPr/>
          </p:nvSpPr>
          <p:spPr>
            <a:xfrm rot="-1124860">
              <a:off x="476356" y="792972"/>
              <a:ext cx="2711567" cy="51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675" lIns="45675" spcFirstLastPara="1" rIns="45675" wrap="square" tIns="45675">
              <a:spAutoFit/>
            </a:bodyPr>
            <a:lstStyle/>
            <a:p>
              <a:pPr indent="0" lvl="2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Verdana"/>
                <a:buNone/>
              </a:pPr>
              <a:r>
                <a:rPr b="0" i="0" lang="en" sz="2700" u="none" cap="none" strike="noStrike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rPr>
                <a:t>Expectations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77" name="Google Shape;477;p5"/>
          <p:cNvSpPr txBox="1"/>
          <p:nvPr>
            <p:ph type="title"/>
          </p:nvPr>
        </p:nvSpPr>
        <p:spPr>
          <a:xfrm>
            <a:off x="228599" y="228600"/>
            <a:ext cx="8686800" cy="1143000"/>
          </a:xfrm>
          <a:prstGeom prst="rect">
            <a:avLst/>
          </a:prstGeom>
          <a:solidFill>
            <a:srgbClr val="A9DCF2">
              <a:alpha val="64313"/>
            </a:srgbClr>
          </a:solidFill>
          <a:ln>
            <a:noFill/>
          </a:ln>
        </p:spPr>
        <p:txBody>
          <a:bodyPr anchorCtr="0" anchor="ctr" bIns="45675" lIns="45675" spcFirstLastPara="1" rIns="45675" wrap="square" tIns="45675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Verdana"/>
              <a:buNone/>
            </a:pPr>
            <a:r>
              <a:rPr lang="en">
                <a:solidFill>
                  <a:srgbClr val="000000"/>
                </a:solidFill>
              </a:rPr>
              <a:t>School-wide Matrix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10b473cf247_0_3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rgbClr val="A9DCF2">
              <a:alpha val="6431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"/>
              <a:t>Classroom Expectations: </a:t>
            </a:r>
            <a:endParaRPr/>
          </a:p>
        </p:txBody>
      </p:sp>
      <p:pic>
        <p:nvPicPr>
          <p:cNvPr id="484" name="Google Shape;484;g10b473cf247_0_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570038"/>
            <a:ext cx="8839198" cy="43507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0" name="Google Shape;490;g10c74994bb7_0_291"/>
          <p:cNvGraphicFramePr/>
          <p:nvPr/>
        </p:nvGraphicFramePr>
        <p:xfrm>
          <a:off x="152400" y="15370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{06D25A31-8314-48F4-BEB1-CCBEB471B2C1}</a:tableStyleId>
              </a:tblPr>
              <a:tblGrid>
                <a:gridCol w="641600"/>
                <a:gridCol w="1796550"/>
                <a:gridCol w="2100050"/>
                <a:gridCol w="1998750"/>
                <a:gridCol w="2272950"/>
              </a:tblGrid>
              <a:tr h="417800">
                <a:tc gridSpan="2" row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200"/>
                        <a:buFont typeface="Calibri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FF99"/>
                    </a:solidFill>
                  </a:tcPr>
                </a:tc>
                <a:tc rowSpan="2" hMerge="1"/>
                <a:tc gridSpan="3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b="1" lang="en" sz="1200" u="none" cap="none" strike="noStrik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CLASSROOM PROCEDURES</a:t>
                      </a:r>
                      <a:endParaRPr b="1" i="0" sz="12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CC"/>
                    </a:solidFill>
                  </a:tcPr>
                </a:tc>
                <a:tc hMerge="1"/>
                <a:tc hMerge="1"/>
              </a:tr>
              <a:tr h="685100">
                <a:tc gridSpan="2" vMerge="1"/>
                <a:tc hMerge="1" vMerge="1"/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rPr b="1" lang="en" sz="1200" u="none" cap="none" strike="noStrik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SMALL GROUP INSTRUCTION</a:t>
                      </a:r>
                      <a:endParaRPr b="1" i="0" sz="12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rPr b="1" lang="en" sz="1200" u="none" cap="none" strike="noStrik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HOW TO ASK FOR HELP</a:t>
                      </a:r>
                      <a:endParaRPr b="1" i="0" sz="12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rPr b="1" lang="en" sz="1200" u="none" cap="none" strike="noStrik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WHEN I FEEL UPSET/ FRUSTRATED</a:t>
                      </a:r>
                      <a:endParaRPr b="1" i="0" sz="12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CC"/>
                    </a:solidFill>
                  </a:tcPr>
                </a:tc>
              </a:tr>
              <a:tr h="1319450">
                <a:tc rowSpan="3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t/>
                      </a:r>
                      <a:endParaRPr b="0" i="0" sz="20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rPr b="1" i="0" lang="en" sz="1200" u="none" cap="none" strike="noStrik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Respect</a:t>
                      </a:r>
                      <a:endParaRPr b="1" i="0" sz="12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b="1" lang="en" sz="1200" u="none" cap="none" strike="noStrik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LISTEN TO PEERS WHEN THEY SPEAK</a:t>
                      </a:r>
                      <a:endParaRPr b="1" sz="12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b="1" sz="12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b="1" lang="en" sz="1200" u="none" cap="none" strike="noStrik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USE KIND WORDS </a:t>
                      </a:r>
                      <a:endParaRPr b="1" sz="12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b="1" i="0" sz="1200" u="none" cap="none" strike="noStrike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b="1" lang="en" sz="1200" u="none" cap="none" strike="noStrik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RAISE HAND OR USE PRIVATE SIGNAL TO GAIN TEACHERS ATTENTION</a:t>
                      </a:r>
                      <a:endParaRPr b="1" sz="12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b="1" i="0" sz="1200" u="none" cap="none" strike="noStrike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b="1" lang="en" sz="1200" u="none" cap="none" strike="noStrik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COMMUNICATE WITH TEACHER/ADULT</a:t>
                      </a:r>
                      <a:endParaRPr b="1" sz="12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b="1" sz="12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b="1" lang="en" sz="1200" u="none" cap="none" strike="noStrik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USE KIND WORDS</a:t>
                      </a:r>
                      <a:endParaRPr b="1" sz="12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b="1" i="0" sz="1200" u="none" cap="none" strike="noStrike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1338825"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rPr b="1" i="0" lang="en" sz="1200" u="none" cap="none" strike="noStrik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Responsible</a:t>
                      </a:r>
                      <a:endParaRPr b="1" i="0" sz="12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b="1" sz="12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b="1" lang="en" sz="1200" u="none" cap="none" strike="noStrik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KEEP UP WITH YOUR MATERIALS</a:t>
                      </a:r>
                      <a:endParaRPr b="1" sz="12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b="1" i="0" sz="1200" u="none" cap="none" strike="noStrike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b="1" lang="en" sz="1200" u="none" cap="none" strike="noStrik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WAIT FOR TEACHER ACKNOWLEDGEMENT</a:t>
                      </a:r>
                      <a:endParaRPr b="1" i="0" sz="12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b="1" lang="en" sz="1200" u="none" cap="none" strike="noStrik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IDENTIFY EMOTION </a:t>
                      </a:r>
                      <a:endParaRPr b="1" i="0" sz="1200" u="none" cap="none" strike="noStrike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1337350"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rPr b="1" i="0" lang="en" sz="1200" u="none" cap="none" strike="noStrik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Safe</a:t>
                      </a:r>
                      <a:endParaRPr b="1" i="0" sz="12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b="1" lang="en" sz="1200" u="none" cap="none" strike="noStrik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WALK WHEN MOVING AROUND THE CLASSROOM</a:t>
                      </a:r>
                      <a:endParaRPr b="1" i="0" sz="12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b="1" lang="en" sz="1200" u="none" cap="none" strike="noStrik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USE QUIET VOICE </a:t>
                      </a:r>
                      <a:endParaRPr b="1" sz="12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b="1" i="0" sz="12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b="1" lang="en" sz="1200" u="none" cap="none" strike="noStrik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USE COPING STRATEGY</a:t>
                      </a:r>
                      <a:endParaRPr b="1" sz="12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sp>
        <p:nvSpPr>
          <p:cNvPr id="491" name="Google Shape;491;g10c74994bb7_0_291"/>
          <p:cNvSpPr/>
          <p:nvPr/>
        </p:nvSpPr>
        <p:spPr>
          <a:xfrm>
            <a:off x="211138" y="8043755"/>
            <a:ext cx="2196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br>
              <a:rPr b="0" i="0" lang="en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0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2" name="Google Shape;492;g10c74994bb7_0_291"/>
          <p:cNvSpPr txBox="1"/>
          <p:nvPr/>
        </p:nvSpPr>
        <p:spPr>
          <a:xfrm rot="-5400000">
            <a:off x="-1199350" y="4373199"/>
            <a:ext cx="3409500" cy="4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EXPECTATIONS</a:t>
            </a:r>
            <a:endParaRPr b="1" i="0" sz="2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93" name="Google Shape;493;g10c74994bb7_0_2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64688" y="0"/>
            <a:ext cx="0" cy="1646238"/>
          </a:xfrm>
          <a:prstGeom prst="rect">
            <a:avLst/>
          </a:prstGeom>
          <a:noFill/>
          <a:ln>
            <a:noFill/>
          </a:ln>
        </p:spPr>
      </p:pic>
      <p:sp>
        <p:nvSpPr>
          <p:cNvPr id="494" name="Google Shape;494;g10c74994bb7_0_291"/>
          <p:cNvSpPr txBox="1"/>
          <p:nvPr>
            <p:ph type="title"/>
          </p:nvPr>
        </p:nvSpPr>
        <p:spPr>
          <a:xfrm>
            <a:off x="228600" y="228600"/>
            <a:ext cx="8686800" cy="1143000"/>
          </a:xfrm>
          <a:prstGeom prst="rect">
            <a:avLst/>
          </a:prstGeom>
          <a:solidFill>
            <a:srgbClr val="A9DCF2">
              <a:alpha val="66666"/>
            </a:srgbClr>
          </a:solidFill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">
                <a:solidFill>
                  <a:srgbClr val="000000"/>
                </a:solidFill>
              </a:rPr>
              <a:t>Classroom Matrix:  </a:t>
            </a:r>
            <a:r>
              <a:rPr i="1" lang="en">
                <a:solidFill>
                  <a:srgbClr val="000000"/>
                </a:solidFill>
              </a:rPr>
              <a:t>Routines</a:t>
            </a:r>
            <a:endParaRPr i="1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10e9df14e09_0_516"/>
          <p:cNvSpPr txBox="1"/>
          <p:nvPr>
            <p:ph type="title"/>
          </p:nvPr>
        </p:nvSpPr>
        <p:spPr>
          <a:xfrm>
            <a:off x="228600" y="171450"/>
            <a:ext cx="8686800" cy="857700"/>
          </a:xfrm>
          <a:prstGeom prst="rect">
            <a:avLst/>
          </a:prstGeom>
          <a:solidFill>
            <a:srgbClr val="A9DCF2">
              <a:alpha val="66666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">
                <a:solidFill>
                  <a:srgbClr val="000000"/>
                </a:solidFill>
              </a:rPr>
              <a:t>Establishing a Sense of Safety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501" name="Google Shape;501;g10e9df14e09_0_516"/>
          <p:cNvSpPr txBox="1"/>
          <p:nvPr>
            <p:ph idx="1" type="body"/>
          </p:nvPr>
        </p:nvSpPr>
        <p:spPr>
          <a:xfrm>
            <a:off x="228600" y="1200167"/>
            <a:ext cx="8686800" cy="49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400"/>
              <a:buChar char="•"/>
            </a:pPr>
            <a:r>
              <a:rPr lang="en" sz="2400"/>
              <a:t>Focus on positive relationships </a:t>
            </a:r>
            <a:endParaRPr sz="2400"/>
          </a:p>
          <a:p>
            <a:pPr indent="0" lvl="0" marL="3429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400"/>
          </a:p>
          <a:p>
            <a:pPr indent="-3810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400"/>
              <a:buChar char="•"/>
            </a:pPr>
            <a:r>
              <a:rPr lang="en" sz="2400"/>
              <a:t>Set up a trauma-sensitive physical environment</a:t>
            </a:r>
            <a:endParaRPr sz="2400"/>
          </a:p>
          <a:p>
            <a:pPr indent="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400"/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" sz="2400"/>
              <a:t>Define, teach, &amp;  acknowledge appropriate behavior</a:t>
            </a:r>
            <a:endParaRPr sz="2400"/>
          </a:p>
          <a:p>
            <a:pPr indent="-3810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–"/>
            </a:pPr>
            <a:r>
              <a:rPr lang="en" sz="2400"/>
              <a:t>Class expectations and norms</a:t>
            </a:r>
            <a:endParaRPr sz="2400"/>
          </a:p>
          <a:p>
            <a:pPr indent="0" lvl="0" marL="3429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400"/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" sz="2400"/>
              <a:t>Practice active supervision</a:t>
            </a:r>
            <a:endParaRPr sz="2400"/>
          </a:p>
          <a:p>
            <a:pPr indent="0" lvl="0" marL="7429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400"/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" sz="2400"/>
              <a:t>Establish routines and procedures </a:t>
            </a:r>
            <a:endParaRPr sz="2400"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400"/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" sz="2400"/>
              <a:t>Consider structures to support SEL (Class meeting structure)</a:t>
            </a:r>
            <a:endParaRPr sz="2400"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4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"/>
          <p:cNvSpPr txBox="1"/>
          <p:nvPr>
            <p:ph type="title"/>
          </p:nvPr>
        </p:nvSpPr>
        <p:spPr>
          <a:xfrm>
            <a:off x="228600" y="228600"/>
            <a:ext cx="8686799" cy="1143000"/>
          </a:xfrm>
          <a:prstGeom prst="rect">
            <a:avLst/>
          </a:prstGeom>
          <a:solidFill>
            <a:srgbClr val="A9DCF2">
              <a:alpha val="6431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5775"/>
              </a:buClr>
              <a:buSzPts val="4000"/>
              <a:buFont typeface="Verdana"/>
              <a:buNone/>
            </a:pPr>
            <a:r>
              <a:rPr lang="en">
                <a:solidFill>
                  <a:schemeClr val="dk1"/>
                </a:solidFill>
              </a:rPr>
              <a:t>2022…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35" name="Google Shape;235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0800" y="1499325"/>
            <a:ext cx="8342400" cy="469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d1ca4028fe_0_9"/>
          <p:cNvSpPr txBox="1"/>
          <p:nvPr>
            <p:ph type="title"/>
          </p:nvPr>
        </p:nvSpPr>
        <p:spPr>
          <a:xfrm>
            <a:off x="228600" y="228600"/>
            <a:ext cx="8686800" cy="1143000"/>
          </a:xfrm>
          <a:prstGeom prst="rect">
            <a:avLst/>
          </a:prstGeom>
          <a:solidFill>
            <a:srgbClr val="A9DCF2">
              <a:alpha val="6431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">
                <a:solidFill>
                  <a:schemeClr val="dk1"/>
                </a:solidFill>
              </a:rPr>
              <a:t>Who Has? 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508" name="Google Shape;508;gd1ca4028fe_0_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943600"/>
            <a:ext cx="1404257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gd1ca4028fe_0_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8600" y="1495625"/>
            <a:ext cx="7635167" cy="4294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gd1ca4028fe_0_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351955" y="228600"/>
            <a:ext cx="1792046" cy="11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511" name="Google Shape;511;gd1ca4028fe_0_9"/>
          <p:cNvSpPr txBox="1"/>
          <p:nvPr/>
        </p:nvSpPr>
        <p:spPr>
          <a:xfrm>
            <a:off x="1934300" y="5978775"/>
            <a:ext cx="5920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Ways to build positive environments. </a:t>
            </a:r>
            <a:endParaRPr b="0" i="0" sz="29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112572fd822_2_2"/>
          <p:cNvSpPr txBox="1"/>
          <p:nvPr>
            <p:ph type="title"/>
          </p:nvPr>
        </p:nvSpPr>
        <p:spPr>
          <a:xfrm>
            <a:off x="228600" y="228600"/>
            <a:ext cx="8686800" cy="1143000"/>
          </a:xfrm>
          <a:prstGeom prst="rect">
            <a:avLst/>
          </a:prstGeom>
          <a:solidFill>
            <a:srgbClr val="A9DCF2">
              <a:alpha val="6431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">
                <a:solidFill>
                  <a:schemeClr val="dk1"/>
                </a:solidFill>
              </a:rPr>
              <a:t>Ted on: Engaging Students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518" name="Google Shape;518;g112572fd822_2_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" y="1371602"/>
            <a:ext cx="8128001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19"/>
          <p:cNvSpPr txBox="1"/>
          <p:nvPr>
            <p:ph type="title"/>
          </p:nvPr>
        </p:nvSpPr>
        <p:spPr>
          <a:xfrm>
            <a:off x="228599" y="228600"/>
            <a:ext cx="8686801" cy="1143000"/>
          </a:xfrm>
          <a:prstGeom prst="rect">
            <a:avLst/>
          </a:prstGeom>
          <a:solidFill>
            <a:srgbClr val="A9DCF2">
              <a:alpha val="64313"/>
            </a:srgbClr>
          </a:solidFill>
          <a:ln>
            <a:noFill/>
          </a:ln>
        </p:spPr>
        <p:txBody>
          <a:bodyPr anchorCtr="0" anchor="ctr" bIns="45675" lIns="45675" spcFirstLastPara="1" rIns="45675" wrap="square" tIns="45675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Verdana"/>
              <a:buNone/>
            </a:pPr>
            <a:r>
              <a:rPr lang="en">
                <a:solidFill>
                  <a:srgbClr val="000000"/>
                </a:solidFill>
              </a:rPr>
              <a:t>Routines and Procedures</a:t>
            </a:r>
            <a:endParaRPr/>
          </a:p>
        </p:txBody>
      </p:sp>
      <p:sp>
        <p:nvSpPr>
          <p:cNvPr id="524" name="Google Shape;524;p19"/>
          <p:cNvSpPr txBox="1"/>
          <p:nvPr>
            <p:ph idx="1" type="body"/>
          </p:nvPr>
        </p:nvSpPr>
        <p:spPr>
          <a:xfrm>
            <a:off x="228600" y="1371600"/>
            <a:ext cx="4463716" cy="472841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60900" lIns="60900" spcFirstLastPara="1" rIns="60900" wrap="square" tIns="60900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b="1" lang="en" sz="2400"/>
              <a:t>Classroom Procedures</a:t>
            </a:r>
            <a:r>
              <a:rPr lang="en" sz="2400">
                <a:solidFill>
                  <a:srgbClr val="074A24"/>
                </a:solidFill>
              </a:rPr>
              <a:t> </a:t>
            </a:r>
            <a:r>
              <a:rPr b="0" lang="en" sz="2400"/>
              <a:t>are steps for accomplishing classroom tasks; they</a:t>
            </a:r>
            <a:endParaRPr sz="24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 sz="2400"/>
              <a:t>explain the accepted process for carrying out a specific activity such as:</a:t>
            </a:r>
            <a:endParaRPr sz="2400"/>
          </a:p>
          <a:p>
            <a:pPr indent="-486822" lvl="1" marL="1219169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2400"/>
              <a:buFont typeface="Verdana"/>
              <a:buChar char="❏"/>
            </a:pPr>
            <a:r>
              <a:rPr lang="en" sz="2400"/>
              <a:t>Walking in the hallway</a:t>
            </a:r>
            <a:endParaRPr sz="2400"/>
          </a:p>
          <a:p>
            <a:pPr indent="-486822" lvl="1" marL="121916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Verdana"/>
              <a:buChar char="❏"/>
            </a:pPr>
            <a:r>
              <a:rPr lang="en" sz="2400"/>
              <a:t>Using lockers</a:t>
            </a:r>
            <a:endParaRPr/>
          </a:p>
          <a:p>
            <a:pPr indent="-486822" lvl="1" marL="121916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Verdana"/>
              <a:buChar char="❏"/>
            </a:pPr>
            <a:r>
              <a:rPr lang="en" sz="2400"/>
              <a:t>Sharpening pencils</a:t>
            </a:r>
            <a:endParaRPr/>
          </a:p>
        </p:txBody>
      </p:sp>
      <p:grpSp>
        <p:nvGrpSpPr>
          <p:cNvPr id="525" name="Google Shape;525;p19"/>
          <p:cNvGrpSpPr/>
          <p:nvPr/>
        </p:nvGrpSpPr>
        <p:grpSpPr>
          <a:xfrm>
            <a:off x="4812631" y="1371599"/>
            <a:ext cx="4102769" cy="4728412"/>
            <a:chOff x="0" y="0"/>
            <a:chExt cx="4102768" cy="4728411"/>
          </a:xfrm>
        </p:grpSpPr>
        <p:sp>
          <p:nvSpPr>
            <p:cNvPr id="526" name="Google Shape;526;p19"/>
            <p:cNvSpPr/>
            <p:nvPr/>
          </p:nvSpPr>
          <p:spPr>
            <a:xfrm>
              <a:off x="0" y="0"/>
              <a:ext cx="4102768" cy="4728411"/>
            </a:xfrm>
            <a:prstGeom prst="rect">
              <a:avLst/>
            </a:prstGeom>
            <a:solidFill>
              <a:srgbClr val="D8D8D8">
                <a:alpha val="67058"/>
              </a:srgbClr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Verdana"/>
                <a:buNone/>
              </a:pPr>
              <a:r>
                <a:t/>
              </a:r>
              <a:endParaRPr b="0" i="0" sz="2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527" name="Google Shape;527;p19"/>
            <p:cNvSpPr txBox="1"/>
            <p:nvPr/>
          </p:nvSpPr>
          <p:spPr>
            <a:xfrm>
              <a:off x="65737" y="4762"/>
              <a:ext cx="3971400" cy="438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0900" lIns="60900" spcFirstLastPara="1" rIns="60900" wrap="square" tIns="60900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Verdana"/>
                <a:buNone/>
              </a:pPr>
              <a:r>
                <a:rPr b="1" i="0" lang="en" sz="2400" u="none" cap="none" strike="noStrike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rPr>
                <a:t>Routines</a:t>
              </a:r>
              <a:r>
                <a:rPr b="1" i="0" lang="en" sz="2400" u="none" cap="none" strike="noStrike">
                  <a:solidFill>
                    <a:srgbClr val="0000FF"/>
                  </a:solidFill>
                  <a:latin typeface="Verdana"/>
                  <a:ea typeface="Verdana"/>
                  <a:cs typeface="Verdana"/>
                  <a:sym typeface="Verdana"/>
                </a:rPr>
                <a:t> </a:t>
              </a:r>
              <a:r>
                <a:rPr b="0" i="0" lang="en" sz="2400" u="none" cap="none" strike="noStrike">
                  <a:solidFill>
                    <a:srgbClr val="00212C"/>
                  </a:solidFill>
                  <a:latin typeface="Verdana"/>
                  <a:ea typeface="Verdana"/>
                  <a:cs typeface="Verdana"/>
                  <a:sym typeface="Verdana"/>
                </a:rPr>
                <a:t>are procedures that are used on a consistent basis, such as: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381000" lvl="0" marL="91440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12C"/>
                </a:buClr>
                <a:buSzPts val="2400"/>
                <a:buFont typeface="Verdana"/>
                <a:buChar char="❏"/>
              </a:pPr>
              <a:r>
                <a:rPr b="0" i="0" lang="en" sz="2400" u="none" cap="none" strike="noStrike">
                  <a:solidFill>
                    <a:srgbClr val="00212C"/>
                  </a:solidFill>
                  <a:latin typeface="Verdana"/>
                  <a:ea typeface="Verdana"/>
                  <a:cs typeface="Verdana"/>
                  <a:sym typeface="Verdana"/>
                </a:rPr>
                <a:t>When students arrive to class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381000" lvl="0" marL="91440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12C"/>
                </a:buClr>
                <a:buSzPts val="2400"/>
                <a:buFont typeface="Verdana"/>
                <a:buChar char="❏"/>
              </a:pPr>
              <a:r>
                <a:rPr b="0" i="0" lang="en" sz="2400" u="none" cap="none" strike="noStrike">
                  <a:solidFill>
                    <a:srgbClr val="00212C"/>
                  </a:solidFill>
                  <a:latin typeface="Verdana"/>
                  <a:ea typeface="Verdana"/>
                  <a:cs typeface="Verdana"/>
                  <a:sym typeface="Verdana"/>
                </a:rPr>
                <a:t>During in-class transitions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381000" lvl="0" marL="91440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12C"/>
                </a:buClr>
                <a:buSzPts val="2400"/>
                <a:buFont typeface="Verdana"/>
                <a:buChar char="❏"/>
              </a:pPr>
              <a:r>
                <a:rPr b="0" i="0" lang="en" sz="2400" u="none" cap="none" strike="noStrike">
                  <a:solidFill>
                    <a:srgbClr val="00212C"/>
                  </a:solidFill>
                  <a:latin typeface="Verdana"/>
                  <a:ea typeface="Verdana"/>
                  <a:cs typeface="Verdana"/>
                  <a:sym typeface="Verdana"/>
                </a:rPr>
                <a:t>At dismissal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15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Verdana"/>
                <a:buNone/>
              </a:pPr>
              <a:r>
                <a:t/>
              </a:r>
              <a:endParaRPr b="0" i="0" sz="2400" u="none" cap="none" strike="noStrike">
                <a:solidFill>
                  <a:srgbClr val="00212C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86343824d1_1_212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  <a:solidFill>
            <a:srgbClr val="A9DCF2">
              <a:alpha val="63137"/>
            </a:srgbClr>
          </a:solidFill>
          <a:ln>
            <a:noFill/>
          </a:ln>
        </p:spPr>
        <p:txBody>
          <a:bodyPr anchorCtr="0" anchor="ctr" bIns="45675" lIns="45675" spcFirstLastPara="1" rIns="45675" wrap="square" tIns="45675">
            <a:normAutofit fontScale="900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11111"/>
              <a:buFont typeface="Verdana"/>
              <a:buNone/>
            </a:pPr>
            <a:r>
              <a:rPr lang="en" sz="3759"/>
              <a:t>Explicit Teaching in Every Routine</a:t>
            </a:r>
            <a:endParaRPr/>
          </a:p>
        </p:txBody>
      </p:sp>
      <p:sp>
        <p:nvSpPr>
          <p:cNvPr id="533" name="Google Shape;533;g86343824d1_1_212"/>
          <p:cNvSpPr txBox="1"/>
          <p:nvPr/>
        </p:nvSpPr>
        <p:spPr>
          <a:xfrm>
            <a:off x="565485" y="2114589"/>
            <a:ext cx="7928810" cy="3596601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Verdana"/>
              <a:buNone/>
            </a:pPr>
            <a:r>
              <a:rPr b="1" i="0" lang="en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I do- </a:t>
            </a:r>
            <a:r>
              <a:rPr b="0" i="0" lang="en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informing, explaining, modeling, and providing examples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Verdana"/>
              <a:buNone/>
            </a:pPr>
            <a:r>
              <a:rPr b="1" i="0" lang="en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We do- </a:t>
            </a:r>
            <a:r>
              <a:rPr b="0" i="0" lang="en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working together to complete the steps of a particular task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Verdana"/>
              <a:buNone/>
            </a:pPr>
            <a:r>
              <a:rPr b="1" i="0" lang="en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You do- </a:t>
            </a:r>
            <a:r>
              <a:rPr b="0" i="0" lang="en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students practice what was taught by themselves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10e9df14e09_0_75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rgbClr val="A9DCF2">
              <a:alpha val="64705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b="1" lang="en" sz="38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      </a:t>
            </a:r>
            <a:r>
              <a:rPr lang="en" sz="3800">
                <a:solidFill>
                  <a:srgbClr val="000000"/>
                </a:solidFill>
              </a:rPr>
              <a:t>Behavior Can Be Taught</a:t>
            </a:r>
            <a:endParaRPr sz="3800">
              <a:solidFill>
                <a:srgbClr val="000000"/>
              </a:solidFill>
            </a:endParaRPr>
          </a:p>
        </p:txBody>
      </p:sp>
      <p:sp>
        <p:nvSpPr>
          <p:cNvPr id="539" name="Google Shape;539;g10e9df14e09_0_754"/>
          <p:cNvSpPr txBox="1"/>
          <p:nvPr>
            <p:ph idx="4294967295" type="body"/>
          </p:nvPr>
        </p:nvSpPr>
        <p:spPr>
          <a:xfrm>
            <a:off x="457200" y="1626325"/>
            <a:ext cx="8229600" cy="454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06400" lvl="0" marL="4572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Verdana"/>
              <a:buChar char="•"/>
            </a:pPr>
            <a:r>
              <a:rPr lang="en" sz="28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Direct Instruction</a:t>
            </a:r>
            <a:endParaRPr sz="28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406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Verdana"/>
              <a:buChar char="•"/>
            </a:pPr>
            <a:r>
              <a:rPr lang="en" sz="28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Modeling</a:t>
            </a:r>
            <a:endParaRPr sz="28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406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Verdana"/>
              <a:buChar char="•"/>
            </a:pPr>
            <a:r>
              <a:rPr lang="en" sz="28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Practice </a:t>
            </a:r>
            <a:endParaRPr sz="28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406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Verdana"/>
              <a:buChar char="•"/>
            </a:pPr>
            <a:r>
              <a:rPr lang="en" sz="28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Feedback/Acknowledgement</a:t>
            </a:r>
            <a:endParaRPr sz="28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406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Verdana"/>
              <a:buChar char="•"/>
            </a:pPr>
            <a:r>
              <a:rPr lang="en" sz="28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Error Correction</a:t>
            </a:r>
            <a:endParaRPr sz="28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406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Verdana"/>
              <a:buChar char="•"/>
            </a:pPr>
            <a:r>
              <a:rPr lang="en" sz="28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Re-teaching</a:t>
            </a:r>
            <a:endParaRPr/>
          </a:p>
          <a:p>
            <a:pPr indent="0" lvl="0" marL="50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</a:pPr>
            <a:r>
              <a:t/>
            </a:r>
            <a:endParaRPr sz="28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10e9df14e09_0_760"/>
          <p:cNvSpPr txBox="1"/>
          <p:nvPr>
            <p:ph idx="4294967295" type="body"/>
          </p:nvPr>
        </p:nvSpPr>
        <p:spPr>
          <a:xfrm>
            <a:off x="457201" y="1600201"/>
            <a:ext cx="82296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93700" lvl="0" marL="4572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Verdana"/>
              <a:buChar char="•"/>
            </a:pPr>
            <a:r>
              <a:rPr lang="en" sz="26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Behavior change can be quick, or it can be incremental and take time.</a:t>
            </a:r>
            <a:endParaRPr sz="26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 sz="26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93700" lvl="0" marL="4572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Verdana"/>
              <a:buChar char="•"/>
            </a:pPr>
            <a:r>
              <a:rPr lang="en" sz="26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Expected behavior can be maintained by reinforcement.</a:t>
            </a:r>
            <a:endParaRPr sz="26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 sz="26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93700" lvl="0" marL="4572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Verdana"/>
              <a:buChar char="•"/>
            </a:pPr>
            <a:r>
              <a:rPr lang="en" sz="26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For change to occur, you must address/ acknowledge setting events, skill deficits and functions of behavior.</a:t>
            </a:r>
            <a:endParaRPr sz="26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45" name="Google Shape;545;g10e9df14e09_0_76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rgbClr val="A9DCF2">
              <a:alpha val="65098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">
                <a:solidFill>
                  <a:srgbClr val="000000"/>
                </a:solidFill>
              </a:rPr>
              <a:t>Behavior Change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g10e9df14e09_0_792"/>
          <p:cNvSpPr txBox="1"/>
          <p:nvPr>
            <p:ph type="title"/>
          </p:nvPr>
        </p:nvSpPr>
        <p:spPr>
          <a:xfrm>
            <a:off x="228600" y="228600"/>
            <a:ext cx="8686800" cy="1143000"/>
          </a:xfrm>
          <a:prstGeom prst="rect">
            <a:avLst/>
          </a:prstGeom>
          <a:solidFill>
            <a:srgbClr val="A9DCF2">
              <a:alpha val="64705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">
                <a:solidFill>
                  <a:srgbClr val="000000"/>
                </a:solidFill>
              </a:rPr>
              <a:t>Replacement Behaviors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551" name="Google Shape;551;g10e9df14e09_0_792"/>
          <p:cNvSpPr txBox="1"/>
          <p:nvPr>
            <p:ph idx="1" type="body"/>
          </p:nvPr>
        </p:nvSpPr>
        <p:spPr>
          <a:xfrm>
            <a:off x="228600" y="1658600"/>
            <a:ext cx="4449000" cy="409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2400"/>
              <a:t>A </a:t>
            </a:r>
            <a:r>
              <a:rPr b="1" lang="en" sz="2400"/>
              <a:t>replacement behavior</a:t>
            </a:r>
            <a:r>
              <a:rPr lang="en" sz="2400"/>
              <a:t> is an alternative </a:t>
            </a:r>
            <a:r>
              <a:rPr b="1" lang="en" sz="2400"/>
              <a:t>behavior</a:t>
            </a:r>
            <a:r>
              <a:rPr lang="en" sz="2400"/>
              <a:t> that allows a student to meet the same need or achieve a similar outcome as the undesired </a:t>
            </a:r>
            <a:r>
              <a:rPr b="1" lang="en" sz="2400"/>
              <a:t>behavior</a:t>
            </a:r>
            <a:r>
              <a:rPr lang="en" sz="2400"/>
              <a:t> they are currently using.</a:t>
            </a:r>
            <a:endParaRPr sz="2400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</a:pPr>
            <a:r>
              <a:t/>
            </a:r>
            <a:endParaRPr sz="2200">
              <a:solidFill>
                <a:srgbClr val="000000"/>
              </a:solidFill>
            </a:endParaRPr>
          </a:p>
        </p:txBody>
      </p:sp>
      <p:pic>
        <p:nvPicPr>
          <p:cNvPr id="552" name="Google Shape;552;g10e9df14e09_0_79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30000" y="2258550"/>
            <a:ext cx="4161600" cy="2340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10e9df14e09_0_82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rgbClr val="A9DCF2">
              <a:alpha val="64705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">
                <a:solidFill>
                  <a:srgbClr val="000000"/>
                </a:solidFill>
              </a:rPr>
              <a:t>Important Consideration for Replacement Behaviors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558" name="Google Shape;558;g10e9df14e09_0_825"/>
          <p:cNvSpPr txBox="1"/>
          <p:nvPr>
            <p:ph idx="4294967295" type="body"/>
          </p:nvPr>
        </p:nvSpPr>
        <p:spPr>
          <a:xfrm>
            <a:off x="457200" y="1547600"/>
            <a:ext cx="8229600" cy="459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 sz="30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 sz="30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 sz="3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Remember that students, </a:t>
            </a:r>
            <a:endParaRPr sz="30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 sz="3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like adults, are not wired to </a:t>
            </a:r>
            <a:endParaRPr sz="30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 sz="3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be </a:t>
            </a:r>
            <a:r>
              <a:rPr b="1" lang="en" sz="3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one-time learners</a:t>
            </a:r>
            <a:r>
              <a:rPr lang="en" sz="3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. </a:t>
            </a:r>
            <a:endParaRPr sz="30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 sz="3000">
              <a:solidFill>
                <a:srgbClr val="000000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 sz="3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Teaching replacement behaviors allows you to </a:t>
            </a:r>
            <a:r>
              <a:rPr b="1" lang="en" sz="3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encourage behavioral learning so that students’ needs are fulfilled</a:t>
            </a:r>
            <a:r>
              <a:rPr lang="en" sz="3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, but it is done in a way that is more </a:t>
            </a:r>
            <a:r>
              <a:rPr b="1" lang="en" sz="3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pro-social</a:t>
            </a:r>
            <a:r>
              <a:rPr lang="en" sz="3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  <a:endParaRPr sz="30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59" name="Google Shape;559;g10e9df14e09_0_825"/>
          <p:cNvPicPr preferRelativeResize="0"/>
          <p:nvPr/>
        </p:nvPicPr>
        <p:blipFill rotWithShape="1">
          <a:blip r:embed="rId3">
            <a:alphaModFix/>
          </a:blip>
          <a:srcRect b="22118" l="0" r="0" t="12980"/>
          <a:stretch/>
        </p:blipFill>
        <p:spPr>
          <a:xfrm>
            <a:off x="6083925" y="1547600"/>
            <a:ext cx="2602875" cy="1820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276225">
              <a:srgbClr val="000000">
                <a:alpha val="48627"/>
              </a:srgbClr>
            </a:outerShdw>
          </a:effec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g10e9df14e09_0_770"/>
          <p:cNvSpPr txBox="1"/>
          <p:nvPr>
            <p:ph type="title"/>
          </p:nvPr>
        </p:nvSpPr>
        <p:spPr>
          <a:xfrm>
            <a:off x="228600" y="228600"/>
            <a:ext cx="8686800" cy="1143000"/>
          </a:xfrm>
          <a:prstGeom prst="rect">
            <a:avLst/>
          </a:prstGeom>
          <a:solidFill>
            <a:srgbClr val="A9DCF2">
              <a:alpha val="64705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</a:pPr>
            <a:r>
              <a:rPr lang="en">
                <a:solidFill>
                  <a:srgbClr val="000000"/>
                </a:solidFill>
              </a:rPr>
              <a:t>Teach Specific Skills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565" name="Google Shape;565;g10e9df14e09_0_770"/>
          <p:cNvSpPr txBox="1"/>
          <p:nvPr>
            <p:ph idx="1" type="body"/>
          </p:nvPr>
        </p:nvSpPr>
        <p:spPr>
          <a:xfrm>
            <a:off x="457201" y="1600201"/>
            <a:ext cx="8229600" cy="457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Verdana"/>
              <a:buChar char="•"/>
            </a:pPr>
            <a:r>
              <a:rPr lang="en"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Social Emotional skills</a:t>
            </a:r>
            <a:endParaRPr sz="24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810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Verdana"/>
              <a:buChar char="–"/>
            </a:pPr>
            <a:r>
              <a:rPr lang="en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Self Awareness</a:t>
            </a:r>
            <a:endParaRPr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810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Verdana"/>
              <a:buChar char="–"/>
            </a:pPr>
            <a:r>
              <a:rPr lang="en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Self Management</a:t>
            </a:r>
            <a:endParaRPr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810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Verdana"/>
              <a:buChar char="–"/>
            </a:pPr>
            <a:r>
              <a:rPr lang="en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Social Awareness</a:t>
            </a:r>
            <a:endParaRPr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810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Verdana"/>
              <a:buChar char="–"/>
            </a:pPr>
            <a:r>
              <a:rPr lang="en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Relationship skills</a:t>
            </a:r>
            <a:endParaRPr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810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Verdana"/>
              <a:buChar char="–"/>
            </a:pPr>
            <a:r>
              <a:rPr lang="en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Decision making skills</a:t>
            </a:r>
            <a:endParaRPr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Verdana"/>
              <a:buChar char="•"/>
            </a:pPr>
            <a:r>
              <a:rPr lang="en"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Replacement behaviors</a:t>
            </a:r>
            <a:endParaRPr sz="24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Verdana"/>
              <a:buChar char="•"/>
            </a:pPr>
            <a:r>
              <a:rPr lang="en"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Cueing and prompting </a:t>
            </a:r>
            <a:endParaRPr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66" name="Google Shape;566;g10e9df14e09_0_7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43663" y="1600200"/>
            <a:ext cx="2143125" cy="2133600"/>
          </a:xfrm>
          <a:prstGeom prst="rect">
            <a:avLst/>
          </a:prstGeom>
          <a:noFill/>
          <a:ln>
            <a:noFill/>
          </a:ln>
          <a:effectLst>
            <a:outerShdw blurRad="171450" rotWithShape="0" algn="bl" dir="19140000" dist="9525">
              <a:srgbClr val="000000"/>
            </a:outerShdw>
            <a:reflection blurRad="0" dir="0" dist="0" endA="0" endPos="6000" fadeDir="5400012" kx="0" rotWithShape="0" algn="bl" stPos="0" sy="-100000" ky="0"/>
          </a:effectLst>
        </p:spPr>
      </p:pic>
      <p:sp>
        <p:nvSpPr>
          <p:cNvPr id="567" name="Google Shape;567;g10e9df14e09_0_770"/>
          <p:cNvSpPr txBox="1"/>
          <p:nvPr/>
        </p:nvSpPr>
        <p:spPr>
          <a:xfrm>
            <a:off x="234675" y="6336850"/>
            <a:ext cx="1593300" cy="32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workbook</a:t>
            </a:r>
            <a:endParaRPr b="1" i="0" sz="1800" u="none" cap="none" strike="noStrik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g10e9df14e09_0_77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rgbClr val="A9DCF2">
              <a:alpha val="64705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">
                <a:solidFill>
                  <a:srgbClr val="000000"/>
                </a:solidFill>
              </a:rPr>
              <a:t>Caution: There </a:t>
            </a:r>
            <a:r>
              <a:rPr i="1" lang="en">
                <a:solidFill>
                  <a:srgbClr val="000000"/>
                </a:solidFill>
              </a:rPr>
              <a:t>IS </a:t>
            </a:r>
            <a:r>
              <a:rPr lang="en">
                <a:solidFill>
                  <a:srgbClr val="000000"/>
                </a:solidFill>
              </a:rPr>
              <a:t>a Good Time</a:t>
            </a:r>
            <a:endParaRPr sz="4400">
              <a:solidFill>
                <a:srgbClr val="000000"/>
              </a:solidFill>
            </a:endParaRPr>
          </a:p>
        </p:txBody>
      </p:sp>
      <p:sp>
        <p:nvSpPr>
          <p:cNvPr id="573" name="Google Shape;573;g10e9df14e09_0_777"/>
          <p:cNvSpPr txBox="1"/>
          <p:nvPr>
            <p:ph idx="4294967295" type="body"/>
          </p:nvPr>
        </p:nvSpPr>
        <p:spPr>
          <a:xfrm>
            <a:off x="457075" y="1417650"/>
            <a:ext cx="8229600" cy="463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Verdana"/>
              <a:buChar char="➔"/>
            </a:pPr>
            <a:r>
              <a:rPr b="1" lang="en"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When to teach:</a:t>
            </a:r>
            <a:endParaRPr b="1" sz="24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81000" lvl="1" marL="13716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Verdana"/>
              <a:buChar char="◆"/>
            </a:pPr>
            <a:r>
              <a:rPr lang="en"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NOT when the child is engaging in the inappropriate behavior, especially if stressed or escalated</a:t>
            </a:r>
            <a:endParaRPr sz="24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Verdana"/>
              <a:buChar char="➔"/>
            </a:pPr>
            <a:r>
              <a:rPr b="1" lang="en"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Where to teach</a:t>
            </a:r>
            <a:endParaRPr b="1" sz="24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81000" lvl="1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Verdana"/>
              <a:buChar char="◆"/>
            </a:pPr>
            <a:r>
              <a:rPr lang="en"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in a safe environment;</a:t>
            </a:r>
            <a:endParaRPr sz="24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81000" lvl="1" marL="13716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Verdana"/>
              <a:buChar char="◆"/>
            </a:pPr>
            <a:r>
              <a:rPr lang="en"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then practice generalization</a:t>
            </a:r>
            <a:endParaRPr sz="24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Verdana"/>
              <a:buChar char="➔"/>
            </a:pPr>
            <a:r>
              <a:rPr b="1" lang="en"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How to teach</a:t>
            </a:r>
            <a:endParaRPr b="1" sz="24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81000" lvl="1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Verdana"/>
              <a:buChar char="◆"/>
            </a:pPr>
            <a:r>
              <a:rPr lang="en"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using the Teaching Model– with praise and role modeling – and practice!</a:t>
            </a:r>
            <a:endParaRPr sz="24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10b473cf247_0_8"/>
          <p:cNvSpPr txBox="1"/>
          <p:nvPr>
            <p:ph type="title"/>
          </p:nvPr>
        </p:nvSpPr>
        <p:spPr>
          <a:xfrm>
            <a:off x="228600" y="228600"/>
            <a:ext cx="8686800" cy="1143000"/>
          </a:xfrm>
          <a:prstGeom prst="rect">
            <a:avLst/>
          </a:prstGeom>
          <a:solidFill>
            <a:srgbClr val="A9DCF2">
              <a:alpha val="6431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">
                <a:solidFill>
                  <a:schemeClr val="dk1"/>
                </a:solidFill>
              </a:rPr>
              <a:t>Are you “Feeling 2022”? 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42" name="Google Shape;242;g10b473cf247_0_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524000"/>
            <a:ext cx="4176100" cy="234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g10b473cf247_0_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2400" y="4025450"/>
            <a:ext cx="4176100" cy="2349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g10b473cf247_0_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39325" y="1524000"/>
            <a:ext cx="4176079" cy="234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g10b473cf247_0_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739325" y="4025450"/>
            <a:ext cx="4176076" cy="2349048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g10b473cf247_0_8"/>
          <p:cNvSpPr txBox="1"/>
          <p:nvPr/>
        </p:nvSpPr>
        <p:spPr>
          <a:xfrm>
            <a:off x="3599150" y="1524000"/>
            <a:ext cx="729300" cy="40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47" name="Google Shape;247;g10b473cf247_0_8"/>
          <p:cNvSpPr txBox="1"/>
          <p:nvPr/>
        </p:nvSpPr>
        <p:spPr>
          <a:xfrm>
            <a:off x="8186100" y="2498425"/>
            <a:ext cx="729300" cy="40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48" name="Google Shape;248;g10b473cf247_0_8"/>
          <p:cNvSpPr txBox="1"/>
          <p:nvPr/>
        </p:nvSpPr>
        <p:spPr>
          <a:xfrm>
            <a:off x="8186100" y="4790875"/>
            <a:ext cx="729300" cy="40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4</a:t>
            </a:r>
            <a:endParaRPr b="0" i="0" sz="1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49" name="Google Shape;249;g10b473cf247_0_8"/>
          <p:cNvSpPr txBox="1"/>
          <p:nvPr/>
        </p:nvSpPr>
        <p:spPr>
          <a:xfrm>
            <a:off x="3599150" y="4999875"/>
            <a:ext cx="729300" cy="40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endParaRPr b="0" i="0" sz="1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10e9df14e09_0_831"/>
          <p:cNvSpPr txBox="1"/>
          <p:nvPr>
            <p:ph type="title"/>
          </p:nvPr>
        </p:nvSpPr>
        <p:spPr>
          <a:xfrm>
            <a:off x="612475" y="145238"/>
            <a:ext cx="8229600" cy="1143000"/>
          </a:xfrm>
          <a:prstGeom prst="rect">
            <a:avLst/>
          </a:prstGeom>
          <a:solidFill>
            <a:srgbClr val="A9DCF2">
              <a:alpha val="64705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">
                <a:solidFill>
                  <a:srgbClr val="000000"/>
                </a:solidFill>
              </a:rPr>
              <a:t>Prompting &amp; Cueing 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579" name="Google Shape;579;g10e9df14e09_0_831"/>
          <p:cNvSpPr txBox="1"/>
          <p:nvPr>
            <p:ph idx="4294967295" type="body"/>
          </p:nvPr>
        </p:nvSpPr>
        <p:spPr>
          <a:xfrm>
            <a:off x="2787075" y="1728200"/>
            <a:ext cx="6003000" cy="4045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9370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Verdana"/>
              <a:buChar char="•"/>
            </a:pPr>
            <a:r>
              <a:rPr lang="en" sz="2600">
                <a:solidFill>
                  <a:srgbClr val="222222"/>
                </a:solidFill>
                <a:highlight>
                  <a:schemeClr val="accent1"/>
                </a:highlight>
                <a:latin typeface="Verdana"/>
                <a:ea typeface="Verdana"/>
                <a:cs typeface="Verdana"/>
                <a:sym typeface="Verdana"/>
              </a:rPr>
              <a:t>A hint meant to encourage a person to perform a desired behavior.</a:t>
            </a:r>
            <a:r>
              <a:rPr lang="en" sz="2600">
                <a:solidFill>
                  <a:srgbClr val="222222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 </a:t>
            </a:r>
            <a:endParaRPr sz="2600">
              <a:solidFill>
                <a:srgbClr val="222222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indent="-393700" lvl="0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2600"/>
              <a:buFont typeface="Verdana"/>
              <a:buChar char="•"/>
            </a:pPr>
            <a:r>
              <a:rPr lang="en" sz="2600">
                <a:solidFill>
                  <a:srgbClr val="222222"/>
                </a:solidFill>
                <a:highlight>
                  <a:schemeClr val="accent1"/>
                </a:highlight>
                <a:latin typeface="Verdana"/>
                <a:ea typeface="Verdana"/>
                <a:cs typeface="Verdana"/>
                <a:sym typeface="Verdana"/>
              </a:rPr>
              <a:t>Paired with a desired behavior (i.e. social skill, coping skill, replacement behavior)</a:t>
            </a:r>
            <a:endParaRPr sz="2600">
              <a:solidFill>
                <a:srgbClr val="222222"/>
              </a:solidFill>
              <a:highlight>
                <a:schemeClr val="accent1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indent="-393700" lvl="0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2600"/>
              <a:buFont typeface="Verdana"/>
              <a:buChar char="•"/>
            </a:pPr>
            <a:r>
              <a:rPr lang="en" sz="2600">
                <a:solidFill>
                  <a:srgbClr val="222222"/>
                </a:solidFill>
                <a:highlight>
                  <a:schemeClr val="accent1"/>
                </a:highlight>
                <a:latin typeface="Verdana"/>
                <a:ea typeface="Verdana"/>
                <a:cs typeface="Verdana"/>
                <a:sym typeface="Verdana"/>
              </a:rPr>
              <a:t>Subtle</a:t>
            </a:r>
            <a:endParaRPr sz="2600">
              <a:solidFill>
                <a:srgbClr val="222222"/>
              </a:solidFill>
              <a:highlight>
                <a:schemeClr val="accent1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indent="-393700" lvl="0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2600"/>
              <a:buFont typeface="Verdana"/>
              <a:buChar char="•"/>
            </a:pPr>
            <a:r>
              <a:rPr lang="en" sz="2600">
                <a:solidFill>
                  <a:srgbClr val="222222"/>
                </a:solidFill>
                <a:highlight>
                  <a:schemeClr val="accent1"/>
                </a:highlight>
                <a:latin typeface="Verdana"/>
                <a:ea typeface="Verdana"/>
                <a:cs typeface="Verdana"/>
                <a:sym typeface="Verdana"/>
              </a:rPr>
              <a:t>Verbal, visual, gesture etc.</a:t>
            </a:r>
            <a:endParaRPr sz="2600">
              <a:solidFill>
                <a:srgbClr val="222222"/>
              </a:solidFill>
              <a:highlight>
                <a:schemeClr val="accent1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indent="0" lvl="0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 sz="2400">
              <a:solidFill>
                <a:srgbClr val="222222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 sz="2400">
              <a:solidFill>
                <a:srgbClr val="222222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80" name="Google Shape;580;g10e9df14e09_0_8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" y="1406338"/>
            <a:ext cx="2161675" cy="4045320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23000" fadeDir="5400012" kx="0" rotWithShape="0" algn="bl" stA="85000" stPos="0" sy="-100000" ky="0"/>
          </a:effec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rgbClr val="A9DCF2">
              <a:alpha val="63137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</a:pPr>
            <a:r>
              <a:rPr lang="en"/>
              <a:t>Opportunities to Respond</a:t>
            </a:r>
            <a:endParaRPr/>
          </a:p>
        </p:txBody>
      </p:sp>
      <p:sp>
        <p:nvSpPr>
          <p:cNvPr id="586" name="Google Shape;586;p8"/>
          <p:cNvSpPr txBox="1"/>
          <p:nvPr>
            <p:ph idx="1" type="body"/>
          </p:nvPr>
        </p:nvSpPr>
        <p:spPr>
          <a:xfrm>
            <a:off x="914400" y="1524000"/>
            <a:ext cx="3582900" cy="651000"/>
          </a:xfrm>
          <a:prstGeom prst="rect">
            <a:avLst/>
          </a:prstGeom>
          <a:solidFill>
            <a:srgbClr val="E8F7EB"/>
          </a:solidFill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rPr lang="en" sz="2400"/>
              <a:t>Students are </a:t>
            </a:r>
            <a:endParaRPr sz="2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rPr lang="en" sz="2400"/>
              <a:t>able to:</a:t>
            </a:r>
            <a:endParaRPr sz="2400"/>
          </a:p>
        </p:txBody>
      </p:sp>
      <p:sp>
        <p:nvSpPr>
          <p:cNvPr id="587" name="Google Shape;587;p8"/>
          <p:cNvSpPr txBox="1"/>
          <p:nvPr>
            <p:ph idx="2" type="body"/>
          </p:nvPr>
        </p:nvSpPr>
        <p:spPr>
          <a:xfrm>
            <a:off x="75575" y="2174875"/>
            <a:ext cx="4422000" cy="449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1150" lvl="1" marL="7429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❏"/>
            </a:pPr>
            <a:r>
              <a:rPr lang="en" sz="2800"/>
              <a:t>Remain attentive and on task</a:t>
            </a:r>
            <a:endParaRPr sz="2800"/>
          </a:p>
          <a:p>
            <a:pPr indent="-311150" lvl="1" marL="74295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❏"/>
            </a:pPr>
            <a:r>
              <a:rPr lang="en" sz="2800"/>
              <a:t>Retrieve, rehearse and practice information, concepts, skills and strategies being taught</a:t>
            </a:r>
            <a:endParaRPr sz="2800"/>
          </a:p>
          <a:p>
            <a:pPr indent="-311150" lvl="1" marL="74295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❏"/>
            </a:pPr>
            <a:r>
              <a:rPr lang="en" sz="2800"/>
              <a:t>Refrain from inappropriate behaviors</a:t>
            </a:r>
            <a:endParaRPr sz="2800"/>
          </a:p>
        </p:txBody>
      </p:sp>
      <p:sp>
        <p:nvSpPr>
          <p:cNvPr id="588" name="Google Shape;588;p8"/>
          <p:cNvSpPr txBox="1"/>
          <p:nvPr>
            <p:ph idx="3" type="body"/>
          </p:nvPr>
        </p:nvSpPr>
        <p:spPr>
          <a:xfrm>
            <a:off x="5105400" y="1535113"/>
            <a:ext cx="3581400" cy="639900"/>
          </a:xfrm>
          <a:prstGeom prst="rect">
            <a:avLst/>
          </a:prstGeom>
          <a:solidFill>
            <a:srgbClr val="E8F7EB"/>
          </a:solidFill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rPr lang="en" sz="2400"/>
              <a:t>Teachers are able to:</a:t>
            </a:r>
            <a:endParaRPr sz="2400"/>
          </a:p>
        </p:txBody>
      </p:sp>
      <p:sp>
        <p:nvSpPr>
          <p:cNvPr id="589" name="Google Shape;589;p8"/>
          <p:cNvSpPr txBox="1"/>
          <p:nvPr>
            <p:ph idx="4" type="body"/>
          </p:nvPr>
        </p:nvSpPr>
        <p:spPr>
          <a:xfrm>
            <a:off x="4497450" y="2174875"/>
            <a:ext cx="42117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1150" lvl="1" marL="7429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❏"/>
            </a:pPr>
            <a:r>
              <a:rPr lang="en" sz="2800"/>
              <a:t>Provide corrective feedback immediately</a:t>
            </a:r>
            <a:endParaRPr sz="2800"/>
          </a:p>
          <a:p>
            <a:pPr indent="-311150" lvl="1" marL="74295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❏"/>
            </a:pPr>
            <a:r>
              <a:rPr lang="en" sz="2800"/>
              <a:t>Adjust the lesson</a:t>
            </a:r>
            <a:endParaRPr sz="2800"/>
          </a:p>
          <a:p>
            <a:pPr indent="-311150" lvl="1" marL="74295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❏"/>
            </a:pPr>
            <a:r>
              <a:rPr lang="en" sz="2800"/>
              <a:t>Offer behavior specific praise</a:t>
            </a:r>
            <a:endParaRPr sz="280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9"/>
          <p:cNvSpPr txBox="1"/>
          <p:nvPr>
            <p:ph idx="4294967295" type="body"/>
          </p:nvPr>
        </p:nvSpPr>
        <p:spPr>
          <a:xfrm>
            <a:off x="436575" y="1447800"/>
            <a:ext cx="8491200" cy="43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ts val="775"/>
              <a:buFont typeface="Arial"/>
              <a:buNone/>
            </a:pPr>
            <a:r>
              <a:rPr b="1" i="1" lang="en" sz="2800" u="none" cap="none" strike="noStrike">
                <a:solidFill>
                  <a:srgbClr val="00212C"/>
                </a:solidFill>
              </a:rPr>
              <a:t>How much time are you talking?</a:t>
            </a:r>
            <a:endParaRPr b="1" i="1" sz="2800">
              <a:solidFill>
                <a:srgbClr val="00212C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ts val="775"/>
              <a:buFont typeface="Arial"/>
              <a:buNone/>
            </a:pPr>
            <a:r>
              <a:rPr i="0" lang="en" sz="2800" u="none" cap="none" strike="noStrike">
                <a:solidFill>
                  <a:srgbClr val="00212C"/>
                </a:solidFill>
              </a:rPr>
              <a:t>______% of students surveyed in Virginia cohorts reported that their teachers talk most of the time.</a:t>
            </a:r>
            <a:endParaRPr sz="2800"/>
          </a:p>
          <a:p>
            <a:pPr indent="-342900" lvl="0" marL="342900" marR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ts val="3100"/>
              <a:buFont typeface="Arial"/>
              <a:buNone/>
            </a:pPr>
            <a:r>
              <a:t/>
            </a:r>
            <a:endParaRPr i="0" sz="2800" u="none" cap="none" strike="noStrike">
              <a:solidFill>
                <a:srgbClr val="00212C"/>
              </a:solidFill>
            </a:endParaRPr>
          </a:p>
          <a:p>
            <a:pPr indent="-342900" lvl="0" marL="342900" marR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ts val="775"/>
              <a:buFont typeface="Arial"/>
              <a:buNone/>
            </a:pPr>
            <a:r>
              <a:rPr b="1" i="1" lang="en" sz="2800" u="none" cap="none" strike="noStrike">
                <a:solidFill>
                  <a:srgbClr val="00212C"/>
                </a:solidFill>
              </a:rPr>
              <a:t>When in fact….</a:t>
            </a:r>
            <a:endParaRPr sz="2800"/>
          </a:p>
          <a:p>
            <a:pPr indent="0" lvl="1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ts val="775"/>
              <a:buFont typeface="Arial"/>
              <a:buNone/>
            </a:pPr>
            <a:r>
              <a:rPr i="0" lang="en" u="none" cap="none" strike="noStrike">
                <a:solidFill>
                  <a:srgbClr val="00212C"/>
                </a:solidFill>
              </a:rPr>
              <a:t>Teacher talk should be no more than ____ to ____ % of instructional time. </a:t>
            </a:r>
            <a:endParaRPr/>
          </a:p>
          <a:p>
            <a:pPr indent="0" lvl="1" marL="457200" marR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ts val="3100"/>
              <a:buFont typeface="Arial"/>
              <a:buNone/>
            </a:pPr>
            <a:r>
              <a:t/>
            </a:r>
            <a:endParaRPr i="0" u="none" cap="none" strike="noStrike">
              <a:solidFill>
                <a:srgbClr val="00212C"/>
              </a:solidFill>
            </a:endParaRPr>
          </a:p>
        </p:txBody>
      </p:sp>
      <p:sp>
        <p:nvSpPr>
          <p:cNvPr id="596" name="Google Shape;596;p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rgbClr val="A9DCF2">
              <a:alpha val="63137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</a:pPr>
            <a:r>
              <a:rPr lang="en"/>
              <a:t>Teacher Talk Time</a:t>
            </a:r>
            <a:endParaRPr/>
          </a:p>
        </p:txBody>
      </p:sp>
      <p:sp>
        <p:nvSpPr>
          <p:cNvPr id="597" name="Google Shape;597;p9"/>
          <p:cNvSpPr txBox="1"/>
          <p:nvPr/>
        </p:nvSpPr>
        <p:spPr>
          <a:xfrm>
            <a:off x="553187" y="4470125"/>
            <a:ext cx="794700" cy="44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2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50</a:t>
            </a:r>
            <a:endParaRPr b="0" i="0" sz="28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98" name="Google Shape;598;p9"/>
          <p:cNvSpPr txBox="1"/>
          <p:nvPr/>
        </p:nvSpPr>
        <p:spPr>
          <a:xfrm>
            <a:off x="7280600" y="4036375"/>
            <a:ext cx="794700" cy="5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2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40</a:t>
            </a:r>
            <a:endParaRPr b="0" i="0" sz="28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99" name="Google Shape;599;p9"/>
          <p:cNvSpPr txBox="1"/>
          <p:nvPr/>
        </p:nvSpPr>
        <p:spPr>
          <a:xfrm>
            <a:off x="699225" y="1850850"/>
            <a:ext cx="1157400" cy="5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2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76</a:t>
            </a:r>
            <a:endParaRPr b="0" i="0" sz="28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FD599"/>
        </a:solidFill>
      </p:bgPr>
    </p:bg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10"/>
          <p:cNvSpPr txBox="1"/>
          <p:nvPr>
            <p:ph type="title"/>
          </p:nvPr>
        </p:nvSpPr>
        <p:spPr>
          <a:xfrm>
            <a:off x="228600" y="228600"/>
            <a:ext cx="8686800" cy="1143000"/>
          </a:xfrm>
          <a:prstGeom prst="rect">
            <a:avLst/>
          </a:prstGeom>
          <a:solidFill>
            <a:srgbClr val="A9DCF2">
              <a:alpha val="63137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Verdana"/>
              <a:buNone/>
            </a:pPr>
            <a:r>
              <a:rPr lang="en" sz="3240">
                <a:solidFill>
                  <a:schemeClr val="dk1"/>
                </a:solidFill>
              </a:rPr>
              <a:t>Opportunities to Respond - When and How to Use </a:t>
            </a:r>
            <a:endParaRPr sz="3600"/>
          </a:p>
        </p:txBody>
      </p:sp>
      <p:sp>
        <p:nvSpPr>
          <p:cNvPr id="606" name="Google Shape;606;p10"/>
          <p:cNvSpPr txBox="1"/>
          <p:nvPr/>
        </p:nvSpPr>
        <p:spPr>
          <a:xfrm>
            <a:off x="93150" y="1371600"/>
            <a:ext cx="40602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b="0" i="0" lang="en" sz="27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Oral responses</a:t>
            </a:r>
            <a:endParaRPr b="0" i="0" sz="27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07" name="Google Shape;607;p10"/>
          <p:cNvSpPr txBox="1"/>
          <p:nvPr/>
        </p:nvSpPr>
        <p:spPr>
          <a:xfrm>
            <a:off x="93150" y="3283725"/>
            <a:ext cx="40602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0" i="0" lang="en" sz="27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Written responses</a:t>
            </a:r>
            <a:endParaRPr b="0" i="0" sz="27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08" name="Google Shape;608;p10"/>
          <p:cNvSpPr txBox="1"/>
          <p:nvPr/>
        </p:nvSpPr>
        <p:spPr>
          <a:xfrm>
            <a:off x="93150" y="4780050"/>
            <a:ext cx="40602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0" i="0" lang="en" sz="27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Action responses</a:t>
            </a:r>
            <a:endParaRPr b="0" i="0" sz="27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09" name="Google Shape;609;p10"/>
          <p:cNvSpPr txBox="1"/>
          <p:nvPr/>
        </p:nvSpPr>
        <p:spPr>
          <a:xfrm flipH="1">
            <a:off x="-179475" y="1852125"/>
            <a:ext cx="4060200" cy="14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0005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Verdana"/>
              <a:buChar char="●"/>
            </a:pPr>
            <a:r>
              <a:rPr b="0" i="0" lang="en" sz="27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Choral</a:t>
            </a:r>
            <a:endParaRPr b="0" i="0" sz="27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40005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Verdana"/>
              <a:buChar char="●"/>
            </a:pPr>
            <a:r>
              <a:rPr b="0" i="0" lang="en" sz="27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Partner or team</a:t>
            </a:r>
            <a:endParaRPr b="0" i="0" sz="27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40005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Verdana"/>
              <a:buChar char="●"/>
            </a:pPr>
            <a:r>
              <a:rPr b="0" i="0" lang="en" sz="27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Individual</a:t>
            </a:r>
            <a:endParaRPr b="0" i="0" sz="27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10" name="Google Shape;610;p10"/>
          <p:cNvSpPr txBox="1"/>
          <p:nvPr/>
        </p:nvSpPr>
        <p:spPr>
          <a:xfrm flipH="1">
            <a:off x="294525" y="3764238"/>
            <a:ext cx="42315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000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Verdana"/>
              <a:buChar char="●"/>
            </a:pPr>
            <a:r>
              <a:rPr b="0" i="0" lang="en" sz="27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Response system</a:t>
            </a:r>
            <a:endParaRPr b="0" i="0" sz="27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4000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Verdana"/>
              <a:buChar char="●"/>
            </a:pPr>
            <a:r>
              <a:rPr b="0" i="0" lang="en" sz="27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Graphic organizer</a:t>
            </a:r>
            <a:endParaRPr b="0" i="0" sz="27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11" name="Google Shape;611;p10"/>
          <p:cNvSpPr txBox="1"/>
          <p:nvPr/>
        </p:nvSpPr>
        <p:spPr>
          <a:xfrm flipH="1">
            <a:off x="294525" y="5260563"/>
            <a:ext cx="4231500" cy="14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000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Verdana"/>
              <a:buChar char="●"/>
            </a:pPr>
            <a:r>
              <a:rPr b="0" i="0" lang="en" sz="27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Act out/Gestures</a:t>
            </a:r>
            <a:endParaRPr b="0" i="0" sz="27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4000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Verdana"/>
              <a:buChar char="●"/>
            </a:pPr>
            <a:r>
              <a:rPr b="0" i="0" lang="en" sz="27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Hand signals</a:t>
            </a:r>
            <a:endParaRPr b="0" i="0" sz="27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4000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Verdana"/>
              <a:buChar char="●"/>
            </a:pPr>
            <a:r>
              <a:rPr b="0" i="0" lang="en" sz="27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Manipulatives</a:t>
            </a:r>
            <a:endParaRPr b="0" i="0" sz="27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12" name="Google Shape;612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19375" y="2310713"/>
            <a:ext cx="4313176" cy="25463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g114c87feaa9_0_11"/>
          <p:cNvSpPr txBox="1"/>
          <p:nvPr>
            <p:ph idx="1" type="body"/>
          </p:nvPr>
        </p:nvSpPr>
        <p:spPr>
          <a:xfrm>
            <a:off x="457200" y="1294425"/>
            <a:ext cx="8229600" cy="542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6552" lvl="0" marL="4572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0C3B1B"/>
              </a:buClr>
              <a:buSzPts val="2015"/>
              <a:buFont typeface="Verdana"/>
              <a:buChar char="●"/>
            </a:pPr>
            <a:r>
              <a:rPr lang="en" sz="2015" u="sng">
                <a:solidFill>
                  <a:srgbClr val="0C3B1B"/>
                </a:solidFill>
                <a:highlight>
                  <a:srgbClr val="85D58E"/>
                </a:highlight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socrative.com</a:t>
            </a:r>
            <a:endParaRPr sz="2015" u="sng">
              <a:solidFill>
                <a:srgbClr val="0C3B1B"/>
              </a:solidFill>
              <a:highlight>
                <a:srgbClr val="85D58E"/>
              </a:highlight>
            </a:endParaRPr>
          </a:p>
          <a:p>
            <a:pPr indent="-356552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C3B1B"/>
              </a:buClr>
              <a:buSzPts val="2015"/>
              <a:buFont typeface="Verdana"/>
              <a:buChar char="●"/>
            </a:pPr>
            <a:r>
              <a:rPr lang="en" sz="2015" u="sng">
                <a:solidFill>
                  <a:srgbClr val="0C3B1B"/>
                </a:solidFill>
                <a:highlight>
                  <a:srgbClr val="85D58E"/>
                </a:highlight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polleverywhere.com</a:t>
            </a:r>
            <a:endParaRPr sz="2015" u="sng">
              <a:solidFill>
                <a:srgbClr val="0C3B1B"/>
              </a:solidFill>
              <a:highlight>
                <a:srgbClr val="85D58E"/>
              </a:highlight>
            </a:endParaRPr>
          </a:p>
          <a:p>
            <a:pPr indent="-356552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C3B1B"/>
              </a:buClr>
              <a:buSzPts val="2015"/>
              <a:buFont typeface="Verdana"/>
              <a:buChar char="●"/>
            </a:pPr>
            <a:r>
              <a:rPr lang="en" sz="2015" u="sng">
                <a:solidFill>
                  <a:srgbClr val="0C3B1B"/>
                </a:solidFill>
                <a:highlight>
                  <a:srgbClr val="85D58E"/>
                </a:highlight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Kahoot.com</a:t>
            </a:r>
            <a:endParaRPr sz="2015" u="sng">
              <a:solidFill>
                <a:srgbClr val="0C3B1B"/>
              </a:solidFill>
              <a:highlight>
                <a:srgbClr val="85D58E"/>
              </a:highlight>
            </a:endParaRPr>
          </a:p>
          <a:p>
            <a:pPr indent="-356552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C3B1B"/>
              </a:buClr>
              <a:buSzPts val="2015"/>
              <a:buFont typeface="Verdana"/>
              <a:buChar char="●"/>
            </a:pPr>
            <a:r>
              <a:rPr lang="en" sz="2015" u="sng">
                <a:solidFill>
                  <a:srgbClr val="0C3B1B"/>
                </a:solidFill>
                <a:highlight>
                  <a:srgbClr val="85D58E"/>
                </a:highlight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Plickers.com</a:t>
            </a:r>
            <a:endParaRPr sz="2015" u="sng">
              <a:solidFill>
                <a:srgbClr val="0C3B1B"/>
              </a:solidFill>
              <a:highlight>
                <a:srgbClr val="85D58E"/>
              </a:highlight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b="1" lang="en" sz="2015">
                <a:solidFill>
                  <a:srgbClr val="343434"/>
                </a:solidFill>
                <a:highlight>
                  <a:srgbClr val="85D58E"/>
                </a:highlight>
              </a:rPr>
              <a:t>Set of few choices </a:t>
            </a:r>
            <a:r>
              <a:rPr lang="en" sz="2015">
                <a:solidFill>
                  <a:srgbClr val="343434"/>
                </a:solidFill>
                <a:highlight>
                  <a:srgbClr val="85D58E"/>
                </a:highlight>
              </a:rPr>
              <a:t>(e.g., noun, pronoun, verb, adverb, letters, numbers, story elements)</a:t>
            </a:r>
            <a:endParaRPr sz="2015">
              <a:solidFill>
                <a:srgbClr val="343434"/>
              </a:solidFill>
              <a:highlight>
                <a:srgbClr val="85D58E"/>
              </a:highlight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b="1" lang="en" sz="2015">
                <a:highlight>
                  <a:srgbClr val="85D58E"/>
                </a:highlight>
              </a:rPr>
              <a:t>Guided Notes</a:t>
            </a:r>
            <a:r>
              <a:rPr b="1" lang="en" sz="2015">
                <a:solidFill>
                  <a:srgbClr val="343434"/>
                </a:solidFill>
                <a:highlight>
                  <a:srgbClr val="85D58E"/>
                </a:highlight>
              </a:rPr>
              <a:t> </a:t>
            </a:r>
            <a:r>
              <a:rPr lang="en" sz="2015">
                <a:highlight>
                  <a:srgbClr val="85D58E"/>
                </a:highlight>
              </a:rPr>
              <a:t>– teacher prepared handouts leading students through a presentation or lecture with visual cues or prepared blank spaces to fill in key facts or concepts</a:t>
            </a:r>
            <a:endParaRPr sz="2015">
              <a:highlight>
                <a:srgbClr val="85D58E"/>
              </a:highlight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b="1" lang="en" sz="2015">
                <a:highlight>
                  <a:srgbClr val="85D58E"/>
                </a:highlight>
              </a:rPr>
              <a:t>Numbered</a:t>
            </a:r>
            <a:r>
              <a:rPr b="1" lang="en" sz="2015">
                <a:solidFill>
                  <a:srgbClr val="BE0004"/>
                </a:solidFill>
                <a:highlight>
                  <a:srgbClr val="85D58E"/>
                </a:highlight>
              </a:rPr>
              <a:t> </a:t>
            </a:r>
            <a:r>
              <a:rPr b="1" lang="en" sz="2015">
                <a:highlight>
                  <a:srgbClr val="85D58E"/>
                </a:highlight>
              </a:rPr>
              <a:t>Heads</a:t>
            </a:r>
            <a:r>
              <a:rPr b="1" lang="en" sz="2015">
                <a:solidFill>
                  <a:srgbClr val="BE0004"/>
                </a:solidFill>
                <a:highlight>
                  <a:srgbClr val="85D58E"/>
                </a:highlight>
              </a:rPr>
              <a:t> </a:t>
            </a:r>
            <a:r>
              <a:rPr b="1" lang="en" sz="2015">
                <a:highlight>
                  <a:srgbClr val="85D58E"/>
                </a:highlight>
              </a:rPr>
              <a:t>Together</a:t>
            </a:r>
            <a:r>
              <a:rPr lang="en" sz="2015">
                <a:solidFill>
                  <a:srgbClr val="343434"/>
                </a:solidFill>
                <a:highlight>
                  <a:srgbClr val="85D58E"/>
                </a:highlight>
              </a:rPr>
              <a:t> </a:t>
            </a:r>
            <a:endParaRPr sz="2015">
              <a:solidFill>
                <a:srgbClr val="343434"/>
              </a:solidFill>
              <a:highlight>
                <a:srgbClr val="85D58E"/>
              </a:highlight>
            </a:endParaRPr>
          </a:p>
          <a:p>
            <a:pPr indent="-356551" lvl="1" marL="9144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343434"/>
              </a:buClr>
              <a:buSzPts val="2015"/>
              <a:buChar char="●"/>
            </a:pPr>
            <a:r>
              <a:rPr lang="en" sz="2015">
                <a:solidFill>
                  <a:srgbClr val="343434"/>
                </a:solidFill>
                <a:highlight>
                  <a:srgbClr val="85D58E"/>
                </a:highlight>
              </a:rPr>
              <a:t>Students in quads, assigned a number</a:t>
            </a:r>
            <a:endParaRPr sz="2015">
              <a:solidFill>
                <a:srgbClr val="343434"/>
              </a:solidFill>
              <a:highlight>
                <a:srgbClr val="85D58E"/>
              </a:highlight>
            </a:endParaRPr>
          </a:p>
          <a:p>
            <a:pPr indent="-356551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343434"/>
              </a:buClr>
              <a:buSzPts val="2015"/>
              <a:buFont typeface="Verdana"/>
              <a:buChar char="●"/>
            </a:pPr>
            <a:r>
              <a:rPr lang="en" sz="2015">
                <a:solidFill>
                  <a:srgbClr val="343434"/>
                </a:solidFill>
                <a:highlight>
                  <a:srgbClr val="85D58E"/>
                </a:highlight>
              </a:rPr>
              <a:t>Teacher poses question</a:t>
            </a:r>
            <a:endParaRPr sz="2015">
              <a:solidFill>
                <a:srgbClr val="343434"/>
              </a:solidFill>
              <a:highlight>
                <a:srgbClr val="85D58E"/>
              </a:highlight>
            </a:endParaRPr>
          </a:p>
          <a:p>
            <a:pPr indent="-356551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343434"/>
              </a:buClr>
              <a:buSzPts val="2015"/>
              <a:buFont typeface="Verdana"/>
              <a:buChar char="●"/>
            </a:pPr>
            <a:r>
              <a:rPr lang="en" sz="2015">
                <a:solidFill>
                  <a:srgbClr val="343434"/>
                </a:solidFill>
                <a:highlight>
                  <a:srgbClr val="85D58E"/>
                </a:highlight>
              </a:rPr>
              <a:t>Group discusses/agrees on answer</a:t>
            </a:r>
            <a:endParaRPr sz="2015">
              <a:solidFill>
                <a:srgbClr val="343434"/>
              </a:solidFill>
              <a:highlight>
                <a:srgbClr val="85D58E"/>
              </a:highlight>
            </a:endParaRPr>
          </a:p>
          <a:p>
            <a:pPr indent="-356551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343434"/>
              </a:buClr>
              <a:buSzPts val="2015"/>
              <a:buFont typeface="Verdana"/>
              <a:buChar char="●"/>
            </a:pPr>
            <a:r>
              <a:rPr lang="en" sz="2015">
                <a:solidFill>
                  <a:srgbClr val="343434"/>
                </a:solidFill>
                <a:highlight>
                  <a:srgbClr val="85D58E"/>
                </a:highlight>
              </a:rPr>
              <a:t>Random/specific numbered students get called on to report</a:t>
            </a:r>
            <a:endParaRPr sz="2015">
              <a:solidFill>
                <a:srgbClr val="343434"/>
              </a:solidFill>
              <a:highlight>
                <a:srgbClr val="85D58E"/>
              </a:highlight>
            </a:endParaRPr>
          </a:p>
          <a:p>
            <a:pPr indent="0" lvl="0" marL="0" rtl="0" algn="l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t/>
            </a:r>
            <a:endParaRPr sz="2720"/>
          </a:p>
        </p:txBody>
      </p:sp>
      <p:sp>
        <p:nvSpPr>
          <p:cNvPr id="619" name="Google Shape;619;g114c87feaa9_0_11"/>
          <p:cNvSpPr txBox="1"/>
          <p:nvPr>
            <p:ph type="title"/>
          </p:nvPr>
        </p:nvSpPr>
        <p:spPr>
          <a:xfrm>
            <a:off x="228600" y="228600"/>
            <a:ext cx="8686800" cy="975300"/>
          </a:xfrm>
          <a:prstGeom prst="rect">
            <a:avLst/>
          </a:prstGeom>
          <a:solidFill>
            <a:srgbClr val="A9DCF2">
              <a:alpha val="6431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">
                <a:solidFill>
                  <a:schemeClr val="dk1"/>
                </a:solidFill>
              </a:rPr>
              <a:t>More OTR Ideas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gd1ca4028fe_0_17"/>
          <p:cNvSpPr txBox="1"/>
          <p:nvPr>
            <p:ph type="title"/>
          </p:nvPr>
        </p:nvSpPr>
        <p:spPr>
          <a:xfrm>
            <a:off x="228600" y="228600"/>
            <a:ext cx="8686800" cy="1143000"/>
          </a:xfrm>
          <a:prstGeom prst="rect">
            <a:avLst/>
          </a:prstGeom>
          <a:solidFill>
            <a:srgbClr val="A9DCF2">
              <a:alpha val="6431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">
                <a:solidFill>
                  <a:schemeClr val="dk1"/>
                </a:solidFill>
              </a:rPr>
              <a:t>Who Has? 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626" name="Google Shape;626;gd1ca4028fe_0_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943600"/>
            <a:ext cx="1404257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7" name="Google Shape;627;gd1ca4028fe_0_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8600" y="1495625"/>
            <a:ext cx="7635167" cy="4294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8" name="Google Shape;628;gd1ca4028fe_0_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351955" y="228600"/>
            <a:ext cx="1792046" cy="11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629" name="Google Shape;629;gd1ca4028fe_0_17"/>
          <p:cNvSpPr txBox="1"/>
          <p:nvPr/>
        </p:nvSpPr>
        <p:spPr>
          <a:xfrm>
            <a:off x="1506375" y="5978775"/>
            <a:ext cx="6348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Ways to engage/support students.</a:t>
            </a:r>
            <a:endParaRPr b="0" i="0" sz="29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g112572fd822_2_9"/>
          <p:cNvSpPr txBox="1"/>
          <p:nvPr>
            <p:ph type="title"/>
          </p:nvPr>
        </p:nvSpPr>
        <p:spPr>
          <a:xfrm>
            <a:off x="228600" y="228600"/>
            <a:ext cx="8686800" cy="1143000"/>
          </a:xfrm>
          <a:prstGeom prst="rect">
            <a:avLst/>
          </a:prstGeom>
          <a:solidFill>
            <a:srgbClr val="A9DCF2">
              <a:alpha val="6431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>
                <a:solidFill>
                  <a:schemeClr val="dk1"/>
                </a:solidFill>
              </a:rPr>
              <a:t>Ted on: Feedback that Moves Students Forward 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636" name="Google Shape;636;g112572fd822_2_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" y="1500175"/>
            <a:ext cx="8232800" cy="4630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11"/>
          <p:cNvSpPr txBox="1"/>
          <p:nvPr>
            <p:ph type="title"/>
          </p:nvPr>
        </p:nvSpPr>
        <p:spPr>
          <a:xfrm>
            <a:off x="228600" y="228600"/>
            <a:ext cx="8686800" cy="1143000"/>
          </a:xfrm>
          <a:prstGeom prst="rect">
            <a:avLst/>
          </a:prstGeom>
          <a:solidFill>
            <a:srgbClr val="A9DCF2">
              <a:alpha val="63529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Verdana"/>
              <a:buNone/>
            </a:pPr>
            <a:r>
              <a:rPr lang="en" sz="3600">
                <a:solidFill>
                  <a:schemeClr val="dk1"/>
                </a:solidFill>
              </a:rPr>
              <a:t>Formative Assessment</a:t>
            </a:r>
            <a:endParaRPr sz="3600">
              <a:solidFill>
                <a:schemeClr val="dk1"/>
              </a:solidFill>
            </a:endParaRPr>
          </a:p>
        </p:txBody>
      </p:sp>
      <p:sp>
        <p:nvSpPr>
          <p:cNvPr id="643" name="Google Shape;643;p11"/>
          <p:cNvSpPr txBox="1"/>
          <p:nvPr>
            <p:ph idx="1" type="body"/>
          </p:nvPr>
        </p:nvSpPr>
        <p:spPr>
          <a:xfrm>
            <a:off x="457201" y="1600201"/>
            <a:ext cx="82296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"/>
              <a:t>Formative assessment is a </a:t>
            </a:r>
            <a:r>
              <a:rPr lang="en">
                <a:solidFill>
                  <a:srgbClr val="38761D"/>
                </a:solidFill>
              </a:rPr>
              <a:t>process</a:t>
            </a:r>
            <a:r>
              <a:rPr lang="en"/>
              <a:t> used by students and teachers during instruction to </a:t>
            </a:r>
            <a:r>
              <a:rPr lang="en">
                <a:solidFill>
                  <a:srgbClr val="000000"/>
                </a:solidFill>
              </a:rPr>
              <a:t>elicit and use evidence to improve understanding of intended learning outcomes</a:t>
            </a:r>
            <a:r>
              <a:rPr lang="en">
                <a:solidFill>
                  <a:srgbClr val="0B5394"/>
                </a:solidFill>
              </a:rPr>
              <a:t> </a:t>
            </a:r>
            <a:r>
              <a:rPr lang="en"/>
              <a:t>and support students to become more self-directed learners.</a:t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1800"/>
          </a:p>
          <a:p>
            <a:pPr indent="0" lvl="0" marL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1900"/>
          </a:p>
        </p:txBody>
      </p:sp>
      <p:pic>
        <p:nvPicPr>
          <p:cNvPr id="644" name="Google Shape;644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26950" y="4594725"/>
            <a:ext cx="3738775" cy="2103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9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13"/>
          <p:cNvSpPr txBox="1"/>
          <p:nvPr>
            <p:ph type="title"/>
          </p:nvPr>
        </p:nvSpPr>
        <p:spPr>
          <a:xfrm>
            <a:off x="228600" y="228600"/>
            <a:ext cx="8686800" cy="1143000"/>
          </a:xfrm>
          <a:prstGeom prst="rect">
            <a:avLst/>
          </a:prstGeom>
          <a:solidFill>
            <a:srgbClr val="A9DCF2">
              <a:alpha val="63529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Verdana"/>
              <a:buNone/>
            </a:pPr>
            <a:r>
              <a:rPr lang="en" sz="3600">
                <a:solidFill>
                  <a:schemeClr val="dk1"/>
                </a:solidFill>
              </a:rPr>
              <a:t>Five Strategies of </a:t>
            </a:r>
            <a:endParaRPr sz="36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Verdana"/>
              <a:buNone/>
            </a:pPr>
            <a:r>
              <a:rPr lang="en" sz="3600">
                <a:solidFill>
                  <a:schemeClr val="dk1"/>
                </a:solidFill>
              </a:rPr>
              <a:t>Formative Assessment</a:t>
            </a:r>
            <a:endParaRPr sz="3600">
              <a:solidFill>
                <a:schemeClr val="dk1"/>
              </a:solidFill>
            </a:endParaRPr>
          </a:p>
        </p:txBody>
      </p:sp>
      <p:sp>
        <p:nvSpPr>
          <p:cNvPr id="651" name="Google Shape;651;p13"/>
          <p:cNvSpPr txBox="1"/>
          <p:nvPr>
            <p:ph idx="1" type="body"/>
          </p:nvPr>
        </p:nvSpPr>
        <p:spPr>
          <a:xfrm>
            <a:off x="457201" y="1600201"/>
            <a:ext cx="82296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0050" lvl="0" marL="4572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700"/>
              <a:buAutoNum type="arabicPeriod"/>
            </a:pPr>
            <a:r>
              <a:rPr lang="en" sz="2700"/>
              <a:t>Clarify, share, and understand learning intentions and success criteria</a:t>
            </a:r>
            <a:endParaRPr sz="2700"/>
          </a:p>
          <a:p>
            <a:pPr indent="-4000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AutoNum type="arabicPeriod"/>
            </a:pPr>
            <a:r>
              <a:rPr lang="en" sz="2700"/>
              <a:t>Find out what students have learned</a:t>
            </a:r>
            <a:endParaRPr sz="2700"/>
          </a:p>
          <a:p>
            <a:pPr indent="-4000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AutoNum type="arabicPeriod"/>
            </a:pPr>
            <a:r>
              <a:rPr lang="en" sz="2700"/>
              <a:t>Provide feedback that moves learning forward</a:t>
            </a:r>
            <a:endParaRPr sz="2700"/>
          </a:p>
          <a:p>
            <a:pPr indent="-4000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AutoNum type="arabicPeriod"/>
            </a:pPr>
            <a:r>
              <a:rPr lang="en" sz="2700"/>
              <a:t>Activate students as instructional resources for one another</a:t>
            </a:r>
            <a:endParaRPr sz="2700"/>
          </a:p>
          <a:p>
            <a:pPr indent="-4000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AutoNum type="arabicPeriod"/>
            </a:pPr>
            <a:r>
              <a:rPr b="1" lang="en" sz="2700"/>
              <a:t>Activate students as owners of their own learning</a:t>
            </a:r>
            <a:endParaRPr b="1" sz="2700"/>
          </a:p>
        </p:txBody>
      </p:sp>
      <p:sp>
        <p:nvSpPr>
          <p:cNvPr id="652" name="Google Shape;652;p13"/>
          <p:cNvSpPr txBox="1"/>
          <p:nvPr>
            <p:ph idx="11" type="ftr"/>
          </p:nvPr>
        </p:nvSpPr>
        <p:spPr>
          <a:xfrm>
            <a:off x="638300" y="6356350"/>
            <a:ext cx="7244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A8C"/>
              </a:buClr>
              <a:buSzPts val="1400"/>
              <a:buFont typeface="Verdana"/>
              <a:buNone/>
            </a:pPr>
            <a:r>
              <a:rPr lang="en" sz="2100">
                <a:solidFill>
                  <a:srgbClr val="000000"/>
                </a:solidFill>
              </a:rPr>
              <a:t>Wiliam, D. (2011). </a:t>
            </a:r>
            <a:r>
              <a:rPr i="1" lang="en" sz="2100">
                <a:solidFill>
                  <a:srgbClr val="000000"/>
                </a:solidFill>
              </a:rPr>
              <a:t>Embedded Formative Assessment</a:t>
            </a:r>
            <a:endParaRPr sz="21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g8afce3be35_3_670"/>
          <p:cNvSpPr txBox="1"/>
          <p:nvPr/>
        </p:nvSpPr>
        <p:spPr>
          <a:xfrm>
            <a:off x="457200" y="1426950"/>
            <a:ext cx="5649900" cy="52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990000"/>
                </a:solidFill>
                <a:latin typeface="Verdana"/>
                <a:ea typeface="Verdana"/>
                <a:cs typeface="Verdana"/>
                <a:sym typeface="Verdana"/>
              </a:rPr>
              <a:t>Self-regulated Learning</a:t>
            </a:r>
            <a:endParaRPr b="0" i="0" sz="30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419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Verdana"/>
              <a:buChar char="●"/>
            </a:pPr>
            <a:r>
              <a:rPr b="0" i="0" lang="en" sz="3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Share learning goals</a:t>
            </a:r>
            <a:endParaRPr b="0" i="0" sz="30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419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Verdana"/>
              <a:buChar char="●"/>
            </a:pPr>
            <a:r>
              <a:rPr b="0" i="0" lang="en" sz="3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Promote the belief that learning is incremental</a:t>
            </a:r>
            <a:endParaRPr b="0" i="0" sz="30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419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Verdana"/>
              <a:buChar char="●"/>
            </a:pPr>
            <a:r>
              <a:rPr b="0" i="0" lang="en" sz="3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Decrease comparisons with others</a:t>
            </a:r>
            <a:endParaRPr b="0" i="0" sz="30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419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Verdana"/>
              <a:buChar char="●"/>
            </a:pPr>
            <a:r>
              <a:rPr b="0" i="0" lang="en" sz="3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Provide feedback that moves them forward</a:t>
            </a:r>
            <a:endParaRPr b="0" i="0" sz="30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4000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Verdana"/>
              <a:buChar char="●"/>
            </a:pPr>
            <a:r>
              <a:rPr b="0" i="0" lang="en" sz="3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Transfer control of the learning from teacher to student</a:t>
            </a:r>
            <a:r>
              <a:rPr b="0" i="0" lang="en" sz="2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b="0" i="0" sz="27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59" name="Google Shape;659;g8afce3be35_3_670"/>
          <p:cNvSpPr txBox="1"/>
          <p:nvPr>
            <p:ph type="title"/>
          </p:nvPr>
        </p:nvSpPr>
        <p:spPr>
          <a:xfrm>
            <a:off x="457200" y="200288"/>
            <a:ext cx="8229600" cy="1143000"/>
          </a:xfrm>
          <a:prstGeom prst="rect">
            <a:avLst/>
          </a:prstGeom>
          <a:solidFill>
            <a:srgbClr val="A9DCF2">
              <a:alpha val="63529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" sz="3600"/>
              <a:t>Focus on: Activate students as owners of their own learning</a:t>
            </a:r>
            <a:endParaRPr/>
          </a:p>
        </p:txBody>
      </p:sp>
      <p:pic>
        <p:nvPicPr>
          <p:cNvPr id="660" name="Google Shape;660;g8afce3be35_3_670"/>
          <p:cNvPicPr preferRelativeResize="0"/>
          <p:nvPr/>
        </p:nvPicPr>
        <p:blipFill rotWithShape="1">
          <a:blip r:embed="rId3">
            <a:alphaModFix/>
          </a:blip>
          <a:srcRect b="0" l="9265" r="11600" t="0"/>
          <a:stretch/>
        </p:blipFill>
        <p:spPr>
          <a:xfrm>
            <a:off x="5834425" y="2518000"/>
            <a:ext cx="3118524" cy="2190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10ef89232f4_1_0"/>
          <p:cNvSpPr txBox="1"/>
          <p:nvPr>
            <p:ph idx="1" type="body"/>
          </p:nvPr>
        </p:nvSpPr>
        <p:spPr>
          <a:xfrm>
            <a:off x="457200" y="1600200"/>
            <a:ext cx="84582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en"/>
              <a:t>1. It’s 90 minutes–the CHALLENGE is to be as PRESENT as possible. (</a:t>
            </a:r>
            <a:r>
              <a:rPr lang="en">
                <a:extLst>
                  <a:ext uri="http://customooxmlschemas.google.com/">
                    <go:slidesCustomData xmlns:go="http://customooxmlschemas.google.com/" textRoundtripDataId="0"/>
                  </a:ext>
                </a:extLst>
              </a:rPr>
              <a:t>oxygen</a:t>
            </a:r>
            <a:r>
              <a:rPr lang="en"/>
              <a:t>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en"/>
              <a:t>2. Engage with others and ideas.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en"/>
              <a:t>3. Be willing to reflect on what is working and what could be working better in your classroom.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en"/>
              <a:t>4. Try something.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en"/>
              <a:t>5. Keep trying. Keep Showing Up. (BELIEVE we can do hard things!)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en"/>
              <a:t>…and maybe even win a prize!  </a:t>
            </a:r>
            <a:endParaRPr/>
          </a:p>
        </p:txBody>
      </p:sp>
      <p:sp>
        <p:nvSpPr>
          <p:cNvPr id="256" name="Google Shape;256;g10ef89232f4_1_0"/>
          <p:cNvSpPr txBox="1"/>
          <p:nvPr>
            <p:ph type="title"/>
          </p:nvPr>
        </p:nvSpPr>
        <p:spPr>
          <a:xfrm>
            <a:off x="228600" y="228600"/>
            <a:ext cx="8686800" cy="1143000"/>
          </a:xfrm>
          <a:prstGeom prst="rect">
            <a:avLst/>
          </a:prstGeom>
          <a:solidFill>
            <a:srgbClr val="A9DCF2">
              <a:alpha val="6431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">
                <a:solidFill>
                  <a:schemeClr val="dk1"/>
                </a:solidFill>
              </a:rPr>
              <a:t>Open House Pop-In PD ‘Rules’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57" name="Google Shape;257;g10ef89232f4_1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943600"/>
            <a:ext cx="1404257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665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ge345775864_1_11"/>
          <p:cNvSpPr txBox="1"/>
          <p:nvPr>
            <p:ph idx="4294967295"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rgbClr val="A9DCF2">
              <a:alpha val="6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Verdana"/>
              <a:buNone/>
            </a:pPr>
            <a:r>
              <a:rPr lang="en" sz="3600"/>
              <a:t>How to support students to become owners of their learning</a:t>
            </a:r>
            <a:endParaRPr sz="3600"/>
          </a:p>
        </p:txBody>
      </p:sp>
      <p:sp>
        <p:nvSpPr>
          <p:cNvPr id="667" name="Google Shape;667;ge345775864_1_11"/>
          <p:cNvSpPr txBox="1"/>
          <p:nvPr>
            <p:ph idx="4294967295" type="body"/>
          </p:nvPr>
        </p:nvSpPr>
        <p:spPr>
          <a:xfrm>
            <a:off x="457200" y="2281225"/>
            <a:ext cx="40401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31800" lvl="0" marL="4572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" sz="2800"/>
              <a:t>Graphs </a:t>
            </a:r>
            <a:endParaRPr sz="2800"/>
          </a:p>
          <a:p>
            <a:pPr indent="-431800" lvl="0" marL="4572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" sz="2800"/>
              <a:t>Stars on rubrics (video)</a:t>
            </a:r>
            <a:endParaRPr sz="2800"/>
          </a:p>
          <a:p>
            <a:pPr indent="-431800" lvl="0" marL="4572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" sz="2800"/>
              <a:t>Project checklists</a:t>
            </a:r>
            <a:endParaRPr sz="2800"/>
          </a:p>
        </p:txBody>
      </p:sp>
      <p:sp>
        <p:nvSpPr>
          <p:cNvPr id="668" name="Google Shape;668;ge345775864_1_11"/>
          <p:cNvSpPr txBox="1"/>
          <p:nvPr>
            <p:ph idx="4294967295" type="body"/>
          </p:nvPr>
        </p:nvSpPr>
        <p:spPr>
          <a:xfrm>
            <a:off x="5105400" y="1535113"/>
            <a:ext cx="3581400" cy="639900"/>
          </a:xfrm>
          <a:prstGeom prst="rect">
            <a:avLst/>
          </a:prstGeom>
          <a:solidFill>
            <a:srgbClr val="E8F7EB"/>
          </a:solidFill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rPr b="1" lang="en" sz="2100"/>
              <a:t>Individual Understanding</a:t>
            </a:r>
            <a:endParaRPr b="1" sz="2100"/>
          </a:p>
        </p:txBody>
      </p:sp>
      <p:sp>
        <p:nvSpPr>
          <p:cNvPr id="669" name="Google Shape;669;ge345775864_1_11"/>
          <p:cNvSpPr txBox="1"/>
          <p:nvPr>
            <p:ph idx="4294967295" type="body"/>
          </p:nvPr>
        </p:nvSpPr>
        <p:spPr>
          <a:xfrm>
            <a:off x="4694700" y="2292500"/>
            <a:ext cx="4402800" cy="49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Char char="•"/>
            </a:pPr>
            <a:r>
              <a:rPr lang="en" sz="2800"/>
              <a:t>Red/Green Disks or Cups</a:t>
            </a:r>
            <a:endParaRPr sz="2800"/>
          </a:p>
          <a:p>
            <a:pPr indent="-4064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" sz="2800"/>
              <a:t>What did we learn today?</a:t>
            </a:r>
            <a:endParaRPr sz="2800"/>
          </a:p>
          <a:p>
            <a:pPr indent="-4064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" sz="2800"/>
              <a:t>Learning logs</a:t>
            </a:r>
            <a:endParaRPr sz="2800"/>
          </a:p>
          <a:p>
            <a:pPr indent="-4064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" sz="2800"/>
              <a:t>“Personal best” selections</a:t>
            </a:r>
            <a:endParaRPr sz="2800"/>
          </a:p>
          <a:p>
            <a:pPr indent="0" lvl="0" marL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1400"/>
          </a:p>
        </p:txBody>
      </p:sp>
      <p:sp>
        <p:nvSpPr>
          <p:cNvPr id="670" name="Google Shape;670;ge345775864_1_11"/>
          <p:cNvSpPr txBox="1"/>
          <p:nvPr>
            <p:ph idx="4294967295" type="body"/>
          </p:nvPr>
        </p:nvSpPr>
        <p:spPr>
          <a:xfrm>
            <a:off x="914400" y="1524000"/>
            <a:ext cx="3582900" cy="651000"/>
          </a:xfrm>
          <a:prstGeom prst="rect">
            <a:avLst/>
          </a:prstGeom>
          <a:solidFill>
            <a:srgbClr val="E8F7EB"/>
          </a:solidFill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rPr b="1" lang="en" sz="2400"/>
              <a:t>Individual Tracking</a:t>
            </a:r>
            <a:endParaRPr b="1" sz="2400"/>
          </a:p>
        </p:txBody>
      </p:sp>
      <p:pic>
        <p:nvPicPr>
          <p:cNvPr id="671" name="Google Shape;671;ge345775864_1_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4400" y="4660625"/>
            <a:ext cx="3906450" cy="219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675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gd1ca4028fe_0_67"/>
          <p:cNvSpPr txBox="1"/>
          <p:nvPr>
            <p:ph idx="1" type="body"/>
          </p:nvPr>
        </p:nvSpPr>
        <p:spPr>
          <a:xfrm>
            <a:off x="457201" y="1600201"/>
            <a:ext cx="82296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-3810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400"/>
              <a:buChar char="•"/>
            </a:pPr>
            <a:r>
              <a:rPr lang="en" sz="2400"/>
              <a:t>Pose a topic and allow students to share their feelings by holding up a number.</a:t>
            </a:r>
            <a:endParaRPr sz="2400"/>
          </a:p>
          <a:p>
            <a:pPr indent="-3810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–"/>
            </a:pPr>
            <a:r>
              <a:rPr lang="en" sz="2400"/>
              <a:t>0: very uneasy and need more support</a:t>
            </a:r>
            <a:endParaRPr sz="2400"/>
          </a:p>
          <a:p>
            <a:pPr indent="-3810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–"/>
            </a:pPr>
            <a:r>
              <a:rPr lang="en" sz="2400"/>
              <a:t>5: Comfortable, excited and ready to go</a:t>
            </a:r>
            <a:endParaRPr sz="2400"/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" sz="2400"/>
              <a:t>Work with students to create the description of what each number means </a:t>
            </a:r>
            <a:endParaRPr sz="2400"/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" sz="2400"/>
              <a:t>Examples:</a:t>
            </a:r>
            <a:endParaRPr sz="2400"/>
          </a:p>
          <a:p>
            <a:pPr indent="-3810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–"/>
            </a:pPr>
            <a:r>
              <a:rPr lang="en" sz="2400"/>
              <a:t>How happy are you to come back to school after the weekend?</a:t>
            </a:r>
            <a:endParaRPr sz="2400"/>
          </a:p>
          <a:p>
            <a:pPr indent="-3810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–"/>
            </a:pPr>
            <a:r>
              <a:rPr lang="en" sz="2400"/>
              <a:t>How are you feeling about that activity? That concept? The upcoming test?</a:t>
            </a:r>
            <a:endParaRPr sz="2400"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400"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400"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677" name="Google Shape;677;gd1ca4028fe_0_67"/>
          <p:cNvSpPr txBox="1"/>
          <p:nvPr>
            <p:ph type="title"/>
          </p:nvPr>
        </p:nvSpPr>
        <p:spPr>
          <a:xfrm>
            <a:off x="228600" y="228600"/>
            <a:ext cx="8686800" cy="1143000"/>
          </a:xfrm>
          <a:prstGeom prst="rect">
            <a:avLst/>
          </a:prstGeom>
          <a:solidFill>
            <a:srgbClr val="A9DCF2">
              <a:alpha val="6431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">
                <a:solidFill>
                  <a:schemeClr val="dk1"/>
                </a:solidFill>
              </a:rPr>
              <a:t>Fist to Five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ge345775864_1_17"/>
          <p:cNvSpPr txBox="1"/>
          <p:nvPr>
            <p:ph type="title"/>
          </p:nvPr>
        </p:nvSpPr>
        <p:spPr>
          <a:xfrm>
            <a:off x="228600" y="228600"/>
            <a:ext cx="8686800" cy="1143000"/>
          </a:xfrm>
          <a:prstGeom prst="rect">
            <a:avLst/>
          </a:prstGeom>
          <a:solidFill>
            <a:srgbClr val="A9DCF2">
              <a:alpha val="63529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</a:pPr>
            <a:r>
              <a:rPr lang="en">
                <a:solidFill>
                  <a:schemeClr val="dk1"/>
                </a:solidFill>
              </a:rPr>
              <a:t> Student self monitoring</a:t>
            </a:r>
            <a:endParaRPr/>
          </a:p>
        </p:txBody>
      </p:sp>
      <p:pic>
        <p:nvPicPr>
          <p:cNvPr id="684" name="Google Shape;684;ge345775864_1_17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7593" l="8561" r="9357" t="13721"/>
          <a:stretch/>
        </p:blipFill>
        <p:spPr>
          <a:xfrm>
            <a:off x="228600" y="1614725"/>
            <a:ext cx="8686800" cy="4438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689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g8ace24f0b7_0_6"/>
          <p:cNvSpPr txBox="1"/>
          <p:nvPr>
            <p:ph type="title"/>
          </p:nvPr>
        </p:nvSpPr>
        <p:spPr>
          <a:xfrm>
            <a:off x="228600" y="228600"/>
            <a:ext cx="8686799" cy="1143000"/>
          </a:xfrm>
          <a:prstGeom prst="rect">
            <a:avLst/>
          </a:prstGeom>
          <a:solidFill>
            <a:srgbClr val="A9DCF2">
              <a:alpha val="63137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</a:pPr>
            <a:r>
              <a:rPr lang="en">
                <a:solidFill>
                  <a:schemeClr val="dk1"/>
                </a:solidFill>
              </a:rPr>
              <a:t>Strategies for Scaffolding</a:t>
            </a:r>
            <a:endParaRPr/>
          </a:p>
        </p:txBody>
      </p:sp>
      <p:sp>
        <p:nvSpPr>
          <p:cNvPr id="691" name="Google Shape;691;g8ace24f0b7_0_6"/>
          <p:cNvSpPr txBox="1"/>
          <p:nvPr>
            <p:ph idx="1" type="body"/>
          </p:nvPr>
        </p:nvSpPr>
        <p:spPr>
          <a:xfrm>
            <a:off x="457200" y="1600200"/>
            <a:ext cx="8229600" cy="488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31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Verdana"/>
              <a:buAutoNum type="arabicPeriod"/>
            </a:pPr>
            <a:r>
              <a:rPr b="0" i="0" lang="en" sz="3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Partnering</a:t>
            </a:r>
            <a:endParaRPr/>
          </a:p>
          <a:p>
            <a:pPr indent="-431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Verdana"/>
              <a:buAutoNum type="arabicPeriod"/>
            </a:pPr>
            <a:r>
              <a:rPr b="0" i="0" lang="en" sz="3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Chunking</a:t>
            </a:r>
            <a:endParaRPr/>
          </a:p>
          <a:p>
            <a:pPr indent="-431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Verdana"/>
              <a:buAutoNum type="arabicPeriod"/>
            </a:pPr>
            <a:r>
              <a:rPr b="0" i="0" lang="en" sz="3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Sequencing/Progress in Complexity</a:t>
            </a:r>
            <a:endParaRPr/>
          </a:p>
          <a:p>
            <a:pPr indent="-431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Verdana"/>
              <a:buAutoNum type="arabicPeriod"/>
            </a:pPr>
            <a:r>
              <a:rPr b="0" i="0" lang="en" sz="3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Demonstrations and </a:t>
            </a:r>
            <a:r>
              <a:rPr lang="en"/>
              <a:t>c</a:t>
            </a:r>
            <a:r>
              <a:rPr b="0" i="0" lang="en" sz="3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ompleted   </a:t>
            </a:r>
            <a:r>
              <a:rPr lang="en"/>
              <a:t>   m</a:t>
            </a:r>
            <a:r>
              <a:rPr b="0" i="0" lang="en" sz="3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odels</a:t>
            </a:r>
            <a:endParaRPr sz="1000"/>
          </a:p>
          <a:p>
            <a:pPr indent="-431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Verdana"/>
              <a:buAutoNum type="arabicPeriod"/>
            </a:pPr>
            <a:r>
              <a:rPr b="0" i="0" lang="en" sz="3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Provid</a:t>
            </a:r>
            <a:r>
              <a:rPr lang="en"/>
              <a:t>e</a:t>
            </a:r>
            <a:r>
              <a:rPr b="0" i="0" lang="en" sz="3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/>
              <a:t>h</a:t>
            </a:r>
            <a:r>
              <a:rPr b="0" i="0" lang="en" sz="3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ints and </a:t>
            </a:r>
            <a:r>
              <a:rPr lang="en"/>
              <a:t>p</a:t>
            </a:r>
            <a:r>
              <a:rPr b="0" i="0" lang="en" sz="3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rompts</a:t>
            </a:r>
            <a:endParaRPr/>
          </a:p>
          <a:p>
            <a:pPr indent="-431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Verdana"/>
              <a:buAutoNum type="arabicPeriod"/>
            </a:pPr>
            <a:r>
              <a:rPr b="0" i="0" lang="en" sz="3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Provide </a:t>
            </a:r>
            <a:r>
              <a:rPr lang="en"/>
              <a:t>a</a:t>
            </a:r>
            <a:r>
              <a:rPr b="0" i="0" lang="en" sz="3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ids </a:t>
            </a:r>
            <a:r>
              <a:rPr lang="en"/>
              <a:t>s</a:t>
            </a:r>
            <a:r>
              <a:rPr b="0" i="0" lang="en" sz="3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uch as cue </a:t>
            </a:r>
            <a:r>
              <a:rPr lang="en"/>
              <a:t>c</a:t>
            </a:r>
            <a:r>
              <a:rPr b="0" i="0" lang="en" sz="3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ards and  </a:t>
            </a:r>
            <a:r>
              <a:rPr lang="en"/>
              <a:t>c</a:t>
            </a:r>
            <a:r>
              <a:rPr b="0" i="0" lang="en" sz="3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hecklists</a:t>
            </a:r>
            <a:endParaRPr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695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10c74994bb7_0_407"/>
          <p:cNvSpPr txBox="1"/>
          <p:nvPr>
            <p:ph type="title"/>
          </p:nvPr>
        </p:nvSpPr>
        <p:spPr>
          <a:xfrm>
            <a:off x="228600" y="228600"/>
            <a:ext cx="8686800" cy="1143000"/>
          </a:xfrm>
          <a:prstGeom prst="rect">
            <a:avLst/>
          </a:prstGeom>
          <a:solidFill>
            <a:srgbClr val="A9DCF2">
              <a:alpha val="6431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">
                <a:solidFill>
                  <a:schemeClr val="dk1"/>
                </a:solidFill>
              </a:rPr>
              <a:t>Supporting Self Reflection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697" name="Google Shape;697;g10c74994bb7_0_407"/>
          <p:cNvSpPr txBox="1"/>
          <p:nvPr>
            <p:ph idx="1" type="body"/>
          </p:nvPr>
        </p:nvSpPr>
        <p:spPr>
          <a:xfrm>
            <a:off x="228600" y="1600200"/>
            <a:ext cx="4705800" cy="49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683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" sz="2200">
                <a:solidFill>
                  <a:schemeClr val="dk1"/>
                </a:solidFill>
              </a:rPr>
              <a:t>Ending an activity, class, meeting, or day with a quick reflection and share.</a:t>
            </a: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" sz="2200">
                <a:solidFill>
                  <a:schemeClr val="dk1"/>
                </a:solidFill>
              </a:rPr>
              <a:t>Have each person share an:</a:t>
            </a:r>
            <a:endParaRPr sz="2200">
              <a:solidFill>
                <a:schemeClr val="dk1"/>
              </a:solidFill>
            </a:endParaRPr>
          </a:p>
          <a:p>
            <a:pPr indent="-3556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</a:pPr>
            <a:r>
              <a:rPr lang="en" sz="2000">
                <a:solidFill>
                  <a:schemeClr val="dk1"/>
                </a:solidFill>
              </a:rPr>
              <a:t>Appreciation: Something they appreciated </a:t>
            </a:r>
            <a:endParaRPr sz="2000">
              <a:solidFill>
                <a:schemeClr val="dk1"/>
              </a:solidFill>
            </a:endParaRPr>
          </a:p>
          <a:p>
            <a:pPr indent="-3556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</a:pPr>
            <a:r>
              <a:rPr lang="en" sz="2000"/>
              <a:t>Acknowledgement/Apology:</a:t>
            </a:r>
            <a:r>
              <a:rPr lang="en" sz="2000">
                <a:solidFill>
                  <a:schemeClr val="dk1"/>
                </a:solidFill>
              </a:rPr>
              <a:t> Something they might need to acknowledge </a:t>
            </a:r>
            <a:endParaRPr sz="2000"/>
          </a:p>
          <a:p>
            <a:pPr indent="-3556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</a:pPr>
            <a:r>
              <a:rPr lang="en" sz="2000">
                <a:solidFill>
                  <a:schemeClr val="dk1"/>
                </a:solidFill>
              </a:rPr>
              <a:t>Ah ha: something that they realized or learned.</a:t>
            </a:r>
            <a:endParaRPr sz="2000">
              <a:solidFill>
                <a:schemeClr val="dk1"/>
              </a:solidFill>
            </a:endParaRPr>
          </a:p>
        </p:txBody>
      </p:sp>
      <p:pic>
        <p:nvPicPr>
          <p:cNvPr id="698" name="Google Shape;698;g10c74994bb7_0_40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90725" y="2660675"/>
            <a:ext cx="3324675" cy="245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3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ge28ae0e647_0_2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rgbClr val="A9DCF2">
              <a:alpha val="6549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</a:pPr>
            <a:r>
              <a:rPr lang="en"/>
              <a:t>Effective Feedback</a:t>
            </a:r>
            <a:endParaRPr/>
          </a:p>
        </p:txBody>
      </p:sp>
      <p:pic>
        <p:nvPicPr>
          <p:cNvPr descr="Barometer Hattie.preview.jpg" id="705" name="Google Shape;705;ge28ae0e647_0_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92382" y="2731076"/>
            <a:ext cx="6096000" cy="3257550"/>
          </a:xfrm>
          <a:prstGeom prst="rect">
            <a:avLst/>
          </a:prstGeom>
          <a:noFill/>
          <a:ln>
            <a:noFill/>
          </a:ln>
        </p:spPr>
      </p:pic>
      <p:sp>
        <p:nvSpPr>
          <p:cNvPr id="706" name="Google Shape;706;ge28ae0e647_0_20"/>
          <p:cNvSpPr txBox="1"/>
          <p:nvPr/>
        </p:nvSpPr>
        <p:spPr>
          <a:xfrm>
            <a:off x="5284787" y="1433512"/>
            <a:ext cx="1863600" cy="9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44"/>
              </a:buClr>
              <a:buSzPts val="600"/>
              <a:buFont typeface="Times New Roman"/>
              <a:buNone/>
            </a:pPr>
            <a:r>
              <a:rPr b="0" i="0" lang="en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Direct Instruction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7" name="Google Shape;707;ge28ae0e647_0_20"/>
          <p:cNvSpPr txBox="1"/>
          <p:nvPr/>
        </p:nvSpPr>
        <p:spPr>
          <a:xfrm>
            <a:off x="7432964" y="1752601"/>
            <a:ext cx="2008200" cy="46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44"/>
              </a:buClr>
              <a:buSzPts val="600"/>
              <a:buFont typeface="Times New Roman"/>
              <a:buNone/>
            </a:pPr>
            <a:r>
              <a:rPr b="0" i="0" lang="en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Feedback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8" name="Google Shape;708;ge28ae0e647_0_20"/>
          <p:cNvSpPr txBox="1"/>
          <p:nvPr/>
        </p:nvSpPr>
        <p:spPr>
          <a:xfrm>
            <a:off x="7197648" y="2952000"/>
            <a:ext cx="1596300" cy="9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44"/>
              </a:buClr>
              <a:buSzPts val="600"/>
              <a:buFont typeface="Times New Roman"/>
              <a:buNone/>
            </a:pPr>
            <a:r>
              <a:rPr b="0" i="0" lang="en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Teacher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44"/>
              </a:buClr>
              <a:buSzPts val="600"/>
              <a:buFont typeface="Times New Roman"/>
              <a:buNone/>
            </a:pPr>
            <a:r>
              <a:rPr b="0" i="0" lang="en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Clarity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09" name="Google Shape;709;ge28ae0e647_0_20"/>
          <p:cNvCxnSpPr/>
          <p:nvPr/>
        </p:nvCxnSpPr>
        <p:spPr>
          <a:xfrm flipH="1" rot="10800000">
            <a:off x="4440382" y="2285888"/>
            <a:ext cx="3039300" cy="3633900"/>
          </a:xfrm>
          <a:prstGeom prst="straightConnector1">
            <a:avLst/>
          </a:prstGeom>
          <a:noFill/>
          <a:ln cap="flat" cmpd="sng" w="38100">
            <a:solidFill>
              <a:srgbClr val="1883AF"/>
            </a:solidFill>
            <a:prstDash val="solid"/>
            <a:miter lim="8000"/>
            <a:headEnd len="sm" w="sm" type="none"/>
            <a:tailEnd len="lg" w="lg" type="stealth"/>
          </a:ln>
          <a:effectLst>
            <a:outerShdw blurRad="63500" dir="5400000" dist="20000">
              <a:srgbClr val="808080">
                <a:alpha val="34901"/>
              </a:srgbClr>
            </a:outerShdw>
          </a:effectLst>
        </p:spPr>
      </p:cxnSp>
      <p:cxnSp>
        <p:nvCxnSpPr>
          <p:cNvPr id="710" name="Google Shape;710;ge28ae0e647_0_20"/>
          <p:cNvCxnSpPr/>
          <p:nvPr/>
        </p:nvCxnSpPr>
        <p:spPr>
          <a:xfrm flipH="1" rot="10800000">
            <a:off x="4447307" y="2351876"/>
            <a:ext cx="2041200" cy="3498000"/>
          </a:xfrm>
          <a:prstGeom prst="straightConnector1">
            <a:avLst/>
          </a:prstGeom>
          <a:noFill/>
          <a:ln cap="flat" cmpd="sng" w="38100">
            <a:solidFill>
              <a:srgbClr val="1883AF"/>
            </a:solidFill>
            <a:prstDash val="solid"/>
            <a:miter lim="8000"/>
            <a:headEnd len="sm" w="sm" type="none"/>
            <a:tailEnd len="lg" w="lg" type="stealth"/>
          </a:ln>
          <a:effectLst>
            <a:outerShdw blurRad="63500" dir="5400000" dist="20000">
              <a:srgbClr val="808080">
                <a:alpha val="34901"/>
              </a:srgbClr>
            </a:outerShdw>
          </a:effectLst>
        </p:spPr>
      </p:cxnSp>
      <p:cxnSp>
        <p:nvCxnSpPr>
          <p:cNvPr id="711" name="Google Shape;711;ge28ae0e647_0_20"/>
          <p:cNvCxnSpPr/>
          <p:nvPr/>
        </p:nvCxnSpPr>
        <p:spPr>
          <a:xfrm flipH="1" rot="10800000">
            <a:off x="4447309" y="3526388"/>
            <a:ext cx="2512800" cy="2393400"/>
          </a:xfrm>
          <a:prstGeom prst="straightConnector1">
            <a:avLst/>
          </a:prstGeom>
          <a:noFill/>
          <a:ln cap="flat" cmpd="sng" w="38100">
            <a:solidFill>
              <a:srgbClr val="1883AF"/>
            </a:solidFill>
            <a:prstDash val="solid"/>
            <a:miter lim="8000"/>
            <a:headEnd len="sm" w="sm" type="none"/>
            <a:tailEnd len="lg" w="lg" type="stealth"/>
          </a:ln>
          <a:effectLst>
            <a:outerShdw blurRad="63500" dir="5400000" dist="20000">
              <a:srgbClr val="808080">
                <a:alpha val="34901"/>
              </a:srgbClr>
            </a:outerShdw>
          </a:effectLst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5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p18"/>
          <p:cNvSpPr txBox="1"/>
          <p:nvPr>
            <p:ph type="title"/>
          </p:nvPr>
        </p:nvSpPr>
        <p:spPr>
          <a:xfrm>
            <a:off x="228601" y="228600"/>
            <a:ext cx="8686800" cy="1143200"/>
          </a:xfrm>
          <a:prstGeom prst="rect">
            <a:avLst/>
          </a:prstGeom>
          <a:solidFill>
            <a:srgbClr val="A9DCF2">
              <a:alpha val="63921"/>
            </a:srgbClr>
          </a:solid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Verdana"/>
              <a:buNone/>
            </a:pPr>
            <a:r>
              <a:rPr lang="en" sz="4033">
                <a:solidFill>
                  <a:schemeClr val="dk1"/>
                </a:solidFill>
              </a:rPr>
              <a:t>Start here - Positive : Corrective </a:t>
            </a:r>
            <a:endParaRPr sz="4033">
              <a:solidFill>
                <a:schemeClr val="dk1"/>
              </a:solidFill>
            </a:endParaRPr>
          </a:p>
        </p:txBody>
      </p:sp>
      <p:pic>
        <p:nvPicPr>
          <p:cNvPr id="717" name="Google Shape;717;p18"/>
          <p:cNvPicPr preferRelativeResize="0"/>
          <p:nvPr/>
        </p:nvPicPr>
        <p:blipFill rotWithShape="1">
          <a:blip r:embed="rId3">
            <a:alphaModFix/>
          </a:blip>
          <a:srcRect b="11641" l="0" r="0" t="24464"/>
          <a:stretch/>
        </p:blipFill>
        <p:spPr>
          <a:xfrm>
            <a:off x="152400" y="1371800"/>
            <a:ext cx="8839201" cy="282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8" name="Google Shape;718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29550" y="4195675"/>
            <a:ext cx="4732999" cy="2662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2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20"/>
          <p:cNvSpPr txBox="1"/>
          <p:nvPr>
            <p:ph type="title"/>
          </p:nvPr>
        </p:nvSpPr>
        <p:spPr>
          <a:xfrm>
            <a:off x="228600" y="324654"/>
            <a:ext cx="8686800" cy="1203639"/>
          </a:xfrm>
          <a:prstGeom prst="rect">
            <a:avLst/>
          </a:prstGeom>
          <a:solidFill>
            <a:srgbClr val="A9DCF2">
              <a:alpha val="63921"/>
            </a:srgbClr>
          </a:solidFill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/>
          <a:p>
            <a:pPr indent="457189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Verdana"/>
              <a:buNone/>
            </a:pPr>
            <a:r>
              <a:rPr lang="en" sz="4400">
                <a:solidFill>
                  <a:schemeClr val="dk1"/>
                </a:solidFill>
              </a:rPr>
              <a:t>Correcting Errors Effectively</a:t>
            </a:r>
            <a:endParaRPr sz="4400">
              <a:solidFill>
                <a:schemeClr val="dk1"/>
              </a:solidFill>
            </a:endParaRPr>
          </a:p>
        </p:txBody>
      </p:sp>
      <p:sp>
        <p:nvSpPr>
          <p:cNvPr id="724" name="Google Shape;724;p20"/>
          <p:cNvSpPr txBox="1"/>
          <p:nvPr/>
        </p:nvSpPr>
        <p:spPr>
          <a:xfrm>
            <a:off x="790025" y="1933025"/>
            <a:ext cx="7412700" cy="359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Verdana"/>
              <a:buAutoNum type="arabicPeriod"/>
            </a:pPr>
            <a:r>
              <a:rPr b="0" i="0" lang="en" sz="41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Correct Answer/Behavior</a:t>
            </a:r>
            <a:endParaRPr b="0" i="0" sz="41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Verdana"/>
              <a:buAutoNum type="arabicPeriod"/>
            </a:pPr>
            <a:r>
              <a:rPr b="0" i="0" lang="en" sz="41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Next time.../Forward</a:t>
            </a:r>
            <a:endParaRPr b="0" i="0" sz="41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Verdana"/>
              <a:buAutoNum type="arabicPeriod"/>
            </a:pPr>
            <a:r>
              <a:rPr b="0" i="0" lang="en" sz="41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End on Correct Response </a:t>
            </a:r>
            <a:endParaRPr b="0" i="0" sz="41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25" name="Google Shape;725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10375" y="4286250"/>
            <a:ext cx="4572000" cy="257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729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g10c74994bb7_0_31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rgbClr val="A9DCF2">
              <a:alpha val="66666"/>
            </a:srgbClr>
          </a:solidFill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>
                <a:solidFill>
                  <a:srgbClr val="000000"/>
                </a:solidFill>
              </a:rPr>
              <a:t>Know the story</a:t>
            </a:r>
            <a:endParaRPr i="0" sz="40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31" name="Google Shape;731;g10c74994bb7_0_312"/>
          <p:cNvSpPr txBox="1"/>
          <p:nvPr/>
        </p:nvSpPr>
        <p:spPr>
          <a:xfrm>
            <a:off x="457200" y="1649375"/>
            <a:ext cx="8154300" cy="451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406400" lvl="0" marL="457200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Verdana"/>
              <a:buChar char="●"/>
            </a:pPr>
            <a:r>
              <a:rPr b="0" i="0" lang="en" sz="2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What else is really going on here?</a:t>
            </a:r>
            <a:endParaRPr b="0" i="0" sz="28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4064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Verdana"/>
              <a:buChar char="●"/>
            </a:pPr>
            <a:r>
              <a:rPr b="0" i="0" lang="en" sz="2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What does this child need?</a:t>
            </a:r>
            <a:endParaRPr b="0" i="0" sz="28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4064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Verdana"/>
              <a:buChar char="●"/>
            </a:pPr>
            <a:r>
              <a:rPr b="0" i="0" lang="en" sz="2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How can I change my perspective?</a:t>
            </a:r>
            <a:endParaRPr b="0" i="0" sz="28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4064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Verdana"/>
              <a:buChar char="●"/>
            </a:pPr>
            <a:r>
              <a:rPr b="0" i="0" lang="en" sz="2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What keeps me only looking at the behavior?</a:t>
            </a:r>
            <a:endParaRPr b="0" i="0" sz="28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4064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Verdana"/>
              <a:buChar char="●"/>
            </a:pPr>
            <a:r>
              <a:rPr b="0" i="0" lang="en" sz="2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What is this behavior communicating right now?</a:t>
            </a:r>
            <a:endParaRPr b="0" i="0" sz="28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4064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Verdana"/>
              <a:buChar char="●"/>
            </a:pPr>
            <a:r>
              <a:rPr b="0" i="0" lang="en" sz="2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What in the environment could be triggering this behavior?</a:t>
            </a:r>
            <a:endParaRPr b="0" i="0" sz="28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5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g10c74994bb7_0_141"/>
          <p:cNvSpPr txBox="1"/>
          <p:nvPr>
            <p:ph type="title"/>
          </p:nvPr>
        </p:nvSpPr>
        <p:spPr>
          <a:xfrm>
            <a:off x="228600" y="228600"/>
            <a:ext cx="8686800" cy="1143000"/>
          </a:xfrm>
          <a:prstGeom prst="rect">
            <a:avLst/>
          </a:prstGeom>
          <a:solidFill>
            <a:srgbClr val="A9DCF2">
              <a:alpha val="6431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">
                <a:solidFill>
                  <a:schemeClr val="dk1"/>
                </a:solidFill>
              </a:rPr>
              <a:t>Response to Behavior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737" name="Google Shape;737;g10c74994bb7_0_141"/>
          <p:cNvSpPr txBox="1"/>
          <p:nvPr>
            <p:ph idx="1" type="body"/>
          </p:nvPr>
        </p:nvSpPr>
        <p:spPr>
          <a:xfrm>
            <a:off x="228600" y="1600200"/>
            <a:ext cx="86868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b="1" lang="en" sz="2200"/>
              <a:t>Our initial response determines what happens next.</a:t>
            </a:r>
            <a:endParaRPr b="1" sz="2200"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400"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400"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400"/>
          </a:p>
        </p:txBody>
      </p:sp>
      <p:sp>
        <p:nvSpPr>
          <p:cNvPr id="738" name="Google Shape;738;g10c74994bb7_0_141"/>
          <p:cNvSpPr/>
          <p:nvPr/>
        </p:nvSpPr>
        <p:spPr>
          <a:xfrm>
            <a:off x="457200" y="3181350"/>
            <a:ext cx="1733400" cy="15717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BEHAVIOR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9" name="Google Shape;739;g10c74994bb7_0_141"/>
          <p:cNvSpPr/>
          <p:nvPr/>
        </p:nvSpPr>
        <p:spPr>
          <a:xfrm>
            <a:off x="2838450" y="3181350"/>
            <a:ext cx="1733400" cy="15717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OUR RESPONSE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0" name="Google Shape;740;g10c74994bb7_0_141"/>
          <p:cNvSpPr/>
          <p:nvPr/>
        </p:nvSpPr>
        <p:spPr>
          <a:xfrm>
            <a:off x="2243175" y="3761400"/>
            <a:ext cx="452400" cy="520200"/>
          </a:xfrm>
          <a:prstGeom prst="mathPlus">
            <a:avLst>
              <a:gd fmla="val 23520" name="adj1"/>
            </a:avLst>
          </a:prstGeom>
          <a:solidFill>
            <a:srgbClr val="19191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1" name="Google Shape;741;g10c74994bb7_0_141"/>
          <p:cNvSpPr/>
          <p:nvPr/>
        </p:nvSpPr>
        <p:spPr>
          <a:xfrm rot="-1273378">
            <a:off x="4857681" y="3214634"/>
            <a:ext cx="452488" cy="428753"/>
          </a:xfrm>
          <a:prstGeom prst="mathEqual">
            <a:avLst>
              <a:gd fmla="val 23520" name="adj1"/>
              <a:gd fmla="val 11760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2" name="Google Shape;742;g10c74994bb7_0_141"/>
          <p:cNvSpPr/>
          <p:nvPr/>
        </p:nvSpPr>
        <p:spPr>
          <a:xfrm rot="789078">
            <a:off x="4857793" y="4081447"/>
            <a:ext cx="452262" cy="428539"/>
          </a:xfrm>
          <a:prstGeom prst="mathEqual">
            <a:avLst>
              <a:gd fmla="val 23520" name="adj1"/>
              <a:gd fmla="val 11760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3" name="Google Shape;743;g10c74994bb7_0_141"/>
          <p:cNvSpPr txBox="1"/>
          <p:nvPr/>
        </p:nvSpPr>
        <p:spPr>
          <a:xfrm>
            <a:off x="5657850" y="2414600"/>
            <a:ext cx="3071700" cy="35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Verdana"/>
              <a:buChar char="●"/>
            </a:pPr>
            <a:r>
              <a:rPr b="1" i="0" lang="en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Challenge</a:t>
            </a:r>
            <a:endParaRPr b="1" i="0" sz="18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Verdana"/>
              <a:buChar char="●"/>
            </a:pPr>
            <a:r>
              <a:rPr b="1" i="0" lang="en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Reprimand</a:t>
            </a:r>
            <a:endParaRPr b="1" i="0" sz="18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Verdana"/>
              <a:buChar char="●"/>
            </a:pPr>
            <a:r>
              <a:rPr b="1" i="0" lang="en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Argue</a:t>
            </a:r>
            <a:endParaRPr b="1" i="0" sz="18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Verdana"/>
              <a:buChar char="●"/>
            </a:pPr>
            <a:r>
              <a:rPr b="1" i="0" lang="en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Escalate Emotion</a:t>
            </a:r>
            <a:endParaRPr b="1" i="0" sz="18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Verdana"/>
              <a:buChar char="●"/>
            </a:pPr>
            <a:r>
              <a:rPr b="1" i="0" lang="en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Bigger Problem</a:t>
            </a:r>
            <a:endParaRPr b="1" i="0" sz="18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Verdana"/>
              <a:buChar char="●"/>
            </a:pPr>
            <a:r>
              <a:rPr b="1" i="0" lang="en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Listen</a:t>
            </a:r>
            <a:endParaRPr b="1" i="0" sz="18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Verdana"/>
              <a:buChar char="●"/>
            </a:pPr>
            <a:r>
              <a:rPr b="1" i="0" lang="en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Paraphrase</a:t>
            </a:r>
            <a:endParaRPr b="1" i="0" sz="18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Verdana"/>
              <a:buChar char="●"/>
            </a:pPr>
            <a:r>
              <a:rPr b="1" i="0" lang="en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Validate</a:t>
            </a:r>
            <a:endParaRPr b="1" i="0" sz="18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Verdana"/>
              <a:buChar char="●"/>
            </a:pPr>
            <a:r>
              <a:rPr b="1" i="0" lang="en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Show empathy</a:t>
            </a:r>
            <a:endParaRPr b="1" i="0" sz="18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Verdana"/>
              <a:buChar char="●"/>
            </a:pPr>
            <a:r>
              <a:rPr b="1" i="0" lang="en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Calm</a:t>
            </a:r>
            <a:endParaRPr b="1" i="0" sz="18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Verdana"/>
              <a:buChar char="●"/>
            </a:pPr>
            <a:r>
              <a:rPr b="1" i="0" lang="en" sz="1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Support</a:t>
            </a:r>
            <a:endParaRPr b="1" i="0" sz="18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44" name="Google Shape;744;g10c74994bb7_0_141"/>
          <p:cNvSpPr txBox="1"/>
          <p:nvPr/>
        </p:nvSpPr>
        <p:spPr>
          <a:xfrm>
            <a:off x="928700" y="5298500"/>
            <a:ext cx="37575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1" lang="en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The first moment determines the next hour.</a:t>
            </a:r>
            <a:endParaRPr b="0" i="1" sz="20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45" name="Google Shape;745;g10c74994bb7_0_141"/>
          <p:cNvSpPr txBox="1"/>
          <p:nvPr/>
        </p:nvSpPr>
        <p:spPr>
          <a:xfrm>
            <a:off x="171450" y="6529400"/>
            <a:ext cx="7601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(Adapted from Bob Garrity, Garrity Mediation and Consulting)</a:t>
            </a:r>
            <a:endParaRPr b="0" i="0" sz="1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10c74994bb7_0_262"/>
          <p:cNvSpPr txBox="1"/>
          <p:nvPr>
            <p:ph type="title"/>
          </p:nvPr>
        </p:nvSpPr>
        <p:spPr>
          <a:xfrm>
            <a:off x="457200" y="271522"/>
            <a:ext cx="8229600" cy="890100"/>
          </a:xfrm>
          <a:prstGeom prst="rect">
            <a:avLst/>
          </a:prstGeom>
          <a:solidFill>
            <a:srgbClr val="A9DCF2">
              <a:alpha val="6431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"/>
              <a:t>Why This Open House? </a:t>
            </a:r>
            <a:endParaRPr/>
          </a:p>
        </p:txBody>
      </p:sp>
      <p:pic>
        <p:nvPicPr>
          <p:cNvPr id="263" name="Google Shape;263;g10c74994bb7_0_2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" y="1270350"/>
            <a:ext cx="8229600" cy="46291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9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g1148647fa0c_0_0"/>
          <p:cNvSpPr txBox="1"/>
          <p:nvPr>
            <p:ph type="title"/>
          </p:nvPr>
        </p:nvSpPr>
        <p:spPr>
          <a:xfrm>
            <a:off x="228600" y="228600"/>
            <a:ext cx="8686800" cy="1143000"/>
          </a:xfrm>
          <a:prstGeom prst="rect">
            <a:avLst/>
          </a:prstGeom>
          <a:solidFill>
            <a:srgbClr val="A9DCF2">
              <a:alpha val="6431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>
                <a:solidFill>
                  <a:schemeClr val="dk1"/>
                </a:solidFill>
              </a:rPr>
              <a:t>As we experience a stress response we have a decrease in...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751" name="Google Shape;751;g1148647fa0c_0_0"/>
          <p:cNvSpPr txBox="1"/>
          <p:nvPr>
            <p:ph idx="1" type="body"/>
          </p:nvPr>
        </p:nvSpPr>
        <p:spPr>
          <a:xfrm>
            <a:off x="457201" y="1600201"/>
            <a:ext cx="82296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87350" lvl="0" marL="4572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Char char="•"/>
            </a:pPr>
            <a:r>
              <a:rPr lang="en" sz="25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Problem solving</a:t>
            </a:r>
            <a:endParaRPr sz="25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873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Char char="•"/>
            </a:pPr>
            <a:r>
              <a:rPr lang="en" sz="25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Communication skills</a:t>
            </a:r>
            <a:endParaRPr sz="25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873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Char char="•"/>
            </a:pPr>
            <a:r>
              <a:rPr lang="en" sz="25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Emotional regulation</a:t>
            </a:r>
            <a:endParaRPr sz="25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873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Char char="•"/>
            </a:pPr>
            <a:r>
              <a:rPr lang="en" sz="25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Ability to retrieve previously learned information</a:t>
            </a:r>
            <a:endParaRPr sz="25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873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Char char="•"/>
            </a:pPr>
            <a:r>
              <a:rPr lang="en" sz="25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Decision making</a:t>
            </a:r>
            <a:endParaRPr/>
          </a:p>
        </p:txBody>
      </p:sp>
      <p:pic>
        <p:nvPicPr>
          <p:cNvPr id="752" name="Google Shape;752;g1148647fa0c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11400" y="3562132"/>
            <a:ext cx="4320275" cy="2692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6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g1148647fa0c_0_6"/>
          <p:cNvSpPr txBox="1"/>
          <p:nvPr>
            <p:ph type="title"/>
          </p:nvPr>
        </p:nvSpPr>
        <p:spPr>
          <a:xfrm>
            <a:off x="228600" y="228600"/>
            <a:ext cx="8686800" cy="1143000"/>
          </a:xfrm>
          <a:prstGeom prst="rect">
            <a:avLst/>
          </a:prstGeom>
          <a:solidFill>
            <a:srgbClr val="A9DCF2">
              <a:alpha val="6431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>
                <a:solidFill>
                  <a:schemeClr val="dk1"/>
                </a:solidFill>
              </a:rPr>
              <a:t>As we experience a stress response we have an increase in….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758" name="Google Shape;758;g1148647fa0c_0_6"/>
          <p:cNvSpPr txBox="1"/>
          <p:nvPr>
            <p:ph idx="1" type="body"/>
          </p:nvPr>
        </p:nvSpPr>
        <p:spPr>
          <a:xfrm>
            <a:off x="457201" y="1600201"/>
            <a:ext cx="82296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87350" lvl="0" marL="4572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Char char="•"/>
            </a:pPr>
            <a:r>
              <a:rPr lang="en" sz="25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Emotional instability</a:t>
            </a:r>
            <a:endParaRPr sz="25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873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Char char="–"/>
            </a:pPr>
            <a:r>
              <a:rPr lang="en" sz="25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Panic</a:t>
            </a:r>
            <a:endParaRPr sz="25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873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Char char="–"/>
            </a:pPr>
            <a:r>
              <a:rPr lang="en" sz="25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Sorrow</a:t>
            </a:r>
            <a:endParaRPr sz="25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873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Char char="–"/>
            </a:pPr>
            <a:r>
              <a:rPr lang="en" sz="25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Anxiety</a:t>
            </a:r>
            <a:endParaRPr sz="25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873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Char char="–"/>
            </a:pPr>
            <a:r>
              <a:rPr lang="en" sz="25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Irritability</a:t>
            </a:r>
            <a:endParaRPr sz="25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873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Char char="–"/>
            </a:pPr>
            <a:r>
              <a:rPr lang="en" sz="25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Anger </a:t>
            </a:r>
            <a:endParaRPr sz="25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873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Char char="–"/>
            </a:pPr>
            <a:r>
              <a:rPr lang="en" sz="25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Frustration</a:t>
            </a:r>
            <a:endParaRPr sz="25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873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Verdana"/>
              <a:buChar char="–"/>
            </a:pPr>
            <a:r>
              <a:rPr lang="en" sz="25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Shame</a:t>
            </a:r>
            <a:endParaRPr sz="25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759" name="Google Shape;759;g1148647fa0c_0_6"/>
          <p:cNvSpPr txBox="1"/>
          <p:nvPr>
            <p:ph idx="4294967295" type="body"/>
          </p:nvPr>
        </p:nvSpPr>
        <p:spPr>
          <a:xfrm>
            <a:off x="4832400" y="1688233"/>
            <a:ext cx="3999900" cy="44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87350" lvl="0" marL="4572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Char char="•"/>
            </a:pPr>
            <a:r>
              <a:rPr lang="en" sz="25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Impulsivity with regards to language or actions</a:t>
            </a:r>
            <a:endParaRPr sz="25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873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Verdana"/>
              <a:buChar char="–"/>
            </a:pPr>
            <a:r>
              <a:rPr lang="en" sz="25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Lack of self-control</a:t>
            </a:r>
            <a:endParaRPr sz="25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873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Verdana"/>
              <a:buChar char="–"/>
            </a:pPr>
            <a:r>
              <a:rPr lang="en" sz="25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Aggression</a:t>
            </a:r>
            <a:endParaRPr sz="25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873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Verdana"/>
              <a:buChar char="–"/>
            </a:pPr>
            <a:r>
              <a:rPr lang="en" sz="25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Word surge</a:t>
            </a:r>
            <a:endParaRPr sz="25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 sz="1200">
              <a:solidFill>
                <a:srgbClr val="262626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3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g1148647fa0c_0_12"/>
          <p:cNvSpPr txBox="1"/>
          <p:nvPr>
            <p:ph type="title"/>
          </p:nvPr>
        </p:nvSpPr>
        <p:spPr>
          <a:xfrm>
            <a:off x="612656" y="1447800"/>
            <a:ext cx="2971800" cy="3093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" sz="3100"/>
              <a:t>Window </a:t>
            </a:r>
            <a:endParaRPr sz="31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" sz="3100"/>
              <a:t>of </a:t>
            </a:r>
            <a:endParaRPr sz="31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" sz="3100"/>
              <a:t>Tolerance</a:t>
            </a:r>
            <a:endParaRPr sz="3100"/>
          </a:p>
        </p:txBody>
      </p:sp>
      <p:pic>
        <p:nvPicPr>
          <p:cNvPr id="765" name="Google Shape;765;g1148647fa0c_0_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61974" y="105175"/>
            <a:ext cx="5338976" cy="5866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9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g10c74994bb7_0_15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rgbClr val="A9DCF2">
              <a:alpha val="6431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"/>
              <a:t>Reacting Versus Responding</a:t>
            </a:r>
            <a:endParaRPr/>
          </a:p>
        </p:txBody>
      </p:sp>
      <p:sp>
        <p:nvSpPr>
          <p:cNvPr id="771" name="Google Shape;771;g10c74994bb7_0_154"/>
          <p:cNvSpPr txBox="1"/>
          <p:nvPr>
            <p:ph idx="1" type="body"/>
          </p:nvPr>
        </p:nvSpPr>
        <p:spPr>
          <a:xfrm>
            <a:off x="914400" y="1524000"/>
            <a:ext cx="3582900" cy="651000"/>
          </a:xfrm>
          <a:prstGeom prst="rect">
            <a:avLst/>
          </a:prstGeom>
          <a:solidFill>
            <a:srgbClr val="E8F7EB"/>
          </a:solidFill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SzPts val="2100"/>
              <a:buNone/>
            </a:pPr>
            <a:r>
              <a:rPr lang="en"/>
              <a:t>REACTING</a:t>
            </a:r>
            <a:endParaRPr/>
          </a:p>
        </p:txBody>
      </p:sp>
      <p:sp>
        <p:nvSpPr>
          <p:cNvPr id="772" name="Google Shape;772;g10c74994bb7_0_154"/>
          <p:cNvSpPr txBox="1"/>
          <p:nvPr>
            <p:ph idx="2" type="body"/>
          </p:nvPr>
        </p:nvSpPr>
        <p:spPr>
          <a:xfrm>
            <a:off x="457200" y="2174875"/>
            <a:ext cx="40401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81000" lvl="0" marL="4572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400"/>
              <a:buChar char="•"/>
            </a:pPr>
            <a:r>
              <a:rPr lang="en"/>
              <a:t>Based on feelings in the moment</a:t>
            </a:r>
            <a:endParaRPr/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"/>
              <a:t>Impulsive</a:t>
            </a:r>
            <a:endParaRPr/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"/>
              <a:t>Short-sighted</a:t>
            </a:r>
            <a:endParaRPr/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"/>
              <a:t>Poor communication</a:t>
            </a:r>
            <a:endParaRPr/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"/>
              <a:t>Problem-based</a:t>
            </a:r>
            <a:endParaRPr sz="2000"/>
          </a:p>
        </p:txBody>
      </p:sp>
      <p:sp>
        <p:nvSpPr>
          <p:cNvPr id="773" name="Google Shape;773;g10c74994bb7_0_154"/>
          <p:cNvSpPr txBox="1"/>
          <p:nvPr>
            <p:ph idx="3" type="body"/>
          </p:nvPr>
        </p:nvSpPr>
        <p:spPr>
          <a:xfrm>
            <a:off x="5105400" y="1535113"/>
            <a:ext cx="3581400" cy="639900"/>
          </a:xfrm>
          <a:prstGeom prst="rect">
            <a:avLst/>
          </a:prstGeom>
          <a:solidFill>
            <a:srgbClr val="E8F7EB"/>
          </a:solidFill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SzPts val="2100"/>
              <a:buNone/>
            </a:pPr>
            <a:r>
              <a:rPr lang="en"/>
              <a:t>RESPONDING</a:t>
            </a:r>
            <a:endParaRPr/>
          </a:p>
        </p:txBody>
      </p:sp>
      <p:sp>
        <p:nvSpPr>
          <p:cNvPr id="774" name="Google Shape;774;g10c74994bb7_0_154"/>
          <p:cNvSpPr txBox="1"/>
          <p:nvPr>
            <p:ph idx="4" type="body"/>
          </p:nvPr>
        </p:nvSpPr>
        <p:spPr>
          <a:xfrm>
            <a:off x="4648200" y="2174875"/>
            <a:ext cx="40386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81000" lvl="0" marL="4572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lang="en"/>
              <a:t>Based on feelings and reason</a:t>
            </a:r>
            <a:endParaRPr/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"/>
              <a:t>Deliberate</a:t>
            </a:r>
            <a:endParaRPr/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"/>
              <a:t>Goal driven</a:t>
            </a:r>
            <a:endParaRPr/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"/>
              <a:t>Connected communication</a:t>
            </a:r>
            <a:endParaRPr/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"/>
              <a:t>Solution-based</a:t>
            </a:r>
            <a:endParaRPr/>
          </a:p>
        </p:txBody>
      </p:sp>
      <p:pic>
        <p:nvPicPr>
          <p:cNvPr id="775" name="Google Shape;775;g10c74994bb7_0_1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7938" y="4733221"/>
            <a:ext cx="3255824" cy="2124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79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g10c74994bb7_0_16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rgbClr val="A9DCF2">
              <a:alpha val="6431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"/>
              <a:t>Examples</a:t>
            </a:r>
            <a:endParaRPr/>
          </a:p>
        </p:txBody>
      </p:sp>
      <p:sp>
        <p:nvSpPr>
          <p:cNvPr id="781" name="Google Shape;781;g10c74994bb7_0_162"/>
          <p:cNvSpPr txBox="1"/>
          <p:nvPr>
            <p:ph idx="1" type="body"/>
          </p:nvPr>
        </p:nvSpPr>
        <p:spPr>
          <a:xfrm>
            <a:off x="914400" y="1524000"/>
            <a:ext cx="3582900" cy="651000"/>
          </a:xfrm>
          <a:prstGeom prst="rect">
            <a:avLst/>
          </a:prstGeom>
          <a:solidFill>
            <a:srgbClr val="E8F7EB"/>
          </a:solidFill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SzPts val="2100"/>
              <a:buNone/>
            </a:pPr>
            <a:r>
              <a:rPr lang="en"/>
              <a:t>REACTING</a:t>
            </a:r>
            <a:endParaRPr/>
          </a:p>
        </p:txBody>
      </p:sp>
      <p:sp>
        <p:nvSpPr>
          <p:cNvPr id="782" name="Google Shape;782;g10c74994bb7_0_162"/>
          <p:cNvSpPr txBox="1"/>
          <p:nvPr>
            <p:ph idx="2" type="body"/>
          </p:nvPr>
        </p:nvSpPr>
        <p:spPr>
          <a:xfrm>
            <a:off x="457200" y="2174875"/>
            <a:ext cx="40401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2600"/>
              <a:t>Distrust - Power - Punishment</a:t>
            </a:r>
            <a:endParaRPr i="1" sz="2600"/>
          </a:p>
          <a:p>
            <a:pPr indent="-3810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400"/>
              <a:buChar char="•"/>
            </a:pPr>
            <a:r>
              <a:rPr lang="en"/>
              <a:t>“Hey!!”</a:t>
            </a:r>
            <a:endParaRPr/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"/>
              <a:t>“What are you supposed to be doing?”</a:t>
            </a:r>
            <a:endParaRPr/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"/>
              <a:t>“Get busy”</a:t>
            </a:r>
            <a:endParaRPr/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"/>
              <a:t>“What did you say?!!”</a:t>
            </a:r>
            <a:endParaRPr/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"/>
              <a:t>“You’re going to the office”</a:t>
            </a:r>
            <a:endParaRPr/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"/>
              <a:t>Referral/Suspension”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  <p:sp>
        <p:nvSpPr>
          <p:cNvPr id="783" name="Google Shape;783;g10c74994bb7_0_162"/>
          <p:cNvSpPr txBox="1"/>
          <p:nvPr>
            <p:ph idx="3" type="body"/>
          </p:nvPr>
        </p:nvSpPr>
        <p:spPr>
          <a:xfrm>
            <a:off x="5105400" y="1535113"/>
            <a:ext cx="3581400" cy="639900"/>
          </a:xfrm>
          <a:prstGeom prst="rect">
            <a:avLst/>
          </a:prstGeom>
          <a:solidFill>
            <a:srgbClr val="E8F7EB"/>
          </a:solidFill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SzPts val="2100"/>
              <a:buNone/>
            </a:pPr>
            <a:r>
              <a:rPr lang="en"/>
              <a:t>RESPONDING</a:t>
            </a:r>
            <a:endParaRPr/>
          </a:p>
        </p:txBody>
      </p:sp>
      <p:sp>
        <p:nvSpPr>
          <p:cNvPr id="784" name="Google Shape;784;g10c74994bb7_0_162"/>
          <p:cNvSpPr txBox="1"/>
          <p:nvPr>
            <p:ph idx="4" type="body"/>
          </p:nvPr>
        </p:nvSpPr>
        <p:spPr>
          <a:xfrm>
            <a:off x="4648200" y="2174875"/>
            <a:ext cx="40386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400"/>
              <a:buNone/>
            </a:pPr>
            <a:r>
              <a:rPr i="1" lang="en" sz="2600"/>
              <a:t>Trust - Support Understanding </a:t>
            </a:r>
            <a:endParaRPr i="1" sz="2600"/>
          </a:p>
          <a:p>
            <a:pPr indent="-3810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400"/>
              <a:buChar char="•"/>
            </a:pPr>
            <a:r>
              <a:rPr lang="en"/>
              <a:t>“How can I help you”</a:t>
            </a:r>
            <a:endParaRPr/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"/>
              <a:t>“What do you need?”</a:t>
            </a:r>
            <a:endParaRPr/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"/>
              <a:t>Listen</a:t>
            </a:r>
            <a:endParaRPr/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"/>
              <a:t>“It sounds like you are having a hard time.”</a:t>
            </a:r>
            <a:endParaRPr/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"/>
              <a:t>Provide Support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  <p:sp>
        <p:nvSpPr>
          <p:cNvPr id="785" name="Google Shape;785;g10c74994bb7_0_162"/>
          <p:cNvSpPr txBox="1"/>
          <p:nvPr/>
        </p:nvSpPr>
        <p:spPr>
          <a:xfrm>
            <a:off x="157175" y="6543675"/>
            <a:ext cx="6486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(Adapted from Bob Garrity, Garrity Mediation and Consulting)</a:t>
            </a:r>
            <a:endParaRPr b="0" i="0" sz="1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9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g10c74994bb7_0_171"/>
          <p:cNvSpPr txBox="1"/>
          <p:nvPr>
            <p:ph type="title"/>
          </p:nvPr>
        </p:nvSpPr>
        <p:spPr>
          <a:xfrm>
            <a:off x="228600" y="228600"/>
            <a:ext cx="8686800" cy="1143000"/>
          </a:xfrm>
          <a:prstGeom prst="rect">
            <a:avLst/>
          </a:prstGeom>
          <a:solidFill>
            <a:srgbClr val="A9DCF2">
              <a:alpha val="6431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">
                <a:solidFill>
                  <a:schemeClr val="dk1"/>
                </a:solidFill>
              </a:rPr>
              <a:t>Reacting Behaviors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791" name="Google Shape;791;g10c74994bb7_0_171"/>
          <p:cNvSpPr txBox="1"/>
          <p:nvPr>
            <p:ph idx="1" type="body"/>
          </p:nvPr>
        </p:nvSpPr>
        <p:spPr>
          <a:xfrm>
            <a:off x="457201" y="1600201"/>
            <a:ext cx="82296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381000" lvl="0" marL="45720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SzPts val="2400"/>
              <a:buFont typeface="Verdana"/>
              <a:buChar char="•"/>
            </a:pPr>
            <a:r>
              <a:rPr lang="en" sz="2400"/>
              <a:t>Agitated behavior from staff such as shouting</a:t>
            </a:r>
            <a:endParaRPr sz="2400"/>
          </a:p>
          <a:p>
            <a:pPr indent="-381000" lvl="0" marL="45720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SzPts val="2400"/>
              <a:buFont typeface="Verdana"/>
              <a:buChar char="•"/>
            </a:pPr>
            <a:r>
              <a:rPr lang="en" sz="2400"/>
              <a:t>Cornering the student</a:t>
            </a:r>
            <a:endParaRPr sz="2400"/>
          </a:p>
          <a:p>
            <a:pPr indent="-381000" lvl="0" marL="45720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SzPts val="2400"/>
              <a:buFont typeface="Verdana"/>
              <a:buChar char="•"/>
            </a:pPr>
            <a:r>
              <a:rPr lang="en" sz="2400"/>
              <a:t>Engaging in power struggles – ex. “In my classroom, you will….”</a:t>
            </a:r>
            <a:endParaRPr sz="2400"/>
          </a:p>
          <a:p>
            <a:pPr indent="-381000" lvl="0" marL="45720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SzPts val="2400"/>
              <a:buFont typeface="Verdana"/>
              <a:buChar char="•"/>
            </a:pPr>
            <a:r>
              <a:rPr lang="en" sz="2400"/>
              <a:t>Moving into the student’s space </a:t>
            </a:r>
            <a:endParaRPr sz="2400"/>
          </a:p>
          <a:p>
            <a:pPr indent="-381000" lvl="0" marL="45720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SzPts val="2400"/>
              <a:buFont typeface="Verdana"/>
              <a:buChar char="•"/>
            </a:pPr>
            <a:r>
              <a:rPr lang="en" sz="2400"/>
              <a:t>Touching or grabbing the student</a:t>
            </a:r>
            <a:endParaRPr sz="2400"/>
          </a:p>
          <a:p>
            <a:pPr indent="-381000" lvl="0" marL="45720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SzPts val="2400"/>
              <a:buFont typeface="Verdana"/>
              <a:buChar char="•"/>
            </a:pPr>
            <a:r>
              <a:rPr lang="en" sz="2400"/>
              <a:t>Making sudden or very quick responses</a:t>
            </a:r>
            <a:endParaRPr sz="2400"/>
          </a:p>
          <a:p>
            <a:pPr indent="-381000" lvl="0" marL="45720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SzPts val="2400"/>
              <a:buFont typeface="Verdana"/>
              <a:buChar char="•"/>
            </a:pPr>
            <a:r>
              <a:rPr lang="en" sz="2400"/>
              <a:t>Making statements that may discredit the student – ex – “this isn’t elementary school”</a:t>
            </a:r>
            <a:endParaRPr sz="2400"/>
          </a:p>
          <a:p>
            <a:pPr indent="-381000" lvl="0" marL="45720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SzPts val="2400"/>
              <a:buFont typeface="Verdana"/>
              <a:buChar char="•"/>
            </a:pPr>
            <a:r>
              <a:rPr lang="en" sz="2400"/>
              <a:t>Becoming defensive, arguing</a:t>
            </a:r>
            <a:endParaRPr sz="2400"/>
          </a:p>
          <a:p>
            <a:pPr indent="-381000" lvl="0" marL="45720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SzPts val="2400"/>
              <a:buFont typeface="Verdana"/>
              <a:buChar char="•"/>
            </a:pPr>
            <a:r>
              <a:rPr lang="en" sz="2400"/>
              <a:t>Communicating anger and frustration through body language</a:t>
            </a:r>
            <a:endParaRPr sz="2400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5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g10c74994bb7_0_176"/>
          <p:cNvSpPr txBox="1"/>
          <p:nvPr>
            <p:ph type="title"/>
          </p:nvPr>
        </p:nvSpPr>
        <p:spPr>
          <a:xfrm>
            <a:off x="228600" y="228600"/>
            <a:ext cx="8686800" cy="1143000"/>
          </a:xfrm>
          <a:prstGeom prst="rect">
            <a:avLst/>
          </a:prstGeom>
          <a:solidFill>
            <a:srgbClr val="A9DCF2">
              <a:alpha val="6431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">
                <a:solidFill>
                  <a:schemeClr val="dk1"/>
                </a:solidFill>
              </a:rPr>
              <a:t>Reacting Behaviors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797" name="Google Shape;797;g10c74994bb7_0_176"/>
          <p:cNvSpPr txBox="1"/>
          <p:nvPr>
            <p:ph idx="1" type="body"/>
          </p:nvPr>
        </p:nvSpPr>
        <p:spPr>
          <a:xfrm>
            <a:off x="457201" y="1600201"/>
            <a:ext cx="82296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381000" lvl="0" marL="45720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SzPts val="2400"/>
              <a:buFont typeface="Verdana"/>
              <a:buChar char="•"/>
            </a:pPr>
            <a:r>
              <a:rPr lang="en" sz="2400"/>
              <a:t>Agitated behavior from staff such as shouting</a:t>
            </a:r>
            <a:endParaRPr sz="2400"/>
          </a:p>
          <a:p>
            <a:pPr indent="-381000" lvl="0" marL="45720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SzPts val="2400"/>
              <a:buFont typeface="Verdana"/>
              <a:buChar char="•"/>
            </a:pPr>
            <a:r>
              <a:rPr lang="en" sz="2400"/>
              <a:t>Cornering the student</a:t>
            </a:r>
            <a:endParaRPr sz="2400"/>
          </a:p>
          <a:p>
            <a:pPr indent="-381000" lvl="0" marL="45720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SzPts val="2400"/>
              <a:buFont typeface="Verdana"/>
              <a:buChar char="•"/>
            </a:pPr>
            <a:r>
              <a:rPr lang="en" sz="2400"/>
              <a:t>Engaging in power struggles – ex. “In my classroom, you will….”</a:t>
            </a:r>
            <a:endParaRPr sz="2400"/>
          </a:p>
          <a:p>
            <a:pPr indent="-381000" lvl="0" marL="45720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SzPts val="2400"/>
              <a:buFont typeface="Verdana"/>
              <a:buChar char="•"/>
            </a:pPr>
            <a:r>
              <a:rPr lang="en" sz="2400"/>
              <a:t>Moving into the student’s space </a:t>
            </a:r>
            <a:endParaRPr sz="2400"/>
          </a:p>
          <a:p>
            <a:pPr indent="-381000" lvl="0" marL="45720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SzPts val="2400"/>
              <a:buFont typeface="Verdana"/>
              <a:buChar char="•"/>
            </a:pPr>
            <a:r>
              <a:rPr lang="en" sz="2400"/>
              <a:t>Touching or grabbing the student</a:t>
            </a:r>
            <a:endParaRPr sz="2400"/>
          </a:p>
          <a:p>
            <a:pPr indent="-381000" lvl="0" marL="45720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SzPts val="2400"/>
              <a:buFont typeface="Verdana"/>
              <a:buChar char="•"/>
            </a:pPr>
            <a:r>
              <a:rPr lang="en" sz="2400"/>
              <a:t>Making sudden or very quick responses</a:t>
            </a:r>
            <a:endParaRPr sz="2400"/>
          </a:p>
          <a:p>
            <a:pPr indent="-381000" lvl="0" marL="45720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SzPts val="2400"/>
              <a:buFont typeface="Verdana"/>
              <a:buChar char="•"/>
            </a:pPr>
            <a:r>
              <a:rPr lang="en" sz="2400"/>
              <a:t>Making statements that may discredit the student – ex – “this isn’t elementary school”</a:t>
            </a:r>
            <a:endParaRPr sz="2400"/>
          </a:p>
          <a:p>
            <a:pPr indent="-381000" lvl="0" marL="45720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SzPts val="2400"/>
              <a:buFont typeface="Verdana"/>
              <a:buChar char="•"/>
            </a:pPr>
            <a:r>
              <a:rPr lang="en" sz="2400"/>
              <a:t>Becoming defensive, arguing</a:t>
            </a:r>
            <a:endParaRPr sz="2400"/>
          </a:p>
          <a:p>
            <a:pPr indent="-381000" lvl="0" marL="45720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SzPts val="2400"/>
              <a:buFont typeface="Verdana"/>
              <a:buChar char="•"/>
            </a:pPr>
            <a:r>
              <a:rPr lang="en" sz="2400"/>
              <a:t>Communicating anger and frustration through body language</a:t>
            </a:r>
            <a:endParaRPr sz="2400"/>
          </a:p>
        </p:txBody>
      </p:sp>
      <p:sp>
        <p:nvSpPr>
          <p:cNvPr id="798" name="Google Shape;798;g10c74994bb7_0_176"/>
          <p:cNvSpPr txBox="1"/>
          <p:nvPr/>
        </p:nvSpPr>
        <p:spPr>
          <a:xfrm rot="-1882326">
            <a:off x="1349063" y="2939599"/>
            <a:ext cx="5501025" cy="189319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100"/>
              <a:buFont typeface="Arial"/>
              <a:buNone/>
            </a:pPr>
            <a:r>
              <a:rPr b="1" i="0" lang="en" sz="11100" u="none" cap="none" strike="noStrike">
                <a:solidFill>
                  <a:srgbClr val="741B47"/>
                </a:solidFill>
                <a:latin typeface="Verdana"/>
                <a:ea typeface="Verdana"/>
                <a:cs typeface="Verdana"/>
                <a:sym typeface="Verdana"/>
              </a:rPr>
              <a:t>AVOID</a:t>
            </a:r>
            <a:endParaRPr b="1" i="0" sz="11100" u="none" cap="none" strike="noStrike">
              <a:solidFill>
                <a:srgbClr val="741B47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802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g10c74994bb7_0_182"/>
          <p:cNvSpPr txBox="1"/>
          <p:nvPr>
            <p:ph idx="1" type="body"/>
          </p:nvPr>
        </p:nvSpPr>
        <p:spPr>
          <a:xfrm>
            <a:off x="228600" y="1600200"/>
            <a:ext cx="86868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81000" lvl="0" marL="45720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" sz="2400"/>
              <a:t>The most powerful response for staff is NO IMMEDIATE RESPONSE, PAUSE</a:t>
            </a:r>
            <a:endParaRPr sz="2400"/>
          </a:p>
          <a:p>
            <a:pPr indent="-381000" lvl="0" marL="45720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" sz="2400"/>
              <a:t>Model calm</a:t>
            </a:r>
            <a:endParaRPr sz="2400"/>
          </a:p>
          <a:p>
            <a:pPr indent="-381000" lvl="0" marL="45720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" sz="2400"/>
              <a:t>Treat student with dignity and respect</a:t>
            </a:r>
            <a:endParaRPr sz="2400"/>
          </a:p>
          <a:p>
            <a:pPr indent="-381000" lvl="0" marL="45720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" sz="2400"/>
              <a:t>Consider how you are communicating through body language</a:t>
            </a:r>
            <a:endParaRPr sz="2400"/>
          </a:p>
          <a:p>
            <a:pPr indent="-381000" lvl="0" marL="45720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" sz="2400"/>
              <a:t>Use private communication</a:t>
            </a:r>
            <a:endParaRPr sz="2400"/>
          </a:p>
          <a:p>
            <a:pPr indent="-381000" lvl="0" marL="45720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" sz="2400"/>
              <a:t>Don’t communicate any anxiety, be matter-of-fact</a:t>
            </a:r>
            <a:endParaRPr/>
          </a:p>
        </p:txBody>
      </p:sp>
      <p:sp>
        <p:nvSpPr>
          <p:cNvPr id="804" name="Google Shape;804;g10c74994bb7_0_182"/>
          <p:cNvSpPr txBox="1"/>
          <p:nvPr>
            <p:ph type="title"/>
          </p:nvPr>
        </p:nvSpPr>
        <p:spPr>
          <a:xfrm>
            <a:off x="228600" y="228600"/>
            <a:ext cx="8686800" cy="1143000"/>
          </a:xfrm>
          <a:prstGeom prst="rect">
            <a:avLst/>
          </a:prstGeom>
          <a:solidFill>
            <a:srgbClr val="A9DCF2">
              <a:alpha val="6431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">
                <a:solidFill>
                  <a:schemeClr val="dk1"/>
                </a:solidFill>
              </a:rPr>
              <a:t>Responding Behaviors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805" name="Google Shape;805;g10c74994bb7_0_1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42375" y="4845075"/>
            <a:ext cx="3578550" cy="2012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809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g10c74994bb7_0_192"/>
          <p:cNvSpPr txBox="1"/>
          <p:nvPr>
            <p:ph idx="1" type="body"/>
          </p:nvPr>
        </p:nvSpPr>
        <p:spPr>
          <a:xfrm>
            <a:off x="457201" y="1600201"/>
            <a:ext cx="82296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368300" lvl="0" marL="4572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Verdana"/>
              <a:buChar char="•"/>
            </a:pPr>
            <a:r>
              <a:rPr lang="en" sz="2200"/>
              <a:t>Precorrection					</a:t>
            </a:r>
            <a:endParaRPr sz="2200"/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Verdana"/>
              <a:buChar char="•"/>
            </a:pPr>
            <a:r>
              <a:rPr lang="en" sz="2200"/>
              <a:t>Limit setting  					</a:t>
            </a:r>
            <a:endParaRPr sz="2200"/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Verdana"/>
              <a:buChar char="•"/>
            </a:pPr>
            <a:r>
              <a:rPr lang="en" sz="2200"/>
              <a:t>Offering Choice</a:t>
            </a:r>
            <a:endParaRPr sz="2200"/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Verdana"/>
              <a:buChar char="•"/>
            </a:pPr>
            <a:r>
              <a:rPr lang="en" sz="2200"/>
              <a:t>Redirection / Prompting</a:t>
            </a:r>
            <a:endParaRPr>
              <a:solidFill>
                <a:srgbClr val="006387"/>
              </a:solidFill>
            </a:endParaRPr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Verdana"/>
              <a:buChar char="•"/>
            </a:pPr>
            <a:r>
              <a:rPr lang="en" sz="2200"/>
              <a:t>Validation	</a:t>
            </a:r>
            <a:endParaRPr sz="2200"/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Verdana"/>
              <a:buChar char="•"/>
            </a:pPr>
            <a:r>
              <a:rPr lang="en" sz="2200"/>
              <a:t>Active Listening	</a:t>
            </a:r>
            <a:endParaRPr sz="2200"/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Verdana"/>
              <a:buChar char="•"/>
            </a:pPr>
            <a:r>
              <a:rPr lang="en" sz="2200"/>
              <a:t>Systematically Modifying Context</a:t>
            </a:r>
            <a:endParaRPr sz="2200"/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Verdana"/>
              <a:buChar char="•"/>
            </a:pPr>
            <a:r>
              <a:rPr lang="en" sz="2200"/>
              <a:t>Differential Reinforcement</a:t>
            </a:r>
            <a:endParaRPr sz="2200"/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Verdana"/>
              <a:buChar char="•"/>
            </a:pPr>
            <a:r>
              <a:rPr lang="en" sz="2200"/>
              <a:t>Reduce situation demands</a:t>
            </a:r>
            <a:endParaRPr sz="2200"/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Verdana"/>
              <a:buChar char="•"/>
            </a:pPr>
            <a:r>
              <a:rPr lang="en" sz="2200"/>
              <a:t>Teacher proximity</a:t>
            </a:r>
            <a:endParaRPr sz="2200"/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Verdana"/>
              <a:buChar char="•"/>
            </a:pPr>
            <a:r>
              <a:rPr lang="en" sz="2200"/>
              <a:t>Provide independent, passive, or movement activities</a:t>
            </a:r>
            <a:endParaRPr sz="22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" sz="2200" u="sng"/>
              <a:t>Goal</a:t>
            </a:r>
            <a:r>
              <a:rPr b="1" lang="en" sz="2200"/>
              <a:t>:  </a:t>
            </a:r>
            <a:r>
              <a:rPr b="1" i="1" lang="en" sz="2200"/>
              <a:t>Interrupt/Intervene </a:t>
            </a:r>
            <a:endParaRPr b="1" i="1" sz="22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i="1" lang="en" sz="2200"/>
              <a:t>(Separate student from trigger)</a:t>
            </a:r>
            <a:endParaRPr sz="2200"/>
          </a:p>
        </p:txBody>
      </p:sp>
      <p:sp>
        <p:nvSpPr>
          <p:cNvPr id="811" name="Google Shape;811;g10c74994bb7_0_192"/>
          <p:cNvSpPr txBox="1"/>
          <p:nvPr>
            <p:ph type="title"/>
          </p:nvPr>
        </p:nvSpPr>
        <p:spPr>
          <a:xfrm>
            <a:off x="228600" y="228600"/>
            <a:ext cx="8686800" cy="1143000"/>
          </a:xfrm>
          <a:prstGeom prst="rect">
            <a:avLst/>
          </a:prstGeom>
          <a:solidFill>
            <a:srgbClr val="A9DCF2">
              <a:alpha val="6431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87"/>
              </a:buClr>
              <a:buSzPts val="4400"/>
              <a:buFont typeface="Calibri"/>
              <a:buNone/>
            </a:pPr>
            <a:r>
              <a:rPr lang="en">
                <a:solidFill>
                  <a:srgbClr val="000000"/>
                </a:solidFill>
              </a:rPr>
              <a:t>Strategies to Try</a:t>
            </a:r>
            <a:endParaRPr sz="3600">
              <a:solidFill>
                <a:srgbClr val="000000"/>
              </a:solidFill>
            </a:endParaRPr>
          </a:p>
        </p:txBody>
      </p:sp>
      <p:pic>
        <p:nvPicPr>
          <p:cNvPr id="812" name="Google Shape;812;g10c74994bb7_0_19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42375" y="1600200"/>
            <a:ext cx="3401626" cy="226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6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g10c74994bb7_0_199"/>
          <p:cNvSpPr txBox="1"/>
          <p:nvPr>
            <p:ph idx="1" type="body"/>
          </p:nvPr>
        </p:nvSpPr>
        <p:spPr>
          <a:xfrm>
            <a:off x="457201" y="1600201"/>
            <a:ext cx="82296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Tardiness to class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Difficulty with schedule changes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Talkative during independent practice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Sleeping in class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Missing materials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Chaotic class changes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Frustration with writing tasks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818" name="Google Shape;818;g10c74994bb7_0_199"/>
          <p:cNvSpPr txBox="1"/>
          <p:nvPr>
            <p:ph type="title"/>
          </p:nvPr>
        </p:nvSpPr>
        <p:spPr>
          <a:xfrm>
            <a:off x="228600" y="228600"/>
            <a:ext cx="8686800" cy="1143000"/>
          </a:xfrm>
          <a:prstGeom prst="rect">
            <a:avLst/>
          </a:prstGeom>
          <a:solidFill>
            <a:srgbClr val="A9DCF2">
              <a:alpha val="6431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>
                <a:solidFill>
                  <a:srgbClr val="000000"/>
                </a:solidFill>
              </a:rPr>
              <a:t>Using Precorrection to Address Behavior 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10e9df14e09_0_1069"/>
          <p:cNvSpPr txBox="1"/>
          <p:nvPr>
            <p:ph type="title"/>
          </p:nvPr>
        </p:nvSpPr>
        <p:spPr>
          <a:xfrm>
            <a:off x="228600" y="228600"/>
            <a:ext cx="8686800" cy="1143000"/>
          </a:xfrm>
          <a:prstGeom prst="rect">
            <a:avLst/>
          </a:prstGeom>
          <a:solidFill>
            <a:srgbClr val="A9DCF2">
              <a:alpha val="6431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">
                <a:solidFill>
                  <a:schemeClr val="dk1"/>
                </a:solidFill>
              </a:rPr>
              <a:t>I Am Here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70" name="Google Shape;270;g10e9df14e09_0_10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6875" y="1609725"/>
            <a:ext cx="7466626" cy="5093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2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p24"/>
          <p:cNvSpPr txBox="1"/>
          <p:nvPr>
            <p:ph idx="4294967295" type="title"/>
          </p:nvPr>
        </p:nvSpPr>
        <p:spPr>
          <a:xfrm>
            <a:off x="553717" y="3352801"/>
            <a:ext cx="8133083" cy="2590800"/>
          </a:xfrm>
          <a:prstGeom prst="rect">
            <a:avLst/>
          </a:prstGeom>
          <a:solidFill>
            <a:schemeClr val="accent5">
              <a:alpha val="63529"/>
            </a:schemeClr>
          </a:solidFill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00" spcFirstLastPara="1" rIns="91400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Verdana"/>
              <a:buNone/>
            </a:pPr>
            <a:r>
              <a:rPr b="1" lang="en"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Punishing students doesn’t teach them the right way to act.</a:t>
            </a:r>
            <a:endParaRPr b="1" sz="24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Verdana"/>
              <a:buNone/>
            </a:pPr>
            <a:r>
              <a:t/>
            </a:r>
            <a:endParaRPr b="1" sz="24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Verdana"/>
              <a:buNone/>
            </a:pPr>
            <a:r>
              <a:rPr b="1" lang="en"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Dwelling on an incorrect answer does not lead us to the correct answer.</a:t>
            </a:r>
            <a:br>
              <a:rPr b="1" lang="en"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b="1" lang="en"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FEED UP</a:t>
            </a:r>
            <a:br>
              <a:rPr b="1" lang="en"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b="1" lang="en" sz="2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FEED FORWARD</a:t>
            </a:r>
            <a:endParaRPr b="1" sz="24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24" name="Google Shape;824;p24"/>
          <p:cNvSpPr txBox="1"/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solidFill>
            <a:srgbClr val="A9DCF2">
              <a:alpha val="63921"/>
            </a:srgbClr>
          </a:solid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</a:pPr>
            <a:r>
              <a:rPr lang="en" sz="5333"/>
              <a:t>Remember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825" name="Google Shape;825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56225" y="1570039"/>
            <a:ext cx="2898421" cy="16303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9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g10c74994bb7_0_248"/>
          <p:cNvSpPr txBox="1"/>
          <p:nvPr>
            <p:ph idx="1" type="body"/>
          </p:nvPr>
        </p:nvSpPr>
        <p:spPr>
          <a:xfrm>
            <a:off x="457201" y="1600201"/>
            <a:ext cx="82296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Talk privately with the student</a:t>
            </a:r>
            <a:endParaRPr/>
          </a:p>
          <a:p>
            <a:pPr indent="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Use encouraging words</a:t>
            </a:r>
            <a:endParaRPr/>
          </a:p>
          <a:p>
            <a:pPr indent="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Show empathy/</a:t>
            </a:r>
            <a:endParaRPr/>
          </a:p>
          <a:p>
            <a:pPr indent="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en"/>
              <a:t>understanding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831" name="Google Shape;831;g10c74994bb7_0_248"/>
          <p:cNvSpPr txBox="1"/>
          <p:nvPr>
            <p:ph type="title"/>
          </p:nvPr>
        </p:nvSpPr>
        <p:spPr>
          <a:xfrm>
            <a:off x="228600" y="228600"/>
            <a:ext cx="8686800" cy="1143000"/>
          </a:xfrm>
          <a:prstGeom prst="rect">
            <a:avLst/>
          </a:prstGeom>
          <a:solidFill>
            <a:srgbClr val="A9DCF2">
              <a:alpha val="6431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">
                <a:solidFill>
                  <a:schemeClr val="dk1"/>
                </a:solidFill>
              </a:rPr>
              <a:t>Connection before Correction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832" name="Google Shape;832;g10c74994bb7_0_2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33650" y="3739200"/>
            <a:ext cx="3953150" cy="222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7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g1132da8942a_1_20"/>
          <p:cNvSpPr txBox="1"/>
          <p:nvPr>
            <p:ph type="title"/>
          </p:nvPr>
        </p:nvSpPr>
        <p:spPr>
          <a:xfrm>
            <a:off x="228600" y="228600"/>
            <a:ext cx="8686800" cy="1143000"/>
          </a:xfrm>
          <a:prstGeom prst="rect">
            <a:avLst/>
          </a:prstGeom>
          <a:solidFill>
            <a:srgbClr val="A9DCF2">
              <a:alpha val="6431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">
                <a:solidFill>
                  <a:schemeClr val="dk1"/>
                </a:solidFill>
              </a:rPr>
              <a:t>Who Has? 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839" name="Google Shape;839;g1132da8942a_1_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943600"/>
            <a:ext cx="1404257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0" name="Google Shape;840;g1132da8942a_1_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8600" y="1495625"/>
            <a:ext cx="7635167" cy="4294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841" name="Google Shape;841;g1132da8942a_1_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351955" y="228600"/>
            <a:ext cx="1792046" cy="11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842" name="Google Shape;842;g1132da8942a_1_20"/>
          <p:cNvSpPr txBox="1"/>
          <p:nvPr/>
        </p:nvSpPr>
        <p:spPr>
          <a:xfrm>
            <a:off x="1506375" y="5978775"/>
            <a:ext cx="63480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Ways to provide feedback to move students foward</a:t>
            </a:r>
            <a:endParaRPr b="0" i="0" sz="29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7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gd1ca4028fe_0_106"/>
          <p:cNvSpPr txBox="1"/>
          <p:nvPr>
            <p:ph type="title"/>
          </p:nvPr>
        </p:nvSpPr>
        <p:spPr>
          <a:xfrm>
            <a:off x="228600" y="228600"/>
            <a:ext cx="8686800" cy="1143000"/>
          </a:xfrm>
          <a:prstGeom prst="rect">
            <a:avLst/>
          </a:prstGeom>
          <a:solidFill>
            <a:srgbClr val="A9DCF2">
              <a:alpha val="6431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>
                <a:solidFill>
                  <a:schemeClr val="dk1"/>
                </a:solidFill>
              </a:rPr>
              <a:t>Ted on: Taking on the Challenge of 2022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849" name="Google Shape;849;gd1ca4028fe_0_10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524000"/>
            <a:ext cx="8246624" cy="4638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53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g10c74994bb7_0_339"/>
          <p:cNvSpPr txBox="1"/>
          <p:nvPr>
            <p:ph idx="1" type="body"/>
          </p:nvPr>
        </p:nvSpPr>
        <p:spPr>
          <a:xfrm>
            <a:off x="457201" y="1600201"/>
            <a:ext cx="82296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b="1" lang="en" sz="2700"/>
              <a:t>In the moment, </a:t>
            </a:r>
            <a:endParaRPr b="1" sz="2700"/>
          </a:p>
          <a:p>
            <a:pPr indent="-4000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Verdana"/>
              <a:buChar char="●"/>
            </a:pPr>
            <a:r>
              <a:rPr lang="en" sz="2700"/>
              <a:t>Don’t try to fix it.</a:t>
            </a:r>
            <a:endParaRPr sz="2700"/>
          </a:p>
          <a:p>
            <a:pPr indent="-4000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Verdana"/>
              <a:buChar char="●"/>
            </a:pPr>
            <a:r>
              <a:rPr lang="en" sz="2700"/>
              <a:t>Don’t give a life lesson or lecture.</a:t>
            </a:r>
            <a:endParaRPr sz="27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t/>
            </a:r>
            <a:endParaRPr b="1" sz="27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b="1" lang="en" sz="2700"/>
              <a:t>Try using Validating Statements:</a:t>
            </a:r>
            <a:endParaRPr b="1" sz="2700"/>
          </a:p>
          <a:p>
            <a:pPr indent="-4000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Verdana"/>
              <a:buChar char="●"/>
            </a:pPr>
            <a:r>
              <a:rPr lang="en" sz="2700"/>
              <a:t>What can I help you with?</a:t>
            </a:r>
            <a:endParaRPr sz="2700"/>
          </a:p>
          <a:p>
            <a:pPr indent="-4000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Verdana"/>
              <a:buChar char="●"/>
            </a:pPr>
            <a:r>
              <a:rPr lang="en" sz="2700"/>
              <a:t>What do you need to feel safer?</a:t>
            </a:r>
            <a:endParaRPr sz="2700"/>
          </a:p>
          <a:p>
            <a:pPr indent="-4000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Verdana"/>
              <a:buChar char="●"/>
            </a:pPr>
            <a:r>
              <a:rPr lang="en" sz="2700"/>
              <a:t>I hear you, that sounds hard.</a:t>
            </a:r>
            <a:endParaRPr sz="2700"/>
          </a:p>
          <a:p>
            <a:pPr indent="-4000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Verdana"/>
              <a:buChar char="●"/>
            </a:pPr>
            <a:r>
              <a:rPr lang="en" sz="2700"/>
              <a:t>How did that make you feel?</a:t>
            </a:r>
            <a:endParaRPr sz="2700"/>
          </a:p>
          <a:p>
            <a:pPr indent="-4000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Char char="●"/>
            </a:pPr>
            <a:r>
              <a:rPr lang="en" sz="2700"/>
              <a:t>It sounds like you are really struggling.</a:t>
            </a:r>
            <a:endParaRPr/>
          </a:p>
        </p:txBody>
      </p:sp>
      <p:sp>
        <p:nvSpPr>
          <p:cNvPr id="855" name="Google Shape;855;g10c74994bb7_0_339"/>
          <p:cNvSpPr txBox="1"/>
          <p:nvPr>
            <p:ph type="title"/>
          </p:nvPr>
        </p:nvSpPr>
        <p:spPr>
          <a:xfrm>
            <a:off x="228600" y="228600"/>
            <a:ext cx="8686800" cy="1143000"/>
          </a:xfrm>
          <a:prstGeom prst="rect">
            <a:avLst/>
          </a:prstGeom>
          <a:solidFill>
            <a:srgbClr val="A9DCF2">
              <a:alpha val="6431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">
                <a:solidFill>
                  <a:schemeClr val="dk1"/>
                </a:solidFill>
              </a:rPr>
              <a:t>Situation: 2022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856" name="Google Shape;856;g10c74994bb7_0_3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82725" y="1058950"/>
            <a:ext cx="2561275" cy="144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860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g10c74994bb7_0_344"/>
          <p:cNvSpPr txBox="1"/>
          <p:nvPr>
            <p:ph type="title"/>
          </p:nvPr>
        </p:nvSpPr>
        <p:spPr>
          <a:xfrm>
            <a:off x="228600" y="228600"/>
            <a:ext cx="8686800" cy="1143000"/>
          </a:xfrm>
          <a:prstGeom prst="rect">
            <a:avLst/>
          </a:prstGeom>
          <a:solidFill>
            <a:srgbClr val="A9DCF2">
              <a:alpha val="6431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">
                <a:solidFill>
                  <a:schemeClr val="dk1"/>
                </a:solidFill>
              </a:rPr>
              <a:t>Not JUST for the Students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862" name="Google Shape;862;g10c74994bb7_0_3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12" y="2389275"/>
            <a:ext cx="4267188" cy="2400293"/>
          </a:xfrm>
          <a:prstGeom prst="rect">
            <a:avLst/>
          </a:prstGeom>
          <a:noFill/>
          <a:ln>
            <a:noFill/>
          </a:ln>
        </p:spPr>
      </p:pic>
      <p:sp>
        <p:nvSpPr>
          <p:cNvPr id="863" name="Google Shape;863;g10c74994bb7_0_344"/>
          <p:cNvSpPr txBox="1"/>
          <p:nvPr/>
        </p:nvSpPr>
        <p:spPr>
          <a:xfrm>
            <a:off x="4935200" y="1730525"/>
            <a:ext cx="3864000" cy="42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Verdana"/>
              <a:buChar char="●"/>
            </a:pPr>
            <a:r>
              <a:rPr b="0" i="0" lang="en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Count</a:t>
            </a:r>
            <a:endParaRPr b="0" i="0" sz="2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Verdana"/>
              <a:buChar char="●"/>
            </a:pPr>
            <a:r>
              <a:rPr b="0" i="0" lang="en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Grounding your Senses (54321)</a:t>
            </a:r>
            <a:endParaRPr b="0" i="0" sz="2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Verdana"/>
              <a:buChar char="●"/>
            </a:pPr>
            <a:r>
              <a:rPr b="0" i="0" lang="en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Deep Breathing (Box method)</a:t>
            </a:r>
            <a:endParaRPr b="0" i="0" sz="2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Verdana"/>
              <a:buChar char="●"/>
            </a:pPr>
            <a:r>
              <a:rPr b="0" i="0" lang="en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Visualization</a:t>
            </a:r>
            <a:endParaRPr b="0" i="0" sz="2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Verdana"/>
              <a:buChar char="●"/>
            </a:pPr>
            <a:r>
              <a:rPr b="0" i="0" lang="en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Fidget/Crafting</a:t>
            </a:r>
            <a:endParaRPr b="0" i="0" sz="2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Verdana"/>
              <a:buChar char="●"/>
            </a:pPr>
            <a:r>
              <a:rPr b="0" i="0" lang="en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Listen to music</a:t>
            </a:r>
            <a:endParaRPr b="0" i="0" sz="2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Verdana"/>
              <a:buChar char="●"/>
            </a:pPr>
            <a:r>
              <a:rPr b="0" i="0" lang="en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Exercise/Walk/Move</a:t>
            </a:r>
            <a:endParaRPr b="0" i="0" sz="2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Verdana"/>
              <a:buChar char="●"/>
            </a:pPr>
            <a:r>
              <a:rPr b="0" i="0" lang="en" sz="2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Drink more WATER</a:t>
            </a:r>
            <a:endParaRPr b="0" i="0" sz="2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Verdana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8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g10b473cf247_0_55"/>
          <p:cNvSpPr txBox="1"/>
          <p:nvPr>
            <p:ph type="title"/>
          </p:nvPr>
        </p:nvSpPr>
        <p:spPr>
          <a:xfrm>
            <a:off x="228600" y="228600"/>
            <a:ext cx="8686800" cy="1143000"/>
          </a:xfrm>
          <a:prstGeom prst="rect">
            <a:avLst/>
          </a:prstGeom>
          <a:solidFill>
            <a:srgbClr val="A9DCF2">
              <a:alpha val="6431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">
                <a:solidFill>
                  <a:schemeClr val="dk1"/>
                </a:solidFill>
              </a:rPr>
              <a:t>It’s all about…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870" name="Google Shape;870;g10b473cf247_0_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971675"/>
            <a:ext cx="9144000" cy="4886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5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ge5e700f8c4_3_80"/>
          <p:cNvSpPr txBox="1"/>
          <p:nvPr>
            <p:ph type="title"/>
          </p:nvPr>
        </p:nvSpPr>
        <p:spPr>
          <a:xfrm>
            <a:off x="228600" y="228600"/>
            <a:ext cx="8686800" cy="1143000"/>
          </a:xfrm>
          <a:prstGeom prst="rect">
            <a:avLst/>
          </a:prstGeom>
          <a:solidFill>
            <a:srgbClr val="A9DCF2">
              <a:alpha val="6431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">
                <a:solidFill>
                  <a:srgbClr val="000000"/>
                </a:solidFill>
              </a:rPr>
              <a:t>Be a Goldfish. Onward. Forward.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descr="Advice from Coach Ted Lasso" id="877" name="Google Shape;877;ge5e700f8c4_3_80" title="Be a goldfish!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64125" y="1580954"/>
            <a:ext cx="6215750" cy="466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882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gd1ca4028fe_0_98"/>
          <p:cNvSpPr txBox="1"/>
          <p:nvPr>
            <p:ph type="title"/>
          </p:nvPr>
        </p:nvSpPr>
        <p:spPr>
          <a:xfrm>
            <a:off x="228600" y="228600"/>
            <a:ext cx="8686800" cy="1143000"/>
          </a:xfrm>
          <a:prstGeom prst="rect">
            <a:avLst/>
          </a:prstGeom>
          <a:solidFill>
            <a:srgbClr val="A9DCF2">
              <a:alpha val="6431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">
                <a:solidFill>
                  <a:schemeClr val="dk1"/>
                </a:solidFill>
              </a:rPr>
              <a:t>Strategy Show Off!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884" name="Google Shape;884;gd1ca4028fe_0_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943600"/>
            <a:ext cx="1404257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5" name="Google Shape;885;gd1ca4028fe_0_9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8600" y="1495625"/>
            <a:ext cx="7635167" cy="4294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886" name="Google Shape;886;gd1ca4028fe_0_9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351955" y="228600"/>
            <a:ext cx="1792046" cy="11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887" name="Google Shape;887;gd1ca4028fe_0_98"/>
          <p:cNvSpPr txBox="1"/>
          <p:nvPr/>
        </p:nvSpPr>
        <p:spPr>
          <a:xfrm>
            <a:off x="1404250" y="5914425"/>
            <a:ext cx="6383700" cy="8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" sz="23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Share the strategies you are committing to try! </a:t>
            </a:r>
            <a:endParaRPr b="1" i="0" sz="23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2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gd1ca4028fe_0_117"/>
          <p:cNvSpPr txBox="1"/>
          <p:nvPr>
            <p:ph type="title"/>
          </p:nvPr>
        </p:nvSpPr>
        <p:spPr>
          <a:xfrm>
            <a:off x="228600" y="228600"/>
            <a:ext cx="8686800" cy="1143000"/>
          </a:xfrm>
          <a:prstGeom prst="rect">
            <a:avLst/>
          </a:prstGeom>
          <a:solidFill>
            <a:srgbClr val="A9DCF2">
              <a:alpha val="6431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">
                <a:solidFill>
                  <a:schemeClr val="dk1"/>
                </a:solidFill>
              </a:rPr>
              <a:t>EXIT TICKET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894" name="Google Shape;894;gd1ca4028fe_0_1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8863" y="1524000"/>
            <a:ext cx="8286275" cy="4661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10fd9cb8dd4_1_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rgbClr val="A9DCF2">
              <a:alpha val="6431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"/>
              <a:t>New idea slide</a:t>
            </a:r>
            <a:endParaRPr/>
          </a:p>
        </p:txBody>
      </p:sp>
      <p:pic>
        <p:nvPicPr>
          <p:cNvPr id="277" name="Google Shape;277;g10fd9cb8dd4_1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787227" y="48525"/>
            <a:ext cx="9931226" cy="676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g10fd9cb8dd4_1_0"/>
          <p:cNvPicPr preferRelativeResize="0"/>
          <p:nvPr/>
        </p:nvPicPr>
        <p:blipFill rotWithShape="1">
          <a:blip r:embed="rId4">
            <a:alphaModFix/>
          </a:blip>
          <a:srcRect b="0" l="7118" r="64948" t="0"/>
          <a:stretch/>
        </p:blipFill>
        <p:spPr>
          <a:xfrm>
            <a:off x="-529575" y="137325"/>
            <a:ext cx="2758136" cy="6583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g10fd9cb8dd4_1_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314700" y="2834475"/>
            <a:ext cx="5829300" cy="388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9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g8ace24f0b7_0_78"/>
          <p:cNvSpPr txBox="1"/>
          <p:nvPr>
            <p:ph type="title"/>
          </p:nvPr>
        </p:nvSpPr>
        <p:spPr>
          <a:xfrm>
            <a:off x="228600" y="228600"/>
            <a:ext cx="8686800" cy="1143000"/>
          </a:xfrm>
          <a:prstGeom prst="rect">
            <a:avLst/>
          </a:prstGeom>
          <a:solidFill>
            <a:srgbClr val="A9DCF2">
              <a:alpha val="6431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">
                <a:solidFill>
                  <a:schemeClr val="dk1"/>
                </a:solidFill>
              </a:rPr>
              <a:t>Amazing!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901" name="Google Shape;901;g8ace24f0b7_0_78"/>
          <p:cNvSpPr txBox="1"/>
          <p:nvPr>
            <p:ph idx="1" type="body"/>
          </p:nvPr>
        </p:nvSpPr>
        <p:spPr>
          <a:xfrm>
            <a:off x="228600" y="1371600"/>
            <a:ext cx="8792400" cy="48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en"/>
              <a:t>Here’s to you and meeting the challenges with many successes during the second half of the 21-22 school year!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902" name="Google Shape;902;g8ace24f0b7_0_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911650"/>
            <a:ext cx="9144000" cy="3946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Custom 13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95DA9F"/>
      </a:accent1>
      <a:accent2>
        <a:srgbClr val="3BB54C"/>
      </a:accent2>
      <a:accent3>
        <a:srgbClr val="109449"/>
      </a:accent3>
      <a:accent4>
        <a:srgbClr val="0F693A"/>
      </a:accent4>
      <a:accent5>
        <a:srgbClr val="2AABE1"/>
      </a:accent5>
      <a:accent6>
        <a:srgbClr val="2AABE1"/>
      </a:accent6>
      <a:hlink>
        <a:srgbClr val="074A24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2017-04-18T16:38:12Z</dcterms:created>
  <dc:creator>Jacklyn N Lewis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3C26A4E8-CA10-4E0B-BF01-7B20C40F8018</vt:lpwstr>
  </property>
  <property fmtid="{D5CDD505-2E9C-101B-9397-08002B2CF9AE}" pid="3" name="ArticulatePath">
    <vt:lpwstr>Spring VTSS 2022 PD Presenter version</vt:lpwstr>
  </property>
</Properties>
</file>