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9"/>
  </p:notesMasterIdLst>
  <p:sldIdLst>
    <p:sldId id="267" r:id="rId2"/>
    <p:sldId id="268" r:id="rId3"/>
    <p:sldId id="317" r:id="rId4"/>
    <p:sldId id="257" r:id="rId5"/>
    <p:sldId id="338" r:id="rId6"/>
    <p:sldId id="332" r:id="rId7"/>
    <p:sldId id="333" r:id="rId8"/>
    <p:sldId id="334" r:id="rId9"/>
    <p:sldId id="270" r:id="rId10"/>
    <p:sldId id="258" r:id="rId11"/>
    <p:sldId id="259" r:id="rId12"/>
    <p:sldId id="261" r:id="rId13"/>
    <p:sldId id="336" r:id="rId14"/>
    <p:sldId id="272" r:id="rId15"/>
    <p:sldId id="275" r:id="rId16"/>
    <p:sldId id="274" r:id="rId17"/>
    <p:sldId id="276" r:id="rId18"/>
    <p:sldId id="277" r:id="rId19"/>
    <p:sldId id="278" r:id="rId20"/>
    <p:sldId id="280" r:id="rId21"/>
    <p:sldId id="312" r:id="rId22"/>
    <p:sldId id="281" r:id="rId23"/>
    <p:sldId id="285" r:id="rId24"/>
    <p:sldId id="300" r:id="rId25"/>
    <p:sldId id="287" r:id="rId26"/>
    <p:sldId id="283" r:id="rId27"/>
    <p:sldId id="290" r:id="rId28"/>
    <p:sldId id="293" r:id="rId29"/>
    <p:sldId id="291" r:id="rId30"/>
    <p:sldId id="319" r:id="rId31"/>
    <p:sldId id="320" r:id="rId32"/>
    <p:sldId id="314" r:id="rId33"/>
    <p:sldId id="271" r:id="rId34"/>
    <p:sldId id="282" r:id="rId35"/>
    <p:sldId id="318" r:id="rId36"/>
    <p:sldId id="295" r:id="rId37"/>
    <p:sldId id="304" r:id="rId38"/>
    <p:sldId id="321" r:id="rId39"/>
    <p:sldId id="305" r:id="rId40"/>
    <p:sldId id="322" r:id="rId41"/>
    <p:sldId id="323" r:id="rId42"/>
    <p:sldId id="324" r:id="rId43"/>
    <p:sldId id="325" r:id="rId44"/>
    <p:sldId id="306" r:id="rId45"/>
    <p:sldId id="326" r:id="rId46"/>
    <p:sldId id="307" r:id="rId47"/>
    <p:sldId id="327" r:id="rId48"/>
    <p:sldId id="328" r:id="rId49"/>
    <p:sldId id="308" r:id="rId50"/>
    <p:sldId id="329" r:id="rId51"/>
    <p:sldId id="330" r:id="rId52"/>
    <p:sldId id="309" r:id="rId53"/>
    <p:sldId id="331" r:id="rId54"/>
    <p:sldId id="315" r:id="rId55"/>
    <p:sldId id="337" r:id="rId56"/>
    <p:sldId id="335" r:id="rId57"/>
    <p:sldId id="26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D389A02-7F55-CD45-8064-3C616E173199}">
          <p14:sldIdLst>
            <p14:sldId id="267"/>
            <p14:sldId id="268"/>
            <p14:sldId id="317"/>
            <p14:sldId id="257"/>
            <p14:sldId id="338"/>
            <p14:sldId id="332"/>
            <p14:sldId id="333"/>
            <p14:sldId id="334"/>
            <p14:sldId id="270"/>
          </p14:sldIdLst>
        </p14:section>
        <p14:section name="Foundations" id="{2A79B532-ED47-3848-9788-D6C9330FF739}">
          <p14:sldIdLst>
            <p14:sldId id="258"/>
            <p14:sldId id="259"/>
            <p14:sldId id="261"/>
            <p14:sldId id="336"/>
            <p14:sldId id="272"/>
            <p14:sldId id="275"/>
            <p14:sldId id="274"/>
            <p14:sldId id="276"/>
            <p14:sldId id="277"/>
            <p14:sldId id="278"/>
            <p14:sldId id="280"/>
            <p14:sldId id="312"/>
            <p14:sldId id="281"/>
            <p14:sldId id="285"/>
            <p14:sldId id="300"/>
            <p14:sldId id="287"/>
            <p14:sldId id="283"/>
            <p14:sldId id="290"/>
            <p14:sldId id="293"/>
            <p14:sldId id="291"/>
            <p14:sldId id="319"/>
            <p14:sldId id="320"/>
            <p14:sldId id="314"/>
            <p14:sldId id="271"/>
            <p14:sldId id="282"/>
            <p14:sldId id="318"/>
            <p14:sldId id="295"/>
            <p14:sldId id="304"/>
            <p14:sldId id="321"/>
            <p14:sldId id="305"/>
            <p14:sldId id="322"/>
            <p14:sldId id="323"/>
            <p14:sldId id="324"/>
            <p14:sldId id="325"/>
            <p14:sldId id="306"/>
            <p14:sldId id="326"/>
            <p14:sldId id="307"/>
            <p14:sldId id="327"/>
            <p14:sldId id="328"/>
            <p14:sldId id="308"/>
            <p14:sldId id="329"/>
            <p14:sldId id="330"/>
            <p14:sldId id="309"/>
            <p14:sldId id="331"/>
            <p14:sldId id="315"/>
            <p14:sldId id="337"/>
            <p14:sldId id="335"/>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ol Southerland" initials="SS" lastIdx="20" clrIdx="0">
    <p:extLst>
      <p:ext uri="{19B8F6BF-5375-455C-9EA6-DF929625EA0E}">
        <p15:presenceInfo xmlns:p15="http://schemas.microsoft.com/office/powerpoint/2012/main" userId="S-1-5-21-3362134674-1434254870-618424018-171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5818"/>
    <a:srgbClr val="822906"/>
    <a:srgbClr val="E1F7FF"/>
    <a:srgbClr val="F7FD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0" autoAdjust="0"/>
    <p:restoredTop sz="86088" autoAdjust="0"/>
  </p:normalViewPr>
  <p:slideViewPr>
    <p:cSldViewPr showGuides="1">
      <p:cViewPr varScale="1">
        <p:scale>
          <a:sx n="126" d="100"/>
          <a:sy n="126" d="100"/>
        </p:scale>
        <p:origin x="488" y="20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8ABEE-43BB-6843-9324-6C14A22F0441}" type="datetimeFigureOut">
              <a:rPr lang="en-US" smtClean="0"/>
              <a:t>10/4/19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22CB9-330A-3445-B823-E9FAC94614DD}" type="slidenum">
              <a:rPr lang="en-US" smtClean="0"/>
              <a:t>‹#›</a:t>
            </a:fld>
            <a:endParaRPr lang="en-US"/>
          </a:p>
        </p:txBody>
      </p:sp>
    </p:spTree>
    <p:extLst>
      <p:ext uri="{BB962C8B-B14F-4D97-AF65-F5344CB8AC3E}">
        <p14:creationId xmlns:p14="http://schemas.microsoft.com/office/powerpoint/2010/main" val="589581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a:t>
            </a:fld>
            <a:endParaRPr lang="en-US"/>
          </a:p>
        </p:txBody>
      </p:sp>
    </p:spTree>
    <p:extLst>
      <p:ext uri="{BB962C8B-B14F-4D97-AF65-F5344CB8AC3E}">
        <p14:creationId xmlns:p14="http://schemas.microsoft.com/office/powerpoint/2010/main" val="228327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11</a:t>
            </a:fld>
            <a:endParaRPr lang="en-US"/>
          </a:p>
        </p:txBody>
      </p:sp>
    </p:spTree>
    <p:extLst>
      <p:ext uri="{BB962C8B-B14F-4D97-AF65-F5344CB8AC3E}">
        <p14:creationId xmlns:p14="http://schemas.microsoft.com/office/powerpoint/2010/main" val="102427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12</a:t>
            </a:fld>
            <a:endParaRPr lang="en-US"/>
          </a:p>
        </p:txBody>
      </p:sp>
    </p:spTree>
    <p:extLst>
      <p:ext uri="{BB962C8B-B14F-4D97-AF65-F5344CB8AC3E}">
        <p14:creationId xmlns:p14="http://schemas.microsoft.com/office/powerpoint/2010/main" val="232333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meeting foundations/norms</a:t>
            </a:r>
            <a:r>
              <a:rPr lang="en-US" baseline="0" dirty="0"/>
              <a:t> and the formal problem solving process.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22CB9-330A-3445-B823-E9FAC9461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71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15</a:t>
            </a:fld>
            <a:endParaRPr lang="en-US"/>
          </a:p>
        </p:txBody>
      </p:sp>
    </p:spTree>
    <p:extLst>
      <p:ext uri="{BB962C8B-B14F-4D97-AF65-F5344CB8AC3E}">
        <p14:creationId xmlns:p14="http://schemas.microsoft.com/office/powerpoint/2010/main" val="376040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16</a:t>
            </a:fld>
            <a:endParaRPr lang="en-US"/>
          </a:p>
        </p:txBody>
      </p:sp>
    </p:spTree>
    <p:extLst>
      <p:ext uri="{BB962C8B-B14F-4D97-AF65-F5344CB8AC3E}">
        <p14:creationId xmlns:p14="http://schemas.microsoft.com/office/powerpoint/2010/main" val="51961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17</a:t>
            </a:fld>
            <a:endParaRPr lang="en-US"/>
          </a:p>
        </p:txBody>
      </p:sp>
    </p:spTree>
    <p:extLst>
      <p:ext uri="{BB962C8B-B14F-4D97-AF65-F5344CB8AC3E}">
        <p14:creationId xmlns:p14="http://schemas.microsoft.com/office/powerpoint/2010/main" val="111984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18</a:t>
            </a:fld>
            <a:endParaRPr lang="en-US"/>
          </a:p>
        </p:txBody>
      </p:sp>
    </p:spTree>
    <p:extLst>
      <p:ext uri="{BB962C8B-B14F-4D97-AF65-F5344CB8AC3E}">
        <p14:creationId xmlns:p14="http://schemas.microsoft.com/office/powerpoint/2010/main" val="85450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19</a:t>
            </a:fld>
            <a:endParaRPr lang="en-US"/>
          </a:p>
        </p:txBody>
      </p:sp>
    </p:spTree>
    <p:extLst>
      <p:ext uri="{BB962C8B-B14F-4D97-AF65-F5344CB8AC3E}">
        <p14:creationId xmlns:p14="http://schemas.microsoft.com/office/powerpoint/2010/main" val="307407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20</a:t>
            </a:fld>
            <a:endParaRPr lang="en-US"/>
          </a:p>
        </p:txBody>
      </p:sp>
    </p:spTree>
    <p:extLst>
      <p:ext uri="{BB962C8B-B14F-4D97-AF65-F5344CB8AC3E}">
        <p14:creationId xmlns:p14="http://schemas.microsoft.com/office/powerpoint/2010/main" val="397857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21</a:t>
            </a:fld>
            <a:endParaRPr lang="en-US"/>
          </a:p>
        </p:txBody>
      </p:sp>
    </p:spTree>
    <p:extLst>
      <p:ext uri="{BB962C8B-B14F-4D97-AF65-F5344CB8AC3E}">
        <p14:creationId xmlns:p14="http://schemas.microsoft.com/office/powerpoint/2010/main" val="2907663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25" y="385763"/>
            <a:ext cx="2571750" cy="1928812"/>
          </a:xfrm>
        </p:spPr>
      </p:sp>
      <p:sp>
        <p:nvSpPr>
          <p:cNvPr id="3" name="Notes Placeholder 2"/>
          <p:cNvSpPr>
            <a:spLocks noGrp="1"/>
          </p:cNvSpPr>
          <p:nvPr>
            <p:ph type="body" idx="1"/>
          </p:nvPr>
        </p:nvSpPr>
        <p:spPr/>
        <p:txBody>
          <a:bodyPr/>
          <a:lstStyle/>
          <a:p>
            <a:r>
              <a:rPr lang="en-US" dirty="0"/>
              <a:t>The work you are doing is connected to work</a:t>
            </a:r>
            <a:r>
              <a:rPr lang="en-US" baseline="0" dirty="0"/>
              <a:t> happening all over the country (and the world). The professional learning opportunities you will be experiencing have been implemented, revised, and refined by partners from diverse schools and agencies. We look forward to learning more from you as we share this journey.</a:t>
            </a:r>
            <a:endParaRPr lang="en-US" dirty="0"/>
          </a:p>
        </p:txBody>
      </p:sp>
      <p:sp>
        <p:nvSpPr>
          <p:cNvPr id="4" name="Slide Number Placeholder 3"/>
          <p:cNvSpPr>
            <a:spLocks noGrp="1"/>
          </p:cNvSpPr>
          <p:nvPr>
            <p:ph type="sldNum" sz="quarter" idx="10"/>
          </p:nvPr>
        </p:nvSpPr>
        <p:spPr>
          <a:xfrm>
            <a:off x="6905979" y="4885433"/>
            <a:ext cx="5283200" cy="257175"/>
          </a:xfrm>
          <a:prstGeom prst="rect">
            <a:avLst/>
          </a:prstGeom>
        </p:spPr>
        <p:txBody>
          <a:bodyPr/>
          <a:lstStyle/>
          <a:p>
            <a:pPr>
              <a:defRPr/>
            </a:pPr>
            <a:fld id="{79CBE647-584C-45FC-8B39-CAA5DFA138ED}" type="slidenum">
              <a:rPr lang="en-US" smtClean="0"/>
              <a:pPr>
                <a:defRPr/>
              </a:pPr>
              <a:t>2</a:t>
            </a:fld>
            <a:endParaRPr lang="en-US" dirty="0"/>
          </a:p>
        </p:txBody>
      </p:sp>
    </p:spTree>
    <p:extLst>
      <p:ext uri="{BB962C8B-B14F-4D97-AF65-F5344CB8AC3E}">
        <p14:creationId xmlns:p14="http://schemas.microsoft.com/office/powerpoint/2010/main" val="208117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22</a:t>
            </a:fld>
            <a:endParaRPr lang="en-US"/>
          </a:p>
        </p:txBody>
      </p:sp>
    </p:spTree>
    <p:extLst>
      <p:ext uri="{BB962C8B-B14F-4D97-AF65-F5344CB8AC3E}">
        <p14:creationId xmlns:p14="http://schemas.microsoft.com/office/powerpoint/2010/main" val="1784802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23</a:t>
            </a:fld>
            <a:endParaRPr lang="en-US"/>
          </a:p>
        </p:txBody>
      </p:sp>
    </p:spTree>
    <p:extLst>
      <p:ext uri="{BB962C8B-B14F-4D97-AF65-F5344CB8AC3E}">
        <p14:creationId xmlns:p14="http://schemas.microsoft.com/office/powerpoint/2010/main" val="89134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24</a:t>
            </a:fld>
            <a:endParaRPr lang="en-US"/>
          </a:p>
        </p:txBody>
      </p:sp>
    </p:spTree>
    <p:extLst>
      <p:ext uri="{BB962C8B-B14F-4D97-AF65-F5344CB8AC3E}">
        <p14:creationId xmlns:p14="http://schemas.microsoft.com/office/powerpoint/2010/main" val="89134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25</a:t>
            </a:fld>
            <a:endParaRPr lang="en-US"/>
          </a:p>
        </p:txBody>
      </p:sp>
    </p:spTree>
    <p:extLst>
      <p:ext uri="{BB962C8B-B14F-4D97-AF65-F5344CB8AC3E}">
        <p14:creationId xmlns:p14="http://schemas.microsoft.com/office/powerpoint/2010/main" val="945711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26</a:t>
            </a:fld>
            <a:endParaRPr lang="en-US"/>
          </a:p>
        </p:txBody>
      </p:sp>
    </p:spTree>
    <p:extLst>
      <p:ext uri="{BB962C8B-B14F-4D97-AF65-F5344CB8AC3E}">
        <p14:creationId xmlns:p14="http://schemas.microsoft.com/office/powerpoint/2010/main" val="53074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video</a:t>
            </a:r>
          </a:p>
        </p:txBody>
      </p:sp>
      <p:sp>
        <p:nvSpPr>
          <p:cNvPr id="4" name="Slide Number Placeholder 3"/>
          <p:cNvSpPr>
            <a:spLocks noGrp="1"/>
          </p:cNvSpPr>
          <p:nvPr>
            <p:ph type="sldNum" sz="quarter" idx="10"/>
          </p:nvPr>
        </p:nvSpPr>
        <p:spPr/>
        <p:txBody>
          <a:bodyPr/>
          <a:lstStyle/>
          <a:p>
            <a:fld id="{EC322CB9-330A-3445-B823-E9FAC94614DD}" type="slidenum">
              <a:rPr lang="en-US" smtClean="0"/>
              <a:t>27</a:t>
            </a:fld>
            <a:endParaRPr lang="en-US"/>
          </a:p>
        </p:txBody>
      </p:sp>
    </p:spTree>
    <p:extLst>
      <p:ext uri="{BB962C8B-B14F-4D97-AF65-F5344CB8AC3E}">
        <p14:creationId xmlns:p14="http://schemas.microsoft.com/office/powerpoint/2010/main" val="10926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28</a:t>
            </a:fld>
            <a:endParaRPr lang="en-US"/>
          </a:p>
        </p:txBody>
      </p:sp>
    </p:spTree>
    <p:extLst>
      <p:ext uri="{BB962C8B-B14F-4D97-AF65-F5344CB8AC3E}">
        <p14:creationId xmlns:p14="http://schemas.microsoft.com/office/powerpoint/2010/main" val="554773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29</a:t>
            </a:fld>
            <a:endParaRPr lang="en-US"/>
          </a:p>
        </p:txBody>
      </p:sp>
    </p:spTree>
    <p:extLst>
      <p:ext uri="{BB962C8B-B14F-4D97-AF65-F5344CB8AC3E}">
        <p14:creationId xmlns:p14="http://schemas.microsoft.com/office/powerpoint/2010/main" val="1738767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32</a:t>
            </a:fld>
            <a:endParaRPr lang="en-US"/>
          </a:p>
        </p:txBody>
      </p:sp>
    </p:spTree>
    <p:extLst>
      <p:ext uri="{BB962C8B-B14F-4D97-AF65-F5344CB8AC3E}">
        <p14:creationId xmlns:p14="http://schemas.microsoft.com/office/powerpoint/2010/main" val="230384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34</a:t>
            </a:fld>
            <a:endParaRPr lang="en-US"/>
          </a:p>
        </p:txBody>
      </p:sp>
    </p:spTree>
    <p:extLst>
      <p:ext uri="{BB962C8B-B14F-4D97-AF65-F5344CB8AC3E}">
        <p14:creationId xmlns:p14="http://schemas.microsoft.com/office/powerpoint/2010/main" val="29034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322CB9-330A-3445-B823-E9FAC94614DD}" type="slidenum">
              <a:rPr lang="en-US" smtClean="0"/>
              <a:t>3</a:t>
            </a:fld>
            <a:endParaRPr lang="en-US"/>
          </a:p>
        </p:txBody>
      </p:sp>
    </p:spTree>
    <p:extLst>
      <p:ext uri="{BB962C8B-B14F-4D97-AF65-F5344CB8AC3E}">
        <p14:creationId xmlns:p14="http://schemas.microsoft.com/office/powerpoint/2010/main" val="4197100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36</a:t>
            </a:fld>
            <a:endParaRPr lang="en-US"/>
          </a:p>
        </p:txBody>
      </p:sp>
    </p:spTree>
    <p:extLst>
      <p:ext uri="{BB962C8B-B14F-4D97-AF65-F5344CB8AC3E}">
        <p14:creationId xmlns:p14="http://schemas.microsoft.com/office/powerpoint/2010/main" val="3401091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37</a:t>
            </a:fld>
            <a:endParaRPr lang="en-US"/>
          </a:p>
        </p:txBody>
      </p:sp>
    </p:spTree>
    <p:extLst>
      <p:ext uri="{BB962C8B-B14F-4D97-AF65-F5344CB8AC3E}">
        <p14:creationId xmlns:p14="http://schemas.microsoft.com/office/powerpoint/2010/main" val="568556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Case Study Division Data</a:t>
            </a:r>
          </a:p>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38</a:t>
            </a:fld>
            <a:endParaRPr lang="en-US"/>
          </a:p>
        </p:txBody>
      </p:sp>
    </p:spTree>
    <p:extLst>
      <p:ext uri="{BB962C8B-B14F-4D97-AF65-F5344CB8AC3E}">
        <p14:creationId xmlns:p14="http://schemas.microsoft.com/office/powerpoint/2010/main" val="23166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39</a:t>
            </a:fld>
            <a:endParaRPr lang="en-US"/>
          </a:p>
        </p:txBody>
      </p:sp>
    </p:spTree>
    <p:extLst>
      <p:ext uri="{BB962C8B-B14F-4D97-AF65-F5344CB8AC3E}">
        <p14:creationId xmlns:p14="http://schemas.microsoft.com/office/powerpoint/2010/main" val="2309708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44</a:t>
            </a:fld>
            <a:endParaRPr lang="en-US"/>
          </a:p>
        </p:txBody>
      </p:sp>
    </p:spTree>
    <p:extLst>
      <p:ext uri="{BB962C8B-B14F-4D97-AF65-F5344CB8AC3E}">
        <p14:creationId xmlns:p14="http://schemas.microsoft.com/office/powerpoint/2010/main" val="237424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49</a:t>
            </a:fld>
            <a:endParaRPr lang="en-US"/>
          </a:p>
        </p:txBody>
      </p:sp>
    </p:spTree>
    <p:extLst>
      <p:ext uri="{BB962C8B-B14F-4D97-AF65-F5344CB8AC3E}">
        <p14:creationId xmlns:p14="http://schemas.microsoft.com/office/powerpoint/2010/main" val="245588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baseline="0" dirty="0"/>
              <a:t> </a:t>
            </a:r>
            <a:endParaRPr lang="en-US" strike="sngStrike" dirty="0"/>
          </a:p>
        </p:txBody>
      </p:sp>
      <p:sp>
        <p:nvSpPr>
          <p:cNvPr id="4" name="Slide Number Placeholder 3"/>
          <p:cNvSpPr>
            <a:spLocks noGrp="1"/>
          </p:cNvSpPr>
          <p:nvPr>
            <p:ph type="sldNum" sz="quarter" idx="10"/>
          </p:nvPr>
        </p:nvSpPr>
        <p:spPr/>
        <p:txBody>
          <a:bodyPr/>
          <a:lstStyle/>
          <a:p>
            <a:fld id="{EC322CB9-330A-3445-B823-E9FAC94614DD}" type="slidenum">
              <a:rPr lang="en-US" smtClean="0"/>
              <a:t>54</a:t>
            </a:fld>
            <a:endParaRPr lang="en-US"/>
          </a:p>
        </p:txBody>
      </p:sp>
    </p:spTree>
    <p:extLst>
      <p:ext uri="{BB962C8B-B14F-4D97-AF65-F5344CB8AC3E}">
        <p14:creationId xmlns:p14="http://schemas.microsoft.com/office/powerpoint/2010/main" val="3202248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22CB9-330A-3445-B823-E9FAC9461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963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4</a:t>
            </a:fld>
            <a:endParaRPr lang="en-US"/>
          </a:p>
        </p:txBody>
      </p:sp>
    </p:spTree>
    <p:extLst>
      <p:ext uri="{BB962C8B-B14F-4D97-AF65-F5344CB8AC3E}">
        <p14:creationId xmlns:p14="http://schemas.microsoft.com/office/powerpoint/2010/main" val="84437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we do?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22CB9-330A-3445-B823-E9FAC94614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66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6</a:t>
            </a:fld>
            <a:endParaRPr lang="en-US"/>
          </a:p>
        </p:txBody>
      </p:sp>
    </p:spTree>
    <p:extLst>
      <p:ext uri="{BB962C8B-B14F-4D97-AF65-F5344CB8AC3E}">
        <p14:creationId xmlns:p14="http://schemas.microsoft.com/office/powerpoint/2010/main" val="356016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7</a:t>
            </a:fld>
            <a:endParaRPr lang="en-US"/>
          </a:p>
        </p:txBody>
      </p:sp>
    </p:spTree>
    <p:extLst>
      <p:ext uri="{BB962C8B-B14F-4D97-AF65-F5344CB8AC3E}">
        <p14:creationId xmlns:p14="http://schemas.microsoft.com/office/powerpoint/2010/main" val="134833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322CB9-330A-3445-B823-E9FAC94614DD}" type="slidenum">
              <a:rPr lang="en-US" smtClean="0"/>
              <a:t>8</a:t>
            </a:fld>
            <a:endParaRPr lang="en-US"/>
          </a:p>
        </p:txBody>
      </p:sp>
    </p:spTree>
    <p:extLst>
      <p:ext uri="{BB962C8B-B14F-4D97-AF65-F5344CB8AC3E}">
        <p14:creationId xmlns:p14="http://schemas.microsoft.com/office/powerpoint/2010/main" val="325935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322CB9-330A-3445-B823-E9FAC94614DD}" type="slidenum">
              <a:rPr lang="en-US" smtClean="0"/>
              <a:t>9</a:t>
            </a:fld>
            <a:endParaRPr lang="en-US"/>
          </a:p>
        </p:txBody>
      </p:sp>
    </p:spTree>
    <p:extLst>
      <p:ext uri="{BB962C8B-B14F-4D97-AF65-F5344CB8AC3E}">
        <p14:creationId xmlns:p14="http://schemas.microsoft.com/office/powerpoint/2010/main" val="3614816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770" y="152400"/>
            <a:ext cx="270789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1423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1"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college students/professionals around a table" title="Decorative image"/>
          <p:cNvPicPr>
            <a:picLocks noChangeAspect="1"/>
          </p:cNvPicPr>
          <p:nvPr/>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48" y="337271"/>
            <a:ext cx="2188704"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spTree>
    <p:extLst>
      <p:ext uri="{BB962C8B-B14F-4D97-AF65-F5344CB8AC3E}">
        <p14:creationId xmlns:p14="http://schemas.microsoft.com/office/powerpoint/2010/main" val="11515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students shoulder-to-shoulder" title="Decorative image"/>
          <p:cNvPicPr>
            <a:picLocks noChangeAspect="1"/>
          </p:cNvPicPr>
          <p:nvPr/>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48" y="324571"/>
            <a:ext cx="2188704" cy="1047029"/>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spTree>
    <p:extLst>
      <p:ext uri="{BB962C8B-B14F-4D97-AF65-F5344CB8AC3E}">
        <p14:creationId xmlns:p14="http://schemas.microsoft.com/office/powerpoint/2010/main" val="252351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working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3"/>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777" y="47627"/>
            <a:ext cx="1428077" cy="685800"/>
          </a:xfrm>
          <a:prstGeom prst="rect">
            <a:avLst/>
          </a:prstGeom>
        </p:spPr>
      </p:pic>
    </p:spTree>
    <p:extLst>
      <p:ext uri="{BB962C8B-B14F-4D97-AF65-F5344CB8AC3E}">
        <p14:creationId xmlns:p14="http://schemas.microsoft.com/office/powerpoint/2010/main" val="75873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professionals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777" y="47627"/>
            <a:ext cx="1428077" cy="685800"/>
          </a:xfrm>
          <a:prstGeom prst="rect">
            <a:avLst/>
          </a:prstGeom>
        </p:spPr>
      </p:pic>
    </p:spTree>
    <p:extLst>
      <p:ext uri="{BB962C8B-B14F-4D97-AF65-F5344CB8AC3E}">
        <p14:creationId xmlns:p14="http://schemas.microsoft.com/office/powerpoint/2010/main" val="147586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teenagers at a library"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777" y="47627"/>
            <a:ext cx="1428077" cy="685800"/>
          </a:xfrm>
          <a:prstGeom prst="rect">
            <a:avLst/>
          </a:prstGeom>
        </p:spPr>
      </p:pic>
    </p:spTree>
    <p:extLst>
      <p:ext uri="{BB962C8B-B14F-4D97-AF65-F5344CB8AC3E}">
        <p14:creationId xmlns:p14="http://schemas.microsoft.com/office/powerpoint/2010/main" val="276611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
        <p:nvSpPr>
          <p:cNvPr id="9" name="Rectangle 8"/>
          <p:cNvSpPr/>
          <p:nvPr/>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7" name="Picture 6" descr="Decorative image of smiling professionals around a computer"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0" name="Picture 9" descr="VTSS Logo"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7627"/>
            <a:ext cx="1547232" cy="685800"/>
          </a:xfrm>
          <a:prstGeom prst="rect">
            <a:avLst/>
          </a:prstGeom>
        </p:spPr>
      </p:pic>
      <p:sp>
        <p:nvSpPr>
          <p:cNvPr id="11" name="Rectangle 10"/>
          <p:cNvSpPr/>
          <p:nvPr userDrawn="1"/>
        </p:nvSpPr>
        <p:spPr>
          <a:xfrm>
            <a:off x="-1" y="2214563"/>
            <a:ext cx="9144001" cy="681037"/>
          </a:xfrm>
          <a:prstGeom prst="rect">
            <a:avLst/>
          </a:prstGeom>
          <a:gradFill>
            <a:gsLst>
              <a:gs pos="0">
                <a:schemeClr val="accent5"/>
              </a:gs>
              <a:gs pos="75000">
                <a:schemeClr val="accent5">
                  <a:lumMod val="60000"/>
                  <a:lumOff val="40000"/>
                </a:schemeClr>
              </a:gs>
              <a:gs pos="100000">
                <a:schemeClr val="bg1"/>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2214562"/>
          </a:xfrm>
          <a:prstGeom prst="rect">
            <a:avLst/>
          </a:prstGeom>
          <a:effectLst>
            <a:reflection blurRad="6350" stA="52000" endA="300" endPos="35000" dir="5400000" sy="-100000" algn="bl" rotWithShape="0"/>
          </a:effec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777" y="47627"/>
            <a:ext cx="1428077" cy="685800"/>
          </a:xfrm>
          <a:prstGeom prst="rect">
            <a:avLst/>
          </a:prstGeom>
        </p:spPr>
      </p:pic>
    </p:spTree>
    <p:extLst>
      <p:ext uri="{BB962C8B-B14F-4D97-AF65-F5344CB8AC3E}">
        <p14:creationId xmlns:p14="http://schemas.microsoft.com/office/powerpoint/2010/main" val="254362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4400" y="1524000"/>
            <a:ext cx="3582988" cy="650875"/>
          </a:xfrm>
          <a:solidFill>
            <a:schemeClr val="accent1">
              <a:lumMod val="20000"/>
              <a:lumOff val="80000"/>
            </a:schemeClr>
          </a:solidFill>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535113"/>
            <a:ext cx="3581400" cy="639762"/>
          </a:xfrm>
          <a:solidFill>
            <a:schemeClr val="accent1">
              <a:lumMod val="20000"/>
              <a:lumOff val="80000"/>
            </a:schemeClr>
          </a:solidFill>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174875"/>
            <a:ext cx="4038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74B61-87B5-4C15-AA08-BACD2EE64DB7}" type="datetimeFigureOut">
              <a:rPr lang="en-US" smtClean="0"/>
              <a:t>10/4/19</a:t>
            </a:fld>
            <a:endParaRPr lang="en-US"/>
          </a:p>
        </p:txBody>
      </p:sp>
      <p:sp>
        <p:nvSpPr>
          <p:cNvPr id="8" name="Footer Placeholder 7"/>
          <p:cNvSpPr>
            <a:spLocks noGrp="1"/>
          </p:cNvSpPr>
          <p:nvPr>
            <p:ph type="ftr" sz="quarter" idx="11"/>
          </p:nvPr>
        </p:nvSpPr>
        <p:spPr/>
        <p:txBody>
          <a:bodyPr/>
          <a:lstStyle/>
          <a:p>
            <a:endParaRPr lang="en-US"/>
          </a:p>
        </p:txBody>
      </p:sp>
      <p:sp>
        <p:nvSpPr>
          <p:cNvPr id="10" name="Rectangle 9"/>
          <p:cNvSpPr/>
          <p:nvPr/>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79" y="6248400"/>
            <a:ext cx="1090140" cy="523514"/>
          </a:xfrm>
          <a:prstGeom prst="rect">
            <a:avLst/>
          </a:prstGeom>
        </p:spPr>
      </p:pic>
      <p:sp>
        <p:nvSpPr>
          <p:cNvPr id="13" name="Rectangle 12"/>
          <p:cNvSpPr/>
          <p:nvPr userDrawn="1"/>
        </p:nvSpPr>
        <p:spPr>
          <a:xfrm>
            <a:off x="4648200" y="2175510"/>
            <a:ext cx="4038600" cy="3996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7200" y="2175510"/>
            <a:ext cx="4038600" cy="39966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57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648200" y="1524000"/>
            <a:ext cx="457200" cy="651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35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68000"/>
            </a:schemeClr>
          </a:solidFill>
          <a:ln w="28575">
            <a:noFill/>
          </a:ln>
        </p:spPr>
        <p:txBody>
          <a:bodyPr>
            <a:noAutofit/>
          </a:bodyPr>
          <a:lstStyle>
            <a:lvl1pPr>
              <a:defRPr sz="4000">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74B61-87B5-4C15-AA08-BACD2EE64DB7}" type="datetimeFigureOut">
              <a:rPr lang="en-US" smtClean="0"/>
              <a:t>10/4/19</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79" y="6248400"/>
            <a:ext cx="1090140" cy="523514"/>
          </a:xfrm>
          <a:prstGeom prst="rect">
            <a:avLst/>
          </a:prstGeom>
        </p:spPr>
      </p:pic>
    </p:spTree>
    <p:extLst>
      <p:ext uri="{BB962C8B-B14F-4D97-AF65-F5344CB8AC3E}">
        <p14:creationId xmlns:p14="http://schemas.microsoft.com/office/powerpoint/2010/main" val="31657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10/4/19</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79" y="6248400"/>
            <a:ext cx="1090140" cy="523514"/>
          </a:xfrm>
          <a:prstGeom prst="rect">
            <a:avLst/>
          </a:prstGeom>
        </p:spPr>
      </p:pic>
    </p:spTree>
    <p:extLst>
      <p:ext uri="{BB962C8B-B14F-4D97-AF65-F5344CB8AC3E}">
        <p14:creationId xmlns:p14="http://schemas.microsoft.com/office/powerpoint/2010/main" val="12838082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_No_VTSS">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74B61-87B5-4C15-AA08-BACD2EE64DB7}" type="datetimeFigureOut">
              <a:rPr lang="en-US" smtClean="0"/>
              <a:t>10/4/19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27703897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Decorative image of kids smiling"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3765"/>
            <a:ext cx="9147018" cy="22152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307" y="152399"/>
            <a:ext cx="3213387" cy="1537215"/>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10162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solidFill>
            <a:schemeClr val="bg1"/>
          </a:solidFill>
          <a:ln w="38100">
            <a:solidFill>
              <a:schemeClr val="accent5"/>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solidFill>
            <a:schemeClr val="accent1">
              <a:lumMod val="20000"/>
              <a:lumOff val="80000"/>
            </a:schemeClr>
          </a:solidFill>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7"/>
          <p:cNvSpPr/>
          <p:nvPr/>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80" y="6291443"/>
            <a:ext cx="1090140" cy="523514"/>
          </a:xfrm>
          <a:prstGeom prst="rect">
            <a:avLst/>
          </a:prstGeom>
        </p:spPr>
      </p:pic>
      <p:sp>
        <p:nvSpPr>
          <p:cNvPr id="10" name="Rectangle 9"/>
          <p:cNvSpPr/>
          <p:nvPr userDrawn="1"/>
        </p:nvSpPr>
        <p:spPr>
          <a:xfrm>
            <a:off x="457200" y="273362"/>
            <a:ext cx="457200" cy="1161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93024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4535488" cy="566738"/>
          </a:xfrm>
          <a:solidFill>
            <a:schemeClr val="bg1"/>
          </a:solidFill>
          <a:ln w="28575">
            <a:noFill/>
          </a:ln>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solidFill>
            <a:schemeClr val="bg1"/>
          </a:solidFill>
          <a:ln w="57150">
            <a:solidFill>
              <a:schemeClr val="accent5"/>
            </a:solidFill>
            <a:prstDash val="dash"/>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76" y="6299850"/>
            <a:ext cx="1090140" cy="523514"/>
          </a:xfrm>
          <a:prstGeom prst="rect">
            <a:avLst/>
          </a:prstGeom>
        </p:spPr>
      </p:pic>
      <p:sp>
        <p:nvSpPr>
          <p:cNvPr id="10" name="Rectangle 9"/>
          <p:cNvSpPr/>
          <p:nvPr/>
        </p:nvSpPr>
        <p:spPr>
          <a:xfrm>
            <a:off x="1828800" y="4800600"/>
            <a:ext cx="914400" cy="609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828800" y="5368925"/>
            <a:ext cx="5449888" cy="804862"/>
          </a:xfrm>
          <a:solidFill>
            <a:schemeClr val="tx2">
              <a:lumMod val="10000"/>
              <a:lumOff val="9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Rectangle 11"/>
          <p:cNvSpPr/>
          <p:nvPr userDrawn="1"/>
        </p:nvSpPr>
        <p:spPr>
          <a:xfrm>
            <a:off x="1828800" y="4800600"/>
            <a:ext cx="9144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57584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3475483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spTree>
    <p:extLst>
      <p:ext uri="{BB962C8B-B14F-4D97-AF65-F5344CB8AC3E}">
        <p14:creationId xmlns:p14="http://schemas.microsoft.com/office/powerpoint/2010/main" val="3198389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714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256814"/>
            <a:ext cx="5943600" cy="1143000"/>
          </a:xfrm>
          <a:solidFill>
            <a:schemeClr val="accent5">
              <a:lumMod val="40000"/>
              <a:lumOff val="60000"/>
              <a:alpha val="68000"/>
            </a:schemeClr>
          </a:solidFill>
          <a:ln w="28575">
            <a:noFill/>
            <a:prstDash val="solid"/>
          </a:ln>
        </p:spPr>
        <p:txBody>
          <a:bodyPr>
            <a:noAutofit/>
          </a:bodyPr>
          <a:lstStyle>
            <a:lvl1pPr>
              <a:defRPr sz="3800">
                <a:solidFill>
                  <a:sysClr val="windowText" lastClr="000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758" y="324571"/>
            <a:ext cx="2180283" cy="1047029"/>
          </a:xfrm>
          <a:prstGeom prst="rect">
            <a:avLst/>
          </a:prstGeom>
        </p:spPr>
      </p:pic>
    </p:spTree>
    <p:extLst>
      <p:ext uri="{BB962C8B-B14F-4D97-AF65-F5344CB8AC3E}">
        <p14:creationId xmlns:p14="http://schemas.microsoft.com/office/powerpoint/2010/main" val="3702674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256814"/>
            <a:ext cx="5943600" cy="1143000"/>
          </a:xfrm>
          <a:solidFill>
            <a:schemeClr val="accent5">
              <a:lumMod val="40000"/>
              <a:lumOff val="60000"/>
              <a:alpha val="68000"/>
            </a:schemeClr>
          </a:solidFill>
          <a:ln w="28575">
            <a:noFill/>
            <a:prstDash val="solid"/>
          </a:ln>
        </p:spPr>
        <p:txBody>
          <a:bodyPr>
            <a:noAutofit/>
          </a:bodyPr>
          <a:lstStyle>
            <a:lvl1pPr>
              <a:defRPr sz="3800">
                <a:solidFill>
                  <a:sysClr val="windowText" lastClr="000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758" y="324571"/>
            <a:ext cx="2180283" cy="1047029"/>
          </a:xfrm>
          <a:prstGeom prst="rect">
            <a:avLst/>
          </a:prstGeom>
        </p:spPr>
      </p:pic>
    </p:spTree>
    <p:extLst>
      <p:ext uri="{BB962C8B-B14F-4D97-AF65-F5344CB8AC3E}">
        <p14:creationId xmlns:p14="http://schemas.microsoft.com/office/powerpoint/2010/main" val="2198059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One Content">
    <p:spTree>
      <p:nvGrpSpPr>
        <p:cNvPr id="1" name=""/>
        <p:cNvGrpSpPr/>
        <p:nvPr/>
      </p:nvGrpSpPr>
      <p:grpSpPr>
        <a:xfrm>
          <a:off x="0" y="0"/>
          <a:ext cx="0" cy="0"/>
          <a:chOff x="0" y="0"/>
          <a:chExt cx="0" cy="0"/>
        </a:xfrm>
      </p:grpSpPr>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256814"/>
            <a:ext cx="5943600" cy="1143000"/>
          </a:xfrm>
          <a:solidFill>
            <a:schemeClr val="accent5">
              <a:lumMod val="40000"/>
              <a:lumOff val="60000"/>
              <a:alpha val="68000"/>
            </a:schemeClr>
          </a:solidFill>
          <a:ln w="28575">
            <a:noFill/>
            <a:prstDash val="solid"/>
          </a:ln>
        </p:spPr>
        <p:txBody>
          <a:bodyPr>
            <a:noAutofit/>
          </a:bodyPr>
          <a:lstStyle>
            <a:lvl1pPr>
              <a:defRPr sz="3800">
                <a:solidFill>
                  <a:sysClr val="windowText" lastClr="0000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1433"/>
          <a:stretch/>
        </p:blipFill>
        <p:spPr>
          <a:xfrm>
            <a:off x="1" y="5118100"/>
            <a:ext cx="9144000" cy="1739900"/>
          </a:xfrm>
          <a:prstGeom prst="rect">
            <a:avLst/>
          </a:prstGeom>
          <a:ln w="38100">
            <a:solidFill>
              <a:schemeClr val="accent5"/>
            </a:solidFill>
            <a:prstDash val="dash"/>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758" y="324571"/>
            <a:ext cx="2180283" cy="1047029"/>
          </a:xfrm>
          <a:prstGeom prst="rect">
            <a:avLst/>
          </a:prstGeom>
        </p:spPr>
      </p:pic>
    </p:spTree>
    <p:extLst>
      <p:ext uri="{BB962C8B-B14F-4D97-AF65-F5344CB8AC3E}">
        <p14:creationId xmlns:p14="http://schemas.microsoft.com/office/powerpoint/2010/main" val="124303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Decorative image of teenage students sitting around a table"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726" y="152400"/>
            <a:ext cx="3354549" cy="1604744"/>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9812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Decorative image of professionals around a computer"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307" y="152399"/>
            <a:ext cx="3213387" cy="153721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73765"/>
            <a:ext cx="9147016" cy="2215293"/>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9806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Decorative image of smiling professional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051" y="152400"/>
            <a:ext cx="2707898" cy="1295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6854"/>
            <a:ext cx="9147018" cy="2769116"/>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507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407" y="152400"/>
            <a:ext cx="2867186" cy="1371600"/>
          </a:xfrm>
          <a:prstGeom prst="rect">
            <a:avLst/>
          </a:prstGeom>
        </p:spPr>
      </p:pic>
    </p:spTree>
    <p:extLst>
      <p:ext uri="{BB962C8B-B14F-4D97-AF65-F5344CB8AC3E}">
        <p14:creationId xmlns:p14="http://schemas.microsoft.com/office/powerpoint/2010/main" val="157310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74B61-87B5-4C15-AA08-BACD2EE64DB7}" type="datetimeFigureOut">
              <a:rPr lang="en-US" smtClean="0"/>
              <a:t>10/4/19</a:t>
            </a:fld>
            <a:endParaRPr lang="en-US"/>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a:xfrm>
            <a:off x="228600" y="228600"/>
            <a:ext cx="8686799" cy="1143000"/>
          </a:xfrm>
          <a:solidFill>
            <a:schemeClr val="accent6">
              <a:lumMod val="40000"/>
              <a:lumOff val="60000"/>
              <a:alpha val="68000"/>
            </a:schemeClr>
          </a:solidFill>
          <a:ln w="19050">
            <a:noFill/>
          </a:ln>
        </p:spPr>
        <p:txBody>
          <a:bodyPr>
            <a:normAutofit/>
          </a:bodyPr>
          <a:lstStyle>
            <a:lvl1pPr>
              <a:defRPr sz="4000">
                <a:solidFill>
                  <a:schemeClr val="tx1"/>
                </a:solidFill>
              </a:defRPr>
            </a:lvl1pPr>
          </a:lstStyle>
          <a:p>
            <a:r>
              <a:rPr lang="en-US"/>
              <a:t>Click to edit Master title style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977" y="6302486"/>
            <a:ext cx="988445" cy="472851"/>
          </a:xfrm>
          <a:prstGeom prst="rect">
            <a:avLst/>
          </a:prstGeom>
        </p:spPr>
      </p:pic>
      <p:sp>
        <p:nvSpPr>
          <p:cNvPr id="8" name="Rectangle 7"/>
          <p:cNvSpPr/>
          <p:nvPr userDrawn="1"/>
        </p:nvSpPr>
        <p:spPr>
          <a:xfrm>
            <a:off x="228600" y="1600201"/>
            <a:ext cx="8534400" cy="4572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0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33400" y="1600200"/>
            <a:ext cx="81534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smiling kids" title="Decorative image"/>
          <p:cNvPicPr>
            <a:picLocks noChangeAspect="1"/>
          </p:cNvPicPr>
          <p:nvPr/>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48" y="324571"/>
            <a:ext cx="2188704"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37" t="13694" b="-1"/>
          <a:stretch/>
        </p:blipFill>
        <p:spPr>
          <a:xfrm>
            <a:off x="-1" y="5105400"/>
            <a:ext cx="9144001" cy="1752600"/>
          </a:xfrm>
          <a:prstGeom prst="rect">
            <a:avLst/>
          </a:prstGeom>
          <a:ln w="38100">
            <a:solidFill>
              <a:schemeClr val="accent5"/>
            </a:solidFill>
            <a:prstDash val="dash"/>
          </a:ln>
        </p:spPr>
      </p:pic>
    </p:spTree>
    <p:extLst>
      <p:ext uri="{BB962C8B-B14F-4D97-AF65-F5344CB8AC3E}">
        <p14:creationId xmlns:p14="http://schemas.microsoft.com/office/powerpoint/2010/main" val="168913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chemeClr val="accent6">
              <a:lumMod val="40000"/>
              <a:lumOff val="60000"/>
              <a:alpha val="68000"/>
            </a:schemeClr>
          </a:solidFill>
          <a:ln w="28575">
            <a:noFill/>
            <a:prstDash val="solid"/>
          </a:ln>
        </p:spPr>
        <p:txBody>
          <a:bodyPr>
            <a:noAutofit/>
          </a:bodyPr>
          <a:lstStyle>
            <a:lvl1pPr>
              <a:defRPr sz="38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74B61-87B5-4C15-AA08-BACD2EE64DB7}" type="datetimeFigureOut">
              <a:rPr lang="en-US" smtClean="0"/>
              <a:t>10/4/19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1B35-F93F-4F39-967E-1582FAB61908}" type="slidenum">
              <a:rPr lang="en-US" smtClean="0"/>
              <a:t>‹#›</a:t>
            </a:fld>
            <a:endParaRPr lang="en-US"/>
          </a:p>
        </p:txBody>
      </p:sp>
      <p:pic>
        <p:nvPicPr>
          <p:cNvPr id="9" name="Picture 8" descr="Decorative image of professionals around a computer" title="Decorative image"/>
          <p:cNvPicPr>
            <a:picLocks noChangeAspect="1"/>
          </p:cNvPicPr>
          <p:nvPr/>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48" y="324571"/>
            <a:ext cx="2188704" cy="1047029"/>
          </a:xfrm>
          <a:prstGeom prst="rect">
            <a:avLst/>
          </a:prstGeom>
        </p:spPr>
      </p:pic>
      <p:sp>
        <p:nvSpPr>
          <p:cNvPr id="11" name="Rectangle 10"/>
          <p:cNvSpPr/>
          <p:nvPr userDrawn="1"/>
        </p:nvSpPr>
        <p:spPr>
          <a:xfrm>
            <a:off x="457200" y="1600200"/>
            <a:ext cx="82296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5950" b="16056"/>
          <a:stretch/>
        </p:blipFill>
        <p:spPr>
          <a:xfrm>
            <a:off x="0" y="5130800"/>
            <a:ext cx="9144000" cy="1727200"/>
          </a:xfrm>
          <a:prstGeom prst="rect">
            <a:avLst/>
          </a:prstGeom>
          <a:ln w="38100">
            <a:solidFill>
              <a:schemeClr val="accent5"/>
            </a:solidFill>
            <a:prstDash val="dash"/>
          </a:ln>
        </p:spPr>
      </p:pic>
    </p:spTree>
    <p:extLst>
      <p:ext uri="{BB962C8B-B14F-4D97-AF65-F5344CB8AC3E}">
        <p14:creationId xmlns:p14="http://schemas.microsoft.com/office/powerpoint/2010/main" val="371274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74B61-87B5-4C15-AA08-BACD2EE64DB7}" type="datetimeFigureOut">
              <a:rPr lang="en-US" smtClean="0"/>
              <a:t>10/4/19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1B35-F93F-4F39-967E-1582FAB61908}" type="slidenum">
              <a:rPr lang="en-US" smtClean="0"/>
              <a:t>‹#›</a:t>
            </a:fld>
            <a:endParaRPr lang="en-US"/>
          </a:p>
        </p:txBody>
      </p:sp>
    </p:spTree>
    <p:extLst>
      <p:ext uri="{BB962C8B-B14F-4D97-AF65-F5344CB8AC3E}">
        <p14:creationId xmlns:p14="http://schemas.microsoft.com/office/powerpoint/2010/main" val="2662440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64" r:id="rId25"/>
    <p:sldLayoutId id="2147483668" r:id="rId26"/>
    <p:sldLayoutId id="2147483667" r:id="rId27"/>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Strand #1!</a:t>
            </a:r>
          </a:p>
        </p:txBody>
      </p:sp>
      <p:sp>
        <p:nvSpPr>
          <p:cNvPr id="3" name="Subtitle 2"/>
          <p:cNvSpPr>
            <a:spLocks noGrp="1"/>
          </p:cNvSpPr>
          <p:nvPr>
            <p:ph type="subTitle" idx="1"/>
          </p:nvPr>
        </p:nvSpPr>
        <p:spPr/>
        <p:txBody>
          <a:bodyPr>
            <a:normAutofit fontScale="92500"/>
          </a:bodyPr>
          <a:lstStyle/>
          <a:p>
            <a:r>
              <a:rPr lang="en-US" dirty="0"/>
              <a:t>Data-Informed Decision Making</a:t>
            </a:r>
          </a:p>
        </p:txBody>
      </p:sp>
    </p:spTree>
    <p:extLst>
      <p:ext uri="{BB962C8B-B14F-4D97-AF65-F5344CB8AC3E}">
        <p14:creationId xmlns:p14="http://schemas.microsoft.com/office/powerpoint/2010/main" val="419271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Team meeting foundations</a:t>
            </a:r>
          </a:p>
        </p:txBody>
      </p:sp>
      <p:sp>
        <p:nvSpPr>
          <p:cNvPr id="7" name="Text Placeholder 6"/>
          <p:cNvSpPr>
            <a:spLocks noGrp="1"/>
          </p:cNvSpPr>
          <p:nvPr>
            <p:ph type="body" idx="1"/>
          </p:nvPr>
        </p:nvSpPr>
        <p:spPr/>
        <p:txBody>
          <a:bodyPr/>
          <a:lstStyle/>
          <a:p>
            <a:r>
              <a:rPr lang="en-US" dirty="0"/>
              <a:t>Effective and Efficient Team Meetings</a:t>
            </a:r>
          </a:p>
        </p:txBody>
      </p:sp>
    </p:spTree>
    <p:extLst>
      <p:ext uri="{BB962C8B-B14F-4D97-AF65-F5344CB8AC3E}">
        <p14:creationId xmlns:p14="http://schemas.microsoft.com/office/powerpoint/2010/main" val="172260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Did you know?</a:t>
            </a:r>
          </a:p>
        </p:txBody>
      </p:sp>
      <p:sp>
        <p:nvSpPr>
          <p:cNvPr id="7" name="TextBox 6"/>
          <p:cNvSpPr txBox="1"/>
          <p:nvPr/>
        </p:nvSpPr>
        <p:spPr>
          <a:xfrm>
            <a:off x="304800" y="1399814"/>
            <a:ext cx="3200400" cy="3693319"/>
          </a:xfrm>
          <a:prstGeom prst="rect">
            <a:avLst/>
          </a:prstGeom>
          <a:noFill/>
        </p:spPr>
        <p:txBody>
          <a:bodyPr wrap="square" rtlCol="0">
            <a:spAutoFit/>
          </a:bodyPr>
          <a:lstStyle/>
          <a:p>
            <a:r>
              <a:rPr lang="en-US" dirty="0"/>
              <a:t>90,000 public schools in the U.S.</a:t>
            </a:r>
          </a:p>
          <a:p>
            <a:endParaRPr lang="en-US" dirty="0"/>
          </a:p>
          <a:p>
            <a:r>
              <a:rPr lang="en-US" dirty="0"/>
              <a:t>Each school has at least one team to address challenges and build solutions.</a:t>
            </a:r>
          </a:p>
          <a:p>
            <a:endParaRPr lang="en-US" dirty="0"/>
          </a:p>
          <a:p>
            <a:r>
              <a:rPr lang="en-US" dirty="0"/>
              <a:t>Each team meets at least monthly.</a:t>
            </a:r>
          </a:p>
          <a:p>
            <a:endParaRPr lang="en-US" dirty="0"/>
          </a:p>
          <a:p>
            <a:r>
              <a:rPr lang="en-US" dirty="0"/>
              <a:t>On average there are 5 members on a team.</a:t>
            </a:r>
          </a:p>
        </p:txBody>
      </p:sp>
      <p:sp>
        <p:nvSpPr>
          <p:cNvPr id="8" name="TextBox 7"/>
          <p:cNvSpPr txBox="1"/>
          <p:nvPr/>
        </p:nvSpPr>
        <p:spPr>
          <a:xfrm>
            <a:off x="5334000" y="1969532"/>
            <a:ext cx="3200400" cy="2677656"/>
          </a:xfrm>
          <a:prstGeom prst="rect">
            <a:avLst/>
          </a:prstGeom>
          <a:noFill/>
        </p:spPr>
        <p:txBody>
          <a:bodyPr wrap="square" rtlCol="0">
            <a:spAutoFit/>
          </a:bodyPr>
          <a:lstStyle/>
          <a:p>
            <a:pPr algn="r"/>
            <a:r>
              <a:rPr lang="en-US" sz="2800" dirty="0"/>
              <a:t>810,000 hours of meetings</a:t>
            </a:r>
          </a:p>
          <a:p>
            <a:pPr algn="r"/>
            <a:endParaRPr lang="en-US" sz="2800" dirty="0"/>
          </a:p>
          <a:p>
            <a:pPr algn="r"/>
            <a:r>
              <a:rPr lang="en-US" sz="2800" dirty="0"/>
              <a:t>4,050,000 hours of personal time annually?</a:t>
            </a:r>
          </a:p>
        </p:txBody>
      </p:sp>
    </p:spTree>
    <p:extLst>
      <p:ext uri="{BB962C8B-B14F-4D97-AF65-F5344CB8AC3E}">
        <p14:creationId xmlns:p14="http://schemas.microsoft.com/office/powerpoint/2010/main" val="34918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600" dirty="0"/>
              <a:t>They go on</a:t>
            </a:r>
            <a:r>
              <a:rPr lang="mr-IN" sz="3600" dirty="0"/>
              <a:t>…</a:t>
            </a:r>
            <a:r>
              <a:rPr lang="en-US" sz="3600" dirty="0"/>
              <a:t>.and on</a:t>
            </a:r>
            <a:r>
              <a:rPr lang="mr-IN" sz="3600" dirty="0"/>
              <a:t>…</a:t>
            </a:r>
            <a:r>
              <a:rPr lang="en-US" sz="3600" dirty="0"/>
              <a:t>and on</a:t>
            </a:r>
            <a:r>
              <a:rPr lang="mr-IN" sz="3600" dirty="0"/>
              <a:t>…</a:t>
            </a:r>
            <a:endParaRPr lang="en-US" sz="3600" dirty="0"/>
          </a:p>
        </p:txBody>
      </p:sp>
      <p:pic>
        <p:nvPicPr>
          <p:cNvPr id="2050" name="Picture 2" descr="Image of a baby showing frustration on his/her face as an example of how one might feel after sitting in a long unproductive meeting" title="Meeting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14400"/>
            <a:ext cx="8064500" cy="520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a:t>
            </a:r>
          </a:p>
        </p:txBody>
      </p:sp>
      <p:sp>
        <p:nvSpPr>
          <p:cNvPr id="3" name="Content Placeholder 2"/>
          <p:cNvSpPr>
            <a:spLocks noGrp="1"/>
          </p:cNvSpPr>
          <p:nvPr>
            <p:ph sz="half" idx="1"/>
          </p:nvPr>
        </p:nvSpPr>
        <p:spPr>
          <a:xfrm>
            <a:off x="457200" y="2133600"/>
            <a:ext cx="8229600" cy="2133600"/>
          </a:xfrm>
        </p:spPr>
        <p:txBody>
          <a:bodyPr>
            <a:normAutofit/>
          </a:bodyPr>
          <a:lstStyle/>
          <a:p>
            <a:pPr marL="0" indent="0" algn="ctr">
              <a:buNone/>
            </a:pPr>
            <a:r>
              <a:rPr lang="en-US" sz="4400" dirty="0"/>
              <a:t>A structure for meetings that lays a foundation for efficiency and effectiveness!</a:t>
            </a:r>
          </a:p>
        </p:txBody>
      </p:sp>
    </p:spTree>
    <p:extLst>
      <p:ext uri="{BB962C8B-B14F-4D97-AF65-F5344CB8AC3E}">
        <p14:creationId xmlns:p14="http://schemas.microsoft.com/office/powerpoint/2010/main" val="14728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a:t>
            </a:r>
          </a:p>
        </p:txBody>
      </p:sp>
      <p:sp>
        <p:nvSpPr>
          <p:cNvPr id="3" name="Content Placeholder 2"/>
          <p:cNvSpPr>
            <a:spLocks noGrp="1"/>
          </p:cNvSpPr>
          <p:nvPr>
            <p:ph sz="half" idx="1"/>
          </p:nvPr>
        </p:nvSpPr>
        <p:spPr>
          <a:xfrm>
            <a:off x="457200" y="2286000"/>
            <a:ext cx="8229600" cy="1447800"/>
          </a:xfrm>
        </p:spPr>
        <p:txBody>
          <a:bodyPr>
            <a:normAutofit fontScale="92500" lnSpcReduction="20000"/>
          </a:bodyPr>
          <a:lstStyle/>
          <a:p>
            <a:pPr marL="0" indent="0" algn="ctr">
              <a:buNone/>
            </a:pPr>
            <a:r>
              <a:rPr lang="en-US" sz="4000" dirty="0"/>
              <a:t>A formal process that the team can use to build and implement solutions!</a:t>
            </a:r>
          </a:p>
        </p:txBody>
      </p:sp>
    </p:spTree>
    <p:extLst>
      <p:ext uri="{BB962C8B-B14F-4D97-AF65-F5344CB8AC3E}">
        <p14:creationId xmlns:p14="http://schemas.microsoft.com/office/powerpoint/2010/main" val="22415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Components of Effective Team Meeting Structures</a:t>
            </a:r>
          </a:p>
        </p:txBody>
      </p:sp>
      <p:sp>
        <p:nvSpPr>
          <p:cNvPr id="3" name="TextBox 2" descr="Text box containing the word PREDICTABILITY as a component of effective team meeting structures" title="Listing of Components of Effective Team Meeting Structures"/>
          <p:cNvSpPr txBox="1"/>
          <p:nvPr/>
        </p:nvSpPr>
        <p:spPr>
          <a:xfrm>
            <a:off x="419100" y="1625704"/>
            <a:ext cx="35814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a:latin typeface="+mj-lt"/>
              </a:rPr>
              <a:t>Predictability</a:t>
            </a:r>
          </a:p>
        </p:txBody>
      </p:sp>
      <p:sp>
        <p:nvSpPr>
          <p:cNvPr id="7" name="TextBox 6"/>
          <p:cNvSpPr txBox="1"/>
          <p:nvPr/>
        </p:nvSpPr>
        <p:spPr>
          <a:xfrm>
            <a:off x="1905000" y="2769533"/>
            <a:ext cx="35814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a:latin typeface="+mj-lt"/>
              </a:rPr>
              <a:t>Participation</a:t>
            </a:r>
          </a:p>
        </p:txBody>
      </p:sp>
      <p:sp>
        <p:nvSpPr>
          <p:cNvPr id="8" name="TextBox 7"/>
          <p:cNvSpPr txBox="1"/>
          <p:nvPr/>
        </p:nvSpPr>
        <p:spPr>
          <a:xfrm>
            <a:off x="3124200" y="3761685"/>
            <a:ext cx="3810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a:latin typeface="+mj-lt"/>
              </a:rPr>
              <a:t>Accountability</a:t>
            </a:r>
          </a:p>
        </p:txBody>
      </p:sp>
      <p:sp>
        <p:nvSpPr>
          <p:cNvPr id="9" name="TextBox 8"/>
          <p:cNvSpPr txBox="1"/>
          <p:nvPr/>
        </p:nvSpPr>
        <p:spPr>
          <a:xfrm>
            <a:off x="4495800" y="4930914"/>
            <a:ext cx="4191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a:latin typeface="+mj-lt"/>
              </a:rPr>
              <a:t>Communication</a:t>
            </a:r>
          </a:p>
        </p:txBody>
      </p:sp>
    </p:spTree>
    <p:extLst>
      <p:ext uri="{BB962C8B-B14F-4D97-AF65-F5344CB8AC3E}">
        <p14:creationId xmlns:p14="http://schemas.microsoft.com/office/powerpoint/2010/main" val="204137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Features of Effective Meetings: First!</a:t>
            </a:r>
          </a:p>
        </p:txBody>
      </p:sp>
      <p:sp>
        <p:nvSpPr>
          <p:cNvPr id="3" name="Content Placeholder 2"/>
          <p:cNvSpPr>
            <a:spLocks noGrp="1"/>
          </p:cNvSpPr>
          <p:nvPr>
            <p:ph idx="1"/>
          </p:nvPr>
        </p:nvSpPr>
        <p:spPr>
          <a:xfrm>
            <a:off x="3575050" y="273050"/>
            <a:ext cx="5340350" cy="5853113"/>
          </a:xfrm>
        </p:spPr>
        <p:txBody>
          <a:bodyPr>
            <a:normAutofit fontScale="92500" lnSpcReduction="10000"/>
          </a:bodyPr>
          <a:lstStyle/>
          <a:p>
            <a:endParaRPr lang="en-US" dirty="0"/>
          </a:p>
          <a:p>
            <a:r>
              <a:rPr lang="en-US" dirty="0"/>
              <a:t>Defined roles, responsibilities, and norms</a:t>
            </a:r>
          </a:p>
          <a:p>
            <a:r>
              <a:rPr lang="en-US" dirty="0"/>
              <a:t>Start and end on time (get agreement to extend)</a:t>
            </a:r>
          </a:p>
          <a:p>
            <a:r>
              <a:rPr lang="en-US" dirty="0"/>
              <a:t>Use an agenda and stick to it</a:t>
            </a:r>
          </a:p>
          <a:p>
            <a:r>
              <a:rPr lang="en-US" dirty="0"/>
              <a:t>Data are reviewed within every meeting</a:t>
            </a:r>
          </a:p>
          <a:p>
            <a:r>
              <a:rPr lang="en-US" dirty="0"/>
              <a:t>Next meeting is planned</a:t>
            </a:r>
          </a:p>
          <a:p>
            <a:pPr marL="0" indent="0">
              <a:buNone/>
            </a:pPr>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US" b="1" dirty="0"/>
              <a:t>Predictability</a:t>
            </a:r>
          </a:p>
          <a:p>
            <a:pPr marL="342900" indent="-342900">
              <a:buFont typeface="+mj-lt"/>
              <a:buAutoNum type="arabicPeriod"/>
            </a:pPr>
            <a:r>
              <a:rPr lang="en-US" dirty="0"/>
              <a:t>Participation</a:t>
            </a:r>
          </a:p>
          <a:p>
            <a:pPr marL="342900" indent="-342900">
              <a:buFont typeface="+mj-lt"/>
              <a:buAutoNum type="arabicPeriod"/>
            </a:pPr>
            <a:r>
              <a:rPr lang="en-US" dirty="0"/>
              <a:t>Accountability</a:t>
            </a:r>
          </a:p>
          <a:p>
            <a:pPr marL="342900" indent="-342900">
              <a:buFont typeface="+mj-lt"/>
              <a:buAutoNum type="arabicPeriod"/>
            </a:pPr>
            <a:r>
              <a:rPr lang="en-US" dirty="0"/>
              <a:t>Communication</a:t>
            </a:r>
          </a:p>
        </p:txBody>
      </p:sp>
    </p:spTree>
    <p:extLst>
      <p:ext uri="{BB962C8B-B14F-4D97-AF65-F5344CB8AC3E}">
        <p14:creationId xmlns:p14="http://schemas.microsoft.com/office/powerpoint/2010/main" val="292405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Features of Effective Meetings: Second!</a:t>
            </a:r>
          </a:p>
        </p:txBody>
      </p:sp>
      <p:sp>
        <p:nvSpPr>
          <p:cNvPr id="3" name="Content Placeholder 2"/>
          <p:cNvSpPr>
            <a:spLocks noGrp="1"/>
          </p:cNvSpPr>
          <p:nvPr>
            <p:ph idx="1"/>
          </p:nvPr>
        </p:nvSpPr>
        <p:spPr>
          <a:xfrm>
            <a:off x="3575050" y="273050"/>
            <a:ext cx="5340350" cy="5853113"/>
          </a:xfrm>
        </p:spPr>
        <p:txBody>
          <a:bodyPr>
            <a:normAutofit/>
          </a:bodyPr>
          <a:lstStyle/>
          <a:p>
            <a:endParaRPr lang="en-US" dirty="0"/>
          </a:p>
          <a:p>
            <a:pPr marL="0" indent="0">
              <a:buNone/>
            </a:pPr>
            <a:endParaRPr lang="en-US" dirty="0"/>
          </a:p>
          <a:p>
            <a:r>
              <a:rPr lang="en-US" dirty="0"/>
              <a:t>80% of team members are present and actively engaged</a:t>
            </a:r>
          </a:p>
          <a:p>
            <a:r>
              <a:rPr lang="en-US" dirty="0"/>
              <a:t>Decision makers are present at each meeting</a:t>
            </a:r>
          </a:p>
          <a:p>
            <a:pPr marL="0" indent="0">
              <a:buNone/>
            </a:pPr>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US" dirty="0"/>
              <a:t>Predictability</a:t>
            </a:r>
          </a:p>
          <a:p>
            <a:pPr marL="342900" indent="-342900">
              <a:buFont typeface="+mj-lt"/>
              <a:buAutoNum type="arabicPeriod"/>
            </a:pPr>
            <a:r>
              <a:rPr lang="en-US" b="1" dirty="0"/>
              <a:t>Participation</a:t>
            </a:r>
          </a:p>
          <a:p>
            <a:pPr marL="342900" indent="-342900">
              <a:buFont typeface="+mj-lt"/>
              <a:buAutoNum type="arabicPeriod"/>
            </a:pPr>
            <a:r>
              <a:rPr lang="en-US" dirty="0"/>
              <a:t>Accountability</a:t>
            </a:r>
          </a:p>
          <a:p>
            <a:pPr marL="342900" indent="-342900">
              <a:buFont typeface="+mj-lt"/>
              <a:buAutoNum type="arabicPeriod"/>
            </a:pPr>
            <a:r>
              <a:rPr lang="en-US" dirty="0"/>
              <a:t>Communication</a:t>
            </a:r>
          </a:p>
        </p:txBody>
      </p:sp>
    </p:spTree>
    <p:extLst>
      <p:ext uri="{BB962C8B-B14F-4D97-AF65-F5344CB8AC3E}">
        <p14:creationId xmlns:p14="http://schemas.microsoft.com/office/powerpoint/2010/main" val="193320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Features of Effective Meetings: Third!</a:t>
            </a:r>
          </a:p>
        </p:txBody>
      </p:sp>
      <p:sp>
        <p:nvSpPr>
          <p:cNvPr id="3" name="Content Placeholder 2"/>
          <p:cNvSpPr>
            <a:spLocks noGrp="1"/>
          </p:cNvSpPr>
          <p:nvPr>
            <p:ph idx="1"/>
          </p:nvPr>
        </p:nvSpPr>
        <p:spPr>
          <a:xfrm>
            <a:off x="3575050" y="273050"/>
            <a:ext cx="5416550" cy="5853113"/>
          </a:xfrm>
        </p:spPr>
        <p:txBody>
          <a:bodyPr>
            <a:normAutofit lnSpcReduction="10000"/>
          </a:bodyPr>
          <a:lstStyle/>
          <a:p>
            <a:r>
              <a:rPr lang="en-US" dirty="0"/>
              <a:t>Facilitator, minute taker and data analyst come prepared and complete responsibilities in the meeting</a:t>
            </a:r>
          </a:p>
          <a:p>
            <a:r>
              <a:rPr lang="en-US" dirty="0"/>
              <a:t>Process is used to monitor progress of implemented solutions</a:t>
            </a:r>
          </a:p>
          <a:p>
            <a:r>
              <a:rPr lang="en-US" dirty="0"/>
              <a:t>Document all decisions</a:t>
            </a:r>
          </a:p>
          <a:p>
            <a:r>
              <a:rPr lang="en-US" dirty="0"/>
              <a:t>Efforts are achieving desired outcomes for students</a:t>
            </a:r>
          </a:p>
          <a:p>
            <a:endParaRPr lang="en-US" dirty="0"/>
          </a:p>
          <a:p>
            <a:pPr marL="0" indent="0">
              <a:buNone/>
            </a:pPr>
            <a:endParaRPr lang="en-US" dirty="0"/>
          </a:p>
          <a:p>
            <a:pPr marL="0" indent="0">
              <a:buNone/>
            </a:pPr>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US" dirty="0"/>
              <a:t>Predictability</a:t>
            </a:r>
          </a:p>
          <a:p>
            <a:pPr marL="342900" indent="-342900">
              <a:buFont typeface="+mj-lt"/>
              <a:buAutoNum type="arabicPeriod"/>
            </a:pPr>
            <a:r>
              <a:rPr lang="en-US" dirty="0"/>
              <a:t>Participation</a:t>
            </a:r>
          </a:p>
          <a:p>
            <a:pPr marL="342900" indent="-342900">
              <a:buFont typeface="+mj-lt"/>
              <a:buAutoNum type="arabicPeriod"/>
            </a:pPr>
            <a:r>
              <a:rPr lang="en-US" b="1" dirty="0"/>
              <a:t>Accountability</a:t>
            </a:r>
          </a:p>
          <a:p>
            <a:pPr marL="342900" indent="-342900">
              <a:buFont typeface="+mj-lt"/>
              <a:buAutoNum type="arabicPeriod"/>
            </a:pPr>
            <a:r>
              <a:rPr lang="en-US" dirty="0"/>
              <a:t>Communication</a:t>
            </a:r>
          </a:p>
        </p:txBody>
      </p:sp>
    </p:spTree>
    <p:extLst>
      <p:ext uri="{BB962C8B-B14F-4D97-AF65-F5344CB8AC3E}">
        <p14:creationId xmlns:p14="http://schemas.microsoft.com/office/powerpoint/2010/main" val="123206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 Features of Effective Meetings: Fourth!</a:t>
            </a:r>
          </a:p>
        </p:txBody>
      </p:sp>
      <p:sp>
        <p:nvSpPr>
          <p:cNvPr id="3" name="Content Placeholder 2"/>
          <p:cNvSpPr>
            <a:spLocks noGrp="1"/>
          </p:cNvSpPr>
          <p:nvPr>
            <p:ph idx="1"/>
          </p:nvPr>
        </p:nvSpPr>
        <p:spPr>
          <a:xfrm>
            <a:off x="3733800" y="273050"/>
            <a:ext cx="5257800" cy="5853113"/>
          </a:xfrm>
        </p:spPr>
        <p:txBody>
          <a:bodyPr>
            <a:normAutofit/>
          </a:bodyPr>
          <a:lstStyle/>
          <a:p>
            <a:endParaRPr lang="en-US" dirty="0"/>
          </a:p>
          <a:p>
            <a:endParaRPr lang="en-US" dirty="0"/>
          </a:p>
          <a:p>
            <a:r>
              <a:rPr lang="en-US" dirty="0"/>
              <a:t>All regular team members get access to meeting minutes within 24 hours of the meeting.</a:t>
            </a:r>
          </a:p>
          <a:p>
            <a:r>
              <a:rPr lang="en-US" dirty="0"/>
              <a:t>Team members keep team meeting norms and agreements</a:t>
            </a:r>
          </a:p>
          <a:p>
            <a:pPr marL="0" indent="0">
              <a:buNone/>
            </a:pPr>
            <a:endParaRPr lang="en-US" dirty="0"/>
          </a:p>
          <a:p>
            <a:pPr marL="0" indent="0">
              <a:buNone/>
            </a:pPr>
            <a:endParaRPr lang="en-US" dirty="0"/>
          </a:p>
        </p:txBody>
      </p:sp>
      <p:sp>
        <p:nvSpPr>
          <p:cNvPr id="4" name="Text Placeholder 3"/>
          <p:cNvSpPr>
            <a:spLocks noGrp="1"/>
          </p:cNvSpPr>
          <p:nvPr>
            <p:ph type="body" sz="half" idx="2"/>
          </p:nvPr>
        </p:nvSpPr>
        <p:spPr>
          <a:xfrm>
            <a:off x="457200" y="1435100"/>
            <a:ext cx="3200400" cy="4691063"/>
          </a:xfrm>
        </p:spPr>
        <p:txBody>
          <a:bodyPr>
            <a:normAutofit/>
          </a:bodyPr>
          <a:lstStyle/>
          <a:p>
            <a:pPr marL="342900" indent="-342900">
              <a:buFont typeface="+mj-lt"/>
              <a:buAutoNum type="arabicPeriod"/>
            </a:pPr>
            <a:r>
              <a:rPr lang="en-US" dirty="0"/>
              <a:t>Predictability</a:t>
            </a:r>
          </a:p>
          <a:p>
            <a:pPr marL="342900" indent="-342900">
              <a:buFont typeface="+mj-lt"/>
              <a:buAutoNum type="arabicPeriod"/>
            </a:pPr>
            <a:r>
              <a:rPr lang="en-US" dirty="0"/>
              <a:t>Participation</a:t>
            </a:r>
          </a:p>
          <a:p>
            <a:pPr marL="342900" indent="-342900">
              <a:buFont typeface="+mj-lt"/>
              <a:buAutoNum type="arabicPeriod"/>
            </a:pPr>
            <a:r>
              <a:rPr lang="en-US" dirty="0"/>
              <a:t>Accountability</a:t>
            </a:r>
          </a:p>
          <a:p>
            <a:pPr marL="342900" indent="-342900">
              <a:buFont typeface="+mj-lt"/>
              <a:buAutoNum type="arabicPeriod"/>
            </a:pPr>
            <a:r>
              <a:rPr lang="en-US" b="1" dirty="0"/>
              <a:t>Communication</a:t>
            </a:r>
          </a:p>
        </p:txBody>
      </p:sp>
    </p:spTree>
    <p:extLst>
      <p:ext uri="{BB962C8B-B14F-4D97-AF65-F5344CB8AC3E}">
        <p14:creationId xmlns:p14="http://schemas.microsoft.com/office/powerpoint/2010/main" val="389336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tx1"/>
                </a:solidFill>
              </a:rPr>
              <a:t>Contributors to this Professional Learning</a:t>
            </a:r>
          </a:p>
        </p:txBody>
      </p:sp>
      <p:pic>
        <p:nvPicPr>
          <p:cNvPr id="11" name="Content Placeholder 10" descr="Appreciation is given to the following for their contributions to this Professional Learning:&#10;The National Technical Assistance Center for PBIS&#10;The Illinois PBIS Network &#10;Florida’s Positive Behavior Support Project&#10;" title="Contributors to This Professional Learning"/>
          <p:cNvPicPr>
            <a:picLocks noGrp="1" noChangeAspect="1"/>
          </p:cNvPicPr>
          <p:nvPr>
            <p:ph idx="1"/>
          </p:nvPr>
        </p:nvPicPr>
        <p:blipFill>
          <a:blip r:embed="rId4"/>
          <a:stretch>
            <a:fillRect/>
          </a:stretch>
        </p:blipFill>
        <p:spPr>
          <a:xfrm>
            <a:off x="609600" y="1543050"/>
            <a:ext cx="7543800" cy="4629149"/>
          </a:xfrm>
          <a:prstGeom prst="rect">
            <a:avLst/>
          </a:prstGeom>
        </p:spPr>
      </p:pic>
    </p:spTree>
    <p:custDataLst>
      <p:tags r:id="rId1"/>
    </p:custDataLst>
    <p:extLst>
      <p:ext uri="{BB962C8B-B14F-4D97-AF65-F5344CB8AC3E}">
        <p14:creationId xmlns:p14="http://schemas.microsoft.com/office/powerpoint/2010/main" val="20853693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Meeting Video</a:t>
            </a:r>
          </a:p>
        </p:txBody>
      </p:sp>
      <p:sp>
        <p:nvSpPr>
          <p:cNvPr id="3" name="TextBox 2"/>
          <p:cNvSpPr txBox="1"/>
          <p:nvPr/>
        </p:nvSpPr>
        <p:spPr>
          <a:xfrm>
            <a:off x="838200" y="990600"/>
            <a:ext cx="7467600" cy="2246769"/>
          </a:xfrm>
          <a:prstGeom prst="rect">
            <a:avLst/>
          </a:prstGeom>
          <a:noFill/>
        </p:spPr>
        <p:txBody>
          <a:bodyPr wrap="square" rtlCol="0">
            <a:spAutoFit/>
          </a:bodyPr>
          <a:lstStyle/>
          <a:p>
            <a:pPr algn="ctr"/>
            <a:endParaRPr lang="en-US" sz="2800" dirty="0"/>
          </a:p>
          <a:p>
            <a:pPr algn="ctr"/>
            <a:endParaRPr lang="en-US" sz="2800" dirty="0"/>
          </a:p>
          <a:p>
            <a:pPr algn="ctr"/>
            <a:endParaRPr lang="en-US" sz="2800" dirty="0"/>
          </a:p>
          <a:p>
            <a:pPr algn="ctr"/>
            <a:r>
              <a:rPr lang="en-US" sz="2800" dirty="0"/>
              <a:t>Please see your state VTSS coach for access to this video.</a:t>
            </a:r>
          </a:p>
        </p:txBody>
      </p:sp>
    </p:spTree>
    <p:extLst>
      <p:ext uri="{BB962C8B-B14F-4D97-AF65-F5344CB8AC3E}">
        <p14:creationId xmlns:p14="http://schemas.microsoft.com/office/powerpoint/2010/main" val="108226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24800" cy="563562"/>
          </a:xfrm>
        </p:spPr>
        <p:txBody>
          <a:bodyPr>
            <a:normAutofit fontScale="90000"/>
          </a:bodyPr>
          <a:lstStyle/>
          <a:p>
            <a:r>
              <a:rPr lang="en-US" dirty="0"/>
              <a:t>Let’s Plan: Meeting Structures</a:t>
            </a:r>
          </a:p>
        </p:txBody>
      </p:sp>
      <p:sp>
        <p:nvSpPr>
          <p:cNvPr id="5" name="TextBox 4"/>
          <p:cNvSpPr txBox="1"/>
          <p:nvPr/>
        </p:nvSpPr>
        <p:spPr>
          <a:xfrm>
            <a:off x="1371600" y="1066800"/>
            <a:ext cx="6324600" cy="1477328"/>
          </a:xfrm>
          <a:prstGeom prst="rect">
            <a:avLst/>
          </a:prstGeom>
          <a:noFill/>
          <a:ln>
            <a:solidFill>
              <a:schemeClr val="bg2">
                <a:lumMod val="75000"/>
              </a:schemeClr>
            </a:solidFill>
          </a:ln>
        </p:spPr>
        <p:txBody>
          <a:bodyPr wrap="square" rtlCol="0">
            <a:spAutoFit/>
          </a:bodyPr>
          <a:lstStyle/>
          <a:p>
            <a:r>
              <a:rPr lang="en-US" dirty="0"/>
              <a:t>1. Preferred Outcome for Meeting Structures</a:t>
            </a:r>
          </a:p>
          <a:p>
            <a:endParaRPr lang="en-US" dirty="0"/>
          </a:p>
          <a:p>
            <a:endParaRPr lang="en-US" dirty="0"/>
          </a:p>
          <a:p>
            <a:endParaRPr lang="en-US" dirty="0"/>
          </a:p>
          <a:p>
            <a:endParaRPr lang="en-US" dirty="0"/>
          </a:p>
        </p:txBody>
      </p:sp>
      <p:sp>
        <p:nvSpPr>
          <p:cNvPr id="7" name="TextBox 6"/>
          <p:cNvSpPr txBox="1"/>
          <p:nvPr/>
        </p:nvSpPr>
        <p:spPr>
          <a:xfrm>
            <a:off x="304800" y="2772728"/>
            <a:ext cx="2819400" cy="3416320"/>
          </a:xfrm>
          <a:prstGeom prst="rect">
            <a:avLst/>
          </a:prstGeom>
          <a:noFill/>
          <a:ln>
            <a:solidFill>
              <a:schemeClr val="bg2">
                <a:lumMod val="50000"/>
              </a:schemeClr>
            </a:solidFill>
          </a:ln>
        </p:spPr>
        <p:txBody>
          <a:bodyPr wrap="square" rtlCol="0">
            <a:spAutoFit/>
          </a:bodyPr>
          <a:lstStyle/>
          <a:p>
            <a:r>
              <a:rPr lang="en-US" dirty="0"/>
              <a:t>2. Current Situation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3276600" y="2772728"/>
            <a:ext cx="2590800" cy="3416320"/>
          </a:xfrm>
          <a:prstGeom prst="rect">
            <a:avLst/>
          </a:prstGeom>
          <a:noFill/>
          <a:ln>
            <a:solidFill>
              <a:schemeClr val="bg2">
                <a:lumMod val="50000"/>
              </a:schemeClr>
            </a:solidFill>
          </a:ln>
        </p:spPr>
        <p:txBody>
          <a:bodyPr wrap="square" rtlCol="0">
            <a:spAutoFit/>
          </a:bodyPr>
          <a:lstStyle/>
          <a:p>
            <a:r>
              <a:rPr lang="en-US" dirty="0"/>
              <a:t>3. Forces Preventing Us From Moving Towards Our Preferred Future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6096000" y="2772728"/>
            <a:ext cx="2743200" cy="3416320"/>
          </a:xfrm>
          <a:prstGeom prst="rect">
            <a:avLst/>
          </a:prstGeom>
          <a:noFill/>
          <a:ln>
            <a:solidFill>
              <a:schemeClr val="bg2">
                <a:lumMod val="50000"/>
              </a:schemeClr>
            </a:solidFill>
          </a:ln>
        </p:spPr>
        <p:txBody>
          <a:bodyPr wrap="square" rtlCol="0">
            <a:spAutoFit/>
          </a:bodyPr>
          <a:lstStyle/>
          <a:p>
            <a:r>
              <a:rPr lang="en-US" dirty="0"/>
              <a:t>4. Forces Driving Us Toward the Preferred Future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4952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role will you play?</a:t>
            </a:r>
          </a:p>
        </p:txBody>
      </p:sp>
      <p:sp>
        <p:nvSpPr>
          <p:cNvPr id="3" name="Content Placeholder 2"/>
          <p:cNvSpPr>
            <a:spLocks noGrp="1"/>
          </p:cNvSpPr>
          <p:nvPr>
            <p:ph idx="1"/>
          </p:nvPr>
        </p:nvSpPr>
        <p:spPr/>
        <p:txBody>
          <a:bodyPr>
            <a:normAutofit fontScale="92500"/>
          </a:bodyPr>
          <a:lstStyle/>
          <a:p>
            <a:pPr marL="0" indent="0">
              <a:buNone/>
            </a:pPr>
            <a:endParaRPr lang="en-US" dirty="0"/>
          </a:p>
          <a:p>
            <a:r>
              <a:rPr lang="en-US" dirty="0"/>
              <a:t>Review the roles and responsibilities of data-informed decision making teams.</a:t>
            </a:r>
          </a:p>
          <a:p>
            <a:r>
              <a:rPr lang="en-US" dirty="0"/>
              <a:t>What role will you play?</a:t>
            </a:r>
          </a:p>
          <a:p>
            <a:r>
              <a:rPr lang="en-US" dirty="0"/>
              <a:t>Who is your back up?</a:t>
            </a:r>
          </a:p>
          <a:p>
            <a:r>
              <a:rPr lang="en-US" dirty="0"/>
              <a:t>What support might you need to fulfill your role and from whom?</a:t>
            </a:r>
          </a:p>
        </p:txBody>
      </p:sp>
      <p:sp>
        <p:nvSpPr>
          <p:cNvPr id="4" name="Text Placeholder 3"/>
          <p:cNvSpPr>
            <a:spLocks noGrp="1"/>
          </p:cNvSpPr>
          <p:nvPr>
            <p:ph type="body" sz="half" idx="2"/>
          </p:nvPr>
        </p:nvSpPr>
        <p:spPr>
          <a:xfrm>
            <a:off x="457200" y="1524000"/>
            <a:ext cx="3008313" cy="4691063"/>
          </a:xfrm>
        </p:spPr>
        <p:txBody>
          <a:bodyPr/>
          <a:lstStyle/>
          <a:p>
            <a:r>
              <a:rPr lang="en-US" dirty="0"/>
              <a:t>Leverage your strengths!</a:t>
            </a:r>
          </a:p>
        </p:txBody>
      </p:sp>
    </p:spTree>
    <p:extLst>
      <p:ext uri="{BB962C8B-B14F-4D97-AF65-F5344CB8AC3E}">
        <p14:creationId xmlns:p14="http://schemas.microsoft.com/office/powerpoint/2010/main" val="57840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Accountable</a:t>
            </a:r>
          </a:p>
        </p:txBody>
      </p:sp>
      <p:sp>
        <p:nvSpPr>
          <p:cNvPr id="3" name="Text Placeholder 2"/>
          <p:cNvSpPr>
            <a:spLocks noGrp="1"/>
          </p:cNvSpPr>
          <p:nvPr>
            <p:ph type="body" idx="1"/>
          </p:nvPr>
        </p:nvSpPr>
        <p:spPr>
          <a:xfrm>
            <a:off x="914400" y="1558925"/>
            <a:ext cx="3582988" cy="650875"/>
          </a:xfrm>
        </p:spPr>
        <p:txBody>
          <a:bodyPr/>
          <a:lstStyle/>
          <a:p>
            <a:r>
              <a:rPr lang="en-US" dirty="0"/>
              <a:t>Process to Monitor Progress</a:t>
            </a:r>
          </a:p>
        </p:txBody>
      </p:sp>
      <p:sp>
        <p:nvSpPr>
          <p:cNvPr id="4" name="Content Placeholder 3"/>
          <p:cNvSpPr>
            <a:spLocks noGrp="1"/>
          </p:cNvSpPr>
          <p:nvPr>
            <p:ph sz="half" idx="2"/>
          </p:nvPr>
        </p:nvSpPr>
        <p:spPr>
          <a:xfrm>
            <a:off x="457200" y="2209800"/>
            <a:ext cx="4040188" cy="3951288"/>
          </a:xfrm>
        </p:spPr>
        <p:txBody>
          <a:bodyPr>
            <a:normAutofit lnSpcReduction="10000"/>
          </a:bodyPr>
          <a:lstStyle/>
          <a:p>
            <a:r>
              <a:rPr lang="en-US" dirty="0"/>
              <a:t>Document meeting demographics (date, time, who is present, agenda items, next meeting date/time/location/roles)</a:t>
            </a:r>
          </a:p>
          <a:p>
            <a:r>
              <a:rPr lang="en-US" dirty="0"/>
              <a:t>General Information/Planning Items</a:t>
            </a:r>
          </a:p>
          <a:p>
            <a:r>
              <a:rPr lang="en-US" dirty="0"/>
              <a:t>Decision Making Items</a:t>
            </a:r>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a:t>Agenda Format</a:t>
            </a:r>
          </a:p>
        </p:txBody>
      </p:sp>
      <p:pic>
        <p:nvPicPr>
          <p:cNvPr id="8" name="Picture 7" descr="Screenshot of a blank VTSS meeting agenda" title="Sample Meeting Agenda Templ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2396">
            <a:off x="4416624" y="3032833"/>
            <a:ext cx="4467428" cy="2504702"/>
          </a:xfrm>
          <a:prstGeom prst="rect">
            <a:avLst/>
          </a:prstGeom>
        </p:spPr>
      </p:pic>
    </p:spTree>
    <p:extLst>
      <p:ext uri="{BB962C8B-B14F-4D97-AF65-F5344CB8AC3E}">
        <p14:creationId xmlns:p14="http://schemas.microsoft.com/office/powerpoint/2010/main" val="114995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Communicate</a:t>
            </a:r>
          </a:p>
        </p:txBody>
      </p:sp>
      <p:sp>
        <p:nvSpPr>
          <p:cNvPr id="3" name="Text Placeholder 2"/>
          <p:cNvSpPr>
            <a:spLocks noGrp="1"/>
          </p:cNvSpPr>
          <p:nvPr>
            <p:ph type="body" idx="1"/>
          </p:nvPr>
        </p:nvSpPr>
        <p:spPr>
          <a:xfrm>
            <a:off x="914400" y="1558925"/>
            <a:ext cx="3582988" cy="650875"/>
          </a:xfrm>
        </p:spPr>
        <p:txBody>
          <a:bodyPr/>
          <a:lstStyle/>
          <a:p>
            <a:r>
              <a:rPr lang="en-US" dirty="0"/>
              <a:t>Transparent communication</a:t>
            </a:r>
          </a:p>
        </p:txBody>
      </p:sp>
      <p:sp>
        <p:nvSpPr>
          <p:cNvPr id="4" name="Content Placeholder 3"/>
          <p:cNvSpPr>
            <a:spLocks noGrp="1"/>
          </p:cNvSpPr>
          <p:nvPr>
            <p:ph sz="half" idx="2"/>
          </p:nvPr>
        </p:nvSpPr>
        <p:spPr>
          <a:xfrm>
            <a:off x="457200" y="2209800"/>
            <a:ext cx="4040188" cy="3951288"/>
          </a:xfrm>
        </p:spPr>
        <p:txBody>
          <a:bodyPr/>
          <a:lstStyle/>
          <a:p>
            <a:endParaRPr lang="en-US" dirty="0"/>
          </a:p>
          <a:p>
            <a:r>
              <a:rPr lang="en-US" dirty="0"/>
              <a:t>Include documentation or standing agenda items for who will communicate decisions, to whom and by when?</a:t>
            </a:r>
          </a:p>
          <a:p>
            <a:r>
              <a:rPr lang="en-US" dirty="0"/>
              <a:t>Develop norms and stick to them!</a:t>
            </a:r>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a:t>Develop Norms</a:t>
            </a:r>
          </a:p>
        </p:txBody>
      </p:sp>
      <p:pic>
        <p:nvPicPr>
          <p:cNvPr id="8" name="Picture 7" descr="Screenshot of a blank VTSS meeting agenda, with attention drawn to the importance of establish norms of collaboration among the team in order to have effective and efficient meetings" title="Meeting Agenda with Nor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2396">
            <a:off x="4416624" y="3032833"/>
            <a:ext cx="4467428" cy="2504702"/>
          </a:xfrm>
          <a:prstGeom prst="rect">
            <a:avLst/>
          </a:prstGeom>
        </p:spPr>
      </p:pic>
    </p:spTree>
    <p:extLst>
      <p:ext uri="{BB962C8B-B14F-4D97-AF65-F5344CB8AC3E}">
        <p14:creationId xmlns:p14="http://schemas.microsoft.com/office/powerpoint/2010/main" val="1712788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563562"/>
          </a:xfrm>
        </p:spPr>
        <p:txBody>
          <a:bodyPr>
            <a:normAutofit fontScale="90000"/>
          </a:bodyPr>
          <a:lstStyle/>
          <a:p>
            <a:r>
              <a:rPr lang="en-US" dirty="0"/>
              <a:t>Let’s Put It All Together</a:t>
            </a:r>
          </a:p>
        </p:txBody>
      </p:sp>
      <p:pic>
        <p:nvPicPr>
          <p:cNvPr id="5" name="Picture 4" descr="Picture of the blank Implmentation Plan template for teams to use when mapping out action steps towards full implementation with sustainability" title="Implementation Plan - Meeting Structures"/>
          <p:cNvPicPr>
            <a:picLocks noChangeAspect="1"/>
          </p:cNvPicPr>
          <p:nvPr/>
        </p:nvPicPr>
        <p:blipFill>
          <a:blip r:embed="rId3"/>
          <a:stretch>
            <a:fillRect/>
          </a:stretch>
        </p:blipFill>
        <p:spPr>
          <a:xfrm>
            <a:off x="1009650" y="923924"/>
            <a:ext cx="7124700" cy="5248275"/>
          </a:xfrm>
          <a:prstGeom prst="rect">
            <a:avLst/>
          </a:prstGeom>
        </p:spPr>
      </p:pic>
    </p:spTree>
    <p:extLst>
      <p:ext uri="{BB962C8B-B14F-4D97-AF65-F5344CB8AC3E}">
        <p14:creationId xmlns:p14="http://schemas.microsoft.com/office/powerpoint/2010/main" val="1462272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DASHBOARDS</a:t>
            </a:r>
          </a:p>
        </p:txBody>
      </p:sp>
      <p:sp>
        <p:nvSpPr>
          <p:cNvPr id="5" name="Text Placeholder 4"/>
          <p:cNvSpPr>
            <a:spLocks noGrp="1"/>
          </p:cNvSpPr>
          <p:nvPr>
            <p:ph type="body" idx="1"/>
          </p:nvPr>
        </p:nvSpPr>
        <p:spPr/>
        <p:txBody>
          <a:bodyPr/>
          <a:lstStyle/>
          <a:p>
            <a:r>
              <a:rPr lang="en-US" dirty="0"/>
              <a:t>EFFECTIVE AND EFFICIENT MEETINGS</a:t>
            </a:r>
          </a:p>
        </p:txBody>
      </p:sp>
    </p:spTree>
    <p:extLst>
      <p:ext uri="{BB962C8B-B14F-4D97-AF65-F5344CB8AC3E}">
        <p14:creationId xmlns:p14="http://schemas.microsoft.com/office/powerpoint/2010/main" val="374151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Most Fun Ever!</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Please see your state VTSS systems coach for access to this video.</a:t>
            </a:r>
          </a:p>
        </p:txBody>
      </p:sp>
    </p:spTree>
    <p:extLst>
      <p:ext uri="{BB962C8B-B14F-4D97-AF65-F5344CB8AC3E}">
        <p14:creationId xmlns:p14="http://schemas.microsoft.com/office/powerpoint/2010/main" val="740127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EVERY Meeting!</a:t>
            </a:r>
          </a:p>
        </p:txBody>
      </p:sp>
      <p:sp>
        <p:nvSpPr>
          <p:cNvPr id="3" name="Text Placeholder 2"/>
          <p:cNvSpPr>
            <a:spLocks noGrp="1"/>
          </p:cNvSpPr>
          <p:nvPr>
            <p:ph type="body" idx="1"/>
          </p:nvPr>
        </p:nvSpPr>
        <p:spPr/>
        <p:txBody>
          <a:bodyPr/>
          <a:lstStyle/>
          <a:p>
            <a:r>
              <a:rPr lang="en-US" dirty="0"/>
              <a:t>Go Data! Go Data!</a:t>
            </a:r>
          </a:p>
        </p:txBody>
      </p:sp>
      <p:pic>
        <p:nvPicPr>
          <p:cNvPr id="7" name="Content Placeholder 6" descr="Picture of men dancing excitedly about discussing data" title="Data at Every Meeti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3" r="13186"/>
          <a:stretch/>
        </p:blipFill>
        <p:spPr>
          <a:xfrm rot="20931919">
            <a:off x="221499" y="2765715"/>
            <a:ext cx="4434471" cy="2620963"/>
          </a:xfrm>
          <a:prstGeom prst="rect">
            <a:avLst/>
          </a:prstGeom>
          <a:ln>
            <a:noFill/>
          </a:ln>
          <a:effectLst>
            <a:softEdge rad="112500"/>
          </a:effectLst>
        </p:spPr>
      </p:pic>
      <p:sp>
        <p:nvSpPr>
          <p:cNvPr id="5" name="Text Placeholder 4"/>
          <p:cNvSpPr>
            <a:spLocks noGrp="1"/>
          </p:cNvSpPr>
          <p:nvPr>
            <p:ph type="body" sz="quarter" idx="3"/>
          </p:nvPr>
        </p:nvSpPr>
        <p:spPr/>
        <p:txBody>
          <a:bodyPr/>
          <a:lstStyle/>
          <a:p>
            <a:r>
              <a:rPr lang="en-US" dirty="0"/>
              <a:t>Plan for it!</a:t>
            </a:r>
          </a:p>
        </p:txBody>
      </p:sp>
      <p:sp>
        <p:nvSpPr>
          <p:cNvPr id="6" name="Content Placeholder 5"/>
          <p:cNvSpPr>
            <a:spLocks noGrp="1"/>
          </p:cNvSpPr>
          <p:nvPr>
            <p:ph sz="quarter" idx="4"/>
          </p:nvPr>
        </p:nvSpPr>
        <p:spPr>
          <a:xfrm>
            <a:off x="4645025" y="2220912"/>
            <a:ext cx="4041775" cy="3951288"/>
          </a:xfrm>
        </p:spPr>
        <p:txBody>
          <a:bodyPr>
            <a:normAutofit fontScale="92500" lnSpcReduction="20000"/>
          </a:bodyPr>
          <a:lstStyle/>
          <a:p>
            <a:r>
              <a:rPr lang="en-US" dirty="0"/>
              <a:t>Clean data </a:t>
            </a:r>
            <a:r>
              <a:rPr lang="mr-IN" dirty="0"/>
              <a:t>–</a:t>
            </a:r>
            <a:r>
              <a:rPr lang="en-US" dirty="0"/>
              <a:t> no dirty data</a:t>
            </a:r>
          </a:p>
          <a:p>
            <a:r>
              <a:rPr lang="en-US" dirty="0"/>
              <a:t>Include disaggregation by areas to watch </a:t>
            </a:r>
            <a:r>
              <a:rPr lang="mr-IN" dirty="0"/>
              <a:t>–</a:t>
            </a:r>
            <a:r>
              <a:rPr lang="en-US" dirty="0"/>
              <a:t> disability status, low SES, race, disproportionality, ethnicity, etc.</a:t>
            </a:r>
          </a:p>
          <a:p>
            <a:r>
              <a:rPr lang="en-US" dirty="0"/>
              <a:t>Multiple data points –triangulate</a:t>
            </a:r>
          </a:p>
          <a:p>
            <a:r>
              <a:rPr lang="en-US" dirty="0"/>
              <a:t>Have a back up plan</a:t>
            </a:r>
          </a:p>
          <a:p>
            <a:r>
              <a:rPr lang="en-US" dirty="0"/>
              <a:t>Get data to school teams!</a:t>
            </a:r>
          </a:p>
          <a:p>
            <a:endParaRPr lang="en-US" dirty="0"/>
          </a:p>
        </p:txBody>
      </p:sp>
    </p:spTree>
    <p:extLst>
      <p:ext uri="{BB962C8B-B14F-4D97-AF65-F5344CB8AC3E}">
        <p14:creationId xmlns:p14="http://schemas.microsoft.com/office/powerpoint/2010/main" val="265270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1"/>
          </a:xfrm>
        </p:spPr>
        <p:txBody>
          <a:bodyPr/>
          <a:lstStyle/>
          <a:p>
            <a:r>
              <a:rPr lang="en-US" dirty="0"/>
              <a:t>Data Audit Tool</a:t>
            </a:r>
          </a:p>
        </p:txBody>
      </p:sp>
      <p:pic>
        <p:nvPicPr>
          <p:cNvPr id="4" name="Picture 3" descr="Image of the data audit tool used by divisions to assess their current data infrastructure to determine access to data needed for data-informed decision making" title="Data Audit Tool">
            <a:extLst>
              <a:ext uri="{FF2B5EF4-FFF2-40B4-BE49-F238E27FC236}">
                <a16:creationId xmlns:a16="http://schemas.microsoft.com/office/drawing/2014/main" id="{65F12B28-60D7-1F4B-975D-4D83F044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066799"/>
            <a:ext cx="9131300" cy="5783317"/>
          </a:xfrm>
          <a:prstGeom prst="rect">
            <a:avLst/>
          </a:prstGeom>
        </p:spPr>
      </p:pic>
    </p:spTree>
    <p:extLst>
      <p:ext uri="{BB962C8B-B14F-4D97-AF65-F5344CB8AC3E}">
        <p14:creationId xmlns:p14="http://schemas.microsoft.com/office/powerpoint/2010/main" val="194637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58781-0560-9749-882A-23D38763122D}"/>
              </a:ext>
            </a:extLst>
          </p:cNvPr>
          <p:cNvSpPr>
            <a:spLocks noGrp="1"/>
          </p:cNvSpPr>
          <p:nvPr>
            <p:ph type="title"/>
          </p:nvPr>
        </p:nvSpPr>
        <p:spPr/>
        <p:txBody>
          <a:bodyPr/>
          <a:lstStyle/>
          <a:p>
            <a:r>
              <a:rPr lang="en-US" b="1" dirty="0">
                <a:solidFill>
                  <a:schemeClr val="tx1"/>
                </a:solidFill>
              </a:rPr>
              <a:t>Materials</a:t>
            </a:r>
          </a:p>
        </p:txBody>
      </p:sp>
      <p:sp>
        <p:nvSpPr>
          <p:cNvPr id="2" name="Content Placeholder 1"/>
          <p:cNvSpPr>
            <a:spLocks noGrp="1"/>
          </p:cNvSpPr>
          <p:nvPr>
            <p:ph idx="1"/>
          </p:nvPr>
        </p:nvSpPr>
        <p:spPr/>
        <p:txBody>
          <a:bodyPr/>
          <a:lstStyle/>
          <a:p>
            <a:pPr marL="0" indent="0" algn="ctr">
              <a:buNone/>
            </a:pPr>
            <a:r>
              <a:rPr lang="en-US" dirty="0">
                <a:solidFill>
                  <a:srgbClr val="002060"/>
                </a:solidFill>
              </a:rPr>
              <a:t>http://vtss-ric.org</a:t>
            </a:r>
          </a:p>
          <a:p>
            <a:endParaRPr lang="en-US" dirty="0"/>
          </a:p>
        </p:txBody>
      </p:sp>
      <p:pic>
        <p:nvPicPr>
          <p:cNvPr id="6" name="Picture 5" descr="Screenshot of the VTSS-RIC website where participants can go to download materials" title="VTSS-RIC Website">
            <a:extLst>
              <a:ext uri="{FF2B5EF4-FFF2-40B4-BE49-F238E27FC236}">
                <a16:creationId xmlns:a16="http://schemas.microsoft.com/office/drawing/2014/main" id="{BE7B55B1-6E6B-8E46-96FA-BBCD75117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276" y="2362201"/>
            <a:ext cx="5879924" cy="3424410"/>
          </a:xfrm>
          <a:prstGeom prst="rect">
            <a:avLst/>
          </a:prstGeom>
        </p:spPr>
      </p:pic>
    </p:spTree>
    <p:extLst>
      <p:ext uri="{BB962C8B-B14F-4D97-AF65-F5344CB8AC3E}">
        <p14:creationId xmlns:p14="http://schemas.microsoft.com/office/powerpoint/2010/main" val="236647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Portsmouth</a:t>
            </a:r>
          </a:p>
        </p:txBody>
      </p:sp>
      <p:sp>
        <p:nvSpPr>
          <p:cNvPr id="4" name="TextBox 3"/>
          <p:cNvSpPr txBox="1"/>
          <p:nvPr/>
        </p:nvSpPr>
        <p:spPr>
          <a:xfrm>
            <a:off x="1066800" y="1905000"/>
            <a:ext cx="6858000" cy="1815882"/>
          </a:xfrm>
          <a:prstGeom prst="rect">
            <a:avLst/>
          </a:prstGeom>
          <a:noFill/>
        </p:spPr>
        <p:txBody>
          <a:bodyPr wrap="square" rtlCol="0">
            <a:spAutoFit/>
          </a:bodyPr>
          <a:lstStyle/>
          <a:p>
            <a:endParaRPr lang="en-US" sz="2800" dirty="0"/>
          </a:p>
          <a:p>
            <a:endParaRPr lang="en-US" sz="2800" dirty="0"/>
          </a:p>
          <a:p>
            <a:r>
              <a:rPr lang="en-US" sz="2800" dirty="0"/>
              <a:t>Please see your state VTSS systems coach for access to this video.</a:t>
            </a:r>
          </a:p>
        </p:txBody>
      </p:sp>
    </p:spTree>
    <p:extLst>
      <p:ext uri="{BB962C8B-B14F-4D97-AF65-F5344CB8AC3E}">
        <p14:creationId xmlns:p14="http://schemas.microsoft.com/office/powerpoint/2010/main" val="161651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892F-EA19-5F45-BA65-0259A033507B}"/>
              </a:ext>
            </a:extLst>
          </p:cNvPr>
          <p:cNvSpPr>
            <a:spLocks noGrp="1"/>
          </p:cNvSpPr>
          <p:nvPr>
            <p:ph type="title"/>
          </p:nvPr>
        </p:nvSpPr>
        <p:spPr/>
        <p:txBody>
          <a:bodyPr/>
          <a:lstStyle/>
          <a:p>
            <a:r>
              <a:rPr lang="en-US" dirty="0"/>
              <a:t>Accomack</a:t>
            </a:r>
          </a:p>
        </p:txBody>
      </p:sp>
      <p:sp>
        <p:nvSpPr>
          <p:cNvPr id="4" name="Rectangle 3"/>
          <p:cNvSpPr/>
          <p:nvPr/>
        </p:nvSpPr>
        <p:spPr>
          <a:xfrm>
            <a:off x="1219200" y="3105835"/>
            <a:ext cx="6705600" cy="954107"/>
          </a:xfrm>
          <a:prstGeom prst="rect">
            <a:avLst/>
          </a:prstGeom>
        </p:spPr>
        <p:txBody>
          <a:bodyPr wrap="square">
            <a:spAutoFit/>
          </a:bodyPr>
          <a:lstStyle/>
          <a:p>
            <a:pPr algn="ctr"/>
            <a:r>
              <a:rPr lang="en-US" sz="2800" dirty="0"/>
              <a:t>Please see your state VTSS systems coach for access to this video.</a:t>
            </a:r>
          </a:p>
        </p:txBody>
      </p:sp>
    </p:spTree>
    <p:extLst>
      <p:ext uri="{BB962C8B-B14F-4D97-AF65-F5344CB8AC3E}">
        <p14:creationId xmlns:p14="http://schemas.microsoft.com/office/powerpoint/2010/main" val="478774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868362"/>
          </a:xfrm>
        </p:spPr>
        <p:txBody>
          <a:bodyPr>
            <a:noAutofit/>
          </a:bodyPr>
          <a:lstStyle/>
          <a:p>
            <a:r>
              <a:rPr lang="en-US" sz="3200" dirty="0"/>
              <a:t>Let’s Put It All Together-Data Collection</a:t>
            </a:r>
          </a:p>
        </p:txBody>
      </p:sp>
      <p:pic>
        <p:nvPicPr>
          <p:cNvPr id="6" name="Picture 5" descr="Picture of the blank Implementation Plan template for teams to use when mapping out action steps towards full implementation with sustainability&#10;" title="Implementation Plan-Data Collection"/>
          <p:cNvPicPr>
            <a:picLocks noChangeAspect="1"/>
          </p:cNvPicPr>
          <p:nvPr/>
        </p:nvPicPr>
        <p:blipFill>
          <a:blip r:embed="rId3"/>
          <a:stretch>
            <a:fillRect/>
          </a:stretch>
        </p:blipFill>
        <p:spPr>
          <a:xfrm>
            <a:off x="938212" y="1676400"/>
            <a:ext cx="7267575" cy="4348162"/>
          </a:xfrm>
          <a:prstGeom prst="rect">
            <a:avLst/>
          </a:prstGeom>
        </p:spPr>
      </p:pic>
    </p:spTree>
    <p:extLst>
      <p:ext uri="{BB962C8B-B14F-4D97-AF65-F5344CB8AC3E}">
        <p14:creationId xmlns:p14="http://schemas.microsoft.com/office/powerpoint/2010/main" val="2318174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Data-INFORMED decision making process</a:t>
            </a:r>
          </a:p>
        </p:txBody>
      </p:sp>
      <p:sp>
        <p:nvSpPr>
          <p:cNvPr id="5" name="Text Placeholder 4"/>
          <p:cNvSpPr>
            <a:spLocks noGrp="1"/>
          </p:cNvSpPr>
          <p:nvPr>
            <p:ph type="body" idx="1"/>
          </p:nvPr>
        </p:nvSpPr>
        <p:spPr/>
        <p:txBody>
          <a:bodyPr/>
          <a:lstStyle/>
          <a:p>
            <a:r>
              <a:rPr lang="en-US" dirty="0"/>
              <a:t>Effective and Efficient Meetings</a:t>
            </a:r>
          </a:p>
        </p:txBody>
      </p:sp>
    </p:spTree>
    <p:extLst>
      <p:ext uri="{BB962C8B-B14F-4D97-AF65-F5344CB8AC3E}">
        <p14:creationId xmlns:p14="http://schemas.microsoft.com/office/powerpoint/2010/main" val="322682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ANALYSTS</a:t>
            </a:r>
          </a:p>
        </p:txBody>
      </p:sp>
      <p:pic>
        <p:nvPicPr>
          <p:cNvPr id="5" name="Picture Placeholder 4" descr="Image of the worksheet used by the team's data analyst prior to the team meeting in order to prepare for the data discussion during the meeting" title="Data Analyst Worksheet"/>
          <p:cNvPicPr>
            <a:picLocks noGrp="1" noChangeAspect="1"/>
          </p:cNvPicPr>
          <p:nvPr>
            <p:ph type="pic" idx="1"/>
          </p:nvPr>
        </p:nvPicPr>
        <p:blipFill rotWithShape="1">
          <a:blip r:embed="rId3"/>
          <a:srcRect t="874" b="-44"/>
          <a:stretch/>
        </p:blipFill>
        <p:spPr>
          <a:xfrm rot="5400000">
            <a:off x="2388447" y="-483446"/>
            <a:ext cx="4343400" cy="5919893"/>
          </a:xfrm>
        </p:spPr>
      </p:pic>
      <p:sp>
        <p:nvSpPr>
          <p:cNvPr id="4" name="Text Placeholder 3"/>
          <p:cNvSpPr>
            <a:spLocks noGrp="1"/>
          </p:cNvSpPr>
          <p:nvPr>
            <p:ph type="body" sz="half" idx="2"/>
          </p:nvPr>
        </p:nvSpPr>
        <p:spPr/>
        <p:txBody>
          <a:bodyPr/>
          <a:lstStyle/>
          <a:p>
            <a:r>
              <a:rPr lang="en-US" dirty="0"/>
              <a:t>AN IMPORTANT ROLE FOR EFFECTIVE PROBLEM SOLVING</a:t>
            </a:r>
          </a:p>
        </p:txBody>
      </p:sp>
    </p:spTree>
    <p:extLst>
      <p:ext uri="{BB962C8B-B14F-4D97-AF65-F5344CB8AC3E}">
        <p14:creationId xmlns:p14="http://schemas.microsoft.com/office/powerpoint/2010/main" val="17242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2E42-DD8E-B644-B0B3-7D5C5511484A}"/>
              </a:ext>
            </a:extLst>
          </p:cNvPr>
          <p:cNvSpPr>
            <a:spLocks noGrp="1"/>
          </p:cNvSpPr>
          <p:nvPr>
            <p:ph type="title"/>
          </p:nvPr>
        </p:nvSpPr>
        <p:spPr/>
        <p:txBody>
          <a:bodyPr/>
          <a:lstStyle/>
          <a:p>
            <a:r>
              <a:rPr lang="en-US" dirty="0"/>
              <a:t>Chesapeake has data analysts</a:t>
            </a:r>
            <a:endParaRPr lang="en-US" b="1" dirty="0"/>
          </a:p>
        </p:txBody>
      </p:sp>
      <p:sp>
        <p:nvSpPr>
          <p:cNvPr id="4" name="Rectangle 3"/>
          <p:cNvSpPr/>
          <p:nvPr/>
        </p:nvSpPr>
        <p:spPr>
          <a:xfrm>
            <a:off x="762000" y="3105835"/>
            <a:ext cx="6858000" cy="954107"/>
          </a:xfrm>
          <a:prstGeom prst="rect">
            <a:avLst/>
          </a:prstGeom>
        </p:spPr>
        <p:txBody>
          <a:bodyPr wrap="square">
            <a:spAutoFit/>
          </a:bodyPr>
          <a:lstStyle/>
          <a:p>
            <a:pPr algn="ctr"/>
            <a:r>
              <a:rPr lang="en-US" sz="2800" dirty="0"/>
              <a:t>Please see your state VTSS systems coach for access to this video.</a:t>
            </a:r>
          </a:p>
        </p:txBody>
      </p:sp>
    </p:spTree>
    <p:extLst>
      <p:ext uri="{BB962C8B-B14F-4D97-AF65-F5344CB8AC3E}">
        <p14:creationId xmlns:p14="http://schemas.microsoft.com/office/powerpoint/2010/main" val="2993027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pic>
        <p:nvPicPr>
          <p:cNvPr id="5" name="Picture 4" descr="Image of the blank Data-Informed Decision making tool used by teams to problem solve around their data in order to identify SMART goals and specific evidence-based practices and systems that the division will support the schools in implementing, along with how the division will monitor progress towards achieving their goals" title="Data-Informed Decision Making Tool"/>
          <p:cNvPicPr>
            <a:picLocks noChangeAspect="1"/>
          </p:cNvPicPr>
          <p:nvPr/>
        </p:nvPicPr>
        <p:blipFill rotWithShape="1">
          <a:blip r:embed="rId3"/>
          <a:srcRect l="23333" t="33333" r="32500" b="11853"/>
          <a:stretch/>
        </p:blipFill>
        <p:spPr>
          <a:xfrm>
            <a:off x="533400" y="1524001"/>
            <a:ext cx="8077200" cy="4648199"/>
          </a:xfrm>
          <a:prstGeom prst="rect">
            <a:avLst/>
          </a:prstGeom>
        </p:spPr>
      </p:pic>
    </p:spTree>
    <p:extLst>
      <p:ext uri="{BB962C8B-B14F-4D97-AF65-F5344CB8AC3E}">
        <p14:creationId xmlns:p14="http://schemas.microsoft.com/office/powerpoint/2010/main" val="3942221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Data/Evidence of Need:</a:t>
            </a:r>
          </a:p>
        </p:txBody>
      </p:sp>
      <p:pic>
        <p:nvPicPr>
          <p:cNvPr id="4" name="Content Placeholder 3" descr="Screenshot from case study that explains the Data/Evidence of Need section of the case study" title="Case Study:  Data That Evidences a Need"/>
          <p:cNvPicPr>
            <a:picLocks noGrp="1" noChangeAspect="1"/>
          </p:cNvPicPr>
          <p:nvPr>
            <p:ph sz="half" idx="1"/>
          </p:nvPr>
        </p:nvPicPr>
        <p:blipFill>
          <a:blip r:embed="rId3"/>
          <a:srcRect t="-111265" b="-111265"/>
          <a:stretch>
            <a:fillRect/>
          </a:stretch>
        </p:blipFill>
        <p:spPr>
          <a:xfrm>
            <a:off x="533400" y="-304800"/>
            <a:ext cx="8458201" cy="7010260"/>
          </a:xfrm>
        </p:spPr>
      </p:pic>
    </p:spTree>
    <p:extLst>
      <p:ext uri="{BB962C8B-B14F-4D97-AF65-F5344CB8AC3E}">
        <p14:creationId xmlns:p14="http://schemas.microsoft.com/office/powerpoint/2010/main" val="3380145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Division’s Data</a:t>
            </a:r>
          </a:p>
        </p:txBody>
      </p:sp>
      <p:pic>
        <p:nvPicPr>
          <p:cNvPr id="8" name="Picture 7" descr="Example from case study that shows the data that the division team identified that evidenced a need to be addressed&#10;" title="Example of Division Case Study Data"/>
          <p:cNvPicPr>
            <a:picLocks noChangeAspect="1"/>
          </p:cNvPicPr>
          <p:nvPr/>
        </p:nvPicPr>
        <p:blipFill>
          <a:blip r:embed="rId3"/>
          <a:stretch>
            <a:fillRect/>
          </a:stretch>
        </p:blipFill>
        <p:spPr>
          <a:xfrm>
            <a:off x="495300" y="1417638"/>
            <a:ext cx="4000500" cy="4906962"/>
          </a:xfrm>
          <a:prstGeom prst="rect">
            <a:avLst/>
          </a:prstGeom>
        </p:spPr>
      </p:pic>
      <p:pic>
        <p:nvPicPr>
          <p:cNvPr id="9" name="Picture 8" descr="Example from case study that shows the data that the division team identified that evidenced a need to be addressed&#10;" title="Example of Division Case Study Data"/>
          <p:cNvPicPr>
            <a:picLocks noChangeAspect="1"/>
          </p:cNvPicPr>
          <p:nvPr/>
        </p:nvPicPr>
        <p:blipFill>
          <a:blip r:embed="rId4"/>
          <a:stretch>
            <a:fillRect/>
          </a:stretch>
        </p:blipFill>
        <p:spPr>
          <a:xfrm>
            <a:off x="4495800" y="2286000"/>
            <a:ext cx="3657600" cy="2514600"/>
          </a:xfrm>
          <a:prstGeom prst="rect">
            <a:avLst/>
          </a:prstGeom>
        </p:spPr>
      </p:pic>
    </p:spTree>
    <p:extLst>
      <p:ext uri="{BB962C8B-B14F-4D97-AF65-F5344CB8AC3E}">
        <p14:creationId xmlns:p14="http://schemas.microsoft.com/office/powerpoint/2010/main" val="1501873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Precision Statement</a:t>
            </a:r>
          </a:p>
        </p:txBody>
      </p:sp>
      <p:pic>
        <p:nvPicPr>
          <p:cNvPr id="6" name="Picture 5" descr="Screenshot from case study that explains how to develop a precision statement about the data, including identifying the who, what, when, where, and why the issue/problem/concern is happening and considerations for determining the WHY" title="Case Study Precision Statement"/>
          <p:cNvPicPr>
            <a:picLocks noChangeAspect="1"/>
          </p:cNvPicPr>
          <p:nvPr/>
        </p:nvPicPr>
        <p:blipFill>
          <a:blip r:embed="rId3"/>
          <a:stretch>
            <a:fillRect/>
          </a:stretch>
        </p:blipFill>
        <p:spPr>
          <a:xfrm>
            <a:off x="0" y="1524000"/>
            <a:ext cx="9281584" cy="3505200"/>
          </a:xfrm>
          <a:prstGeom prst="rect">
            <a:avLst/>
          </a:prstGeom>
        </p:spPr>
      </p:pic>
    </p:spTree>
    <p:extLst>
      <p:ext uri="{BB962C8B-B14F-4D97-AF65-F5344CB8AC3E}">
        <p14:creationId xmlns:p14="http://schemas.microsoft.com/office/powerpoint/2010/main" val="136357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571999"/>
          </a:xfrm>
        </p:spPr>
        <p:txBody>
          <a:bodyPr>
            <a:noAutofit/>
          </a:bodyPr>
          <a:lstStyle/>
          <a:p>
            <a:r>
              <a:rPr lang="en-US" sz="2800" i="1" dirty="0"/>
              <a:t>Effective</a:t>
            </a:r>
            <a:r>
              <a:rPr lang="en-US" sz="2800" dirty="0"/>
              <a:t> </a:t>
            </a:r>
            <a:r>
              <a:rPr lang="en-US" sz="2800" i="1" dirty="0"/>
              <a:t>and efficient </a:t>
            </a:r>
            <a:r>
              <a:rPr lang="en-US" sz="2800" dirty="0"/>
              <a:t>data informed decision-making systems start with strong meeting foundations and the development of an integrated data dashboard</a:t>
            </a:r>
          </a:p>
          <a:p>
            <a:pPr lvl="0"/>
            <a:r>
              <a:rPr lang="en-US" sz="2800" dirty="0"/>
              <a:t>Data informed decision-making systems support adults in the </a:t>
            </a:r>
            <a:r>
              <a:rPr lang="en-US" sz="2800" i="1" dirty="0"/>
              <a:t>effective and efficient</a:t>
            </a:r>
            <a:r>
              <a:rPr lang="en-US" sz="2800" dirty="0"/>
              <a:t> implementation of equitable instructional practices for teaching academic, behavior and mental wellness skills.</a:t>
            </a:r>
          </a:p>
        </p:txBody>
      </p:sp>
      <p:sp>
        <p:nvSpPr>
          <p:cNvPr id="2" name="Title 1"/>
          <p:cNvSpPr>
            <a:spLocks noGrp="1"/>
          </p:cNvSpPr>
          <p:nvPr>
            <p:ph type="title"/>
          </p:nvPr>
        </p:nvSpPr>
        <p:spPr/>
        <p:txBody>
          <a:bodyPr/>
          <a:lstStyle/>
          <a:p>
            <a:r>
              <a:rPr lang="en-US" dirty="0">
                <a:solidFill>
                  <a:schemeClr val="tx1"/>
                </a:solidFill>
              </a:rPr>
              <a:t>What will we know?</a:t>
            </a:r>
          </a:p>
        </p:txBody>
      </p:sp>
    </p:spTree>
    <p:extLst>
      <p:ext uri="{BB962C8B-B14F-4D97-AF65-F5344CB8AC3E}">
        <p14:creationId xmlns:p14="http://schemas.microsoft.com/office/powerpoint/2010/main" val="2217126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Division’s Precision Statement</a:t>
            </a:r>
          </a:p>
        </p:txBody>
      </p:sp>
      <p:pic>
        <p:nvPicPr>
          <p:cNvPr id="3" name="Picture 2" descr="Screenshot of the Precision Statement defined by the division in the case study" title="Division Case Study Precision Statement"/>
          <p:cNvPicPr>
            <a:picLocks noChangeAspect="1"/>
          </p:cNvPicPr>
          <p:nvPr/>
        </p:nvPicPr>
        <p:blipFill>
          <a:blip r:embed="rId2"/>
          <a:stretch>
            <a:fillRect/>
          </a:stretch>
        </p:blipFill>
        <p:spPr>
          <a:xfrm>
            <a:off x="685800" y="1676400"/>
            <a:ext cx="7543799" cy="4876800"/>
          </a:xfrm>
          <a:prstGeom prst="rect">
            <a:avLst/>
          </a:prstGeom>
        </p:spPr>
      </p:pic>
    </p:spTree>
    <p:extLst>
      <p:ext uri="{BB962C8B-B14F-4D97-AF65-F5344CB8AC3E}">
        <p14:creationId xmlns:p14="http://schemas.microsoft.com/office/powerpoint/2010/main" val="212049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Precisely Who </a:t>
            </a:r>
            <a:br>
              <a:rPr lang="en-US" dirty="0"/>
            </a:br>
            <a:r>
              <a:rPr lang="en-US" dirty="0"/>
              <a:t>and Why?</a:t>
            </a:r>
          </a:p>
        </p:txBody>
      </p:sp>
      <p:pic>
        <p:nvPicPr>
          <p:cNvPr id="4" name="Picture 3" descr="Screenshot of how the WHO and WHAT is defined in the case study precision statement" title="Division Case Study Precision Statement"/>
          <p:cNvPicPr>
            <a:picLocks noChangeAspect="1"/>
          </p:cNvPicPr>
          <p:nvPr/>
        </p:nvPicPr>
        <p:blipFill>
          <a:blip r:embed="rId2"/>
          <a:stretch>
            <a:fillRect/>
          </a:stretch>
        </p:blipFill>
        <p:spPr>
          <a:xfrm>
            <a:off x="457200" y="1752600"/>
            <a:ext cx="7772400" cy="4724400"/>
          </a:xfrm>
          <a:prstGeom prst="rect">
            <a:avLst/>
          </a:prstGeom>
        </p:spPr>
      </p:pic>
    </p:spTree>
    <p:extLst>
      <p:ext uri="{BB962C8B-B14F-4D97-AF65-F5344CB8AC3E}">
        <p14:creationId xmlns:p14="http://schemas.microsoft.com/office/powerpoint/2010/main" val="3264878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Precisely Where?</a:t>
            </a:r>
          </a:p>
        </p:txBody>
      </p:sp>
      <p:pic>
        <p:nvPicPr>
          <p:cNvPr id="3" name="Picture 2" descr="Screenshot of how the WHERE is defined in the case study precision statement" title="Division Case Study Precision Statement"/>
          <p:cNvPicPr>
            <a:picLocks noChangeAspect="1"/>
          </p:cNvPicPr>
          <p:nvPr/>
        </p:nvPicPr>
        <p:blipFill>
          <a:blip r:embed="rId2"/>
          <a:stretch>
            <a:fillRect/>
          </a:stretch>
        </p:blipFill>
        <p:spPr>
          <a:xfrm>
            <a:off x="457200" y="1828801"/>
            <a:ext cx="8153400" cy="4800600"/>
          </a:xfrm>
          <a:prstGeom prst="rect">
            <a:avLst/>
          </a:prstGeom>
        </p:spPr>
      </p:pic>
    </p:spTree>
    <p:extLst>
      <p:ext uri="{BB962C8B-B14F-4D97-AF65-F5344CB8AC3E}">
        <p14:creationId xmlns:p14="http://schemas.microsoft.com/office/powerpoint/2010/main" val="3730598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Get Precise!</a:t>
            </a:r>
          </a:p>
        </p:txBody>
      </p:sp>
      <p:pic>
        <p:nvPicPr>
          <p:cNvPr id="4" name="Picture 3" descr="Screenshot of the remainder of how the case study defines the WHERE from the data analysis" title="Division Case Study Precision Statement"/>
          <p:cNvPicPr>
            <a:picLocks noChangeAspect="1"/>
          </p:cNvPicPr>
          <p:nvPr/>
        </p:nvPicPr>
        <p:blipFill>
          <a:blip r:embed="rId2"/>
          <a:stretch>
            <a:fillRect/>
          </a:stretch>
        </p:blipFill>
        <p:spPr>
          <a:xfrm>
            <a:off x="685800" y="1600200"/>
            <a:ext cx="7543799" cy="4572000"/>
          </a:xfrm>
          <a:prstGeom prst="rect">
            <a:avLst/>
          </a:prstGeom>
        </p:spPr>
      </p:pic>
    </p:spTree>
    <p:extLst>
      <p:ext uri="{BB962C8B-B14F-4D97-AF65-F5344CB8AC3E}">
        <p14:creationId xmlns:p14="http://schemas.microsoft.com/office/powerpoint/2010/main" val="23020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Goals</a:t>
            </a:r>
          </a:p>
        </p:txBody>
      </p:sp>
      <p:pic>
        <p:nvPicPr>
          <p:cNvPr id="3" name="Picture 2" descr="Screenshot from the division case study that explains setting outcomes (SMART goals)" title="Case Study Goals"/>
          <p:cNvPicPr>
            <a:picLocks noChangeAspect="1"/>
          </p:cNvPicPr>
          <p:nvPr/>
        </p:nvPicPr>
        <p:blipFill>
          <a:blip r:embed="rId3"/>
          <a:stretch>
            <a:fillRect/>
          </a:stretch>
        </p:blipFill>
        <p:spPr>
          <a:xfrm>
            <a:off x="152400" y="2209800"/>
            <a:ext cx="8839200" cy="1676400"/>
          </a:xfrm>
          <a:prstGeom prst="rect">
            <a:avLst/>
          </a:prstGeom>
        </p:spPr>
      </p:pic>
    </p:spTree>
    <p:extLst>
      <p:ext uri="{BB962C8B-B14F-4D97-AF65-F5344CB8AC3E}">
        <p14:creationId xmlns:p14="http://schemas.microsoft.com/office/powerpoint/2010/main" val="2497970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Case Study:  Division’s Measurable Goals</a:t>
            </a:r>
          </a:p>
        </p:txBody>
      </p:sp>
      <p:pic>
        <p:nvPicPr>
          <p:cNvPr id="5" name="Picture 4" descr="Screenshot from the case study of both division-wide and high school specific goals" title="Division Case Study - Measurable Goals"/>
          <p:cNvPicPr>
            <a:picLocks noChangeAspect="1"/>
          </p:cNvPicPr>
          <p:nvPr/>
        </p:nvPicPr>
        <p:blipFill>
          <a:blip r:embed="rId2"/>
          <a:stretch>
            <a:fillRect/>
          </a:stretch>
        </p:blipFill>
        <p:spPr>
          <a:xfrm>
            <a:off x="609600" y="1819274"/>
            <a:ext cx="8077199" cy="4657725"/>
          </a:xfrm>
          <a:prstGeom prst="rect">
            <a:avLst/>
          </a:prstGeom>
        </p:spPr>
      </p:pic>
    </p:spTree>
    <p:extLst>
      <p:ext uri="{BB962C8B-B14F-4D97-AF65-F5344CB8AC3E}">
        <p14:creationId xmlns:p14="http://schemas.microsoft.com/office/powerpoint/2010/main" val="1804586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Practices</a:t>
            </a:r>
          </a:p>
        </p:txBody>
      </p:sp>
      <p:pic>
        <p:nvPicPr>
          <p:cNvPr id="4" name="Picture 3" descr="Screenshot of the Key Practices section of the annotated case study.  Divisions are to name and define key evidence-based practices that schools will implement in order to achieve their desired outcome(s)." title="Case Study Practices"/>
          <p:cNvPicPr>
            <a:picLocks noChangeAspect="1"/>
          </p:cNvPicPr>
          <p:nvPr/>
        </p:nvPicPr>
        <p:blipFill>
          <a:blip r:embed="rId2"/>
          <a:stretch>
            <a:fillRect/>
          </a:stretch>
        </p:blipFill>
        <p:spPr>
          <a:xfrm>
            <a:off x="152400" y="2133600"/>
            <a:ext cx="8991600" cy="1828800"/>
          </a:xfrm>
          <a:prstGeom prst="rect">
            <a:avLst/>
          </a:prstGeom>
        </p:spPr>
      </p:pic>
    </p:spTree>
    <p:extLst>
      <p:ext uri="{BB962C8B-B14F-4D97-AF65-F5344CB8AC3E}">
        <p14:creationId xmlns:p14="http://schemas.microsoft.com/office/powerpoint/2010/main" val="326630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Division’s Practices</a:t>
            </a:r>
          </a:p>
        </p:txBody>
      </p:sp>
      <p:pic>
        <p:nvPicPr>
          <p:cNvPr id="2" name="Picture 1" descr="Example of evidence-based practices identified by the division to be implemented by schools" title="Case Study - Division's Practices"/>
          <p:cNvPicPr>
            <a:picLocks noChangeAspect="1"/>
          </p:cNvPicPr>
          <p:nvPr/>
        </p:nvPicPr>
        <p:blipFill>
          <a:blip r:embed="rId2"/>
          <a:stretch>
            <a:fillRect/>
          </a:stretch>
        </p:blipFill>
        <p:spPr>
          <a:xfrm>
            <a:off x="762000" y="1752600"/>
            <a:ext cx="3581400" cy="3733800"/>
          </a:xfrm>
          <a:prstGeom prst="rect">
            <a:avLst/>
          </a:prstGeom>
        </p:spPr>
      </p:pic>
      <p:pic>
        <p:nvPicPr>
          <p:cNvPr id="3" name="Picture 2" descr="This is a continuation of the evidence-based practices identified by the division for schools to implement" title="Case Study - Division Practices"/>
          <p:cNvPicPr>
            <a:picLocks noChangeAspect="1"/>
          </p:cNvPicPr>
          <p:nvPr/>
        </p:nvPicPr>
        <p:blipFill>
          <a:blip r:embed="rId3"/>
          <a:stretch>
            <a:fillRect/>
          </a:stretch>
        </p:blipFill>
        <p:spPr>
          <a:xfrm>
            <a:off x="4546600" y="2895601"/>
            <a:ext cx="3530600" cy="1981200"/>
          </a:xfrm>
          <a:prstGeom prst="rect">
            <a:avLst/>
          </a:prstGeom>
        </p:spPr>
      </p:pic>
    </p:spTree>
    <p:extLst>
      <p:ext uri="{BB962C8B-B14F-4D97-AF65-F5344CB8AC3E}">
        <p14:creationId xmlns:p14="http://schemas.microsoft.com/office/powerpoint/2010/main" val="707452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Practices Action Steps</a:t>
            </a:r>
          </a:p>
        </p:txBody>
      </p:sp>
      <p:sp>
        <p:nvSpPr>
          <p:cNvPr id="4" name="Text Placeholder 3"/>
          <p:cNvSpPr>
            <a:spLocks noGrp="1"/>
          </p:cNvSpPr>
          <p:nvPr>
            <p:ph type="body" idx="1"/>
          </p:nvPr>
        </p:nvSpPr>
        <p:spPr/>
        <p:txBody>
          <a:bodyPr/>
          <a:lstStyle/>
          <a:p>
            <a:r>
              <a:rPr lang="en-US" dirty="0"/>
              <a:t>Implementation Action Step</a:t>
            </a:r>
          </a:p>
        </p:txBody>
      </p:sp>
      <p:pic>
        <p:nvPicPr>
          <p:cNvPr id="8" name="Content Placeholder 7" descr="Screenshot from the case study example that shows specific action steps listed by the division for implementing their identified evidence-based practices" title="Case Study - Action Steps for Practices"/>
          <p:cNvPicPr>
            <a:picLocks noGrp="1" noChangeAspect="1"/>
          </p:cNvPicPr>
          <p:nvPr>
            <p:ph sz="half" idx="2"/>
          </p:nvPr>
        </p:nvPicPr>
        <p:blipFill>
          <a:blip r:embed="rId2"/>
          <a:stretch>
            <a:fillRect/>
          </a:stretch>
        </p:blipFill>
        <p:spPr>
          <a:xfrm>
            <a:off x="457200" y="2174875"/>
            <a:ext cx="4040188" cy="3463925"/>
          </a:xfrm>
          <a:prstGeom prst="rect">
            <a:avLst/>
          </a:prstGeom>
        </p:spPr>
      </p:pic>
      <p:sp>
        <p:nvSpPr>
          <p:cNvPr id="6" name="Text Placeholder 5"/>
          <p:cNvSpPr>
            <a:spLocks noGrp="1"/>
          </p:cNvSpPr>
          <p:nvPr>
            <p:ph type="body" sz="quarter" idx="3"/>
          </p:nvPr>
        </p:nvSpPr>
        <p:spPr/>
        <p:txBody>
          <a:bodyPr/>
          <a:lstStyle/>
          <a:p>
            <a:r>
              <a:rPr lang="en-US" dirty="0"/>
              <a:t>Who?  By When?</a:t>
            </a:r>
          </a:p>
        </p:txBody>
      </p:sp>
      <p:pic>
        <p:nvPicPr>
          <p:cNvPr id="9" name="Content Placeholder 8" descr="Screenshot from the case study example showing the due date for each action step and who is responsible for overseeing it" title="Case Study - Action Steps for Practices"/>
          <p:cNvPicPr>
            <a:picLocks noGrp="1" noChangeAspect="1"/>
          </p:cNvPicPr>
          <p:nvPr>
            <p:ph sz="quarter" idx="4"/>
          </p:nvPr>
        </p:nvPicPr>
        <p:blipFill>
          <a:blip r:embed="rId3"/>
          <a:stretch>
            <a:fillRect/>
          </a:stretch>
        </p:blipFill>
        <p:spPr>
          <a:xfrm>
            <a:off x="4648200" y="2174875"/>
            <a:ext cx="4038600" cy="3463925"/>
          </a:xfrm>
          <a:prstGeom prst="rect">
            <a:avLst/>
          </a:prstGeom>
        </p:spPr>
      </p:pic>
    </p:spTree>
    <p:extLst>
      <p:ext uri="{BB962C8B-B14F-4D97-AF65-F5344CB8AC3E}">
        <p14:creationId xmlns:p14="http://schemas.microsoft.com/office/powerpoint/2010/main" val="3857210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Systems</a:t>
            </a:r>
          </a:p>
        </p:txBody>
      </p:sp>
      <p:pic>
        <p:nvPicPr>
          <p:cNvPr id="3" name="Picture 2" descr="Screenshot from the case study explaining what division teams need to do when identifying Key Systems that will be put in place to support the staff in building their capacity to implement the selected evidence-based practices with fidelty" title="Case Study - Systems"/>
          <p:cNvPicPr>
            <a:picLocks noChangeAspect="1"/>
          </p:cNvPicPr>
          <p:nvPr/>
        </p:nvPicPr>
        <p:blipFill>
          <a:blip r:embed="rId3"/>
          <a:stretch>
            <a:fillRect/>
          </a:stretch>
        </p:blipFill>
        <p:spPr>
          <a:xfrm>
            <a:off x="264042" y="1399814"/>
            <a:ext cx="8575158" cy="3553186"/>
          </a:xfrm>
          <a:prstGeom prst="rect">
            <a:avLst/>
          </a:prstGeom>
        </p:spPr>
      </p:pic>
    </p:spTree>
    <p:extLst>
      <p:ext uri="{BB962C8B-B14F-4D97-AF65-F5344CB8AC3E}">
        <p14:creationId xmlns:p14="http://schemas.microsoft.com/office/powerpoint/2010/main" val="325672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229600" cy="4571999"/>
          </a:xfrm>
        </p:spPr>
        <p:txBody>
          <a:bodyPr>
            <a:noAutofit/>
          </a:bodyPr>
          <a:lstStyle/>
          <a:p>
            <a:pPr lvl="0"/>
            <a:r>
              <a:rPr lang="en-US" sz="2400" dirty="0"/>
              <a:t>Develop team meeting foundations for effective decision making (DCA #4 and A-TFI 1.2b,1.6b)</a:t>
            </a:r>
          </a:p>
          <a:p>
            <a:pPr lvl="0"/>
            <a:r>
              <a:rPr lang="en-US" sz="2400" dirty="0"/>
              <a:t>Complete a data audit (DCA #14 and A-TFI 1.12a)</a:t>
            </a:r>
          </a:p>
          <a:p>
            <a:pPr lvl="0"/>
            <a:r>
              <a:rPr lang="en-US" sz="2400" dirty="0"/>
              <a:t>Develop action items for an implementation plan to provide division leadership team(s) and building level teams with access to an integrated data dashboard (DCA #14 and A-TFI 1.12a) that includes fidelity AND student outcome data</a:t>
            </a:r>
          </a:p>
          <a:p>
            <a:pPr lvl="0"/>
            <a:r>
              <a:rPr lang="en-US" sz="2400" dirty="0"/>
              <a:t>Select or revise a clear process for data informed decision making with a focus on teaching and learning (DCA #15, 19 and A-TFI 1.13)</a:t>
            </a:r>
          </a:p>
        </p:txBody>
      </p:sp>
      <p:sp>
        <p:nvSpPr>
          <p:cNvPr id="2" name="Title 1"/>
          <p:cNvSpPr>
            <a:spLocks noGrp="1"/>
          </p:cNvSpPr>
          <p:nvPr>
            <p:ph type="title"/>
          </p:nvPr>
        </p:nvSpPr>
        <p:spPr/>
        <p:txBody>
          <a:bodyPr/>
          <a:lstStyle/>
          <a:p>
            <a:r>
              <a:rPr lang="en-US" dirty="0">
                <a:solidFill>
                  <a:schemeClr val="tx1"/>
                </a:solidFill>
              </a:rPr>
              <a:t>What will we do?</a:t>
            </a:r>
          </a:p>
        </p:txBody>
      </p:sp>
    </p:spTree>
    <p:extLst>
      <p:ext uri="{BB962C8B-B14F-4D97-AF65-F5344CB8AC3E}">
        <p14:creationId xmlns:p14="http://schemas.microsoft.com/office/powerpoint/2010/main" val="1856763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Case Study:  Division’s Systems Support</a:t>
            </a:r>
          </a:p>
        </p:txBody>
      </p:sp>
      <p:pic>
        <p:nvPicPr>
          <p:cNvPr id="6" name="Picture 5" descr="Screenshot from the case study listing two systems components identified by the division to support staff" title="Case Study - Division Systems Support "/>
          <p:cNvPicPr>
            <a:picLocks noChangeAspect="1"/>
          </p:cNvPicPr>
          <p:nvPr/>
        </p:nvPicPr>
        <p:blipFill>
          <a:blip r:embed="rId2"/>
          <a:stretch>
            <a:fillRect/>
          </a:stretch>
        </p:blipFill>
        <p:spPr>
          <a:xfrm>
            <a:off x="457200" y="1584434"/>
            <a:ext cx="8077200" cy="5121166"/>
          </a:xfrm>
          <a:prstGeom prst="rect">
            <a:avLst/>
          </a:prstGeom>
        </p:spPr>
      </p:pic>
    </p:spTree>
    <p:extLst>
      <p:ext uri="{BB962C8B-B14F-4D97-AF65-F5344CB8AC3E}">
        <p14:creationId xmlns:p14="http://schemas.microsoft.com/office/powerpoint/2010/main" val="752294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Case Study: Systems Support</a:t>
            </a:r>
          </a:p>
        </p:txBody>
      </p:sp>
      <p:sp>
        <p:nvSpPr>
          <p:cNvPr id="2" name="Text Placeholder 1"/>
          <p:cNvSpPr>
            <a:spLocks noGrp="1"/>
          </p:cNvSpPr>
          <p:nvPr>
            <p:ph type="body" idx="1"/>
          </p:nvPr>
        </p:nvSpPr>
        <p:spPr/>
        <p:txBody>
          <a:bodyPr/>
          <a:lstStyle/>
          <a:p>
            <a:r>
              <a:rPr lang="en-US" dirty="0"/>
              <a:t>Implementation Action Steps</a:t>
            </a:r>
          </a:p>
        </p:txBody>
      </p:sp>
      <p:pic>
        <p:nvPicPr>
          <p:cNvPr id="8" name="Content Placeholder 7" descr="Screenshot from the case study listing implementation action steps for the identified systems components" title="Case Study - Division Systems Support"/>
          <p:cNvPicPr>
            <a:picLocks noGrp="1" noChangeAspect="1"/>
          </p:cNvPicPr>
          <p:nvPr>
            <p:ph sz="half" idx="2"/>
          </p:nvPr>
        </p:nvPicPr>
        <p:blipFill>
          <a:blip r:embed="rId2"/>
          <a:stretch>
            <a:fillRect/>
          </a:stretch>
        </p:blipFill>
        <p:spPr>
          <a:xfrm>
            <a:off x="381000" y="3429000"/>
            <a:ext cx="4040188" cy="1458336"/>
          </a:xfrm>
          <a:prstGeom prst="rect">
            <a:avLst/>
          </a:prstGeom>
        </p:spPr>
      </p:pic>
      <p:sp>
        <p:nvSpPr>
          <p:cNvPr id="4" name="Text Placeholder 3"/>
          <p:cNvSpPr>
            <a:spLocks noGrp="1"/>
          </p:cNvSpPr>
          <p:nvPr>
            <p:ph type="body" sz="quarter" idx="3"/>
          </p:nvPr>
        </p:nvSpPr>
        <p:spPr/>
        <p:txBody>
          <a:bodyPr/>
          <a:lstStyle/>
          <a:p>
            <a:r>
              <a:rPr lang="en-US" dirty="0"/>
              <a:t>Who?  By When?</a:t>
            </a:r>
          </a:p>
        </p:txBody>
      </p:sp>
      <p:pic>
        <p:nvPicPr>
          <p:cNvPr id="9" name="Content Placeholder 8" descr="Screenshot from the case study showing who is responsible to overseeing completion of each action step and its due date" title="Case Study - Division Systems Support"/>
          <p:cNvPicPr>
            <a:picLocks noGrp="1" noChangeAspect="1"/>
          </p:cNvPicPr>
          <p:nvPr>
            <p:ph sz="quarter" idx="4"/>
          </p:nvPr>
        </p:nvPicPr>
        <p:blipFill>
          <a:blip r:embed="rId3"/>
          <a:stretch>
            <a:fillRect/>
          </a:stretch>
        </p:blipFill>
        <p:spPr>
          <a:xfrm>
            <a:off x="4648200" y="2174875"/>
            <a:ext cx="4038599" cy="3844926"/>
          </a:xfrm>
          <a:prstGeom prst="rect">
            <a:avLst/>
          </a:prstGeom>
        </p:spPr>
      </p:pic>
    </p:spTree>
    <p:extLst>
      <p:ext uri="{BB962C8B-B14F-4D97-AF65-F5344CB8AC3E}">
        <p14:creationId xmlns:p14="http://schemas.microsoft.com/office/powerpoint/2010/main" val="992171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Progress Monitoring</a:t>
            </a:r>
          </a:p>
        </p:txBody>
      </p:sp>
      <p:sp>
        <p:nvSpPr>
          <p:cNvPr id="3" name="TextBox 2"/>
          <p:cNvSpPr txBox="1"/>
          <p:nvPr/>
        </p:nvSpPr>
        <p:spPr>
          <a:xfrm>
            <a:off x="533400" y="1828800"/>
            <a:ext cx="8382000" cy="2308324"/>
          </a:xfrm>
          <a:prstGeom prst="rect">
            <a:avLst/>
          </a:prstGeom>
          <a:noFill/>
        </p:spPr>
        <p:txBody>
          <a:bodyPr wrap="square" rtlCol="0">
            <a:spAutoFit/>
          </a:bodyPr>
          <a:lstStyle/>
          <a:p>
            <a:r>
              <a:rPr lang="en-US" sz="3600" dirty="0">
                <a:solidFill>
                  <a:srgbClr val="E85818"/>
                </a:solidFill>
              </a:rPr>
              <a:t>Data/Progress Monitoring: Did we do what we said we would do? With fidelity? Outcomes? Are we making progress? </a:t>
            </a:r>
          </a:p>
          <a:p>
            <a:r>
              <a:rPr lang="en-US" sz="3600" dirty="0">
                <a:solidFill>
                  <a:srgbClr val="E85818"/>
                </a:solidFill>
              </a:rPr>
              <a:t>Did it work? </a:t>
            </a:r>
          </a:p>
        </p:txBody>
      </p:sp>
    </p:spTree>
    <p:extLst>
      <p:ext uri="{BB962C8B-B14F-4D97-AF65-F5344CB8AC3E}">
        <p14:creationId xmlns:p14="http://schemas.microsoft.com/office/powerpoint/2010/main" val="4052162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Division’s Progress Monitoring</a:t>
            </a:r>
          </a:p>
        </p:txBody>
      </p:sp>
      <p:pic>
        <p:nvPicPr>
          <p:cNvPr id="4" name="Picture 3" descr="Screenshot from the case study listing how the division will measure fidelity of implementation and the impact on identified outcomes" title="Case Study - Progress Monitoring"/>
          <p:cNvPicPr>
            <a:picLocks noChangeAspect="1"/>
          </p:cNvPicPr>
          <p:nvPr/>
        </p:nvPicPr>
        <p:blipFill>
          <a:blip r:embed="rId2"/>
          <a:stretch>
            <a:fillRect/>
          </a:stretch>
        </p:blipFill>
        <p:spPr>
          <a:xfrm>
            <a:off x="457200" y="1752600"/>
            <a:ext cx="8312727" cy="2285999"/>
          </a:xfrm>
          <a:prstGeom prst="rect">
            <a:avLst/>
          </a:prstGeom>
        </p:spPr>
      </p:pic>
    </p:spTree>
    <p:extLst>
      <p:ext uri="{BB962C8B-B14F-4D97-AF65-F5344CB8AC3E}">
        <p14:creationId xmlns:p14="http://schemas.microsoft.com/office/powerpoint/2010/main" val="2675325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324600" cy="563562"/>
          </a:xfrm>
        </p:spPr>
        <p:txBody>
          <a:bodyPr>
            <a:noAutofit/>
          </a:bodyPr>
          <a:lstStyle/>
          <a:p>
            <a:r>
              <a:rPr lang="en-US" sz="3200" dirty="0"/>
              <a:t>Let’s Put It All Together-DIDM</a:t>
            </a:r>
          </a:p>
        </p:txBody>
      </p:sp>
      <p:pic>
        <p:nvPicPr>
          <p:cNvPr id="4" name="Picture 3" descr="Picture of the blank Implementation Plan template for teams to use when mapping out action steps towards full implementation with sustainability&#10;" title="Implementation Plan-DIDM"/>
          <p:cNvPicPr>
            <a:picLocks noChangeAspect="1"/>
          </p:cNvPicPr>
          <p:nvPr/>
        </p:nvPicPr>
        <p:blipFill>
          <a:blip r:embed="rId3"/>
          <a:stretch>
            <a:fillRect/>
          </a:stretch>
        </p:blipFill>
        <p:spPr>
          <a:xfrm>
            <a:off x="762000" y="1066800"/>
            <a:ext cx="7620000" cy="5105400"/>
          </a:xfrm>
          <a:prstGeom prst="rect">
            <a:avLst/>
          </a:prstGeom>
        </p:spPr>
      </p:pic>
    </p:spTree>
    <p:extLst>
      <p:ext uri="{BB962C8B-B14F-4D97-AF65-F5344CB8AC3E}">
        <p14:creationId xmlns:p14="http://schemas.microsoft.com/office/powerpoint/2010/main" val="2761663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normAutofit/>
          </a:bodyPr>
          <a:lstStyle/>
          <a:p>
            <a:pPr marL="0" indent="0">
              <a:buNone/>
            </a:pPr>
            <a:r>
              <a:rPr lang="en-US" dirty="0"/>
              <a:t>During the next session (Session B on December 3</a:t>
            </a:r>
            <a:r>
              <a:rPr lang="en-US" baseline="30000" dirty="0"/>
              <a:t>rd</a:t>
            </a:r>
            <a:r>
              <a:rPr lang="en-US" dirty="0"/>
              <a:t> OR 5</a:t>
            </a:r>
            <a:r>
              <a:rPr lang="en-US" baseline="30000" dirty="0"/>
              <a:t>th</a:t>
            </a:r>
            <a:r>
              <a:rPr lang="en-US" dirty="0"/>
              <a:t>), we will: </a:t>
            </a:r>
          </a:p>
          <a:p>
            <a:pPr lvl="0"/>
            <a:r>
              <a:rPr lang="en-US" dirty="0"/>
              <a:t>Apply the established DIDM process to your area of concern for practice and reflection.</a:t>
            </a:r>
          </a:p>
          <a:p>
            <a:pPr lvl="1"/>
            <a:r>
              <a:rPr lang="en-US" dirty="0"/>
              <a:t>Your division will be your case study. </a:t>
            </a:r>
          </a:p>
          <a:p>
            <a:endParaRPr lang="en-US" dirty="0"/>
          </a:p>
        </p:txBody>
      </p:sp>
      <p:sp>
        <p:nvSpPr>
          <p:cNvPr id="4" name="Text Placeholder 3"/>
          <p:cNvSpPr>
            <a:spLocks noGrp="1"/>
          </p:cNvSpPr>
          <p:nvPr>
            <p:ph type="body" sz="half" idx="2"/>
          </p:nvPr>
        </p:nvSpPr>
        <p:spPr>
          <a:xfrm>
            <a:off x="457200" y="1481137"/>
            <a:ext cx="3008313" cy="4691063"/>
          </a:xfrm>
        </p:spPr>
        <p:txBody>
          <a:bodyPr>
            <a:normAutofit fontScale="92500" lnSpcReduction="20000"/>
          </a:bodyPr>
          <a:lstStyle/>
          <a:p>
            <a:r>
              <a:rPr lang="en-US" sz="3200" dirty="0"/>
              <a:t>Bring data on an area of concern for your division. The data should have charts, graphs or other easy to read reports for the team to make decisions.</a:t>
            </a:r>
          </a:p>
          <a:p>
            <a:endParaRPr lang="en-US" dirty="0"/>
          </a:p>
        </p:txBody>
      </p:sp>
    </p:spTree>
    <p:extLst>
      <p:ext uri="{BB962C8B-B14F-4D97-AF65-F5344CB8AC3E}">
        <p14:creationId xmlns:p14="http://schemas.microsoft.com/office/powerpoint/2010/main" val="536883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Questions???</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388291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You Soon!</a:t>
            </a:r>
          </a:p>
        </p:txBody>
      </p:sp>
      <p:sp>
        <p:nvSpPr>
          <p:cNvPr id="4" name="Text Placeholder 3"/>
          <p:cNvSpPr>
            <a:spLocks noGrp="1"/>
          </p:cNvSpPr>
          <p:nvPr>
            <p:ph type="body" sz="half" idx="2"/>
          </p:nvPr>
        </p:nvSpPr>
        <p:spPr/>
        <p:txBody>
          <a:bodyPr/>
          <a:lstStyle/>
          <a:p>
            <a:r>
              <a:rPr lang="en-US" dirty="0"/>
              <a:t>Please remember to fill out </a:t>
            </a:r>
            <a:r>
              <a:rPr lang="en-US"/>
              <a:t>the evaluations.</a:t>
            </a:r>
          </a:p>
        </p:txBody>
      </p:sp>
      <p:pic>
        <p:nvPicPr>
          <p:cNvPr id="5" name="Picture Placeholder 4" descr="The words THANK YOU" title="THANK YOU"/>
          <p:cNvPicPr>
            <a:picLocks noGrp="1" noChangeAspect="1"/>
          </p:cNvPicPr>
          <p:nvPr>
            <p:ph type="pic" idx="1"/>
          </p:nvPr>
        </p:nvPicPr>
        <p:blipFill>
          <a:blip r:embed="rId2"/>
          <a:srcRect l="2809" r="2809"/>
          <a:stretch>
            <a:fillRect/>
          </a:stretch>
        </p:blipFill>
        <p:spPr>
          <a:xfrm>
            <a:off x="2057400" y="698500"/>
            <a:ext cx="5486400" cy="4114800"/>
          </a:xfrm>
          <a:prstGeom prst="rect">
            <a:avLst/>
          </a:prstGeom>
        </p:spPr>
      </p:pic>
    </p:spTree>
    <p:extLst>
      <p:ext uri="{BB962C8B-B14F-4D97-AF65-F5344CB8AC3E}">
        <p14:creationId xmlns:p14="http://schemas.microsoft.com/office/powerpoint/2010/main" val="385660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the VTSS Implementation Matrix that shows the relationship between outcomes, which are the division's goals; data, which supports decision making; practices, which support students; and systems, which support staff" title="VTSS Implementation Matrix"/>
          <p:cNvPicPr>
            <a:picLocks noGrp="1" noChangeAspect="1"/>
          </p:cNvPicPr>
          <p:nvPr>
            <p:ph idx="1"/>
          </p:nvPr>
        </p:nvPicPr>
        <p:blipFill>
          <a:blip r:embed="rId3"/>
          <a:stretch>
            <a:fillRect/>
          </a:stretch>
        </p:blipFill>
        <p:spPr>
          <a:xfrm>
            <a:off x="533720" y="1520264"/>
            <a:ext cx="8000680" cy="4804336"/>
          </a:xfrm>
          <a:prstGeom prst="rect">
            <a:avLst/>
          </a:prstGeom>
        </p:spPr>
      </p:pic>
      <p:sp>
        <p:nvSpPr>
          <p:cNvPr id="3" name="Title 2"/>
          <p:cNvSpPr>
            <a:spLocks noGrp="1"/>
          </p:cNvSpPr>
          <p:nvPr>
            <p:ph type="title"/>
          </p:nvPr>
        </p:nvSpPr>
        <p:spPr/>
        <p:txBody>
          <a:bodyPr/>
          <a:lstStyle/>
          <a:p>
            <a:r>
              <a:rPr lang="en-US" dirty="0">
                <a:solidFill>
                  <a:schemeClr val="tx1"/>
                </a:solidFill>
              </a:rPr>
              <a:t>VTSS Implementation Matrix</a:t>
            </a:r>
          </a:p>
        </p:txBody>
      </p:sp>
    </p:spTree>
    <p:extLst>
      <p:ext uri="{BB962C8B-B14F-4D97-AF65-F5344CB8AC3E}">
        <p14:creationId xmlns:p14="http://schemas.microsoft.com/office/powerpoint/2010/main" val="22624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showing how the division leadership team uses the VTSS Implementation Logic to support the vision of sustainable implementation of a tiered system of support" title="Implementation Logic in Practice"/>
          <p:cNvPicPr>
            <a:picLocks noGrp="1" noChangeAspect="1"/>
          </p:cNvPicPr>
          <p:nvPr>
            <p:ph idx="1"/>
          </p:nvPr>
        </p:nvPicPr>
        <p:blipFill>
          <a:blip r:embed="rId3"/>
          <a:stretch>
            <a:fillRect/>
          </a:stretch>
        </p:blipFill>
        <p:spPr>
          <a:xfrm>
            <a:off x="647699" y="1524000"/>
            <a:ext cx="7734301" cy="4805779"/>
          </a:xfrm>
          <a:prstGeom prst="rect">
            <a:avLst/>
          </a:prstGeom>
        </p:spPr>
      </p:pic>
      <p:sp>
        <p:nvSpPr>
          <p:cNvPr id="3" name="Title 2"/>
          <p:cNvSpPr>
            <a:spLocks noGrp="1"/>
          </p:cNvSpPr>
          <p:nvPr>
            <p:ph type="title"/>
          </p:nvPr>
        </p:nvSpPr>
        <p:spPr/>
        <p:txBody>
          <a:bodyPr/>
          <a:lstStyle/>
          <a:p>
            <a:r>
              <a:rPr lang="en-US" dirty="0">
                <a:solidFill>
                  <a:schemeClr val="tx1"/>
                </a:solidFill>
              </a:rPr>
              <a:t>Implementation Logic in Practice</a:t>
            </a:r>
          </a:p>
        </p:txBody>
      </p:sp>
    </p:spTree>
    <p:extLst>
      <p:ext uri="{BB962C8B-B14F-4D97-AF65-F5344CB8AC3E}">
        <p14:creationId xmlns:p14="http://schemas.microsoft.com/office/powerpoint/2010/main" val="296739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the VTSS Implementation Logic showing how data is used to monitor the progress and effectiveness of the practices and systems implemented toward achieving the stated outcomes" title="Progress Monitoring"/>
          <p:cNvPicPr>
            <a:picLocks noGrp="1" noChangeAspect="1"/>
          </p:cNvPicPr>
          <p:nvPr>
            <p:ph idx="1"/>
          </p:nvPr>
        </p:nvPicPr>
        <p:blipFill>
          <a:blip r:embed="rId3"/>
          <a:stretch>
            <a:fillRect/>
          </a:stretch>
        </p:blipFill>
        <p:spPr>
          <a:xfrm>
            <a:off x="609600" y="1676400"/>
            <a:ext cx="7696200" cy="4632664"/>
          </a:xfrm>
          <a:prstGeom prst="rect">
            <a:avLst/>
          </a:prstGeom>
        </p:spPr>
      </p:pic>
      <p:sp>
        <p:nvSpPr>
          <p:cNvPr id="3" name="Title 2"/>
          <p:cNvSpPr>
            <a:spLocks noGrp="1"/>
          </p:cNvSpPr>
          <p:nvPr>
            <p:ph type="title"/>
          </p:nvPr>
        </p:nvSpPr>
        <p:spPr/>
        <p:txBody>
          <a:bodyPr/>
          <a:lstStyle/>
          <a:p>
            <a:r>
              <a:rPr lang="en-US" dirty="0">
                <a:solidFill>
                  <a:schemeClr val="tx1"/>
                </a:solidFill>
              </a:rPr>
              <a:t>Progress Monitoring </a:t>
            </a:r>
          </a:p>
        </p:txBody>
      </p:sp>
    </p:spTree>
    <p:extLst>
      <p:ext uri="{BB962C8B-B14F-4D97-AF65-F5344CB8AC3E}">
        <p14:creationId xmlns:p14="http://schemas.microsoft.com/office/powerpoint/2010/main" val="148061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572000" cy="1143000"/>
          </a:xfrm>
        </p:spPr>
        <p:txBody>
          <a:bodyPr>
            <a:normAutofit fontScale="90000"/>
          </a:bodyPr>
          <a:lstStyle/>
          <a:p>
            <a:r>
              <a:rPr lang="en-US" dirty="0"/>
              <a:t>Implementation Matrix</a:t>
            </a:r>
          </a:p>
        </p:txBody>
      </p:sp>
      <p:pic>
        <p:nvPicPr>
          <p:cNvPr id="3" name="Picture 2"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9904"/>
            <a:ext cx="2420722" cy="1162494"/>
          </a:xfrm>
          <a:prstGeom prst="rect">
            <a:avLst/>
          </a:prstGeom>
        </p:spPr>
      </p:pic>
      <p:pic>
        <p:nvPicPr>
          <p:cNvPr id="5" name="Picture 4" descr="Image of the Data-Informed Decision Making component of the Implementation Matrix" title="Implementation Matrix-DIDM"/>
          <p:cNvPicPr>
            <a:picLocks noChangeAspect="1"/>
          </p:cNvPicPr>
          <p:nvPr/>
        </p:nvPicPr>
        <p:blipFill>
          <a:blip r:embed="rId4"/>
          <a:stretch>
            <a:fillRect/>
          </a:stretch>
        </p:blipFill>
        <p:spPr>
          <a:xfrm>
            <a:off x="533401" y="1417638"/>
            <a:ext cx="7391400" cy="5003810"/>
          </a:xfrm>
          <a:prstGeom prst="rect">
            <a:avLst/>
          </a:prstGeom>
        </p:spPr>
      </p:pic>
    </p:spTree>
    <p:extLst>
      <p:ext uri="{BB962C8B-B14F-4D97-AF65-F5344CB8AC3E}">
        <p14:creationId xmlns:p14="http://schemas.microsoft.com/office/powerpoint/2010/main" val="16320664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heme/theme1.xml><?xml version="1.0" encoding="utf-8"?>
<a:theme xmlns:a="http://schemas.openxmlformats.org/drawingml/2006/main" name="Current VTSS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VTSS Theme" id="{25CAB908-63E4-41BB-92B1-AE1E3E267832}" vid="{BA7896AC-B66D-4715-BA45-BC7F6B4EB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9340</TotalTime>
  <Words>1133</Words>
  <Application>Microsoft Macintosh PowerPoint</Application>
  <PresentationFormat>On-screen Show (4:3)</PresentationFormat>
  <Paragraphs>239</Paragraphs>
  <Slides>57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Verdana</vt:lpstr>
      <vt:lpstr>Current VTSS Theme</vt:lpstr>
      <vt:lpstr>Welcome to Strand #1!</vt:lpstr>
      <vt:lpstr>Contributors to this Professional Learning</vt:lpstr>
      <vt:lpstr>Materials</vt:lpstr>
      <vt:lpstr>What will we know?</vt:lpstr>
      <vt:lpstr>What will we do?</vt:lpstr>
      <vt:lpstr>VTSS Implementation Matrix</vt:lpstr>
      <vt:lpstr>Implementation Logic in Practice</vt:lpstr>
      <vt:lpstr>Progress Monitoring </vt:lpstr>
      <vt:lpstr>Implementation Matrix</vt:lpstr>
      <vt:lpstr>Team meeting foundations</vt:lpstr>
      <vt:lpstr>Did you know?</vt:lpstr>
      <vt:lpstr>They go on….and on…and on…</vt:lpstr>
      <vt:lpstr>What do we need?</vt:lpstr>
      <vt:lpstr>And…</vt:lpstr>
      <vt:lpstr>Components of Effective Team Meeting Structures</vt:lpstr>
      <vt:lpstr>Four Features of Effective Meetings: First!</vt:lpstr>
      <vt:lpstr>Four Features of Effective Meetings: Second!</vt:lpstr>
      <vt:lpstr>Four Features of Effective Meetings: Third!</vt:lpstr>
      <vt:lpstr>Four Features of Effective Meetings: Fourth!</vt:lpstr>
      <vt:lpstr>Team Meeting Video</vt:lpstr>
      <vt:lpstr>Let’s Plan: Meeting Structures</vt:lpstr>
      <vt:lpstr>What role will you play?</vt:lpstr>
      <vt:lpstr>Accountable</vt:lpstr>
      <vt:lpstr>Communicate</vt:lpstr>
      <vt:lpstr>Let’s Put It All Together</vt:lpstr>
      <vt:lpstr>DATA DASHBOARDS</vt:lpstr>
      <vt:lpstr>Most Fun Ever!</vt:lpstr>
      <vt:lpstr>Data at EVERY Meeting!</vt:lpstr>
      <vt:lpstr>Data Audit Tool</vt:lpstr>
      <vt:lpstr>Portsmouth</vt:lpstr>
      <vt:lpstr>Accomack</vt:lpstr>
      <vt:lpstr>Let’s Put It All Together-Data Collection</vt:lpstr>
      <vt:lpstr>Data-INFORMED decision making process</vt:lpstr>
      <vt:lpstr>DATA ANALYSTS</vt:lpstr>
      <vt:lpstr>Chesapeake has data analysts</vt:lpstr>
      <vt:lpstr>Let’s Practice</vt:lpstr>
      <vt:lpstr>Case Study:  Data/Evidence of Need:</vt:lpstr>
      <vt:lpstr>Case Study: Division’s Data</vt:lpstr>
      <vt:lpstr>Case Study:  Precision Statement</vt:lpstr>
      <vt:lpstr>Case Study:  Division’s Precision Statement</vt:lpstr>
      <vt:lpstr>Case Study: Precisely Who  and Why?</vt:lpstr>
      <vt:lpstr>Case Study: Precisely Where?</vt:lpstr>
      <vt:lpstr>Case Study: Get Precise!</vt:lpstr>
      <vt:lpstr>Case Study: Goals</vt:lpstr>
      <vt:lpstr>Case Study:  Division’s Measurable Goals</vt:lpstr>
      <vt:lpstr>Case Study Practices</vt:lpstr>
      <vt:lpstr>Case Study:  Division’s Practices</vt:lpstr>
      <vt:lpstr>Case Study:  Practices Action Steps</vt:lpstr>
      <vt:lpstr>Case Study Systems</vt:lpstr>
      <vt:lpstr>Case Study:  Division’s Systems Support</vt:lpstr>
      <vt:lpstr>Case Study: Systems Support</vt:lpstr>
      <vt:lpstr>Case Study Progress Monitoring</vt:lpstr>
      <vt:lpstr>Case Study:  Division’s Progress Monitoring</vt:lpstr>
      <vt:lpstr>Let’s Put It All Together-DIDM</vt:lpstr>
      <vt:lpstr>HOMEWORK</vt:lpstr>
      <vt:lpstr>Questions???</vt:lpstr>
      <vt:lpstr>See You Soon!</vt:lpstr>
    </vt:vector>
  </TitlesOfParts>
  <Manager/>
  <Company>Virginia Commonwealth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Jacklyn N Lewis</dc:creator>
  <cp:keywords/>
  <dc:description/>
  <cp:lastModifiedBy>Microsoft Office User</cp:lastModifiedBy>
  <cp:revision>157</cp:revision>
  <dcterms:created xsi:type="dcterms:W3CDTF">2017-04-18T16:38:12Z</dcterms:created>
  <dcterms:modified xsi:type="dcterms:W3CDTF">2019-10-04T15:47:59Z</dcterms:modified>
  <cp:category/>
</cp:coreProperties>
</file>