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53"/>
  </p:notesMasterIdLst>
  <p:sldIdLst>
    <p:sldId id="285" r:id="rId2"/>
    <p:sldId id="291" r:id="rId3"/>
    <p:sldId id="380" r:id="rId4"/>
    <p:sldId id="381" r:id="rId5"/>
    <p:sldId id="422" r:id="rId6"/>
    <p:sldId id="423" r:id="rId7"/>
    <p:sldId id="428" r:id="rId8"/>
    <p:sldId id="424" r:id="rId9"/>
    <p:sldId id="387" r:id="rId10"/>
    <p:sldId id="286" r:id="rId11"/>
    <p:sldId id="288" r:id="rId12"/>
    <p:sldId id="382" r:id="rId13"/>
    <p:sldId id="383" r:id="rId14"/>
    <p:sldId id="384" r:id="rId15"/>
    <p:sldId id="385" r:id="rId16"/>
    <p:sldId id="386" r:id="rId17"/>
    <p:sldId id="426" r:id="rId18"/>
    <p:sldId id="324" r:id="rId19"/>
    <p:sldId id="389" r:id="rId20"/>
    <p:sldId id="391" r:id="rId21"/>
    <p:sldId id="392" r:id="rId22"/>
    <p:sldId id="329" r:id="rId23"/>
    <p:sldId id="409" r:id="rId24"/>
    <p:sldId id="410" r:id="rId25"/>
    <p:sldId id="330" r:id="rId26"/>
    <p:sldId id="412" r:id="rId27"/>
    <p:sldId id="356" r:id="rId28"/>
    <p:sldId id="413" r:id="rId29"/>
    <p:sldId id="411" r:id="rId30"/>
    <p:sldId id="337" r:id="rId31"/>
    <p:sldId id="414" r:id="rId32"/>
    <p:sldId id="377" r:id="rId33"/>
    <p:sldId id="417" r:id="rId34"/>
    <p:sldId id="340" r:id="rId35"/>
    <p:sldId id="393" r:id="rId36"/>
    <p:sldId id="420" r:id="rId37"/>
    <p:sldId id="342" r:id="rId38"/>
    <p:sldId id="361" r:id="rId39"/>
    <p:sldId id="396" r:id="rId40"/>
    <p:sldId id="397" r:id="rId41"/>
    <p:sldId id="398" r:id="rId42"/>
    <p:sldId id="373" r:id="rId43"/>
    <p:sldId id="341" r:id="rId44"/>
    <p:sldId id="400" r:id="rId45"/>
    <p:sldId id="401" r:id="rId46"/>
    <p:sldId id="343" r:id="rId47"/>
    <p:sldId id="344" r:id="rId48"/>
    <p:sldId id="427" r:id="rId49"/>
    <p:sldId id="421" r:id="rId50"/>
    <p:sldId id="348" r:id="rId51"/>
    <p:sldId id="40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4816689-082E-1945-B0CA-CF5AD2B43F37}">
          <p14:sldIdLst/>
        </p14:section>
        <p14:section name="Strand 1 Session B" id="{D3700177-9341-4D4B-98DB-22C231DD9742}">
          <p14:sldIdLst>
            <p14:sldId id="285"/>
            <p14:sldId id="291"/>
            <p14:sldId id="380"/>
            <p14:sldId id="381"/>
            <p14:sldId id="422"/>
            <p14:sldId id="423"/>
            <p14:sldId id="428"/>
            <p14:sldId id="424"/>
            <p14:sldId id="387"/>
            <p14:sldId id="286"/>
            <p14:sldId id="288"/>
            <p14:sldId id="382"/>
            <p14:sldId id="383"/>
            <p14:sldId id="384"/>
            <p14:sldId id="385"/>
            <p14:sldId id="386"/>
            <p14:sldId id="426"/>
            <p14:sldId id="324"/>
            <p14:sldId id="389"/>
            <p14:sldId id="391"/>
            <p14:sldId id="392"/>
            <p14:sldId id="329"/>
            <p14:sldId id="409"/>
            <p14:sldId id="410"/>
            <p14:sldId id="330"/>
            <p14:sldId id="412"/>
            <p14:sldId id="356"/>
            <p14:sldId id="413"/>
            <p14:sldId id="411"/>
            <p14:sldId id="337"/>
            <p14:sldId id="414"/>
            <p14:sldId id="377"/>
            <p14:sldId id="417"/>
            <p14:sldId id="340"/>
            <p14:sldId id="393"/>
            <p14:sldId id="420"/>
            <p14:sldId id="342"/>
            <p14:sldId id="361"/>
            <p14:sldId id="396"/>
            <p14:sldId id="397"/>
            <p14:sldId id="398"/>
            <p14:sldId id="373"/>
            <p14:sldId id="341"/>
          </p14:sldIdLst>
        </p14:section>
        <p14:section name="Untitled Section" id="{ED44624A-8B19-4E40-9B95-1CC64F4ABEAB}">
          <p14:sldIdLst>
            <p14:sldId id="400"/>
            <p14:sldId id="401"/>
            <p14:sldId id="343"/>
            <p14:sldId id="344"/>
            <p14:sldId id="427"/>
            <p14:sldId id="421"/>
            <p14:sldId id="348"/>
            <p14:sldId id="4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initials="A" lastIdx="1" clrIdx="0"/>
  <p:cmAuthor id="1" name="Kristine H Curtis" initials="KHC" lastIdx="1" clrIdx="1">
    <p:extLst>
      <p:ext uri="{19B8F6BF-5375-455C-9EA6-DF929625EA0E}">
        <p15:presenceInfo xmlns:p15="http://schemas.microsoft.com/office/powerpoint/2012/main" userId="S-1-5-21-3362134674-1434254870-618424018-114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7FDFF"/>
    <a:srgbClr val="E1F7FF"/>
    <a:srgbClr val="EF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35" autoAdjust="0"/>
    <p:restoredTop sz="86364" autoAdjust="0"/>
  </p:normalViewPr>
  <p:slideViewPr>
    <p:cSldViewPr showGuides="1">
      <p:cViewPr varScale="1">
        <p:scale>
          <a:sx n="37" d="100"/>
          <a:sy n="37" d="100"/>
        </p:scale>
        <p:origin x="60" y="234"/>
      </p:cViewPr>
      <p:guideLst>
        <p:guide orient="horz" pos="2160"/>
        <p:guide pos="2880"/>
      </p:guideLst>
    </p:cSldViewPr>
  </p:slideViewPr>
  <p:outlineViewPr>
    <p:cViewPr>
      <p:scale>
        <a:sx n="33" d="100"/>
        <a:sy n="33" d="100"/>
      </p:scale>
      <p:origin x="0" y="-23028"/>
    </p:cViewPr>
  </p:outlineViewPr>
  <p:notesTextViewPr>
    <p:cViewPr>
      <p:scale>
        <a:sx n="1" d="1"/>
        <a:sy n="1" d="1"/>
      </p:scale>
      <p:origin x="0" y="0"/>
    </p:cViewPr>
  </p:notesTextViewPr>
  <p:sorterViewPr>
    <p:cViewPr varScale="1">
      <p:scale>
        <a:sx n="1" d="1"/>
        <a:sy n="1" d="1"/>
      </p:scale>
      <p:origin x="0" y="-7410"/>
    </p:cViewPr>
  </p:sorterViewPr>
  <p:notesViewPr>
    <p:cSldViewPr>
      <p:cViewPr varScale="1">
        <p:scale>
          <a:sx n="52" d="100"/>
          <a:sy n="52" d="100"/>
        </p:scale>
        <p:origin x="195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99"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BC3A0-681B-864C-9C9F-94D2993EE27A}" type="doc">
      <dgm:prSet loTypeId="urn:microsoft.com/office/officeart/2009/layout/ReverseList" loCatId="" qsTypeId="urn:microsoft.com/office/officeart/2005/8/quickstyle/3D3" qsCatId="3D" csTypeId="urn:microsoft.com/office/officeart/2005/8/colors/accent1_2" csCatId="accent1" phldr="1"/>
      <dgm:spPr/>
      <dgm:t>
        <a:bodyPr/>
        <a:lstStyle/>
        <a:p>
          <a:endParaRPr lang="en-US"/>
        </a:p>
      </dgm:t>
    </dgm:pt>
    <dgm:pt modelId="{27B05AB0-1E17-D74F-8F00-A09CB1DE7E18}">
      <dgm:prSet phldrT="[Text]" custT="1"/>
      <dgm:spPr/>
      <dgm:t>
        <a:bodyPr/>
        <a:lstStyle/>
        <a:p>
          <a:pPr algn="l"/>
          <a:r>
            <a:rPr lang="en-US" sz="3600" dirty="0" smtClean="0"/>
            <a:t>Implementers MUST change practices!</a:t>
          </a:r>
          <a:endParaRPr lang="en-US" sz="3600" dirty="0"/>
        </a:p>
      </dgm:t>
    </dgm:pt>
    <dgm:pt modelId="{9CB2EA6C-3EAC-D044-87CF-78CF9A77F03C}" type="parTrans" cxnId="{042CF39F-437F-8348-954C-D436DC4DDACA}">
      <dgm:prSet/>
      <dgm:spPr/>
      <dgm:t>
        <a:bodyPr/>
        <a:lstStyle/>
        <a:p>
          <a:endParaRPr lang="en-US"/>
        </a:p>
      </dgm:t>
    </dgm:pt>
    <dgm:pt modelId="{EC83876E-5F4D-744A-9ACD-32D7F52D4FE7}" type="sibTrans" cxnId="{042CF39F-437F-8348-954C-D436DC4DDACA}">
      <dgm:prSet/>
      <dgm:spPr/>
      <dgm:t>
        <a:bodyPr/>
        <a:lstStyle/>
        <a:p>
          <a:endParaRPr lang="en-US"/>
        </a:p>
      </dgm:t>
    </dgm:pt>
    <dgm:pt modelId="{9C2CCEEC-715C-D845-A35D-FF1A7DB47071}">
      <dgm:prSet phldrT="[Text]" custT="1"/>
      <dgm:spPr/>
      <dgm:t>
        <a:bodyPr/>
        <a:lstStyle/>
        <a:p>
          <a:r>
            <a:rPr lang="en-US" sz="3200" dirty="0" smtClean="0"/>
            <a:t>Robust systems need to support implementers</a:t>
          </a:r>
          <a:r>
            <a:rPr lang="en-US" sz="2800" dirty="0" smtClean="0"/>
            <a:t>!</a:t>
          </a:r>
          <a:endParaRPr lang="en-US" sz="2800" dirty="0"/>
        </a:p>
      </dgm:t>
    </dgm:pt>
    <dgm:pt modelId="{7CF3D010-66A2-0445-BFC4-60956221A66D}" type="parTrans" cxnId="{37A730B2-0A89-9041-8294-A2FF3DA59B5C}">
      <dgm:prSet/>
      <dgm:spPr/>
      <dgm:t>
        <a:bodyPr/>
        <a:lstStyle/>
        <a:p>
          <a:endParaRPr lang="en-US"/>
        </a:p>
      </dgm:t>
    </dgm:pt>
    <dgm:pt modelId="{7F5E06C2-7032-2E42-9CD1-4AB029FDF78E}" type="sibTrans" cxnId="{37A730B2-0A89-9041-8294-A2FF3DA59B5C}">
      <dgm:prSet/>
      <dgm:spPr/>
      <dgm:t>
        <a:bodyPr/>
        <a:lstStyle/>
        <a:p>
          <a:endParaRPr lang="en-US"/>
        </a:p>
      </dgm:t>
    </dgm:pt>
    <dgm:pt modelId="{D11F0D2E-110F-8C47-9940-CCDE96D4DF4F}" type="pres">
      <dgm:prSet presAssocID="{CAFBC3A0-681B-864C-9C9F-94D2993EE27A}" presName="Name0" presStyleCnt="0">
        <dgm:presLayoutVars>
          <dgm:chMax val="2"/>
          <dgm:chPref val="2"/>
          <dgm:animLvl val="lvl"/>
        </dgm:presLayoutVars>
      </dgm:prSet>
      <dgm:spPr/>
      <dgm:t>
        <a:bodyPr/>
        <a:lstStyle/>
        <a:p>
          <a:endParaRPr lang="en-US"/>
        </a:p>
      </dgm:t>
    </dgm:pt>
    <dgm:pt modelId="{54B1E4E3-9429-4A41-80AC-7B98798163C4}" type="pres">
      <dgm:prSet presAssocID="{CAFBC3A0-681B-864C-9C9F-94D2993EE27A}" presName="LeftText" presStyleLbl="revTx" presStyleIdx="0" presStyleCnt="0">
        <dgm:presLayoutVars>
          <dgm:bulletEnabled val="1"/>
        </dgm:presLayoutVars>
      </dgm:prSet>
      <dgm:spPr/>
      <dgm:t>
        <a:bodyPr/>
        <a:lstStyle/>
        <a:p>
          <a:endParaRPr lang="en-US"/>
        </a:p>
      </dgm:t>
    </dgm:pt>
    <dgm:pt modelId="{5D8E5223-2B42-7A45-8894-3A88FEBCBB9A}" type="pres">
      <dgm:prSet presAssocID="{CAFBC3A0-681B-864C-9C9F-94D2993EE27A}" presName="LeftNode" presStyleLbl="bgImgPlace1" presStyleIdx="0" presStyleCnt="2" custScaleX="276028" custScaleY="80821" custLinFactNeighborX="-45832" custLinFactNeighborY="412">
        <dgm:presLayoutVars>
          <dgm:chMax val="2"/>
          <dgm:chPref val="2"/>
        </dgm:presLayoutVars>
      </dgm:prSet>
      <dgm:spPr/>
      <dgm:t>
        <a:bodyPr/>
        <a:lstStyle/>
        <a:p>
          <a:endParaRPr lang="en-US"/>
        </a:p>
      </dgm:t>
    </dgm:pt>
    <dgm:pt modelId="{24D79909-D3D2-9D44-90CF-86CFBA718CC2}" type="pres">
      <dgm:prSet presAssocID="{CAFBC3A0-681B-864C-9C9F-94D2993EE27A}" presName="RightText" presStyleLbl="revTx" presStyleIdx="0" presStyleCnt="0">
        <dgm:presLayoutVars>
          <dgm:bulletEnabled val="1"/>
        </dgm:presLayoutVars>
      </dgm:prSet>
      <dgm:spPr/>
      <dgm:t>
        <a:bodyPr/>
        <a:lstStyle/>
        <a:p>
          <a:endParaRPr lang="en-US"/>
        </a:p>
      </dgm:t>
    </dgm:pt>
    <dgm:pt modelId="{18DD60FB-40D0-7F4D-81D1-5DC84B5EA5CE}" type="pres">
      <dgm:prSet presAssocID="{CAFBC3A0-681B-864C-9C9F-94D2993EE27A}" presName="RightNode" presStyleLbl="bgImgPlace1" presStyleIdx="1" presStyleCnt="2" custScaleX="244904" custScaleY="81817" custLinFactNeighborX="56760" custLinFactNeighborY="412">
        <dgm:presLayoutVars>
          <dgm:chMax val="0"/>
          <dgm:chPref val="0"/>
        </dgm:presLayoutVars>
      </dgm:prSet>
      <dgm:spPr/>
      <dgm:t>
        <a:bodyPr/>
        <a:lstStyle/>
        <a:p>
          <a:endParaRPr lang="en-US"/>
        </a:p>
      </dgm:t>
    </dgm:pt>
    <dgm:pt modelId="{0B59F809-7AA2-5E4E-8D96-07419C74F857}" type="pres">
      <dgm:prSet presAssocID="{CAFBC3A0-681B-864C-9C9F-94D2993EE27A}" presName="TopArrow" presStyleLbl="node1" presStyleIdx="0" presStyleCnt="2" custLinFactNeighborX="4422" custLinFactNeighborY="3044"/>
      <dgm:spPr/>
    </dgm:pt>
    <dgm:pt modelId="{815E38AF-9C47-F34C-8C10-59B0F9C2006A}" type="pres">
      <dgm:prSet presAssocID="{CAFBC3A0-681B-864C-9C9F-94D2993EE27A}" presName="BottomArrow" presStyleLbl="node1" presStyleIdx="1" presStyleCnt="2" custLinFactNeighborX="-144" custLinFactNeighborY="-3482"/>
      <dgm:spPr/>
    </dgm:pt>
  </dgm:ptLst>
  <dgm:cxnLst>
    <dgm:cxn modelId="{628270DE-57D1-F14D-9028-F93F283E39EB}" type="presOf" srcId="{9C2CCEEC-715C-D845-A35D-FF1A7DB47071}" destId="{18DD60FB-40D0-7F4D-81D1-5DC84B5EA5CE}" srcOrd="1" destOrd="0" presId="urn:microsoft.com/office/officeart/2009/layout/ReverseList"/>
    <dgm:cxn modelId="{042CF39F-437F-8348-954C-D436DC4DDACA}" srcId="{CAFBC3A0-681B-864C-9C9F-94D2993EE27A}" destId="{27B05AB0-1E17-D74F-8F00-A09CB1DE7E18}" srcOrd="0" destOrd="0" parTransId="{9CB2EA6C-3EAC-D044-87CF-78CF9A77F03C}" sibTransId="{EC83876E-5F4D-744A-9ACD-32D7F52D4FE7}"/>
    <dgm:cxn modelId="{7B795708-65B0-0143-B588-2F311434A38C}" type="presOf" srcId="{9C2CCEEC-715C-D845-A35D-FF1A7DB47071}" destId="{24D79909-D3D2-9D44-90CF-86CFBA718CC2}" srcOrd="0" destOrd="0" presId="urn:microsoft.com/office/officeart/2009/layout/ReverseList"/>
    <dgm:cxn modelId="{2811F770-78A8-B946-8136-43CE27AAE3A1}" type="presOf" srcId="{CAFBC3A0-681B-864C-9C9F-94D2993EE27A}" destId="{D11F0D2E-110F-8C47-9940-CCDE96D4DF4F}" srcOrd="0" destOrd="0" presId="urn:microsoft.com/office/officeart/2009/layout/ReverseList"/>
    <dgm:cxn modelId="{37A730B2-0A89-9041-8294-A2FF3DA59B5C}" srcId="{CAFBC3A0-681B-864C-9C9F-94D2993EE27A}" destId="{9C2CCEEC-715C-D845-A35D-FF1A7DB47071}" srcOrd="1" destOrd="0" parTransId="{7CF3D010-66A2-0445-BFC4-60956221A66D}" sibTransId="{7F5E06C2-7032-2E42-9CD1-4AB029FDF78E}"/>
    <dgm:cxn modelId="{DD23C1F5-0EC2-D742-8505-1E3F4C52DEF5}" type="presOf" srcId="{27B05AB0-1E17-D74F-8F00-A09CB1DE7E18}" destId="{54B1E4E3-9429-4A41-80AC-7B98798163C4}" srcOrd="0" destOrd="0" presId="urn:microsoft.com/office/officeart/2009/layout/ReverseList"/>
    <dgm:cxn modelId="{49BEDBA0-406E-9747-B8E0-1530C8254BD3}" type="presOf" srcId="{27B05AB0-1E17-D74F-8F00-A09CB1DE7E18}" destId="{5D8E5223-2B42-7A45-8894-3A88FEBCBB9A}" srcOrd="1" destOrd="0" presId="urn:microsoft.com/office/officeart/2009/layout/ReverseList"/>
    <dgm:cxn modelId="{4BDC9A9A-4044-6842-B26D-DCC18F9C75F7}" type="presParOf" srcId="{D11F0D2E-110F-8C47-9940-CCDE96D4DF4F}" destId="{54B1E4E3-9429-4A41-80AC-7B98798163C4}" srcOrd="0" destOrd="0" presId="urn:microsoft.com/office/officeart/2009/layout/ReverseList"/>
    <dgm:cxn modelId="{01579295-3445-9246-85B9-BF307855396B}" type="presParOf" srcId="{D11F0D2E-110F-8C47-9940-CCDE96D4DF4F}" destId="{5D8E5223-2B42-7A45-8894-3A88FEBCBB9A}" srcOrd="1" destOrd="0" presId="urn:microsoft.com/office/officeart/2009/layout/ReverseList"/>
    <dgm:cxn modelId="{A9B3082F-FDD0-4045-892A-612EC7E990F5}" type="presParOf" srcId="{D11F0D2E-110F-8C47-9940-CCDE96D4DF4F}" destId="{24D79909-D3D2-9D44-90CF-86CFBA718CC2}" srcOrd="2" destOrd="0" presId="urn:microsoft.com/office/officeart/2009/layout/ReverseList"/>
    <dgm:cxn modelId="{7848AC6E-079E-124B-A0A7-7DC7E4ECD188}" type="presParOf" srcId="{D11F0D2E-110F-8C47-9940-CCDE96D4DF4F}" destId="{18DD60FB-40D0-7F4D-81D1-5DC84B5EA5CE}" srcOrd="3" destOrd="0" presId="urn:microsoft.com/office/officeart/2009/layout/ReverseList"/>
    <dgm:cxn modelId="{3C647267-1641-4C46-AFCF-2DBDE5E71E83}" type="presParOf" srcId="{D11F0D2E-110F-8C47-9940-CCDE96D4DF4F}" destId="{0B59F809-7AA2-5E4E-8D96-07419C74F857}" srcOrd="4" destOrd="0" presId="urn:microsoft.com/office/officeart/2009/layout/ReverseList"/>
    <dgm:cxn modelId="{28CBF741-19F3-A34B-9DFA-850A92059CD5}" type="presParOf" srcId="{D11F0D2E-110F-8C47-9940-CCDE96D4DF4F}" destId="{815E38AF-9C47-F34C-8C10-59B0F9C2006A}"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E5223-2B42-7A45-8894-3A88FEBCBB9A}">
      <dsp:nvSpPr>
        <dsp:cNvPr id="0" name=""/>
        <dsp:cNvSpPr/>
      </dsp:nvSpPr>
      <dsp:spPr>
        <a:xfrm rot="16200000">
          <a:off x="1501542" y="-160652"/>
          <a:ext cx="2111647" cy="4407241"/>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37160" tIns="228600" rIns="205740" bIns="228600" numCol="1" spcCol="1270" anchor="t" anchorCtr="0">
          <a:noAutofit/>
        </a:bodyPr>
        <a:lstStyle/>
        <a:p>
          <a:pPr lvl="0" algn="l" defTabSz="1600200">
            <a:lnSpc>
              <a:spcPct val="90000"/>
            </a:lnSpc>
            <a:spcBef>
              <a:spcPct val="0"/>
            </a:spcBef>
            <a:spcAft>
              <a:spcPct val="35000"/>
            </a:spcAft>
          </a:pPr>
          <a:r>
            <a:rPr lang="en-US" sz="3600" kern="1200" dirty="0" smtClean="0"/>
            <a:t>Implementers MUST change practices!</a:t>
          </a:r>
          <a:endParaRPr lang="en-US" sz="3600" kern="1200" dirty="0"/>
        </a:p>
      </dsp:txBody>
      <dsp:txXfrm rot="5400000">
        <a:off x="456847" y="1090245"/>
        <a:ext cx="4304140" cy="1905445"/>
      </dsp:txXfrm>
    </dsp:sp>
    <dsp:sp modelId="{18DD60FB-40D0-7F4D-81D1-5DC84B5EA5CE}">
      <dsp:nvSpPr>
        <dsp:cNvPr id="0" name=""/>
        <dsp:cNvSpPr/>
      </dsp:nvSpPr>
      <dsp:spPr>
        <a:xfrm rot="5400000">
          <a:off x="4795747" y="87820"/>
          <a:ext cx="2137670" cy="3910295"/>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82880" tIns="203200" rIns="121920" bIns="203200" numCol="1" spcCol="1270" anchor="t" anchorCtr="0">
          <a:noAutofit/>
        </a:bodyPr>
        <a:lstStyle/>
        <a:p>
          <a:pPr lvl="0" algn="l" defTabSz="1422400">
            <a:lnSpc>
              <a:spcPct val="90000"/>
            </a:lnSpc>
            <a:spcBef>
              <a:spcPct val="0"/>
            </a:spcBef>
            <a:spcAft>
              <a:spcPct val="35000"/>
            </a:spcAft>
          </a:pPr>
          <a:r>
            <a:rPr lang="en-US" sz="3200" kern="1200" dirty="0" smtClean="0"/>
            <a:t>Robust systems need to support implementers</a:t>
          </a:r>
          <a:r>
            <a:rPr lang="en-US" sz="2800" kern="1200" dirty="0" smtClean="0"/>
            <a:t>!</a:t>
          </a:r>
          <a:endParaRPr lang="en-US" sz="2800" kern="1200" dirty="0"/>
        </a:p>
      </dsp:txBody>
      <dsp:txXfrm rot="-5400000">
        <a:off x="3909435" y="1078504"/>
        <a:ext cx="3805924" cy="1928928"/>
      </dsp:txXfrm>
    </dsp:sp>
    <dsp:sp modelId="{0B59F809-7AA2-5E4E-8D96-07419C74F857}">
      <dsp:nvSpPr>
        <dsp:cNvPr id="0" name=""/>
        <dsp:cNvSpPr/>
      </dsp:nvSpPr>
      <dsp:spPr>
        <a:xfrm>
          <a:off x="3362796" y="50806"/>
          <a:ext cx="1669165" cy="1669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15E38AF-9C47-F34C-8C10-59B0F9C2006A}">
      <dsp:nvSpPr>
        <dsp:cNvPr id="0" name=""/>
        <dsp:cNvSpPr/>
      </dsp:nvSpPr>
      <dsp:spPr>
        <a:xfrm rot="10800000">
          <a:off x="3286582" y="2336797"/>
          <a:ext cx="1669165" cy="1669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2709E-3768-4DC7-BBC0-9033F29FD167}" type="datetimeFigureOut">
              <a:rPr lang="en-US" smtClean="0"/>
              <a:t>11/18/2019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42A35-57FD-4F67-8C46-E999E23AA0E1}" type="slidenum">
              <a:rPr lang="en-US" smtClean="0"/>
              <a:t>‹#›</a:t>
            </a:fld>
            <a:endParaRPr lang="en-US" dirty="0"/>
          </a:p>
        </p:txBody>
      </p:sp>
    </p:spTree>
    <p:extLst>
      <p:ext uri="{BB962C8B-B14F-4D97-AF65-F5344CB8AC3E}">
        <p14:creationId xmlns:p14="http://schemas.microsoft.com/office/powerpoint/2010/main" val="222539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1</a:t>
            </a:fld>
            <a:endParaRPr lang="en-US" dirty="0"/>
          </a:p>
        </p:txBody>
      </p:sp>
    </p:spTree>
    <p:extLst>
      <p:ext uri="{BB962C8B-B14F-4D97-AF65-F5344CB8AC3E}">
        <p14:creationId xmlns:p14="http://schemas.microsoft.com/office/powerpoint/2010/main" val="1439895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C322CB9-330A-3445-B823-E9FAC94614DD}" type="slidenum">
              <a:rPr lang="en-US" smtClean="0"/>
              <a:t>17</a:t>
            </a:fld>
            <a:endParaRPr lang="en-US"/>
          </a:p>
        </p:txBody>
      </p:sp>
    </p:spTree>
    <p:extLst>
      <p:ext uri="{BB962C8B-B14F-4D97-AF65-F5344CB8AC3E}">
        <p14:creationId xmlns:p14="http://schemas.microsoft.com/office/powerpoint/2010/main" val="3452323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22</a:t>
            </a:fld>
            <a:endParaRPr lang="en-US" dirty="0"/>
          </a:p>
        </p:txBody>
      </p:sp>
    </p:spTree>
    <p:extLst>
      <p:ext uri="{BB962C8B-B14F-4D97-AF65-F5344CB8AC3E}">
        <p14:creationId xmlns:p14="http://schemas.microsoft.com/office/powerpoint/2010/main" val="1805220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plan to have a poster session on progress with this problem. So pick a problem that we can have made some progress with.</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23</a:t>
            </a:fld>
            <a:endParaRPr lang="en-US" dirty="0"/>
          </a:p>
        </p:txBody>
      </p:sp>
    </p:spTree>
    <p:extLst>
      <p:ext uri="{BB962C8B-B14F-4D97-AF65-F5344CB8AC3E}">
        <p14:creationId xmlns:p14="http://schemas.microsoft.com/office/powerpoint/2010/main" val="936554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“Data Driven Dialogue Predictions” (National School Reform Faculty) in workbook.  Allow time for individual reflection before group discussion.</a:t>
            </a:r>
          </a:p>
          <a:p>
            <a:endParaRPr lang="en-US" dirty="0" smtClean="0"/>
          </a:p>
          <a:p>
            <a:r>
              <a:rPr lang="en-US" dirty="0" smtClean="0"/>
              <a:t>Prediction protocol</a:t>
            </a:r>
            <a:r>
              <a:rPr lang="mr-IN" dirty="0" smtClean="0"/>
              <a:t>…</a:t>
            </a:r>
            <a:r>
              <a:rPr lang="en-US" dirty="0" smtClean="0"/>
              <a:t>remember quiet think time first</a:t>
            </a:r>
            <a:r>
              <a:rPr lang="mr-IN" dirty="0" smtClean="0"/>
              <a:t>…</a:t>
            </a:r>
            <a:r>
              <a:rPr lang="en-US" dirty="0" smtClean="0"/>
              <a:t>then group chat.</a:t>
            </a:r>
          </a:p>
          <a:p>
            <a:endParaRPr lang="en-US" dirty="0" smtClean="0"/>
          </a:p>
          <a:p>
            <a:r>
              <a:rPr lang="en-US" dirty="0" smtClean="0"/>
              <a:t>Protocols and their role in change management and professional learning</a:t>
            </a:r>
            <a:r>
              <a:rPr lang="mr-IN" dirty="0" smtClean="0"/>
              <a:t>…</a:t>
            </a:r>
            <a:r>
              <a:rPr lang="en-US" dirty="0" smtClean="0"/>
              <a:t>structured conversations</a:t>
            </a:r>
            <a:r>
              <a:rPr lang="en-US" baseline="0" dirty="0" smtClean="0"/>
              <a:t> that are intentional interruptions as mentioned in the videos</a:t>
            </a:r>
            <a:endParaRPr lang="en-US" dirty="0" smtClean="0"/>
          </a:p>
          <a:p>
            <a:endParaRPr lang="en-US" dirty="0" smtClean="0"/>
          </a:p>
          <a:p>
            <a:r>
              <a:rPr lang="en-US" dirty="0" smtClean="0"/>
              <a:t>modeling how you can use with school based teams</a:t>
            </a:r>
            <a:r>
              <a:rPr lang="mr-IN" dirty="0" smtClean="0"/>
              <a:t>…</a:t>
            </a:r>
            <a:r>
              <a:rPr lang="en-US" dirty="0" smtClean="0"/>
              <a:t>tools</a:t>
            </a:r>
          </a:p>
          <a:p>
            <a:endParaRPr lang="en-US" dirty="0" smtClean="0"/>
          </a:p>
          <a:p>
            <a:r>
              <a:rPr lang="en-US" dirty="0" smtClean="0"/>
              <a:t>“We do not learn from experience…we learn from reflecting on experience.”</a:t>
            </a:r>
          </a:p>
          <a:p>
            <a:r>
              <a:rPr lang="en-US" dirty="0" smtClean="0"/>
              <a:t>― John Dewey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24</a:t>
            </a:fld>
            <a:endParaRPr lang="en-US" dirty="0"/>
          </a:p>
        </p:txBody>
      </p:sp>
    </p:spTree>
    <p:extLst>
      <p:ext uri="{BB962C8B-B14F-4D97-AF65-F5344CB8AC3E}">
        <p14:creationId xmlns:p14="http://schemas.microsoft.com/office/powerpoint/2010/main" val="2300232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Pull out the data you</a:t>
            </a:r>
            <a:r>
              <a:rPr lang="en-US" baseline="0" dirty="0" smtClean="0"/>
              <a:t> brought</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25</a:t>
            </a:fld>
            <a:endParaRPr lang="en-US" dirty="0"/>
          </a:p>
        </p:txBody>
      </p:sp>
    </p:spTree>
    <p:extLst>
      <p:ext uri="{BB962C8B-B14F-4D97-AF65-F5344CB8AC3E}">
        <p14:creationId xmlns:p14="http://schemas.microsoft.com/office/powerpoint/2010/main" val="2171590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26</a:t>
            </a:fld>
            <a:endParaRPr lang="en-US" dirty="0"/>
          </a:p>
        </p:txBody>
      </p:sp>
    </p:spTree>
    <p:extLst>
      <p:ext uri="{BB962C8B-B14F-4D97-AF65-F5344CB8AC3E}">
        <p14:creationId xmlns:p14="http://schemas.microsoft.com/office/powerpoint/2010/main" val="2559026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Observation protocol</a:t>
            </a:r>
            <a:r>
              <a:rPr lang="mr-IN" dirty="0" smtClean="0"/>
              <a:t>…</a:t>
            </a:r>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27</a:t>
            </a:fld>
            <a:endParaRPr lang="en-US" dirty="0"/>
          </a:p>
        </p:txBody>
      </p:sp>
    </p:spTree>
    <p:extLst>
      <p:ext uri="{BB962C8B-B14F-4D97-AF65-F5344CB8AC3E}">
        <p14:creationId xmlns:p14="http://schemas.microsoft.com/office/powerpoint/2010/main" val="2691246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SLIDE LAYOUT…</a:t>
            </a:r>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30</a:t>
            </a:fld>
            <a:endParaRPr lang="en-US" dirty="0"/>
          </a:p>
        </p:txBody>
      </p:sp>
    </p:spTree>
    <p:extLst>
      <p:ext uri="{BB962C8B-B14F-4D97-AF65-F5344CB8AC3E}">
        <p14:creationId xmlns:p14="http://schemas.microsoft.com/office/powerpoint/2010/main" val="604221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we are asking</a:t>
            </a:r>
            <a:r>
              <a:rPr lang="en-US" baseline="0" dirty="0" smtClean="0"/>
              <a:t> “why” at the leadership conversation level</a:t>
            </a:r>
            <a:r>
              <a:rPr lang="mr-IN" baseline="0" dirty="0" smtClean="0"/>
              <a:t>…</a:t>
            </a:r>
            <a:r>
              <a:rPr lang="en-US" baseline="0" dirty="0" smtClean="0"/>
              <a:t>we are asking “why” in the system? How have we supported the conditions for change? Or not?</a:t>
            </a:r>
            <a:endParaRPr lang="en-US" dirty="0" smtClean="0"/>
          </a:p>
          <a:p>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31</a:t>
            </a:fld>
            <a:endParaRPr lang="en-US" dirty="0"/>
          </a:p>
        </p:txBody>
      </p:sp>
    </p:spTree>
    <p:extLst>
      <p:ext uri="{BB962C8B-B14F-4D97-AF65-F5344CB8AC3E}">
        <p14:creationId xmlns:p14="http://schemas.microsoft.com/office/powerpoint/2010/main" val="3610192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 WILL PLAY AROUND WITH</a:t>
            </a:r>
            <a:r>
              <a:rPr lang="en-US" baseline="0" dirty="0" smtClean="0"/>
              <a:t> THIS!!!! </a:t>
            </a:r>
            <a:r>
              <a:rPr lang="en-US" baseline="0" dirty="0" smtClean="0">
                <a:sym typeface="Wingdings" panose="05000000000000000000" pitchFamily="2" charset="2"/>
              </a:rPr>
              <a:t>  </a:t>
            </a:r>
          </a:p>
          <a:p>
            <a:endParaRPr lang="en-US" baseline="0" dirty="0" smtClean="0">
              <a:sym typeface="Wingdings" panose="05000000000000000000" pitchFamily="2" charset="2"/>
            </a:endParaRPr>
          </a:p>
          <a:p>
            <a:r>
              <a:rPr lang="en-US" dirty="0" smtClean="0"/>
              <a:t>This seems like a lot of work for just this part</a:t>
            </a:r>
            <a:r>
              <a:rPr lang="mr-IN" dirty="0" smtClean="0"/>
              <a:t>…</a:t>
            </a:r>
            <a:r>
              <a:rPr lang="en-US" dirty="0" smtClean="0"/>
              <a:t>too often</a:t>
            </a:r>
            <a:r>
              <a:rPr lang="en-US" baseline="0" dirty="0" smtClean="0"/>
              <a:t> we jump from data to solution finding</a:t>
            </a:r>
            <a:r>
              <a:rPr lang="mr-IN" baseline="0" dirty="0" smtClean="0"/>
              <a:t>…</a:t>
            </a:r>
            <a:r>
              <a:rPr lang="en-US" baseline="0" dirty="0" smtClean="0"/>
              <a:t>we need to collaboratively inquire about this problem to find the “real problem</a:t>
            </a:r>
            <a:r>
              <a:rPr lang="mr-IN" baseline="0" dirty="0" smtClean="0"/>
              <a:t>…</a:t>
            </a:r>
            <a:r>
              <a:rPr lang="en-US" baseline="0" dirty="0" smtClean="0"/>
              <a:t>just the right inch</a:t>
            </a:r>
            <a:r>
              <a:rPr lang="mr-IN" baseline="0" dirty="0" smtClean="0"/>
              <a:t>…</a:t>
            </a:r>
            <a:r>
              <a:rPr lang="en-US" baseline="0" dirty="0" smtClean="0"/>
              <a:t>urgent learning need</a:t>
            </a:r>
            <a:r>
              <a:rPr lang="mr-IN" baseline="0" dirty="0" smtClean="0"/>
              <a:t>…</a:t>
            </a:r>
            <a:r>
              <a:rPr lang="en-US" baseline="0" dirty="0" smtClean="0"/>
              <a:t> followed by going deep with meaningful solutions.</a:t>
            </a:r>
          </a:p>
          <a:p>
            <a:r>
              <a:rPr lang="en-US" dirty="0" smtClean="0"/>
              <a:t>Write statement</a:t>
            </a:r>
            <a:r>
              <a:rPr lang="mr-IN" dirty="0" smtClean="0"/>
              <a:t>…</a:t>
            </a:r>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32</a:t>
            </a:fld>
            <a:endParaRPr lang="en-US" dirty="0"/>
          </a:p>
        </p:txBody>
      </p:sp>
    </p:spTree>
    <p:extLst>
      <p:ext uri="{BB962C8B-B14F-4D97-AF65-F5344CB8AC3E}">
        <p14:creationId xmlns:p14="http://schemas.microsoft.com/office/powerpoint/2010/main" val="451573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25" y="385763"/>
            <a:ext cx="2571750" cy="1928812"/>
          </a:xfrm>
        </p:spPr>
      </p:sp>
      <p:sp>
        <p:nvSpPr>
          <p:cNvPr id="3" name="Notes Placeholder 2"/>
          <p:cNvSpPr>
            <a:spLocks noGrp="1"/>
          </p:cNvSpPr>
          <p:nvPr>
            <p:ph type="body" idx="1"/>
          </p:nvPr>
        </p:nvSpPr>
        <p:spPr/>
        <p:txBody>
          <a:bodyPr/>
          <a:lstStyle/>
          <a:p>
            <a:r>
              <a:rPr lang="en-US" dirty="0"/>
              <a:t>The work you are doing is connected to work</a:t>
            </a:r>
            <a:r>
              <a:rPr lang="en-US" baseline="0" dirty="0"/>
              <a:t> happening all over the country (and the world). The professional learning opportunities you will be experiencing have been implemented, revised, and refined by partners from diverse schools and agencies. We look forward to learning more from you as we share this journey.</a:t>
            </a:r>
            <a:endParaRPr lang="en-US" dirty="0"/>
          </a:p>
        </p:txBody>
      </p:sp>
      <p:sp>
        <p:nvSpPr>
          <p:cNvPr id="4" name="Slide Number Placeholder 3"/>
          <p:cNvSpPr>
            <a:spLocks noGrp="1"/>
          </p:cNvSpPr>
          <p:nvPr>
            <p:ph type="sldNum" sz="quarter" idx="10"/>
          </p:nvPr>
        </p:nvSpPr>
        <p:spPr>
          <a:xfrm>
            <a:off x="6905979" y="4885433"/>
            <a:ext cx="5283200" cy="257175"/>
          </a:xfrm>
          <a:prstGeom prst="rect">
            <a:avLst/>
          </a:prstGeom>
        </p:spPr>
        <p:txBody>
          <a:bodyPr/>
          <a:lstStyle/>
          <a:p>
            <a:pPr>
              <a:defRPr/>
            </a:pPr>
            <a:fld id="{79CBE647-584C-45FC-8B39-CAA5DFA138ED}" type="slidenum">
              <a:rPr lang="en-US" smtClean="0"/>
              <a:pPr>
                <a:defRPr/>
              </a:pPr>
              <a:t>2</a:t>
            </a:fld>
            <a:endParaRPr lang="en-US" dirty="0"/>
          </a:p>
        </p:txBody>
      </p:sp>
    </p:spTree>
    <p:extLst>
      <p:ext uri="{BB962C8B-B14F-4D97-AF65-F5344CB8AC3E}">
        <p14:creationId xmlns:p14="http://schemas.microsoft.com/office/powerpoint/2010/main" val="2081174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CFG will take about 70 minutes</a:t>
            </a:r>
          </a:p>
          <a:p>
            <a:r>
              <a:rPr lang="en-US" dirty="0" smtClean="0"/>
              <a:t>Tuning for Equity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33</a:t>
            </a:fld>
            <a:endParaRPr lang="en-US" dirty="0"/>
          </a:p>
        </p:txBody>
      </p:sp>
    </p:spTree>
    <p:extLst>
      <p:ext uri="{BB962C8B-B14F-4D97-AF65-F5344CB8AC3E}">
        <p14:creationId xmlns:p14="http://schemas.microsoft.com/office/powerpoint/2010/main" val="116216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outcome focused goals ONLY.</a:t>
            </a:r>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34</a:t>
            </a:fld>
            <a:endParaRPr lang="en-US" dirty="0"/>
          </a:p>
        </p:txBody>
      </p:sp>
    </p:spTree>
    <p:extLst>
      <p:ext uri="{BB962C8B-B14F-4D97-AF65-F5344CB8AC3E}">
        <p14:creationId xmlns:p14="http://schemas.microsoft.com/office/powerpoint/2010/main" val="1883711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Graphic</a:t>
            </a:r>
            <a:r>
              <a:rPr lang="en-US" baseline="0" dirty="0" smtClean="0"/>
              <a:t> here that demonstrates dual solutions with leaders as the bridge or link to creating and sustaining</a:t>
            </a:r>
            <a:endParaRPr lang="en-US" dirty="0" smtClean="0"/>
          </a:p>
          <a:p>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35</a:t>
            </a:fld>
            <a:endParaRPr lang="en-US" dirty="0"/>
          </a:p>
        </p:txBody>
      </p:sp>
    </p:spTree>
    <p:extLst>
      <p:ext uri="{BB962C8B-B14F-4D97-AF65-F5344CB8AC3E}">
        <p14:creationId xmlns:p14="http://schemas.microsoft.com/office/powerpoint/2010/main" val="3721724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 to be changed for the target</a:t>
            </a:r>
            <a:r>
              <a:rPr lang="en-US" baseline="0" dirty="0" smtClean="0"/>
              <a:t> audience.</a:t>
            </a:r>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38</a:t>
            </a:fld>
            <a:endParaRPr lang="en-US" dirty="0"/>
          </a:p>
        </p:txBody>
      </p:sp>
    </p:spTree>
    <p:extLst>
      <p:ext uri="{BB962C8B-B14F-4D97-AF65-F5344CB8AC3E}">
        <p14:creationId xmlns:p14="http://schemas.microsoft.com/office/powerpoint/2010/main" val="2863601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39</a:t>
            </a:fld>
            <a:endParaRPr lang="en-US" dirty="0"/>
          </a:p>
        </p:txBody>
      </p:sp>
    </p:spTree>
    <p:extLst>
      <p:ext uri="{BB962C8B-B14F-4D97-AF65-F5344CB8AC3E}">
        <p14:creationId xmlns:p14="http://schemas.microsoft.com/office/powerpoint/2010/main" val="3297402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 practices</a:t>
            </a:r>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42</a:t>
            </a:fld>
            <a:endParaRPr lang="en-US" dirty="0"/>
          </a:p>
        </p:txBody>
      </p:sp>
    </p:spTree>
    <p:extLst>
      <p:ext uri="{BB962C8B-B14F-4D97-AF65-F5344CB8AC3E}">
        <p14:creationId xmlns:p14="http://schemas.microsoft.com/office/powerpoint/2010/main" val="729428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How is the school’s data part of (or not) division trends?</a:t>
            </a:r>
          </a:p>
          <a:p>
            <a:pPr lvl="1"/>
            <a:r>
              <a:rPr lang="en-US" dirty="0" smtClean="0"/>
              <a:t>Did we develop a good goal?</a:t>
            </a:r>
          </a:p>
          <a:p>
            <a:pPr lvl="1"/>
            <a:r>
              <a:rPr lang="en-US" dirty="0" smtClean="0"/>
              <a:t>Have we developed solutions that will seem to work?</a:t>
            </a:r>
          </a:p>
          <a:p>
            <a:pPr lvl="1"/>
            <a:r>
              <a:rPr lang="en-US" dirty="0" smtClean="0"/>
              <a:t>Any issues we failed to consider when we chose these solution steps?</a:t>
            </a:r>
          </a:p>
          <a:p>
            <a:pPr lvl="2"/>
            <a:r>
              <a:rPr lang="en-US" sz="2400" dirty="0" smtClean="0"/>
              <a:t>DCA # 11</a:t>
            </a:r>
            <a:r>
              <a:rPr lang="mr-IN" sz="2400" dirty="0" smtClean="0"/>
              <a:t>…</a:t>
            </a:r>
            <a:r>
              <a:rPr lang="en-US" sz="2400" dirty="0" smtClean="0"/>
              <a:t>District uses a process for addressing internal barriers</a:t>
            </a:r>
          </a:p>
          <a:p>
            <a:pPr lvl="1"/>
            <a:r>
              <a:rPr lang="en-US" dirty="0" smtClean="0"/>
              <a:t>Do you think these solution steps will meet our goal?</a:t>
            </a:r>
          </a:p>
          <a:p>
            <a:endParaRPr lang="en-US" sz="2400" dirty="0"/>
          </a:p>
        </p:txBody>
      </p:sp>
      <p:sp>
        <p:nvSpPr>
          <p:cNvPr id="4" name="Slide Number Placeholder 3"/>
          <p:cNvSpPr>
            <a:spLocks noGrp="1"/>
          </p:cNvSpPr>
          <p:nvPr>
            <p:ph type="sldNum" sz="quarter" idx="10"/>
          </p:nvPr>
        </p:nvSpPr>
        <p:spPr/>
        <p:txBody>
          <a:bodyPr/>
          <a:lstStyle/>
          <a:p>
            <a:fld id="{0EA42A35-57FD-4F67-8C46-E999E23AA0E1}" type="slidenum">
              <a:rPr lang="en-US" smtClean="0"/>
              <a:t>43</a:t>
            </a:fld>
            <a:endParaRPr lang="en-US" dirty="0"/>
          </a:p>
        </p:txBody>
      </p:sp>
    </p:spTree>
    <p:extLst>
      <p:ext uri="{BB962C8B-B14F-4D97-AF65-F5344CB8AC3E}">
        <p14:creationId xmlns:p14="http://schemas.microsoft.com/office/powerpoint/2010/main" val="263594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a:t>
            </a:r>
            <a:r>
              <a:rPr lang="mr-IN" dirty="0" smtClean="0"/>
              <a:t>…</a:t>
            </a:r>
            <a:r>
              <a:rPr lang="en-US" dirty="0" smtClean="0"/>
              <a:t>Katz</a:t>
            </a:r>
            <a:r>
              <a:rPr lang="en-US" baseline="0" dirty="0" smtClean="0"/>
              <a:t> told us</a:t>
            </a:r>
            <a:r>
              <a:rPr lang="mr-IN" baseline="0" dirty="0" smtClean="0"/>
              <a:t>…</a:t>
            </a:r>
            <a:r>
              <a:rPr lang="en-US" baseline="0" dirty="0" smtClean="0"/>
              <a:t>we don’t have to get it right the first time out of the gate. We have to commit to trying, to assessing, to reflecting and adjusting.</a:t>
            </a:r>
            <a:endParaRPr lang="en-US" dirty="0" smtClean="0"/>
          </a:p>
          <a:p>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44</a:t>
            </a:fld>
            <a:endParaRPr lang="en-US" dirty="0"/>
          </a:p>
        </p:txBody>
      </p:sp>
    </p:spTree>
    <p:extLst>
      <p:ext uri="{BB962C8B-B14F-4D97-AF65-F5344CB8AC3E}">
        <p14:creationId xmlns:p14="http://schemas.microsoft.com/office/powerpoint/2010/main" val="2940050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systems write down school buy-in</a:t>
            </a:r>
            <a:r>
              <a:rPr lang="en-US" baseline="0" dirty="0" smtClean="0"/>
              <a:t> steps above. Here you are doing DCA # #18 so might document that in your implementation plan for your DCA.</a:t>
            </a:r>
            <a:endParaRPr lang="en-US" dirty="0" smtClean="0"/>
          </a:p>
          <a:p>
            <a:endParaRPr lang="en-US" dirty="0" smtClean="0"/>
          </a:p>
          <a:p>
            <a:r>
              <a:rPr lang="en-US" dirty="0" smtClean="0"/>
              <a:t>Insert those leader actions that will create the conditions (remember) fo</a:t>
            </a:r>
            <a:r>
              <a:rPr lang="en-US" baseline="0" dirty="0" smtClean="0"/>
              <a:t>r the practices</a:t>
            </a:r>
            <a:endParaRPr lang="en-US" dirty="0" smtClean="0"/>
          </a:p>
          <a:p>
            <a:endParaRPr lang="en-US" dirty="0" smtClean="0"/>
          </a:p>
          <a:p>
            <a:r>
              <a:rPr lang="en-US" dirty="0" smtClean="0"/>
              <a:t>Give </a:t>
            </a:r>
            <a:r>
              <a:rPr lang="en-US" dirty="0"/>
              <a:t>example</a:t>
            </a:r>
            <a:r>
              <a:rPr lang="mr-IN" dirty="0"/>
              <a:t>…</a:t>
            </a:r>
            <a:r>
              <a:rPr lang="en-US" dirty="0"/>
              <a:t>planning coaching but realize that you don’t have coaching plan structure. Link to implementation plan which is how to develop coaching plans.</a:t>
            </a:r>
          </a:p>
        </p:txBody>
      </p:sp>
      <p:sp>
        <p:nvSpPr>
          <p:cNvPr id="4" name="Slide Number Placeholder 3"/>
          <p:cNvSpPr>
            <a:spLocks noGrp="1"/>
          </p:cNvSpPr>
          <p:nvPr>
            <p:ph type="sldNum" sz="quarter" idx="10"/>
          </p:nvPr>
        </p:nvSpPr>
        <p:spPr/>
        <p:txBody>
          <a:bodyPr/>
          <a:lstStyle/>
          <a:p>
            <a:fld id="{EC322CB9-330A-3445-B823-E9FAC94614DD}" type="slidenum">
              <a:rPr lang="en-US" smtClean="0"/>
              <a:t>46</a:t>
            </a:fld>
            <a:endParaRPr lang="en-US"/>
          </a:p>
        </p:txBody>
      </p:sp>
    </p:spTree>
    <p:extLst>
      <p:ext uri="{BB962C8B-B14F-4D97-AF65-F5344CB8AC3E}">
        <p14:creationId xmlns:p14="http://schemas.microsoft.com/office/powerpoint/2010/main" val="245588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sngStrike" baseline="0" dirty="0" smtClean="0"/>
              <a:t> </a:t>
            </a:r>
            <a:endParaRPr lang="en-US" strike="sngStrike" dirty="0"/>
          </a:p>
        </p:txBody>
      </p:sp>
      <p:sp>
        <p:nvSpPr>
          <p:cNvPr id="4" name="Slide Number Placeholder 3"/>
          <p:cNvSpPr>
            <a:spLocks noGrp="1"/>
          </p:cNvSpPr>
          <p:nvPr>
            <p:ph type="sldNum" sz="quarter" idx="10"/>
          </p:nvPr>
        </p:nvSpPr>
        <p:spPr/>
        <p:txBody>
          <a:bodyPr/>
          <a:lstStyle/>
          <a:p>
            <a:fld id="{EC322CB9-330A-3445-B823-E9FAC94614DD}" type="slidenum">
              <a:rPr lang="en-US" smtClean="0"/>
              <a:t>48</a:t>
            </a:fld>
            <a:endParaRPr lang="en-US"/>
          </a:p>
        </p:txBody>
      </p:sp>
    </p:spTree>
    <p:extLst>
      <p:ext uri="{BB962C8B-B14F-4D97-AF65-F5344CB8AC3E}">
        <p14:creationId xmlns:p14="http://schemas.microsoft.com/office/powerpoint/2010/main" val="141390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5</a:t>
            </a:fld>
            <a:endParaRPr lang="en-US"/>
          </a:p>
        </p:txBody>
      </p:sp>
    </p:spTree>
    <p:extLst>
      <p:ext uri="{BB962C8B-B14F-4D97-AF65-F5344CB8AC3E}">
        <p14:creationId xmlns:p14="http://schemas.microsoft.com/office/powerpoint/2010/main" val="526809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51</a:t>
            </a:fld>
            <a:endParaRPr lang="en-US" dirty="0"/>
          </a:p>
        </p:txBody>
      </p:sp>
    </p:spTree>
    <p:extLst>
      <p:ext uri="{BB962C8B-B14F-4D97-AF65-F5344CB8AC3E}">
        <p14:creationId xmlns:p14="http://schemas.microsoft.com/office/powerpoint/2010/main" val="255306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C322CB9-330A-3445-B823-E9FAC94614DD}" type="slidenum">
              <a:rPr lang="en-US" smtClean="0"/>
              <a:t>6</a:t>
            </a:fld>
            <a:endParaRPr lang="en-US"/>
          </a:p>
        </p:txBody>
      </p:sp>
    </p:spTree>
    <p:extLst>
      <p:ext uri="{BB962C8B-B14F-4D97-AF65-F5344CB8AC3E}">
        <p14:creationId xmlns:p14="http://schemas.microsoft.com/office/powerpoint/2010/main" val="2652379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EC322CB9-330A-3445-B823-E9FAC94614DD}" type="slidenum">
              <a:rPr lang="en-US" smtClean="0"/>
              <a:t>7</a:t>
            </a:fld>
            <a:endParaRPr lang="en-US"/>
          </a:p>
        </p:txBody>
      </p:sp>
    </p:spTree>
    <p:extLst>
      <p:ext uri="{BB962C8B-B14F-4D97-AF65-F5344CB8AC3E}">
        <p14:creationId xmlns:p14="http://schemas.microsoft.com/office/powerpoint/2010/main" val="13685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C322CB9-330A-3445-B823-E9FAC94614DD}" type="slidenum">
              <a:rPr lang="en-US" smtClean="0"/>
              <a:t>8</a:t>
            </a:fld>
            <a:endParaRPr lang="en-US"/>
          </a:p>
        </p:txBody>
      </p:sp>
    </p:spTree>
    <p:extLst>
      <p:ext uri="{BB962C8B-B14F-4D97-AF65-F5344CB8AC3E}">
        <p14:creationId xmlns:p14="http://schemas.microsoft.com/office/powerpoint/2010/main" val="323767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many of you were able to attend with one of your schools, the school based version of data driven decision making in October or the learning of TFI evaluation subscales? If not</a:t>
            </a:r>
            <a:r>
              <a:rPr lang="mr-IN" baseline="0" dirty="0" smtClean="0"/>
              <a:t>…</a:t>
            </a:r>
            <a:r>
              <a:rPr lang="en-US" baseline="0" dirty="0" smtClean="0"/>
              <a:t>we are offering another in February in Williamsburg. But in that learning opportunity, we talked about how data has been </a:t>
            </a:r>
            <a:r>
              <a:rPr lang="en-US" baseline="0" dirty="0" err="1" smtClean="0"/>
              <a:t>weaponized</a:t>
            </a:r>
            <a:r>
              <a:rPr lang="en-US" baseline="0" dirty="0" smtClean="0"/>
              <a:t> against us. It is used to describe the ways that divisions, schools, teachers and students are broken and need fixing. We talked about how it is up to us to change that paradigm. It is up to us to change that narrative. We are NOT broken</a:t>
            </a:r>
            <a:r>
              <a:rPr lang="mr-IN" baseline="0" dirty="0" smtClean="0"/>
              <a:t>…</a:t>
            </a:r>
            <a:r>
              <a:rPr lang="en-US" baseline="0" dirty="0" smtClean="0"/>
              <a:t>we are constantly learning and growing. We ARE however, the product of old systems or ways of work that are designed to get the results we are getting. So let’s revolutionize that system!! Let’s change that narrative!</a:t>
            </a:r>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10</a:t>
            </a:fld>
            <a:endParaRPr lang="en-US" dirty="0"/>
          </a:p>
        </p:txBody>
      </p:sp>
    </p:spTree>
    <p:extLst>
      <p:ext uri="{BB962C8B-B14F-4D97-AF65-F5344CB8AC3E}">
        <p14:creationId xmlns:p14="http://schemas.microsoft.com/office/powerpoint/2010/main" val="423643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is an integral part of the work we do. We </a:t>
            </a:r>
            <a:r>
              <a:rPr lang="en-US" baseline="0" dirty="0" smtClean="0"/>
              <a:t>have to innovate, to change the discourse from data as focal point, to data as tool</a:t>
            </a:r>
            <a:r>
              <a:rPr lang="mr-IN" baseline="0" dirty="0" smtClean="0"/>
              <a:t>…</a:t>
            </a:r>
            <a:r>
              <a:rPr lang="en-US" baseline="0" dirty="0" smtClean="0"/>
              <a:t> to curiosity</a:t>
            </a:r>
            <a:r>
              <a:rPr lang="mr-IN" baseline="0" dirty="0" smtClean="0"/>
              <a:t>…</a:t>
            </a:r>
            <a:r>
              <a:rPr lang="en-US" baseline="0" dirty="0" smtClean="0"/>
              <a:t>inquiry. When we talked to your schools </a:t>
            </a:r>
            <a:r>
              <a:rPr lang="mr-IN" baseline="0" dirty="0" smtClean="0"/>
              <a:t>–</a:t>
            </a:r>
            <a:r>
              <a:rPr lang="en-US" baseline="0" dirty="0" smtClean="0"/>
              <a:t>we asked what are you curious about? What intrigues you about the learning that your students are doing? What investigating can we do to discover how your students are learning and what are the patterns of errors? What do we need to learn to do to make change in how students are learning? </a:t>
            </a:r>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11</a:t>
            </a:fld>
            <a:endParaRPr lang="en-US" dirty="0"/>
          </a:p>
        </p:txBody>
      </p:sp>
    </p:spTree>
    <p:extLst>
      <p:ext uri="{BB962C8B-B14F-4D97-AF65-F5344CB8AC3E}">
        <p14:creationId xmlns:p14="http://schemas.microsoft.com/office/powerpoint/2010/main" val="2033379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an integrated tiered system, the implementation teams use </a:t>
            </a:r>
            <a:r>
              <a:rPr lang="en-US" sz="1200" b="1" dirty="0" smtClean="0"/>
              <a:t>data</a:t>
            </a:r>
            <a:r>
              <a:rPr lang="en-US" sz="1200" dirty="0" smtClean="0"/>
              <a:t> to analyze the </a:t>
            </a:r>
            <a:r>
              <a:rPr lang="en-US" sz="1200" b="1" dirty="0" smtClean="0"/>
              <a:t>effectiveness</a:t>
            </a:r>
            <a:r>
              <a:rPr lang="en-US" sz="1200" dirty="0" smtClean="0"/>
              <a:t> of instruction and interventions in both behavior AND academics.</a:t>
            </a:r>
          </a:p>
          <a:p>
            <a:endParaRPr lang="en-US" dirty="0"/>
          </a:p>
        </p:txBody>
      </p:sp>
      <p:sp>
        <p:nvSpPr>
          <p:cNvPr id="4" name="Slide Number Placeholder 3"/>
          <p:cNvSpPr>
            <a:spLocks noGrp="1"/>
          </p:cNvSpPr>
          <p:nvPr>
            <p:ph type="sldNum" sz="quarter" idx="10"/>
          </p:nvPr>
        </p:nvSpPr>
        <p:spPr/>
        <p:txBody>
          <a:bodyPr/>
          <a:lstStyle/>
          <a:p>
            <a:fld id="{0EA42A35-57FD-4F67-8C46-E999E23AA0E1}" type="slidenum">
              <a:rPr lang="en-US" smtClean="0"/>
              <a:t>16</a:t>
            </a:fld>
            <a:endParaRPr lang="en-US" dirty="0"/>
          </a:p>
        </p:txBody>
      </p:sp>
    </p:spTree>
    <p:extLst>
      <p:ext uri="{BB962C8B-B14F-4D97-AF65-F5344CB8AC3E}">
        <p14:creationId xmlns:p14="http://schemas.microsoft.com/office/powerpoint/2010/main" val="3425073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ecorative Image of Smiling kids"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656"/>
            <a:ext cx="9147018" cy="2849511"/>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dirty="0"/>
          </a:p>
        </p:txBody>
      </p:sp>
      <p:pic>
        <p:nvPicPr>
          <p:cNvPr id="9" name="Picture 8" descr="Decorative Image - VTS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7445" y="152400"/>
            <a:ext cx="2922548" cy="1295400"/>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56656"/>
            <a:ext cx="9147018" cy="284951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7445" y="152400"/>
            <a:ext cx="2922548" cy="1295400"/>
          </a:xfrm>
          <a:prstGeom prst="rect">
            <a:avLst/>
          </a:prstGeom>
        </p:spPr>
      </p:pic>
    </p:spTree>
    <p:extLst>
      <p:ext uri="{BB962C8B-B14F-4D97-AF65-F5344CB8AC3E}">
        <p14:creationId xmlns:p14="http://schemas.microsoft.com/office/powerpoint/2010/main" val="34284564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dirty="0"/>
          </a:p>
        </p:txBody>
      </p:sp>
      <p:pic>
        <p:nvPicPr>
          <p:cNvPr id="9" name="Picture 8" descr="Decorative image of college students/professionals around a table" title="Decorative image"/>
          <p:cNvPicPr>
            <a:picLocks noChangeAspect="1"/>
          </p:cNvPicPr>
          <p:nvPr/>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
        <p:nvSpPr>
          <p:cNvPr id="11" name="Rectangle 10"/>
          <p:cNvSpPr/>
          <p:nvPr userDrawn="1"/>
        </p:nvSpPr>
        <p:spPr>
          <a:xfrm>
            <a:off x="457200" y="1600200"/>
            <a:ext cx="8229600" cy="33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347403115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9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94758546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0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2415441053"/>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1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29305445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7399" y="1600200"/>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dirty="0"/>
          </a:p>
        </p:txBody>
      </p:sp>
      <p:pic>
        <p:nvPicPr>
          <p:cNvPr id="9" name="Picture 8" descr="Decorative image of smiling students shoulder-to-shoulder" title="Decorative image"/>
          <p:cNvPicPr>
            <a:picLocks noChangeAspect="1"/>
          </p:cNvPicPr>
          <p:nvPr/>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
        <p:nvSpPr>
          <p:cNvPr id="11" name="Rectangle 10"/>
          <p:cNvSpPr/>
          <p:nvPr userDrawn="1"/>
        </p:nvSpPr>
        <p:spPr>
          <a:xfrm>
            <a:off x="4648200" y="1600200"/>
            <a:ext cx="4038600" cy="3352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57200" y="1600200"/>
            <a:ext cx="4038600" cy="33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41338687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dirty="0"/>
          </a:p>
        </p:txBody>
      </p:sp>
      <p:sp>
        <p:nvSpPr>
          <p:cNvPr id="9" name="Rectangle 8"/>
          <p:cNvSpPr/>
          <p:nvPr/>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professionals working around a table"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2214563"/>
          </a:xfrm>
          <a:prstGeom prst="rect">
            <a:avLst/>
          </a:prstGeom>
          <a:effectLst>
            <a:reflection blurRad="6350" stA="52000" endA="300" endPos="35000" dir="5400000" sy="-100000" algn="bl" rotWithShape="0"/>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7627"/>
            <a:ext cx="1547232" cy="685800"/>
          </a:xfrm>
          <a:prstGeom prst="rect">
            <a:avLst/>
          </a:prstGeom>
        </p:spPr>
      </p:pic>
      <p:sp>
        <p:nvSpPr>
          <p:cNvPr id="11" name="Rectangle 10"/>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2214563"/>
          </a:xfrm>
          <a:prstGeom prst="rect">
            <a:avLst/>
          </a:prstGeom>
          <a:effectLst>
            <a:reflection blurRad="6350" stA="52000" endA="300" endPos="35000" dir="5400000" sy="-100000" algn="bl" rotWithShape="0"/>
          </a:effectLst>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27"/>
            <a:ext cx="1547232" cy="685800"/>
          </a:xfrm>
          <a:prstGeom prst="rect">
            <a:avLst/>
          </a:prstGeom>
        </p:spPr>
      </p:pic>
    </p:spTree>
    <p:extLst>
      <p:ext uri="{BB962C8B-B14F-4D97-AF65-F5344CB8AC3E}">
        <p14:creationId xmlns:p14="http://schemas.microsoft.com/office/powerpoint/2010/main" val="27636665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dirty="0"/>
          </a:p>
        </p:txBody>
      </p:sp>
      <p:sp>
        <p:nvSpPr>
          <p:cNvPr id="9" name="Rectangle 8"/>
          <p:cNvSpPr/>
          <p:nvPr/>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professionals around a table"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2214562"/>
          </a:xfrm>
          <a:prstGeom prst="rect">
            <a:avLst/>
          </a:prstGeom>
          <a:effectLst>
            <a:reflection blurRad="6350" stA="52000" endA="300" endPos="35000" dir="5400000" sy="-100000" algn="bl" rotWithShape="0"/>
          </a:effectLst>
        </p:spPr>
      </p:pic>
      <p:pic>
        <p:nvPicPr>
          <p:cNvPr id="10" name="Picture 9" descr="VTSS Logo" title="Decorative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7627"/>
            <a:ext cx="1547232" cy="685800"/>
          </a:xfrm>
          <a:prstGeom prst="rect">
            <a:avLst/>
          </a:prstGeom>
        </p:spPr>
      </p:pic>
      <p:sp>
        <p:nvSpPr>
          <p:cNvPr id="11" name="Rectangle 10"/>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2214562"/>
          </a:xfrm>
          <a:prstGeom prst="rect">
            <a:avLst/>
          </a:prstGeom>
          <a:effectLst>
            <a:reflection blurRad="6350" stA="52000" endA="300" endPos="35000" dir="5400000" sy="-100000" algn="bl" rotWithShape="0"/>
          </a:effectLst>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27"/>
            <a:ext cx="1547232" cy="685800"/>
          </a:xfrm>
          <a:prstGeom prst="rect">
            <a:avLst/>
          </a:prstGeom>
        </p:spPr>
      </p:pic>
    </p:spTree>
    <p:extLst>
      <p:ext uri="{BB962C8B-B14F-4D97-AF65-F5344CB8AC3E}">
        <p14:creationId xmlns:p14="http://schemas.microsoft.com/office/powerpoint/2010/main" val="40973228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dirty="0"/>
          </a:p>
        </p:txBody>
      </p:sp>
      <p:sp>
        <p:nvSpPr>
          <p:cNvPr id="9" name="Rectangle 8"/>
          <p:cNvSpPr/>
          <p:nvPr/>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smiling teenagers at a library"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2214562"/>
          </a:xfrm>
          <a:prstGeom prst="rect">
            <a:avLst/>
          </a:prstGeom>
          <a:effectLst>
            <a:reflection blurRad="6350" stA="52000" endA="300" endPos="35000" dir="5400000" sy="-100000" algn="bl" rotWithShape="0"/>
          </a:effectLst>
        </p:spPr>
      </p:pic>
      <p:pic>
        <p:nvPicPr>
          <p:cNvPr id="10" name="Picture 9" descr="VTSS Logo" title="Decorative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7627"/>
            <a:ext cx="1547232" cy="685800"/>
          </a:xfrm>
          <a:prstGeom prst="rect">
            <a:avLst/>
          </a:prstGeom>
        </p:spPr>
      </p:pic>
      <p:sp>
        <p:nvSpPr>
          <p:cNvPr id="11" name="Rectangle 10"/>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2214562"/>
          </a:xfrm>
          <a:prstGeom prst="rect">
            <a:avLst/>
          </a:prstGeom>
          <a:effectLst>
            <a:reflection blurRad="6350" stA="52000" endA="300" endPos="35000" dir="5400000" sy="-100000" algn="bl" rotWithShape="0"/>
          </a:effectLst>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27"/>
            <a:ext cx="1547232" cy="685800"/>
          </a:xfrm>
          <a:prstGeom prst="rect">
            <a:avLst/>
          </a:prstGeom>
        </p:spPr>
      </p:pic>
    </p:spTree>
    <p:extLst>
      <p:ext uri="{BB962C8B-B14F-4D97-AF65-F5344CB8AC3E}">
        <p14:creationId xmlns:p14="http://schemas.microsoft.com/office/powerpoint/2010/main" val="4382401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dirty="0"/>
          </a:p>
        </p:txBody>
      </p:sp>
      <p:sp>
        <p:nvSpPr>
          <p:cNvPr id="9" name="Rectangle 8"/>
          <p:cNvSpPr/>
          <p:nvPr/>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smiling professionals around a computer"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2214562"/>
          </a:xfrm>
          <a:prstGeom prst="rect">
            <a:avLst/>
          </a:prstGeom>
          <a:effectLst>
            <a:reflection blurRad="6350" stA="52000" endA="300" endPos="35000" dir="5400000" sy="-100000" algn="bl" rotWithShape="0"/>
          </a:effectLst>
        </p:spPr>
      </p:pic>
      <p:pic>
        <p:nvPicPr>
          <p:cNvPr id="10" name="Picture 9" descr="VTSS Logo" title="Decorative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7627"/>
            <a:ext cx="1547232" cy="685800"/>
          </a:xfrm>
          <a:prstGeom prst="rect">
            <a:avLst/>
          </a:prstGeom>
        </p:spPr>
      </p:pic>
      <p:sp>
        <p:nvSpPr>
          <p:cNvPr id="11" name="Rectangle 10"/>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2214562"/>
          </a:xfrm>
          <a:prstGeom prst="rect">
            <a:avLst/>
          </a:prstGeom>
          <a:effectLst>
            <a:reflection blurRad="6350" stA="52000" endA="300" endPos="35000" dir="5400000" sy="-100000" algn="bl" rotWithShape="0"/>
          </a:effectLst>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7627"/>
            <a:ext cx="1547232" cy="685800"/>
          </a:xfrm>
          <a:prstGeom prst="rect">
            <a:avLst/>
          </a:prstGeom>
        </p:spPr>
      </p:pic>
    </p:spTree>
    <p:extLst>
      <p:ext uri="{BB962C8B-B14F-4D97-AF65-F5344CB8AC3E}">
        <p14:creationId xmlns:p14="http://schemas.microsoft.com/office/powerpoint/2010/main" val="19132130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68000"/>
            </a:schemeClr>
          </a:solidFill>
          <a:ln w="28575">
            <a:noFill/>
          </a:ln>
        </p:spPr>
        <p:txBody>
          <a:bodyPr>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4400" y="1524000"/>
            <a:ext cx="3582988" cy="650875"/>
          </a:xfrm>
          <a:solidFill>
            <a:schemeClr val="accent1">
              <a:lumMod val="20000"/>
              <a:lumOff val="80000"/>
            </a:schemeClr>
          </a:solidFill>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5400" y="1535113"/>
            <a:ext cx="3581400" cy="639762"/>
          </a:xfrm>
          <a:solidFill>
            <a:schemeClr val="accent1">
              <a:lumMod val="20000"/>
              <a:lumOff val="80000"/>
            </a:schemeClr>
          </a:solidFill>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8200" y="2174875"/>
            <a:ext cx="4038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A81B35-F93F-4F39-967E-1582FAB61908}" type="slidenum">
              <a:rPr lang="en-US" smtClean="0"/>
              <a:t>‹#›</a:t>
            </a:fld>
            <a:endParaRPr lang="en-US" dirty="0"/>
          </a:p>
        </p:txBody>
      </p:sp>
      <p:sp>
        <p:nvSpPr>
          <p:cNvPr id="10" name="Rectangle 9"/>
          <p:cNvSpPr/>
          <p:nvPr/>
        </p:nvSpPr>
        <p:spPr>
          <a:xfrm>
            <a:off x="457200" y="1524000"/>
            <a:ext cx="457200" cy="65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48200" y="1524000"/>
            <a:ext cx="457200" cy="65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VTSS Logo" title="Decorative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6248400"/>
            <a:ext cx="1181099" cy="523514"/>
          </a:xfrm>
          <a:prstGeom prst="rect">
            <a:avLst/>
          </a:prstGeom>
        </p:spPr>
      </p:pic>
      <p:sp>
        <p:nvSpPr>
          <p:cNvPr id="13" name="Rectangle 12"/>
          <p:cNvSpPr/>
          <p:nvPr userDrawn="1"/>
        </p:nvSpPr>
        <p:spPr>
          <a:xfrm>
            <a:off x="4648200" y="2175510"/>
            <a:ext cx="4038600" cy="39966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57200" y="2175510"/>
            <a:ext cx="4038600" cy="39966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457200" y="1524000"/>
            <a:ext cx="457200" cy="65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4648200" y="1524000"/>
            <a:ext cx="457200" cy="65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1450" y="6212977"/>
            <a:ext cx="1181099" cy="523514"/>
          </a:xfrm>
          <a:prstGeom prst="rect">
            <a:avLst/>
          </a:prstGeom>
        </p:spPr>
      </p:pic>
    </p:spTree>
    <p:extLst>
      <p:ext uri="{BB962C8B-B14F-4D97-AF65-F5344CB8AC3E}">
        <p14:creationId xmlns:p14="http://schemas.microsoft.com/office/powerpoint/2010/main" val="30633321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68000"/>
            </a:schemeClr>
          </a:solidFill>
          <a:ln w="28575">
            <a:noFill/>
          </a:ln>
        </p:spPr>
        <p:txBody>
          <a:bodyPr>
            <a:noAutofit/>
          </a:bodyPr>
          <a:lstStyle>
            <a:lvl1pPr>
              <a:defRPr sz="4000">
                <a:solidFill>
                  <a:schemeClr val="tx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A81B35-F93F-4F39-967E-1582FAB61908}" type="slidenum">
              <a:rPr lang="en-US" smtClean="0"/>
              <a:t>‹#›</a:t>
            </a:fld>
            <a:endParaRPr lang="en-US" dirty="0"/>
          </a:p>
        </p:txBody>
      </p:sp>
      <p:pic>
        <p:nvPicPr>
          <p:cNvPr id="6" name="Picture 5" descr="VTSS Logo" title="Decorative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6248400"/>
            <a:ext cx="1181099" cy="523514"/>
          </a:xfrm>
          <a:prstGeom prst="rect">
            <a:avLst/>
          </a:prstGeom>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1450" y="6212977"/>
            <a:ext cx="1181099" cy="523514"/>
          </a:xfrm>
          <a:prstGeom prst="rect">
            <a:avLst/>
          </a:prstGeom>
        </p:spPr>
      </p:pic>
    </p:spTree>
    <p:extLst>
      <p:ext uri="{BB962C8B-B14F-4D97-AF65-F5344CB8AC3E}">
        <p14:creationId xmlns:p14="http://schemas.microsoft.com/office/powerpoint/2010/main" val="7078782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A81B35-F93F-4F39-967E-1582FAB61908}" type="slidenum">
              <a:rPr lang="en-US" smtClean="0"/>
              <a:t>‹#›</a:t>
            </a:fld>
            <a:endParaRPr lang="en-US" dirty="0"/>
          </a:p>
        </p:txBody>
      </p:sp>
      <p:pic>
        <p:nvPicPr>
          <p:cNvPr id="5" name="Picture 4" descr="VTSS Logo" title="Decorative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6248400"/>
            <a:ext cx="1181099" cy="523514"/>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1450" y="6212977"/>
            <a:ext cx="1181099" cy="523514"/>
          </a:xfrm>
          <a:prstGeom prst="rect">
            <a:avLst/>
          </a:prstGeom>
        </p:spPr>
      </p:pic>
    </p:spTree>
    <p:extLst>
      <p:ext uri="{BB962C8B-B14F-4D97-AF65-F5344CB8AC3E}">
        <p14:creationId xmlns:p14="http://schemas.microsoft.com/office/powerpoint/2010/main" val="13986298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_No_VTSS">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A81B35-F93F-4F39-967E-1582FAB61908}" type="slidenum">
              <a:rPr lang="en-US" smtClean="0"/>
              <a:t>‹#›</a:t>
            </a:fld>
            <a:endParaRPr lang="en-US" dirty="0"/>
          </a:p>
        </p:txBody>
      </p:sp>
    </p:spTree>
    <p:extLst>
      <p:ext uri="{BB962C8B-B14F-4D97-AF65-F5344CB8AC3E}">
        <p14:creationId xmlns:p14="http://schemas.microsoft.com/office/powerpoint/2010/main" val="5397764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Decorative image of kids smiling"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3765"/>
            <a:ext cx="9147018" cy="2215293"/>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dirty="0"/>
          </a:p>
        </p:txBody>
      </p:sp>
      <p:pic>
        <p:nvPicPr>
          <p:cNvPr id="9" name="Picture 8" descr="Decorative image - VTSS Logo&#10;" title="VTS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7445" y="152400"/>
            <a:ext cx="2922548" cy="1295400"/>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3765"/>
            <a:ext cx="9147018" cy="22152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7445" y="152400"/>
            <a:ext cx="2922548" cy="1295400"/>
          </a:xfrm>
          <a:prstGeom prst="rect">
            <a:avLst/>
          </a:prstGeom>
        </p:spPr>
      </p:pic>
    </p:spTree>
    <p:extLst>
      <p:ext uri="{BB962C8B-B14F-4D97-AF65-F5344CB8AC3E}">
        <p14:creationId xmlns:p14="http://schemas.microsoft.com/office/powerpoint/2010/main" val="1518473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a:solidFill>
            <a:schemeClr val="bg1"/>
          </a:solidFill>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solidFill>
            <a:schemeClr val="bg1"/>
          </a:solidFill>
          <a:ln w="38100">
            <a:solidFill>
              <a:schemeClr val="accent5"/>
            </a:solidFill>
            <a:prstDash val="dash"/>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solidFill>
            <a:schemeClr val="accent1">
              <a:lumMod val="20000"/>
              <a:lumOff val="80000"/>
            </a:schemeClr>
          </a:solidFill>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dirty="0"/>
          </a:p>
        </p:txBody>
      </p:sp>
      <p:sp>
        <p:nvSpPr>
          <p:cNvPr id="8" name="Rectangle 7"/>
          <p:cNvSpPr/>
          <p:nvPr/>
        </p:nvSpPr>
        <p:spPr>
          <a:xfrm>
            <a:off x="457200" y="273362"/>
            <a:ext cx="457200" cy="1161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VTSS Logo" title="Decorative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1" y="6291443"/>
            <a:ext cx="1181099" cy="523514"/>
          </a:xfrm>
          <a:prstGeom prst="rect">
            <a:avLst/>
          </a:prstGeom>
        </p:spPr>
      </p:pic>
      <p:sp>
        <p:nvSpPr>
          <p:cNvPr id="10" name="Rectangle 9"/>
          <p:cNvSpPr/>
          <p:nvPr userDrawn="1"/>
        </p:nvSpPr>
        <p:spPr>
          <a:xfrm>
            <a:off x="457200" y="273362"/>
            <a:ext cx="457200" cy="1161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1450" y="6212977"/>
            <a:ext cx="1181099" cy="523514"/>
          </a:xfrm>
          <a:prstGeom prst="rect">
            <a:avLst/>
          </a:prstGeom>
        </p:spPr>
      </p:pic>
    </p:spTree>
    <p:extLst>
      <p:ext uri="{BB962C8B-B14F-4D97-AF65-F5344CB8AC3E}">
        <p14:creationId xmlns:p14="http://schemas.microsoft.com/office/powerpoint/2010/main" val="8958730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0" y="4800600"/>
            <a:ext cx="4535488" cy="566738"/>
          </a:xfrm>
          <a:solidFill>
            <a:schemeClr val="bg1"/>
          </a:solidFill>
          <a:ln w="28575">
            <a:noFill/>
          </a:ln>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solidFill>
            <a:schemeClr val="bg1"/>
          </a:solidFill>
          <a:ln w="57150">
            <a:solidFill>
              <a:schemeClr val="accent5"/>
            </a:solidFill>
            <a:prstDash val="dash"/>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dirty="0"/>
          </a:p>
        </p:txBody>
      </p:sp>
      <p:pic>
        <p:nvPicPr>
          <p:cNvPr id="8" name="Picture 7" descr="VTSS Logo" title="Decorative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7" y="6299850"/>
            <a:ext cx="1181099" cy="523514"/>
          </a:xfrm>
          <a:prstGeom prst="rect">
            <a:avLst/>
          </a:prstGeom>
        </p:spPr>
      </p:pic>
      <p:sp>
        <p:nvSpPr>
          <p:cNvPr id="10" name="Rectangle 9"/>
          <p:cNvSpPr/>
          <p:nvPr/>
        </p:nvSpPr>
        <p:spPr>
          <a:xfrm>
            <a:off x="1828800" y="4800600"/>
            <a:ext cx="914400" cy="609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828800" y="5368925"/>
            <a:ext cx="5449888" cy="804862"/>
          </a:xfrm>
          <a:solidFill>
            <a:schemeClr val="tx2">
              <a:lumMod val="10000"/>
              <a:lumOff val="90000"/>
            </a:schemeClr>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1450" y="6212977"/>
            <a:ext cx="1181099" cy="523514"/>
          </a:xfrm>
          <a:prstGeom prst="rect">
            <a:avLst/>
          </a:prstGeom>
        </p:spPr>
      </p:pic>
      <p:sp>
        <p:nvSpPr>
          <p:cNvPr id="12" name="Rectangle 11"/>
          <p:cNvSpPr/>
          <p:nvPr userDrawn="1"/>
        </p:nvSpPr>
        <p:spPr>
          <a:xfrm>
            <a:off x="1828800" y="4800600"/>
            <a:ext cx="9144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39719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dirty="0"/>
          </a:p>
        </p:txBody>
      </p:sp>
    </p:spTree>
    <p:extLst>
      <p:ext uri="{BB962C8B-B14F-4D97-AF65-F5344CB8AC3E}">
        <p14:creationId xmlns:p14="http://schemas.microsoft.com/office/powerpoint/2010/main" val="1538215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dirty="0"/>
          </a:p>
        </p:txBody>
      </p:sp>
    </p:spTree>
    <p:extLst>
      <p:ext uri="{BB962C8B-B14F-4D97-AF65-F5344CB8AC3E}">
        <p14:creationId xmlns:p14="http://schemas.microsoft.com/office/powerpoint/2010/main" val="2330526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88359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One Content">
    <p:spTree>
      <p:nvGrpSpPr>
        <p:cNvPr id="1" name=""/>
        <p:cNvGrpSpPr/>
        <p:nvPr/>
      </p:nvGrpSpPr>
      <p:grpSpPr>
        <a:xfrm>
          <a:off x="0" y="0"/>
          <a:ext cx="0" cy="0"/>
          <a:chOff x="0" y="0"/>
          <a:chExt cx="0" cy="0"/>
        </a:xfrm>
      </p:grpSpPr>
      <p:sp>
        <p:nvSpPr>
          <p:cNvPr id="11" name="Rectangle 10"/>
          <p:cNvSpPr/>
          <p:nvPr userDrawn="1"/>
        </p:nvSpPr>
        <p:spPr>
          <a:xfrm>
            <a:off x="457200" y="1600200"/>
            <a:ext cx="8229600" cy="33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43200" y="256814"/>
            <a:ext cx="5943600" cy="1143000"/>
          </a:xfrm>
          <a:solidFill>
            <a:schemeClr val="accent5">
              <a:alpha val="68000"/>
            </a:schemeClr>
          </a:solidFill>
          <a:ln w="28575">
            <a:solidFill>
              <a:schemeClr val="accent5"/>
            </a:solidFill>
            <a:prstDash val="solid"/>
          </a:ln>
        </p:spPr>
        <p:txBody>
          <a:bodyPr>
            <a:noAutofit/>
          </a:bodyPr>
          <a:lstStyle>
            <a:lvl1pPr>
              <a:defRPr sz="3800">
                <a:solidFill>
                  <a:schemeClr val="accent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3702674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One Content">
    <p:spTree>
      <p:nvGrpSpPr>
        <p:cNvPr id="1" name=""/>
        <p:cNvGrpSpPr/>
        <p:nvPr/>
      </p:nvGrpSpPr>
      <p:grpSpPr>
        <a:xfrm>
          <a:off x="0" y="0"/>
          <a:ext cx="0" cy="0"/>
          <a:chOff x="0" y="0"/>
          <a:chExt cx="0" cy="0"/>
        </a:xfrm>
      </p:grpSpPr>
      <p:sp>
        <p:nvSpPr>
          <p:cNvPr id="11" name="Rectangle 10"/>
          <p:cNvSpPr/>
          <p:nvPr userDrawn="1"/>
        </p:nvSpPr>
        <p:spPr>
          <a:xfrm>
            <a:off x="457200" y="1600200"/>
            <a:ext cx="8229600" cy="33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43200" y="256814"/>
            <a:ext cx="5943600" cy="1143000"/>
          </a:xfrm>
          <a:solidFill>
            <a:schemeClr val="accent5">
              <a:alpha val="68000"/>
            </a:schemeClr>
          </a:solidFill>
          <a:ln w="28575">
            <a:solidFill>
              <a:schemeClr val="accent5"/>
            </a:solidFill>
            <a:prstDash val="solid"/>
          </a:ln>
        </p:spPr>
        <p:txBody>
          <a:bodyPr>
            <a:noAutofit/>
          </a:bodyPr>
          <a:lstStyle>
            <a:lvl1pPr>
              <a:defRPr sz="3800">
                <a:solidFill>
                  <a:schemeClr val="accent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2198059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One Content">
    <p:spTree>
      <p:nvGrpSpPr>
        <p:cNvPr id="1" name=""/>
        <p:cNvGrpSpPr/>
        <p:nvPr/>
      </p:nvGrpSpPr>
      <p:grpSpPr>
        <a:xfrm>
          <a:off x="0" y="0"/>
          <a:ext cx="0" cy="0"/>
          <a:chOff x="0" y="0"/>
          <a:chExt cx="0" cy="0"/>
        </a:xfrm>
      </p:grpSpPr>
      <p:sp>
        <p:nvSpPr>
          <p:cNvPr id="11" name="Rectangle 10"/>
          <p:cNvSpPr/>
          <p:nvPr userDrawn="1"/>
        </p:nvSpPr>
        <p:spPr>
          <a:xfrm>
            <a:off x="457200" y="1600200"/>
            <a:ext cx="8229600" cy="33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43200" y="256814"/>
            <a:ext cx="5943600" cy="1143000"/>
          </a:xfrm>
          <a:solidFill>
            <a:schemeClr val="accent5">
              <a:alpha val="68000"/>
            </a:schemeClr>
          </a:solidFill>
          <a:ln w="28575">
            <a:solidFill>
              <a:schemeClr val="accent5"/>
            </a:solidFill>
            <a:prstDash val="solid"/>
          </a:ln>
        </p:spPr>
        <p:txBody>
          <a:bodyPr>
            <a:noAutofit/>
          </a:bodyPr>
          <a:lstStyle>
            <a:lvl1pPr>
              <a:defRPr sz="3800">
                <a:solidFill>
                  <a:schemeClr val="accent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243038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408488550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20105301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descr="Decorative image of teenage students sitting around a table"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73765"/>
            <a:ext cx="9147016" cy="2215293"/>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7445" y="152400"/>
            <a:ext cx="2922548" cy="1295400"/>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73765"/>
            <a:ext cx="9147016" cy="22152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7445" y="152400"/>
            <a:ext cx="2922548" cy="1295400"/>
          </a:xfrm>
          <a:prstGeom prst="rect">
            <a:avLst/>
          </a:prstGeom>
        </p:spPr>
      </p:pic>
    </p:spTree>
    <p:extLst>
      <p:ext uri="{BB962C8B-B14F-4D97-AF65-F5344CB8AC3E}">
        <p14:creationId xmlns:p14="http://schemas.microsoft.com/office/powerpoint/2010/main" val="172599911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21888079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223941897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76713390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314196358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64714637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12379483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9381253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11592608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98411578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10494249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descr="Decorative image of professionals around a computer"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73765"/>
            <a:ext cx="9147016" cy="2215293"/>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7445" y="152400"/>
            <a:ext cx="2922548" cy="1295400"/>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73765"/>
            <a:ext cx="9147016" cy="22152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7445" y="152400"/>
            <a:ext cx="2922548" cy="1295400"/>
          </a:xfrm>
          <a:prstGeom prst="rect">
            <a:avLst/>
          </a:prstGeom>
        </p:spPr>
      </p:pic>
    </p:spTree>
    <p:extLst>
      <p:ext uri="{BB962C8B-B14F-4D97-AF65-F5344CB8AC3E}">
        <p14:creationId xmlns:p14="http://schemas.microsoft.com/office/powerpoint/2010/main" val="171591579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333959259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365004752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168647975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2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54713599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3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244384595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4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25549198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5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382929626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6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5836314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7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47145475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8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5014286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Decorative image of smiling professionals"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6854"/>
            <a:ext cx="9147018" cy="2769116"/>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7445" y="152400"/>
            <a:ext cx="2922548" cy="1295400"/>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96854"/>
            <a:ext cx="9147018" cy="276911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7445" y="152400"/>
            <a:ext cx="2922548" cy="1295400"/>
          </a:xfrm>
          <a:prstGeom prst="rect">
            <a:avLst/>
          </a:prstGeom>
        </p:spPr>
      </p:pic>
    </p:spTree>
    <p:extLst>
      <p:ext uri="{BB962C8B-B14F-4D97-AF65-F5344CB8AC3E}">
        <p14:creationId xmlns:p14="http://schemas.microsoft.com/office/powerpoint/2010/main" val="143592344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9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46378958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0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277993896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1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359937989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2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29042772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3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109085124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4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51365341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5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285614945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6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9082696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7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361884844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8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23017444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8464" y="1600200"/>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48319" y="3429000"/>
            <a:ext cx="6400800" cy="914400"/>
          </a:xfrm>
          <a:solidFill>
            <a:schemeClr val="bg1">
              <a:alpha val="68000"/>
            </a:schemeClr>
          </a:solidFill>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7445" y="152400"/>
            <a:ext cx="2922548" cy="1295400"/>
          </a:xfrm>
          <a:prstGeom prst="rect">
            <a:avLst/>
          </a:prstGeom>
        </p:spPr>
      </p:pic>
    </p:spTree>
    <p:extLst>
      <p:ext uri="{BB962C8B-B14F-4D97-AF65-F5344CB8AC3E}">
        <p14:creationId xmlns:p14="http://schemas.microsoft.com/office/powerpoint/2010/main" val="222139967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9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38894331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0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65441318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1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76453825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2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40189839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3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58216187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4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266679074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5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54920692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6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374879905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7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99228039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8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17082565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4571999"/>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dirty="0"/>
          </a:p>
        </p:txBody>
      </p:sp>
      <p:sp>
        <p:nvSpPr>
          <p:cNvPr id="2" name="Title 1"/>
          <p:cNvSpPr>
            <a:spLocks noGrp="1"/>
          </p:cNvSpPr>
          <p:nvPr>
            <p:ph type="title"/>
          </p:nvPr>
        </p:nvSpPr>
        <p:spPr>
          <a:xfrm>
            <a:off x="228600" y="228600"/>
            <a:ext cx="8686799" cy="1143000"/>
          </a:xfrm>
          <a:solidFill>
            <a:schemeClr val="accent6">
              <a:lumMod val="40000"/>
              <a:lumOff val="60000"/>
              <a:alpha val="68000"/>
            </a:schemeClr>
          </a:solidFill>
          <a:ln w="19050">
            <a:noFill/>
          </a:ln>
        </p:spPr>
        <p:txBody>
          <a:bodyPr>
            <a:normAutofit/>
          </a:bodyPr>
          <a:lstStyle>
            <a:lvl1pPr>
              <a:defRPr sz="4000">
                <a:solidFill>
                  <a:schemeClr val="accent6">
                    <a:lumMod val="50000"/>
                  </a:schemeClr>
                </a:solidFill>
              </a:defRPr>
            </a:lvl1pPr>
          </a:lstStyle>
          <a:p>
            <a:r>
              <a:rPr lang="en-US" smtClean="0"/>
              <a:t>Click to edit Master title style</a:t>
            </a:r>
            <a:endParaRPr lang="en-US" dirty="0"/>
          </a:p>
        </p:txBody>
      </p:sp>
      <p:pic>
        <p:nvPicPr>
          <p:cNvPr id="13" name="Picture 12" descr="VTSS Logo" title="Decorative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1800" y="6347802"/>
            <a:ext cx="1066800" cy="472851"/>
          </a:xfrm>
          <a:prstGeom prst="rect">
            <a:avLst/>
          </a:prstGeom>
        </p:spPr>
      </p:pic>
      <p:sp>
        <p:nvSpPr>
          <p:cNvPr id="8" name="Rectangle 7"/>
          <p:cNvSpPr/>
          <p:nvPr userDrawn="1"/>
        </p:nvSpPr>
        <p:spPr>
          <a:xfrm>
            <a:off x="228600" y="1600200"/>
            <a:ext cx="8686800" cy="508562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400" y="5943600"/>
            <a:ext cx="1447800" cy="641727"/>
          </a:xfrm>
          <a:prstGeom prst="rect">
            <a:avLst/>
          </a:prstGeom>
        </p:spPr>
      </p:pic>
    </p:spTree>
    <p:extLst>
      <p:ext uri="{BB962C8B-B14F-4D97-AF65-F5344CB8AC3E}">
        <p14:creationId xmlns:p14="http://schemas.microsoft.com/office/powerpoint/2010/main" val="406564460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9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230037769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0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377433861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1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128633326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2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54959751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3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8425693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4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220571436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5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82102242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6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312488994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7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307387268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8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32123260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dirty="0"/>
          </a:p>
        </p:txBody>
      </p:sp>
      <p:pic>
        <p:nvPicPr>
          <p:cNvPr id="9" name="Picture 8" descr="Decorative image of smiling kids" title="Decorative image"/>
          <p:cNvPicPr>
            <a:picLocks noChangeAspect="1"/>
          </p:cNvPicPr>
          <p:nvPr/>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
        <p:nvSpPr>
          <p:cNvPr id="11" name="Rectangle 10"/>
          <p:cNvSpPr/>
          <p:nvPr userDrawn="1"/>
        </p:nvSpPr>
        <p:spPr>
          <a:xfrm>
            <a:off x="457200" y="1600200"/>
            <a:ext cx="8229600" cy="33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226062390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9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217740981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0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364091026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1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77971997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2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89986649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3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87344648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4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58642406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5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51335673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6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259036905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7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197035754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8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28142656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dirty="0"/>
          </a:p>
        </p:txBody>
      </p:sp>
      <p:pic>
        <p:nvPicPr>
          <p:cNvPr id="9" name="Picture 8" descr="Decorative image of professionals around a computer" title="Decorative image"/>
          <p:cNvPicPr>
            <a:picLocks noChangeAspect="1"/>
          </p:cNvPicPr>
          <p:nvPr/>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
        <p:nvSpPr>
          <p:cNvPr id="11" name="Rectangle 10"/>
          <p:cNvSpPr/>
          <p:nvPr userDrawn="1"/>
        </p:nvSpPr>
        <p:spPr>
          <a:xfrm>
            <a:off x="457200" y="1600200"/>
            <a:ext cx="8229600" cy="33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222207234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9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193742653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0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304128318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1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418417699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2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152504065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3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400450600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74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421429707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5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225063009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76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36684555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7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24571"/>
            <a:ext cx="2362200" cy="1047029"/>
          </a:xfrm>
          <a:prstGeom prst="rect">
            <a:avLst/>
          </a:prstGeom>
        </p:spPr>
      </p:pic>
    </p:spTree>
    <p:extLst>
      <p:ext uri="{BB962C8B-B14F-4D97-AF65-F5344CB8AC3E}">
        <p14:creationId xmlns:p14="http://schemas.microsoft.com/office/powerpoint/2010/main" val="9248061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8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D74B61-87B5-4C15-AA08-BACD2EE64DB7}" type="datetimeFigureOut">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11/18/2019</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81B35-F93F-4F39-967E-1582FAB61908}" type="slidenum">
              <a:rPr kumimoji="0" lang="en-US" sz="1200" b="0" i="0" u="none" strike="noStrike" kern="1200" cap="none" spc="0" normalizeH="0" baseline="0" noProof="0" smtClean="0">
                <a:ln>
                  <a:noFill/>
                </a:ln>
                <a:solidFill>
                  <a:srgbClr val="000000">
                    <a:tint val="7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Verdana"/>
              <a:ea typeface="+mn-ea"/>
              <a:cs typeface="+mn-cs"/>
            </a:endParaRPr>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descr="VTSS Logo" title="Decorative imag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37271"/>
            <a:ext cx="2362200" cy="1047029"/>
          </a:xfrm>
          <a:prstGeom prst="rect">
            <a:avLst/>
          </a:prstGeom>
        </p:spPr>
      </p:pic>
    </p:spTree>
    <p:extLst>
      <p:ext uri="{BB962C8B-B14F-4D97-AF65-F5344CB8AC3E}">
        <p14:creationId xmlns:p14="http://schemas.microsoft.com/office/powerpoint/2010/main" val="13812878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74B61-87B5-4C15-AA08-BACD2EE64DB7}" type="datetimeFigureOut">
              <a:rPr lang="en-US" smtClean="0"/>
              <a:t>11/18/2019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81B35-F93F-4F39-967E-1582FAB61908}" type="slidenum">
              <a:rPr lang="en-US" smtClean="0"/>
              <a:t>‹#›</a:t>
            </a:fld>
            <a:endParaRPr lang="en-US" dirty="0"/>
          </a:p>
        </p:txBody>
      </p:sp>
    </p:spTree>
    <p:extLst>
      <p:ext uri="{BB962C8B-B14F-4D97-AF65-F5344CB8AC3E}">
        <p14:creationId xmlns:p14="http://schemas.microsoft.com/office/powerpoint/2010/main" val="25740979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64" r:id="rId25"/>
    <p:sldLayoutId id="2147483668" r:id="rId26"/>
    <p:sldLayoutId id="2147483667" r:id="rId27"/>
    <p:sldLayoutId id="2147483704" r:id="rId28"/>
    <p:sldLayoutId id="2147483705" r:id="rId29"/>
    <p:sldLayoutId id="2147483706" r:id="rId30"/>
    <p:sldLayoutId id="2147483728" r:id="rId31"/>
    <p:sldLayoutId id="2147483729" r:id="rId32"/>
    <p:sldLayoutId id="2147483730" r:id="rId33"/>
    <p:sldLayoutId id="2147483800" r:id="rId34"/>
    <p:sldLayoutId id="2147483801" r:id="rId35"/>
    <p:sldLayoutId id="2147483802" r:id="rId36"/>
    <p:sldLayoutId id="2147483944" r:id="rId37"/>
    <p:sldLayoutId id="2147483945" r:id="rId38"/>
    <p:sldLayoutId id="2147483946" r:id="rId39"/>
    <p:sldLayoutId id="2147483752" r:id="rId40"/>
    <p:sldLayoutId id="2147483753" r:id="rId41"/>
    <p:sldLayoutId id="2147483754" r:id="rId42"/>
    <p:sldLayoutId id="2147483776" r:id="rId43"/>
    <p:sldLayoutId id="2147483777" r:id="rId44"/>
    <p:sldLayoutId id="2147483778" r:id="rId45"/>
    <p:sldLayoutId id="2147483824" r:id="rId46"/>
    <p:sldLayoutId id="2147483825" r:id="rId47"/>
    <p:sldLayoutId id="2147483826" r:id="rId48"/>
    <p:sldLayoutId id="2147483872" r:id="rId49"/>
    <p:sldLayoutId id="2147483873" r:id="rId50"/>
    <p:sldLayoutId id="2147483874" r:id="rId51"/>
    <p:sldLayoutId id="2147483896" r:id="rId52"/>
    <p:sldLayoutId id="2147483897" r:id="rId53"/>
    <p:sldLayoutId id="2147483898" r:id="rId54"/>
    <p:sldLayoutId id="2147484160" r:id="rId55"/>
    <p:sldLayoutId id="2147484161" r:id="rId56"/>
    <p:sldLayoutId id="2147484162" r:id="rId57"/>
    <p:sldLayoutId id="2147484184" r:id="rId58"/>
    <p:sldLayoutId id="2147484185" r:id="rId59"/>
    <p:sldLayoutId id="2147484186" r:id="rId60"/>
    <p:sldLayoutId id="2147484232" r:id="rId61"/>
    <p:sldLayoutId id="2147484233" r:id="rId62"/>
    <p:sldLayoutId id="2147484234" r:id="rId63"/>
    <p:sldLayoutId id="2147484256" r:id="rId64"/>
    <p:sldLayoutId id="2147484257" r:id="rId65"/>
    <p:sldLayoutId id="2147484258" r:id="rId66"/>
    <p:sldLayoutId id="2147484208" r:id="rId67"/>
    <p:sldLayoutId id="2147484209" r:id="rId68"/>
    <p:sldLayoutId id="2147484210" r:id="rId69"/>
    <p:sldLayoutId id="2147484280" r:id="rId70"/>
    <p:sldLayoutId id="2147484281" r:id="rId71"/>
    <p:sldLayoutId id="2147484282" r:id="rId72"/>
    <p:sldLayoutId id="2147484352" r:id="rId73"/>
    <p:sldLayoutId id="2147484353" r:id="rId74"/>
    <p:sldLayoutId id="2147484354" r:id="rId75"/>
    <p:sldLayoutId id="2147483920" r:id="rId76"/>
    <p:sldLayoutId id="2147483921" r:id="rId77"/>
    <p:sldLayoutId id="2147483922" r:id="rId78"/>
    <p:sldLayoutId id="2147484400" r:id="rId79"/>
    <p:sldLayoutId id="2147484401" r:id="rId80"/>
    <p:sldLayoutId id="2147484402" r:id="rId81"/>
    <p:sldLayoutId id="2147483992" r:id="rId82"/>
    <p:sldLayoutId id="2147483993" r:id="rId83"/>
    <p:sldLayoutId id="2147483994" r:id="rId84"/>
    <p:sldLayoutId id="2147484016" r:id="rId85"/>
    <p:sldLayoutId id="2147484017" r:id="rId86"/>
    <p:sldLayoutId id="2147484018" r:id="rId87"/>
    <p:sldLayoutId id="2147484040" r:id="rId88"/>
    <p:sldLayoutId id="2147484041" r:id="rId89"/>
    <p:sldLayoutId id="2147484042" r:id="rId90"/>
    <p:sldLayoutId id="2147484088" r:id="rId91"/>
    <p:sldLayoutId id="2147484089" r:id="rId92"/>
    <p:sldLayoutId id="2147484090" r:id="rId93"/>
    <p:sldLayoutId id="2147484112" r:id="rId94"/>
    <p:sldLayoutId id="2147484113" r:id="rId95"/>
    <p:sldLayoutId id="2147484114" r:id="rId96"/>
    <p:sldLayoutId id="2147484136" r:id="rId97"/>
    <p:sldLayoutId id="2147484137" r:id="rId98"/>
    <p:sldLayoutId id="2147484138" r:id="rId99"/>
    <p:sldLayoutId id="2147484424" r:id="rId100"/>
    <p:sldLayoutId id="2147484425" r:id="rId101"/>
    <p:sldLayoutId id="2147484426" r:id="rId102"/>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71154"/>
            <a:ext cx="8382000" cy="1470025"/>
          </a:xfrm>
        </p:spPr>
        <p:txBody>
          <a:bodyPr/>
          <a:lstStyle/>
          <a:p>
            <a:r>
              <a:rPr lang="en-US" dirty="0"/>
              <a:t>Welcome to </a:t>
            </a:r>
            <a:r>
              <a:rPr lang="en-US" dirty="0" smtClean="0"/>
              <a:t>Strand #1</a:t>
            </a:r>
            <a:r>
              <a:rPr lang="en-US" dirty="0"/>
              <a:t>!</a:t>
            </a:r>
          </a:p>
        </p:txBody>
      </p:sp>
      <p:sp>
        <p:nvSpPr>
          <p:cNvPr id="3" name="Subtitle 2"/>
          <p:cNvSpPr>
            <a:spLocks noGrp="1"/>
          </p:cNvSpPr>
          <p:nvPr>
            <p:ph type="subTitle" idx="1"/>
          </p:nvPr>
        </p:nvSpPr>
        <p:spPr/>
        <p:txBody>
          <a:bodyPr>
            <a:normAutofit fontScale="92500" lnSpcReduction="10000"/>
          </a:bodyPr>
          <a:lstStyle/>
          <a:p>
            <a:r>
              <a:rPr lang="en-US" dirty="0" smtClean="0"/>
              <a:t>Data-Informed </a:t>
            </a:r>
            <a:r>
              <a:rPr lang="en-US" dirty="0"/>
              <a:t>Decision </a:t>
            </a:r>
            <a:r>
              <a:rPr lang="en-US" dirty="0" smtClean="0"/>
              <a:t>Making</a:t>
            </a:r>
            <a:r>
              <a:rPr lang="mr-IN" dirty="0" smtClean="0"/>
              <a:t>…</a:t>
            </a:r>
            <a:r>
              <a:rPr lang="en-US" dirty="0" smtClean="0"/>
              <a:t>or is it?</a:t>
            </a:r>
            <a:endParaRPr lang="en-US" dirty="0"/>
          </a:p>
        </p:txBody>
      </p:sp>
    </p:spTree>
    <p:extLst>
      <p:ext uri="{BB962C8B-B14F-4D97-AF65-F5344CB8AC3E}">
        <p14:creationId xmlns:p14="http://schemas.microsoft.com/office/powerpoint/2010/main" val="4192713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671154"/>
            <a:ext cx="7657346" cy="1470025"/>
          </a:xfrm>
        </p:spPr>
        <p:txBody>
          <a:bodyPr/>
          <a:lstStyle/>
          <a:p>
            <a:r>
              <a:rPr lang="en-US" dirty="0" smtClean="0"/>
              <a:t>Learning Informed Decision Making</a:t>
            </a:r>
            <a:endParaRPr lang="en-US" dirty="0"/>
          </a:p>
        </p:txBody>
      </p:sp>
    </p:spTree>
    <p:extLst>
      <p:ext uri="{BB962C8B-B14F-4D97-AF65-F5344CB8AC3E}">
        <p14:creationId xmlns:p14="http://schemas.microsoft.com/office/powerpoint/2010/main" val="1743260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5878"/>
            </a:solidFill>
          </a:ln>
        </p:spPr>
        <p:txBody>
          <a:bodyPr/>
          <a:lstStyle/>
          <a:p>
            <a:r>
              <a:rPr lang="en-US" dirty="0"/>
              <a:t>A Culture of Inquiry</a:t>
            </a:r>
          </a:p>
        </p:txBody>
      </p:sp>
      <p:sp>
        <p:nvSpPr>
          <p:cNvPr id="3" name="Content Placeholder 2"/>
          <p:cNvSpPr>
            <a:spLocks noGrp="1"/>
          </p:cNvSpPr>
          <p:nvPr>
            <p:ph sz="half" idx="1"/>
          </p:nvPr>
        </p:nvSpPr>
        <p:spPr/>
        <p:txBody>
          <a:bodyPr>
            <a:normAutofit lnSpcReduction="10000"/>
          </a:bodyPr>
          <a:lstStyle/>
          <a:p>
            <a:r>
              <a:rPr lang="en-US" dirty="0" smtClean="0"/>
              <a:t>When </a:t>
            </a:r>
            <a:r>
              <a:rPr lang="en-US" dirty="0"/>
              <a:t>we implement data-informed decision-making well, it can become a tool for professional learning.  </a:t>
            </a:r>
          </a:p>
          <a:p>
            <a:r>
              <a:rPr lang="en-US" dirty="0"/>
              <a:t>In the right conditions, data analysis and problem-solving should stimulate curiosity, questions, dialogue, investigation, </a:t>
            </a:r>
            <a:r>
              <a:rPr lang="en-US" dirty="0" smtClean="0"/>
              <a:t>innovation, </a:t>
            </a:r>
            <a:r>
              <a:rPr lang="en-US" b="1" u="sng" dirty="0" smtClean="0"/>
              <a:t>LEARNING</a:t>
            </a:r>
            <a:r>
              <a:rPr lang="en-US" b="1" dirty="0"/>
              <a:t>, and </a:t>
            </a:r>
            <a:r>
              <a:rPr lang="en-US" b="1" u="sng" dirty="0"/>
              <a:t>CHANGE</a:t>
            </a:r>
            <a:r>
              <a:rPr lang="en-US" dirty="0"/>
              <a:t> (among adults).</a:t>
            </a:r>
          </a:p>
        </p:txBody>
      </p:sp>
    </p:spTree>
    <p:extLst>
      <p:ext uri="{BB962C8B-B14F-4D97-AF65-F5344CB8AC3E}">
        <p14:creationId xmlns:p14="http://schemas.microsoft.com/office/powerpoint/2010/main" val="4253284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600201"/>
            <a:ext cx="8229600" cy="4419599"/>
          </a:xfrm>
        </p:spPr>
        <p:txBody>
          <a:bodyPr/>
          <a:lstStyle/>
          <a:p>
            <a:pPr marL="0" indent="0">
              <a:buNone/>
            </a:pPr>
            <a:r>
              <a:rPr lang="en-US" sz="2800" dirty="0"/>
              <a:t>“Conceptual change happens when people make their current beliefs explicit, subject them to scrutiny from themselves and others, consider how new information either fits or challenges their existing beliefs, and then make permanent changes to what they know and do.”</a:t>
            </a:r>
          </a:p>
          <a:p>
            <a:pPr marL="0" indent="0">
              <a:buNone/>
            </a:pPr>
            <a:endParaRPr lang="en-US" sz="2800" dirty="0"/>
          </a:p>
          <a:p>
            <a:pPr marL="0" indent="0">
              <a:buNone/>
            </a:pPr>
            <a:r>
              <a:rPr lang="en-US" sz="1800" dirty="0"/>
              <a:t>Katz, S. &amp; Dack, L.A. (2013) </a:t>
            </a:r>
            <a:r>
              <a:rPr lang="en-US" sz="1800" i="1" dirty="0"/>
              <a:t>Intentional Interruptions: Breaking Down Learning Barriers to Transform Practice (</a:t>
            </a:r>
            <a:r>
              <a:rPr lang="en-US" sz="1800" dirty="0"/>
              <a:t>p. 7)</a:t>
            </a:r>
          </a:p>
          <a:p>
            <a:endParaRPr lang="en-US" dirty="0"/>
          </a:p>
        </p:txBody>
      </p:sp>
      <p:sp>
        <p:nvSpPr>
          <p:cNvPr id="3" name="Title 2"/>
          <p:cNvSpPr>
            <a:spLocks noGrp="1"/>
          </p:cNvSpPr>
          <p:nvPr>
            <p:ph type="title"/>
          </p:nvPr>
        </p:nvSpPr>
        <p:spPr/>
        <p:txBody>
          <a:bodyPr>
            <a:normAutofit fontScale="90000"/>
          </a:bodyPr>
          <a:lstStyle/>
          <a:p>
            <a:r>
              <a:rPr lang="en-US" dirty="0">
                <a:solidFill>
                  <a:schemeClr val="tx1"/>
                </a:solidFill>
              </a:rPr>
              <a:t>Solving problems requires </a:t>
            </a:r>
            <a:r>
              <a:rPr lang="en-US" dirty="0" smtClean="0">
                <a:solidFill>
                  <a:schemeClr val="tx1"/>
                </a:solidFill>
              </a:rPr>
              <a:t>change.</a:t>
            </a:r>
            <a:endParaRPr lang="en-US" dirty="0"/>
          </a:p>
        </p:txBody>
      </p:sp>
    </p:spTree>
    <p:extLst>
      <p:ext uri="{BB962C8B-B14F-4D97-AF65-F5344CB8AC3E}">
        <p14:creationId xmlns:p14="http://schemas.microsoft.com/office/powerpoint/2010/main" val="1906746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How does the team make this shift?</a:t>
            </a:r>
          </a:p>
        </p:txBody>
      </p:sp>
      <p:sp>
        <p:nvSpPr>
          <p:cNvPr id="4" name="Text Placeholder 3"/>
          <p:cNvSpPr>
            <a:spLocks noGrp="1"/>
          </p:cNvSpPr>
          <p:nvPr>
            <p:ph type="body" idx="1"/>
          </p:nvPr>
        </p:nvSpPr>
        <p:spPr/>
        <p:txBody>
          <a:bodyPr/>
          <a:lstStyle/>
          <a:p>
            <a:r>
              <a:rPr lang="en-US" sz="1800" dirty="0" smtClean="0"/>
              <a:t>Problem solving team already…</a:t>
            </a:r>
            <a:endParaRPr lang="en-US" sz="1800" dirty="0"/>
          </a:p>
        </p:txBody>
      </p:sp>
      <p:sp>
        <p:nvSpPr>
          <p:cNvPr id="2" name="Content Placeholder 1"/>
          <p:cNvSpPr>
            <a:spLocks noGrp="1"/>
          </p:cNvSpPr>
          <p:nvPr>
            <p:ph sz="half" idx="2"/>
          </p:nvPr>
        </p:nvSpPr>
        <p:spPr/>
        <p:txBody>
          <a:bodyPr/>
          <a:lstStyle/>
          <a:p>
            <a:r>
              <a:rPr lang="en-US" sz="2000" dirty="0"/>
              <a:t>Use evidence to clearly define problems</a:t>
            </a:r>
          </a:p>
          <a:p>
            <a:r>
              <a:rPr lang="en-US" sz="2000" dirty="0"/>
              <a:t>Collaborate to study impact and effectiveness of instruction</a:t>
            </a:r>
          </a:p>
          <a:p>
            <a:r>
              <a:rPr lang="en-US" sz="2000" dirty="0"/>
              <a:t>Hypothesize why things happen as they do</a:t>
            </a:r>
          </a:p>
          <a:p>
            <a:r>
              <a:rPr lang="en-US" sz="2000" dirty="0"/>
              <a:t>Brainstorm possible solutions &amp; define success</a:t>
            </a:r>
          </a:p>
          <a:p>
            <a:r>
              <a:rPr lang="en-US" sz="2000" dirty="0"/>
              <a:t>Monitor solutions</a:t>
            </a:r>
          </a:p>
          <a:p>
            <a:endParaRPr lang="en-US" dirty="0"/>
          </a:p>
        </p:txBody>
      </p:sp>
      <p:sp>
        <p:nvSpPr>
          <p:cNvPr id="5" name="Text Placeholder 4"/>
          <p:cNvSpPr>
            <a:spLocks noGrp="1"/>
          </p:cNvSpPr>
          <p:nvPr>
            <p:ph type="body" sz="quarter" idx="3"/>
          </p:nvPr>
        </p:nvSpPr>
        <p:spPr>
          <a:xfrm>
            <a:off x="5105400" y="1535113"/>
            <a:ext cx="4038600" cy="639762"/>
          </a:xfrm>
        </p:spPr>
        <p:txBody>
          <a:bodyPr>
            <a:noAutofit/>
          </a:bodyPr>
          <a:lstStyle/>
          <a:p>
            <a:r>
              <a:rPr lang="en-US" sz="1700" dirty="0"/>
              <a:t>And can function like learning communities if they also…</a:t>
            </a:r>
          </a:p>
        </p:txBody>
      </p:sp>
      <p:sp>
        <p:nvSpPr>
          <p:cNvPr id="6" name="Content Placeholder 5"/>
          <p:cNvSpPr>
            <a:spLocks noGrp="1"/>
          </p:cNvSpPr>
          <p:nvPr>
            <p:ph sz="quarter" idx="4"/>
          </p:nvPr>
        </p:nvSpPr>
        <p:spPr>
          <a:xfrm>
            <a:off x="4648200" y="2174874"/>
            <a:ext cx="4038600" cy="4378325"/>
          </a:xfrm>
        </p:spPr>
        <p:txBody>
          <a:bodyPr/>
          <a:lstStyle/>
          <a:p>
            <a:r>
              <a:rPr lang="en-US" sz="1900" dirty="0"/>
              <a:t>Align their problem-solving to school-wide goals for student (and teacher!) learning</a:t>
            </a:r>
          </a:p>
          <a:p>
            <a:r>
              <a:rPr lang="en-US" sz="1900" dirty="0"/>
              <a:t>Have the autonomy to pose questions and prioritize the learning challenges that matter most to them</a:t>
            </a:r>
          </a:p>
          <a:p>
            <a:r>
              <a:rPr lang="en-US" sz="1900" dirty="0"/>
              <a:t>Collaborate with stakeholders to brainstorm solutions and define points of fidelity and flexibility</a:t>
            </a:r>
          </a:p>
          <a:p>
            <a:r>
              <a:rPr lang="en-US" sz="1900" dirty="0"/>
              <a:t>Reflect on permanent changes to practice</a:t>
            </a:r>
          </a:p>
          <a:p>
            <a:endParaRPr lang="en-US" dirty="0"/>
          </a:p>
        </p:txBody>
      </p:sp>
    </p:spTree>
    <p:extLst>
      <p:ext uri="{BB962C8B-B14F-4D97-AF65-F5344CB8AC3E}">
        <p14:creationId xmlns:p14="http://schemas.microsoft.com/office/powerpoint/2010/main" val="4076797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See your state VTSS Systems Coach for access to the Leader Learning Teams video.</a:t>
            </a:r>
            <a:endParaRPr lang="en-US" dirty="0"/>
          </a:p>
        </p:txBody>
      </p:sp>
      <p:sp>
        <p:nvSpPr>
          <p:cNvPr id="3" name="Title 2"/>
          <p:cNvSpPr>
            <a:spLocks noGrp="1"/>
          </p:cNvSpPr>
          <p:nvPr>
            <p:ph type="title"/>
          </p:nvPr>
        </p:nvSpPr>
        <p:spPr/>
        <p:txBody>
          <a:bodyPr/>
          <a:lstStyle/>
          <a:p>
            <a:r>
              <a:rPr lang="en-US" dirty="0" smtClean="0">
                <a:solidFill>
                  <a:srgbClr val="000000"/>
                </a:solidFill>
              </a:rPr>
              <a:t>Leader Learning Teams</a:t>
            </a:r>
            <a:endParaRPr lang="en-US" dirty="0">
              <a:solidFill>
                <a:srgbClr val="000000"/>
              </a:solidFill>
            </a:endParaRPr>
          </a:p>
        </p:txBody>
      </p:sp>
    </p:spTree>
    <p:extLst>
      <p:ext uri="{BB962C8B-B14F-4D97-AF65-F5344CB8AC3E}">
        <p14:creationId xmlns:p14="http://schemas.microsoft.com/office/powerpoint/2010/main" val="2102510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600201"/>
            <a:ext cx="8229600" cy="4876799"/>
          </a:xfrm>
        </p:spPr>
        <p:txBody>
          <a:bodyPr/>
          <a:lstStyle/>
          <a:p>
            <a:r>
              <a:rPr lang="en-US" sz="2800" dirty="0"/>
              <a:t>We start with data </a:t>
            </a:r>
            <a:r>
              <a:rPr lang="mr-IN" sz="2800" dirty="0"/>
              <a:t>–</a:t>
            </a:r>
            <a:r>
              <a:rPr lang="en-US" sz="2800" dirty="0"/>
              <a:t> as a tool for stimulating our curiosity!</a:t>
            </a:r>
          </a:p>
          <a:p>
            <a:endParaRPr lang="en-US" sz="2800" dirty="0"/>
          </a:p>
          <a:p>
            <a:r>
              <a:rPr lang="en-US" sz="2800" i="1" dirty="0"/>
              <a:t>Effective</a:t>
            </a:r>
            <a:r>
              <a:rPr lang="en-US" sz="2800" dirty="0"/>
              <a:t> </a:t>
            </a:r>
            <a:r>
              <a:rPr lang="en-US" sz="2800" i="1" dirty="0"/>
              <a:t>and efficient </a:t>
            </a:r>
            <a:r>
              <a:rPr lang="en-US" sz="2800" b="1" dirty="0"/>
              <a:t>decision-making systems </a:t>
            </a:r>
            <a:r>
              <a:rPr lang="en-US" sz="2800" dirty="0"/>
              <a:t>start with strong meeting foundations and the development of an integrated data dashboard. </a:t>
            </a:r>
          </a:p>
          <a:p>
            <a:endParaRPr lang="en-US" sz="2800" dirty="0"/>
          </a:p>
          <a:p>
            <a:r>
              <a:rPr lang="en-US" sz="2800" dirty="0"/>
              <a:t>The process can only be strong and effective </a:t>
            </a:r>
            <a:r>
              <a:rPr lang="en-US" sz="2800" b="1" dirty="0"/>
              <a:t>if it is well-informed</a:t>
            </a:r>
            <a:r>
              <a:rPr lang="en-US" sz="2800" dirty="0" smtClean="0"/>
              <a:t>.</a:t>
            </a:r>
            <a:endParaRPr lang="en-US" sz="2800" dirty="0"/>
          </a:p>
        </p:txBody>
      </p:sp>
      <p:sp>
        <p:nvSpPr>
          <p:cNvPr id="3" name="Title 2"/>
          <p:cNvSpPr>
            <a:spLocks noGrp="1"/>
          </p:cNvSpPr>
          <p:nvPr>
            <p:ph type="title"/>
          </p:nvPr>
        </p:nvSpPr>
        <p:spPr/>
        <p:txBody>
          <a:bodyPr/>
          <a:lstStyle/>
          <a:p>
            <a:r>
              <a:rPr lang="en-US" dirty="0" smtClean="0">
                <a:solidFill>
                  <a:srgbClr val="000000"/>
                </a:solidFill>
              </a:rPr>
              <a:t>What will we know?</a:t>
            </a:r>
            <a:endParaRPr lang="en-US" dirty="0">
              <a:solidFill>
                <a:srgbClr val="000000"/>
              </a:solidFill>
            </a:endParaRPr>
          </a:p>
        </p:txBody>
      </p:sp>
    </p:spTree>
    <p:extLst>
      <p:ext uri="{BB962C8B-B14F-4D97-AF65-F5344CB8AC3E}">
        <p14:creationId xmlns:p14="http://schemas.microsoft.com/office/powerpoint/2010/main" val="3583786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Making Decisions:</a:t>
            </a:r>
            <a:endParaRPr lang="en-US" sz="2400" dirty="0"/>
          </a:p>
        </p:txBody>
      </p:sp>
      <p:sp>
        <p:nvSpPr>
          <p:cNvPr id="3" name="Content Placeholder 2"/>
          <p:cNvSpPr>
            <a:spLocks noGrp="1"/>
          </p:cNvSpPr>
          <p:nvPr>
            <p:ph idx="1"/>
          </p:nvPr>
        </p:nvSpPr>
        <p:spPr/>
        <p:txBody>
          <a:bodyPr/>
          <a:lstStyle/>
          <a:p>
            <a:r>
              <a:rPr lang="en-US" sz="2700" dirty="0"/>
              <a:t>Study data at the division and school-wide level as needed</a:t>
            </a:r>
          </a:p>
          <a:p>
            <a:r>
              <a:rPr lang="en-US" sz="2700" dirty="0"/>
              <a:t>Define problems very specifically because they </a:t>
            </a:r>
            <a:r>
              <a:rPr lang="en-US" sz="2700" b="1" dirty="0"/>
              <a:t>focus on the system </a:t>
            </a:r>
            <a:r>
              <a:rPr lang="en-US" sz="2700" dirty="0"/>
              <a:t>(what coordinated work by adults will enhance the success of all students?)</a:t>
            </a:r>
            <a:r>
              <a:rPr lang="en-US" sz="2700" b="1" dirty="0"/>
              <a:t> </a:t>
            </a:r>
          </a:p>
          <a:p>
            <a:r>
              <a:rPr lang="en-US" sz="2700" dirty="0"/>
              <a:t>Leverage evidence-based practices AS SOLUTIONS to problems </a:t>
            </a:r>
            <a:r>
              <a:rPr lang="mr-IN" sz="2700" dirty="0"/>
              <a:t>–</a:t>
            </a:r>
            <a:r>
              <a:rPr lang="en-US" sz="2700" dirty="0"/>
              <a:t> assess - reflect</a:t>
            </a:r>
          </a:p>
          <a:p>
            <a:endParaRPr lang="en-US" dirty="0"/>
          </a:p>
        </p:txBody>
      </p:sp>
      <p:sp>
        <p:nvSpPr>
          <p:cNvPr id="4" name="Text Placeholder 3"/>
          <p:cNvSpPr>
            <a:spLocks noGrp="1"/>
          </p:cNvSpPr>
          <p:nvPr>
            <p:ph type="body" sz="half" idx="2"/>
          </p:nvPr>
        </p:nvSpPr>
        <p:spPr/>
        <p:txBody>
          <a:bodyPr>
            <a:normAutofit fontScale="92500"/>
          </a:bodyPr>
          <a:lstStyle/>
          <a:p>
            <a:r>
              <a:rPr lang="en-US" sz="2600" i="1" dirty="0"/>
              <a:t>Quick Review</a:t>
            </a:r>
            <a:r>
              <a:rPr lang="en-US" sz="2600" dirty="0" smtClean="0"/>
              <a:t>:</a:t>
            </a:r>
          </a:p>
          <a:p>
            <a:endParaRPr lang="en-US" sz="2600" dirty="0"/>
          </a:p>
          <a:p>
            <a:r>
              <a:rPr lang="en-US" sz="2800" dirty="0"/>
              <a:t>Core instruction touches every student in the building. Intervention helps to mitigate learning errors.</a:t>
            </a:r>
          </a:p>
          <a:p>
            <a:r>
              <a:rPr lang="en-US" sz="3400" dirty="0"/>
              <a:t>  </a:t>
            </a:r>
          </a:p>
          <a:p>
            <a:endParaRPr lang="en-US" dirty="0"/>
          </a:p>
        </p:txBody>
      </p:sp>
    </p:spTree>
    <p:extLst>
      <p:ext uri="{BB962C8B-B14F-4D97-AF65-F5344CB8AC3E}">
        <p14:creationId xmlns:p14="http://schemas.microsoft.com/office/powerpoint/2010/main" val="3085619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324600" cy="868362"/>
          </a:xfrm>
        </p:spPr>
        <p:txBody>
          <a:bodyPr>
            <a:noAutofit/>
          </a:bodyPr>
          <a:lstStyle/>
          <a:p>
            <a:r>
              <a:rPr lang="en-US" sz="3200" dirty="0" smtClean="0"/>
              <a:t>Implementation Plan</a:t>
            </a:r>
            <a:endParaRPr lang="en-US" sz="3200" dirty="0"/>
          </a:p>
        </p:txBody>
      </p:sp>
      <p:pic>
        <p:nvPicPr>
          <p:cNvPr id="6" name="Picture 5" descr="Picture of the blank Implementation Plan template for teams to use when mapping out action steps towards full implementation with sustainability&#10;" title="Implementation Plan-Data Collection"/>
          <p:cNvPicPr>
            <a:picLocks noChangeAspect="1"/>
          </p:cNvPicPr>
          <p:nvPr/>
        </p:nvPicPr>
        <p:blipFill>
          <a:blip r:embed="rId3"/>
          <a:stretch>
            <a:fillRect/>
          </a:stretch>
        </p:blipFill>
        <p:spPr>
          <a:xfrm>
            <a:off x="938212" y="1676400"/>
            <a:ext cx="7267575" cy="4348162"/>
          </a:xfrm>
          <a:prstGeom prst="rect">
            <a:avLst/>
          </a:prstGeom>
        </p:spPr>
      </p:pic>
    </p:spTree>
    <p:extLst>
      <p:ext uri="{BB962C8B-B14F-4D97-AF65-F5344CB8AC3E}">
        <p14:creationId xmlns:p14="http://schemas.microsoft.com/office/powerpoint/2010/main" val="3567054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learning THE INFORMED decision-making </a:t>
            </a:r>
            <a:r>
              <a:rPr lang="en-US" dirty="0"/>
              <a:t>process</a:t>
            </a:r>
          </a:p>
        </p:txBody>
      </p:sp>
      <p:sp>
        <p:nvSpPr>
          <p:cNvPr id="5" name="Text Placeholder 4"/>
          <p:cNvSpPr>
            <a:spLocks noGrp="1"/>
          </p:cNvSpPr>
          <p:nvPr>
            <p:ph type="body" idx="1"/>
          </p:nvPr>
        </p:nvSpPr>
        <p:spPr/>
        <p:txBody>
          <a:bodyPr/>
          <a:lstStyle/>
          <a:p>
            <a:r>
              <a:rPr lang="en-US" dirty="0" smtClean="0"/>
              <a:t>Let’s learn by doing</a:t>
            </a:r>
            <a:r>
              <a:rPr lang="mr-IN" dirty="0" smtClean="0"/>
              <a:t>…</a:t>
            </a:r>
            <a:r>
              <a:rPr lang="en-US" dirty="0" smtClean="0"/>
              <a:t>let’s get messy!</a:t>
            </a:r>
            <a:endParaRPr lang="en-US" dirty="0"/>
          </a:p>
        </p:txBody>
      </p:sp>
    </p:spTree>
    <p:extLst>
      <p:ext uri="{BB962C8B-B14F-4D97-AF65-F5344CB8AC3E}">
        <p14:creationId xmlns:p14="http://schemas.microsoft.com/office/powerpoint/2010/main" val="3226829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What will we know?</a:t>
            </a:r>
            <a:endParaRPr lang="en-US" dirty="0">
              <a:solidFill>
                <a:srgbClr val="000000"/>
              </a:solidFill>
            </a:endParaRPr>
          </a:p>
        </p:txBody>
      </p:sp>
      <p:sp>
        <p:nvSpPr>
          <p:cNvPr id="3" name="Rectangle 2"/>
          <p:cNvSpPr/>
          <p:nvPr/>
        </p:nvSpPr>
        <p:spPr>
          <a:xfrm>
            <a:off x="685800" y="1752600"/>
            <a:ext cx="8229600" cy="3970318"/>
          </a:xfrm>
          <a:prstGeom prst="rect">
            <a:avLst/>
          </a:prstGeom>
        </p:spPr>
        <p:txBody>
          <a:bodyPr wrap="square">
            <a:spAutoFit/>
          </a:bodyPr>
          <a:lstStyle/>
          <a:p>
            <a:pPr lvl="0"/>
            <a:r>
              <a:rPr lang="en-US" sz="2800" dirty="0"/>
              <a:t>Data informed decision-making systems support adults in the </a:t>
            </a:r>
            <a:r>
              <a:rPr lang="en-US" sz="2800" i="1" dirty="0"/>
              <a:t>effective and efficient</a:t>
            </a:r>
            <a:r>
              <a:rPr lang="en-US" sz="2800" dirty="0"/>
              <a:t> implementation of instructional practices for teaching academic, </a:t>
            </a:r>
            <a:r>
              <a:rPr lang="en-US" sz="2800" dirty="0" smtClean="0"/>
              <a:t>behavior, </a:t>
            </a:r>
            <a:r>
              <a:rPr lang="en-US" sz="2800" dirty="0"/>
              <a:t>and mental wellness </a:t>
            </a:r>
            <a:r>
              <a:rPr lang="en-US" sz="2800" dirty="0" smtClean="0"/>
              <a:t>skills.</a:t>
            </a:r>
            <a:endParaRPr lang="en-US" sz="2800" dirty="0"/>
          </a:p>
          <a:p>
            <a:pPr lvl="0"/>
            <a:endParaRPr lang="en-US" sz="2800" dirty="0"/>
          </a:p>
          <a:p>
            <a:pPr lvl="0" algn="ctr"/>
            <a:r>
              <a:rPr lang="en-US" sz="2800" dirty="0"/>
              <a:t>WHAT DO WE WANT TO KNOW ABOUT SCHOOLS, TEACHERS, STUDENTS, COMMUNITY?</a:t>
            </a:r>
          </a:p>
        </p:txBody>
      </p:sp>
    </p:spTree>
    <p:extLst>
      <p:ext uri="{BB962C8B-B14F-4D97-AF65-F5344CB8AC3E}">
        <p14:creationId xmlns:p14="http://schemas.microsoft.com/office/powerpoint/2010/main" val="543913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0" descr="Appreciation is given to the following for their contributions to this Professional Learning:&#10;The National Technical Assistance Center for PBIS&#10;The Illinois PBIS Network &#10;Florida’s Positive Behavior Support Project&#10;" title="Contributors to This Professional Learning"/>
          <p:cNvPicPr>
            <a:picLocks noChangeAspect="1"/>
          </p:cNvPicPr>
          <p:nvPr/>
        </p:nvPicPr>
        <p:blipFill>
          <a:blip r:embed="rId4"/>
          <a:stretch>
            <a:fillRect/>
          </a:stretch>
        </p:blipFill>
        <p:spPr>
          <a:xfrm>
            <a:off x="609600" y="1543050"/>
            <a:ext cx="7543800" cy="4629149"/>
          </a:xfrm>
          <a:prstGeom prst="rect">
            <a:avLst/>
          </a:prstGeom>
        </p:spPr>
      </p:pic>
      <p:sp>
        <p:nvSpPr>
          <p:cNvPr id="9" name="Content Placeholder 8"/>
          <p:cNvSpPr>
            <a:spLocks noGrp="1"/>
          </p:cNvSpPr>
          <p:nvPr>
            <p:ph idx="1"/>
          </p:nvPr>
        </p:nvSpPr>
        <p:spPr/>
        <p:txBody>
          <a:bodyPr/>
          <a:lstStyle/>
          <a:p>
            <a:endParaRPr lang="en-US"/>
          </a:p>
        </p:txBody>
      </p:sp>
      <p:sp>
        <p:nvSpPr>
          <p:cNvPr id="7" name="Title 6"/>
          <p:cNvSpPr>
            <a:spLocks noGrp="1"/>
          </p:cNvSpPr>
          <p:nvPr>
            <p:ph type="title"/>
          </p:nvPr>
        </p:nvSpPr>
        <p:spPr/>
        <p:txBody>
          <a:bodyPr>
            <a:normAutofit fontScale="90000"/>
          </a:bodyPr>
          <a:lstStyle/>
          <a:p>
            <a:r>
              <a:rPr lang="en-US" dirty="0" smtClean="0">
                <a:solidFill>
                  <a:srgbClr val="000000"/>
                </a:solidFill>
              </a:rPr>
              <a:t>Contributors to this Professional Learning</a:t>
            </a:r>
            <a:endParaRPr lang="en-US" dirty="0">
              <a:solidFill>
                <a:srgbClr val="000000"/>
              </a:solidFill>
            </a:endParaRPr>
          </a:p>
        </p:txBody>
      </p:sp>
    </p:spTree>
    <p:custDataLst>
      <p:tags r:id="rId1"/>
    </p:custDataLst>
    <p:extLst>
      <p:ext uri="{BB962C8B-B14F-4D97-AF65-F5344CB8AC3E}">
        <p14:creationId xmlns:p14="http://schemas.microsoft.com/office/powerpoint/2010/main" val="2085369370"/>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all have a process!</a:t>
            </a:r>
            <a:endParaRPr lang="en-US" dirty="0"/>
          </a:p>
        </p:txBody>
      </p:sp>
      <p:sp>
        <p:nvSpPr>
          <p:cNvPr id="4" name="TextBox 3"/>
          <p:cNvSpPr txBox="1"/>
          <p:nvPr/>
        </p:nvSpPr>
        <p:spPr>
          <a:xfrm>
            <a:off x="609600" y="1905000"/>
            <a:ext cx="7924800" cy="1569660"/>
          </a:xfrm>
          <a:prstGeom prst="rect">
            <a:avLst/>
          </a:prstGeom>
          <a:noFill/>
        </p:spPr>
        <p:txBody>
          <a:bodyPr wrap="square" rtlCol="0">
            <a:spAutoFit/>
          </a:bodyPr>
          <a:lstStyle/>
          <a:p>
            <a:r>
              <a:rPr lang="en-US" sz="3200" dirty="0" smtClean="0"/>
              <a:t>See your state VTSS Systems Coach for access to the “Plan – Act – Assess – Reflect” video.</a:t>
            </a:r>
            <a:endParaRPr lang="en-US" sz="3200" dirty="0"/>
          </a:p>
        </p:txBody>
      </p:sp>
    </p:spTree>
    <p:extLst>
      <p:ext uri="{BB962C8B-B14F-4D97-AF65-F5344CB8AC3E}">
        <p14:creationId xmlns:p14="http://schemas.microsoft.com/office/powerpoint/2010/main" val="3995593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VTSS Process</a:t>
            </a:r>
            <a:endParaRPr lang="en-US" dirty="0"/>
          </a:p>
        </p:txBody>
      </p:sp>
      <p:pic>
        <p:nvPicPr>
          <p:cNvPr id="3" name="Picture 2" descr="Screenshot of the data-informed decision making tool for divisions to use when problem solving around data" title="Data-Informed Decision Making Tool"/>
          <p:cNvPicPr>
            <a:picLocks noChangeAspect="1"/>
          </p:cNvPicPr>
          <p:nvPr/>
        </p:nvPicPr>
        <p:blipFill>
          <a:blip r:embed="rId2"/>
          <a:stretch>
            <a:fillRect/>
          </a:stretch>
        </p:blipFill>
        <p:spPr>
          <a:xfrm>
            <a:off x="457200" y="1600200"/>
            <a:ext cx="7426388" cy="5257800"/>
          </a:xfrm>
          <a:prstGeom prst="rect">
            <a:avLst/>
          </a:prstGeom>
        </p:spPr>
      </p:pic>
    </p:spTree>
    <p:extLst>
      <p:ext uri="{BB962C8B-B14F-4D97-AF65-F5344CB8AC3E}">
        <p14:creationId xmlns:p14="http://schemas.microsoft.com/office/powerpoint/2010/main" val="1661754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sparks inquiry?</a:t>
            </a:r>
            <a:endParaRPr lang="en-US" dirty="0"/>
          </a:p>
        </p:txBody>
      </p:sp>
      <p:sp>
        <p:nvSpPr>
          <p:cNvPr id="3" name="Text Placeholder 2"/>
          <p:cNvSpPr>
            <a:spLocks noGrp="1"/>
          </p:cNvSpPr>
          <p:nvPr>
            <p:ph type="body" idx="1"/>
          </p:nvPr>
        </p:nvSpPr>
        <p:spPr/>
        <p:txBody>
          <a:bodyPr>
            <a:normAutofit/>
          </a:bodyPr>
          <a:lstStyle/>
          <a:p>
            <a:r>
              <a:rPr lang="en-US" sz="2400" dirty="0" smtClean="0"/>
              <a:t>What are we curious about? As leaders, how do we create the conditions for schools to inquire, reflect, and change practice?</a:t>
            </a:r>
            <a:endParaRPr lang="en-US" sz="2400" dirty="0"/>
          </a:p>
        </p:txBody>
      </p:sp>
    </p:spTree>
    <p:extLst>
      <p:ext uri="{BB962C8B-B14F-4D97-AF65-F5344CB8AC3E}">
        <p14:creationId xmlns:p14="http://schemas.microsoft.com/office/powerpoint/2010/main" val="436558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Problem of Practice </a:t>
            </a:r>
            <a:endParaRPr lang="en-US" dirty="0"/>
          </a:p>
        </p:txBody>
      </p:sp>
      <p:sp>
        <p:nvSpPr>
          <p:cNvPr id="3" name="Text Placeholder 2"/>
          <p:cNvSpPr>
            <a:spLocks noGrp="1"/>
          </p:cNvSpPr>
          <p:nvPr>
            <p:ph type="body" idx="1"/>
          </p:nvPr>
        </p:nvSpPr>
        <p:spPr/>
        <p:txBody>
          <a:bodyPr/>
          <a:lstStyle/>
          <a:p>
            <a:r>
              <a:rPr lang="en-US" dirty="0" smtClean="0"/>
              <a:t>Considerations</a:t>
            </a:r>
            <a:endParaRPr lang="en-US" dirty="0"/>
          </a:p>
        </p:txBody>
      </p:sp>
      <p:sp>
        <p:nvSpPr>
          <p:cNvPr id="4" name="Content Placeholder 3"/>
          <p:cNvSpPr>
            <a:spLocks noGrp="1"/>
          </p:cNvSpPr>
          <p:nvPr>
            <p:ph sz="half" idx="2"/>
          </p:nvPr>
        </p:nvSpPr>
        <p:spPr>
          <a:xfrm>
            <a:off x="457200" y="2174874"/>
            <a:ext cx="4040188" cy="4302125"/>
          </a:xfrm>
        </p:spPr>
        <p:txBody>
          <a:bodyPr>
            <a:noAutofit/>
          </a:bodyPr>
          <a:lstStyle/>
          <a:p>
            <a:r>
              <a:rPr lang="en-US" sz="2000" dirty="0"/>
              <a:t>Change that will make learning more effective for students</a:t>
            </a:r>
          </a:p>
          <a:p>
            <a:r>
              <a:rPr lang="en-US" sz="2000" dirty="0"/>
              <a:t>Change that aligns with goals you are uncovering in school improvement</a:t>
            </a:r>
          </a:p>
          <a:p>
            <a:r>
              <a:rPr lang="en-US" sz="2000" dirty="0"/>
              <a:t>Change for which you have some resources on which to build </a:t>
            </a:r>
            <a:r>
              <a:rPr lang="mr-IN" sz="2000" dirty="0"/>
              <a:t>–</a:t>
            </a:r>
            <a:r>
              <a:rPr lang="en-US" sz="2000" dirty="0"/>
              <a:t> likelihood of success</a:t>
            </a:r>
          </a:p>
          <a:p>
            <a:r>
              <a:rPr lang="en-US" sz="2000" dirty="0"/>
              <a:t>Focus on the issues that you can support from your offices</a:t>
            </a:r>
          </a:p>
          <a:p>
            <a:endParaRPr lang="en-US" sz="2000" dirty="0"/>
          </a:p>
        </p:txBody>
      </p:sp>
      <p:sp>
        <p:nvSpPr>
          <p:cNvPr id="5" name="Text Placeholder 4"/>
          <p:cNvSpPr>
            <a:spLocks noGrp="1"/>
          </p:cNvSpPr>
          <p:nvPr>
            <p:ph type="body" sz="quarter" idx="3"/>
          </p:nvPr>
        </p:nvSpPr>
        <p:spPr/>
        <p:txBody>
          <a:bodyPr/>
          <a:lstStyle/>
          <a:p>
            <a:r>
              <a:rPr lang="en-US" dirty="0" smtClean="0"/>
              <a:t>Cautions</a:t>
            </a:r>
            <a:endParaRPr lang="en-US" dirty="0"/>
          </a:p>
        </p:txBody>
      </p:sp>
      <p:sp>
        <p:nvSpPr>
          <p:cNvPr id="6" name="Content Placeholder 5"/>
          <p:cNvSpPr>
            <a:spLocks noGrp="1"/>
          </p:cNvSpPr>
          <p:nvPr>
            <p:ph sz="quarter" idx="4"/>
          </p:nvPr>
        </p:nvSpPr>
        <p:spPr/>
        <p:txBody>
          <a:bodyPr/>
          <a:lstStyle/>
          <a:p>
            <a:r>
              <a:rPr lang="en-US" dirty="0"/>
              <a:t>Avoid the problems that have plagued you for years </a:t>
            </a:r>
            <a:r>
              <a:rPr lang="mr-IN" dirty="0"/>
              <a:t>–</a:t>
            </a:r>
            <a:r>
              <a:rPr lang="en-US" dirty="0"/>
              <a:t> we will get there soon enough!</a:t>
            </a:r>
          </a:p>
          <a:p>
            <a:r>
              <a:rPr lang="en-US" dirty="0"/>
              <a:t>Avoid focusing on issues of mandates and compliance </a:t>
            </a:r>
            <a:r>
              <a:rPr lang="mr-IN" dirty="0"/>
              <a:t>–</a:t>
            </a:r>
            <a:r>
              <a:rPr lang="en-US" dirty="0"/>
              <a:t> for this first time! This should inspire learning and change.</a:t>
            </a:r>
          </a:p>
          <a:p>
            <a:endParaRPr lang="en-US" dirty="0"/>
          </a:p>
        </p:txBody>
      </p:sp>
    </p:spTree>
    <p:extLst>
      <p:ext uri="{BB962C8B-B14F-4D97-AF65-F5344CB8AC3E}">
        <p14:creationId xmlns:p14="http://schemas.microsoft.com/office/powerpoint/2010/main" val="217758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029200"/>
            <a:ext cx="4535488" cy="338138"/>
          </a:xfrm>
        </p:spPr>
        <p:txBody>
          <a:bodyPr>
            <a:noAutofit/>
          </a:bodyPr>
          <a:lstStyle/>
          <a:p>
            <a:r>
              <a:rPr lang="en-US" sz="2400" dirty="0" smtClean="0"/>
              <a:t>Let’s start our learning conversation.</a:t>
            </a:r>
            <a:endParaRPr lang="en-US" sz="2400" dirty="0"/>
          </a:p>
        </p:txBody>
      </p:sp>
      <p:pic>
        <p:nvPicPr>
          <p:cNvPr id="5" name="Content Placeholder 4" descr="Picture of a male student looking curious" title="Decorative"/>
          <p:cNvPicPr>
            <a:picLocks noGrp="1" noChangeAspect="1"/>
          </p:cNvPicPr>
          <p:nvPr>
            <p:ph type="pic" idx="1"/>
          </p:nvPr>
        </p:nvPicPr>
        <p:blipFill>
          <a:blip r:embed="rId3">
            <a:extLst>
              <a:ext uri="{28A0092B-C50C-407E-A947-70E740481C1C}">
                <a14:useLocalDpi xmlns:a14="http://schemas.microsoft.com/office/drawing/2010/main" val="0"/>
              </a:ext>
            </a:extLst>
          </a:blip>
          <a:srcRect l="11062" r="11062"/>
          <a:stretch>
            <a:fillRect/>
          </a:stretch>
        </p:blipFill>
        <p:spPr>
          <a:xfrm>
            <a:off x="2060171" y="533400"/>
            <a:ext cx="5221288" cy="3915966"/>
          </a:xfrm>
          <a:prstGeom prst="rect">
            <a:avLst/>
          </a:prstGeom>
        </p:spPr>
      </p:pic>
      <p:sp>
        <p:nvSpPr>
          <p:cNvPr id="4" name="Text Placeholder 3"/>
          <p:cNvSpPr>
            <a:spLocks noGrp="1"/>
          </p:cNvSpPr>
          <p:nvPr>
            <p:ph type="body" sz="half" idx="2"/>
          </p:nvPr>
        </p:nvSpPr>
        <p:spPr>
          <a:xfrm>
            <a:off x="1828800" y="5440362"/>
            <a:ext cx="5449888" cy="1112837"/>
          </a:xfrm>
        </p:spPr>
        <p:txBody>
          <a:bodyPr>
            <a:normAutofit/>
          </a:bodyPr>
          <a:lstStyle/>
          <a:p>
            <a:r>
              <a:rPr lang="en-US" sz="2400" dirty="0"/>
              <a:t>I wonder</a:t>
            </a:r>
            <a:r>
              <a:rPr lang="mr-IN" sz="2400" dirty="0"/>
              <a:t>…</a:t>
            </a:r>
            <a:r>
              <a:rPr lang="en-US" sz="2400" dirty="0"/>
              <a:t>What questions do we have? Let’s do some predicting.</a:t>
            </a:r>
          </a:p>
          <a:p>
            <a:endParaRPr lang="en-US" dirty="0"/>
          </a:p>
        </p:txBody>
      </p:sp>
    </p:spTree>
    <p:extLst>
      <p:ext uri="{BB962C8B-B14F-4D97-AF65-F5344CB8AC3E}">
        <p14:creationId xmlns:p14="http://schemas.microsoft.com/office/powerpoint/2010/main" val="2947483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t>Data</a:t>
            </a:r>
          </a:p>
        </p:txBody>
      </p:sp>
      <p:pic>
        <p:nvPicPr>
          <p:cNvPr id="5" name="Content Placeholder 4" descr="Screenshot of the data section of the data-informed decision making tool listing different sources of data for teams to consider" title="Data Section of Data-Informed Decision Making Tool"/>
          <p:cNvPicPr>
            <a:picLocks noGrp="1" noChangeAspect="1"/>
          </p:cNvPicPr>
          <p:nvPr>
            <p:ph sz="half" idx="1"/>
          </p:nvPr>
        </p:nvPicPr>
        <p:blipFill>
          <a:blip r:embed="rId3"/>
          <a:stretch>
            <a:fillRect/>
          </a:stretch>
        </p:blipFill>
        <p:spPr>
          <a:xfrm>
            <a:off x="0" y="1981200"/>
            <a:ext cx="9144000" cy="1550737"/>
          </a:xfrm>
          <a:prstGeom prst="rect">
            <a:avLst/>
          </a:prstGeom>
        </p:spPr>
      </p:pic>
    </p:spTree>
    <p:extLst>
      <p:ext uri="{BB962C8B-B14F-4D97-AF65-F5344CB8AC3E}">
        <p14:creationId xmlns:p14="http://schemas.microsoft.com/office/powerpoint/2010/main" val="3380145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Rectangle 2"/>
          <p:cNvSpPr/>
          <p:nvPr/>
        </p:nvSpPr>
        <p:spPr>
          <a:xfrm>
            <a:off x="457200" y="3027316"/>
            <a:ext cx="8229600" cy="3539430"/>
          </a:xfrm>
          <a:prstGeom prst="rect">
            <a:avLst/>
          </a:prstGeom>
        </p:spPr>
        <p:txBody>
          <a:bodyPr wrap="square">
            <a:spAutoFit/>
          </a:bodyPr>
          <a:lstStyle/>
          <a:p>
            <a:r>
              <a:rPr lang="en-US" sz="2800" dirty="0"/>
              <a:t>If you were able to bring your data</a:t>
            </a:r>
            <a:r>
              <a:rPr lang="mr-IN" sz="2800" dirty="0"/>
              <a:t>…</a:t>
            </a:r>
            <a:endParaRPr lang="en-US" sz="2800" dirty="0"/>
          </a:p>
          <a:p>
            <a:pPr marL="914400" lvl="1" indent="-514350">
              <a:buFont typeface="+mj-lt"/>
              <a:buAutoNum type="arabicPeriod"/>
            </a:pPr>
            <a:r>
              <a:rPr lang="en-US" sz="2800" dirty="0"/>
              <a:t>Observation protocol </a:t>
            </a:r>
            <a:r>
              <a:rPr lang="mr-IN" sz="2800" dirty="0"/>
              <a:t>–</a:t>
            </a:r>
            <a:r>
              <a:rPr lang="en-US" sz="2800" dirty="0"/>
              <a:t> Notice the last bullet! What challenged your preconceived notions?</a:t>
            </a:r>
          </a:p>
          <a:p>
            <a:pPr marL="914400" lvl="1" indent="-514350">
              <a:buFont typeface="+mj-lt"/>
              <a:buAutoNum type="arabicPeriod"/>
            </a:pPr>
            <a:r>
              <a:rPr lang="en-US" sz="2800" dirty="0"/>
              <a:t>Use that information to inform what goes in the </a:t>
            </a:r>
            <a:r>
              <a:rPr lang="en-US" sz="2800" i="1" dirty="0"/>
              <a:t>Who? What? When? Where? </a:t>
            </a:r>
            <a:r>
              <a:rPr lang="en-US" sz="2800" dirty="0"/>
              <a:t>portion of your precision statement!</a:t>
            </a:r>
          </a:p>
        </p:txBody>
      </p:sp>
      <p:pic>
        <p:nvPicPr>
          <p:cNvPr id="5" name="Picture 4" descr="Screenshot of the questions to guide observations of the data to identify the who, what, when, and where in developing a precision statement" title="Data-Informed Decision Making Tool"/>
          <p:cNvPicPr>
            <a:picLocks noChangeAspect="1"/>
          </p:cNvPicPr>
          <p:nvPr/>
        </p:nvPicPr>
        <p:blipFill>
          <a:blip r:embed="rId3"/>
          <a:stretch>
            <a:fillRect/>
          </a:stretch>
        </p:blipFill>
        <p:spPr>
          <a:xfrm>
            <a:off x="371475" y="1593827"/>
            <a:ext cx="8401050" cy="1219200"/>
          </a:xfrm>
          <a:prstGeom prst="rect">
            <a:avLst/>
          </a:prstGeom>
        </p:spPr>
      </p:pic>
    </p:spTree>
    <p:extLst>
      <p:ext uri="{BB962C8B-B14F-4D97-AF65-F5344CB8AC3E}">
        <p14:creationId xmlns:p14="http://schemas.microsoft.com/office/powerpoint/2010/main" val="2712811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Observations</a:t>
            </a:r>
            <a:endParaRPr lang="en-US" dirty="0"/>
          </a:p>
        </p:txBody>
      </p:sp>
      <p:sp>
        <p:nvSpPr>
          <p:cNvPr id="3" name="Content Placeholder 2"/>
          <p:cNvSpPr>
            <a:spLocks noGrp="1"/>
          </p:cNvSpPr>
          <p:nvPr>
            <p:ph sz="half" idx="1"/>
          </p:nvPr>
        </p:nvSpPr>
        <p:spPr/>
        <p:txBody>
          <a:bodyPr/>
          <a:lstStyle/>
          <a:p>
            <a:r>
              <a:rPr lang="en-US" dirty="0" smtClean="0"/>
              <a:t>If data exists but you don’t have it here and you need to get</a:t>
            </a:r>
            <a:r>
              <a:rPr lang="en-US" dirty="0"/>
              <a:t> </a:t>
            </a:r>
            <a:r>
              <a:rPr lang="en-US" dirty="0" smtClean="0"/>
              <a:t>it, how? What do you need?</a:t>
            </a:r>
          </a:p>
          <a:p>
            <a:pPr marL="0" indent="0" algn="ctr">
              <a:buNone/>
            </a:pPr>
            <a:r>
              <a:rPr lang="en-US" sz="3600" b="1" dirty="0" smtClean="0"/>
              <a:t>OR</a:t>
            </a:r>
            <a:endParaRPr lang="en-US" dirty="0" smtClean="0"/>
          </a:p>
          <a:p>
            <a:endParaRPr lang="en-US" dirty="0" smtClean="0"/>
          </a:p>
          <a:p>
            <a:r>
              <a:rPr lang="en-US" dirty="0" smtClean="0"/>
              <a:t>No data</a:t>
            </a:r>
            <a:r>
              <a:rPr lang="mr-IN" dirty="0" smtClean="0"/>
              <a:t>…</a:t>
            </a:r>
            <a:r>
              <a:rPr lang="en-US" dirty="0" smtClean="0"/>
              <a:t>what to do?</a:t>
            </a:r>
            <a:endParaRPr lang="en-US" dirty="0"/>
          </a:p>
        </p:txBody>
      </p:sp>
    </p:spTree>
    <p:extLst>
      <p:ext uri="{BB962C8B-B14F-4D97-AF65-F5344CB8AC3E}">
        <p14:creationId xmlns:p14="http://schemas.microsoft.com/office/powerpoint/2010/main" val="340308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Inferences</a:t>
            </a:r>
            <a:endParaRPr lang="en-US" sz="2400" dirty="0"/>
          </a:p>
        </p:txBody>
      </p:sp>
      <p:pic>
        <p:nvPicPr>
          <p:cNvPr id="5" name="Picture Placeholder 4" descr="Image of a child wearing glasses with his finger on the side of his head as if thinking" title="Decorative"/>
          <p:cNvPicPr>
            <a:picLocks noGrp="1" noChangeAspect="1"/>
          </p:cNvPicPr>
          <p:nvPr>
            <p:ph type="pic" idx="1"/>
          </p:nvPr>
        </p:nvPicPr>
        <p:blipFill>
          <a:blip r:embed="rId2">
            <a:extLst>
              <a:ext uri="{28A0092B-C50C-407E-A947-70E740481C1C}">
                <a14:useLocalDpi xmlns:a14="http://schemas.microsoft.com/office/drawing/2010/main" val="0"/>
              </a:ext>
            </a:extLst>
          </a:blip>
          <a:srcRect l="16667" r="16667"/>
          <a:stretch>
            <a:fillRect/>
          </a:stretch>
        </p:blipFill>
        <p:spPr/>
      </p:pic>
      <p:sp>
        <p:nvSpPr>
          <p:cNvPr id="4" name="Text Placeholder 3"/>
          <p:cNvSpPr>
            <a:spLocks noGrp="1"/>
          </p:cNvSpPr>
          <p:nvPr>
            <p:ph type="body" sz="half" idx="2"/>
          </p:nvPr>
        </p:nvSpPr>
        <p:spPr>
          <a:xfrm>
            <a:off x="1828800" y="5368924"/>
            <a:ext cx="5867400" cy="1489076"/>
          </a:xfrm>
        </p:spPr>
        <p:txBody>
          <a:bodyPr>
            <a:normAutofit lnSpcReduction="10000"/>
          </a:bodyPr>
          <a:lstStyle/>
          <a:p>
            <a:r>
              <a:rPr lang="en-US" sz="2400" dirty="0"/>
              <a:t>What have I come to understand about the data? What opportunities for learning and change are present in the data? </a:t>
            </a:r>
          </a:p>
          <a:p>
            <a:endParaRPr lang="en-US" dirty="0"/>
          </a:p>
        </p:txBody>
      </p:sp>
    </p:spTree>
    <p:extLst>
      <p:ext uri="{BB962C8B-B14F-4D97-AF65-F5344CB8AC3E}">
        <p14:creationId xmlns:p14="http://schemas.microsoft.com/office/powerpoint/2010/main" val="1242004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Developing a precision statement.</a:t>
            </a:r>
            <a:endParaRPr lang="en-US" sz="2400" dirty="0"/>
          </a:p>
        </p:txBody>
      </p:sp>
      <p:pic>
        <p:nvPicPr>
          <p:cNvPr id="5" name="Picture Placeholder 3" descr="Image of a smiling female student holding an ipad" title="Decorative"/>
          <p:cNvPicPr>
            <a:picLocks noGrp="1" noChangeAspect="1"/>
          </p:cNvPicPr>
          <p:nvPr>
            <p:ph type="pic" idx="1"/>
          </p:nvPr>
        </p:nvPicPr>
        <p:blipFill>
          <a:blip r:embed="rId2">
            <a:extLst>
              <a:ext uri="{28A0092B-C50C-407E-A947-70E740481C1C}">
                <a14:useLocalDpi xmlns:a14="http://schemas.microsoft.com/office/drawing/2010/main" val="0"/>
              </a:ext>
            </a:extLst>
          </a:blip>
          <a:srcRect l="5634" r="5634"/>
          <a:stretch>
            <a:fillRect/>
          </a:stretch>
        </p:blipFill>
        <p:spPr>
          <a:xfrm>
            <a:off x="1981200" y="612775"/>
            <a:ext cx="5297488" cy="3973116"/>
          </a:xfrm>
        </p:spPr>
      </p:pic>
      <p:sp>
        <p:nvSpPr>
          <p:cNvPr id="4" name="Text Placeholder 3"/>
          <p:cNvSpPr>
            <a:spLocks noGrp="1"/>
          </p:cNvSpPr>
          <p:nvPr>
            <p:ph type="body" sz="half" idx="2"/>
          </p:nvPr>
        </p:nvSpPr>
        <p:spPr>
          <a:xfrm>
            <a:off x="1828800" y="5368924"/>
            <a:ext cx="5638800" cy="1489076"/>
          </a:xfrm>
        </p:spPr>
        <p:txBody>
          <a:bodyPr>
            <a:normAutofit lnSpcReduction="10000"/>
          </a:bodyPr>
          <a:lstStyle/>
          <a:p>
            <a:r>
              <a:rPr lang="en-US" sz="2400" dirty="0"/>
              <a:t>Let’s investigate what is happening. Let’s have authentic dialogue about the learning in our division.</a:t>
            </a:r>
          </a:p>
          <a:p>
            <a:endParaRPr lang="en-US" dirty="0"/>
          </a:p>
        </p:txBody>
      </p:sp>
    </p:spTree>
    <p:extLst>
      <p:ext uri="{BB962C8B-B14F-4D97-AF65-F5344CB8AC3E}">
        <p14:creationId xmlns:p14="http://schemas.microsoft.com/office/powerpoint/2010/main" val="611176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600201"/>
            <a:ext cx="8229600" cy="4419599"/>
          </a:xfrm>
        </p:spPr>
        <p:txBody>
          <a:bodyPr/>
          <a:lstStyle/>
          <a:p>
            <a:r>
              <a:rPr lang="en-US" sz="2800" i="1" dirty="0"/>
              <a:t>Effective</a:t>
            </a:r>
            <a:r>
              <a:rPr lang="en-US" sz="2800" dirty="0"/>
              <a:t> </a:t>
            </a:r>
            <a:r>
              <a:rPr lang="en-US" sz="2800" i="1" dirty="0"/>
              <a:t>and efficient </a:t>
            </a:r>
            <a:r>
              <a:rPr lang="en-US" sz="2800" dirty="0"/>
              <a:t>data informed decision-making systems start with strong meeting foundations and the development of an integrated data dashboard. </a:t>
            </a:r>
          </a:p>
          <a:p>
            <a:pPr lvl="0"/>
            <a:r>
              <a:rPr lang="en-US" sz="2800" dirty="0"/>
              <a:t>Data informed decision-making systems support adults in the </a:t>
            </a:r>
            <a:r>
              <a:rPr lang="en-US" sz="2800" i="1" dirty="0"/>
              <a:t>effective and efficient</a:t>
            </a:r>
            <a:r>
              <a:rPr lang="en-US" sz="2800" dirty="0"/>
              <a:t> implementation of instructional practices for teaching academic, behavior and mental wellness skills</a:t>
            </a:r>
          </a:p>
          <a:p>
            <a:endParaRPr lang="en-US" dirty="0"/>
          </a:p>
        </p:txBody>
      </p:sp>
      <p:sp>
        <p:nvSpPr>
          <p:cNvPr id="3" name="Title 2"/>
          <p:cNvSpPr>
            <a:spLocks noGrp="1"/>
          </p:cNvSpPr>
          <p:nvPr>
            <p:ph type="title"/>
          </p:nvPr>
        </p:nvSpPr>
        <p:spPr/>
        <p:txBody>
          <a:bodyPr/>
          <a:lstStyle/>
          <a:p>
            <a:r>
              <a:rPr lang="en-US" dirty="0" smtClean="0">
                <a:solidFill>
                  <a:srgbClr val="000000"/>
                </a:solidFill>
              </a:rPr>
              <a:t>What will we know?</a:t>
            </a:r>
            <a:endParaRPr lang="en-US" dirty="0">
              <a:solidFill>
                <a:srgbClr val="000000"/>
              </a:solidFill>
            </a:endParaRPr>
          </a:p>
        </p:txBody>
      </p:sp>
    </p:spTree>
    <p:extLst>
      <p:ext uri="{BB962C8B-B14F-4D97-AF65-F5344CB8AC3E}">
        <p14:creationId xmlns:p14="http://schemas.microsoft.com/office/powerpoint/2010/main" val="936212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t>Precision Statement</a:t>
            </a:r>
          </a:p>
        </p:txBody>
      </p:sp>
      <p:sp>
        <p:nvSpPr>
          <p:cNvPr id="4" name="TextBox 3"/>
          <p:cNvSpPr txBox="1"/>
          <p:nvPr/>
        </p:nvSpPr>
        <p:spPr>
          <a:xfrm>
            <a:off x="309417" y="1752600"/>
            <a:ext cx="8477250" cy="830997"/>
          </a:xfrm>
          <a:prstGeom prst="rect">
            <a:avLst/>
          </a:prstGeom>
          <a:noFill/>
        </p:spPr>
        <p:txBody>
          <a:bodyPr wrap="square" rtlCol="0">
            <a:spAutoFit/>
          </a:bodyPr>
          <a:lstStyle/>
          <a:p>
            <a:pPr algn="ctr"/>
            <a:r>
              <a:rPr lang="en-US" sz="2400" dirty="0" smtClean="0"/>
              <a:t>Use the dialogue you just had to add to your precision statement!</a:t>
            </a:r>
            <a:endParaRPr lang="en-US" sz="2400" dirty="0"/>
          </a:p>
        </p:txBody>
      </p:sp>
      <p:pic>
        <p:nvPicPr>
          <p:cNvPr id="5" name="Picture 4" descr="Screenshot of the guiding questions for developing a precision statement after making predictions, observations, and inferences based upon the data" title="Precision Statement"/>
          <p:cNvPicPr>
            <a:picLocks noChangeAspect="1"/>
          </p:cNvPicPr>
          <p:nvPr/>
        </p:nvPicPr>
        <p:blipFill>
          <a:blip r:embed="rId3"/>
          <a:stretch>
            <a:fillRect/>
          </a:stretch>
        </p:blipFill>
        <p:spPr>
          <a:xfrm>
            <a:off x="0" y="2936383"/>
            <a:ext cx="8992427" cy="1305023"/>
          </a:xfrm>
          <a:prstGeom prst="rect">
            <a:avLst/>
          </a:prstGeom>
        </p:spPr>
      </p:pic>
    </p:spTree>
    <p:extLst>
      <p:ext uri="{BB962C8B-B14F-4D97-AF65-F5344CB8AC3E}">
        <p14:creationId xmlns:p14="http://schemas.microsoft.com/office/powerpoint/2010/main" val="1363573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Statement</a:t>
            </a:r>
            <a:endParaRPr lang="en-US" dirty="0"/>
          </a:p>
        </p:txBody>
      </p:sp>
      <p:pic>
        <p:nvPicPr>
          <p:cNvPr id="3" name="Picture 2" descr="List of guiding questions for division implementation teams when answering why questions about their data" title="Precision Statement"/>
          <p:cNvPicPr>
            <a:picLocks noChangeAspect="1"/>
          </p:cNvPicPr>
          <p:nvPr/>
        </p:nvPicPr>
        <p:blipFill rotWithShape="1">
          <a:blip r:embed="rId3"/>
          <a:srcRect t="37788"/>
          <a:stretch/>
        </p:blipFill>
        <p:spPr>
          <a:xfrm>
            <a:off x="190500" y="1828800"/>
            <a:ext cx="8901785" cy="1981200"/>
          </a:xfrm>
          <a:prstGeom prst="rect">
            <a:avLst/>
          </a:prstGeom>
        </p:spPr>
      </p:pic>
      <p:sp>
        <p:nvSpPr>
          <p:cNvPr id="4" name="TextBox 3"/>
          <p:cNvSpPr txBox="1"/>
          <p:nvPr/>
        </p:nvSpPr>
        <p:spPr>
          <a:xfrm>
            <a:off x="190500" y="4343400"/>
            <a:ext cx="8534400" cy="1508105"/>
          </a:xfrm>
          <a:prstGeom prst="rect">
            <a:avLst/>
          </a:prstGeom>
          <a:noFill/>
        </p:spPr>
        <p:txBody>
          <a:bodyPr wrap="square" rtlCol="0">
            <a:spAutoFit/>
          </a:bodyPr>
          <a:lstStyle/>
          <a:p>
            <a:r>
              <a:rPr lang="en-US" sz="2400" b="1" i="1" dirty="0" smtClean="0"/>
              <a:t> Working Smarter</a:t>
            </a:r>
            <a:r>
              <a:rPr lang="en-US" sz="2400" b="1" i="1" dirty="0"/>
              <a:t> </a:t>
            </a:r>
            <a:r>
              <a:rPr lang="en-US" sz="2400" dirty="0" smtClean="0"/>
              <a:t>and with greater </a:t>
            </a:r>
            <a:r>
              <a:rPr lang="en-US" sz="2400" b="1" i="1" dirty="0" smtClean="0"/>
              <a:t>Efficiency</a:t>
            </a:r>
            <a:r>
              <a:rPr lang="mr-IN" sz="2400" b="1" i="1" dirty="0" smtClean="0"/>
              <a:t>…</a:t>
            </a:r>
            <a:endParaRPr lang="en-US" sz="2400" dirty="0"/>
          </a:p>
          <a:p>
            <a:endParaRPr lang="en-US" sz="2000" dirty="0" smtClean="0"/>
          </a:p>
          <a:p>
            <a:pPr algn="ctr"/>
            <a:r>
              <a:rPr lang="en-US" sz="2400" dirty="0" smtClean="0"/>
              <a:t>Remember! What concerns have revealed themselves in school improvement work/continuous improvement work?</a:t>
            </a:r>
            <a:endParaRPr lang="en-US" sz="2400" dirty="0"/>
          </a:p>
        </p:txBody>
      </p:sp>
    </p:spTree>
    <p:extLst>
      <p:ext uri="{BB962C8B-B14F-4D97-AF65-F5344CB8AC3E}">
        <p14:creationId xmlns:p14="http://schemas.microsoft.com/office/powerpoint/2010/main" val="2798359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t>P</a:t>
            </a:r>
            <a:r>
              <a:rPr lang="en-US" dirty="0" smtClean="0"/>
              <a:t>recision statement</a:t>
            </a:r>
            <a:endParaRPr lang="en-US" dirty="0"/>
          </a:p>
        </p:txBody>
      </p:sp>
      <p:pic>
        <p:nvPicPr>
          <p:cNvPr id="5" name="Content Placeholder 4" descr="Image of a one-inch ruler to stress the importance of getting at the root of problems before jumping to solutions" title="Picture of a one-inch rule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43112" y="2490787"/>
            <a:ext cx="5057775" cy="1571625"/>
          </a:xfrm>
        </p:spPr>
      </p:pic>
    </p:spTree>
    <p:extLst>
      <p:ext uri="{BB962C8B-B14F-4D97-AF65-F5344CB8AC3E}">
        <p14:creationId xmlns:p14="http://schemas.microsoft.com/office/powerpoint/2010/main" val="4251944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Friends</a:t>
            </a:r>
            <a:endParaRPr lang="en-US" dirty="0"/>
          </a:p>
        </p:txBody>
      </p:sp>
      <p:sp>
        <p:nvSpPr>
          <p:cNvPr id="3" name="Text Placeholder 2"/>
          <p:cNvSpPr>
            <a:spLocks noGrp="1"/>
          </p:cNvSpPr>
          <p:nvPr>
            <p:ph type="body" idx="1"/>
          </p:nvPr>
        </p:nvSpPr>
        <p:spPr/>
        <p:txBody>
          <a:bodyPr/>
          <a:lstStyle/>
          <a:p>
            <a:r>
              <a:rPr lang="en-US" sz="2400" dirty="0" smtClean="0"/>
              <a:t>Focus on student learning</a:t>
            </a:r>
            <a:endParaRPr lang="en-US" sz="2400" dirty="0"/>
          </a:p>
        </p:txBody>
      </p:sp>
      <p:sp>
        <p:nvSpPr>
          <p:cNvPr id="4" name="Content Placeholder 3"/>
          <p:cNvSpPr>
            <a:spLocks noGrp="1"/>
          </p:cNvSpPr>
          <p:nvPr>
            <p:ph sz="half" idx="2"/>
          </p:nvPr>
        </p:nvSpPr>
        <p:spPr/>
        <p:txBody>
          <a:bodyPr/>
          <a:lstStyle/>
          <a:p>
            <a:r>
              <a:rPr lang="en-US" dirty="0" smtClean="0"/>
              <a:t>Make </a:t>
            </a:r>
            <a:r>
              <a:rPr lang="en-US" dirty="0"/>
              <a:t>their practice public</a:t>
            </a:r>
          </a:p>
          <a:p>
            <a:r>
              <a:rPr lang="en-US" dirty="0"/>
              <a:t>Engage in reflective dialogue and collaborative work</a:t>
            </a:r>
          </a:p>
          <a:p>
            <a:r>
              <a:rPr lang="en-US" dirty="0"/>
              <a:t>Inquire into, analyze and reflect upon learning</a:t>
            </a:r>
          </a:p>
          <a:p>
            <a:endParaRPr lang="en-US" dirty="0"/>
          </a:p>
        </p:txBody>
      </p:sp>
      <p:sp>
        <p:nvSpPr>
          <p:cNvPr id="5" name="Text Placeholder 4"/>
          <p:cNvSpPr>
            <a:spLocks noGrp="1"/>
          </p:cNvSpPr>
          <p:nvPr>
            <p:ph type="body" sz="quarter" idx="3"/>
          </p:nvPr>
        </p:nvSpPr>
        <p:spPr/>
        <p:txBody>
          <a:bodyPr>
            <a:noAutofit/>
          </a:bodyPr>
          <a:lstStyle/>
          <a:p>
            <a:r>
              <a:rPr lang="en-US" sz="2400" dirty="0" smtClean="0"/>
              <a:t>Pick a Division Presenter</a:t>
            </a:r>
            <a:endParaRPr lang="en-US" sz="2400" dirty="0"/>
          </a:p>
        </p:txBody>
      </p:sp>
      <p:sp>
        <p:nvSpPr>
          <p:cNvPr id="6" name="Content Placeholder 5"/>
          <p:cNvSpPr>
            <a:spLocks noGrp="1"/>
          </p:cNvSpPr>
          <p:nvPr>
            <p:ph sz="quarter" idx="4"/>
          </p:nvPr>
        </p:nvSpPr>
        <p:spPr>
          <a:xfrm>
            <a:off x="4648200" y="2174875"/>
            <a:ext cx="4495800" cy="4454526"/>
          </a:xfrm>
        </p:spPr>
        <p:txBody>
          <a:bodyPr>
            <a:normAutofit/>
          </a:bodyPr>
          <a:lstStyle/>
          <a:p>
            <a:r>
              <a:rPr lang="en-US" dirty="0" smtClean="0"/>
              <a:t>Follow the guided instructions provided by the facilitator for presenters and participants</a:t>
            </a:r>
            <a:endParaRPr lang="en-US" dirty="0"/>
          </a:p>
          <a:p>
            <a:endParaRPr lang="en-US" sz="2000" dirty="0"/>
          </a:p>
        </p:txBody>
      </p:sp>
    </p:spTree>
    <p:extLst>
      <p:ext uri="{BB962C8B-B14F-4D97-AF65-F5344CB8AC3E}">
        <p14:creationId xmlns:p14="http://schemas.microsoft.com/office/powerpoint/2010/main" val="3215360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Squad Goals</a:t>
            </a:r>
            <a:endParaRPr lang="en-US" dirty="0"/>
          </a:p>
        </p:txBody>
      </p:sp>
      <p:pic>
        <p:nvPicPr>
          <p:cNvPr id="3" name="Picture 2" descr="Screenshot of the outcome/setting a goal section of the data-informed decision making tool " title="Setting Goals"/>
          <p:cNvPicPr>
            <a:picLocks noChangeAspect="1"/>
          </p:cNvPicPr>
          <p:nvPr/>
        </p:nvPicPr>
        <p:blipFill>
          <a:blip r:embed="rId3"/>
          <a:stretch>
            <a:fillRect/>
          </a:stretch>
        </p:blipFill>
        <p:spPr>
          <a:xfrm>
            <a:off x="533400" y="2438400"/>
            <a:ext cx="8077200" cy="409837"/>
          </a:xfrm>
          <a:prstGeom prst="rect">
            <a:avLst/>
          </a:prstGeom>
        </p:spPr>
      </p:pic>
    </p:spTree>
    <p:extLst>
      <p:ext uri="{BB962C8B-B14F-4D97-AF65-F5344CB8AC3E}">
        <p14:creationId xmlns:p14="http://schemas.microsoft.com/office/powerpoint/2010/main" val="2497970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Swing to Solutions</a:t>
            </a:r>
            <a:endParaRPr lang="en-US" dirty="0"/>
          </a:p>
        </p:txBody>
      </p:sp>
      <p:graphicFrame>
        <p:nvGraphicFramePr>
          <p:cNvPr id="3" name="Diagram 2" descr="Image showing that learning leaders must focus on the systems tht support this work and that implementers must create conditions that support systemic changes in practices" title="Solutions"/>
          <p:cNvGraphicFramePr/>
          <p:nvPr>
            <p:extLst>
              <p:ext uri="{D42A27DB-BD31-4B8C-83A1-F6EECF244321}">
                <p14:modId xmlns:p14="http://schemas.microsoft.com/office/powerpoint/2010/main" val="2393915134"/>
              </p:ext>
            </p:extLst>
          </p:nvPr>
        </p:nvGraphicFramePr>
        <p:xfrm>
          <a:off x="476250" y="1663700"/>
          <a:ext cx="79989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1651000"/>
            <a:ext cx="3579392" cy="923330"/>
          </a:xfrm>
          <a:prstGeom prst="rect">
            <a:avLst/>
          </a:prstGeom>
          <a:noFill/>
        </p:spPr>
        <p:txBody>
          <a:bodyPr wrap="square" rtlCol="0">
            <a:spAutoFit/>
          </a:bodyPr>
          <a:lstStyle/>
          <a:p>
            <a:pPr algn="ctr"/>
            <a:r>
              <a:rPr lang="en-US" dirty="0" smtClean="0"/>
              <a:t> </a:t>
            </a:r>
            <a:r>
              <a:rPr lang="en-US" dirty="0"/>
              <a:t>C</a:t>
            </a:r>
            <a:r>
              <a:rPr lang="en-US" dirty="0" smtClean="0"/>
              <a:t>reate the conditions for supporting changes in implementation</a:t>
            </a:r>
            <a:endParaRPr lang="en-US" dirty="0"/>
          </a:p>
        </p:txBody>
      </p:sp>
      <p:sp>
        <p:nvSpPr>
          <p:cNvPr id="5" name="TextBox 4"/>
          <p:cNvSpPr txBox="1"/>
          <p:nvPr/>
        </p:nvSpPr>
        <p:spPr>
          <a:xfrm>
            <a:off x="5107408" y="5263931"/>
            <a:ext cx="3579392" cy="646331"/>
          </a:xfrm>
          <a:prstGeom prst="rect">
            <a:avLst/>
          </a:prstGeom>
          <a:noFill/>
        </p:spPr>
        <p:txBody>
          <a:bodyPr wrap="square" rtlCol="0">
            <a:spAutoFit/>
          </a:bodyPr>
          <a:lstStyle/>
          <a:p>
            <a:pPr algn="ctr"/>
            <a:r>
              <a:rPr lang="en-US" dirty="0" smtClean="0"/>
              <a:t>Learning Leaders </a:t>
            </a:r>
          </a:p>
          <a:p>
            <a:pPr algn="ctr"/>
            <a:r>
              <a:rPr lang="en-US" dirty="0" smtClean="0"/>
              <a:t>focus on the systems</a:t>
            </a:r>
            <a:endParaRPr lang="en-US" dirty="0"/>
          </a:p>
        </p:txBody>
      </p:sp>
    </p:spTree>
    <p:extLst>
      <p:ext uri="{BB962C8B-B14F-4D97-AF65-F5344CB8AC3E}">
        <p14:creationId xmlns:p14="http://schemas.microsoft.com/office/powerpoint/2010/main" val="1705086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know how to find solutions!</a:t>
            </a:r>
            <a:endParaRPr lang="en-US" dirty="0"/>
          </a:p>
        </p:txBody>
      </p:sp>
      <p:sp>
        <p:nvSpPr>
          <p:cNvPr id="3" name="TextBox 2"/>
          <p:cNvSpPr txBox="1"/>
          <p:nvPr/>
        </p:nvSpPr>
        <p:spPr>
          <a:xfrm>
            <a:off x="381000" y="2133600"/>
            <a:ext cx="2743200" cy="2308324"/>
          </a:xfrm>
          <a:prstGeom prst="rect">
            <a:avLst/>
          </a:prstGeom>
          <a:noFill/>
        </p:spPr>
        <p:txBody>
          <a:bodyPr wrap="square" rtlCol="0">
            <a:spAutoFit/>
          </a:bodyPr>
          <a:lstStyle/>
          <a:p>
            <a:pPr algn="ctr"/>
            <a:r>
              <a:rPr lang="en-US" sz="3600" b="1" i="1" dirty="0" smtClean="0"/>
              <a:t>We’ve been problem solving for ages!</a:t>
            </a:r>
            <a:endParaRPr lang="en-US" sz="3600" b="1" i="1" dirty="0"/>
          </a:p>
        </p:txBody>
      </p:sp>
      <p:pic>
        <p:nvPicPr>
          <p:cNvPr id="5" name="Picture 4" descr="Image of a teacher and student giving each other a high-five" title="Decorative"/>
          <p:cNvPicPr>
            <a:picLocks noChangeAspect="1"/>
          </p:cNvPicPr>
          <p:nvPr/>
        </p:nvPicPr>
        <p:blipFill>
          <a:blip r:embed="rId2"/>
          <a:stretch>
            <a:fillRect/>
          </a:stretch>
        </p:blipFill>
        <p:spPr>
          <a:xfrm>
            <a:off x="3800475" y="1838325"/>
            <a:ext cx="4943475" cy="3257550"/>
          </a:xfrm>
          <a:prstGeom prst="rect">
            <a:avLst/>
          </a:prstGeom>
        </p:spPr>
      </p:pic>
      <p:sp>
        <p:nvSpPr>
          <p:cNvPr id="6" name="Rectangle 5"/>
          <p:cNvSpPr/>
          <p:nvPr/>
        </p:nvSpPr>
        <p:spPr>
          <a:xfrm>
            <a:off x="1143000" y="5516562"/>
            <a:ext cx="4572000" cy="646331"/>
          </a:xfrm>
          <a:prstGeom prst="rect">
            <a:avLst/>
          </a:prstGeom>
        </p:spPr>
        <p:txBody>
          <a:bodyPr>
            <a:spAutoFit/>
          </a:bodyPr>
          <a:lstStyle/>
          <a:p>
            <a:r>
              <a:rPr lang="en-US" dirty="0"/>
              <a:t>Intentional Interruption </a:t>
            </a:r>
            <a:endParaRPr lang="en-US" dirty="0" smtClean="0"/>
          </a:p>
          <a:p>
            <a:r>
              <a:rPr lang="en-US" dirty="0" smtClean="0"/>
              <a:t>by </a:t>
            </a:r>
            <a:r>
              <a:rPr lang="en-US" dirty="0"/>
              <a:t>Stephen Katz and Lisa Ann Dack</a:t>
            </a:r>
          </a:p>
        </p:txBody>
      </p:sp>
    </p:spTree>
    <p:extLst>
      <p:ext uri="{BB962C8B-B14F-4D97-AF65-F5344CB8AC3E}">
        <p14:creationId xmlns:p14="http://schemas.microsoft.com/office/powerpoint/2010/main" val="2900054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t>Practices</a:t>
            </a:r>
          </a:p>
        </p:txBody>
      </p:sp>
      <p:sp>
        <p:nvSpPr>
          <p:cNvPr id="7" name="TextBox 6"/>
          <p:cNvSpPr txBox="1"/>
          <p:nvPr/>
        </p:nvSpPr>
        <p:spPr>
          <a:xfrm>
            <a:off x="0" y="2667000"/>
            <a:ext cx="8915400" cy="2308324"/>
          </a:xfrm>
          <a:prstGeom prst="rect">
            <a:avLst/>
          </a:prstGeom>
          <a:noFill/>
        </p:spPr>
        <p:txBody>
          <a:bodyPr wrap="square" rtlCol="0">
            <a:spAutoFit/>
          </a:bodyPr>
          <a:lstStyle/>
          <a:p>
            <a:pPr algn="ctr"/>
            <a:r>
              <a:rPr lang="en-US" sz="3600" dirty="0" smtClean="0"/>
              <a:t>THINK: Innovation!</a:t>
            </a:r>
          </a:p>
          <a:p>
            <a:pPr algn="ctr"/>
            <a:endParaRPr lang="en-US" sz="3600" dirty="0"/>
          </a:p>
          <a:p>
            <a:pPr algn="ctr"/>
            <a:r>
              <a:rPr lang="en-US" sz="3600" dirty="0" smtClean="0"/>
              <a:t> </a:t>
            </a:r>
            <a:r>
              <a:rPr lang="en-US" sz="3200" dirty="0" smtClean="0"/>
              <a:t>What are the appropriate responses that address the needs implied in the data?</a:t>
            </a:r>
            <a:endParaRPr lang="en-US" sz="3200" dirty="0"/>
          </a:p>
        </p:txBody>
      </p:sp>
      <p:pic>
        <p:nvPicPr>
          <p:cNvPr id="4" name="Picture 3" descr="Screenshot of the key practices section of the data-informed decision making tool to guide divisions in identifying specific evidence-based practices that support desired student outcomes" title="Practices"/>
          <p:cNvPicPr>
            <a:picLocks noChangeAspect="1"/>
          </p:cNvPicPr>
          <p:nvPr/>
        </p:nvPicPr>
        <p:blipFill>
          <a:blip r:embed="rId2"/>
          <a:stretch>
            <a:fillRect/>
          </a:stretch>
        </p:blipFill>
        <p:spPr>
          <a:xfrm>
            <a:off x="609600" y="1752600"/>
            <a:ext cx="7995143" cy="660615"/>
          </a:xfrm>
          <a:prstGeom prst="rect">
            <a:avLst/>
          </a:prstGeom>
        </p:spPr>
      </p:pic>
    </p:spTree>
    <p:extLst>
      <p:ext uri="{BB962C8B-B14F-4D97-AF65-F5344CB8AC3E}">
        <p14:creationId xmlns:p14="http://schemas.microsoft.com/office/powerpoint/2010/main" val="32663085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3527-082B-4D3C-ABDF-1D5F8A5C3A35}"/>
              </a:ext>
            </a:extLst>
          </p:cNvPr>
          <p:cNvSpPr>
            <a:spLocks noGrp="1"/>
          </p:cNvSpPr>
          <p:nvPr>
            <p:ph type="title"/>
          </p:nvPr>
        </p:nvSpPr>
        <p:spPr>
          <a:ln>
            <a:noFill/>
          </a:ln>
        </p:spPr>
        <p:txBody>
          <a:bodyPr/>
          <a:lstStyle/>
          <a:p>
            <a:r>
              <a:rPr lang="en-US" dirty="0">
                <a:solidFill>
                  <a:srgbClr val="000000"/>
                </a:solidFill>
              </a:rPr>
              <a:t>Develop </a:t>
            </a:r>
            <a:r>
              <a:rPr lang="en-US" dirty="0" smtClean="0">
                <a:solidFill>
                  <a:srgbClr val="000000"/>
                </a:solidFill>
              </a:rPr>
              <a:t>solutions For Practices</a:t>
            </a:r>
            <a:endParaRPr lang="en-US" dirty="0">
              <a:solidFill>
                <a:srgbClr val="000000"/>
              </a:solidFill>
            </a:endParaRPr>
          </a:p>
        </p:txBody>
      </p:sp>
      <p:pic>
        <p:nvPicPr>
          <p:cNvPr id="4" name="Content Placeholder 3" descr="List of online resources of evidence-based practices" title="Sources for Evidence-Based Practices"/>
          <p:cNvPicPr>
            <a:picLocks noGrp="1" noChangeAspect="1"/>
          </p:cNvPicPr>
          <p:nvPr>
            <p:ph sz="half" idx="1"/>
          </p:nvPr>
        </p:nvPicPr>
        <p:blipFill>
          <a:blip r:embed="rId3"/>
          <a:stretch>
            <a:fillRect/>
          </a:stretch>
        </p:blipFill>
        <p:spPr>
          <a:xfrm>
            <a:off x="1085850" y="1695450"/>
            <a:ext cx="6972300" cy="3162300"/>
          </a:xfrm>
        </p:spPr>
      </p:pic>
    </p:spTree>
    <p:extLst>
      <p:ext uri="{BB962C8B-B14F-4D97-AF65-F5344CB8AC3E}">
        <p14:creationId xmlns:p14="http://schemas.microsoft.com/office/powerpoint/2010/main" val="101849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Initiative Map</a:t>
            </a:r>
            <a:endParaRPr lang="en-US" dirty="0"/>
          </a:p>
        </p:txBody>
      </p:sp>
      <p:pic>
        <p:nvPicPr>
          <p:cNvPr id="3" name="Picture 2" descr="Picture of the division initiative map template for school divisions to use in listing all of the current initiatives supported by the division at tiers 1, 2, and 3" title="Division Initiative Map"/>
          <p:cNvPicPr>
            <a:picLocks noChangeAspect="1"/>
          </p:cNvPicPr>
          <p:nvPr/>
        </p:nvPicPr>
        <p:blipFill>
          <a:blip r:embed="rId3"/>
          <a:stretch>
            <a:fillRect/>
          </a:stretch>
        </p:blipFill>
        <p:spPr>
          <a:xfrm>
            <a:off x="173651" y="1571625"/>
            <a:ext cx="8681965" cy="2162175"/>
          </a:xfrm>
          <a:prstGeom prst="rect">
            <a:avLst/>
          </a:prstGeom>
        </p:spPr>
      </p:pic>
    </p:spTree>
    <p:extLst>
      <p:ext uri="{BB962C8B-B14F-4D97-AF65-F5344CB8AC3E}">
        <p14:creationId xmlns:p14="http://schemas.microsoft.com/office/powerpoint/2010/main" val="2300621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90650"/>
            <a:ext cx="8229600" cy="5257799"/>
          </a:xfrm>
        </p:spPr>
        <p:txBody>
          <a:bodyPr>
            <a:normAutofit lnSpcReduction="10000"/>
          </a:bodyPr>
          <a:lstStyle/>
          <a:p>
            <a:pPr lvl="0"/>
            <a:r>
              <a:rPr lang="en-US" sz="2800" dirty="0"/>
              <a:t>Review progress on your implementation plan to provide division leadership team(s) and building level teams with access to an integrated data dashboard (DCA #14 and A-TFI 1.12a) that includes fidelity AND student outcome data</a:t>
            </a:r>
          </a:p>
          <a:p>
            <a:pPr lvl="0"/>
            <a:r>
              <a:rPr lang="en-US" sz="2800" dirty="0"/>
              <a:t>Practice a clear process for data informed decision making with a focus on teaching and learning (DCA #15, 19 and A-TFI 1.13)</a:t>
            </a:r>
          </a:p>
          <a:p>
            <a:pPr lvl="0"/>
            <a:r>
              <a:rPr lang="en-US" sz="2800" dirty="0" smtClean="0"/>
              <a:t>Analyze </a:t>
            </a:r>
            <a:r>
              <a:rPr lang="en-US" sz="2800" dirty="0"/>
              <a:t>a “new” practice through the lens of the VTSS Evidence Based Practice Selection </a:t>
            </a:r>
            <a:r>
              <a:rPr lang="en-US" sz="2800" dirty="0" smtClean="0"/>
              <a:t>Tool  (DCA #5)</a:t>
            </a:r>
            <a:endParaRPr lang="en-US" sz="2800" dirty="0"/>
          </a:p>
          <a:p>
            <a:endParaRPr lang="en-US" dirty="0"/>
          </a:p>
        </p:txBody>
      </p:sp>
      <p:sp>
        <p:nvSpPr>
          <p:cNvPr id="3" name="Title 2"/>
          <p:cNvSpPr>
            <a:spLocks noGrp="1"/>
          </p:cNvSpPr>
          <p:nvPr>
            <p:ph type="title"/>
          </p:nvPr>
        </p:nvSpPr>
        <p:spPr/>
        <p:txBody>
          <a:bodyPr/>
          <a:lstStyle/>
          <a:p>
            <a:r>
              <a:rPr lang="en-US" dirty="0" smtClean="0">
                <a:solidFill>
                  <a:srgbClr val="000000"/>
                </a:solidFill>
              </a:rPr>
              <a:t>What will we do?</a:t>
            </a:r>
            <a:endParaRPr lang="en-US" dirty="0">
              <a:solidFill>
                <a:srgbClr val="000000"/>
              </a:solidFill>
            </a:endParaRPr>
          </a:p>
        </p:txBody>
      </p:sp>
    </p:spTree>
    <p:extLst>
      <p:ext uri="{BB962C8B-B14F-4D97-AF65-F5344CB8AC3E}">
        <p14:creationId xmlns:p14="http://schemas.microsoft.com/office/powerpoint/2010/main" val="20107800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Decide your evidence-based practices!</a:t>
            </a:r>
            <a:endParaRPr lang="en-US" dirty="0"/>
          </a:p>
        </p:txBody>
      </p:sp>
      <p:pic>
        <p:nvPicPr>
          <p:cNvPr id="3" name="Picture 2" descr="Screenshot of tool used by divisions to track and monitor fidelity of use and effectiveness of evidence-based practices" title="Continuum of Supports Tool"/>
          <p:cNvPicPr>
            <a:picLocks noChangeAspect="1"/>
          </p:cNvPicPr>
          <p:nvPr/>
        </p:nvPicPr>
        <p:blipFill>
          <a:blip r:embed="rId2"/>
          <a:stretch>
            <a:fillRect/>
          </a:stretch>
        </p:blipFill>
        <p:spPr>
          <a:xfrm>
            <a:off x="292100" y="1683776"/>
            <a:ext cx="6059514" cy="3916924"/>
          </a:xfrm>
          <a:prstGeom prst="rect">
            <a:avLst/>
          </a:prstGeom>
        </p:spPr>
      </p:pic>
      <p:sp>
        <p:nvSpPr>
          <p:cNvPr id="4" name="TextBox 3"/>
          <p:cNvSpPr txBox="1"/>
          <p:nvPr/>
        </p:nvSpPr>
        <p:spPr>
          <a:xfrm>
            <a:off x="6718300" y="3784600"/>
            <a:ext cx="2197100" cy="1477328"/>
          </a:xfrm>
          <a:prstGeom prst="rect">
            <a:avLst/>
          </a:prstGeom>
          <a:noFill/>
        </p:spPr>
        <p:txBody>
          <a:bodyPr wrap="square" rtlCol="0">
            <a:spAutoFit/>
          </a:bodyPr>
          <a:lstStyle/>
          <a:p>
            <a:r>
              <a:rPr lang="en-US" dirty="0" smtClean="0">
                <a:solidFill>
                  <a:srgbClr val="0000FF"/>
                </a:solidFill>
              </a:rPr>
              <a:t>Based on what you put here</a:t>
            </a:r>
            <a:r>
              <a:rPr lang="is-IS" dirty="0" smtClean="0">
                <a:solidFill>
                  <a:srgbClr val="0000FF"/>
                </a:solidFill>
              </a:rPr>
              <a:t>…or if you don’t have a practice that meets the need, find a new one!</a:t>
            </a:r>
            <a:endParaRPr lang="en-US" dirty="0">
              <a:solidFill>
                <a:srgbClr val="0000FF"/>
              </a:solidFill>
            </a:endParaRPr>
          </a:p>
        </p:txBody>
      </p:sp>
      <p:sp>
        <p:nvSpPr>
          <p:cNvPr id="6" name="Rectangle 5"/>
          <p:cNvSpPr/>
          <p:nvPr/>
        </p:nvSpPr>
        <p:spPr>
          <a:xfrm>
            <a:off x="685800" y="5619750"/>
            <a:ext cx="5334000" cy="707886"/>
          </a:xfrm>
          <a:prstGeom prst="rect">
            <a:avLst/>
          </a:prstGeom>
        </p:spPr>
        <p:txBody>
          <a:bodyPr wrap="square">
            <a:spAutoFit/>
          </a:bodyPr>
          <a:lstStyle/>
          <a:p>
            <a:pPr algn="ctr"/>
            <a:r>
              <a:rPr lang="en-US" sz="2000" dirty="0"/>
              <a:t>What is your continuum of supports? What practices meet your goal?</a:t>
            </a:r>
          </a:p>
        </p:txBody>
      </p:sp>
    </p:spTree>
    <p:extLst>
      <p:ext uri="{BB962C8B-B14F-4D97-AF65-F5344CB8AC3E}">
        <p14:creationId xmlns:p14="http://schemas.microsoft.com/office/powerpoint/2010/main" val="19695814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ways to find new practices!</a:t>
            </a:r>
            <a:endParaRPr lang="en-US" dirty="0"/>
          </a:p>
        </p:txBody>
      </p:sp>
      <p:pic>
        <p:nvPicPr>
          <p:cNvPr id="3" name="Content Placeholder 3" descr="Screenshot of the evidence-based practices tool used by divisions and schools to determine the need and fit of such practices as aligned with the VTSS implementation logic" title="Selection of Evidence-Based Practices"/>
          <p:cNvPicPr>
            <a:picLocks noChangeAspect="1"/>
          </p:cNvPicPr>
          <p:nvPr/>
        </p:nvPicPr>
        <p:blipFill>
          <a:blip r:embed="rId2"/>
          <a:srcRect l="-16797" r="-16797"/>
          <a:stretch>
            <a:fillRect/>
          </a:stretch>
        </p:blipFill>
        <p:spPr>
          <a:xfrm>
            <a:off x="-152400" y="1600200"/>
            <a:ext cx="9296400" cy="5238750"/>
          </a:xfrm>
          <a:prstGeom prst="rect">
            <a:avLst/>
          </a:prstGeom>
        </p:spPr>
      </p:pic>
    </p:spTree>
    <p:extLst>
      <p:ext uri="{BB962C8B-B14F-4D97-AF65-F5344CB8AC3E}">
        <p14:creationId xmlns:p14="http://schemas.microsoft.com/office/powerpoint/2010/main" val="10810988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z="4000" dirty="0" smtClean="0"/>
              <a:t>Revisiting Practices</a:t>
            </a:r>
            <a:endParaRPr lang="en-US" sz="4000" dirty="0"/>
          </a:p>
        </p:txBody>
      </p:sp>
      <p:sp>
        <p:nvSpPr>
          <p:cNvPr id="7" name="TextBox 6"/>
          <p:cNvSpPr txBox="1"/>
          <p:nvPr/>
        </p:nvSpPr>
        <p:spPr>
          <a:xfrm>
            <a:off x="0" y="2667000"/>
            <a:ext cx="9144000" cy="2246769"/>
          </a:xfrm>
          <a:prstGeom prst="rect">
            <a:avLst/>
          </a:prstGeom>
          <a:noFill/>
        </p:spPr>
        <p:txBody>
          <a:bodyPr wrap="square" rtlCol="0">
            <a:spAutoFit/>
          </a:bodyPr>
          <a:lstStyle/>
          <a:p>
            <a:pPr algn="ctr"/>
            <a:r>
              <a:rPr lang="en-US" sz="3600" dirty="0" smtClean="0"/>
              <a:t>THINK: Innovation!</a:t>
            </a:r>
          </a:p>
          <a:p>
            <a:pPr algn="ctr"/>
            <a:endParaRPr lang="en-US" sz="3600" dirty="0"/>
          </a:p>
          <a:p>
            <a:pPr algn="ctr"/>
            <a:r>
              <a:rPr lang="en-US" sz="3600" dirty="0" smtClean="0"/>
              <a:t> </a:t>
            </a:r>
            <a:r>
              <a:rPr lang="en-US" sz="3200" dirty="0" smtClean="0"/>
              <a:t>What are the appropriate responses that address the needs implied in the data?</a:t>
            </a:r>
            <a:endParaRPr lang="en-US" sz="3200" dirty="0"/>
          </a:p>
        </p:txBody>
      </p:sp>
      <p:pic>
        <p:nvPicPr>
          <p:cNvPr id="4" name="Picture 3" descr="Screenshot of the key practices section of the data-informed decision making tool to guide divisions in identifying specific evidence-based practices that support desired student outcomes" title="Revisiting Practices"/>
          <p:cNvPicPr>
            <a:picLocks noChangeAspect="1"/>
          </p:cNvPicPr>
          <p:nvPr/>
        </p:nvPicPr>
        <p:blipFill>
          <a:blip r:embed="rId3"/>
          <a:stretch>
            <a:fillRect/>
          </a:stretch>
        </p:blipFill>
        <p:spPr>
          <a:xfrm>
            <a:off x="609600" y="1752600"/>
            <a:ext cx="7995143" cy="660615"/>
          </a:xfrm>
          <a:prstGeom prst="rect">
            <a:avLst/>
          </a:prstGeom>
        </p:spPr>
      </p:pic>
    </p:spTree>
    <p:extLst>
      <p:ext uri="{BB962C8B-B14F-4D97-AF65-F5344CB8AC3E}">
        <p14:creationId xmlns:p14="http://schemas.microsoft.com/office/powerpoint/2010/main" val="29009736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Looping in the Schools</a:t>
            </a:r>
            <a:endParaRPr lang="en-US" dirty="0"/>
          </a:p>
        </p:txBody>
      </p:sp>
      <p:sp>
        <p:nvSpPr>
          <p:cNvPr id="3" name="Content Placeholder 2"/>
          <p:cNvSpPr>
            <a:spLocks noGrp="1"/>
          </p:cNvSpPr>
          <p:nvPr>
            <p:ph sz="half" idx="1"/>
          </p:nvPr>
        </p:nvSpPr>
        <p:spPr>
          <a:xfrm>
            <a:off x="457200" y="1600200"/>
            <a:ext cx="8229600" cy="3429000"/>
          </a:xfrm>
        </p:spPr>
        <p:txBody>
          <a:bodyPr>
            <a:noAutofit/>
          </a:bodyPr>
          <a:lstStyle/>
          <a:p>
            <a:pPr marL="0" indent="0">
              <a:buNone/>
            </a:pPr>
            <a:r>
              <a:rPr lang="en-US" sz="2400" dirty="0" smtClean="0"/>
              <a:t>How can we loop </a:t>
            </a:r>
            <a:r>
              <a:rPr lang="en-US" sz="2400" dirty="0"/>
              <a:t>schools into the </a:t>
            </a:r>
            <a:r>
              <a:rPr lang="en-US" sz="2400" dirty="0" smtClean="0"/>
              <a:t>goal setting and solution finding?</a:t>
            </a:r>
          </a:p>
          <a:p>
            <a:r>
              <a:rPr lang="en-US" sz="2400" dirty="0" smtClean="0"/>
              <a:t>ASK! Engage in collaborative inquiry with your school leadership teams (like we are doing here today)!</a:t>
            </a:r>
          </a:p>
        </p:txBody>
      </p:sp>
    </p:spTree>
    <p:extLst>
      <p:ext uri="{BB962C8B-B14F-4D97-AF65-F5344CB8AC3E}">
        <p14:creationId xmlns:p14="http://schemas.microsoft.com/office/powerpoint/2010/main" val="20379436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student learning is our compass…</a:t>
            </a:r>
            <a:endParaRPr lang="en-US" dirty="0"/>
          </a:p>
        </p:txBody>
      </p:sp>
      <p:pic>
        <p:nvPicPr>
          <p:cNvPr id="3" name="Picture 2" descr="Image of a compass - student learning is our compass and guides our decision-making" title="Decorative"/>
          <p:cNvPicPr>
            <a:picLocks noChangeAspect="1"/>
          </p:cNvPicPr>
          <p:nvPr/>
        </p:nvPicPr>
        <p:blipFill>
          <a:blip r:embed="rId3"/>
          <a:stretch>
            <a:fillRect/>
          </a:stretch>
        </p:blipFill>
        <p:spPr>
          <a:xfrm>
            <a:off x="3943350" y="1417638"/>
            <a:ext cx="5080000" cy="5080000"/>
          </a:xfrm>
          <a:prstGeom prst="rect">
            <a:avLst/>
          </a:prstGeom>
        </p:spPr>
      </p:pic>
      <p:sp>
        <p:nvSpPr>
          <p:cNvPr id="4" name="Rectangle 3"/>
          <p:cNvSpPr/>
          <p:nvPr/>
        </p:nvSpPr>
        <p:spPr>
          <a:xfrm>
            <a:off x="438150" y="1905000"/>
            <a:ext cx="3524250" cy="3970318"/>
          </a:xfrm>
          <a:prstGeom prst="rect">
            <a:avLst/>
          </a:prstGeom>
        </p:spPr>
        <p:txBody>
          <a:bodyPr wrap="square">
            <a:spAutoFit/>
          </a:bodyPr>
          <a:lstStyle/>
          <a:p>
            <a:r>
              <a:rPr lang="en-US" sz="2800" dirty="0"/>
              <a:t>“Right” </a:t>
            </a:r>
            <a:r>
              <a:rPr lang="en-US" sz="2800" dirty="0" smtClean="0"/>
              <a:t>actions are </a:t>
            </a:r>
            <a:r>
              <a:rPr lang="en-US" sz="2800" dirty="0"/>
              <a:t>identified</a:t>
            </a:r>
            <a:r>
              <a:rPr lang="en-US" sz="2800" dirty="0" smtClean="0"/>
              <a:t>.</a:t>
            </a:r>
          </a:p>
          <a:p>
            <a:endParaRPr lang="en-US" sz="2800" dirty="0"/>
          </a:p>
          <a:p>
            <a:r>
              <a:rPr lang="en-US" sz="2800" dirty="0"/>
              <a:t>Actions improve learning. </a:t>
            </a:r>
            <a:endParaRPr lang="en-US" sz="2800" dirty="0" smtClean="0"/>
          </a:p>
          <a:p>
            <a:endParaRPr lang="en-US" sz="2800" dirty="0"/>
          </a:p>
          <a:p>
            <a:r>
              <a:rPr lang="en-US" sz="2800" dirty="0"/>
              <a:t>Midstream adjustments </a:t>
            </a:r>
            <a:r>
              <a:rPr lang="en-US" sz="2800" dirty="0" smtClean="0"/>
              <a:t>are </a:t>
            </a:r>
            <a:r>
              <a:rPr lang="en-US" sz="2800" dirty="0"/>
              <a:t>possible</a:t>
            </a:r>
            <a:r>
              <a:rPr lang="en-US" dirty="0"/>
              <a:t>. </a:t>
            </a:r>
          </a:p>
        </p:txBody>
      </p:sp>
    </p:spTree>
    <p:extLst>
      <p:ext uri="{BB962C8B-B14F-4D97-AF65-F5344CB8AC3E}">
        <p14:creationId xmlns:p14="http://schemas.microsoft.com/office/powerpoint/2010/main" val="27698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3"/>
          <p:cNvSpPr txBox="1">
            <a:spLocks/>
          </p:cNvSpPr>
          <p:nvPr/>
        </p:nvSpPr>
        <p:spPr>
          <a:xfrm>
            <a:off x="685800" y="1752600"/>
            <a:ext cx="8229600" cy="3970318"/>
          </a:xfrm>
          <a:prstGeom prst="rect">
            <a:avLst/>
          </a:prstGeom>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t>Selecting something that is likely to work is a good first step, but once something is implemented</a:t>
            </a:r>
            <a:r>
              <a:rPr lang="en-US" sz="3600" b="1" dirty="0" smtClean="0"/>
              <a:t>, the most important function of leadership is ensuring that desired outcomes are reached and sustained OVER TIME. </a:t>
            </a:r>
            <a:endParaRPr lang="en-US" sz="3600" b="1" dirty="0"/>
          </a:p>
        </p:txBody>
      </p:sp>
    </p:spTree>
    <p:extLst>
      <p:ext uri="{BB962C8B-B14F-4D97-AF65-F5344CB8AC3E}">
        <p14:creationId xmlns:p14="http://schemas.microsoft.com/office/powerpoint/2010/main" val="360406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t>Systems</a:t>
            </a:r>
          </a:p>
        </p:txBody>
      </p:sp>
      <p:pic>
        <p:nvPicPr>
          <p:cNvPr id="3" name="Picture 2" descr="Screenshot of the systems section of the data-informed decision making tool used to guide" title="Data-Informed Decision Making"/>
          <p:cNvPicPr>
            <a:picLocks noChangeAspect="1"/>
          </p:cNvPicPr>
          <p:nvPr/>
        </p:nvPicPr>
        <p:blipFill>
          <a:blip r:embed="rId3"/>
          <a:stretch>
            <a:fillRect/>
          </a:stretch>
        </p:blipFill>
        <p:spPr>
          <a:xfrm>
            <a:off x="914400" y="1752600"/>
            <a:ext cx="7038863" cy="3124200"/>
          </a:xfrm>
          <a:prstGeom prst="rect">
            <a:avLst/>
          </a:prstGeom>
        </p:spPr>
      </p:pic>
    </p:spTree>
    <p:extLst>
      <p:ext uri="{BB962C8B-B14F-4D97-AF65-F5344CB8AC3E}">
        <p14:creationId xmlns:p14="http://schemas.microsoft.com/office/powerpoint/2010/main" val="32567298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t>Progress Monitoring</a:t>
            </a:r>
          </a:p>
        </p:txBody>
      </p:sp>
      <p:pic>
        <p:nvPicPr>
          <p:cNvPr id="4" name="Picture 3" descr="Screenshot of the progress monitoring section of the data-informed decision making tool" title="Data-Informed Decision Making Tool"/>
          <p:cNvPicPr>
            <a:picLocks noChangeAspect="1"/>
          </p:cNvPicPr>
          <p:nvPr/>
        </p:nvPicPr>
        <p:blipFill>
          <a:blip r:embed="rId2"/>
          <a:stretch>
            <a:fillRect/>
          </a:stretch>
        </p:blipFill>
        <p:spPr>
          <a:xfrm>
            <a:off x="457200" y="2133600"/>
            <a:ext cx="8291145" cy="457200"/>
          </a:xfrm>
          <a:prstGeom prst="rect">
            <a:avLst/>
          </a:prstGeom>
        </p:spPr>
      </p:pic>
      <p:sp>
        <p:nvSpPr>
          <p:cNvPr id="3" name="TextBox 2"/>
          <p:cNvSpPr txBox="1"/>
          <p:nvPr/>
        </p:nvSpPr>
        <p:spPr>
          <a:xfrm>
            <a:off x="990600" y="3124200"/>
            <a:ext cx="7086600" cy="707886"/>
          </a:xfrm>
          <a:prstGeom prst="rect">
            <a:avLst/>
          </a:prstGeom>
          <a:noFill/>
        </p:spPr>
        <p:txBody>
          <a:bodyPr wrap="square" rtlCol="0">
            <a:spAutoFit/>
          </a:bodyPr>
          <a:lstStyle/>
          <a:p>
            <a:pPr algn="ctr"/>
            <a:r>
              <a:rPr lang="en-US" sz="4000" dirty="0" smtClean="0"/>
              <a:t>Don’t just assess</a:t>
            </a:r>
            <a:r>
              <a:rPr lang="mr-IN" sz="4000" dirty="0" smtClean="0"/>
              <a:t>…</a:t>
            </a:r>
            <a:r>
              <a:rPr lang="en-US" sz="4000" dirty="0" smtClean="0"/>
              <a:t>REFLECT!</a:t>
            </a:r>
            <a:endParaRPr lang="en-US" sz="4000" dirty="0"/>
          </a:p>
        </p:txBody>
      </p:sp>
    </p:spTree>
    <p:extLst>
      <p:ext uri="{BB962C8B-B14F-4D97-AF65-F5344CB8AC3E}">
        <p14:creationId xmlns:p14="http://schemas.microsoft.com/office/powerpoint/2010/main" val="40521620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324600" cy="563562"/>
          </a:xfrm>
        </p:spPr>
        <p:txBody>
          <a:bodyPr>
            <a:noAutofit/>
          </a:bodyPr>
          <a:lstStyle/>
          <a:p>
            <a:r>
              <a:rPr lang="en-US" sz="3200" dirty="0" smtClean="0"/>
              <a:t>Let’s Plan</a:t>
            </a:r>
            <a:endParaRPr lang="en-US" sz="3200" dirty="0"/>
          </a:p>
        </p:txBody>
      </p:sp>
      <p:pic>
        <p:nvPicPr>
          <p:cNvPr id="4" name="Picture 3" descr="Picture of the blank Implementation Plan template for teams to use when mapping out action steps towards full implementation with sustainability&#10;" title="Implementation Plan-DIDM"/>
          <p:cNvPicPr>
            <a:picLocks noChangeAspect="1"/>
          </p:cNvPicPr>
          <p:nvPr/>
        </p:nvPicPr>
        <p:blipFill>
          <a:blip r:embed="rId3"/>
          <a:stretch>
            <a:fillRect/>
          </a:stretch>
        </p:blipFill>
        <p:spPr>
          <a:xfrm>
            <a:off x="762000" y="1066800"/>
            <a:ext cx="7620000" cy="5105400"/>
          </a:xfrm>
          <a:prstGeom prst="rect">
            <a:avLst/>
          </a:prstGeom>
        </p:spPr>
      </p:pic>
    </p:spTree>
    <p:extLst>
      <p:ext uri="{BB962C8B-B14F-4D97-AF65-F5344CB8AC3E}">
        <p14:creationId xmlns:p14="http://schemas.microsoft.com/office/powerpoint/2010/main" val="32904264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400" dirty="0" smtClean="0"/>
              <a:t>Homework</a:t>
            </a:r>
            <a:endParaRPr lang="en-US" sz="2400" dirty="0"/>
          </a:p>
        </p:txBody>
      </p:sp>
      <p:sp>
        <p:nvSpPr>
          <p:cNvPr id="3" name="Content Placeholder 2"/>
          <p:cNvSpPr>
            <a:spLocks noGrp="1"/>
          </p:cNvSpPr>
          <p:nvPr>
            <p:ph idx="1"/>
          </p:nvPr>
        </p:nvSpPr>
        <p:spPr/>
        <p:txBody>
          <a:bodyPr>
            <a:normAutofit/>
          </a:bodyPr>
          <a:lstStyle/>
          <a:p>
            <a:pPr marL="0" indent="0">
              <a:buNone/>
            </a:pPr>
            <a:r>
              <a:rPr lang="en-US" sz="2600" dirty="0" smtClean="0"/>
              <a:t>To </a:t>
            </a:r>
            <a:r>
              <a:rPr lang="en-US" sz="2600" dirty="0"/>
              <a:t>Session C of this strand (Strand #1 </a:t>
            </a:r>
            <a:r>
              <a:rPr lang="en-US" sz="2600" dirty="0" smtClean="0"/>
              <a:t>Data-Informed Decision </a:t>
            </a:r>
            <a:r>
              <a:rPr lang="en-US" sz="2600" dirty="0"/>
              <a:t>Making) please bring:</a:t>
            </a:r>
          </a:p>
          <a:p>
            <a:pPr marL="0" indent="0">
              <a:buNone/>
            </a:pPr>
            <a:r>
              <a:rPr lang="en-US" sz="2600" dirty="0"/>
              <a:t>1. Progress monitoring data (</a:t>
            </a:r>
            <a:r>
              <a:rPr lang="en-US" sz="2600" dirty="0" smtClean="0"/>
              <a:t>to-date</a:t>
            </a:r>
            <a:r>
              <a:rPr lang="en-US" sz="2600" dirty="0"/>
              <a:t>) on the plan.</a:t>
            </a:r>
          </a:p>
          <a:p>
            <a:pPr marL="0" indent="0">
              <a:buNone/>
            </a:pPr>
            <a:r>
              <a:rPr lang="en-US" sz="2600" dirty="0"/>
              <a:t>2. A short “share out” of your plan and success!</a:t>
            </a:r>
          </a:p>
          <a:p>
            <a:pPr lvl="1"/>
            <a:r>
              <a:rPr lang="en-US" sz="2600" dirty="0"/>
              <a:t>Voice Thread</a:t>
            </a:r>
          </a:p>
          <a:p>
            <a:pPr lvl="1"/>
            <a:r>
              <a:rPr lang="en-US" sz="2600" dirty="0" err="1"/>
              <a:t>Flipgrid</a:t>
            </a:r>
            <a:endParaRPr lang="en-US" sz="2600" dirty="0"/>
          </a:p>
          <a:p>
            <a:pPr lvl="1"/>
            <a:r>
              <a:rPr lang="en-US" sz="2600" dirty="0"/>
              <a:t>Poster</a:t>
            </a:r>
          </a:p>
          <a:p>
            <a:pPr lvl="1"/>
            <a:r>
              <a:rPr lang="en-US" sz="2600" dirty="0"/>
              <a:t>Be Creative!</a:t>
            </a:r>
          </a:p>
          <a:p>
            <a:endParaRPr lang="en-US" sz="2600" dirty="0"/>
          </a:p>
        </p:txBody>
      </p:sp>
      <p:sp>
        <p:nvSpPr>
          <p:cNvPr id="4" name="Text Placeholder 3"/>
          <p:cNvSpPr>
            <a:spLocks noGrp="1"/>
          </p:cNvSpPr>
          <p:nvPr>
            <p:ph type="body" sz="half" idx="2"/>
          </p:nvPr>
        </p:nvSpPr>
        <p:spPr/>
        <p:txBody>
          <a:bodyPr/>
          <a:lstStyle/>
          <a:p>
            <a:pPr lvl="0"/>
            <a:r>
              <a:rPr lang="en-US" dirty="0"/>
              <a:t>Apply a problem of practice to the established process for practice and </a:t>
            </a:r>
            <a:r>
              <a:rPr lang="en-US" dirty="0" smtClean="0"/>
              <a:t>reflection. </a:t>
            </a:r>
            <a:endParaRPr lang="en-US" dirty="0"/>
          </a:p>
          <a:p>
            <a:pPr lvl="0"/>
            <a:endParaRPr lang="en-US" dirty="0"/>
          </a:p>
          <a:p>
            <a:pPr lvl="0"/>
            <a:r>
              <a:rPr lang="en-US" dirty="0"/>
              <a:t>More details for sharing to come</a:t>
            </a:r>
            <a:r>
              <a:rPr lang="mr-IN" dirty="0"/>
              <a:t>…</a:t>
            </a:r>
            <a:r>
              <a:rPr lang="en-US" dirty="0"/>
              <a:t>just get started!</a:t>
            </a:r>
          </a:p>
          <a:p>
            <a:endParaRPr lang="en-US" dirty="0"/>
          </a:p>
        </p:txBody>
      </p:sp>
    </p:spTree>
    <p:extLst>
      <p:ext uri="{BB962C8B-B14F-4D97-AF65-F5344CB8AC3E}">
        <p14:creationId xmlns:p14="http://schemas.microsoft.com/office/powerpoint/2010/main" val="718008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of the VTSS Implementation Matrix that shows the relationship between outcomes, which are the division's goals; data, which supports decision making; practices, which support students; and systems, which support staff" title="VTSS Implementation Matrix"/>
          <p:cNvPicPr>
            <a:picLocks noGrp="1" noChangeAspect="1"/>
          </p:cNvPicPr>
          <p:nvPr>
            <p:ph idx="1"/>
          </p:nvPr>
        </p:nvPicPr>
        <p:blipFill>
          <a:blip r:embed="rId3"/>
          <a:stretch>
            <a:fillRect/>
          </a:stretch>
        </p:blipFill>
        <p:spPr>
          <a:xfrm>
            <a:off x="533720" y="1520264"/>
            <a:ext cx="8000680" cy="4804336"/>
          </a:xfrm>
          <a:prstGeom prst="rect">
            <a:avLst/>
          </a:prstGeom>
        </p:spPr>
      </p:pic>
      <p:sp>
        <p:nvSpPr>
          <p:cNvPr id="3" name="Title 2"/>
          <p:cNvSpPr>
            <a:spLocks noGrp="1"/>
          </p:cNvSpPr>
          <p:nvPr>
            <p:ph type="title"/>
          </p:nvPr>
        </p:nvSpPr>
        <p:spPr/>
        <p:txBody>
          <a:bodyPr/>
          <a:lstStyle/>
          <a:p>
            <a:r>
              <a:rPr lang="en-US" dirty="0" smtClean="0">
                <a:solidFill>
                  <a:schemeClr val="tx1"/>
                </a:solidFill>
              </a:rPr>
              <a:t>VTSS Implementation Logic</a:t>
            </a:r>
            <a:endParaRPr lang="en-US" dirty="0">
              <a:solidFill>
                <a:schemeClr val="tx1"/>
              </a:solidFill>
            </a:endParaRPr>
          </a:p>
        </p:txBody>
      </p:sp>
    </p:spTree>
    <p:extLst>
      <p:ext uri="{BB962C8B-B14F-4D97-AF65-F5344CB8AC3E}">
        <p14:creationId xmlns:p14="http://schemas.microsoft.com/office/powerpoint/2010/main" val="7121302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ctr"/>
            <a:r>
              <a:rPr lang="en-US" sz="4000" dirty="0" smtClean="0">
                <a:solidFill>
                  <a:srgbClr val="000000"/>
                </a:solidFill>
              </a:rPr>
              <a:t>Closing Activity</a:t>
            </a:r>
            <a:endParaRPr lang="en-US" sz="4000" dirty="0">
              <a:solidFill>
                <a:srgbClr val="000000"/>
              </a:solidFill>
            </a:endParaRPr>
          </a:p>
        </p:txBody>
      </p:sp>
      <p:sp>
        <p:nvSpPr>
          <p:cNvPr id="3" name="Content Placeholder 2"/>
          <p:cNvSpPr>
            <a:spLocks noGrp="1"/>
          </p:cNvSpPr>
          <p:nvPr>
            <p:ph sz="half" idx="1"/>
          </p:nvPr>
        </p:nvSpPr>
        <p:spPr/>
        <p:txBody>
          <a:bodyPr>
            <a:normAutofit fontScale="85000" lnSpcReduction="10000"/>
          </a:bodyPr>
          <a:lstStyle/>
          <a:p>
            <a:r>
              <a:rPr lang="en-US" dirty="0" smtClean="0"/>
              <a:t>Think about your biggest take-away from today’s discussion.</a:t>
            </a:r>
          </a:p>
          <a:p>
            <a:r>
              <a:rPr lang="en-US" dirty="0" smtClean="0"/>
              <a:t>Get a piece of paper, and using only pictures or symbols (no words) record your take-away on your paper. NO TALKING!!!</a:t>
            </a:r>
          </a:p>
          <a:p>
            <a:r>
              <a:rPr lang="en-US" dirty="0" smtClean="0"/>
              <a:t>Now pass your drawing to the left 4 times (so it ends up 4 people away from you).  Each participant now must share out what they think your take-away is based upon your drawing.</a:t>
            </a:r>
          </a:p>
          <a:p>
            <a:endParaRPr lang="en-US" dirty="0"/>
          </a:p>
        </p:txBody>
      </p:sp>
    </p:spTree>
    <p:extLst>
      <p:ext uri="{BB962C8B-B14F-4D97-AF65-F5344CB8AC3E}">
        <p14:creationId xmlns:p14="http://schemas.microsoft.com/office/powerpoint/2010/main" val="151227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thank you written in different languages" title="Decorative"/>
          <p:cNvPicPr>
            <a:picLocks noGrp="1" noChangeAspect="1"/>
          </p:cNvPicPr>
          <p:nvPr>
            <p:ph idx="1"/>
          </p:nvPr>
        </p:nvPicPr>
        <p:blipFill>
          <a:blip r:embed="rId3"/>
          <a:stretch>
            <a:fillRect/>
          </a:stretch>
        </p:blipFill>
        <p:spPr>
          <a:xfrm>
            <a:off x="1662112" y="2238375"/>
            <a:ext cx="5819775" cy="3295650"/>
          </a:xfrm>
          <a:prstGeom prst="rect">
            <a:avLst/>
          </a:prstGeom>
        </p:spPr>
      </p:pic>
      <p:sp>
        <p:nvSpPr>
          <p:cNvPr id="8" name="Title 7"/>
          <p:cNvSpPr>
            <a:spLocks noGrp="1"/>
          </p:cNvSpPr>
          <p:nvPr>
            <p:ph type="title"/>
          </p:nvPr>
        </p:nvSpPr>
        <p:spPr/>
        <p:txBody>
          <a:bodyPr/>
          <a:lstStyle/>
          <a:p>
            <a:r>
              <a:rPr lang="en-US" dirty="0" smtClean="0">
                <a:solidFill>
                  <a:srgbClr val="000000"/>
                </a:solidFill>
              </a:rPr>
              <a:t>THANK YOU!!!</a:t>
            </a:r>
            <a:endParaRPr lang="en-US" dirty="0">
              <a:solidFill>
                <a:srgbClr val="000000"/>
              </a:solidFill>
            </a:endParaRPr>
          </a:p>
        </p:txBody>
      </p:sp>
    </p:spTree>
    <p:extLst>
      <p:ext uri="{BB962C8B-B14F-4D97-AF65-F5344CB8AC3E}">
        <p14:creationId xmlns:p14="http://schemas.microsoft.com/office/powerpoint/2010/main" val="4148461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74638"/>
            <a:ext cx="4572000" cy="1143000"/>
          </a:xfrm>
        </p:spPr>
        <p:txBody>
          <a:bodyPr>
            <a:normAutofit fontScale="90000"/>
          </a:bodyPr>
          <a:lstStyle/>
          <a:p>
            <a:r>
              <a:rPr lang="en-US" dirty="0"/>
              <a:t>Implementation Matrix</a:t>
            </a:r>
          </a:p>
        </p:txBody>
      </p:sp>
      <p:pic>
        <p:nvPicPr>
          <p:cNvPr id="3" name="Picture 2" descr="VTSS LOGO color o-2.jpg&#10;&#10;" title="VTS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05729"/>
            <a:ext cx="2438400" cy="1080818"/>
          </a:xfrm>
          <a:prstGeom prst="rect">
            <a:avLst/>
          </a:prstGeom>
        </p:spPr>
      </p:pic>
      <p:pic>
        <p:nvPicPr>
          <p:cNvPr id="5" name="Picture 4" descr="Image of the Data-Informed Decision Making component of the Implementation Matrix" title="Implementation Matrix-DIDM"/>
          <p:cNvPicPr>
            <a:picLocks noChangeAspect="1"/>
          </p:cNvPicPr>
          <p:nvPr/>
        </p:nvPicPr>
        <p:blipFill>
          <a:blip r:embed="rId4"/>
          <a:stretch>
            <a:fillRect/>
          </a:stretch>
        </p:blipFill>
        <p:spPr>
          <a:xfrm>
            <a:off x="533401" y="1417638"/>
            <a:ext cx="7391400" cy="5003810"/>
          </a:xfrm>
          <a:prstGeom prst="rect">
            <a:avLst/>
          </a:prstGeom>
        </p:spPr>
      </p:pic>
    </p:spTree>
    <p:extLst>
      <p:ext uri="{BB962C8B-B14F-4D97-AF65-F5344CB8AC3E}">
        <p14:creationId xmlns:p14="http://schemas.microsoft.com/office/powerpoint/2010/main" val="2692463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the data audit tool used by divisions to assess their current data infrastructure to determine access to data needed for data-informed decision making" title="Data Audit Tool">
            <a:extLst>
              <a:ext uri="{FF2B5EF4-FFF2-40B4-BE49-F238E27FC236}">
                <a16:creationId xmlns:a16="http://schemas.microsoft.com/office/drawing/2014/main" id="{65F12B28-60D7-1F4B-975D-4D83F0447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1066799"/>
            <a:ext cx="9131300" cy="5783317"/>
          </a:xfrm>
          <a:prstGeom prst="rect">
            <a:avLst/>
          </a:prstGeom>
        </p:spPr>
      </p:pic>
      <p:sp>
        <p:nvSpPr>
          <p:cNvPr id="3" name="Title 2"/>
          <p:cNvSpPr>
            <a:spLocks noGrp="1"/>
          </p:cNvSpPr>
          <p:nvPr>
            <p:ph type="title"/>
          </p:nvPr>
        </p:nvSpPr>
        <p:spPr>
          <a:xfrm>
            <a:off x="457200" y="274638"/>
            <a:ext cx="8229600" cy="792161"/>
          </a:xfrm>
        </p:spPr>
        <p:txBody>
          <a:bodyPr/>
          <a:lstStyle/>
          <a:p>
            <a:r>
              <a:rPr lang="en-US" dirty="0"/>
              <a:t>Data Audit Tool</a:t>
            </a:r>
          </a:p>
        </p:txBody>
      </p:sp>
    </p:spTree>
    <p:extLst>
      <p:ext uri="{BB962C8B-B14F-4D97-AF65-F5344CB8AC3E}">
        <p14:creationId xmlns:p14="http://schemas.microsoft.com/office/powerpoint/2010/main" val="243058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324600" cy="868362"/>
          </a:xfrm>
        </p:spPr>
        <p:txBody>
          <a:bodyPr>
            <a:noAutofit/>
          </a:bodyPr>
          <a:lstStyle/>
          <a:p>
            <a:r>
              <a:rPr lang="en-US" sz="3200" dirty="0" smtClean="0"/>
              <a:t>Implementation Plan</a:t>
            </a:r>
            <a:endParaRPr lang="en-US" sz="3200" dirty="0"/>
          </a:p>
        </p:txBody>
      </p:sp>
      <p:pic>
        <p:nvPicPr>
          <p:cNvPr id="6" name="Picture 5" descr="Picture of the blank Implementation Plan template for teams to use when mapping out action steps towards full implementation with sustainability&#10;" title="Implementation Plan-Data Collection"/>
          <p:cNvPicPr>
            <a:picLocks noChangeAspect="1"/>
          </p:cNvPicPr>
          <p:nvPr/>
        </p:nvPicPr>
        <p:blipFill>
          <a:blip r:embed="rId3"/>
          <a:stretch>
            <a:fillRect/>
          </a:stretch>
        </p:blipFill>
        <p:spPr>
          <a:xfrm>
            <a:off x="938212" y="1676400"/>
            <a:ext cx="7267575" cy="4348162"/>
          </a:xfrm>
          <a:prstGeom prst="rect">
            <a:avLst/>
          </a:prstGeom>
        </p:spPr>
      </p:pic>
    </p:spTree>
    <p:extLst>
      <p:ext uri="{BB962C8B-B14F-4D97-AF65-F5344CB8AC3E}">
        <p14:creationId xmlns:p14="http://schemas.microsoft.com/office/powerpoint/2010/main" val="1105370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1981200"/>
            <a:ext cx="7010400" cy="1569660"/>
          </a:xfrm>
          <a:prstGeom prst="rect">
            <a:avLst/>
          </a:prstGeom>
          <a:noFill/>
        </p:spPr>
        <p:txBody>
          <a:bodyPr wrap="square" rtlCol="0">
            <a:spAutoFit/>
          </a:bodyPr>
          <a:lstStyle/>
          <a:p>
            <a:pPr algn="ctr"/>
            <a:r>
              <a:rPr lang="en-US" sz="3200" dirty="0" smtClean="0"/>
              <a:t>See your state VTSS Systems Coach for access to the video that explains the </a:t>
            </a:r>
            <a:r>
              <a:rPr lang="en-US" sz="3200" dirty="0" err="1" smtClean="0"/>
              <a:t>Flipgrid</a:t>
            </a:r>
            <a:r>
              <a:rPr lang="en-US" sz="3200" dirty="0" smtClean="0"/>
              <a:t> activity.</a:t>
            </a:r>
            <a:endParaRPr lang="en-US" sz="3200" dirty="0"/>
          </a:p>
        </p:txBody>
      </p:sp>
      <p:sp>
        <p:nvSpPr>
          <p:cNvPr id="6" name="Content Placeholder 5"/>
          <p:cNvSpPr>
            <a:spLocks noGrp="1"/>
          </p:cNvSpPr>
          <p:nvPr>
            <p:ph idx="1"/>
          </p:nvPr>
        </p:nvSpPr>
        <p:spPr/>
        <p:txBody>
          <a:bodyPr/>
          <a:lstStyle/>
          <a:p>
            <a:pPr marL="0" indent="0">
              <a:buNone/>
            </a:pPr>
            <a:endParaRPr lang="en-US" dirty="0"/>
          </a:p>
        </p:txBody>
      </p:sp>
      <p:sp>
        <p:nvSpPr>
          <p:cNvPr id="5" name="Title 4"/>
          <p:cNvSpPr>
            <a:spLocks noGrp="1"/>
          </p:cNvSpPr>
          <p:nvPr>
            <p:ph type="title"/>
          </p:nvPr>
        </p:nvSpPr>
        <p:spPr/>
        <p:txBody>
          <a:bodyPr/>
          <a:lstStyle/>
          <a:p>
            <a:r>
              <a:rPr lang="en-US" dirty="0" err="1" smtClean="0">
                <a:solidFill>
                  <a:srgbClr val="000000"/>
                </a:solidFill>
              </a:rPr>
              <a:t>Flipgrid</a:t>
            </a:r>
            <a:r>
              <a:rPr lang="en-US" dirty="0" smtClean="0">
                <a:solidFill>
                  <a:srgbClr val="000000"/>
                </a:solidFill>
              </a:rPr>
              <a:t> Video Directions</a:t>
            </a:r>
            <a:endParaRPr lang="en-US" dirty="0">
              <a:solidFill>
                <a:srgbClr val="000000"/>
              </a:solidFill>
            </a:endParaRPr>
          </a:p>
        </p:txBody>
      </p:sp>
    </p:spTree>
    <p:extLst>
      <p:ext uri="{BB962C8B-B14F-4D97-AF65-F5344CB8AC3E}">
        <p14:creationId xmlns:p14="http://schemas.microsoft.com/office/powerpoint/2010/main" val="16140415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wKrXETz9jqIyYLH8Gz9nFL"/>
</p:tagLst>
</file>

<file path=ppt/theme/theme1.xml><?xml version="1.0" encoding="utf-8"?>
<a:theme xmlns:a="http://schemas.openxmlformats.org/drawingml/2006/main" name="Current VTSS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VTSS Theme" id="{25CAB908-63E4-41BB-92B1-AE1E3E267832}" vid="{BA7896AC-B66D-4715-BA45-BC7F6B4EB5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4739</TotalTime>
  <Words>2221</Words>
  <Application>Microsoft Office PowerPoint</Application>
  <PresentationFormat>On-screen Show (4:3)</PresentationFormat>
  <Paragraphs>231</Paragraphs>
  <Slides>51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Mangal</vt:lpstr>
      <vt:lpstr>Verdana</vt:lpstr>
      <vt:lpstr>Wingdings</vt:lpstr>
      <vt:lpstr>Current VTSS Theme</vt:lpstr>
      <vt:lpstr>Welcome to Strand #1!</vt:lpstr>
      <vt:lpstr>Contributors to this Professional Learning</vt:lpstr>
      <vt:lpstr>What will we know?</vt:lpstr>
      <vt:lpstr>What will we do?</vt:lpstr>
      <vt:lpstr>VTSS Implementation Logic</vt:lpstr>
      <vt:lpstr>Implementation Matrix</vt:lpstr>
      <vt:lpstr>Data Audit Tool</vt:lpstr>
      <vt:lpstr>Implementation Plan</vt:lpstr>
      <vt:lpstr>Flipgrid Video Directions</vt:lpstr>
      <vt:lpstr>Learning Informed Decision Making</vt:lpstr>
      <vt:lpstr>A Culture of Inquiry</vt:lpstr>
      <vt:lpstr>Solving problems requires change.</vt:lpstr>
      <vt:lpstr>How does the team make this shift?</vt:lpstr>
      <vt:lpstr>Leader Learning Teams</vt:lpstr>
      <vt:lpstr>What will we know?</vt:lpstr>
      <vt:lpstr>Making Decisions:</vt:lpstr>
      <vt:lpstr>Implementation Plan</vt:lpstr>
      <vt:lpstr>learning THE INFORMED decision-making process</vt:lpstr>
      <vt:lpstr>What will we know?</vt:lpstr>
      <vt:lpstr>We all have a process!</vt:lpstr>
      <vt:lpstr>The VTSS Process</vt:lpstr>
      <vt:lpstr>What sparks inquiry?</vt:lpstr>
      <vt:lpstr>A Problem of Practice </vt:lpstr>
      <vt:lpstr>Let’s start our learning conversation.</vt:lpstr>
      <vt:lpstr>Data</vt:lpstr>
      <vt:lpstr>Observations</vt:lpstr>
      <vt:lpstr>Observations</vt:lpstr>
      <vt:lpstr>Inferences</vt:lpstr>
      <vt:lpstr>Developing a precision statement.</vt:lpstr>
      <vt:lpstr>Precision Statement</vt:lpstr>
      <vt:lpstr>Precision Statement</vt:lpstr>
      <vt:lpstr>Precision statement</vt:lpstr>
      <vt:lpstr>Critical Friends</vt:lpstr>
      <vt:lpstr>Squad Goals</vt:lpstr>
      <vt:lpstr>Swing to Solutions</vt:lpstr>
      <vt:lpstr>We know how to find solutions!</vt:lpstr>
      <vt:lpstr>Practices</vt:lpstr>
      <vt:lpstr>Develop solutions For Practices</vt:lpstr>
      <vt:lpstr>Division Initiative Map</vt:lpstr>
      <vt:lpstr>Decide your evidence-based practices!</vt:lpstr>
      <vt:lpstr>There are ways to find new practices!</vt:lpstr>
      <vt:lpstr>Revisiting Practices</vt:lpstr>
      <vt:lpstr>Looping in the Schools</vt:lpstr>
      <vt:lpstr>When student learning is our compass…</vt:lpstr>
      <vt:lpstr>Remember</vt:lpstr>
      <vt:lpstr>Systems</vt:lpstr>
      <vt:lpstr>Progress Monitoring</vt:lpstr>
      <vt:lpstr>Let’s Plan</vt:lpstr>
      <vt:lpstr>Homework</vt:lpstr>
      <vt:lpstr>Closing Activity</vt:lpstr>
      <vt:lpstr>THANK YOU!!!</vt:lpstr>
    </vt:vector>
  </TitlesOfParts>
  <Company>Virginia Commonwealth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dc:creator>
  <cp:lastModifiedBy>Sherol Southerland</cp:lastModifiedBy>
  <cp:revision>120</cp:revision>
  <dcterms:created xsi:type="dcterms:W3CDTF">2017-09-12T22:58:31Z</dcterms:created>
  <dcterms:modified xsi:type="dcterms:W3CDTF">2019-11-18T17:38:57Z</dcterms:modified>
</cp:coreProperties>
</file>