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0" roundtripDataSignature="AMtx7miPGdW8I+WEB9F9MjKKDX2ph8g3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customschemas.google.com/relationships/presentationmetadata" Target="meta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1: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99" name="Google Shape;299;p11: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3: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3: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06" name="Google Shape;306;p13: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18" name="Google Shape;318;p14: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1: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1: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2" name="Google Shape;372;p21: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80" name="Google Shape;38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4: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4: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97" name="Google Shape;397;p24: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5: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25: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4" name="Google Shape;404;p25: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6: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100"/>
              <a:buFont typeface="Arial"/>
              <a:buNone/>
            </a:pPr>
            <a:r>
              <a:t/>
            </a:r>
            <a:endParaRPr sz="2200">
              <a:latin typeface="Verdana"/>
              <a:ea typeface="Verdana"/>
              <a:cs typeface="Verdana"/>
              <a:sym typeface="Verdana"/>
            </a:endParaRPr>
          </a:p>
          <a:p>
            <a:pPr indent="0" lvl="0" marL="0" rtl="0" algn="l">
              <a:lnSpc>
                <a:spcPct val="80000"/>
              </a:lnSpc>
              <a:spcBef>
                <a:spcPts val="0"/>
              </a:spcBef>
              <a:spcAft>
                <a:spcPts val="0"/>
              </a:spcAft>
              <a:buClr>
                <a:schemeClr val="dk1"/>
              </a:buClr>
              <a:buSzPts val="1100"/>
              <a:buFont typeface="Arial"/>
              <a:buNone/>
            </a:pPr>
            <a:r>
              <a:t/>
            </a:r>
            <a:endParaRPr sz="2200">
              <a:latin typeface="Verdana"/>
              <a:ea typeface="Verdana"/>
              <a:cs typeface="Verdana"/>
              <a:sym typeface="Verdana"/>
            </a:endParaRPr>
          </a:p>
          <a:p>
            <a:pPr indent="0" lvl="0" marL="0" rtl="0" algn="l">
              <a:lnSpc>
                <a:spcPct val="80000"/>
              </a:lnSpc>
              <a:spcBef>
                <a:spcPts val="448"/>
              </a:spcBef>
              <a:spcAft>
                <a:spcPts val="0"/>
              </a:spcAft>
              <a:buNone/>
            </a:pPr>
            <a:r>
              <a:t/>
            </a:r>
            <a:endParaRPr/>
          </a:p>
          <a:p>
            <a:pPr indent="0" lvl="0" marL="0" rtl="0" algn="l">
              <a:spcBef>
                <a:spcPts val="0"/>
              </a:spcBef>
              <a:spcAft>
                <a:spcPts val="0"/>
              </a:spcAft>
              <a:buClr>
                <a:schemeClr val="dk1"/>
              </a:buClr>
              <a:buSzPts val="1200"/>
              <a:buFont typeface="Calibri"/>
              <a:buNone/>
            </a:pPr>
            <a:r>
              <a:t/>
            </a:r>
            <a:endParaRPr/>
          </a:p>
        </p:txBody>
      </p:sp>
      <p:sp>
        <p:nvSpPr>
          <p:cNvPr id="411" name="Google Shape;411;p26: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7: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7: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8" name="Google Shape;418;p27: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8: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8: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7" name="Google Shape;427;p28: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9: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29: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9" name="Google Shape;439;p29: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0: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30: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7" name="Google Shape;447;p30: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1: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31: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54" name="Google Shape;454;p31: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2: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32: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61" name="Google Shape;461;p32: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5: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35: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75" name="Google Shape;475;p35: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2" name="Google Shape;48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7: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37: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89" name="Google Shape;489;p37: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8: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38: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96" name="Google Shape;496;p38: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9: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39: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03" name="Google Shape;503;p39: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0: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40: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10" name="Google Shape;510;p40: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1: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41: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17" name="Google Shape;517;p41: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2: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42: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24" name="Google Shape;524;p42: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4: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4: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54" name="Google Shape;254;p4: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3: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43: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31" name="Google Shape;531;p43: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4: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44: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38" name="Google Shape;538;p44: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trike="sngStrike"/>
              <a:t> </a:t>
            </a:r>
            <a:endParaRPr strike="sngStrike"/>
          </a:p>
        </p:txBody>
      </p:sp>
      <p:sp>
        <p:nvSpPr>
          <p:cNvPr id="618" name="Google Shape;618;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p:nvPr>
            <p:ph idx="2" type="sldImg"/>
          </p:nvPr>
        </p:nvSpPr>
        <p:spPr>
          <a:xfrm>
            <a:off x="325438" y="698500"/>
            <a:ext cx="62071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9:notes"/>
          <p:cNvSpPr txBox="1"/>
          <p:nvPr>
            <p:ph idx="1" type="body"/>
          </p:nvPr>
        </p:nvSpPr>
        <p:spPr>
          <a:xfrm>
            <a:off x="685800" y="4424085"/>
            <a:ext cx="5486400" cy="41912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290" name="Google Shape;290;p9:notes"/>
          <p:cNvSpPr txBox="1"/>
          <p:nvPr>
            <p:ph idx="12" type="sldNum"/>
          </p:nvPr>
        </p:nvSpPr>
        <p:spPr>
          <a:xfrm>
            <a:off x="3884613" y="8846553"/>
            <a:ext cx="2971800" cy="46569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0.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pic>
        <p:nvPicPr>
          <p:cNvPr descr="Decorative Image of Smiling kids" id="16" name="Google Shape;16;p63" title="Decorative image"/>
          <p:cNvPicPr preferRelativeResize="0"/>
          <p:nvPr/>
        </p:nvPicPr>
        <p:blipFill rotWithShape="1">
          <a:blip r:embed="rId2">
            <a:alphaModFix/>
          </a:blip>
          <a:srcRect b="0" l="0" r="0" t="0"/>
          <a:stretch/>
        </p:blipFill>
        <p:spPr>
          <a:xfrm>
            <a:off x="0" y="1556657"/>
            <a:ext cx="12196024" cy="2849511"/>
          </a:xfrm>
          <a:prstGeom prst="rect">
            <a:avLst/>
          </a:prstGeom>
          <a:noFill/>
          <a:ln>
            <a:noFill/>
          </a:ln>
        </p:spPr>
      </p:pic>
      <p:sp>
        <p:nvSpPr>
          <p:cNvPr id="17" name="Google Shape;17;p63"/>
          <p:cNvSpPr txBox="1"/>
          <p:nvPr>
            <p:ph type="ctrTitle"/>
          </p:nvPr>
        </p:nvSpPr>
        <p:spPr>
          <a:xfrm>
            <a:off x="1271006" y="3671155"/>
            <a:ext cx="9654012"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63"/>
          <p:cNvSpPr txBox="1"/>
          <p:nvPr>
            <p:ph idx="1" type="subTitle"/>
          </p:nvPr>
        </p:nvSpPr>
        <p:spPr>
          <a:xfrm>
            <a:off x="1830812" y="5257800"/>
            <a:ext cx="8534400" cy="914400"/>
          </a:xfrm>
          <a:prstGeom prst="rect">
            <a:avLst/>
          </a:prstGeom>
          <a:solidFill>
            <a:schemeClr val="lt1">
              <a:alpha val="67843"/>
            </a:schemeClr>
          </a:solid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6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63"/>
          <p:cNvPicPr preferRelativeResize="0"/>
          <p:nvPr/>
        </p:nvPicPr>
        <p:blipFill rotWithShape="1">
          <a:blip r:embed="rId3">
            <a:alphaModFix/>
          </a:blip>
          <a:srcRect b="0" l="0" r="0" t="0"/>
          <a:stretch/>
        </p:blipFill>
        <p:spPr>
          <a:xfrm>
            <a:off x="4172139" y="82049"/>
            <a:ext cx="3847724"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One Content">
  <p:cSld name="5_One Content">
    <p:spTree>
      <p:nvGrpSpPr>
        <p:cNvPr id="97" name="Shape 97"/>
        <p:cNvGrpSpPr/>
        <p:nvPr/>
      </p:nvGrpSpPr>
      <p:grpSpPr>
        <a:xfrm>
          <a:off x="0" y="0"/>
          <a:ext cx="0" cy="0"/>
          <a:chOff x="0" y="0"/>
          <a:chExt cx="0" cy="0"/>
        </a:xfrm>
      </p:grpSpPr>
      <p:sp>
        <p:nvSpPr>
          <p:cNvPr id="98" name="Google Shape;98;p72"/>
          <p:cNvSpPr/>
          <p:nvPr/>
        </p:nvSpPr>
        <p:spPr>
          <a:xfrm>
            <a:off x="609600" y="1600200"/>
            <a:ext cx="10972800" cy="3352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Verdana"/>
              <a:buNone/>
            </a:pPr>
            <a:r>
              <a:t/>
            </a:r>
            <a:endParaRPr sz="1800">
              <a:solidFill>
                <a:schemeClr val="lt1"/>
              </a:solidFill>
              <a:latin typeface="Verdana"/>
              <a:ea typeface="Verdana"/>
              <a:cs typeface="Verdana"/>
              <a:sym typeface="Verdana"/>
            </a:endParaRPr>
          </a:p>
        </p:txBody>
      </p:sp>
      <p:sp>
        <p:nvSpPr>
          <p:cNvPr id="99" name="Google Shape;99;p72"/>
          <p:cNvSpPr txBox="1"/>
          <p:nvPr>
            <p:ph type="title"/>
          </p:nvPr>
        </p:nvSpPr>
        <p:spPr>
          <a:xfrm>
            <a:off x="3657600" y="256814"/>
            <a:ext cx="7924800" cy="1143000"/>
          </a:xfrm>
          <a:prstGeom prst="rect">
            <a:avLst/>
          </a:prstGeom>
          <a:solidFill>
            <a:srgbClr val="A9DCF2">
              <a:alpha val="67450"/>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72"/>
          <p:cNvSpPr txBox="1"/>
          <p:nvPr>
            <p:ph idx="1" type="body"/>
          </p:nvPr>
        </p:nvSpPr>
        <p:spPr>
          <a:xfrm>
            <a:off x="609600" y="1600201"/>
            <a:ext cx="10972800" cy="3352799"/>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1" name="Google Shape;101;p7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p:txBody>
      </p:sp>
      <p:sp>
        <p:nvSpPr>
          <p:cNvPr id="102" name="Google Shape;102;p7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p:txBody>
      </p:sp>
      <p:sp>
        <p:nvSpPr>
          <p:cNvPr id="103" name="Google Shape;103;p7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Verdana"/>
              <a:buNone/>
              <a:defRPr sz="1200">
                <a:solidFill>
                  <a:srgbClr val="888888"/>
                </a:solidFill>
                <a:latin typeface="Verdana"/>
                <a:ea typeface="Verdana"/>
                <a:cs typeface="Verdana"/>
                <a:sym typeface="Verdana"/>
              </a:defRPr>
            </a:lvl1pPr>
            <a:lvl2pPr indent="0" lvl="1" marL="0" algn="r">
              <a:spcBef>
                <a:spcPts val="0"/>
              </a:spcBef>
              <a:buClr>
                <a:srgbClr val="888888"/>
              </a:buClr>
              <a:buSzPts val="1200"/>
              <a:buFont typeface="Verdana"/>
              <a:buNone/>
              <a:defRPr sz="1200">
                <a:solidFill>
                  <a:srgbClr val="888888"/>
                </a:solidFill>
                <a:latin typeface="Verdana"/>
                <a:ea typeface="Verdana"/>
                <a:cs typeface="Verdana"/>
                <a:sym typeface="Verdana"/>
              </a:defRPr>
            </a:lvl2pPr>
            <a:lvl3pPr indent="0" lvl="2" marL="0" algn="r">
              <a:spcBef>
                <a:spcPts val="0"/>
              </a:spcBef>
              <a:buClr>
                <a:srgbClr val="888888"/>
              </a:buClr>
              <a:buSzPts val="1200"/>
              <a:buFont typeface="Verdana"/>
              <a:buNone/>
              <a:defRPr sz="1200">
                <a:solidFill>
                  <a:srgbClr val="888888"/>
                </a:solidFill>
                <a:latin typeface="Verdana"/>
                <a:ea typeface="Verdana"/>
                <a:cs typeface="Verdana"/>
                <a:sym typeface="Verdana"/>
              </a:defRPr>
            </a:lvl3pPr>
            <a:lvl4pPr indent="0" lvl="3" marL="0" algn="r">
              <a:spcBef>
                <a:spcPts val="0"/>
              </a:spcBef>
              <a:buClr>
                <a:srgbClr val="888888"/>
              </a:buClr>
              <a:buSzPts val="1200"/>
              <a:buFont typeface="Verdana"/>
              <a:buNone/>
              <a:defRPr sz="1200">
                <a:solidFill>
                  <a:srgbClr val="888888"/>
                </a:solidFill>
                <a:latin typeface="Verdana"/>
                <a:ea typeface="Verdana"/>
                <a:cs typeface="Verdana"/>
                <a:sym typeface="Verdana"/>
              </a:defRPr>
            </a:lvl4pPr>
            <a:lvl5pPr indent="0" lvl="4" marL="0" algn="r">
              <a:spcBef>
                <a:spcPts val="0"/>
              </a:spcBef>
              <a:buClr>
                <a:srgbClr val="888888"/>
              </a:buClr>
              <a:buSzPts val="1200"/>
              <a:buFont typeface="Verdana"/>
              <a:buNone/>
              <a:defRPr sz="1200">
                <a:solidFill>
                  <a:srgbClr val="888888"/>
                </a:solidFill>
                <a:latin typeface="Verdana"/>
                <a:ea typeface="Verdana"/>
                <a:cs typeface="Verdana"/>
                <a:sym typeface="Verdana"/>
              </a:defRPr>
            </a:lvl5pPr>
            <a:lvl6pPr indent="0" lvl="5" marL="0" algn="r">
              <a:spcBef>
                <a:spcPts val="0"/>
              </a:spcBef>
              <a:buClr>
                <a:srgbClr val="888888"/>
              </a:buClr>
              <a:buSzPts val="1200"/>
              <a:buFont typeface="Verdana"/>
              <a:buNone/>
              <a:defRPr sz="1200">
                <a:solidFill>
                  <a:srgbClr val="888888"/>
                </a:solidFill>
                <a:latin typeface="Verdana"/>
                <a:ea typeface="Verdana"/>
                <a:cs typeface="Verdana"/>
                <a:sym typeface="Verdana"/>
              </a:defRPr>
            </a:lvl6pPr>
            <a:lvl7pPr indent="0" lvl="6" marL="0" algn="r">
              <a:spcBef>
                <a:spcPts val="0"/>
              </a:spcBef>
              <a:buClr>
                <a:srgbClr val="888888"/>
              </a:buClr>
              <a:buSzPts val="1200"/>
              <a:buFont typeface="Verdana"/>
              <a:buNone/>
              <a:defRPr sz="1200">
                <a:solidFill>
                  <a:srgbClr val="888888"/>
                </a:solidFill>
                <a:latin typeface="Verdana"/>
                <a:ea typeface="Verdana"/>
                <a:cs typeface="Verdana"/>
                <a:sym typeface="Verdana"/>
              </a:defRPr>
            </a:lvl7pPr>
            <a:lvl8pPr indent="0" lvl="7" marL="0" algn="r">
              <a:spcBef>
                <a:spcPts val="0"/>
              </a:spcBef>
              <a:buClr>
                <a:srgbClr val="888888"/>
              </a:buClr>
              <a:buSzPts val="1200"/>
              <a:buFont typeface="Verdana"/>
              <a:buNone/>
              <a:defRPr sz="1200">
                <a:solidFill>
                  <a:srgbClr val="888888"/>
                </a:solidFill>
                <a:latin typeface="Verdana"/>
                <a:ea typeface="Verdana"/>
                <a:cs typeface="Verdana"/>
                <a:sym typeface="Verdana"/>
              </a:defRPr>
            </a:lvl8pPr>
            <a:lvl9pPr indent="0" lvl="8" marL="0" algn="r">
              <a:spcBef>
                <a:spcPts val="0"/>
              </a:spcBef>
              <a:buClr>
                <a:srgbClr val="888888"/>
              </a:buClr>
              <a:buSzPts val="1200"/>
              <a:buFont typeface="Verdana"/>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104" name="Google Shape;104;p72"/>
          <p:cNvPicPr preferRelativeResize="0"/>
          <p:nvPr/>
        </p:nvPicPr>
        <p:blipFill rotWithShape="1">
          <a:blip r:embed="rId2">
            <a:alphaModFix/>
          </a:blip>
          <a:srcRect b="16056" l="0" r="0" t="5950"/>
          <a:stretch/>
        </p:blipFill>
        <p:spPr>
          <a:xfrm>
            <a:off x="0" y="5130800"/>
            <a:ext cx="12192000" cy="1727200"/>
          </a:xfrm>
          <a:prstGeom prst="rect">
            <a:avLst/>
          </a:prstGeom>
          <a:noFill/>
          <a:ln cap="flat" cmpd="sng" w="38100">
            <a:solidFill>
              <a:schemeClr val="accent5"/>
            </a:solidFill>
            <a:prstDash val="dash"/>
            <a:round/>
            <a:headEnd len="sm" w="sm" type="none"/>
            <a:tailEnd len="sm" w="sm" type="none"/>
          </a:ln>
        </p:spPr>
      </p:pic>
      <p:pic>
        <p:nvPicPr>
          <p:cNvPr id="105" name="Google Shape;105;p72"/>
          <p:cNvPicPr preferRelativeResize="0"/>
          <p:nvPr/>
        </p:nvPicPr>
        <p:blipFill rotWithShape="1">
          <a:blip r:embed="rId3">
            <a:alphaModFix/>
          </a:blip>
          <a:srcRect b="0" l="0" r="0" t="0"/>
          <a:stretch/>
        </p:blipFill>
        <p:spPr>
          <a:xfrm>
            <a:off x="527678" y="324572"/>
            <a:ext cx="2907044" cy="104702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ne Content">
  <p:cSld name="2_One Content">
    <p:spTree>
      <p:nvGrpSpPr>
        <p:cNvPr id="106" name="Shape 106"/>
        <p:cNvGrpSpPr/>
        <p:nvPr/>
      </p:nvGrpSpPr>
      <p:grpSpPr>
        <a:xfrm>
          <a:off x="0" y="0"/>
          <a:ext cx="0" cy="0"/>
          <a:chOff x="0" y="0"/>
          <a:chExt cx="0" cy="0"/>
        </a:xfrm>
      </p:grpSpPr>
      <p:sp>
        <p:nvSpPr>
          <p:cNvPr id="107" name="Google Shape;107;p73"/>
          <p:cNvSpPr txBox="1"/>
          <p:nvPr>
            <p:ph type="title"/>
          </p:nvPr>
        </p:nvSpPr>
        <p:spPr>
          <a:xfrm>
            <a:off x="3657600" y="256814"/>
            <a:ext cx="7924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73"/>
          <p:cNvSpPr txBox="1"/>
          <p:nvPr>
            <p:ph idx="1" type="body"/>
          </p:nvPr>
        </p:nvSpPr>
        <p:spPr>
          <a:xfrm>
            <a:off x="609601" y="1600201"/>
            <a:ext cx="10972800" cy="3352799"/>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9" name="Google Shape;109;p7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7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college students/professionals around a table" id="112" name="Google Shape;112;p73" title="Decorative image"/>
          <p:cNvPicPr preferRelativeResize="0"/>
          <p:nvPr/>
        </p:nvPicPr>
        <p:blipFill rotWithShape="1">
          <a:blip r:embed="rId2">
            <a:alphaModFix/>
          </a:blip>
          <a:srcRect b="0" l="0" r="0" t="21433"/>
          <a:stretch/>
        </p:blipFill>
        <p:spPr>
          <a:xfrm>
            <a:off x="1" y="5118100"/>
            <a:ext cx="12192000" cy="1739900"/>
          </a:xfrm>
          <a:prstGeom prst="rect">
            <a:avLst/>
          </a:prstGeom>
          <a:noFill/>
          <a:ln cap="flat" cmpd="sng" w="38100">
            <a:solidFill>
              <a:schemeClr val="accent5"/>
            </a:solidFill>
            <a:prstDash val="dash"/>
            <a:round/>
            <a:headEnd len="sm" w="sm" type="none"/>
            <a:tailEnd len="sm" w="sm" type="none"/>
          </a:ln>
        </p:spPr>
      </p:pic>
      <p:pic>
        <p:nvPicPr>
          <p:cNvPr id="113" name="Google Shape;113;p73"/>
          <p:cNvPicPr preferRelativeResize="0"/>
          <p:nvPr/>
        </p:nvPicPr>
        <p:blipFill rotWithShape="1">
          <a:blip r:embed="rId3">
            <a:alphaModFix/>
          </a:blip>
          <a:srcRect b="0" l="0" r="0" t="0"/>
          <a:stretch/>
        </p:blipFill>
        <p:spPr>
          <a:xfrm>
            <a:off x="101600" y="152401"/>
            <a:ext cx="3447861"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One Content">
  <p:cSld name="3_One Content">
    <p:spTree>
      <p:nvGrpSpPr>
        <p:cNvPr id="114" name="Shape 114"/>
        <p:cNvGrpSpPr/>
        <p:nvPr/>
      </p:nvGrpSpPr>
      <p:grpSpPr>
        <a:xfrm>
          <a:off x="0" y="0"/>
          <a:ext cx="0" cy="0"/>
          <a:chOff x="0" y="0"/>
          <a:chExt cx="0" cy="0"/>
        </a:xfrm>
      </p:grpSpPr>
      <p:sp>
        <p:nvSpPr>
          <p:cNvPr id="115" name="Google Shape;115;p74"/>
          <p:cNvSpPr txBox="1"/>
          <p:nvPr>
            <p:ph type="title"/>
          </p:nvPr>
        </p:nvSpPr>
        <p:spPr>
          <a:xfrm>
            <a:off x="3657600" y="256814"/>
            <a:ext cx="7924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74"/>
          <p:cNvSpPr txBox="1"/>
          <p:nvPr>
            <p:ph idx="1" type="body"/>
          </p:nvPr>
        </p:nvSpPr>
        <p:spPr>
          <a:xfrm>
            <a:off x="609600" y="1600201"/>
            <a:ext cx="10972800" cy="3352799"/>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7" name="Google Shape;117;p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120" name="Google Shape;120;p74" title="Decorative image"/>
          <p:cNvPicPr preferRelativeResize="0"/>
          <p:nvPr/>
        </p:nvPicPr>
        <p:blipFill rotWithShape="1">
          <a:blip r:embed="rId2">
            <a:alphaModFix/>
          </a:blip>
          <a:srcRect b="16056" l="0" r="0" t="5950"/>
          <a:stretch/>
        </p:blipFill>
        <p:spPr>
          <a:xfrm>
            <a:off x="0" y="5130800"/>
            <a:ext cx="12192000" cy="1727200"/>
          </a:xfrm>
          <a:prstGeom prst="rect">
            <a:avLst/>
          </a:prstGeom>
          <a:noFill/>
          <a:ln cap="flat" cmpd="sng" w="38100">
            <a:solidFill>
              <a:schemeClr val="accent5"/>
            </a:solidFill>
            <a:prstDash val="dash"/>
            <a:round/>
            <a:headEnd len="sm" w="sm" type="none"/>
            <a:tailEnd len="sm" w="sm" type="none"/>
          </a:ln>
        </p:spPr>
      </p:pic>
      <p:pic>
        <p:nvPicPr>
          <p:cNvPr id="121" name="Google Shape;121;p74"/>
          <p:cNvPicPr preferRelativeResize="0"/>
          <p:nvPr/>
        </p:nvPicPr>
        <p:blipFill rotWithShape="1">
          <a:blip r:embed="rId3">
            <a:alphaModFix/>
          </a:blip>
          <a:srcRect b="0" l="0" r="0" t="0"/>
          <a:stretch/>
        </p:blipFill>
        <p:spPr>
          <a:xfrm>
            <a:off x="101600" y="152401"/>
            <a:ext cx="3447861" cy="1238857"/>
          </a:xfrm>
          <a:prstGeom prst="rect">
            <a:avLst/>
          </a:prstGeom>
          <a:noFill/>
          <a:ln>
            <a:noFill/>
          </a:ln>
        </p:spPr>
      </p:pic>
      <p:sp>
        <p:nvSpPr>
          <p:cNvPr id="122" name="Google Shape;122;p74"/>
          <p:cNvSpPr/>
          <p:nvPr/>
        </p:nvSpPr>
        <p:spPr>
          <a:xfrm>
            <a:off x="609600" y="1600200"/>
            <a:ext cx="10972800" cy="3352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id="123" name="Google Shape;123;p74"/>
          <p:cNvPicPr preferRelativeResize="0"/>
          <p:nvPr/>
        </p:nvPicPr>
        <p:blipFill rotWithShape="1">
          <a:blip r:embed="rId2">
            <a:alphaModFix/>
          </a:blip>
          <a:srcRect b="16056" l="0" r="0" t="5950"/>
          <a:stretch/>
        </p:blipFill>
        <p:spPr>
          <a:xfrm>
            <a:off x="0" y="5130800"/>
            <a:ext cx="12192000" cy="1727200"/>
          </a:xfrm>
          <a:prstGeom prst="rect">
            <a:avLst/>
          </a:prstGeom>
          <a:noFill/>
          <a:ln cap="flat" cmpd="sng" w="38100">
            <a:solidFill>
              <a:schemeClr val="accent5"/>
            </a:solidFill>
            <a:prstDash val="dash"/>
            <a:round/>
            <a:headEnd len="sm" w="sm" type="none"/>
            <a:tailEnd len="sm" w="sm" type="none"/>
          </a:ln>
        </p:spPr>
      </p:pic>
      <p:pic>
        <p:nvPicPr>
          <p:cNvPr id="124" name="Google Shape;124;p74"/>
          <p:cNvPicPr preferRelativeResize="0"/>
          <p:nvPr/>
        </p:nvPicPr>
        <p:blipFill rotWithShape="1">
          <a:blip r:embed="rId4">
            <a:alphaModFix/>
          </a:blip>
          <a:srcRect b="0" l="0" r="0" t="0"/>
          <a:stretch/>
        </p:blipFill>
        <p:spPr>
          <a:xfrm>
            <a:off x="406400" y="324572"/>
            <a:ext cx="3149600" cy="10470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5" name="Shape 125"/>
        <p:cNvGrpSpPr/>
        <p:nvPr/>
      </p:nvGrpSpPr>
      <p:grpSpPr>
        <a:xfrm>
          <a:off x="0" y="0"/>
          <a:ext cx="0" cy="0"/>
          <a:chOff x="0" y="0"/>
          <a:chExt cx="0" cy="0"/>
        </a:xfrm>
      </p:grpSpPr>
      <p:pic>
        <p:nvPicPr>
          <p:cNvPr descr="Decorative image of kids smiling" id="126" name="Google Shape;126;p75" title="Decorative image"/>
          <p:cNvPicPr preferRelativeResize="0"/>
          <p:nvPr/>
        </p:nvPicPr>
        <p:blipFill rotWithShape="1">
          <a:blip r:embed="rId2">
            <a:alphaModFix/>
          </a:blip>
          <a:srcRect b="0" l="0" r="0" t="0"/>
          <a:stretch/>
        </p:blipFill>
        <p:spPr>
          <a:xfrm>
            <a:off x="0" y="1873766"/>
            <a:ext cx="12196024" cy="2215293"/>
          </a:xfrm>
          <a:prstGeom prst="rect">
            <a:avLst/>
          </a:prstGeom>
          <a:noFill/>
          <a:ln>
            <a:noFill/>
          </a:ln>
        </p:spPr>
      </p:pic>
      <p:sp>
        <p:nvSpPr>
          <p:cNvPr id="127" name="Google Shape;127;p75"/>
          <p:cNvSpPr txBox="1"/>
          <p:nvPr>
            <p:ph type="ctrTitle"/>
          </p:nvPr>
        </p:nvSpPr>
        <p:spPr>
          <a:xfrm>
            <a:off x="1271006" y="3671155"/>
            <a:ext cx="9654012"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75"/>
          <p:cNvSpPr txBox="1"/>
          <p:nvPr>
            <p:ph idx="1" type="subTitle"/>
          </p:nvPr>
        </p:nvSpPr>
        <p:spPr>
          <a:xfrm>
            <a:off x="1830812" y="5257800"/>
            <a:ext cx="8534400" cy="914400"/>
          </a:xfrm>
          <a:prstGeom prst="rect">
            <a:avLst/>
          </a:prstGeom>
          <a:solidFill>
            <a:schemeClr val="lt1">
              <a:alpha val="67843"/>
            </a:schemeClr>
          </a:solid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29" name="Google Shape;129;p7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7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32" name="Google Shape;132;p75"/>
          <p:cNvPicPr preferRelativeResize="0"/>
          <p:nvPr/>
        </p:nvPicPr>
        <p:blipFill rotWithShape="1">
          <a:blip r:embed="rId3">
            <a:alphaModFix/>
          </a:blip>
          <a:srcRect b="0" l="0" r="0" t="0"/>
          <a:stretch/>
        </p:blipFill>
        <p:spPr>
          <a:xfrm>
            <a:off x="4172139" y="82049"/>
            <a:ext cx="3847724" cy="13825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33" name="Shape 133"/>
        <p:cNvGrpSpPr/>
        <p:nvPr/>
      </p:nvGrpSpPr>
      <p:grpSpPr>
        <a:xfrm>
          <a:off x="0" y="0"/>
          <a:ext cx="0" cy="0"/>
          <a:chOff x="0" y="0"/>
          <a:chExt cx="0" cy="0"/>
        </a:xfrm>
      </p:grpSpPr>
      <p:pic>
        <p:nvPicPr>
          <p:cNvPr descr="Decorative image of teenage students sitting around a table" id="134" name="Google Shape;134;p76" title="Decorative image"/>
          <p:cNvPicPr preferRelativeResize="0"/>
          <p:nvPr/>
        </p:nvPicPr>
        <p:blipFill rotWithShape="1">
          <a:blip r:embed="rId2">
            <a:alphaModFix/>
          </a:blip>
          <a:srcRect b="0" l="0" r="0" t="0"/>
          <a:stretch/>
        </p:blipFill>
        <p:spPr>
          <a:xfrm>
            <a:off x="2" y="1873766"/>
            <a:ext cx="12196021" cy="2215293"/>
          </a:xfrm>
          <a:prstGeom prst="rect">
            <a:avLst/>
          </a:prstGeom>
          <a:noFill/>
          <a:ln>
            <a:noFill/>
          </a:ln>
        </p:spPr>
      </p:pic>
      <p:sp>
        <p:nvSpPr>
          <p:cNvPr id="135" name="Google Shape;135;p76"/>
          <p:cNvSpPr txBox="1"/>
          <p:nvPr>
            <p:ph type="ctrTitle"/>
          </p:nvPr>
        </p:nvSpPr>
        <p:spPr>
          <a:xfrm>
            <a:off x="1271006" y="3671155"/>
            <a:ext cx="9654012"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76"/>
          <p:cNvSpPr txBox="1"/>
          <p:nvPr>
            <p:ph idx="1" type="subTitle"/>
          </p:nvPr>
        </p:nvSpPr>
        <p:spPr>
          <a:xfrm>
            <a:off x="1830812" y="5257800"/>
            <a:ext cx="8534400" cy="914400"/>
          </a:xfrm>
          <a:prstGeom prst="rect">
            <a:avLst/>
          </a:prstGeom>
          <a:solidFill>
            <a:schemeClr val="lt1">
              <a:alpha val="67843"/>
            </a:schemeClr>
          </a:solid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37" name="Google Shape;137;p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40" name="Google Shape;140;p76"/>
          <p:cNvPicPr preferRelativeResize="0"/>
          <p:nvPr/>
        </p:nvPicPr>
        <p:blipFill rotWithShape="1">
          <a:blip r:embed="rId3">
            <a:alphaModFix/>
          </a:blip>
          <a:srcRect b="0" l="0" r="0" t="0"/>
          <a:stretch/>
        </p:blipFill>
        <p:spPr>
          <a:xfrm>
            <a:off x="4172139" y="82049"/>
            <a:ext cx="3847724" cy="13825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41" name="Shape 141"/>
        <p:cNvGrpSpPr/>
        <p:nvPr/>
      </p:nvGrpSpPr>
      <p:grpSpPr>
        <a:xfrm>
          <a:off x="0" y="0"/>
          <a:ext cx="0" cy="0"/>
          <a:chOff x="0" y="0"/>
          <a:chExt cx="0" cy="0"/>
        </a:xfrm>
      </p:grpSpPr>
      <p:pic>
        <p:nvPicPr>
          <p:cNvPr descr="Decorative image of professionals around a computer" id="142" name="Google Shape;142;p77" title="Decorative image"/>
          <p:cNvPicPr preferRelativeResize="0"/>
          <p:nvPr/>
        </p:nvPicPr>
        <p:blipFill rotWithShape="1">
          <a:blip r:embed="rId2">
            <a:alphaModFix/>
          </a:blip>
          <a:srcRect b="0" l="0" r="0" t="0"/>
          <a:stretch/>
        </p:blipFill>
        <p:spPr>
          <a:xfrm>
            <a:off x="2" y="1873766"/>
            <a:ext cx="12196021" cy="2215293"/>
          </a:xfrm>
          <a:prstGeom prst="rect">
            <a:avLst/>
          </a:prstGeom>
          <a:noFill/>
          <a:ln>
            <a:noFill/>
          </a:ln>
        </p:spPr>
      </p:pic>
      <p:sp>
        <p:nvSpPr>
          <p:cNvPr id="143" name="Google Shape;143;p77"/>
          <p:cNvSpPr txBox="1"/>
          <p:nvPr>
            <p:ph type="ctrTitle"/>
          </p:nvPr>
        </p:nvSpPr>
        <p:spPr>
          <a:xfrm>
            <a:off x="1271006" y="3671155"/>
            <a:ext cx="9654012"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77"/>
          <p:cNvSpPr txBox="1"/>
          <p:nvPr>
            <p:ph idx="1" type="subTitle"/>
          </p:nvPr>
        </p:nvSpPr>
        <p:spPr>
          <a:xfrm>
            <a:off x="1830812" y="5257800"/>
            <a:ext cx="8534400" cy="914400"/>
          </a:xfrm>
          <a:prstGeom prst="rect">
            <a:avLst/>
          </a:prstGeom>
          <a:solidFill>
            <a:schemeClr val="lt1">
              <a:alpha val="67843"/>
            </a:schemeClr>
          </a:solid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5" name="Google Shape;145;p7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7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48" name="Google Shape;148;p77"/>
          <p:cNvPicPr preferRelativeResize="0"/>
          <p:nvPr/>
        </p:nvPicPr>
        <p:blipFill rotWithShape="1">
          <a:blip r:embed="rId3">
            <a:alphaModFix/>
          </a:blip>
          <a:srcRect b="0" l="0" r="0" t="0"/>
          <a:stretch/>
        </p:blipFill>
        <p:spPr>
          <a:xfrm>
            <a:off x="4172139" y="82049"/>
            <a:ext cx="3847724" cy="13825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49" name="Shape 149"/>
        <p:cNvGrpSpPr/>
        <p:nvPr/>
      </p:nvGrpSpPr>
      <p:grpSpPr>
        <a:xfrm>
          <a:off x="0" y="0"/>
          <a:ext cx="0" cy="0"/>
          <a:chOff x="0" y="0"/>
          <a:chExt cx="0" cy="0"/>
        </a:xfrm>
      </p:grpSpPr>
      <p:pic>
        <p:nvPicPr>
          <p:cNvPr descr="Decorative image of smiling professionals" id="150" name="Google Shape;150;p78" title="Decorative image"/>
          <p:cNvPicPr preferRelativeResize="0"/>
          <p:nvPr/>
        </p:nvPicPr>
        <p:blipFill rotWithShape="1">
          <a:blip r:embed="rId2">
            <a:alphaModFix/>
          </a:blip>
          <a:srcRect b="0" l="0" r="0" t="0"/>
          <a:stretch/>
        </p:blipFill>
        <p:spPr>
          <a:xfrm>
            <a:off x="0" y="1596854"/>
            <a:ext cx="12196024" cy="2769116"/>
          </a:xfrm>
          <a:prstGeom prst="rect">
            <a:avLst/>
          </a:prstGeom>
          <a:noFill/>
          <a:ln>
            <a:noFill/>
          </a:ln>
        </p:spPr>
      </p:pic>
      <p:sp>
        <p:nvSpPr>
          <p:cNvPr id="151" name="Google Shape;151;p78"/>
          <p:cNvSpPr txBox="1"/>
          <p:nvPr>
            <p:ph type="ctrTitle"/>
          </p:nvPr>
        </p:nvSpPr>
        <p:spPr>
          <a:xfrm>
            <a:off x="1271006" y="3671155"/>
            <a:ext cx="9654012"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78"/>
          <p:cNvSpPr txBox="1"/>
          <p:nvPr>
            <p:ph idx="1" type="subTitle"/>
          </p:nvPr>
        </p:nvSpPr>
        <p:spPr>
          <a:xfrm>
            <a:off x="1830812" y="5257800"/>
            <a:ext cx="8534400" cy="914400"/>
          </a:xfrm>
          <a:prstGeom prst="rect">
            <a:avLst/>
          </a:prstGeom>
          <a:solidFill>
            <a:schemeClr val="lt1">
              <a:alpha val="67843"/>
            </a:schemeClr>
          </a:solid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53" name="Google Shape;153;p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56" name="Google Shape;156;p78"/>
          <p:cNvPicPr preferRelativeResize="0"/>
          <p:nvPr/>
        </p:nvPicPr>
        <p:blipFill rotWithShape="1">
          <a:blip r:embed="rId3">
            <a:alphaModFix/>
          </a:blip>
          <a:srcRect b="0" l="0" r="0" t="0"/>
          <a:stretch/>
        </p:blipFill>
        <p:spPr>
          <a:xfrm>
            <a:off x="4172139" y="82049"/>
            <a:ext cx="3847724" cy="138253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57" name="Shape 157"/>
        <p:cNvGrpSpPr/>
        <p:nvPr/>
      </p:nvGrpSpPr>
      <p:grpSpPr>
        <a:xfrm>
          <a:off x="0" y="0"/>
          <a:ext cx="0" cy="0"/>
          <a:chOff x="0" y="0"/>
          <a:chExt cx="0" cy="0"/>
        </a:xfrm>
      </p:grpSpPr>
      <p:sp>
        <p:nvSpPr>
          <p:cNvPr id="158" name="Google Shape;158;p79"/>
          <p:cNvSpPr txBox="1"/>
          <p:nvPr>
            <p:ph type="ctrTitle"/>
          </p:nvPr>
        </p:nvSpPr>
        <p:spPr>
          <a:xfrm>
            <a:off x="1237953" y="1600201"/>
            <a:ext cx="9654012"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79"/>
          <p:cNvSpPr txBox="1"/>
          <p:nvPr>
            <p:ph idx="1" type="subTitle"/>
          </p:nvPr>
        </p:nvSpPr>
        <p:spPr>
          <a:xfrm>
            <a:off x="1797759" y="3429000"/>
            <a:ext cx="8534400" cy="914400"/>
          </a:xfrm>
          <a:prstGeom prst="rect">
            <a:avLst/>
          </a:prstGeom>
          <a:solidFill>
            <a:schemeClr val="lt1">
              <a:alpha val="67843"/>
            </a:schemeClr>
          </a:solid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60" name="Google Shape;160;p7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7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7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3" name="Google Shape;163;p79"/>
          <p:cNvPicPr preferRelativeResize="0"/>
          <p:nvPr/>
        </p:nvPicPr>
        <p:blipFill rotWithShape="1">
          <a:blip r:embed="rId2">
            <a:alphaModFix/>
          </a:blip>
          <a:srcRect b="0" l="0" r="0" t="0"/>
          <a:stretch/>
        </p:blipFill>
        <p:spPr>
          <a:xfrm>
            <a:off x="4172139" y="82049"/>
            <a:ext cx="3847724" cy="138253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ntent">
  <p:cSld name="1_One Content">
    <p:spTree>
      <p:nvGrpSpPr>
        <p:cNvPr id="164" name="Shape 164"/>
        <p:cNvGrpSpPr/>
        <p:nvPr/>
      </p:nvGrpSpPr>
      <p:grpSpPr>
        <a:xfrm>
          <a:off x="0" y="0"/>
          <a:ext cx="0" cy="0"/>
          <a:chOff x="0" y="0"/>
          <a:chExt cx="0" cy="0"/>
        </a:xfrm>
      </p:grpSpPr>
      <p:sp>
        <p:nvSpPr>
          <p:cNvPr id="165" name="Google Shape;165;p80"/>
          <p:cNvSpPr txBox="1"/>
          <p:nvPr>
            <p:ph type="title"/>
          </p:nvPr>
        </p:nvSpPr>
        <p:spPr>
          <a:xfrm>
            <a:off x="3657600" y="256814"/>
            <a:ext cx="7924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80"/>
          <p:cNvSpPr txBox="1"/>
          <p:nvPr>
            <p:ph idx="1" type="body"/>
          </p:nvPr>
        </p:nvSpPr>
        <p:spPr>
          <a:xfrm>
            <a:off x="711200" y="1600201"/>
            <a:ext cx="10871200" cy="3352799"/>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7" name="Google Shape;167;p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kids" id="170" name="Google Shape;170;p80" title="Decorative image"/>
          <p:cNvPicPr preferRelativeResize="0"/>
          <p:nvPr/>
        </p:nvPicPr>
        <p:blipFill rotWithShape="1">
          <a:blip r:embed="rId2">
            <a:alphaModFix/>
          </a:blip>
          <a:srcRect b="0" l="237" r="0" t="13694"/>
          <a:stretch/>
        </p:blipFill>
        <p:spPr>
          <a:xfrm>
            <a:off x="-1" y="5105400"/>
            <a:ext cx="12192001" cy="1752600"/>
          </a:xfrm>
          <a:prstGeom prst="rect">
            <a:avLst/>
          </a:prstGeom>
          <a:noFill/>
          <a:ln cap="flat" cmpd="sng" w="38100">
            <a:solidFill>
              <a:schemeClr val="accent5"/>
            </a:solidFill>
            <a:prstDash val="dash"/>
            <a:round/>
            <a:headEnd len="sm" w="sm" type="none"/>
            <a:tailEnd len="sm" w="sm" type="none"/>
          </a:ln>
        </p:spPr>
      </p:pic>
      <p:pic>
        <p:nvPicPr>
          <p:cNvPr id="171" name="Google Shape;171;p80"/>
          <p:cNvPicPr preferRelativeResize="0"/>
          <p:nvPr/>
        </p:nvPicPr>
        <p:blipFill rotWithShape="1">
          <a:blip r:embed="rId3">
            <a:alphaModFix/>
          </a:blip>
          <a:srcRect b="0" l="0" r="0" t="0"/>
          <a:stretch/>
        </p:blipFill>
        <p:spPr>
          <a:xfrm>
            <a:off x="101600" y="152400"/>
            <a:ext cx="3454400" cy="12412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2" name="Shape 172"/>
        <p:cNvGrpSpPr/>
        <p:nvPr/>
      </p:nvGrpSpPr>
      <p:grpSpPr>
        <a:xfrm>
          <a:off x="0" y="0"/>
          <a:ext cx="0" cy="0"/>
          <a:chOff x="0" y="0"/>
          <a:chExt cx="0" cy="0"/>
        </a:xfrm>
      </p:grpSpPr>
      <p:sp>
        <p:nvSpPr>
          <p:cNvPr id="173" name="Google Shape;173;p81"/>
          <p:cNvSpPr txBox="1"/>
          <p:nvPr>
            <p:ph type="title"/>
          </p:nvPr>
        </p:nvSpPr>
        <p:spPr>
          <a:xfrm>
            <a:off x="3657600" y="256814"/>
            <a:ext cx="7924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81"/>
          <p:cNvSpPr txBox="1"/>
          <p:nvPr>
            <p:ph idx="1" type="body"/>
          </p:nvPr>
        </p:nvSpPr>
        <p:spPr>
          <a:xfrm>
            <a:off x="609600" y="1600202"/>
            <a:ext cx="5384800" cy="3352799"/>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5" name="Google Shape;175;p81"/>
          <p:cNvSpPr txBox="1"/>
          <p:nvPr>
            <p:ph idx="2" type="body"/>
          </p:nvPr>
        </p:nvSpPr>
        <p:spPr>
          <a:xfrm>
            <a:off x="6129865" y="1600201"/>
            <a:ext cx="5384800" cy="3352799"/>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76" name="Google Shape;176;p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smiling students shoulder-to-shoulder" id="179" name="Google Shape;179;p81" title="Decorative image"/>
          <p:cNvPicPr preferRelativeResize="0"/>
          <p:nvPr/>
        </p:nvPicPr>
        <p:blipFill rotWithShape="1">
          <a:blip r:embed="rId2">
            <a:alphaModFix/>
          </a:blip>
          <a:srcRect b="0" l="237" r="0" t="13694"/>
          <a:stretch/>
        </p:blipFill>
        <p:spPr>
          <a:xfrm>
            <a:off x="-1" y="5105400"/>
            <a:ext cx="12192001" cy="1752600"/>
          </a:xfrm>
          <a:prstGeom prst="rect">
            <a:avLst/>
          </a:prstGeom>
          <a:noFill/>
          <a:ln cap="flat" cmpd="sng" w="38100">
            <a:solidFill>
              <a:schemeClr val="accent5"/>
            </a:solidFill>
            <a:prstDash val="dash"/>
            <a:round/>
            <a:headEnd len="sm" w="sm" type="none"/>
            <a:tailEnd len="sm" w="sm" type="none"/>
          </a:ln>
        </p:spPr>
      </p:pic>
      <p:pic>
        <p:nvPicPr>
          <p:cNvPr id="180" name="Google Shape;180;p81"/>
          <p:cNvPicPr preferRelativeResize="0"/>
          <p:nvPr/>
        </p:nvPicPr>
        <p:blipFill rotWithShape="1">
          <a:blip r:embed="rId3">
            <a:alphaModFix/>
          </a:blip>
          <a:srcRect b="0" l="0" r="0" t="0"/>
          <a:stretch/>
        </p:blipFill>
        <p:spPr>
          <a:xfrm>
            <a:off x="101600" y="152401"/>
            <a:ext cx="3447861" cy="123885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64"/>
          <p:cNvSpPr txBox="1"/>
          <p:nvPr>
            <p:ph idx="1" type="body"/>
          </p:nvPr>
        </p:nvSpPr>
        <p:spPr>
          <a:xfrm>
            <a:off x="609601" y="1600202"/>
            <a:ext cx="10972800" cy="457199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6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64"/>
          <p:cNvSpPr txBox="1"/>
          <p:nvPr>
            <p:ph type="title"/>
          </p:nvPr>
        </p:nvSpPr>
        <p:spPr>
          <a:xfrm>
            <a:off x="304801" y="228600"/>
            <a:ext cx="11582399" cy="1143000"/>
          </a:xfrm>
          <a:prstGeom prst="rect">
            <a:avLst/>
          </a:prstGeom>
          <a:solidFill>
            <a:srgbClr val="A9DCF2">
              <a:alpha val="67843"/>
            </a:srgbClr>
          </a:solidFill>
          <a:ln>
            <a:noFill/>
          </a:ln>
        </p:spPr>
        <p:txBody>
          <a:bodyPr anchorCtr="0" anchor="ctr" bIns="45700" lIns="91425" spcFirstLastPara="1" rIns="91425" wrap="square" tIns="45700">
            <a:norm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 name="Google Shape;29;p64"/>
          <p:cNvPicPr preferRelativeResize="0"/>
          <p:nvPr/>
        </p:nvPicPr>
        <p:blipFill rotWithShape="1">
          <a:blip r:embed="rId2">
            <a:alphaModFix/>
          </a:blip>
          <a:srcRect b="0" l="0" r="0" t="0"/>
          <a:stretch/>
        </p:blipFill>
        <p:spPr>
          <a:xfrm>
            <a:off x="10738636" y="6277286"/>
            <a:ext cx="1456267" cy="5232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181" name="Shape 181"/>
        <p:cNvGrpSpPr/>
        <p:nvPr/>
      </p:nvGrpSpPr>
      <p:grpSpPr>
        <a:xfrm>
          <a:off x="0" y="0"/>
          <a:ext cx="0" cy="0"/>
          <a:chOff x="0" y="0"/>
          <a:chExt cx="0" cy="0"/>
        </a:xfrm>
      </p:grpSpPr>
      <p:sp>
        <p:nvSpPr>
          <p:cNvPr id="182" name="Google Shape;182;p82"/>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82"/>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4" name="Google Shape;184;p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7" name="Google Shape;187;p82"/>
          <p:cNvSpPr/>
          <p:nvPr/>
        </p:nvSpPr>
        <p:spPr>
          <a:xfrm>
            <a:off x="-1" y="2214564"/>
            <a:ext cx="12192000"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Decorative image of professionals around a table" id="188" name="Google Shape;188;p82" title="Decorative image"/>
          <p:cNvPicPr preferRelativeResize="0"/>
          <p:nvPr/>
        </p:nvPicPr>
        <p:blipFill rotWithShape="1">
          <a:blip r:embed="rId2">
            <a:alphaModFix/>
          </a:blip>
          <a:srcRect b="0" l="0" r="0" t="0"/>
          <a:stretch/>
        </p:blipFill>
        <p:spPr>
          <a:xfrm>
            <a:off x="-1" y="0"/>
            <a:ext cx="12192001" cy="2214562"/>
          </a:xfrm>
          <a:prstGeom prst="rect">
            <a:avLst/>
          </a:prstGeom>
          <a:noFill/>
          <a:ln>
            <a:noFill/>
          </a:ln>
          <a:effectLst>
            <a:reflection blurRad="0" dir="0" dist="0" endA="300" endPos="35000" fadeDir="5400000" kx="0" rotWithShape="0" algn="bl" stA="52000" stPos="0" sy="-100000" ky="0"/>
          </a:effectLst>
        </p:spPr>
      </p:pic>
      <p:pic>
        <p:nvPicPr>
          <p:cNvPr id="189" name="Google Shape;189;p82"/>
          <p:cNvPicPr preferRelativeResize="0"/>
          <p:nvPr/>
        </p:nvPicPr>
        <p:blipFill rotWithShape="1">
          <a:blip r:embed="rId3">
            <a:alphaModFix/>
          </a:blip>
          <a:srcRect b="0" l="0" r="0" t="0"/>
          <a:stretch/>
        </p:blipFill>
        <p:spPr>
          <a:xfrm>
            <a:off x="101601" y="55790"/>
            <a:ext cx="2079068"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90" name="Shape 190"/>
        <p:cNvGrpSpPr/>
        <p:nvPr/>
      </p:nvGrpSpPr>
      <p:grpSpPr>
        <a:xfrm>
          <a:off x="0" y="0"/>
          <a:ext cx="0" cy="0"/>
          <a:chOff x="0" y="0"/>
          <a:chExt cx="0" cy="0"/>
        </a:xfrm>
      </p:grpSpPr>
      <p:sp>
        <p:nvSpPr>
          <p:cNvPr id="191" name="Google Shape;191;p83"/>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8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93" name="Google Shape;193;p8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8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8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6" name="Google Shape;196;p83"/>
          <p:cNvSpPr/>
          <p:nvPr/>
        </p:nvSpPr>
        <p:spPr>
          <a:xfrm>
            <a:off x="-1" y="2214564"/>
            <a:ext cx="12192000"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Decorative image of smiling teenagers at a library" id="197" name="Google Shape;197;p83" title="Decorative image"/>
          <p:cNvPicPr preferRelativeResize="0"/>
          <p:nvPr/>
        </p:nvPicPr>
        <p:blipFill rotWithShape="1">
          <a:blip r:embed="rId2">
            <a:alphaModFix/>
          </a:blip>
          <a:srcRect b="0" l="0" r="0" t="0"/>
          <a:stretch/>
        </p:blipFill>
        <p:spPr>
          <a:xfrm>
            <a:off x="-1" y="0"/>
            <a:ext cx="12192001" cy="2214562"/>
          </a:xfrm>
          <a:prstGeom prst="rect">
            <a:avLst/>
          </a:prstGeom>
          <a:noFill/>
          <a:ln>
            <a:noFill/>
          </a:ln>
          <a:effectLst>
            <a:reflection blurRad="0" dir="0" dist="0" endA="300" endPos="35000" fadeDir="5400000" kx="0" rotWithShape="0" algn="bl" stA="52000" stPos="0" sy="-100000" ky="0"/>
          </a:effectLst>
        </p:spPr>
      </p:pic>
      <p:pic>
        <p:nvPicPr>
          <p:cNvPr id="198" name="Google Shape;198;p83"/>
          <p:cNvPicPr preferRelativeResize="0"/>
          <p:nvPr/>
        </p:nvPicPr>
        <p:blipFill rotWithShape="1">
          <a:blip r:embed="rId3">
            <a:alphaModFix/>
          </a:blip>
          <a:srcRect b="0" l="0" r="0" t="0"/>
          <a:stretch/>
        </p:blipFill>
        <p:spPr>
          <a:xfrm>
            <a:off x="54533" y="34019"/>
            <a:ext cx="2079068"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199" name="Shape 199"/>
        <p:cNvGrpSpPr/>
        <p:nvPr/>
      </p:nvGrpSpPr>
      <p:grpSpPr>
        <a:xfrm>
          <a:off x="0" y="0"/>
          <a:ext cx="0" cy="0"/>
          <a:chOff x="0" y="0"/>
          <a:chExt cx="0" cy="0"/>
        </a:xfrm>
      </p:grpSpPr>
      <p:sp>
        <p:nvSpPr>
          <p:cNvPr id="200" name="Google Shape;200;p8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8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02" name="Google Shape;202;p8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8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8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84"/>
          <p:cNvSpPr/>
          <p:nvPr/>
        </p:nvSpPr>
        <p:spPr>
          <a:xfrm>
            <a:off x="-1" y="2214564"/>
            <a:ext cx="12192000"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Decorative image of smiling professionals around a computer" id="206" name="Google Shape;206;p84" title="Decorative image"/>
          <p:cNvPicPr preferRelativeResize="0"/>
          <p:nvPr/>
        </p:nvPicPr>
        <p:blipFill rotWithShape="1">
          <a:blip r:embed="rId2">
            <a:alphaModFix/>
          </a:blip>
          <a:srcRect b="0" l="0" r="0" t="0"/>
          <a:stretch/>
        </p:blipFill>
        <p:spPr>
          <a:xfrm>
            <a:off x="2" y="0"/>
            <a:ext cx="12191996" cy="2214562"/>
          </a:xfrm>
          <a:prstGeom prst="rect">
            <a:avLst/>
          </a:prstGeom>
          <a:noFill/>
          <a:ln>
            <a:noFill/>
          </a:ln>
          <a:effectLst>
            <a:reflection blurRad="0" dir="0" dist="0" endA="300" endPos="35000" fadeDir="5400000" kx="0" rotWithShape="0" algn="bl" stA="52000" stPos="0" sy="-100000" ky="0"/>
          </a:effectLst>
        </p:spPr>
      </p:pic>
      <p:pic>
        <p:nvPicPr>
          <p:cNvPr id="207" name="Google Shape;207;p84"/>
          <p:cNvPicPr preferRelativeResize="0"/>
          <p:nvPr/>
        </p:nvPicPr>
        <p:blipFill rotWithShape="1">
          <a:blip r:embed="rId3">
            <a:alphaModFix/>
          </a:blip>
          <a:srcRect b="0" l="0" r="0" t="0"/>
          <a:stretch/>
        </p:blipFill>
        <p:spPr>
          <a:xfrm>
            <a:off x="54533" y="34019"/>
            <a:ext cx="2079068" cy="74703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8" name="Shape 208"/>
        <p:cNvGrpSpPr/>
        <p:nvPr/>
      </p:nvGrpSpPr>
      <p:grpSpPr>
        <a:xfrm>
          <a:off x="0" y="0"/>
          <a:ext cx="0" cy="0"/>
          <a:chOff x="0" y="0"/>
          <a:chExt cx="0" cy="0"/>
        </a:xfrm>
      </p:grpSpPr>
      <p:sp>
        <p:nvSpPr>
          <p:cNvPr id="209" name="Google Shape;209;p8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8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8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2" name="Google Shape;212;p85"/>
          <p:cNvPicPr preferRelativeResize="0"/>
          <p:nvPr/>
        </p:nvPicPr>
        <p:blipFill rotWithShape="1">
          <a:blip r:embed="rId2">
            <a:alphaModFix/>
          </a:blip>
          <a:srcRect b="0" l="0" r="0" t="0"/>
          <a:stretch/>
        </p:blipFill>
        <p:spPr>
          <a:xfrm>
            <a:off x="9956801" y="5974443"/>
            <a:ext cx="2079068" cy="74703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_No_VTSS">
  <p:cSld name="1_Blank_No_VTSS">
    <p:spTree>
      <p:nvGrpSpPr>
        <p:cNvPr id="213" name="Shape 213"/>
        <p:cNvGrpSpPr/>
        <p:nvPr/>
      </p:nvGrpSpPr>
      <p:grpSpPr>
        <a:xfrm>
          <a:off x="0" y="0"/>
          <a:ext cx="0" cy="0"/>
          <a:chOff x="0" y="0"/>
          <a:chExt cx="0" cy="0"/>
        </a:xfrm>
      </p:grpSpPr>
      <p:sp>
        <p:nvSpPr>
          <p:cNvPr id="214" name="Google Shape;214;p8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8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8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87"/>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0" name="Google Shape;220;p8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8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8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88"/>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p88"/>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6" name="Google Shape;226;p8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8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8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5"/>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65"/>
          <p:cNvPicPr preferRelativeResize="0"/>
          <p:nvPr/>
        </p:nvPicPr>
        <p:blipFill rotWithShape="1">
          <a:blip r:embed="rId2">
            <a:alphaModFix/>
          </a:blip>
          <a:srcRect b="0" l="0" r="0" t="0"/>
          <a:stretch/>
        </p:blipFill>
        <p:spPr>
          <a:xfrm>
            <a:off x="9956801" y="5974443"/>
            <a:ext cx="2079068"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6"/>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6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66"/>
          <p:cNvSpPr/>
          <p:nvPr/>
        </p:nvSpPr>
        <p:spPr>
          <a:xfrm>
            <a:off x="-1" y="2214564"/>
            <a:ext cx="12192000"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Decorative image of professionals working around a table" id="43" name="Google Shape;43;p66" title="Decorative image"/>
          <p:cNvPicPr preferRelativeResize="0"/>
          <p:nvPr/>
        </p:nvPicPr>
        <p:blipFill rotWithShape="1">
          <a:blip r:embed="rId2">
            <a:alphaModFix/>
          </a:blip>
          <a:srcRect b="0" l="0" r="0" t="0"/>
          <a:stretch/>
        </p:blipFill>
        <p:spPr>
          <a:xfrm>
            <a:off x="-1" y="1"/>
            <a:ext cx="12192001" cy="2214563"/>
          </a:xfrm>
          <a:prstGeom prst="rect">
            <a:avLst/>
          </a:prstGeom>
          <a:noFill/>
          <a:ln>
            <a:noFill/>
          </a:ln>
          <a:effectLst>
            <a:reflection blurRad="0" dir="0" dist="0" endA="300" endPos="35000" fadeDir="5400000" kx="0" rotWithShape="0" algn="bl" stA="52000" stPos="0" sy="-100000" ky="0"/>
          </a:effectLst>
        </p:spPr>
      </p:pic>
      <p:pic>
        <p:nvPicPr>
          <p:cNvPr id="44" name="Google Shape;44;p66"/>
          <p:cNvPicPr preferRelativeResize="0"/>
          <p:nvPr/>
        </p:nvPicPr>
        <p:blipFill rotWithShape="1">
          <a:blip r:embed="rId3">
            <a:alphaModFix/>
          </a:blip>
          <a:srcRect b="0" l="0" r="0" t="0"/>
          <a:stretch/>
        </p:blipFill>
        <p:spPr>
          <a:xfrm>
            <a:off x="101600" y="76201"/>
            <a:ext cx="1320800" cy="4745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67"/>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7"/>
          <p:cNvSpPr txBox="1"/>
          <p:nvPr>
            <p:ph idx="1" type="body"/>
          </p:nvPr>
        </p:nvSpPr>
        <p:spPr>
          <a:xfrm>
            <a:off x="1219200" y="1524001"/>
            <a:ext cx="4777317" cy="650875"/>
          </a:xfrm>
          <a:prstGeom prst="rect">
            <a:avLst/>
          </a:prstGeom>
          <a:solidFill>
            <a:srgbClr val="E8F7EB"/>
          </a:solidFill>
          <a:ln>
            <a:noFill/>
          </a:ln>
        </p:spPr>
        <p:txBody>
          <a:bodyPr anchorCtr="0" anchor="b" bIns="45700" lIns="91425" spcFirstLastPara="1" rIns="91425" wrap="square" tIns="45700">
            <a:noAutofit/>
          </a:bodyPr>
          <a:lstStyle>
            <a:lvl1pPr indent="-228600" lvl="0" marL="457200" algn="l">
              <a:spcBef>
                <a:spcPts val="420"/>
              </a:spcBef>
              <a:spcAft>
                <a:spcPts val="0"/>
              </a:spcAft>
              <a:buClr>
                <a:schemeClr val="dk1"/>
              </a:buClr>
              <a:buSzPts val="2100"/>
              <a:buNone/>
              <a:defRPr b="1" sz="21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6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67"/>
          <p:cNvSpPr txBox="1"/>
          <p:nvPr>
            <p:ph idx="3" type="body"/>
          </p:nvPr>
        </p:nvSpPr>
        <p:spPr>
          <a:xfrm>
            <a:off x="6807200" y="1535113"/>
            <a:ext cx="4775200" cy="639762"/>
          </a:xfrm>
          <a:prstGeom prst="rect">
            <a:avLst/>
          </a:prstGeom>
          <a:solidFill>
            <a:srgbClr val="E8F7EB"/>
          </a:solidFill>
          <a:ln>
            <a:noFill/>
          </a:ln>
        </p:spPr>
        <p:txBody>
          <a:bodyPr anchorCtr="0" anchor="b" bIns="45700" lIns="91425" spcFirstLastPara="1" rIns="91425" wrap="square" tIns="45700">
            <a:normAutofit/>
          </a:bodyPr>
          <a:lstStyle>
            <a:lvl1pPr indent="-228600" lvl="0" marL="457200" algn="l">
              <a:spcBef>
                <a:spcPts val="420"/>
              </a:spcBef>
              <a:spcAft>
                <a:spcPts val="0"/>
              </a:spcAft>
              <a:buClr>
                <a:schemeClr val="dk1"/>
              </a:buClr>
              <a:buSzPts val="2100"/>
              <a:buNone/>
              <a:defRPr b="1" sz="21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67"/>
          <p:cNvSpPr txBox="1"/>
          <p:nvPr>
            <p:ph idx="4" type="body"/>
          </p:nvPr>
        </p:nvSpPr>
        <p:spPr>
          <a:xfrm>
            <a:off x="6197600" y="2174875"/>
            <a:ext cx="5384800"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6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67"/>
          <p:cNvSpPr/>
          <p:nvPr/>
        </p:nvSpPr>
        <p:spPr>
          <a:xfrm>
            <a:off x="609600" y="1524000"/>
            <a:ext cx="6096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55" name="Google Shape;55;p67"/>
          <p:cNvSpPr/>
          <p:nvPr/>
        </p:nvSpPr>
        <p:spPr>
          <a:xfrm>
            <a:off x="6197600" y="1524000"/>
            <a:ext cx="609600" cy="6515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id="56" name="Google Shape;56;p67"/>
          <p:cNvPicPr preferRelativeResize="0"/>
          <p:nvPr/>
        </p:nvPicPr>
        <p:blipFill rotWithShape="1">
          <a:blip r:embed="rId2">
            <a:alphaModFix/>
          </a:blip>
          <a:srcRect b="0" l="0" r="0" t="0"/>
          <a:stretch/>
        </p:blipFill>
        <p:spPr>
          <a:xfrm>
            <a:off x="9956801" y="5974443"/>
            <a:ext cx="2079068" cy="7470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68"/>
          <p:cNvSpPr txBox="1"/>
          <p:nvPr>
            <p:ph type="title"/>
          </p:nvPr>
        </p:nvSpPr>
        <p:spPr>
          <a:xfrm>
            <a:off x="1219201" y="273050"/>
            <a:ext cx="3401484" cy="1162050"/>
          </a:xfrm>
          <a:prstGeom prst="rect">
            <a:avLst/>
          </a:prstGeom>
          <a:solidFill>
            <a:schemeClr val="lt1"/>
          </a:solid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Verdan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68"/>
          <p:cNvSpPr txBox="1"/>
          <p:nvPr>
            <p:ph idx="1" type="body"/>
          </p:nvPr>
        </p:nvSpPr>
        <p:spPr>
          <a:xfrm>
            <a:off x="4766733" y="273051"/>
            <a:ext cx="6815667"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0" name="Google Shape;60;p68"/>
          <p:cNvSpPr txBox="1"/>
          <p:nvPr>
            <p:ph idx="2" type="body"/>
          </p:nvPr>
        </p:nvSpPr>
        <p:spPr>
          <a:xfrm>
            <a:off x="609601" y="1435101"/>
            <a:ext cx="4011084" cy="4691063"/>
          </a:xfrm>
          <a:prstGeom prst="rect">
            <a:avLst/>
          </a:prstGeom>
          <a:solidFill>
            <a:srgbClr val="E8F7EB"/>
          </a:solid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dk1"/>
              </a:buClr>
              <a:buSzPts val="2400"/>
              <a:buNone/>
              <a:defRPr sz="2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1" name="Google Shape;61;p6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68"/>
          <p:cNvSpPr/>
          <p:nvPr/>
        </p:nvSpPr>
        <p:spPr>
          <a:xfrm>
            <a:off x="609600" y="273362"/>
            <a:ext cx="609600"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id="65" name="Google Shape;65;p68"/>
          <p:cNvPicPr preferRelativeResize="0"/>
          <p:nvPr/>
        </p:nvPicPr>
        <p:blipFill rotWithShape="1">
          <a:blip r:embed="rId2">
            <a:alphaModFix/>
          </a:blip>
          <a:srcRect b="0" l="0" r="0" t="0"/>
          <a:stretch/>
        </p:blipFill>
        <p:spPr>
          <a:xfrm>
            <a:off x="9956801" y="5974443"/>
            <a:ext cx="2079068" cy="7470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69"/>
          <p:cNvSpPr txBox="1"/>
          <p:nvPr>
            <p:ph type="title"/>
          </p:nvPr>
        </p:nvSpPr>
        <p:spPr>
          <a:xfrm>
            <a:off x="3657600" y="4800600"/>
            <a:ext cx="6047317" cy="566738"/>
          </a:xfrm>
          <a:prstGeom prst="rect">
            <a:avLst/>
          </a:prstGeom>
          <a:solidFill>
            <a:schemeClr val="lt1"/>
          </a:solid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Verdan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69"/>
          <p:cNvSpPr/>
          <p:nvPr>
            <p:ph idx="2" type="pic"/>
          </p:nvPr>
        </p:nvSpPr>
        <p:spPr>
          <a:xfrm>
            <a:off x="2389717" y="612775"/>
            <a:ext cx="7315200" cy="4114800"/>
          </a:xfrm>
          <a:prstGeom prst="rect">
            <a:avLst/>
          </a:prstGeom>
          <a:solidFill>
            <a:schemeClr val="lt1"/>
          </a:solidFill>
          <a:ln cap="flat" cmpd="sng" w="57150">
            <a:solidFill>
              <a:schemeClr val="accent5"/>
            </a:solidFill>
            <a:prstDash val="dash"/>
            <a:round/>
            <a:headEnd len="sm" w="sm" type="none"/>
            <a:tailEnd len="sm" w="sm" type="none"/>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Verdana"/>
                <a:ea typeface="Verdana"/>
                <a:cs typeface="Verdana"/>
                <a:sym typeface="Verdana"/>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Verdana"/>
                <a:ea typeface="Verdana"/>
                <a:cs typeface="Verdana"/>
                <a:sym typeface="Verdana"/>
              </a:defRPr>
            </a:lvl9pPr>
          </a:lstStyle>
          <a:p/>
        </p:txBody>
      </p:sp>
      <p:sp>
        <p:nvSpPr>
          <p:cNvPr id="69" name="Google Shape;69;p6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69"/>
          <p:cNvSpPr/>
          <p:nvPr/>
        </p:nvSpPr>
        <p:spPr>
          <a:xfrm>
            <a:off x="2438400" y="4800600"/>
            <a:ext cx="1219200" cy="609600"/>
          </a:xfrm>
          <a:prstGeom prst="rect">
            <a:avLst/>
          </a:prstGeom>
          <a:solidFill>
            <a:srgbClr val="A9DC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73" name="Google Shape;73;p69"/>
          <p:cNvSpPr txBox="1"/>
          <p:nvPr>
            <p:ph idx="1" type="body"/>
          </p:nvPr>
        </p:nvSpPr>
        <p:spPr>
          <a:xfrm>
            <a:off x="2438400" y="5368925"/>
            <a:ext cx="7266517" cy="804862"/>
          </a:xfrm>
          <a:prstGeom prst="rect">
            <a:avLst/>
          </a:prstGeom>
          <a:solidFill>
            <a:srgbClr val="E5E5E5"/>
          </a:solid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74" name="Google Shape;74;p69"/>
          <p:cNvPicPr preferRelativeResize="0"/>
          <p:nvPr/>
        </p:nvPicPr>
        <p:blipFill rotWithShape="1">
          <a:blip r:embed="rId2">
            <a:alphaModFix/>
          </a:blip>
          <a:srcRect b="0" l="0" r="0" t="0"/>
          <a:stretch/>
        </p:blipFill>
        <p:spPr>
          <a:xfrm>
            <a:off x="9956801" y="5974443"/>
            <a:ext cx="2079068" cy="7470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4_Section Header">
    <p:spTree>
      <p:nvGrpSpPr>
        <p:cNvPr id="75" name="Shape 75"/>
        <p:cNvGrpSpPr/>
        <p:nvPr/>
      </p:nvGrpSpPr>
      <p:grpSpPr>
        <a:xfrm>
          <a:off x="0" y="0"/>
          <a:ext cx="0" cy="0"/>
          <a:chOff x="0" y="0"/>
          <a:chExt cx="0" cy="0"/>
        </a:xfrm>
      </p:grpSpPr>
      <p:sp>
        <p:nvSpPr>
          <p:cNvPr id="76" name="Google Shape;76;p7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Verdana"/>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7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8" name="Google Shape;78;p7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p:txBody>
      </p:sp>
      <p:sp>
        <p:nvSpPr>
          <p:cNvPr id="79" name="Google Shape;79;p7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p:txBody>
      </p:sp>
      <p:sp>
        <p:nvSpPr>
          <p:cNvPr id="80" name="Google Shape;80;p7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Verdana"/>
              <a:buNone/>
              <a:defRPr sz="1200">
                <a:solidFill>
                  <a:srgbClr val="888888"/>
                </a:solidFill>
                <a:latin typeface="Verdana"/>
                <a:ea typeface="Verdana"/>
                <a:cs typeface="Verdana"/>
                <a:sym typeface="Verdana"/>
              </a:defRPr>
            </a:lvl1pPr>
            <a:lvl2pPr indent="0" lvl="1" marL="0" algn="r">
              <a:spcBef>
                <a:spcPts val="0"/>
              </a:spcBef>
              <a:buClr>
                <a:srgbClr val="888888"/>
              </a:buClr>
              <a:buSzPts val="1200"/>
              <a:buFont typeface="Verdana"/>
              <a:buNone/>
              <a:defRPr sz="1200">
                <a:solidFill>
                  <a:srgbClr val="888888"/>
                </a:solidFill>
                <a:latin typeface="Verdana"/>
                <a:ea typeface="Verdana"/>
                <a:cs typeface="Verdana"/>
                <a:sym typeface="Verdana"/>
              </a:defRPr>
            </a:lvl2pPr>
            <a:lvl3pPr indent="0" lvl="2" marL="0" algn="r">
              <a:spcBef>
                <a:spcPts val="0"/>
              </a:spcBef>
              <a:buClr>
                <a:srgbClr val="888888"/>
              </a:buClr>
              <a:buSzPts val="1200"/>
              <a:buFont typeface="Verdana"/>
              <a:buNone/>
              <a:defRPr sz="1200">
                <a:solidFill>
                  <a:srgbClr val="888888"/>
                </a:solidFill>
                <a:latin typeface="Verdana"/>
                <a:ea typeface="Verdana"/>
                <a:cs typeface="Verdana"/>
                <a:sym typeface="Verdana"/>
              </a:defRPr>
            </a:lvl3pPr>
            <a:lvl4pPr indent="0" lvl="3" marL="0" algn="r">
              <a:spcBef>
                <a:spcPts val="0"/>
              </a:spcBef>
              <a:buClr>
                <a:srgbClr val="888888"/>
              </a:buClr>
              <a:buSzPts val="1200"/>
              <a:buFont typeface="Verdana"/>
              <a:buNone/>
              <a:defRPr sz="1200">
                <a:solidFill>
                  <a:srgbClr val="888888"/>
                </a:solidFill>
                <a:latin typeface="Verdana"/>
                <a:ea typeface="Verdana"/>
                <a:cs typeface="Verdana"/>
                <a:sym typeface="Verdana"/>
              </a:defRPr>
            </a:lvl4pPr>
            <a:lvl5pPr indent="0" lvl="4" marL="0" algn="r">
              <a:spcBef>
                <a:spcPts val="0"/>
              </a:spcBef>
              <a:buClr>
                <a:srgbClr val="888888"/>
              </a:buClr>
              <a:buSzPts val="1200"/>
              <a:buFont typeface="Verdana"/>
              <a:buNone/>
              <a:defRPr sz="1200">
                <a:solidFill>
                  <a:srgbClr val="888888"/>
                </a:solidFill>
                <a:latin typeface="Verdana"/>
                <a:ea typeface="Verdana"/>
                <a:cs typeface="Verdana"/>
                <a:sym typeface="Verdana"/>
              </a:defRPr>
            </a:lvl5pPr>
            <a:lvl6pPr indent="0" lvl="5" marL="0" algn="r">
              <a:spcBef>
                <a:spcPts val="0"/>
              </a:spcBef>
              <a:buClr>
                <a:srgbClr val="888888"/>
              </a:buClr>
              <a:buSzPts val="1200"/>
              <a:buFont typeface="Verdana"/>
              <a:buNone/>
              <a:defRPr sz="1200">
                <a:solidFill>
                  <a:srgbClr val="888888"/>
                </a:solidFill>
                <a:latin typeface="Verdana"/>
                <a:ea typeface="Verdana"/>
                <a:cs typeface="Verdana"/>
                <a:sym typeface="Verdana"/>
              </a:defRPr>
            </a:lvl6pPr>
            <a:lvl7pPr indent="0" lvl="6" marL="0" algn="r">
              <a:spcBef>
                <a:spcPts val="0"/>
              </a:spcBef>
              <a:buClr>
                <a:srgbClr val="888888"/>
              </a:buClr>
              <a:buSzPts val="1200"/>
              <a:buFont typeface="Verdana"/>
              <a:buNone/>
              <a:defRPr sz="1200">
                <a:solidFill>
                  <a:srgbClr val="888888"/>
                </a:solidFill>
                <a:latin typeface="Verdana"/>
                <a:ea typeface="Verdana"/>
                <a:cs typeface="Verdana"/>
                <a:sym typeface="Verdana"/>
              </a:defRPr>
            </a:lvl7pPr>
            <a:lvl8pPr indent="0" lvl="7" marL="0" algn="r">
              <a:spcBef>
                <a:spcPts val="0"/>
              </a:spcBef>
              <a:buClr>
                <a:srgbClr val="888888"/>
              </a:buClr>
              <a:buSzPts val="1200"/>
              <a:buFont typeface="Verdana"/>
              <a:buNone/>
              <a:defRPr sz="1200">
                <a:solidFill>
                  <a:srgbClr val="888888"/>
                </a:solidFill>
                <a:latin typeface="Verdana"/>
                <a:ea typeface="Verdana"/>
                <a:cs typeface="Verdana"/>
                <a:sym typeface="Verdana"/>
              </a:defRPr>
            </a:lvl8pPr>
            <a:lvl9pPr indent="0" lvl="8" marL="0" algn="r">
              <a:spcBef>
                <a:spcPts val="0"/>
              </a:spcBef>
              <a:buClr>
                <a:srgbClr val="888888"/>
              </a:buClr>
              <a:buSzPts val="1200"/>
              <a:buFont typeface="Verdana"/>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70"/>
          <p:cNvSpPr/>
          <p:nvPr/>
        </p:nvSpPr>
        <p:spPr>
          <a:xfrm>
            <a:off x="-1" y="2214564"/>
            <a:ext cx="12192000"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Verdana"/>
              <a:buNone/>
            </a:pPr>
            <a:r>
              <a:t/>
            </a:r>
            <a:endParaRPr sz="1800">
              <a:solidFill>
                <a:schemeClr val="lt1"/>
              </a:solidFill>
              <a:latin typeface="Verdana"/>
              <a:ea typeface="Verdana"/>
              <a:cs typeface="Verdana"/>
              <a:sym typeface="Verdana"/>
            </a:endParaRPr>
          </a:p>
        </p:txBody>
      </p:sp>
      <p:pic>
        <p:nvPicPr>
          <p:cNvPr descr="Decorative image of professionals around a table" id="82" name="Google Shape;82;p70" title="Decorative image"/>
          <p:cNvPicPr preferRelativeResize="0"/>
          <p:nvPr/>
        </p:nvPicPr>
        <p:blipFill rotWithShape="1">
          <a:blip r:embed="rId2">
            <a:alphaModFix/>
          </a:blip>
          <a:srcRect b="0" l="0" r="0" t="0"/>
          <a:stretch/>
        </p:blipFill>
        <p:spPr>
          <a:xfrm>
            <a:off x="-1" y="0"/>
            <a:ext cx="12192001" cy="2214562"/>
          </a:xfrm>
          <a:prstGeom prst="rect">
            <a:avLst/>
          </a:prstGeom>
          <a:noFill/>
          <a:ln>
            <a:noFill/>
          </a:ln>
          <a:effectLst>
            <a:reflection blurRad="0" dir="0" dist="0" endA="300" endPos="35000" fadeDir="5400000" kx="0" rotWithShape="0" algn="bl" stA="52000" stPos="0" sy="-100000" ky="0"/>
          </a:effectLst>
        </p:spPr>
      </p:pic>
      <p:pic>
        <p:nvPicPr>
          <p:cNvPr descr="VTSS Logo" id="83" name="Google Shape;83;p70" title="Decorative image"/>
          <p:cNvPicPr preferRelativeResize="0"/>
          <p:nvPr/>
        </p:nvPicPr>
        <p:blipFill rotWithShape="1">
          <a:blip r:embed="rId3">
            <a:alphaModFix/>
          </a:blip>
          <a:srcRect b="0" l="0" r="0" t="0"/>
          <a:stretch/>
        </p:blipFill>
        <p:spPr>
          <a:xfrm>
            <a:off x="101600" y="47627"/>
            <a:ext cx="2062976" cy="685800"/>
          </a:xfrm>
          <a:prstGeom prst="rect">
            <a:avLst/>
          </a:prstGeom>
          <a:noFill/>
          <a:ln>
            <a:noFill/>
          </a:ln>
        </p:spPr>
      </p:pic>
      <p:sp>
        <p:nvSpPr>
          <p:cNvPr id="84" name="Google Shape;84;p70"/>
          <p:cNvSpPr/>
          <p:nvPr/>
        </p:nvSpPr>
        <p:spPr>
          <a:xfrm>
            <a:off x="-1" y="2214564"/>
            <a:ext cx="12192000" cy="681037"/>
          </a:xfrm>
          <a:prstGeom prst="rect">
            <a:avLst/>
          </a:prstGeom>
          <a:gradFill>
            <a:gsLst>
              <a:gs pos="0">
                <a:schemeClr val="accent5"/>
              </a:gs>
              <a:gs pos="75000">
                <a:srgbClr val="7DCCED"/>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Verdana"/>
              <a:buNone/>
            </a:pPr>
            <a:r>
              <a:t/>
            </a:r>
            <a:endParaRPr sz="1800">
              <a:solidFill>
                <a:schemeClr val="lt1"/>
              </a:solidFill>
              <a:latin typeface="Verdana"/>
              <a:ea typeface="Verdana"/>
              <a:cs typeface="Verdana"/>
              <a:sym typeface="Verdana"/>
            </a:endParaRPr>
          </a:p>
        </p:txBody>
      </p:sp>
      <p:pic>
        <p:nvPicPr>
          <p:cNvPr id="85" name="Google Shape;85;p70"/>
          <p:cNvPicPr preferRelativeResize="0"/>
          <p:nvPr/>
        </p:nvPicPr>
        <p:blipFill rotWithShape="1">
          <a:blip r:embed="rId2">
            <a:alphaModFix/>
          </a:blip>
          <a:srcRect b="0" l="0" r="0" t="0"/>
          <a:stretch/>
        </p:blipFill>
        <p:spPr>
          <a:xfrm>
            <a:off x="-1" y="0"/>
            <a:ext cx="12192001" cy="2214562"/>
          </a:xfrm>
          <a:prstGeom prst="rect">
            <a:avLst/>
          </a:prstGeom>
          <a:noFill/>
          <a:ln>
            <a:noFill/>
          </a:ln>
          <a:effectLst>
            <a:reflection blurRad="0" dir="0" dist="0" endA="300" endPos="35000" fadeDir="5400000" kx="0" rotWithShape="0" algn="bl" stA="52000" stPos="0" sy="-100000" ky="0"/>
          </a:effectLst>
        </p:spPr>
      </p:pic>
      <p:pic>
        <p:nvPicPr>
          <p:cNvPr id="86" name="Google Shape;86;p70"/>
          <p:cNvPicPr preferRelativeResize="0"/>
          <p:nvPr/>
        </p:nvPicPr>
        <p:blipFill rotWithShape="1">
          <a:blip r:embed="rId4">
            <a:alphaModFix/>
          </a:blip>
          <a:srcRect b="0" l="0" r="0" t="0"/>
          <a:stretch/>
        </p:blipFill>
        <p:spPr>
          <a:xfrm>
            <a:off x="181037" y="47627"/>
            <a:ext cx="1904103" cy="685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One Content">
  <p:cSld name="4_One Content">
    <p:spTree>
      <p:nvGrpSpPr>
        <p:cNvPr id="87" name="Shape 87"/>
        <p:cNvGrpSpPr/>
        <p:nvPr/>
      </p:nvGrpSpPr>
      <p:grpSpPr>
        <a:xfrm>
          <a:off x="0" y="0"/>
          <a:ext cx="0" cy="0"/>
          <a:chOff x="0" y="0"/>
          <a:chExt cx="0" cy="0"/>
        </a:xfrm>
      </p:grpSpPr>
      <p:sp>
        <p:nvSpPr>
          <p:cNvPr id="88" name="Google Shape;88;p71"/>
          <p:cNvSpPr txBox="1"/>
          <p:nvPr>
            <p:ph type="title"/>
          </p:nvPr>
        </p:nvSpPr>
        <p:spPr>
          <a:xfrm>
            <a:off x="3657600" y="256814"/>
            <a:ext cx="7924800" cy="1143000"/>
          </a:xfrm>
          <a:prstGeom prst="rect">
            <a:avLst/>
          </a:prstGeom>
          <a:solidFill>
            <a:srgbClr val="A9DCF2">
              <a:alpha val="67450"/>
            </a:srgbClr>
          </a:solid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71"/>
          <p:cNvSpPr txBox="1"/>
          <p:nvPr>
            <p:ph idx="1" type="body"/>
          </p:nvPr>
        </p:nvSpPr>
        <p:spPr>
          <a:xfrm>
            <a:off x="609600" y="1600201"/>
            <a:ext cx="10972800" cy="3352799"/>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0" name="Google Shape;90;p7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p:txBody>
      </p:sp>
      <p:sp>
        <p:nvSpPr>
          <p:cNvPr id="91" name="Google Shape;91;p7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Verdana"/>
              <a:buNone/>
              <a:defRPr/>
            </a:lvl1pPr>
            <a:lvl2pPr lvl="1" algn="l">
              <a:spcBef>
                <a:spcPts val="0"/>
              </a:spcBef>
              <a:spcAft>
                <a:spcPts val="0"/>
              </a:spcAft>
              <a:buClr>
                <a:schemeClr val="dk1"/>
              </a:buClr>
              <a:buSzPts val="1400"/>
              <a:buFont typeface="Verdana"/>
              <a:buNone/>
              <a:defRPr/>
            </a:lvl2pPr>
            <a:lvl3pPr lvl="2" algn="l">
              <a:spcBef>
                <a:spcPts val="0"/>
              </a:spcBef>
              <a:spcAft>
                <a:spcPts val="0"/>
              </a:spcAft>
              <a:buClr>
                <a:schemeClr val="dk1"/>
              </a:buClr>
              <a:buSzPts val="1400"/>
              <a:buFont typeface="Verdana"/>
              <a:buNone/>
              <a:defRPr/>
            </a:lvl3pPr>
            <a:lvl4pPr lvl="3" algn="l">
              <a:spcBef>
                <a:spcPts val="0"/>
              </a:spcBef>
              <a:spcAft>
                <a:spcPts val="0"/>
              </a:spcAft>
              <a:buClr>
                <a:schemeClr val="dk1"/>
              </a:buClr>
              <a:buSzPts val="1400"/>
              <a:buFont typeface="Verdana"/>
              <a:buNone/>
              <a:defRPr/>
            </a:lvl4pPr>
            <a:lvl5pPr lvl="4" algn="l">
              <a:spcBef>
                <a:spcPts val="0"/>
              </a:spcBef>
              <a:spcAft>
                <a:spcPts val="0"/>
              </a:spcAft>
              <a:buClr>
                <a:schemeClr val="dk1"/>
              </a:buClr>
              <a:buSzPts val="1400"/>
              <a:buFont typeface="Verdana"/>
              <a:buNone/>
              <a:defRPr/>
            </a:lvl5pPr>
            <a:lvl6pPr lvl="5" algn="l">
              <a:spcBef>
                <a:spcPts val="0"/>
              </a:spcBef>
              <a:spcAft>
                <a:spcPts val="0"/>
              </a:spcAft>
              <a:buClr>
                <a:schemeClr val="dk1"/>
              </a:buClr>
              <a:buSzPts val="1400"/>
              <a:buFont typeface="Verdana"/>
              <a:buNone/>
              <a:defRPr/>
            </a:lvl6pPr>
            <a:lvl7pPr lvl="6" algn="l">
              <a:spcBef>
                <a:spcPts val="0"/>
              </a:spcBef>
              <a:spcAft>
                <a:spcPts val="0"/>
              </a:spcAft>
              <a:buClr>
                <a:schemeClr val="dk1"/>
              </a:buClr>
              <a:buSzPts val="1400"/>
              <a:buFont typeface="Verdana"/>
              <a:buNone/>
              <a:defRPr/>
            </a:lvl7pPr>
            <a:lvl8pPr lvl="7" algn="l">
              <a:spcBef>
                <a:spcPts val="0"/>
              </a:spcBef>
              <a:spcAft>
                <a:spcPts val="0"/>
              </a:spcAft>
              <a:buClr>
                <a:schemeClr val="dk1"/>
              </a:buClr>
              <a:buSzPts val="1400"/>
              <a:buFont typeface="Verdana"/>
              <a:buNone/>
              <a:defRPr/>
            </a:lvl8pPr>
            <a:lvl9pPr lvl="8" algn="l">
              <a:spcBef>
                <a:spcPts val="0"/>
              </a:spcBef>
              <a:spcAft>
                <a:spcPts val="0"/>
              </a:spcAft>
              <a:buClr>
                <a:schemeClr val="dk1"/>
              </a:buClr>
              <a:buSzPts val="1400"/>
              <a:buFont typeface="Verdana"/>
              <a:buNone/>
              <a:defRPr/>
            </a:lvl9pPr>
          </a:lstStyle>
          <a:p/>
        </p:txBody>
      </p:sp>
      <p:sp>
        <p:nvSpPr>
          <p:cNvPr id="92" name="Google Shape;92;p7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Verdana"/>
              <a:buNone/>
              <a:defRPr sz="1200">
                <a:solidFill>
                  <a:srgbClr val="888888"/>
                </a:solidFill>
                <a:latin typeface="Verdana"/>
                <a:ea typeface="Verdana"/>
                <a:cs typeface="Verdana"/>
                <a:sym typeface="Verdana"/>
              </a:defRPr>
            </a:lvl1pPr>
            <a:lvl2pPr indent="0" lvl="1" marL="0" algn="r">
              <a:spcBef>
                <a:spcPts val="0"/>
              </a:spcBef>
              <a:buClr>
                <a:srgbClr val="888888"/>
              </a:buClr>
              <a:buSzPts val="1200"/>
              <a:buFont typeface="Verdana"/>
              <a:buNone/>
              <a:defRPr sz="1200">
                <a:solidFill>
                  <a:srgbClr val="888888"/>
                </a:solidFill>
                <a:latin typeface="Verdana"/>
                <a:ea typeface="Verdana"/>
                <a:cs typeface="Verdana"/>
                <a:sym typeface="Verdana"/>
              </a:defRPr>
            </a:lvl2pPr>
            <a:lvl3pPr indent="0" lvl="2" marL="0" algn="r">
              <a:spcBef>
                <a:spcPts val="0"/>
              </a:spcBef>
              <a:buClr>
                <a:srgbClr val="888888"/>
              </a:buClr>
              <a:buSzPts val="1200"/>
              <a:buFont typeface="Verdana"/>
              <a:buNone/>
              <a:defRPr sz="1200">
                <a:solidFill>
                  <a:srgbClr val="888888"/>
                </a:solidFill>
                <a:latin typeface="Verdana"/>
                <a:ea typeface="Verdana"/>
                <a:cs typeface="Verdana"/>
                <a:sym typeface="Verdana"/>
              </a:defRPr>
            </a:lvl3pPr>
            <a:lvl4pPr indent="0" lvl="3" marL="0" algn="r">
              <a:spcBef>
                <a:spcPts val="0"/>
              </a:spcBef>
              <a:buClr>
                <a:srgbClr val="888888"/>
              </a:buClr>
              <a:buSzPts val="1200"/>
              <a:buFont typeface="Verdana"/>
              <a:buNone/>
              <a:defRPr sz="1200">
                <a:solidFill>
                  <a:srgbClr val="888888"/>
                </a:solidFill>
                <a:latin typeface="Verdana"/>
                <a:ea typeface="Verdana"/>
                <a:cs typeface="Verdana"/>
                <a:sym typeface="Verdana"/>
              </a:defRPr>
            </a:lvl4pPr>
            <a:lvl5pPr indent="0" lvl="4" marL="0" algn="r">
              <a:spcBef>
                <a:spcPts val="0"/>
              </a:spcBef>
              <a:buClr>
                <a:srgbClr val="888888"/>
              </a:buClr>
              <a:buSzPts val="1200"/>
              <a:buFont typeface="Verdana"/>
              <a:buNone/>
              <a:defRPr sz="1200">
                <a:solidFill>
                  <a:srgbClr val="888888"/>
                </a:solidFill>
                <a:latin typeface="Verdana"/>
                <a:ea typeface="Verdana"/>
                <a:cs typeface="Verdana"/>
                <a:sym typeface="Verdana"/>
              </a:defRPr>
            </a:lvl5pPr>
            <a:lvl6pPr indent="0" lvl="5" marL="0" algn="r">
              <a:spcBef>
                <a:spcPts val="0"/>
              </a:spcBef>
              <a:buClr>
                <a:srgbClr val="888888"/>
              </a:buClr>
              <a:buSzPts val="1200"/>
              <a:buFont typeface="Verdana"/>
              <a:buNone/>
              <a:defRPr sz="1200">
                <a:solidFill>
                  <a:srgbClr val="888888"/>
                </a:solidFill>
                <a:latin typeface="Verdana"/>
                <a:ea typeface="Verdana"/>
                <a:cs typeface="Verdana"/>
                <a:sym typeface="Verdana"/>
              </a:defRPr>
            </a:lvl6pPr>
            <a:lvl7pPr indent="0" lvl="6" marL="0" algn="r">
              <a:spcBef>
                <a:spcPts val="0"/>
              </a:spcBef>
              <a:buClr>
                <a:srgbClr val="888888"/>
              </a:buClr>
              <a:buSzPts val="1200"/>
              <a:buFont typeface="Verdana"/>
              <a:buNone/>
              <a:defRPr sz="1200">
                <a:solidFill>
                  <a:srgbClr val="888888"/>
                </a:solidFill>
                <a:latin typeface="Verdana"/>
                <a:ea typeface="Verdana"/>
                <a:cs typeface="Verdana"/>
                <a:sym typeface="Verdana"/>
              </a:defRPr>
            </a:lvl7pPr>
            <a:lvl8pPr indent="0" lvl="7" marL="0" algn="r">
              <a:spcBef>
                <a:spcPts val="0"/>
              </a:spcBef>
              <a:buClr>
                <a:srgbClr val="888888"/>
              </a:buClr>
              <a:buSzPts val="1200"/>
              <a:buFont typeface="Verdana"/>
              <a:buNone/>
              <a:defRPr sz="1200">
                <a:solidFill>
                  <a:srgbClr val="888888"/>
                </a:solidFill>
                <a:latin typeface="Verdana"/>
                <a:ea typeface="Verdana"/>
                <a:cs typeface="Verdana"/>
                <a:sym typeface="Verdana"/>
              </a:defRPr>
            </a:lvl8pPr>
            <a:lvl9pPr indent="0" lvl="8" marL="0" algn="r">
              <a:spcBef>
                <a:spcPts val="0"/>
              </a:spcBef>
              <a:buClr>
                <a:srgbClr val="888888"/>
              </a:buClr>
              <a:buSzPts val="1200"/>
              <a:buFont typeface="Verdana"/>
              <a:buNone/>
              <a:defRPr sz="1200">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descr="Decorative image of professionals around a computer" id="93" name="Google Shape;93;p71" title="Decorative image"/>
          <p:cNvPicPr preferRelativeResize="0"/>
          <p:nvPr/>
        </p:nvPicPr>
        <p:blipFill rotWithShape="1">
          <a:blip r:embed="rId2">
            <a:alphaModFix/>
          </a:blip>
          <a:srcRect b="16056" l="0" r="0" t="5950"/>
          <a:stretch/>
        </p:blipFill>
        <p:spPr>
          <a:xfrm>
            <a:off x="0" y="5130800"/>
            <a:ext cx="12192000" cy="1727200"/>
          </a:xfrm>
          <a:prstGeom prst="rect">
            <a:avLst/>
          </a:prstGeom>
          <a:noFill/>
          <a:ln cap="flat" cmpd="sng" w="38100">
            <a:solidFill>
              <a:schemeClr val="accent5"/>
            </a:solidFill>
            <a:prstDash val="dash"/>
            <a:round/>
            <a:headEnd len="sm" w="sm" type="none"/>
            <a:tailEnd len="sm" w="sm" type="none"/>
          </a:ln>
        </p:spPr>
      </p:pic>
      <p:sp>
        <p:nvSpPr>
          <p:cNvPr id="94" name="Google Shape;94;p71"/>
          <p:cNvSpPr/>
          <p:nvPr/>
        </p:nvSpPr>
        <p:spPr>
          <a:xfrm>
            <a:off x="609600" y="1600200"/>
            <a:ext cx="10972800" cy="3352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Verdana"/>
              <a:buNone/>
            </a:pPr>
            <a:r>
              <a:t/>
            </a:r>
            <a:endParaRPr sz="1800">
              <a:solidFill>
                <a:schemeClr val="lt1"/>
              </a:solidFill>
              <a:latin typeface="Verdana"/>
              <a:ea typeface="Verdana"/>
              <a:cs typeface="Verdana"/>
              <a:sym typeface="Verdana"/>
            </a:endParaRPr>
          </a:p>
        </p:txBody>
      </p:sp>
      <p:pic>
        <p:nvPicPr>
          <p:cNvPr id="95" name="Google Shape;95;p71"/>
          <p:cNvPicPr preferRelativeResize="0"/>
          <p:nvPr/>
        </p:nvPicPr>
        <p:blipFill rotWithShape="1">
          <a:blip r:embed="rId2">
            <a:alphaModFix/>
          </a:blip>
          <a:srcRect b="16056" l="0" r="0" t="5950"/>
          <a:stretch/>
        </p:blipFill>
        <p:spPr>
          <a:xfrm>
            <a:off x="0" y="5130800"/>
            <a:ext cx="12192000" cy="1727200"/>
          </a:xfrm>
          <a:prstGeom prst="rect">
            <a:avLst/>
          </a:prstGeom>
          <a:noFill/>
          <a:ln cap="flat" cmpd="sng" w="38100">
            <a:solidFill>
              <a:schemeClr val="accent5"/>
            </a:solidFill>
            <a:prstDash val="dash"/>
            <a:round/>
            <a:headEnd len="sm" w="sm" type="none"/>
            <a:tailEnd len="sm" w="sm" type="none"/>
          </a:ln>
        </p:spPr>
      </p:pic>
      <p:pic>
        <p:nvPicPr>
          <p:cNvPr id="96" name="Google Shape;96;p71"/>
          <p:cNvPicPr preferRelativeResize="0"/>
          <p:nvPr/>
        </p:nvPicPr>
        <p:blipFill rotWithShape="1">
          <a:blip r:embed="rId3">
            <a:alphaModFix/>
          </a:blip>
          <a:srcRect b="0" l="0" r="0" t="0"/>
          <a:stretch/>
        </p:blipFill>
        <p:spPr>
          <a:xfrm>
            <a:off x="535141" y="256815"/>
            <a:ext cx="2918272" cy="10470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000"/>
              <a:buFont typeface="Verdana"/>
              <a:buNone/>
              <a:defRPr b="0" i="0" sz="40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2" name="Google Shape;12;p6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 name="Google Shape;13;p6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4" name="Google Shape;14;p6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Verdana"/>
                <a:ea typeface="Verdana"/>
                <a:cs typeface="Verdana"/>
                <a:sym typeface="Verdana"/>
              </a:defRPr>
            </a:lvl1pPr>
            <a:lvl2pPr indent="0" lvl="1" marL="0" marR="0" rtl="0" algn="r">
              <a:spcBef>
                <a:spcPts val="0"/>
              </a:spcBef>
              <a:buNone/>
              <a:defRPr b="0" i="0" sz="1200" u="none" cap="none" strike="noStrike">
                <a:solidFill>
                  <a:srgbClr val="888888"/>
                </a:solidFill>
                <a:latin typeface="Verdana"/>
                <a:ea typeface="Verdana"/>
                <a:cs typeface="Verdana"/>
                <a:sym typeface="Verdana"/>
              </a:defRPr>
            </a:lvl2pPr>
            <a:lvl3pPr indent="0" lvl="2" marL="0" marR="0" rtl="0" algn="r">
              <a:spcBef>
                <a:spcPts val="0"/>
              </a:spcBef>
              <a:buNone/>
              <a:defRPr b="0" i="0" sz="1200" u="none" cap="none" strike="noStrike">
                <a:solidFill>
                  <a:srgbClr val="888888"/>
                </a:solidFill>
                <a:latin typeface="Verdana"/>
                <a:ea typeface="Verdana"/>
                <a:cs typeface="Verdana"/>
                <a:sym typeface="Verdana"/>
              </a:defRPr>
            </a:lvl3pPr>
            <a:lvl4pPr indent="0" lvl="3" marL="0" marR="0" rtl="0" algn="r">
              <a:spcBef>
                <a:spcPts val="0"/>
              </a:spcBef>
              <a:buNone/>
              <a:defRPr b="0" i="0" sz="1200" u="none" cap="none" strike="noStrike">
                <a:solidFill>
                  <a:srgbClr val="888888"/>
                </a:solidFill>
                <a:latin typeface="Verdana"/>
                <a:ea typeface="Verdana"/>
                <a:cs typeface="Verdana"/>
                <a:sym typeface="Verdana"/>
              </a:defRPr>
            </a:lvl4pPr>
            <a:lvl5pPr indent="0" lvl="4" marL="0" marR="0" rtl="0" algn="r">
              <a:spcBef>
                <a:spcPts val="0"/>
              </a:spcBef>
              <a:buNone/>
              <a:defRPr b="0" i="0" sz="1200" u="none" cap="none" strike="noStrike">
                <a:solidFill>
                  <a:srgbClr val="888888"/>
                </a:solidFill>
                <a:latin typeface="Verdana"/>
                <a:ea typeface="Verdana"/>
                <a:cs typeface="Verdana"/>
                <a:sym typeface="Verdana"/>
              </a:defRPr>
            </a:lvl5pPr>
            <a:lvl6pPr indent="0" lvl="5" marL="0" marR="0" rtl="0" algn="r">
              <a:spcBef>
                <a:spcPts val="0"/>
              </a:spcBef>
              <a:buNone/>
              <a:defRPr b="0" i="0" sz="1200" u="none" cap="none" strike="noStrike">
                <a:solidFill>
                  <a:srgbClr val="888888"/>
                </a:solidFill>
                <a:latin typeface="Verdana"/>
                <a:ea typeface="Verdana"/>
                <a:cs typeface="Verdana"/>
                <a:sym typeface="Verdana"/>
              </a:defRPr>
            </a:lvl6pPr>
            <a:lvl7pPr indent="0" lvl="6" marL="0" marR="0" rtl="0" algn="r">
              <a:spcBef>
                <a:spcPts val="0"/>
              </a:spcBef>
              <a:buNone/>
              <a:defRPr b="0" i="0" sz="1200" u="none" cap="none" strike="noStrike">
                <a:solidFill>
                  <a:srgbClr val="888888"/>
                </a:solidFill>
                <a:latin typeface="Verdana"/>
                <a:ea typeface="Verdana"/>
                <a:cs typeface="Verdana"/>
                <a:sym typeface="Verdana"/>
              </a:defRPr>
            </a:lvl7pPr>
            <a:lvl8pPr indent="0" lvl="7" marL="0" marR="0" rtl="0" algn="r">
              <a:spcBef>
                <a:spcPts val="0"/>
              </a:spcBef>
              <a:buNone/>
              <a:defRPr b="0" i="0" sz="1200" u="none" cap="none" strike="noStrike">
                <a:solidFill>
                  <a:srgbClr val="888888"/>
                </a:solidFill>
                <a:latin typeface="Verdana"/>
                <a:ea typeface="Verdana"/>
                <a:cs typeface="Verdana"/>
                <a:sym typeface="Verdana"/>
              </a:defRPr>
            </a:lvl8pPr>
            <a:lvl9pPr indent="0" lvl="8" marL="0" marR="0" rt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2.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48.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35.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3.png"/><Relationship Id="rId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
          <p:cNvSpPr txBox="1"/>
          <p:nvPr>
            <p:ph type="ctrTitle"/>
          </p:nvPr>
        </p:nvSpPr>
        <p:spPr>
          <a:xfrm>
            <a:off x="1271006" y="3671155"/>
            <a:ext cx="9654012" cy="1470025"/>
          </a:xfrm>
          <a:prstGeom prst="rect">
            <a:avLst/>
          </a:prstGeom>
          <a:solidFill>
            <a:schemeClr val="lt1">
              <a:alpha val="67843"/>
            </a:schemeClr>
          </a:solid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Verdana"/>
              <a:buNone/>
            </a:pPr>
            <a:r>
              <a:rPr lang="en-US"/>
              <a:t>Welcome to Strand #1!</a:t>
            </a:r>
            <a:endParaRPr/>
          </a:p>
        </p:txBody>
      </p:sp>
      <p:sp>
        <p:nvSpPr>
          <p:cNvPr id="235" name="Google Shape;235;p1"/>
          <p:cNvSpPr txBox="1"/>
          <p:nvPr>
            <p:ph idx="1" type="subTitle"/>
          </p:nvPr>
        </p:nvSpPr>
        <p:spPr>
          <a:xfrm>
            <a:off x="1830812" y="5257800"/>
            <a:ext cx="8534400" cy="914400"/>
          </a:xfrm>
          <a:prstGeom prst="rect">
            <a:avLst/>
          </a:prstGeom>
          <a:solidFill>
            <a:schemeClr val="lt1">
              <a:alpha val="67843"/>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en-US"/>
              <a:t>Data-Informed Decision Making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1"/>
          <p:cNvSpPr txBox="1"/>
          <p:nvPr>
            <p:ph type="title"/>
          </p:nvPr>
        </p:nvSpPr>
        <p:spPr>
          <a:xfrm>
            <a:off x="1828800" y="2324504"/>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Verdana"/>
              <a:buNone/>
            </a:pPr>
            <a:r>
              <a:rPr lang="en-US"/>
              <a:t>TEAM MEETING STRUCTURES</a:t>
            </a:r>
            <a:endParaRPr/>
          </a:p>
        </p:txBody>
      </p:sp>
      <p:pic>
        <p:nvPicPr>
          <p:cNvPr descr="Matrix grid showing features, Exploration, Istallation, Initial Implementation, Full Implementatio and Alignment to Evlauation tools" id="302" name="Google Shape;302;p11" title="Matrix Team Meeting Structures"/>
          <p:cNvPicPr preferRelativeResize="0"/>
          <p:nvPr/>
        </p:nvPicPr>
        <p:blipFill rotWithShape="1">
          <a:blip r:embed="rId3">
            <a:alphaModFix/>
          </a:blip>
          <a:srcRect b="0" l="0" r="0" t="0"/>
          <a:stretch/>
        </p:blipFill>
        <p:spPr>
          <a:xfrm>
            <a:off x="1676401" y="3686563"/>
            <a:ext cx="8839201" cy="30321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Text box containing the word PREDICTABILITY as a component of effective team meeting structures" id="308" name="Google Shape;308;p13" title="Listing of Components of Effective Team Meeting Structures"/>
          <p:cNvSpPr txBox="1"/>
          <p:nvPr/>
        </p:nvSpPr>
        <p:spPr>
          <a:xfrm>
            <a:off x="1943100" y="2377004"/>
            <a:ext cx="3581400" cy="708000"/>
          </a:xfrm>
          <a:prstGeom prst="rect">
            <a:avLst/>
          </a:prstGeom>
          <a:gradFill>
            <a:gsLst>
              <a:gs pos="0">
                <a:srgbClr val="AED2B7"/>
              </a:gs>
              <a:gs pos="35000">
                <a:srgbClr val="C8DDCE"/>
              </a:gs>
              <a:gs pos="100000">
                <a:srgbClr val="E9F3EC"/>
              </a:gs>
            </a:gsLst>
            <a:lin ang="16200000" scaled="0"/>
          </a:gradFill>
          <a:ln cap="flat" cmpd="sng" w="9525">
            <a:solidFill>
              <a:srgbClr val="0B6837"/>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00"/>
                </a:solidFill>
                <a:latin typeface="Verdana"/>
                <a:ea typeface="Verdana"/>
                <a:cs typeface="Verdana"/>
                <a:sym typeface="Verdana"/>
              </a:rPr>
              <a:t>Predictability</a:t>
            </a:r>
            <a:endParaRPr sz="1800">
              <a:solidFill>
                <a:schemeClr val="dk1"/>
              </a:solidFill>
              <a:latin typeface="Verdana"/>
              <a:ea typeface="Verdana"/>
              <a:cs typeface="Verdana"/>
              <a:sym typeface="Verdana"/>
            </a:endParaRPr>
          </a:p>
        </p:txBody>
      </p:sp>
      <p:sp>
        <p:nvSpPr>
          <p:cNvPr id="309" name="Google Shape;309;p13"/>
          <p:cNvSpPr txBox="1"/>
          <p:nvPr/>
        </p:nvSpPr>
        <p:spPr>
          <a:xfrm>
            <a:off x="1943100" y="3558071"/>
            <a:ext cx="3581400" cy="708000"/>
          </a:xfrm>
          <a:prstGeom prst="rect">
            <a:avLst/>
          </a:prstGeom>
          <a:gradFill>
            <a:gsLst>
              <a:gs pos="0">
                <a:srgbClr val="AED2B7"/>
              </a:gs>
              <a:gs pos="35000">
                <a:srgbClr val="C8DDCE"/>
              </a:gs>
              <a:gs pos="100000">
                <a:srgbClr val="E9F3EC"/>
              </a:gs>
            </a:gsLst>
            <a:lin ang="16200000" scaled="0"/>
          </a:gradFill>
          <a:ln cap="flat" cmpd="sng" w="9525">
            <a:solidFill>
              <a:srgbClr val="0B6837"/>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00"/>
                </a:solidFill>
                <a:latin typeface="Verdana"/>
                <a:ea typeface="Verdana"/>
                <a:cs typeface="Verdana"/>
                <a:sym typeface="Verdana"/>
              </a:rPr>
              <a:t>Participation</a:t>
            </a:r>
            <a:endParaRPr sz="1800">
              <a:solidFill>
                <a:schemeClr val="dk1"/>
              </a:solidFill>
              <a:latin typeface="Verdana"/>
              <a:ea typeface="Verdana"/>
              <a:cs typeface="Verdana"/>
              <a:sym typeface="Verdana"/>
            </a:endParaRPr>
          </a:p>
        </p:txBody>
      </p:sp>
      <p:sp>
        <p:nvSpPr>
          <p:cNvPr id="310" name="Google Shape;310;p13"/>
          <p:cNvSpPr txBox="1"/>
          <p:nvPr/>
        </p:nvSpPr>
        <p:spPr>
          <a:xfrm>
            <a:off x="1828800" y="4807348"/>
            <a:ext cx="3810000" cy="708000"/>
          </a:xfrm>
          <a:prstGeom prst="rect">
            <a:avLst/>
          </a:prstGeom>
          <a:gradFill>
            <a:gsLst>
              <a:gs pos="0">
                <a:srgbClr val="AED2B7"/>
              </a:gs>
              <a:gs pos="35000">
                <a:srgbClr val="C8DDCE"/>
              </a:gs>
              <a:gs pos="100000">
                <a:srgbClr val="E9F3EC"/>
              </a:gs>
            </a:gsLst>
            <a:lin ang="16200000" scaled="0"/>
          </a:gradFill>
          <a:ln cap="flat" cmpd="sng" w="9525">
            <a:solidFill>
              <a:srgbClr val="0B6837"/>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00"/>
                </a:solidFill>
                <a:latin typeface="Verdana"/>
                <a:ea typeface="Verdana"/>
                <a:cs typeface="Verdana"/>
                <a:sym typeface="Verdana"/>
              </a:rPr>
              <a:t>Accountability</a:t>
            </a:r>
            <a:endParaRPr sz="1800">
              <a:solidFill>
                <a:schemeClr val="dk1"/>
              </a:solidFill>
              <a:latin typeface="Verdana"/>
              <a:ea typeface="Verdana"/>
              <a:cs typeface="Verdana"/>
              <a:sym typeface="Verdana"/>
            </a:endParaRPr>
          </a:p>
        </p:txBody>
      </p:sp>
      <p:sp>
        <p:nvSpPr>
          <p:cNvPr id="311" name="Google Shape;311;p13"/>
          <p:cNvSpPr txBox="1"/>
          <p:nvPr/>
        </p:nvSpPr>
        <p:spPr>
          <a:xfrm>
            <a:off x="1719475" y="5990339"/>
            <a:ext cx="4191000" cy="708000"/>
          </a:xfrm>
          <a:prstGeom prst="rect">
            <a:avLst/>
          </a:prstGeom>
          <a:gradFill>
            <a:gsLst>
              <a:gs pos="0">
                <a:srgbClr val="AED2B7"/>
              </a:gs>
              <a:gs pos="35000">
                <a:srgbClr val="C8DDCE"/>
              </a:gs>
              <a:gs pos="100000">
                <a:srgbClr val="E9F3EC"/>
              </a:gs>
            </a:gsLst>
            <a:lin ang="16200000" scaled="0"/>
          </a:gradFill>
          <a:ln cap="flat" cmpd="sng" w="9525">
            <a:solidFill>
              <a:srgbClr val="0B6837"/>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00"/>
                </a:solidFill>
                <a:latin typeface="Verdana"/>
                <a:ea typeface="Verdana"/>
                <a:cs typeface="Verdana"/>
                <a:sym typeface="Verdana"/>
              </a:rPr>
              <a:t>Communication</a:t>
            </a:r>
            <a:endParaRPr sz="1800">
              <a:solidFill>
                <a:schemeClr val="dk1"/>
              </a:solidFill>
              <a:latin typeface="Verdana"/>
              <a:ea typeface="Verdana"/>
              <a:cs typeface="Verdana"/>
              <a:sym typeface="Verdana"/>
            </a:endParaRPr>
          </a:p>
        </p:txBody>
      </p:sp>
      <p:sp>
        <p:nvSpPr>
          <p:cNvPr id="312" name="Google Shape;312;p13"/>
          <p:cNvSpPr txBox="1"/>
          <p:nvPr>
            <p:ph type="title"/>
          </p:nvPr>
        </p:nvSpPr>
        <p:spPr>
          <a:xfrm>
            <a:off x="1981200" y="274638"/>
            <a:ext cx="8229600" cy="1143000"/>
          </a:xfrm>
          <a:prstGeom prst="rect">
            <a:avLst/>
          </a:prstGeom>
          <a:solidFill>
            <a:srgbClr val="A9DCF2">
              <a:alpha val="67450"/>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Verdana"/>
              <a:buNone/>
            </a:pPr>
            <a:r>
              <a:rPr lang="en-US" sz="3240">
                <a:solidFill>
                  <a:schemeClr val="dk1"/>
                </a:solidFill>
              </a:rPr>
              <a:t>Components of Effective Team Meeting Structures</a:t>
            </a:r>
            <a:endParaRPr sz="3600"/>
          </a:p>
        </p:txBody>
      </p:sp>
      <p:sp>
        <p:nvSpPr>
          <p:cNvPr id="313" name="Google Shape;313;p13"/>
          <p:cNvSpPr txBox="1"/>
          <p:nvPr>
            <p:ph idx="1" type="body"/>
          </p:nvPr>
        </p:nvSpPr>
        <p:spPr>
          <a:xfrm>
            <a:off x="2438400" y="1524000"/>
            <a:ext cx="3582900" cy="651000"/>
          </a:xfrm>
          <a:prstGeom prst="rect">
            <a:avLst/>
          </a:prstGeom>
          <a:solidFill>
            <a:srgbClr val="E8F7EB"/>
          </a:solidFill>
          <a:ln>
            <a:noFill/>
          </a:ln>
        </p:spPr>
        <p:txBody>
          <a:bodyPr anchorCtr="0" anchor="b" bIns="45700" lIns="91425" spcFirstLastPara="1" rIns="91425" wrap="square" tIns="45700">
            <a:noAutofit/>
          </a:bodyPr>
          <a:lstStyle/>
          <a:p>
            <a:pPr indent="0" lvl="0" marL="0" rtl="0" algn="l">
              <a:spcBef>
                <a:spcPts val="420"/>
              </a:spcBef>
              <a:spcAft>
                <a:spcPts val="0"/>
              </a:spcAft>
              <a:buClr>
                <a:schemeClr val="dk1"/>
              </a:buClr>
              <a:buSzPts val="2100"/>
              <a:buNone/>
            </a:pPr>
            <a:r>
              <a:rPr lang="en-US"/>
              <a:t>Components</a:t>
            </a:r>
            <a:endParaRPr/>
          </a:p>
        </p:txBody>
      </p:sp>
      <p:sp>
        <p:nvSpPr>
          <p:cNvPr id="314" name="Google Shape;314;p13"/>
          <p:cNvSpPr txBox="1"/>
          <p:nvPr>
            <p:ph idx="3" type="body"/>
          </p:nvPr>
        </p:nvSpPr>
        <p:spPr>
          <a:xfrm>
            <a:off x="6629400" y="1535113"/>
            <a:ext cx="3581400" cy="639900"/>
          </a:xfrm>
          <a:prstGeom prst="rect">
            <a:avLst/>
          </a:prstGeom>
          <a:solidFill>
            <a:srgbClr val="E8F7EB"/>
          </a:solidFill>
          <a:ln>
            <a:noFill/>
          </a:ln>
        </p:spPr>
        <p:txBody>
          <a:bodyPr anchorCtr="0" anchor="b" bIns="45700" lIns="91425" spcFirstLastPara="1" rIns="91425" wrap="square" tIns="45700">
            <a:noAutofit/>
          </a:bodyPr>
          <a:lstStyle/>
          <a:p>
            <a:pPr indent="0" lvl="0" marL="0" rtl="0" algn="l">
              <a:spcBef>
                <a:spcPts val="420"/>
              </a:spcBef>
              <a:spcAft>
                <a:spcPts val="0"/>
              </a:spcAft>
              <a:buClr>
                <a:schemeClr val="dk1"/>
              </a:buClr>
              <a:buSzPts val="2100"/>
              <a:buNone/>
            </a:pPr>
            <a:r>
              <a:rPr lang="en-US"/>
              <a:t>2.C Installation Phase</a:t>
            </a:r>
            <a:endParaRPr/>
          </a:p>
        </p:txBody>
      </p:sp>
      <p:sp>
        <p:nvSpPr>
          <p:cNvPr id="315" name="Google Shape;315;p13"/>
          <p:cNvSpPr txBox="1"/>
          <p:nvPr>
            <p:ph idx="4" type="body"/>
          </p:nvPr>
        </p:nvSpPr>
        <p:spPr>
          <a:xfrm>
            <a:off x="6172200" y="2174875"/>
            <a:ext cx="4038600" cy="3951300"/>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Clr>
                <a:schemeClr val="dk1"/>
              </a:buClr>
              <a:buSzPts val="2900"/>
              <a:buNone/>
            </a:pPr>
            <a:r>
              <a:rPr lang="en-US" sz="2900">
                <a:latin typeface="Calibri"/>
                <a:ea typeface="Calibri"/>
                <a:cs typeface="Calibri"/>
                <a:sym typeface="Calibri"/>
              </a:rPr>
              <a:t>DLT provides a structure for meetings at both the division and building level inclusive of specific outcomes, accountability, communication and alignment between meeting structures...</a:t>
            </a:r>
            <a:endParaRPr sz="4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4"/>
          <p:cNvSpPr txBox="1"/>
          <p:nvPr>
            <p:ph idx="1" type="body"/>
          </p:nvPr>
        </p:nvSpPr>
        <p:spPr>
          <a:xfrm>
            <a:off x="1981201" y="1600202"/>
            <a:ext cx="8229600" cy="45719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t>You are getting ready to see 4 slides as a follow-up to the 4 components of effective team meeting structures for the division.</a:t>
            </a:r>
            <a:endParaRPr/>
          </a:p>
          <a:p>
            <a:pPr indent="0" lvl="0" marL="0" rtl="0" algn="l">
              <a:lnSpc>
                <a:spcPct val="90000"/>
              </a:lnSpc>
              <a:spcBef>
                <a:spcPts val="640"/>
              </a:spcBef>
              <a:spcAft>
                <a:spcPts val="0"/>
              </a:spcAft>
              <a:buClr>
                <a:schemeClr val="dk1"/>
              </a:buClr>
              <a:buSzPts val="3200"/>
              <a:buNone/>
            </a:pPr>
            <a:r>
              <a:t/>
            </a:r>
            <a:endParaRPr/>
          </a:p>
          <a:p>
            <a:pPr indent="0" lvl="0" marL="0" rtl="0" algn="l">
              <a:lnSpc>
                <a:spcPct val="90000"/>
              </a:lnSpc>
              <a:spcBef>
                <a:spcPts val="640"/>
              </a:spcBef>
              <a:spcAft>
                <a:spcPts val="0"/>
              </a:spcAft>
              <a:buClr>
                <a:schemeClr val="dk1"/>
              </a:buClr>
              <a:buSzPts val="3200"/>
              <a:buNone/>
            </a:pPr>
            <a:r>
              <a:rPr lang="en-US"/>
              <a:t>Take notes on each slide about where you see your team currently.  </a:t>
            </a:r>
            <a:r>
              <a:rPr i="1" lang="en-US"/>
              <a:t>After the 4 slides, you will be put in a breakout room with your team to discuss. </a:t>
            </a:r>
            <a:endParaRPr i="1"/>
          </a:p>
        </p:txBody>
      </p:sp>
      <p:sp>
        <p:nvSpPr>
          <p:cNvPr id="321" name="Google Shape;321;p14"/>
          <p:cNvSpPr txBox="1"/>
          <p:nvPr>
            <p:ph type="title"/>
          </p:nvPr>
        </p:nvSpPr>
        <p:spPr>
          <a:xfrm>
            <a:off x="1752601" y="228600"/>
            <a:ext cx="8686799" cy="1143000"/>
          </a:xfrm>
          <a:prstGeom prst="rect">
            <a:avLst/>
          </a:prstGeom>
          <a:solidFill>
            <a:srgbClr val="A9DCF2">
              <a:alpha val="67450"/>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105775"/>
              </a:buClr>
              <a:buSzPts val="4000"/>
              <a:buFont typeface="Verdana"/>
              <a:buNone/>
            </a:pPr>
            <a:r>
              <a:rPr lang="en-US"/>
              <a:t>Quick Task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5"/>
          <p:cNvSpPr txBox="1"/>
          <p:nvPr>
            <p:ph type="title"/>
          </p:nvPr>
        </p:nvSpPr>
        <p:spPr>
          <a:xfrm>
            <a:off x="1219201" y="273050"/>
            <a:ext cx="3401484" cy="1162050"/>
          </a:xfrm>
          <a:prstGeom prst="rect">
            <a:avLst/>
          </a:prstGeom>
          <a:solidFill>
            <a:schemeClr val="lt1"/>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Verdana"/>
              <a:buNone/>
            </a:pPr>
            <a:r>
              <a:rPr lang="en-US"/>
              <a:t>Four Features of Effective Meetings</a:t>
            </a:r>
            <a:endParaRPr/>
          </a:p>
        </p:txBody>
      </p:sp>
      <p:sp>
        <p:nvSpPr>
          <p:cNvPr id="328" name="Google Shape;328;p15"/>
          <p:cNvSpPr txBox="1"/>
          <p:nvPr>
            <p:ph idx="1" type="body"/>
          </p:nvPr>
        </p:nvSpPr>
        <p:spPr>
          <a:xfrm>
            <a:off x="5099050" y="273051"/>
            <a:ext cx="534035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rmAutofit/>
          </a:bodyPr>
          <a:lstStyle/>
          <a:p>
            <a:pPr indent="-154940" lvl="0" marL="342900" rtl="0" algn="l">
              <a:lnSpc>
                <a:spcPct val="90000"/>
              </a:lnSpc>
              <a:spcBef>
                <a:spcPts val="0"/>
              </a:spcBef>
              <a:spcAft>
                <a:spcPts val="0"/>
              </a:spcAft>
              <a:buClr>
                <a:schemeClr val="dk1"/>
              </a:buClr>
              <a:buSzPts val="2960"/>
              <a:buNone/>
            </a:pPr>
            <a:r>
              <a:t/>
            </a:r>
            <a:endParaRPr sz="2960"/>
          </a:p>
          <a:p>
            <a:pPr indent="-342900" lvl="0" marL="342900" rtl="0" algn="l">
              <a:lnSpc>
                <a:spcPct val="90000"/>
              </a:lnSpc>
              <a:spcBef>
                <a:spcPts val="592"/>
              </a:spcBef>
              <a:spcAft>
                <a:spcPts val="0"/>
              </a:spcAft>
              <a:buClr>
                <a:schemeClr val="dk1"/>
              </a:buClr>
              <a:buSzPts val="2960"/>
              <a:buChar char="•"/>
            </a:pPr>
            <a:r>
              <a:rPr lang="en-US" sz="2960"/>
              <a:t>Defined roles, responsibilities, and norms</a:t>
            </a:r>
            <a:endParaRPr sz="2960"/>
          </a:p>
          <a:p>
            <a:pPr indent="-342900" lvl="0" marL="342900" rtl="0" algn="l">
              <a:lnSpc>
                <a:spcPct val="90000"/>
              </a:lnSpc>
              <a:spcBef>
                <a:spcPts val="592"/>
              </a:spcBef>
              <a:spcAft>
                <a:spcPts val="0"/>
              </a:spcAft>
              <a:buClr>
                <a:schemeClr val="dk1"/>
              </a:buClr>
              <a:buSzPts val="2960"/>
              <a:buChar char="•"/>
            </a:pPr>
            <a:r>
              <a:rPr lang="en-US" sz="2960"/>
              <a:t>Start and end on time (get agreement to extend)</a:t>
            </a:r>
            <a:endParaRPr/>
          </a:p>
          <a:p>
            <a:pPr indent="-342900" lvl="0" marL="342900" rtl="0" algn="l">
              <a:lnSpc>
                <a:spcPct val="90000"/>
              </a:lnSpc>
              <a:spcBef>
                <a:spcPts val="592"/>
              </a:spcBef>
              <a:spcAft>
                <a:spcPts val="0"/>
              </a:spcAft>
              <a:buClr>
                <a:schemeClr val="dk1"/>
              </a:buClr>
              <a:buSzPts val="2960"/>
              <a:buChar char="•"/>
            </a:pPr>
            <a:r>
              <a:rPr lang="en-US" sz="2960"/>
              <a:t>Use an agenda and stick to it</a:t>
            </a:r>
            <a:endParaRPr/>
          </a:p>
          <a:p>
            <a:pPr indent="-342900" lvl="0" marL="342900" rtl="0" algn="l">
              <a:lnSpc>
                <a:spcPct val="90000"/>
              </a:lnSpc>
              <a:spcBef>
                <a:spcPts val="592"/>
              </a:spcBef>
              <a:spcAft>
                <a:spcPts val="0"/>
              </a:spcAft>
              <a:buClr>
                <a:schemeClr val="dk1"/>
              </a:buClr>
              <a:buSzPts val="2960"/>
              <a:buChar char="•"/>
            </a:pPr>
            <a:r>
              <a:rPr lang="en-US" sz="2960"/>
              <a:t>Data are reviewed within every meeting</a:t>
            </a:r>
            <a:endParaRPr/>
          </a:p>
          <a:p>
            <a:pPr indent="-342900" lvl="0" marL="342900" rtl="0" algn="l">
              <a:lnSpc>
                <a:spcPct val="90000"/>
              </a:lnSpc>
              <a:spcBef>
                <a:spcPts val="592"/>
              </a:spcBef>
              <a:spcAft>
                <a:spcPts val="0"/>
              </a:spcAft>
              <a:buClr>
                <a:schemeClr val="dk1"/>
              </a:buClr>
              <a:buSzPts val="2960"/>
              <a:buChar char="•"/>
            </a:pPr>
            <a:r>
              <a:rPr lang="en-US" sz="2960"/>
              <a:t>Next meeting is planned</a:t>
            </a:r>
            <a:endParaRPr/>
          </a:p>
          <a:p>
            <a:pPr indent="0" lvl="0" marL="0" rtl="0" algn="l">
              <a:lnSpc>
                <a:spcPct val="90000"/>
              </a:lnSpc>
              <a:spcBef>
                <a:spcPts val="592"/>
              </a:spcBef>
              <a:spcAft>
                <a:spcPts val="0"/>
              </a:spcAft>
              <a:buClr>
                <a:schemeClr val="dk1"/>
              </a:buClr>
              <a:buSzPts val="2960"/>
              <a:buNone/>
            </a:pPr>
            <a:r>
              <a:t/>
            </a:r>
            <a:endParaRPr sz="2960"/>
          </a:p>
        </p:txBody>
      </p:sp>
      <p:sp>
        <p:nvSpPr>
          <p:cNvPr id="329" name="Google Shape;329;p15"/>
          <p:cNvSpPr txBox="1"/>
          <p:nvPr>
            <p:ph idx="2" type="body"/>
          </p:nvPr>
        </p:nvSpPr>
        <p:spPr>
          <a:xfrm>
            <a:off x="609601" y="1435101"/>
            <a:ext cx="4011084" cy="4691063"/>
          </a:xfrm>
          <a:prstGeom prst="rect">
            <a:avLst/>
          </a:prstGeom>
          <a:solidFill>
            <a:srgbClr val="E8F7EB"/>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Font typeface="Verdana"/>
              <a:buAutoNum type="arabicPeriod"/>
            </a:pPr>
            <a:r>
              <a:rPr b="1" lang="en-US"/>
              <a:t>Predictability</a:t>
            </a:r>
            <a:endParaRPr/>
          </a:p>
          <a:p>
            <a:pPr indent="-342900" lvl="0" marL="342900" rtl="0" algn="l">
              <a:spcBef>
                <a:spcPts val="480"/>
              </a:spcBef>
              <a:spcAft>
                <a:spcPts val="0"/>
              </a:spcAft>
              <a:buClr>
                <a:schemeClr val="dk1"/>
              </a:buClr>
              <a:buSzPts val="2400"/>
              <a:buFont typeface="Verdana"/>
              <a:buAutoNum type="arabicPeriod"/>
            </a:pPr>
            <a:r>
              <a:rPr lang="en-US"/>
              <a:t>Participation</a:t>
            </a:r>
            <a:endParaRPr/>
          </a:p>
          <a:p>
            <a:pPr indent="-342900" lvl="0" marL="342900" rtl="0" algn="l">
              <a:spcBef>
                <a:spcPts val="480"/>
              </a:spcBef>
              <a:spcAft>
                <a:spcPts val="0"/>
              </a:spcAft>
              <a:buClr>
                <a:schemeClr val="dk1"/>
              </a:buClr>
              <a:buSzPts val="2400"/>
              <a:buFont typeface="Verdana"/>
              <a:buAutoNum type="arabicPeriod"/>
            </a:pPr>
            <a:r>
              <a:rPr lang="en-US"/>
              <a:t>Accountability</a:t>
            </a:r>
            <a:endParaRPr/>
          </a:p>
          <a:p>
            <a:pPr indent="-342900" lvl="0" marL="342900" rtl="0" algn="l">
              <a:spcBef>
                <a:spcPts val="480"/>
              </a:spcBef>
              <a:spcAft>
                <a:spcPts val="0"/>
              </a:spcAft>
              <a:buClr>
                <a:schemeClr val="dk1"/>
              </a:buClr>
              <a:buSzPts val="2400"/>
              <a:buFont typeface="Verdana"/>
              <a:buAutoNum type="arabicPeriod"/>
            </a:pPr>
            <a:r>
              <a:rPr lang="en-US"/>
              <a:t>Communication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6"/>
          <p:cNvSpPr txBox="1"/>
          <p:nvPr>
            <p:ph type="title"/>
          </p:nvPr>
        </p:nvSpPr>
        <p:spPr>
          <a:xfrm>
            <a:off x="1219201" y="273050"/>
            <a:ext cx="3401484" cy="1162050"/>
          </a:xfrm>
          <a:prstGeom prst="rect">
            <a:avLst/>
          </a:prstGeom>
          <a:solidFill>
            <a:schemeClr val="lt1"/>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Verdana"/>
              <a:buNone/>
            </a:pPr>
            <a:r>
              <a:rPr lang="en-US"/>
              <a:t>Four Features of Effective Meetings</a:t>
            </a:r>
            <a:endParaRPr/>
          </a:p>
        </p:txBody>
      </p:sp>
      <p:sp>
        <p:nvSpPr>
          <p:cNvPr id="336" name="Google Shape;336;p16"/>
          <p:cNvSpPr txBox="1"/>
          <p:nvPr>
            <p:ph idx="1" type="body"/>
          </p:nvPr>
        </p:nvSpPr>
        <p:spPr>
          <a:xfrm>
            <a:off x="5099050" y="273051"/>
            <a:ext cx="534035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80% of team members are present and actively engaged</a:t>
            </a:r>
            <a:endParaRPr/>
          </a:p>
          <a:p>
            <a:pPr indent="-342900" lvl="0" marL="342900" rtl="0" algn="l">
              <a:spcBef>
                <a:spcPts val="640"/>
              </a:spcBef>
              <a:spcAft>
                <a:spcPts val="0"/>
              </a:spcAft>
              <a:buClr>
                <a:schemeClr val="dk1"/>
              </a:buClr>
              <a:buSzPts val="3200"/>
              <a:buChar char="•"/>
            </a:pPr>
            <a:r>
              <a:rPr lang="en-US"/>
              <a:t>Executive decision makers are present at each meeting</a:t>
            </a:r>
            <a:endParaRPr/>
          </a:p>
          <a:p>
            <a:pPr indent="0" lvl="0" marL="0" rtl="0" algn="l">
              <a:spcBef>
                <a:spcPts val="640"/>
              </a:spcBef>
              <a:spcAft>
                <a:spcPts val="0"/>
              </a:spcAft>
              <a:buClr>
                <a:schemeClr val="dk1"/>
              </a:buClr>
              <a:buSzPts val="3200"/>
              <a:buNone/>
            </a:pPr>
            <a:r>
              <a:t/>
            </a:r>
            <a:endParaRPr/>
          </a:p>
        </p:txBody>
      </p:sp>
      <p:sp>
        <p:nvSpPr>
          <p:cNvPr id="337" name="Google Shape;337;p16"/>
          <p:cNvSpPr txBox="1"/>
          <p:nvPr>
            <p:ph idx="2" type="body"/>
          </p:nvPr>
        </p:nvSpPr>
        <p:spPr>
          <a:xfrm>
            <a:off x="609601" y="1435101"/>
            <a:ext cx="4011084" cy="4691063"/>
          </a:xfrm>
          <a:prstGeom prst="rect">
            <a:avLst/>
          </a:prstGeom>
          <a:solidFill>
            <a:srgbClr val="E8F7EB"/>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Font typeface="Verdana"/>
              <a:buAutoNum type="arabicPeriod"/>
            </a:pPr>
            <a:r>
              <a:rPr lang="en-US"/>
              <a:t>Predictability</a:t>
            </a:r>
            <a:endParaRPr/>
          </a:p>
          <a:p>
            <a:pPr indent="-342900" lvl="0" marL="342900" rtl="0" algn="l">
              <a:spcBef>
                <a:spcPts val="480"/>
              </a:spcBef>
              <a:spcAft>
                <a:spcPts val="0"/>
              </a:spcAft>
              <a:buClr>
                <a:schemeClr val="dk1"/>
              </a:buClr>
              <a:buSzPts val="2400"/>
              <a:buFont typeface="Verdana"/>
              <a:buAutoNum type="arabicPeriod"/>
            </a:pPr>
            <a:r>
              <a:rPr b="1" lang="en-US"/>
              <a:t>Participation</a:t>
            </a:r>
            <a:endParaRPr/>
          </a:p>
          <a:p>
            <a:pPr indent="-342900" lvl="0" marL="342900" rtl="0" algn="l">
              <a:spcBef>
                <a:spcPts val="480"/>
              </a:spcBef>
              <a:spcAft>
                <a:spcPts val="0"/>
              </a:spcAft>
              <a:buClr>
                <a:schemeClr val="dk1"/>
              </a:buClr>
              <a:buSzPts val="2400"/>
              <a:buFont typeface="Verdana"/>
              <a:buAutoNum type="arabicPeriod"/>
            </a:pPr>
            <a:r>
              <a:rPr lang="en-US"/>
              <a:t>Accountability</a:t>
            </a:r>
            <a:endParaRPr/>
          </a:p>
          <a:p>
            <a:pPr indent="-342900" lvl="0" marL="342900" rtl="0" algn="l">
              <a:spcBef>
                <a:spcPts val="480"/>
              </a:spcBef>
              <a:spcAft>
                <a:spcPts val="0"/>
              </a:spcAft>
              <a:buClr>
                <a:schemeClr val="dk1"/>
              </a:buClr>
              <a:buSzPts val="2400"/>
              <a:buFont typeface="Verdana"/>
              <a:buAutoNum type="arabicPeriod"/>
            </a:pPr>
            <a:r>
              <a:rPr lang="en-US"/>
              <a:t>Communication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7"/>
          <p:cNvSpPr txBox="1"/>
          <p:nvPr>
            <p:ph type="title"/>
          </p:nvPr>
        </p:nvSpPr>
        <p:spPr>
          <a:xfrm>
            <a:off x="1219201" y="273050"/>
            <a:ext cx="3401484" cy="1162050"/>
          </a:xfrm>
          <a:prstGeom prst="rect">
            <a:avLst/>
          </a:prstGeom>
          <a:solidFill>
            <a:schemeClr val="lt1"/>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Verdana"/>
              <a:buNone/>
            </a:pPr>
            <a:r>
              <a:rPr lang="en-US"/>
              <a:t>Four Features of Effective Meetings</a:t>
            </a:r>
            <a:endParaRPr/>
          </a:p>
        </p:txBody>
      </p:sp>
      <p:sp>
        <p:nvSpPr>
          <p:cNvPr id="344" name="Google Shape;344;p17"/>
          <p:cNvSpPr txBox="1"/>
          <p:nvPr>
            <p:ph idx="1" type="body"/>
          </p:nvPr>
        </p:nvSpPr>
        <p:spPr>
          <a:xfrm>
            <a:off x="5099050" y="273051"/>
            <a:ext cx="541655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3200"/>
              <a:buChar char="•"/>
            </a:pPr>
            <a:r>
              <a:rPr lang="en-US"/>
              <a:t>Facilitator, minute taker and data analyst come prepared and complete responsibilities in the meeting</a:t>
            </a:r>
            <a:endParaRPr/>
          </a:p>
          <a:p>
            <a:pPr indent="-342900" lvl="0" marL="342900" rtl="0" algn="l">
              <a:lnSpc>
                <a:spcPct val="90000"/>
              </a:lnSpc>
              <a:spcBef>
                <a:spcPts val="640"/>
              </a:spcBef>
              <a:spcAft>
                <a:spcPts val="0"/>
              </a:spcAft>
              <a:buClr>
                <a:schemeClr val="dk1"/>
              </a:buClr>
              <a:buSzPts val="3200"/>
              <a:buChar char="•"/>
            </a:pPr>
            <a:r>
              <a:rPr lang="en-US"/>
              <a:t>Process is used to monitor progress of implemented solutions</a:t>
            </a:r>
            <a:endParaRPr/>
          </a:p>
          <a:p>
            <a:pPr indent="-342900" lvl="0" marL="342900" rtl="0" algn="l">
              <a:lnSpc>
                <a:spcPct val="90000"/>
              </a:lnSpc>
              <a:spcBef>
                <a:spcPts val="640"/>
              </a:spcBef>
              <a:spcAft>
                <a:spcPts val="0"/>
              </a:spcAft>
              <a:buClr>
                <a:schemeClr val="dk1"/>
              </a:buClr>
              <a:buSzPts val="3200"/>
              <a:buChar char="•"/>
            </a:pPr>
            <a:r>
              <a:rPr lang="en-US"/>
              <a:t>Document all decisions</a:t>
            </a:r>
            <a:endParaRPr/>
          </a:p>
          <a:p>
            <a:pPr indent="-342900" lvl="0" marL="342900" rtl="0" algn="l">
              <a:lnSpc>
                <a:spcPct val="90000"/>
              </a:lnSpc>
              <a:spcBef>
                <a:spcPts val="640"/>
              </a:spcBef>
              <a:spcAft>
                <a:spcPts val="0"/>
              </a:spcAft>
              <a:buClr>
                <a:schemeClr val="dk1"/>
              </a:buClr>
              <a:buSzPts val="3200"/>
              <a:buChar char="•"/>
            </a:pPr>
            <a:r>
              <a:rPr lang="en-US"/>
              <a:t>Efforts are achieving desired outcomes for students</a:t>
            </a:r>
            <a:endParaRPr/>
          </a:p>
          <a:p>
            <a:pPr indent="-139700" lvl="0" marL="342900" rtl="0" algn="l">
              <a:lnSpc>
                <a:spcPct val="90000"/>
              </a:lnSpc>
              <a:spcBef>
                <a:spcPts val="640"/>
              </a:spcBef>
              <a:spcAft>
                <a:spcPts val="0"/>
              </a:spcAft>
              <a:buClr>
                <a:schemeClr val="dk1"/>
              </a:buClr>
              <a:buSzPts val="3200"/>
              <a:buNone/>
            </a:pPr>
            <a:r>
              <a:t/>
            </a:r>
            <a:endParaRPr/>
          </a:p>
          <a:p>
            <a:pPr indent="0" lvl="0" marL="0" rtl="0" algn="l">
              <a:lnSpc>
                <a:spcPct val="90000"/>
              </a:lnSpc>
              <a:spcBef>
                <a:spcPts val="640"/>
              </a:spcBef>
              <a:spcAft>
                <a:spcPts val="0"/>
              </a:spcAft>
              <a:buClr>
                <a:schemeClr val="dk1"/>
              </a:buClr>
              <a:buSzPts val="3200"/>
              <a:buNone/>
            </a:pPr>
            <a:r>
              <a:t/>
            </a:r>
            <a:endParaRPr/>
          </a:p>
          <a:p>
            <a:pPr indent="0" lvl="0" marL="0" rtl="0" algn="l">
              <a:lnSpc>
                <a:spcPct val="90000"/>
              </a:lnSpc>
              <a:spcBef>
                <a:spcPts val="640"/>
              </a:spcBef>
              <a:spcAft>
                <a:spcPts val="0"/>
              </a:spcAft>
              <a:buClr>
                <a:schemeClr val="dk1"/>
              </a:buClr>
              <a:buSzPts val="3200"/>
              <a:buNone/>
            </a:pPr>
            <a:r>
              <a:t/>
            </a:r>
            <a:endParaRPr/>
          </a:p>
        </p:txBody>
      </p:sp>
      <p:sp>
        <p:nvSpPr>
          <p:cNvPr id="345" name="Google Shape;345;p17"/>
          <p:cNvSpPr txBox="1"/>
          <p:nvPr>
            <p:ph idx="2" type="body"/>
          </p:nvPr>
        </p:nvSpPr>
        <p:spPr>
          <a:xfrm>
            <a:off x="609601" y="1435101"/>
            <a:ext cx="4011084" cy="4691063"/>
          </a:xfrm>
          <a:prstGeom prst="rect">
            <a:avLst/>
          </a:prstGeom>
          <a:solidFill>
            <a:srgbClr val="E8F7EB"/>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Font typeface="Verdana"/>
              <a:buAutoNum type="arabicPeriod"/>
            </a:pPr>
            <a:r>
              <a:rPr lang="en-US"/>
              <a:t>Predictability</a:t>
            </a:r>
            <a:endParaRPr/>
          </a:p>
          <a:p>
            <a:pPr indent="-342900" lvl="0" marL="342900" rtl="0" algn="l">
              <a:spcBef>
                <a:spcPts val="480"/>
              </a:spcBef>
              <a:spcAft>
                <a:spcPts val="0"/>
              </a:spcAft>
              <a:buClr>
                <a:schemeClr val="dk1"/>
              </a:buClr>
              <a:buSzPts val="2400"/>
              <a:buFont typeface="Verdana"/>
              <a:buAutoNum type="arabicPeriod"/>
            </a:pPr>
            <a:r>
              <a:rPr lang="en-US"/>
              <a:t>Participation</a:t>
            </a:r>
            <a:endParaRPr/>
          </a:p>
          <a:p>
            <a:pPr indent="-342900" lvl="0" marL="342900" rtl="0" algn="l">
              <a:spcBef>
                <a:spcPts val="480"/>
              </a:spcBef>
              <a:spcAft>
                <a:spcPts val="0"/>
              </a:spcAft>
              <a:buClr>
                <a:schemeClr val="dk1"/>
              </a:buClr>
              <a:buSzPts val="2400"/>
              <a:buFont typeface="Verdana"/>
              <a:buAutoNum type="arabicPeriod"/>
            </a:pPr>
            <a:r>
              <a:rPr b="1" lang="en-US"/>
              <a:t>Accountability</a:t>
            </a:r>
            <a:endParaRPr/>
          </a:p>
          <a:p>
            <a:pPr indent="-342900" lvl="0" marL="342900" rtl="0" algn="l">
              <a:spcBef>
                <a:spcPts val="480"/>
              </a:spcBef>
              <a:spcAft>
                <a:spcPts val="0"/>
              </a:spcAft>
              <a:buClr>
                <a:schemeClr val="dk1"/>
              </a:buClr>
              <a:buSzPts val="2400"/>
              <a:buFont typeface="Verdana"/>
              <a:buAutoNum type="arabicPeriod"/>
            </a:pPr>
            <a:r>
              <a:rPr lang="en-US"/>
              <a:t>Communication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8"/>
          <p:cNvSpPr txBox="1"/>
          <p:nvPr>
            <p:ph type="title"/>
          </p:nvPr>
        </p:nvSpPr>
        <p:spPr>
          <a:xfrm>
            <a:off x="1219201" y="273050"/>
            <a:ext cx="3401484" cy="1162050"/>
          </a:xfrm>
          <a:prstGeom prst="rect">
            <a:avLst/>
          </a:prstGeom>
          <a:solidFill>
            <a:schemeClr val="lt1"/>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Verdana"/>
              <a:buNone/>
            </a:pPr>
            <a:r>
              <a:rPr lang="en-US"/>
              <a:t>Four Features of Effective Meetings</a:t>
            </a:r>
            <a:endParaRPr/>
          </a:p>
        </p:txBody>
      </p:sp>
      <p:sp>
        <p:nvSpPr>
          <p:cNvPr id="352" name="Google Shape;352;p18"/>
          <p:cNvSpPr txBox="1"/>
          <p:nvPr>
            <p:ph idx="1" type="body"/>
          </p:nvPr>
        </p:nvSpPr>
        <p:spPr>
          <a:xfrm>
            <a:off x="5257800" y="273051"/>
            <a:ext cx="5257800"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rmAutofit/>
          </a:bodyPr>
          <a:lstStyle/>
          <a:p>
            <a:pPr indent="-154940" lvl="0" marL="342900" rtl="0" algn="l">
              <a:lnSpc>
                <a:spcPct val="80000"/>
              </a:lnSpc>
              <a:spcBef>
                <a:spcPts val="0"/>
              </a:spcBef>
              <a:spcAft>
                <a:spcPts val="0"/>
              </a:spcAft>
              <a:buClr>
                <a:schemeClr val="dk1"/>
              </a:buClr>
              <a:buSzPts val="2960"/>
              <a:buNone/>
            </a:pPr>
            <a:r>
              <a:t/>
            </a:r>
            <a:endParaRPr sz="2960"/>
          </a:p>
          <a:p>
            <a:pPr indent="-154940" lvl="0" marL="342900" rtl="0" algn="l">
              <a:lnSpc>
                <a:spcPct val="80000"/>
              </a:lnSpc>
              <a:spcBef>
                <a:spcPts val="592"/>
              </a:spcBef>
              <a:spcAft>
                <a:spcPts val="0"/>
              </a:spcAft>
              <a:buClr>
                <a:schemeClr val="dk1"/>
              </a:buClr>
              <a:buSzPts val="2960"/>
              <a:buNone/>
            </a:pPr>
            <a:r>
              <a:t/>
            </a:r>
            <a:endParaRPr sz="2960"/>
          </a:p>
          <a:p>
            <a:pPr indent="-342900" lvl="0" marL="342900" rtl="0" algn="l">
              <a:lnSpc>
                <a:spcPct val="80000"/>
              </a:lnSpc>
              <a:spcBef>
                <a:spcPts val="592"/>
              </a:spcBef>
              <a:spcAft>
                <a:spcPts val="0"/>
              </a:spcAft>
              <a:buClr>
                <a:schemeClr val="dk1"/>
              </a:buClr>
              <a:buSzPts val="2960"/>
              <a:buChar char="•"/>
            </a:pPr>
            <a:r>
              <a:rPr lang="en-US" sz="2960"/>
              <a:t>All regular team members get access to meeting minutes within 24 hours of the meeting.</a:t>
            </a:r>
            <a:endParaRPr sz="2960"/>
          </a:p>
          <a:p>
            <a:pPr indent="-342900" lvl="0" marL="342900" rtl="0" algn="l">
              <a:lnSpc>
                <a:spcPct val="80000"/>
              </a:lnSpc>
              <a:spcBef>
                <a:spcPts val="592"/>
              </a:spcBef>
              <a:spcAft>
                <a:spcPts val="0"/>
              </a:spcAft>
              <a:buClr>
                <a:schemeClr val="dk1"/>
              </a:buClr>
              <a:buSzPts val="2960"/>
              <a:buChar char="•"/>
            </a:pPr>
            <a:r>
              <a:rPr lang="en-US" sz="2960"/>
              <a:t>Team members keep team meeting norms and agreements</a:t>
            </a:r>
            <a:endParaRPr/>
          </a:p>
          <a:p>
            <a:pPr indent="-342900" lvl="0" marL="342900" rtl="0" algn="l">
              <a:lnSpc>
                <a:spcPct val="80000"/>
              </a:lnSpc>
              <a:spcBef>
                <a:spcPts val="592"/>
              </a:spcBef>
              <a:spcAft>
                <a:spcPts val="0"/>
              </a:spcAft>
              <a:buClr>
                <a:schemeClr val="dk1"/>
              </a:buClr>
              <a:buSzPts val="2960"/>
              <a:buChar char="•"/>
            </a:pPr>
            <a:r>
              <a:rPr lang="en-US" sz="2960"/>
              <a:t>Decisions reflect to whom the information needs to be communicated</a:t>
            </a:r>
            <a:endParaRPr/>
          </a:p>
          <a:p>
            <a:pPr indent="-154940" lvl="0" marL="342900" rtl="0" algn="l">
              <a:lnSpc>
                <a:spcPct val="80000"/>
              </a:lnSpc>
              <a:spcBef>
                <a:spcPts val="592"/>
              </a:spcBef>
              <a:spcAft>
                <a:spcPts val="0"/>
              </a:spcAft>
              <a:buClr>
                <a:schemeClr val="dk1"/>
              </a:buClr>
              <a:buSzPts val="2960"/>
              <a:buNone/>
            </a:pPr>
            <a:r>
              <a:t/>
            </a:r>
            <a:endParaRPr sz="2960"/>
          </a:p>
          <a:p>
            <a:pPr indent="0" lvl="0" marL="0" rtl="0" algn="l">
              <a:lnSpc>
                <a:spcPct val="80000"/>
              </a:lnSpc>
              <a:spcBef>
                <a:spcPts val="592"/>
              </a:spcBef>
              <a:spcAft>
                <a:spcPts val="0"/>
              </a:spcAft>
              <a:buClr>
                <a:schemeClr val="dk1"/>
              </a:buClr>
              <a:buSzPts val="2960"/>
              <a:buNone/>
            </a:pPr>
            <a:r>
              <a:t/>
            </a:r>
            <a:endParaRPr sz="2960"/>
          </a:p>
          <a:p>
            <a:pPr indent="0" lvl="0" marL="0" rtl="0" algn="l">
              <a:lnSpc>
                <a:spcPct val="80000"/>
              </a:lnSpc>
              <a:spcBef>
                <a:spcPts val="592"/>
              </a:spcBef>
              <a:spcAft>
                <a:spcPts val="0"/>
              </a:spcAft>
              <a:buClr>
                <a:schemeClr val="dk1"/>
              </a:buClr>
              <a:buSzPts val="2960"/>
              <a:buNone/>
            </a:pPr>
            <a:r>
              <a:t/>
            </a:r>
            <a:endParaRPr sz="2960"/>
          </a:p>
        </p:txBody>
      </p:sp>
      <p:sp>
        <p:nvSpPr>
          <p:cNvPr id="353" name="Google Shape;353;p18"/>
          <p:cNvSpPr txBox="1"/>
          <p:nvPr>
            <p:ph idx="2" type="body"/>
          </p:nvPr>
        </p:nvSpPr>
        <p:spPr>
          <a:xfrm>
            <a:off x="1981200" y="1435101"/>
            <a:ext cx="3200400" cy="4691063"/>
          </a:xfrm>
          <a:prstGeom prst="rect">
            <a:avLst/>
          </a:prstGeom>
          <a:solidFill>
            <a:srgbClr val="E8F7EB"/>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Font typeface="Verdana"/>
              <a:buAutoNum type="arabicPeriod"/>
            </a:pPr>
            <a:r>
              <a:rPr lang="en-US"/>
              <a:t>Predictability</a:t>
            </a:r>
            <a:endParaRPr/>
          </a:p>
          <a:p>
            <a:pPr indent="-342900" lvl="0" marL="342900" rtl="0" algn="l">
              <a:spcBef>
                <a:spcPts val="480"/>
              </a:spcBef>
              <a:spcAft>
                <a:spcPts val="0"/>
              </a:spcAft>
              <a:buClr>
                <a:schemeClr val="dk1"/>
              </a:buClr>
              <a:buSzPts val="2400"/>
              <a:buFont typeface="Verdana"/>
              <a:buAutoNum type="arabicPeriod"/>
            </a:pPr>
            <a:r>
              <a:rPr lang="en-US"/>
              <a:t>Participation</a:t>
            </a:r>
            <a:endParaRPr/>
          </a:p>
          <a:p>
            <a:pPr indent="-342900" lvl="0" marL="342900" rtl="0" algn="l">
              <a:spcBef>
                <a:spcPts val="480"/>
              </a:spcBef>
              <a:spcAft>
                <a:spcPts val="0"/>
              </a:spcAft>
              <a:buClr>
                <a:schemeClr val="dk1"/>
              </a:buClr>
              <a:buSzPts val="2400"/>
              <a:buFont typeface="Verdana"/>
              <a:buAutoNum type="arabicPeriod"/>
            </a:pPr>
            <a:r>
              <a:rPr lang="en-US"/>
              <a:t>Accountability</a:t>
            </a:r>
            <a:endParaRPr/>
          </a:p>
          <a:p>
            <a:pPr indent="-342900" lvl="0" marL="342900" rtl="0" algn="l">
              <a:spcBef>
                <a:spcPts val="480"/>
              </a:spcBef>
              <a:spcAft>
                <a:spcPts val="0"/>
              </a:spcAft>
              <a:buClr>
                <a:schemeClr val="dk1"/>
              </a:buClr>
              <a:buSzPts val="2400"/>
              <a:buFont typeface="Verdana"/>
              <a:buAutoNum type="arabicPeriod"/>
            </a:pPr>
            <a:r>
              <a:rPr b="1" lang="en-US"/>
              <a:t>Communication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9"/>
          <p:cNvSpPr txBox="1"/>
          <p:nvPr/>
        </p:nvSpPr>
        <p:spPr>
          <a:xfrm>
            <a:off x="2362200" y="990601"/>
            <a:ext cx="7467600"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800">
              <a:solidFill>
                <a:schemeClr val="dk1"/>
              </a:solidFill>
              <a:latin typeface="Verdana"/>
              <a:ea typeface="Verdana"/>
              <a:cs typeface="Verdana"/>
              <a:sym typeface="Verdana"/>
            </a:endParaRPr>
          </a:p>
          <a:p>
            <a:pPr indent="0" lvl="0" marL="0" marR="0" rtl="0" algn="ctr">
              <a:spcBef>
                <a:spcPts val="0"/>
              </a:spcBef>
              <a:spcAft>
                <a:spcPts val="0"/>
              </a:spcAft>
              <a:buNone/>
            </a:pPr>
            <a:r>
              <a:t/>
            </a:r>
            <a:endParaRPr sz="2800">
              <a:solidFill>
                <a:schemeClr val="dk1"/>
              </a:solidFill>
              <a:latin typeface="Verdana"/>
              <a:ea typeface="Verdana"/>
              <a:cs typeface="Verdana"/>
              <a:sym typeface="Verdana"/>
            </a:endParaRPr>
          </a:p>
          <a:p>
            <a:pPr indent="0" lvl="0" marL="0" marR="0" rtl="0" algn="ctr">
              <a:spcBef>
                <a:spcPts val="0"/>
              </a:spcBef>
              <a:spcAft>
                <a:spcPts val="0"/>
              </a:spcAft>
              <a:buNone/>
            </a:pPr>
            <a:r>
              <a:t/>
            </a:r>
            <a:endParaRPr sz="2800">
              <a:solidFill>
                <a:schemeClr val="dk1"/>
              </a:solidFill>
              <a:latin typeface="Verdana"/>
              <a:ea typeface="Verdana"/>
              <a:cs typeface="Verdana"/>
              <a:sym typeface="Verdana"/>
            </a:endParaRPr>
          </a:p>
          <a:p>
            <a:pPr indent="0" lvl="0" marL="0" marR="0" rtl="0" algn="ctr">
              <a:spcBef>
                <a:spcPts val="0"/>
              </a:spcBef>
              <a:spcAft>
                <a:spcPts val="0"/>
              </a:spcAft>
              <a:buNone/>
            </a:pPr>
            <a:r>
              <a:rPr lang="en-US" sz="2800">
                <a:solidFill>
                  <a:schemeClr val="dk1"/>
                </a:solidFill>
                <a:latin typeface="Verdana"/>
                <a:ea typeface="Verdana"/>
                <a:cs typeface="Verdana"/>
                <a:sym typeface="Verdana"/>
              </a:rPr>
              <a:t>Please see your state VTSS coach for access to this video.</a:t>
            </a:r>
            <a:endParaRPr sz="2800">
              <a:solidFill>
                <a:schemeClr val="dk1"/>
              </a:solidFill>
              <a:latin typeface="Verdana"/>
              <a:ea typeface="Verdana"/>
              <a:cs typeface="Verdana"/>
              <a:sym typeface="Verdana"/>
            </a:endParaRPr>
          </a:p>
        </p:txBody>
      </p:sp>
      <p:sp>
        <p:nvSpPr>
          <p:cNvPr id="360" name="Google Shape;360;p19"/>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a:t>Team Meeting Video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0"/>
          <p:cNvSpPr txBox="1"/>
          <p:nvPr>
            <p:ph type="title"/>
          </p:nvPr>
        </p:nvSpPr>
        <p:spPr>
          <a:xfrm>
            <a:off x="3657600" y="4800600"/>
            <a:ext cx="6047317" cy="566738"/>
          </a:xfrm>
          <a:prstGeom prst="rect">
            <a:avLst/>
          </a:prstGeom>
          <a:solidFill>
            <a:schemeClr val="lt1"/>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Verdana"/>
              <a:buNone/>
            </a:pPr>
            <a:r>
              <a:rPr lang="en-US"/>
              <a:t>DATA ANALYSTS</a:t>
            </a:r>
            <a:endParaRPr/>
          </a:p>
        </p:txBody>
      </p:sp>
      <p:pic>
        <p:nvPicPr>
          <p:cNvPr descr="Image of the worksheet used by the team's data analyst prior to the team meeting in order to prepare for the data discussion during the meeting" id="367" name="Google Shape;367;p20" title="Data Analyst Worksheet"/>
          <p:cNvPicPr preferRelativeResize="0"/>
          <p:nvPr>
            <p:ph idx="2" type="pic"/>
          </p:nvPr>
        </p:nvPicPr>
        <p:blipFill rotWithShape="1">
          <a:blip r:embed="rId3">
            <a:alphaModFix/>
          </a:blip>
          <a:srcRect b="-44" l="0" r="0" t="874"/>
          <a:stretch/>
        </p:blipFill>
        <p:spPr>
          <a:xfrm rot="5400000">
            <a:off x="3912447" y="-483446"/>
            <a:ext cx="4343400" cy="5919893"/>
          </a:xfrm>
          <a:prstGeom prst="rect">
            <a:avLst/>
          </a:prstGeom>
          <a:solidFill>
            <a:schemeClr val="lt1"/>
          </a:solidFill>
          <a:ln cap="flat" cmpd="sng" w="57150">
            <a:solidFill>
              <a:schemeClr val="accent5"/>
            </a:solidFill>
            <a:prstDash val="dash"/>
            <a:round/>
            <a:headEnd len="sm" w="sm" type="none"/>
            <a:tailEnd len="sm" w="sm" type="none"/>
          </a:ln>
        </p:spPr>
      </p:pic>
      <p:sp>
        <p:nvSpPr>
          <p:cNvPr id="368" name="Google Shape;368;p20"/>
          <p:cNvSpPr txBox="1"/>
          <p:nvPr>
            <p:ph idx="1" type="body"/>
          </p:nvPr>
        </p:nvSpPr>
        <p:spPr>
          <a:xfrm>
            <a:off x="2438400" y="5368925"/>
            <a:ext cx="7266517" cy="804862"/>
          </a:xfrm>
          <a:prstGeom prst="rect">
            <a:avLst/>
          </a:prstGeom>
          <a:solidFill>
            <a:srgbClr val="E5E5E5"/>
          </a:solid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a:t>AN IMPORTANT ROLE FOR EFFECTIVE PROBLEM SOLVING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1"/>
          <p:cNvSpPr txBox="1"/>
          <p:nvPr>
            <p:ph type="title"/>
          </p:nvPr>
        </p:nvSpPr>
        <p:spPr>
          <a:xfrm>
            <a:off x="2438400" y="273050"/>
            <a:ext cx="2551200" cy="1161900"/>
          </a:xfrm>
          <a:prstGeom prst="rect">
            <a:avLst/>
          </a:prstGeom>
          <a:solidFill>
            <a:schemeClr val="lt1"/>
          </a:solid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000"/>
              <a:buFont typeface="Verdana"/>
              <a:buNone/>
            </a:pPr>
            <a:r>
              <a:rPr lang="en-US"/>
              <a:t>Additional</a:t>
            </a:r>
            <a:endParaRPr/>
          </a:p>
          <a:p>
            <a:pPr indent="0" lvl="0" marL="0" rtl="0" algn="l">
              <a:spcBef>
                <a:spcPts val="0"/>
              </a:spcBef>
              <a:spcAft>
                <a:spcPts val="0"/>
              </a:spcAft>
              <a:buClr>
                <a:schemeClr val="dk1"/>
              </a:buClr>
              <a:buSzPts val="2000"/>
              <a:buFont typeface="Verdana"/>
              <a:buNone/>
            </a:pPr>
            <a:r>
              <a:rPr lang="en-US"/>
              <a:t>Data Analyst Examples</a:t>
            </a:r>
            <a:endParaRPr/>
          </a:p>
        </p:txBody>
      </p:sp>
      <p:sp>
        <p:nvSpPr>
          <p:cNvPr id="375" name="Google Shape;375;p21"/>
          <p:cNvSpPr txBox="1"/>
          <p:nvPr>
            <p:ph idx="1" type="body"/>
          </p:nvPr>
        </p:nvSpPr>
        <p:spPr>
          <a:xfrm>
            <a:off x="5099050" y="273050"/>
            <a:ext cx="6963900" cy="6585000"/>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Autofit/>
          </a:bodyPr>
          <a:lstStyle/>
          <a:p>
            <a:pPr indent="0" lvl="0" marL="0" rtl="0" algn="l">
              <a:spcBef>
                <a:spcPts val="640"/>
              </a:spcBef>
              <a:spcAft>
                <a:spcPts val="0"/>
              </a:spcAft>
              <a:buClr>
                <a:schemeClr val="dk1"/>
              </a:buClr>
              <a:buSzPts val="2700"/>
              <a:buNone/>
            </a:pPr>
            <a:r>
              <a:t/>
            </a:r>
            <a:endParaRPr sz="2700" u="sng"/>
          </a:p>
          <a:p>
            <a:pPr indent="0" lvl="0" marL="0" rtl="0" algn="l">
              <a:spcBef>
                <a:spcPts val="640"/>
              </a:spcBef>
              <a:spcAft>
                <a:spcPts val="0"/>
              </a:spcAft>
              <a:buClr>
                <a:schemeClr val="dk1"/>
              </a:buClr>
              <a:buSzPts val="2700"/>
              <a:buNone/>
            </a:pPr>
            <a:r>
              <a:rPr lang="en-US" sz="2700" u="sng"/>
              <a:t>Division A</a:t>
            </a:r>
            <a:r>
              <a:rPr lang="en-US" sz="2700"/>
              <a:t>:  This division has subgroups that report the data to the division leadership team, i.e. literacy. </a:t>
            </a:r>
            <a:endParaRPr sz="2700"/>
          </a:p>
          <a:p>
            <a:pPr indent="0" lvl="0" marL="0" rtl="0" algn="l">
              <a:spcBef>
                <a:spcPts val="640"/>
              </a:spcBef>
              <a:spcAft>
                <a:spcPts val="0"/>
              </a:spcAft>
              <a:buClr>
                <a:schemeClr val="dk1"/>
              </a:buClr>
              <a:buSzPts val="2700"/>
              <a:buNone/>
            </a:pPr>
            <a:r>
              <a:t/>
            </a:r>
            <a:endParaRPr sz="2700"/>
          </a:p>
          <a:p>
            <a:pPr indent="0" lvl="0" marL="0" rtl="0" algn="l">
              <a:spcBef>
                <a:spcPts val="640"/>
              </a:spcBef>
              <a:spcAft>
                <a:spcPts val="0"/>
              </a:spcAft>
              <a:buClr>
                <a:schemeClr val="dk1"/>
              </a:buClr>
              <a:buSzPts val="2700"/>
              <a:buNone/>
            </a:pPr>
            <a:r>
              <a:rPr lang="en-US" sz="2700" u="sng"/>
              <a:t>Division B:</a:t>
            </a:r>
            <a:r>
              <a:rPr lang="en-US" sz="2700"/>
              <a:t> The data is organized by the accountability and testing staff.</a:t>
            </a:r>
            <a:endParaRPr sz="2700"/>
          </a:p>
          <a:p>
            <a:pPr indent="0" lvl="0" marL="0" rtl="0" algn="l">
              <a:spcBef>
                <a:spcPts val="640"/>
              </a:spcBef>
              <a:spcAft>
                <a:spcPts val="0"/>
              </a:spcAft>
              <a:buClr>
                <a:schemeClr val="dk1"/>
              </a:buClr>
              <a:buSzPts val="2700"/>
              <a:buNone/>
            </a:pPr>
            <a:r>
              <a:t/>
            </a:r>
            <a:endParaRPr sz="2700"/>
          </a:p>
          <a:p>
            <a:pPr indent="0" lvl="0" marL="0" rtl="0" algn="l">
              <a:spcBef>
                <a:spcPts val="640"/>
              </a:spcBef>
              <a:spcAft>
                <a:spcPts val="0"/>
              </a:spcAft>
              <a:buClr>
                <a:schemeClr val="dk1"/>
              </a:buClr>
              <a:buSzPts val="2700"/>
              <a:buNone/>
            </a:pPr>
            <a:r>
              <a:rPr lang="en-US" sz="2700" u="sng"/>
              <a:t>Division C</a:t>
            </a:r>
            <a:r>
              <a:rPr lang="en-US" sz="2700"/>
              <a:t>: A sophisticated data systems exists.  The data analyst is the “driver” in the meeting.</a:t>
            </a:r>
            <a:endParaRPr sz="2700"/>
          </a:p>
        </p:txBody>
      </p:sp>
      <p:sp>
        <p:nvSpPr>
          <p:cNvPr id="376" name="Google Shape;376;p21"/>
          <p:cNvSpPr txBox="1"/>
          <p:nvPr>
            <p:ph idx="2" type="body"/>
          </p:nvPr>
        </p:nvSpPr>
        <p:spPr>
          <a:xfrm>
            <a:off x="1981200" y="1434950"/>
            <a:ext cx="3008400" cy="5138400"/>
          </a:xfrm>
          <a:prstGeom prst="rect">
            <a:avLst/>
          </a:prstGeom>
          <a:solidFill>
            <a:srgbClr val="E8F7EB"/>
          </a:solidFill>
          <a:ln>
            <a:noFill/>
          </a:ln>
        </p:spPr>
        <p:txBody>
          <a:bodyPr anchorCtr="0" anchor="t" bIns="45700" lIns="91425" spcFirstLastPara="1" rIns="91425" wrap="square" tIns="45700">
            <a:noAutofit/>
          </a:bodyPr>
          <a:lstStyle/>
          <a:p>
            <a:pPr indent="0" lvl="0" marL="0" rtl="0" algn="l">
              <a:spcBef>
                <a:spcPts val="480"/>
              </a:spcBef>
              <a:spcAft>
                <a:spcPts val="0"/>
              </a:spcAft>
              <a:buClr>
                <a:schemeClr val="dk1"/>
              </a:buClr>
              <a:buSzPts val="2100"/>
              <a:buNone/>
            </a:pPr>
            <a:r>
              <a:rPr lang="en-US" sz="2100"/>
              <a:t>The role of the data analyst(s) can vary depending on the platform, size of division, etc..  </a:t>
            </a:r>
            <a:endParaRPr sz="2100"/>
          </a:p>
          <a:p>
            <a:pPr indent="0" lvl="0" marL="0" rtl="0" algn="l">
              <a:spcBef>
                <a:spcPts val="480"/>
              </a:spcBef>
              <a:spcAft>
                <a:spcPts val="0"/>
              </a:spcAft>
              <a:buClr>
                <a:schemeClr val="dk1"/>
              </a:buClr>
              <a:buSzPts val="2100"/>
              <a:buNone/>
            </a:pPr>
            <a:r>
              <a:rPr b="1" lang="en-US" sz="2100"/>
              <a:t>HOWEVER</a:t>
            </a:r>
            <a:r>
              <a:rPr lang="en-US" sz="2100"/>
              <a:t>: Be sure that you are always coming back to monitor the goals you set in your data informed decision making process and that someone is responsible for having it available.</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
          <p:cNvSpPr txBox="1"/>
          <p:nvPr>
            <p:ph idx="1" type="body"/>
          </p:nvPr>
        </p:nvSpPr>
        <p:spPr>
          <a:xfrm>
            <a:off x="609601" y="1600202"/>
            <a:ext cx="10972800" cy="457199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002060"/>
              </a:buClr>
              <a:buSzPts val="3200"/>
              <a:buNone/>
            </a:pPr>
            <a:r>
              <a:rPr lang="en-US">
                <a:solidFill>
                  <a:srgbClr val="002060"/>
                </a:solidFill>
              </a:rPr>
              <a:t>http://vtss-ric.org</a:t>
            </a:r>
            <a:endParaRPr/>
          </a:p>
          <a:p>
            <a:pPr indent="-139700" lvl="0" marL="342900" rtl="0" algn="l">
              <a:spcBef>
                <a:spcPts val="640"/>
              </a:spcBef>
              <a:spcAft>
                <a:spcPts val="0"/>
              </a:spcAft>
              <a:buClr>
                <a:schemeClr val="dk1"/>
              </a:buClr>
              <a:buSzPts val="3200"/>
              <a:buNone/>
            </a:pPr>
            <a:r>
              <a:t/>
            </a:r>
            <a:endParaRPr/>
          </a:p>
        </p:txBody>
      </p:sp>
      <p:sp>
        <p:nvSpPr>
          <p:cNvPr id="242" name="Google Shape;242;p2"/>
          <p:cNvSpPr txBox="1"/>
          <p:nvPr>
            <p:ph type="title"/>
          </p:nvPr>
        </p:nvSpPr>
        <p:spPr>
          <a:xfrm>
            <a:off x="304801" y="228600"/>
            <a:ext cx="11582399"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b="1" lang="en-US">
                <a:solidFill>
                  <a:schemeClr val="dk1"/>
                </a:solidFill>
              </a:rPr>
              <a:t>Materials</a:t>
            </a:r>
            <a:endParaRPr/>
          </a:p>
        </p:txBody>
      </p:sp>
      <p:pic>
        <p:nvPicPr>
          <p:cNvPr descr="Screenshot of the VTSS-RIC website where participants can go to download materials" id="243" name="Google Shape;243;p2" title="VTSS-RIC Website"/>
          <p:cNvPicPr preferRelativeResize="0"/>
          <p:nvPr/>
        </p:nvPicPr>
        <p:blipFill rotWithShape="1">
          <a:blip r:embed="rId3">
            <a:alphaModFix/>
          </a:blip>
          <a:srcRect b="0" l="0" r="0" t="0"/>
          <a:stretch/>
        </p:blipFill>
        <p:spPr>
          <a:xfrm>
            <a:off x="2959276" y="2362201"/>
            <a:ext cx="5879924" cy="34244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2"/>
          <p:cNvSpPr txBox="1"/>
          <p:nvPr>
            <p:ph type="title"/>
          </p:nvPr>
        </p:nvSpPr>
        <p:spPr>
          <a:xfrm>
            <a:off x="2209800" y="274638"/>
            <a:ext cx="7924800" cy="563562"/>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Verdana"/>
              <a:buNone/>
            </a:pPr>
            <a:r>
              <a:rPr lang="en-US" sz="3600"/>
              <a:t>Let’s Plan: Meeting Structures</a:t>
            </a:r>
            <a:endParaRPr/>
          </a:p>
        </p:txBody>
      </p:sp>
      <p:sp>
        <p:nvSpPr>
          <p:cNvPr id="383" name="Google Shape;383;p22"/>
          <p:cNvSpPr txBox="1"/>
          <p:nvPr/>
        </p:nvSpPr>
        <p:spPr>
          <a:xfrm>
            <a:off x="2932981" y="1032294"/>
            <a:ext cx="6360544" cy="1477328"/>
          </a:xfrm>
          <a:prstGeom prst="rect">
            <a:avLst/>
          </a:prstGeom>
          <a:no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1. Preferred Outcome for Meeting Structures</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a:t>
            </a:r>
            <a:r>
              <a:rPr i="1" lang="en-US" sz="1800">
                <a:solidFill>
                  <a:schemeClr val="dk1"/>
                </a:solidFill>
                <a:latin typeface="Verdana"/>
                <a:ea typeface="Verdana"/>
                <a:cs typeface="Verdana"/>
                <a:sym typeface="Verdana"/>
              </a:rPr>
              <a:t>What do you want your meetings to look like, sound like…)</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84" name="Google Shape;384;p22"/>
          <p:cNvSpPr txBox="1"/>
          <p:nvPr/>
        </p:nvSpPr>
        <p:spPr>
          <a:xfrm>
            <a:off x="4800600" y="2772729"/>
            <a:ext cx="2590800" cy="3139321"/>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3. Forces Preventing Us From Moving Towards Our Preferred Future</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85" name="Google Shape;385;p22"/>
          <p:cNvSpPr txBox="1"/>
          <p:nvPr/>
        </p:nvSpPr>
        <p:spPr>
          <a:xfrm>
            <a:off x="1828800" y="2772728"/>
            <a:ext cx="2819400" cy="3416320"/>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2. Current Situation</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86" name="Google Shape;386;p22"/>
          <p:cNvSpPr txBox="1"/>
          <p:nvPr/>
        </p:nvSpPr>
        <p:spPr>
          <a:xfrm>
            <a:off x="7620000" y="2772729"/>
            <a:ext cx="2743200" cy="3139321"/>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4. Forces Driving Us Toward the Preferred Future</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3"/>
          <p:cNvSpPr txBox="1"/>
          <p:nvPr>
            <p:ph type="title"/>
          </p:nvPr>
        </p:nvSpPr>
        <p:spPr>
          <a:xfrm>
            <a:off x="2895600" y="274638"/>
            <a:ext cx="6324600" cy="563562"/>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Verdana"/>
              <a:buNone/>
            </a:pPr>
            <a:r>
              <a:rPr lang="en-US" sz="3600"/>
              <a:t>Let’s Put It All Together</a:t>
            </a:r>
            <a:endParaRPr/>
          </a:p>
        </p:txBody>
      </p:sp>
      <p:pic>
        <p:nvPicPr>
          <p:cNvPr descr="Picture of the blank Implmentation Plan template for teams to use when mapping out action steps towards full implementation with sustainability" id="393" name="Google Shape;393;p23" title="Implementation Plan - Meeting Structures"/>
          <p:cNvPicPr preferRelativeResize="0"/>
          <p:nvPr/>
        </p:nvPicPr>
        <p:blipFill rotWithShape="1">
          <a:blip r:embed="rId3">
            <a:alphaModFix/>
          </a:blip>
          <a:srcRect b="0" l="0" r="0" t="0"/>
          <a:stretch/>
        </p:blipFill>
        <p:spPr>
          <a:xfrm>
            <a:off x="1570007" y="923925"/>
            <a:ext cx="8419381" cy="55976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4"/>
          <p:cNvSpPr txBox="1"/>
          <p:nvPr>
            <p:ph type="title"/>
          </p:nvPr>
        </p:nvSpPr>
        <p:spPr>
          <a:xfrm>
            <a:off x="1828800" y="2324503"/>
            <a:ext cx="7772400" cy="136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000"/>
              <a:buFont typeface="Verdana"/>
              <a:buNone/>
            </a:pPr>
            <a:r>
              <a:rPr lang="en-US"/>
              <a:t>DATA SYSTEMS AND DASHBOARDS</a:t>
            </a:r>
            <a:endParaRPr/>
          </a:p>
        </p:txBody>
      </p:sp>
      <p:pic>
        <p:nvPicPr>
          <p:cNvPr descr="Shows features of Data Systems and Dashboards&#10;" id="400" name="Google Shape;400;p24" title="Mtrix 2A"/>
          <p:cNvPicPr preferRelativeResize="0"/>
          <p:nvPr/>
        </p:nvPicPr>
        <p:blipFill rotWithShape="1">
          <a:blip r:embed="rId3">
            <a:alphaModFix/>
          </a:blip>
          <a:srcRect b="0" l="0" r="0" t="0"/>
          <a:stretch/>
        </p:blipFill>
        <p:spPr>
          <a:xfrm>
            <a:off x="2161138" y="3686504"/>
            <a:ext cx="7869722" cy="28666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Image of the data audit tool used by divisions to assess their current data infrastructure to determine access to data needed for data-informed decision making" id="406" name="Google Shape;406;p25" title="Data Audit Tool"/>
          <p:cNvPicPr preferRelativeResize="0"/>
          <p:nvPr/>
        </p:nvPicPr>
        <p:blipFill rotWithShape="1">
          <a:blip r:embed="rId3">
            <a:alphaModFix/>
          </a:blip>
          <a:srcRect b="0" l="0" r="0" t="0"/>
          <a:stretch/>
        </p:blipFill>
        <p:spPr>
          <a:xfrm>
            <a:off x="1524000" y="1055556"/>
            <a:ext cx="6484424" cy="4106916"/>
          </a:xfrm>
          <a:prstGeom prst="rect">
            <a:avLst/>
          </a:prstGeom>
          <a:noFill/>
          <a:ln>
            <a:noFill/>
          </a:ln>
        </p:spPr>
      </p:pic>
      <p:sp>
        <p:nvSpPr>
          <p:cNvPr id="407" name="Google Shape;407;p25"/>
          <p:cNvSpPr txBox="1"/>
          <p:nvPr>
            <p:ph type="title"/>
          </p:nvPr>
        </p:nvSpPr>
        <p:spPr>
          <a:xfrm>
            <a:off x="1981200" y="274639"/>
            <a:ext cx="8229600" cy="792161"/>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a:t>Data Audit and Inventory Tools</a:t>
            </a:r>
            <a:endParaRPr/>
          </a:p>
        </p:txBody>
      </p:sp>
      <p:pic>
        <p:nvPicPr>
          <p:cNvPr descr="Inventory tool pictured&#10;" id="408" name="Google Shape;408;p25" title="Assessment Inventory"/>
          <p:cNvPicPr preferRelativeResize="0"/>
          <p:nvPr/>
        </p:nvPicPr>
        <p:blipFill rotWithShape="1">
          <a:blip r:embed="rId4">
            <a:alphaModFix/>
          </a:blip>
          <a:srcRect b="0" l="0" r="0" t="0"/>
          <a:stretch/>
        </p:blipFill>
        <p:spPr>
          <a:xfrm>
            <a:off x="5572664" y="3122761"/>
            <a:ext cx="6619336" cy="37352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6"/>
          <p:cNvSpPr txBox="1"/>
          <p:nvPr>
            <p:ph idx="1" type="body"/>
          </p:nvPr>
        </p:nvSpPr>
        <p:spPr>
          <a:xfrm>
            <a:off x="1981201" y="1600202"/>
            <a:ext cx="8229600" cy="4571999"/>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448"/>
              </a:spcBef>
              <a:spcAft>
                <a:spcPts val="0"/>
              </a:spcAft>
              <a:buClr>
                <a:schemeClr val="dk1"/>
              </a:buClr>
              <a:buSzPts val="2240"/>
              <a:buChar char="❏"/>
            </a:pPr>
            <a:r>
              <a:rPr lang="en-US" sz="2240"/>
              <a:t>Step 1 – what data do you collect at the school level?</a:t>
            </a:r>
            <a:endParaRPr sz="2240"/>
          </a:p>
          <a:p>
            <a:pPr indent="0" lvl="0" marL="342900" rtl="0" algn="l">
              <a:lnSpc>
                <a:spcPct val="80000"/>
              </a:lnSpc>
              <a:spcBef>
                <a:spcPts val="448"/>
              </a:spcBef>
              <a:spcAft>
                <a:spcPts val="0"/>
              </a:spcAft>
              <a:buClr>
                <a:schemeClr val="dk1"/>
              </a:buClr>
              <a:buSzPts val="2240"/>
              <a:buNone/>
            </a:pPr>
            <a:r>
              <a:rPr lang="en-US" sz="2240"/>
              <a:t> </a:t>
            </a:r>
            <a:endParaRPr/>
          </a:p>
          <a:p>
            <a:pPr indent="-342900" lvl="0" marL="342900" rtl="0" algn="l">
              <a:lnSpc>
                <a:spcPct val="80000"/>
              </a:lnSpc>
              <a:spcBef>
                <a:spcPts val="448"/>
              </a:spcBef>
              <a:spcAft>
                <a:spcPts val="0"/>
              </a:spcAft>
              <a:buClr>
                <a:schemeClr val="dk1"/>
              </a:buClr>
              <a:buSzPts val="2240"/>
              <a:buChar char="❏"/>
            </a:pPr>
            <a:r>
              <a:rPr lang="en-US" sz="2240"/>
              <a:t>Step 2 – do you have a platform and a system for getting the data entered?</a:t>
            </a:r>
            <a:endParaRPr sz="2240"/>
          </a:p>
          <a:p>
            <a:pPr indent="0" lvl="0" marL="342900" rtl="0" algn="l">
              <a:lnSpc>
                <a:spcPct val="80000"/>
              </a:lnSpc>
              <a:spcBef>
                <a:spcPts val="448"/>
              </a:spcBef>
              <a:spcAft>
                <a:spcPts val="0"/>
              </a:spcAft>
              <a:buClr>
                <a:schemeClr val="dk1"/>
              </a:buClr>
              <a:buSzPts val="2240"/>
              <a:buNone/>
            </a:pPr>
            <a:r>
              <a:t/>
            </a:r>
            <a:endParaRPr sz="2240"/>
          </a:p>
          <a:p>
            <a:pPr indent="-342900" lvl="0" marL="342900" rtl="0" algn="l">
              <a:lnSpc>
                <a:spcPct val="80000"/>
              </a:lnSpc>
              <a:spcBef>
                <a:spcPts val="448"/>
              </a:spcBef>
              <a:spcAft>
                <a:spcPts val="0"/>
              </a:spcAft>
              <a:buClr>
                <a:schemeClr val="dk1"/>
              </a:buClr>
              <a:buSzPts val="2240"/>
              <a:buChar char="❏"/>
            </a:pPr>
            <a:r>
              <a:rPr lang="en-US" sz="2240"/>
              <a:t>Step 3 – what are the critical indicators you would look for at the division and how will you report them?</a:t>
            </a:r>
            <a:endParaRPr sz="2240"/>
          </a:p>
          <a:p>
            <a:pPr indent="0" lvl="0" marL="342900" rtl="0" algn="l">
              <a:lnSpc>
                <a:spcPct val="80000"/>
              </a:lnSpc>
              <a:spcBef>
                <a:spcPts val="448"/>
              </a:spcBef>
              <a:spcAft>
                <a:spcPts val="0"/>
              </a:spcAft>
              <a:buClr>
                <a:schemeClr val="dk1"/>
              </a:buClr>
              <a:buSzPts val="2240"/>
              <a:buNone/>
            </a:pPr>
            <a:r>
              <a:t/>
            </a:r>
            <a:endParaRPr sz="2240"/>
          </a:p>
          <a:p>
            <a:pPr indent="-342900" lvl="0" marL="342900" rtl="0" algn="l">
              <a:lnSpc>
                <a:spcPct val="80000"/>
              </a:lnSpc>
              <a:spcBef>
                <a:spcPts val="448"/>
              </a:spcBef>
              <a:spcAft>
                <a:spcPts val="0"/>
              </a:spcAft>
              <a:buClr>
                <a:schemeClr val="dk1"/>
              </a:buClr>
              <a:buSzPts val="2240"/>
              <a:buChar char="❏"/>
            </a:pPr>
            <a:r>
              <a:rPr lang="en-US" sz="2240"/>
              <a:t>Step 4 – determine how to disaggregate the data – does the system allow for this?</a:t>
            </a:r>
            <a:endParaRPr sz="2240"/>
          </a:p>
          <a:p>
            <a:pPr indent="0" lvl="0" marL="342900" rtl="0" algn="l">
              <a:lnSpc>
                <a:spcPct val="80000"/>
              </a:lnSpc>
              <a:spcBef>
                <a:spcPts val="448"/>
              </a:spcBef>
              <a:spcAft>
                <a:spcPts val="0"/>
              </a:spcAft>
              <a:buClr>
                <a:schemeClr val="dk1"/>
              </a:buClr>
              <a:buSzPts val="2240"/>
              <a:buNone/>
            </a:pPr>
            <a:r>
              <a:t/>
            </a:r>
            <a:endParaRPr sz="2240"/>
          </a:p>
          <a:p>
            <a:pPr indent="-342900" lvl="0" marL="342900" rtl="0" algn="l">
              <a:lnSpc>
                <a:spcPct val="80000"/>
              </a:lnSpc>
              <a:spcBef>
                <a:spcPts val="448"/>
              </a:spcBef>
              <a:spcAft>
                <a:spcPts val="0"/>
              </a:spcAft>
              <a:buClr>
                <a:schemeClr val="dk1"/>
              </a:buClr>
              <a:buSzPts val="2240"/>
              <a:buChar char="❏"/>
            </a:pPr>
            <a:r>
              <a:rPr lang="en-US" sz="2240"/>
              <a:t>Step 5 – determine the process for gathering and presenting the data; who is positioned to do this?</a:t>
            </a:r>
            <a:endParaRPr/>
          </a:p>
        </p:txBody>
      </p:sp>
      <p:sp>
        <p:nvSpPr>
          <p:cNvPr id="414" name="Google Shape;414;p26"/>
          <p:cNvSpPr txBox="1"/>
          <p:nvPr>
            <p:ph type="title"/>
          </p:nvPr>
        </p:nvSpPr>
        <p:spPr>
          <a:xfrm>
            <a:off x="1752601" y="228600"/>
            <a:ext cx="8686799" cy="1143000"/>
          </a:xfrm>
          <a:prstGeom prst="rect">
            <a:avLst/>
          </a:prstGeom>
          <a:solidFill>
            <a:srgbClr val="A9DCF2">
              <a:alpha val="67450"/>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105775"/>
              </a:buClr>
              <a:buSzPts val="4000"/>
              <a:buFont typeface="Verdana"/>
              <a:buNone/>
            </a:pPr>
            <a:r>
              <a:rPr lang="en-US" sz="3600">
                <a:solidFill>
                  <a:srgbClr val="000000"/>
                </a:solidFill>
              </a:rPr>
              <a:t>Developing a Division Data Dashboard</a:t>
            </a:r>
            <a:endParaRPr sz="36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7"/>
          <p:cNvSpPr txBox="1"/>
          <p:nvPr>
            <p:ph type="title"/>
          </p:nvPr>
        </p:nvSpPr>
        <p:spPr>
          <a:xfrm>
            <a:off x="1752600" y="228600"/>
            <a:ext cx="8686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4000"/>
              <a:buFont typeface="Verdana"/>
              <a:buNone/>
            </a:pPr>
            <a:r>
              <a:rPr lang="en-US">
                <a:solidFill>
                  <a:srgbClr val="000000"/>
                </a:solidFill>
              </a:rPr>
              <a:t>Step 1</a:t>
            </a:r>
            <a:endParaRPr>
              <a:solidFill>
                <a:srgbClr val="000000"/>
              </a:solidFill>
            </a:endParaRPr>
          </a:p>
        </p:txBody>
      </p:sp>
      <p:pic>
        <p:nvPicPr>
          <p:cNvPr descr="Stamp picture " id="421" name="Google Shape;421;p27" title="Reality Check"/>
          <p:cNvPicPr preferRelativeResize="0"/>
          <p:nvPr/>
        </p:nvPicPr>
        <p:blipFill rotWithShape="1">
          <a:blip r:embed="rId3">
            <a:alphaModFix/>
          </a:blip>
          <a:srcRect b="31215" l="0" r="0" t="18437"/>
          <a:stretch/>
        </p:blipFill>
        <p:spPr>
          <a:xfrm rot="-808602">
            <a:off x="7583354" y="5299418"/>
            <a:ext cx="2767509" cy="1086783"/>
          </a:xfrm>
          <a:prstGeom prst="rect">
            <a:avLst/>
          </a:prstGeom>
          <a:noFill/>
          <a:ln>
            <a:noFill/>
          </a:ln>
        </p:spPr>
      </p:pic>
      <p:sp>
        <p:nvSpPr>
          <p:cNvPr descr="Start with where you are currently and collect data for the currnet reality&#10;" id="422" name="Google Shape;422;p27" title="Step 1 for Data collection"/>
          <p:cNvSpPr txBox="1"/>
          <p:nvPr>
            <p:ph idx="1" type="body"/>
          </p:nvPr>
        </p:nvSpPr>
        <p:spPr>
          <a:xfrm>
            <a:off x="1155940" y="1600201"/>
            <a:ext cx="9506309" cy="4938622"/>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3000"/>
              <a:buNone/>
            </a:pPr>
            <a:r>
              <a:rPr lang="en-US" sz="3000"/>
              <a:t>Data you collect in schools and/or are available in your current system. This comes from the Assessment Inventory.</a:t>
            </a:r>
            <a:endParaRPr sz="3000"/>
          </a:p>
          <a:p>
            <a:pPr indent="0" lvl="0" marL="0" rtl="0" algn="l">
              <a:spcBef>
                <a:spcPts val="360"/>
              </a:spcBef>
              <a:spcAft>
                <a:spcPts val="0"/>
              </a:spcAft>
              <a:buClr>
                <a:schemeClr val="dk1"/>
              </a:buClr>
              <a:buSzPts val="3000"/>
              <a:buNone/>
            </a:pPr>
            <a:r>
              <a:t/>
            </a:r>
            <a:endParaRPr sz="3000"/>
          </a:p>
          <a:p>
            <a:pPr indent="0" lvl="0" marL="0" rtl="0" algn="l">
              <a:spcBef>
                <a:spcPts val="360"/>
              </a:spcBef>
              <a:spcAft>
                <a:spcPts val="0"/>
              </a:spcAft>
              <a:buClr>
                <a:schemeClr val="dk1"/>
              </a:buClr>
              <a:buSzPts val="3000"/>
              <a:buNone/>
            </a:pPr>
            <a:r>
              <a:t/>
            </a:r>
            <a:endParaRPr sz="3000"/>
          </a:p>
          <a:p>
            <a:pPr indent="0" lvl="0" marL="0" rtl="0" algn="l">
              <a:spcBef>
                <a:spcPts val="360"/>
              </a:spcBef>
              <a:spcAft>
                <a:spcPts val="0"/>
              </a:spcAft>
              <a:buClr>
                <a:schemeClr val="dk1"/>
              </a:buClr>
              <a:buSzPts val="3000"/>
              <a:buNone/>
            </a:pPr>
            <a:r>
              <a:t/>
            </a:r>
            <a:endParaRPr sz="3000"/>
          </a:p>
          <a:p>
            <a:pPr indent="0" lvl="0" marL="0" rtl="0" algn="l">
              <a:spcBef>
                <a:spcPts val="360"/>
              </a:spcBef>
              <a:spcAft>
                <a:spcPts val="0"/>
              </a:spcAft>
              <a:buClr>
                <a:schemeClr val="dk1"/>
              </a:buClr>
              <a:buSzPts val="3000"/>
              <a:buNone/>
            </a:pPr>
            <a:r>
              <a:rPr lang="en-US" sz="3000"/>
              <a:t>Start with where you are currently, and what you are collecting now in our current reality:  attendance? </a:t>
            </a:r>
            <a:endParaRPr sz="3000"/>
          </a:p>
          <a:p>
            <a:pPr indent="0" lvl="0" marL="0" rtl="0" algn="l">
              <a:spcBef>
                <a:spcPts val="360"/>
              </a:spcBef>
              <a:spcAft>
                <a:spcPts val="0"/>
              </a:spcAft>
              <a:buClr>
                <a:schemeClr val="dk1"/>
              </a:buClr>
              <a:buSzPts val="3000"/>
              <a:buNone/>
            </a:pPr>
            <a:r>
              <a:rPr lang="en-US" sz="3000"/>
              <a:t>ODR? reading level?</a:t>
            </a:r>
            <a:endParaRPr sz="3000"/>
          </a:p>
        </p:txBody>
      </p:sp>
      <p:pic>
        <p:nvPicPr>
          <p:cNvPr descr="Partial picture of the Assessment Inventory document" id="423" name="Google Shape;423;p27" title="Assessment Inventory picture"/>
          <p:cNvPicPr preferRelativeResize="0"/>
          <p:nvPr/>
        </p:nvPicPr>
        <p:blipFill rotWithShape="1">
          <a:blip r:embed="rId4">
            <a:alphaModFix/>
          </a:blip>
          <a:srcRect b="0" l="0" r="0" t="0"/>
          <a:stretch/>
        </p:blipFill>
        <p:spPr>
          <a:xfrm>
            <a:off x="4241025" y="3149801"/>
            <a:ext cx="3111299" cy="1472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8"/>
          <p:cNvSpPr txBox="1"/>
          <p:nvPr>
            <p:ph idx="1" type="body"/>
          </p:nvPr>
        </p:nvSpPr>
        <p:spPr>
          <a:xfrm>
            <a:off x="1981201" y="1371601"/>
            <a:ext cx="8229600" cy="45720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2300"/>
              <a:buNone/>
            </a:pPr>
            <a:r>
              <a:rPr lang="en-US" sz="2300"/>
              <a:t>Thanks Captain Obvious…  2 key ideas:</a:t>
            </a:r>
            <a:endParaRPr sz="2300"/>
          </a:p>
          <a:p>
            <a:pPr indent="0" lvl="0" marL="0" rtl="0" algn="l">
              <a:spcBef>
                <a:spcPts val="360"/>
              </a:spcBef>
              <a:spcAft>
                <a:spcPts val="0"/>
              </a:spcAft>
              <a:buClr>
                <a:schemeClr val="dk1"/>
              </a:buClr>
              <a:buSzPts val="2300"/>
              <a:buNone/>
            </a:pPr>
            <a:r>
              <a:t/>
            </a:r>
            <a:endParaRPr sz="2300"/>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p:txBody>
      </p:sp>
      <p:sp>
        <p:nvSpPr>
          <p:cNvPr id="430" name="Google Shape;430;p28"/>
          <p:cNvSpPr txBox="1"/>
          <p:nvPr>
            <p:ph type="title"/>
          </p:nvPr>
        </p:nvSpPr>
        <p:spPr>
          <a:xfrm>
            <a:off x="1752600" y="228600"/>
            <a:ext cx="8686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4000"/>
              <a:buFont typeface="Verdana"/>
              <a:buNone/>
            </a:pPr>
            <a:r>
              <a:rPr lang="en-US">
                <a:solidFill>
                  <a:srgbClr val="000000"/>
                </a:solidFill>
              </a:rPr>
              <a:t>Step 1 Continued</a:t>
            </a:r>
            <a:endParaRPr>
              <a:solidFill>
                <a:srgbClr val="000000"/>
              </a:solidFill>
            </a:endParaRPr>
          </a:p>
        </p:txBody>
      </p:sp>
      <p:pic>
        <p:nvPicPr>
          <p:cNvPr descr="Pictured is a Division Goal expample" id="431" name="Google Shape;431;p28" title="Division Goal sample"/>
          <p:cNvPicPr preferRelativeResize="0"/>
          <p:nvPr/>
        </p:nvPicPr>
        <p:blipFill rotWithShape="1">
          <a:blip r:embed="rId3">
            <a:alphaModFix/>
          </a:blip>
          <a:srcRect b="0" l="0" r="0" t="0"/>
          <a:stretch/>
        </p:blipFill>
        <p:spPr>
          <a:xfrm>
            <a:off x="2133026" y="5275489"/>
            <a:ext cx="7000875" cy="1419225"/>
          </a:xfrm>
          <a:prstGeom prst="rect">
            <a:avLst/>
          </a:prstGeom>
          <a:noFill/>
          <a:ln cap="flat" cmpd="sng" w="28575">
            <a:solidFill>
              <a:schemeClr val="dk2"/>
            </a:solidFill>
            <a:prstDash val="solid"/>
            <a:round/>
            <a:headEnd len="sm" w="sm" type="none"/>
            <a:tailEnd len="sm" w="sm" type="none"/>
          </a:ln>
        </p:spPr>
      </p:pic>
      <p:pic>
        <p:nvPicPr>
          <p:cNvPr descr="Picture of Captain Obvious to note that this Step is an Obvious step, but where you start." id="432" name="Google Shape;432;p28" title="picture of Captian Obvious"/>
          <p:cNvPicPr preferRelativeResize="0"/>
          <p:nvPr/>
        </p:nvPicPr>
        <p:blipFill rotWithShape="1">
          <a:blip r:embed="rId4">
            <a:alphaModFix/>
          </a:blip>
          <a:srcRect b="0" l="0" r="0" t="0"/>
          <a:stretch/>
        </p:blipFill>
        <p:spPr>
          <a:xfrm>
            <a:off x="9133889" y="1267664"/>
            <a:ext cx="1362075" cy="1133475"/>
          </a:xfrm>
          <a:prstGeom prst="rect">
            <a:avLst/>
          </a:prstGeom>
          <a:noFill/>
          <a:ln>
            <a:noFill/>
          </a:ln>
        </p:spPr>
      </p:pic>
      <p:pic>
        <p:nvPicPr>
          <p:cNvPr descr="Shows a snapshot of the Early Warning System" id="433" name="Google Shape;433;p28" title="Early Warning System snapshot"/>
          <p:cNvPicPr preferRelativeResize="0"/>
          <p:nvPr/>
        </p:nvPicPr>
        <p:blipFill rotWithShape="1">
          <a:blip r:embed="rId5">
            <a:alphaModFix/>
          </a:blip>
          <a:srcRect b="0" l="0" r="0" t="0"/>
          <a:stretch/>
        </p:blipFill>
        <p:spPr>
          <a:xfrm>
            <a:off x="2190013" y="2116839"/>
            <a:ext cx="6886900" cy="2944975"/>
          </a:xfrm>
          <a:prstGeom prst="rect">
            <a:avLst/>
          </a:prstGeom>
          <a:noFill/>
          <a:ln cap="flat" cmpd="sng" w="28575">
            <a:solidFill>
              <a:schemeClr val="dk2"/>
            </a:solidFill>
            <a:prstDash val="solid"/>
            <a:round/>
            <a:headEnd len="sm" w="sm" type="none"/>
            <a:tailEnd len="sm" w="sm" type="none"/>
          </a:ln>
        </p:spPr>
      </p:pic>
      <p:sp>
        <p:nvSpPr>
          <p:cNvPr id="434" name="Google Shape;434;p28"/>
          <p:cNvSpPr txBox="1"/>
          <p:nvPr/>
        </p:nvSpPr>
        <p:spPr>
          <a:xfrm rot="-844582">
            <a:off x="3750601" y="3000955"/>
            <a:ext cx="4260430" cy="856102"/>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Refer to Materials:  Montgomery Risk Factors</a:t>
            </a:r>
            <a:endParaRPr sz="1800">
              <a:solidFill>
                <a:schemeClr val="dk1"/>
              </a:solidFill>
              <a:latin typeface="Verdana"/>
              <a:ea typeface="Verdana"/>
              <a:cs typeface="Verdana"/>
              <a:sym typeface="Verdana"/>
            </a:endParaRPr>
          </a:p>
        </p:txBody>
      </p:sp>
      <p:sp>
        <p:nvSpPr>
          <p:cNvPr id="435" name="Google Shape;435;p28"/>
          <p:cNvSpPr txBox="1"/>
          <p:nvPr/>
        </p:nvSpPr>
        <p:spPr>
          <a:xfrm rot="-844582">
            <a:off x="4214726" y="3806505"/>
            <a:ext cx="4260430" cy="856102"/>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US" sz="1800">
                <a:solidFill>
                  <a:srgbClr val="FF0000"/>
                </a:solidFill>
                <a:latin typeface="Verdana"/>
                <a:ea typeface="Verdana"/>
                <a:cs typeface="Verdana"/>
                <a:sym typeface="Verdana"/>
              </a:rPr>
              <a:t>What are new risk factors from our current reality?</a:t>
            </a:r>
            <a:endParaRPr sz="1800">
              <a:solidFill>
                <a:srgbClr val="FF0000"/>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9"/>
          <p:cNvSpPr txBox="1"/>
          <p:nvPr>
            <p:ph idx="1" type="body"/>
          </p:nvPr>
        </p:nvSpPr>
        <p:spPr>
          <a:xfrm>
            <a:off x="1981201" y="1600201"/>
            <a:ext cx="8229600" cy="45720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2400"/>
              <a:buNone/>
            </a:pPr>
            <a:r>
              <a:rPr lang="en-US" sz="2400"/>
              <a:t>What is your platform?  If you are just now deciding, that’s OK!  You may have some different sources and need the data analyst to put them together. This information comes from the data audit (“</a:t>
            </a:r>
            <a:r>
              <a:rPr i="1" lang="en-US" sz="2400"/>
              <a:t>Data Systems for Successful Implementation”</a:t>
            </a:r>
            <a:r>
              <a:rPr lang="en-US" sz="2400"/>
              <a:t>).</a:t>
            </a:r>
            <a:endParaRPr sz="2400"/>
          </a:p>
          <a:p>
            <a:pPr indent="0" lvl="0" marL="0" rtl="0" algn="l">
              <a:spcBef>
                <a:spcPts val="360"/>
              </a:spcBef>
              <a:spcAft>
                <a:spcPts val="0"/>
              </a:spcAft>
              <a:buClr>
                <a:schemeClr val="dk1"/>
              </a:buClr>
              <a:buSzPts val="2400"/>
              <a:buNone/>
            </a:pPr>
            <a:r>
              <a:t/>
            </a:r>
            <a:endParaRPr sz="2400"/>
          </a:p>
          <a:p>
            <a:pPr indent="0" lvl="0" marL="0" rtl="0" algn="l">
              <a:spcBef>
                <a:spcPts val="360"/>
              </a:spcBef>
              <a:spcAft>
                <a:spcPts val="0"/>
              </a:spcAft>
              <a:buClr>
                <a:schemeClr val="dk1"/>
              </a:buClr>
              <a:buSzPts val="2400"/>
              <a:buNone/>
            </a:pPr>
            <a:r>
              <a:rPr lang="en-US" sz="2400"/>
              <a:t>We can ALWAYS use the Excel sheet. </a:t>
            </a:r>
            <a:endParaRPr sz="2400"/>
          </a:p>
          <a:p>
            <a:pPr indent="0" lvl="0" marL="0" rtl="0" algn="l">
              <a:spcBef>
                <a:spcPts val="360"/>
              </a:spcBef>
              <a:spcAft>
                <a:spcPts val="0"/>
              </a:spcAft>
              <a:buClr>
                <a:schemeClr val="dk1"/>
              </a:buClr>
              <a:buSzPts val="2400"/>
              <a:buNone/>
            </a:pPr>
            <a:r>
              <a:t/>
            </a:r>
            <a:endParaRPr sz="2400"/>
          </a:p>
          <a:p>
            <a:pPr indent="0" lvl="0" marL="0" rtl="0" algn="l">
              <a:spcBef>
                <a:spcPts val="360"/>
              </a:spcBef>
              <a:spcAft>
                <a:spcPts val="0"/>
              </a:spcAft>
              <a:buClr>
                <a:schemeClr val="dk1"/>
              </a:buClr>
              <a:buSzPts val="2400"/>
              <a:buNone/>
            </a:pPr>
            <a:r>
              <a:rPr lang="en-US" sz="2400"/>
              <a:t>(Hint:  When we document our Data Informed Decision Making, we need to make sure that we have the data points to measure our goals on this dashboard along with other division goals.)</a:t>
            </a:r>
            <a:endParaRPr sz="2400"/>
          </a:p>
        </p:txBody>
      </p:sp>
      <p:sp>
        <p:nvSpPr>
          <p:cNvPr id="442" name="Google Shape;442;p29"/>
          <p:cNvSpPr txBox="1"/>
          <p:nvPr>
            <p:ph type="title"/>
          </p:nvPr>
        </p:nvSpPr>
        <p:spPr>
          <a:xfrm>
            <a:off x="1752600" y="228600"/>
            <a:ext cx="8686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4000"/>
              <a:buFont typeface="Verdana"/>
              <a:buNone/>
            </a:pPr>
            <a:r>
              <a:rPr lang="en-US">
                <a:solidFill>
                  <a:srgbClr val="000000"/>
                </a:solidFill>
              </a:rPr>
              <a:t>Step 2</a:t>
            </a:r>
            <a:endParaRPr>
              <a:solidFill>
                <a:srgbClr val="000000"/>
              </a:solidFill>
            </a:endParaRPr>
          </a:p>
        </p:txBody>
      </p:sp>
      <p:pic>
        <p:nvPicPr>
          <p:cNvPr descr="Image of the data audit tool used by divisions to assess their current data infrastructure to determine access to data needed for data-informed decision making" id="443" name="Google Shape;443;p29" title="Data Audit Tool"/>
          <p:cNvPicPr preferRelativeResize="0"/>
          <p:nvPr/>
        </p:nvPicPr>
        <p:blipFill rotWithShape="1">
          <a:blip r:embed="rId3">
            <a:alphaModFix/>
          </a:blip>
          <a:srcRect b="0" l="0" r="0" t="0"/>
          <a:stretch/>
        </p:blipFill>
        <p:spPr>
          <a:xfrm>
            <a:off x="7905175" y="3126951"/>
            <a:ext cx="2762826" cy="1749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0"/>
          <p:cNvSpPr txBox="1"/>
          <p:nvPr>
            <p:ph idx="1" type="body"/>
          </p:nvPr>
        </p:nvSpPr>
        <p:spPr>
          <a:xfrm>
            <a:off x="1981201" y="1600201"/>
            <a:ext cx="8229600" cy="45720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2500"/>
              <a:buNone/>
            </a:pPr>
            <a:r>
              <a:rPr lang="en-US" sz="2500"/>
              <a:t>You have considered all of the various types of data the schools collect and have a platform onto which to put the data. Now: </a:t>
            </a:r>
            <a:endParaRPr sz="2500"/>
          </a:p>
          <a:p>
            <a:pPr indent="0" lvl="0" marL="0" rtl="0" algn="l">
              <a:spcBef>
                <a:spcPts val="360"/>
              </a:spcBef>
              <a:spcAft>
                <a:spcPts val="0"/>
              </a:spcAft>
              <a:buClr>
                <a:schemeClr val="dk1"/>
              </a:buClr>
              <a:buSzPts val="2500"/>
              <a:buNone/>
            </a:pPr>
            <a:r>
              <a:t/>
            </a:r>
            <a:endParaRPr sz="2500"/>
          </a:p>
          <a:p>
            <a:pPr indent="0" lvl="0" marL="0" rtl="0" algn="l">
              <a:spcBef>
                <a:spcPts val="360"/>
              </a:spcBef>
              <a:spcAft>
                <a:spcPts val="0"/>
              </a:spcAft>
              <a:buClr>
                <a:schemeClr val="dk1"/>
              </a:buClr>
              <a:buSzPts val="2700"/>
              <a:buNone/>
            </a:pPr>
            <a:r>
              <a:rPr lang="en-US" sz="2700"/>
              <a:t>1. What will you put on the division dashboard?  </a:t>
            </a:r>
            <a:endParaRPr sz="2700"/>
          </a:p>
          <a:p>
            <a:pPr indent="0" lvl="0" marL="0" rtl="0" algn="l">
              <a:spcBef>
                <a:spcPts val="360"/>
              </a:spcBef>
              <a:spcAft>
                <a:spcPts val="0"/>
              </a:spcAft>
              <a:buClr>
                <a:schemeClr val="dk1"/>
              </a:buClr>
              <a:buSzPts val="2700"/>
              <a:buNone/>
            </a:pPr>
            <a:r>
              <a:rPr lang="en-US" sz="2700"/>
              <a:t>2. How will you format the data? (i.e., percent above or below, number of students, etc.) </a:t>
            </a:r>
            <a:endParaRPr sz="2700"/>
          </a:p>
          <a:p>
            <a:pPr indent="0" lvl="0" marL="0" rtl="0" algn="l">
              <a:spcBef>
                <a:spcPts val="360"/>
              </a:spcBef>
              <a:spcAft>
                <a:spcPts val="0"/>
              </a:spcAft>
              <a:buClr>
                <a:schemeClr val="dk1"/>
              </a:buClr>
              <a:buSzPts val="2700"/>
              <a:buNone/>
            </a:pPr>
            <a:r>
              <a:rPr lang="en-US" sz="2700"/>
              <a:t>3. How will you organize schools (i.e. elementary, middle, high or you only have 3 schools so they are all on a separate sheet)</a:t>
            </a:r>
            <a:endParaRPr sz="2700"/>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rPr lang="en-US"/>
              <a:t>  </a:t>
            </a:r>
            <a:endParaRPr/>
          </a:p>
        </p:txBody>
      </p:sp>
      <p:sp>
        <p:nvSpPr>
          <p:cNvPr id="450" name="Google Shape;450;p30"/>
          <p:cNvSpPr txBox="1"/>
          <p:nvPr>
            <p:ph type="title"/>
          </p:nvPr>
        </p:nvSpPr>
        <p:spPr>
          <a:xfrm>
            <a:off x="1752600" y="228600"/>
            <a:ext cx="8686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4000"/>
              <a:buFont typeface="Verdana"/>
              <a:buNone/>
            </a:pPr>
            <a:r>
              <a:rPr lang="en-US">
                <a:solidFill>
                  <a:srgbClr val="000000"/>
                </a:solidFill>
              </a:rPr>
              <a:t>Step 3</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1"/>
          <p:cNvSpPr txBox="1"/>
          <p:nvPr>
            <p:ph idx="1" type="body"/>
          </p:nvPr>
        </p:nvSpPr>
        <p:spPr>
          <a:xfrm>
            <a:off x="1981201" y="1600201"/>
            <a:ext cx="8229600" cy="4572000"/>
          </a:xfrm>
          <a:prstGeom prst="rect">
            <a:avLst/>
          </a:prstGeom>
          <a:noFill/>
          <a:ln>
            <a:noFill/>
          </a:ln>
        </p:spPr>
        <p:txBody>
          <a:bodyPr anchorCtr="0" anchor="t" bIns="45700" lIns="91425" spcFirstLastPara="1" rIns="91425" wrap="square" tIns="45700">
            <a:noAutofit/>
          </a:bodyPr>
          <a:lstStyle/>
          <a:p>
            <a:pPr indent="-342900" lvl="0" marL="457200" rtl="0" algn="l">
              <a:spcBef>
                <a:spcPts val="360"/>
              </a:spcBef>
              <a:spcAft>
                <a:spcPts val="0"/>
              </a:spcAft>
              <a:buClr>
                <a:schemeClr val="dk1"/>
              </a:buClr>
              <a:buSzPts val="1800"/>
              <a:buAutoNum type="arabicPeriod"/>
            </a:pPr>
            <a:r>
              <a:rPr lang="en-US"/>
              <a:t>Starts with the balcony view</a:t>
            </a:r>
            <a:endParaRPr/>
          </a:p>
          <a:p>
            <a:pPr indent="0" lvl="0" marL="457200" rtl="0" algn="l">
              <a:spcBef>
                <a:spcPts val="360"/>
              </a:spcBef>
              <a:spcAft>
                <a:spcPts val="0"/>
              </a:spcAft>
              <a:buClr>
                <a:schemeClr val="dk1"/>
              </a:buClr>
              <a:buSzPts val="3200"/>
              <a:buNone/>
            </a:pPr>
            <a:r>
              <a:t/>
            </a:r>
            <a:endParaRPr/>
          </a:p>
          <a:p>
            <a:pPr indent="-342900" lvl="0" marL="457200" rtl="0" algn="l">
              <a:spcBef>
                <a:spcPts val="360"/>
              </a:spcBef>
              <a:spcAft>
                <a:spcPts val="0"/>
              </a:spcAft>
              <a:buClr>
                <a:schemeClr val="dk1"/>
              </a:buClr>
              <a:buSzPts val="1800"/>
              <a:buAutoNum type="arabicPeriod"/>
            </a:pPr>
            <a:r>
              <a:rPr lang="en-US"/>
              <a:t>Determine if you are able to disaggregate the data </a:t>
            </a:r>
            <a:endParaRPr/>
          </a:p>
          <a:p>
            <a:pPr indent="0" lvl="0" marL="457200" rtl="0" algn="l">
              <a:spcBef>
                <a:spcPts val="360"/>
              </a:spcBef>
              <a:spcAft>
                <a:spcPts val="0"/>
              </a:spcAft>
              <a:buClr>
                <a:schemeClr val="dk1"/>
              </a:buClr>
              <a:buSzPts val="3200"/>
              <a:buNone/>
            </a:pPr>
            <a:r>
              <a:t/>
            </a:r>
            <a:endParaRPr/>
          </a:p>
          <a:p>
            <a:pPr indent="-342900" lvl="0" marL="457200" rtl="0" algn="l">
              <a:spcBef>
                <a:spcPts val="360"/>
              </a:spcBef>
              <a:spcAft>
                <a:spcPts val="0"/>
              </a:spcAft>
              <a:buClr>
                <a:schemeClr val="dk1"/>
              </a:buClr>
              <a:buSzPts val="1800"/>
              <a:buAutoNum type="arabicPeriod"/>
            </a:pPr>
            <a:r>
              <a:rPr lang="en-US"/>
              <a:t>Example:  80% of students pass the Math SOL.  Who is in the 20%?</a:t>
            </a:r>
            <a:endParaRPr/>
          </a:p>
          <a:p>
            <a:pPr indent="0" lvl="0" marL="457200" rtl="0" algn="l">
              <a:spcBef>
                <a:spcPts val="360"/>
              </a:spcBef>
              <a:spcAft>
                <a:spcPts val="0"/>
              </a:spcAft>
              <a:buClr>
                <a:schemeClr val="dk1"/>
              </a:buClr>
              <a:buSzPts val="3200"/>
              <a:buNone/>
            </a:pPr>
            <a:r>
              <a:t/>
            </a:r>
            <a:endParaRPr/>
          </a:p>
          <a:p>
            <a:pPr indent="0" lvl="0" marL="457200" rtl="0" algn="l">
              <a:spcBef>
                <a:spcPts val="360"/>
              </a:spcBef>
              <a:spcAft>
                <a:spcPts val="0"/>
              </a:spcAft>
              <a:buClr>
                <a:schemeClr val="dk1"/>
              </a:buClr>
              <a:buSzPts val="3200"/>
              <a:buNone/>
            </a:pPr>
            <a:r>
              <a:rPr lang="en-US"/>
              <a:t>(Hint:  some help on this is coming up soon!)</a:t>
            </a:r>
            <a:endParaRPr/>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p:txBody>
      </p:sp>
      <p:sp>
        <p:nvSpPr>
          <p:cNvPr id="457" name="Google Shape;457;p31"/>
          <p:cNvSpPr txBox="1"/>
          <p:nvPr>
            <p:ph type="title"/>
          </p:nvPr>
        </p:nvSpPr>
        <p:spPr>
          <a:xfrm>
            <a:off x="1752600" y="228600"/>
            <a:ext cx="8686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4000"/>
              <a:buFont typeface="Verdana"/>
              <a:buNone/>
            </a:pPr>
            <a:r>
              <a:rPr lang="en-US">
                <a:solidFill>
                  <a:srgbClr val="000000"/>
                </a:solidFill>
              </a:rPr>
              <a:t>Step 4</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
          <p:cNvSpPr txBox="1"/>
          <p:nvPr>
            <p:ph idx="1" type="body"/>
          </p:nvPr>
        </p:nvSpPr>
        <p:spPr>
          <a:xfrm>
            <a:off x="672859" y="1752601"/>
            <a:ext cx="10041149" cy="45719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i="1" lang="en-US"/>
              <a:t>Effective</a:t>
            </a:r>
            <a:r>
              <a:rPr lang="en-US"/>
              <a:t> </a:t>
            </a:r>
            <a:r>
              <a:rPr i="1" lang="en-US"/>
              <a:t>and efficient </a:t>
            </a:r>
            <a:r>
              <a:rPr lang="en-US"/>
              <a:t>data informed decision-making systems start with strong meeting foundations and the development of an integrated data dashboard</a:t>
            </a:r>
            <a:endParaRPr/>
          </a:p>
          <a:p>
            <a:pPr indent="-342900" lvl="0" marL="342900" rtl="0" algn="l">
              <a:spcBef>
                <a:spcPts val="640"/>
              </a:spcBef>
              <a:spcAft>
                <a:spcPts val="0"/>
              </a:spcAft>
              <a:buClr>
                <a:schemeClr val="dk1"/>
              </a:buClr>
              <a:buSzPts val="3200"/>
              <a:buChar char="•"/>
            </a:pPr>
            <a:r>
              <a:rPr lang="en-US"/>
              <a:t>Data informed decision-making systems support adults in the </a:t>
            </a:r>
            <a:r>
              <a:rPr i="1" lang="en-US"/>
              <a:t>effective and efficient</a:t>
            </a:r>
            <a:r>
              <a:rPr lang="en-US"/>
              <a:t> implementation of equitable instructional practices for teaching academic, behavior and mental wellness skills.</a:t>
            </a:r>
            <a:endParaRPr/>
          </a:p>
        </p:txBody>
      </p:sp>
      <p:sp>
        <p:nvSpPr>
          <p:cNvPr id="250" name="Google Shape;250;p3"/>
          <p:cNvSpPr txBox="1"/>
          <p:nvPr>
            <p:ph type="title"/>
          </p:nvPr>
        </p:nvSpPr>
        <p:spPr>
          <a:xfrm>
            <a:off x="304801" y="228600"/>
            <a:ext cx="11582399"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solidFill>
                  <a:schemeClr val="dk1"/>
                </a:solidFill>
              </a:rPr>
              <a:t>What will we know?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2"/>
          <p:cNvSpPr txBox="1"/>
          <p:nvPr>
            <p:ph idx="1" type="body"/>
          </p:nvPr>
        </p:nvSpPr>
        <p:spPr>
          <a:xfrm>
            <a:off x="1981201" y="1436926"/>
            <a:ext cx="8229600" cy="45720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3200"/>
              <a:buNone/>
            </a:pPr>
            <a:r>
              <a:rPr lang="en-US"/>
              <a:t>Decision Time!</a:t>
            </a:r>
            <a:endParaRPr/>
          </a:p>
          <a:p>
            <a:pPr indent="0" lvl="0" marL="0" rtl="0" algn="l">
              <a:spcBef>
                <a:spcPts val="360"/>
              </a:spcBef>
              <a:spcAft>
                <a:spcPts val="0"/>
              </a:spcAft>
              <a:buClr>
                <a:schemeClr val="dk1"/>
              </a:buClr>
              <a:buSzPts val="800"/>
              <a:buNone/>
            </a:pPr>
            <a:r>
              <a:t/>
            </a:r>
            <a:endParaRPr sz="800"/>
          </a:p>
          <a:p>
            <a:pPr indent="-304800" lvl="0" marL="457200" rtl="0" algn="l">
              <a:spcBef>
                <a:spcPts val="360"/>
              </a:spcBef>
              <a:spcAft>
                <a:spcPts val="0"/>
              </a:spcAft>
              <a:buClr>
                <a:schemeClr val="dk1"/>
              </a:buClr>
              <a:buSzPts val="1200"/>
              <a:buChar char="❏"/>
            </a:pPr>
            <a:r>
              <a:rPr lang="en-US" sz="2600"/>
              <a:t>Who will be responsible for putting the data sets into the platform?</a:t>
            </a:r>
            <a:endParaRPr sz="2600"/>
          </a:p>
          <a:p>
            <a:pPr indent="0" lvl="0" marL="457200" rtl="0" algn="l">
              <a:spcBef>
                <a:spcPts val="360"/>
              </a:spcBef>
              <a:spcAft>
                <a:spcPts val="0"/>
              </a:spcAft>
              <a:buClr>
                <a:schemeClr val="dk1"/>
              </a:buClr>
              <a:buSzPts val="2600"/>
              <a:buNone/>
            </a:pPr>
            <a:r>
              <a:rPr lang="en-US" sz="2600"/>
              <a:t>  </a:t>
            </a:r>
            <a:endParaRPr sz="2600"/>
          </a:p>
          <a:p>
            <a:pPr indent="-304800" lvl="0" marL="457200" rtl="0" algn="l">
              <a:spcBef>
                <a:spcPts val="360"/>
              </a:spcBef>
              <a:spcAft>
                <a:spcPts val="0"/>
              </a:spcAft>
              <a:buClr>
                <a:schemeClr val="dk1"/>
              </a:buClr>
              <a:buSzPts val="1200"/>
              <a:buChar char="❏"/>
            </a:pPr>
            <a:r>
              <a:rPr lang="en-US" sz="2600"/>
              <a:t>What are the guidelines for the schools as to when the data should be available?</a:t>
            </a:r>
            <a:endParaRPr sz="2600"/>
          </a:p>
          <a:p>
            <a:pPr indent="0" lvl="0" marL="457200" rtl="0" algn="l">
              <a:spcBef>
                <a:spcPts val="360"/>
              </a:spcBef>
              <a:spcAft>
                <a:spcPts val="0"/>
              </a:spcAft>
              <a:buClr>
                <a:schemeClr val="dk1"/>
              </a:buClr>
              <a:buSzPts val="2600"/>
              <a:buNone/>
            </a:pPr>
            <a:r>
              <a:t/>
            </a:r>
            <a:endParaRPr sz="2600"/>
          </a:p>
          <a:p>
            <a:pPr indent="-304800" lvl="0" marL="457200" rtl="0" algn="l">
              <a:spcBef>
                <a:spcPts val="360"/>
              </a:spcBef>
              <a:spcAft>
                <a:spcPts val="0"/>
              </a:spcAft>
              <a:buClr>
                <a:schemeClr val="dk1"/>
              </a:buClr>
              <a:buSzPts val="1200"/>
              <a:buChar char="❏"/>
            </a:pPr>
            <a:r>
              <a:rPr lang="en-US" sz="2600"/>
              <a:t>Revisit the data analyst role; what is their responsibility?  </a:t>
            </a:r>
            <a:endParaRPr sz="2600"/>
          </a:p>
          <a:p>
            <a:pPr indent="0" lvl="0" marL="457200" rtl="0" algn="l">
              <a:spcBef>
                <a:spcPts val="360"/>
              </a:spcBef>
              <a:spcAft>
                <a:spcPts val="0"/>
              </a:spcAft>
              <a:buClr>
                <a:schemeClr val="dk1"/>
              </a:buClr>
              <a:buSzPts val="2600"/>
              <a:buNone/>
            </a:pPr>
            <a:r>
              <a:t/>
            </a:r>
            <a:endParaRPr sz="2600"/>
          </a:p>
          <a:p>
            <a:pPr indent="-304800" lvl="0" marL="457200" rtl="0" algn="l">
              <a:spcBef>
                <a:spcPts val="360"/>
              </a:spcBef>
              <a:spcAft>
                <a:spcPts val="0"/>
              </a:spcAft>
              <a:buClr>
                <a:schemeClr val="dk1"/>
              </a:buClr>
              <a:buSzPts val="1200"/>
              <a:buChar char="❏"/>
            </a:pPr>
            <a:r>
              <a:rPr lang="en-US" sz="2600"/>
              <a:t>Who will help with the technology?</a:t>
            </a:r>
            <a:endParaRPr sz="2600"/>
          </a:p>
          <a:p>
            <a:pPr indent="0" lvl="0" marL="0" rtl="0" algn="l">
              <a:spcBef>
                <a:spcPts val="360"/>
              </a:spcBef>
              <a:spcAft>
                <a:spcPts val="0"/>
              </a:spcAft>
              <a:buClr>
                <a:schemeClr val="dk1"/>
              </a:buClr>
              <a:buSzPts val="3200"/>
              <a:buNone/>
            </a:pPr>
            <a:r>
              <a:t/>
            </a:r>
            <a:endParaRPr/>
          </a:p>
          <a:p>
            <a:pPr indent="0" lvl="0" marL="0" rtl="0" algn="l">
              <a:spcBef>
                <a:spcPts val="360"/>
              </a:spcBef>
              <a:spcAft>
                <a:spcPts val="0"/>
              </a:spcAft>
              <a:buClr>
                <a:schemeClr val="dk1"/>
              </a:buClr>
              <a:buSzPts val="3200"/>
              <a:buNone/>
            </a:pPr>
            <a:r>
              <a:t/>
            </a:r>
            <a:endParaRPr/>
          </a:p>
        </p:txBody>
      </p:sp>
      <p:sp>
        <p:nvSpPr>
          <p:cNvPr id="464" name="Google Shape;464;p32"/>
          <p:cNvSpPr txBox="1"/>
          <p:nvPr>
            <p:ph type="title"/>
          </p:nvPr>
        </p:nvSpPr>
        <p:spPr>
          <a:xfrm>
            <a:off x="1752600" y="228600"/>
            <a:ext cx="8686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4000"/>
              <a:buFont typeface="Verdana"/>
              <a:buNone/>
            </a:pPr>
            <a:r>
              <a:rPr lang="en-US">
                <a:solidFill>
                  <a:srgbClr val="000000"/>
                </a:solidFill>
              </a:rPr>
              <a:t>Step 5</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4"/>
          <p:cNvSpPr txBox="1"/>
          <p:nvPr>
            <p:ph type="title"/>
          </p:nvPr>
        </p:nvSpPr>
        <p:spPr>
          <a:xfrm>
            <a:off x="2191109" y="274638"/>
            <a:ext cx="7029091" cy="868362"/>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a:t>Let’s Put It All Together</a:t>
            </a:r>
            <a:endParaRPr/>
          </a:p>
        </p:txBody>
      </p:sp>
      <p:pic>
        <p:nvPicPr>
          <p:cNvPr descr="Picture of the blank Implementation Plan template for teams to use when mapping out action steps towards full implementation with sustainability&#10;" id="471" name="Google Shape;471;p34" title="Implementation Plan-Data Collection"/>
          <p:cNvPicPr preferRelativeResize="0"/>
          <p:nvPr/>
        </p:nvPicPr>
        <p:blipFill rotWithShape="1">
          <a:blip r:embed="rId3">
            <a:alphaModFix/>
          </a:blip>
          <a:srcRect b="0" l="0" r="0" t="0"/>
          <a:stretch/>
        </p:blipFill>
        <p:spPr>
          <a:xfrm>
            <a:off x="983411" y="1143000"/>
            <a:ext cx="8971472" cy="48815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descr="Data Informed Decision Making Process" id="477" name="Google Shape;477;p35" title="Slide title"/>
          <p:cNvSpPr txBox="1"/>
          <p:nvPr>
            <p:ph type="title"/>
          </p:nvPr>
        </p:nvSpPr>
        <p:spPr>
          <a:xfrm>
            <a:off x="1828800" y="2324503"/>
            <a:ext cx="7772400" cy="136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000"/>
              <a:buFont typeface="Verdana"/>
              <a:buNone/>
            </a:pPr>
            <a:r>
              <a:rPr lang="en-US" sz="3800"/>
              <a:t>DATA INFORMED DECISION MAKING </a:t>
            </a:r>
            <a:r>
              <a:rPr lang="en-US"/>
              <a:t>PROCESS</a:t>
            </a:r>
            <a:endParaRPr/>
          </a:p>
        </p:txBody>
      </p:sp>
      <p:pic>
        <p:nvPicPr>
          <p:cNvPr descr="Matrix 2B. is pictured" id="478" name="Google Shape;478;p35" title="Matrix 2.B"/>
          <p:cNvPicPr preferRelativeResize="0"/>
          <p:nvPr/>
        </p:nvPicPr>
        <p:blipFill rotWithShape="1">
          <a:blip r:embed="rId3">
            <a:alphaModFix/>
          </a:blip>
          <a:srcRect b="0" l="0" r="0" t="0"/>
          <a:stretch/>
        </p:blipFill>
        <p:spPr>
          <a:xfrm>
            <a:off x="1676401" y="3838904"/>
            <a:ext cx="8839201" cy="23889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6"/>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a:t>Let’s Practice</a:t>
            </a:r>
            <a:endParaRPr/>
          </a:p>
        </p:txBody>
      </p:sp>
      <p:pic>
        <p:nvPicPr>
          <p:cNvPr descr="Image of the blank Data-Informed Decision making tool used by teams to problem solve around their data in order to identify SMART goals and specific evidence-based practices and systems that the division will support the schools in implementing, along with how the division will monitor progress towards achieving their goals" id="485" name="Google Shape;485;p36" title="Data-Informed Decision Making Tool"/>
          <p:cNvPicPr preferRelativeResize="0"/>
          <p:nvPr/>
        </p:nvPicPr>
        <p:blipFill rotWithShape="1">
          <a:blip r:embed="rId3">
            <a:alphaModFix/>
          </a:blip>
          <a:srcRect b="11852" l="23332" r="32500" t="33333"/>
          <a:stretch/>
        </p:blipFill>
        <p:spPr>
          <a:xfrm>
            <a:off x="2057400" y="1524002"/>
            <a:ext cx="8077200" cy="46481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7"/>
          <p:cNvSpPr txBox="1"/>
          <p:nvPr>
            <p:ph type="title"/>
          </p:nvPr>
        </p:nvSpPr>
        <p:spPr>
          <a:xfrm>
            <a:off x="2246313" y="4406900"/>
            <a:ext cx="7772400" cy="1362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4000"/>
              <a:buNone/>
            </a:pPr>
            <a:r>
              <a:rPr lang="en-US"/>
              <a:t>Case Study </a:t>
            </a:r>
            <a:endParaRPr/>
          </a:p>
        </p:txBody>
      </p:sp>
      <p:sp>
        <p:nvSpPr>
          <p:cNvPr id="492" name="Google Shape;492;p37"/>
          <p:cNvSpPr txBox="1"/>
          <p:nvPr>
            <p:ph idx="1" type="body"/>
          </p:nvPr>
        </p:nvSpPr>
        <p:spPr>
          <a:xfrm>
            <a:off x="2246313" y="2906713"/>
            <a:ext cx="7772400" cy="1500300"/>
          </a:xfrm>
          <a:prstGeom prst="rect">
            <a:avLst/>
          </a:prstGeom>
          <a:noFill/>
          <a:ln>
            <a:noFill/>
          </a:ln>
        </p:spPr>
        <p:txBody>
          <a:bodyPr anchorCtr="0" anchor="b" bIns="45700" lIns="91425" spcFirstLastPara="1" rIns="91425" wrap="square" tIns="45700">
            <a:noAutofit/>
          </a:bodyPr>
          <a:lstStyle/>
          <a:p>
            <a:pPr indent="0" lvl="0" marL="0" rtl="0" algn="l">
              <a:spcBef>
                <a:spcPts val="400"/>
              </a:spcBef>
              <a:spcAft>
                <a:spcPts val="0"/>
              </a:spcAft>
              <a:buSzPts val="2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8"/>
          <p:cNvSpPr txBox="1"/>
          <p:nvPr>
            <p:ph type="title"/>
          </p:nvPr>
        </p:nvSpPr>
        <p:spPr>
          <a:xfrm>
            <a:off x="4267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Data/Evidence of Need</a:t>
            </a:r>
            <a:endParaRPr/>
          </a:p>
        </p:txBody>
      </p:sp>
      <p:sp>
        <p:nvSpPr>
          <p:cNvPr id="499" name="Google Shape;499;p38"/>
          <p:cNvSpPr txBox="1"/>
          <p:nvPr>
            <p:ph idx="1" type="body"/>
          </p:nvPr>
        </p:nvSpPr>
        <p:spPr>
          <a:xfrm>
            <a:off x="1981200" y="1600200"/>
            <a:ext cx="8229600" cy="3352800"/>
          </a:xfrm>
          <a:prstGeom prst="rect">
            <a:avLst/>
          </a:prstGeom>
          <a:noFill/>
          <a:ln>
            <a:noFill/>
          </a:ln>
        </p:spPr>
        <p:txBody>
          <a:bodyPr anchorCtr="0" anchor="t" bIns="45700" lIns="91425" spcFirstLastPara="1" rIns="91425" wrap="square" tIns="45700">
            <a:noAutofit/>
          </a:bodyPr>
          <a:lstStyle/>
          <a:p>
            <a:pPr indent="0" lvl="0" marL="0" rtl="0" algn="l">
              <a:spcBef>
                <a:spcPts val="560"/>
              </a:spcBef>
              <a:spcAft>
                <a:spcPts val="0"/>
              </a:spcAft>
              <a:buSzPts val="2800"/>
              <a:buNone/>
            </a:pPr>
            <a:r>
              <a:rPr lang="en-US"/>
              <a:t>Here, we answer the following question: </a:t>
            </a:r>
            <a:r>
              <a:rPr b="1" i="1" lang="en-US">
                <a:solidFill>
                  <a:srgbClr val="FF0000"/>
                </a:solidFill>
              </a:rPr>
              <a:t>Is there a problem?</a:t>
            </a:r>
            <a:r>
              <a:rPr lang="en-US"/>
              <a:t> What is the data that indicates that there is a problem that needs to be addressed? </a:t>
            </a:r>
            <a:endParaRPr/>
          </a:p>
          <a:p>
            <a:pPr indent="0" lvl="0" marL="0" rtl="0" algn="l">
              <a:spcBef>
                <a:spcPts val="560"/>
              </a:spcBef>
              <a:spcAft>
                <a:spcPts val="0"/>
              </a:spcAft>
              <a:buSzPts val="2800"/>
              <a:buNone/>
            </a:pPr>
            <a:r>
              <a:rPr lang="en-US" sz="2400"/>
              <a:t>If possible, put links to the data sources (e.g., charts, graphs, reports) that will be used in problem solving and decision making in this section of the DIDM tool.</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9"/>
          <p:cNvSpPr txBox="1"/>
          <p:nvPr>
            <p:ph type="title"/>
          </p:nvPr>
        </p:nvSpPr>
        <p:spPr>
          <a:xfrm>
            <a:off x="4267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Disproportionality</a:t>
            </a:r>
            <a:endParaRPr/>
          </a:p>
        </p:txBody>
      </p:sp>
      <p:sp>
        <p:nvSpPr>
          <p:cNvPr id="506" name="Google Shape;506;p39"/>
          <p:cNvSpPr txBox="1"/>
          <p:nvPr>
            <p:ph idx="1" type="body"/>
          </p:nvPr>
        </p:nvSpPr>
        <p:spPr>
          <a:xfrm>
            <a:off x="1981200" y="1600200"/>
            <a:ext cx="8229600" cy="3352800"/>
          </a:xfrm>
          <a:prstGeom prst="rect">
            <a:avLst/>
          </a:prstGeom>
          <a:noFill/>
          <a:ln>
            <a:noFill/>
          </a:ln>
        </p:spPr>
        <p:txBody>
          <a:bodyPr anchorCtr="0" anchor="t" bIns="45700" lIns="91425" spcFirstLastPara="1" rIns="91425" wrap="square" tIns="45700">
            <a:noAutofit/>
          </a:bodyPr>
          <a:lstStyle/>
          <a:p>
            <a:pPr indent="0" lvl="0" marL="0" rtl="0" algn="l">
              <a:spcBef>
                <a:spcPts val="560"/>
              </a:spcBef>
              <a:spcAft>
                <a:spcPts val="0"/>
              </a:spcAft>
              <a:buSzPts val="2800"/>
              <a:buNone/>
            </a:pPr>
            <a:r>
              <a:rPr lang="en-US"/>
              <a:t>Show the formula and walk through how to calculate disproportionality.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0"/>
          <p:cNvSpPr txBox="1"/>
          <p:nvPr>
            <p:ph type="title"/>
          </p:nvPr>
        </p:nvSpPr>
        <p:spPr>
          <a:xfrm>
            <a:off x="4267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Case Study: Data/Evidence of Need</a:t>
            </a:r>
            <a:endParaRPr/>
          </a:p>
        </p:txBody>
      </p:sp>
      <p:sp>
        <p:nvSpPr>
          <p:cNvPr id="513" name="Google Shape;513;p40"/>
          <p:cNvSpPr txBox="1"/>
          <p:nvPr>
            <p:ph idx="1" type="body"/>
          </p:nvPr>
        </p:nvSpPr>
        <p:spPr>
          <a:xfrm>
            <a:off x="1981200" y="1600200"/>
            <a:ext cx="8229600" cy="3352800"/>
          </a:xfrm>
          <a:prstGeom prst="rect">
            <a:avLst/>
          </a:prstGeom>
          <a:noFill/>
          <a:ln>
            <a:noFill/>
          </a:ln>
        </p:spPr>
        <p:txBody>
          <a:bodyPr anchorCtr="0" anchor="t" bIns="45700" lIns="91425" spcFirstLastPara="1" rIns="91425" wrap="square" tIns="45700">
            <a:noAutofit/>
          </a:bodyPr>
          <a:lstStyle/>
          <a:p>
            <a:pPr indent="0" lvl="0" marL="0" rtl="0" algn="l">
              <a:spcBef>
                <a:spcPts val="560"/>
              </a:spcBef>
              <a:spcAft>
                <a:spcPts val="0"/>
              </a:spcAft>
              <a:buSzPts val="2800"/>
              <a:buNone/>
            </a:pPr>
            <a:r>
              <a:rPr lang="en-US"/>
              <a:t>Review the data provided for the case study.</a:t>
            </a:r>
            <a:endParaRPr/>
          </a:p>
          <a:p>
            <a:pPr indent="0" lvl="0" marL="0" rtl="0" algn="l">
              <a:spcBef>
                <a:spcPts val="560"/>
              </a:spcBef>
              <a:spcAft>
                <a:spcPts val="0"/>
              </a:spcAft>
              <a:buSzPts val="1100"/>
              <a:buNone/>
            </a:pPr>
            <a:r>
              <a:rPr b="1" i="1" lang="en-US">
                <a:solidFill>
                  <a:srgbClr val="FF9900"/>
                </a:solidFill>
              </a:rPr>
              <a:t>Is there a problem?</a:t>
            </a:r>
            <a:r>
              <a:rPr lang="en-US"/>
              <a:t> What is the data that indicates that there is a problem that needs to be addressed? </a:t>
            </a:r>
            <a:endParaRPr/>
          </a:p>
          <a:p>
            <a:pPr indent="0" lvl="0" marL="0" rtl="0" algn="l">
              <a:spcBef>
                <a:spcPts val="560"/>
              </a:spcBef>
              <a:spcAft>
                <a:spcPts val="0"/>
              </a:spcAft>
              <a:buSzPts val="2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41"/>
          <p:cNvSpPr txBox="1"/>
          <p:nvPr>
            <p:ph type="title"/>
          </p:nvPr>
        </p:nvSpPr>
        <p:spPr>
          <a:xfrm>
            <a:off x="4267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Precision Statement</a:t>
            </a:r>
            <a:endParaRPr/>
          </a:p>
        </p:txBody>
      </p:sp>
      <p:sp>
        <p:nvSpPr>
          <p:cNvPr id="520" name="Google Shape;520;p41"/>
          <p:cNvSpPr txBox="1"/>
          <p:nvPr>
            <p:ph idx="1" type="body"/>
          </p:nvPr>
        </p:nvSpPr>
        <p:spPr>
          <a:xfrm>
            <a:off x="1981200" y="1600200"/>
            <a:ext cx="8229600" cy="3352800"/>
          </a:xfrm>
          <a:prstGeom prst="rect">
            <a:avLst/>
          </a:prstGeom>
          <a:noFill/>
          <a:ln>
            <a:noFill/>
          </a:ln>
        </p:spPr>
        <p:txBody>
          <a:bodyPr anchorCtr="0" anchor="t" bIns="45700" lIns="91425" spcFirstLastPara="1" rIns="91425" wrap="square" tIns="45700">
            <a:noAutofit/>
          </a:bodyPr>
          <a:lstStyle/>
          <a:p>
            <a:pPr indent="0" lvl="0" marL="0" rtl="0" algn="l">
              <a:spcBef>
                <a:spcPts val="560"/>
              </a:spcBef>
              <a:spcAft>
                <a:spcPts val="0"/>
              </a:spcAft>
              <a:buSzPts val="2800"/>
              <a:buNone/>
            </a:pPr>
            <a:r>
              <a:rPr lang="en-US"/>
              <a:t>Using the data, precisely define the problem by identifying </a:t>
            </a:r>
            <a:r>
              <a:rPr b="1" lang="en-US">
                <a:solidFill>
                  <a:srgbClr val="FF9900"/>
                </a:solidFill>
              </a:rPr>
              <a:t>who</a:t>
            </a:r>
            <a:r>
              <a:rPr lang="en-US"/>
              <a:t>, </a:t>
            </a:r>
            <a:r>
              <a:rPr b="1" lang="en-US">
                <a:solidFill>
                  <a:srgbClr val="FF9900"/>
                </a:solidFill>
              </a:rPr>
              <a:t>what</a:t>
            </a:r>
            <a:r>
              <a:rPr lang="en-US"/>
              <a:t>, </a:t>
            </a:r>
            <a:r>
              <a:rPr b="1" lang="en-US">
                <a:solidFill>
                  <a:srgbClr val="FF9900"/>
                </a:solidFill>
              </a:rPr>
              <a:t>when</a:t>
            </a:r>
            <a:r>
              <a:rPr lang="en-US"/>
              <a:t>, </a:t>
            </a:r>
            <a:r>
              <a:rPr b="1" lang="en-US">
                <a:solidFill>
                  <a:srgbClr val="FF9900"/>
                </a:solidFill>
              </a:rPr>
              <a:t>where</a:t>
            </a:r>
            <a:r>
              <a:rPr lang="en-US"/>
              <a:t>, and </a:t>
            </a:r>
            <a:r>
              <a:rPr b="1" lang="en-US">
                <a:solidFill>
                  <a:srgbClr val="FF9900"/>
                </a:solidFill>
              </a:rPr>
              <a:t>why</a:t>
            </a:r>
            <a:r>
              <a:rPr lang="en-US"/>
              <a:t>.</a:t>
            </a:r>
            <a:endParaRPr/>
          </a:p>
          <a:p>
            <a:pPr indent="0" lvl="0" marL="0" rtl="0" algn="l">
              <a:spcBef>
                <a:spcPts val="560"/>
              </a:spcBef>
              <a:spcAft>
                <a:spcPts val="0"/>
              </a:spcAft>
              <a:buSzPts val="2800"/>
              <a:buNone/>
            </a:pPr>
            <a:r>
              <a:rPr b="1" i="1" lang="en-US">
                <a:solidFill>
                  <a:srgbClr val="FF9900"/>
                </a:solidFill>
              </a:rPr>
              <a:t>What</a:t>
            </a:r>
            <a:r>
              <a:rPr lang="en-US"/>
              <a:t> is the problem? </a:t>
            </a:r>
            <a:r>
              <a:rPr b="1" i="1" lang="en-US">
                <a:solidFill>
                  <a:srgbClr val="FF9900"/>
                </a:solidFill>
              </a:rPr>
              <a:t>Who</a:t>
            </a:r>
            <a:r>
              <a:rPr lang="en-US"/>
              <a:t> is having the problem? </a:t>
            </a:r>
            <a:r>
              <a:rPr b="1" i="1" lang="en-US">
                <a:solidFill>
                  <a:srgbClr val="FF9900"/>
                </a:solidFill>
              </a:rPr>
              <a:t>When</a:t>
            </a:r>
            <a:r>
              <a:rPr lang="en-US"/>
              <a:t> is the problem occurring? </a:t>
            </a:r>
            <a:r>
              <a:rPr b="1" i="1" lang="en-US">
                <a:solidFill>
                  <a:srgbClr val="FF9900"/>
                </a:solidFill>
              </a:rPr>
              <a:t>Where</a:t>
            </a:r>
            <a:r>
              <a:rPr lang="en-US"/>
              <a:t> is the problem occurring? </a:t>
            </a:r>
            <a:r>
              <a:rPr b="1" i="1" lang="en-US">
                <a:solidFill>
                  <a:srgbClr val="FF9900"/>
                </a:solidFill>
              </a:rPr>
              <a:t>Why</a:t>
            </a:r>
            <a:r>
              <a:rPr lang="en-US"/>
              <a:t> is the problem occurring?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2"/>
          <p:cNvSpPr txBox="1"/>
          <p:nvPr>
            <p:ph type="title"/>
          </p:nvPr>
        </p:nvSpPr>
        <p:spPr>
          <a:xfrm>
            <a:off x="4267200" y="256814"/>
            <a:ext cx="59436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Precision Statement</a:t>
            </a:r>
            <a:endParaRPr/>
          </a:p>
        </p:txBody>
      </p:sp>
      <p:sp>
        <p:nvSpPr>
          <p:cNvPr id="527" name="Google Shape;527;p42"/>
          <p:cNvSpPr txBox="1"/>
          <p:nvPr>
            <p:ph idx="1" type="body"/>
          </p:nvPr>
        </p:nvSpPr>
        <p:spPr>
          <a:xfrm>
            <a:off x="1981200" y="1600200"/>
            <a:ext cx="8229600" cy="3352800"/>
          </a:xfrm>
          <a:prstGeom prst="rect">
            <a:avLst/>
          </a:prstGeom>
          <a:noFill/>
          <a:ln>
            <a:noFill/>
          </a:ln>
        </p:spPr>
        <p:txBody>
          <a:bodyPr anchorCtr="0" anchor="t" bIns="45700" lIns="91425" spcFirstLastPara="1" rIns="91425" wrap="square" tIns="45700">
            <a:noAutofit/>
          </a:bodyPr>
          <a:lstStyle/>
          <a:p>
            <a:pPr indent="0" lvl="0" marL="0" rtl="0" algn="l">
              <a:spcBef>
                <a:spcPts val="560"/>
              </a:spcBef>
              <a:spcAft>
                <a:spcPts val="0"/>
              </a:spcAft>
              <a:buSzPts val="2800"/>
              <a:buNone/>
            </a:pPr>
            <a:r>
              <a:rPr lang="en-US"/>
              <a:t>Remember, the division’s role is to provide the support necessary for schools to make changes. When answering the these questions, particularly the </a:t>
            </a:r>
            <a:r>
              <a:rPr b="1" lang="en-US">
                <a:solidFill>
                  <a:srgbClr val="FF9900"/>
                </a:solidFill>
              </a:rPr>
              <a:t>why</a:t>
            </a:r>
            <a:r>
              <a:rPr lang="en-US">
                <a:solidFill>
                  <a:srgbClr val="000000"/>
                </a:solidFill>
              </a:rPr>
              <a:t>, consider the following...</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
          <p:cNvSpPr txBox="1"/>
          <p:nvPr>
            <p:ph idx="1" type="body"/>
          </p:nvPr>
        </p:nvSpPr>
        <p:spPr>
          <a:xfrm>
            <a:off x="1828800" y="1524001"/>
            <a:ext cx="8229600" cy="457199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t>1. Develop team meeting foundations for effective decision making (</a:t>
            </a:r>
            <a:r>
              <a:rPr i="1" lang="en-US" sz="2400"/>
              <a:t>Implementation Matrix 2.C</a:t>
            </a:r>
            <a:r>
              <a:rPr lang="en-US" sz="2400"/>
              <a:t>).</a:t>
            </a:r>
            <a:endParaRPr/>
          </a:p>
          <a:p>
            <a:pPr indent="0" lvl="0" marL="0" rtl="0" algn="l">
              <a:spcBef>
                <a:spcPts val="480"/>
              </a:spcBef>
              <a:spcAft>
                <a:spcPts val="0"/>
              </a:spcAft>
              <a:buClr>
                <a:schemeClr val="dk1"/>
              </a:buClr>
              <a:buSzPts val="2400"/>
              <a:buNone/>
            </a:pPr>
            <a:r>
              <a:rPr lang="en-US" sz="2400"/>
              <a:t>2. Complete a data audit and data inventory (</a:t>
            </a:r>
            <a:r>
              <a:rPr i="1" lang="en-US" sz="2400"/>
              <a:t>Implementation Matrix 2.A</a:t>
            </a:r>
            <a:r>
              <a:rPr lang="en-US" sz="2400"/>
              <a:t>).</a:t>
            </a:r>
            <a:endParaRPr/>
          </a:p>
          <a:p>
            <a:pPr indent="0" lvl="0" marL="0" rtl="0" algn="l">
              <a:spcBef>
                <a:spcPts val="480"/>
              </a:spcBef>
              <a:spcAft>
                <a:spcPts val="0"/>
              </a:spcAft>
              <a:buClr>
                <a:schemeClr val="dk1"/>
              </a:buClr>
              <a:buSzPts val="2400"/>
              <a:buNone/>
            </a:pPr>
            <a:r>
              <a:rPr lang="en-US" sz="2400"/>
              <a:t>3. Develop action items for an implementation plan to provide division leadership team(s) and building level teams with access to an integrated data dashboard (</a:t>
            </a:r>
            <a:r>
              <a:rPr i="1" lang="en-US" sz="2400"/>
              <a:t>Implementation Matrix 2.A and DCA #14 and 19</a:t>
            </a:r>
            <a:r>
              <a:rPr lang="en-US" sz="2400"/>
              <a:t>) that includes fidelity AND student outcome data.</a:t>
            </a:r>
            <a:endParaRPr/>
          </a:p>
          <a:p>
            <a:pPr indent="0" lvl="0" marL="0" rtl="0" algn="l">
              <a:spcBef>
                <a:spcPts val="480"/>
              </a:spcBef>
              <a:spcAft>
                <a:spcPts val="0"/>
              </a:spcAft>
              <a:buClr>
                <a:schemeClr val="dk1"/>
              </a:buClr>
              <a:buSzPts val="2400"/>
              <a:buNone/>
            </a:pPr>
            <a:r>
              <a:rPr lang="en-US" sz="2400"/>
              <a:t>4. Select or revise a clear process for data-informed decision making with a focus on teaching and learning (</a:t>
            </a:r>
            <a:r>
              <a:rPr i="1" lang="en-US" sz="2400"/>
              <a:t>Implementation Matrix 2.B, DCA #15</a:t>
            </a:r>
            <a:r>
              <a:rPr lang="en-US" sz="2400"/>
              <a:t>).</a:t>
            </a:r>
            <a:endParaRPr/>
          </a:p>
        </p:txBody>
      </p:sp>
      <p:sp>
        <p:nvSpPr>
          <p:cNvPr id="257" name="Google Shape;257;p4"/>
          <p:cNvSpPr txBox="1"/>
          <p:nvPr>
            <p:ph type="title"/>
          </p:nvPr>
        </p:nvSpPr>
        <p:spPr>
          <a:xfrm>
            <a:off x="1752601" y="228600"/>
            <a:ext cx="8686799" cy="1143000"/>
          </a:xfrm>
          <a:prstGeom prst="rect">
            <a:avLst/>
          </a:prstGeom>
          <a:solidFill>
            <a:srgbClr val="A9DCF2">
              <a:alpha val="67450"/>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solidFill>
                  <a:schemeClr val="dk1"/>
                </a:solidFill>
              </a:rPr>
              <a:t>What will we do?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3"/>
          <p:cNvSpPr txBox="1"/>
          <p:nvPr>
            <p:ph idx="1" type="body"/>
          </p:nvPr>
        </p:nvSpPr>
        <p:spPr>
          <a:xfrm>
            <a:off x="609600" y="1600201"/>
            <a:ext cx="10972800" cy="3352800"/>
          </a:xfrm>
          <a:prstGeom prst="rect">
            <a:avLst/>
          </a:prstGeom>
          <a:noFill/>
          <a:ln>
            <a:noFill/>
          </a:ln>
        </p:spPr>
        <p:txBody>
          <a:bodyPr anchorCtr="0" anchor="t" bIns="45700" lIns="91425" spcFirstLastPara="1" rIns="91425" wrap="square" tIns="45700">
            <a:noAutofit/>
          </a:bodyPr>
          <a:lstStyle/>
          <a:p>
            <a:pPr indent="-406400" lvl="0" marL="457200" rtl="0" algn="l">
              <a:spcBef>
                <a:spcPts val="560"/>
              </a:spcBef>
              <a:spcAft>
                <a:spcPts val="0"/>
              </a:spcAft>
              <a:buSzPts val="2800"/>
              <a:buAutoNum type="arabicPeriod"/>
            </a:pPr>
            <a:r>
              <a:rPr lang="en-US"/>
              <a:t>Are there/were there critical supports in place to make the needed change?</a:t>
            </a:r>
            <a:endParaRPr/>
          </a:p>
          <a:p>
            <a:pPr indent="-406400" lvl="0" marL="457200" rtl="0" algn="l">
              <a:spcBef>
                <a:spcPts val="0"/>
              </a:spcBef>
              <a:spcAft>
                <a:spcPts val="0"/>
              </a:spcAft>
              <a:buSzPts val="2800"/>
              <a:buAutoNum type="arabicPeriod"/>
            </a:pPr>
            <a:r>
              <a:rPr lang="en-US"/>
              <a:t>Is there/was there adequate professional learning, coaching, administrative support, performance feedback, and data to make “real time” decisions?</a:t>
            </a:r>
            <a:endParaRPr/>
          </a:p>
          <a:p>
            <a:pPr indent="-406400" lvl="0" marL="457200" rtl="0" algn="l">
              <a:spcBef>
                <a:spcPts val="0"/>
              </a:spcBef>
              <a:spcAft>
                <a:spcPts val="0"/>
              </a:spcAft>
              <a:buSzPts val="2800"/>
              <a:buAutoNum type="arabicPeriod"/>
            </a:pPr>
            <a:r>
              <a:rPr lang="en-US"/>
              <a:t>Were the right action steps take at the right time to ensure fidelity of implementation?</a:t>
            </a:r>
            <a:endParaRPr/>
          </a:p>
          <a:p>
            <a:pPr indent="0" lvl="0" marL="457200" rtl="0" algn="l">
              <a:spcBef>
                <a:spcPts val="560"/>
              </a:spcBef>
              <a:spcAft>
                <a:spcPts val="0"/>
              </a:spcAft>
              <a:buSzPts val="2800"/>
              <a:buNone/>
            </a:pPr>
            <a:r>
              <a:t/>
            </a:r>
            <a:endParaRPr sz="3100"/>
          </a:p>
        </p:txBody>
      </p:sp>
      <p:sp>
        <p:nvSpPr>
          <p:cNvPr id="534" name="Google Shape;534;p43"/>
          <p:cNvSpPr txBox="1"/>
          <p:nvPr>
            <p:ph type="title"/>
          </p:nvPr>
        </p:nvSpPr>
        <p:spPr>
          <a:xfrm>
            <a:off x="3657600" y="256814"/>
            <a:ext cx="7924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Precision Statement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4"/>
          <p:cNvSpPr txBox="1"/>
          <p:nvPr>
            <p:ph idx="1" type="body"/>
          </p:nvPr>
        </p:nvSpPr>
        <p:spPr>
          <a:xfrm>
            <a:off x="609600" y="1600201"/>
            <a:ext cx="10972800" cy="3352800"/>
          </a:xfrm>
          <a:prstGeom prst="rect">
            <a:avLst/>
          </a:prstGeom>
          <a:noFill/>
          <a:ln>
            <a:noFill/>
          </a:ln>
        </p:spPr>
        <p:txBody>
          <a:bodyPr anchorCtr="0" anchor="t" bIns="45700" lIns="91425" spcFirstLastPara="1" rIns="91425" wrap="square" tIns="45700">
            <a:noAutofit/>
          </a:bodyPr>
          <a:lstStyle/>
          <a:p>
            <a:pPr indent="0" lvl="0" marL="0" rtl="0" algn="l">
              <a:spcBef>
                <a:spcPts val="560"/>
              </a:spcBef>
              <a:spcAft>
                <a:spcPts val="0"/>
              </a:spcAft>
              <a:buSzPts val="2800"/>
              <a:buNone/>
            </a:pPr>
            <a:r>
              <a:rPr lang="en-US" sz="3000"/>
              <a:t>4. </a:t>
            </a:r>
            <a:r>
              <a:rPr lang="en-US" sz="3600"/>
              <a:t>Were the right people taking responsibility for guiding the change process?</a:t>
            </a:r>
            <a:endParaRPr sz="3600"/>
          </a:p>
          <a:p>
            <a:pPr indent="0" lvl="0" marL="0" rtl="0" algn="l">
              <a:spcBef>
                <a:spcPts val="560"/>
              </a:spcBef>
              <a:spcAft>
                <a:spcPts val="0"/>
              </a:spcAft>
              <a:buSzPts val="2800"/>
              <a:buNone/>
            </a:pPr>
            <a:r>
              <a:rPr lang="en-US" sz="3600"/>
              <a:t>5. Were the practices and innovations learnable, teachable, doable, and assessable in practice?</a:t>
            </a:r>
            <a:endParaRPr sz="3600"/>
          </a:p>
          <a:p>
            <a:pPr indent="0" lvl="0" marL="0" rtl="0" algn="l">
              <a:spcBef>
                <a:spcPts val="560"/>
              </a:spcBef>
              <a:spcAft>
                <a:spcPts val="0"/>
              </a:spcAft>
              <a:buSzPts val="2800"/>
              <a:buNone/>
            </a:pPr>
            <a:r>
              <a:rPr lang="en-US" sz="3600"/>
              <a:t>6. Was there sufficient support for barrier busting?</a:t>
            </a:r>
            <a:endParaRPr sz="3600"/>
          </a:p>
        </p:txBody>
      </p:sp>
      <p:sp>
        <p:nvSpPr>
          <p:cNvPr id="541" name="Google Shape;541;p44"/>
          <p:cNvSpPr txBox="1"/>
          <p:nvPr>
            <p:ph type="title"/>
          </p:nvPr>
        </p:nvSpPr>
        <p:spPr>
          <a:xfrm>
            <a:off x="3657600" y="256814"/>
            <a:ext cx="7924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Precision Statement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5"/>
          <p:cNvSpPr txBox="1"/>
          <p:nvPr>
            <p:ph type="title"/>
          </p:nvPr>
        </p:nvSpPr>
        <p:spPr>
          <a:xfrm>
            <a:off x="3657600" y="256814"/>
            <a:ext cx="7924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Case Study: Goals</a:t>
            </a:r>
            <a:endParaRPr/>
          </a:p>
        </p:txBody>
      </p:sp>
      <p:sp>
        <p:nvSpPr>
          <p:cNvPr id="548" name="Google Shape;548;p45"/>
          <p:cNvSpPr txBox="1"/>
          <p:nvPr>
            <p:ph idx="1" type="body"/>
          </p:nvPr>
        </p:nvSpPr>
        <p:spPr>
          <a:xfrm>
            <a:off x="609601" y="1600201"/>
            <a:ext cx="10972800" cy="33527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lang="en-US"/>
              <a:t>Goals</a:t>
            </a:r>
            <a:endParaRPr/>
          </a:p>
        </p:txBody>
      </p:sp>
      <p:pic>
        <p:nvPicPr>
          <p:cNvPr descr="Screenshot from the division case study that explains setting outcomes (SMART goals)" id="549" name="Google Shape;549;p45" title="Case Study Goals"/>
          <p:cNvPicPr preferRelativeResize="0"/>
          <p:nvPr/>
        </p:nvPicPr>
        <p:blipFill rotWithShape="1">
          <a:blip r:embed="rId3">
            <a:alphaModFix/>
          </a:blip>
          <a:srcRect b="0" l="0" r="0" t="0"/>
          <a:stretch/>
        </p:blipFill>
        <p:spPr>
          <a:xfrm>
            <a:off x="776377" y="2209799"/>
            <a:ext cx="10806023" cy="229318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6"/>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t>Case Study:  Division’s Measurable Goals</a:t>
            </a:r>
            <a:endParaRPr/>
          </a:p>
        </p:txBody>
      </p:sp>
      <p:pic>
        <p:nvPicPr>
          <p:cNvPr descr="Screenshot from the case study of both division-wide and high school specific goals" id="555" name="Google Shape;555;p46" title="Division Case Study - Measurable Goals"/>
          <p:cNvPicPr preferRelativeResize="0"/>
          <p:nvPr/>
        </p:nvPicPr>
        <p:blipFill rotWithShape="1">
          <a:blip r:embed="rId3">
            <a:alphaModFix/>
          </a:blip>
          <a:srcRect b="0" l="0" r="0" t="0"/>
          <a:stretch/>
        </p:blipFill>
        <p:spPr>
          <a:xfrm>
            <a:off x="2133601" y="1819275"/>
            <a:ext cx="8077199" cy="46577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7"/>
          <p:cNvSpPr txBox="1"/>
          <p:nvPr>
            <p:ph type="title"/>
          </p:nvPr>
        </p:nvSpPr>
        <p:spPr>
          <a:xfrm>
            <a:off x="3657600" y="256814"/>
            <a:ext cx="7924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Case Study Practices</a:t>
            </a:r>
            <a:endParaRPr/>
          </a:p>
        </p:txBody>
      </p:sp>
      <p:sp>
        <p:nvSpPr>
          <p:cNvPr id="561" name="Google Shape;561;p47"/>
          <p:cNvSpPr txBox="1"/>
          <p:nvPr>
            <p:ph idx="1" type="body"/>
          </p:nvPr>
        </p:nvSpPr>
        <p:spPr>
          <a:xfrm>
            <a:off x="609601" y="1600201"/>
            <a:ext cx="10972800" cy="33527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lang="en-US"/>
              <a:t>Practices</a:t>
            </a:r>
            <a:endParaRPr/>
          </a:p>
        </p:txBody>
      </p:sp>
      <p:pic>
        <p:nvPicPr>
          <p:cNvPr descr="Screenshot of the Key Practices section of the annotated case study.  Divisions are to name and define key evidence-based practices that schools will implement in order to achieve their desired outcome(s)." id="562" name="Google Shape;562;p47" title="Case Study Practices"/>
          <p:cNvPicPr preferRelativeResize="0"/>
          <p:nvPr/>
        </p:nvPicPr>
        <p:blipFill rotWithShape="1">
          <a:blip r:embed="rId3">
            <a:alphaModFix/>
          </a:blip>
          <a:srcRect b="0" l="0" r="0" t="0"/>
          <a:stretch/>
        </p:blipFill>
        <p:spPr>
          <a:xfrm>
            <a:off x="1676400" y="2133600"/>
            <a:ext cx="8991600" cy="1828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8"/>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Verdana"/>
              <a:buNone/>
            </a:pPr>
            <a:r>
              <a:rPr lang="en-US"/>
              <a:t>Case Study:  Division’s Practices</a:t>
            </a:r>
            <a:endParaRPr/>
          </a:p>
        </p:txBody>
      </p:sp>
      <p:pic>
        <p:nvPicPr>
          <p:cNvPr descr="Example of evidence-based practices identified by the division to be implemented by schools" id="568" name="Google Shape;568;p48" title="Case Study - Division's Practices"/>
          <p:cNvPicPr preferRelativeResize="0"/>
          <p:nvPr/>
        </p:nvPicPr>
        <p:blipFill rotWithShape="1">
          <a:blip r:embed="rId3">
            <a:alphaModFix/>
          </a:blip>
          <a:srcRect b="0" l="0" r="0" t="0"/>
          <a:stretch/>
        </p:blipFill>
        <p:spPr>
          <a:xfrm>
            <a:off x="2286000" y="1752600"/>
            <a:ext cx="3581400" cy="3733800"/>
          </a:xfrm>
          <a:prstGeom prst="rect">
            <a:avLst/>
          </a:prstGeom>
          <a:noFill/>
          <a:ln>
            <a:noFill/>
          </a:ln>
        </p:spPr>
      </p:pic>
      <p:pic>
        <p:nvPicPr>
          <p:cNvPr descr="This is a continuation of the evidence-based practices identified by the division for schools to implement" id="569" name="Google Shape;569;p48" title="Case Study - Division Practices"/>
          <p:cNvPicPr preferRelativeResize="0"/>
          <p:nvPr/>
        </p:nvPicPr>
        <p:blipFill rotWithShape="1">
          <a:blip r:embed="rId4">
            <a:alphaModFix/>
          </a:blip>
          <a:srcRect b="0" l="0" r="0" t="0"/>
          <a:stretch/>
        </p:blipFill>
        <p:spPr>
          <a:xfrm>
            <a:off x="6070600" y="2895601"/>
            <a:ext cx="3530600" cy="1981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9"/>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t>Case Study:  Practices Action Steps</a:t>
            </a:r>
            <a:endParaRPr/>
          </a:p>
        </p:txBody>
      </p:sp>
      <p:sp>
        <p:nvSpPr>
          <p:cNvPr id="575" name="Google Shape;575;p49"/>
          <p:cNvSpPr txBox="1"/>
          <p:nvPr>
            <p:ph idx="1" type="body"/>
          </p:nvPr>
        </p:nvSpPr>
        <p:spPr>
          <a:xfrm>
            <a:off x="1219200" y="1524001"/>
            <a:ext cx="4777317" cy="650875"/>
          </a:xfrm>
          <a:prstGeom prst="rect">
            <a:avLst/>
          </a:prstGeom>
          <a:solidFill>
            <a:srgbClr val="E8F7EB"/>
          </a:solid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100"/>
              <a:buNone/>
            </a:pPr>
            <a:r>
              <a:rPr lang="en-US"/>
              <a:t>Implementation Action Step</a:t>
            </a:r>
            <a:endParaRPr/>
          </a:p>
        </p:txBody>
      </p:sp>
      <p:pic>
        <p:nvPicPr>
          <p:cNvPr descr="Screenshot from the case study example that shows specific action steps listed by the division for implementing their identified evidence-based practices" id="576" name="Google Shape;576;p49" title="Case Study - Action Steps for Practices"/>
          <p:cNvPicPr preferRelativeResize="0"/>
          <p:nvPr>
            <p:ph idx="2" type="body"/>
          </p:nvPr>
        </p:nvPicPr>
        <p:blipFill rotWithShape="1">
          <a:blip r:embed="rId3">
            <a:alphaModFix/>
          </a:blip>
          <a:srcRect b="0" l="0" r="0" t="0"/>
          <a:stretch/>
        </p:blipFill>
        <p:spPr>
          <a:xfrm>
            <a:off x="1981200" y="2174876"/>
            <a:ext cx="4040188" cy="3463925"/>
          </a:xfrm>
          <a:prstGeom prst="rect">
            <a:avLst/>
          </a:prstGeom>
          <a:noFill/>
          <a:ln>
            <a:noFill/>
          </a:ln>
        </p:spPr>
      </p:pic>
      <p:sp>
        <p:nvSpPr>
          <p:cNvPr id="577" name="Google Shape;577;p49"/>
          <p:cNvSpPr txBox="1"/>
          <p:nvPr>
            <p:ph idx="3" type="body"/>
          </p:nvPr>
        </p:nvSpPr>
        <p:spPr>
          <a:xfrm>
            <a:off x="6807200" y="1535113"/>
            <a:ext cx="4775200" cy="639762"/>
          </a:xfrm>
          <a:prstGeom prst="rect">
            <a:avLst/>
          </a:prstGeom>
          <a:solidFill>
            <a:srgbClr val="E8F7EB"/>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100"/>
              <a:buNone/>
            </a:pPr>
            <a:r>
              <a:rPr lang="en-US"/>
              <a:t>Who?  By When?</a:t>
            </a:r>
            <a:endParaRPr/>
          </a:p>
        </p:txBody>
      </p:sp>
      <p:pic>
        <p:nvPicPr>
          <p:cNvPr descr="Screenshot from the case study example showing the due date for each action step and who is responsible for overseeing it" id="578" name="Google Shape;578;p49" title="Case Study - Action Steps for Practices"/>
          <p:cNvPicPr preferRelativeResize="0"/>
          <p:nvPr>
            <p:ph idx="4" type="body"/>
          </p:nvPr>
        </p:nvPicPr>
        <p:blipFill rotWithShape="1">
          <a:blip r:embed="rId4">
            <a:alphaModFix/>
          </a:blip>
          <a:srcRect b="0" l="0" r="0" t="0"/>
          <a:stretch/>
        </p:blipFill>
        <p:spPr>
          <a:xfrm>
            <a:off x="6172200" y="2174876"/>
            <a:ext cx="4038600" cy="34639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0"/>
          <p:cNvSpPr txBox="1"/>
          <p:nvPr>
            <p:ph type="title"/>
          </p:nvPr>
        </p:nvSpPr>
        <p:spPr>
          <a:xfrm>
            <a:off x="3657600" y="256814"/>
            <a:ext cx="7924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Case Study Systems</a:t>
            </a:r>
            <a:endParaRPr/>
          </a:p>
        </p:txBody>
      </p:sp>
      <p:pic>
        <p:nvPicPr>
          <p:cNvPr descr="Screenshot from the case study explaining what division teams need to do when identifying Key Systems that will be put in place to support the staff in building their capacity to implement the selected evidence-based practices with fidelty" id="585" name="Google Shape;585;p50" title="Case Study - Systems"/>
          <p:cNvPicPr preferRelativeResize="0"/>
          <p:nvPr/>
        </p:nvPicPr>
        <p:blipFill rotWithShape="1">
          <a:blip r:embed="rId3">
            <a:alphaModFix/>
          </a:blip>
          <a:srcRect b="0" l="0" r="0" t="0"/>
          <a:stretch/>
        </p:blipFill>
        <p:spPr>
          <a:xfrm>
            <a:off x="1788042" y="1399814"/>
            <a:ext cx="8575158" cy="3553186"/>
          </a:xfrm>
          <a:prstGeom prst="rect">
            <a:avLst/>
          </a:prstGeom>
          <a:noFill/>
          <a:ln>
            <a:noFill/>
          </a:ln>
        </p:spPr>
      </p:pic>
      <p:sp>
        <p:nvSpPr>
          <p:cNvPr id="586" name="Google Shape;586;p50"/>
          <p:cNvSpPr txBox="1"/>
          <p:nvPr>
            <p:ph idx="1" type="body"/>
          </p:nvPr>
        </p:nvSpPr>
        <p:spPr>
          <a:xfrm>
            <a:off x="609600" y="1600201"/>
            <a:ext cx="10972800" cy="33528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1"/>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t>Case Study:  Division’s Systems Support</a:t>
            </a:r>
            <a:endParaRPr/>
          </a:p>
        </p:txBody>
      </p:sp>
      <p:pic>
        <p:nvPicPr>
          <p:cNvPr descr="Screenshot from the case study listing two systems components identified by the division to support staff" id="592" name="Google Shape;592;p51" title="Case Study - Division Systems Support "/>
          <p:cNvPicPr preferRelativeResize="0"/>
          <p:nvPr/>
        </p:nvPicPr>
        <p:blipFill rotWithShape="1">
          <a:blip r:embed="rId3">
            <a:alphaModFix/>
          </a:blip>
          <a:srcRect b="0" l="0" r="0" t="0"/>
          <a:stretch/>
        </p:blipFill>
        <p:spPr>
          <a:xfrm>
            <a:off x="1981200" y="1584434"/>
            <a:ext cx="8077200" cy="512116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2"/>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t>Case Study:  Division’s Systems Support</a:t>
            </a:r>
            <a:endParaRPr/>
          </a:p>
        </p:txBody>
      </p:sp>
      <p:sp>
        <p:nvSpPr>
          <p:cNvPr id="598" name="Google Shape;598;p52"/>
          <p:cNvSpPr txBox="1"/>
          <p:nvPr>
            <p:ph idx="1" type="body"/>
          </p:nvPr>
        </p:nvSpPr>
        <p:spPr>
          <a:xfrm>
            <a:off x="1219200" y="1524001"/>
            <a:ext cx="4777317" cy="650875"/>
          </a:xfrm>
          <a:prstGeom prst="rect">
            <a:avLst/>
          </a:prstGeom>
          <a:solidFill>
            <a:srgbClr val="E8F7EB"/>
          </a:solid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100"/>
              <a:buNone/>
            </a:pPr>
            <a:r>
              <a:rPr lang="en-US"/>
              <a:t>Implementation Action Steps</a:t>
            </a:r>
            <a:endParaRPr/>
          </a:p>
        </p:txBody>
      </p:sp>
      <p:pic>
        <p:nvPicPr>
          <p:cNvPr descr="Screenshot from the case study listing implementation action steps for the identified systems components" id="599" name="Google Shape;599;p52" title="Case Study - Division Systems Support"/>
          <p:cNvPicPr preferRelativeResize="0"/>
          <p:nvPr>
            <p:ph idx="2" type="body"/>
          </p:nvPr>
        </p:nvPicPr>
        <p:blipFill rotWithShape="1">
          <a:blip r:embed="rId3">
            <a:alphaModFix/>
          </a:blip>
          <a:srcRect b="0" l="0" r="0" t="0"/>
          <a:stretch/>
        </p:blipFill>
        <p:spPr>
          <a:xfrm>
            <a:off x="716756" y="3217069"/>
            <a:ext cx="5172075" cy="1866900"/>
          </a:xfrm>
          <a:prstGeom prst="rect">
            <a:avLst/>
          </a:prstGeom>
          <a:noFill/>
          <a:ln>
            <a:noFill/>
          </a:ln>
        </p:spPr>
      </p:pic>
      <p:sp>
        <p:nvSpPr>
          <p:cNvPr id="600" name="Google Shape;600;p52"/>
          <p:cNvSpPr txBox="1"/>
          <p:nvPr>
            <p:ph idx="3" type="body"/>
          </p:nvPr>
        </p:nvSpPr>
        <p:spPr>
          <a:xfrm>
            <a:off x="6807200" y="1535113"/>
            <a:ext cx="4775200" cy="639762"/>
          </a:xfrm>
          <a:prstGeom prst="rect">
            <a:avLst/>
          </a:prstGeom>
          <a:solidFill>
            <a:srgbClr val="E8F7EB"/>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100"/>
              <a:buNone/>
            </a:pPr>
            <a:r>
              <a:rPr lang="en-US"/>
              <a:t>Who?  By When?</a:t>
            </a:r>
            <a:endParaRPr/>
          </a:p>
        </p:txBody>
      </p:sp>
      <p:pic>
        <p:nvPicPr>
          <p:cNvPr descr="Screenshot from the case study showing who is responsible to overseeing completion of each action step and its due date" id="601" name="Google Shape;601;p52" title="Case Study - Division Systems Support"/>
          <p:cNvPicPr preferRelativeResize="0"/>
          <p:nvPr>
            <p:ph idx="4" type="body"/>
          </p:nvPr>
        </p:nvPicPr>
        <p:blipFill rotWithShape="1">
          <a:blip r:embed="rId4">
            <a:alphaModFix/>
          </a:blip>
          <a:srcRect b="0" l="0" r="0" t="0"/>
          <a:stretch/>
        </p:blipFill>
        <p:spPr>
          <a:xfrm>
            <a:off x="6172201" y="2174875"/>
            <a:ext cx="4038599" cy="3844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Picture of the VTSS Implementation Matrix that shows the relationship between outcomes, which are the division's goals; data, which supports decision making; practices, which support students; and systems, which support staff" id="263" name="Google Shape;263;p5" title="VTSS Implementation Matrix"/>
          <p:cNvPicPr preferRelativeResize="0"/>
          <p:nvPr>
            <p:ph idx="1" type="body"/>
          </p:nvPr>
        </p:nvPicPr>
        <p:blipFill rotWithShape="1">
          <a:blip r:embed="rId3">
            <a:alphaModFix/>
          </a:blip>
          <a:srcRect b="0" l="0" r="0" t="0"/>
          <a:stretch/>
        </p:blipFill>
        <p:spPr>
          <a:xfrm>
            <a:off x="2057720" y="1520264"/>
            <a:ext cx="8000680" cy="4804336"/>
          </a:xfrm>
          <a:prstGeom prst="rect">
            <a:avLst/>
          </a:prstGeom>
          <a:noFill/>
          <a:ln>
            <a:noFill/>
          </a:ln>
        </p:spPr>
      </p:pic>
      <p:sp>
        <p:nvSpPr>
          <p:cNvPr id="264" name="Google Shape;264;p5"/>
          <p:cNvSpPr txBox="1"/>
          <p:nvPr>
            <p:ph type="title"/>
          </p:nvPr>
        </p:nvSpPr>
        <p:spPr>
          <a:xfrm>
            <a:off x="304801" y="228600"/>
            <a:ext cx="11582399"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solidFill>
                  <a:schemeClr val="dk1"/>
                </a:solidFill>
              </a:rPr>
              <a:t>VTSS Implementation Matrix</a:t>
            </a:r>
            <a:endParaRPr>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3"/>
          <p:cNvSpPr txBox="1"/>
          <p:nvPr>
            <p:ph type="title"/>
          </p:nvPr>
        </p:nvSpPr>
        <p:spPr>
          <a:xfrm>
            <a:off x="3657600" y="256814"/>
            <a:ext cx="7924800" cy="1143000"/>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Verdana"/>
              <a:buNone/>
            </a:pPr>
            <a:r>
              <a:rPr lang="en-US"/>
              <a:t>Case Study Progress Monitoring</a:t>
            </a:r>
            <a:endParaRPr/>
          </a:p>
        </p:txBody>
      </p:sp>
      <p:sp>
        <p:nvSpPr>
          <p:cNvPr id="607" name="Google Shape;607;p53"/>
          <p:cNvSpPr txBox="1"/>
          <p:nvPr>
            <p:ph idx="1" type="body"/>
          </p:nvPr>
        </p:nvSpPr>
        <p:spPr>
          <a:xfrm>
            <a:off x="609601" y="1600201"/>
            <a:ext cx="10972800" cy="33527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rPr lang="en-US"/>
              <a:t>Progress Monitoring</a:t>
            </a:r>
            <a:endParaRPr/>
          </a:p>
          <a:p>
            <a:pPr indent="0" lvl="0" marL="0" rtl="0" algn="l">
              <a:spcBef>
                <a:spcPts val="560"/>
              </a:spcBef>
              <a:spcAft>
                <a:spcPts val="0"/>
              </a:spcAft>
              <a:buClr>
                <a:schemeClr val="dk1"/>
              </a:buClr>
              <a:buSzPts val="2800"/>
              <a:buNone/>
            </a:pPr>
            <a:r>
              <a:t/>
            </a:r>
            <a:endParaRPr/>
          </a:p>
        </p:txBody>
      </p:sp>
      <p:sp>
        <p:nvSpPr>
          <p:cNvPr id="608" name="Google Shape;608;p53"/>
          <p:cNvSpPr txBox="1"/>
          <p:nvPr/>
        </p:nvSpPr>
        <p:spPr>
          <a:xfrm>
            <a:off x="2091906" y="2122438"/>
            <a:ext cx="8382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E85818"/>
                </a:solidFill>
                <a:latin typeface="Verdana"/>
                <a:ea typeface="Verdana"/>
                <a:cs typeface="Verdana"/>
                <a:sym typeface="Verdana"/>
              </a:rPr>
              <a:t>Data/Progress Monitoring: Did we do what we said we would do? With fidelity? Outcomes? Are we making progress? </a:t>
            </a:r>
            <a:endParaRPr/>
          </a:p>
          <a:p>
            <a:pPr indent="0" lvl="0" marL="0" marR="0" rtl="0" algn="l">
              <a:spcBef>
                <a:spcPts val="0"/>
              </a:spcBef>
              <a:spcAft>
                <a:spcPts val="0"/>
              </a:spcAft>
              <a:buNone/>
            </a:pPr>
            <a:r>
              <a:rPr lang="en-US" sz="3600">
                <a:solidFill>
                  <a:srgbClr val="E85818"/>
                </a:solidFill>
                <a:latin typeface="Verdana"/>
                <a:ea typeface="Verdana"/>
                <a:cs typeface="Verdana"/>
                <a:sym typeface="Verdana"/>
              </a:rPr>
              <a:t>Did it work?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4"/>
          <p:cNvSpPr txBox="1"/>
          <p:nvPr>
            <p:ph type="title"/>
          </p:nvPr>
        </p:nvSpPr>
        <p:spPr>
          <a:xfrm>
            <a:off x="609600" y="274638"/>
            <a:ext cx="10972800"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Verdana"/>
              <a:buNone/>
            </a:pPr>
            <a:r>
              <a:rPr lang="en-US" sz="3600"/>
              <a:t>Case Study:  Division’s Progress Monitoring</a:t>
            </a:r>
            <a:endParaRPr sz="3600"/>
          </a:p>
        </p:txBody>
      </p:sp>
      <p:pic>
        <p:nvPicPr>
          <p:cNvPr descr="Screenshot from the case study listing how the division will measure fidelity of implementation and the impact on identified outcomes" id="614" name="Google Shape;614;p54" title="Case Study - Progress Monitoring"/>
          <p:cNvPicPr preferRelativeResize="0"/>
          <p:nvPr/>
        </p:nvPicPr>
        <p:blipFill rotWithShape="1">
          <a:blip r:embed="rId3">
            <a:alphaModFix/>
          </a:blip>
          <a:srcRect b="0" l="-1430" r="1429" t="0"/>
          <a:stretch/>
        </p:blipFill>
        <p:spPr>
          <a:xfrm>
            <a:off x="1449450" y="1808502"/>
            <a:ext cx="9144000" cy="25145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5"/>
          <p:cNvSpPr txBox="1"/>
          <p:nvPr>
            <p:ph type="title"/>
          </p:nvPr>
        </p:nvSpPr>
        <p:spPr>
          <a:xfrm>
            <a:off x="2895600" y="274638"/>
            <a:ext cx="6324600" cy="563562"/>
          </a:xfrm>
          <a:prstGeom prst="rect">
            <a:avLst/>
          </a:prstGeom>
          <a:solidFill>
            <a:srgbClr val="A9DCF2">
              <a:alpha val="67843"/>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Verdana"/>
              <a:buNone/>
            </a:pPr>
            <a:r>
              <a:rPr lang="en-US" sz="3200"/>
              <a:t>Let’s Put It All Together</a:t>
            </a:r>
            <a:endParaRPr sz="3200"/>
          </a:p>
        </p:txBody>
      </p:sp>
      <p:pic>
        <p:nvPicPr>
          <p:cNvPr descr="Picture of the blank Implementation Plan template for teams to use when mapping out action steps towards full implementation with sustainability&#10;" id="621" name="Google Shape;621;p55" title="Implementation Plan-DIDM"/>
          <p:cNvPicPr preferRelativeResize="0"/>
          <p:nvPr/>
        </p:nvPicPr>
        <p:blipFill rotWithShape="1">
          <a:blip r:embed="rId3">
            <a:alphaModFix/>
          </a:blip>
          <a:srcRect b="0" l="0" r="0" t="0"/>
          <a:stretch/>
        </p:blipFill>
        <p:spPr>
          <a:xfrm>
            <a:off x="759125" y="838200"/>
            <a:ext cx="9146875" cy="6019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56"/>
          <p:cNvSpPr txBox="1"/>
          <p:nvPr>
            <p:ph type="title"/>
          </p:nvPr>
        </p:nvSpPr>
        <p:spPr>
          <a:xfrm>
            <a:off x="1219201" y="273050"/>
            <a:ext cx="3401484" cy="1162050"/>
          </a:xfrm>
          <a:prstGeom prst="rect">
            <a:avLst/>
          </a:prstGeom>
          <a:solidFill>
            <a:schemeClr val="lt1"/>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Verdana"/>
              <a:buNone/>
            </a:pPr>
            <a:r>
              <a:rPr lang="en-US"/>
              <a:t>HOMEWORK</a:t>
            </a:r>
            <a:endParaRPr/>
          </a:p>
        </p:txBody>
      </p:sp>
      <p:sp>
        <p:nvSpPr>
          <p:cNvPr id="628" name="Google Shape;628;p56"/>
          <p:cNvSpPr txBox="1"/>
          <p:nvPr>
            <p:ph idx="1" type="body"/>
          </p:nvPr>
        </p:nvSpPr>
        <p:spPr>
          <a:xfrm>
            <a:off x="4766733" y="273051"/>
            <a:ext cx="6815667" cy="5853113"/>
          </a:xfrm>
          <a:prstGeom prst="rect">
            <a:avLst/>
          </a:prstGeom>
          <a:solidFill>
            <a:schemeClr val="lt1"/>
          </a:solidFill>
          <a:ln cap="flat" cmpd="sng" w="38100">
            <a:solidFill>
              <a:schemeClr val="accent5"/>
            </a:solidFill>
            <a:prstDash val="dash"/>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During the next session (Session B on December 3</a:t>
            </a:r>
            <a:r>
              <a:rPr baseline="30000" lang="en-US"/>
              <a:t>rd</a:t>
            </a:r>
            <a:r>
              <a:rPr lang="en-US"/>
              <a:t> OR 5</a:t>
            </a:r>
            <a:r>
              <a:rPr baseline="30000" lang="en-US"/>
              <a:t>th</a:t>
            </a:r>
            <a:r>
              <a:rPr lang="en-US"/>
              <a:t>), we will: </a:t>
            </a:r>
            <a:endParaRPr/>
          </a:p>
          <a:p>
            <a:pPr indent="-342900" lvl="0" marL="342900" rtl="0" algn="l">
              <a:spcBef>
                <a:spcPts val="640"/>
              </a:spcBef>
              <a:spcAft>
                <a:spcPts val="0"/>
              </a:spcAft>
              <a:buClr>
                <a:schemeClr val="dk1"/>
              </a:buClr>
              <a:buSzPts val="3200"/>
              <a:buChar char="•"/>
            </a:pPr>
            <a:r>
              <a:rPr lang="en-US"/>
              <a:t>Apply the established DIDM process to your area of concern for practice and reflection.</a:t>
            </a:r>
            <a:endParaRPr/>
          </a:p>
          <a:p>
            <a:pPr indent="-285750" lvl="1" marL="742950" rtl="0" algn="l">
              <a:spcBef>
                <a:spcPts val="560"/>
              </a:spcBef>
              <a:spcAft>
                <a:spcPts val="0"/>
              </a:spcAft>
              <a:buClr>
                <a:schemeClr val="dk1"/>
              </a:buClr>
              <a:buSzPts val="2800"/>
              <a:buChar char="–"/>
            </a:pPr>
            <a:r>
              <a:rPr lang="en-US"/>
              <a:t>Your division will be your case study. </a:t>
            </a:r>
            <a:endParaRPr/>
          </a:p>
          <a:p>
            <a:pPr indent="-139700" lvl="0" marL="342900" rtl="0" algn="l">
              <a:spcBef>
                <a:spcPts val="640"/>
              </a:spcBef>
              <a:spcAft>
                <a:spcPts val="0"/>
              </a:spcAft>
              <a:buClr>
                <a:schemeClr val="dk1"/>
              </a:buClr>
              <a:buSzPts val="3200"/>
              <a:buNone/>
            </a:pPr>
            <a:r>
              <a:t/>
            </a:r>
            <a:endParaRPr/>
          </a:p>
        </p:txBody>
      </p:sp>
      <p:sp>
        <p:nvSpPr>
          <p:cNvPr id="629" name="Google Shape;629;p56"/>
          <p:cNvSpPr txBox="1"/>
          <p:nvPr>
            <p:ph idx="2" type="body"/>
          </p:nvPr>
        </p:nvSpPr>
        <p:spPr>
          <a:xfrm>
            <a:off x="1122219" y="1582738"/>
            <a:ext cx="3008313" cy="4691063"/>
          </a:xfrm>
          <a:prstGeom prst="rect">
            <a:avLst/>
          </a:prstGeom>
          <a:solidFill>
            <a:srgbClr val="E8F7EB"/>
          </a:solid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960"/>
              <a:buNone/>
            </a:pPr>
            <a:r>
              <a:rPr lang="en-US" sz="2960"/>
              <a:t>Bring data on an area of concern for your division. The data should have charts, graphs or other easy to read reports for the team to make decisions.</a:t>
            </a:r>
            <a:endParaRPr/>
          </a:p>
          <a:p>
            <a:pPr indent="0" lvl="0" marL="0" rtl="0" algn="l">
              <a:lnSpc>
                <a:spcPct val="80000"/>
              </a:lnSpc>
              <a:spcBef>
                <a:spcPts val="444"/>
              </a:spcBef>
              <a:spcAft>
                <a:spcPts val="0"/>
              </a:spcAft>
              <a:buClr>
                <a:schemeClr val="dk1"/>
              </a:buClr>
              <a:buSzPts val="2220"/>
              <a:buNone/>
            </a:pPr>
            <a:r>
              <a:t/>
            </a:r>
            <a:endParaRPr sz="222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5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t>QUESTIONS???</a:t>
            </a:r>
            <a:endParaRPr/>
          </a:p>
        </p:txBody>
      </p:sp>
      <p:sp>
        <p:nvSpPr>
          <p:cNvPr id="635" name="Google Shape;635;p5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59"/>
          <p:cNvSpPr txBox="1"/>
          <p:nvPr>
            <p:ph type="title"/>
          </p:nvPr>
        </p:nvSpPr>
        <p:spPr>
          <a:xfrm>
            <a:off x="3657600" y="4800600"/>
            <a:ext cx="6047317" cy="566738"/>
          </a:xfrm>
          <a:prstGeom prst="rect">
            <a:avLst/>
          </a:prstGeom>
          <a:solidFill>
            <a:schemeClr val="lt1"/>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Verdana"/>
              <a:buNone/>
            </a:pPr>
            <a:r>
              <a:rPr lang="en-US"/>
              <a:t>See You Soon!</a:t>
            </a:r>
            <a:endParaRPr/>
          </a:p>
        </p:txBody>
      </p:sp>
      <p:pic>
        <p:nvPicPr>
          <p:cNvPr descr="The words THANK YOU" id="641" name="Google Shape;641;p59" title="THANK YOU"/>
          <p:cNvPicPr preferRelativeResize="0"/>
          <p:nvPr>
            <p:ph idx="2" type="pic"/>
          </p:nvPr>
        </p:nvPicPr>
        <p:blipFill rotWithShape="1">
          <a:blip r:embed="rId3">
            <a:alphaModFix/>
          </a:blip>
          <a:srcRect b="10267" l="0" r="0" t="10268"/>
          <a:stretch/>
        </p:blipFill>
        <p:spPr>
          <a:xfrm>
            <a:off x="2389717" y="612775"/>
            <a:ext cx="7315200" cy="4114800"/>
          </a:xfrm>
          <a:prstGeom prst="rect">
            <a:avLst/>
          </a:prstGeom>
          <a:solidFill>
            <a:schemeClr val="lt1"/>
          </a:solidFill>
          <a:ln cap="flat" cmpd="sng" w="57150">
            <a:solidFill>
              <a:schemeClr val="accent5"/>
            </a:solidFill>
            <a:prstDash val="dash"/>
            <a:round/>
            <a:headEnd len="sm" w="sm" type="none"/>
            <a:tailEnd len="sm" w="sm" type="none"/>
          </a:ln>
        </p:spPr>
      </p:pic>
      <p:sp>
        <p:nvSpPr>
          <p:cNvPr id="642" name="Google Shape;642;p59"/>
          <p:cNvSpPr txBox="1"/>
          <p:nvPr>
            <p:ph idx="1" type="body"/>
          </p:nvPr>
        </p:nvSpPr>
        <p:spPr>
          <a:xfrm>
            <a:off x="2438400" y="5368925"/>
            <a:ext cx="7266517" cy="804862"/>
          </a:xfrm>
          <a:prstGeom prst="rect">
            <a:avLst/>
          </a:prstGeom>
          <a:solidFill>
            <a:srgbClr val="E5E5E5"/>
          </a:solid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sz="2500"/>
              <a:t>Please remember to fill out the evaluations.</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Graphic showing how the division leadership team uses the VTSS Implementation Logic to support the vision of sustainable implementation of a tiered system of support" id="270" name="Google Shape;270;p6" title="Implementation Logic in Practice"/>
          <p:cNvPicPr preferRelativeResize="0"/>
          <p:nvPr>
            <p:ph idx="1" type="body"/>
          </p:nvPr>
        </p:nvPicPr>
        <p:blipFill rotWithShape="1">
          <a:blip r:embed="rId3">
            <a:alphaModFix/>
          </a:blip>
          <a:srcRect b="0" l="0" r="0" t="0"/>
          <a:stretch/>
        </p:blipFill>
        <p:spPr>
          <a:xfrm>
            <a:off x="2171700" y="1524001"/>
            <a:ext cx="7734301" cy="4805779"/>
          </a:xfrm>
          <a:prstGeom prst="rect">
            <a:avLst/>
          </a:prstGeom>
          <a:noFill/>
          <a:ln>
            <a:noFill/>
          </a:ln>
        </p:spPr>
      </p:pic>
      <p:sp>
        <p:nvSpPr>
          <p:cNvPr id="271" name="Google Shape;271;p6"/>
          <p:cNvSpPr txBox="1"/>
          <p:nvPr>
            <p:ph type="title"/>
          </p:nvPr>
        </p:nvSpPr>
        <p:spPr>
          <a:xfrm>
            <a:off x="304801" y="228600"/>
            <a:ext cx="11582399"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solidFill>
                  <a:schemeClr val="dk1"/>
                </a:solidFill>
              </a:rPr>
              <a:t>Implementation Logic in Practice</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Image of the VTSS Implementation Logic showing how data is used to monitor the progress and effectiveness of the practices and systems implemented toward achieving the stated outcomes" id="277" name="Google Shape;277;p7" title="Progress Monitoring"/>
          <p:cNvPicPr preferRelativeResize="0"/>
          <p:nvPr>
            <p:ph idx="1" type="body"/>
          </p:nvPr>
        </p:nvPicPr>
        <p:blipFill rotWithShape="1">
          <a:blip r:embed="rId3">
            <a:alphaModFix/>
          </a:blip>
          <a:srcRect b="0" l="0" r="0" t="0"/>
          <a:stretch/>
        </p:blipFill>
        <p:spPr>
          <a:xfrm>
            <a:off x="2133600" y="1676400"/>
            <a:ext cx="7696200" cy="4632664"/>
          </a:xfrm>
          <a:prstGeom prst="rect">
            <a:avLst/>
          </a:prstGeom>
          <a:noFill/>
          <a:ln>
            <a:noFill/>
          </a:ln>
        </p:spPr>
      </p:pic>
      <p:sp>
        <p:nvSpPr>
          <p:cNvPr id="278" name="Google Shape;278;p7"/>
          <p:cNvSpPr txBox="1"/>
          <p:nvPr>
            <p:ph type="title"/>
          </p:nvPr>
        </p:nvSpPr>
        <p:spPr>
          <a:xfrm>
            <a:off x="304801" y="228600"/>
            <a:ext cx="11582399"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Verdana"/>
              <a:buNone/>
            </a:pPr>
            <a:r>
              <a:rPr lang="en-US">
                <a:solidFill>
                  <a:schemeClr val="dk1"/>
                </a:solidFill>
              </a:rPr>
              <a:t>Progress Monitoring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8"/>
          <p:cNvSpPr txBox="1"/>
          <p:nvPr>
            <p:ph type="title"/>
          </p:nvPr>
        </p:nvSpPr>
        <p:spPr>
          <a:xfrm>
            <a:off x="5181600" y="274638"/>
            <a:ext cx="4572000" cy="1143000"/>
          </a:xfrm>
          <a:prstGeom prst="rect">
            <a:avLst/>
          </a:prstGeom>
          <a:solidFill>
            <a:srgbClr val="A9DCF2">
              <a:alpha val="67843"/>
            </a:srgbClr>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Verdana"/>
              <a:buNone/>
            </a:pPr>
            <a:r>
              <a:rPr lang="en-US" sz="3600"/>
              <a:t>Implementation Matrix 2.A., 2.B.</a:t>
            </a:r>
            <a:endParaRPr sz="3600"/>
          </a:p>
        </p:txBody>
      </p:sp>
      <p:pic>
        <p:nvPicPr>
          <p:cNvPr descr="VTSS LOGO color o-2.jpg&#10;&#10;" id="285" name="Google Shape;285;p8" title="VTSS Logo"/>
          <p:cNvPicPr preferRelativeResize="0"/>
          <p:nvPr/>
        </p:nvPicPr>
        <p:blipFill rotWithShape="1">
          <a:blip r:embed="rId3">
            <a:alphaModFix/>
          </a:blip>
          <a:srcRect b="0" l="0" r="0" t="0"/>
          <a:stretch/>
        </p:blipFill>
        <p:spPr>
          <a:xfrm>
            <a:off x="2438400" y="305729"/>
            <a:ext cx="2438400" cy="1080818"/>
          </a:xfrm>
          <a:prstGeom prst="rect">
            <a:avLst/>
          </a:prstGeom>
          <a:noFill/>
          <a:ln>
            <a:noFill/>
          </a:ln>
        </p:spPr>
      </p:pic>
      <p:pic>
        <p:nvPicPr>
          <p:cNvPr descr="Image of the Data-Informed Decision Making component of the Implementation Matrix" id="286" name="Google Shape;286;p8" title="Implementation Matrix-DIDM"/>
          <p:cNvPicPr preferRelativeResize="0"/>
          <p:nvPr/>
        </p:nvPicPr>
        <p:blipFill rotWithShape="1">
          <a:blip r:embed="rId4">
            <a:alphaModFix/>
          </a:blip>
          <a:srcRect b="0" l="0" r="0" t="0"/>
          <a:stretch/>
        </p:blipFill>
        <p:spPr>
          <a:xfrm>
            <a:off x="1052424" y="1417638"/>
            <a:ext cx="8919712" cy="52419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descr="Implementaiton Matrix 2.C, 5.A.&#10;" id="292" name="Google Shape;292;p9" title="Title"/>
          <p:cNvSpPr txBox="1"/>
          <p:nvPr>
            <p:ph type="title"/>
          </p:nvPr>
        </p:nvSpPr>
        <p:spPr>
          <a:xfrm>
            <a:off x="5148450" y="305713"/>
            <a:ext cx="4572000" cy="1143000"/>
          </a:xfrm>
          <a:prstGeom prst="rect">
            <a:avLst/>
          </a:prstGeom>
          <a:solidFill>
            <a:srgbClr val="A9DCF2">
              <a:alpha val="67450"/>
            </a:srgbClr>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Verdana"/>
              <a:buNone/>
            </a:pPr>
            <a:r>
              <a:rPr lang="en-US" sz="3600"/>
              <a:t>Implementation Matrix 2.C, 5.A</a:t>
            </a:r>
            <a:endParaRPr/>
          </a:p>
        </p:txBody>
      </p:sp>
      <p:pic>
        <p:nvPicPr>
          <p:cNvPr descr="VTSS logo" id="293" name="Google Shape;293;p9" title="VTSS logo"/>
          <p:cNvPicPr preferRelativeResize="0"/>
          <p:nvPr/>
        </p:nvPicPr>
        <p:blipFill rotWithShape="1">
          <a:blip r:embed="rId3">
            <a:alphaModFix/>
          </a:blip>
          <a:srcRect b="0" l="0" r="0" t="0"/>
          <a:stretch/>
        </p:blipFill>
        <p:spPr>
          <a:xfrm>
            <a:off x="2532279" y="305729"/>
            <a:ext cx="2250645" cy="1080818"/>
          </a:xfrm>
          <a:prstGeom prst="rect">
            <a:avLst/>
          </a:prstGeom>
          <a:noFill/>
          <a:ln>
            <a:noFill/>
          </a:ln>
        </p:spPr>
      </p:pic>
      <p:pic>
        <p:nvPicPr>
          <p:cNvPr descr="Matrix grid for 2.C that shows features of Exploration, Installation, Initial Implementation, Full Implementation and Alighnment to Evaluation Tools&#10;&#10;" id="294" name="Google Shape;294;p9" title="matrix 2.C"/>
          <p:cNvPicPr preferRelativeResize="0"/>
          <p:nvPr/>
        </p:nvPicPr>
        <p:blipFill rotWithShape="1">
          <a:blip r:embed="rId4">
            <a:alphaModFix/>
          </a:blip>
          <a:srcRect b="0" l="0" r="0" t="0"/>
          <a:stretch/>
        </p:blipFill>
        <p:spPr>
          <a:xfrm>
            <a:off x="960583" y="1386547"/>
            <a:ext cx="9621318" cy="2983669"/>
          </a:xfrm>
          <a:prstGeom prst="rect">
            <a:avLst/>
          </a:prstGeom>
          <a:noFill/>
          <a:ln>
            <a:noFill/>
          </a:ln>
        </p:spPr>
      </p:pic>
      <p:pic>
        <p:nvPicPr>
          <p:cNvPr descr="Matrix 5A. Grid that shows features , Explotation, Installation, Inital Implmentation, Full Implementation, Alighnment to Evaluation Tools&#10;" id="295" name="Google Shape;295;p9" title="Matrix 5. A."/>
          <p:cNvPicPr preferRelativeResize="0"/>
          <p:nvPr/>
        </p:nvPicPr>
        <p:blipFill rotWithShape="1">
          <a:blip r:embed="rId5">
            <a:alphaModFix/>
          </a:blip>
          <a:srcRect b="0" l="0" r="0" t="0"/>
          <a:stretch/>
        </p:blipFill>
        <p:spPr>
          <a:xfrm>
            <a:off x="1062182" y="4308050"/>
            <a:ext cx="8845465" cy="2538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tss-powerpoint-template-jan 2020">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2020-09-09T20:21:56Z</dcterms:created>
  <dc:creator>Sandra Blankenship</dc:creator>
</cp:coreProperties>
</file>