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c3669bfb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c3669bfb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bc3669bfb1_0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c3669bfb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bc3669bfb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bc3669bfb1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bc3669bfb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bc3669bfb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bc3669bfb1_0_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fb3bd08a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bfb3bd08a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bfb3bd08a7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fb3bd08a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bfb3bd08a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bfb3bd08a7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bfb3bd08a7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bfb3bd08a7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fb3bd08a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fb3bd08a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a picture of this slide.</a:t>
            </a:r>
            <a:endParaRPr/>
          </a:p>
        </p:txBody>
      </p:sp>
      <p:sp>
        <p:nvSpPr>
          <p:cNvPr id="318" name="Google Shape;318;gbfb3bd08a7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bfb3bd08a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bfb3bd08a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bfb3bd08a7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bc3669bfb1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bc3669bfb1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bc3669bfb1_0_2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be3296685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be3296685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be3296685a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fb3bd08a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bfb3bd08a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bfb3bd08a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c3669bfb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c3669bfb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bc3669bfb1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bfb3bd08a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bfb3bd08a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bfb3bd08a7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e329668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e329668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be329668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c3669bfb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bc3669bfb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bc3669bfb1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c3669bfb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bc3669bfb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bc3669bfb1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c3669bfb1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bc3669bfb1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bc3669bfb1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c3669bfb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c3669bfb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20 seconds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We’ve picked up a lot of stuff as we’ve traveled together.  So now we should have some things documented and in place, or have them on our action items with a set completion date.</a:t>
            </a:r>
            <a:endParaRPr/>
          </a:p>
        </p:txBody>
      </p:sp>
      <p:sp>
        <p:nvSpPr>
          <p:cNvPr id="266" name="Google Shape;266;gbc3669bfb1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Decorative Image of Smiling kids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56656"/>
            <a:ext cx="9147018" cy="2849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ne Content">
  <p:cSld name="2_One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8229600" cy="33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p11" descr="Decorative image of college students/professionals around a table" title="Decorative image"/>
          <p:cNvPicPr preferRelativeResize="0"/>
          <p:nvPr/>
        </p:nvPicPr>
        <p:blipFill rotWithShape="1">
          <a:blip r:embed="rId2">
            <a:alphaModFix/>
          </a:blip>
          <a:srcRect t="21433"/>
          <a:stretch/>
        </p:blipFill>
        <p:spPr>
          <a:xfrm>
            <a:off x="1" y="5118100"/>
            <a:ext cx="9144000" cy="17399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2585896" cy="123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33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2"/>
          </p:nvPr>
        </p:nvSpPr>
        <p:spPr>
          <a:xfrm>
            <a:off x="4597399" y="1600200"/>
            <a:ext cx="4038600" cy="33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12" descr="Decorative image of smiling students shoulder-to-shoulder" title="Decorative image"/>
          <p:cNvPicPr preferRelativeResize="0"/>
          <p:nvPr/>
        </p:nvPicPr>
        <p:blipFill rotWithShape="1">
          <a:blip r:embed="rId2">
            <a:alphaModFix/>
          </a:blip>
          <a:srcRect l="237" t="13694"/>
          <a:stretch/>
        </p:blipFill>
        <p:spPr>
          <a:xfrm>
            <a:off x="-1" y="5105400"/>
            <a:ext cx="9144001" cy="17526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101" name="Google Shape;1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2585896" cy="123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" name="Google Shape;109;p13" descr="Decorative image of professionals working around a table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1" cy="2214563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76200"/>
            <a:ext cx="990600" cy="474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" name="Google Shape;118;p14" descr="Decorative image of professionals around a table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1" cy="22145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55789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15" descr="Decorative image of smiling teenagers at a library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1" cy="22145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128" name="Google Shape;1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99" y="34018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6" name="Google Shape;136;p16" descr="Decorative image of smiling professionals around a computer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3997" cy="22145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99" y="34018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1"/>
          </p:nvPr>
        </p:nvSpPr>
        <p:spPr>
          <a:xfrm>
            <a:off x="914400" y="1524000"/>
            <a:ext cx="3582988" cy="650875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3"/>
          </p:nvPr>
        </p:nvSpPr>
        <p:spPr>
          <a:xfrm>
            <a:off x="5105400" y="1535113"/>
            <a:ext cx="3581400" cy="639762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4"/>
          </p:nvPr>
        </p:nvSpPr>
        <p:spPr>
          <a:xfrm>
            <a:off x="4648200" y="2174875"/>
            <a:ext cx="40386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457200" y="1524000"/>
            <a:ext cx="457200" cy="65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4648200" y="1524000"/>
            <a:ext cx="457200" cy="65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No_VTSS">
  <p:cSld name="1_Blank_No_VTSS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Decorative image of kids smiling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3765"/>
            <a:ext cx="9147018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2551113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457200" y="273362"/>
            <a:ext cx="457200" cy="1161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2743200" y="4800600"/>
            <a:ext cx="4535488" cy="566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22"/>
          <p:cNvSpPr/>
          <p:nvPr/>
        </p:nvSpPr>
        <p:spPr>
          <a:xfrm>
            <a:off x="1828800" y="4800600"/>
            <a:ext cx="914400" cy="609600"/>
          </a:xfrm>
          <a:prstGeom prst="rect">
            <a:avLst/>
          </a:prstGeom>
          <a:solidFill>
            <a:srgbClr val="A9DC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1828800" y="5368925"/>
            <a:ext cx="5449888" cy="80486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 descr="Decorative image of teenage students sitting around a table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73765"/>
            <a:ext cx="9147016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" descr="Decorative image of professionals around a computer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73765"/>
            <a:ext cx="9147016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 descr="Decorative image of smiling professionals" title="Decorative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6854"/>
            <a:ext cx="9147018" cy="276911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ctrTitle"/>
          </p:nvPr>
        </p:nvSpPr>
        <p:spPr>
          <a:xfrm>
            <a:off x="928464" y="1600200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>
            <a:off x="1348319" y="34290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600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  <a:defRPr sz="4000">
                <a:solidFill>
                  <a:srgbClr val="10577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3977" y="6277285"/>
            <a:ext cx="1092200" cy="523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ne Content">
  <p:cSld name="1_One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8153400" cy="33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9" descr="Decorative image of smiling kids" title="Decorative image"/>
          <p:cNvPicPr preferRelativeResize="0"/>
          <p:nvPr/>
        </p:nvPicPr>
        <p:blipFill rotWithShape="1">
          <a:blip r:embed="rId2">
            <a:alphaModFix/>
          </a:blip>
          <a:srcRect l="237" t="13694"/>
          <a:stretch/>
        </p:blipFill>
        <p:spPr>
          <a:xfrm>
            <a:off x="-1" y="5105400"/>
            <a:ext cx="9144001" cy="17526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2590800" cy="124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One Content">
  <p:cSld name="3_One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33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0" descr="Decorative image of professionals around a computer" title="Decorative image"/>
          <p:cNvPicPr preferRelativeResize="0"/>
          <p:nvPr/>
        </p:nvPicPr>
        <p:blipFill rotWithShape="1">
          <a:blip r:embed="rId2">
            <a:alphaModFix/>
          </a:blip>
          <a:srcRect t="5950" b="16056"/>
          <a:stretch/>
        </p:blipFill>
        <p:spPr>
          <a:xfrm>
            <a:off x="0" y="5130800"/>
            <a:ext cx="9144000" cy="17272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52400"/>
            <a:ext cx="2585896" cy="123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7843"/>
            </a:schemeClr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</a:pPr>
            <a:r>
              <a:rPr lang="en-US"/>
              <a:t>Strand 1: DIDM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</a:pPr>
            <a:r>
              <a:rPr lang="en-US"/>
              <a:t>March 11, 2021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1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 Our Data Journey: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A Stop Along the Way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body" idx="1"/>
          </p:nvPr>
        </p:nvSpPr>
        <p:spPr>
          <a:xfrm>
            <a:off x="228600" y="1099127"/>
            <a:ext cx="8686800" cy="48444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  <a:tabLst>
                <a:tab pos="3140075" algn="l"/>
              </a:tabLst>
            </a:pPr>
            <a:r>
              <a:rPr lang="en-US" sz="2000" b="1" i="1" dirty="0"/>
              <a:t>Division Initiative Map</a:t>
            </a:r>
            <a:r>
              <a:rPr lang="en-US" sz="2000" dirty="0"/>
              <a:t>:  includes the implementation pieces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  <a:tabLst>
                <a:tab pos="3140075" algn="l"/>
              </a:tabLst>
            </a:pPr>
            <a:r>
              <a:rPr lang="en-US" sz="2000" b="1" i="1" dirty="0"/>
              <a:t>Data Dashboard</a:t>
            </a:r>
            <a:r>
              <a:rPr lang="en-US" sz="2000" dirty="0"/>
              <a:t>: data selected from assessment inventory, integrated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  <a:tabLst>
                <a:tab pos="3140075" algn="l"/>
              </a:tabLst>
            </a:pPr>
            <a:r>
              <a:rPr lang="en-US" sz="2000" b="1" i="1" dirty="0"/>
              <a:t>DIDM Process</a:t>
            </a:r>
            <a:r>
              <a:rPr lang="en-US" sz="2000" dirty="0"/>
              <a:t>: in place today! how we think about problem solving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  <a:tabLst>
                <a:tab pos="3140075" algn="l"/>
              </a:tabLst>
            </a:pPr>
            <a:r>
              <a:rPr lang="en-US" sz="2000" b="1" i="1" dirty="0"/>
              <a:t>EBP Selection Tool</a:t>
            </a:r>
            <a:r>
              <a:rPr lang="en-US" sz="2000" dirty="0"/>
              <a:t>: how to determine what to invest in, whether it is a fit; also a way to examine if your current practices remain a fit</a:t>
            </a:r>
            <a:endParaRPr sz="2000" dirty="0"/>
          </a:p>
          <a:p>
            <a:pPr lvl="0" indent="-4572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00000"/>
              <a:buAutoNum type="arabicPeriod"/>
              <a:tabLst>
                <a:tab pos="3140075" algn="l"/>
              </a:tabLst>
            </a:pPr>
            <a:r>
              <a:rPr lang="en-US" sz="2000" b="1" i="1" dirty="0"/>
              <a:t>Meeting Structures</a:t>
            </a:r>
            <a:r>
              <a:rPr lang="en-US" sz="2000" dirty="0"/>
              <a:t>:  how to build on what we have in preparation for Strand 2 - moving from solely behavior teams to alignment of teams which includes </a:t>
            </a:r>
            <a:r>
              <a:rPr lang="en-US" sz="2000" b="1" dirty="0">
                <a:solidFill>
                  <a:srgbClr val="FF0000"/>
                </a:solidFill>
              </a:rPr>
              <a:t>agendas and plans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228600" y="154713"/>
            <a:ext cx="8686800" cy="76892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Deliverables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Today’s Journey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Calibri"/>
              <a:buAutoNum type="arabicPeriod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Self- assess progress with action items within the implementation plan to provide division leadership team(s) and building level teams with access to an integrated data dashboard (DCA #14 and 19; IM 2.A) that includes fidelity AND student outcome data (IM 6.A and 6.B).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Calibri"/>
              <a:buAutoNum type="arabicPeriod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Practice a clear process for data-informed decision making with a focus on teaching and learning (DCA #15; IM 2.B) using their own data.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300"/>
              <a:buFont typeface="Calibri"/>
              <a:buAutoNum type="arabicPeriod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Present a “problem of practice” to the group, soliciting help from “critical friends” to strengthen the work of the division.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4900" dirty="0"/>
          </a:p>
        </p:txBody>
      </p:sp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Learning Intentions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Division </a:t>
            </a:r>
            <a:r>
              <a:rPr lang="en-US" dirty="0" smtClean="0">
                <a:solidFill>
                  <a:srgbClr val="000000"/>
                </a:solidFill>
              </a:rPr>
              <a:t>Spotlight 1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293" name="Google Shape;293;p37" title="Spotlit St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650" y="1600200"/>
            <a:ext cx="5132700" cy="43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</a:rPr>
              <a:t>Critical Friends</a:t>
            </a:r>
            <a:endParaRPr/>
          </a:p>
        </p:txBody>
      </p:sp>
      <p:sp>
        <p:nvSpPr>
          <p:cNvPr id="300" name="Google Shape;300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 us on the journey to greatness!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 title="Stude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28" y="550719"/>
            <a:ext cx="7968836" cy="51338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of Friends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Critical Friends</a:t>
            </a:r>
            <a:endParaRPr/>
          </a:p>
        </p:txBody>
      </p:sp>
      <p:sp>
        <p:nvSpPr>
          <p:cNvPr id="312" name="Google Shape;312;p4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335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 b="1"/>
              <a:t>BreakOut Room </a:t>
            </a:r>
            <a:endParaRPr sz="2000" b="1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2 minutes for each presentation</a:t>
            </a:r>
            <a:endParaRPr sz="20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3 minutes for participants to ask each presenter </a:t>
            </a:r>
            <a:endParaRPr sz="20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-Clarifying Questions</a:t>
            </a:r>
            <a:endParaRPr sz="20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- Offer Warm Feedback</a:t>
            </a:r>
            <a:endParaRPr sz="20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- Suggestions and ideas</a:t>
            </a:r>
            <a:endParaRPr sz="20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700"/>
              <a:t> </a:t>
            </a:r>
            <a:endParaRPr sz="1700"/>
          </a:p>
          <a:p>
            <a:pPr marL="0" lvl="0" indent="0" algn="l" rtl="0">
              <a:lnSpc>
                <a:spcPct val="105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0"/>
          <p:cNvSpPr txBox="1">
            <a:spLocks noGrp="1"/>
          </p:cNvSpPr>
          <p:nvPr>
            <p:ph type="body" idx="2"/>
          </p:nvPr>
        </p:nvSpPr>
        <p:spPr>
          <a:xfrm>
            <a:off x="4597399" y="1600200"/>
            <a:ext cx="4038600" cy="335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40" descr="Critics - &#10;Find your flaws&#10;Want to win&#10;Hold you back&#10;WIll change your mood&#10;Will make you swear&#10;Bottom line: DARK CLOUD&#10;Critical Friends - &#10;See your strengths&#10;Want to help&#10;Move you forward&#10;Can change your mind&#10;Can make you smile&#10;Bobttom line: SILVER LINING" title="Note sheet outlining types of critical frien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0" y="1692825"/>
            <a:ext cx="4038602" cy="31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76892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Critical Friends Protocol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1"/>
          </p:nvPr>
        </p:nvSpPr>
        <p:spPr>
          <a:xfrm>
            <a:off x="457201" y="1174173"/>
            <a:ext cx="8229600" cy="49980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/>
              <a:t>Presenter (2 min</a:t>
            </a:r>
            <a:r>
              <a:rPr lang="en-US" sz="2100" b="1" dirty="0" smtClean="0"/>
              <a:t>.):</a:t>
            </a:r>
            <a:r>
              <a:rPr lang="en-US" sz="2100" dirty="0"/>
              <a:t> </a:t>
            </a:r>
            <a:r>
              <a:rPr lang="en-US" sz="2100" dirty="0" smtClean="0"/>
              <a:t>Read </a:t>
            </a:r>
            <a:r>
              <a:rPr lang="en-US" sz="2100" dirty="0"/>
              <a:t>the Precision Statement for your identified Problem of Practice (</a:t>
            </a:r>
            <a:r>
              <a:rPr lang="en-US" sz="2100" dirty="0" err="1"/>
              <a:t>PoP</a:t>
            </a:r>
            <a:r>
              <a:rPr lang="en-US" sz="2100" dirty="0"/>
              <a:t>) this year, and the EBPs and systems put in place to address the </a:t>
            </a:r>
            <a:r>
              <a:rPr lang="en-US" sz="2100" dirty="0" err="1"/>
              <a:t>PoP</a:t>
            </a:r>
            <a:r>
              <a:rPr lang="en-US" sz="2100" dirty="0"/>
              <a:t>.</a:t>
            </a:r>
            <a:endParaRPr sz="21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 smtClean="0"/>
              <a:t>Audience</a:t>
            </a:r>
            <a:r>
              <a:rPr lang="en-US" sz="2100" b="1" dirty="0"/>
              <a:t>:</a:t>
            </a:r>
            <a:r>
              <a:rPr lang="en-US" sz="2100" dirty="0"/>
              <a:t> Ask clarifying questions about what you heard.</a:t>
            </a:r>
            <a:endParaRPr sz="21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 smtClean="0"/>
              <a:t>Presenter</a:t>
            </a:r>
            <a:r>
              <a:rPr lang="en-US" sz="2100" b="1" dirty="0"/>
              <a:t>:</a:t>
            </a:r>
            <a:r>
              <a:rPr lang="en-US" sz="2100" dirty="0"/>
              <a:t> Provide Clarification</a:t>
            </a:r>
            <a:endParaRPr sz="21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 smtClean="0"/>
              <a:t>Audience</a:t>
            </a:r>
            <a:r>
              <a:rPr lang="en-US" sz="2100" b="1" dirty="0"/>
              <a:t>:</a:t>
            </a:r>
            <a:r>
              <a:rPr lang="en-US" sz="2100" dirty="0"/>
              <a:t> Provide warm feedback about what you liked. Provide cool feedback about concerns/questions in the form of “I wonder…” statements.</a:t>
            </a:r>
            <a:endParaRPr sz="21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 smtClean="0"/>
              <a:t>Presenter</a:t>
            </a:r>
            <a:r>
              <a:rPr lang="en-US" sz="2100" b="1" dirty="0"/>
              <a:t>:</a:t>
            </a:r>
            <a:r>
              <a:rPr lang="en-US" sz="2100" dirty="0"/>
              <a:t> Reflect on the feedback and respond.</a:t>
            </a:r>
            <a:endParaRPr sz="21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b="1" dirty="0" smtClean="0"/>
              <a:t>Audience</a:t>
            </a:r>
            <a:r>
              <a:rPr lang="en-US" sz="2100" b="1" dirty="0"/>
              <a:t>:</a:t>
            </a:r>
            <a:r>
              <a:rPr lang="en-US" sz="2100" dirty="0"/>
              <a:t> Provide suggestions/considerations for next steps.</a:t>
            </a:r>
            <a:endParaRPr sz="21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Division </a:t>
            </a:r>
            <a:r>
              <a:rPr lang="en-US" dirty="0" smtClean="0">
                <a:solidFill>
                  <a:srgbClr val="000000"/>
                </a:solidFill>
              </a:rPr>
              <a:t>Spotlight 2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329" name="Google Shape;329;p42" title="Spotlit st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525" y="1833700"/>
            <a:ext cx="5132700" cy="43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>
            <a:spLocks noGrp="1"/>
          </p:cNvSpPr>
          <p:nvPr>
            <p:ph type="body" idx="1"/>
          </p:nvPr>
        </p:nvSpPr>
        <p:spPr>
          <a:xfrm>
            <a:off x="457200" y="1399825"/>
            <a:ext cx="8229600" cy="355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Breakout room reflection and planning time: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Font typeface="Arial"/>
              <a:buChar char="★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What new strategies did we learn from our critical friends that will help us with our problem of practice?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Font typeface="Arial"/>
              <a:buChar char="★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What is our plan to develop and self-assess progress with the action items we identified for our Implementation plan?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Font typeface="Arial"/>
              <a:buChar char="★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What are the next steps to ensure that the division and school teams have access to an integrated dashboard?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Font typeface="Arial"/>
              <a:buChar char="★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How and when will we use the EBP selection tool to determine appropriate fit for our context?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Reflect and Plan Our Route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82088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Last Lesson on This Stop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43" name="Google Shape;343;p44"/>
          <p:cNvSpPr txBox="1">
            <a:spLocks noGrp="1"/>
          </p:cNvSpPr>
          <p:nvPr>
            <p:ph type="body" idx="1"/>
          </p:nvPr>
        </p:nvSpPr>
        <p:spPr>
          <a:xfrm>
            <a:off x="457201" y="1174173"/>
            <a:ext cx="8229600" cy="47694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Use the deliverables at the division leadership team meetings to: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800"/>
              <a:buChar char="•"/>
            </a:pPr>
            <a:r>
              <a:rPr lang="en-US" dirty="0" smtClean="0"/>
              <a:t>plan </a:t>
            </a:r>
            <a:r>
              <a:rPr lang="en-US" dirty="0"/>
              <a:t>for implementation and improvement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1800"/>
              <a:buChar char="•"/>
            </a:pPr>
            <a:r>
              <a:rPr lang="en-US" dirty="0"/>
              <a:t>monitor what we have in place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344" name="Google Shape;344;p44" title="Forrest Gump arriving hom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400" y="4602350"/>
            <a:ext cx="3253675" cy="212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Put in the chat a professional positive that happened in 2020 that will move us forward in our journey.</a:t>
            </a:r>
            <a:endParaRPr dirty="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</a:pPr>
            <a:r>
              <a:rPr lang="en-US">
                <a:solidFill>
                  <a:srgbClr val="000000"/>
                </a:solidFill>
              </a:rPr>
              <a:t>It’s Been A Journey!!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12" name="Google Shape;212;p27" title="Rolling yellow ball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209" y="3711916"/>
            <a:ext cx="2123675" cy="21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Breakout room reflection and planning time: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Char char="★"/>
            </a:pPr>
            <a:r>
              <a:rPr lang="en-US" sz="2400" dirty="0" smtClean="0"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new strategies did we learn from our critical friends that will help us with our problem of practice?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Char char="★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What is our plan to develop and self-assess progress with the action items we identified for our Implementation plan?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Char char="★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What are the next steps to ensure that the division and school teams have access to an integrated dashboard?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2100"/>
              <a:buChar char="★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How and when will we use the EBP selection tool to determine appropriate fit for our context?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p4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Team Planning Breakout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11:40 a.m. - 12:30 p.m.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117450" y="1371600"/>
            <a:ext cx="8909100" cy="548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Exploration and Installation Activities: vision, value added, initiative mapping, systems change, evidence-based practice selection tool.</a:t>
            </a:r>
            <a:endParaRPr sz="2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New Team Training for Schools - PBIS: starting with building a system around behavior, parallel structure of understanding implementation science and building a system</a:t>
            </a:r>
            <a:endParaRPr sz="2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implementation matrix and DCA</a:t>
            </a:r>
            <a:endParaRPr dirty="0"/>
          </a:p>
        </p:txBody>
      </p:sp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Where the Road Has Taken Us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20" name="Google Shape;220;p28" title="Road sign reading &quot;Journey Start&quot;"/>
          <p:cNvPicPr preferRelativeResize="0"/>
          <p:nvPr/>
        </p:nvPicPr>
        <p:blipFill rotWithShape="1">
          <a:blip r:embed="rId3">
            <a:alphaModFix/>
          </a:blip>
          <a:srcRect l="14759" t="30985" r="25702" b="33333"/>
          <a:stretch/>
        </p:blipFill>
        <p:spPr>
          <a:xfrm>
            <a:off x="112175" y="1371600"/>
            <a:ext cx="2698625" cy="20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600" cy="21682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Strand 1 for Divisions: Data-Informed Decision Making: data dashboards, problem solving process, teaming structures</a:t>
            </a:r>
            <a:endParaRPr sz="2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Our Recent Path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>
            <a:spLocks noGrp="1"/>
          </p:cNvSpPr>
          <p:nvPr>
            <p:ph type="body" idx="1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VTSS Implementation Roadmap: How do we do it?</a:t>
            </a:r>
            <a:endParaRPr sz="2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District Capacity Assessment: Do we have the capacity to sustain it?</a:t>
            </a:r>
            <a:endParaRPr sz="2800" dirty="0"/>
          </a:p>
        </p:txBody>
      </p:sp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Every Trip Needs a Roadmap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35" name="Google Shape;235;p30" title="Screenshot of Implementation Matrix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037875"/>
            <a:ext cx="3956900" cy="258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title="Screenshot of DCA Scoring For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870" y="4311990"/>
            <a:ext cx="3956900" cy="223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title="Curvy paveme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9345" y="2148050"/>
            <a:ext cx="994655" cy="22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Taking Two Steps Back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45" name="Google Shape;245;p31" descr="See you VTSS Systems Coach for assistance" title="Outcomes Diagr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055" y="1600201"/>
            <a:ext cx="7130472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Two More Steps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53" name="Google Shape;253;p32" descr="See you VTSS Systems Coach for assistance" title="Screenshot of Data-informed Decisiong Making Problem Solving Proces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636" y="1533150"/>
            <a:ext cx="6400800" cy="46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DIDM Form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61" name="Google Shape;261;p33" descr="See your VTSS Systems Coach for assistance" title="Screenshot of DIDM for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180" y="1402725"/>
            <a:ext cx="6589740" cy="42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 title="Decorativ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500" y="5652225"/>
            <a:ext cx="2943025" cy="12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Delivering the Goods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70" name="Google Shape;270;p34" title="Dog pushing puppy in carri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588" y="2190981"/>
            <a:ext cx="5342825" cy="30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5DA9F"/>
      </a:accent1>
      <a:accent2>
        <a:srgbClr val="3BB54C"/>
      </a:accent2>
      <a:accent3>
        <a:srgbClr val="109449"/>
      </a:accent3>
      <a:accent4>
        <a:srgbClr val="0F693A"/>
      </a:accent4>
      <a:accent5>
        <a:srgbClr val="2AABE1"/>
      </a:accent5>
      <a:accent6>
        <a:srgbClr val="2AABE1"/>
      </a:accent6>
      <a:hlink>
        <a:srgbClr val="074A2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779</Words>
  <Application>Microsoft Office PowerPoint</Application>
  <PresentationFormat>On-screen Show (4:3)</PresentationFormat>
  <Paragraphs>100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Office Theme</vt:lpstr>
      <vt:lpstr>Strand 1: DIDM March 11, 2021</vt:lpstr>
      <vt:lpstr>It’s Been A Journey!!</vt:lpstr>
      <vt:lpstr>Where the Road Has Taken Us</vt:lpstr>
      <vt:lpstr>Our Recent Path</vt:lpstr>
      <vt:lpstr>Every Trip Needs a Roadmap</vt:lpstr>
      <vt:lpstr>Taking Two Steps Back</vt:lpstr>
      <vt:lpstr>Two More Steps</vt:lpstr>
      <vt:lpstr>DIDM Form</vt:lpstr>
      <vt:lpstr>Delivering the Goods</vt:lpstr>
      <vt:lpstr>Deliverables</vt:lpstr>
      <vt:lpstr>Learning Intentions</vt:lpstr>
      <vt:lpstr>Division Spotlight 1</vt:lpstr>
      <vt:lpstr>help us on the journey to greatness!</vt:lpstr>
      <vt:lpstr>Groups of Friends</vt:lpstr>
      <vt:lpstr>Critical Friends</vt:lpstr>
      <vt:lpstr>Critical Friends Protocol</vt:lpstr>
      <vt:lpstr>Division Spotlight 2</vt:lpstr>
      <vt:lpstr>Reflect and Plan Our Route</vt:lpstr>
      <vt:lpstr>Last Lesson on This Stop</vt:lpstr>
      <vt:lpstr>Team Planning Breakout 11:40 a.m. - 12:30 p.m.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S2S Strand 1 Session C Presentation</dc:title>
  <cp:lastModifiedBy>Marguerite Miles</cp:lastModifiedBy>
  <cp:revision>3</cp:revision>
  <dcterms:modified xsi:type="dcterms:W3CDTF">2021-03-03T21:38:49Z</dcterms:modified>
</cp:coreProperties>
</file>