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p15="http://schemas.microsoft.com/office/powerpoint/2012/main" strictFirstAndLastChars="0" autoCompressPictures="0" saveSubsetFonts="1">
  <p:sldMasterIdLst>
    <p:sldMasterId r:id="rId1" id="2147483648"/>
  </p:sldMasterIdLst>
  <p:notesMasterIdLst>
    <p:notesMasterId r:id="rId51"/>
  </p:notesMasterIdLst>
  <p:sldIdLst>
    <p:sldId r:id="rId2" id="256"/>
    <p:sldId r:id="rId3" id="305"/>
    <p:sldId r:id="rId4" id="258"/>
    <p:sldId r:id="rId5" id="259"/>
    <p:sldId r:id="rId6" id="260"/>
    <p:sldId r:id="rId7" id="261"/>
    <p:sldId r:id="rId8" id="262"/>
    <p:sldId r:id="rId9" id="263"/>
    <p:sldId r:id="rId10" id="264"/>
    <p:sldId r:id="rId11" id="265"/>
    <p:sldId r:id="rId12" id="266"/>
    <p:sldId r:id="rId13" id="267"/>
    <p:sldId r:id="rId14" id="268"/>
    <p:sldId r:id="rId15" id="269"/>
    <p:sldId r:id="rId16" id="270"/>
    <p:sldId r:id="rId17" id="271"/>
    <p:sldId r:id="rId18" id="272"/>
    <p:sldId r:id="rId19" id="273"/>
    <p:sldId r:id="rId20" id="274"/>
    <p:sldId r:id="rId21" id="275"/>
    <p:sldId r:id="rId22" id="276"/>
    <p:sldId r:id="rId23" id="277"/>
    <p:sldId r:id="rId24" id="278"/>
    <p:sldId r:id="rId25" id="279"/>
    <p:sldId r:id="rId26" id="280"/>
    <p:sldId r:id="rId27" id="281"/>
    <p:sldId r:id="rId28" id="282"/>
    <p:sldId r:id="rId29" id="283"/>
    <p:sldId r:id="rId30" id="284"/>
    <p:sldId r:id="rId31" id="285"/>
    <p:sldId r:id="rId32" id="286"/>
    <p:sldId r:id="rId33" id="287"/>
    <p:sldId r:id="rId34" id="288"/>
    <p:sldId r:id="rId35" id="289"/>
    <p:sldId r:id="rId36" id="290"/>
    <p:sldId r:id="rId37" id="291"/>
    <p:sldId r:id="rId38" id="292"/>
    <p:sldId r:id="rId39" id="293"/>
    <p:sldId r:id="rId40" id="294"/>
    <p:sldId r:id="rId41" id="295"/>
    <p:sldId r:id="rId42" id="296"/>
    <p:sldId r:id="rId43" id="297"/>
    <p:sldId r:id="rId44" id="298"/>
    <p:sldId r:id="rId45" id="299"/>
    <p:sldId r:id="rId46" id="300"/>
    <p:sldId r:id="rId47" id="301"/>
    <p:sldId r:id="rId48" id="302"/>
    <p:sldId r:id="rId49" id="303"/>
    <p:sldId r:id="rId50" id="304"/>
  </p:sldIdLst>
  <p:sldSz cx="9144000" cy="6858000" type="screen4x3"/>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cap="none" u="none" sz="1400" strike="noStrike" i="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orient="horz" pos="2160" id="1">
          <p15:clr>
            <a:srgbClr val="A4A3A4"/>
          </p15:clr>
        </p15:guide>
        <p15:guide pos="2880" id="2">
          <p15:clr>
            <a:srgbClr val="A4A3A4"/>
          </p15:clr>
        </p15:guide>
      </p15:sldGuideLst>
    </p:ext>
    <p:ext uri="http://customooxmlschemas.google.com/">
      <go:slidesCustomData xmlns:go="http://customooxmlschemas.google.com/" roundtripDataSignature="AMtx7mjkE6sXp+UNcnEVpznrIbyk6u4+Ug==" r:id="rId57"/>
    </p:ext>
  </p:extLst>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3033F2-2959-4C64-B349-DDD4EC3B9CDF}">
  <a:tblStyle styleId="{BC3033F2-2959-4C64-B349-DDD4EC3B9CD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xmlns:p15="http://schemas.microsoft.com/office/powerpoint/2012/main"/>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Remind attendees they got the nuts and bolts during Session A with the case study. </a:t>
            </a:r>
            <a:endParaRPr/>
          </a:p>
          <a:p>
            <a:pPr marL="0" lvl="0" indent="0" algn="l" rtl="0">
              <a:spcBef>
                <a:spcPts val="0"/>
              </a:spcBef>
              <a:spcAft>
                <a:spcPts val="0"/>
              </a:spcAft>
              <a:buNone/>
            </a:pPr>
            <a:endParaRPr/>
          </a:p>
        </p:txBody>
      </p:sp>
      <p:sp>
        <p:nvSpPr>
          <p:cNvPr id="250" name="Google Shape;25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9feff247fa_1_5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9feff247fa_1_5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Annotate with a check for yes and a star for no</a:t>
            </a:r>
          </a:p>
          <a:p>
            <a:pPr marL="0" lvl="0" indent="0" algn="l" rtl="0">
              <a:spcBef>
                <a:spcPts val="0"/>
              </a:spcBef>
              <a:spcAft>
                <a:spcPts val="0"/>
              </a:spcAft>
              <a:buNone/>
            </a:pPr>
            <a:r>
              <a:rPr lang="en-US" dirty="0"/>
              <a:t>Yes- Predictability, Participation, Accountability, Communication</a:t>
            </a:r>
          </a:p>
          <a:p>
            <a:pPr marL="0" lvl="0" indent="0" algn="l" rtl="0">
              <a:spcBef>
                <a:spcPts val="0"/>
              </a:spcBef>
              <a:spcAft>
                <a:spcPts val="0"/>
              </a:spcAft>
              <a:buNone/>
            </a:pPr>
            <a:r>
              <a:rPr lang="en-US" dirty="0"/>
              <a:t>No- Implementation Drivers, Random</a:t>
            </a:r>
            <a:endParaRPr dirty="0"/>
          </a:p>
        </p:txBody>
      </p:sp>
      <p:sp>
        <p:nvSpPr>
          <p:cNvPr id="327" name="Google Shape;327;g9feff247fa_1_5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9feff247fa_1_7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9feff247fa_1_7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Reminder that the Matrix is your roadmap.  The tools to develop and manage your data system are the data audit and data inventory.</a:t>
            </a:r>
            <a:endParaRPr/>
          </a:p>
        </p:txBody>
      </p:sp>
      <p:sp>
        <p:nvSpPr>
          <p:cNvPr id="335" name="Google Shape;335;g9feff247fa_1_7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9feff247fa_1_9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9feff247fa_1_9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Poll here </a:t>
            </a:r>
            <a:endParaRPr/>
          </a:p>
          <a:p>
            <a:pPr marL="0" lvl="0" indent="0" algn="l" rtl="0">
              <a:spcBef>
                <a:spcPts val="0"/>
              </a:spcBef>
              <a:spcAft>
                <a:spcPts val="0"/>
              </a:spcAft>
              <a:buNone/>
            </a:pPr>
            <a:r>
              <a:rPr lang="en-US"/>
              <a:t>As a final part of the review we have talked about the importance of the integrated data dashboard.  </a:t>
            </a:r>
            <a:endParaRPr/>
          </a:p>
        </p:txBody>
      </p:sp>
      <p:sp>
        <p:nvSpPr>
          <p:cNvPr id="344" name="Google Shape;344;g9feff247fa_1_9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75652de7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75652de7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Take a picture of this slide.</a:t>
            </a:r>
            <a:endParaRPr/>
          </a:p>
          <a:p>
            <a:pPr marL="0" lvl="0" indent="0" algn="l" rtl="0">
              <a:spcBef>
                <a:spcPts val="0"/>
              </a:spcBef>
              <a:spcAft>
                <a:spcPts val="0"/>
              </a:spcAft>
              <a:buNone/>
            </a:pPr>
            <a:r>
              <a:rPr lang="en-US"/>
              <a:t>Identify a facilitator and a timekeeper.</a:t>
            </a:r>
            <a:endParaRPr/>
          </a:p>
        </p:txBody>
      </p:sp>
      <p:sp>
        <p:nvSpPr>
          <p:cNvPr id="358" name="Google Shape;358;ga75652de7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many of you were able to attend with one of your schools, the school based version of data driven decision making in November? But in that learning opportunity, we talked about how data has been weaponized against us. It is used to describe the ways that divisions, schools, teachers and students are broken and need fixing. We talked about how it is up to us to change that paradigm. It is up to us to change that narrative. We are NOT broken…we are constantly learning and growing. We ARE however, the product of old systems or ways of work that are designed to get the results we are getting. So let’s revolutionize that system!! Let’s change that narrative!</a:t>
            </a:r>
            <a:endParaRPr/>
          </a:p>
          <a:p>
            <a:pPr marL="0" lvl="0" indent="0" algn="l" rtl="0">
              <a:spcBef>
                <a:spcPts val="0"/>
              </a:spcBef>
              <a:spcAft>
                <a:spcPts val="0"/>
              </a:spcAft>
              <a:buNone/>
            </a:pPr>
            <a:r>
              <a:rPr lang="en-US"/>
              <a:t>Why would we call it LEARNING informed?  Why is this distinction important? It’s because we want learn about better instruction, learn about our kids (inequit</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5" name="Google Shape;36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requires us to change how we think. We use Katz because we use data to inform, rather than “I wonder if…” rather than “I know this class…”.  We want to know more and </a:t>
            </a:r>
            <a:r>
              <a:rPr lang="en-US" b="1"/>
              <a:t>not </a:t>
            </a:r>
            <a:r>
              <a:rPr lang="en-US"/>
              <a:t>use data to confirm our bias or exceptionality. Stay curious! Sometimes we use the data to confirm our own biases instead of staying curious. </a:t>
            </a:r>
            <a:endParaRPr/>
          </a:p>
          <a:p>
            <a:pPr marL="0" lvl="0" indent="0" algn="l" rtl="0">
              <a:spcBef>
                <a:spcPts val="0"/>
              </a:spcBef>
              <a:spcAft>
                <a:spcPts val="0"/>
              </a:spcAft>
              <a:buNone/>
            </a:pPr>
            <a:endParaRPr/>
          </a:p>
          <a:p>
            <a:pPr marL="0" lvl="0" indent="0" algn="l" rtl="0">
              <a:spcBef>
                <a:spcPts val="0"/>
              </a:spcBef>
              <a:spcAft>
                <a:spcPts val="0"/>
              </a:spcAft>
              <a:buNone/>
            </a:pPr>
            <a:r>
              <a:rPr lang="en-US" b="1"/>
              <a:t>Stress the importance of creating a safe space for this type of problem solving to occur and give a few minutes for them to talk amongst themselves about what this looks like/feels like.</a:t>
            </a:r>
            <a:endParaRPr/>
          </a:p>
          <a:p>
            <a:pPr marL="0" lvl="0" indent="0" algn="l" rtl="0">
              <a:spcBef>
                <a:spcPts val="0"/>
              </a:spcBef>
              <a:spcAft>
                <a:spcPts val="0"/>
              </a:spcAft>
              <a:buNone/>
            </a:pPr>
            <a:r>
              <a:rPr lang="en-US" b="1"/>
              <a:t>Refer back to the cascading model – this culture should be reflected throughout the organization.</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71" name="Google Shape;37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a75652de71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a75652de7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six essential components in managing complex change. We cannot manage change effectively if any one component is missing.</a:t>
            </a:r>
            <a:endParaRPr/>
          </a:p>
        </p:txBody>
      </p:sp>
      <p:sp>
        <p:nvSpPr>
          <p:cNvPr id="378" name="Google Shape;378;ga75652de71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Data is an integral part of the work we do. We have to innovate, to change the discourse from data as focal point, to data as tool… to curiosity…inquiry. When we talked to your schools –we asked what are you curious about? What intrigues you about the learning that your students are doing? What investigating can we do to discover how your students are learning and what are the patterns of errors? What do we need to learn to do to make change in how students are learning? </a:t>
            </a:r>
            <a:endParaRPr/>
          </a:p>
          <a:p>
            <a:pPr marL="0" lvl="0" indent="0" algn="l" rtl="0">
              <a:spcBef>
                <a:spcPts val="0"/>
              </a:spcBef>
              <a:spcAft>
                <a:spcPts val="0"/>
              </a:spcAft>
              <a:buNone/>
            </a:pPr>
            <a:endParaRPr/>
          </a:p>
          <a:p>
            <a:pPr marL="0" lvl="0" indent="0" algn="l" rtl="0">
              <a:spcBef>
                <a:spcPts val="0"/>
              </a:spcBef>
              <a:spcAft>
                <a:spcPts val="0"/>
              </a:spcAft>
              <a:buNone/>
            </a:pPr>
            <a:r>
              <a:rPr lang="en-US"/>
              <a:t>We need to shift from a Culture of GOTCHA to a culture of INQUIRY. We need to shift – not thinking about VDOE and outcomes.</a:t>
            </a:r>
            <a:endParaRPr/>
          </a:p>
          <a:p>
            <a:pPr marL="0" lvl="0" indent="0" algn="l" rtl="0">
              <a:spcBef>
                <a:spcPts val="0"/>
              </a:spcBef>
              <a:spcAft>
                <a:spcPts val="0"/>
              </a:spcAft>
              <a:buNone/>
            </a:pPr>
            <a:r>
              <a:rPr lang="en-US"/>
              <a:t>This is a TOOL for learning and getting better at our charge.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4" name="Google Shape;3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does this matter? Challenge what currently doing.  </a:t>
            </a:r>
            <a:endParaRPr/>
          </a:p>
          <a:p>
            <a:pPr marL="0" lvl="0" indent="0" algn="l" rtl="0">
              <a:spcBef>
                <a:spcPts val="0"/>
              </a:spcBef>
              <a:spcAft>
                <a:spcPts val="0"/>
              </a:spcAft>
              <a:buNone/>
            </a:pPr>
            <a:r>
              <a:rPr lang="en-US"/>
              <a:t>Why does this matter?  How can I get even better?  Did it work? How do we scale up If so?</a:t>
            </a:r>
            <a:endParaRPr/>
          </a:p>
          <a:p>
            <a:pPr marL="0" marR="0" lvl="0" indent="0" algn="l" rtl="0">
              <a:lnSpc>
                <a:spcPct val="100000"/>
              </a:lnSpc>
              <a:spcBef>
                <a:spcPts val="0"/>
              </a:spcBef>
              <a:spcAft>
                <a:spcPts val="0"/>
              </a:spcAft>
              <a:buClr>
                <a:schemeClr val="dk1"/>
              </a:buClr>
              <a:buSzPts val="1200"/>
              <a:buFont typeface="Calibri"/>
              <a:buNone/>
            </a:pPr>
            <a:r>
              <a:rPr lang="en-US"/>
              <a:t>The right side is the technical side and next side is about setting goals and making connections/ adaptive change. </a:t>
            </a:r>
            <a:endParaRPr/>
          </a:p>
          <a:p>
            <a:pPr marL="0" lvl="0" indent="0" algn="l" rtl="0">
              <a:spcBef>
                <a:spcPts val="0"/>
              </a:spcBef>
              <a:spcAft>
                <a:spcPts val="0"/>
              </a:spcAft>
              <a:buNone/>
            </a:pPr>
            <a:endParaRPr/>
          </a:p>
          <a:p>
            <a:pPr marL="0" lvl="0" indent="0" algn="l" rtl="0">
              <a:spcBef>
                <a:spcPts val="0"/>
              </a:spcBef>
              <a:spcAft>
                <a:spcPts val="0"/>
              </a:spcAft>
              <a:buNone/>
            </a:pPr>
            <a:r>
              <a:rPr lang="en-US" b="1"/>
              <a:t>Question:  How many of you have identified goals for teacher learning within your division?  Are these goals as explicit as your goals for student learning?</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91" name="Google Shape;3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Same as last time; </a:t>
            </a:r>
            <a:r>
              <a:rPr lang="en-US" b="1"/>
              <a:t>Explain its connection/application with the division’s work.</a:t>
            </a:r>
            <a:endParaRPr/>
          </a:p>
          <a:p>
            <a:pPr marL="0" marR="0" lvl="0" indent="0" algn="l" rtl="0">
              <a:lnSpc>
                <a:spcPct val="100000"/>
              </a:lnSpc>
              <a:spcBef>
                <a:spcPts val="0"/>
              </a:spcBef>
              <a:spcAft>
                <a:spcPts val="0"/>
              </a:spcAft>
              <a:buClr>
                <a:schemeClr val="dk1"/>
              </a:buClr>
              <a:buSzPts val="1200"/>
              <a:buFont typeface="Calibri"/>
              <a:buNone/>
            </a:pPr>
            <a:r>
              <a:rPr lang="en-US"/>
              <a:t>Dec. 4</a:t>
            </a:r>
            <a:r>
              <a:rPr lang="en-US" baseline="30000"/>
              <a:t>th</a:t>
            </a:r>
            <a:r>
              <a:rPr lang="en-US"/>
              <a:t> – Kris</a:t>
            </a:r>
            <a:endParaRPr/>
          </a:p>
          <a:p>
            <a:pPr marL="0" marR="0" lvl="0" indent="0" algn="l" rtl="0">
              <a:lnSpc>
                <a:spcPct val="100000"/>
              </a:lnSpc>
              <a:spcBef>
                <a:spcPts val="0"/>
              </a:spcBef>
              <a:spcAft>
                <a:spcPts val="0"/>
              </a:spcAft>
              <a:buClr>
                <a:schemeClr val="dk1"/>
              </a:buClr>
              <a:buSzPts val="1200"/>
              <a:buFont typeface="Calibri"/>
              <a:buNone/>
            </a:pPr>
            <a:r>
              <a:rPr lang="en-US"/>
              <a:t>Dec. 6</a:t>
            </a:r>
            <a:r>
              <a:rPr lang="en-US" baseline="30000"/>
              <a:t>th</a:t>
            </a:r>
            <a:r>
              <a:rPr lang="en-US"/>
              <a:t> - Sherol</a:t>
            </a:r>
            <a:endParaRPr/>
          </a:p>
          <a:p>
            <a:pPr marL="0" lvl="0" indent="0" algn="l" rtl="0">
              <a:spcBef>
                <a:spcPts val="0"/>
              </a:spcBef>
              <a:spcAft>
                <a:spcPts val="0"/>
              </a:spcAft>
              <a:buNone/>
            </a:pPr>
            <a:endParaRPr/>
          </a:p>
        </p:txBody>
      </p:sp>
      <p:sp>
        <p:nvSpPr>
          <p:cNvPr id="268" name="Google Shape;26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video (https://vimeo.com/118496067) describes what we mean by leader learning teams and why this is so critical. What do we mean when we use the term Leader Learning teams?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b="1"/>
              <a:t>“Learning Conversations”:  the extent to which the work within schools feeds the conversations that we have around the table….</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1" name="Google Shape;4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quick review: study, define and leverage solutions.</a:t>
            </a:r>
            <a:endParaRPr/>
          </a:p>
          <a:p>
            <a:pPr marL="0" lvl="0" indent="0" algn="l" rtl="0">
              <a:spcBef>
                <a:spcPts val="0"/>
              </a:spcBef>
              <a:spcAft>
                <a:spcPts val="0"/>
              </a:spcAft>
              <a:buNone/>
            </a:pPr>
            <a:endParaRPr/>
          </a:p>
        </p:txBody>
      </p:sp>
      <p:sp>
        <p:nvSpPr>
          <p:cNvPr id="408" name="Google Shape;40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Use the “annotate” feature in Zoom to select what represents your team’s current functioning.</a:t>
            </a:r>
            <a:endParaRPr/>
          </a:p>
        </p:txBody>
      </p:sp>
      <p:sp>
        <p:nvSpPr>
          <p:cNvPr id="416" name="Google Shape;41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BREAK</a:t>
            </a:r>
            <a:endParaRPr/>
          </a:p>
          <a:p>
            <a:pPr marL="0" marR="0" lvl="0" indent="0" algn="l" rtl="0">
              <a:lnSpc>
                <a:spcPct val="100000"/>
              </a:lnSpc>
              <a:spcBef>
                <a:spcPts val="0"/>
              </a:spcBef>
              <a:spcAft>
                <a:spcPts val="0"/>
              </a:spcAft>
              <a:buClr>
                <a:schemeClr val="dk1"/>
              </a:buClr>
              <a:buSzPts val="1200"/>
              <a:buFont typeface="Calibri"/>
              <a:buNone/>
            </a:pPr>
            <a:r>
              <a:rPr lang="en-US"/>
              <a:t>Dec. 4</a:t>
            </a:r>
            <a:r>
              <a:rPr lang="en-US" baseline="30000"/>
              <a:t>th</a:t>
            </a:r>
            <a:r>
              <a:rPr lang="en-US"/>
              <a:t> – Sharon</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26" name="Google Shape;4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https://thelearningexchange.ca/videos/plan-act-assess-reflect/</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b="1"/>
              <a:t>“Investment in Learning”:  Is “Plan – Act – Assess - Reflect” a part of your current culture or are you stuck at the “Plan – Act – Act – Act…?</a:t>
            </a:r>
            <a:endParaRPr/>
          </a:p>
          <a:p>
            <a:pPr marL="0" lvl="0" indent="0" algn="l" rtl="0">
              <a:spcBef>
                <a:spcPts val="0"/>
              </a:spcBef>
              <a:spcAft>
                <a:spcPts val="0"/>
              </a:spcAft>
              <a:buNone/>
            </a:pPr>
            <a:endParaRPr b="1"/>
          </a:p>
          <a:p>
            <a:pPr marL="0" lvl="0" indent="0" algn="l" rtl="0">
              <a:spcBef>
                <a:spcPts val="0"/>
              </a:spcBef>
              <a:spcAft>
                <a:spcPts val="0"/>
              </a:spcAft>
              <a:buNone/>
            </a:pPr>
            <a:r>
              <a:rPr lang="en-US" b="1"/>
              <a:t>How important is making time to Assess and Reflect to achieving our identified outcomes?  How might it impact teaching and learning?</a:t>
            </a:r>
            <a:endParaRPr b="1"/>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This is one decision making process. What process does your division currently use for decision making? We started walking you through the VTSS DIDM process in October. Today, we will focus on developing SMART goals, identifying appropriate EBPs and the systems that support staff in implementing those EBPs with fidelity.</a:t>
            </a:r>
            <a:endParaRPr/>
          </a:p>
          <a:p>
            <a:pPr marL="0" lvl="0" indent="0" algn="l" rtl="0">
              <a:spcBef>
                <a:spcPts val="0"/>
              </a:spcBef>
              <a:spcAft>
                <a:spcPts val="0"/>
              </a:spcAft>
              <a:buNone/>
            </a:pPr>
            <a:endParaRPr/>
          </a:p>
        </p:txBody>
      </p:sp>
      <p:sp>
        <p:nvSpPr>
          <p:cNvPr id="433" name="Google Shape;43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started learning and using VTSS’s decision-making  about this document this last time…..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40" name="Google Shape;44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we introduce that divisions will present their problem of practice at the next Strand I event. Let’s decide what this problem is so you’ll be prepared. </a:t>
            </a:r>
            <a:endParaRPr/>
          </a:p>
          <a:p>
            <a:pPr marL="0" marR="0" lvl="0" indent="0" algn="l" rtl="0">
              <a:lnSpc>
                <a:spcPct val="100000"/>
              </a:lnSpc>
              <a:spcBef>
                <a:spcPts val="0"/>
              </a:spcBef>
              <a:spcAft>
                <a:spcPts val="0"/>
              </a:spcAft>
              <a:buClr>
                <a:schemeClr val="dk1"/>
              </a:buClr>
              <a:buSzPts val="1200"/>
              <a:buFont typeface="Calibri"/>
              <a:buNone/>
            </a:pPr>
            <a:r>
              <a:rPr lang="en-US"/>
              <a:t>Dec. 4</a:t>
            </a:r>
            <a:r>
              <a:rPr lang="en-US" baseline="30000"/>
              <a:t>th</a:t>
            </a:r>
            <a:r>
              <a:rPr lang="en-US"/>
              <a:t> – Sharon</a:t>
            </a:r>
            <a:endParaRPr/>
          </a:p>
          <a:p>
            <a:pPr marL="0" marR="0" lvl="0" indent="0" algn="l" rtl="0">
              <a:lnSpc>
                <a:spcPct val="100000"/>
              </a:lnSpc>
              <a:spcBef>
                <a:spcPts val="0"/>
              </a:spcBef>
              <a:spcAft>
                <a:spcPts val="0"/>
              </a:spcAft>
              <a:buClr>
                <a:schemeClr val="dk1"/>
              </a:buClr>
              <a:buSzPts val="1200"/>
              <a:buFont typeface="Calibri"/>
              <a:buNone/>
            </a:pPr>
            <a:r>
              <a:rPr lang="en-US"/>
              <a:t>Dec. 6</a:t>
            </a:r>
            <a:r>
              <a:rPr lang="en-US" baseline="30000"/>
              <a:t>th</a:t>
            </a:r>
            <a:r>
              <a:rPr lang="en-US"/>
              <a:t> - Sharon</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53" name="Google Shape;45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60" name="Google Shape;4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Graphic here that demonstrates dual solutions with leaders as the bridge or link to creating and sustaining</a:t>
            </a:r>
            <a:endParaRPr/>
          </a:p>
          <a:p>
            <a:pPr marL="0" marR="0" lvl="0" indent="0" algn="l" rtl="0">
              <a:lnSpc>
                <a:spcPct val="100000"/>
              </a:lnSpc>
              <a:spcBef>
                <a:spcPts val="0"/>
              </a:spcBef>
              <a:spcAft>
                <a:spcPts val="0"/>
              </a:spcAft>
              <a:buClr>
                <a:schemeClr val="dk1"/>
              </a:buClr>
              <a:buSzPts val="1200"/>
              <a:buFont typeface="Calibri"/>
              <a:buNone/>
            </a:pPr>
            <a:r>
              <a:rPr lang="en-US"/>
              <a:t>Only now are we ready to swing to solutions.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70" name="Google Shape;47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85" name="Google Shape;48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What systems have you put in place to monitor/ensure that your schools are effectively and efficiently implementing the instructional practices for teaching academics, behavior, and mental wellness skills?  </a:t>
            </a:r>
            <a:endParaRPr b="1"/>
          </a:p>
        </p:txBody>
      </p:sp>
      <p:sp>
        <p:nvSpPr>
          <p:cNvPr id="275" name="Google Shape;27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implementing any new practices, refer to your division initiative map (and schools’ resource maps). Are you currently implementing a practice that works? Do you already have practices that work, but might need to be tweaked for fidelity, scaling up to another area or grade level, etc. Remember that the practice(s) you select should be teachable, learnable, doable, and readily assessed in practice.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1" name="Google Shape;50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an example of </a:t>
            </a:r>
            <a:endParaRPr/>
          </a:p>
        </p:txBody>
      </p:sp>
      <p:sp>
        <p:nvSpPr>
          <p:cNvPr id="509" name="Google Shape;509;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Reference ECS</a:t>
            </a:r>
            <a:endParaRPr/>
          </a:p>
          <a:p>
            <a:pPr marL="0" lvl="0" indent="0" algn="l" rtl="0">
              <a:spcBef>
                <a:spcPts val="0"/>
              </a:spcBef>
              <a:spcAft>
                <a:spcPts val="0"/>
              </a:spcAft>
              <a:buNone/>
            </a:pPr>
            <a:endParaRPr/>
          </a:p>
          <a:p>
            <a:pPr marL="0" lvl="0" indent="0" algn="l" rtl="0">
              <a:spcBef>
                <a:spcPts val="0"/>
              </a:spcBef>
              <a:spcAft>
                <a:spcPts val="0"/>
              </a:spcAft>
              <a:buNone/>
            </a:pPr>
            <a:r>
              <a:rPr lang="en-US"/>
              <a:t>When we are looking at academics, it’s the same thing; the same process. Ex. Teaching a concept in math is the exact same as teaching behavior</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Dec. 4</a:t>
            </a:r>
            <a:r>
              <a:rPr lang="en-US" baseline="30000"/>
              <a:t>th</a:t>
            </a:r>
            <a:r>
              <a:rPr lang="en-US"/>
              <a:t> – Kris</a:t>
            </a:r>
            <a:endParaRPr/>
          </a:p>
          <a:p>
            <a:pPr marL="0" marR="0" lvl="0" indent="0" algn="l" rtl="0">
              <a:lnSpc>
                <a:spcPct val="100000"/>
              </a:lnSpc>
              <a:spcBef>
                <a:spcPts val="0"/>
              </a:spcBef>
              <a:spcAft>
                <a:spcPts val="0"/>
              </a:spcAft>
              <a:buClr>
                <a:schemeClr val="dk1"/>
              </a:buClr>
              <a:buSzPts val="1200"/>
              <a:buFont typeface="Calibri"/>
              <a:buNone/>
            </a:pPr>
            <a:r>
              <a:rPr lang="en-US"/>
              <a:t>Dec. 6</a:t>
            </a:r>
            <a:r>
              <a:rPr lang="en-US" baseline="30000"/>
              <a:t>th</a:t>
            </a:r>
            <a:r>
              <a:rPr lang="en-US"/>
              <a:t> - Kris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516" name="Google Shape;51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solutions and practices need to be focused. Don’t just address the behavior, want to address all of the components above. </a:t>
            </a:r>
            <a:endParaRPr/>
          </a:p>
          <a:p>
            <a:pPr marL="0" lvl="0" indent="0" algn="l" rtl="0">
              <a:spcBef>
                <a:spcPts val="0"/>
              </a:spcBef>
              <a:spcAft>
                <a:spcPts val="0"/>
              </a:spcAft>
              <a:buNone/>
            </a:pPr>
            <a:endParaRPr/>
          </a:p>
          <a:p>
            <a:pPr marL="0" lvl="0" indent="0" algn="l" rtl="0">
              <a:spcBef>
                <a:spcPts val="0"/>
              </a:spcBef>
              <a:spcAft>
                <a:spcPts val="0"/>
              </a:spcAft>
              <a:buNone/>
            </a:pPr>
            <a:r>
              <a:rPr lang="en-US"/>
              <a:t>Sherol’s example of Win/Win… how do we fill in those gaps to make sure </a:t>
            </a:r>
            <a:endParaRPr/>
          </a:p>
          <a:p>
            <a:pPr marL="0" lvl="0" indent="0" algn="l" rtl="0">
              <a:spcBef>
                <a:spcPts val="0"/>
              </a:spcBef>
              <a:spcAft>
                <a:spcPts val="0"/>
              </a:spcAft>
              <a:buNone/>
            </a:pPr>
            <a:endParaRPr/>
          </a:p>
          <a:p>
            <a:pPr marL="0" lvl="0" indent="0" algn="l" rtl="0">
              <a:spcBef>
                <a:spcPts val="0"/>
              </a:spcBef>
              <a:spcAft>
                <a:spcPts val="0"/>
              </a:spcAft>
              <a:buNone/>
            </a:pPr>
            <a:r>
              <a:rPr lang="en-US"/>
              <a:t>I.e. if behavior issue – what to prevent, teach, etc. Not just a celebration system but make sure have taught the behavior, prompted and reinforced. </a:t>
            </a:r>
            <a:endParaRPr/>
          </a:p>
          <a:p>
            <a:pPr marL="0" marR="0" lvl="0" indent="0" algn="l" rtl="0">
              <a:lnSpc>
                <a:spcPct val="100000"/>
              </a:lnSpc>
              <a:spcBef>
                <a:spcPts val="0"/>
              </a:spcBef>
              <a:spcAft>
                <a:spcPts val="0"/>
              </a:spcAft>
              <a:buClr>
                <a:schemeClr val="dk1"/>
              </a:buClr>
              <a:buSzPts val="1200"/>
              <a:buFont typeface="Calibri"/>
              <a:buNone/>
            </a:pPr>
            <a:r>
              <a:rPr lang="en-US"/>
              <a:t>Dec. 4</a:t>
            </a:r>
            <a:r>
              <a:rPr lang="en-US" baseline="30000"/>
              <a:t>th</a:t>
            </a:r>
            <a:r>
              <a:rPr lang="en-US"/>
              <a:t> – Kris</a:t>
            </a:r>
            <a:endParaRPr/>
          </a:p>
          <a:p>
            <a:pPr marL="0" marR="0" lvl="0" indent="0" algn="l" rtl="0">
              <a:lnSpc>
                <a:spcPct val="100000"/>
              </a:lnSpc>
              <a:spcBef>
                <a:spcPts val="0"/>
              </a:spcBef>
              <a:spcAft>
                <a:spcPts val="0"/>
              </a:spcAft>
              <a:buClr>
                <a:schemeClr val="dk1"/>
              </a:buClr>
              <a:buSzPts val="1200"/>
              <a:buFont typeface="Calibri"/>
              <a:buNone/>
            </a:pPr>
            <a:r>
              <a:rPr lang="en-US"/>
              <a:t>Dec. 6</a:t>
            </a:r>
            <a:r>
              <a:rPr lang="en-US" baseline="30000"/>
              <a:t>th</a:t>
            </a:r>
            <a:r>
              <a:rPr lang="en-US"/>
              <a:t> - Kris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529" name="Google Shape;52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Once we know what we need, before search  for anything new, check your initiative map</a:t>
            </a:r>
            <a:endParaRPr/>
          </a:p>
          <a:p>
            <a:pPr marL="0" lvl="0" indent="0" algn="l" rtl="0">
              <a:spcBef>
                <a:spcPts val="0"/>
              </a:spcBef>
              <a:spcAft>
                <a:spcPts val="0"/>
              </a:spcAft>
              <a:buNone/>
            </a:pPr>
            <a:endParaRPr/>
          </a:p>
        </p:txBody>
      </p:sp>
      <p:sp>
        <p:nvSpPr>
          <p:cNvPr id="542" name="Google Shape;54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Start with your division initiative map. Do you have what you already need within your division? Before you start going out to find something else!</a:t>
            </a:r>
            <a:endParaRPr/>
          </a:p>
          <a:p>
            <a:pPr marL="0" marR="0" lvl="0" indent="0" algn="l" rtl="0">
              <a:lnSpc>
                <a:spcPct val="100000"/>
              </a:lnSpc>
              <a:spcBef>
                <a:spcPts val="0"/>
              </a:spcBef>
              <a:spcAft>
                <a:spcPts val="0"/>
              </a:spcAft>
              <a:buClr>
                <a:schemeClr val="dk1"/>
              </a:buClr>
              <a:buSzPts val="1200"/>
              <a:buFont typeface="Calibri"/>
              <a:buNone/>
            </a:pPr>
            <a:r>
              <a:rPr lang="en-US"/>
              <a:t>…. or resource map at the school level.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549" name="Google Shape;54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many of you currently have a standard tool that is consistently used throughout the division, including at the school level, for selecting evidence-based practices? VTSS provides the Selection of Evidence-Based Practices Selection Tool for divisions and schools to use.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559" name="Google Shape;55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Pause to review the selection tool. Spend time really looking at this tool. </a:t>
            </a:r>
            <a:endParaRPr/>
          </a:p>
          <a:p>
            <a:pPr marL="0" lvl="0" indent="0" algn="l" rtl="0">
              <a:spcBef>
                <a:spcPts val="0"/>
              </a:spcBef>
              <a:spcAft>
                <a:spcPts val="0"/>
              </a:spcAft>
              <a:buNone/>
            </a:pPr>
            <a:r>
              <a:rPr lang="en-US"/>
              <a:t>Consider a practice that you are considering adopting for implementation OR one that you’ve recently adopted. Answer the questions on the EBP Selection Tool.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Practice that they recently adopted…or one of the practices recently adopted thru VTSS initial implementation (PBIS examples).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66" name="Google Shape;56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Looping schools into the decision-making process helps to identify internal barriers to implementation of any division-wide efforts. Using a formal decision-making process as we are explaining here is another way of identifying internal barriers and taking steps towards addressing them.</a:t>
            </a:r>
            <a:endParaRPr b="1"/>
          </a:p>
          <a:p>
            <a:pPr marL="0" lvl="0" indent="0" algn="l" rtl="0">
              <a:spcBef>
                <a:spcPts val="0"/>
              </a:spcBef>
              <a:spcAft>
                <a:spcPts val="0"/>
              </a:spcAft>
              <a:buNone/>
            </a:pPr>
            <a:endParaRPr/>
          </a:p>
          <a:p>
            <a:pPr marL="0" lvl="0" indent="0" algn="l" rtl="0">
              <a:spcBef>
                <a:spcPts val="0"/>
              </a:spcBef>
              <a:spcAft>
                <a:spcPts val="0"/>
              </a:spcAft>
              <a:buNone/>
            </a:pPr>
            <a:r>
              <a:rPr lang="en-US"/>
              <a:t>As the division team how will you loop the schools back in? Don’t go in and say ‘here’s what we’re doing’ this was a model for what you'll do with the schools. Here’s what we decided as a division but what are you curious about as a school? </a:t>
            </a:r>
            <a:endParaRPr/>
          </a:p>
          <a:p>
            <a:pPr marL="0" marR="0" lvl="0" indent="0" algn="l" rtl="0">
              <a:lnSpc>
                <a:spcPct val="100000"/>
              </a:lnSpc>
              <a:spcBef>
                <a:spcPts val="0"/>
              </a:spcBef>
              <a:spcAft>
                <a:spcPts val="0"/>
              </a:spcAft>
              <a:buClr>
                <a:schemeClr val="dk1"/>
              </a:buClr>
              <a:buSzPts val="1200"/>
              <a:buFont typeface="Calibri"/>
              <a:buNone/>
            </a:pPr>
            <a:r>
              <a:rPr lang="en-US"/>
              <a:t>Do we have any barriers? Address what could get in your way. What gets in the way, becomes the way? </a:t>
            </a:r>
            <a:endParaRPr/>
          </a:p>
          <a:p>
            <a:pPr marL="0" lvl="0" indent="0" algn="l" rtl="0">
              <a:spcBef>
                <a:spcPts val="0"/>
              </a:spcBef>
              <a:spcAft>
                <a:spcPts val="0"/>
              </a:spcAft>
              <a:buNone/>
            </a:pPr>
            <a:r>
              <a:rPr lang="en-US"/>
              <a:t>So, this is when the DLT/DC goes to work with the schools.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579" name="Google Shape;57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Remember…Katz told us…we don’t have to get it right the first time out of the gate. We have to commit to trying, to assessing, to reflecting and adjusting.</a:t>
            </a:r>
            <a:endParaRPr/>
          </a:p>
          <a:p>
            <a:pPr marL="0" marR="0" lvl="0" indent="0" algn="l" rtl="0">
              <a:lnSpc>
                <a:spcPct val="100000"/>
              </a:lnSpc>
              <a:spcBef>
                <a:spcPts val="0"/>
              </a:spcBef>
              <a:spcAft>
                <a:spcPts val="0"/>
              </a:spcAft>
              <a:buClr>
                <a:schemeClr val="dk1"/>
              </a:buClr>
              <a:buSzPts val="1200"/>
              <a:buFont typeface="Calibri"/>
              <a:buNone/>
            </a:pPr>
            <a:r>
              <a:rPr lang="en-US"/>
              <a:t>Refocus – the outcome should always be driven by what we want the kids to do, we’ll eventually always get their if we keep this focus. OK to make midstream adjustments. </a:t>
            </a:r>
            <a:endParaRPr/>
          </a:p>
          <a:p>
            <a:pPr marL="0" marR="0" lvl="0" indent="0" algn="l" rtl="0">
              <a:lnSpc>
                <a:spcPct val="100000"/>
              </a:lnSpc>
              <a:spcBef>
                <a:spcPts val="0"/>
              </a:spcBef>
              <a:spcAft>
                <a:spcPts val="0"/>
              </a:spcAft>
              <a:buClr>
                <a:schemeClr val="dk1"/>
              </a:buClr>
              <a:buSzPts val="1200"/>
              <a:buFont typeface="Calibri"/>
              <a:buNone/>
            </a:pPr>
            <a:r>
              <a:rPr lang="en-US"/>
              <a:t>Ex. Goals were what teachers were going to do instead of what student outcomes should be.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586" name="Google Shape;58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long term; takes a while. </a:t>
            </a:r>
            <a:endParaRPr/>
          </a:p>
          <a:p>
            <a:pPr marL="0" marR="0" lvl="0" indent="0" algn="l" rtl="0">
              <a:lnSpc>
                <a:spcPct val="100000"/>
              </a:lnSpc>
              <a:spcBef>
                <a:spcPts val="0"/>
              </a:spcBef>
              <a:spcAft>
                <a:spcPts val="0"/>
              </a:spcAft>
              <a:buClr>
                <a:schemeClr val="dk1"/>
              </a:buClr>
              <a:buSzPts val="1200"/>
              <a:buFont typeface="Calibri"/>
              <a:buNone/>
            </a:pPr>
            <a:r>
              <a:rPr lang="en-US"/>
              <a:t>Dec. 4</a:t>
            </a:r>
            <a:r>
              <a:rPr lang="en-US" baseline="30000"/>
              <a:t>th</a:t>
            </a:r>
            <a:r>
              <a:rPr lang="en-US"/>
              <a:t> – Kris</a:t>
            </a:r>
            <a:endParaRPr/>
          </a:p>
          <a:p>
            <a:pPr marL="0" marR="0" lvl="0" indent="0" algn="l" rtl="0">
              <a:lnSpc>
                <a:spcPct val="100000"/>
              </a:lnSpc>
              <a:spcBef>
                <a:spcPts val="0"/>
              </a:spcBef>
              <a:spcAft>
                <a:spcPts val="0"/>
              </a:spcAft>
              <a:buClr>
                <a:schemeClr val="dk1"/>
              </a:buClr>
              <a:buSzPts val="1200"/>
              <a:buFont typeface="Calibri"/>
              <a:buNone/>
            </a:pPr>
            <a:r>
              <a:rPr lang="en-US"/>
              <a:t>Dec. 6</a:t>
            </a:r>
            <a:r>
              <a:rPr lang="en-US" baseline="30000"/>
              <a:t>th</a:t>
            </a:r>
            <a:r>
              <a:rPr lang="en-US"/>
              <a:t> - Kris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594" name="Google Shape;59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systems write down school buy-in steps above...what is needed. Here you are doing DCA # #18 so might document that in your implementation plan for your DCA. Insert those leader actions that will create the conditions (remember) for the practices</a:t>
            </a:r>
            <a:endParaRPr/>
          </a:p>
          <a:p>
            <a:pPr marL="0" lvl="0" indent="0" algn="l" rtl="0">
              <a:spcBef>
                <a:spcPts val="0"/>
              </a:spcBef>
              <a:spcAft>
                <a:spcPts val="0"/>
              </a:spcAft>
              <a:buNone/>
            </a:pPr>
            <a:endParaRPr/>
          </a:p>
          <a:p>
            <a:pPr marL="0" lvl="0" indent="0" algn="l" rtl="0">
              <a:spcBef>
                <a:spcPts val="0"/>
              </a:spcBef>
              <a:spcAft>
                <a:spcPts val="0"/>
              </a:spcAft>
              <a:buNone/>
            </a:pPr>
            <a:r>
              <a:rPr lang="en-US"/>
              <a:t>Give example…planning coaching but realize that you don’t have coaching plan structure. Link to implementation plan which is how to develop coaching plans.</a:t>
            </a:r>
            <a:endParaRPr/>
          </a:p>
          <a:p>
            <a:pPr marL="0" lvl="0" indent="0" algn="l" rtl="0">
              <a:spcBef>
                <a:spcPts val="0"/>
              </a:spcBef>
              <a:spcAft>
                <a:spcPts val="0"/>
              </a:spcAft>
              <a:buNone/>
            </a:pPr>
            <a:r>
              <a:rPr lang="en-US"/>
              <a:t>For this to work – what does the school need?</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601" name="Google Shape;60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Spend some time here</a:t>
            </a:r>
            <a:endParaRPr/>
          </a:p>
          <a:p>
            <a:pPr marL="0" lvl="0" indent="0" algn="l" rtl="0">
              <a:spcBef>
                <a:spcPts val="0"/>
              </a:spcBef>
              <a:spcAft>
                <a:spcPts val="0"/>
              </a:spcAft>
              <a:buNone/>
            </a:pPr>
            <a:r>
              <a:rPr lang="en-US"/>
              <a:t>Give examples</a:t>
            </a:r>
            <a:endParaRPr/>
          </a:p>
        </p:txBody>
      </p:sp>
      <p:sp>
        <p:nvSpPr>
          <p:cNvPr id="608" name="Google Shape;60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trike="sngStrike"/>
              <a:t> </a:t>
            </a:r>
            <a:endParaRPr strike="sngStrike"/>
          </a:p>
        </p:txBody>
      </p:sp>
      <p:sp>
        <p:nvSpPr>
          <p:cNvPr id="616" name="Google Shape;61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with all that planning, when you come back for Session C, it’s all about you. We/ the presenters won’t be talking. Divisions are presenting, videos, costumes, skits, we love creative ideas! It’s OK to just report on the part of the plan you did. It’s OK if you couldn’t get all the work done in the schools but tell us your next steps. Share what accomplished. </a:t>
            </a:r>
            <a:endParaRPr/>
          </a:p>
        </p:txBody>
      </p:sp>
      <p:sp>
        <p:nvSpPr>
          <p:cNvPr id="623" name="Google Shape;62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a89678a9ea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a89678a9ea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ga89678a9ea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them teach and reteach – if time…have them give an example. </a:t>
            </a:r>
            <a:endParaRPr/>
          </a:p>
        </p:txBody>
      </p:sp>
      <p:sp>
        <p:nvSpPr>
          <p:cNvPr id="288" name="Google Shape;2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feff247fa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9feff247fa_1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Annotate which answer fills in the blank</a:t>
            </a:r>
            <a:endParaRPr/>
          </a:p>
          <a:p>
            <a:pPr marL="0" lvl="0" indent="0" algn="l" rtl="0">
              <a:spcBef>
                <a:spcPts val="0"/>
              </a:spcBef>
              <a:spcAft>
                <a:spcPts val="0"/>
              </a:spcAft>
              <a:buNone/>
            </a:pPr>
            <a:r>
              <a:rPr lang="en-US"/>
              <a:t>First blank:  meeting foundations</a:t>
            </a:r>
            <a:endParaRPr/>
          </a:p>
          <a:p>
            <a:pPr marL="0" lvl="0" indent="0" algn="l" rtl="0">
              <a:spcBef>
                <a:spcPts val="0"/>
              </a:spcBef>
              <a:spcAft>
                <a:spcPts val="0"/>
              </a:spcAft>
              <a:buNone/>
            </a:pPr>
            <a:r>
              <a:rPr lang="en-US"/>
              <a:t>Second blank:  an integrated dashboard</a:t>
            </a:r>
            <a:endParaRPr/>
          </a:p>
          <a:p>
            <a:pPr marL="0" lvl="0" indent="0" algn="l" rtl="0">
              <a:spcBef>
                <a:spcPts val="0"/>
              </a:spcBef>
              <a:spcAft>
                <a:spcPts val="0"/>
              </a:spcAft>
              <a:buNone/>
            </a:pPr>
            <a:endParaRPr/>
          </a:p>
        </p:txBody>
      </p:sp>
      <p:sp>
        <p:nvSpPr>
          <p:cNvPr id="303" name="Google Shape;303;g9feff247fa_1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9feff247fa_1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9feff247fa_1_1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First 3  blanks:  academic, behavior, mental wellness</a:t>
            </a:r>
            <a:endParaRPr/>
          </a:p>
          <a:p>
            <a:pPr marL="0" lvl="0" indent="0" algn="l" rtl="0">
              <a:spcBef>
                <a:spcPts val="0"/>
              </a:spcBef>
              <a:spcAft>
                <a:spcPts val="0"/>
              </a:spcAft>
              <a:buNone/>
            </a:pPr>
            <a:r>
              <a:rPr lang="en-US"/>
              <a:t>Second blank:  all of the above</a:t>
            </a:r>
            <a:endParaRPr/>
          </a:p>
          <a:p>
            <a:pPr marL="0" lvl="0" indent="0" algn="l" rtl="0">
              <a:spcBef>
                <a:spcPts val="0"/>
              </a:spcBef>
              <a:spcAft>
                <a:spcPts val="0"/>
              </a:spcAft>
              <a:buNone/>
            </a:pPr>
            <a:endParaRPr/>
          </a:p>
        </p:txBody>
      </p:sp>
      <p:sp>
        <p:nvSpPr>
          <p:cNvPr id="310" name="Google Shape;310;g9feff247fa_1_19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feff247fa_1_3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9feff247fa_1_3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9feff247fa_1_3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type="title">
  <p:cSld name="TITLE">
    <p:spTree>
      <p:nvGrpSpPr>
        <p:cNvPr id="1" name="Shape 15"/>
        <p:cNvGrpSpPr/>
        <p:nvPr/>
      </p:nvGrpSpPr>
      <p:grpSpPr>
        <a:xfrm>
          <a:off x="0" y="0"/>
          <a:ext cx="0" cy="0"/>
          <a:chOff x="0" y="0"/>
          <a:chExt cx="0" cy="0"/>
        </a:xfrm>
      </p:grpSpPr>
      <p:pic>
        <p:nvPicPr>
          <p:cNvPr id="16" name="Google Shape;16;p46"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7" name="Google Shape;17;p46"/>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6"/>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4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2"/>
        <p:cNvGrpSpPr/>
        <p:nvPr/>
      </p:nvGrpSpPr>
      <p:grpSpPr>
        <a:xfrm>
          <a:off x="0" y="0"/>
          <a:ext cx="0" cy="0"/>
          <a:chOff x="0" y="0"/>
          <a:chExt cx="0" cy="0"/>
        </a:xfrm>
      </p:grpSpPr>
      <p:sp>
        <p:nvSpPr>
          <p:cNvPr id="93" name="Google Shape;93;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5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7"/>
        <p:cNvGrpSpPr/>
        <p:nvPr/>
      </p:nvGrpSpPr>
      <p:grpSpPr>
        <a:xfrm>
          <a:off x="0" y="0"/>
          <a:ext cx="0" cy="0"/>
          <a:chOff x="0" y="0"/>
          <a:chExt cx="0" cy="0"/>
        </a:xfrm>
      </p:grpSpPr>
      <p:pic>
        <p:nvPicPr>
          <p:cNvPr id="98" name="Google Shape;98;p59"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99" name="Google Shape;99;p59"/>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59"/>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1" name="Google Shape;101;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59"/>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5"/>
        <p:cNvGrpSpPr/>
        <p:nvPr/>
      </p:nvGrpSpPr>
      <p:grpSpPr>
        <a:xfrm>
          <a:off x="0" y="0"/>
          <a:ext cx="0" cy="0"/>
          <a:chOff x="0" y="0"/>
          <a:chExt cx="0" cy="0"/>
        </a:xfrm>
      </p:grpSpPr>
      <p:pic>
        <p:nvPicPr>
          <p:cNvPr id="106" name="Google Shape;106;p60"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07" name="Google Shape;107;p60"/>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60"/>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9" name="Google Shape;109;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p60"/>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13"/>
        <p:cNvGrpSpPr/>
        <p:nvPr/>
      </p:nvGrpSpPr>
      <p:grpSpPr>
        <a:xfrm>
          <a:off x="0" y="0"/>
          <a:ext cx="0" cy="0"/>
          <a:chOff x="0" y="0"/>
          <a:chExt cx="0" cy="0"/>
        </a:xfrm>
      </p:grpSpPr>
      <p:pic>
        <p:nvPicPr>
          <p:cNvPr id="114" name="Google Shape;114;p61"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15" name="Google Shape;115;p61"/>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1"/>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17" name="Google Shape;117;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0" name="Google Shape;120;p61"/>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1"/>
        <p:cNvGrpSpPr/>
        <p:nvPr/>
      </p:nvGrpSpPr>
      <p:grpSpPr>
        <a:xfrm>
          <a:off x="0" y="0"/>
          <a:ext cx="0" cy="0"/>
          <a:chOff x="0" y="0"/>
          <a:chExt cx="0" cy="0"/>
        </a:xfrm>
      </p:grpSpPr>
      <p:pic>
        <p:nvPicPr>
          <p:cNvPr id="122" name="Google Shape;122;p62"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23" name="Google Shape;123;p62"/>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62"/>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25" name="Google Shape;125;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8" name="Google Shape;128;p6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29"/>
        <p:cNvGrpSpPr/>
        <p:nvPr/>
      </p:nvGrpSpPr>
      <p:grpSpPr>
        <a:xfrm>
          <a:off x="0" y="0"/>
          <a:ext cx="0" cy="0"/>
          <a:chOff x="0" y="0"/>
          <a:chExt cx="0" cy="0"/>
        </a:xfrm>
      </p:grpSpPr>
      <p:sp>
        <p:nvSpPr>
          <p:cNvPr id="130" name="Google Shape;130;p63"/>
          <p:cNvSpPr txBox="1">
            <a:spLocks noGrp="1"/>
          </p:cNvSpPr>
          <p:nvPr>
            <p:ph type="ctrTitle"/>
          </p:nvPr>
        </p:nvSpPr>
        <p:spPr>
          <a:xfrm>
            <a:off x="928464" y="1600200"/>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63"/>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2" name="Google Shape;132;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5" name="Google Shape;135;p63"/>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36"/>
        <p:cNvGrpSpPr/>
        <p:nvPr/>
      </p:nvGrpSpPr>
      <p:grpSpPr>
        <a:xfrm>
          <a:off x="0" y="0"/>
          <a:ext cx="0" cy="0"/>
          <a:chOff x="0" y="0"/>
          <a:chExt cx="0" cy="0"/>
        </a:xfrm>
      </p:grpSpPr>
      <p:sp>
        <p:nvSpPr>
          <p:cNvPr id="137" name="Google Shape;137;p64"/>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4"/>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9" name="Google Shape;139;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2" name="Google Shape;142;p64"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43" name="Google Shape;143;p64"/>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4"/>
        <p:cNvGrpSpPr/>
        <p:nvPr/>
      </p:nvGrpSpPr>
      <p:grpSpPr>
        <a:xfrm>
          <a:off x="0" y="0"/>
          <a:ext cx="0" cy="0"/>
          <a:chOff x="0" y="0"/>
          <a:chExt cx="0" cy="0"/>
        </a:xfrm>
      </p:grpSpPr>
      <p:sp>
        <p:nvSpPr>
          <p:cNvPr id="145" name="Google Shape;145;p65"/>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65"/>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7" name="Google Shape;147;p65"/>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p65"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52" name="Google Shape;152;p65"/>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53"/>
        <p:cNvGrpSpPr/>
        <p:nvPr/>
      </p:nvGrpSpPr>
      <p:grpSpPr>
        <a:xfrm>
          <a:off x="0" y="0"/>
          <a:ext cx="0" cy="0"/>
          <a:chOff x="0" y="0"/>
          <a:chExt cx="0" cy="0"/>
        </a:xfrm>
      </p:grpSpPr>
      <p:sp>
        <p:nvSpPr>
          <p:cNvPr id="154" name="Google Shape;154;p6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6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56" name="Google Shape;156;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9" name="Google Shape;159;p6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60" name="Google Shape;160;p66"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61" name="Google Shape;161;p66"/>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62"/>
        <p:cNvGrpSpPr/>
        <p:nvPr/>
      </p:nvGrpSpPr>
      <p:grpSpPr>
        <a:xfrm>
          <a:off x="0" y="0"/>
          <a:ext cx="0" cy="0"/>
          <a:chOff x="0" y="0"/>
          <a:chExt cx="0" cy="0"/>
        </a:xfrm>
      </p:grpSpPr>
      <p:sp>
        <p:nvSpPr>
          <p:cNvPr id="163" name="Google Shape;163;p6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65" name="Google Shape;165;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6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69" name="Google Shape;169;p6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70" name="Google Shape;170;p6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8"/>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48"/>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 name="Google Shape;30;p48"/>
          <p:cNvPicPr preferRelativeResize="0"/>
          <p:nvPr/>
        </p:nvPicPr>
        <p:blipFill rotWithShape="1">
          <a:blip r:embed="rId2">
            <a:alphaModFix/>
          </a:blip>
          <a:srcRect/>
          <a:stretch/>
        </p:blipFill>
        <p:spPr>
          <a:xfrm>
            <a:off x="7823199" y="6277285"/>
            <a:ext cx="1092200" cy="5232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71"/>
        <p:cNvGrpSpPr/>
        <p:nvPr/>
      </p:nvGrpSpPr>
      <p:grpSpPr>
        <a:xfrm>
          <a:off x="0" y="0"/>
          <a:ext cx="0" cy="0"/>
          <a:chOff x="0" y="0"/>
          <a:chExt cx="0" cy="0"/>
        </a:xfrm>
      </p:grpSpPr>
      <p:sp>
        <p:nvSpPr>
          <p:cNvPr id="172" name="Google Shape;172;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69"/>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69"/>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8" name="Google Shape;178;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69"/>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2" name="Google Shape;182;p69"/>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83" name="Google Shape;183;p6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Google Shape;185;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0"/>
        <p:cNvGrpSpPr/>
        <p:nvPr/>
      </p:nvGrpSpPr>
      <p:grpSpPr>
        <a:xfrm>
          <a:off x="0" y="0"/>
          <a:ext cx="0" cy="0"/>
          <a:chOff x="0" y="0"/>
          <a:chExt cx="0" cy="0"/>
        </a:xfrm>
      </p:grpSpPr>
      <p:sp>
        <p:nvSpPr>
          <p:cNvPr id="191" name="Google Shape;191;p7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7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3" name="Google Shape;193;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One Content">
  <p:cSld name="4_One Content">
    <p:spTree>
      <p:nvGrpSpPr>
        <p:cNvPr id="1" name="Shape 196"/>
        <p:cNvGrpSpPr/>
        <p:nvPr/>
      </p:nvGrpSpPr>
      <p:grpSpPr>
        <a:xfrm>
          <a:off x="0" y="0"/>
          <a:ext cx="0" cy="0"/>
          <a:chOff x="0" y="0"/>
          <a:chExt cx="0" cy="0"/>
        </a:xfrm>
      </p:grpSpPr>
      <p:sp>
        <p:nvSpPr>
          <p:cNvPr id="197" name="Google Shape;197;p72"/>
          <p:cNvSpPr/>
          <p:nvPr/>
        </p:nvSpPr>
        <p:spPr>
          <a:xfrm>
            <a:off x="457200" y="1600200"/>
            <a:ext cx="8229600" cy="3352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8" name="Google Shape;198;p72"/>
          <p:cNvSpPr txBox="1">
            <a:spLocks noGrp="1"/>
          </p:cNvSpPr>
          <p:nvPr>
            <p:ph type="title"/>
          </p:nvPr>
        </p:nvSpPr>
        <p:spPr>
          <a:xfrm>
            <a:off x="2743200" y="256814"/>
            <a:ext cx="5943600" cy="1143000"/>
          </a:xfrm>
          <a:prstGeom prst="rect">
            <a:avLst/>
          </a:prstGeom>
          <a:solidFill>
            <a:schemeClr val="accent5">
              <a:alpha val="67843"/>
            </a:schemeClr>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accent6"/>
              </a:buClr>
              <a:buSzPts val="3800"/>
              <a:buFont typeface="Verdana"/>
              <a:buNone/>
              <a:defRPr sz="38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72"/>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0" name="Google Shape;200;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3" name="Google Shape;203;p72"/>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204" name="Google Shape;204;p72"/>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One Content">
  <p:cSld name="5_One Content">
    <p:spTree>
      <p:nvGrpSpPr>
        <p:cNvPr id="1" name="Shape 205"/>
        <p:cNvGrpSpPr/>
        <p:nvPr/>
      </p:nvGrpSpPr>
      <p:grpSpPr>
        <a:xfrm>
          <a:off x="0" y="0"/>
          <a:ext cx="0" cy="0"/>
          <a:chOff x="0" y="0"/>
          <a:chExt cx="0" cy="0"/>
        </a:xfrm>
      </p:grpSpPr>
      <p:sp>
        <p:nvSpPr>
          <p:cNvPr id="206" name="Google Shape;206;p73"/>
          <p:cNvSpPr/>
          <p:nvPr/>
        </p:nvSpPr>
        <p:spPr>
          <a:xfrm>
            <a:off x="457200" y="1600200"/>
            <a:ext cx="8229600" cy="3352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07" name="Google Shape;207;p73"/>
          <p:cNvSpPr txBox="1">
            <a:spLocks noGrp="1"/>
          </p:cNvSpPr>
          <p:nvPr>
            <p:ph type="title"/>
          </p:nvPr>
        </p:nvSpPr>
        <p:spPr>
          <a:xfrm>
            <a:off x="2743200" y="256814"/>
            <a:ext cx="5943600" cy="1143000"/>
          </a:xfrm>
          <a:prstGeom prst="rect">
            <a:avLst/>
          </a:prstGeom>
          <a:solidFill>
            <a:schemeClr val="accent5">
              <a:alpha val="67843"/>
            </a:schemeClr>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accent6"/>
              </a:buClr>
              <a:buSzPts val="3800"/>
              <a:buFont typeface="Verdana"/>
              <a:buNone/>
              <a:defRPr sz="38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73"/>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9" name="Google Shape;20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2" name="Google Shape;212;p73"/>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213" name="Google Shape;213;p73"/>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One Content">
  <p:cSld name="6_One Content">
    <p:spTree>
      <p:nvGrpSpPr>
        <p:cNvPr id="1" name="Shape 214"/>
        <p:cNvGrpSpPr/>
        <p:nvPr/>
      </p:nvGrpSpPr>
      <p:grpSpPr>
        <a:xfrm>
          <a:off x="0" y="0"/>
          <a:ext cx="0" cy="0"/>
          <a:chOff x="0" y="0"/>
          <a:chExt cx="0" cy="0"/>
        </a:xfrm>
      </p:grpSpPr>
      <p:sp>
        <p:nvSpPr>
          <p:cNvPr id="215" name="Google Shape;215;p74"/>
          <p:cNvSpPr/>
          <p:nvPr/>
        </p:nvSpPr>
        <p:spPr>
          <a:xfrm>
            <a:off x="457200" y="1600200"/>
            <a:ext cx="8229600" cy="3352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16" name="Google Shape;216;p74"/>
          <p:cNvSpPr txBox="1">
            <a:spLocks noGrp="1"/>
          </p:cNvSpPr>
          <p:nvPr>
            <p:ph type="title"/>
          </p:nvPr>
        </p:nvSpPr>
        <p:spPr>
          <a:xfrm>
            <a:off x="2743200" y="256814"/>
            <a:ext cx="5943600" cy="1143000"/>
          </a:xfrm>
          <a:prstGeom prst="rect">
            <a:avLst/>
          </a:prstGeom>
          <a:solidFill>
            <a:schemeClr val="accent5">
              <a:alpha val="67843"/>
            </a:schemeClr>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accent6"/>
              </a:buClr>
              <a:buSzPts val="3800"/>
              <a:buFont typeface="Verdana"/>
              <a:buNone/>
              <a:defRPr sz="38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74"/>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8" name="Google Shape;218;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1" name="Google Shape;221;p74"/>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222" name="Google Shape;222;p74"/>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_One Content">
  <p:cSld name="7_One Content">
    <p:spTree>
      <p:nvGrpSpPr>
        <p:cNvPr id="1" name="Shape 223"/>
        <p:cNvGrpSpPr/>
        <p:nvPr/>
      </p:nvGrpSpPr>
      <p:grpSpPr>
        <a:xfrm>
          <a:off x="0" y="0"/>
          <a:ext cx="0" cy="0"/>
          <a:chOff x="0" y="0"/>
          <a:chExt cx="0" cy="0"/>
        </a:xfrm>
      </p:grpSpPr>
      <p:sp>
        <p:nvSpPr>
          <p:cNvPr id="224" name="Google Shape;224;p75"/>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75"/>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6" name="Google Shape;226;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9" name="Google Shape;229;p75"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230" name="Google Shape;230;p75"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8_One Content">
  <p:cSld name="8_One Content">
    <p:spTree>
      <p:nvGrpSpPr>
        <p:cNvPr id="1" name="Shape 231"/>
        <p:cNvGrpSpPr/>
        <p:nvPr/>
      </p:nvGrpSpPr>
      <p:grpSpPr>
        <a:xfrm>
          <a:off x="0" y="0"/>
          <a:ext cx="0" cy="0"/>
          <a:chOff x="0" y="0"/>
          <a:chExt cx="0" cy="0"/>
        </a:xfrm>
      </p:grpSpPr>
      <p:sp>
        <p:nvSpPr>
          <p:cNvPr id="232" name="Google Shape;232;p76"/>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76"/>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4" name="Google Shape;234;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37" name="Google Shape;237;p76"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238" name="Google Shape;238;p76"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9_One Content">
  <p:cSld name="9_One Content">
    <p:spTree>
      <p:nvGrpSpPr>
        <p:cNvPr id="1" name="Shape 239"/>
        <p:cNvGrpSpPr/>
        <p:nvPr/>
      </p:nvGrpSpPr>
      <p:grpSpPr>
        <a:xfrm>
          <a:off x="0" y="0"/>
          <a:ext cx="0" cy="0"/>
          <a:chOff x="0" y="0"/>
          <a:chExt cx="0" cy="0"/>
        </a:xfrm>
      </p:grpSpPr>
      <p:sp>
        <p:nvSpPr>
          <p:cNvPr id="240" name="Google Shape;240;p77"/>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77"/>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2" name="Google Shape;242;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45" name="Google Shape;245;p77"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246" name="Google Shape;246;p77" descr="VTSS Logo" title="Decorative image"/>
          <p:cNvPicPr preferRelativeResize="0"/>
          <p:nvPr/>
        </p:nvPicPr>
        <p:blipFill rotWithShape="1">
          <a:blip r:embed="rId3">
            <a:alphaModFix/>
          </a:blip>
          <a:srcRect/>
          <a:stretch/>
        </p:blipFill>
        <p:spPr>
          <a:xfrm>
            <a:off x="304800" y="337271"/>
            <a:ext cx="2362200" cy="10470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49"/>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4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37"/>
        <p:cNvGrpSpPr/>
        <p:nvPr/>
      </p:nvGrpSpPr>
      <p:grpSpPr>
        <a:xfrm>
          <a:off x="0" y="0"/>
          <a:ext cx="0" cy="0"/>
          <a:chOff x="0" y="0"/>
          <a:chExt cx="0" cy="0"/>
        </a:xfrm>
      </p:grpSpPr>
      <p:sp>
        <p:nvSpPr>
          <p:cNvPr id="38" name="Google Shape;38;p50"/>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0"/>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50"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44" name="Google Shape;44;p50"/>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3"/>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5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53"/>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53"/>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53"/>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5" name="Google Shape;55;p53"/>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56" name="Google Shape;56;p5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54"/>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4"/>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0" name="Google Shape;60;p54"/>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54"/>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65" name="Google Shape;65;p54"/>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9" name="Google Shape;69;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5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73" name="Google Shape;73;p55"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74" name="Google Shape;74;p55"/>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5"/>
        <p:cNvGrpSpPr/>
        <p:nvPr/>
      </p:nvGrpSpPr>
      <p:grpSpPr>
        <a:xfrm>
          <a:off x="0" y="0"/>
          <a:ext cx="0" cy="0"/>
          <a:chOff x="0" y="0"/>
          <a:chExt cx="0" cy="0"/>
        </a:xfrm>
      </p:grpSpPr>
      <p:sp>
        <p:nvSpPr>
          <p:cNvPr id="76" name="Google Shape;76;p5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5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8" name="Google Shape;78;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5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82" name="Google Shape;82;p56"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83" name="Google Shape;83;p56"/>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84"/>
        <p:cNvGrpSpPr/>
        <p:nvPr/>
      </p:nvGrpSpPr>
      <p:grpSpPr>
        <a:xfrm>
          <a:off x="0" y="0"/>
          <a:ext cx="0" cy="0"/>
          <a:chOff x="0" y="0"/>
          <a:chExt cx="0" cy="0"/>
        </a:xfrm>
      </p:grpSpPr>
      <p:sp>
        <p:nvSpPr>
          <p:cNvPr id="85" name="Google Shape;85;p57"/>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7"/>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57"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91" name="Google Shape;91;p57"/>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11849606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thelearningexchange.ca/videos/plan-act-assess-reflec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
          <p:cNvSpPr txBox="1">
            <a:spLocks noGrp="1"/>
          </p:cNvSpPr>
          <p:nvPr>
            <p:ph type="ctrTitle"/>
          </p:nvPr>
        </p:nvSpPr>
        <p:spPr>
          <a:xfrm>
            <a:off x="457200" y="3671154"/>
            <a:ext cx="8382000"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191919"/>
              </a:buClr>
              <a:buSzPts val="5400"/>
              <a:buFont typeface="Verdana"/>
              <a:buNone/>
            </a:pPr>
            <a:r>
              <a:rPr lang="en-US"/>
              <a:t>Welcome Back to Strand #1!</a:t>
            </a:r>
            <a:endParaRPr/>
          </a:p>
        </p:txBody>
      </p:sp>
      <p:sp>
        <p:nvSpPr>
          <p:cNvPr id="253" name="Google Shape;253;p1"/>
          <p:cNvSpPr txBox="1">
            <a:spLocks noGrp="1"/>
          </p:cNvSpPr>
          <p:nvPr>
            <p:ph type="subTitle" idx="1"/>
          </p:nvPr>
        </p:nvSpPr>
        <p:spPr>
          <a:prstGeom prst="rect">
            <a:avLst/>
          </a:prstGeom>
          <a:solidFill>
            <a:schemeClr val="lt1">
              <a:alpha val="67843"/>
            </a:schemeClr>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2960"/>
              <a:buNone/>
            </a:pPr>
            <a:r>
              <a:rPr lang="en-US" sz="2960"/>
              <a:t>Data-Informed Decision Making…or is it?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9feff247fa_1_389"/>
          <p:cNvSpPr txBox="1">
            <a:spLocks noGrp="1"/>
          </p:cNvSpPr>
          <p:nvPr>
            <p:ph type="body" idx="1"/>
          </p:nvPr>
        </p:nvSpPr>
        <p:spPr>
          <a:xfrm>
            <a:off x="511050" y="1600200"/>
            <a:ext cx="8175600" cy="4169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0" name="Google Shape;320;g9feff247fa_1_38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The Implementation </a:t>
            </a:r>
            <a:endParaRPr sz="3600" dirty="0"/>
          </a:p>
          <a:p>
            <a:pPr marL="0" lvl="0" indent="0" algn="ctr" rtl="0">
              <a:spcBef>
                <a:spcPts val="0"/>
              </a:spcBef>
              <a:spcAft>
                <a:spcPts val="0"/>
              </a:spcAft>
              <a:buNone/>
            </a:pPr>
            <a:r>
              <a:rPr lang="en-US" sz="3600" dirty="0"/>
              <a:t>Logic is our guide</a:t>
            </a:r>
            <a:endParaRPr sz="3600" dirty="0"/>
          </a:p>
        </p:txBody>
      </p:sp>
      <p:pic>
        <p:nvPicPr>
          <p:cNvPr id="321" name="Google Shape;321;g9feff247fa_1_389" descr="Picture of the VTSS Implementation Matrix that shows the relationship between outcomes, which are the division's goals; data, which supports decision making; practices, which support students; and systems, which support staff" title="VTSS Implementation Matrix"/>
          <p:cNvPicPr preferRelativeResize="0"/>
          <p:nvPr/>
        </p:nvPicPr>
        <p:blipFill rotWithShape="1">
          <a:blip r:embed="rId3">
            <a:alphaModFix/>
          </a:blip>
          <a:srcRect/>
          <a:stretch/>
        </p:blipFill>
        <p:spPr>
          <a:xfrm>
            <a:off x="386576" y="1371600"/>
            <a:ext cx="8528824" cy="4474200"/>
          </a:xfrm>
          <a:prstGeom prst="rect">
            <a:avLst/>
          </a:prstGeom>
          <a:noFill/>
          <a:ln>
            <a:noFill/>
          </a:ln>
        </p:spPr>
      </p:pic>
      <p:sp>
        <p:nvSpPr>
          <p:cNvPr id="322" name="Google Shape;322;g9feff247fa_1_389"/>
          <p:cNvSpPr txBox="1"/>
          <p:nvPr/>
        </p:nvSpPr>
        <p:spPr>
          <a:xfrm>
            <a:off x="577000" y="5845800"/>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Verdana"/>
                <a:ea typeface="Verdana"/>
                <a:cs typeface="Verdana"/>
                <a:sym typeface="Verdana"/>
              </a:rPr>
              <a:t>In the chat box please type the word that will fill in the blank above.  </a:t>
            </a:r>
            <a:endParaRPr dirty="0">
              <a:latin typeface="Verdana"/>
              <a:ea typeface="Verdana"/>
              <a:cs typeface="Verdana"/>
              <a:sym typeface="Verdana"/>
            </a:endParaRPr>
          </a:p>
        </p:txBody>
      </p:sp>
      <p:sp>
        <p:nvSpPr>
          <p:cNvPr id="323" name="Google Shape;323;g9feff247fa_1_389"/>
          <p:cNvSpPr/>
          <p:nvPr/>
        </p:nvSpPr>
        <p:spPr>
          <a:xfrm>
            <a:off x="3713025" y="2365600"/>
            <a:ext cx="1625700" cy="22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______________</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9feff247fa_1_584"/>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Verdana"/>
              <a:buNone/>
            </a:pPr>
            <a:r>
              <a:rPr lang="en-US" sz="2800"/>
              <a:t>What are the components of an effective team meeting structure?</a:t>
            </a:r>
            <a:endParaRPr/>
          </a:p>
        </p:txBody>
      </p:sp>
      <p:sp>
        <p:nvSpPr>
          <p:cNvPr id="330" name="Google Shape;330;g9feff247fa_1_584"/>
          <p:cNvSpPr txBox="1">
            <a:spLocks noGrp="1"/>
          </p:cNvSpPr>
          <p:nvPr>
            <p:ph type="body" idx="1"/>
          </p:nvPr>
        </p:nvSpPr>
        <p:spPr>
          <a:xfrm>
            <a:off x="457201" y="2057400"/>
            <a:ext cx="8229600" cy="2895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Char char="•"/>
            </a:pPr>
            <a:r>
              <a:rPr lang="en-US" sz="2960" dirty="0"/>
              <a:t>Predictability</a:t>
            </a:r>
            <a:endParaRPr dirty="0"/>
          </a:p>
          <a:p>
            <a:pPr marL="342900" lvl="0" indent="-342900" algn="l" rtl="0">
              <a:lnSpc>
                <a:spcPct val="80000"/>
              </a:lnSpc>
              <a:spcBef>
                <a:spcPts val="592"/>
              </a:spcBef>
              <a:spcAft>
                <a:spcPts val="0"/>
              </a:spcAft>
              <a:buClr>
                <a:schemeClr val="dk1"/>
              </a:buClr>
              <a:buSzPts val="2960"/>
              <a:buChar char="•"/>
            </a:pPr>
            <a:r>
              <a:rPr lang="en-US" sz="2960" dirty="0"/>
              <a:t>Implementation Drivers</a:t>
            </a:r>
            <a:endParaRPr dirty="0"/>
          </a:p>
          <a:p>
            <a:pPr marL="342900" lvl="0" indent="-342900" algn="l" rtl="0">
              <a:lnSpc>
                <a:spcPct val="80000"/>
              </a:lnSpc>
              <a:spcBef>
                <a:spcPts val="592"/>
              </a:spcBef>
              <a:spcAft>
                <a:spcPts val="0"/>
              </a:spcAft>
              <a:buClr>
                <a:schemeClr val="dk1"/>
              </a:buClr>
              <a:buSzPts val="2960"/>
              <a:buChar char="•"/>
            </a:pPr>
            <a:r>
              <a:rPr lang="en-US" sz="2960" dirty="0"/>
              <a:t>Participation</a:t>
            </a:r>
            <a:endParaRPr dirty="0"/>
          </a:p>
          <a:p>
            <a:pPr marL="342900" lvl="0" indent="-342900" algn="l" rtl="0">
              <a:lnSpc>
                <a:spcPct val="80000"/>
              </a:lnSpc>
              <a:spcBef>
                <a:spcPts val="592"/>
              </a:spcBef>
              <a:spcAft>
                <a:spcPts val="0"/>
              </a:spcAft>
              <a:buClr>
                <a:schemeClr val="dk1"/>
              </a:buClr>
              <a:buSzPts val="2960"/>
              <a:buChar char="•"/>
            </a:pPr>
            <a:r>
              <a:rPr lang="en-US" sz="2960" dirty="0"/>
              <a:t>Accountability</a:t>
            </a:r>
            <a:endParaRPr dirty="0"/>
          </a:p>
          <a:p>
            <a:pPr marL="342900" lvl="0" indent="-342900" algn="l" rtl="0">
              <a:lnSpc>
                <a:spcPct val="80000"/>
              </a:lnSpc>
              <a:spcBef>
                <a:spcPts val="592"/>
              </a:spcBef>
              <a:spcAft>
                <a:spcPts val="0"/>
              </a:spcAft>
              <a:buClr>
                <a:schemeClr val="dk1"/>
              </a:buClr>
              <a:buSzPts val="2960"/>
              <a:buChar char="•"/>
            </a:pPr>
            <a:r>
              <a:rPr lang="en-US" sz="2960" dirty="0"/>
              <a:t>Random</a:t>
            </a:r>
            <a:endParaRPr dirty="0"/>
          </a:p>
          <a:p>
            <a:pPr marL="342900" lvl="0" indent="-342900" algn="l" rtl="0">
              <a:lnSpc>
                <a:spcPct val="80000"/>
              </a:lnSpc>
              <a:spcBef>
                <a:spcPts val="592"/>
              </a:spcBef>
              <a:spcAft>
                <a:spcPts val="0"/>
              </a:spcAft>
              <a:buClr>
                <a:schemeClr val="dk1"/>
              </a:buClr>
              <a:buSzPts val="2960"/>
              <a:buChar char="•"/>
            </a:pPr>
            <a:r>
              <a:rPr lang="en-US" sz="2960" dirty="0"/>
              <a:t>Communication</a:t>
            </a:r>
            <a:endParaRPr dirty="0"/>
          </a:p>
          <a:p>
            <a:pPr marL="342900" lvl="0" indent="-178435" algn="l" rtl="0">
              <a:lnSpc>
                <a:spcPct val="80000"/>
              </a:lnSpc>
              <a:spcBef>
                <a:spcPts val="518"/>
              </a:spcBef>
              <a:spcAft>
                <a:spcPts val="0"/>
              </a:spcAft>
              <a:buClr>
                <a:schemeClr val="dk1"/>
              </a:buClr>
              <a:buSzPts val="2590"/>
              <a:buNone/>
            </a:pPr>
            <a:endParaRPr sz="2590" dirty="0"/>
          </a:p>
          <a:p>
            <a:pPr marL="342900" lvl="0" indent="-178435" algn="l" rtl="0">
              <a:lnSpc>
                <a:spcPct val="80000"/>
              </a:lnSpc>
              <a:spcBef>
                <a:spcPts val="518"/>
              </a:spcBef>
              <a:spcAft>
                <a:spcPts val="0"/>
              </a:spcAft>
              <a:buClr>
                <a:schemeClr val="dk1"/>
              </a:buClr>
              <a:buSzPts val="2590"/>
              <a:buNone/>
            </a:pPr>
            <a:endParaRPr sz="2590" dirty="0"/>
          </a:p>
        </p:txBody>
      </p:sp>
      <p:sp>
        <p:nvSpPr>
          <p:cNvPr id="331" name="Google Shape;331;g9feff247fa_1_584"/>
          <p:cNvSpPr txBox="1"/>
          <p:nvPr/>
        </p:nvSpPr>
        <p:spPr>
          <a:xfrm>
            <a:off x="456344" y="1399814"/>
            <a:ext cx="7924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rgbClr val="FF0000"/>
                </a:solidFill>
                <a:latin typeface="Verdana"/>
                <a:ea typeface="Verdana"/>
                <a:cs typeface="Verdana"/>
                <a:sym typeface="Verdana"/>
              </a:rPr>
              <a:t>Use your annotate tool:  Use the </a:t>
            </a:r>
            <a:r>
              <a:rPr lang="en-US" sz="1800" b="0" i="0" u="sng" strike="noStrike" cap="none">
                <a:solidFill>
                  <a:srgbClr val="FF0000"/>
                </a:solidFill>
                <a:latin typeface="Verdana"/>
                <a:ea typeface="Verdana"/>
                <a:cs typeface="Verdana"/>
                <a:sym typeface="Verdana"/>
              </a:rPr>
              <a:t>Check</a:t>
            </a:r>
            <a:r>
              <a:rPr lang="en-US" sz="1800" b="0" i="0" u="none" strike="noStrike" cap="none">
                <a:solidFill>
                  <a:srgbClr val="FF0000"/>
                </a:solidFill>
                <a:latin typeface="Verdana"/>
                <a:ea typeface="Verdana"/>
                <a:cs typeface="Verdana"/>
                <a:sym typeface="Verdana"/>
              </a:rPr>
              <a:t> stamp for “yes” and </a:t>
            </a:r>
            <a:r>
              <a:rPr lang="en-US" sz="1800" b="0" i="0" u="sng" strike="noStrike" cap="none">
                <a:solidFill>
                  <a:srgbClr val="FF0000"/>
                </a:solidFill>
                <a:latin typeface="Verdana"/>
                <a:ea typeface="Verdana"/>
                <a:cs typeface="Verdana"/>
                <a:sym typeface="Verdana"/>
              </a:rPr>
              <a:t>star </a:t>
            </a:r>
            <a:r>
              <a:rPr lang="en-US" sz="1800" b="0" i="0" u="none" strike="noStrike" cap="none">
                <a:solidFill>
                  <a:srgbClr val="FF0000"/>
                </a:solidFill>
                <a:latin typeface="Verdana"/>
                <a:ea typeface="Verdana"/>
                <a:cs typeface="Verdana"/>
                <a:sym typeface="Verdana"/>
              </a:rPr>
              <a:t>stamp for “no”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9feff247fa_1_77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   </a:t>
            </a:r>
            <a:endParaRPr/>
          </a:p>
        </p:txBody>
      </p:sp>
      <p:sp>
        <p:nvSpPr>
          <p:cNvPr id="338" name="Google Shape;338;g9feff247fa_1_777"/>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05775"/>
              </a:buClr>
              <a:buSzPts val="3600"/>
              <a:buFont typeface="Verdana"/>
              <a:buNone/>
            </a:pPr>
            <a:r>
              <a:rPr lang="en-US" sz="3600"/>
              <a:t>Remember your roadmap.  Implementation Matrix 2A, 2B</a:t>
            </a:r>
            <a:endParaRPr/>
          </a:p>
        </p:txBody>
      </p:sp>
      <p:pic>
        <p:nvPicPr>
          <p:cNvPr id="339" name="Google Shape;339;g9feff247fa_1_777" descr="VTSS Implementation Matrix snapshot"/>
          <p:cNvPicPr preferRelativeResize="0"/>
          <p:nvPr/>
        </p:nvPicPr>
        <p:blipFill rotWithShape="1">
          <a:blip r:embed="rId3">
            <a:alphaModFix/>
          </a:blip>
          <a:srcRect/>
          <a:stretch/>
        </p:blipFill>
        <p:spPr>
          <a:xfrm>
            <a:off x="279971" y="1625030"/>
            <a:ext cx="4798197" cy="3886199"/>
          </a:xfrm>
          <a:prstGeom prst="rect">
            <a:avLst/>
          </a:prstGeom>
          <a:noFill/>
          <a:ln>
            <a:noFill/>
          </a:ln>
        </p:spPr>
      </p:pic>
      <p:sp>
        <p:nvSpPr>
          <p:cNvPr id="340" name="Google Shape;340;g9feff247fa_1_777"/>
          <p:cNvSpPr txBox="1"/>
          <p:nvPr/>
        </p:nvSpPr>
        <p:spPr>
          <a:xfrm>
            <a:off x="5562600" y="1905000"/>
            <a:ext cx="2971800" cy="378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Verdana"/>
                <a:ea typeface="Verdana"/>
                <a:cs typeface="Verdana"/>
                <a:sym typeface="Verdana"/>
              </a:rPr>
              <a:t>The Implementation Matrix is your roadmap.  The tools to develop and manage the data are the DATA AUDIT and the DATA INVENTORY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9feff247fa_1_971"/>
          <p:cNvSpPr txBox="1">
            <a:spLocks noGrp="1"/>
          </p:cNvSpPr>
          <p:nvPr>
            <p:ph type="body" idx="1"/>
          </p:nvPr>
        </p:nvSpPr>
        <p:spPr>
          <a:xfrm>
            <a:off x="457200" y="1371600"/>
            <a:ext cx="8610600" cy="5486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475"/>
              </a:spcBef>
              <a:spcAft>
                <a:spcPts val="0"/>
              </a:spcAft>
              <a:buClr>
                <a:schemeClr val="dk1"/>
              </a:buClr>
              <a:buSzPts val="2375"/>
              <a:buNone/>
            </a:pPr>
            <a:r>
              <a:rPr lang="en-US" sz="2375"/>
              <a:t>Step 1 – what data do you collect at the school level?</a:t>
            </a:r>
            <a:endParaRPr/>
          </a:p>
          <a:p>
            <a:pPr marL="0" lvl="0" indent="0" algn="l" rtl="0">
              <a:lnSpc>
                <a:spcPct val="80000"/>
              </a:lnSpc>
              <a:spcBef>
                <a:spcPts val="475"/>
              </a:spcBef>
              <a:spcAft>
                <a:spcPts val="0"/>
              </a:spcAft>
              <a:buClr>
                <a:schemeClr val="dk1"/>
              </a:buClr>
              <a:buSzPts val="2375"/>
              <a:buNone/>
            </a:pPr>
            <a:r>
              <a:rPr lang="en-US" sz="2375"/>
              <a:t> </a:t>
            </a:r>
            <a:endParaRPr/>
          </a:p>
          <a:p>
            <a:pPr marL="0" lvl="0" indent="0" algn="l" rtl="0">
              <a:lnSpc>
                <a:spcPct val="80000"/>
              </a:lnSpc>
              <a:spcBef>
                <a:spcPts val="475"/>
              </a:spcBef>
              <a:spcAft>
                <a:spcPts val="0"/>
              </a:spcAft>
              <a:buClr>
                <a:schemeClr val="dk1"/>
              </a:buClr>
              <a:buSzPts val="2375"/>
              <a:buNone/>
            </a:pPr>
            <a:r>
              <a:rPr lang="en-US" sz="2375"/>
              <a:t>Step 2 – do you have a platform and a system for getting the data entered?</a:t>
            </a:r>
            <a:endParaRPr/>
          </a:p>
          <a:p>
            <a:pPr marL="0" lvl="0" indent="0" algn="l" rtl="0">
              <a:lnSpc>
                <a:spcPct val="80000"/>
              </a:lnSpc>
              <a:spcBef>
                <a:spcPts val="475"/>
              </a:spcBef>
              <a:spcAft>
                <a:spcPts val="0"/>
              </a:spcAft>
              <a:buClr>
                <a:schemeClr val="dk1"/>
              </a:buClr>
              <a:buSzPts val="2375"/>
              <a:buNone/>
            </a:pPr>
            <a:br>
              <a:rPr lang="en-US" sz="2375"/>
            </a:br>
            <a:r>
              <a:rPr lang="en-US" sz="2375"/>
              <a:t>Step 3 – what are the critical indicators you would look for at the division and how will you report them?</a:t>
            </a:r>
            <a:endParaRPr/>
          </a:p>
          <a:p>
            <a:pPr marL="0" lvl="0" indent="0" algn="l" rtl="0">
              <a:lnSpc>
                <a:spcPct val="80000"/>
              </a:lnSpc>
              <a:spcBef>
                <a:spcPts val="475"/>
              </a:spcBef>
              <a:spcAft>
                <a:spcPts val="0"/>
              </a:spcAft>
              <a:buClr>
                <a:schemeClr val="dk1"/>
              </a:buClr>
              <a:buSzPts val="2375"/>
              <a:buNone/>
            </a:pPr>
            <a:br>
              <a:rPr lang="en-US" sz="2375"/>
            </a:br>
            <a:r>
              <a:rPr lang="en-US" sz="2375"/>
              <a:t>Step 4 – determine how to disaggregate the data – does the system allow for this?</a:t>
            </a:r>
            <a:endParaRPr/>
          </a:p>
          <a:p>
            <a:pPr marL="0" lvl="0" indent="0" algn="l" rtl="0">
              <a:lnSpc>
                <a:spcPct val="80000"/>
              </a:lnSpc>
              <a:spcBef>
                <a:spcPts val="475"/>
              </a:spcBef>
              <a:spcAft>
                <a:spcPts val="0"/>
              </a:spcAft>
              <a:buClr>
                <a:schemeClr val="dk1"/>
              </a:buClr>
              <a:buSzPts val="2375"/>
              <a:buNone/>
            </a:pPr>
            <a:br>
              <a:rPr lang="en-US" sz="2375"/>
            </a:br>
            <a:r>
              <a:rPr lang="en-US" sz="2375"/>
              <a:t>Step 5 – determine the process for gathering and presenting the data; who is positioned to do this?</a:t>
            </a:r>
            <a:endParaRPr sz="2375"/>
          </a:p>
          <a:p>
            <a:pPr marL="0" lvl="0" indent="0" algn="l" rtl="0">
              <a:lnSpc>
                <a:spcPct val="80000"/>
              </a:lnSpc>
              <a:spcBef>
                <a:spcPts val="475"/>
              </a:spcBef>
              <a:spcAft>
                <a:spcPts val="0"/>
              </a:spcAft>
              <a:buClr>
                <a:schemeClr val="dk1"/>
              </a:buClr>
              <a:buSzPts val="2375"/>
              <a:buNone/>
            </a:pPr>
            <a:endParaRPr sz="2375"/>
          </a:p>
          <a:p>
            <a:pPr marL="0" lvl="0" indent="0" algn="l" rtl="0">
              <a:lnSpc>
                <a:spcPct val="80000"/>
              </a:lnSpc>
              <a:spcBef>
                <a:spcPts val="475"/>
              </a:spcBef>
              <a:spcAft>
                <a:spcPts val="0"/>
              </a:spcAft>
              <a:buClr>
                <a:schemeClr val="dk1"/>
              </a:buClr>
              <a:buSzPts val="2375"/>
              <a:buNone/>
            </a:pPr>
            <a:r>
              <a:rPr lang="en-US" sz="2375"/>
              <a:t>Where are you in this process? </a:t>
            </a:r>
            <a:endParaRPr sz="2375"/>
          </a:p>
          <a:p>
            <a:pPr marL="0" lvl="0" indent="0" algn="l" rtl="0">
              <a:lnSpc>
                <a:spcPct val="80000"/>
              </a:lnSpc>
              <a:spcBef>
                <a:spcPts val="475"/>
              </a:spcBef>
              <a:spcAft>
                <a:spcPts val="0"/>
              </a:spcAft>
              <a:buClr>
                <a:schemeClr val="dk1"/>
              </a:buClr>
              <a:buSzPts val="2375"/>
              <a:buNone/>
            </a:pPr>
            <a:r>
              <a:rPr lang="en-US" sz="2375"/>
              <a:t>POLL</a:t>
            </a:r>
            <a:endParaRPr sz="2375"/>
          </a:p>
          <a:p>
            <a:pPr marL="342900" lvl="0" indent="-215900" algn="l" rtl="0">
              <a:lnSpc>
                <a:spcPct val="80000"/>
              </a:lnSpc>
              <a:spcBef>
                <a:spcPts val="400"/>
              </a:spcBef>
              <a:spcAft>
                <a:spcPts val="0"/>
              </a:spcAft>
              <a:buClr>
                <a:schemeClr val="dk1"/>
              </a:buClr>
              <a:buSzPts val="2000"/>
              <a:buNone/>
            </a:pPr>
            <a:endParaRPr sz="2000"/>
          </a:p>
        </p:txBody>
      </p:sp>
      <p:sp>
        <p:nvSpPr>
          <p:cNvPr id="347" name="Google Shape;347;g9feff247fa_1_971"/>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05775"/>
              </a:buClr>
              <a:buSzPts val="3200"/>
              <a:buFont typeface="Verdana"/>
              <a:buNone/>
            </a:pPr>
            <a:r>
              <a:rPr lang="en-US" sz="3200"/>
              <a:t>5 steps to developing an integrated</a:t>
            </a:r>
            <a:br>
              <a:rPr lang="en-US" sz="3200"/>
            </a:br>
            <a:r>
              <a:rPr lang="en-US" sz="3200"/>
              <a:t>Data Dashboard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8"/>
          <p:cNvSpPr txBox="1">
            <a:spLocks noGrp="1"/>
          </p:cNvSpPr>
          <p:nvPr>
            <p:ph type="title"/>
          </p:nvPr>
        </p:nvSpPr>
        <p:spPr>
          <a:xfrm>
            <a:off x="457200" y="274638"/>
            <a:ext cx="8305800" cy="868362"/>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Verdana"/>
              <a:buNone/>
            </a:pPr>
            <a:r>
              <a:rPr lang="en-US" sz="3200"/>
              <a:t>Implementation Plan</a:t>
            </a:r>
            <a:endParaRPr/>
          </a:p>
        </p:txBody>
      </p:sp>
      <p:pic>
        <p:nvPicPr>
          <p:cNvPr id="354" name="Google Shape;354;p8" descr="Picture of the blank Implementation Plan template for teams to use when mapping out action steps towards full implementation with sustainability&#10;" title="Implementation Plan-Data Collection"/>
          <p:cNvPicPr preferRelativeResize="0"/>
          <p:nvPr/>
        </p:nvPicPr>
        <p:blipFill rotWithShape="1">
          <a:blip r:embed="rId3">
            <a:alphaModFix/>
          </a:blip>
          <a:srcRect/>
          <a:stretch/>
        </p:blipFill>
        <p:spPr>
          <a:xfrm>
            <a:off x="938212" y="1676400"/>
            <a:ext cx="7267575" cy="43481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ga75652de71_0_0"/>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93065" algn="l" rtl="0">
              <a:lnSpc>
                <a:spcPct val="80000"/>
              </a:lnSpc>
              <a:spcBef>
                <a:spcPts val="518"/>
              </a:spcBef>
              <a:spcAft>
                <a:spcPts val="0"/>
              </a:spcAft>
              <a:buSzPts val="2590"/>
              <a:buAutoNum type="arabicPeriod"/>
            </a:pPr>
            <a:r>
              <a:rPr lang="en-US" sz="2590"/>
              <a:t>Identify specific action steps in response to each of the five steps in the development of a data dashboard.</a:t>
            </a:r>
            <a:endParaRPr sz="2590"/>
          </a:p>
          <a:p>
            <a:pPr marL="0" lvl="0" indent="0" algn="l" rtl="0">
              <a:lnSpc>
                <a:spcPct val="80000"/>
              </a:lnSpc>
              <a:spcBef>
                <a:spcPts val="518"/>
              </a:spcBef>
              <a:spcAft>
                <a:spcPts val="0"/>
              </a:spcAft>
              <a:buNone/>
            </a:pPr>
            <a:endParaRPr sz="2590"/>
          </a:p>
          <a:p>
            <a:pPr marL="457200" lvl="0" indent="-393065" algn="l" rtl="0">
              <a:lnSpc>
                <a:spcPct val="80000"/>
              </a:lnSpc>
              <a:spcBef>
                <a:spcPts val="518"/>
              </a:spcBef>
              <a:spcAft>
                <a:spcPts val="0"/>
              </a:spcAft>
              <a:buSzPts val="2590"/>
              <a:buAutoNum type="arabicPeriod"/>
            </a:pPr>
            <a:r>
              <a:rPr lang="en-US" sz="2590"/>
              <a:t>Which data points will you consider right now in order to make decisions about your current problem of practice?</a:t>
            </a:r>
            <a:endParaRPr sz="2590"/>
          </a:p>
          <a:p>
            <a:pPr marL="0" lvl="0" indent="0" algn="l" rtl="0">
              <a:lnSpc>
                <a:spcPct val="80000"/>
              </a:lnSpc>
              <a:spcBef>
                <a:spcPts val="518"/>
              </a:spcBef>
              <a:spcAft>
                <a:spcPts val="0"/>
              </a:spcAft>
              <a:buNone/>
            </a:pPr>
            <a:endParaRPr sz="2590"/>
          </a:p>
          <a:p>
            <a:pPr marL="457200" lvl="0" indent="-393065" algn="l" rtl="0">
              <a:lnSpc>
                <a:spcPct val="80000"/>
              </a:lnSpc>
              <a:spcBef>
                <a:spcPts val="518"/>
              </a:spcBef>
              <a:spcAft>
                <a:spcPts val="0"/>
              </a:spcAft>
              <a:buSzPts val="2590"/>
              <a:buAutoNum type="arabicPeriod"/>
            </a:pPr>
            <a:r>
              <a:rPr lang="en-US" sz="2590"/>
              <a:t>If you are currently using a data dashboard for decision making, has everyone been trained on how to use the data dashboard, disaggregate data, etc.? If not, identify the specific action steps to getting this done.</a:t>
            </a:r>
            <a:endParaRPr sz="2590"/>
          </a:p>
          <a:p>
            <a:pPr marL="0" lvl="0" indent="0" algn="l" rtl="0">
              <a:spcBef>
                <a:spcPts val="360"/>
              </a:spcBef>
              <a:spcAft>
                <a:spcPts val="0"/>
              </a:spcAft>
              <a:buNone/>
            </a:pPr>
            <a:endParaRPr/>
          </a:p>
        </p:txBody>
      </p:sp>
      <p:sp>
        <p:nvSpPr>
          <p:cNvPr id="360" name="Google Shape;360;ga75652de71_0_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Breakout for Action Planning (15 minutes)</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9"/>
          <p:cNvSpPr txBox="1">
            <a:spLocks noGrp="1"/>
          </p:cNvSpPr>
          <p:nvPr>
            <p:ph type="ctrTitle"/>
          </p:nvPr>
        </p:nvSpPr>
        <p:spPr>
          <a:xfrm>
            <a:off x="838200" y="3671154"/>
            <a:ext cx="7657346"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191919"/>
              </a:buClr>
              <a:buSzPts val="5400"/>
              <a:buFont typeface="Verdana"/>
              <a:buNone/>
            </a:pPr>
            <a:r>
              <a:rPr lang="en-US"/>
              <a:t>Learning Informed Decision Making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2"/>
          <p:cNvSpPr txBox="1">
            <a:spLocks noGrp="1"/>
          </p:cNvSpPr>
          <p:nvPr>
            <p:ph type="body" idx="1"/>
          </p:nvPr>
        </p:nvSpPr>
        <p:spPr>
          <a:xfrm>
            <a:off x="457201" y="1600201"/>
            <a:ext cx="8229600" cy="4419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a:t>“Conceptual change happens when people make their current beliefs explicit, subject them to scrutiny from themselves and others, consider how new information either fits or challenges their existing beliefs, and then make permanent changes to what they know and do.”</a:t>
            </a:r>
            <a:endParaRPr/>
          </a:p>
          <a:p>
            <a:pPr marL="0" lvl="0" indent="0" algn="l" rtl="0">
              <a:spcBef>
                <a:spcPts val="560"/>
              </a:spcBef>
              <a:spcAft>
                <a:spcPts val="0"/>
              </a:spcAft>
              <a:buClr>
                <a:schemeClr val="dk1"/>
              </a:buClr>
              <a:buSzPts val="2800"/>
              <a:buNone/>
            </a:pPr>
            <a:endParaRPr sz="2800"/>
          </a:p>
          <a:p>
            <a:pPr marL="0" lvl="0" indent="0" algn="l" rtl="0">
              <a:spcBef>
                <a:spcPts val="360"/>
              </a:spcBef>
              <a:spcAft>
                <a:spcPts val="0"/>
              </a:spcAft>
              <a:buClr>
                <a:schemeClr val="dk1"/>
              </a:buClr>
              <a:buSzPts val="1800"/>
              <a:buNone/>
            </a:pPr>
            <a:r>
              <a:rPr lang="en-US" sz="1800"/>
              <a:t>Katz, S. &amp; Dack, L.A. (2013) </a:t>
            </a:r>
            <a:r>
              <a:rPr lang="en-US" sz="1800" i="1"/>
              <a:t>Intentional Interruptions: Breaking Down Learning Barriers to Transform Practice (</a:t>
            </a:r>
            <a:r>
              <a:rPr lang="en-US" sz="1800"/>
              <a:t>p. 7)</a:t>
            </a:r>
            <a:endParaRPr/>
          </a:p>
          <a:p>
            <a:pPr marL="342900" lvl="0" indent="-139700" algn="l" rtl="0">
              <a:spcBef>
                <a:spcPts val="640"/>
              </a:spcBef>
              <a:spcAft>
                <a:spcPts val="0"/>
              </a:spcAft>
              <a:buClr>
                <a:schemeClr val="dk1"/>
              </a:buClr>
              <a:buSzPts val="3200"/>
              <a:buNone/>
            </a:pPr>
            <a:endParaRPr/>
          </a:p>
        </p:txBody>
      </p:sp>
      <p:sp>
        <p:nvSpPr>
          <p:cNvPr id="374" name="Google Shape;374;p12"/>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Verdana"/>
              <a:buNone/>
            </a:pPr>
            <a:r>
              <a:rPr lang="en-US" sz="3600">
                <a:solidFill>
                  <a:schemeClr val="dk1"/>
                </a:solidFill>
              </a:rPr>
              <a:t>Solving problems requires change.</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ga75652de71_0_7" descr="Managing Complex Change table"/>
          <p:cNvPicPr preferRelativeResize="0"/>
          <p:nvPr/>
        </p:nvPicPr>
        <p:blipFill>
          <a:blip r:embed="rId3">
            <a:alphaModFix/>
          </a:blip>
          <a:stretch>
            <a:fillRect/>
          </a:stretch>
        </p:blipFill>
        <p:spPr>
          <a:xfrm>
            <a:off x="314325" y="249474"/>
            <a:ext cx="8155951" cy="5703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0"/>
          <p:cNvSpPr txBox="1">
            <a:spLocks noGrp="1"/>
          </p:cNvSpPr>
          <p:nvPr>
            <p:ph type="title"/>
          </p:nvPr>
        </p:nvSpPr>
        <p:spPr>
          <a:xfrm>
            <a:off x="2895600" y="228600"/>
            <a:ext cx="6096000" cy="10668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a:t>A Culture of Inquiry</a:t>
            </a:r>
            <a:endParaRPr/>
          </a:p>
        </p:txBody>
      </p:sp>
      <p:sp>
        <p:nvSpPr>
          <p:cNvPr id="387" name="Google Shape;387;p1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Char char="•"/>
            </a:pPr>
            <a:r>
              <a:rPr lang="en-US"/>
              <a:t>When we implement data-informed decision-making well, it can become a tool for professional learning.  </a:t>
            </a:r>
            <a:endParaRPr/>
          </a:p>
          <a:p>
            <a:pPr marL="342900" lvl="0" indent="-342900" algn="l" rtl="0">
              <a:lnSpc>
                <a:spcPct val="90000"/>
              </a:lnSpc>
              <a:spcBef>
                <a:spcPts val="560"/>
              </a:spcBef>
              <a:spcAft>
                <a:spcPts val="0"/>
              </a:spcAft>
              <a:buClr>
                <a:schemeClr val="dk1"/>
              </a:buClr>
              <a:buSzPts val="2800"/>
              <a:buChar char="•"/>
            </a:pPr>
            <a:r>
              <a:rPr lang="en-US"/>
              <a:t>In the right conditions, data analysis and problem-solving should stimulate curiosity, questions, dialogue, investigation, innovation, </a:t>
            </a:r>
            <a:r>
              <a:rPr lang="en-US" b="1" u="sng"/>
              <a:t>LEARNING</a:t>
            </a:r>
            <a:r>
              <a:rPr lang="en-US" b="1"/>
              <a:t>, and </a:t>
            </a:r>
            <a:r>
              <a:rPr lang="en-US" b="1" u="sng"/>
              <a:t>CHANGE</a:t>
            </a:r>
            <a:r>
              <a:rPr lang="en-US"/>
              <a:t> (among adults).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FA59CF-1DE6-497F-B63A-3012FF4791A7}"/>
              </a:ext>
            </a:extLst>
          </p:cNvPr>
          <p:cNvSpPr>
            <a:spLocks noGrp="1"/>
          </p:cNvSpPr>
          <p:nvPr>
            <p:ph type="body" idx="1"/>
          </p:nvPr>
        </p:nvSpPr>
        <p:spPr/>
        <p:txBody>
          <a:bodyPr>
            <a:normAutofit fontScale="92500" lnSpcReduction="10000"/>
          </a:bodyPr>
          <a:lstStyle/>
          <a:p>
            <a:r>
              <a:rPr lang="en-US" dirty="0"/>
              <a:t>SAMHSA-  Substance Abuse and Mental Health Services</a:t>
            </a:r>
          </a:p>
          <a:p>
            <a:endParaRPr lang="en-US" dirty="0"/>
          </a:p>
          <a:p>
            <a:r>
              <a:rPr lang="en-US" dirty="0"/>
              <a:t>OSEP- Center on Positive Behavioral Interventions and Supports</a:t>
            </a:r>
          </a:p>
          <a:p>
            <a:endParaRPr lang="en-US" dirty="0"/>
          </a:p>
          <a:p>
            <a:r>
              <a:rPr lang="en-US" dirty="0"/>
              <a:t>NIRN- National Implementation Research Network </a:t>
            </a:r>
          </a:p>
          <a:p>
            <a:endParaRPr lang="en-US" dirty="0"/>
          </a:p>
          <a:p>
            <a:r>
              <a:rPr lang="en-US" dirty="0"/>
              <a:t>WSIPC</a:t>
            </a:r>
          </a:p>
          <a:p>
            <a:endParaRPr lang="en-US" dirty="0"/>
          </a:p>
        </p:txBody>
      </p:sp>
      <p:sp>
        <p:nvSpPr>
          <p:cNvPr id="3" name="Title 2">
            <a:extLst>
              <a:ext uri="{FF2B5EF4-FFF2-40B4-BE49-F238E27FC236}">
                <a16:creationId xmlns:a16="http://schemas.microsoft.com/office/drawing/2014/main" id="{0FE0F640-A03D-410D-8D77-45A2C3284969}"/>
              </a:ext>
            </a:extLst>
          </p:cNvPr>
          <p:cNvSpPr>
            <a:spLocks noGrp="1"/>
          </p:cNvSpPr>
          <p:nvPr>
            <p:ph type="title"/>
          </p:nvPr>
        </p:nvSpPr>
        <p:spPr>
          <a:xfrm>
            <a:off x="228600" y="371706"/>
            <a:ext cx="8686799" cy="999893"/>
          </a:xfrm>
        </p:spPr>
        <p:txBody>
          <a:bodyPr>
            <a:noAutofit/>
          </a:bodyPr>
          <a:lstStyle/>
          <a:p>
            <a:pPr lvl="0"/>
            <a:br>
              <a:rPr lang="en-US" sz="3200" dirty="0">
                <a:solidFill>
                  <a:srgbClr val="000000"/>
                </a:solidFill>
                <a:latin typeface="Times New Roman"/>
                <a:ea typeface="Times New Roman"/>
                <a:cs typeface="Times New Roman"/>
                <a:sym typeface="Times New Roman"/>
              </a:rPr>
            </a:br>
            <a:r>
              <a:rPr lang="en-US" sz="3200" dirty="0">
                <a:solidFill>
                  <a:srgbClr val="000000"/>
                </a:solidFill>
                <a:latin typeface="Times New Roman"/>
                <a:ea typeface="Times New Roman"/>
                <a:cs typeface="Times New Roman"/>
                <a:sym typeface="Times New Roman"/>
              </a:rPr>
              <a:t>Appreciation is given to the following</a:t>
            </a:r>
            <a:br>
              <a:rPr lang="en-US" sz="3200" dirty="0"/>
            </a:br>
            <a:r>
              <a:rPr lang="en-US" sz="3200" dirty="0">
                <a:solidFill>
                  <a:srgbClr val="000000"/>
                </a:solidFill>
                <a:latin typeface="Times New Roman"/>
                <a:ea typeface="Times New Roman"/>
                <a:cs typeface="Times New Roman"/>
                <a:sym typeface="Times New Roman"/>
              </a:rPr>
              <a:t>for their contributions to this Professional Learning:</a:t>
            </a:r>
            <a:br>
              <a:rPr lang="en-US" sz="3200" dirty="0"/>
            </a:br>
            <a:endParaRPr lang="en-US" sz="3200" dirty="0"/>
          </a:p>
        </p:txBody>
      </p:sp>
    </p:spTree>
    <p:extLst>
      <p:ext uri="{BB962C8B-B14F-4D97-AF65-F5344CB8AC3E}">
        <p14:creationId xmlns:p14="http://schemas.microsoft.com/office/powerpoint/2010/main" val="1607503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3"/>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600"/>
              <a:buFont typeface="Verdana"/>
              <a:buNone/>
            </a:pPr>
            <a:r>
              <a:rPr lang="en-US" sz="3600"/>
              <a:t>How does the team make this shift?</a:t>
            </a:r>
            <a:endParaRPr/>
          </a:p>
        </p:txBody>
      </p:sp>
      <p:sp>
        <p:nvSpPr>
          <p:cNvPr id="394" name="Google Shape;394;p13"/>
          <p:cNvSpPr txBox="1">
            <a:spLocks noGrp="1"/>
          </p:cNvSpPr>
          <p:nvPr>
            <p:ph type="body" idx="1"/>
          </p:nvPr>
        </p:nvSpPr>
        <p:spPr>
          <a:prstGeom prst="rect">
            <a:avLst/>
          </a:prstGeom>
          <a:solidFill>
            <a:srgbClr val="E8F7EB"/>
          </a:solid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800"/>
              <a:buNone/>
            </a:pPr>
            <a:r>
              <a:rPr lang="en-US" sz="1800"/>
              <a:t>Problem solving team already…</a:t>
            </a:r>
            <a:endParaRPr/>
          </a:p>
        </p:txBody>
      </p:sp>
      <p:sp>
        <p:nvSpPr>
          <p:cNvPr id="395" name="Google Shape;395;p13"/>
          <p:cNvSpPr txBox="1">
            <a:spLocks noGrp="1"/>
          </p:cNvSpPr>
          <p:nvPr>
            <p:ph type="body" idx="2"/>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a:t>Use evidence to clearly define problems</a:t>
            </a:r>
            <a:endParaRPr/>
          </a:p>
          <a:p>
            <a:pPr marL="342900" lvl="0" indent="-342900" algn="l" rtl="0">
              <a:spcBef>
                <a:spcPts val="400"/>
              </a:spcBef>
              <a:spcAft>
                <a:spcPts val="0"/>
              </a:spcAft>
              <a:buClr>
                <a:schemeClr val="dk1"/>
              </a:buClr>
              <a:buSzPts val="2000"/>
              <a:buChar char="•"/>
            </a:pPr>
            <a:r>
              <a:rPr lang="en-US" sz="2000"/>
              <a:t>Collaborate to study impact and effectiveness of instruction</a:t>
            </a:r>
            <a:endParaRPr/>
          </a:p>
          <a:p>
            <a:pPr marL="342900" lvl="0" indent="-342900" algn="l" rtl="0">
              <a:spcBef>
                <a:spcPts val="400"/>
              </a:spcBef>
              <a:spcAft>
                <a:spcPts val="0"/>
              </a:spcAft>
              <a:buClr>
                <a:schemeClr val="dk1"/>
              </a:buClr>
              <a:buSzPts val="2000"/>
              <a:buChar char="•"/>
            </a:pPr>
            <a:r>
              <a:rPr lang="en-US" sz="2000"/>
              <a:t>Hypothesize why things happen as they do</a:t>
            </a:r>
            <a:endParaRPr/>
          </a:p>
          <a:p>
            <a:pPr marL="342900" lvl="0" indent="-342900" algn="l" rtl="0">
              <a:spcBef>
                <a:spcPts val="400"/>
              </a:spcBef>
              <a:spcAft>
                <a:spcPts val="0"/>
              </a:spcAft>
              <a:buClr>
                <a:schemeClr val="dk1"/>
              </a:buClr>
              <a:buSzPts val="2000"/>
              <a:buChar char="•"/>
            </a:pPr>
            <a:r>
              <a:rPr lang="en-US" sz="2000"/>
              <a:t>Brainstorm possible solutions &amp; define success</a:t>
            </a:r>
            <a:endParaRPr/>
          </a:p>
          <a:p>
            <a:pPr marL="342900" lvl="0" indent="-342900" algn="l" rtl="0">
              <a:spcBef>
                <a:spcPts val="400"/>
              </a:spcBef>
              <a:spcAft>
                <a:spcPts val="0"/>
              </a:spcAft>
              <a:buClr>
                <a:schemeClr val="dk1"/>
              </a:buClr>
              <a:buSzPts val="2000"/>
              <a:buChar char="•"/>
            </a:pPr>
            <a:r>
              <a:rPr lang="en-US" sz="2000"/>
              <a:t>Monitor solutions</a:t>
            </a:r>
            <a:endParaRPr/>
          </a:p>
          <a:p>
            <a:pPr marL="342900" lvl="0" indent="-190500" algn="l" rtl="0">
              <a:spcBef>
                <a:spcPts val="480"/>
              </a:spcBef>
              <a:spcAft>
                <a:spcPts val="0"/>
              </a:spcAft>
              <a:buClr>
                <a:schemeClr val="dk1"/>
              </a:buClr>
              <a:buSzPts val="2400"/>
              <a:buNone/>
            </a:pPr>
            <a:endParaRPr/>
          </a:p>
        </p:txBody>
      </p:sp>
      <p:sp>
        <p:nvSpPr>
          <p:cNvPr id="396" name="Google Shape;396;p13"/>
          <p:cNvSpPr txBox="1">
            <a:spLocks noGrp="1"/>
          </p:cNvSpPr>
          <p:nvPr>
            <p:ph type="body" idx="3"/>
          </p:nvPr>
        </p:nvSpPr>
        <p:spPr>
          <a:xfrm>
            <a:off x="5105400" y="1535113"/>
            <a:ext cx="4038600" cy="639762"/>
          </a:xfrm>
          <a:prstGeom prst="rect">
            <a:avLst/>
          </a:prstGeom>
          <a:solidFill>
            <a:srgbClr val="E8F7EB"/>
          </a:solid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700"/>
              <a:buNone/>
            </a:pPr>
            <a:r>
              <a:rPr lang="en-US" sz="1700"/>
              <a:t>And can function like learning communities if they also…</a:t>
            </a:r>
            <a:endParaRPr/>
          </a:p>
        </p:txBody>
      </p:sp>
      <p:sp>
        <p:nvSpPr>
          <p:cNvPr id="397" name="Google Shape;397;p13"/>
          <p:cNvSpPr txBox="1">
            <a:spLocks noGrp="1"/>
          </p:cNvSpPr>
          <p:nvPr>
            <p:ph type="body" idx="4"/>
          </p:nvPr>
        </p:nvSpPr>
        <p:spPr>
          <a:xfrm>
            <a:off x="4648200" y="2174874"/>
            <a:ext cx="4038600" cy="43783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900"/>
              <a:buChar char="•"/>
            </a:pPr>
            <a:r>
              <a:rPr lang="en-US" sz="1900"/>
              <a:t>Align their problem-solving to school-wide goals for student (and teacher!) learning</a:t>
            </a:r>
            <a:endParaRPr/>
          </a:p>
          <a:p>
            <a:pPr marL="342900" lvl="0" indent="-342900" algn="l" rtl="0">
              <a:spcBef>
                <a:spcPts val="380"/>
              </a:spcBef>
              <a:spcAft>
                <a:spcPts val="0"/>
              </a:spcAft>
              <a:buClr>
                <a:schemeClr val="dk1"/>
              </a:buClr>
              <a:buSzPts val="1900"/>
              <a:buChar char="•"/>
            </a:pPr>
            <a:r>
              <a:rPr lang="en-US" sz="1900"/>
              <a:t>Have the autonomy to pose questions and prioritize the learning challenges that matter most to them</a:t>
            </a:r>
            <a:endParaRPr/>
          </a:p>
          <a:p>
            <a:pPr marL="342900" lvl="0" indent="-342900" algn="l" rtl="0">
              <a:spcBef>
                <a:spcPts val="380"/>
              </a:spcBef>
              <a:spcAft>
                <a:spcPts val="0"/>
              </a:spcAft>
              <a:buClr>
                <a:schemeClr val="dk1"/>
              </a:buClr>
              <a:buSzPts val="1900"/>
              <a:buChar char="•"/>
            </a:pPr>
            <a:r>
              <a:rPr lang="en-US" sz="1900"/>
              <a:t>Collaborate with stakeholders to brainstorm solutions and define points of fidelity and flexibility</a:t>
            </a:r>
            <a:endParaRPr/>
          </a:p>
          <a:p>
            <a:pPr marL="342900" lvl="0" indent="-342900" algn="l" rtl="0">
              <a:spcBef>
                <a:spcPts val="380"/>
              </a:spcBef>
              <a:spcAft>
                <a:spcPts val="0"/>
              </a:spcAft>
              <a:buClr>
                <a:schemeClr val="dk1"/>
              </a:buClr>
              <a:buSzPts val="1900"/>
              <a:buChar char="•"/>
            </a:pPr>
            <a:r>
              <a:rPr lang="en-US" sz="1900"/>
              <a:t>Reflect on permanent changes to practice</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endParaRPr/>
          </a:p>
          <a:p>
            <a:pPr marL="0" lvl="0" indent="0" algn="ctr" rtl="0">
              <a:spcBef>
                <a:spcPts val="640"/>
              </a:spcBef>
              <a:spcAft>
                <a:spcPts val="0"/>
              </a:spcAft>
              <a:buClr>
                <a:schemeClr val="dk1"/>
              </a:buClr>
              <a:buSzPts val="3200"/>
              <a:buNone/>
            </a:pPr>
            <a:endParaRPr/>
          </a:p>
          <a:p>
            <a:pPr marL="0" lvl="0" indent="0" algn="ctr" rtl="0">
              <a:spcBef>
                <a:spcPts val="640"/>
              </a:spcBef>
              <a:spcAft>
                <a:spcPts val="0"/>
              </a:spcAft>
              <a:buClr>
                <a:schemeClr val="dk1"/>
              </a:buClr>
              <a:buSzPts val="3200"/>
              <a:buNone/>
            </a:pPr>
            <a:r>
              <a:rPr lang="en-US" u="sng">
                <a:solidFill>
                  <a:schemeClr val="hlink"/>
                </a:solidFill>
                <a:hlinkClick r:id="rId3"/>
              </a:rPr>
              <a:t>Leader Learning Teams</a:t>
            </a:r>
            <a:endParaRPr/>
          </a:p>
        </p:txBody>
      </p:sp>
      <p:sp>
        <p:nvSpPr>
          <p:cNvPr id="403" name="Google Shape;403;p14"/>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4000"/>
              <a:buFont typeface="Verdana"/>
              <a:buNone/>
            </a:pPr>
            <a:r>
              <a:rPr lang="en-US">
                <a:solidFill>
                  <a:srgbClr val="000000"/>
                </a:solidFill>
              </a:rPr>
              <a:t>Leader Learning Teams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5"/>
          <p:cNvSpPr txBox="1">
            <a:spLocks noGrp="1"/>
          </p:cNvSpPr>
          <p:nvPr>
            <p:ph type="title"/>
          </p:nvPr>
        </p:nvSpPr>
        <p:spPr>
          <a:prstGeom prst="rect">
            <a:avLst/>
          </a:prstGeom>
          <a:solidFill>
            <a:schemeClr val="lt1"/>
          </a:solid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Verdana"/>
              <a:buNone/>
            </a:pPr>
            <a:r>
              <a:rPr lang="en-US" sz="2400"/>
              <a:t>Making Decisions:</a:t>
            </a:r>
            <a:endParaRPr/>
          </a:p>
        </p:txBody>
      </p:sp>
      <p:sp>
        <p:nvSpPr>
          <p:cNvPr id="411" name="Google Shape;411;p15"/>
          <p:cNvSpPr txBox="1">
            <a:spLocks noGrp="1"/>
          </p:cNvSpPr>
          <p:nvPr>
            <p:ph type="body" idx="1"/>
          </p:nvPr>
        </p:nvSpPr>
        <p:spPr>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700"/>
              <a:buChar char="•"/>
            </a:pPr>
            <a:r>
              <a:rPr lang="en-US" sz="2700"/>
              <a:t>Study data at the division and school-wide level as needed</a:t>
            </a:r>
            <a:endParaRPr/>
          </a:p>
          <a:p>
            <a:pPr marL="342900" lvl="0" indent="-342900" algn="l" rtl="0">
              <a:spcBef>
                <a:spcPts val="540"/>
              </a:spcBef>
              <a:spcAft>
                <a:spcPts val="0"/>
              </a:spcAft>
              <a:buClr>
                <a:schemeClr val="dk1"/>
              </a:buClr>
              <a:buSzPts val="2700"/>
              <a:buChar char="•"/>
            </a:pPr>
            <a:r>
              <a:rPr lang="en-US" sz="2700"/>
              <a:t>Define problems very specifically because they </a:t>
            </a:r>
            <a:r>
              <a:rPr lang="en-US" sz="2700" b="1"/>
              <a:t>focus on the system </a:t>
            </a:r>
            <a:r>
              <a:rPr lang="en-US" sz="2700"/>
              <a:t>(what coordinated work by adults will enhance the success of all students?)</a:t>
            </a:r>
            <a:r>
              <a:rPr lang="en-US" sz="2700" b="1"/>
              <a:t> </a:t>
            </a:r>
            <a:endParaRPr/>
          </a:p>
          <a:p>
            <a:pPr marL="342900" lvl="0" indent="-342900" algn="l" rtl="0">
              <a:spcBef>
                <a:spcPts val="540"/>
              </a:spcBef>
              <a:spcAft>
                <a:spcPts val="0"/>
              </a:spcAft>
              <a:buClr>
                <a:schemeClr val="dk1"/>
              </a:buClr>
              <a:buSzPts val="2700"/>
              <a:buChar char="•"/>
            </a:pPr>
            <a:r>
              <a:rPr lang="en-US" sz="2700"/>
              <a:t>Leverage evidence-based practices AS SOLUTIONS to problems – assess - reflect</a:t>
            </a:r>
            <a:endParaRPr/>
          </a:p>
          <a:p>
            <a:pPr marL="342900" lvl="0" indent="-139700" algn="l" rtl="0">
              <a:spcBef>
                <a:spcPts val="640"/>
              </a:spcBef>
              <a:spcAft>
                <a:spcPts val="0"/>
              </a:spcAft>
              <a:buClr>
                <a:schemeClr val="dk1"/>
              </a:buClr>
              <a:buSzPts val="3200"/>
              <a:buNone/>
            </a:pPr>
            <a:endParaRPr/>
          </a:p>
        </p:txBody>
      </p:sp>
      <p:sp>
        <p:nvSpPr>
          <p:cNvPr id="412" name="Google Shape;412;p15"/>
          <p:cNvSpPr txBox="1">
            <a:spLocks noGrp="1"/>
          </p:cNvSpPr>
          <p:nvPr>
            <p:ph type="body" idx="2"/>
          </p:nvPr>
        </p:nvSpPr>
        <p:spPr>
          <a:prstGeom prst="rect">
            <a:avLst/>
          </a:prstGeom>
          <a:solidFill>
            <a:srgbClr val="E8F7EB"/>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Core instruction touches every student in the building. Intervention helps to mitigate learning errors.</a:t>
            </a:r>
            <a:endParaRPr/>
          </a:p>
          <a:p>
            <a:pPr marL="0" lvl="0" indent="0" algn="l" rtl="0">
              <a:spcBef>
                <a:spcPts val="360"/>
              </a:spcBef>
              <a:spcAft>
                <a:spcPts val="0"/>
              </a:spcAft>
              <a:buClr>
                <a:schemeClr val="dk1"/>
              </a:buClr>
              <a:buSzPts val="1800"/>
              <a:buNone/>
            </a:pPr>
            <a:r>
              <a:rPr lang="en-US" sz="1800"/>
              <a:t>  </a:t>
            </a:r>
            <a:endParaRPr/>
          </a:p>
          <a:p>
            <a:pPr marL="0" lvl="0" indent="0" algn="l" rtl="0">
              <a:spcBef>
                <a:spcPts val="360"/>
              </a:spcBef>
              <a:spcAft>
                <a:spcPts val="0"/>
              </a:spcAft>
              <a:buClr>
                <a:schemeClr val="dk1"/>
              </a:buClr>
              <a:buSzPts val="1800"/>
              <a:buNone/>
            </a:pPr>
            <a:r>
              <a:rPr lang="en-US" sz="1800"/>
              <a:t>In an integrated tiered system, the implementation teams use </a:t>
            </a:r>
            <a:r>
              <a:rPr lang="en-US" sz="1800" b="1"/>
              <a:t>data</a:t>
            </a:r>
            <a:r>
              <a:rPr lang="en-US" sz="1800"/>
              <a:t> to analyze the </a:t>
            </a:r>
            <a:r>
              <a:rPr lang="en-US" sz="1800" b="1"/>
              <a:t>effectiveness</a:t>
            </a:r>
            <a:r>
              <a:rPr lang="en-US" sz="1800"/>
              <a:t> of instruction and interventions in both behavior AND academics.</a:t>
            </a:r>
            <a:endParaRPr/>
          </a:p>
          <a:p>
            <a:pPr marL="0" lvl="0" indent="0" algn="l" rtl="0">
              <a:spcBef>
                <a:spcPts val="480"/>
              </a:spcBef>
              <a:spcAft>
                <a:spcPts val="0"/>
              </a:spcAft>
              <a:buClr>
                <a:schemeClr val="dk1"/>
              </a:buClr>
              <a:buSzPts val="24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0" algn="l" rtl="0">
              <a:spcBef>
                <a:spcPts val="0"/>
              </a:spcBef>
              <a:spcAft>
                <a:spcPts val="0"/>
              </a:spcAft>
              <a:buNone/>
            </a:pPr>
            <a:endParaRPr/>
          </a:p>
        </p:txBody>
      </p:sp>
      <p:sp>
        <p:nvSpPr>
          <p:cNvPr id="419" name="Google Shape;419;p16"/>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05775"/>
              </a:buClr>
              <a:buSzPts val="3200"/>
              <a:buFont typeface="Verdana"/>
              <a:buNone/>
            </a:pPr>
            <a:r>
              <a:rPr lang="en-US" sz="32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How well does your team function with decision making?</a:t>
            </a:r>
            <a:endParaRPr sz="3200">
              <a:solidFill>
                <a:srgbClr val="000000"/>
              </a:solidFill>
            </a:endParaRPr>
          </a:p>
        </p:txBody>
      </p:sp>
      <p:pic>
        <p:nvPicPr>
          <p:cNvPr id="420" name="Google Shape;420;p16" descr="Picture of hands putting a puzzle together"/>
          <p:cNvPicPr preferRelativeResize="0"/>
          <p:nvPr/>
        </p:nvPicPr>
        <p:blipFill>
          <a:blip r:embed="rId3">
            <a:alphaModFix/>
          </a:blip>
          <a:stretch>
            <a:fillRect/>
          </a:stretch>
        </p:blipFill>
        <p:spPr>
          <a:xfrm>
            <a:off x="529304" y="3983150"/>
            <a:ext cx="2580398" cy="1894001"/>
          </a:xfrm>
          <a:prstGeom prst="rect">
            <a:avLst/>
          </a:prstGeom>
          <a:noFill/>
          <a:ln>
            <a:noFill/>
          </a:ln>
        </p:spPr>
      </p:pic>
      <p:pic>
        <p:nvPicPr>
          <p:cNvPr id="421" name="Google Shape;421;p16" descr="Picture of people holding papers and there are papers on the floor around them"/>
          <p:cNvPicPr preferRelativeResize="0"/>
          <p:nvPr/>
        </p:nvPicPr>
        <p:blipFill>
          <a:blip r:embed="rId4">
            <a:alphaModFix/>
          </a:blip>
          <a:stretch>
            <a:fillRect/>
          </a:stretch>
        </p:blipFill>
        <p:spPr>
          <a:xfrm>
            <a:off x="6125332" y="3879700"/>
            <a:ext cx="2446042" cy="2100900"/>
          </a:xfrm>
          <a:prstGeom prst="rect">
            <a:avLst/>
          </a:prstGeom>
          <a:noFill/>
          <a:ln>
            <a:noFill/>
          </a:ln>
        </p:spPr>
      </p:pic>
      <p:pic>
        <p:nvPicPr>
          <p:cNvPr id="422" name="Google Shape;422;p16" descr="Picture of a man standing on a road with the road ahead of him full of twist and turns"/>
          <p:cNvPicPr preferRelativeResize="0"/>
          <p:nvPr/>
        </p:nvPicPr>
        <p:blipFill>
          <a:blip r:embed="rId5">
            <a:alphaModFix/>
          </a:blip>
          <a:stretch>
            <a:fillRect/>
          </a:stretch>
        </p:blipFill>
        <p:spPr>
          <a:xfrm>
            <a:off x="3201500" y="1652125"/>
            <a:ext cx="2580401" cy="2291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Verdana"/>
              <a:buNone/>
            </a:pPr>
            <a:r>
              <a:rPr lang="en-US" sz="3600"/>
              <a:t>LEARNING THE INFORMED DECISION-MAKING PROCESS</a:t>
            </a:r>
            <a:endParaRPr/>
          </a:p>
        </p:txBody>
      </p:sp>
      <p:sp>
        <p:nvSpPr>
          <p:cNvPr id="429" name="Google Shape;429;p17"/>
          <p:cNvSpPr txBox="1">
            <a:spLocks noGrp="1"/>
          </p:cNvSpPr>
          <p:nvPr>
            <p:ph type="body" idx="1"/>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2000"/>
              <a:buNone/>
            </a:pPr>
            <a:r>
              <a:rPr lang="en-US"/>
              <a:t>Let’s learn by doing…let’s get messy!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0" lvl="0" indent="0" algn="ctr" rtl="0">
              <a:spcBef>
                <a:spcPts val="640"/>
              </a:spcBef>
              <a:spcAft>
                <a:spcPts val="0"/>
              </a:spcAft>
              <a:buClr>
                <a:schemeClr val="dk1"/>
              </a:buClr>
              <a:buSzPts val="3200"/>
              <a:buNone/>
            </a:pPr>
            <a:r>
              <a:rPr lang="en-US" u="sng">
                <a:solidFill>
                  <a:schemeClr val="hlink"/>
                </a:solidFill>
                <a:hlinkClick r:id="rId3"/>
              </a:rPr>
              <a:t>Plan-Act-Assess-Reflect</a:t>
            </a:r>
            <a:endParaRPr/>
          </a:p>
        </p:txBody>
      </p:sp>
      <p:sp>
        <p:nvSpPr>
          <p:cNvPr id="436" name="Google Shape;436;p19"/>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05775"/>
              </a:buClr>
              <a:buSzPts val="4000"/>
              <a:buFont typeface="Verdana"/>
              <a:buNone/>
            </a:pPr>
            <a:r>
              <a:rPr lang="en-US"/>
              <a:t>We all have a process!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0"/>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The VTSS Process</a:t>
            </a:r>
            <a:endParaRPr/>
          </a:p>
        </p:txBody>
      </p:sp>
      <p:pic>
        <p:nvPicPr>
          <p:cNvPr id="443" name="Google Shape;443;p20" descr="VTSS Data Informed Decision Making process form with arrows pointing to different sections "/>
          <p:cNvPicPr preferRelativeResize="0"/>
          <p:nvPr/>
        </p:nvPicPr>
        <p:blipFill>
          <a:blip r:embed="rId3">
            <a:alphaModFix/>
          </a:blip>
          <a:stretch>
            <a:fillRect/>
          </a:stretch>
        </p:blipFill>
        <p:spPr>
          <a:xfrm>
            <a:off x="457200" y="1514375"/>
            <a:ext cx="7918050" cy="4312400"/>
          </a:xfrm>
          <a:prstGeom prst="rect">
            <a:avLst/>
          </a:prstGeom>
          <a:noFill/>
          <a:ln>
            <a:noFill/>
          </a:ln>
        </p:spPr>
      </p:pic>
      <p:sp>
        <p:nvSpPr>
          <p:cNvPr id="444" name="Google Shape;444;p20" descr="Arrow pointing to Data section of DIDM form"/>
          <p:cNvSpPr/>
          <p:nvPr/>
        </p:nvSpPr>
        <p:spPr>
          <a:xfrm>
            <a:off x="104800" y="2657475"/>
            <a:ext cx="1175700" cy="5877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descr="Arrow pointing to &#10;precision statement on the DIDM form"/>
          <p:cNvSpPr/>
          <p:nvPr/>
        </p:nvSpPr>
        <p:spPr>
          <a:xfrm>
            <a:off x="104800" y="3135150"/>
            <a:ext cx="1175700" cy="5877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descr="Arrow pointing to the Outcome section of the DIDM form"/>
          <p:cNvSpPr/>
          <p:nvPr/>
        </p:nvSpPr>
        <p:spPr>
          <a:xfrm>
            <a:off x="7968300" y="3612700"/>
            <a:ext cx="1175700" cy="587700"/>
          </a:xfrm>
          <a:prstGeom prst="leftArrow">
            <a:avLst>
              <a:gd name="adj1" fmla="val 50000"/>
              <a:gd name="adj2" fmla="val 5000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descr="Arrow pointing to the Key Practices section of the DIDM form"/>
          <p:cNvSpPr/>
          <p:nvPr/>
        </p:nvSpPr>
        <p:spPr>
          <a:xfrm>
            <a:off x="0" y="4053575"/>
            <a:ext cx="1175700" cy="5022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descr="Arrow pointing to the Systems section on the DIDM form"/>
          <p:cNvSpPr/>
          <p:nvPr/>
        </p:nvSpPr>
        <p:spPr>
          <a:xfrm>
            <a:off x="0" y="4485000"/>
            <a:ext cx="1175700" cy="502200"/>
          </a:xfrm>
          <a:prstGeom prst="rightArrow">
            <a:avLst>
              <a:gd name="adj1" fmla="val 50000"/>
              <a:gd name="adj2" fmla="val 50000"/>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descr="Arrow pointing to the Data section on the DIDM form"/>
          <p:cNvSpPr/>
          <p:nvPr/>
        </p:nvSpPr>
        <p:spPr>
          <a:xfrm>
            <a:off x="1941725" y="5400700"/>
            <a:ext cx="587700" cy="1175700"/>
          </a:xfrm>
          <a:prstGeom prst="up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1000"/>
                                        <p:tgtEl>
                                          <p:spTgt spid="4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5"/>
                                        </p:tgtEl>
                                        <p:attrNameLst>
                                          <p:attrName>style.visibility</p:attrName>
                                        </p:attrNameLst>
                                      </p:cBhvr>
                                      <p:to>
                                        <p:strVal val="visible"/>
                                      </p:to>
                                    </p:set>
                                    <p:animEffect transition="in" filter="fade">
                                      <p:cBhvr>
                                        <p:cTn id="12" dur="1000"/>
                                        <p:tgtEl>
                                          <p:spTgt spid="4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xEl>
                                              <p:pRg st="0" end="0"/>
                                            </p:txEl>
                                          </p:spTgt>
                                        </p:tgtEl>
                                        <p:attrNameLst>
                                          <p:attrName>style.visibility</p:attrName>
                                        </p:attrNameLst>
                                      </p:cBhvr>
                                      <p:to>
                                        <p:strVal val="visible"/>
                                      </p:to>
                                    </p:set>
                                    <p:animEffect transition="in" filter="fade">
                                      <p:cBhvr>
                                        <p:cTn id="17" dur="1000"/>
                                        <p:tgtEl>
                                          <p:spTgt spid="44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7"/>
                                        </p:tgtEl>
                                        <p:attrNameLst>
                                          <p:attrName>style.visibility</p:attrName>
                                        </p:attrNameLst>
                                      </p:cBhvr>
                                      <p:to>
                                        <p:strVal val="visible"/>
                                      </p:to>
                                    </p:set>
                                    <p:animEffect transition="in" filter="fade">
                                      <p:cBhvr>
                                        <p:cTn id="22" dur="1000"/>
                                        <p:tgtEl>
                                          <p:spTgt spid="4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8"/>
                                        </p:tgtEl>
                                        <p:attrNameLst>
                                          <p:attrName>style.visibility</p:attrName>
                                        </p:attrNameLst>
                                      </p:cBhvr>
                                      <p:to>
                                        <p:strVal val="visible"/>
                                      </p:to>
                                    </p:set>
                                    <p:animEffect transition="in" filter="fade">
                                      <p:cBhvr>
                                        <p:cTn id="27" dur="1000"/>
                                        <p:tgtEl>
                                          <p:spTgt spid="4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9"/>
                                        </p:tgtEl>
                                        <p:attrNameLst>
                                          <p:attrName>style.visibility</p:attrName>
                                        </p:attrNameLst>
                                      </p:cBhvr>
                                      <p:to>
                                        <p:strVal val="visible"/>
                                      </p:to>
                                    </p:set>
                                    <p:animEffect transition="in" filter="fade">
                                      <p:cBhvr>
                                        <p:cTn id="32" dur="10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1"/>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Verdana"/>
              <a:buNone/>
            </a:pPr>
            <a:r>
              <a:rPr lang="en-US"/>
              <a:t>WHAT SPARKS INQUIRY?</a:t>
            </a:r>
            <a:endParaRPr/>
          </a:p>
        </p:txBody>
      </p:sp>
      <p:sp>
        <p:nvSpPr>
          <p:cNvPr id="456" name="Google Shape;456;p21"/>
          <p:cNvSpPr txBox="1">
            <a:spLocks noGrp="1"/>
          </p:cNvSpPr>
          <p:nvPr>
            <p:ph type="body" idx="1"/>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2000"/>
              <a:buNone/>
            </a:pPr>
            <a:r>
              <a:rPr lang="en-US"/>
              <a:t>What are we curious about? How do we as leaders, create the conditions for schools to inquire, reflect, and change practice?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2"/>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Verdana"/>
              <a:buNone/>
            </a:pPr>
            <a:r>
              <a:rPr lang="en-US"/>
              <a:t>A problem of practice. </a:t>
            </a:r>
            <a:endParaRPr/>
          </a:p>
        </p:txBody>
      </p:sp>
      <p:sp>
        <p:nvSpPr>
          <p:cNvPr id="463" name="Google Shape;463;p22"/>
          <p:cNvSpPr txBox="1">
            <a:spLocks noGrp="1"/>
          </p:cNvSpPr>
          <p:nvPr>
            <p:ph type="body" idx="1"/>
          </p:nvPr>
        </p:nvSpPr>
        <p:spPr>
          <a:prstGeom prst="rect">
            <a:avLst/>
          </a:prstGeom>
          <a:solidFill>
            <a:srgbClr val="E8F7EB"/>
          </a:solid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100"/>
              <a:buNone/>
            </a:pPr>
            <a:r>
              <a:rPr lang="en-US"/>
              <a:t>Considerations</a:t>
            </a:r>
            <a:endParaRPr/>
          </a:p>
        </p:txBody>
      </p:sp>
      <p:sp>
        <p:nvSpPr>
          <p:cNvPr id="464" name="Google Shape;464;p22"/>
          <p:cNvSpPr txBox="1">
            <a:spLocks noGrp="1"/>
          </p:cNvSpPr>
          <p:nvPr>
            <p:ph type="body" idx="2"/>
          </p:nvPr>
        </p:nvSpPr>
        <p:spPr>
          <a:xfrm>
            <a:off x="457200" y="2174874"/>
            <a:ext cx="4040188" cy="43021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en-US" sz="2000"/>
              <a:t>Change that will make learning more effective for students</a:t>
            </a:r>
            <a:endParaRPr/>
          </a:p>
          <a:p>
            <a:pPr marL="342900" lvl="0" indent="-342900" algn="l" rtl="0">
              <a:spcBef>
                <a:spcPts val="400"/>
              </a:spcBef>
              <a:spcAft>
                <a:spcPts val="0"/>
              </a:spcAft>
              <a:buClr>
                <a:schemeClr val="dk1"/>
              </a:buClr>
              <a:buSzPts val="2000"/>
              <a:buChar char="•"/>
            </a:pPr>
            <a:r>
              <a:rPr lang="en-US" sz="2000"/>
              <a:t>Change that aligns with goals you are uncovering in school improvement</a:t>
            </a:r>
            <a:endParaRPr/>
          </a:p>
          <a:p>
            <a:pPr marL="342900" lvl="0" indent="-342900" algn="l" rtl="0">
              <a:spcBef>
                <a:spcPts val="400"/>
              </a:spcBef>
              <a:spcAft>
                <a:spcPts val="0"/>
              </a:spcAft>
              <a:buClr>
                <a:schemeClr val="dk1"/>
              </a:buClr>
              <a:buSzPts val="2000"/>
              <a:buChar char="•"/>
            </a:pPr>
            <a:r>
              <a:rPr lang="en-US" sz="2000"/>
              <a:t>Change for which you have some resources on which to build – likelihood of success</a:t>
            </a:r>
            <a:endParaRPr/>
          </a:p>
          <a:p>
            <a:pPr marL="342900" lvl="0" indent="-342900" algn="l" rtl="0">
              <a:spcBef>
                <a:spcPts val="400"/>
              </a:spcBef>
              <a:spcAft>
                <a:spcPts val="0"/>
              </a:spcAft>
              <a:buClr>
                <a:schemeClr val="dk1"/>
              </a:buClr>
              <a:buSzPts val="2000"/>
              <a:buChar char="•"/>
            </a:pPr>
            <a:r>
              <a:rPr lang="en-US" sz="2000"/>
              <a:t>Focus on the issues that you can support from your offices</a:t>
            </a:r>
            <a:endParaRPr/>
          </a:p>
          <a:p>
            <a:pPr marL="342900" lvl="0" indent="-215900" algn="l" rtl="0">
              <a:spcBef>
                <a:spcPts val="400"/>
              </a:spcBef>
              <a:spcAft>
                <a:spcPts val="0"/>
              </a:spcAft>
              <a:buClr>
                <a:schemeClr val="dk1"/>
              </a:buClr>
              <a:buSzPts val="2000"/>
              <a:buNone/>
            </a:pPr>
            <a:endParaRPr sz="2000"/>
          </a:p>
        </p:txBody>
      </p:sp>
      <p:sp>
        <p:nvSpPr>
          <p:cNvPr id="465" name="Google Shape;465;p22"/>
          <p:cNvSpPr txBox="1">
            <a:spLocks noGrp="1"/>
          </p:cNvSpPr>
          <p:nvPr>
            <p:ph type="body" idx="3"/>
          </p:nvPr>
        </p:nvSpPr>
        <p:spPr>
          <a:prstGeom prst="rect">
            <a:avLst/>
          </a:prstGeom>
          <a:solidFill>
            <a:srgbClr val="E8F7EB"/>
          </a:solid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100"/>
              <a:buNone/>
            </a:pPr>
            <a:r>
              <a:rPr lang="en-US"/>
              <a:t>Cautions</a:t>
            </a:r>
            <a:endParaRPr/>
          </a:p>
        </p:txBody>
      </p:sp>
      <p:sp>
        <p:nvSpPr>
          <p:cNvPr id="466" name="Google Shape;466;p22"/>
          <p:cNvSpPr txBox="1">
            <a:spLocks noGrp="1"/>
          </p:cNvSpPr>
          <p:nvPr>
            <p:ph type="body" idx="4"/>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Avoid the problems that have plagued you for years – we will get there soon enough!</a:t>
            </a:r>
            <a:endParaRPr/>
          </a:p>
          <a:p>
            <a:pPr marL="342900" lvl="0" indent="-342900" algn="l" rtl="0">
              <a:spcBef>
                <a:spcPts val="480"/>
              </a:spcBef>
              <a:spcAft>
                <a:spcPts val="0"/>
              </a:spcAft>
              <a:buClr>
                <a:schemeClr val="dk1"/>
              </a:buClr>
              <a:buSzPts val="2400"/>
              <a:buChar char="•"/>
            </a:pPr>
            <a:r>
              <a:rPr lang="en-US"/>
              <a:t>Avoid focusing on issues of mandates and compliance – for this first time! This should inspire learning and change.</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3"/>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Swing to Solutions</a:t>
            </a:r>
            <a:endParaRPr/>
          </a:p>
        </p:txBody>
      </p:sp>
      <p:grpSp>
        <p:nvGrpSpPr>
          <p:cNvPr id="473" name="Google Shape;473;p23" descr="Illustration of SWING SOLUTIONS stating  the implementers must change practices and robust systems need to support implementers"/>
          <p:cNvGrpSpPr/>
          <p:nvPr/>
        </p:nvGrpSpPr>
        <p:grpSpPr>
          <a:xfrm>
            <a:off x="829995" y="1714506"/>
            <a:ext cx="7465985" cy="3955075"/>
            <a:chOff x="353745" y="50806"/>
            <a:chExt cx="7465985" cy="3955075"/>
          </a:xfrm>
        </p:grpSpPr>
        <p:sp>
          <p:nvSpPr>
            <p:cNvPr id="474" name="Google Shape;474;p23"/>
            <p:cNvSpPr/>
            <p:nvPr/>
          </p:nvSpPr>
          <p:spPr>
            <a:xfrm rot="-5400000">
              <a:off x="1501542" y="-160652"/>
              <a:ext cx="2111647" cy="4407241"/>
            </a:xfrm>
            <a:prstGeom prst="round2SameRect">
              <a:avLst>
                <a:gd name="adj1" fmla="val 16670"/>
                <a:gd name="adj2" fmla="val 0"/>
              </a:avLst>
            </a:prstGeom>
            <a:solidFill>
              <a:srgbClr val="D1EDD5"/>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txBox="1"/>
            <p:nvPr/>
          </p:nvSpPr>
          <p:spPr>
            <a:xfrm>
              <a:off x="456847" y="1090245"/>
              <a:ext cx="4304140" cy="1905445"/>
            </a:xfrm>
            <a:prstGeom prst="rect">
              <a:avLst/>
            </a:prstGeom>
            <a:noFill/>
            <a:ln>
              <a:noFill/>
            </a:ln>
          </p:spPr>
          <p:txBody>
            <a:bodyPr spcFirstLastPara="1" wrap="square" lIns="137150" tIns="228600" rIns="205725" bIns="228600" anchor="t" anchorCtr="0">
              <a:noAutofit/>
            </a:bodyPr>
            <a:lstStyle/>
            <a:p>
              <a:pPr marL="0" marR="0" lvl="0" indent="0" algn="l" rtl="0">
                <a:lnSpc>
                  <a:spcPct val="90000"/>
                </a:lnSpc>
                <a:spcBef>
                  <a:spcPts val="0"/>
                </a:spcBef>
                <a:spcAft>
                  <a:spcPts val="0"/>
                </a:spcAft>
                <a:buNone/>
              </a:pPr>
              <a:r>
                <a:rPr lang="en-US" sz="3600" b="0" i="0" u="none" strike="noStrike" cap="none">
                  <a:solidFill>
                    <a:schemeClr val="dk1"/>
                  </a:solidFill>
                  <a:latin typeface="Verdana"/>
                  <a:ea typeface="Verdana"/>
                  <a:cs typeface="Verdana"/>
                  <a:sym typeface="Verdana"/>
                </a:rPr>
                <a:t>Implementers MUST change practices!</a:t>
              </a:r>
              <a:endParaRPr/>
            </a:p>
          </p:txBody>
        </p:sp>
        <p:sp>
          <p:nvSpPr>
            <p:cNvPr id="476" name="Google Shape;476;p23"/>
            <p:cNvSpPr/>
            <p:nvPr/>
          </p:nvSpPr>
          <p:spPr>
            <a:xfrm rot="5400000">
              <a:off x="4795747" y="87820"/>
              <a:ext cx="2137670" cy="3910295"/>
            </a:xfrm>
            <a:prstGeom prst="round2SameRect">
              <a:avLst>
                <a:gd name="adj1" fmla="val 16670"/>
                <a:gd name="adj2" fmla="val 0"/>
              </a:avLst>
            </a:prstGeom>
            <a:solidFill>
              <a:srgbClr val="D1EDD5"/>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txBox="1"/>
            <p:nvPr/>
          </p:nvSpPr>
          <p:spPr>
            <a:xfrm>
              <a:off x="3909435" y="1078504"/>
              <a:ext cx="3805924" cy="1928928"/>
            </a:xfrm>
            <a:prstGeom prst="rect">
              <a:avLst/>
            </a:prstGeom>
            <a:noFill/>
            <a:ln>
              <a:noFill/>
            </a:ln>
          </p:spPr>
          <p:txBody>
            <a:bodyPr spcFirstLastPara="1" wrap="square" lIns="182875" tIns="203200" rIns="121900" bIns="203200" anchor="t" anchorCtr="0">
              <a:noAutofit/>
            </a:bodyPr>
            <a:lstStyle/>
            <a:p>
              <a:pPr marL="0" marR="0" lvl="0" indent="0" algn="l" rtl="0">
                <a:lnSpc>
                  <a:spcPct val="90000"/>
                </a:lnSpc>
                <a:spcBef>
                  <a:spcPts val="0"/>
                </a:spcBef>
                <a:spcAft>
                  <a:spcPts val="0"/>
                </a:spcAft>
                <a:buNone/>
              </a:pPr>
              <a:r>
                <a:rPr lang="en-US" sz="3200" b="0" i="0" u="none" strike="noStrike" cap="none">
                  <a:solidFill>
                    <a:schemeClr val="dk1"/>
                  </a:solidFill>
                  <a:latin typeface="Verdana"/>
                  <a:ea typeface="Verdana"/>
                  <a:cs typeface="Verdana"/>
                  <a:sym typeface="Verdana"/>
                </a:rPr>
                <a:t>Robust systems need to support implementers</a:t>
              </a:r>
              <a:r>
                <a:rPr lang="en-US" sz="2800" b="0" i="0" u="none" strike="noStrike" cap="none">
                  <a:solidFill>
                    <a:schemeClr val="dk1"/>
                  </a:solidFill>
                  <a:latin typeface="Verdana"/>
                  <a:ea typeface="Verdana"/>
                  <a:cs typeface="Verdana"/>
                  <a:sym typeface="Verdana"/>
                </a:rPr>
                <a:t>!</a:t>
              </a:r>
              <a:endParaRPr/>
            </a:p>
          </p:txBody>
        </p:sp>
        <p:sp>
          <p:nvSpPr>
            <p:cNvPr id="478" name="Google Shape;478;p23"/>
            <p:cNvSpPr/>
            <p:nvPr/>
          </p:nvSpPr>
          <p:spPr>
            <a:xfrm>
              <a:off x="3362796" y="50806"/>
              <a:ext cx="1669165" cy="1669084"/>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rgbClr val="95D99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rot="10800000">
              <a:off x="3286582" y="2336797"/>
              <a:ext cx="1669165" cy="1669084"/>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rgbClr val="95D99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23"/>
          <p:cNvSpPr txBox="1"/>
          <p:nvPr/>
        </p:nvSpPr>
        <p:spPr>
          <a:xfrm>
            <a:off x="0" y="1651000"/>
            <a:ext cx="357939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Verdana"/>
                <a:ea typeface="Verdana"/>
                <a:cs typeface="Verdana"/>
                <a:sym typeface="Verdana"/>
              </a:rPr>
              <a:t> Create the conditions for supporting changes in implementation</a:t>
            </a:r>
            <a:endParaRPr/>
          </a:p>
        </p:txBody>
      </p:sp>
      <p:sp>
        <p:nvSpPr>
          <p:cNvPr id="481" name="Google Shape;481;p23"/>
          <p:cNvSpPr txBox="1"/>
          <p:nvPr/>
        </p:nvSpPr>
        <p:spPr>
          <a:xfrm>
            <a:off x="5107408" y="5263931"/>
            <a:ext cx="357939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Verdana"/>
                <a:ea typeface="Verdana"/>
                <a:cs typeface="Verdana"/>
                <a:sym typeface="Verdana"/>
              </a:rPr>
              <a:t>Learning Leaders </a:t>
            </a:r>
            <a:endParaRPr/>
          </a:p>
          <a:p>
            <a:pPr marL="0" marR="0" lvl="0" indent="0" algn="ctr" rtl="0">
              <a:spcBef>
                <a:spcPts val="0"/>
              </a:spcBef>
              <a:spcAft>
                <a:spcPts val="0"/>
              </a:spcAft>
              <a:buNone/>
            </a:pPr>
            <a:r>
              <a:rPr lang="en-US" sz="1800" b="0" i="0" u="none" strike="noStrike" cap="none">
                <a:solidFill>
                  <a:schemeClr val="dk1"/>
                </a:solidFill>
                <a:latin typeface="Verdana"/>
                <a:ea typeface="Verdana"/>
                <a:cs typeface="Verdana"/>
                <a:sym typeface="Verdana"/>
              </a:rPr>
              <a:t>focus on the systems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
          <p:cNvSpPr txBox="1">
            <a:spLocks noGrp="1"/>
          </p:cNvSpPr>
          <p:nvPr>
            <p:ph type="body" idx="1"/>
          </p:nvPr>
        </p:nvSpPr>
        <p:spPr>
          <a:xfrm>
            <a:off x="457201" y="1600201"/>
            <a:ext cx="8229600" cy="44195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i="1"/>
              <a:t>Effective</a:t>
            </a:r>
            <a:r>
              <a:rPr lang="en-US" sz="2800"/>
              <a:t> </a:t>
            </a:r>
            <a:r>
              <a:rPr lang="en-US" sz="2800" i="1"/>
              <a:t>and efficient </a:t>
            </a:r>
            <a:r>
              <a:rPr lang="en-US" sz="2800"/>
              <a:t>data informed decision-making systems start with strong meeting foundations and the development of an integrated data dashboard. </a:t>
            </a:r>
            <a:endParaRPr/>
          </a:p>
          <a:p>
            <a:pPr marL="342900" lvl="0" indent="-342900" algn="l" rtl="0">
              <a:spcBef>
                <a:spcPts val="560"/>
              </a:spcBef>
              <a:spcAft>
                <a:spcPts val="0"/>
              </a:spcAft>
              <a:buClr>
                <a:schemeClr val="dk1"/>
              </a:buClr>
              <a:buSzPts val="2800"/>
              <a:buChar char="•"/>
            </a:pPr>
            <a:r>
              <a:rPr lang="en-US" sz="2800"/>
              <a:t>Data informed decision-making systems support adults in the </a:t>
            </a:r>
            <a:r>
              <a:rPr lang="en-US" sz="2800" i="1"/>
              <a:t>effective and efficient</a:t>
            </a:r>
            <a:r>
              <a:rPr lang="en-US" sz="2800"/>
              <a:t> implementation of instructional practices for teaching academic, behavior and mental wellness skills</a:t>
            </a:r>
            <a:endParaRPr/>
          </a:p>
          <a:p>
            <a:pPr marL="342900" lvl="0" indent="-139700" algn="l" rtl="0">
              <a:spcBef>
                <a:spcPts val="640"/>
              </a:spcBef>
              <a:spcAft>
                <a:spcPts val="0"/>
              </a:spcAft>
              <a:buClr>
                <a:schemeClr val="dk1"/>
              </a:buClr>
              <a:buSzPts val="3200"/>
              <a:buNone/>
            </a:pPr>
            <a:endParaRPr/>
          </a:p>
        </p:txBody>
      </p:sp>
      <p:sp>
        <p:nvSpPr>
          <p:cNvPr id="271" name="Google Shape;271;p3"/>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4000"/>
              <a:buFont typeface="Verdana"/>
              <a:buNone/>
            </a:pPr>
            <a:r>
              <a:rPr lang="en-US">
                <a:solidFill>
                  <a:srgbClr val="000000"/>
                </a:solidFill>
              </a:rPr>
              <a:t>What will we know?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4"/>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We know how to find solutions!</a:t>
            </a:r>
            <a:endParaRPr/>
          </a:p>
        </p:txBody>
      </p:sp>
      <p:sp>
        <p:nvSpPr>
          <p:cNvPr id="488" name="Google Shape;488;p24"/>
          <p:cNvSpPr txBox="1"/>
          <p:nvPr/>
        </p:nvSpPr>
        <p:spPr>
          <a:xfrm>
            <a:off x="381000" y="2133600"/>
            <a:ext cx="2743200"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1" u="none" strike="noStrike" cap="none">
                <a:solidFill>
                  <a:schemeClr val="dk1"/>
                </a:solidFill>
                <a:latin typeface="Verdana"/>
                <a:ea typeface="Verdana"/>
                <a:cs typeface="Verdana"/>
                <a:sym typeface="Verdana"/>
              </a:rPr>
              <a:t>We’ve been problem solving for ages!</a:t>
            </a:r>
            <a:endParaRPr/>
          </a:p>
        </p:txBody>
      </p:sp>
      <p:pic>
        <p:nvPicPr>
          <p:cNvPr id="489" name="Google Shape;489;p24" descr="Picture of teacher giving student a high 5 "/>
          <p:cNvPicPr preferRelativeResize="0"/>
          <p:nvPr/>
        </p:nvPicPr>
        <p:blipFill rotWithShape="1">
          <a:blip r:embed="rId3">
            <a:alphaModFix/>
          </a:blip>
          <a:srcRect/>
          <a:stretch/>
        </p:blipFill>
        <p:spPr>
          <a:xfrm>
            <a:off x="3800475" y="1838325"/>
            <a:ext cx="4943475" cy="3257550"/>
          </a:xfrm>
          <a:prstGeom prst="rect">
            <a:avLst/>
          </a:prstGeom>
          <a:noFill/>
          <a:ln>
            <a:noFill/>
          </a:ln>
        </p:spPr>
      </p:pic>
      <p:sp>
        <p:nvSpPr>
          <p:cNvPr id="490" name="Google Shape;490;p24"/>
          <p:cNvSpPr/>
          <p:nvPr/>
        </p:nvSpPr>
        <p:spPr>
          <a:xfrm>
            <a:off x="1143000" y="5516562"/>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Verdana"/>
                <a:ea typeface="Verdana"/>
                <a:cs typeface="Verdana"/>
                <a:sym typeface="Verdana"/>
              </a:rPr>
              <a:t>Intentional Interruption </a:t>
            </a:r>
            <a:endParaRPr/>
          </a:p>
          <a:p>
            <a:pPr marL="0" marR="0" lvl="0" indent="0" algn="l" rtl="0">
              <a:spcBef>
                <a:spcPts val="0"/>
              </a:spcBef>
              <a:spcAft>
                <a:spcPts val="0"/>
              </a:spcAft>
              <a:buNone/>
            </a:pPr>
            <a:r>
              <a:rPr lang="en-US" sz="1800">
                <a:solidFill>
                  <a:schemeClr val="dk1"/>
                </a:solidFill>
                <a:latin typeface="Verdana"/>
                <a:ea typeface="Verdana"/>
                <a:cs typeface="Verdana"/>
                <a:sym typeface="Verdana"/>
              </a:rPr>
              <a:t>by Stephen Katz and Lisa Ann Dack</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p25"/>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b="1">
              <a:solidFill>
                <a:srgbClr val="9900FF"/>
              </a:solidFill>
            </a:endParaRPr>
          </a:p>
          <a:p>
            <a:pPr marL="0" lvl="0" indent="0" algn="l" rtl="0">
              <a:spcBef>
                <a:spcPts val="360"/>
              </a:spcBef>
              <a:spcAft>
                <a:spcPts val="0"/>
              </a:spcAft>
              <a:buNone/>
            </a:pPr>
            <a:endParaRPr b="1">
              <a:solidFill>
                <a:srgbClr val="9900FF"/>
              </a:solidFill>
            </a:endParaRPr>
          </a:p>
          <a:p>
            <a:pPr marL="457200" lvl="0" indent="-342900" algn="l" rtl="0">
              <a:spcBef>
                <a:spcPts val="360"/>
              </a:spcBef>
              <a:spcAft>
                <a:spcPts val="0"/>
              </a:spcAft>
              <a:buClr>
                <a:srgbClr val="9900FF"/>
              </a:buClr>
              <a:buSzPts val="1800"/>
              <a:buChar char="●"/>
            </a:pPr>
            <a:r>
              <a:rPr lang="en-US" b="1">
                <a:solidFill>
                  <a:srgbClr val="9900FF"/>
                </a:solidFill>
              </a:rPr>
              <a:t>S</a:t>
            </a:r>
            <a:r>
              <a:rPr lang="en-US">
                <a:solidFill>
                  <a:srgbClr val="9900FF"/>
                </a:solidFill>
              </a:rPr>
              <a:t>pecific</a:t>
            </a:r>
            <a:endParaRPr>
              <a:solidFill>
                <a:srgbClr val="9900FF"/>
              </a:solidFill>
            </a:endParaRPr>
          </a:p>
          <a:p>
            <a:pPr marL="457200" lvl="0" indent="-342900" algn="l" rtl="0">
              <a:spcBef>
                <a:spcPts val="0"/>
              </a:spcBef>
              <a:spcAft>
                <a:spcPts val="0"/>
              </a:spcAft>
              <a:buClr>
                <a:srgbClr val="9900FF"/>
              </a:buClr>
              <a:buSzPts val="1800"/>
              <a:buChar char="●"/>
            </a:pPr>
            <a:r>
              <a:rPr lang="en-US" b="1">
                <a:solidFill>
                  <a:srgbClr val="9900FF"/>
                </a:solidFill>
              </a:rPr>
              <a:t>M</a:t>
            </a:r>
            <a:r>
              <a:rPr lang="en-US">
                <a:solidFill>
                  <a:srgbClr val="9900FF"/>
                </a:solidFill>
              </a:rPr>
              <a:t>easureable</a:t>
            </a:r>
            <a:endParaRPr>
              <a:solidFill>
                <a:srgbClr val="9900FF"/>
              </a:solidFill>
            </a:endParaRPr>
          </a:p>
          <a:p>
            <a:pPr marL="457200" lvl="0" indent="-342900" algn="l" rtl="0">
              <a:spcBef>
                <a:spcPts val="0"/>
              </a:spcBef>
              <a:spcAft>
                <a:spcPts val="0"/>
              </a:spcAft>
              <a:buClr>
                <a:srgbClr val="9900FF"/>
              </a:buClr>
              <a:buSzPts val="1800"/>
              <a:buChar char="●"/>
            </a:pPr>
            <a:r>
              <a:rPr lang="en-US" b="1">
                <a:solidFill>
                  <a:srgbClr val="9900FF"/>
                </a:solidFill>
              </a:rPr>
              <a:t>A</a:t>
            </a:r>
            <a:r>
              <a:rPr lang="en-US">
                <a:solidFill>
                  <a:srgbClr val="9900FF"/>
                </a:solidFill>
              </a:rPr>
              <a:t>chievable</a:t>
            </a:r>
            <a:endParaRPr>
              <a:solidFill>
                <a:srgbClr val="9900FF"/>
              </a:solidFill>
            </a:endParaRPr>
          </a:p>
          <a:p>
            <a:pPr marL="457200" lvl="0" indent="-342900" algn="l" rtl="0">
              <a:spcBef>
                <a:spcPts val="0"/>
              </a:spcBef>
              <a:spcAft>
                <a:spcPts val="0"/>
              </a:spcAft>
              <a:buClr>
                <a:srgbClr val="9900FF"/>
              </a:buClr>
              <a:buSzPts val="1800"/>
              <a:buChar char="●"/>
            </a:pPr>
            <a:r>
              <a:rPr lang="en-US" b="1">
                <a:solidFill>
                  <a:srgbClr val="9900FF"/>
                </a:solidFill>
              </a:rPr>
              <a:t>R</a:t>
            </a:r>
            <a:r>
              <a:rPr lang="en-US">
                <a:solidFill>
                  <a:srgbClr val="9900FF"/>
                </a:solidFill>
              </a:rPr>
              <a:t>elevant</a:t>
            </a:r>
            <a:endParaRPr>
              <a:solidFill>
                <a:srgbClr val="9900FF"/>
              </a:solidFill>
            </a:endParaRPr>
          </a:p>
          <a:p>
            <a:pPr marL="457200" lvl="0" indent="-342900" algn="l" rtl="0">
              <a:spcBef>
                <a:spcPts val="0"/>
              </a:spcBef>
              <a:spcAft>
                <a:spcPts val="0"/>
              </a:spcAft>
              <a:buClr>
                <a:srgbClr val="9900FF"/>
              </a:buClr>
              <a:buSzPts val="1800"/>
              <a:buChar char="●"/>
            </a:pPr>
            <a:r>
              <a:rPr lang="en-US" b="1">
                <a:solidFill>
                  <a:srgbClr val="9900FF"/>
                </a:solidFill>
              </a:rPr>
              <a:t>T</a:t>
            </a:r>
            <a:r>
              <a:rPr lang="en-US">
                <a:solidFill>
                  <a:srgbClr val="9900FF"/>
                </a:solidFill>
              </a:rPr>
              <a:t>ime-bound</a:t>
            </a:r>
            <a:endParaRPr>
              <a:solidFill>
                <a:srgbClr val="9900FF"/>
              </a:solidFill>
            </a:endParaRPr>
          </a:p>
        </p:txBody>
      </p:sp>
      <p:sp>
        <p:nvSpPr>
          <p:cNvPr id="495" name="Google Shape;495;p25"/>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solidFill>
                  <a:srgbClr val="000000"/>
                </a:solidFill>
              </a:rPr>
              <a:t>What are our goals?</a:t>
            </a:r>
            <a:endParaRPr>
              <a:solidFill>
                <a:srgbClr val="000000"/>
              </a:solidFill>
            </a:endParaRPr>
          </a:p>
        </p:txBody>
      </p:sp>
      <p:sp>
        <p:nvSpPr>
          <p:cNvPr id="497" name="Google Shape;497;p25"/>
          <p:cNvSpPr txBox="1"/>
          <p:nvPr/>
        </p:nvSpPr>
        <p:spPr>
          <a:xfrm>
            <a:off x="508375" y="1504400"/>
            <a:ext cx="8217300" cy="22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9900FF"/>
                </a:solidFill>
                <a:latin typeface="Verdana"/>
                <a:ea typeface="Verdana"/>
                <a:cs typeface="Verdana"/>
                <a:sym typeface="Verdana"/>
              </a:rPr>
              <a:t>Outcome (Set a Goal):</a:t>
            </a:r>
            <a:r>
              <a:rPr lang="en-US" sz="3600">
                <a:solidFill>
                  <a:srgbClr val="9900FF"/>
                </a:solidFill>
                <a:latin typeface="Verdana"/>
                <a:ea typeface="Verdana"/>
                <a:cs typeface="Verdana"/>
                <a:sym typeface="Verdana"/>
              </a:rPr>
              <a:t> How do you want your division’s data picture to change? What do you want to see?</a:t>
            </a:r>
            <a:endParaRPr sz="3600">
              <a:solidFill>
                <a:srgbClr val="9900FF"/>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6"/>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a:t>Practices</a:t>
            </a:r>
            <a:endParaRPr/>
          </a:p>
        </p:txBody>
      </p:sp>
      <p:sp>
        <p:nvSpPr>
          <p:cNvPr id="504" name="Google Shape;504;p26"/>
          <p:cNvSpPr txBox="1"/>
          <p:nvPr/>
        </p:nvSpPr>
        <p:spPr>
          <a:xfrm>
            <a:off x="0" y="2667000"/>
            <a:ext cx="8915400"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600">
              <a:solidFill>
                <a:schemeClr val="dk1"/>
              </a:solidFill>
              <a:latin typeface="Verdana"/>
              <a:ea typeface="Verdana"/>
              <a:cs typeface="Verdana"/>
              <a:sym typeface="Verdana"/>
            </a:endParaRPr>
          </a:p>
          <a:p>
            <a:pPr marL="0" marR="0" lvl="0" indent="0" algn="ctr" rtl="0">
              <a:spcBef>
                <a:spcPts val="0"/>
              </a:spcBef>
              <a:spcAft>
                <a:spcPts val="0"/>
              </a:spcAft>
              <a:buNone/>
            </a:pPr>
            <a:r>
              <a:rPr lang="en-US" sz="3600">
                <a:solidFill>
                  <a:schemeClr val="dk1"/>
                </a:solidFill>
                <a:latin typeface="Verdana"/>
                <a:ea typeface="Verdana"/>
                <a:cs typeface="Verdana"/>
                <a:sym typeface="Verdana"/>
              </a:rPr>
              <a:t>THINK: Innovation!</a:t>
            </a:r>
            <a:endParaRPr/>
          </a:p>
          <a:p>
            <a:pPr marL="0" marR="0" lvl="0" indent="0" algn="ctr" rtl="0">
              <a:spcBef>
                <a:spcPts val="0"/>
              </a:spcBef>
              <a:spcAft>
                <a:spcPts val="0"/>
              </a:spcAft>
              <a:buNone/>
            </a:pPr>
            <a:r>
              <a:rPr lang="en-US" sz="3600">
                <a:solidFill>
                  <a:schemeClr val="dk1"/>
                </a:solidFill>
                <a:latin typeface="Verdana"/>
                <a:ea typeface="Verdana"/>
                <a:cs typeface="Verdana"/>
                <a:sym typeface="Verdana"/>
              </a:rPr>
              <a:t> </a:t>
            </a:r>
            <a:r>
              <a:rPr lang="en-US" sz="3200">
                <a:solidFill>
                  <a:schemeClr val="dk1"/>
                </a:solidFill>
                <a:latin typeface="Verdana"/>
                <a:ea typeface="Verdana"/>
                <a:cs typeface="Verdana"/>
                <a:sym typeface="Verdana"/>
              </a:rPr>
              <a:t>What are the appropriate responses that address the needs implied in the data?</a:t>
            </a:r>
            <a:endParaRPr/>
          </a:p>
        </p:txBody>
      </p:sp>
      <p:pic>
        <p:nvPicPr>
          <p:cNvPr id="505" name="Google Shape;505;p26" descr="snapshot of the key practices section on the DIDM form"/>
          <p:cNvPicPr preferRelativeResize="0"/>
          <p:nvPr/>
        </p:nvPicPr>
        <p:blipFill>
          <a:blip r:embed="rId3">
            <a:alphaModFix/>
          </a:blip>
          <a:stretch>
            <a:fillRect/>
          </a:stretch>
        </p:blipFill>
        <p:spPr>
          <a:xfrm>
            <a:off x="152400" y="1558674"/>
            <a:ext cx="8839200" cy="155557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7"/>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a:t>Develop solutions For Practices</a:t>
            </a:r>
            <a:endParaRPr/>
          </a:p>
        </p:txBody>
      </p:sp>
      <p:pic>
        <p:nvPicPr>
          <p:cNvPr id="512" name="Google Shape;512;p27" descr="continued snapshot of key practices section on DIDM form"/>
          <p:cNvPicPr preferRelativeResize="0">
            <a:picLocks noGrp="1"/>
          </p:cNvPicPr>
          <p:nvPr>
            <p:ph type="body" idx="1"/>
          </p:nvPr>
        </p:nvPicPr>
        <p:blipFill rotWithShape="1">
          <a:blip r:embed="rId3">
            <a:alphaModFix/>
          </a:blip>
          <a:stretch/>
        </p:blipFill>
        <p:spPr>
          <a:xfrm>
            <a:off x="1085850" y="1695450"/>
            <a:ext cx="6972300" cy="3162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8"/>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Academic Solutions</a:t>
            </a:r>
            <a:endParaRPr/>
          </a:p>
        </p:txBody>
      </p:sp>
      <p:graphicFrame>
        <p:nvGraphicFramePr>
          <p:cNvPr id="519" name="Google Shape;519;p28" descr="Chart displaying academic solutions:  Pre-teach, Teach/Instructional Delivery, Cue, Practice with task specific feedback, Reinforce, Error Correction"/>
          <p:cNvGraphicFramePr/>
          <p:nvPr>
            <p:extLst>
              <p:ext uri="{D42A27DB-BD31-4B8C-83A1-F6EECF244321}">
                <p14:modId xmlns:p14="http://schemas.microsoft.com/office/powerpoint/2010/main" val="2651027162"/>
              </p:ext>
            </p:extLst>
          </p:nvPr>
        </p:nvGraphicFramePr>
        <p:xfrm>
          <a:off x="304800" y="1828800"/>
          <a:ext cx="8534400" cy="4093400"/>
        </p:xfrm>
        <a:graphic>
          <a:graphicData uri="http://schemas.openxmlformats.org/drawingml/2006/table">
            <a:tbl>
              <a:tblPr>
                <a:noFill/>
                <a:tableStyleId>{BC3033F2-2959-4C64-B349-DDD4EC3B9CDF}</a:tableStyleId>
              </a:tblPr>
              <a:tblGrid>
                <a:gridCol w="2489200">
                  <a:extLst>
                    <a:ext uri="{9D8B030D-6E8A-4147-A177-3AD203B41FA5}">
                      <a16:colId xmlns:a16="http://schemas.microsoft.com/office/drawing/2014/main" val="20000"/>
                    </a:ext>
                  </a:extLst>
                </a:gridCol>
                <a:gridCol w="6045200">
                  <a:extLst>
                    <a:ext uri="{9D8B030D-6E8A-4147-A177-3AD203B41FA5}">
                      <a16:colId xmlns:a16="http://schemas.microsoft.com/office/drawing/2014/main" val="20001"/>
                    </a:ext>
                  </a:extLst>
                </a:gridCol>
              </a:tblGrid>
              <a:tr h="519525">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dirty="0">
                          <a:solidFill>
                            <a:schemeClr val="lt1"/>
                          </a:solidFill>
                          <a:latin typeface="Verdana"/>
                          <a:ea typeface="Verdana"/>
                          <a:cs typeface="Verdana"/>
                          <a:sym typeface="Verdana"/>
                        </a:rPr>
                        <a:t>Pre-teach</a:t>
                      </a:r>
                      <a:endParaRPr dirty="0"/>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37825">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Teach/Instructional Delivery</a:t>
                      </a:r>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59600">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Cue</a:t>
                      </a:r>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66375">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Practice with task specific feedback </a:t>
                      </a:r>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21850">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Reinforce</a:t>
                      </a:r>
                      <a:endParaRPr/>
                    </a:p>
                    <a:p>
                      <a:pPr marL="0" marR="0" lvl="0" indent="0" algn="l" rtl="0">
                        <a:lnSpc>
                          <a:spcPct val="100000"/>
                        </a:lnSpc>
                        <a:spcBef>
                          <a:spcPts val="360"/>
                        </a:spcBef>
                        <a:spcAft>
                          <a:spcPts val="0"/>
                        </a:spcAft>
                        <a:buClr>
                          <a:schemeClr val="lt2"/>
                        </a:buClr>
                        <a:buSzPts val="1260"/>
                        <a:buFont typeface="Noto Sans Symbols"/>
                        <a:buNone/>
                      </a:pPr>
                      <a:endParaRPr sz="1800" b="1" i="0" u="none" strike="noStrike" cap="none">
                        <a:solidFill>
                          <a:schemeClr val="lt1"/>
                        </a:solidFill>
                        <a:latin typeface="Verdana"/>
                        <a:ea typeface="Verdana"/>
                        <a:cs typeface="Verdana"/>
                        <a:sym typeface="Verdana"/>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37925">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Error Correction</a:t>
                      </a:r>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dirty="0">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520" name="Google Shape;520;p28"/>
          <p:cNvSpPr txBox="1"/>
          <p:nvPr/>
        </p:nvSpPr>
        <p:spPr>
          <a:xfrm>
            <a:off x="2819400" y="1752600"/>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Verdana"/>
                <a:ea typeface="Verdana"/>
                <a:cs typeface="Verdana"/>
                <a:sym typeface="Verdana"/>
              </a:rPr>
              <a:t>How can we assure that all students have the background knowledge?</a:t>
            </a:r>
            <a:endParaRPr/>
          </a:p>
        </p:txBody>
      </p:sp>
      <p:sp>
        <p:nvSpPr>
          <p:cNvPr id="521" name="Google Shape;521;p28"/>
          <p:cNvSpPr txBox="1"/>
          <p:nvPr/>
        </p:nvSpPr>
        <p:spPr>
          <a:xfrm>
            <a:off x="2743200" y="2327344"/>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Verdana"/>
                <a:ea typeface="Verdana"/>
                <a:cs typeface="Verdana"/>
                <a:sym typeface="Verdana"/>
              </a:rPr>
              <a:t>How can we define explicit lesson design and delivery?</a:t>
            </a:r>
            <a:endParaRPr dirty="0"/>
          </a:p>
        </p:txBody>
      </p:sp>
      <p:sp>
        <p:nvSpPr>
          <p:cNvPr id="522" name="Google Shape;522;p28"/>
          <p:cNvSpPr txBox="1"/>
          <p:nvPr/>
        </p:nvSpPr>
        <p:spPr>
          <a:xfrm>
            <a:off x="2667000" y="2943999"/>
            <a:ext cx="6705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Verdana"/>
                <a:ea typeface="Verdana"/>
                <a:cs typeface="Verdana"/>
                <a:sym typeface="Verdana"/>
              </a:rPr>
              <a:t>How can we prompt the 5C’s (Critical Thinking, </a:t>
            </a:r>
            <a:endParaRPr/>
          </a:p>
          <a:p>
            <a:pPr marL="0" marR="0" lvl="0" indent="0" algn="l" rtl="0">
              <a:spcBef>
                <a:spcPts val="0"/>
              </a:spcBef>
              <a:spcAft>
                <a:spcPts val="0"/>
              </a:spcAft>
              <a:buNone/>
            </a:pPr>
            <a:r>
              <a:rPr lang="en-US" sz="1800">
                <a:solidFill>
                  <a:srgbClr val="000000"/>
                </a:solidFill>
                <a:latin typeface="Verdana"/>
                <a:ea typeface="Verdana"/>
                <a:cs typeface="Verdana"/>
                <a:sym typeface="Verdana"/>
              </a:rPr>
              <a:t>Creativity, Communication, Collaboration &amp; Citizenship)?</a:t>
            </a:r>
            <a:endParaRPr/>
          </a:p>
        </p:txBody>
      </p:sp>
      <p:sp>
        <p:nvSpPr>
          <p:cNvPr id="523" name="Google Shape;523;p28"/>
          <p:cNvSpPr txBox="1"/>
          <p:nvPr/>
        </p:nvSpPr>
        <p:spPr>
          <a:xfrm>
            <a:off x="2819400" y="3544669"/>
            <a:ext cx="60960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Verdana"/>
                <a:ea typeface="Verdana"/>
                <a:cs typeface="Verdana"/>
                <a:sym typeface="Verdana"/>
              </a:rPr>
              <a:t>How can we build in multiple opportunities for performance feedback? Using growth mindset as a frame!</a:t>
            </a:r>
            <a:endParaRPr/>
          </a:p>
        </p:txBody>
      </p:sp>
      <p:sp>
        <p:nvSpPr>
          <p:cNvPr id="524" name="Google Shape;524;p28"/>
          <p:cNvSpPr txBox="1"/>
          <p:nvPr/>
        </p:nvSpPr>
        <p:spPr>
          <a:xfrm>
            <a:off x="2819400" y="4468504"/>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Verdana"/>
                <a:ea typeface="Verdana"/>
                <a:cs typeface="Verdana"/>
                <a:sym typeface="Verdana"/>
              </a:rPr>
              <a:t>How can we build in massed AND spaced practice in brain friendly intervals?</a:t>
            </a:r>
            <a:endParaRPr/>
          </a:p>
        </p:txBody>
      </p:sp>
      <p:sp>
        <p:nvSpPr>
          <p:cNvPr id="525" name="Google Shape;525;p28"/>
          <p:cNvSpPr txBox="1"/>
          <p:nvPr/>
        </p:nvSpPr>
        <p:spPr>
          <a:xfrm>
            <a:off x="2819400" y="5144208"/>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Verdana"/>
                <a:ea typeface="Verdana"/>
                <a:cs typeface="Verdana"/>
                <a:sym typeface="Verdana"/>
              </a:rPr>
              <a:t>How do we reteach and make sure students end with the correct response?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fade">
                                      <p:cBhvr>
                                        <p:cTn id="7" dur="500"/>
                                        <p:tgtEl>
                                          <p:spTgt spid="5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1"/>
                                        </p:tgtEl>
                                        <p:attrNameLst>
                                          <p:attrName>style.visibility</p:attrName>
                                        </p:attrNameLst>
                                      </p:cBhvr>
                                      <p:to>
                                        <p:strVal val="visible"/>
                                      </p:to>
                                    </p:set>
                                    <p:animEffect transition="in" filter="fade">
                                      <p:cBhvr>
                                        <p:cTn id="12" dur="500"/>
                                        <p:tgtEl>
                                          <p:spTgt spid="5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
                                        </p:tgtEl>
                                        <p:attrNameLst>
                                          <p:attrName>style.visibility</p:attrName>
                                        </p:attrNameLst>
                                      </p:cBhvr>
                                      <p:to>
                                        <p:strVal val="visible"/>
                                      </p:to>
                                    </p:set>
                                    <p:animEffect transition="in" filter="fade">
                                      <p:cBhvr>
                                        <p:cTn id="17" dur="500"/>
                                        <p:tgtEl>
                                          <p:spTgt spid="5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3"/>
                                        </p:tgtEl>
                                        <p:attrNameLst>
                                          <p:attrName>style.visibility</p:attrName>
                                        </p:attrNameLst>
                                      </p:cBhvr>
                                      <p:to>
                                        <p:strVal val="visible"/>
                                      </p:to>
                                    </p:set>
                                    <p:animEffect transition="in" filter="fade">
                                      <p:cBhvr>
                                        <p:cTn id="22" dur="500"/>
                                        <p:tgtEl>
                                          <p:spTgt spid="5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4"/>
                                        </p:tgtEl>
                                        <p:attrNameLst>
                                          <p:attrName>style.visibility</p:attrName>
                                        </p:attrNameLst>
                                      </p:cBhvr>
                                      <p:to>
                                        <p:strVal val="visible"/>
                                      </p:to>
                                    </p:set>
                                    <p:animEffect transition="in" filter="fade">
                                      <p:cBhvr>
                                        <p:cTn id="27" dur="500"/>
                                        <p:tgtEl>
                                          <p:spTgt spid="5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5"/>
                                        </p:tgtEl>
                                        <p:attrNameLst>
                                          <p:attrName>style.visibility</p:attrName>
                                        </p:attrNameLst>
                                      </p:cBhvr>
                                      <p:to>
                                        <p:strVal val="visible"/>
                                      </p:to>
                                    </p:set>
                                    <p:animEffect transition="in" filter="fade">
                                      <p:cBhvr>
                                        <p:cTn id="32"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9"/>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Behavior Solutions</a:t>
            </a:r>
            <a:endParaRPr/>
          </a:p>
        </p:txBody>
      </p:sp>
      <p:graphicFrame>
        <p:nvGraphicFramePr>
          <p:cNvPr id="532" name="Google Shape;532;p29" descr="Continued chart highlighting behavior solutions.  Prevent, Teach, Prompt, Reinforce, Extinguish or Withhold reward, Correction"/>
          <p:cNvGraphicFramePr/>
          <p:nvPr>
            <p:extLst>
              <p:ext uri="{D42A27DB-BD31-4B8C-83A1-F6EECF244321}">
                <p14:modId xmlns:p14="http://schemas.microsoft.com/office/powerpoint/2010/main" val="1771951655"/>
              </p:ext>
            </p:extLst>
          </p:nvPr>
        </p:nvGraphicFramePr>
        <p:xfrm>
          <a:off x="228600" y="1707687"/>
          <a:ext cx="8686800" cy="4074360"/>
        </p:xfrm>
        <a:graphic>
          <a:graphicData uri="http://schemas.openxmlformats.org/drawingml/2006/table">
            <a:tbl>
              <a:tblPr>
                <a:noFill/>
                <a:tableStyleId>{BC3033F2-2959-4C64-B349-DDD4EC3B9CDF}</a:tableStyleId>
              </a:tblPr>
              <a:tblGrid>
                <a:gridCol w="2533650">
                  <a:extLst>
                    <a:ext uri="{9D8B030D-6E8A-4147-A177-3AD203B41FA5}">
                      <a16:colId xmlns:a16="http://schemas.microsoft.com/office/drawing/2014/main" val="20000"/>
                    </a:ext>
                  </a:extLst>
                </a:gridCol>
                <a:gridCol w="6153150">
                  <a:extLst>
                    <a:ext uri="{9D8B030D-6E8A-4147-A177-3AD203B41FA5}">
                      <a16:colId xmlns:a16="http://schemas.microsoft.com/office/drawing/2014/main" val="20001"/>
                    </a:ext>
                  </a:extLst>
                </a:gridCol>
              </a:tblGrid>
              <a:tr h="500150">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Prevent</a:t>
                      </a:r>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17775">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Teach</a:t>
                      </a:r>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5000">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Prompt</a:t>
                      </a:r>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91300">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Reinforce</a:t>
                      </a:r>
                      <a:endParaRPr/>
                    </a:p>
                    <a:p>
                      <a:pPr marL="0" marR="0" lvl="0" indent="0" algn="l" rtl="0">
                        <a:lnSpc>
                          <a:spcPct val="100000"/>
                        </a:lnSpc>
                        <a:spcBef>
                          <a:spcPts val="360"/>
                        </a:spcBef>
                        <a:spcAft>
                          <a:spcPts val="0"/>
                        </a:spcAft>
                        <a:buClr>
                          <a:schemeClr val="lt2"/>
                        </a:buClr>
                        <a:buSzPts val="1260"/>
                        <a:buFont typeface="Noto Sans Symbols"/>
                        <a:buNone/>
                      </a:pPr>
                      <a:endParaRPr sz="1800" b="1" i="0" u="none" strike="noStrike" cap="none">
                        <a:solidFill>
                          <a:schemeClr val="lt1"/>
                        </a:solidFill>
                        <a:latin typeface="Verdana"/>
                        <a:ea typeface="Verdana"/>
                        <a:cs typeface="Verdana"/>
                        <a:sym typeface="Verdana"/>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94900">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Extinguish </a:t>
                      </a:r>
                      <a:r>
                        <a:rPr lang="en-US" sz="1800" b="0" i="0" u="none" strike="noStrike" cap="none">
                          <a:solidFill>
                            <a:schemeClr val="lt1"/>
                          </a:solidFill>
                          <a:latin typeface="Verdana"/>
                          <a:ea typeface="Verdana"/>
                          <a:cs typeface="Verdana"/>
                          <a:sym typeface="Verdana"/>
                        </a:rPr>
                        <a:t>or </a:t>
                      </a:r>
                      <a:endParaRPr/>
                    </a:p>
                    <a:p>
                      <a:pPr marL="0" marR="0" lvl="0" indent="0" algn="l" rtl="0">
                        <a:lnSpc>
                          <a:spcPct val="100000"/>
                        </a:lnSpc>
                        <a:spcBef>
                          <a:spcPts val="36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Withhold Reward</a:t>
                      </a:r>
                      <a:endParaRPr/>
                    </a:p>
                    <a:p>
                      <a:pPr marL="0" marR="0" lvl="0" indent="0" algn="l" rtl="0">
                        <a:lnSpc>
                          <a:spcPct val="100000"/>
                        </a:lnSpc>
                        <a:spcBef>
                          <a:spcPts val="360"/>
                        </a:spcBef>
                        <a:spcAft>
                          <a:spcPts val="0"/>
                        </a:spcAft>
                        <a:buClr>
                          <a:schemeClr val="lt2"/>
                        </a:buClr>
                        <a:buSzPts val="1260"/>
                        <a:buFont typeface="Noto Sans Symbols"/>
                        <a:buNone/>
                      </a:pPr>
                      <a:endParaRPr sz="1800" b="1" i="0" u="none" strike="noStrike" cap="none">
                        <a:solidFill>
                          <a:schemeClr val="lt1"/>
                        </a:solidFill>
                        <a:latin typeface="Verdana"/>
                        <a:ea typeface="Verdana"/>
                        <a:cs typeface="Verdana"/>
                        <a:sym typeface="Verdana"/>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14125">
                <a:tc>
                  <a:txBody>
                    <a:bodyPr/>
                    <a:lstStyle/>
                    <a:p>
                      <a:pPr marL="0" marR="0" lvl="0" indent="0" algn="l" rtl="0">
                        <a:lnSpc>
                          <a:spcPct val="100000"/>
                        </a:lnSpc>
                        <a:spcBef>
                          <a:spcPts val="0"/>
                        </a:spcBef>
                        <a:spcAft>
                          <a:spcPts val="0"/>
                        </a:spcAft>
                        <a:buClr>
                          <a:schemeClr val="lt2"/>
                        </a:buClr>
                        <a:buSzPts val="1260"/>
                        <a:buFont typeface="Noto Sans Symbols"/>
                        <a:buNone/>
                      </a:pPr>
                      <a:r>
                        <a:rPr lang="en-US" sz="1800" b="1" i="0" u="none" strike="noStrike" cap="none">
                          <a:solidFill>
                            <a:schemeClr val="lt1"/>
                          </a:solidFill>
                          <a:latin typeface="Verdana"/>
                          <a:ea typeface="Verdana"/>
                          <a:cs typeface="Verdana"/>
                          <a:sym typeface="Verdana"/>
                        </a:rPr>
                        <a:t>Correction</a:t>
                      </a:r>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rgbClr val="50C261"/>
                    </a:solidFill>
                  </a:tcPr>
                </a:tc>
                <a:tc>
                  <a:txBody>
                    <a:bodyPr/>
                    <a:lstStyle/>
                    <a:p>
                      <a:pPr marL="0" marR="0" lvl="0" indent="0" algn="l" rtl="0">
                        <a:lnSpc>
                          <a:spcPct val="100000"/>
                        </a:lnSpc>
                        <a:spcBef>
                          <a:spcPts val="0"/>
                        </a:spcBef>
                        <a:spcAft>
                          <a:spcPts val="0"/>
                        </a:spcAft>
                        <a:buClr>
                          <a:schemeClr val="lt2"/>
                        </a:buClr>
                        <a:buSzPts val="1120"/>
                        <a:buFont typeface="Noto Sans Symbols"/>
                        <a:buNone/>
                      </a:pPr>
                      <a:endParaRPr sz="1600" b="0" i="0" u="none" strike="noStrike" cap="none" dirty="0">
                        <a:solidFill>
                          <a:schemeClr val="dk1"/>
                        </a:solidFill>
                        <a:latin typeface="Times New Roman"/>
                        <a:ea typeface="Times New Roman"/>
                        <a:cs typeface="Times New Roman"/>
                        <a:sym typeface="Times New Roman"/>
                      </a:endParaRPr>
                    </a:p>
                  </a:txBody>
                  <a:tcPr marL="91450" marR="91450" marT="45725" marB="45725">
                    <a:lnL w="9525" cap="flat" cmpd="sng">
                      <a:solidFill>
                        <a:srgbClr val="1B3742"/>
                      </a:solidFill>
                      <a:prstDash val="solid"/>
                      <a:round/>
                      <a:headEnd type="none" w="sm" len="sm"/>
                      <a:tailEnd type="none" w="sm" len="sm"/>
                    </a:lnL>
                    <a:lnR w="9525" cap="flat" cmpd="sng">
                      <a:solidFill>
                        <a:srgbClr val="1B3742"/>
                      </a:solidFill>
                      <a:prstDash val="solid"/>
                      <a:round/>
                      <a:headEnd type="none" w="sm" len="sm"/>
                      <a:tailEnd type="none" w="sm" len="sm"/>
                    </a:lnR>
                    <a:lnT w="9525" cap="flat" cmpd="sng">
                      <a:solidFill>
                        <a:srgbClr val="1B3742"/>
                      </a:solidFill>
                      <a:prstDash val="solid"/>
                      <a:round/>
                      <a:headEnd type="none" w="sm" len="sm"/>
                      <a:tailEnd type="none" w="sm" len="sm"/>
                    </a:lnT>
                    <a:lnB w="9525" cap="flat" cmpd="sng">
                      <a:solidFill>
                        <a:srgbClr val="1B374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533" name="Google Shape;533;p29"/>
          <p:cNvSpPr txBox="1"/>
          <p:nvPr/>
        </p:nvSpPr>
        <p:spPr>
          <a:xfrm>
            <a:off x="2819400" y="1752600"/>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Verdana"/>
                <a:ea typeface="Verdana"/>
                <a:cs typeface="Verdana"/>
                <a:sym typeface="Verdana"/>
              </a:rPr>
              <a:t>How can we avoid the problem context?</a:t>
            </a:r>
            <a:endParaRPr/>
          </a:p>
        </p:txBody>
      </p:sp>
      <p:sp>
        <p:nvSpPr>
          <p:cNvPr id="534" name="Google Shape;534;p29"/>
          <p:cNvSpPr txBox="1"/>
          <p:nvPr/>
        </p:nvSpPr>
        <p:spPr>
          <a:xfrm>
            <a:off x="2819400" y="2166845"/>
            <a:ext cx="6629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Verdana"/>
                <a:ea typeface="Verdana"/>
                <a:cs typeface="Verdana"/>
                <a:sym typeface="Verdana"/>
              </a:rPr>
              <a:t>How can we define, monitor, and teach what we </a:t>
            </a:r>
            <a:endParaRPr/>
          </a:p>
          <a:p>
            <a:pPr marL="0" marR="0" lvl="0" indent="0" algn="l" rtl="0">
              <a:spcBef>
                <a:spcPts val="0"/>
              </a:spcBef>
              <a:spcAft>
                <a:spcPts val="0"/>
              </a:spcAft>
              <a:buNone/>
            </a:pPr>
            <a:r>
              <a:rPr lang="en-US" sz="1800">
                <a:solidFill>
                  <a:srgbClr val="000000"/>
                </a:solidFill>
                <a:latin typeface="Verdana"/>
                <a:ea typeface="Verdana"/>
                <a:cs typeface="Verdana"/>
                <a:sym typeface="Verdana"/>
              </a:rPr>
              <a:t>want?</a:t>
            </a:r>
            <a:endParaRPr/>
          </a:p>
        </p:txBody>
      </p:sp>
      <p:sp>
        <p:nvSpPr>
          <p:cNvPr id="535" name="Google Shape;535;p29"/>
          <p:cNvSpPr txBox="1"/>
          <p:nvPr/>
        </p:nvSpPr>
        <p:spPr>
          <a:xfrm>
            <a:off x="2819400" y="2733440"/>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Verdana"/>
                <a:ea typeface="Verdana"/>
                <a:cs typeface="Verdana"/>
                <a:sym typeface="Verdana"/>
              </a:rPr>
              <a:t>How can we set up opportunities for the desired behavior?</a:t>
            </a:r>
            <a:endParaRPr/>
          </a:p>
        </p:txBody>
      </p:sp>
      <p:sp>
        <p:nvSpPr>
          <p:cNvPr id="536" name="Google Shape;536;p29"/>
          <p:cNvSpPr txBox="1"/>
          <p:nvPr/>
        </p:nvSpPr>
        <p:spPr>
          <a:xfrm>
            <a:off x="2819400" y="3438607"/>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Verdana"/>
                <a:ea typeface="Verdana"/>
                <a:cs typeface="Verdana"/>
                <a:sym typeface="Verdana"/>
              </a:rPr>
              <a:t>How can we build in systematic reward for the desired behavior?</a:t>
            </a:r>
            <a:endParaRPr/>
          </a:p>
        </p:txBody>
      </p:sp>
      <p:sp>
        <p:nvSpPr>
          <p:cNvPr id="537" name="Google Shape;537;p29"/>
          <p:cNvSpPr txBox="1"/>
          <p:nvPr/>
        </p:nvSpPr>
        <p:spPr>
          <a:xfrm>
            <a:off x="2819400" y="4188993"/>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Verdana"/>
                <a:ea typeface="Verdana"/>
                <a:cs typeface="Verdana"/>
                <a:sym typeface="Verdana"/>
              </a:rPr>
              <a:t>How can we prevent the problem behavior from being rewarded?</a:t>
            </a:r>
            <a:endParaRPr/>
          </a:p>
        </p:txBody>
      </p:sp>
      <p:sp>
        <p:nvSpPr>
          <p:cNvPr id="538" name="Google Shape;538;p29"/>
          <p:cNvSpPr txBox="1"/>
          <p:nvPr/>
        </p:nvSpPr>
        <p:spPr>
          <a:xfrm>
            <a:off x="2805727" y="5143852"/>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Verdana"/>
                <a:ea typeface="Verdana"/>
                <a:cs typeface="Verdana"/>
                <a:sym typeface="Verdana"/>
              </a:rPr>
              <a:t>What are effective and consistent consequences for problem behavior?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fade">
                                      <p:cBhvr>
                                        <p:cTn id="7" dur="500"/>
                                        <p:tgtEl>
                                          <p:spTgt spid="5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4"/>
                                        </p:tgtEl>
                                        <p:attrNameLst>
                                          <p:attrName>style.visibility</p:attrName>
                                        </p:attrNameLst>
                                      </p:cBhvr>
                                      <p:to>
                                        <p:strVal val="visible"/>
                                      </p:to>
                                    </p:set>
                                    <p:animEffect transition="in" filter="fade">
                                      <p:cBhvr>
                                        <p:cTn id="12" dur="500"/>
                                        <p:tgtEl>
                                          <p:spTgt spid="5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5"/>
                                        </p:tgtEl>
                                        <p:attrNameLst>
                                          <p:attrName>style.visibility</p:attrName>
                                        </p:attrNameLst>
                                      </p:cBhvr>
                                      <p:to>
                                        <p:strVal val="visible"/>
                                      </p:to>
                                    </p:set>
                                    <p:animEffect transition="in" filter="fade">
                                      <p:cBhvr>
                                        <p:cTn id="17" dur="500"/>
                                        <p:tgtEl>
                                          <p:spTgt spid="5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6"/>
                                        </p:tgtEl>
                                        <p:attrNameLst>
                                          <p:attrName>style.visibility</p:attrName>
                                        </p:attrNameLst>
                                      </p:cBhvr>
                                      <p:to>
                                        <p:strVal val="visible"/>
                                      </p:to>
                                    </p:set>
                                    <p:animEffect transition="in" filter="fade">
                                      <p:cBhvr>
                                        <p:cTn id="22" dur="500"/>
                                        <p:tgtEl>
                                          <p:spTgt spid="5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7"/>
                                        </p:tgtEl>
                                        <p:attrNameLst>
                                          <p:attrName>style.visibility</p:attrName>
                                        </p:attrNameLst>
                                      </p:cBhvr>
                                      <p:to>
                                        <p:strVal val="visible"/>
                                      </p:to>
                                    </p:set>
                                    <p:animEffect transition="in" filter="fade">
                                      <p:cBhvr>
                                        <p:cTn id="27" dur="500"/>
                                        <p:tgtEl>
                                          <p:spTgt spid="5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8"/>
                                        </p:tgtEl>
                                        <p:attrNameLst>
                                          <p:attrName>style.visibility</p:attrName>
                                        </p:attrNameLst>
                                      </p:cBhvr>
                                      <p:to>
                                        <p:strVal val="visible"/>
                                      </p:to>
                                    </p:set>
                                    <p:animEffect transition="in" filter="fade">
                                      <p:cBhvr>
                                        <p:cTn id="32" dur="5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0"/>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Division Initiative Map</a:t>
            </a:r>
            <a:endParaRPr/>
          </a:p>
        </p:txBody>
      </p:sp>
      <p:pic>
        <p:nvPicPr>
          <p:cNvPr id="545" name="Google Shape;545;p30" descr="Picture of the division initiative map template for school divisions to use in listing all of the current initiatives supported by the division at tiers 1, 2, and 3" title="Division Initiative Map"/>
          <p:cNvPicPr preferRelativeResize="0"/>
          <p:nvPr/>
        </p:nvPicPr>
        <p:blipFill rotWithShape="1">
          <a:blip r:embed="rId3">
            <a:alphaModFix/>
          </a:blip>
          <a:srcRect/>
          <a:stretch/>
        </p:blipFill>
        <p:spPr>
          <a:xfrm>
            <a:off x="173651" y="1571625"/>
            <a:ext cx="8681965" cy="2162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1"/>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Decide your evidence based practices!</a:t>
            </a:r>
            <a:endParaRPr/>
          </a:p>
        </p:txBody>
      </p:sp>
      <p:pic>
        <p:nvPicPr>
          <p:cNvPr id="552" name="Google Shape;552;p31" descr="Picture of the Resource Map form"/>
          <p:cNvPicPr preferRelativeResize="0"/>
          <p:nvPr/>
        </p:nvPicPr>
        <p:blipFill rotWithShape="1">
          <a:blip r:embed="rId3">
            <a:alphaModFix/>
          </a:blip>
          <a:srcRect/>
          <a:stretch/>
        </p:blipFill>
        <p:spPr>
          <a:xfrm>
            <a:off x="292100" y="1683776"/>
            <a:ext cx="6059514" cy="3916924"/>
          </a:xfrm>
          <a:prstGeom prst="rect">
            <a:avLst/>
          </a:prstGeom>
          <a:noFill/>
          <a:ln>
            <a:noFill/>
          </a:ln>
        </p:spPr>
      </p:pic>
      <p:sp>
        <p:nvSpPr>
          <p:cNvPr id="553" name="Google Shape;553;p31"/>
          <p:cNvSpPr txBox="1"/>
          <p:nvPr/>
        </p:nvSpPr>
        <p:spPr>
          <a:xfrm>
            <a:off x="6718300" y="3784600"/>
            <a:ext cx="21971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FF"/>
                </a:solidFill>
                <a:latin typeface="Verdana"/>
                <a:ea typeface="Verdana"/>
                <a:cs typeface="Verdana"/>
                <a:sym typeface="Verdana"/>
              </a:rPr>
              <a:t>Based on what you put here…or if you don’t have a practice that meets the need, find a new one!</a:t>
            </a:r>
            <a:endParaRPr sz="1800">
              <a:solidFill>
                <a:srgbClr val="0000FF"/>
              </a:solidFill>
              <a:latin typeface="Verdana"/>
              <a:ea typeface="Verdana"/>
              <a:cs typeface="Verdana"/>
              <a:sym typeface="Verdana"/>
            </a:endParaRPr>
          </a:p>
        </p:txBody>
      </p:sp>
      <p:pic>
        <p:nvPicPr>
          <p:cNvPr id="554" name="Google Shape;554;p31" descr="blue-arrow"/>
          <p:cNvPicPr preferRelativeResize="0"/>
          <p:nvPr/>
        </p:nvPicPr>
        <p:blipFill rotWithShape="1">
          <a:blip r:embed="rId4">
            <a:alphaModFix/>
          </a:blip>
          <a:srcRect/>
          <a:stretch/>
        </p:blipFill>
        <p:spPr>
          <a:xfrm rot="9774702">
            <a:off x="2526462" y="1476859"/>
            <a:ext cx="6109018" cy="2952693"/>
          </a:xfrm>
          <a:prstGeom prst="rect">
            <a:avLst/>
          </a:prstGeom>
          <a:noFill/>
          <a:ln>
            <a:noFill/>
          </a:ln>
        </p:spPr>
      </p:pic>
      <p:sp>
        <p:nvSpPr>
          <p:cNvPr id="555" name="Google Shape;555;p31"/>
          <p:cNvSpPr/>
          <p:nvPr/>
        </p:nvSpPr>
        <p:spPr>
          <a:xfrm>
            <a:off x="685800" y="5619750"/>
            <a:ext cx="533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Verdana"/>
                <a:ea typeface="Verdana"/>
                <a:cs typeface="Verdana"/>
                <a:sym typeface="Verdana"/>
              </a:rPr>
              <a:t>What is your continuum of supports? What practices meet your goal?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2"/>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There are ways to find new practices!</a:t>
            </a:r>
            <a:endParaRPr/>
          </a:p>
        </p:txBody>
      </p:sp>
      <p:pic>
        <p:nvPicPr>
          <p:cNvPr id="562" name="Google Shape;562;p32" descr="Evidence based practice tool"/>
          <p:cNvPicPr preferRelativeResize="0"/>
          <p:nvPr/>
        </p:nvPicPr>
        <p:blipFill rotWithShape="1">
          <a:blip r:embed="rId3">
            <a:alphaModFix/>
          </a:blip>
          <a:srcRect l="-16797" r="-16796"/>
          <a:stretch/>
        </p:blipFill>
        <p:spPr>
          <a:xfrm>
            <a:off x="225275" y="1473275"/>
            <a:ext cx="8323875" cy="4450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3"/>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Let’s practice! (Breakout)</a:t>
            </a:r>
            <a:endParaRPr/>
          </a:p>
        </p:txBody>
      </p:sp>
      <p:pic>
        <p:nvPicPr>
          <p:cNvPr id="569" name="Google Shape;569;p33" descr="Evidence based practice selection tool"/>
          <p:cNvPicPr preferRelativeResize="0"/>
          <p:nvPr/>
        </p:nvPicPr>
        <p:blipFill rotWithShape="1">
          <a:blip r:embed="rId3">
            <a:alphaModFix/>
          </a:blip>
          <a:srcRect l="-16797" r="-16796"/>
          <a:stretch/>
        </p:blipFill>
        <p:spPr>
          <a:xfrm>
            <a:off x="3363525" y="2026275"/>
            <a:ext cx="6234983" cy="3429001"/>
          </a:xfrm>
          <a:prstGeom prst="rect">
            <a:avLst/>
          </a:prstGeom>
          <a:noFill/>
          <a:ln>
            <a:noFill/>
          </a:ln>
        </p:spPr>
      </p:pic>
      <p:sp>
        <p:nvSpPr>
          <p:cNvPr id="570" name="Google Shape;570;p33"/>
          <p:cNvSpPr txBox="1"/>
          <p:nvPr/>
        </p:nvSpPr>
        <p:spPr>
          <a:xfrm>
            <a:off x="457200" y="1676400"/>
            <a:ext cx="35052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Verdana"/>
                <a:ea typeface="Verdana"/>
                <a:cs typeface="Verdana"/>
                <a:sym typeface="Verdana"/>
              </a:rPr>
              <a:t>Place a		by the </a:t>
            </a:r>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0" marR="0" lvl="0" indent="0" algn="l" rtl="0">
              <a:spcBef>
                <a:spcPts val="0"/>
              </a:spcBef>
              <a:spcAft>
                <a:spcPts val="0"/>
              </a:spcAft>
              <a:buNone/>
            </a:pPr>
            <a:r>
              <a:rPr lang="en-US" sz="2000">
                <a:solidFill>
                  <a:schemeClr val="dk1"/>
                </a:solidFill>
                <a:latin typeface="Verdana"/>
                <a:ea typeface="Verdana"/>
                <a:cs typeface="Verdana"/>
                <a:sym typeface="Verdana"/>
              </a:rPr>
              <a:t>questions you can answer. </a:t>
            </a:r>
            <a:endParaRPr/>
          </a:p>
        </p:txBody>
      </p:sp>
      <p:sp>
        <p:nvSpPr>
          <p:cNvPr id="571" name="Google Shape;571;p33"/>
          <p:cNvSpPr txBox="1"/>
          <p:nvPr/>
        </p:nvSpPr>
        <p:spPr>
          <a:xfrm>
            <a:off x="457200" y="3429000"/>
            <a:ext cx="3505200"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Verdana"/>
                <a:ea typeface="Verdana"/>
                <a:cs typeface="Verdana"/>
                <a:sym typeface="Verdana"/>
              </a:rPr>
              <a:t>Place a		by the </a:t>
            </a:r>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a:p>
            <a:pPr marL="0" marR="0" lvl="0" indent="0" algn="l" rtl="0">
              <a:spcBef>
                <a:spcPts val="0"/>
              </a:spcBef>
              <a:spcAft>
                <a:spcPts val="0"/>
              </a:spcAft>
              <a:buNone/>
            </a:pPr>
            <a:r>
              <a:rPr lang="en-US" sz="2000">
                <a:solidFill>
                  <a:schemeClr val="dk1"/>
                </a:solidFill>
                <a:latin typeface="Verdana"/>
                <a:ea typeface="Verdana"/>
                <a:cs typeface="Verdana"/>
                <a:sym typeface="Verdana"/>
              </a:rPr>
              <a:t>questions you need to investigate but know where to find the answer. </a:t>
            </a:r>
            <a:endParaRPr/>
          </a:p>
        </p:txBody>
      </p:sp>
      <p:sp>
        <p:nvSpPr>
          <p:cNvPr id="572" name="Google Shape;572;p33"/>
          <p:cNvSpPr txBox="1"/>
          <p:nvPr/>
        </p:nvSpPr>
        <p:spPr>
          <a:xfrm>
            <a:off x="457200" y="5562600"/>
            <a:ext cx="82296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Verdana"/>
                <a:ea typeface="Verdana"/>
                <a:cs typeface="Verdana"/>
                <a:sym typeface="Verdana"/>
              </a:rPr>
              <a:t>Place a	    by the questions you are uncertain how to approach. </a:t>
            </a:r>
            <a:endParaRPr/>
          </a:p>
        </p:txBody>
      </p:sp>
      <p:pic>
        <p:nvPicPr>
          <p:cNvPr id="573" name="Google Shape;573;p33" descr="picture of a green check"/>
          <p:cNvPicPr preferRelativeResize="0"/>
          <p:nvPr/>
        </p:nvPicPr>
        <p:blipFill rotWithShape="1">
          <a:blip r:embed="rId4">
            <a:alphaModFix/>
          </a:blip>
          <a:srcRect/>
          <a:stretch/>
        </p:blipFill>
        <p:spPr>
          <a:xfrm>
            <a:off x="1003100" y="1350850"/>
            <a:ext cx="1447799" cy="1119632"/>
          </a:xfrm>
          <a:prstGeom prst="rect">
            <a:avLst/>
          </a:prstGeom>
          <a:noFill/>
          <a:ln>
            <a:noFill/>
          </a:ln>
        </p:spPr>
      </p:pic>
      <p:pic>
        <p:nvPicPr>
          <p:cNvPr id="574" name="Google Shape;574;p33" descr="picture of a question mark"/>
          <p:cNvPicPr preferRelativeResize="0"/>
          <p:nvPr/>
        </p:nvPicPr>
        <p:blipFill rotWithShape="1">
          <a:blip r:embed="rId5">
            <a:alphaModFix/>
          </a:blip>
          <a:srcRect/>
          <a:stretch/>
        </p:blipFill>
        <p:spPr>
          <a:xfrm rot="890639">
            <a:off x="959800" y="2895600"/>
            <a:ext cx="1341042" cy="1346200"/>
          </a:xfrm>
          <a:prstGeom prst="rect">
            <a:avLst/>
          </a:prstGeom>
          <a:noFill/>
          <a:ln>
            <a:noFill/>
          </a:ln>
        </p:spPr>
      </p:pic>
      <p:pic>
        <p:nvPicPr>
          <p:cNvPr id="575" name="Google Shape;575;p33" descr="Exclamation_mark"/>
          <p:cNvPicPr preferRelativeResize="0"/>
          <p:nvPr/>
        </p:nvPicPr>
        <p:blipFill rotWithShape="1">
          <a:blip r:embed="rId6">
            <a:alphaModFix/>
          </a:blip>
          <a:srcRect/>
          <a:stretch/>
        </p:blipFill>
        <p:spPr>
          <a:xfrm rot="-543115">
            <a:off x="842844" y="5020471"/>
            <a:ext cx="1663700" cy="14449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rPr>
              <a:t>What will we know?</a:t>
            </a:r>
            <a:endParaRPr/>
          </a:p>
        </p:txBody>
      </p:sp>
      <p:sp>
        <p:nvSpPr>
          <p:cNvPr id="278" name="Google Shape;278;p18"/>
          <p:cNvSpPr/>
          <p:nvPr/>
        </p:nvSpPr>
        <p:spPr>
          <a:xfrm>
            <a:off x="685800" y="1752600"/>
            <a:ext cx="822960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Verdana"/>
                <a:ea typeface="Verdana"/>
                <a:cs typeface="Verdana"/>
                <a:sym typeface="Verdana"/>
              </a:rPr>
              <a:t>Data</a:t>
            </a:r>
            <a:r>
              <a:rPr lang="en-US" sz="2800">
                <a:solidFill>
                  <a:schemeClr val="dk1"/>
                </a:solidFill>
                <a:latin typeface="Verdana"/>
                <a:ea typeface="Verdana"/>
                <a:cs typeface="Verdana"/>
                <a:sym typeface="Verdana"/>
              </a:rPr>
              <a:t>-</a:t>
            </a:r>
            <a:r>
              <a:rPr lang="en-US" sz="2800" b="0" i="0" u="none" strike="noStrike" cap="none">
                <a:solidFill>
                  <a:schemeClr val="dk1"/>
                </a:solidFill>
                <a:latin typeface="Verdana"/>
                <a:ea typeface="Verdana"/>
                <a:cs typeface="Verdana"/>
                <a:sym typeface="Verdana"/>
              </a:rPr>
              <a:t>informed decision</a:t>
            </a:r>
            <a:r>
              <a:rPr lang="en-US" sz="2800">
                <a:solidFill>
                  <a:schemeClr val="dk1"/>
                </a:solidFill>
                <a:latin typeface="Verdana"/>
                <a:ea typeface="Verdana"/>
                <a:cs typeface="Verdana"/>
                <a:sym typeface="Verdana"/>
              </a:rPr>
              <a:t> </a:t>
            </a:r>
            <a:r>
              <a:rPr lang="en-US" sz="2800" b="0" i="0" u="none" strike="noStrike" cap="none">
                <a:solidFill>
                  <a:schemeClr val="dk1"/>
                </a:solidFill>
                <a:latin typeface="Verdana"/>
                <a:ea typeface="Verdana"/>
                <a:cs typeface="Verdana"/>
                <a:sym typeface="Verdana"/>
              </a:rPr>
              <a:t>making systems support adults in the </a:t>
            </a:r>
            <a:r>
              <a:rPr lang="en-US" sz="2800" b="0" i="1" u="none" strike="noStrike" cap="none">
                <a:solidFill>
                  <a:schemeClr val="dk1"/>
                </a:solidFill>
                <a:latin typeface="Verdana"/>
                <a:ea typeface="Verdana"/>
                <a:cs typeface="Verdana"/>
                <a:sym typeface="Verdana"/>
              </a:rPr>
              <a:t>effective and efficient</a:t>
            </a:r>
            <a:r>
              <a:rPr lang="en-US" sz="2800" b="0" i="0" u="none" strike="noStrike" cap="none">
                <a:solidFill>
                  <a:schemeClr val="dk1"/>
                </a:solidFill>
                <a:latin typeface="Verdana"/>
                <a:ea typeface="Verdana"/>
                <a:cs typeface="Verdana"/>
                <a:sym typeface="Verdana"/>
              </a:rPr>
              <a:t> implementation of instructional practices for teaching academic, behavior and mental wellness skills.</a:t>
            </a:r>
            <a:endParaRPr/>
          </a:p>
          <a:p>
            <a:pPr marL="0" marR="0" lvl="0" indent="0" algn="l" rtl="0">
              <a:spcBef>
                <a:spcPts val="0"/>
              </a:spcBef>
              <a:spcAft>
                <a:spcPts val="0"/>
              </a:spcAft>
              <a:buNone/>
            </a:pPr>
            <a:endParaRPr sz="2800" b="0" i="0" u="none" strike="noStrike" cap="none">
              <a:solidFill>
                <a:schemeClr val="dk1"/>
              </a:solidFill>
              <a:latin typeface="Verdana"/>
              <a:ea typeface="Verdana"/>
              <a:cs typeface="Verdana"/>
              <a:sym typeface="Verdana"/>
            </a:endParaRPr>
          </a:p>
          <a:p>
            <a:pPr marL="0" marR="0" lvl="0" indent="0" algn="ctr" rtl="0">
              <a:spcBef>
                <a:spcPts val="0"/>
              </a:spcBef>
              <a:spcAft>
                <a:spcPts val="0"/>
              </a:spcAft>
              <a:buNone/>
            </a:pPr>
            <a:r>
              <a:rPr lang="en-US" sz="2800" b="0" i="0" u="none" strike="noStrike" cap="none">
                <a:solidFill>
                  <a:schemeClr val="dk1"/>
                </a:solidFill>
                <a:latin typeface="Verdana"/>
                <a:ea typeface="Verdana"/>
                <a:cs typeface="Verdana"/>
                <a:sym typeface="Verdana"/>
              </a:rPr>
              <a:t>WHAT DO WE WANT TO KNOW ABOUT SCHOOLS, TEACHERS, STUDENTS, FAMILIES, AND COMMUNITY?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5"/>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a:t>Looping in the Schools</a:t>
            </a:r>
            <a:endParaRPr/>
          </a:p>
        </p:txBody>
      </p:sp>
      <p:sp>
        <p:nvSpPr>
          <p:cNvPr id="582" name="Google Shape;582;p35"/>
          <p:cNvSpPr txBox="1">
            <a:spLocks noGrp="1"/>
          </p:cNvSpPr>
          <p:nvPr>
            <p:ph type="body" idx="1"/>
          </p:nvPr>
        </p:nvSpPr>
        <p:spPr>
          <a:xfrm>
            <a:off x="457200" y="1600200"/>
            <a:ext cx="8229600" cy="3429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170"/>
              <a:buNone/>
            </a:pPr>
            <a:r>
              <a:rPr lang="en-US" sz="2170"/>
              <a:t>How can we loop schools into the goal setting and solution finding?</a:t>
            </a:r>
            <a:endParaRPr/>
          </a:p>
          <a:p>
            <a:pPr marL="342900" lvl="0" indent="-342900" algn="l" rtl="0">
              <a:lnSpc>
                <a:spcPct val="80000"/>
              </a:lnSpc>
              <a:spcBef>
                <a:spcPts val="434"/>
              </a:spcBef>
              <a:spcAft>
                <a:spcPts val="0"/>
              </a:spcAft>
              <a:buClr>
                <a:schemeClr val="dk1"/>
              </a:buClr>
              <a:buSzPts val="2170"/>
              <a:buChar char="•"/>
            </a:pPr>
            <a:r>
              <a:rPr lang="en-US" sz="2170"/>
              <a:t>ASK! Engage in collaborative inquiry with your school leadership teams (like we are doing here today)!</a:t>
            </a:r>
            <a:endParaRPr/>
          </a:p>
          <a:p>
            <a:pPr marL="742950" lvl="1" indent="-285750" algn="l" rtl="0">
              <a:lnSpc>
                <a:spcPct val="80000"/>
              </a:lnSpc>
              <a:spcBef>
                <a:spcPts val="372"/>
              </a:spcBef>
              <a:spcAft>
                <a:spcPts val="0"/>
              </a:spcAft>
              <a:buClr>
                <a:schemeClr val="dk1"/>
              </a:buClr>
              <a:buSzPts val="1860"/>
              <a:buChar char="–"/>
            </a:pPr>
            <a:r>
              <a:rPr lang="en-US" sz="1860"/>
              <a:t>How is the school’s data part of (or not) division trends?</a:t>
            </a:r>
            <a:endParaRPr/>
          </a:p>
          <a:p>
            <a:pPr marL="742950" lvl="1" indent="-285750" algn="l" rtl="0">
              <a:lnSpc>
                <a:spcPct val="80000"/>
              </a:lnSpc>
              <a:spcBef>
                <a:spcPts val="372"/>
              </a:spcBef>
              <a:spcAft>
                <a:spcPts val="0"/>
              </a:spcAft>
              <a:buClr>
                <a:schemeClr val="dk1"/>
              </a:buClr>
              <a:buSzPts val="1860"/>
              <a:buChar char="–"/>
            </a:pPr>
            <a:r>
              <a:rPr lang="en-US" sz="1860"/>
              <a:t>Did we develop a good goal?</a:t>
            </a:r>
            <a:endParaRPr/>
          </a:p>
          <a:p>
            <a:pPr marL="742950" lvl="1" indent="-285750" algn="l" rtl="0">
              <a:lnSpc>
                <a:spcPct val="80000"/>
              </a:lnSpc>
              <a:spcBef>
                <a:spcPts val="372"/>
              </a:spcBef>
              <a:spcAft>
                <a:spcPts val="0"/>
              </a:spcAft>
              <a:buClr>
                <a:schemeClr val="dk1"/>
              </a:buClr>
              <a:buSzPts val="1860"/>
              <a:buChar char="–"/>
            </a:pPr>
            <a:r>
              <a:rPr lang="en-US" sz="1860"/>
              <a:t>Have we developed solutions that will seem to work?</a:t>
            </a:r>
            <a:endParaRPr/>
          </a:p>
          <a:p>
            <a:pPr marL="742950" lvl="1" indent="-285750" algn="l" rtl="0">
              <a:lnSpc>
                <a:spcPct val="80000"/>
              </a:lnSpc>
              <a:spcBef>
                <a:spcPts val="372"/>
              </a:spcBef>
              <a:spcAft>
                <a:spcPts val="0"/>
              </a:spcAft>
              <a:buClr>
                <a:schemeClr val="dk1"/>
              </a:buClr>
              <a:buSzPts val="1860"/>
              <a:buChar char="–"/>
            </a:pPr>
            <a:r>
              <a:rPr lang="en-US" sz="1860"/>
              <a:t>Are there any issues we failed to consider when we chose these solution steps?</a:t>
            </a:r>
            <a:endParaRPr/>
          </a:p>
          <a:p>
            <a:pPr marL="1143000" lvl="2" indent="-228600" algn="l" rtl="0">
              <a:lnSpc>
                <a:spcPct val="80000"/>
              </a:lnSpc>
              <a:spcBef>
                <a:spcPts val="310"/>
              </a:spcBef>
              <a:spcAft>
                <a:spcPts val="0"/>
              </a:spcAft>
              <a:buClr>
                <a:schemeClr val="dk1"/>
              </a:buClr>
              <a:buSzPts val="1550"/>
              <a:buChar char="•"/>
            </a:pPr>
            <a:r>
              <a:rPr lang="en-US" sz="1550"/>
              <a:t>(DCA # 11…District uses a process for addressing internal barriers.)</a:t>
            </a:r>
            <a:endParaRPr sz="1550"/>
          </a:p>
          <a:p>
            <a:pPr marL="742950" lvl="1" indent="-285750" algn="l" rtl="0">
              <a:lnSpc>
                <a:spcPct val="80000"/>
              </a:lnSpc>
              <a:spcBef>
                <a:spcPts val="372"/>
              </a:spcBef>
              <a:spcAft>
                <a:spcPts val="0"/>
              </a:spcAft>
              <a:buClr>
                <a:schemeClr val="dk1"/>
              </a:buClr>
              <a:buSzPts val="1860"/>
              <a:buChar char="–"/>
            </a:pPr>
            <a:r>
              <a:rPr lang="en-US" sz="1860"/>
              <a:t>Do you think these solution steps will meet our goal?</a:t>
            </a:r>
            <a:endParaRPr/>
          </a:p>
          <a:p>
            <a:pPr marL="342900" lvl="0" indent="-205105" algn="l" rtl="0">
              <a:lnSpc>
                <a:spcPct val="80000"/>
              </a:lnSpc>
              <a:spcBef>
                <a:spcPts val="434"/>
              </a:spcBef>
              <a:spcAft>
                <a:spcPts val="0"/>
              </a:spcAft>
              <a:buClr>
                <a:schemeClr val="dk1"/>
              </a:buClr>
              <a:buSzPts val="2170"/>
              <a:buNone/>
            </a:pPr>
            <a:endParaRPr sz="217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6"/>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When student learning is our compass.</a:t>
            </a:r>
            <a:endParaRPr/>
          </a:p>
        </p:txBody>
      </p:sp>
      <p:pic>
        <p:nvPicPr>
          <p:cNvPr id="589" name="Google Shape;589;p36" descr="picture of a compass"/>
          <p:cNvPicPr preferRelativeResize="0"/>
          <p:nvPr/>
        </p:nvPicPr>
        <p:blipFill rotWithShape="1">
          <a:blip r:embed="rId3">
            <a:alphaModFix/>
          </a:blip>
          <a:srcRect/>
          <a:stretch/>
        </p:blipFill>
        <p:spPr>
          <a:xfrm>
            <a:off x="3943350" y="1417638"/>
            <a:ext cx="5080000" cy="5080000"/>
          </a:xfrm>
          <a:prstGeom prst="rect">
            <a:avLst/>
          </a:prstGeom>
          <a:noFill/>
          <a:ln>
            <a:noFill/>
          </a:ln>
        </p:spPr>
      </p:pic>
      <p:sp>
        <p:nvSpPr>
          <p:cNvPr id="590" name="Google Shape;590;p36"/>
          <p:cNvSpPr/>
          <p:nvPr/>
        </p:nvSpPr>
        <p:spPr>
          <a:xfrm>
            <a:off x="438150" y="1905000"/>
            <a:ext cx="352425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Verdana"/>
                <a:ea typeface="Verdana"/>
                <a:cs typeface="Verdana"/>
                <a:sym typeface="Verdana"/>
              </a:rPr>
              <a:t>“Right” actions identified.</a:t>
            </a:r>
            <a:endParaRPr/>
          </a:p>
          <a:p>
            <a:pPr marL="0" marR="0" lvl="0" indent="0" algn="l" rtl="0">
              <a:spcBef>
                <a:spcPts val="0"/>
              </a:spcBef>
              <a:spcAft>
                <a:spcPts val="0"/>
              </a:spcAft>
              <a:buNone/>
            </a:pPr>
            <a:endParaRPr sz="2800">
              <a:solidFill>
                <a:schemeClr val="dk1"/>
              </a:solidFill>
              <a:latin typeface="Verdana"/>
              <a:ea typeface="Verdana"/>
              <a:cs typeface="Verdana"/>
              <a:sym typeface="Verdana"/>
            </a:endParaRPr>
          </a:p>
          <a:p>
            <a:pPr marL="0" marR="0" lvl="0" indent="0" algn="l" rtl="0">
              <a:spcBef>
                <a:spcPts val="0"/>
              </a:spcBef>
              <a:spcAft>
                <a:spcPts val="0"/>
              </a:spcAft>
              <a:buNone/>
            </a:pPr>
            <a:r>
              <a:rPr lang="en-US" sz="2800">
                <a:solidFill>
                  <a:schemeClr val="dk1"/>
                </a:solidFill>
                <a:latin typeface="Verdana"/>
                <a:ea typeface="Verdana"/>
                <a:cs typeface="Verdana"/>
                <a:sym typeface="Verdana"/>
              </a:rPr>
              <a:t>Actions improve learning. </a:t>
            </a:r>
            <a:endParaRPr/>
          </a:p>
          <a:p>
            <a:pPr marL="0" marR="0" lvl="0" indent="0" algn="l" rtl="0">
              <a:spcBef>
                <a:spcPts val="0"/>
              </a:spcBef>
              <a:spcAft>
                <a:spcPts val="0"/>
              </a:spcAft>
              <a:buNone/>
            </a:pPr>
            <a:endParaRPr sz="2800">
              <a:solidFill>
                <a:schemeClr val="dk1"/>
              </a:solidFill>
              <a:latin typeface="Verdana"/>
              <a:ea typeface="Verdana"/>
              <a:cs typeface="Verdana"/>
              <a:sym typeface="Verdana"/>
            </a:endParaRPr>
          </a:p>
          <a:p>
            <a:pPr marL="0" marR="0" lvl="0" indent="0" algn="l" rtl="0">
              <a:spcBef>
                <a:spcPts val="0"/>
              </a:spcBef>
              <a:spcAft>
                <a:spcPts val="0"/>
              </a:spcAft>
              <a:buNone/>
            </a:pPr>
            <a:r>
              <a:rPr lang="en-US" sz="2800">
                <a:solidFill>
                  <a:schemeClr val="dk1"/>
                </a:solidFill>
                <a:latin typeface="Verdana"/>
                <a:ea typeface="Verdana"/>
                <a:cs typeface="Verdana"/>
                <a:sym typeface="Verdana"/>
              </a:rPr>
              <a:t>Midstream adjustments  are possible</a:t>
            </a:r>
            <a:r>
              <a:rPr lang="en-US" sz="1800">
                <a:solidFill>
                  <a:schemeClr val="dk1"/>
                </a:solidFill>
                <a:latin typeface="Verdana"/>
                <a:ea typeface="Verdana"/>
                <a:cs typeface="Verdana"/>
                <a:sym typeface="Verdana"/>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89"/>
                                        </p:tgtEl>
                                      </p:cBhvr>
                                    </p:animEffect>
                                    <p:set>
                                      <p:cBhvr>
                                        <p:cTn id="7" dur="1" fill="hold">
                                          <p:stCondLst>
                                            <p:cond delay="500"/>
                                          </p:stCondLst>
                                        </p:cTn>
                                        <p:tgtEl>
                                          <p:spTgt spid="5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37"/>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Remember</a:t>
            </a:r>
            <a:endParaRPr/>
          </a:p>
        </p:txBody>
      </p:sp>
      <p:sp>
        <p:nvSpPr>
          <p:cNvPr id="597" name="Google Shape;597;p37"/>
          <p:cNvSpPr txBox="1"/>
          <p:nvPr/>
        </p:nvSpPr>
        <p:spPr>
          <a:xfrm>
            <a:off x="685800" y="1752600"/>
            <a:ext cx="822960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600"/>
              <a:buFont typeface="Arial"/>
              <a:buNone/>
            </a:pPr>
            <a:r>
              <a:rPr lang="en-US" sz="3600">
                <a:solidFill>
                  <a:schemeClr val="dk1"/>
                </a:solidFill>
                <a:latin typeface="Verdana"/>
                <a:ea typeface="Verdana"/>
                <a:cs typeface="Verdana"/>
                <a:sym typeface="Verdana"/>
              </a:rPr>
              <a:t>Selecting something that is likely to work is a good first step, but once something is implemented</a:t>
            </a:r>
            <a:r>
              <a:rPr lang="en-US" sz="3600" b="1">
                <a:solidFill>
                  <a:schemeClr val="dk1"/>
                </a:solidFill>
                <a:latin typeface="Verdana"/>
                <a:ea typeface="Verdana"/>
                <a:cs typeface="Verdana"/>
                <a:sym typeface="Verdana"/>
              </a:rPr>
              <a:t>, the most important function of leadership is ensuring that desired outcomes are reached and sustained OVER TIME.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fade">
                                      <p:cBhvr>
                                        <p:cTn id="7" dur="5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38"/>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a:t>Systems</a:t>
            </a:r>
            <a:endParaRPr/>
          </a:p>
        </p:txBody>
      </p:sp>
      <p:pic>
        <p:nvPicPr>
          <p:cNvPr id="604" name="Google Shape;604;p38" descr="snapshot of the &#10;Systems section of the DIDM tool"/>
          <p:cNvPicPr preferRelativeResize="0"/>
          <p:nvPr/>
        </p:nvPicPr>
        <p:blipFill rotWithShape="1">
          <a:blip r:embed="rId3">
            <a:alphaModFix/>
          </a:blip>
          <a:srcRect/>
          <a:stretch/>
        </p:blipFill>
        <p:spPr>
          <a:xfrm>
            <a:off x="914400" y="1752600"/>
            <a:ext cx="7038863" cy="3124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9"/>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a:t>Progress Monitoring</a:t>
            </a:r>
            <a:endParaRPr/>
          </a:p>
        </p:txBody>
      </p:sp>
      <p:pic>
        <p:nvPicPr>
          <p:cNvPr id="611" name="Google Shape;611;p39" descr="Data/progress monitoring: Did we do what we said we would do? With fidelity? Outcomes? Are we making progress?"/>
          <p:cNvPicPr preferRelativeResize="0"/>
          <p:nvPr/>
        </p:nvPicPr>
        <p:blipFill rotWithShape="1">
          <a:blip r:embed="rId3">
            <a:alphaModFix/>
          </a:blip>
          <a:srcRect/>
          <a:stretch/>
        </p:blipFill>
        <p:spPr>
          <a:xfrm>
            <a:off x="457200" y="2133600"/>
            <a:ext cx="8291145" cy="457200"/>
          </a:xfrm>
          <a:prstGeom prst="rect">
            <a:avLst/>
          </a:prstGeom>
          <a:noFill/>
          <a:ln>
            <a:noFill/>
          </a:ln>
        </p:spPr>
      </p:pic>
      <p:sp>
        <p:nvSpPr>
          <p:cNvPr id="612" name="Google Shape;612;p39"/>
          <p:cNvSpPr txBox="1"/>
          <p:nvPr/>
        </p:nvSpPr>
        <p:spPr>
          <a:xfrm>
            <a:off x="990600" y="3124200"/>
            <a:ext cx="70866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Verdana"/>
                <a:ea typeface="Verdana"/>
                <a:cs typeface="Verdana"/>
                <a:sym typeface="Verdana"/>
              </a:rPr>
              <a:t>Don’t just assess…REFLECT!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0"/>
          <p:cNvSpPr txBox="1">
            <a:spLocks noGrp="1"/>
          </p:cNvSpPr>
          <p:nvPr>
            <p:ph type="title"/>
          </p:nvPr>
        </p:nvSpPr>
        <p:spPr>
          <a:xfrm>
            <a:off x="1371600" y="274638"/>
            <a:ext cx="6324600" cy="563562"/>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Verdana"/>
              <a:buNone/>
            </a:pPr>
            <a:r>
              <a:rPr lang="en-US" sz="3200"/>
              <a:t>Let’s Plan</a:t>
            </a:r>
            <a:endParaRPr/>
          </a:p>
        </p:txBody>
      </p:sp>
      <p:pic>
        <p:nvPicPr>
          <p:cNvPr id="619" name="Google Shape;619;p40" descr="Picture of the blank Implementation Plan template for teams to use when mapping out action steps towards full implementation with sustainability&#10;" title="Implementation Plan-DIDM"/>
          <p:cNvPicPr preferRelativeResize="0"/>
          <p:nvPr/>
        </p:nvPicPr>
        <p:blipFill rotWithShape="1">
          <a:blip r:embed="rId3">
            <a:alphaModFix/>
          </a:blip>
          <a:srcRect/>
          <a:stretch/>
        </p:blipFill>
        <p:spPr>
          <a:xfrm>
            <a:off x="457200" y="1143000"/>
            <a:ext cx="7696200" cy="485013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1"/>
          <p:cNvSpPr txBox="1">
            <a:spLocks noGrp="1"/>
          </p:cNvSpPr>
          <p:nvPr>
            <p:ph type="title"/>
          </p:nvPr>
        </p:nvSpPr>
        <p:spPr>
          <a:prstGeom prst="rect">
            <a:avLst/>
          </a:prstGeom>
          <a:solidFill>
            <a:schemeClr val="lt1"/>
          </a:solid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400"/>
              <a:buFont typeface="Verdana"/>
              <a:buNone/>
            </a:pPr>
            <a:r>
              <a:rPr lang="en-US" sz="2400"/>
              <a:t>Homework</a:t>
            </a:r>
            <a:endParaRPr/>
          </a:p>
        </p:txBody>
      </p:sp>
      <p:sp>
        <p:nvSpPr>
          <p:cNvPr id="626" name="Google Shape;626;p41"/>
          <p:cNvSpPr txBox="1">
            <a:spLocks noGrp="1"/>
          </p:cNvSpPr>
          <p:nvPr>
            <p:ph type="body" idx="1"/>
          </p:nvPr>
        </p:nvSpPr>
        <p:spPr>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600"/>
              <a:buNone/>
            </a:pPr>
            <a:r>
              <a:rPr lang="en-US" sz="2600"/>
              <a:t>To Session C in March please bring:</a:t>
            </a:r>
            <a:endParaRPr/>
          </a:p>
          <a:p>
            <a:pPr marL="0" lvl="0" indent="0" algn="l" rtl="0">
              <a:spcBef>
                <a:spcPts val="520"/>
              </a:spcBef>
              <a:spcAft>
                <a:spcPts val="0"/>
              </a:spcAft>
              <a:buClr>
                <a:schemeClr val="dk1"/>
              </a:buClr>
              <a:buSzPts val="2600"/>
              <a:buNone/>
            </a:pPr>
            <a:r>
              <a:rPr lang="en-US" sz="2600"/>
              <a:t>1. Progress monitoring data (to-date) on the plan.</a:t>
            </a:r>
            <a:endParaRPr sz="2600"/>
          </a:p>
          <a:p>
            <a:pPr marL="0" lvl="0" indent="0" algn="l" rtl="0">
              <a:spcBef>
                <a:spcPts val="520"/>
              </a:spcBef>
              <a:spcAft>
                <a:spcPts val="0"/>
              </a:spcAft>
              <a:buClr>
                <a:schemeClr val="dk1"/>
              </a:buClr>
              <a:buSzPts val="2600"/>
              <a:buNone/>
            </a:pPr>
            <a:r>
              <a:rPr lang="en-US" sz="2600"/>
              <a:t>2. A short “share out” of what you accomplished this year in developing your data dashboard and applying the DIDM process to your problem of practice.</a:t>
            </a:r>
            <a:endParaRPr sz="2600"/>
          </a:p>
          <a:p>
            <a:pPr marL="457200" lvl="0" indent="-393700" algn="l" rtl="0">
              <a:spcBef>
                <a:spcPts val="520"/>
              </a:spcBef>
              <a:spcAft>
                <a:spcPts val="0"/>
              </a:spcAft>
              <a:buSzPts val="2600"/>
              <a:buChar char="•"/>
            </a:pPr>
            <a:r>
              <a:rPr lang="en-US" sz="2600"/>
              <a:t>Glows</a:t>
            </a:r>
            <a:endParaRPr sz="2600"/>
          </a:p>
          <a:p>
            <a:pPr marL="457200" lvl="0" indent="-393700" algn="l" rtl="0">
              <a:spcBef>
                <a:spcPts val="0"/>
              </a:spcBef>
              <a:spcAft>
                <a:spcPts val="0"/>
              </a:spcAft>
              <a:buSzPts val="2600"/>
              <a:buChar char="•"/>
            </a:pPr>
            <a:r>
              <a:rPr lang="en-US" sz="2600"/>
              <a:t>Grows</a:t>
            </a:r>
            <a:endParaRPr sz="2600"/>
          </a:p>
          <a:p>
            <a:pPr marL="0" lvl="0" indent="0" algn="ctr" rtl="0">
              <a:spcBef>
                <a:spcPts val="520"/>
              </a:spcBef>
              <a:spcAft>
                <a:spcPts val="0"/>
              </a:spcAft>
              <a:buClr>
                <a:schemeClr val="dk1"/>
              </a:buClr>
              <a:buSzPts val="2600"/>
              <a:buNone/>
            </a:pPr>
            <a:r>
              <a:rPr lang="en-US" sz="2600">
                <a:solidFill>
                  <a:srgbClr val="FF0000"/>
                </a:solidFill>
              </a:rPr>
              <a:t>BE CREATIVE!</a:t>
            </a:r>
            <a:endParaRPr sz="2600">
              <a:solidFill>
                <a:srgbClr val="FF0000"/>
              </a:solidFill>
            </a:endParaRPr>
          </a:p>
          <a:p>
            <a:pPr marL="342900" lvl="0" indent="-177800" algn="l" rtl="0">
              <a:spcBef>
                <a:spcPts val="520"/>
              </a:spcBef>
              <a:spcAft>
                <a:spcPts val="0"/>
              </a:spcAft>
              <a:buClr>
                <a:schemeClr val="dk1"/>
              </a:buClr>
              <a:buSzPts val="2600"/>
              <a:buNone/>
            </a:pPr>
            <a:endParaRPr sz="2600"/>
          </a:p>
        </p:txBody>
      </p:sp>
      <p:sp>
        <p:nvSpPr>
          <p:cNvPr id="627" name="Google Shape;627;p41"/>
          <p:cNvSpPr txBox="1">
            <a:spLocks noGrp="1"/>
          </p:cNvSpPr>
          <p:nvPr>
            <p:ph type="body" idx="2"/>
          </p:nvPr>
        </p:nvSpPr>
        <p:spPr>
          <a:prstGeom prst="rect">
            <a:avLst/>
          </a:prstGeom>
          <a:solidFill>
            <a:srgbClr val="E8F7EB"/>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a:t>Apply a problem of practice to the established process for practice and reflection.</a:t>
            </a:r>
            <a:endParaRPr/>
          </a:p>
          <a:p>
            <a:pPr marL="0" lvl="0" indent="0" algn="l" rtl="0">
              <a:spcBef>
                <a:spcPts val="480"/>
              </a:spcBef>
              <a:spcAft>
                <a:spcPts val="0"/>
              </a:spcAft>
              <a:buClr>
                <a:schemeClr val="dk1"/>
              </a:buClr>
              <a:buSzPts val="2400"/>
              <a:buNone/>
            </a:pPr>
            <a:endParaRPr/>
          </a:p>
          <a:p>
            <a:pPr marL="0" lvl="0" indent="0" algn="l" rtl="0">
              <a:spcBef>
                <a:spcPts val="480"/>
              </a:spcBef>
              <a:spcAft>
                <a:spcPts val="0"/>
              </a:spcAft>
              <a:buClr>
                <a:schemeClr val="dk1"/>
              </a:buClr>
              <a:buSzPts val="2400"/>
              <a:buNone/>
            </a:pPr>
            <a:r>
              <a:rPr lang="en-US"/>
              <a:t>More details for sharing to come…just get started!</a:t>
            </a:r>
            <a:endParaRPr/>
          </a:p>
          <a:p>
            <a:pPr marL="0" lvl="0" indent="0" algn="l" rtl="0">
              <a:spcBef>
                <a:spcPts val="480"/>
              </a:spcBef>
              <a:spcAft>
                <a:spcPts val="0"/>
              </a:spcAft>
              <a:buClr>
                <a:schemeClr val="dk1"/>
              </a:buClr>
              <a:buSzPts val="24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4" name="Google Shape;634;ga89678a9ea_0_8"/>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200"/>
              <a:t>Using your problem of practice,</a:t>
            </a:r>
            <a:endParaRPr sz="2200"/>
          </a:p>
          <a:p>
            <a:pPr marL="457200" lvl="0" indent="-368300" algn="l" rtl="0">
              <a:spcBef>
                <a:spcPts val="360"/>
              </a:spcBef>
              <a:spcAft>
                <a:spcPts val="0"/>
              </a:spcAft>
              <a:buSzPts val="2200"/>
              <a:buChar char="●"/>
            </a:pPr>
            <a:r>
              <a:rPr lang="en-US" sz="2200"/>
              <a:t>Set an </a:t>
            </a:r>
            <a:r>
              <a:rPr lang="en-US" sz="2200" b="1">
                <a:solidFill>
                  <a:srgbClr val="9900FF"/>
                </a:solidFill>
              </a:rPr>
              <a:t>outcome</a:t>
            </a:r>
            <a:r>
              <a:rPr lang="en-US" sz="2200">
                <a:solidFill>
                  <a:srgbClr val="9900FF"/>
                </a:solidFill>
              </a:rPr>
              <a:t> </a:t>
            </a:r>
            <a:r>
              <a:rPr lang="en-US" sz="2200">
                <a:solidFill>
                  <a:srgbClr val="000000"/>
                </a:solidFill>
              </a:rPr>
              <a:t>goal</a:t>
            </a:r>
            <a:r>
              <a:rPr lang="en-US" sz="2200"/>
              <a:t> to work towards for the 2020-2021 school year.</a:t>
            </a:r>
            <a:endParaRPr sz="2200"/>
          </a:p>
          <a:p>
            <a:pPr marL="457200" lvl="0" indent="-368300" algn="l" rtl="0">
              <a:spcBef>
                <a:spcPts val="0"/>
              </a:spcBef>
              <a:spcAft>
                <a:spcPts val="0"/>
              </a:spcAft>
              <a:buSzPts val="2200"/>
              <a:buChar char="●"/>
            </a:pPr>
            <a:r>
              <a:rPr lang="en-US" sz="2200"/>
              <a:t>Use the EBP Selection Tool to identify evidence-based </a:t>
            </a:r>
            <a:r>
              <a:rPr lang="en-US" sz="2200" b="1">
                <a:solidFill>
                  <a:srgbClr val="0000FF"/>
                </a:solidFill>
              </a:rPr>
              <a:t>practices</a:t>
            </a:r>
            <a:r>
              <a:rPr lang="en-US" sz="2200"/>
              <a:t> that the division will support schools in using to address the problem.</a:t>
            </a:r>
            <a:endParaRPr sz="2200"/>
          </a:p>
          <a:p>
            <a:pPr marL="457200" lvl="0" indent="-368300" algn="l" rtl="0">
              <a:spcBef>
                <a:spcPts val="0"/>
              </a:spcBef>
              <a:spcAft>
                <a:spcPts val="0"/>
              </a:spcAft>
              <a:buSzPts val="2200"/>
              <a:buChar char="●"/>
            </a:pPr>
            <a:r>
              <a:rPr lang="en-US" sz="2200"/>
              <a:t>Identify the </a:t>
            </a:r>
            <a:r>
              <a:rPr lang="en-US" sz="2200" b="1">
                <a:solidFill>
                  <a:srgbClr val="38761D"/>
                </a:solidFill>
              </a:rPr>
              <a:t>systems</a:t>
            </a:r>
            <a:r>
              <a:rPr lang="en-US" sz="2200"/>
              <a:t> that the division will put in place to support staff in implementing the EBPs.</a:t>
            </a:r>
            <a:endParaRPr sz="2200"/>
          </a:p>
          <a:p>
            <a:pPr marL="914400" lvl="1" indent="-368300" algn="l" rtl="0">
              <a:spcBef>
                <a:spcPts val="0"/>
              </a:spcBef>
              <a:spcAft>
                <a:spcPts val="0"/>
              </a:spcAft>
              <a:buSzPts val="2200"/>
              <a:buChar char="○"/>
            </a:pPr>
            <a:r>
              <a:rPr lang="en-US" sz="2200"/>
              <a:t>Be specific about the PL and coaching needs of school staff in order to implement with fidelity.</a:t>
            </a:r>
            <a:endParaRPr sz="2200"/>
          </a:p>
          <a:p>
            <a:pPr marL="457200" lvl="0" indent="-368300" algn="l" rtl="0">
              <a:spcBef>
                <a:spcPts val="0"/>
              </a:spcBef>
              <a:spcAft>
                <a:spcPts val="0"/>
              </a:spcAft>
              <a:buSzPts val="2200"/>
              <a:buChar char="●"/>
            </a:pPr>
            <a:r>
              <a:rPr lang="en-US" sz="2200"/>
              <a:t>How will you </a:t>
            </a:r>
            <a:r>
              <a:rPr lang="en-US" sz="2200" b="1">
                <a:solidFill>
                  <a:srgbClr val="FF9900"/>
                </a:solidFill>
              </a:rPr>
              <a:t>progress monitor</a:t>
            </a:r>
            <a:r>
              <a:rPr lang="en-US" sz="2200"/>
              <a:t>?</a:t>
            </a:r>
            <a:endParaRPr sz="2200"/>
          </a:p>
          <a:p>
            <a:pPr marL="0" lvl="0" indent="0" algn="ctr" rtl="0">
              <a:spcBef>
                <a:spcPts val="360"/>
              </a:spcBef>
              <a:spcAft>
                <a:spcPts val="0"/>
              </a:spcAft>
              <a:buNone/>
            </a:pPr>
            <a:endParaRPr sz="2200">
              <a:solidFill>
                <a:srgbClr val="FF0000"/>
              </a:solidFill>
            </a:endParaRPr>
          </a:p>
          <a:p>
            <a:pPr marL="0" lvl="0" indent="0" algn="ctr" rtl="0">
              <a:spcBef>
                <a:spcPts val="360"/>
              </a:spcBef>
              <a:spcAft>
                <a:spcPts val="0"/>
              </a:spcAft>
              <a:buNone/>
            </a:pPr>
            <a:r>
              <a:rPr lang="en-US" sz="2200">
                <a:solidFill>
                  <a:srgbClr val="FF0000"/>
                </a:solidFill>
              </a:rPr>
              <a:t>***How will each of these be communicated to school teams?</a:t>
            </a:r>
            <a:endParaRPr sz="2200">
              <a:solidFill>
                <a:srgbClr val="FF0000"/>
              </a:solidFill>
            </a:endParaRPr>
          </a:p>
        </p:txBody>
      </p:sp>
      <p:sp>
        <p:nvSpPr>
          <p:cNvPr id="633" name="Google Shape;633;ga89678a9ea_0_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Final Breakout Instructions</a:t>
            </a:r>
            <a:endParaRPr>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638"/>
        <p:cNvGrpSpPr/>
        <p:nvPr/>
      </p:nvGrpSpPr>
      <p:grpSpPr>
        <a:xfrm>
          <a:off x="0" y="0"/>
          <a:ext cx="0" cy="0"/>
          <a:chOff x="0" y="0"/>
          <a:chExt cx="0" cy="0"/>
        </a:xfrm>
      </p:grpSpPr>
      <p:sp>
        <p:nvSpPr>
          <p:cNvPr id="639" name="Google Shape;639;p43"/>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a:t>Closing Activity</a:t>
            </a:r>
            <a:endParaRPr/>
          </a:p>
        </p:txBody>
      </p:sp>
      <p:sp>
        <p:nvSpPr>
          <p:cNvPr id="640" name="Google Shape;640;p4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380"/>
              <a:buChar char="•"/>
            </a:pPr>
            <a:r>
              <a:rPr lang="en-US" sz="2380"/>
              <a:t>Think about your biggest take-away from today’s discussion.</a:t>
            </a:r>
            <a:endParaRPr/>
          </a:p>
          <a:p>
            <a:pPr marL="342900" lvl="0" indent="-342900" algn="l" rtl="0">
              <a:lnSpc>
                <a:spcPct val="90000"/>
              </a:lnSpc>
              <a:spcBef>
                <a:spcPts val="476"/>
              </a:spcBef>
              <a:spcAft>
                <a:spcPts val="0"/>
              </a:spcAft>
              <a:buClr>
                <a:schemeClr val="dk1"/>
              </a:buClr>
              <a:buSzPts val="2380"/>
              <a:buChar char="•"/>
            </a:pPr>
            <a:r>
              <a:rPr lang="en-US" sz="2380"/>
              <a:t>Get a piece of paper, and using only pictures or symbols (no words) record your take-away on your paper. NO TALKING!!!</a:t>
            </a:r>
            <a:endParaRPr/>
          </a:p>
          <a:p>
            <a:pPr marL="342900" lvl="0" indent="-342900" algn="l" rtl="0">
              <a:lnSpc>
                <a:spcPct val="90000"/>
              </a:lnSpc>
              <a:spcBef>
                <a:spcPts val="476"/>
              </a:spcBef>
              <a:spcAft>
                <a:spcPts val="0"/>
              </a:spcAft>
              <a:buClr>
                <a:schemeClr val="dk1"/>
              </a:buClr>
              <a:buSzPts val="2380"/>
              <a:buChar char="•"/>
            </a:pPr>
            <a:r>
              <a:rPr lang="en-US" sz="2380"/>
              <a:t>Now pass your drawing to the left 4 times (so it ends up 4 people away from you).  Each participant now must share out what they think your take-away is, based on your drawing.</a:t>
            </a:r>
            <a:endParaRPr/>
          </a:p>
          <a:p>
            <a:pPr marL="342900" lvl="0" indent="-191770" algn="l" rtl="0">
              <a:lnSpc>
                <a:spcPct val="90000"/>
              </a:lnSpc>
              <a:spcBef>
                <a:spcPts val="476"/>
              </a:spcBef>
              <a:spcAft>
                <a:spcPts val="0"/>
              </a:spcAft>
              <a:buClr>
                <a:schemeClr val="dk1"/>
              </a:buClr>
              <a:buSzPts val="2380"/>
              <a:buNone/>
            </a:pPr>
            <a:endParaRPr sz="238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0">
                                            <p:txEl>
                                              <p:pRg st="0" end="0"/>
                                            </p:txEl>
                                          </p:spTgt>
                                        </p:tgtEl>
                                        <p:attrNameLst>
                                          <p:attrName>style.visibility</p:attrName>
                                        </p:attrNameLst>
                                      </p:cBhvr>
                                      <p:to>
                                        <p:strVal val="visible"/>
                                      </p:to>
                                    </p:set>
                                    <p:anim calcmode="lin" valueType="num">
                                      <p:cBhvr additive="base">
                                        <p:cTn id="7" dur="500"/>
                                        <p:tgtEl>
                                          <p:spTgt spid="6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40">
                                            <p:txEl>
                                              <p:pRg st="1" end="1"/>
                                            </p:txEl>
                                          </p:spTgt>
                                        </p:tgtEl>
                                        <p:attrNameLst>
                                          <p:attrName>style.visibility</p:attrName>
                                        </p:attrNameLst>
                                      </p:cBhvr>
                                      <p:to>
                                        <p:strVal val="visible"/>
                                      </p:to>
                                    </p:set>
                                    <p:anim calcmode="lin" valueType="num">
                                      <p:cBhvr additive="base">
                                        <p:cTn id="12" dur="500"/>
                                        <p:tgtEl>
                                          <p:spTgt spid="6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40">
                                            <p:txEl>
                                              <p:pRg st="2" end="2"/>
                                            </p:txEl>
                                          </p:spTgt>
                                        </p:tgtEl>
                                        <p:attrNameLst>
                                          <p:attrName>style.visibility</p:attrName>
                                        </p:attrNameLst>
                                      </p:cBhvr>
                                      <p:to>
                                        <p:strVal val="visible"/>
                                      </p:to>
                                    </p:set>
                                    <p:anim calcmode="lin" valueType="num">
                                      <p:cBhvr additive="base">
                                        <p:cTn id="17" dur="500"/>
                                        <p:tgtEl>
                                          <p:spTgt spid="6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40">
                                            <p:txEl>
                                              <p:pRg st="3" end="3"/>
                                            </p:txEl>
                                          </p:spTgt>
                                        </p:tgtEl>
                                        <p:attrNameLst>
                                          <p:attrName>style.visibility</p:attrName>
                                        </p:attrNameLst>
                                      </p:cBhvr>
                                      <p:to>
                                        <p:strVal val="visible"/>
                                      </p:to>
                                    </p:set>
                                    <p:anim calcmode="lin" valueType="num">
                                      <p:cBhvr additive="base">
                                        <p:cTn id="22" dur="500"/>
                                        <p:tgtEl>
                                          <p:spTgt spid="64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1000" y="533400"/>
            <a:ext cx="8323171" cy="4713285"/>
          </a:xfrm>
          <a:prstGeom prst="rect">
            <a:avLst/>
          </a:prstGeom>
          <a:noFill/>
          <a:ln>
            <a:noFill/>
          </a:ln>
        </p:spPr>
      </p:pic>
      <p:sp>
        <p:nvSpPr>
          <p:cNvPr id="647" name="Google Shape;647;p44"/>
          <p:cNvSpPr txBox="1"/>
          <p:nvPr/>
        </p:nvSpPr>
        <p:spPr>
          <a:xfrm>
            <a:off x="1066800" y="5368925"/>
            <a:ext cx="7086600" cy="804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a:solidFill>
                  <a:schemeClr val="dk1"/>
                </a:solidFill>
                <a:latin typeface="Verdana"/>
                <a:ea typeface="Verdana"/>
                <a:cs typeface="Verdana"/>
                <a:sym typeface="Verdana"/>
              </a:rPr>
              <a:t>Please remember to fill out the evaluations.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
          <p:cNvSpPr txBox="1">
            <a:spLocks noGrp="1"/>
          </p:cNvSpPr>
          <p:nvPr>
            <p:ph type="body" idx="1"/>
          </p:nvPr>
        </p:nvSpPr>
        <p:spPr>
          <a:xfrm>
            <a:off x="457199" y="1390650"/>
            <a:ext cx="8229600" cy="525779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Char char="•"/>
            </a:pPr>
            <a:r>
              <a:rPr lang="en-US" sz="2800"/>
              <a:t>Review progress on your implementation plan to provide division leadership team(s) and building level teams with access to an integrated data dashboard (DCA #14 and A-TFI 1.12a) that includes fidelity AND student outcome data.</a:t>
            </a:r>
            <a:endParaRPr/>
          </a:p>
          <a:p>
            <a:pPr marL="342900" lvl="0" indent="-342900" algn="l" rtl="0">
              <a:lnSpc>
                <a:spcPct val="90000"/>
              </a:lnSpc>
              <a:spcBef>
                <a:spcPts val="560"/>
              </a:spcBef>
              <a:spcAft>
                <a:spcPts val="0"/>
              </a:spcAft>
              <a:buClr>
                <a:schemeClr val="dk1"/>
              </a:buClr>
              <a:buSzPts val="2800"/>
              <a:buChar char="•"/>
            </a:pPr>
            <a:r>
              <a:rPr lang="en-US" sz="2800"/>
              <a:t>Practice a clear process for data informed decision making with a focus on teaching and learning (DCA #15, 19 and A-TFI 1.13).</a:t>
            </a:r>
            <a:endParaRPr/>
          </a:p>
          <a:p>
            <a:pPr marL="342900" lvl="0" indent="-342900" algn="l" rtl="0">
              <a:lnSpc>
                <a:spcPct val="90000"/>
              </a:lnSpc>
              <a:spcBef>
                <a:spcPts val="560"/>
              </a:spcBef>
              <a:spcAft>
                <a:spcPts val="0"/>
              </a:spcAft>
              <a:buClr>
                <a:schemeClr val="dk1"/>
              </a:buClr>
              <a:buSzPts val="2800"/>
              <a:buChar char="•"/>
            </a:pPr>
            <a:r>
              <a:rPr lang="en-US" sz="2800"/>
              <a:t>Analyze a “new” practice through the lens of the VTSS Evidence Based Practice Selection Tool  (DCA #5).</a:t>
            </a:r>
            <a:endParaRPr/>
          </a:p>
          <a:p>
            <a:pPr marL="342900" lvl="0" indent="-139700" algn="l" rtl="0">
              <a:lnSpc>
                <a:spcPct val="90000"/>
              </a:lnSpc>
              <a:spcBef>
                <a:spcPts val="640"/>
              </a:spcBef>
              <a:spcAft>
                <a:spcPts val="0"/>
              </a:spcAft>
              <a:buClr>
                <a:schemeClr val="dk1"/>
              </a:buClr>
              <a:buSzPts val="3200"/>
              <a:buNone/>
            </a:pPr>
            <a:endParaRPr/>
          </a:p>
        </p:txBody>
      </p:sp>
      <p:sp>
        <p:nvSpPr>
          <p:cNvPr id="284" name="Google Shape;284;p4"/>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4000"/>
              <a:buFont typeface="Verdana"/>
              <a:buNone/>
            </a:pPr>
            <a:r>
              <a:rPr lang="en-US">
                <a:solidFill>
                  <a:srgbClr val="000000"/>
                </a:solidFill>
              </a:rPr>
              <a:t>What will we do?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5" descr="Picture of the VTSS Implementation Matrix that shows the relationship between outcomes, which are the division's goals; data, which supports decision making; practices, which support students; and systems, which support staff" title="VTSS Implementation Matrix"/>
          <p:cNvPicPr preferRelativeResize="0">
            <a:picLocks noGrp="1"/>
          </p:cNvPicPr>
          <p:nvPr>
            <p:ph type="body" idx="1"/>
          </p:nvPr>
        </p:nvPicPr>
        <p:blipFill rotWithShape="1">
          <a:blip r:embed="rId3">
            <a:alphaModFix/>
          </a:blip>
          <a:srcRect/>
          <a:stretch/>
        </p:blipFill>
        <p:spPr>
          <a:xfrm>
            <a:off x="533720" y="1520264"/>
            <a:ext cx="8000680" cy="4804336"/>
          </a:xfrm>
          <a:prstGeom prst="rect">
            <a:avLst/>
          </a:prstGeom>
          <a:noFill/>
          <a:ln>
            <a:noFill/>
          </a:ln>
        </p:spPr>
      </p:pic>
      <p:sp>
        <p:nvSpPr>
          <p:cNvPr id="291" name="Google Shape;291;p5"/>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Verdana"/>
              <a:buNone/>
            </a:pPr>
            <a:r>
              <a:rPr lang="en-US">
                <a:solidFill>
                  <a:schemeClr val="dk1"/>
                </a:solidFill>
              </a:rPr>
              <a:t>VTSS Implementation Logic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6"/>
          <p:cNvSpPr txBox="1">
            <a:spLocks noGrp="1"/>
          </p:cNvSpPr>
          <p:nvPr>
            <p:ph type="title"/>
          </p:nvPr>
        </p:nvSpPr>
        <p:spPr>
          <a:xfrm>
            <a:off x="3657600" y="274638"/>
            <a:ext cx="4572000" cy="1143000"/>
          </a:xfrm>
          <a:prstGeom prst="rect">
            <a:avLst/>
          </a:prstGeom>
          <a:solidFill>
            <a:srgbClr val="A9DCF2">
              <a:alpha val="67843"/>
            </a:srgbClr>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600"/>
              <a:buFont typeface="Verdana"/>
              <a:buNone/>
            </a:pPr>
            <a:r>
              <a:rPr lang="en-US" sz="3600"/>
              <a:t>Implementation Matrix</a:t>
            </a:r>
            <a:endParaRPr/>
          </a:p>
        </p:txBody>
      </p:sp>
      <p:pic>
        <p:nvPicPr>
          <p:cNvPr id="298" name="Google Shape;298;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2000" y="254973"/>
            <a:ext cx="2499608" cy="1197518"/>
          </a:xfrm>
          <a:prstGeom prst="rect">
            <a:avLst/>
          </a:prstGeom>
          <a:noFill/>
          <a:ln>
            <a:noFill/>
          </a:ln>
        </p:spPr>
      </p:pic>
      <p:pic>
        <p:nvPicPr>
          <p:cNvPr id="299" name="Google Shape;299;p6" descr="Image of the Data-Informed Decision Making component of the Implementation Matrix" title="Implementation Matrix-DIDM"/>
          <p:cNvPicPr preferRelativeResize="0"/>
          <p:nvPr/>
        </p:nvPicPr>
        <p:blipFill rotWithShape="1">
          <a:blip r:embed="rId4">
            <a:alphaModFix/>
          </a:blip>
          <a:srcRect/>
          <a:stretch/>
        </p:blipFill>
        <p:spPr>
          <a:xfrm>
            <a:off x="381000" y="1524000"/>
            <a:ext cx="6781799" cy="4591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9feff247fa_1_5"/>
          <p:cNvSpPr txBox="1">
            <a:spLocks noGrp="1"/>
          </p:cNvSpPr>
          <p:nvPr>
            <p:ph type="body" idx="1"/>
          </p:nvPr>
        </p:nvSpPr>
        <p:spPr>
          <a:xfrm>
            <a:off x="304801" y="1371600"/>
            <a:ext cx="8382000" cy="5257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0000"/>
              </a:buClr>
              <a:buSzPts val="2015"/>
              <a:buNone/>
            </a:pPr>
            <a:r>
              <a:rPr lang="en-US" sz="2015">
                <a:solidFill>
                  <a:srgbClr val="FF0000"/>
                </a:solidFill>
              </a:rPr>
              <a:t>Use your </a:t>
            </a:r>
            <a:r>
              <a:rPr lang="en-US" sz="2015">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annotate tool</a:t>
            </a:r>
            <a:r>
              <a:rPr lang="en-US" sz="2015">
                <a:solidFill>
                  <a:srgbClr val="FF0000"/>
                </a:solidFill>
              </a:rPr>
              <a:t> to </a:t>
            </a:r>
            <a:r>
              <a:rPr lang="en-US" sz="2015" b="1">
                <a:solidFill>
                  <a:srgbClr val="FF0000"/>
                </a:solidFill>
              </a:rPr>
              <a:t>STAMP</a:t>
            </a:r>
            <a:r>
              <a:rPr lang="en-US" sz="2015">
                <a:solidFill>
                  <a:srgbClr val="FF0000"/>
                </a:solidFill>
              </a:rPr>
              <a:t> the right answer/s that fill</a:t>
            </a:r>
            <a:endParaRPr sz="2015">
              <a:solidFill>
                <a:srgbClr val="FF0000"/>
              </a:solidFill>
            </a:endParaRPr>
          </a:p>
          <a:p>
            <a:pPr marL="0" lvl="0" indent="0" algn="l" rtl="0">
              <a:lnSpc>
                <a:spcPct val="80000"/>
              </a:lnSpc>
              <a:spcBef>
                <a:spcPts val="0"/>
              </a:spcBef>
              <a:spcAft>
                <a:spcPts val="0"/>
              </a:spcAft>
              <a:buClr>
                <a:srgbClr val="FF0000"/>
              </a:buClr>
              <a:buSzPts val="2015"/>
              <a:buNone/>
            </a:pPr>
            <a:r>
              <a:rPr lang="en-US" sz="2015">
                <a:solidFill>
                  <a:srgbClr val="FF0000"/>
                </a:solidFill>
              </a:rPr>
              <a:t> in the blanks.  </a:t>
            </a:r>
            <a:endParaRPr/>
          </a:p>
          <a:p>
            <a:pPr marL="0" lvl="0" indent="0" algn="l" rtl="0">
              <a:lnSpc>
                <a:spcPct val="80000"/>
              </a:lnSpc>
              <a:spcBef>
                <a:spcPts val="0"/>
              </a:spcBef>
              <a:spcAft>
                <a:spcPts val="0"/>
              </a:spcAft>
              <a:buClr>
                <a:srgbClr val="FF0000"/>
              </a:buClr>
              <a:buSzPts val="2015"/>
              <a:buNone/>
            </a:pPr>
            <a:r>
              <a:rPr lang="en-US" sz="2015"/>
              <a:t>In our last session we discussed how to build a data system and how data impacts our work.  </a:t>
            </a:r>
            <a:endParaRPr/>
          </a:p>
          <a:p>
            <a:pPr marL="0" lvl="0" indent="0" algn="l" rtl="0">
              <a:lnSpc>
                <a:spcPct val="80000"/>
              </a:lnSpc>
              <a:spcBef>
                <a:spcPts val="403"/>
              </a:spcBef>
              <a:spcAft>
                <a:spcPts val="0"/>
              </a:spcAft>
              <a:buClr>
                <a:schemeClr val="dk1"/>
              </a:buClr>
              <a:buSzPts val="2015"/>
              <a:buNone/>
            </a:pPr>
            <a:r>
              <a:rPr lang="en-US" sz="2015"/>
              <a:t>                                We said that: </a:t>
            </a:r>
            <a:endParaRPr/>
          </a:p>
          <a:p>
            <a:pPr marL="0" lvl="0" indent="0" algn="l" rtl="0">
              <a:lnSpc>
                <a:spcPct val="80000"/>
              </a:lnSpc>
              <a:spcBef>
                <a:spcPts val="318"/>
              </a:spcBef>
              <a:spcAft>
                <a:spcPts val="0"/>
              </a:spcAft>
              <a:buClr>
                <a:srgbClr val="0070C0"/>
              </a:buClr>
              <a:buSzPts val="1592"/>
              <a:buNone/>
            </a:pPr>
            <a:r>
              <a:rPr lang="en-US" sz="2692" i="1">
                <a:solidFill>
                  <a:srgbClr val="0070C0"/>
                </a:solidFill>
              </a:rPr>
              <a:t>Effective</a:t>
            </a:r>
            <a:r>
              <a:rPr lang="en-US" sz="2692">
                <a:solidFill>
                  <a:srgbClr val="0070C0"/>
                </a:solidFill>
              </a:rPr>
              <a:t> </a:t>
            </a:r>
            <a:r>
              <a:rPr lang="en-US" sz="2692" i="1">
                <a:solidFill>
                  <a:srgbClr val="0070C0"/>
                </a:solidFill>
              </a:rPr>
              <a:t>and efficient </a:t>
            </a:r>
            <a:r>
              <a:rPr lang="en-US" sz="2692">
                <a:solidFill>
                  <a:srgbClr val="0070C0"/>
                </a:solidFill>
              </a:rPr>
              <a:t>data informed decision-making systems start with strong _____________________</a:t>
            </a:r>
            <a:endParaRPr sz="4300"/>
          </a:p>
          <a:p>
            <a:pPr marL="0" lvl="0" indent="0" algn="l" rtl="0">
              <a:lnSpc>
                <a:spcPct val="80000"/>
              </a:lnSpc>
              <a:spcBef>
                <a:spcPts val="325"/>
              </a:spcBef>
              <a:spcAft>
                <a:spcPts val="0"/>
              </a:spcAft>
              <a:buClr>
                <a:schemeClr val="dk1"/>
              </a:buClr>
              <a:buSzPts val="1625"/>
              <a:buNone/>
            </a:pPr>
            <a:r>
              <a:rPr lang="en-US" sz="2725"/>
              <a:t>(team members, meeting foundations, teacher input)</a:t>
            </a:r>
            <a:endParaRPr sz="4300"/>
          </a:p>
          <a:p>
            <a:pPr marL="0" lvl="0" indent="0" algn="l" rtl="0">
              <a:lnSpc>
                <a:spcPct val="80000"/>
              </a:lnSpc>
              <a:spcBef>
                <a:spcPts val="318"/>
              </a:spcBef>
              <a:spcAft>
                <a:spcPts val="0"/>
              </a:spcAft>
              <a:buClr>
                <a:srgbClr val="0070C0"/>
              </a:buClr>
              <a:buSzPts val="1592"/>
              <a:buNone/>
            </a:pPr>
            <a:r>
              <a:rPr lang="en-US" sz="2692">
                <a:solidFill>
                  <a:srgbClr val="0070C0"/>
                </a:solidFill>
              </a:rPr>
              <a:t>and the development of __________________. </a:t>
            </a:r>
            <a:endParaRPr sz="4300"/>
          </a:p>
          <a:p>
            <a:pPr marL="0" lvl="0" indent="0" algn="l" rtl="0">
              <a:lnSpc>
                <a:spcPct val="80000"/>
              </a:lnSpc>
              <a:spcBef>
                <a:spcPts val="325"/>
              </a:spcBef>
              <a:spcAft>
                <a:spcPts val="0"/>
              </a:spcAft>
              <a:buClr>
                <a:schemeClr val="dk1"/>
              </a:buClr>
              <a:buSzPts val="1625"/>
              <a:buNone/>
            </a:pPr>
            <a:r>
              <a:rPr lang="en-US" sz="2725"/>
              <a:t>(a professional development program around Data, an integrated dashboard) </a:t>
            </a:r>
            <a:endParaRPr sz="4300"/>
          </a:p>
          <a:p>
            <a:pPr marL="0" lvl="0" indent="0" algn="l" rtl="0">
              <a:lnSpc>
                <a:spcPct val="80000"/>
              </a:lnSpc>
              <a:spcBef>
                <a:spcPts val="234"/>
              </a:spcBef>
              <a:spcAft>
                <a:spcPts val="0"/>
              </a:spcAft>
              <a:buClr>
                <a:schemeClr val="dk1"/>
              </a:buClr>
              <a:buSzPts val="1170"/>
              <a:buNone/>
            </a:pPr>
            <a:endParaRPr sz="1170"/>
          </a:p>
          <a:p>
            <a:pPr marL="0" lvl="0" indent="0" algn="l" rtl="0">
              <a:lnSpc>
                <a:spcPct val="80000"/>
              </a:lnSpc>
              <a:spcBef>
                <a:spcPts val="208"/>
              </a:spcBef>
              <a:spcAft>
                <a:spcPts val="0"/>
              </a:spcAft>
              <a:buClr>
                <a:schemeClr val="dk1"/>
              </a:buClr>
              <a:buSzPts val="1040"/>
              <a:buNone/>
            </a:pPr>
            <a:endParaRPr sz="1040"/>
          </a:p>
        </p:txBody>
      </p:sp>
      <p:sp>
        <p:nvSpPr>
          <p:cNvPr id="306" name="Google Shape;306;g9feff247fa_1_5"/>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05775"/>
              </a:buClr>
              <a:buSzPts val="4000"/>
              <a:buFont typeface="Verdana"/>
              <a:buNone/>
            </a:pPr>
            <a:r>
              <a:rPr lang="en-US"/>
              <a:t>Let’s review Day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9feff247fa_1_197"/>
          <p:cNvSpPr txBox="1">
            <a:spLocks noGrp="1"/>
          </p:cNvSpPr>
          <p:nvPr>
            <p:ph type="body" idx="1"/>
          </p:nvPr>
        </p:nvSpPr>
        <p:spPr>
          <a:xfrm>
            <a:off x="457200" y="1371600"/>
            <a:ext cx="8229600" cy="5243700"/>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2015">
                <a:solidFill>
                  <a:srgbClr val="FF0000"/>
                </a:solidFill>
              </a:rPr>
              <a:t>Use your </a:t>
            </a:r>
            <a:r>
              <a:rPr lang="en-US" sz="2015">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annotate tool</a:t>
            </a:r>
            <a:r>
              <a:rPr lang="en-US" sz="2015">
                <a:solidFill>
                  <a:srgbClr val="FF0000"/>
                </a:solidFill>
              </a:rPr>
              <a:t> to </a:t>
            </a:r>
            <a:r>
              <a:rPr lang="en-US" sz="2015" b="1">
                <a:solidFill>
                  <a:srgbClr val="FF0000"/>
                </a:solidFill>
              </a:rPr>
              <a:t>STAMP</a:t>
            </a:r>
            <a:r>
              <a:rPr lang="en-US" sz="2015">
                <a:solidFill>
                  <a:srgbClr val="FF0000"/>
                </a:solidFill>
              </a:rPr>
              <a:t> the right answer/s that fill</a:t>
            </a:r>
            <a:endParaRPr sz="2015">
              <a:solidFill>
                <a:srgbClr val="FF0000"/>
              </a:solidFill>
            </a:endParaRPr>
          </a:p>
          <a:p>
            <a:pPr marL="0" lvl="0" indent="0" algn="l" rtl="0">
              <a:lnSpc>
                <a:spcPct val="80000"/>
              </a:lnSpc>
              <a:spcBef>
                <a:spcPts val="0"/>
              </a:spcBef>
              <a:spcAft>
                <a:spcPts val="0"/>
              </a:spcAft>
              <a:buNone/>
            </a:pPr>
            <a:r>
              <a:rPr lang="en-US" sz="2015">
                <a:solidFill>
                  <a:srgbClr val="FF0000"/>
                </a:solidFill>
              </a:rPr>
              <a:t>in the blanks. </a:t>
            </a:r>
            <a:endParaRPr sz="2015">
              <a:solidFill>
                <a:srgbClr val="FF0000"/>
              </a:solidFill>
            </a:endParaRPr>
          </a:p>
          <a:p>
            <a:pPr marL="0" lvl="0" indent="0" algn="l" rtl="0">
              <a:lnSpc>
                <a:spcPct val="80000"/>
              </a:lnSpc>
              <a:spcBef>
                <a:spcPts val="318"/>
              </a:spcBef>
              <a:spcAft>
                <a:spcPts val="0"/>
              </a:spcAft>
              <a:buNone/>
            </a:pPr>
            <a:endParaRPr sz="1592">
              <a:solidFill>
                <a:srgbClr val="0070C0"/>
              </a:solidFill>
            </a:endParaRPr>
          </a:p>
          <a:p>
            <a:pPr marL="0" lvl="0" indent="0" algn="l" rtl="0">
              <a:lnSpc>
                <a:spcPct val="80000"/>
              </a:lnSpc>
              <a:spcBef>
                <a:spcPts val="318"/>
              </a:spcBef>
              <a:spcAft>
                <a:spcPts val="0"/>
              </a:spcAft>
              <a:buNone/>
            </a:pPr>
            <a:r>
              <a:rPr lang="en-US" sz="2500">
                <a:solidFill>
                  <a:srgbClr val="0070C0"/>
                </a:solidFill>
              </a:rPr>
              <a:t>Data informed decision-making systems support adults in the </a:t>
            </a:r>
            <a:r>
              <a:rPr lang="en-US" sz="2500" i="1">
                <a:solidFill>
                  <a:srgbClr val="0070C0"/>
                </a:solidFill>
              </a:rPr>
              <a:t>effective and efficient</a:t>
            </a:r>
            <a:r>
              <a:rPr lang="en-US" sz="2500">
                <a:solidFill>
                  <a:srgbClr val="0070C0"/>
                </a:solidFill>
              </a:rPr>
              <a:t> implementation of instructional practices  for teaching _______,______,_______</a:t>
            </a:r>
            <a:endParaRPr sz="2500"/>
          </a:p>
          <a:p>
            <a:pPr marL="0" lvl="0" indent="0" algn="l" rtl="0">
              <a:lnSpc>
                <a:spcPct val="80000"/>
              </a:lnSpc>
              <a:spcBef>
                <a:spcPts val="325"/>
              </a:spcBef>
              <a:spcAft>
                <a:spcPts val="0"/>
              </a:spcAft>
              <a:buNone/>
            </a:pPr>
            <a:r>
              <a:rPr lang="en-US" sz="2600"/>
              <a:t>(academic, football team skills, behavior, teacher attitude, mental wellness.  Pick all that apply)</a:t>
            </a:r>
            <a:endParaRPr sz="2600"/>
          </a:p>
          <a:p>
            <a:pPr marL="0" lvl="0" indent="0" algn="l" rtl="0">
              <a:lnSpc>
                <a:spcPct val="80000"/>
              </a:lnSpc>
              <a:spcBef>
                <a:spcPts val="208"/>
              </a:spcBef>
              <a:spcAft>
                <a:spcPts val="0"/>
              </a:spcAft>
              <a:buNone/>
            </a:pPr>
            <a:endParaRPr sz="1240">
              <a:solidFill>
                <a:srgbClr val="0070C0"/>
              </a:solidFill>
            </a:endParaRPr>
          </a:p>
          <a:p>
            <a:pPr marL="0" lvl="0" indent="0" algn="l" rtl="0">
              <a:lnSpc>
                <a:spcPct val="80000"/>
              </a:lnSpc>
              <a:spcBef>
                <a:spcPts val="318"/>
              </a:spcBef>
              <a:spcAft>
                <a:spcPts val="0"/>
              </a:spcAft>
              <a:buNone/>
            </a:pPr>
            <a:r>
              <a:rPr lang="en-US" sz="2692">
                <a:solidFill>
                  <a:srgbClr val="0070C0"/>
                </a:solidFill>
              </a:rPr>
              <a:t>In the right conditions, data analysis and problem-solving should stimulate </a:t>
            </a:r>
            <a:r>
              <a:rPr lang="en-US" sz="2140">
                <a:solidFill>
                  <a:srgbClr val="0070C0"/>
                </a:solidFill>
              </a:rPr>
              <a:t>___________________________________________.</a:t>
            </a:r>
            <a:endParaRPr sz="4300"/>
          </a:p>
          <a:p>
            <a:pPr marL="0" lvl="0" indent="0" algn="l" rtl="0">
              <a:lnSpc>
                <a:spcPct val="80000"/>
              </a:lnSpc>
              <a:spcBef>
                <a:spcPts val="325"/>
              </a:spcBef>
              <a:spcAft>
                <a:spcPts val="0"/>
              </a:spcAft>
              <a:buNone/>
            </a:pPr>
            <a:r>
              <a:rPr lang="en-US" sz="2725"/>
              <a:t>(curiosity, questions, dialogue, investigation, innovation, learning, change </a:t>
            </a:r>
            <a:endParaRPr sz="4300"/>
          </a:p>
          <a:p>
            <a:pPr marL="0" lvl="0" indent="0" algn="l" rtl="0">
              <a:lnSpc>
                <a:spcPct val="80000"/>
              </a:lnSpc>
              <a:spcBef>
                <a:spcPts val="325"/>
              </a:spcBef>
              <a:spcAft>
                <a:spcPts val="0"/>
              </a:spcAft>
              <a:buNone/>
            </a:pPr>
            <a:r>
              <a:rPr lang="en-US" sz="2725"/>
              <a:t>or all of the above)</a:t>
            </a:r>
            <a:endParaRPr sz="4300"/>
          </a:p>
          <a:p>
            <a:pPr marL="0" lvl="0" indent="0" algn="l" rtl="0">
              <a:lnSpc>
                <a:spcPct val="80000"/>
              </a:lnSpc>
              <a:spcBef>
                <a:spcPts val="208"/>
              </a:spcBef>
              <a:spcAft>
                <a:spcPts val="0"/>
              </a:spcAft>
              <a:buNone/>
            </a:pPr>
            <a:endParaRPr sz="1940"/>
          </a:p>
          <a:p>
            <a:pPr marL="0" lvl="0" indent="0" algn="l" rtl="0">
              <a:spcBef>
                <a:spcPts val="360"/>
              </a:spcBef>
              <a:spcAft>
                <a:spcPts val="0"/>
              </a:spcAft>
              <a:buNone/>
            </a:pPr>
            <a:endParaRPr/>
          </a:p>
        </p:txBody>
      </p:sp>
      <p:sp>
        <p:nvSpPr>
          <p:cNvPr id="313" name="Google Shape;313;g9feff247fa_1_19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Let’s review Day 1</a:t>
            </a:r>
            <a:endParaRPr/>
          </a:p>
        </p:txBody>
      </p:sp>
    </p:spTree>
  </p:cSld>
  <p:clrMapOvr>
    <a:masterClrMapping/>
  </p:clrMapOvr>
</p:sld>
</file>

<file path=ppt/theme/theme1.xml><?xml version="1.0" encoding="utf-8"?>
<a:theme xmlns:a="http://schemas.openxmlformats.org/drawingml/2006/main" name="vtss-powerpoint-template-nov-4-2019 (2)">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TotalTime>
  <Words>3907</Words>
  <Application>Microsoft Office PowerPoint</Application>
  <PresentationFormat>On-screen Show (4:3)</PresentationFormat>
  <Paragraphs>394</Paragraphs>
  <Slides>49</Slides>
  <Notes>48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Noto Sans Symbols</vt:lpstr>
      <vt:lpstr>Times New Roman</vt:lpstr>
      <vt:lpstr>Verdana</vt:lpstr>
      <vt:lpstr>vtss-powerpoint-template-nov-4-2019 (2)</vt:lpstr>
      <vt:lpstr>Welcome Back to Strand #1!</vt:lpstr>
      <vt:lpstr> Appreciation is given to the following for their contributions to this Professional Learning: </vt:lpstr>
      <vt:lpstr>What will we know?</vt:lpstr>
      <vt:lpstr>What will we know?</vt:lpstr>
      <vt:lpstr>What will we do?</vt:lpstr>
      <vt:lpstr>VTSS Implementation Logic</vt:lpstr>
      <vt:lpstr>Implementation Matrix</vt:lpstr>
      <vt:lpstr>Let’s review Day 1</vt:lpstr>
      <vt:lpstr>Let’s review Day 1</vt:lpstr>
      <vt:lpstr>The Implementation  Logic is our guide</vt:lpstr>
      <vt:lpstr>What are the components of an effective team meeting structure?</vt:lpstr>
      <vt:lpstr>Remember your roadmap.  Implementation Matrix 2A, 2B</vt:lpstr>
      <vt:lpstr>5 steps to developing an integrated Data Dashboard</vt:lpstr>
      <vt:lpstr>Implementation Plan</vt:lpstr>
      <vt:lpstr>Breakout for Action Planning (15 minutes)</vt:lpstr>
      <vt:lpstr>Learning Informed Decision Making</vt:lpstr>
      <vt:lpstr>Solving problems requires change.</vt:lpstr>
      <vt:lpstr>PowerPoint Presentation</vt:lpstr>
      <vt:lpstr>A Culture of Inquiry</vt:lpstr>
      <vt:lpstr>How does the team make this shift?</vt:lpstr>
      <vt:lpstr>Leader Learning Teams</vt:lpstr>
      <vt:lpstr>Making Decisions:</vt:lpstr>
      <vt:lpstr>How well does your team function with decision making?</vt:lpstr>
      <vt:lpstr>LEARNING THE INFORMED DECISION-MAKING PROCESS</vt:lpstr>
      <vt:lpstr>We all have a process!</vt:lpstr>
      <vt:lpstr>The VTSS Process</vt:lpstr>
      <vt:lpstr>WHAT SPARKS INQUIRY?</vt:lpstr>
      <vt:lpstr>A problem of practice. </vt:lpstr>
      <vt:lpstr>Swing to Solutions</vt:lpstr>
      <vt:lpstr>We know how to find solutions!</vt:lpstr>
      <vt:lpstr>What are our goals?</vt:lpstr>
      <vt:lpstr>Practices</vt:lpstr>
      <vt:lpstr>Develop solutions For Practices</vt:lpstr>
      <vt:lpstr>Academic Solutions</vt:lpstr>
      <vt:lpstr>Behavior Solutions</vt:lpstr>
      <vt:lpstr>Division Initiative Map</vt:lpstr>
      <vt:lpstr>Decide your evidence based practices!</vt:lpstr>
      <vt:lpstr>There are ways to find new practices!</vt:lpstr>
      <vt:lpstr>Let’s practice! (Breakout)</vt:lpstr>
      <vt:lpstr>Looping in the Schools</vt:lpstr>
      <vt:lpstr>When student learning is our compass.</vt:lpstr>
      <vt:lpstr>Remember</vt:lpstr>
      <vt:lpstr>Systems</vt:lpstr>
      <vt:lpstr>Progress Monitoring</vt:lpstr>
      <vt:lpstr>Let’s Plan</vt:lpstr>
      <vt:lpstr>Homework</vt:lpstr>
      <vt:lpstr>Final Breakout Instructions</vt:lpstr>
      <vt:lpstr>Closing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Strand #1!</dc:title>
  <dc:creator>Anna</dc:creator>
  <cp:lastModifiedBy>Sandra Blankenship</cp:lastModifiedBy>
  <cp:revision>5</cp:revision>
  <dcterms:created xsi:type="dcterms:W3CDTF">2017-09-12T22:58:31Z</dcterms:created>
  <dcterms:modified xsi:type="dcterms:W3CDTF">2020-11-06T23:33:18Z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ECAA5047-8ABD-4796-AA99-66887768DE9D</vt:lpwstr>
  </property>
  <property fmtid="{D5CDD505-2E9C-101B-9397-08002B2CF9AE}" pid="3" name="ArticulatePath">
    <vt:lpwstr>PRESENTER_Strand 1-DIDM-Session B_11-18-19</vt:lpwstr>
  </property>
</Properties>
</file>