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818" r:id="rId1"/>
  </p:sldMasterIdLst>
  <p:notesMasterIdLst>
    <p:notesMasterId r:id="rId83"/>
  </p:notesMasterIdLst>
  <p:sldIdLst>
    <p:sldId id="256" r:id="rId2"/>
    <p:sldId id="257" r:id="rId3"/>
    <p:sldId id="258" r:id="rId4"/>
    <p:sldId id="259" r:id="rId5"/>
    <p:sldId id="33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Lst>
  <p:sldSz cx="9144000" cy="6858000" type="screen4x3"/>
  <p:notesSz cx="6858000" cy="9144000"/>
  <p:embeddedFontLst>
    <p:embeddedFont>
      <p:font typeface="Verdana" panose="020B0604030504040204" pitchFamily="34" charset="0"/>
      <p:regular r:id="rId84"/>
      <p:bold r:id="rId85"/>
      <p:italic r:id="rId86"/>
      <p:boldItalic r:id="rId87"/>
    </p:embeddedFont>
    <p:embeddedFont>
      <p:font typeface="Belleza" panose="020B0604020202020204" charset="0"/>
      <p:regular r:id="rId88"/>
    </p:embeddedFont>
    <p:embeddedFont>
      <p:font typeface="Calibri" panose="020F050202020403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ome Pierce" initials="" lastIdx="10" clrIdx="0"/>
  <p:cmAuthor id="1" name="Sandy Hart" initials="" lastIdx="2" clrIdx="1"/>
  <p:cmAuthor id="2" name="Christine Frawley"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0"/>
    <p:restoredTop sz="79060"/>
  </p:normalViewPr>
  <p:slideViewPr>
    <p:cSldViewPr snapToGrid="0">
      <p:cViewPr varScale="1">
        <p:scale>
          <a:sx n="78" d="100"/>
          <a:sy n="78" d="100"/>
        </p:scale>
        <p:origin x="1257" y="73"/>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2" name="Google Shape;137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6076b38db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1" name="Google Shape;1461;g6076b38db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6076b38dbb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7" name="Google Shape;1467;g6076b38db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6076b38dbb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4" name="Google Shape;1474;g6076b38dbb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6076b38dbb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0" name="Google Shape;1480;g6076b38dbb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g4779a62f56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6" name="Google Shape;1486;g4779a62f56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6076b38dbb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2" name="Google Shape;1492;g6076b38dbb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5fee1de575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8" name="Google Shape;1498;g5fee1de575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62496558f7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5" name="Google Shape;1505;g62496558f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62175bbae3_0_2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200"/>
              <a:buFont typeface="Arial"/>
              <a:buNone/>
            </a:pPr>
            <a:r>
              <a:rPr lang="en-US" b="1"/>
              <a:t>Intent:</a:t>
            </a:r>
            <a:r>
              <a:rPr lang="en-US" b="1">
                <a:solidFill>
                  <a:srgbClr val="000000"/>
                </a:solidFill>
              </a:rPr>
              <a:t> </a:t>
            </a:r>
            <a:r>
              <a:rPr lang="en-US">
                <a:solidFill>
                  <a:srgbClr val="000000"/>
                </a:solidFill>
              </a:rPr>
              <a:t>This is the big picture of the integrated process. What does integrated problem solving look like? </a:t>
            </a:r>
            <a:endParaRPr i="1">
              <a:solidFill>
                <a:srgbClr val="000000"/>
              </a:solidFill>
            </a:endParaRPr>
          </a:p>
          <a:p>
            <a:pPr marL="0" lvl="0" indent="0" algn="l" rtl="0">
              <a:lnSpc>
                <a:spcPct val="115000"/>
              </a:lnSpc>
              <a:spcBef>
                <a:spcPts val="0"/>
              </a:spcBef>
              <a:spcAft>
                <a:spcPts val="0"/>
              </a:spcAft>
              <a:buClr>
                <a:schemeClr val="dk1"/>
              </a:buClr>
              <a:buSzPts val="1200"/>
              <a:buFont typeface="Arial"/>
              <a:buNone/>
            </a:pPr>
            <a:endParaRPr i="1">
              <a:solidFill>
                <a:srgbClr val="000000"/>
              </a:solidFill>
            </a:endParaRPr>
          </a:p>
          <a:p>
            <a:pPr marL="0" lvl="0" indent="0" algn="l" rtl="0">
              <a:lnSpc>
                <a:spcPct val="115000"/>
              </a:lnSpc>
              <a:spcBef>
                <a:spcPts val="0"/>
              </a:spcBef>
              <a:spcAft>
                <a:spcPts val="0"/>
              </a:spcAft>
              <a:buClr>
                <a:schemeClr val="dk1"/>
              </a:buClr>
              <a:buSzPts val="1200"/>
              <a:buFont typeface="Arial"/>
              <a:buNone/>
            </a:pPr>
            <a:r>
              <a:rPr lang="en-US" b="1"/>
              <a:t>Trainer Talking Points:</a:t>
            </a:r>
            <a:endParaRPr b="1"/>
          </a:p>
          <a:p>
            <a:pPr marL="457200" lvl="0" indent="-317500" algn="l" rtl="0">
              <a:lnSpc>
                <a:spcPct val="115000"/>
              </a:lnSpc>
              <a:spcBef>
                <a:spcPts val="0"/>
              </a:spcBef>
              <a:spcAft>
                <a:spcPts val="0"/>
              </a:spcAft>
              <a:buClr>
                <a:schemeClr val="dk1"/>
              </a:buClr>
              <a:buSzPts val="1400"/>
              <a:buFont typeface="Calibri"/>
              <a:buChar char="●"/>
            </a:pPr>
            <a:r>
              <a:rPr lang="en-US">
                <a:highlight>
                  <a:srgbClr val="FFFFFF"/>
                </a:highlight>
              </a:rPr>
              <a:t>This is really about how we make decisions in an integrated model. </a:t>
            </a:r>
            <a:endParaRPr>
              <a:highlight>
                <a:srgbClr val="FFFFFF"/>
              </a:highlight>
            </a:endParaRPr>
          </a:p>
          <a:p>
            <a:pPr marL="457200" lvl="0" indent="-317500" algn="l" rtl="0">
              <a:lnSpc>
                <a:spcPct val="115000"/>
              </a:lnSpc>
              <a:spcBef>
                <a:spcPts val="0"/>
              </a:spcBef>
              <a:spcAft>
                <a:spcPts val="0"/>
              </a:spcAft>
              <a:buClr>
                <a:schemeClr val="dk1"/>
              </a:buClr>
              <a:buSzPts val="1400"/>
              <a:buFont typeface="Calibri"/>
              <a:buChar char="●"/>
            </a:pPr>
            <a:r>
              <a:rPr lang="en-US">
                <a:highlight>
                  <a:srgbClr val="FFFFFF"/>
                </a:highlight>
              </a:rPr>
              <a:t>Deciding what instruction students need is having a process where we use data to inform what instruction and supports students need and have access to and in implementing that continuum of instruction and interventions examining how they respond and what needs to change or stay the same and then again...back and forth.</a:t>
            </a:r>
            <a:endParaRPr>
              <a:highlight>
                <a:srgbClr val="FFFFFF"/>
              </a:highlight>
            </a:endParaRPr>
          </a:p>
          <a:p>
            <a:pPr marL="457200" lvl="0" indent="-317500" algn="l" rtl="0">
              <a:lnSpc>
                <a:spcPct val="115000"/>
              </a:lnSpc>
              <a:spcBef>
                <a:spcPts val="0"/>
              </a:spcBef>
              <a:spcAft>
                <a:spcPts val="0"/>
              </a:spcAft>
              <a:buClr>
                <a:schemeClr val="dk1"/>
              </a:buClr>
              <a:buSzPts val="1400"/>
              <a:buFont typeface="Calibri"/>
              <a:buChar char="●"/>
            </a:pPr>
            <a:r>
              <a:rPr lang="en-US">
                <a:highlight>
                  <a:srgbClr val="FFFFFF"/>
                </a:highlight>
              </a:rPr>
              <a:t>Tying all of these components together are our practices and procedures for using various types and sources of data in an effort to make decisions about what students should get, why, and for how long.</a:t>
            </a:r>
            <a:endParaRPr>
              <a:highlight>
                <a:srgbClr val="FFFFFF"/>
              </a:highlight>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solidFill>
                <a:srgbClr val="006387"/>
              </a:solidFill>
            </a:endParaRPr>
          </a:p>
        </p:txBody>
      </p:sp>
      <p:sp>
        <p:nvSpPr>
          <p:cNvPr id="1511" name="Google Shape;1511;g62175bbae3_0_2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6076b38dbb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5" name="Google Shape;1525;g6076b38dbb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62496558f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8" name="Google Shape;1378;g62496558f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6076b38dbb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1" name="Google Shape;1531;g6076b38dbb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4779a62f56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8" name="Google Shape;1538;g4779a62f56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4779a62f56_0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9250" lvl="1" indent="0" algn="l" rtl="0">
              <a:spcBef>
                <a:spcPts val="0"/>
              </a:spcBef>
              <a:spcAft>
                <a:spcPts val="0"/>
              </a:spcAft>
              <a:buNone/>
            </a:pPr>
            <a:r>
              <a:rPr lang="en-US"/>
              <a:t>Diagnostic: Assessment that determines student areas of strength and academic need prior to instruction: Assessment before learning</a:t>
            </a:r>
            <a:endParaRPr/>
          </a:p>
          <a:p>
            <a:pPr marL="349250" lvl="1" indent="0" algn="l" rtl="0">
              <a:spcBef>
                <a:spcPts val="0"/>
              </a:spcBef>
              <a:spcAft>
                <a:spcPts val="0"/>
              </a:spcAft>
              <a:buNone/>
            </a:pPr>
            <a:endParaRPr/>
          </a:p>
          <a:p>
            <a:pPr marL="349250" lvl="1" indent="0" algn="l" rtl="0">
              <a:spcBef>
                <a:spcPts val="0"/>
              </a:spcBef>
              <a:spcAft>
                <a:spcPts val="0"/>
              </a:spcAft>
              <a:buNone/>
            </a:pPr>
            <a:r>
              <a:rPr lang="en-US"/>
              <a:t>Formative: A process or assessment designed to intentionally collect information about the nature or degree of student learning during instruction, providing feedback to teachers and students and allowing for teachers and students to make instructional decisions (adjustments and modifications):</a:t>
            </a:r>
            <a:r>
              <a:rPr lang="en-US">
                <a:solidFill>
                  <a:srgbClr val="000000"/>
                </a:solidFill>
              </a:rPr>
              <a:t> Assessment “for” learning</a:t>
            </a:r>
            <a:endParaRPr>
              <a:solidFill>
                <a:srgbClr val="000000"/>
              </a:solidFill>
            </a:endParaRPr>
          </a:p>
          <a:p>
            <a:pPr marL="349250" lvl="1" indent="0" algn="l" rtl="0">
              <a:spcBef>
                <a:spcPts val="0"/>
              </a:spcBef>
              <a:spcAft>
                <a:spcPts val="0"/>
              </a:spcAft>
              <a:buNone/>
            </a:pPr>
            <a:endParaRPr>
              <a:solidFill>
                <a:srgbClr val="000000"/>
              </a:solidFill>
            </a:endParaRPr>
          </a:p>
          <a:p>
            <a:pPr marL="349250" lvl="1" indent="0" algn="l" rtl="0">
              <a:spcBef>
                <a:spcPts val="0"/>
              </a:spcBef>
              <a:spcAft>
                <a:spcPts val="0"/>
              </a:spcAft>
              <a:buNone/>
            </a:pPr>
            <a:r>
              <a:rPr lang="en-US">
                <a:solidFill>
                  <a:srgbClr val="000000"/>
                </a:solidFill>
              </a:rPr>
              <a:t>Summative: </a:t>
            </a:r>
            <a:r>
              <a:rPr lang="en-US"/>
              <a:t>Used to evaluate student learning, skill acquisition, and academic achievement at the conclusion of a unit, project, course, semester, program, or school year. Typically, summative assessments are comprehensive and representative of a set of knowledge and skills, and associated with high-stakes decisions (e.g., a grade in a course, promotion to another level, verification of a course credit): </a:t>
            </a:r>
            <a:r>
              <a:rPr lang="en-US">
                <a:solidFill>
                  <a:srgbClr val="000000"/>
                </a:solidFill>
              </a:rPr>
              <a:t>Assessment “of” learning </a:t>
            </a:r>
            <a:endParaRPr>
              <a:solidFill>
                <a:srgbClr val="000000"/>
              </a:solidFill>
            </a:endParaRPr>
          </a:p>
          <a:p>
            <a:pPr marL="0" lvl="0" indent="0" algn="ctr" rtl="0">
              <a:spcBef>
                <a:spcPts val="2000"/>
              </a:spcBef>
              <a:spcAft>
                <a:spcPts val="0"/>
              </a:spcAft>
              <a:buClr>
                <a:srgbClr val="4F81BD"/>
              </a:buClr>
              <a:buSzPts val="3200"/>
              <a:buFont typeface="Arial"/>
              <a:buNone/>
            </a:pPr>
            <a:endParaRPr/>
          </a:p>
          <a:p>
            <a:pPr marL="685800" lvl="1" indent="-158750" algn="l" rtl="0">
              <a:spcBef>
                <a:spcPts val="600"/>
              </a:spcBef>
              <a:spcAft>
                <a:spcPts val="0"/>
              </a:spcAft>
              <a:buClr>
                <a:srgbClr val="244061"/>
              </a:buClr>
              <a:buSzPts val="2800"/>
              <a:buFont typeface="Noto Sans Symbols"/>
              <a:buNone/>
            </a:pPr>
            <a:endParaRPr/>
          </a:p>
          <a:p>
            <a:pPr marL="349250" lvl="1" indent="0" algn="l" rtl="0">
              <a:spcBef>
                <a:spcPts val="0"/>
              </a:spcBef>
              <a:spcAft>
                <a:spcPts val="0"/>
              </a:spcAft>
              <a:buNone/>
            </a:pPr>
            <a:endParaRPr>
              <a:solidFill>
                <a:srgbClr val="000000"/>
              </a:solidFill>
            </a:endParaRPr>
          </a:p>
          <a:p>
            <a:pPr marL="349250" lvl="1" indent="0" algn="l" rtl="0">
              <a:spcBef>
                <a:spcPts val="0"/>
              </a:spcBef>
              <a:spcAft>
                <a:spcPts val="0"/>
              </a:spcAft>
              <a:buClr>
                <a:schemeClr val="dk1"/>
              </a:buClr>
              <a:buSzPts val="1100"/>
              <a:buFont typeface="Arial"/>
              <a:buNone/>
            </a:pPr>
            <a:endParaRPr/>
          </a:p>
          <a:p>
            <a:pPr marL="349250" lvl="1" indent="0" algn="l" rtl="0">
              <a:spcBef>
                <a:spcPts val="0"/>
              </a:spcBef>
              <a:spcAft>
                <a:spcPts val="0"/>
              </a:spcAft>
              <a:buNone/>
            </a:pPr>
            <a:endParaRPr/>
          </a:p>
          <a:p>
            <a:pPr marL="0" lvl="0" indent="0" algn="l" rtl="0">
              <a:spcBef>
                <a:spcPts val="0"/>
              </a:spcBef>
              <a:spcAft>
                <a:spcPts val="0"/>
              </a:spcAft>
              <a:buNone/>
            </a:pPr>
            <a:endParaRPr/>
          </a:p>
        </p:txBody>
      </p:sp>
      <p:sp>
        <p:nvSpPr>
          <p:cNvPr id="1545" name="Google Shape;1545;g4779a62f56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4779a62f56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9250" lvl="1" indent="0" algn="l" rtl="0">
              <a:spcBef>
                <a:spcPts val="0"/>
              </a:spcBef>
              <a:spcAft>
                <a:spcPts val="0"/>
              </a:spcAft>
              <a:buNone/>
            </a:pPr>
            <a:endParaRPr/>
          </a:p>
          <a:p>
            <a:pPr marL="0" lvl="0" indent="0" algn="ctr" rtl="0">
              <a:spcBef>
                <a:spcPts val="2000"/>
              </a:spcBef>
              <a:spcAft>
                <a:spcPts val="0"/>
              </a:spcAft>
              <a:buNone/>
            </a:pPr>
            <a:endParaRPr/>
          </a:p>
          <a:p>
            <a:pPr marL="685800" lvl="1" indent="-158750" algn="l" rtl="0">
              <a:spcBef>
                <a:spcPts val="600"/>
              </a:spcBef>
              <a:spcAft>
                <a:spcPts val="0"/>
              </a:spcAft>
              <a:buNone/>
            </a:pPr>
            <a:endParaRPr/>
          </a:p>
          <a:p>
            <a:pPr marL="349250" lvl="1" indent="0" algn="l" rtl="0">
              <a:spcBef>
                <a:spcPts val="0"/>
              </a:spcBef>
              <a:spcAft>
                <a:spcPts val="0"/>
              </a:spcAft>
              <a:buNone/>
            </a:pPr>
            <a:endParaRPr>
              <a:solidFill>
                <a:srgbClr val="000000"/>
              </a:solidFill>
            </a:endParaRPr>
          </a:p>
          <a:p>
            <a:pPr marL="349250" lvl="1" indent="0" algn="l" rtl="0">
              <a:spcBef>
                <a:spcPts val="0"/>
              </a:spcBef>
              <a:spcAft>
                <a:spcPts val="0"/>
              </a:spcAft>
              <a:buNone/>
            </a:pPr>
            <a:endParaRPr/>
          </a:p>
          <a:p>
            <a:pPr marL="349250" lvl="1" indent="0" algn="l" rtl="0">
              <a:spcBef>
                <a:spcPts val="0"/>
              </a:spcBef>
              <a:spcAft>
                <a:spcPts val="0"/>
              </a:spcAft>
              <a:buNone/>
            </a:pPr>
            <a:endParaRPr/>
          </a:p>
          <a:p>
            <a:pPr marL="0" lvl="0" indent="0" algn="l" rtl="0">
              <a:spcBef>
                <a:spcPts val="0"/>
              </a:spcBef>
              <a:spcAft>
                <a:spcPts val="0"/>
              </a:spcAft>
              <a:buNone/>
            </a:pPr>
            <a:endParaRPr/>
          </a:p>
        </p:txBody>
      </p:sp>
      <p:sp>
        <p:nvSpPr>
          <p:cNvPr id="1552" name="Google Shape;1552;g4779a62f56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6076b38dbb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0" name="Google Shape;1560;g6076b38dbb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5fee1de575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5fee1de575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2" name="Google Shape;1572;g5fee1de575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6076b38dbb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9" name="Google Shape;1579;g6076b38dbb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5fee1de57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5fee1de57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Research on balanced assessment: </a:t>
            </a:r>
            <a:endParaRPr/>
          </a:p>
          <a:p>
            <a:pPr marL="0" lvl="0" indent="0" algn="l" rtl="0">
              <a:spcBef>
                <a:spcPts val="0"/>
              </a:spcBef>
              <a:spcAft>
                <a:spcPts val="0"/>
              </a:spcAft>
              <a:buNone/>
            </a:pPr>
            <a:endParaRPr/>
          </a:p>
          <a:p>
            <a:pPr marL="0" lvl="0" indent="0" algn="l" rtl="0">
              <a:spcBef>
                <a:spcPts val="0"/>
              </a:spcBef>
              <a:spcAft>
                <a:spcPts val="0"/>
              </a:spcAft>
              <a:buNone/>
            </a:pPr>
            <a:r>
              <a:rPr lang="en-US"/>
              <a:t>School staff must be willing to:</a:t>
            </a:r>
            <a:endParaRPr/>
          </a:p>
          <a:p>
            <a:pPr marL="639762" lvl="1" indent="-127000" algn="l" rtl="0">
              <a:spcBef>
                <a:spcPts val="560"/>
              </a:spcBef>
              <a:spcAft>
                <a:spcPts val="0"/>
              </a:spcAft>
              <a:buClr>
                <a:srgbClr val="C0504D"/>
              </a:buClr>
              <a:buSzPts val="1200"/>
              <a:buFont typeface="Calibri"/>
              <a:buChar char="•"/>
            </a:pPr>
            <a:r>
              <a:rPr lang="en-US"/>
              <a:t>Evaluate assessments in terms of the value they bring to student learning and instructional practice</a:t>
            </a:r>
            <a:endParaRPr/>
          </a:p>
          <a:p>
            <a:pPr marL="639762" lvl="1" indent="-127000" algn="l" rtl="0">
              <a:spcBef>
                <a:spcPts val="560"/>
              </a:spcBef>
              <a:spcAft>
                <a:spcPts val="0"/>
              </a:spcAft>
              <a:buClr>
                <a:srgbClr val="C0504D"/>
              </a:buClr>
              <a:buSzPts val="1200"/>
              <a:buFont typeface="Calibri"/>
              <a:buChar char="•"/>
            </a:pPr>
            <a:r>
              <a:rPr lang="en-US"/>
              <a:t>Question whether an assessment actually improves instruction</a:t>
            </a:r>
            <a:endParaRPr/>
          </a:p>
          <a:p>
            <a:pPr marL="639762" lvl="1" indent="-127000" algn="l" rtl="0">
              <a:spcBef>
                <a:spcPts val="560"/>
              </a:spcBef>
              <a:spcAft>
                <a:spcPts val="0"/>
              </a:spcAft>
              <a:buClr>
                <a:srgbClr val="C0504D"/>
              </a:buClr>
              <a:buSzPts val="1200"/>
              <a:buFont typeface="Calibri"/>
              <a:buChar char="•"/>
            </a:pPr>
            <a:r>
              <a:rPr lang="en-US"/>
              <a:t>Observe how assessments influence the way teachers converse with one another about teaching and learning</a:t>
            </a:r>
            <a:endParaRPr/>
          </a:p>
          <a:p>
            <a:pPr marL="0" lvl="0" indent="0" algn="l" rtl="0">
              <a:spcBef>
                <a:spcPts val="0"/>
              </a:spcBef>
              <a:spcAft>
                <a:spcPts val="0"/>
              </a:spcAft>
              <a:buNone/>
            </a:pPr>
            <a:endParaRPr/>
          </a:p>
        </p:txBody>
      </p:sp>
      <p:sp>
        <p:nvSpPr>
          <p:cNvPr id="1586" name="Google Shape;1586;g5fee1de57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607aa99859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3" name="Google Shape;1593;g607aa99859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5fee1de57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9" name="Google Shape;1599;g5fee1de57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62496558f7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4" name="Google Shape;1384;g62496558f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4779a62f56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5" name="Google Shape;1605;g4779a62f56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4779a62f56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1" name="Google Shape;1611;g4779a62f56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4779a62f56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7" name="Google Shape;1617;g4779a62f56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607aa99859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4" name="Google Shape;1624;g607aa99859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607aa99859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0" name="Google Shape;1630;g607aa99859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607aa99859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7" name="Google Shape;1637;g607aa99859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607aa99859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3" name="Google Shape;1643;g607aa99859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5fee1de575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9" name="Google Shape;1649;g5fee1de575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607aa99859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5" name="Google Shape;1655;g607aa99859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607aa99859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2" name="Google Shape;1662;g607aa99859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62496558f7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0" name="Google Shape;1390;g62496558f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607aa99859_0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8" name="Google Shape;1668;g607aa99859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607aa99859_0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4" name="Google Shape;1674;g607aa99859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607aa99859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your own, read across the rows for screening tools and screening process.  Think about where your division team is now.  Think about what steps are missing to move you to the next stage.  Discuss as a team.  These will inform your action plans.</a:t>
            </a:r>
            <a:endParaRPr/>
          </a:p>
        </p:txBody>
      </p:sp>
      <p:sp>
        <p:nvSpPr>
          <p:cNvPr id="1680" name="Google Shape;1680;g607aa99859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g608cc03ebc_2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know all of our divisions have academic structures in place and all are different.  Tell us more about you.  Let’s look at screening tools first.  Read all descriptions and decide as a team which number best describes your division right now. Have one member of each team hold up a number card.</a:t>
            </a:r>
            <a:endParaRPr/>
          </a:p>
          <a:p>
            <a:pPr marL="0" lvl="0" indent="0" algn="l" rtl="0">
              <a:spcBef>
                <a:spcPts val="0"/>
              </a:spcBef>
              <a:spcAft>
                <a:spcPts val="0"/>
              </a:spcAft>
              <a:buNone/>
            </a:pPr>
            <a:r>
              <a:rPr lang="en-US"/>
              <a:t>Our plan for this afternoon is to go over quickly each stage of implementation of screening but then offer each team to select a “next steps” project to begin on today.</a:t>
            </a:r>
            <a:endParaRPr/>
          </a:p>
          <a:p>
            <a:pPr marL="0" lvl="0" indent="0" algn="l" rtl="0">
              <a:spcBef>
                <a:spcPts val="0"/>
              </a:spcBef>
              <a:spcAft>
                <a:spcPts val="0"/>
              </a:spcAft>
              <a:buNone/>
            </a:pPr>
            <a:r>
              <a:rPr lang="en-US"/>
              <a:t>Activity here:  Have two sheets of chart paper hung near each division.  Label one “Screening tools we are using”  Label the other, “We are still looking for…”.  At some point later in the presentation, participants can network to discuss with one another.</a:t>
            </a:r>
            <a:endParaRPr/>
          </a:p>
        </p:txBody>
      </p:sp>
      <p:sp>
        <p:nvSpPr>
          <p:cNvPr id="1687" name="Google Shape;1687;g608cc03ebc_2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608cc03ebc_7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talking about any assessment, we need to acknowledge the concern about over testing.  First, we need to be clear about the purpose and importance of screening tools.  Secondly, we should be open to the idea of abandoning some assessments to avoid redundancy.</a:t>
            </a:r>
            <a:endParaRPr/>
          </a:p>
        </p:txBody>
      </p:sp>
      <p:sp>
        <p:nvSpPr>
          <p:cNvPr id="1693" name="Google Shape;1693;g608cc03ebc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60b194c33b_3_186:notes"/>
          <p:cNvSpPr txBox="1">
            <a:spLocks noGrp="1"/>
          </p:cNvSpPr>
          <p:nvPr>
            <p:ph type="body" idx="1"/>
          </p:nvPr>
        </p:nvSpPr>
        <p:spPr>
          <a:xfrm>
            <a:off x="685800" y="4343401"/>
            <a:ext cx="5486400" cy="41148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r>
              <a:rPr lang="en-US"/>
              <a:t>As a division team, you will be taking a broad view of the state of the division.</a:t>
            </a:r>
            <a:endParaRPr/>
          </a:p>
        </p:txBody>
      </p:sp>
      <p:sp>
        <p:nvSpPr>
          <p:cNvPr id="1702" name="Google Shape;1702;g60b194c33b_3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60b194c33b_3_379:notes"/>
          <p:cNvSpPr txBox="1">
            <a:spLocks noGrp="1"/>
          </p:cNvSpPr>
          <p:nvPr>
            <p:ph type="body" idx="1"/>
          </p:nvPr>
        </p:nvSpPr>
        <p:spPr>
          <a:xfrm>
            <a:off x="685800" y="4343401"/>
            <a:ext cx="5486400" cy="41148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709" name="Google Shape;1709;g60b194c33b_3_3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607aa99859_0_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8" name="Google Shape;1718;g607aa99859_0_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60b194c33b_8_0:notes"/>
          <p:cNvSpPr txBox="1">
            <a:spLocks noGrp="1"/>
          </p:cNvSpPr>
          <p:nvPr>
            <p:ph type="body" idx="1"/>
          </p:nvPr>
        </p:nvSpPr>
        <p:spPr>
          <a:xfrm>
            <a:off x="685800" y="4343401"/>
            <a:ext cx="5486400" cy="4114800"/>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r>
              <a:rPr lang="en-US"/>
              <a:t>The tools on the left are useful , often for diagnosis or to answer the question, “We taught it, did they learn it?”, but do not fit the criteria of a good screener.</a:t>
            </a:r>
            <a:endParaRPr/>
          </a:p>
        </p:txBody>
      </p:sp>
      <p:sp>
        <p:nvSpPr>
          <p:cNvPr id="1724" name="Google Shape;1724;g60b194c33b_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g607aa99859_0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3" name="Google Shape;1733;g607aa99859_0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62496558f7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0" name="Google Shape;1390;g62496558f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595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g60b9305b59_1_0: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Explain the process of exploring the tools chart for the NCII.  Refer to the handout.</a:t>
            </a:r>
            <a:endParaRPr/>
          </a:p>
          <a:p>
            <a:pPr marL="0" lvl="0" indent="0" algn="l" rtl="0">
              <a:lnSpc>
                <a:spcPct val="100000"/>
              </a:lnSpc>
              <a:spcBef>
                <a:spcPts val="0"/>
              </a:spcBef>
              <a:spcAft>
                <a:spcPts val="0"/>
              </a:spcAft>
              <a:buSzPts val="1400"/>
              <a:buNone/>
            </a:pPr>
            <a:r>
              <a:rPr lang="en-US"/>
              <a:t>Activity:  Take some time to review screening tools, depending on what you need.</a:t>
            </a:r>
            <a:endParaRPr/>
          </a:p>
          <a:p>
            <a:pPr marL="0" lvl="0" indent="0" algn="l" rtl="0">
              <a:lnSpc>
                <a:spcPct val="100000"/>
              </a:lnSpc>
              <a:spcBef>
                <a:spcPts val="0"/>
              </a:spcBef>
              <a:spcAft>
                <a:spcPts val="0"/>
              </a:spcAft>
              <a:buSzPts val="1400"/>
              <a:buNone/>
            </a:pPr>
            <a:r>
              <a:rPr lang="en-US"/>
              <a:t>-A universal screener for K-6</a:t>
            </a:r>
            <a:endParaRPr/>
          </a:p>
          <a:p>
            <a:pPr marL="0" lvl="0" indent="0" algn="l" rtl="0">
              <a:lnSpc>
                <a:spcPct val="100000"/>
              </a:lnSpc>
              <a:spcBef>
                <a:spcPts val="0"/>
              </a:spcBef>
              <a:spcAft>
                <a:spcPts val="0"/>
              </a:spcAft>
              <a:buSzPts val="1400"/>
              <a:buNone/>
            </a:pPr>
            <a:r>
              <a:rPr lang="en-US"/>
              <a:t>-A screener for math</a:t>
            </a:r>
            <a:endParaRPr/>
          </a:p>
          <a:p>
            <a:pPr marL="0" lvl="0" indent="0" algn="l" rtl="0">
              <a:lnSpc>
                <a:spcPct val="100000"/>
              </a:lnSpc>
              <a:spcBef>
                <a:spcPts val="0"/>
              </a:spcBef>
              <a:spcAft>
                <a:spcPts val="0"/>
              </a:spcAft>
              <a:buSzPts val="1400"/>
              <a:buNone/>
            </a:pPr>
            <a:r>
              <a:rPr lang="en-US"/>
              <a:t>-Tools for secondary levels</a:t>
            </a:r>
            <a:endParaRPr/>
          </a:p>
          <a:p>
            <a:pPr marL="0" lvl="0" indent="0" algn="l" rtl="0">
              <a:lnSpc>
                <a:spcPct val="100000"/>
              </a:lnSpc>
              <a:spcBef>
                <a:spcPts val="0"/>
              </a:spcBef>
              <a:spcAft>
                <a:spcPts val="0"/>
              </a:spcAft>
              <a:buSzPts val="1400"/>
              <a:buNone/>
            </a:pPr>
            <a:r>
              <a:rPr lang="en-US"/>
              <a:t>-Tools to screening for mental, emotional wellness.</a:t>
            </a:r>
            <a:endParaRPr/>
          </a:p>
          <a:p>
            <a:pPr marL="0" lvl="0" indent="0" algn="l" rtl="0">
              <a:lnSpc>
                <a:spcPct val="100000"/>
              </a:lnSpc>
              <a:spcBef>
                <a:spcPts val="0"/>
              </a:spcBef>
              <a:spcAft>
                <a:spcPts val="0"/>
              </a:spcAft>
              <a:buSzPts val="1400"/>
              <a:buNone/>
            </a:pPr>
            <a:endParaRPr/>
          </a:p>
        </p:txBody>
      </p:sp>
      <p:sp>
        <p:nvSpPr>
          <p:cNvPr id="1739" name="Google Shape;1739;g60b9305b5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g607aa99859_0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5" name="Google Shape;1745;g607aa99859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607aa99859_0_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1" name="Google Shape;1751;g607aa99859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607aa99859_0_2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8" name="Google Shape;1758;g607aa99859_0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607aa99859_0_2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4" name="Google Shape;1764;g607aa99859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607aa99859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0" name="Google Shape;1770;g607aa99859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608cc03ebc_7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We’re going to move now from the tools and process of screening to the conversations about screening data, starting with the division level conversation.   </a:t>
            </a:r>
            <a:endParaRPr/>
          </a:p>
          <a:p>
            <a:pPr marL="0" lvl="0" indent="0" algn="l" rtl="0">
              <a:spcBef>
                <a:spcPts val="0"/>
              </a:spcBef>
              <a:spcAft>
                <a:spcPts val="0"/>
              </a:spcAft>
              <a:buNone/>
            </a:pPr>
            <a:r>
              <a:rPr lang="en-US"/>
              <a:t>In the broadest sense, this is our first question….Based on our definition of proficiency, how many students are proficient?  Are we where we want to be?</a:t>
            </a:r>
            <a:endParaRPr/>
          </a:p>
        </p:txBody>
      </p:sp>
      <p:sp>
        <p:nvSpPr>
          <p:cNvPr id="1779" name="Google Shape;1779;g608cc03ebc_7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608cc03ebc_7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2" name="Google Shape;1802;g608cc03ebc_7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If progress is good, maintain supports.</a:t>
            </a:r>
            <a:endParaRPr dirty="0"/>
          </a:p>
          <a:p>
            <a:pPr marL="0" lvl="0" indent="0" algn="l" rtl="0">
              <a:spcBef>
                <a:spcPts val="0"/>
              </a:spcBef>
              <a:spcAft>
                <a:spcPts val="0"/>
              </a:spcAft>
              <a:buNone/>
            </a:pPr>
            <a:r>
              <a:rPr lang="en-US" dirty="0"/>
              <a:t>Do you, as a division team, have a sense of this progress?  What about for gap groups?  Is one of your gap groups of particular concern?</a:t>
            </a:r>
            <a:endParaRPr dirty="0"/>
          </a:p>
        </p:txBody>
      </p:sp>
      <p:sp>
        <p:nvSpPr>
          <p:cNvPr id="1803" name="Google Shape;1803;g608cc03ebc_7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60b9305b59_1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3" name="Google Shape;1833;g60b9305b59_1_191: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444500" marR="0" lvl="0" indent="-228600" algn="l" rtl="0">
              <a:lnSpc>
                <a:spcPct val="100000"/>
              </a:lnSpc>
              <a:spcBef>
                <a:spcPts val="0"/>
              </a:spcBef>
              <a:spcAft>
                <a:spcPts val="0"/>
              </a:spcAft>
              <a:buSzPts val="1400"/>
              <a:buNone/>
            </a:pPr>
            <a:r>
              <a:rPr lang="en-US"/>
              <a:t>Analyze by schools, grade levels, content. How will this information impact our decision making?   Where should resources be concentrated?</a:t>
            </a:r>
            <a:endParaRPr/>
          </a:p>
        </p:txBody>
      </p:sp>
      <p:sp>
        <p:nvSpPr>
          <p:cNvPr id="1834" name="Google Shape;1834;g60b9305b59_1_191: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58</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60b9305b59_1_386: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The climate for learning affects all students and adults.</a:t>
            </a:r>
            <a:endParaRPr/>
          </a:p>
        </p:txBody>
      </p:sp>
      <p:sp>
        <p:nvSpPr>
          <p:cNvPr id="1843" name="Google Shape;1843;g60b9305b59_1_3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62496558f7_0_24: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96" name="Google Shape;1396;g62496558f7_0_24:notes"/>
          <p:cNvSpPr txBox="1">
            <a:spLocks noGrp="1"/>
          </p:cNvSpPr>
          <p:nvPr>
            <p:ph type="body" idx="1"/>
          </p:nvPr>
        </p:nvSpPr>
        <p:spPr>
          <a:xfrm>
            <a:off x="685802" y="4343400"/>
            <a:ext cx="5486700" cy="411480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100"/>
              <a:buNone/>
            </a:pPr>
            <a:r>
              <a:rPr lang="en-US"/>
              <a:t>Activity: Chart paper and record responses to the questions below:</a:t>
            </a:r>
            <a:endParaRPr/>
          </a:p>
          <a:p>
            <a:pPr marL="0" lvl="0" indent="0" algn="l" rtl="0">
              <a:lnSpc>
                <a:spcPct val="100000"/>
              </a:lnSpc>
              <a:spcBef>
                <a:spcPts val="0"/>
              </a:spcBef>
              <a:spcAft>
                <a:spcPts val="0"/>
              </a:spcAft>
              <a:buSzPts val="1100"/>
              <a:buNone/>
            </a:pPr>
            <a:r>
              <a:rPr lang="en-US"/>
              <a:t>Where do you support the division with the systems? Where do you support the system with data and decision making? How do you support the system with practices?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Share out with group. </a:t>
            </a:r>
            <a:endParaRPr/>
          </a:p>
        </p:txBody>
      </p:sp>
      <p:sp>
        <p:nvSpPr>
          <p:cNvPr id="1397" name="Google Shape;1397;g62496558f7_0_24:notes"/>
          <p:cNvSpPr txBox="1">
            <a:spLocks noGrp="1"/>
          </p:cNvSpPr>
          <p:nvPr>
            <p:ph type="dt" idx="10"/>
          </p:nvPr>
        </p:nvSpPr>
        <p:spPr>
          <a:xfrm>
            <a:off x="3884620" y="0"/>
            <a:ext cx="2971800" cy="457200"/>
          </a:xfrm>
          <a:prstGeom prst="rect">
            <a:avLst/>
          </a:prstGeom>
          <a:noFill/>
          <a:ln>
            <a:noFill/>
          </a:ln>
        </p:spPr>
        <p:txBody>
          <a:bodyPr spcFirstLastPara="1" wrap="square" lIns="91700" tIns="45850" rIns="91700" bIns="45850" anchor="t" anchorCtr="0">
            <a:noAutofit/>
          </a:bodyPr>
          <a:lstStyle/>
          <a:p>
            <a:pPr marL="0" marR="0" lvl="0" indent="0" algn="r"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12/12/16</a:t>
            </a:r>
            <a:endParaRPr sz="1400" b="0" i="0" u="none" strike="noStrike" cap="none">
              <a:solidFill>
                <a:srgbClr val="000000"/>
              </a:solidFill>
              <a:latin typeface="Arial"/>
              <a:ea typeface="Arial"/>
              <a:cs typeface="Arial"/>
              <a:sym typeface="Arial"/>
            </a:endParaRPr>
          </a:p>
        </p:txBody>
      </p:sp>
      <p:sp>
        <p:nvSpPr>
          <p:cNvPr id="1398" name="Google Shape;1398;g62496558f7_0_24:notes"/>
          <p:cNvSpPr txBox="1">
            <a:spLocks noGrp="1"/>
          </p:cNvSpPr>
          <p:nvPr>
            <p:ph type="sldNum" idx="12"/>
          </p:nvPr>
        </p:nvSpPr>
        <p:spPr>
          <a:xfrm>
            <a:off x="3884620" y="8685214"/>
            <a:ext cx="2971800" cy="4572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60b9305b59_1_391: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For secondary schools, an Early Warning System is often used.</a:t>
            </a:r>
            <a:endParaRPr/>
          </a:p>
        </p:txBody>
      </p:sp>
      <p:sp>
        <p:nvSpPr>
          <p:cNvPr id="1849" name="Google Shape;1849;g60b9305b59_1_3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62092810fb_6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8" name="Google Shape;1858;g62092810fb_6_186: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marR="0" lvl="0" indent="0" algn="l" rtl="0">
              <a:lnSpc>
                <a:spcPct val="100000"/>
              </a:lnSpc>
              <a:spcBef>
                <a:spcPts val="0"/>
              </a:spcBef>
              <a:spcAft>
                <a:spcPts val="0"/>
              </a:spcAft>
              <a:buSzPts val="1400"/>
              <a:buNone/>
            </a:pPr>
            <a:r>
              <a:rPr lang="en-US" sz="1400"/>
              <a:t>Charlottesville City screens for risk factors</a:t>
            </a:r>
            <a:endParaRPr sz="1400"/>
          </a:p>
        </p:txBody>
      </p:sp>
      <p:sp>
        <p:nvSpPr>
          <p:cNvPr id="1859" name="Google Shape;1859;g62092810fb_6_186: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61</a:t>
            </a:fld>
            <a:endParaRPr sz="120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62092810fb_11_186: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dirty="0"/>
              <a:t>Division teams can compare schools by risk factors.  We can look at these graphs over time.  Are interventions working to impact risk?</a:t>
            </a:r>
            <a:endParaRPr dirty="0"/>
          </a:p>
        </p:txBody>
      </p:sp>
      <p:sp>
        <p:nvSpPr>
          <p:cNvPr id="1866" name="Google Shape;1866;g62092810fb_11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60b9305b59_1_5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g60b9305b59_1_593: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877" name="Google Shape;1877;g60b9305b59_1_593: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60b9305b59_1_5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3" name="Google Shape;1883;g60b9305b59_1_599: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This may take several meetings</a:t>
            </a:r>
            <a:endParaRPr/>
          </a:p>
        </p:txBody>
      </p:sp>
      <p:sp>
        <p:nvSpPr>
          <p:cNvPr id="1884" name="Google Shape;1884;g60b9305b59_1_599: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g620f05349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0" name="Google Shape;1890;g620f05349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1" name="Google Shape;1891;g620f05349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608cc03ebc_27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7" name="Google Shape;1897;g608cc03ebc_2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60b9305b59_1_7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g60b9305b59_1_791: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Look at December items.</a:t>
            </a:r>
            <a:endParaRPr/>
          </a:p>
        </p:txBody>
      </p:sp>
      <p:sp>
        <p:nvSpPr>
          <p:cNvPr id="1904" name="Google Shape;1904;g60b9305b59_1_791: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g60b9305b59_1_8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0" name="Google Shape;1910;g60b9305b59_1_803: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Even before you have analyzed root cause, you can define the problem and set a goal.</a:t>
            </a:r>
            <a:endParaRPr/>
          </a:p>
          <a:p>
            <a:pPr marL="0" lvl="0" indent="0" algn="l" rtl="0">
              <a:lnSpc>
                <a:spcPct val="100000"/>
              </a:lnSpc>
              <a:spcBef>
                <a:spcPts val="0"/>
              </a:spcBef>
              <a:spcAft>
                <a:spcPts val="0"/>
              </a:spcAft>
              <a:buSzPts val="1400"/>
              <a:buNone/>
            </a:pPr>
            <a:r>
              <a:rPr lang="en-US"/>
              <a:t>Share handout of Gloucester data </a:t>
            </a:r>
            <a:endParaRPr/>
          </a:p>
        </p:txBody>
      </p:sp>
      <p:sp>
        <p:nvSpPr>
          <p:cNvPr id="1911" name="Google Shape;1911;g60b9305b59_1_803: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60b9305b59_1_995: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917" name="Google Shape;1917;g60b9305b59_1_9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60b194c33b_1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60b194c33b_19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416" name="Google Shape;1416;g60b194c33b_19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60b9305b59_1_1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Move under #63. This works for divisions and schools</a:t>
            </a:r>
            <a:endParaRPr/>
          </a:p>
        </p:txBody>
      </p:sp>
      <p:sp>
        <p:nvSpPr>
          <p:cNvPr id="1923" name="Google Shape;1923;g60b9305b59_1_1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60b9305b59_1_1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an equity practice</a:t>
            </a:r>
            <a:endParaRPr/>
          </a:p>
        </p:txBody>
      </p:sp>
      <p:sp>
        <p:nvSpPr>
          <p:cNvPr id="1929" name="Google Shape;1929;g60b9305b59_1_1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60b9305b59_1_1199: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938" name="Google Shape;1938;g60b9305b59_1_1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62092810fb_16_189: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946" name="Google Shape;1946;g62092810fb_16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62092810fb_21_0: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953" name="Google Shape;1953;g62092810fb_2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60b9305b59_1_1402: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960" name="Google Shape;1960;g60b9305b59_1_1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60b9305b59_1_1782: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966" name="Google Shape;1966;g60b9305b59_1_17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60b9305b59_1_1787: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a:p>
        </p:txBody>
      </p:sp>
      <p:sp>
        <p:nvSpPr>
          <p:cNvPr id="1972" name="Google Shape;1972;g60b9305b59_1_17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5fee1de575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8" name="Google Shape;1978;g5fee1de575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g5fee1de575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 a slide for networking process.</a:t>
            </a:r>
            <a:endParaRPr/>
          </a:p>
        </p:txBody>
      </p:sp>
      <p:sp>
        <p:nvSpPr>
          <p:cNvPr id="1984" name="Google Shape;1984;g5fee1de575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60b194c33b_19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433" name="Google Shape;1433;g60b194c33b_19_68:notes"/>
          <p:cNvSpPr txBox="1"/>
          <p:nvPr/>
        </p:nvSpPr>
        <p:spPr>
          <a:xfrm>
            <a:off x="3884613" y="8685213"/>
            <a:ext cx="2971800" cy="457200"/>
          </a:xfrm>
          <a:prstGeom prst="rect">
            <a:avLst/>
          </a:prstGeom>
          <a:noFill/>
          <a:ln>
            <a:noFill/>
          </a:ln>
        </p:spPr>
        <p:txBody>
          <a:bodyPr spcFirstLastPara="1" wrap="square" lIns="91525" tIns="45750" rIns="91525" bIns="457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434" name="Google Shape;1434;g60b194c33b_19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35" name="Google Shape;1435;g60b194c33b_19_68: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607aa99859_0_2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1" name="Google Shape;1991;g607aa99859_0_2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5"/>
        <p:cNvGrpSpPr/>
        <p:nvPr/>
      </p:nvGrpSpPr>
      <p:grpSpPr>
        <a:xfrm>
          <a:off x="0" y="0"/>
          <a:ext cx="0" cy="0"/>
          <a:chOff x="0" y="0"/>
          <a:chExt cx="0" cy="0"/>
        </a:xfrm>
      </p:grpSpPr>
      <p:sp>
        <p:nvSpPr>
          <p:cNvPr id="1996" name="Google Shape;1996;g607aa99859_0_2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7" name="Google Shape;1997;g607aa99859_0_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6076b38dbb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5" name="Google Shape;1455;g6076b38dbb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2"/>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a:blip r:embed="rId3"/>
          <a:stretch>
            <a:fillRect/>
          </a:stretch>
        </p:blipFill>
        <p:spPr>
          <a:xfrm>
            <a:off x="3194770" y="152400"/>
            <a:ext cx="2707898" cy="1295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 name="Google Shape;8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11"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92" name="Google Shape;92;p11"/>
          <p:cNvPicPr preferRelativeResize="0"/>
          <p:nvPr/>
        </p:nvPicPr>
        <p:blipFill>
          <a:blip r:embed="rId3"/>
          <a:stretch>
            <a:fillRect/>
          </a:stretch>
        </p:blipFill>
        <p:spPr>
          <a:xfrm>
            <a:off x="391548" y="337271"/>
            <a:ext cx="2188704" cy="10470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1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2"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1" name="Google Shape;101;p12"/>
          <p:cNvPicPr preferRelativeResize="0"/>
          <p:nvPr/>
        </p:nvPicPr>
        <p:blipFill>
          <a:blip r:embed="rId3"/>
          <a:stretch>
            <a:fillRect/>
          </a:stretch>
        </p:blipFill>
        <p:spPr>
          <a:xfrm>
            <a:off x="391548" y="324571"/>
            <a:ext cx="2188704" cy="10470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9" name="Google Shape;109;p13"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10" name="Google Shape;110;p13"/>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4" name="Google Shape;11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8" name="Google Shape;118;p14"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19" name="Google Shape;119;p14"/>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3" name="Google Shape;12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7" name="Google Shape;127;p15"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8" name="Google Shape;128;p15"/>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32" name="Google Shape;13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6" name="Google Shape;136;p16"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7" name="Google Shape;137;p16"/>
          <p:cNvPicPr preferRelativeResize="0"/>
          <p:nvPr/>
        </p:nvPicPr>
        <p:blipFill>
          <a:blip r:embed="rId3"/>
          <a:stretch>
            <a:fillRect/>
          </a:stretch>
        </p:blipFill>
        <p:spPr>
          <a:xfrm>
            <a:off x="135777" y="47627"/>
            <a:ext cx="1428077" cy="685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7"/>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7"/>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7"/>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8" name="Google Shape;148;p17"/>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9" name="Google Shape;149;p17"/>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55" name="Google Shape;155;p18"/>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
        <p:nvSpPr>
          <p:cNvPr id="157" name="Google Shape;15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60" name="Google Shape;160;p19"/>
          <p:cNvPicPr preferRelativeResize="0"/>
          <p:nvPr/>
        </p:nvPicPr>
        <p:blipFill>
          <a:blip r:embed="rId2"/>
          <a:stretch>
            <a:fillRect/>
          </a:stretch>
        </p:blipFill>
        <p:spPr>
          <a:xfrm>
            <a:off x="7970279" y="6248400"/>
            <a:ext cx="1090140" cy="52351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1"/>
        <p:cNvGrpSpPr/>
        <p:nvPr/>
      </p:nvGrpSpPr>
      <p:grpSpPr>
        <a:xfrm>
          <a:off x="0" y="0"/>
          <a:ext cx="0" cy="0"/>
          <a:chOff x="0" y="0"/>
          <a:chExt cx="0" cy="0"/>
        </a:xfrm>
      </p:grpSpPr>
      <p:sp>
        <p:nvSpPr>
          <p:cNvPr id="162" name="Google Shape;16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
        <p:cNvGrpSpPr/>
        <p:nvPr/>
      </p:nvGrpSpPr>
      <p:grpSpPr>
        <a:xfrm>
          <a:off x="0" y="0"/>
          <a:ext cx="0" cy="0"/>
          <a:chOff x="0" y="0"/>
          <a:chExt cx="0" cy="0"/>
        </a:xfrm>
      </p:grpSpPr>
      <p:pic>
        <p:nvPicPr>
          <p:cNvPr id="24" name="Google Shape;24;p3"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5" name="Google Shape;25;p3"/>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p:cNvPicPr preferRelativeResize="0"/>
          <p:nvPr/>
        </p:nvPicPr>
        <p:blipFill>
          <a:blip r:embed="rId3"/>
          <a:stretch>
            <a:fillRect/>
          </a:stretch>
        </p:blipFill>
        <p:spPr>
          <a:xfrm>
            <a:off x="3076935" y="152399"/>
            <a:ext cx="2990130" cy="15372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1"/>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8" name="Google Shape;168;p21"/>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1"/>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73" name="Google Shape;173;p21"/>
          <p:cNvPicPr preferRelativeResize="0"/>
          <p:nvPr/>
        </p:nvPicPr>
        <p:blipFill>
          <a:blip r:embed="rId2"/>
          <a:stretch>
            <a:fillRect/>
          </a:stretch>
        </p:blipFill>
        <p:spPr>
          <a:xfrm>
            <a:off x="7970280" y="6291443"/>
            <a:ext cx="1090140" cy="52351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7" name="Google Shape;1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80" name="Google Shape;180;p22"/>
          <p:cNvPicPr preferRelativeResize="0"/>
          <p:nvPr/>
        </p:nvPicPr>
        <p:blipFill>
          <a:blip r:embed="rId2"/>
          <a:stretch>
            <a:fillRect/>
          </a:stretch>
        </p:blipFill>
        <p:spPr>
          <a:xfrm>
            <a:off x="7970276" y="6299850"/>
            <a:ext cx="1090140" cy="523514"/>
          </a:xfrm>
          <a:prstGeom prst="rect">
            <a:avLst/>
          </a:prstGeom>
          <a:noFill/>
          <a:ln>
            <a:noFill/>
          </a:ln>
        </p:spPr>
      </p:pic>
      <p:sp>
        <p:nvSpPr>
          <p:cNvPr id="181" name="Google Shape;181;p2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2" name="Google Shape;182;p22"/>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1"/>
        <p:cNvGrpSpPr/>
        <p:nvPr/>
      </p:nvGrpSpPr>
      <p:grpSpPr>
        <a:xfrm>
          <a:off x="0" y="0"/>
          <a:ext cx="0" cy="0"/>
          <a:chOff x="0" y="0"/>
          <a:chExt cx="0" cy="0"/>
        </a:xfrm>
      </p:grpSpPr>
      <p:pic>
        <p:nvPicPr>
          <p:cNvPr id="32" name="Google Shape;32;p4"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3" name="Google Shape;33;p4"/>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 name="Google Shape;3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4"/>
          <p:cNvPicPr preferRelativeResize="0"/>
          <p:nvPr/>
        </p:nvPicPr>
        <p:blipFill>
          <a:blip r:embed="rId3"/>
          <a:stretch>
            <a:fillRect/>
          </a:stretch>
        </p:blipFill>
        <p:spPr>
          <a:xfrm>
            <a:off x="3171126" y="317500"/>
            <a:ext cx="2801749" cy="14396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9"/>
        <p:cNvGrpSpPr/>
        <p:nvPr/>
      </p:nvGrpSpPr>
      <p:grpSpPr>
        <a:xfrm>
          <a:off x="0" y="0"/>
          <a:ext cx="0" cy="0"/>
          <a:chOff x="0" y="0"/>
          <a:chExt cx="0" cy="0"/>
        </a:xfrm>
      </p:grpSpPr>
      <p:pic>
        <p:nvPicPr>
          <p:cNvPr id="40" name="Google Shape;40;p5"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1" name="Google Shape;41;p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 name="Google Shape;4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5"/>
          <p:cNvPicPr preferRelativeResize="0"/>
          <p:nvPr/>
        </p:nvPicPr>
        <p:blipFill>
          <a:blip r:embed="rId3"/>
          <a:stretch>
            <a:fillRect/>
          </a:stretch>
        </p:blipFill>
        <p:spPr>
          <a:xfrm>
            <a:off x="3102335" y="152399"/>
            <a:ext cx="2939330" cy="153721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7"/>
        <p:cNvGrpSpPr/>
        <p:nvPr/>
      </p:nvGrpSpPr>
      <p:grpSpPr>
        <a:xfrm>
          <a:off x="0" y="0"/>
          <a:ext cx="0" cy="0"/>
          <a:chOff x="0" y="0"/>
          <a:chExt cx="0" cy="0"/>
        </a:xfrm>
      </p:grpSpPr>
      <p:pic>
        <p:nvPicPr>
          <p:cNvPr id="48" name="Google Shape;48;p6"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9" name="Google Shape;49;p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6"/>
          <p:cNvPicPr preferRelativeResize="0"/>
          <p:nvPr/>
        </p:nvPicPr>
        <p:blipFill>
          <a:blip r:embed="rId3"/>
          <a:stretch>
            <a:fillRect/>
          </a:stretch>
        </p:blipFill>
        <p:spPr>
          <a:xfrm>
            <a:off x="3194770" y="152400"/>
            <a:ext cx="2707898" cy="1295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5"/>
        <p:cNvGrpSpPr/>
        <p:nvPr/>
      </p:nvGrpSpPr>
      <p:grpSpPr>
        <a:xfrm>
          <a:off x="0" y="0"/>
          <a:ext cx="0" cy="0"/>
          <a:chOff x="0" y="0"/>
          <a:chExt cx="0" cy="0"/>
        </a:xfrm>
      </p:grpSpPr>
      <p:sp>
        <p:nvSpPr>
          <p:cNvPr id="56" name="Google Shape;56;p7"/>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8" name="Google Shape;5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a:blip r:embed="rId2"/>
          <a:stretch>
            <a:fillRect/>
          </a:stretch>
        </p:blipFill>
        <p:spPr>
          <a:xfrm>
            <a:off x="3204577" y="215900"/>
            <a:ext cx="2707898" cy="1295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8"/>
          <p:cNvPicPr preferRelativeResize="0"/>
          <p:nvPr/>
        </p:nvPicPr>
        <p:blipFill>
          <a:blip r:embed="rId2"/>
          <a:stretch>
            <a:fillRect/>
          </a:stretch>
        </p:blipFill>
        <p:spPr>
          <a:xfrm>
            <a:off x="8090977" y="6347802"/>
            <a:ext cx="988445" cy="472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9"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76" name="Google Shape;76;p9"/>
          <p:cNvPicPr preferRelativeResize="0"/>
          <p:nvPr/>
        </p:nvPicPr>
        <p:blipFill>
          <a:blip r:embed="rId3"/>
          <a:stretch>
            <a:fillRect/>
          </a:stretch>
        </p:blipFill>
        <p:spPr>
          <a:xfrm>
            <a:off x="391548" y="324571"/>
            <a:ext cx="2188704" cy="104702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10"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84" name="Google Shape;84;p10"/>
          <p:cNvPicPr preferRelativeResize="0"/>
          <p:nvPr/>
        </p:nvPicPr>
        <p:blipFill>
          <a:blip r:embed="rId3"/>
          <a:stretch>
            <a:fillRect/>
          </a:stretch>
        </p:blipFill>
        <p:spPr>
          <a:xfrm>
            <a:off x="391548" y="324571"/>
            <a:ext cx="2188704" cy="10470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intensiveintervention.org/"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hyperlink" Target="http://www.ci3t.or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hyperlink" Target="http://www.doe.virginia.gov/support/school_improvement/early_warning_system/index.shtml"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hyperlink" Target="http://www.oregonrti.org/teamingdecisionmaking" TargetMode="External"/><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80"/>
          <p:cNvSpPr txBox="1">
            <a:spLocks noGrp="1"/>
          </p:cNvSpPr>
          <p:nvPr>
            <p:ph type="ctrTitle"/>
          </p:nvPr>
        </p:nvSpPr>
        <p:spPr>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6387"/>
              </a:buClr>
              <a:buSzPts val="3959"/>
              <a:buFont typeface="Calibri"/>
              <a:buNone/>
            </a:pPr>
            <a:r>
              <a:rPr lang="en-US" sz="3200">
                <a:solidFill>
                  <a:srgbClr val="000000"/>
                </a:solidFill>
              </a:rPr>
              <a:t>Integrating and Aligning Academic Data, Practices and Systems</a:t>
            </a:r>
            <a:endParaRPr sz="3200">
              <a:solidFill>
                <a:srgbClr val="000000"/>
              </a:solidFill>
            </a:endParaRPr>
          </a:p>
        </p:txBody>
      </p:sp>
      <p:sp>
        <p:nvSpPr>
          <p:cNvPr id="1375" name="Google Shape;1375;p180"/>
          <p:cNvSpPr txBox="1">
            <a:spLocks noGrp="1"/>
          </p:cNvSpPr>
          <p:nvPr>
            <p:ph type="subTitle" idx="1"/>
          </p:nvPr>
        </p:nvSpPr>
        <p:spPr>
          <a:prstGeom prst="rect">
            <a:avLst/>
          </a:prstGeom>
          <a:solidFill>
            <a:schemeClr val="lt1">
              <a:alpha val="67843"/>
            </a:schemeClr>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889DAF"/>
              </a:buClr>
              <a:buSzPts val="2960"/>
              <a:buFont typeface="Arial"/>
              <a:buNone/>
            </a:pPr>
            <a:r>
              <a:rPr lang="en-US" sz="3000">
                <a:solidFill>
                  <a:srgbClr val="000000"/>
                </a:solidFill>
              </a:rPr>
              <a:t>Strand 2: October 2019</a:t>
            </a:r>
            <a:endParaRPr sz="30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4" name="Google Shape;1464;p188"/>
          <p:cNvSpPr txBox="1"/>
          <p:nvPr/>
        </p:nvSpPr>
        <p:spPr>
          <a:xfrm>
            <a:off x="722313" y="4304664"/>
            <a:ext cx="7772400" cy="64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latin typeface="Verdana"/>
                <a:ea typeface="Verdana"/>
                <a:cs typeface="Verdana"/>
                <a:sym typeface="Verdana"/>
              </a:rPr>
              <a:t>Aligned Organizational Structure</a:t>
            </a:r>
            <a:endParaRPr sz="4000" dirty="0">
              <a:latin typeface="Verdana"/>
              <a:ea typeface="Verdana"/>
              <a:cs typeface="Verdana"/>
              <a:sym typeface="Verdana"/>
            </a:endParaRPr>
          </a:p>
        </p:txBody>
      </p:sp>
      <p:sp>
        <p:nvSpPr>
          <p:cNvPr id="2" name="Title 1">
            <a:extLst>
              <a:ext uri="{FF2B5EF4-FFF2-40B4-BE49-F238E27FC236}">
                <a16:creationId xmlns:a16="http://schemas.microsoft.com/office/drawing/2014/main" id="{5B677F5D-9A5E-CA46-B7B3-75BF17CE0F7C}"/>
              </a:ext>
            </a:extLst>
          </p:cNvPr>
          <p:cNvSpPr>
            <a:spLocks noGrp="1"/>
          </p:cNvSpPr>
          <p:nvPr>
            <p:ph type="title"/>
          </p:nvPr>
        </p:nvSpPr>
        <p:spPr>
          <a:xfrm>
            <a:off x="559027" y="5094121"/>
            <a:ext cx="7772400" cy="1362075"/>
          </a:xfrm>
        </p:spPr>
        <p:txBody>
          <a:bodyPr/>
          <a:lstStyle/>
          <a:p>
            <a:r>
              <a:rPr lang="en-US" dirty="0">
                <a:solidFill>
                  <a:schemeClr val="tx1"/>
                </a:solidFill>
              </a:rPr>
              <a:t>TEAMING AND PLANNING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pic>
        <p:nvPicPr>
          <p:cNvPr id="1470" name="Google Shape;1470;p189" descr="The element of teaming ensures that divisions have teams that are knowledgeable and fit with other teams. Additionally, the teams align the work of implementation with strategic plans, school improvment, and other corrective action plans. " title="component 1: Aligned organizational structure"/>
          <p:cNvPicPr preferRelativeResize="0"/>
          <p:nvPr/>
        </p:nvPicPr>
        <p:blipFill rotWithShape="1">
          <a:blip r:embed="rId3">
            <a:alphaModFix/>
          </a:blip>
          <a:srcRect/>
          <a:stretch/>
        </p:blipFill>
        <p:spPr>
          <a:xfrm>
            <a:off x="-1" y="1371600"/>
            <a:ext cx="9144001" cy="5486400"/>
          </a:xfrm>
          <a:prstGeom prst="rect">
            <a:avLst/>
          </a:prstGeom>
          <a:noFill/>
          <a:ln>
            <a:noFill/>
          </a:ln>
        </p:spPr>
      </p:pic>
      <p:sp>
        <p:nvSpPr>
          <p:cNvPr id="1469" name="Google Shape;1469;p189"/>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dirty="0">
                <a:solidFill>
                  <a:srgbClr val="000000"/>
                </a:solidFill>
              </a:rPr>
              <a:t>Implementation Matrix </a:t>
            </a:r>
            <a:br>
              <a:rPr lang="en-US" dirty="0">
                <a:solidFill>
                  <a:srgbClr val="000000"/>
                </a:solidFill>
              </a:rPr>
            </a:br>
            <a:r>
              <a:rPr lang="en-US" dirty="0">
                <a:solidFill>
                  <a:srgbClr val="000000"/>
                </a:solidFill>
              </a:rPr>
              <a:t>1.B and 1.C</a:t>
            </a: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190"/>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400"/>
              <a:buFont typeface="Calibri"/>
              <a:buNone/>
            </a:pPr>
            <a:r>
              <a:rPr lang="en-US" dirty="0">
                <a:solidFill>
                  <a:srgbClr val="000000"/>
                </a:solidFill>
              </a:rPr>
              <a:t>Ensure Teaming and Planning</a:t>
            </a:r>
            <a:endParaRPr dirty="0">
              <a:solidFill>
                <a:srgbClr val="000000"/>
              </a:solidFill>
            </a:endParaRPr>
          </a:p>
        </p:txBody>
      </p:sp>
      <p:sp>
        <p:nvSpPr>
          <p:cNvPr id="1477" name="Google Shape;1477;p190"/>
          <p:cNvSpPr txBox="1"/>
          <p:nvPr/>
        </p:nvSpPr>
        <p:spPr>
          <a:xfrm>
            <a:off x="228600" y="1371600"/>
            <a:ext cx="8760300" cy="5335500"/>
          </a:xfrm>
          <a:prstGeom prst="rect">
            <a:avLst/>
          </a:prstGeom>
          <a:noFill/>
          <a:ln>
            <a:noFill/>
          </a:ln>
        </p:spPr>
        <p:txBody>
          <a:bodyPr spcFirstLastPara="1" wrap="square" lIns="91425" tIns="45700" rIns="91425" bIns="45700" anchor="t" anchorCtr="0">
            <a:noAutofit/>
          </a:bodyPr>
          <a:lstStyle/>
          <a:p>
            <a:pPr marL="457200" lvl="0" indent="-4318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Ensure all team members have knowledge of VTSS and skills for implementation. </a:t>
            </a:r>
            <a:endParaRPr sz="2400" dirty="0">
              <a:latin typeface="Verdana"/>
              <a:ea typeface="Verdana"/>
              <a:cs typeface="Verdana"/>
              <a:sym typeface="Verdana"/>
            </a:endParaRPr>
          </a:p>
          <a:p>
            <a:pPr marL="457200" lvl="0" indent="-4318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Team process includes a data driven decision making protocol to guide allocation of resources. </a:t>
            </a:r>
            <a:endParaRPr sz="2400" dirty="0">
              <a:latin typeface="Verdana"/>
              <a:ea typeface="Verdana"/>
              <a:cs typeface="Verdana"/>
              <a:sym typeface="Verdana"/>
            </a:endParaRPr>
          </a:p>
          <a:p>
            <a:pPr marL="457200" lvl="0" indent="-4318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Facilitates and monitors an integrated professional learning plan. </a:t>
            </a:r>
            <a:endParaRPr sz="2400" dirty="0">
              <a:latin typeface="Verdana"/>
              <a:ea typeface="Verdana"/>
              <a:cs typeface="Verdana"/>
              <a:sym typeface="Verdana"/>
            </a:endParaRPr>
          </a:p>
          <a:p>
            <a:pPr marL="457200" lvl="0" indent="-4318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Align VTSS with strategic plans, school improvement plans, and other corrective action plans as necessary and prioritize.</a:t>
            </a:r>
            <a:endParaRPr sz="2400" dirty="0">
              <a:latin typeface="Verdana"/>
              <a:ea typeface="Verdana"/>
              <a:cs typeface="Verdana"/>
              <a:sym typeface="Verdana"/>
            </a:endParaRPr>
          </a:p>
          <a:p>
            <a:pPr marL="457200" lvl="0" indent="-4318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Define a process for building capacity for implementation at the school level. </a:t>
            </a:r>
            <a:endParaRPr sz="2400" dirty="0">
              <a:latin typeface="Verdana"/>
              <a:ea typeface="Verdana"/>
              <a:cs typeface="Verdana"/>
              <a:sym typeface="Verdana"/>
            </a:endParaRPr>
          </a:p>
          <a:p>
            <a:pPr marL="457200" lvl="0" indent="-4318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Ensure fit of curriculum, instruction, and environment.</a:t>
            </a:r>
            <a:endParaRPr sz="2400" dirty="0">
              <a:latin typeface="Verdana"/>
              <a:ea typeface="Verdana"/>
              <a:cs typeface="Verdana"/>
              <a:sym typeface="Verdana"/>
            </a:endParaRPr>
          </a:p>
          <a:p>
            <a:pPr marL="457200" lvl="0" indent="-279400" algn="l" rtl="0">
              <a:spcBef>
                <a:spcPts val="560"/>
              </a:spcBef>
              <a:spcAft>
                <a:spcPts val="0"/>
              </a:spcAft>
              <a:buNone/>
            </a:pPr>
            <a:endParaRPr sz="2400" dirty="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91"/>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sz="4000"/>
              <a:t>Planning Tools</a:t>
            </a:r>
            <a:endParaRPr/>
          </a:p>
        </p:txBody>
      </p:sp>
      <p:sp>
        <p:nvSpPr>
          <p:cNvPr id="1483" name="Google Shape;1483;p191"/>
          <p:cNvSpPr txBox="1"/>
          <p:nvPr/>
        </p:nvSpPr>
        <p:spPr>
          <a:xfrm>
            <a:off x="304800" y="1905000"/>
            <a:ext cx="8229600" cy="20985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rgbClr val="000000"/>
              </a:buClr>
              <a:buSzPts val="3000"/>
              <a:buFont typeface="Verdana"/>
              <a:buChar char="•"/>
            </a:pPr>
            <a:r>
              <a:rPr lang="en-US" sz="3000" dirty="0">
                <a:latin typeface="Verdana"/>
                <a:ea typeface="Verdana"/>
                <a:cs typeface="Verdana"/>
                <a:sym typeface="Verdana"/>
              </a:rPr>
              <a:t>Working Smarter, Not Harder</a:t>
            </a:r>
            <a:endParaRPr sz="3000" dirty="0">
              <a:latin typeface="Verdana"/>
              <a:ea typeface="Verdana"/>
              <a:cs typeface="Verdana"/>
              <a:sym typeface="Verdana"/>
            </a:endParaRPr>
          </a:p>
          <a:p>
            <a:pPr marL="342900" lvl="0" indent="-304800" algn="l" rtl="0">
              <a:spcBef>
                <a:spcPts val="720"/>
              </a:spcBef>
              <a:spcAft>
                <a:spcPts val="0"/>
              </a:spcAft>
              <a:buClr>
                <a:srgbClr val="000000"/>
              </a:buClr>
              <a:buSzPts val="3000"/>
              <a:buFont typeface="Verdana"/>
              <a:buChar char="•"/>
            </a:pPr>
            <a:r>
              <a:rPr lang="en-US" sz="3000" dirty="0">
                <a:latin typeface="Verdana"/>
                <a:ea typeface="Verdana"/>
                <a:cs typeface="Verdana"/>
                <a:sym typeface="Verdana"/>
              </a:rPr>
              <a:t>Initiative Mapping</a:t>
            </a:r>
            <a:endParaRPr sz="3000" dirty="0">
              <a:latin typeface="Verdana"/>
              <a:ea typeface="Verdana"/>
              <a:cs typeface="Verdana"/>
              <a:sym typeface="Verdana"/>
            </a:endParaRPr>
          </a:p>
          <a:p>
            <a:pPr marL="742950" lvl="1" indent="-247650" algn="l" rtl="0">
              <a:spcBef>
                <a:spcPts val="720"/>
              </a:spcBef>
              <a:spcAft>
                <a:spcPts val="0"/>
              </a:spcAft>
              <a:buClr>
                <a:srgbClr val="000000"/>
              </a:buClr>
              <a:buSzPts val="3000"/>
              <a:buFont typeface="Verdana"/>
              <a:buChar char="–"/>
            </a:pPr>
            <a:r>
              <a:rPr lang="en-US" sz="3000" dirty="0">
                <a:latin typeface="Verdana"/>
                <a:ea typeface="Verdana"/>
                <a:cs typeface="Verdana"/>
                <a:sym typeface="Verdana"/>
              </a:rPr>
              <a:t>Resource mapping within the schools</a:t>
            </a:r>
            <a:endParaRPr sz="3000" dirty="0">
              <a:latin typeface="Verdana"/>
              <a:ea typeface="Verdana"/>
              <a:cs typeface="Verdana"/>
              <a:sym typeface="Verdana"/>
            </a:endParaRPr>
          </a:p>
          <a:p>
            <a:pPr marL="342900" lvl="0" indent="-114300" algn="l" rtl="0">
              <a:spcBef>
                <a:spcPts val="720"/>
              </a:spcBef>
              <a:spcAft>
                <a:spcPts val="0"/>
              </a:spcAft>
              <a:buNone/>
            </a:pPr>
            <a:endParaRPr sz="3000" dirty="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192"/>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400"/>
              <a:buFont typeface="Calibri"/>
              <a:buNone/>
            </a:pPr>
            <a:r>
              <a:rPr lang="en-US" dirty="0">
                <a:solidFill>
                  <a:srgbClr val="000000"/>
                </a:solidFill>
              </a:rPr>
              <a:t>Academic Tiered Fidelity Inventory (A-TFI)</a:t>
            </a:r>
            <a:endParaRPr dirty="0">
              <a:solidFill>
                <a:srgbClr val="000000"/>
              </a:solidFill>
            </a:endParaRPr>
          </a:p>
        </p:txBody>
      </p:sp>
      <p:pic>
        <p:nvPicPr>
          <p:cNvPr id="1489" name="Google Shape;1489;p192" title="Academic Tiered Fidelity Inventory"/>
          <p:cNvPicPr preferRelativeResize="0"/>
          <p:nvPr/>
        </p:nvPicPr>
        <p:blipFill rotWithShape="1">
          <a:blip r:embed="rId3">
            <a:alphaModFix/>
          </a:blip>
          <a:srcRect l="21220" t="22024" r="21272" b="1182"/>
          <a:stretch/>
        </p:blipFill>
        <p:spPr>
          <a:xfrm>
            <a:off x="1014025" y="1462125"/>
            <a:ext cx="7004749" cy="5048976"/>
          </a:xfrm>
          <a:prstGeom prst="rect">
            <a:avLst/>
          </a:prstGeom>
          <a:noFill/>
          <a:ln w="9525" cap="flat" cmpd="sng">
            <a:solidFill>
              <a:srgbClr val="000000"/>
            </a:solidFill>
            <a:prstDash val="solid"/>
            <a:round/>
            <a:headEnd type="none" w="sm" len="sm"/>
            <a:tailEnd type="none" w="sm" len="sm"/>
          </a:ln>
        </p:spPr>
      </p:pic>
      <p:sp>
        <p:nvSpPr>
          <p:cNvPr id="2" name="TextBox 1" hidden="1">
            <a:extLst>
              <a:ext uri="{FF2B5EF4-FFF2-40B4-BE49-F238E27FC236}">
                <a16:creationId xmlns:a16="http://schemas.microsoft.com/office/drawing/2014/main" id="{2F4158CB-D98E-6F4B-8AF0-96369095FFAC}"/>
              </a:ext>
            </a:extLst>
          </p:cNvPr>
          <p:cNvSpPr txBox="1"/>
          <p:nvPr/>
        </p:nvSpPr>
        <p:spPr>
          <a:xfrm>
            <a:off x="1014025" y="2454965"/>
            <a:ext cx="7384774" cy="3416320"/>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The academic tiered fidelity inventory also references the importance of teams. Each team in the school includes staff with expertise to support the function of the team and represents the diversity of the building. Additionally, each school team has defined goals that support improvement, defined communication loops among all teams and regularly scheduled meetings.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93"/>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dirty="0"/>
              <a:t>With your team, answer..</a:t>
            </a:r>
            <a:endParaRPr sz="4000" dirty="0"/>
          </a:p>
        </p:txBody>
      </p:sp>
      <p:sp>
        <p:nvSpPr>
          <p:cNvPr id="1495" name="Google Shape;1495;p193"/>
          <p:cNvSpPr txBox="1"/>
          <p:nvPr/>
        </p:nvSpPr>
        <p:spPr>
          <a:xfrm>
            <a:off x="304800" y="1399825"/>
            <a:ext cx="8526000" cy="3594300"/>
          </a:xfrm>
          <a:prstGeom prst="rect">
            <a:avLst/>
          </a:prstGeom>
          <a:noFill/>
          <a:ln>
            <a:noFill/>
          </a:ln>
        </p:spPr>
        <p:txBody>
          <a:bodyPr spcFirstLastPara="1" wrap="square" lIns="91425" tIns="45700" rIns="91425" bIns="45700" anchor="t" anchorCtr="0">
            <a:noAutofit/>
          </a:bodyPr>
          <a:lstStyle/>
          <a:p>
            <a:pPr marL="457200" lvl="0" indent="-406400" algn="l" rtl="0">
              <a:spcBef>
                <a:spcPts val="560"/>
              </a:spcBef>
              <a:spcAft>
                <a:spcPts val="0"/>
              </a:spcAft>
              <a:buClr>
                <a:srgbClr val="000000"/>
              </a:buClr>
              <a:buSzPts val="2800"/>
              <a:buFont typeface="Verdana"/>
              <a:buChar char="•"/>
            </a:pPr>
            <a:r>
              <a:rPr lang="en-US" sz="2800">
                <a:latin typeface="Verdana"/>
                <a:ea typeface="Verdana"/>
                <a:cs typeface="Verdana"/>
                <a:sym typeface="Verdana"/>
              </a:rPr>
              <a:t>What plans (e.g., school improvement, Corrective Action Plans) do we have in our division that can support this work? Are they aligned?</a:t>
            </a:r>
            <a:endParaRPr sz="2800">
              <a:latin typeface="Verdana"/>
              <a:ea typeface="Verdana"/>
              <a:cs typeface="Verdana"/>
              <a:sym typeface="Verdana"/>
            </a:endParaRPr>
          </a:p>
          <a:p>
            <a:pPr marL="457200" lvl="0" indent="-406400" algn="l" rtl="0">
              <a:spcBef>
                <a:spcPts val="560"/>
              </a:spcBef>
              <a:spcAft>
                <a:spcPts val="0"/>
              </a:spcAft>
              <a:buClr>
                <a:srgbClr val="000000"/>
              </a:buClr>
              <a:buSzPts val="2800"/>
              <a:buFont typeface="Verdana"/>
              <a:buChar char="•"/>
            </a:pPr>
            <a:r>
              <a:rPr lang="en-US" sz="2800">
                <a:latin typeface="Verdana"/>
                <a:ea typeface="Verdana"/>
                <a:cs typeface="Verdana"/>
                <a:sym typeface="Verdana"/>
              </a:rPr>
              <a:t>What division team members might we need to include for academic alignment? </a:t>
            </a:r>
            <a:endParaRPr sz="2800">
              <a:latin typeface="Verdana"/>
              <a:ea typeface="Verdana"/>
              <a:cs typeface="Verdana"/>
              <a:sym typeface="Verdana"/>
            </a:endParaRPr>
          </a:p>
          <a:p>
            <a:pPr marL="457200" lvl="0" indent="-406400" algn="l" rtl="0">
              <a:spcBef>
                <a:spcPts val="560"/>
              </a:spcBef>
              <a:spcAft>
                <a:spcPts val="0"/>
              </a:spcAft>
              <a:buClr>
                <a:srgbClr val="000000"/>
              </a:buClr>
              <a:buSzPts val="2800"/>
              <a:buFont typeface="Verdana"/>
              <a:buChar char="•"/>
            </a:pPr>
            <a:r>
              <a:rPr lang="en-US" sz="2800">
                <a:latin typeface="Verdana"/>
                <a:ea typeface="Verdana"/>
                <a:cs typeface="Verdana"/>
                <a:sym typeface="Verdana"/>
              </a:rPr>
              <a:t>What other tools or activities do we need to complete or revisit as a division team?</a:t>
            </a:r>
            <a:endParaRPr sz="2800">
              <a:latin typeface="Verdana"/>
              <a:ea typeface="Verdana"/>
              <a:cs typeface="Verdana"/>
              <a:sym typeface="Verdana"/>
            </a:endParaRPr>
          </a:p>
          <a:p>
            <a:pPr marL="457200" lvl="0" indent="-228600" algn="l" rtl="0">
              <a:spcBef>
                <a:spcPts val="560"/>
              </a:spcBef>
              <a:spcAft>
                <a:spcPts val="0"/>
              </a:spcAft>
              <a:buNone/>
            </a:pPr>
            <a:endParaRPr sz="2800">
              <a:latin typeface="Verdana"/>
              <a:ea typeface="Verdana"/>
              <a:cs typeface="Verdana"/>
              <a:sym typeface="Verdana"/>
            </a:endParaRPr>
          </a:p>
          <a:p>
            <a:pPr marL="457200" lvl="0" indent="-228600" algn="l" rtl="0">
              <a:spcBef>
                <a:spcPts val="560"/>
              </a:spcBef>
              <a:spcAft>
                <a:spcPts val="0"/>
              </a:spcAft>
              <a:buNone/>
            </a:pPr>
            <a:endParaRPr sz="2800">
              <a:solidFill>
                <a:srgbClr val="006387"/>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94"/>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t>VTSS Action Planner</a:t>
            </a:r>
            <a:endParaRPr dirty="0"/>
          </a:p>
        </p:txBody>
      </p:sp>
      <p:pic>
        <p:nvPicPr>
          <p:cNvPr id="1501" name="Google Shape;1501;p194" title="VTSS action plan form for component 1. "/>
          <p:cNvPicPr preferRelativeResize="0"/>
          <p:nvPr/>
        </p:nvPicPr>
        <p:blipFill rotWithShape="1">
          <a:blip r:embed="rId3">
            <a:alphaModFix/>
          </a:blip>
          <a:srcRect l="16538" t="25367" r="17650"/>
          <a:stretch/>
        </p:blipFill>
        <p:spPr>
          <a:xfrm>
            <a:off x="711150" y="1534375"/>
            <a:ext cx="7721700" cy="4669849"/>
          </a:xfrm>
          <a:prstGeom prst="rect">
            <a:avLst/>
          </a:prstGeom>
          <a:noFill/>
          <a:ln w="9525" cap="flat" cmpd="sng">
            <a:solidFill>
              <a:srgbClr val="000000"/>
            </a:solidFill>
            <a:prstDash val="solid"/>
            <a:round/>
            <a:headEnd type="none" w="sm" len="sm"/>
            <a:tailEnd type="none" w="sm" len="sm"/>
          </a:ln>
        </p:spPr>
      </p:pic>
      <p:sp>
        <p:nvSpPr>
          <p:cNvPr id="1502" name="Google Shape;1502;p194" descr="Teams should now be action planning for 1.B Teaming and 1.C team planning"/>
          <p:cNvSpPr txBox="1"/>
          <p:nvPr/>
        </p:nvSpPr>
        <p:spPr>
          <a:xfrm>
            <a:off x="3095425" y="3122150"/>
            <a:ext cx="3309000" cy="1027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CC0000"/>
                </a:solidFill>
                <a:latin typeface="Verdana"/>
                <a:ea typeface="Verdana"/>
                <a:cs typeface="Verdana"/>
                <a:sym typeface="Verdana"/>
              </a:rPr>
              <a:t>1.B Teaming </a:t>
            </a:r>
            <a:endParaRPr sz="2800" dirty="0">
              <a:solidFill>
                <a:srgbClr val="CC0000"/>
              </a:solidFill>
              <a:latin typeface="Verdana"/>
              <a:ea typeface="Verdana"/>
              <a:cs typeface="Verdana"/>
              <a:sym typeface="Verdana"/>
            </a:endParaRPr>
          </a:p>
          <a:p>
            <a:pPr marL="0" lvl="0" indent="0" algn="ctr" rtl="0">
              <a:spcBef>
                <a:spcPts val="0"/>
              </a:spcBef>
              <a:spcAft>
                <a:spcPts val="0"/>
              </a:spcAft>
              <a:buNone/>
            </a:pPr>
            <a:r>
              <a:rPr lang="en-US" sz="2800" dirty="0">
                <a:solidFill>
                  <a:srgbClr val="CC0000"/>
                </a:solidFill>
                <a:latin typeface="Verdana"/>
                <a:ea typeface="Verdana"/>
                <a:cs typeface="Verdana"/>
                <a:sym typeface="Verdana"/>
              </a:rPr>
              <a:t>1.C Planning</a:t>
            </a:r>
            <a:endParaRPr sz="2800" dirty="0">
              <a:solidFill>
                <a:srgbClr val="CC000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95"/>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sz="4000" dirty="0">
                <a:solidFill>
                  <a:srgbClr val="000000"/>
                </a:solidFill>
              </a:rPr>
              <a:t>Aligning Assessments</a:t>
            </a:r>
            <a:endParaRPr sz="4000" dirty="0">
              <a:solidFill>
                <a:srgbClr val="000000"/>
              </a:solidFill>
            </a:endParaRPr>
          </a:p>
        </p:txBody>
      </p:sp>
      <p:sp>
        <p:nvSpPr>
          <p:cNvPr id="1508" name="Google Shape;1508;p195"/>
          <p:cNvSpPr txBox="1"/>
          <p:nvPr/>
        </p:nvSpPr>
        <p:spPr>
          <a:xfrm>
            <a:off x="457200" y="1600202"/>
            <a:ext cx="8229600" cy="3326400"/>
          </a:xfrm>
          <a:prstGeom prst="rect">
            <a:avLst/>
          </a:prstGeom>
          <a:noFill/>
          <a:ln>
            <a:noFill/>
          </a:ln>
        </p:spPr>
        <p:txBody>
          <a:bodyPr spcFirstLastPara="1" wrap="square" lIns="91425" tIns="45700" rIns="91425" bIns="45700" anchor="t" anchorCtr="0">
            <a:noAutofit/>
          </a:bodyPr>
          <a:lstStyle/>
          <a:p>
            <a:pPr marL="50800" lvl="0" indent="0" algn="l" rtl="0">
              <a:spcBef>
                <a:spcPts val="0"/>
              </a:spcBef>
              <a:spcAft>
                <a:spcPts val="0"/>
              </a:spcAft>
              <a:buNone/>
            </a:pPr>
            <a:r>
              <a:rPr lang="en-US" sz="3000" dirty="0">
                <a:latin typeface="Verdana"/>
                <a:ea typeface="Verdana"/>
                <a:cs typeface="Verdana"/>
                <a:sym typeface="Verdana"/>
              </a:rPr>
              <a:t>Examine your current teaming and planning.</a:t>
            </a:r>
            <a:endParaRPr sz="3000" dirty="0">
              <a:latin typeface="Verdana"/>
              <a:ea typeface="Verdana"/>
              <a:cs typeface="Verdana"/>
              <a:sym typeface="Verdana"/>
            </a:endParaRPr>
          </a:p>
          <a:p>
            <a:pPr marL="50800" lvl="0" indent="0" algn="l" rtl="0">
              <a:spcBef>
                <a:spcPts val="0"/>
              </a:spcBef>
              <a:spcAft>
                <a:spcPts val="0"/>
              </a:spcAft>
              <a:buNone/>
            </a:pPr>
            <a:endParaRPr lang="en-US" sz="3000" b="1" dirty="0">
              <a:solidFill>
                <a:srgbClr val="006387"/>
              </a:solidFill>
              <a:latin typeface="Verdana"/>
              <a:ea typeface="Verdana"/>
              <a:cs typeface="Verdana"/>
              <a:sym typeface="Verdana"/>
            </a:endParaRPr>
          </a:p>
          <a:p>
            <a:pPr marL="50800" lvl="0" indent="0" algn="l" rtl="0">
              <a:spcBef>
                <a:spcPts val="0"/>
              </a:spcBef>
              <a:spcAft>
                <a:spcPts val="0"/>
              </a:spcAft>
              <a:buNone/>
            </a:pPr>
            <a:r>
              <a:rPr lang="en-US" sz="3000" b="1" dirty="0">
                <a:solidFill>
                  <a:schemeClr val="tx1"/>
                </a:solidFill>
                <a:latin typeface="Verdana"/>
                <a:ea typeface="Verdana"/>
                <a:cs typeface="Verdana"/>
                <a:sym typeface="Verdana"/>
              </a:rPr>
              <a:t>Identify your assessments to create an assessment inventory, create an assessment plan, and review your data audit. </a:t>
            </a:r>
            <a:r>
              <a:rPr lang="en-US" sz="3000" b="1" dirty="0">
                <a:solidFill>
                  <a:srgbClr val="006387"/>
                </a:solidFill>
                <a:latin typeface="Verdana"/>
                <a:ea typeface="Verdana"/>
                <a:cs typeface="Verdana"/>
                <a:sym typeface="Verdana"/>
              </a:rPr>
              <a:t> </a:t>
            </a:r>
            <a:endParaRPr sz="3000" b="1" dirty="0">
              <a:solidFill>
                <a:srgbClr val="006387"/>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96"/>
          <p:cNvSpPr txBox="1">
            <a:spLocks noGrp="1"/>
          </p:cNvSpPr>
          <p:nvPr>
            <p:ph type="title" idx="4294967295"/>
          </p:nvPr>
        </p:nvSpPr>
        <p:spPr>
          <a:xfrm>
            <a:off x="381000" y="149636"/>
            <a:ext cx="8686800" cy="11430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Verdana"/>
              <a:buNone/>
            </a:pPr>
            <a:r>
              <a:rPr lang="en-US" i="0" u="none" strike="noStrike" cap="none">
                <a:solidFill>
                  <a:schemeClr val="dk1"/>
                </a:solidFill>
                <a:latin typeface="Verdana"/>
                <a:ea typeface="Verdana"/>
                <a:cs typeface="Verdana"/>
                <a:sym typeface="Verdana"/>
              </a:rPr>
              <a:t>Integrating Academics &amp; Behavior</a:t>
            </a:r>
            <a:endParaRPr i="0" u="none" strike="noStrike" cap="none">
              <a:solidFill>
                <a:schemeClr val="dk1"/>
              </a:solidFill>
              <a:latin typeface="Verdana"/>
              <a:ea typeface="Verdana"/>
              <a:cs typeface="Verdana"/>
              <a:sym typeface="Verdana"/>
            </a:endParaRPr>
          </a:p>
        </p:txBody>
      </p:sp>
      <p:sp>
        <p:nvSpPr>
          <p:cNvPr id="1514" name="Google Shape;1514;p196"/>
          <p:cNvSpPr txBox="1">
            <a:spLocks noGrp="1"/>
          </p:cNvSpPr>
          <p:nvPr>
            <p:ph type="body" idx="4294967295"/>
          </p:nvPr>
        </p:nvSpPr>
        <p:spPr>
          <a:xfrm>
            <a:off x="1780532" y="1453954"/>
            <a:ext cx="5675313" cy="6778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2000" i="0" u="none" strike="noStrike" cap="none" dirty="0">
                <a:solidFill>
                  <a:schemeClr val="dk1"/>
                </a:solidFill>
                <a:latin typeface="Verdana"/>
                <a:ea typeface="Verdana"/>
                <a:cs typeface="Verdana"/>
                <a:sym typeface="Verdana"/>
              </a:rPr>
              <a:t>HOW WE DECIDE WHAT INSTRUCTION OR SUPPORTS TO GIVE STUDENTS (Tiers)</a:t>
            </a:r>
            <a:endParaRPr sz="2000" i="0" u="none" strike="noStrike" cap="none" dirty="0">
              <a:solidFill>
                <a:schemeClr val="dk1"/>
              </a:solidFill>
              <a:latin typeface="Verdana"/>
              <a:ea typeface="Verdana"/>
              <a:cs typeface="Verdana"/>
              <a:sym typeface="Verdana"/>
            </a:endParaRPr>
          </a:p>
        </p:txBody>
      </p:sp>
      <p:sp>
        <p:nvSpPr>
          <p:cNvPr id="1522" name="Google Shape;1522;p196"/>
          <p:cNvSpPr txBox="1"/>
          <p:nvPr/>
        </p:nvSpPr>
        <p:spPr>
          <a:xfrm>
            <a:off x="3805338" y="2293135"/>
            <a:ext cx="1625700" cy="99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i="0" u="none" strike="noStrike" cap="none" dirty="0">
                <a:solidFill>
                  <a:schemeClr val="tx1"/>
                </a:solidFill>
                <a:latin typeface="Verdana"/>
                <a:ea typeface="Verdana"/>
                <a:cs typeface="Verdana"/>
                <a:sym typeface="Verdana"/>
              </a:rPr>
              <a:t>Data-informed  Decision Making Process</a:t>
            </a:r>
            <a:endParaRPr sz="1800" i="0" u="none" strike="noStrike" cap="none" dirty="0">
              <a:solidFill>
                <a:schemeClr val="tx1"/>
              </a:solidFill>
              <a:latin typeface="Verdana"/>
              <a:ea typeface="Verdana"/>
              <a:cs typeface="Verdana"/>
              <a:sym typeface="Verdana"/>
            </a:endParaRPr>
          </a:p>
        </p:txBody>
      </p:sp>
      <p:sp>
        <p:nvSpPr>
          <p:cNvPr id="1520" name="Google Shape;1520;p196"/>
          <p:cNvSpPr txBox="1"/>
          <p:nvPr/>
        </p:nvSpPr>
        <p:spPr>
          <a:xfrm>
            <a:off x="3804438" y="3565009"/>
            <a:ext cx="1627500" cy="99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i="0" u="none" strike="noStrike" cap="none" dirty="0">
                <a:solidFill>
                  <a:schemeClr val="tx1"/>
                </a:solidFill>
                <a:latin typeface="Verdana"/>
                <a:ea typeface="Verdana"/>
                <a:cs typeface="Verdana"/>
                <a:sym typeface="Verdana"/>
              </a:rPr>
              <a:t>Continuum of Instruction &amp; Intervention (Tiers)</a:t>
            </a:r>
            <a:endParaRPr sz="1500" i="0" u="none" strike="noStrike" cap="none" dirty="0">
              <a:solidFill>
                <a:schemeClr val="tx1"/>
              </a:solidFill>
              <a:latin typeface="Verdana"/>
              <a:ea typeface="Verdana"/>
              <a:cs typeface="Verdana"/>
              <a:sym typeface="Verdana"/>
            </a:endParaRPr>
          </a:p>
        </p:txBody>
      </p:sp>
      <p:sp>
        <p:nvSpPr>
          <p:cNvPr id="1515" name="Google Shape;1515;p196"/>
          <p:cNvSpPr txBox="1"/>
          <p:nvPr/>
        </p:nvSpPr>
        <p:spPr>
          <a:xfrm>
            <a:off x="1708488" y="4725027"/>
            <a:ext cx="5819400" cy="99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2000" i="0" u="none" strike="noStrike" cap="none" dirty="0">
                <a:solidFill>
                  <a:schemeClr val="dk1"/>
                </a:solidFill>
                <a:latin typeface="Verdana"/>
                <a:ea typeface="Verdana"/>
                <a:cs typeface="Verdana"/>
                <a:sym typeface="Verdana"/>
              </a:rPr>
              <a:t>HOW STUDENTS RESPOND TO OUR INSTRUCTION AND RELATED SUPPORTS (Data)</a:t>
            </a:r>
            <a:endParaRPr sz="2000" i="0" u="none" strike="noStrike" cap="none" dirty="0">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8" name="Google Shape;1528;p197"/>
          <p:cNvSpPr txBox="1"/>
          <p:nvPr/>
        </p:nvSpPr>
        <p:spPr>
          <a:xfrm>
            <a:off x="722313" y="3164354"/>
            <a:ext cx="7772400" cy="64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latin typeface="Verdana"/>
                <a:ea typeface="Verdana"/>
                <a:cs typeface="Verdana"/>
                <a:sym typeface="Verdana"/>
              </a:rPr>
              <a:t>Monitoring Student Progress</a:t>
            </a:r>
            <a:endParaRPr sz="4000" dirty="0">
              <a:latin typeface="Verdana"/>
              <a:ea typeface="Verdana"/>
              <a:cs typeface="Verdana"/>
              <a:sym typeface="Verdana"/>
            </a:endParaRPr>
          </a:p>
        </p:txBody>
      </p:sp>
      <p:sp>
        <p:nvSpPr>
          <p:cNvPr id="2" name="Title 1">
            <a:extLst>
              <a:ext uri="{FF2B5EF4-FFF2-40B4-BE49-F238E27FC236}">
                <a16:creationId xmlns:a16="http://schemas.microsoft.com/office/drawing/2014/main" id="{288EAFDC-8E48-C74F-A922-69B35E0143E6}"/>
              </a:ext>
            </a:extLst>
          </p:cNvPr>
          <p:cNvSpPr>
            <a:spLocks noGrp="1"/>
          </p:cNvSpPr>
          <p:nvPr>
            <p:ph type="title"/>
          </p:nvPr>
        </p:nvSpPr>
        <p:spPr>
          <a:xfrm>
            <a:off x="722313" y="4210957"/>
            <a:ext cx="7772400" cy="1362075"/>
          </a:xfrm>
        </p:spPr>
        <p:txBody>
          <a:bodyPr/>
          <a:lstStyle/>
          <a:p>
            <a:r>
              <a:rPr lang="en-US" dirty="0">
                <a:solidFill>
                  <a:schemeClr val="tx1"/>
                </a:solidFill>
              </a:rPr>
              <a:t>ASSESSMENT INVENTORY AND PLANNING FOR STUDENT GROWTH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81"/>
          <p:cNvSpPr txBox="1">
            <a:spLocks noGrp="1"/>
          </p:cNvSpPr>
          <p:nvPr>
            <p:ph type="title"/>
          </p:nvPr>
        </p:nvSpPr>
        <p:spPr>
          <a:xfrm>
            <a:off x="228601" y="457201"/>
            <a:ext cx="8686799"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dirty="0">
                <a:solidFill>
                  <a:srgbClr val="000000"/>
                </a:solidFill>
              </a:rPr>
              <a:t>Your Strand 2 Team</a:t>
            </a:r>
            <a:endParaRPr dirty="0">
              <a:solidFill>
                <a:srgbClr val="000000"/>
              </a:solidFill>
            </a:endParaRPr>
          </a:p>
        </p:txBody>
      </p:sp>
      <p:sp>
        <p:nvSpPr>
          <p:cNvPr id="1381" name="Google Shape;1381;p181"/>
          <p:cNvSpPr txBox="1"/>
          <p:nvPr/>
        </p:nvSpPr>
        <p:spPr>
          <a:xfrm>
            <a:off x="457201" y="1600201"/>
            <a:ext cx="8229600" cy="4572000"/>
          </a:xfrm>
          <a:prstGeom prst="rect">
            <a:avLst/>
          </a:prstGeom>
          <a:noFill/>
          <a:ln>
            <a:noFill/>
          </a:ln>
        </p:spPr>
        <p:txBody>
          <a:bodyPr spcFirstLastPara="1" wrap="square" lIns="91425" tIns="45700" rIns="91425" bIns="45700" anchor="ctr" anchorCtr="0">
            <a:noAutofit/>
          </a:bodyPr>
          <a:lstStyle/>
          <a:p>
            <a:pPr marL="0" lvl="0" indent="0" algn="ctr" rtl="0">
              <a:spcBef>
                <a:spcPts val="640"/>
              </a:spcBef>
              <a:spcAft>
                <a:spcPts val="0"/>
              </a:spcAft>
              <a:buNone/>
            </a:pPr>
            <a:r>
              <a:rPr lang="en-US" sz="3200" dirty="0">
                <a:latin typeface="Verdana"/>
                <a:ea typeface="Verdana"/>
                <a:cs typeface="Verdana"/>
                <a:sym typeface="Verdana"/>
              </a:rPr>
              <a:t>Mike </a:t>
            </a:r>
            <a:r>
              <a:rPr lang="en-US" sz="3200" dirty="0" err="1">
                <a:latin typeface="Verdana"/>
                <a:ea typeface="Verdana"/>
                <a:cs typeface="Verdana"/>
                <a:sym typeface="Verdana"/>
              </a:rPr>
              <a:t>Crusco</a:t>
            </a:r>
            <a:r>
              <a:rPr lang="en-US" sz="3200" dirty="0">
                <a:latin typeface="Verdana"/>
                <a:ea typeface="Verdana"/>
                <a:cs typeface="Verdana"/>
                <a:sym typeface="Verdana"/>
              </a:rPr>
              <a:t>, RIC</a:t>
            </a:r>
            <a:endParaRPr sz="3200" dirty="0">
              <a:latin typeface="Verdana"/>
              <a:ea typeface="Verdana"/>
              <a:cs typeface="Verdana"/>
              <a:sym typeface="Verdana"/>
            </a:endParaRPr>
          </a:p>
          <a:p>
            <a:pPr marL="0" lvl="0" indent="0" algn="ctr" rtl="0">
              <a:spcBef>
                <a:spcPts val="640"/>
              </a:spcBef>
              <a:spcAft>
                <a:spcPts val="0"/>
              </a:spcAft>
              <a:buNone/>
            </a:pPr>
            <a:r>
              <a:rPr lang="en-US" sz="3200" dirty="0">
                <a:latin typeface="Verdana"/>
                <a:ea typeface="Verdana"/>
                <a:cs typeface="Verdana"/>
                <a:sym typeface="Verdana"/>
              </a:rPr>
              <a:t>Chris Frawley, TTAC @ VCU</a:t>
            </a:r>
            <a:endParaRPr sz="3200" dirty="0">
              <a:latin typeface="Verdana"/>
              <a:ea typeface="Verdana"/>
              <a:cs typeface="Verdana"/>
              <a:sym typeface="Verdana"/>
            </a:endParaRPr>
          </a:p>
          <a:p>
            <a:pPr marL="0" lvl="0" indent="0" algn="ctr" rtl="0">
              <a:spcBef>
                <a:spcPts val="640"/>
              </a:spcBef>
              <a:spcAft>
                <a:spcPts val="0"/>
              </a:spcAft>
              <a:buNone/>
            </a:pPr>
            <a:r>
              <a:rPr lang="en-US" sz="3200" dirty="0">
                <a:latin typeface="Verdana"/>
                <a:ea typeface="Verdana"/>
                <a:cs typeface="Verdana"/>
                <a:sym typeface="Verdana"/>
              </a:rPr>
              <a:t>Sandy Hart, RIC</a:t>
            </a:r>
            <a:endParaRPr sz="3200" dirty="0">
              <a:latin typeface="Verdana"/>
              <a:ea typeface="Verdana"/>
              <a:cs typeface="Verdana"/>
              <a:sym typeface="Verdana"/>
            </a:endParaRPr>
          </a:p>
          <a:p>
            <a:pPr marL="0" lvl="0" indent="0" algn="ctr" rtl="0">
              <a:spcBef>
                <a:spcPts val="640"/>
              </a:spcBef>
              <a:spcAft>
                <a:spcPts val="0"/>
              </a:spcAft>
              <a:buNone/>
            </a:pPr>
            <a:r>
              <a:rPr lang="en-US" sz="3200" dirty="0">
                <a:latin typeface="Verdana"/>
                <a:ea typeface="Verdana"/>
                <a:cs typeface="Verdana"/>
                <a:sym typeface="Verdana"/>
              </a:rPr>
              <a:t>Wanda Vaughan, RIC</a:t>
            </a:r>
            <a:endParaRPr sz="3200" dirty="0">
              <a:latin typeface="Verdana"/>
              <a:ea typeface="Verdana"/>
              <a:cs typeface="Verdana"/>
              <a:sym typeface="Verdana"/>
            </a:endParaRPr>
          </a:p>
          <a:p>
            <a:pPr marL="0" lvl="0" indent="0" algn="ctr" rtl="0">
              <a:spcBef>
                <a:spcPts val="640"/>
              </a:spcBef>
              <a:spcAft>
                <a:spcPts val="0"/>
              </a:spcAft>
              <a:buNone/>
            </a:pPr>
            <a:endParaRPr sz="3200" dirty="0">
              <a:solidFill>
                <a:srgbClr val="006387"/>
              </a:solidFill>
              <a:latin typeface="Verdana"/>
              <a:ea typeface="Verdana"/>
              <a:cs typeface="Verdana"/>
              <a:sym typeface="Verdana"/>
            </a:endParaRPr>
          </a:p>
          <a:p>
            <a:pPr marL="0" lvl="0" indent="0" algn="ctr" rtl="0">
              <a:spcBef>
                <a:spcPts val="640"/>
              </a:spcBef>
              <a:spcAft>
                <a:spcPts val="0"/>
              </a:spcAft>
              <a:buNone/>
            </a:pPr>
            <a:endParaRPr sz="3200" dirty="0">
              <a:solidFill>
                <a:srgbClr val="006387"/>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198"/>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a:solidFill>
                  <a:srgbClr val="000000"/>
                </a:solidFill>
              </a:rPr>
              <a:t>Implementation Matrix 5.A</a:t>
            </a:r>
            <a:endParaRPr>
              <a:solidFill>
                <a:srgbClr val="000000"/>
              </a:solidFill>
            </a:endParaRPr>
          </a:p>
        </p:txBody>
      </p:sp>
      <p:pic>
        <p:nvPicPr>
          <p:cNvPr id="1534" name="Google Shape;1534;p198" descr="Participants should turn their attention to 5A. This is about assessment mapping for student growth. Assessment mapping determines the varied assessments that measure student outcomes. " title="Component 5 Monitoring Student Progress"/>
          <p:cNvPicPr preferRelativeResize="0"/>
          <p:nvPr/>
        </p:nvPicPr>
        <p:blipFill rotWithShape="1">
          <a:blip r:embed="rId3">
            <a:alphaModFix/>
          </a:blip>
          <a:srcRect l="2495" t="9376" r="3333" b="9368"/>
          <a:stretch/>
        </p:blipFill>
        <p:spPr>
          <a:xfrm>
            <a:off x="574412" y="1449912"/>
            <a:ext cx="7995173" cy="48648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199"/>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Deliberate and Purposeful Assessment</a:t>
            </a:r>
            <a:endParaRPr dirty="0">
              <a:solidFill>
                <a:srgbClr val="000000"/>
              </a:solidFill>
            </a:endParaRPr>
          </a:p>
        </p:txBody>
      </p:sp>
      <p:sp>
        <p:nvSpPr>
          <p:cNvPr id="1541" name="Google Shape;1541;p199"/>
          <p:cNvSpPr txBox="1"/>
          <p:nvPr/>
        </p:nvSpPr>
        <p:spPr>
          <a:xfrm>
            <a:off x="336449" y="1485900"/>
            <a:ext cx="8471100" cy="4546200"/>
          </a:xfrm>
          <a:prstGeom prst="rect">
            <a:avLst/>
          </a:prstGeom>
          <a:noFill/>
          <a:ln>
            <a:noFill/>
          </a:ln>
        </p:spPr>
        <p:txBody>
          <a:bodyPr spcFirstLastPara="1" wrap="square" lIns="91425" tIns="45700" rIns="91425" bIns="45700" anchor="t" anchorCtr="0">
            <a:noAutofit/>
          </a:bodyPr>
          <a:lstStyle/>
          <a:p>
            <a:pPr marL="685800" marR="0" lvl="1" indent="-336550" algn="l" rtl="0">
              <a:spcBef>
                <a:spcPts val="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Provide timely, actionable feedback</a:t>
            </a:r>
            <a:endParaRPr dirty="0">
              <a:latin typeface="Verdana"/>
              <a:ea typeface="Verdana"/>
              <a:cs typeface="Verdana"/>
              <a:sym typeface="Verdana"/>
            </a:endParaRPr>
          </a:p>
          <a:p>
            <a:pPr marL="685800" marR="0" lvl="1" indent="-336550" algn="l" rtl="0">
              <a:spcBef>
                <a:spcPts val="60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Embedded in instruction</a:t>
            </a:r>
            <a:endParaRPr dirty="0">
              <a:latin typeface="Verdana"/>
              <a:ea typeface="Verdana"/>
              <a:cs typeface="Verdana"/>
              <a:sym typeface="Verdana"/>
            </a:endParaRPr>
          </a:p>
          <a:p>
            <a:pPr marL="685800" marR="0" lvl="1" indent="-336550" algn="l" rtl="0">
              <a:spcBef>
                <a:spcPts val="60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Aligned to standards and learning goals </a:t>
            </a:r>
            <a:endParaRPr dirty="0">
              <a:latin typeface="Verdana"/>
              <a:ea typeface="Verdana"/>
              <a:cs typeface="Verdana"/>
              <a:sym typeface="Verdana"/>
            </a:endParaRPr>
          </a:p>
          <a:p>
            <a:pPr marL="685800" marR="0" lvl="1" indent="-336550" algn="l" rtl="0">
              <a:spcBef>
                <a:spcPts val="60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Elicit student demonstration of complex knowledge</a:t>
            </a:r>
            <a:endParaRPr dirty="0">
              <a:latin typeface="Verdana"/>
              <a:ea typeface="Verdana"/>
              <a:cs typeface="Verdana"/>
              <a:sym typeface="Verdana"/>
            </a:endParaRPr>
          </a:p>
          <a:p>
            <a:pPr marL="685800" marR="0" lvl="1" indent="-336550" algn="l" rtl="0">
              <a:spcBef>
                <a:spcPts val="60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Accurately measure student achievement</a:t>
            </a:r>
            <a:endParaRPr dirty="0">
              <a:latin typeface="Verdana"/>
              <a:ea typeface="Verdana"/>
              <a:cs typeface="Verdana"/>
              <a:sym typeface="Verdana"/>
            </a:endParaRPr>
          </a:p>
          <a:p>
            <a:pPr marL="685800" marR="0" lvl="1" indent="-336550" algn="l" rtl="0">
              <a:spcBef>
                <a:spcPts val="60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Equitable – accessible and fair</a:t>
            </a:r>
            <a:endParaRPr dirty="0">
              <a:latin typeface="Verdana"/>
              <a:ea typeface="Verdana"/>
              <a:cs typeface="Verdana"/>
              <a:sym typeface="Verdana"/>
            </a:endParaRPr>
          </a:p>
          <a:p>
            <a:pPr marL="685800" marR="0" lvl="1" indent="-336550" algn="l" rtl="0">
              <a:spcBef>
                <a:spcPts val="60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Transparent – to students and parents</a:t>
            </a:r>
            <a:endParaRPr dirty="0">
              <a:latin typeface="Verdana"/>
              <a:ea typeface="Verdana"/>
              <a:cs typeface="Verdana"/>
              <a:sym typeface="Verdana"/>
            </a:endParaRPr>
          </a:p>
          <a:p>
            <a:pPr marL="685800" marR="0" lvl="1" indent="-336550" algn="l" rtl="0">
              <a:spcBef>
                <a:spcPts val="600"/>
              </a:spcBef>
              <a:spcAft>
                <a:spcPts val="0"/>
              </a:spcAft>
              <a:buClr>
                <a:srgbClr val="244061"/>
              </a:buClr>
              <a:buSzPts val="2800"/>
              <a:buFont typeface="Verdana"/>
              <a:buChar char="•"/>
            </a:pPr>
            <a:r>
              <a:rPr lang="en-US" sz="2800" i="0" u="none" strike="noStrike" cap="none" dirty="0">
                <a:solidFill>
                  <a:srgbClr val="000000"/>
                </a:solidFill>
                <a:latin typeface="Verdana"/>
                <a:ea typeface="Verdana"/>
                <a:cs typeface="Verdana"/>
                <a:sym typeface="Verdana"/>
              </a:rPr>
              <a:t>Multiple measures used</a:t>
            </a:r>
            <a:endParaRPr dirty="0">
              <a:latin typeface="Verdana"/>
              <a:ea typeface="Verdana"/>
              <a:cs typeface="Verdana"/>
              <a:sym typeface="Verdana"/>
            </a:endParaRPr>
          </a:p>
          <a:p>
            <a:pPr marL="349250" marR="0" lvl="1" indent="0" algn="l" rtl="0">
              <a:spcBef>
                <a:spcPts val="600"/>
              </a:spcBef>
              <a:spcAft>
                <a:spcPts val="0"/>
              </a:spcAft>
              <a:buClr>
                <a:srgbClr val="244061"/>
              </a:buClr>
              <a:buSzPts val="2800"/>
              <a:buFont typeface="Noto Sans Symbols"/>
              <a:buNone/>
            </a:pPr>
            <a:r>
              <a:rPr lang="en-US" sz="2800" i="0" u="none" strike="noStrike" cap="none" dirty="0">
                <a:solidFill>
                  <a:srgbClr val="000000"/>
                </a:solidFill>
                <a:latin typeface="Verdana"/>
                <a:ea typeface="Verdana"/>
                <a:cs typeface="Verdana"/>
                <a:sym typeface="Verdana"/>
              </a:rPr>
              <a:t> </a:t>
            </a:r>
            <a:endParaRPr sz="2400" dirty="0">
              <a:latin typeface="Verdana"/>
              <a:ea typeface="Verdana"/>
              <a:cs typeface="Verdana"/>
              <a:sym typeface="Verdana"/>
            </a:endParaRPr>
          </a:p>
          <a:p>
            <a:pPr marL="685800" marR="0" lvl="1" indent="-158750" algn="l" rtl="0">
              <a:spcBef>
                <a:spcPts val="600"/>
              </a:spcBef>
              <a:spcAft>
                <a:spcPts val="0"/>
              </a:spcAft>
              <a:buClr>
                <a:srgbClr val="244061"/>
              </a:buClr>
              <a:buSzPts val="2800"/>
              <a:buFont typeface="Noto Sans Symbols"/>
              <a:buNone/>
            </a:pPr>
            <a:endParaRPr sz="2800" i="0" u="none" strike="noStrike" cap="none" dirty="0">
              <a:solidFill>
                <a:srgbClr val="000000"/>
              </a:solidFill>
              <a:latin typeface="Verdana"/>
              <a:ea typeface="Verdana"/>
              <a:cs typeface="Verdana"/>
              <a:sym typeface="Verdana"/>
            </a:endParaRPr>
          </a:p>
          <a:p>
            <a:pPr marL="685800" marR="0" lvl="1" indent="-158750" algn="l" rtl="0">
              <a:spcBef>
                <a:spcPts val="600"/>
              </a:spcBef>
              <a:spcAft>
                <a:spcPts val="0"/>
              </a:spcAft>
              <a:buClr>
                <a:srgbClr val="244061"/>
              </a:buClr>
              <a:buSzPts val="2800"/>
              <a:buFont typeface="Noto Sans Symbols"/>
              <a:buNone/>
            </a:pPr>
            <a:endParaRPr sz="2800" i="0" u="none" strike="noStrike" cap="none" dirty="0">
              <a:solidFill>
                <a:srgbClr val="000000"/>
              </a:solidFill>
              <a:latin typeface="Verdana"/>
              <a:ea typeface="Verdana"/>
              <a:cs typeface="Verdana"/>
              <a:sym typeface="Verdana"/>
            </a:endParaRPr>
          </a:p>
          <a:p>
            <a:pPr marL="0" marR="0" lvl="0" indent="0" algn="l" rtl="0">
              <a:spcBef>
                <a:spcPts val="2000"/>
              </a:spcBef>
              <a:spcAft>
                <a:spcPts val="0"/>
              </a:spcAft>
              <a:buClr>
                <a:srgbClr val="4F81BD"/>
              </a:buClr>
              <a:buSzPts val="3200"/>
              <a:buFont typeface="Arial"/>
              <a:buNone/>
            </a:pPr>
            <a:endParaRPr sz="3200" i="0" u="none" strike="noStrike" cap="none" dirty="0">
              <a:solidFill>
                <a:srgbClr val="000000"/>
              </a:solidFill>
              <a:latin typeface="Verdana"/>
              <a:ea typeface="Verdana"/>
              <a:cs typeface="Verdana"/>
              <a:sym typeface="Verdana"/>
            </a:endParaRPr>
          </a:p>
        </p:txBody>
      </p:sp>
      <p:sp>
        <p:nvSpPr>
          <p:cNvPr id="1542" name="Google Shape;1542;p199"/>
          <p:cNvSpPr txBox="1"/>
          <p:nvPr/>
        </p:nvSpPr>
        <p:spPr>
          <a:xfrm>
            <a:off x="228600" y="6032100"/>
            <a:ext cx="84159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dirty="0">
                <a:solidFill>
                  <a:srgbClr val="006387"/>
                </a:solidFill>
                <a:latin typeface="Verdana"/>
                <a:ea typeface="Verdana"/>
                <a:cs typeface="Verdana"/>
                <a:sym typeface="Verdana"/>
              </a:rPr>
              <a:t>Source: VDOE Supporting Instruction and Deeper Learning through Balanced Assessment Institute, June 2019</a:t>
            </a:r>
            <a:endParaRPr sz="2000" i="1" dirty="0">
              <a:solidFill>
                <a:srgbClr val="006387"/>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200"/>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Types of Assessment </a:t>
            </a:r>
            <a:endParaRPr>
              <a:solidFill>
                <a:srgbClr val="000000"/>
              </a:solidFill>
            </a:endParaRPr>
          </a:p>
        </p:txBody>
      </p:sp>
      <p:sp>
        <p:nvSpPr>
          <p:cNvPr id="1548" name="Google Shape;1548;p200"/>
          <p:cNvSpPr txBox="1"/>
          <p:nvPr/>
        </p:nvSpPr>
        <p:spPr>
          <a:xfrm>
            <a:off x="354805" y="1671412"/>
            <a:ext cx="8204100" cy="3727525"/>
          </a:xfrm>
          <a:prstGeom prst="rect">
            <a:avLst/>
          </a:prstGeom>
          <a:noFill/>
          <a:ln>
            <a:noFill/>
          </a:ln>
        </p:spPr>
        <p:txBody>
          <a:bodyPr spcFirstLastPara="1" wrap="square" lIns="91425" tIns="45700" rIns="91425" bIns="45700" anchor="t" anchorCtr="0">
            <a:noAutofit/>
          </a:bodyPr>
          <a:lstStyle/>
          <a:p>
            <a:pPr marL="685800" marR="0" lvl="1" indent="-336550" algn="l" rtl="0">
              <a:spcBef>
                <a:spcPts val="0"/>
              </a:spcBef>
              <a:spcAft>
                <a:spcPts val="0"/>
              </a:spcAft>
              <a:buClr>
                <a:srgbClr val="244061"/>
              </a:buClr>
              <a:buSzPts val="3200"/>
              <a:buFont typeface="Verdana"/>
              <a:buChar char="•"/>
            </a:pPr>
            <a:r>
              <a:rPr lang="en-US" sz="3200" i="0" u="none" strike="noStrike" cap="none" dirty="0">
                <a:solidFill>
                  <a:schemeClr val="tx1"/>
                </a:solidFill>
                <a:latin typeface="Verdana"/>
                <a:ea typeface="Verdana"/>
                <a:cs typeface="Verdana"/>
                <a:sym typeface="Verdana"/>
              </a:rPr>
              <a:t>Diagnostic </a:t>
            </a:r>
            <a:r>
              <a:rPr lang="en-US" sz="3200" dirty="0">
                <a:solidFill>
                  <a:schemeClr val="tx1"/>
                </a:solidFill>
                <a:latin typeface="Verdana"/>
                <a:ea typeface="Verdana"/>
                <a:cs typeface="Verdana"/>
                <a:sym typeface="Verdana"/>
              </a:rPr>
              <a:t>a</a:t>
            </a:r>
            <a:r>
              <a:rPr lang="en-US" sz="3200" i="0" u="none" strike="noStrike" cap="none" dirty="0">
                <a:solidFill>
                  <a:schemeClr val="tx1"/>
                </a:solidFill>
                <a:latin typeface="Verdana"/>
                <a:ea typeface="Verdana"/>
                <a:cs typeface="Verdana"/>
                <a:sym typeface="Verdana"/>
              </a:rPr>
              <a:t>ssessment</a:t>
            </a:r>
            <a:endParaRPr sz="3200" dirty="0">
              <a:solidFill>
                <a:schemeClr val="tx1"/>
              </a:solidFill>
              <a:latin typeface="Verdana"/>
              <a:ea typeface="Verdana"/>
              <a:cs typeface="Verdana"/>
              <a:sym typeface="Verdana"/>
            </a:endParaRPr>
          </a:p>
          <a:p>
            <a:pPr marL="0" marR="0" lvl="0" indent="0" algn="l" rtl="0">
              <a:spcBef>
                <a:spcPts val="0"/>
              </a:spcBef>
              <a:spcAft>
                <a:spcPts val="1200"/>
              </a:spcAft>
              <a:buNone/>
            </a:pPr>
            <a:r>
              <a:rPr lang="en-US" sz="3200" dirty="0">
                <a:solidFill>
                  <a:schemeClr val="tx1"/>
                </a:solidFill>
                <a:latin typeface="Verdana"/>
                <a:ea typeface="Verdana"/>
                <a:cs typeface="Verdana"/>
                <a:sym typeface="Verdana"/>
              </a:rPr>
              <a:t>		</a:t>
            </a:r>
            <a:r>
              <a:rPr lang="en-US" sz="3200" i="1" dirty="0">
                <a:solidFill>
                  <a:schemeClr val="tx1"/>
                </a:solidFill>
                <a:latin typeface="Verdana"/>
                <a:ea typeface="Verdana"/>
                <a:cs typeface="Verdana"/>
                <a:sym typeface="Verdana"/>
              </a:rPr>
              <a:t>Assessment before learning</a:t>
            </a:r>
            <a:endParaRPr sz="3200" i="1" dirty="0">
              <a:solidFill>
                <a:schemeClr val="tx1"/>
              </a:solidFill>
              <a:latin typeface="Verdana"/>
              <a:ea typeface="Verdana"/>
              <a:cs typeface="Verdana"/>
              <a:sym typeface="Verdana"/>
            </a:endParaRPr>
          </a:p>
          <a:p>
            <a:pPr marL="685800" marR="0" lvl="1" indent="-336550" algn="l" rtl="0">
              <a:spcBef>
                <a:spcPts val="600"/>
              </a:spcBef>
              <a:spcAft>
                <a:spcPts val="0"/>
              </a:spcAft>
              <a:buClr>
                <a:srgbClr val="244061"/>
              </a:buClr>
              <a:buSzPts val="3200"/>
              <a:buFont typeface="Verdana"/>
              <a:buChar char="•"/>
            </a:pPr>
            <a:r>
              <a:rPr lang="en-US" sz="3200" i="0" u="none" strike="noStrike" cap="none" dirty="0" smtClean="0">
                <a:solidFill>
                  <a:schemeClr val="tx1"/>
                </a:solidFill>
                <a:latin typeface="Verdana"/>
                <a:ea typeface="Verdana"/>
                <a:cs typeface="Verdana"/>
                <a:sym typeface="Verdana"/>
              </a:rPr>
              <a:t>Formative </a:t>
            </a:r>
            <a:r>
              <a:rPr lang="en-US" sz="3200" dirty="0">
                <a:solidFill>
                  <a:schemeClr val="tx1"/>
                </a:solidFill>
                <a:latin typeface="Verdana"/>
                <a:ea typeface="Verdana"/>
                <a:cs typeface="Verdana"/>
                <a:sym typeface="Verdana"/>
              </a:rPr>
              <a:t>a</a:t>
            </a:r>
            <a:r>
              <a:rPr lang="en-US" sz="3200" i="0" u="none" strike="noStrike" cap="none" dirty="0">
                <a:solidFill>
                  <a:schemeClr val="tx1"/>
                </a:solidFill>
                <a:latin typeface="Verdana"/>
                <a:ea typeface="Verdana"/>
                <a:cs typeface="Verdana"/>
                <a:sym typeface="Verdana"/>
              </a:rPr>
              <a:t>ssessment</a:t>
            </a:r>
            <a:endParaRPr sz="3200" i="0" u="none" strike="noStrike" cap="none" dirty="0">
              <a:solidFill>
                <a:schemeClr val="tx1"/>
              </a:solidFill>
              <a:latin typeface="Verdana"/>
              <a:ea typeface="Verdana"/>
              <a:cs typeface="Verdana"/>
              <a:sym typeface="Verdana"/>
            </a:endParaRPr>
          </a:p>
          <a:p>
            <a:pPr>
              <a:spcAft>
                <a:spcPts val="1200"/>
              </a:spcAft>
            </a:pPr>
            <a:r>
              <a:rPr lang="en-US" sz="3200" dirty="0">
                <a:solidFill>
                  <a:schemeClr val="tx1"/>
                </a:solidFill>
                <a:latin typeface="Verdana"/>
                <a:ea typeface="Verdana"/>
                <a:cs typeface="Verdana"/>
                <a:sym typeface="Verdana"/>
              </a:rPr>
              <a:t>		</a:t>
            </a:r>
            <a:r>
              <a:rPr lang="en-US" sz="3200" i="1" dirty="0">
                <a:solidFill>
                  <a:schemeClr val="tx1"/>
                </a:solidFill>
                <a:latin typeface="Verdana"/>
                <a:ea typeface="Verdana"/>
                <a:cs typeface="Verdana"/>
                <a:sym typeface="Verdana"/>
              </a:rPr>
              <a:t>Assessment for learning</a:t>
            </a:r>
            <a:endParaRPr sz="3200" i="1" dirty="0">
              <a:solidFill>
                <a:schemeClr val="tx1"/>
              </a:solidFill>
              <a:latin typeface="Verdana"/>
              <a:ea typeface="Verdana"/>
              <a:cs typeface="Verdana"/>
              <a:sym typeface="Verdana"/>
            </a:endParaRPr>
          </a:p>
          <a:p>
            <a:pPr marL="685800" marR="0" lvl="1" indent="-336550" algn="l" rtl="0">
              <a:spcBef>
                <a:spcPts val="600"/>
              </a:spcBef>
              <a:spcAft>
                <a:spcPts val="0"/>
              </a:spcAft>
              <a:buClr>
                <a:srgbClr val="244061"/>
              </a:buClr>
              <a:buSzPts val="3200"/>
              <a:buFont typeface="Verdana"/>
              <a:buChar char="•"/>
            </a:pPr>
            <a:r>
              <a:rPr lang="en-US" sz="3200" i="0" u="none" strike="noStrike" cap="none" dirty="0" smtClean="0">
                <a:solidFill>
                  <a:schemeClr val="tx1"/>
                </a:solidFill>
                <a:latin typeface="Verdana"/>
                <a:ea typeface="Verdana"/>
                <a:cs typeface="Verdana"/>
                <a:sym typeface="Verdana"/>
              </a:rPr>
              <a:t>Summative </a:t>
            </a:r>
            <a:r>
              <a:rPr lang="en-US" sz="3200" dirty="0">
                <a:solidFill>
                  <a:schemeClr val="tx1"/>
                </a:solidFill>
                <a:latin typeface="Verdana"/>
                <a:ea typeface="Verdana"/>
                <a:cs typeface="Verdana"/>
                <a:sym typeface="Verdana"/>
              </a:rPr>
              <a:t>a</a:t>
            </a:r>
            <a:r>
              <a:rPr lang="en-US" sz="3200" i="0" u="none" strike="noStrike" cap="none" dirty="0">
                <a:solidFill>
                  <a:schemeClr val="tx1"/>
                </a:solidFill>
                <a:latin typeface="Verdana"/>
                <a:ea typeface="Verdana"/>
                <a:cs typeface="Verdana"/>
                <a:sym typeface="Verdana"/>
              </a:rPr>
              <a:t>ssessment</a:t>
            </a:r>
            <a:endParaRPr sz="3200" i="0" u="none" strike="noStrike" cap="none" dirty="0">
              <a:solidFill>
                <a:schemeClr val="tx1"/>
              </a:solidFill>
              <a:latin typeface="Verdana"/>
              <a:ea typeface="Verdana"/>
              <a:cs typeface="Verdana"/>
              <a:sym typeface="Verdana"/>
            </a:endParaRPr>
          </a:p>
          <a:p>
            <a:pPr>
              <a:spcAft>
                <a:spcPts val="1200"/>
              </a:spcAft>
            </a:pPr>
            <a:r>
              <a:rPr lang="en-US" sz="3200" dirty="0">
                <a:solidFill>
                  <a:schemeClr val="tx1"/>
                </a:solidFill>
                <a:latin typeface="Verdana"/>
                <a:ea typeface="Verdana"/>
                <a:cs typeface="Verdana"/>
                <a:sym typeface="Verdana"/>
              </a:rPr>
              <a:t>		</a:t>
            </a:r>
            <a:r>
              <a:rPr lang="en-US" sz="3200" i="1" dirty="0">
                <a:solidFill>
                  <a:schemeClr val="tx1"/>
                </a:solidFill>
                <a:latin typeface="Verdana"/>
                <a:ea typeface="Verdana"/>
                <a:cs typeface="Verdana"/>
                <a:sym typeface="Verdana"/>
              </a:rPr>
              <a:t>Assessment of learning</a:t>
            </a:r>
            <a:endParaRPr sz="3200" i="1" dirty="0">
              <a:solidFill>
                <a:schemeClr val="tx1"/>
              </a:solidFill>
              <a:latin typeface="Verdana"/>
              <a:ea typeface="Verdana"/>
              <a:cs typeface="Verdana"/>
              <a:sym typeface="Verdana"/>
            </a:endParaRPr>
          </a:p>
          <a:p>
            <a:pPr marL="349250" marR="0" lvl="1" indent="0" algn="l" rtl="0">
              <a:spcBef>
                <a:spcPts val="600"/>
              </a:spcBef>
              <a:spcAft>
                <a:spcPts val="0"/>
              </a:spcAft>
              <a:buClr>
                <a:srgbClr val="244061"/>
              </a:buClr>
              <a:buSzPts val="2800"/>
              <a:buFont typeface="Noto Sans Symbols"/>
              <a:buNone/>
            </a:pPr>
            <a:r>
              <a:rPr lang="en-US" sz="2800" i="0" u="none" strike="noStrike" cap="none" dirty="0">
                <a:solidFill>
                  <a:schemeClr val="tx1"/>
                </a:solidFill>
                <a:latin typeface="Verdana"/>
                <a:ea typeface="Verdana"/>
                <a:cs typeface="Verdana"/>
                <a:sym typeface="Verdana"/>
              </a:rPr>
              <a:t> </a:t>
            </a:r>
            <a:endParaRPr dirty="0">
              <a:solidFill>
                <a:schemeClr val="tx1"/>
              </a:solidFill>
              <a:latin typeface="Verdana"/>
              <a:ea typeface="Verdana"/>
              <a:cs typeface="Verdana"/>
              <a:sym typeface="Verdana"/>
            </a:endParaRPr>
          </a:p>
          <a:p>
            <a:pPr marL="685800" marR="0" lvl="1" indent="-158750" algn="l" rtl="0">
              <a:spcBef>
                <a:spcPts val="600"/>
              </a:spcBef>
              <a:spcAft>
                <a:spcPts val="0"/>
              </a:spcAft>
              <a:buClr>
                <a:srgbClr val="244061"/>
              </a:buClr>
              <a:buSzPts val="2800"/>
              <a:buFont typeface="Arial"/>
              <a:buNone/>
            </a:pPr>
            <a:endParaRPr sz="2800" dirty="0">
              <a:solidFill>
                <a:schemeClr val="tx1"/>
              </a:solidFill>
              <a:latin typeface="Verdana"/>
              <a:ea typeface="Verdana"/>
              <a:cs typeface="Verdana"/>
              <a:sym typeface="Verdana"/>
            </a:endParaRPr>
          </a:p>
          <a:p>
            <a:pPr marL="685800" marR="0" lvl="1" indent="-158750" algn="l" rtl="0">
              <a:spcBef>
                <a:spcPts val="600"/>
              </a:spcBef>
              <a:spcAft>
                <a:spcPts val="0"/>
              </a:spcAft>
              <a:buClr>
                <a:srgbClr val="244061"/>
              </a:buClr>
              <a:buSzPts val="2800"/>
              <a:buFont typeface="Arial"/>
              <a:buNone/>
            </a:pPr>
            <a:endParaRPr sz="2800" i="0" u="none" strike="noStrike" cap="none" dirty="0">
              <a:solidFill>
                <a:schemeClr val="tx1"/>
              </a:solidFill>
              <a:latin typeface="Verdana"/>
              <a:ea typeface="Verdana"/>
              <a:cs typeface="Verdana"/>
              <a:sym typeface="Verdana"/>
            </a:endParaRPr>
          </a:p>
          <a:p>
            <a:pPr marL="457200" marR="0" lvl="0" indent="-254000" algn="l" rtl="0">
              <a:spcBef>
                <a:spcPts val="2000"/>
              </a:spcBef>
              <a:spcAft>
                <a:spcPts val="0"/>
              </a:spcAft>
              <a:buClr>
                <a:srgbClr val="4F81BD"/>
              </a:buClr>
              <a:buSzPts val="3200"/>
              <a:buFont typeface="Arial"/>
              <a:buNone/>
            </a:pPr>
            <a:endParaRPr sz="3200" i="0" u="none" strike="noStrike" cap="none" dirty="0">
              <a:solidFill>
                <a:schemeClr val="tx1"/>
              </a:solidFill>
              <a:latin typeface="Verdana"/>
              <a:ea typeface="Verdana"/>
              <a:cs typeface="Verdana"/>
              <a:sym typeface="Verdana"/>
            </a:endParaRPr>
          </a:p>
        </p:txBody>
      </p:sp>
      <p:sp>
        <p:nvSpPr>
          <p:cNvPr id="1549" name="Google Shape;1549;p200"/>
          <p:cNvSpPr txBox="1"/>
          <p:nvPr/>
        </p:nvSpPr>
        <p:spPr>
          <a:xfrm>
            <a:off x="354805" y="5398937"/>
            <a:ext cx="84159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dirty="0">
                <a:solidFill>
                  <a:schemeClr val="tx1"/>
                </a:solidFill>
                <a:latin typeface="Verdana"/>
                <a:ea typeface="Verdana"/>
                <a:cs typeface="Verdana"/>
                <a:sym typeface="Verdana"/>
              </a:rPr>
              <a:t>Source: VDOE Supporting Instruction and Deeper Learning through Balanced Assessment Institute, June 2019</a:t>
            </a:r>
            <a:endParaRPr sz="2000" i="1" dirty="0">
              <a:solidFill>
                <a:schemeClr val="tx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201"/>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Assessment Grain Size</a:t>
            </a:r>
            <a:endParaRPr dirty="0">
              <a:solidFill>
                <a:srgbClr val="000000"/>
              </a:solidFill>
            </a:endParaRPr>
          </a:p>
        </p:txBody>
      </p:sp>
      <p:pic>
        <p:nvPicPr>
          <p:cNvPr id="1556" name="Google Shape;1556;p201" descr="Image depicts grain size moving from smaller, minute-by-minute assessments that are formative to larger annual assessments that are summative. Progression shown, from left to right, includes minute-by-minute, daily, weekly, unit, quarterly, and yearly. Progression also indicates diagnostic as a beginning point followed by formative throughout, with summative at the end."/>
          <p:cNvPicPr preferRelativeResize="0"/>
          <p:nvPr/>
        </p:nvPicPr>
        <p:blipFill rotWithShape="1">
          <a:blip r:embed="rId3">
            <a:alphaModFix/>
          </a:blip>
          <a:srcRect/>
          <a:stretch/>
        </p:blipFill>
        <p:spPr>
          <a:xfrm>
            <a:off x="415121" y="1371606"/>
            <a:ext cx="8313760" cy="3896396"/>
          </a:xfrm>
          <a:prstGeom prst="rect">
            <a:avLst/>
          </a:prstGeom>
          <a:noFill/>
          <a:ln>
            <a:noFill/>
          </a:ln>
        </p:spPr>
      </p:pic>
      <p:sp>
        <p:nvSpPr>
          <p:cNvPr id="1555" name="Google Shape;1555;p201"/>
          <p:cNvSpPr txBox="1"/>
          <p:nvPr/>
        </p:nvSpPr>
        <p:spPr>
          <a:xfrm>
            <a:off x="1802100" y="5367343"/>
            <a:ext cx="670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Adapted from California Department of Education</a:t>
            </a:r>
            <a:endParaRPr sz="1800">
              <a:solidFill>
                <a:srgbClr val="000000"/>
              </a:solidFill>
              <a:latin typeface="Calibri"/>
              <a:ea typeface="Calibri"/>
              <a:cs typeface="Calibri"/>
              <a:sym typeface="Calibri"/>
            </a:endParaRPr>
          </a:p>
        </p:txBody>
      </p:sp>
      <p:sp>
        <p:nvSpPr>
          <p:cNvPr id="1557" name="Google Shape;1557;p201"/>
          <p:cNvSpPr txBox="1"/>
          <p:nvPr/>
        </p:nvSpPr>
        <p:spPr>
          <a:xfrm>
            <a:off x="312981" y="6038824"/>
            <a:ext cx="84159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dirty="0">
                <a:solidFill>
                  <a:srgbClr val="006387"/>
                </a:solidFill>
                <a:latin typeface="Verdana"/>
                <a:ea typeface="Verdana"/>
                <a:cs typeface="Verdana"/>
                <a:sym typeface="Verdana"/>
              </a:rPr>
              <a:t>Source: VDOE Supporting Instruction and Deeper Learning through Balanced Assessment Institute, June 2019</a:t>
            </a:r>
            <a:endParaRPr sz="2000" i="1" dirty="0">
              <a:solidFill>
                <a:srgbClr val="006387"/>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3" name="Google Shape;1563;p202"/>
          <p:cNvSpPr txBox="1">
            <a:spLocks noGrp="1"/>
          </p:cNvSpPr>
          <p:nvPr>
            <p:ph type="title"/>
          </p:nvPr>
        </p:nvSpPr>
        <p:spPr>
          <a:xfrm>
            <a:off x="228600" y="200558"/>
            <a:ext cx="8686799"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sz="3600" dirty="0">
                <a:solidFill>
                  <a:srgbClr val="000000"/>
                </a:solidFill>
              </a:rPr>
              <a:t>Example: Assessment Inventory</a:t>
            </a:r>
            <a:endParaRPr sz="3600" dirty="0">
              <a:solidFill>
                <a:srgbClr val="000000"/>
              </a:solidFill>
            </a:endParaRPr>
          </a:p>
        </p:txBody>
      </p:sp>
      <p:pic>
        <p:nvPicPr>
          <p:cNvPr id="1562" name="Google Shape;1562;p202" descr="Sample of an assessment inventory"/>
          <p:cNvPicPr preferRelativeResize="0"/>
          <p:nvPr/>
        </p:nvPicPr>
        <p:blipFill rotWithShape="1">
          <a:blip r:embed="rId3">
            <a:alphaModFix/>
          </a:blip>
          <a:srcRect l="10061" t="22000" r="10899" b="3294"/>
          <a:stretch/>
        </p:blipFill>
        <p:spPr>
          <a:xfrm>
            <a:off x="228600" y="1472650"/>
            <a:ext cx="8686802" cy="443238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20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Assessment Inventory </a:t>
            </a:r>
            <a:endParaRPr>
              <a:solidFill>
                <a:srgbClr val="000000"/>
              </a:solidFill>
            </a:endParaRPr>
          </a:p>
          <a:p>
            <a:pPr marL="0" lvl="0" indent="0" algn="ctr" rtl="0">
              <a:spcBef>
                <a:spcPts val="0"/>
              </a:spcBef>
              <a:spcAft>
                <a:spcPts val="0"/>
              </a:spcAft>
              <a:buNone/>
            </a:pPr>
            <a:r>
              <a:rPr lang="en-US">
                <a:solidFill>
                  <a:srgbClr val="000000"/>
                </a:solidFill>
              </a:rPr>
              <a:t>(another example)</a:t>
            </a:r>
            <a:endParaRPr>
              <a:solidFill>
                <a:srgbClr val="000000"/>
              </a:solidFill>
            </a:endParaRPr>
          </a:p>
        </p:txBody>
      </p:sp>
      <p:pic>
        <p:nvPicPr>
          <p:cNvPr id="1575" name="Google Shape;1575;p203" descr="another example of an assessment inventory"/>
          <p:cNvPicPr preferRelativeResize="0"/>
          <p:nvPr/>
        </p:nvPicPr>
        <p:blipFill rotWithShape="1">
          <a:blip r:embed="rId3">
            <a:alphaModFix/>
          </a:blip>
          <a:srcRect l="14851" t="25549" r="14491" b="3558"/>
          <a:stretch/>
        </p:blipFill>
        <p:spPr>
          <a:xfrm>
            <a:off x="497649" y="1619622"/>
            <a:ext cx="8146851" cy="4278756"/>
          </a:xfrm>
          <a:prstGeom prst="rect">
            <a:avLst/>
          </a:prstGeom>
          <a:noFill/>
          <a:ln w="9525" cap="flat" cmpd="sng">
            <a:solidFill>
              <a:srgbClr val="000000"/>
            </a:solidFill>
            <a:prstDash val="solid"/>
            <a:round/>
            <a:headEnd type="none" w="sm" len="sm"/>
            <a:tailEnd type="none" w="sm" len="sm"/>
          </a:ln>
        </p:spPr>
      </p:pic>
      <p:sp>
        <p:nvSpPr>
          <p:cNvPr id="1576" name="Google Shape;1576;p203"/>
          <p:cNvSpPr txBox="1"/>
          <p:nvPr/>
        </p:nvSpPr>
        <p:spPr>
          <a:xfrm>
            <a:off x="363124" y="5963519"/>
            <a:ext cx="84159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dirty="0">
                <a:solidFill>
                  <a:srgbClr val="006387"/>
                </a:solidFill>
                <a:latin typeface="Verdana"/>
                <a:ea typeface="Verdana"/>
                <a:cs typeface="Verdana"/>
                <a:sym typeface="Verdana"/>
              </a:rPr>
              <a:t>Source: VDOE Supporting Instruction and Deeper Learning through Balanced Assessment Institute, June 2019</a:t>
            </a:r>
            <a:endParaRPr sz="2000" i="1" dirty="0">
              <a:solidFill>
                <a:srgbClr val="006387"/>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04"/>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dirty="0">
                <a:solidFill>
                  <a:srgbClr val="000000"/>
                </a:solidFill>
              </a:rPr>
              <a:t>Why are we doing an assessment inventory?</a:t>
            </a:r>
            <a:endParaRPr dirty="0">
              <a:solidFill>
                <a:srgbClr val="000000"/>
              </a:solidFill>
            </a:endParaRPr>
          </a:p>
        </p:txBody>
      </p:sp>
      <p:sp>
        <p:nvSpPr>
          <p:cNvPr id="1582" name="Google Shape;1582;p204"/>
          <p:cNvSpPr txBox="1"/>
          <p:nvPr/>
        </p:nvSpPr>
        <p:spPr>
          <a:xfrm>
            <a:off x="137699" y="1532154"/>
            <a:ext cx="8868600" cy="49740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US" sz="3000" dirty="0">
                <a:solidFill>
                  <a:schemeClr val="tx1"/>
                </a:solidFill>
                <a:latin typeface="Verdana"/>
                <a:ea typeface="Verdana"/>
                <a:cs typeface="Verdana"/>
                <a:sym typeface="Verdana"/>
              </a:rPr>
              <a:t>It helps everyone understand all of the assessments.</a:t>
            </a:r>
            <a:endParaRPr sz="3000" dirty="0">
              <a:solidFill>
                <a:schemeClr val="tx1"/>
              </a:solidFill>
              <a:latin typeface="Verdana"/>
              <a:ea typeface="Verdana"/>
              <a:cs typeface="Verdana"/>
              <a:sym typeface="Verdana"/>
            </a:endParaRPr>
          </a:p>
          <a:p>
            <a:pPr marL="0" lvl="0" indent="0" algn="l" rtl="0">
              <a:spcBef>
                <a:spcPts val="640"/>
              </a:spcBef>
              <a:spcAft>
                <a:spcPts val="0"/>
              </a:spcAft>
              <a:buNone/>
            </a:pPr>
            <a:endParaRPr lang="en-US" sz="3000" dirty="0">
              <a:solidFill>
                <a:schemeClr val="tx1"/>
              </a:solidFill>
              <a:latin typeface="Verdana"/>
              <a:ea typeface="Verdana"/>
              <a:cs typeface="Verdana"/>
              <a:sym typeface="Verdana"/>
            </a:endParaRPr>
          </a:p>
          <a:p>
            <a:pPr marL="0" lvl="0" indent="0" algn="l" rtl="0">
              <a:spcBef>
                <a:spcPts val="640"/>
              </a:spcBef>
              <a:spcAft>
                <a:spcPts val="0"/>
              </a:spcAft>
              <a:buNone/>
            </a:pPr>
            <a:r>
              <a:rPr lang="en-US" sz="3000" dirty="0">
                <a:solidFill>
                  <a:schemeClr val="tx1"/>
                </a:solidFill>
                <a:latin typeface="Verdana"/>
                <a:ea typeface="Verdana"/>
                <a:cs typeface="Verdana"/>
                <a:sym typeface="Verdana"/>
              </a:rPr>
              <a:t>Our decision rules will come from your data; what data do you have?</a:t>
            </a:r>
            <a:endParaRPr sz="3000" dirty="0">
              <a:solidFill>
                <a:schemeClr val="tx1"/>
              </a:solidFill>
              <a:latin typeface="Verdana"/>
              <a:ea typeface="Verdana"/>
              <a:cs typeface="Verdana"/>
              <a:sym typeface="Verdana"/>
            </a:endParaRPr>
          </a:p>
          <a:p>
            <a:pPr marL="0" lvl="0" indent="0" algn="l" rtl="0">
              <a:spcBef>
                <a:spcPts val="640"/>
              </a:spcBef>
              <a:spcAft>
                <a:spcPts val="0"/>
              </a:spcAft>
              <a:buNone/>
            </a:pPr>
            <a:endParaRPr lang="en-US" sz="3000" dirty="0">
              <a:solidFill>
                <a:schemeClr val="tx1"/>
              </a:solidFill>
              <a:latin typeface="Verdana"/>
              <a:ea typeface="Verdana"/>
              <a:cs typeface="Verdana"/>
              <a:sym typeface="Verdana"/>
            </a:endParaRPr>
          </a:p>
          <a:p>
            <a:pPr marL="0" lvl="0" indent="0" algn="l" rtl="0">
              <a:spcBef>
                <a:spcPts val="640"/>
              </a:spcBef>
              <a:spcAft>
                <a:spcPts val="0"/>
              </a:spcAft>
              <a:buNone/>
            </a:pPr>
            <a:r>
              <a:rPr lang="en-US" sz="3000" dirty="0">
                <a:solidFill>
                  <a:schemeClr val="tx1"/>
                </a:solidFill>
                <a:latin typeface="Verdana"/>
                <a:ea typeface="Verdana"/>
                <a:cs typeface="Verdana"/>
                <a:sym typeface="Verdana"/>
              </a:rPr>
              <a:t>Data are needed for evaluation of your outcomes. </a:t>
            </a:r>
            <a:endParaRPr sz="3000" dirty="0">
              <a:solidFill>
                <a:schemeClr val="tx1"/>
              </a:solidFill>
              <a:latin typeface="Verdana"/>
              <a:ea typeface="Verdana"/>
              <a:cs typeface="Verdana"/>
              <a:sym typeface="Verdana"/>
            </a:endParaRPr>
          </a:p>
          <a:p>
            <a:pPr marL="0" lvl="0" indent="0" algn="l" rtl="0">
              <a:spcBef>
                <a:spcPts val="640"/>
              </a:spcBef>
              <a:spcAft>
                <a:spcPts val="0"/>
              </a:spcAft>
              <a:buNone/>
            </a:pPr>
            <a:endParaRPr sz="3200" dirty="0">
              <a:solidFill>
                <a:schemeClr val="tx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205"/>
          <p:cNvSpPr txBox="1">
            <a:spLocks noGrp="1"/>
          </p:cNvSpPr>
          <p:nvPr>
            <p:ph type="title"/>
          </p:nvPr>
        </p:nvSpPr>
        <p:spPr>
          <a:xfrm>
            <a:off x="228601" y="249667"/>
            <a:ext cx="8686799"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Assessment Inventory</a:t>
            </a:r>
            <a:endParaRPr>
              <a:solidFill>
                <a:srgbClr val="000000"/>
              </a:solidFill>
            </a:endParaRPr>
          </a:p>
        </p:txBody>
      </p:sp>
      <p:sp>
        <p:nvSpPr>
          <p:cNvPr id="1589" name="Google Shape;1589;p205"/>
          <p:cNvSpPr txBox="1"/>
          <p:nvPr/>
        </p:nvSpPr>
        <p:spPr>
          <a:xfrm>
            <a:off x="546751" y="1519575"/>
            <a:ext cx="8050500" cy="4443300"/>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Clr>
                <a:srgbClr val="4F81BD"/>
              </a:buClr>
              <a:buSzPts val="2800"/>
              <a:buFont typeface="Verdana"/>
              <a:buChar char="•"/>
            </a:pPr>
            <a:r>
              <a:rPr lang="en-US" sz="2800">
                <a:solidFill>
                  <a:srgbClr val="000000"/>
                </a:solidFill>
                <a:latin typeface="Verdana"/>
                <a:ea typeface="Verdana"/>
                <a:cs typeface="Verdana"/>
                <a:sym typeface="Verdana"/>
              </a:rPr>
              <a:t>Captures information about the assessments administered to students in the division.</a:t>
            </a:r>
            <a:endParaRPr sz="2800">
              <a:solidFill>
                <a:srgbClr val="000000"/>
              </a:solidFill>
              <a:latin typeface="Verdana"/>
              <a:ea typeface="Verdana"/>
              <a:cs typeface="Verdana"/>
              <a:sym typeface="Verdana"/>
            </a:endParaRPr>
          </a:p>
          <a:p>
            <a:pPr marL="342900" lvl="0" indent="-228600" algn="l" rtl="0">
              <a:spcBef>
                <a:spcPts val="560"/>
              </a:spcBef>
              <a:spcAft>
                <a:spcPts val="0"/>
              </a:spcAft>
              <a:buClr>
                <a:srgbClr val="4F81BD"/>
              </a:buClr>
              <a:buSzPts val="2800"/>
              <a:buFont typeface="Verdana"/>
              <a:buChar char="•"/>
            </a:pPr>
            <a:r>
              <a:rPr lang="en-US" sz="2800">
                <a:solidFill>
                  <a:srgbClr val="000000"/>
                </a:solidFill>
                <a:latin typeface="Verdana"/>
                <a:ea typeface="Verdana"/>
                <a:cs typeface="Verdana"/>
                <a:sym typeface="Verdana"/>
              </a:rPr>
              <a:t>The assessment inventory tool is intended to guide divisions in looking across assessments to inform their recommendations and decisions regarding the creation of a balanced assessment system.</a:t>
            </a:r>
            <a:endParaRPr sz="2800">
              <a:solidFill>
                <a:srgbClr val="000000"/>
              </a:solidFill>
              <a:latin typeface="Verdana"/>
              <a:ea typeface="Verdana"/>
              <a:cs typeface="Verdana"/>
              <a:sym typeface="Verdana"/>
            </a:endParaRPr>
          </a:p>
        </p:txBody>
      </p:sp>
      <p:sp>
        <p:nvSpPr>
          <p:cNvPr id="1590" name="Google Shape;1590;p205"/>
          <p:cNvSpPr txBox="1"/>
          <p:nvPr/>
        </p:nvSpPr>
        <p:spPr>
          <a:xfrm>
            <a:off x="228600" y="5922983"/>
            <a:ext cx="84159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a:solidFill>
                  <a:srgbClr val="006387"/>
                </a:solidFill>
                <a:latin typeface="Verdana"/>
                <a:ea typeface="Verdana"/>
                <a:cs typeface="Verdana"/>
                <a:sym typeface="Verdana"/>
              </a:rPr>
              <a:t>Source: VDOE Supporting Instruction and Deeper Learning through Balanced Assessment Institute, June 2019</a:t>
            </a:r>
            <a:endParaRPr sz="2000" i="1">
              <a:solidFill>
                <a:srgbClr val="006387"/>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206"/>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dirty="0">
                <a:solidFill>
                  <a:srgbClr val="000000"/>
                </a:solidFill>
              </a:rPr>
              <a:t>In addition, </a:t>
            </a:r>
            <a:endParaRPr dirty="0">
              <a:solidFill>
                <a:srgbClr val="000000"/>
              </a:solidFill>
            </a:endParaRPr>
          </a:p>
          <a:p>
            <a:pPr marL="0" lvl="0" indent="0" algn="ctr" rtl="0">
              <a:spcBef>
                <a:spcPts val="0"/>
              </a:spcBef>
              <a:spcAft>
                <a:spcPts val="0"/>
              </a:spcAft>
              <a:buClr>
                <a:srgbClr val="005878"/>
              </a:buClr>
              <a:buSzPts val="4000"/>
              <a:buFont typeface="Calibri"/>
              <a:buNone/>
            </a:pPr>
            <a:r>
              <a:rPr lang="en-US" dirty="0">
                <a:solidFill>
                  <a:srgbClr val="000000"/>
                </a:solidFill>
              </a:rPr>
              <a:t>an assessment inventory...</a:t>
            </a:r>
            <a:endParaRPr dirty="0">
              <a:solidFill>
                <a:srgbClr val="000000"/>
              </a:solidFill>
            </a:endParaRPr>
          </a:p>
        </p:txBody>
      </p:sp>
      <p:sp>
        <p:nvSpPr>
          <p:cNvPr id="1596" name="Google Shape;1596;p206"/>
          <p:cNvSpPr txBox="1"/>
          <p:nvPr/>
        </p:nvSpPr>
        <p:spPr>
          <a:xfrm>
            <a:off x="114299" y="1518315"/>
            <a:ext cx="8915400" cy="5210100"/>
          </a:xfrm>
          <a:prstGeom prst="rect">
            <a:avLst/>
          </a:prstGeom>
          <a:noFill/>
          <a:ln>
            <a:noFill/>
          </a:ln>
        </p:spPr>
        <p:txBody>
          <a:bodyPr spcFirstLastPara="1" wrap="square" lIns="91425" tIns="45700" rIns="91425" bIns="45700" anchor="t" anchorCtr="0">
            <a:noAutofit/>
          </a:bodyPr>
          <a:lstStyle/>
          <a:p>
            <a:pPr marL="25400" lvl="0" indent="0" algn="l" rtl="0">
              <a:spcBef>
                <a:spcPts val="0"/>
              </a:spcBef>
              <a:spcAft>
                <a:spcPts val="0"/>
              </a:spcAft>
              <a:buNone/>
            </a:pPr>
            <a:r>
              <a:rPr lang="en-US" sz="2800" dirty="0">
                <a:latin typeface="Verdana"/>
                <a:ea typeface="Verdana"/>
                <a:cs typeface="Verdana"/>
                <a:sym typeface="Verdana"/>
              </a:rPr>
              <a:t>Provides the opportunity to ask questions:</a:t>
            </a:r>
            <a:endParaRPr sz="2800" dirty="0">
              <a:latin typeface="Verdana"/>
              <a:ea typeface="Verdana"/>
              <a:cs typeface="Verdana"/>
              <a:sym typeface="Verdana"/>
            </a:endParaRPr>
          </a:p>
          <a:p>
            <a:pPr marL="914400" lvl="1" indent="-406400" algn="l" rtl="0">
              <a:spcBef>
                <a:spcPts val="0"/>
              </a:spcBef>
              <a:spcAft>
                <a:spcPts val="0"/>
              </a:spcAft>
              <a:buClr>
                <a:srgbClr val="000000"/>
              </a:buClr>
              <a:buSzPts val="2800"/>
              <a:buFont typeface="Verdana"/>
              <a:buChar char="–"/>
            </a:pPr>
            <a:r>
              <a:rPr lang="en-US" sz="2800" dirty="0">
                <a:latin typeface="Verdana"/>
                <a:ea typeface="Verdana"/>
                <a:cs typeface="Verdana"/>
                <a:sym typeface="Verdana"/>
              </a:rPr>
              <a:t>How much time do we spend giving assessments? </a:t>
            </a:r>
            <a:endParaRPr sz="2800" dirty="0">
              <a:latin typeface="Verdana"/>
              <a:ea typeface="Verdana"/>
              <a:cs typeface="Verdana"/>
              <a:sym typeface="Verdana"/>
            </a:endParaRPr>
          </a:p>
          <a:p>
            <a:pPr marL="914400" lvl="1" indent="-406400" algn="l" rtl="0">
              <a:spcBef>
                <a:spcPts val="0"/>
              </a:spcBef>
              <a:spcAft>
                <a:spcPts val="0"/>
              </a:spcAft>
              <a:buClr>
                <a:srgbClr val="000000"/>
              </a:buClr>
              <a:buSzPts val="2800"/>
              <a:buFont typeface="Verdana"/>
              <a:buChar char="–"/>
            </a:pPr>
            <a:r>
              <a:rPr lang="en-US" sz="2800" dirty="0">
                <a:latin typeface="Verdana"/>
                <a:ea typeface="Verdana"/>
                <a:cs typeface="Verdana"/>
                <a:sym typeface="Verdana"/>
              </a:rPr>
              <a:t>Are there assessments that provide the same information? </a:t>
            </a:r>
            <a:endParaRPr sz="2800" dirty="0">
              <a:latin typeface="Verdana"/>
              <a:ea typeface="Verdana"/>
              <a:cs typeface="Verdana"/>
              <a:sym typeface="Verdana"/>
            </a:endParaRPr>
          </a:p>
          <a:p>
            <a:pPr marL="914400" lvl="1" indent="-406400" algn="l" rtl="0">
              <a:spcBef>
                <a:spcPts val="0"/>
              </a:spcBef>
              <a:spcAft>
                <a:spcPts val="0"/>
              </a:spcAft>
              <a:buClr>
                <a:srgbClr val="000000"/>
              </a:buClr>
              <a:buSzPts val="2800"/>
              <a:buFont typeface="Verdana"/>
              <a:buChar char="–"/>
            </a:pPr>
            <a:r>
              <a:rPr lang="en-US" sz="2800" dirty="0">
                <a:latin typeface="Verdana"/>
                <a:ea typeface="Verdana"/>
                <a:cs typeface="Verdana"/>
                <a:sym typeface="Verdana"/>
              </a:rPr>
              <a:t>Are we including performance based assessments?</a:t>
            </a:r>
            <a:endParaRPr sz="2800" dirty="0">
              <a:latin typeface="Verdana"/>
              <a:ea typeface="Verdana"/>
              <a:cs typeface="Verdana"/>
              <a:sym typeface="Verdana"/>
            </a:endParaRPr>
          </a:p>
          <a:p>
            <a:pPr marL="914400" lvl="1" indent="-406400" algn="l" rtl="0">
              <a:spcBef>
                <a:spcPts val="0"/>
              </a:spcBef>
              <a:spcAft>
                <a:spcPts val="0"/>
              </a:spcAft>
              <a:buClr>
                <a:srgbClr val="000000"/>
              </a:buClr>
              <a:buSzPts val="2800"/>
              <a:buFont typeface="Verdana"/>
              <a:buChar char="–"/>
            </a:pPr>
            <a:r>
              <a:rPr lang="en-US" sz="2800" dirty="0">
                <a:latin typeface="Verdana"/>
                <a:ea typeface="Verdana"/>
                <a:cs typeface="Verdana"/>
                <a:sym typeface="Verdana"/>
              </a:rPr>
              <a:t>What assessments might we remove from the list? </a:t>
            </a:r>
            <a:endParaRPr sz="2800" dirty="0">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207"/>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a:t>Assessment Inventory Scenarios</a:t>
            </a:r>
            <a:endParaRPr sz="4000"/>
          </a:p>
        </p:txBody>
      </p:sp>
      <p:sp>
        <p:nvSpPr>
          <p:cNvPr id="1602" name="Google Shape;1602;p207"/>
          <p:cNvSpPr txBox="1"/>
          <p:nvPr/>
        </p:nvSpPr>
        <p:spPr>
          <a:xfrm>
            <a:off x="229125" y="1479700"/>
            <a:ext cx="8526000" cy="3594300"/>
          </a:xfrm>
          <a:prstGeom prst="rect">
            <a:avLst/>
          </a:prstGeom>
          <a:noFill/>
          <a:ln>
            <a:noFill/>
          </a:ln>
        </p:spPr>
        <p:txBody>
          <a:bodyPr spcFirstLastPara="1" wrap="square" lIns="91425" tIns="45700" rIns="91425" bIns="45700" anchor="t" anchorCtr="0">
            <a:noAutofit/>
          </a:bodyPr>
          <a:lstStyle/>
          <a:p>
            <a:pPr marL="457200" lvl="0" indent="-419100" algn="l" rtl="0">
              <a:spcBef>
                <a:spcPts val="560"/>
              </a:spcBef>
              <a:spcAft>
                <a:spcPts val="0"/>
              </a:spcAft>
              <a:buClr>
                <a:srgbClr val="000000"/>
              </a:buClr>
              <a:buSzPts val="3000"/>
              <a:buFont typeface="Verdana"/>
              <a:buChar char="•"/>
            </a:pPr>
            <a:r>
              <a:rPr lang="en-US" sz="3000">
                <a:latin typeface="Verdana"/>
                <a:ea typeface="Verdana"/>
                <a:cs typeface="Verdana"/>
                <a:sym typeface="Verdana"/>
              </a:rPr>
              <a:t>With your team, read the scenario assigned to you. </a:t>
            </a:r>
            <a:endParaRPr sz="3000">
              <a:latin typeface="Verdana"/>
              <a:ea typeface="Verdana"/>
              <a:cs typeface="Verdana"/>
              <a:sym typeface="Verdana"/>
            </a:endParaRPr>
          </a:p>
          <a:p>
            <a:pPr marL="457200" lvl="0" indent="-419100" algn="l" rtl="0">
              <a:spcBef>
                <a:spcPts val="560"/>
              </a:spcBef>
              <a:spcAft>
                <a:spcPts val="0"/>
              </a:spcAft>
              <a:buClr>
                <a:srgbClr val="000000"/>
              </a:buClr>
              <a:buSzPts val="3000"/>
              <a:buFont typeface="Verdana"/>
              <a:buChar char="•"/>
            </a:pPr>
            <a:r>
              <a:rPr lang="en-US" sz="3000">
                <a:latin typeface="Verdana"/>
                <a:ea typeface="Verdana"/>
                <a:cs typeface="Verdana"/>
                <a:sym typeface="Verdana"/>
              </a:rPr>
              <a:t>Discuss the question at the end of the scenario.</a:t>
            </a:r>
            <a:endParaRPr sz="3000">
              <a:latin typeface="Verdana"/>
              <a:ea typeface="Verdana"/>
              <a:cs typeface="Verdana"/>
              <a:sym typeface="Verdana"/>
            </a:endParaRPr>
          </a:p>
          <a:p>
            <a:pPr marL="457200" lvl="0" indent="-419100" algn="l" rtl="0">
              <a:spcBef>
                <a:spcPts val="560"/>
              </a:spcBef>
              <a:spcAft>
                <a:spcPts val="0"/>
              </a:spcAft>
              <a:buClr>
                <a:srgbClr val="000000"/>
              </a:buClr>
              <a:buSzPts val="3000"/>
              <a:buFont typeface="Verdana"/>
              <a:buChar char="•"/>
            </a:pPr>
            <a:r>
              <a:rPr lang="en-US" sz="3000">
                <a:latin typeface="Verdana"/>
                <a:ea typeface="Verdana"/>
                <a:cs typeface="Verdana"/>
                <a:sym typeface="Verdana"/>
              </a:rPr>
              <a:t>Be prepared to share with the group. </a:t>
            </a:r>
            <a:endParaRPr sz="3000">
              <a:latin typeface="Verdana"/>
              <a:ea typeface="Verdana"/>
              <a:cs typeface="Verdana"/>
              <a:sym typeface="Verdana"/>
            </a:endParaRPr>
          </a:p>
          <a:p>
            <a:pPr marL="457200" lvl="0" indent="-228600" algn="l" rtl="0">
              <a:spcBef>
                <a:spcPts val="560"/>
              </a:spcBef>
              <a:spcAft>
                <a:spcPts val="0"/>
              </a:spcAft>
              <a:buNone/>
            </a:pPr>
            <a:endParaRPr sz="2800">
              <a:latin typeface="Verdana"/>
              <a:ea typeface="Verdana"/>
              <a:cs typeface="Verdana"/>
              <a:sym typeface="Verdana"/>
            </a:endParaRPr>
          </a:p>
          <a:p>
            <a:pPr marL="457200" lvl="0" indent="-228600" algn="l" rtl="0">
              <a:spcBef>
                <a:spcPts val="560"/>
              </a:spcBef>
              <a:spcAft>
                <a:spcPts val="0"/>
              </a:spcAft>
              <a:buNone/>
            </a:pPr>
            <a:endParaRPr sz="2800">
              <a:solidFill>
                <a:srgbClr val="00638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182"/>
          <p:cNvSpPr txBox="1">
            <a:spLocks noGrp="1"/>
          </p:cNvSpPr>
          <p:nvPr>
            <p:ph type="title"/>
          </p:nvPr>
        </p:nvSpPr>
        <p:spPr>
          <a:xfrm>
            <a:off x="215153" y="209527"/>
            <a:ext cx="8686799"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a:solidFill>
                  <a:srgbClr val="000000"/>
                </a:solidFill>
              </a:rPr>
              <a:t>Our WHY</a:t>
            </a:r>
            <a:endParaRPr>
              <a:solidFill>
                <a:srgbClr val="000000"/>
              </a:solidFill>
            </a:endParaRPr>
          </a:p>
        </p:txBody>
      </p:sp>
      <p:pic>
        <p:nvPicPr>
          <p:cNvPr id="1387" name="Google Shape;1387;p182" descr="decorative"/>
          <p:cNvPicPr preferRelativeResize="0"/>
          <p:nvPr/>
        </p:nvPicPr>
        <p:blipFill>
          <a:blip r:embed="rId3">
            <a:alphaModFix/>
          </a:blip>
          <a:stretch>
            <a:fillRect/>
          </a:stretch>
        </p:blipFill>
        <p:spPr>
          <a:xfrm>
            <a:off x="2251027" y="1594575"/>
            <a:ext cx="5033125" cy="49915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pic>
        <p:nvPicPr>
          <p:cNvPr id="1607" name="Google Shape;1607;p208" title="sample assement inventory"/>
          <p:cNvPicPr preferRelativeResize="0"/>
          <p:nvPr/>
        </p:nvPicPr>
        <p:blipFill rotWithShape="1">
          <a:blip r:embed="rId3">
            <a:alphaModFix/>
          </a:blip>
          <a:srcRect l="10061" t="22000" r="10899" b="3294"/>
          <a:stretch/>
        </p:blipFill>
        <p:spPr>
          <a:xfrm>
            <a:off x="228600" y="1472650"/>
            <a:ext cx="8686802" cy="4432381"/>
          </a:xfrm>
          <a:prstGeom prst="rect">
            <a:avLst/>
          </a:prstGeom>
          <a:noFill/>
          <a:ln w="9525" cap="flat" cmpd="sng">
            <a:solidFill>
              <a:srgbClr val="000000"/>
            </a:solidFill>
            <a:prstDash val="solid"/>
            <a:round/>
            <a:headEnd type="none" w="sm" len="sm"/>
            <a:tailEnd type="none" w="sm" len="sm"/>
          </a:ln>
        </p:spPr>
      </p:pic>
      <p:sp>
        <p:nvSpPr>
          <p:cNvPr id="1608" name="Google Shape;1608;p208"/>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a:solidFill>
                  <a:srgbClr val="000000"/>
                </a:solidFill>
              </a:rPr>
              <a:t>Team Activity</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209"/>
          <p:cNvSpPr txBox="1">
            <a:spLocks noGrp="1"/>
          </p:cNvSpPr>
          <p:nvPr>
            <p:ph type="title"/>
          </p:nvPr>
        </p:nvSpPr>
        <p:spPr>
          <a:xfrm>
            <a:off x="163285" y="228599"/>
            <a:ext cx="8784771" cy="1518557"/>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400"/>
              <a:buFont typeface="Calibri"/>
              <a:buNone/>
            </a:pPr>
            <a:r>
              <a:rPr lang="en-US" dirty="0">
                <a:solidFill>
                  <a:srgbClr val="000000"/>
                </a:solidFill>
              </a:rPr>
              <a:t>Academic Tiered Fidelity Inventory </a:t>
            </a:r>
            <a:r>
              <a:rPr lang="en-US" dirty="0">
                <a:solidFill>
                  <a:schemeClr val="dk1"/>
                </a:solidFill>
              </a:rPr>
              <a:t>(A-TFI): 1.6a and 1.6b</a:t>
            </a:r>
            <a:endParaRPr dirty="0">
              <a:solidFill>
                <a:srgbClr val="000000"/>
              </a:solidFill>
            </a:endParaRPr>
          </a:p>
        </p:txBody>
      </p:sp>
      <p:pic>
        <p:nvPicPr>
          <p:cNvPr id="1614" name="Google Shape;1614;p209" descr="Component 1.6 a is formative assessment. Teachers should be able to uitlize formative assessment to inform teaching, lesson plan adjustment and remediation. Component 1.6b is instructional adjustment. A procedure should be in place for teams to evaluate instruction and made adjustments. " title="Two components of the A-TFI"/>
          <p:cNvPicPr preferRelativeResize="0"/>
          <p:nvPr/>
        </p:nvPicPr>
        <p:blipFill rotWithShape="1">
          <a:blip r:embed="rId3">
            <a:alphaModFix/>
          </a:blip>
          <a:srcRect l="21674" t="20908" r="21572" b="2474"/>
          <a:stretch/>
        </p:blipFill>
        <p:spPr>
          <a:xfrm>
            <a:off x="965809" y="1894115"/>
            <a:ext cx="6675961" cy="477146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210"/>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400"/>
              <a:buFont typeface="Calibri"/>
              <a:buNone/>
            </a:pPr>
            <a:r>
              <a:rPr lang="en-US">
                <a:solidFill>
                  <a:srgbClr val="000000"/>
                </a:solidFill>
              </a:rPr>
              <a:t>Developing a </a:t>
            </a:r>
            <a:endParaRPr>
              <a:solidFill>
                <a:srgbClr val="000000"/>
              </a:solidFill>
            </a:endParaRPr>
          </a:p>
          <a:p>
            <a:pPr marL="0" lvl="0" indent="0" algn="ctr" rtl="0">
              <a:spcBef>
                <a:spcPts val="0"/>
              </a:spcBef>
              <a:spcAft>
                <a:spcPts val="0"/>
              </a:spcAft>
              <a:buClr>
                <a:srgbClr val="005878"/>
              </a:buClr>
              <a:buSzPts val="4400"/>
              <a:buFont typeface="Calibri"/>
              <a:buNone/>
            </a:pPr>
            <a:r>
              <a:rPr lang="en-US">
                <a:solidFill>
                  <a:srgbClr val="000000"/>
                </a:solidFill>
              </a:rPr>
              <a:t>Balanced Assessment Plan</a:t>
            </a:r>
            <a:endParaRPr>
              <a:solidFill>
                <a:srgbClr val="000000"/>
              </a:solidFill>
            </a:endParaRPr>
          </a:p>
        </p:txBody>
      </p:sp>
      <p:pic>
        <p:nvPicPr>
          <p:cNvPr id="1620" name="Google Shape;1620;p210" descr="Image depicts the cycle for developing a balanced assessment plan. Cycle begins with step 1: Create common knowledge of assessment types and purposes; 2: Conduct an assessment inventory; 3: Analyze results of assessment inventory; and 4: Create draft of balanced assessment plan"/>
          <p:cNvPicPr preferRelativeResize="0"/>
          <p:nvPr/>
        </p:nvPicPr>
        <p:blipFill rotWithShape="1">
          <a:blip r:embed="rId3">
            <a:alphaModFix/>
          </a:blip>
          <a:srcRect/>
          <a:stretch/>
        </p:blipFill>
        <p:spPr>
          <a:xfrm>
            <a:off x="2075696" y="1538342"/>
            <a:ext cx="4669350" cy="4346091"/>
          </a:xfrm>
          <a:prstGeom prst="rect">
            <a:avLst/>
          </a:prstGeom>
          <a:noFill/>
          <a:ln>
            <a:noFill/>
          </a:ln>
        </p:spPr>
      </p:pic>
      <p:sp>
        <p:nvSpPr>
          <p:cNvPr id="1621" name="Google Shape;1621;p210"/>
          <p:cNvSpPr txBox="1"/>
          <p:nvPr/>
        </p:nvSpPr>
        <p:spPr>
          <a:xfrm>
            <a:off x="228600" y="5884433"/>
            <a:ext cx="8415900" cy="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dirty="0">
                <a:solidFill>
                  <a:srgbClr val="006387"/>
                </a:solidFill>
                <a:latin typeface="Verdana"/>
                <a:ea typeface="Verdana"/>
                <a:cs typeface="Verdana"/>
                <a:sym typeface="Verdana"/>
              </a:rPr>
              <a:t>Source: VDOE Supporting Instruction and Deeper Learning through Balanced Assessment Institute, June 2019</a:t>
            </a:r>
            <a:endParaRPr sz="2000" i="1" dirty="0">
              <a:solidFill>
                <a:srgbClr val="006387"/>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7" name="Google Shape;1627;p211"/>
          <p:cNvSpPr txBox="1"/>
          <p:nvPr/>
        </p:nvSpPr>
        <p:spPr>
          <a:xfrm>
            <a:off x="722313" y="3631544"/>
            <a:ext cx="7772400" cy="64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latin typeface="Verdana"/>
                <a:ea typeface="Verdana"/>
                <a:cs typeface="Verdana"/>
                <a:sym typeface="Verdana"/>
              </a:rPr>
              <a:t>Monitoring Student Progress</a:t>
            </a:r>
            <a:endParaRPr sz="4000" dirty="0">
              <a:latin typeface="Verdana"/>
              <a:ea typeface="Verdana"/>
              <a:cs typeface="Verdana"/>
              <a:sym typeface="Verdana"/>
            </a:endParaRPr>
          </a:p>
        </p:txBody>
      </p:sp>
      <p:sp>
        <p:nvSpPr>
          <p:cNvPr id="2" name="Title 1">
            <a:extLst>
              <a:ext uri="{FF2B5EF4-FFF2-40B4-BE49-F238E27FC236}">
                <a16:creationId xmlns:a16="http://schemas.microsoft.com/office/drawing/2014/main" id="{6B1CA0A0-9F5C-E14C-96C0-3002C1FCDF6E}"/>
              </a:ext>
            </a:extLst>
          </p:cNvPr>
          <p:cNvSpPr>
            <a:spLocks noGrp="1"/>
          </p:cNvSpPr>
          <p:nvPr>
            <p:ph type="title"/>
          </p:nvPr>
        </p:nvSpPr>
        <p:spPr/>
        <p:txBody>
          <a:bodyPr/>
          <a:lstStyle/>
          <a:p>
            <a:r>
              <a:rPr lang="en-US" dirty="0">
                <a:solidFill>
                  <a:schemeClr val="tx1"/>
                </a:solidFill>
              </a:rPr>
              <a:t>REVISIT THE DIVISION AUDIT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212"/>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a:solidFill>
                  <a:srgbClr val="000000"/>
                </a:solidFill>
              </a:rPr>
              <a:t>Implementation Matrix</a:t>
            </a:r>
            <a:endParaRPr>
              <a:solidFill>
                <a:srgbClr val="000000"/>
              </a:solidFill>
            </a:endParaRPr>
          </a:p>
        </p:txBody>
      </p:sp>
      <p:pic>
        <p:nvPicPr>
          <p:cNvPr id="1633" name="Google Shape;1633;p212" descr="Participants should turn their attention to 5A. This is about assessment mapping for student growth. Assessment mapping determines the varied assessments that measure student outcomes. The assessments should be included in the data systems. Staff should be trained to utilize the varied assessments and they should be implemented with fidelity. "/>
          <p:cNvPicPr preferRelativeResize="0"/>
          <p:nvPr/>
        </p:nvPicPr>
        <p:blipFill rotWithShape="1">
          <a:blip r:embed="rId3">
            <a:alphaModFix/>
          </a:blip>
          <a:srcRect l="2495" t="9376" r="3333" b="9368"/>
          <a:stretch/>
        </p:blipFill>
        <p:spPr>
          <a:xfrm>
            <a:off x="266700" y="1417638"/>
            <a:ext cx="8610598" cy="533400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Google Shape;1639;p213"/>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6387"/>
              </a:buClr>
              <a:buSzPts val="4400"/>
              <a:buFont typeface="Calibri"/>
              <a:buNone/>
            </a:pPr>
            <a:r>
              <a:rPr lang="en-US">
                <a:solidFill>
                  <a:srgbClr val="000000"/>
                </a:solidFill>
              </a:rPr>
              <a:t>Revisit the division data audit</a:t>
            </a:r>
            <a:endParaRPr>
              <a:solidFill>
                <a:srgbClr val="000000"/>
              </a:solidFill>
            </a:endParaRPr>
          </a:p>
        </p:txBody>
      </p:sp>
      <p:pic>
        <p:nvPicPr>
          <p:cNvPr id="1640" name="Google Shape;1640;p213" title="Data audit"/>
          <p:cNvPicPr preferRelativeResize="0"/>
          <p:nvPr/>
        </p:nvPicPr>
        <p:blipFill rotWithShape="1">
          <a:blip r:embed="rId3">
            <a:alphaModFix/>
          </a:blip>
          <a:srcRect l="12386" t="30045" r="19256"/>
          <a:stretch/>
        </p:blipFill>
        <p:spPr>
          <a:xfrm>
            <a:off x="442818" y="1471427"/>
            <a:ext cx="8258362" cy="4821797"/>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p214"/>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6387"/>
              </a:buClr>
              <a:buSzPts val="4400"/>
              <a:buFont typeface="Calibri"/>
              <a:buNone/>
            </a:pPr>
            <a:r>
              <a:rPr lang="en-US" dirty="0">
                <a:solidFill>
                  <a:srgbClr val="000000"/>
                </a:solidFill>
              </a:rPr>
              <a:t>What do you include on your data dashboard?</a:t>
            </a:r>
            <a:endParaRPr dirty="0">
              <a:solidFill>
                <a:srgbClr val="000000"/>
              </a:solidFill>
            </a:endParaRPr>
          </a:p>
        </p:txBody>
      </p:sp>
      <p:pic>
        <p:nvPicPr>
          <p:cNvPr id="1646" name="Google Shape;1646;p214" title="Data dashboard"/>
          <p:cNvPicPr preferRelativeResize="0"/>
          <p:nvPr/>
        </p:nvPicPr>
        <p:blipFill rotWithShape="1">
          <a:blip r:embed="rId3">
            <a:alphaModFix/>
          </a:blip>
          <a:srcRect l="11194" t="22762" r="12235" b="10307"/>
          <a:stretch/>
        </p:blipFill>
        <p:spPr>
          <a:xfrm>
            <a:off x="228600" y="1613646"/>
            <a:ext cx="8756725" cy="457840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p215"/>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400"/>
              <a:buFont typeface="Calibri"/>
              <a:buNone/>
            </a:pPr>
            <a:r>
              <a:rPr lang="en-US" dirty="0">
                <a:solidFill>
                  <a:srgbClr val="000000"/>
                </a:solidFill>
              </a:rPr>
              <a:t>Academic Tiered Fidelity Inventory </a:t>
            </a:r>
            <a:r>
              <a:rPr lang="en-US" dirty="0">
                <a:solidFill>
                  <a:schemeClr val="dk1"/>
                </a:solidFill>
              </a:rPr>
              <a:t>(A-TFI): 1.12a</a:t>
            </a:r>
            <a:endParaRPr dirty="0">
              <a:solidFill>
                <a:srgbClr val="000000"/>
              </a:solidFill>
            </a:endParaRPr>
          </a:p>
        </p:txBody>
      </p:sp>
      <p:pic>
        <p:nvPicPr>
          <p:cNvPr id="1652" name="Google Shape;1652;p215" descr="Teams have access to a consistent and integrated data dashboard that allows for disaggregation by demographics and skills for Tier 1 instructional effectiveness. " title="1.12 Data Alignment"/>
          <p:cNvPicPr preferRelativeResize="0"/>
          <p:nvPr/>
        </p:nvPicPr>
        <p:blipFill rotWithShape="1">
          <a:blip r:embed="rId3">
            <a:alphaModFix/>
          </a:blip>
          <a:srcRect l="23183" t="25107" r="23534" b="25959"/>
          <a:stretch/>
        </p:blipFill>
        <p:spPr>
          <a:xfrm>
            <a:off x="370025" y="1694475"/>
            <a:ext cx="8403951" cy="416627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216"/>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t>VTSS Action Planner: 5.A</a:t>
            </a:r>
            <a:endParaRPr dirty="0"/>
          </a:p>
        </p:txBody>
      </p:sp>
      <p:pic>
        <p:nvPicPr>
          <p:cNvPr id="1658" name="Google Shape;1658;p216" descr="Implementation Action Plan template for assessment mapping"/>
          <p:cNvPicPr preferRelativeResize="0"/>
          <p:nvPr/>
        </p:nvPicPr>
        <p:blipFill rotWithShape="1">
          <a:blip r:embed="rId3">
            <a:alphaModFix/>
          </a:blip>
          <a:srcRect l="16538" t="25367" r="17650"/>
          <a:stretch/>
        </p:blipFill>
        <p:spPr>
          <a:xfrm>
            <a:off x="711150" y="1534375"/>
            <a:ext cx="7721700" cy="4669849"/>
          </a:xfrm>
          <a:prstGeom prst="rect">
            <a:avLst/>
          </a:prstGeom>
          <a:noFill/>
          <a:ln w="9525" cap="flat" cmpd="sng">
            <a:solidFill>
              <a:srgbClr val="000000"/>
            </a:solidFill>
            <a:prstDash val="solid"/>
            <a:round/>
            <a:headEnd type="none" w="sm" len="sm"/>
            <a:tailEnd type="none" w="sm" len="sm"/>
          </a:ln>
        </p:spPr>
      </p:pic>
      <p:sp>
        <p:nvSpPr>
          <p:cNvPr id="1659" name="Google Shape;1659;p216" title="decorative"/>
          <p:cNvSpPr txBox="1"/>
          <p:nvPr/>
        </p:nvSpPr>
        <p:spPr>
          <a:xfrm>
            <a:off x="2281550" y="2798600"/>
            <a:ext cx="4563000" cy="1377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dirty="0">
                <a:solidFill>
                  <a:srgbClr val="CC0000"/>
                </a:solidFill>
                <a:latin typeface="Verdana"/>
                <a:ea typeface="Verdana"/>
                <a:cs typeface="Verdana"/>
                <a:sym typeface="Verdana"/>
              </a:rPr>
              <a:t>5.A</a:t>
            </a:r>
            <a:endParaRPr sz="2800" dirty="0">
              <a:solidFill>
                <a:srgbClr val="CC0000"/>
              </a:solidFill>
              <a:latin typeface="Verdana"/>
              <a:ea typeface="Verdana"/>
              <a:cs typeface="Verdana"/>
              <a:sym typeface="Verdana"/>
            </a:endParaRPr>
          </a:p>
          <a:p>
            <a:pPr marL="0" lvl="0" indent="0" algn="ctr" rtl="0">
              <a:spcBef>
                <a:spcPts val="0"/>
              </a:spcBef>
              <a:spcAft>
                <a:spcPts val="0"/>
              </a:spcAft>
              <a:buNone/>
            </a:pPr>
            <a:r>
              <a:rPr lang="en-US" sz="2800" dirty="0">
                <a:solidFill>
                  <a:srgbClr val="CC0000"/>
                </a:solidFill>
                <a:latin typeface="Verdana"/>
                <a:ea typeface="Verdana"/>
                <a:cs typeface="Verdana"/>
                <a:sym typeface="Verdana"/>
              </a:rPr>
              <a:t>Assessment Mapping for Student Growth </a:t>
            </a:r>
            <a:endParaRPr sz="2800" dirty="0">
              <a:solidFill>
                <a:srgbClr val="CC0000"/>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p217"/>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dirty="0"/>
              <a:t>With your team, answer… </a:t>
            </a:r>
            <a:endParaRPr sz="4000" dirty="0"/>
          </a:p>
        </p:txBody>
      </p:sp>
      <p:sp>
        <p:nvSpPr>
          <p:cNvPr id="1665" name="Google Shape;1665;p217"/>
          <p:cNvSpPr txBox="1"/>
          <p:nvPr/>
        </p:nvSpPr>
        <p:spPr>
          <a:xfrm>
            <a:off x="199351" y="1399819"/>
            <a:ext cx="8745300" cy="3594300"/>
          </a:xfrm>
          <a:prstGeom prst="rect">
            <a:avLst/>
          </a:prstGeom>
          <a:noFill/>
          <a:ln>
            <a:noFill/>
          </a:ln>
        </p:spPr>
        <p:txBody>
          <a:bodyPr spcFirstLastPara="1" wrap="square" lIns="91425" tIns="45700" rIns="91425" bIns="45700" anchor="t" anchorCtr="0">
            <a:noAutofit/>
          </a:bodyPr>
          <a:lstStyle/>
          <a:p>
            <a:pPr marL="457200" lvl="0" indent="-3810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What are your next steps with completing an assessment inventory or revisiting an existing assessment inventory?</a:t>
            </a:r>
            <a:endParaRPr sz="2400" dirty="0">
              <a:latin typeface="Verdana"/>
              <a:ea typeface="Verdana"/>
              <a:cs typeface="Verdana"/>
              <a:sym typeface="Verdana"/>
            </a:endParaRPr>
          </a:p>
          <a:p>
            <a:pPr marL="457200" lvl="0" indent="-3810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Can you financially support the assessments you are using currently? </a:t>
            </a:r>
            <a:endParaRPr sz="2400" dirty="0">
              <a:latin typeface="Verdana"/>
              <a:ea typeface="Verdana"/>
              <a:cs typeface="Verdana"/>
              <a:sym typeface="Verdana"/>
            </a:endParaRPr>
          </a:p>
          <a:p>
            <a:pPr marL="457200" lvl="0" indent="-381000" algn="l" rtl="0">
              <a:spcBef>
                <a:spcPts val="560"/>
              </a:spcBef>
              <a:spcAft>
                <a:spcPts val="0"/>
              </a:spcAft>
              <a:buClr>
                <a:srgbClr val="000000"/>
              </a:buClr>
              <a:buSzPts val="2400"/>
              <a:buFont typeface="Verdana"/>
              <a:buChar char="•"/>
            </a:pPr>
            <a:r>
              <a:rPr lang="en-US" sz="2400" dirty="0">
                <a:latin typeface="Verdana"/>
                <a:ea typeface="Verdana"/>
                <a:cs typeface="Verdana"/>
                <a:sym typeface="Verdana"/>
              </a:rPr>
              <a:t>How are you using data from assessments? How do you know?</a:t>
            </a:r>
            <a:endParaRPr sz="2400" dirty="0">
              <a:latin typeface="Verdana"/>
              <a:ea typeface="Verdana"/>
              <a:cs typeface="Verdana"/>
              <a:sym typeface="Verdana"/>
            </a:endParaRPr>
          </a:p>
          <a:p>
            <a:pPr marL="457200" lvl="0" indent="-381000" algn="l" rtl="0">
              <a:spcBef>
                <a:spcPts val="560"/>
              </a:spcBef>
              <a:spcAft>
                <a:spcPts val="0"/>
              </a:spcAft>
              <a:buClr>
                <a:srgbClr val="006387"/>
              </a:buClr>
              <a:buSzPts val="2400"/>
              <a:buFont typeface="Verdana"/>
              <a:buChar char="•"/>
            </a:pPr>
            <a:r>
              <a:rPr lang="en-US" sz="2400" dirty="0">
                <a:latin typeface="Verdana"/>
                <a:ea typeface="Verdana"/>
                <a:cs typeface="Verdana"/>
                <a:sym typeface="Verdana"/>
              </a:rPr>
              <a:t>How is your division creating a balanced assessment plan and how will it help you with this work?</a:t>
            </a:r>
            <a:endParaRPr sz="2400" dirty="0">
              <a:latin typeface="Verdana"/>
              <a:ea typeface="Verdana"/>
              <a:cs typeface="Verdana"/>
              <a:sym typeface="Verdana"/>
            </a:endParaRPr>
          </a:p>
          <a:p>
            <a:pPr marL="457200" lvl="0" indent="-228600" algn="l" rtl="0">
              <a:spcBef>
                <a:spcPts val="560"/>
              </a:spcBef>
              <a:spcAft>
                <a:spcPts val="0"/>
              </a:spcAft>
              <a:buNone/>
            </a:pPr>
            <a:endParaRPr sz="2800" dirty="0">
              <a:solidFill>
                <a:srgbClr val="006387"/>
              </a:solidFill>
              <a:latin typeface="Calibri"/>
              <a:ea typeface="Calibri"/>
              <a:cs typeface="Calibri"/>
              <a:sym typeface="Calibri"/>
            </a:endParaRPr>
          </a:p>
          <a:p>
            <a:pPr marL="457200" lvl="0" indent="-228600" algn="l" rtl="0">
              <a:spcBef>
                <a:spcPts val="560"/>
              </a:spcBef>
              <a:spcAft>
                <a:spcPts val="0"/>
              </a:spcAft>
              <a:buNone/>
            </a:pPr>
            <a:endParaRPr sz="2800" dirty="0">
              <a:solidFill>
                <a:srgbClr val="006387"/>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183"/>
          <p:cNvSpPr txBox="1">
            <a:spLocks noGrp="1"/>
          </p:cNvSpPr>
          <p:nvPr>
            <p:ph type="title"/>
          </p:nvPr>
        </p:nvSpPr>
        <p:spPr>
          <a:xfrm>
            <a:off x="228600" y="161365"/>
            <a:ext cx="86868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dirty="0">
                <a:solidFill>
                  <a:srgbClr val="000000"/>
                </a:solidFill>
              </a:rPr>
              <a:t>Today’s Learning Intentions: I</a:t>
            </a:r>
            <a:endParaRPr dirty="0">
              <a:solidFill>
                <a:srgbClr val="000000"/>
              </a:solidFill>
            </a:endParaRPr>
          </a:p>
        </p:txBody>
      </p:sp>
      <p:sp>
        <p:nvSpPr>
          <p:cNvPr id="1393" name="Google Shape;1393;p183"/>
          <p:cNvSpPr txBox="1"/>
          <p:nvPr/>
        </p:nvSpPr>
        <p:spPr>
          <a:xfrm>
            <a:off x="0" y="1304365"/>
            <a:ext cx="9144000" cy="5793600"/>
          </a:xfrm>
          <a:prstGeom prst="rect">
            <a:avLst/>
          </a:prstGeom>
          <a:noFill/>
          <a:ln>
            <a:noFill/>
          </a:ln>
        </p:spPr>
        <p:txBody>
          <a:bodyPr spcFirstLastPara="1" wrap="square" lIns="91425" tIns="45700" rIns="91425" bIns="45700" anchor="t" anchorCtr="0">
            <a:noAutofit/>
          </a:bodyPr>
          <a:lstStyle/>
          <a:p>
            <a:pPr marL="438150" lvl="0" indent="-336550" algn="l" rtl="0">
              <a:spcBef>
                <a:spcPts val="0"/>
              </a:spcBef>
              <a:spcAft>
                <a:spcPts val="0"/>
              </a:spcAft>
              <a:buSzPts val="2000"/>
              <a:buFont typeface="Verdana"/>
              <a:buChar char="•"/>
            </a:pPr>
            <a:r>
              <a:rPr lang="en-US" sz="2800" dirty="0">
                <a:latin typeface="Verdana"/>
                <a:ea typeface="Verdana"/>
                <a:cs typeface="Verdana"/>
                <a:sym typeface="Verdana"/>
              </a:rPr>
              <a:t>Review the responsibilities of the Division Leadership Team necessary to support the alignment of supports within a VTSS structure. (Matrix 1.B, 1.C)</a:t>
            </a:r>
            <a:endParaRPr sz="2800" dirty="0">
              <a:latin typeface="Verdana"/>
              <a:ea typeface="Verdana"/>
              <a:cs typeface="Verdana"/>
              <a:sym typeface="Verdana"/>
            </a:endParaRPr>
          </a:p>
          <a:p>
            <a:pPr marL="438150" lvl="0" indent="-336550" algn="l" rtl="0">
              <a:spcBef>
                <a:spcPts val="0"/>
              </a:spcBef>
              <a:spcAft>
                <a:spcPts val="0"/>
              </a:spcAft>
              <a:buSzPts val="2000"/>
              <a:buFont typeface="Verdana"/>
              <a:buChar char="•"/>
            </a:pPr>
            <a:r>
              <a:rPr lang="en-US" sz="2800" dirty="0">
                <a:latin typeface="Verdana"/>
                <a:ea typeface="Verdana"/>
                <a:cs typeface="Verdana"/>
                <a:sym typeface="Verdana"/>
              </a:rPr>
              <a:t>Understand and begin the process of developing a division assessment inventory. (Matrix 5.A).</a:t>
            </a:r>
            <a:endParaRPr sz="2800" dirty="0">
              <a:latin typeface="Verdana"/>
              <a:ea typeface="Verdana"/>
              <a:cs typeface="Verdana"/>
              <a:sym typeface="Verdana"/>
            </a:endParaRPr>
          </a:p>
          <a:p>
            <a:pPr marL="438150" lvl="0" indent="-336550" algn="l" rtl="0">
              <a:spcBef>
                <a:spcPts val="0"/>
              </a:spcBef>
              <a:spcAft>
                <a:spcPts val="0"/>
              </a:spcAft>
              <a:buSzPts val="2000"/>
              <a:buFont typeface="Verdana"/>
              <a:buChar char="•"/>
            </a:pPr>
            <a:r>
              <a:rPr lang="en-US" sz="2800" dirty="0">
                <a:latin typeface="Verdana"/>
                <a:ea typeface="Verdana"/>
                <a:cs typeface="Verdana"/>
                <a:sym typeface="Verdana"/>
              </a:rPr>
              <a:t>Develop an aligned template for a data dashboard. (Matrix 5.A)</a:t>
            </a:r>
            <a:endParaRPr sz="2800" dirty="0">
              <a:latin typeface="Verdana"/>
              <a:ea typeface="Verdana"/>
              <a:cs typeface="Verdana"/>
              <a:sym typeface="Verdana"/>
            </a:endParaRPr>
          </a:p>
          <a:p>
            <a:pPr marL="438150" lvl="0" indent="-336550" algn="l" rtl="0">
              <a:spcBef>
                <a:spcPts val="0"/>
              </a:spcBef>
              <a:spcAft>
                <a:spcPts val="0"/>
              </a:spcAft>
              <a:buSzPts val="2000"/>
              <a:buFont typeface="Verdana"/>
              <a:buChar char="•"/>
            </a:pPr>
            <a:r>
              <a:rPr lang="en-US" sz="2800" dirty="0">
                <a:latin typeface="Verdana"/>
                <a:ea typeface="Verdana"/>
                <a:cs typeface="Verdana"/>
                <a:sym typeface="Verdana"/>
              </a:rPr>
              <a:t>Review the purposes of universal screening within a VTSS framework and investigate key components of a good screener. (Matrix 5.B)</a:t>
            </a:r>
          </a:p>
          <a:p>
            <a:pPr marL="95250" lvl="0" indent="0" algn="l" rtl="0">
              <a:lnSpc>
                <a:spcPct val="90000"/>
              </a:lnSpc>
              <a:spcBef>
                <a:spcPts val="800"/>
              </a:spcBef>
              <a:spcAft>
                <a:spcPts val="0"/>
              </a:spcAft>
              <a:buNone/>
            </a:pPr>
            <a:endParaRPr sz="2100" dirty="0">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218"/>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sz="4000" dirty="0">
                <a:solidFill>
                  <a:srgbClr val="000000"/>
                </a:solidFill>
              </a:rPr>
              <a:t>Academic Alignment</a:t>
            </a:r>
            <a:endParaRPr sz="4000" dirty="0">
              <a:solidFill>
                <a:srgbClr val="000000"/>
              </a:solidFill>
            </a:endParaRPr>
          </a:p>
        </p:txBody>
      </p:sp>
      <p:sp>
        <p:nvSpPr>
          <p:cNvPr id="1671" name="Google Shape;1671;p218"/>
          <p:cNvSpPr txBox="1"/>
          <p:nvPr/>
        </p:nvSpPr>
        <p:spPr>
          <a:xfrm>
            <a:off x="390625" y="1507002"/>
            <a:ext cx="8229600" cy="3326400"/>
          </a:xfrm>
          <a:prstGeom prst="rect">
            <a:avLst/>
          </a:prstGeom>
          <a:noFill/>
          <a:ln>
            <a:noFill/>
          </a:ln>
        </p:spPr>
        <p:txBody>
          <a:bodyPr spcFirstLastPara="1" wrap="square" lIns="91425" tIns="45700" rIns="91425" bIns="45700" anchor="t" anchorCtr="0">
            <a:noAutofit/>
          </a:bodyPr>
          <a:lstStyle/>
          <a:p>
            <a:pPr marL="50800" lvl="0" indent="0" algn="l" rtl="0">
              <a:spcBef>
                <a:spcPts val="0"/>
              </a:spcBef>
              <a:spcAft>
                <a:spcPts val="0"/>
              </a:spcAft>
              <a:buNone/>
            </a:pPr>
            <a:r>
              <a:rPr lang="en-US" sz="2400" dirty="0">
                <a:solidFill>
                  <a:schemeClr val="tx1"/>
                </a:solidFill>
                <a:latin typeface="Verdana"/>
                <a:ea typeface="Verdana"/>
                <a:cs typeface="Verdana"/>
                <a:sym typeface="Verdana"/>
              </a:rPr>
              <a:t>Examine your current teaming and planning.</a:t>
            </a:r>
            <a:endParaRPr sz="2400" dirty="0">
              <a:solidFill>
                <a:schemeClr val="tx1"/>
              </a:solidFill>
              <a:latin typeface="Verdana"/>
              <a:ea typeface="Verdana"/>
              <a:cs typeface="Verdana"/>
              <a:sym typeface="Verdana"/>
            </a:endParaRPr>
          </a:p>
          <a:p>
            <a:pPr marL="50800" lvl="0" indent="0" algn="l" rtl="0">
              <a:spcBef>
                <a:spcPts val="0"/>
              </a:spcBef>
              <a:spcAft>
                <a:spcPts val="0"/>
              </a:spcAft>
              <a:buNone/>
            </a:pPr>
            <a:endParaRPr lang="en-US" sz="2400" dirty="0">
              <a:solidFill>
                <a:schemeClr val="tx1"/>
              </a:solidFill>
              <a:latin typeface="Verdana"/>
              <a:ea typeface="Verdana"/>
              <a:cs typeface="Verdana"/>
              <a:sym typeface="Verdana"/>
            </a:endParaRPr>
          </a:p>
          <a:p>
            <a:pPr marL="50800" lvl="0" indent="0" algn="l" rtl="0">
              <a:spcBef>
                <a:spcPts val="0"/>
              </a:spcBef>
              <a:spcAft>
                <a:spcPts val="0"/>
              </a:spcAft>
              <a:buNone/>
            </a:pPr>
            <a:r>
              <a:rPr lang="en-US" sz="2400" dirty="0">
                <a:solidFill>
                  <a:schemeClr val="tx1"/>
                </a:solidFill>
                <a:latin typeface="Verdana"/>
                <a:ea typeface="Verdana"/>
                <a:cs typeface="Verdana"/>
                <a:sym typeface="Verdana"/>
              </a:rPr>
              <a:t>Identify your assessments to create an assessment map and review your data audit. </a:t>
            </a:r>
            <a:r>
              <a:rPr lang="en-US" sz="2400" b="1" dirty="0">
                <a:solidFill>
                  <a:schemeClr val="tx1"/>
                </a:solidFill>
                <a:latin typeface="Verdana"/>
                <a:ea typeface="Verdana"/>
                <a:cs typeface="Verdana"/>
                <a:sym typeface="Verdana"/>
              </a:rPr>
              <a:t> </a:t>
            </a:r>
            <a:endParaRPr sz="2400" b="1" dirty="0">
              <a:solidFill>
                <a:schemeClr val="tx1"/>
              </a:solidFill>
              <a:latin typeface="Verdana"/>
              <a:ea typeface="Verdana"/>
              <a:cs typeface="Verdana"/>
              <a:sym typeface="Verdana"/>
            </a:endParaRPr>
          </a:p>
          <a:p>
            <a:pPr marL="50800" lvl="0" indent="0" algn="l" rtl="0">
              <a:spcBef>
                <a:spcPts val="0"/>
              </a:spcBef>
              <a:spcAft>
                <a:spcPts val="0"/>
              </a:spcAft>
              <a:buClr>
                <a:srgbClr val="006387"/>
              </a:buClr>
              <a:buSzPts val="2800"/>
              <a:buFont typeface="Arial"/>
              <a:buNone/>
            </a:pPr>
            <a:endParaRPr lang="en-US" sz="2400" b="1" dirty="0">
              <a:solidFill>
                <a:schemeClr val="tx1"/>
              </a:solidFill>
              <a:latin typeface="Verdana"/>
              <a:ea typeface="Verdana"/>
              <a:cs typeface="Verdana"/>
              <a:sym typeface="Verdana"/>
            </a:endParaRPr>
          </a:p>
          <a:p>
            <a:pPr marL="50800" lvl="0" indent="0" algn="l" rtl="0">
              <a:spcBef>
                <a:spcPts val="0"/>
              </a:spcBef>
              <a:spcAft>
                <a:spcPts val="0"/>
              </a:spcAft>
              <a:buClr>
                <a:srgbClr val="006387"/>
              </a:buClr>
              <a:buSzPts val="2800"/>
              <a:buFont typeface="Arial"/>
              <a:buNone/>
            </a:pPr>
            <a:r>
              <a:rPr lang="en-US" sz="2400" b="1" dirty="0">
                <a:solidFill>
                  <a:schemeClr val="tx1"/>
                </a:solidFill>
                <a:latin typeface="Verdana"/>
                <a:ea typeface="Verdana"/>
                <a:cs typeface="Verdana"/>
                <a:sym typeface="Verdana"/>
              </a:rPr>
              <a:t>Review the purposes of universal screening within a VTSS framework and investigate the components of a good screener.</a:t>
            </a:r>
            <a:endParaRPr sz="2400" b="1" dirty="0">
              <a:solidFill>
                <a:schemeClr val="tx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7" name="Google Shape;1677;p219"/>
          <p:cNvSpPr txBox="1"/>
          <p:nvPr/>
        </p:nvSpPr>
        <p:spPr>
          <a:xfrm>
            <a:off x="722313" y="3587168"/>
            <a:ext cx="7772400" cy="64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latin typeface="Verdana"/>
                <a:ea typeface="Verdana"/>
                <a:cs typeface="Verdana"/>
                <a:sym typeface="Verdana"/>
              </a:rPr>
              <a:t>Monitoring Student Progress</a:t>
            </a:r>
            <a:endParaRPr sz="4000" dirty="0">
              <a:latin typeface="Verdana"/>
              <a:ea typeface="Verdana"/>
              <a:cs typeface="Verdana"/>
              <a:sym typeface="Verdana"/>
            </a:endParaRPr>
          </a:p>
        </p:txBody>
      </p:sp>
      <p:sp>
        <p:nvSpPr>
          <p:cNvPr id="2" name="Title 1">
            <a:extLst>
              <a:ext uri="{FF2B5EF4-FFF2-40B4-BE49-F238E27FC236}">
                <a16:creationId xmlns:a16="http://schemas.microsoft.com/office/drawing/2014/main" id="{F7872BF8-127A-024E-82DA-BD2DE301E7F9}"/>
              </a:ext>
            </a:extLst>
          </p:cNvPr>
          <p:cNvSpPr>
            <a:spLocks noGrp="1"/>
          </p:cNvSpPr>
          <p:nvPr>
            <p:ph type="title"/>
          </p:nvPr>
        </p:nvSpPr>
        <p:spPr/>
        <p:txBody>
          <a:bodyPr/>
          <a:lstStyle/>
          <a:p>
            <a:r>
              <a:rPr lang="en-US" dirty="0">
                <a:solidFill>
                  <a:schemeClr val="tx1"/>
                </a:solidFill>
              </a:rPr>
              <a:t>SCREENING TOOLS AND DATA</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220"/>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dirty="0">
                <a:solidFill>
                  <a:srgbClr val="000000"/>
                </a:solidFill>
              </a:rPr>
              <a:t>Implementation Matrix: Component 5</a:t>
            </a:r>
            <a:endParaRPr dirty="0">
              <a:solidFill>
                <a:srgbClr val="000000"/>
              </a:solidFill>
            </a:endParaRPr>
          </a:p>
        </p:txBody>
      </p:sp>
      <p:pic>
        <p:nvPicPr>
          <p:cNvPr id="1683" name="Google Shape;1683;p220" descr="Implementation matrix elements for screening tools and data. The division should decide to appropriate tools and data to screen students. Additionally, universal screening is completed and part of the assessment process. "/>
          <p:cNvPicPr preferRelativeResize="0"/>
          <p:nvPr/>
        </p:nvPicPr>
        <p:blipFill rotWithShape="1">
          <a:blip r:embed="rId3">
            <a:alphaModFix/>
          </a:blip>
          <a:srcRect l="2495" t="9376" r="3333" b="9368"/>
          <a:stretch/>
        </p:blipFill>
        <p:spPr>
          <a:xfrm>
            <a:off x="266700" y="1417638"/>
            <a:ext cx="8610598" cy="5334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221"/>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a:t>Where are you?</a:t>
            </a:r>
            <a:endParaRPr sz="4000"/>
          </a:p>
        </p:txBody>
      </p:sp>
      <p:sp>
        <p:nvSpPr>
          <p:cNvPr id="1690" name="Google Shape;1690;p22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400"/>
              <a:buFont typeface="Verdana"/>
              <a:buAutoNum type="arabicParenR"/>
            </a:pPr>
            <a:r>
              <a:rPr lang="en-US" sz="2400" dirty="0"/>
              <a:t>Using what we have and exploring other screening tools</a:t>
            </a:r>
            <a:endParaRPr dirty="0"/>
          </a:p>
          <a:p>
            <a:pPr marL="514350" lvl="0" indent="-514350" algn="l" rtl="0">
              <a:lnSpc>
                <a:spcPct val="90000"/>
              </a:lnSpc>
              <a:spcBef>
                <a:spcPts val="480"/>
              </a:spcBef>
              <a:spcAft>
                <a:spcPts val="0"/>
              </a:spcAft>
              <a:buClr>
                <a:schemeClr val="dk1"/>
              </a:buClr>
              <a:buSzPts val="2400"/>
              <a:buFont typeface="Verdana"/>
              <a:buAutoNum type="arabicParenR"/>
            </a:pPr>
            <a:r>
              <a:rPr lang="en-US" sz="2400" dirty="0"/>
              <a:t>Using screening tools for some content areas and grade levels</a:t>
            </a:r>
            <a:endParaRPr dirty="0"/>
          </a:p>
          <a:p>
            <a:pPr marL="514350" lvl="0" indent="-514350" algn="l" rtl="0">
              <a:lnSpc>
                <a:spcPct val="90000"/>
              </a:lnSpc>
              <a:spcBef>
                <a:spcPts val="480"/>
              </a:spcBef>
              <a:spcAft>
                <a:spcPts val="0"/>
              </a:spcAft>
              <a:buClr>
                <a:schemeClr val="dk1"/>
              </a:buClr>
              <a:buSzPts val="2400"/>
              <a:buFont typeface="Verdana"/>
              <a:buAutoNum type="arabicParenR"/>
            </a:pPr>
            <a:r>
              <a:rPr lang="en-US" sz="2400" dirty="0"/>
              <a:t>Collecting screening data but not systematically using it for division and school goal setting and planning</a:t>
            </a:r>
            <a:endParaRPr dirty="0"/>
          </a:p>
          <a:p>
            <a:pPr marL="514350" lvl="0" indent="-514350" algn="l" rtl="0">
              <a:lnSpc>
                <a:spcPct val="90000"/>
              </a:lnSpc>
              <a:spcBef>
                <a:spcPts val="480"/>
              </a:spcBef>
              <a:spcAft>
                <a:spcPts val="0"/>
              </a:spcAft>
              <a:buClr>
                <a:schemeClr val="dk1"/>
              </a:buClr>
              <a:buSzPts val="2400"/>
              <a:buFont typeface="Verdana"/>
              <a:buAutoNum type="arabicParenR"/>
            </a:pPr>
            <a:r>
              <a:rPr lang="en-US" sz="2400" dirty="0"/>
              <a:t>Analyzing academic and behavior data in separate meetings </a:t>
            </a:r>
            <a:endParaRPr dirty="0"/>
          </a:p>
          <a:p>
            <a:pPr marL="514350" lvl="0" indent="-336550" algn="l" rtl="0">
              <a:lnSpc>
                <a:spcPct val="90000"/>
              </a:lnSpc>
              <a:spcBef>
                <a:spcPts val="560"/>
              </a:spcBef>
              <a:spcAft>
                <a:spcPts val="0"/>
              </a:spcAft>
              <a:buClr>
                <a:schemeClr val="dk1"/>
              </a:buClr>
              <a:buSzPts val="2800"/>
              <a:buFont typeface="Verdana"/>
              <a:buNone/>
            </a:pPr>
            <a:endParaRPr dirty="0"/>
          </a:p>
          <a:p>
            <a:pPr marL="342900" lvl="0" indent="-165100" algn="l" rtl="0">
              <a:lnSpc>
                <a:spcPct val="90000"/>
              </a:lnSpc>
              <a:spcBef>
                <a:spcPts val="560"/>
              </a:spcBef>
              <a:spcAft>
                <a:spcPts val="0"/>
              </a:spcAft>
              <a:buClr>
                <a:schemeClr val="dk1"/>
              </a:buClr>
              <a:buSzPts val="2800"/>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222"/>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t>Why Screen?</a:t>
            </a:r>
            <a:endParaRPr dirty="0"/>
          </a:p>
        </p:txBody>
      </p:sp>
      <p:sp>
        <p:nvSpPr>
          <p:cNvPr id="3" name="Rectangle 2">
            <a:extLst>
              <a:ext uri="{FF2B5EF4-FFF2-40B4-BE49-F238E27FC236}">
                <a16:creationId xmlns:a16="http://schemas.microsoft.com/office/drawing/2014/main" id="{EA16DC86-5F49-4040-9DA6-1AD7D2ECD39F}"/>
              </a:ext>
            </a:extLst>
          </p:cNvPr>
          <p:cNvSpPr/>
          <p:nvPr/>
        </p:nvSpPr>
        <p:spPr>
          <a:xfrm>
            <a:off x="1300111" y="1696052"/>
            <a:ext cx="6543779" cy="461665"/>
          </a:xfrm>
          <a:prstGeom prst="rect">
            <a:avLst/>
          </a:prstGeom>
        </p:spPr>
        <p:txBody>
          <a:bodyPr wrap="none">
            <a:spAutoFit/>
          </a:bodyPr>
          <a:lstStyle/>
          <a:p>
            <a:pPr lvl="0">
              <a:buClr>
                <a:schemeClr val="dk1"/>
              </a:buClr>
              <a:buSzPts val="2100"/>
            </a:pPr>
            <a:r>
              <a:rPr lang="en-US" sz="2400" dirty="0">
                <a:latin typeface="Verdana" panose="020B0604030504040204" pitchFamily="34" charset="0"/>
                <a:ea typeface="Verdana" panose="020B0604030504040204" pitchFamily="34" charset="0"/>
                <a:cs typeface="Verdana" panose="020B0604030504040204" pitchFamily="34" charset="0"/>
              </a:rPr>
              <a:t>Don’t we have enough assessment data?</a:t>
            </a:r>
          </a:p>
        </p:txBody>
      </p:sp>
      <p:sp>
        <p:nvSpPr>
          <p:cNvPr id="1697" name="Google Shape;1697;p222"/>
          <p:cNvSpPr txBox="1">
            <a:spLocks noGrp="1"/>
          </p:cNvSpPr>
          <p:nvPr>
            <p:ph type="body" idx="4294967295"/>
          </p:nvPr>
        </p:nvSpPr>
        <p:spPr>
          <a:xfrm>
            <a:off x="457200" y="2436131"/>
            <a:ext cx="8229600" cy="395128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Char char="•"/>
            </a:pPr>
            <a:r>
              <a:rPr lang="en-US" sz="2800" dirty="0"/>
              <a:t>Discuss as a team</a:t>
            </a:r>
            <a:endParaRPr sz="2800" dirty="0"/>
          </a:p>
          <a:p>
            <a:pPr marL="742950" lvl="1" indent="-285750" algn="l" rtl="0">
              <a:lnSpc>
                <a:spcPct val="90000"/>
              </a:lnSpc>
              <a:spcBef>
                <a:spcPts val="440"/>
              </a:spcBef>
              <a:spcAft>
                <a:spcPts val="0"/>
              </a:spcAft>
              <a:buClr>
                <a:schemeClr val="dk1"/>
              </a:buClr>
              <a:buSzPts val="2200"/>
              <a:buChar char="–"/>
            </a:pPr>
            <a:r>
              <a:rPr lang="en-US" dirty="0"/>
              <a:t>How would you answer?</a:t>
            </a:r>
            <a:endParaRPr dirty="0"/>
          </a:p>
          <a:p>
            <a:pPr marL="742950" lvl="1" indent="-285750" algn="l" rtl="0">
              <a:lnSpc>
                <a:spcPct val="90000"/>
              </a:lnSpc>
              <a:spcBef>
                <a:spcPts val="440"/>
              </a:spcBef>
              <a:spcAft>
                <a:spcPts val="0"/>
              </a:spcAft>
              <a:buClr>
                <a:schemeClr val="dk1"/>
              </a:buClr>
              <a:buSzPts val="2200"/>
              <a:buChar char="–"/>
            </a:pPr>
            <a:r>
              <a:rPr lang="en-US" dirty="0"/>
              <a:t>What questions are answered by  screening data?</a:t>
            </a:r>
            <a:endParaRPr dirty="0"/>
          </a:p>
          <a:p>
            <a:pPr marL="742950" lvl="1" indent="-285750" algn="l" rtl="0">
              <a:lnSpc>
                <a:spcPct val="90000"/>
              </a:lnSpc>
              <a:spcBef>
                <a:spcPts val="440"/>
              </a:spcBef>
              <a:spcAft>
                <a:spcPts val="0"/>
              </a:spcAft>
              <a:buClr>
                <a:schemeClr val="dk1"/>
              </a:buClr>
              <a:buSzPts val="2200"/>
              <a:buChar char="–"/>
            </a:pPr>
            <a:r>
              <a:rPr lang="en-US" dirty="0"/>
              <a:t>How will the division team use screening information to support schools and students?</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5" name="Google Shape;1705;p223"/>
          <p:cNvSpPr txBox="1">
            <a:spLocks noGrp="1"/>
          </p:cNvSpPr>
          <p:nvPr>
            <p:ph type="title"/>
          </p:nvPr>
        </p:nvSpPr>
        <p:spPr>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rgbClr val="000000"/>
                </a:solidFill>
              </a:rPr>
              <a:t>Why look at ALL?</a:t>
            </a:r>
            <a:endParaRPr dirty="0">
              <a:solidFill>
                <a:srgbClr val="000000"/>
              </a:solidFill>
            </a:endParaRPr>
          </a:p>
        </p:txBody>
      </p:sp>
      <p:pic>
        <p:nvPicPr>
          <p:cNvPr id="1706" name="Google Shape;1706;p223" title="decorative"/>
          <p:cNvPicPr preferRelativeResize="0"/>
          <p:nvPr/>
        </p:nvPicPr>
        <p:blipFill rotWithShape="1">
          <a:blip r:embed="rId3">
            <a:alphaModFix/>
          </a:blip>
          <a:srcRect/>
          <a:stretch/>
        </p:blipFill>
        <p:spPr>
          <a:xfrm>
            <a:off x="360715" y="1609521"/>
            <a:ext cx="8422567" cy="4716638"/>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224"/>
          <p:cNvSpPr txBox="1">
            <a:spLocks noGrp="1"/>
          </p:cNvSpPr>
          <p:nvPr>
            <p:ph type="title"/>
          </p:nvPr>
        </p:nvSpPr>
        <p:spPr>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Why universal screening?</a:t>
            </a:r>
            <a:endParaRPr/>
          </a:p>
        </p:txBody>
      </p:sp>
      <p:sp>
        <p:nvSpPr>
          <p:cNvPr id="1712" name="Google Shape;1712;p224"/>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sz="2400" dirty="0"/>
              <a:t>Division</a:t>
            </a:r>
            <a:endParaRPr sz="2400" dirty="0"/>
          </a:p>
        </p:txBody>
      </p:sp>
      <p:sp>
        <p:nvSpPr>
          <p:cNvPr id="1713" name="Google Shape;1713;p224"/>
          <p:cNvSpPr txBox="1">
            <a:spLocks noGrp="1"/>
          </p:cNvSpPr>
          <p:nvPr>
            <p:ph type="body" idx="2"/>
          </p:nvPr>
        </p:nvSpPr>
        <p:spPr>
          <a:xfrm>
            <a:off x="457200" y="2281237"/>
            <a:ext cx="4040188" cy="3951288"/>
          </a:xfrm>
          <a:prstGeom prst="rect">
            <a:avLst/>
          </a:prstGeom>
          <a:noFill/>
          <a:ln>
            <a:noFill/>
          </a:ln>
        </p:spPr>
        <p:txBody>
          <a:bodyPr spcFirstLastPara="1" wrap="square" lIns="91425" tIns="45700" rIns="91425" bIns="45700" anchor="t" anchorCtr="0">
            <a:noAutofit/>
          </a:bodyPr>
          <a:lstStyle/>
          <a:p>
            <a:pPr marL="342900" lvl="0" indent="-332930" algn="l" rtl="0">
              <a:lnSpc>
                <a:spcPct val="100000"/>
              </a:lnSpc>
              <a:spcBef>
                <a:spcPts val="0"/>
              </a:spcBef>
              <a:spcAft>
                <a:spcPts val="0"/>
              </a:spcAft>
              <a:buClr>
                <a:srgbClr val="000000"/>
              </a:buClr>
              <a:buSzPts val="3000"/>
              <a:buFont typeface="Verdana"/>
              <a:buChar char="•"/>
            </a:pPr>
            <a:r>
              <a:rPr lang="en-US" dirty="0"/>
              <a:t>Is the core instruction sufficient and is it improving?</a:t>
            </a:r>
            <a:endParaRPr dirty="0"/>
          </a:p>
          <a:p>
            <a:pPr marL="342900" lvl="0" indent="-332930" algn="l" rtl="0">
              <a:lnSpc>
                <a:spcPct val="100000"/>
              </a:lnSpc>
              <a:spcBef>
                <a:spcPts val="0"/>
              </a:spcBef>
              <a:spcAft>
                <a:spcPts val="0"/>
              </a:spcAft>
              <a:buClr>
                <a:srgbClr val="000000"/>
              </a:buClr>
              <a:buSzPts val="3000"/>
              <a:buFont typeface="Verdana"/>
              <a:buChar char="•"/>
            </a:pPr>
            <a:r>
              <a:rPr lang="en-US" dirty="0"/>
              <a:t>For which groups (gaps, schools, grade levels) is it working/not working?</a:t>
            </a:r>
            <a:endParaRPr dirty="0"/>
          </a:p>
          <a:p>
            <a:pPr marL="342900" lvl="0" indent="-332930" algn="l" rtl="0">
              <a:lnSpc>
                <a:spcPct val="100000"/>
              </a:lnSpc>
              <a:spcBef>
                <a:spcPts val="0"/>
              </a:spcBef>
              <a:spcAft>
                <a:spcPts val="0"/>
              </a:spcAft>
              <a:buClr>
                <a:srgbClr val="000000"/>
              </a:buClr>
              <a:buSzPts val="3000"/>
              <a:buFont typeface="Verdana"/>
              <a:buChar char="•"/>
            </a:pPr>
            <a:r>
              <a:rPr lang="en-US" dirty="0"/>
              <a:t>What is the efficacy of the tiered interventions?</a:t>
            </a:r>
            <a:endParaRPr dirty="0"/>
          </a:p>
          <a:p>
            <a:pPr marL="342900" lvl="0" indent="-142430" algn="l" rtl="0">
              <a:lnSpc>
                <a:spcPct val="100000"/>
              </a:lnSpc>
              <a:spcBef>
                <a:spcPts val="0"/>
              </a:spcBef>
              <a:spcAft>
                <a:spcPts val="0"/>
              </a:spcAft>
              <a:buClr>
                <a:srgbClr val="000000"/>
              </a:buClr>
              <a:buSzPts val="3000"/>
              <a:buFont typeface="Verdana"/>
              <a:buNone/>
            </a:pPr>
            <a:endParaRPr dirty="0"/>
          </a:p>
        </p:txBody>
      </p:sp>
      <p:sp>
        <p:nvSpPr>
          <p:cNvPr id="1714" name="Google Shape;1714;p224"/>
          <p:cNvSpPr txBox="1">
            <a:spLocks noGrp="1"/>
          </p:cNvSpPr>
          <p:nvPr>
            <p:ph type="body" idx="3"/>
          </p:nvPr>
        </p:nvSpPr>
        <p:spPr>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sz="2400"/>
              <a:t>School</a:t>
            </a:r>
            <a:endParaRPr sz="2400"/>
          </a:p>
        </p:txBody>
      </p:sp>
      <p:sp>
        <p:nvSpPr>
          <p:cNvPr id="1715" name="Google Shape;1715;p224"/>
          <p:cNvSpPr txBox="1">
            <a:spLocks noGrp="1"/>
          </p:cNvSpPr>
          <p:nvPr>
            <p:ph type="body" idx="4"/>
          </p:nvPr>
        </p:nvSpPr>
        <p:spPr>
          <a:xfrm>
            <a:off x="4648200" y="2174875"/>
            <a:ext cx="4376400" cy="4585800"/>
          </a:xfrm>
          <a:prstGeom prst="rect">
            <a:avLst/>
          </a:prstGeom>
          <a:noFill/>
          <a:ln>
            <a:noFill/>
          </a:ln>
        </p:spPr>
        <p:txBody>
          <a:bodyPr spcFirstLastPara="1" wrap="square" lIns="91425" tIns="45700" rIns="91425" bIns="45700" anchor="t" anchorCtr="0">
            <a:noAutofit/>
          </a:bodyPr>
          <a:lstStyle/>
          <a:p>
            <a:pPr marL="342900" lvl="0" indent="-294830" algn="l" rtl="0">
              <a:lnSpc>
                <a:spcPct val="100000"/>
              </a:lnSpc>
              <a:spcBef>
                <a:spcPts val="0"/>
              </a:spcBef>
              <a:spcAft>
                <a:spcPts val="0"/>
              </a:spcAft>
              <a:buClr>
                <a:srgbClr val="000000"/>
              </a:buClr>
              <a:buSzPts val="2400"/>
              <a:buFont typeface="Verdana"/>
              <a:buChar char="•"/>
            </a:pPr>
            <a:r>
              <a:rPr lang="en-US" dirty="0"/>
              <a:t>Is the core instruction sufficient and is it improving?</a:t>
            </a:r>
            <a:endParaRPr dirty="0"/>
          </a:p>
          <a:p>
            <a:pPr marL="342900" lvl="0" indent="-294830" algn="l" rtl="0">
              <a:lnSpc>
                <a:spcPct val="100000"/>
              </a:lnSpc>
              <a:spcBef>
                <a:spcPts val="0"/>
              </a:spcBef>
              <a:spcAft>
                <a:spcPts val="0"/>
              </a:spcAft>
              <a:buClr>
                <a:srgbClr val="000000"/>
              </a:buClr>
              <a:buSzPts val="2400"/>
              <a:buFont typeface="Verdana"/>
              <a:buChar char="•"/>
            </a:pPr>
            <a:r>
              <a:rPr lang="en-US" dirty="0"/>
              <a:t>For which groups (gaps, grade levels, classrooms) is it working/not working?</a:t>
            </a:r>
            <a:endParaRPr dirty="0"/>
          </a:p>
          <a:p>
            <a:pPr marL="342900" lvl="0" indent="-294830" algn="l" rtl="0">
              <a:lnSpc>
                <a:spcPct val="100000"/>
              </a:lnSpc>
              <a:spcBef>
                <a:spcPts val="0"/>
              </a:spcBef>
              <a:spcAft>
                <a:spcPts val="0"/>
              </a:spcAft>
              <a:buClr>
                <a:srgbClr val="000000"/>
              </a:buClr>
              <a:buSzPts val="2400"/>
              <a:buFont typeface="Verdana"/>
              <a:buChar char="•"/>
            </a:pPr>
            <a:r>
              <a:rPr lang="en-US" dirty="0"/>
              <a:t>What is the efficacy of the tiered interventions?</a:t>
            </a:r>
            <a:endParaRPr dirty="0"/>
          </a:p>
          <a:p>
            <a:pPr marL="342900" lvl="0" indent="-294830" algn="l" rtl="0">
              <a:lnSpc>
                <a:spcPct val="100000"/>
              </a:lnSpc>
              <a:spcBef>
                <a:spcPts val="0"/>
              </a:spcBef>
              <a:spcAft>
                <a:spcPts val="0"/>
              </a:spcAft>
              <a:buClr>
                <a:srgbClr val="000000"/>
              </a:buClr>
              <a:buSzPts val="2400"/>
              <a:buFont typeface="Verdana"/>
              <a:buChar char="•"/>
            </a:pPr>
            <a:r>
              <a:rPr lang="en-US" dirty="0"/>
              <a:t>What is the individual growth of our students?</a:t>
            </a:r>
            <a:endParaRPr dirty="0"/>
          </a:p>
          <a:p>
            <a:pPr marL="342900" lvl="0" indent="-142430" algn="l" rtl="0">
              <a:lnSpc>
                <a:spcPct val="100000"/>
              </a:lnSpc>
              <a:spcBef>
                <a:spcPts val="0"/>
              </a:spcBef>
              <a:spcAft>
                <a:spcPts val="0"/>
              </a:spcAft>
              <a:buClr>
                <a:srgbClr val="000000"/>
              </a:buClr>
              <a:buSzPts val="3000"/>
              <a:buFont typeface="Verdana"/>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225"/>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a:t>Know the indicators of a good screener </a:t>
            </a:r>
            <a:endParaRPr sz="4000"/>
          </a:p>
        </p:txBody>
      </p:sp>
      <p:sp>
        <p:nvSpPr>
          <p:cNvPr id="1721" name="Google Shape;1721;p225"/>
          <p:cNvSpPr txBox="1"/>
          <p:nvPr/>
        </p:nvSpPr>
        <p:spPr>
          <a:xfrm>
            <a:off x="257503" y="1603738"/>
            <a:ext cx="8229600" cy="348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1. Is brief</a:t>
            </a:r>
            <a:endParaRPr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0" lvl="0" indent="0" algn="l" rtl="0">
              <a:spcBef>
                <a:spcPts val="720"/>
              </a:spcBef>
              <a:spcAft>
                <a:spcPts val="0"/>
              </a:spcAft>
              <a:buNone/>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2. Is predictive</a:t>
            </a:r>
            <a:endParaRPr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0" lvl="0" indent="0" algn="l" rtl="0">
              <a:spcBef>
                <a:spcPts val="720"/>
              </a:spcBef>
              <a:spcAft>
                <a:spcPts val="0"/>
              </a:spcAft>
              <a:buNone/>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3. Is reliable</a:t>
            </a:r>
            <a:endParaRPr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0" lvl="0" indent="0" algn="l" rtl="0">
              <a:spcBef>
                <a:spcPts val="720"/>
              </a:spcBef>
              <a:spcAft>
                <a:spcPts val="0"/>
              </a:spcAft>
              <a:buNone/>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4. Provides an awareness of false positives</a:t>
            </a:r>
            <a:endParaRPr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0" lvl="0" indent="0" algn="l" rtl="0">
              <a:spcBef>
                <a:spcPts val="720"/>
              </a:spcBef>
              <a:spcAft>
                <a:spcPts val="0"/>
              </a:spcAft>
              <a:buNone/>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5. Provides normative data</a:t>
            </a:r>
            <a:endParaRPr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0" lvl="0" indent="0" algn="l" rtl="0">
              <a:spcBef>
                <a:spcPts val="720"/>
              </a:spcBef>
              <a:spcAft>
                <a:spcPts val="0"/>
              </a:spcAft>
              <a:buNone/>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6. Can be disaggregated</a:t>
            </a:r>
            <a:endParaRPr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a:p>
            <a:pPr marL="0" lvl="0" indent="0" algn="l" rtl="0">
              <a:spcBef>
                <a:spcPts val="720"/>
              </a:spcBef>
              <a:spcAft>
                <a:spcPts val="0"/>
              </a:spcAft>
              <a:buNone/>
            </a:pPr>
            <a:endParaRPr sz="26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a:p>
            <a:pPr marL="0" lvl="0" indent="0" algn="l" rtl="0">
              <a:spcBef>
                <a:spcPts val="720"/>
              </a:spcBef>
              <a:spcAft>
                <a:spcPts val="0"/>
              </a:spcAft>
              <a:buNone/>
            </a:pPr>
            <a:endParaRPr sz="26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226"/>
          <p:cNvSpPr txBox="1">
            <a:spLocks noGrp="1"/>
          </p:cNvSpPr>
          <p:nvPr>
            <p:ph type="title"/>
          </p:nvPr>
        </p:nvSpPr>
        <p:spPr>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t>Examples and non-examples</a:t>
            </a:r>
            <a:endParaRPr dirty="0"/>
          </a:p>
        </p:txBody>
      </p:sp>
      <p:sp>
        <p:nvSpPr>
          <p:cNvPr id="1727" name="Google Shape;1727;p226"/>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sz="2400" dirty="0"/>
              <a:t>Screening Tools</a:t>
            </a:r>
            <a:endParaRPr sz="2400" dirty="0"/>
          </a:p>
        </p:txBody>
      </p:sp>
      <p:sp>
        <p:nvSpPr>
          <p:cNvPr id="1729" name="Google Shape;1729;p22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DIBELS</a:t>
            </a:r>
            <a:endParaRPr i="0" u="none" strike="noStrike" cap="none" dirty="0">
              <a:solidFill>
                <a:schemeClr val="dk1"/>
              </a:solidFill>
            </a:endParaRPr>
          </a:p>
          <a:p>
            <a:pPr marL="342900" marR="0" lvl="0" indent="-292100" algn="l" rtl="0">
              <a:lnSpc>
                <a:spcPct val="100000"/>
              </a:lnSpc>
              <a:spcBef>
                <a:spcPts val="640"/>
              </a:spcBef>
              <a:spcAft>
                <a:spcPts val="0"/>
              </a:spcAft>
              <a:buClr>
                <a:schemeClr val="dk1"/>
              </a:buClr>
              <a:buSzPts val="2400"/>
              <a:buFont typeface="Verdana"/>
              <a:buChar char="•"/>
            </a:pPr>
            <a:r>
              <a:rPr lang="en-US" i="0" u="none" strike="noStrike" cap="none" dirty="0">
                <a:solidFill>
                  <a:schemeClr val="dk1"/>
                </a:solidFill>
              </a:rPr>
              <a:t>Oral Reading Fluency</a:t>
            </a:r>
            <a:endParaRPr i="0" u="none" strike="noStrike" cap="none" dirty="0">
              <a:solidFill>
                <a:schemeClr val="dk1"/>
              </a:solidFill>
            </a:endParaRPr>
          </a:p>
          <a:p>
            <a:pPr marL="342900" marR="0" lvl="0" indent="-292100" algn="l" rtl="0">
              <a:lnSpc>
                <a:spcPct val="100000"/>
              </a:lnSpc>
              <a:spcBef>
                <a:spcPts val="640"/>
              </a:spcBef>
              <a:spcAft>
                <a:spcPts val="0"/>
              </a:spcAft>
              <a:buClr>
                <a:schemeClr val="dk1"/>
              </a:buClr>
              <a:buSzPts val="2400"/>
              <a:buFont typeface="Verdana"/>
              <a:buChar char="•"/>
            </a:pPr>
            <a:r>
              <a:rPr lang="en-US" i="0" u="none" strike="noStrike" cap="none" dirty="0">
                <a:solidFill>
                  <a:schemeClr val="dk1"/>
                </a:solidFill>
              </a:rPr>
              <a:t>Easy CBM</a:t>
            </a:r>
            <a:endParaRPr i="0" u="none" strike="noStrike" cap="none" dirty="0">
              <a:solidFill>
                <a:schemeClr val="dk1"/>
              </a:solidFill>
            </a:endParaRPr>
          </a:p>
          <a:p>
            <a:pPr marL="342900" marR="0" lvl="0" indent="-292100" algn="l" rtl="0">
              <a:lnSpc>
                <a:spcPct val="100000"/>
              </a:lnSpc>
              <a:spcBef>
                <a:spcPts val="640"/>
              </a:spcBef>
              <a:spcAft>
                <a:spcPts val="0"/>
              </a:spcAft>
              <a:buClr>
                <a:schemeClr val="dk1"/>
              </a:buClr>
              <a:buSzPts val="2400"/>
              <a:buFont typeface="Verdana"/>
              <a:buChar char="•"/>
            </a:pPr>
            <a:r>
              <a:rPr lang="en-US" i="0" u="none" strike="noStrike" cap="none" dirty="0">
                <a:solidFill>
                  <a:schemeClr val="dk1"/>
                </a:solidFill>
              </a:rPr>
              <a:t>STAR</a:t>
            </a:r>
            <a:endParaRPr i="0" u="none" strike="noStrike" cap="none" dirty="0">
              <a:solidFill>
                <a:schemeClr val="dk1"/>
              </a:solidFill>
            </a:endParaRPr>
          </a:p>
          <a:p>
            <a:pPr marL="342900" marR="0" lvl="0" indent="-292100" algn="l" rtl="0">
              <a:lnSpc>
                <a:spcPct val="100000"/>
              </a:lnSpc>
              <a:spcBef>
                <a:spcPts val="640"/>
              </a:spcBef>
              <a:spcAft>
                <a:spcPts val="0"/>
              </a:spcAft>
              <a:buClr>
                <a:schemeClr val="dk1"/>
              </a:buClr>
              <a:buSzPts val="2400"/>
              <a:buFont typeface="Verdana"/>
              <a:buChar char="•"/>
            </a:pPr>
            <a:r>
              <a:rPr lang="en-US" i="0" u="none" strike="noStrike" cap="none" dirty="0">
                <a:solidFill>
                  <a:schemeClr val="dk1"/>
                </a:solidFill>
              </a:rPr>
              <a:t>MAP</a:t>
            </a:r>
            <a:endParaRPr i="0" u="none" strike="noStrike" cap="none" dirty="0">
              <a:solidFill>
                <a:schemeClr val="dk1"/>
              </a:solidFill>
            </a:endParaRPr>
          </a:p>
          <a:p>
            <a:pPr marL="342900" marR="0" lvl="0" indent="-292100" algn="l" rtl="0">
              <a:lnSpc>
                <a:spcPct val="100000"/>
              </a:lnSpc>
              <a:spcBef>
                <a:spcPts val="640"/>
              </a:spcBef>
              <a:spcAft>
                <a:spcPts val="0"/>
              </a:spcAft>
              <a:buClr>
                <a:schemeClr val="dk1"/>
              </a:buClr>
              <a:buSzPts val="2400"/>
              <a:buFont typeface="Verdana"/>
              <a:buChar char="•"/>
            </a:pPr>
            <a:r>
              <a:rPr lang="en-US" i="0" u="none" strike="noStrike" cap="none" dirty="0" err="1">
                <a:solidFill>
                  <a:schemeClr val="dk1"/>
                </a:solidFill>
              </a:rPr>
              <a:t>AIMSweb</a:t>
            </a:r>
            <a:endParaRPr i="0" u="none" strike="noStrike" cap="none" dirty="0">
              <a:solidFill>
                <a:schemeClr val="dk1"/>
              </a:solidFill>
            </a:endParaRPr>
          </a:p>
          <a:p>
            <a:pPr marL="342900" marR="0" lvl="0" indent="-292100" algn="l" rtl="0">
              <a:lnSpc>
                <a:spcPct val="100000"/>
              </a:lnSpc>
              <a:spcBef>
                <a:spcPts val="640"/>
              </a:spcBef>
              <a:spcAft>
                <a:spcPts val="0"/>
              </a:spcAft>
              <a:buClr>
                <a:schemeClr val="dk1"/>
              </a:buClr>
              <a:buSzPts val="2400"/>
              <a:buFont typeface="Verdana"/>
              <a:buChar char="•"/>
            </a:pPr>
            <a:r>
              <a:rPr lang="en-US" dirty="0"/>
              <a:t>DESSA</a:t>
            </a:r>
            <a:endParaRPr dirty="0"/>
          </a:p>
          <a:p>
            <a:pPr marL="342900" marR="0" lvl="0" indent="-292100" algn="l" rtl="0">
              <a:lnSpc>
                <a:spcPct val="100000"/>
              </a:lnSpc>
              <a:spcBef>
                <a:spcPts val="640"/>
              </a:spcBef>
              <a:spcAft>
                <a:spcPts val="0"/>
              </a:spcAft>
              <a:buClr>
                <a:schemeClr val="dk1"/>
              </a:buClr>
              <a:buSzPts val="2400"/>
              <a:buFont typeface="Verdana"/>
              <a:buChar char="•"/>
            </a:pPr>
            <a:r>
              <a:rPr lang="en-US" i="0" u="none" strike="noStrike" cap="none" dirty="0">
                <a:solidFill>
                  <a:schemeClr val="dk1"/>
                </a:solidFill>
              </a:rPr>
              <a:t>S</a:t>
            </a:r>
            <a:r>
              <a:rPr lang="en-US" dirty="0"/>
              <a:t>ABRES</a:t>
            </a:r>
            <a:endParaRPr i="0" u="none" strike="noStrike" cap="none" dirty="0">
              <a:solidFill>
                <a:schemeClr val="dk1"/>
              </a:solidFill>
            </a:endParaRPr>
          </a:p>
        </p:txBody>
      </p:sp>
      <p:sp>
        <p:nvSpPr>
          <p:cNvPr id="1728" name="Google Shape;1728;p226"/>
          <p:cNvSpPr txBox="1">
            <a:spLocks noGrp="1"/>
          </p:cNvSpPr>
          <p:nvPr>
            <p:ph type="body" idx="3"/>
          </p:nvPr>
        </p:nvSpPr>
        <p:spPr>
          <a:xfrm>
            <a:off x="5105399" y="1535113"/>
            <a:ext cx="3907971" cy="639762"/>
          </a:xfrm>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sz="2400" dirty="0"/>
              <a:t>Not Screening Tools</a:t>
            </a:r>
            <a:endParaRPr sz="2400" dirty="0"/>
          </a:p>
        </p:txBody>
      </p:sp>
      <p:sp>
        <p:nvSpPr>
          <p:cNvPr id="1730" name="Google Shape;1730;p226"/>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Quick Phonics Screener</a:t>
            </a:r>
            <a:endParaRPr i="0" u="none" strike="noStrike" cap="none" dirty="0">
              <a:solidFill>
                <a:schemeClr val="dk1"/>
              </a:solidFill>
            </a:endParaRPr>
          </a:p>
          <a:p>
            <a:pPr marL="342900" marR="0" lvl="0" indent="-3048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QRI-IV</a:t>
            </a:r>
            <a:endParaRPr i="0" u="none" strike="noStrike" cap="none" dirty="0">
              <a:solidFill>
                <a:schemeClr val="dk1"/>
              </a:solidFill>
            </a:endParaRPr>
          </a:p>
          <a:p>
            <a:pPr marL="342900" marR="0" lvl="0" indent="-3048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DRA2</a:t>
            </a:r>
            <a:endParaRPr i="0" u="none" strike="noStrike" cap="none" dirty="0">
              <a:solidFill>
                <a:schemeClr val="dk1"/>
              </a:solidFill>
            </a:endParaRPr>
          </a:p>
          <a:p>
            <a:pPr marL="342900" marR="0" lvl="0" indent="-3048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Running Records</a:t>
            </a:r>
            <a:endParaRPr i="0" u="none" strike="noStrike" cap="none" dirty="0">
              <a:solidFill>
                <a:schemeClr val="dk1"/>
              </a:solidFill>
            </a:endParaRPr>
          </a:p>
          <a:p>
            <a:pPr marL="342900" marR="0" lvl="0" indent="-3048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Report Cards</a:t>
            </a:r>
            <a:endParaRPr i="0" u="none" strike="noStrike" cap="none" dirty="0">
              <a:solidFill>
                <a:schemeClr val="dk1"/>
              </a:solidFill>
            </a:endParaRPr>
          </a:p>
          <a:p>
            <a:pPr marL="342900" marR="0" lvl="0" indent="-3048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Meeting SOL standards</a:t>
            </a:r>
            <a:endParaRPr i="0" u="none" strike="noStrike" cap="none" dirty="0">
              <a:solidFill>
                <a:schemeClr val="dk1"/>
              </a:solidFill>
            </a:endParaRPr>
          </a:p>
          <a:p>
            <a:pPr marL="342900" marR="0" lvl="0" indent="-304800" algn="l" rtl="0">
              <a:lnSpc>
                <a:spcPct val="100000"/>
              </a:lnSpc>
              <a:spcBef>
                <a:spcPts val="0"/>
              </a:spcBef>
              <a:spcAft>
                <a:spcPts val="0"/>
              </a:spcAft>
              <a:buClr>
                <a:schemeClr val="dk1"/>
              </a:buClr>
              <a:buSzPts val="2400"/>
              <a:buFont typeface="Verdana"/>
              <a:buChar char="•"/>
            </a:pPr>
            <a:r>
              <a:rPr lang="en-US" i="0" u="none" strike="noStrike" cap="none" dirty="0">
                <a:solidFill>
                  <a:schemeClr val="dk1"/>
                </a:solidFill>
              </a:rPr>
              <a:t>Core curriculum weekly tests on skills that are learned</a:t>
            </a:r>
            <a:endParaRPr i="0" u="none" strike="noStrike" cap="none" dirty="0">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227"/>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a:t>Let’s talk about high school</a:t>
            </a:r>
            <a:endParaRPr sz="4000"/>
          </a:p>
        </p:txBody>
      </p:sp>
      <p:sp>
        <p:nvSpPr>
          <p:cNvPr id="1736" name="Google Shape;1736;p227"/>
          <p:cNvSpPr txBox="1"/>
          <p:nvPr/>
        </p:nvSpPr>
        <p:spPr>
          <a:xfrm>
            <a:off x="47700" y="1399825"/>
            <a:ext cx="9048600" cy="3708300"/>
          </a:xfrm>
          <a:prstGeom prst="rect">
            <a:avLst/>
          </a:prstGeom>
          <a:noFill/>
          <a:ln>
            <a:noFill/>
          </a:ln>
        </p:spPr>
        <p:txBody>
          <a:bodyPr spcFirstLastPara="1" wrap="square" lIns="91425" tIns="45700" rIns="91425" bIns="45700" anchor="t" anchorCtr="0">
            <a:noAutofit/>
          </a:bodyPr>
          <a:lstStyle/>
          <a:p>
            <a:pPr marL="457200" lvl="0" indent="-393700" algn="l" rtl="0">
              <a:spcBef>
                <a:spcPts val="0"/>
              </a:spcBef>
              <a:spcAft>
                <a:spcPts val="0"/>
              </a:spcAft>
              <a:buClr>
                <a:srgbClr val="000000"/>
              </a:buClr>
              <a:buSzPts val="2600"/>
              <a:buFont typeface="Verdana"/>
              <a:buChar char="•"/>
            </a:pPr>
            <a:r>
              <a:rPr lang="en-US" sz="2600" dirty="0">
                <a:latin typeface="Verdana"/>
                <a:ea typeface="Verdana"/>
                <a:cs typeface="Verdana"/>
                <a:sym typeface="Verdana"/>
              </a:rPr>
              <a:t>The term </a:t>
            </a:r>
            <a:r>
              <a:rPr lang="en-US" sz="2600" i="1" dirty="0">
                <a:latin typeface="Verdana"/>
                <a:ea typeface="Verdana"/>
                <a:cs typeface="Verdana"/>
                <a:sym typeface="Verdana"/>
              </a:rPr>
              <a:t>universal screening </a:t>
            </a:r>
            <a:r>
              <a:rPr lang="en-US" sz="2600" dirty="0">
                <a:latin typeface="Verdana"/>
                <a:ea typeface="Verdana"/>
                <a:cs typeface="Verdana"/>
                <a:sym typeface="Verdana"/>
              </a:rPr>
              <a:t>doesn’t apply here.</a:t>
            </a:r>
            <a:endParaRPr sz="2600" dirty="0">
              <a:latin typeface="Verdana"/>
              <a:ea typeface="Verdana"/>
              <a:cs typeface="Verdana"/>
              <a:sym typeface="Verdana"/>
            </a:endParaRPr>
          </a:p>
          <a:p>
            <a:pPr marL="457200" lvl="0" indent="-393700" algn="l" rtl="0">
              <a:spcBef>
                <a:spcPts val="0"/>
              </a:spcBef>
              <a:spcAft>
                <a:spcPts val="0"/>
              </a:spcAft>
              <a:buClr>
                <a:srgbClr val="000000"/>
              </a:buClr>
              <a:buSzPts val="2600"/>
              <a:buFont typeface="Verdana"/>
              <a:buChar char="•"/>
            </a:pPr>
            <a:r>
              <a:rPr lang="en-US" sz="2600" dirty="0">
                <a:latin typeface="Verdana"/>
                <a:ea typeface="Verdana"/>
                <a:cs typeface="Verdana"/>
                <a:sym typeface="Verdana"/>
              </a:rPr>
              <a:t>There are a lot of data available.</a:t>
            </a:r>
            <a:endParaRPr sz="2600" dirty="0">
              <a:latin typeface="Verdana"/>
              <a:ea typeface="Verdana"/>
              <a:cs typeface="Verdana"/>
              <a:sym typeface="Verdana"/>
            </a:endParaRPr>
          </a:p>
          <a:p>
            <a:pPr marL="457200" lvl="0" indent="-393700" algn="l" rtl="0">
              <a:spcBef>
                <a:spcPts val="0"/>
              </a:spcBef>
              <a:spcAft>
                <a:spcPts val="0"/>
              </a:spcAft>
              <a:buClr>
                <a:srgbClr val="000000"/>
              </a:buClr>
              <a:buSzPts val="2600"/>
              <a:buFont typeface="Verdana"/>
              <a:buChar char="•"/>
            </a:pPr>
            <a:r>
              <a:rPr lang="en-US" sz="2600" dirty="0">
                <a:latin typeface="Verdana"/>
                <a:ea typeface="Verdana"/>
                <a:cs typeface="Verdana"/>
                <a:sym typeface="Verdana"/>
              </a:rPr>
              <a:t>Have the pertinent data been assembled in an accessible format?</a:t>
            </a:r>
            <a:endParaRPr sz="2600" dirty="0">
              <a:latin typeface="Verdana"/>
              <a:ea typeface="Verdana"/>
              <a:cs typeface="Verdana"/>
              <a:sym typeface="Verdana"/>
            </a:endParaRPr>
          </a:p>
          <a:p>
            <a:pPr marL="457200" lvl="0" indent="-393700" algn="l" rtl="0">
              <a:spcBef>
                <a:spcPts val="0"/>
              </a:spcBef>
              <a:spcAft>
                <a:spcPts val="0"/>
              </a:spcAft>
              <a:buClr>
                <a:srgbClr val="000000"/>
              </a:buClr>
              <a:buSzPts val="2600"/>
              <a:buFont typeface="Verdana"/>
              <a:buChar char="•"/>
            </a:pPr>
            <a:r>
              <a:rPr lang="en-US" sz="2600" dirty="0">
                <a:latin typeface="Verdana"/>
                <a:ea typeface="Verdana"/>
                <a:cs typeface="Verdana"/>
                <a:sym typeface="Verdana"/>
              </a:rPr>
              <a:t>Once a group of students who may be at risk have been identified, more information may be needed.</a:t>
            </a:r>
            <a:endParaRPr sz="2600" dirty="0">
              <a:latin typeface="Verdana"/>
              <a:ea typeface="Verdana"/>
              <a:cs typeface="Verdana"/>
              <a:sym typeface="Verdana"/>
            </a:endParaRPr>
          </a:p>
          <a:p>
            <a:pPr marL="457200" lvl="0" indent="-393700" algn="l" rtl="0">
              <a:spcBef>
                <a:spcPts val="0"/>
              </a:spcBef>
              <a:spcAft>
                <a:spcPts val="0"/>
              </a:spcAft>
              <a:buClr>
                <a:srgbClr val="000000"/>
              </a:buClr>
              <a:buSzPts val="2600"/>
              <a:buFont typeface="Verdana"/>
              <a:buChar char="•"/>
            </a:pPr>
            <a:r>
              <a:rPr lang="en-US" sz="2600" dirty="0">
                <a:latin typeface="Verdana"/>
                <a:ea typeface="Verdana"/>
                <a:cs typeface="Verdana"/>
                <a:sym typeface="Verdana"/>
              </a:rPr>
              <a:t>What do we know about students who are new to school? </a:t>
            </a:r>
            <a:endParaRPr sz="2600" dirty="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183"/>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000"/>
              <a:buFont typeface="Calibri"/>
              <a:buNone/>
            </a:pPr>
            <a:r>
              <a:rPr lang="en-US" dirty="0">
                <a:solidFill>
                  <a:srgbClr val="000000"/>
                </a:solidFill>
              </a:rPr>
              <a:t>Today’s Learning Intentions: II</a:t>
            </a:r>
            <a:endParaRPr dirty="0">
              <a:solidFill>
                <a:srgbClr val="000000"/>
              </a:solidFill>
            </a:endParaRPr>
          </a:p>
        </p:txBody>
      </p:sp>
      <p:sp>
        <p:nvSpPr>
          <p:cNvPr id="1393" name="Google Shape;1393;p183"/>
          <p:cNvSpPr txBox="1"/>
          <p:nvPr/>
        </p:nvSpPr>
        <p:spPr>
          <a:xfrm>
            <a:off x="0" y="1680882"/>
            <a:ext cx="9144000" cy="5793600"/>
          </a:xfrm>
          <a:prstGeom prst="rect">
            <a:avLst/>
          </a:prstGeom>
          <a:noFill/>
          <a:ln>
            <a:noFill/>
          </a:ln>
        </p:spPr>
        <p:txBody>
          <a:bodyPr spcFirstLastPara="1" wrap="square" lIns="91425" tIns="45700" rIns="91425" bIns="45700" anchor="t" anchorCtr="0">
            <a:noAutofit/>
          </a:bodyPr>
          <a:lstStyle/>
          <a:p>
            <a:pPr marL="438150" lvl="0" indent="-336550" algn="l" rtl="0">
              <a:spcBef>
                <a:spcPts val="0"/>
              </a:spcBef>
              <a:spcAft>
                <a:spcPts val="0"/>
              </a:spcAft>
              <a:buSzPts val="2000"/>
              <a:buFont typeface="Verdana"/>
              <a:buChar char="•"/>
            </a:pPr>
            <a:r>
              <a:rPr lang="en-US" sz="2800" dirty="0">
                <a:latin typeface="Verdana"/>
                <a:ea typeface="Verdana"/>
                <a:cs typeface="Verdana"/>
                <a:sym typeface="Verdana"/>
              </a:rPr>
              <a:t>Understand the elements of the screening process to include communication with families; begin development/enhancement of screening process. (Matrix 5.C)</a:t>
            </a:r>
            <a:endParaRPr sz="2800" dirty="0">
              <a:latin typeface="Verdana"/>
              <a:ea typeface="Verdana"/>
              <a:cs typeface="Verdana"/>
              <a:sym typeface="Verdana"/>
            </a:endParaRPr>
          </a:p>
          <a:p>
            <a:pPr marL="438150" lvl="0" indent="-336550" algn="l" rtl="0">
              <a:spcBef>
                <a:spcPts val="0"/>
              </a:spcBef>
              <a:spcAft>
                <a:spcPts val="0"/>
              </a:spcAft>
              <a:buSzPts val="2000"/>
              <a:buFont typeface="Verdana"/>
              <a:buChar char="•"/>
            </a:pPr>
            <a:r>
              <a:rPr lang="en-US" sz="2800" dirty="0">
                <a:latin typeface="Verdana"/>
                <a:ea typeface="Verdana"/>
                <a:cs typeface="Verdana"/>
                <a:sym typeface="Verdana"/>
              </a:rPr>
              <a:t>Identify uses of screening data at the division and school level and identify challenges to discussing and utilizing screening data. (Matrix 5.C)</a:t>
            </a:r>
            <a:endParaRPr sz="2800" dirty="0">
              <a:latin typeface="Verdana"/>
              <a:ea typeface="Verdana"/>
              <a:cs typeface="Verdana"/>
              <a:sym typeface="Verdana"/>
            </a:endParaRPr>
          </a:p>
          <a:p>
            <a:pPr marL="438150" lvl="0" indent="-336550" algn="l" rtl="0">
              <a:spcBef>
                <a:spcPts val="0"/>
              </a:spcBef>
              <a:spcAft>
                <a:spcPts val="0"/>
              </a:spcAft>
              <a:buSzPts val="2000"/>
              <a:buFont typeface="Verdana"/>
              <a:buChar char="•"/>
            </a:pPr>
            <a:r>
              <a:rPr lang="en-US" sz="2800" dirty="0">
                <a:latin typeface="Verdana"/>
                <a:ea typeface="Verdana"/>
                <a:cs typeface="Verdana"/>
                <a:sym typeface="Verdana"/>
              </a:rPr>
              <a:t>Introduce the Academic Tiered Fidelity Inventory for use with schools.</a:t>
            </a:r>
            <a:endParaRPr sz="2800" dirty="0">
              <a:latin typeface="Verdana"/>
              <a:ea typeface="Verdana"/>
              <a:cs typeface="Verdana"/>
              <a:sym typeface="Verdana"/>
            </a:endParaRPr>
          </a:p>
          <a:p>
            <a:pPr marL="95250" lvl="0" indent="0" algn="l" rtl="0">
              <a:lnSpc>
                <a:spcPct val="90000"/>
              </a:lnSpc>
              <a:spcBef>
                <a:spcPts val="800"/>
              </a:spcBef>
              <a:spcAft>
                <a:spcPts val="0"/>
              </a:spcAft>
              <a:buNone/>
            </a:pPr>
            <a:endParaRPr sz="2800" dirty="0">
              <a:latin typeface="Verdana"/>
              <a:ea typeface="Verdana"/>
              <a:cs typeface="Verdana"/>
              <a:sym typeface="Verdana"/>
            </a:endParaRPr>
          </a:p>
        </p:txBody>
      </p:sp>
    </p:spTree>
    <p:extLst>
      <p:ext uri="{BB962C8B-B14F-4D97-AF65-F5344CB8AC3E}">
        <p14:creationId xmlns:p14="http://schemas.microsoft.com/office/powerpoint/2010/main" val="2704896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sp>
        <p:nvSpPr>
          <p:cNvPr id="1741" name="Google Shape;1741;p228"/>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dirty="0"/>
              <a:t>Websites for screening tools</a:t>
            </a:r>
            <a:endParaRPr dirty="0"/>
          </a:p>
        </p:txBody>
      </p:sp>
      <p:sp>
        <p:nvSpPr>
          <p:cNvPr id="1742" name="Google Shape;1742;p2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560"/>
              </a:spcBef>
              <a:spcAft>
                <a:spcPts val="0"/>
              </a:spcAft>
              <a:buClr>
                <a:schemeClr val="dk1"/>
              </a:buClr>
              <a:buSzPts val="2800"/>
              <a:buNone/>
            </a:pPr>
            <a:r>
              <a:rPr lang="en-US" u="sng" dirty="0">
                <a:solidFill>
                  <a:schemeClr val="tx1"/>
                </a:solidFill>
                <a:hlinkClick r:id="rId3">
                  <a:extLst>
                    <a:ext uri="{A12FA001-AC4F-418D-AE19-62706E023703}">
                      <ahyp:hlinkClr xmlns:ahyp="http://schemas.microsoft.com/office/drawing/2018/hyperlinkcolor" xmlns="" val="tx"/>
                    </a:ext>
                  </a:extLst>
                </a:hlinkClick>
              </a:rPr>
              <a:t>National Center on Intensive Intervention</a:t>
            </a:r>
            <a:endParaRPr dirty="0">
              <a:solidFill>
                <a:schemeClr val="tx1"/>
              </a:solidFill>
            </a:endParaRPr>
          </a:p>
          <a:p>
            <a:pPr marL="457200" lvl="0" indent="-228600" algn="l" rtl="0">
              <a:lnSpc>
                <a:spcPct val="100000"/>
              </a:lnSpc>
              <a:spcBef>
                <a:spcPts val="560"/>
              </a:spcBef>
              <a:spcAft>
                <a:spcPts val="0"/>
              </a:spcAft>
              <a:buClr>
                <a:schemeClr val="dk1"/>
              </a:buClr>
              <a:buSzPts val="2800"/>
              <a:buNone/>
            </a:pPr>
            <a:endParaRPr dirty="0">
              <a:solidFill>
                <a:schemeClr val="tx1"/>
              </a:solidFill>
            </a:endParaRPr>
          </a:p>
          <a:p>
            <a:pPr marL="457200" lvl="0" indent="-228600" algn="l" rtl="0">
              <a:lnSpc>
                <a:spcPct val="100000"/>
              </a:lnSpc>
              <a:spcBef>
                <a:spcPts val="560"/>
              </a:spcBef>
              <a:spcAft>
                <a:spcPts val="0"/>
              </a:spcAft>
              <a:buClr>
                <a:schemeClr val="dk1"/>
              </a:buClr>
              <a:buSzPts val="2800"/>
              <a:buNone/>
            </a:pPr>
            <a:r>
              <a:rPr lang="en-US" u="sng" dirty="0">
                <a:solidFill>
                  <a:schemeClr val="tx1"/>
                </a:solidFill>
                <a:hlinkClick r:id="rId4">
                  <a:extLst>
                    <a:ext uri="{A12FA001-AC4F-418D-AE19-62706E023703}">
                      <ahyp:hlinkClr xmlns:ahyp="http://schemas.microsoft.com/office/drawing/2018/hyperlinkcolor" xmlns="" val="tx"/>
                    </a:ext>
                  </a:extLst>
                </a:hlinkClick>
              </a:rPr>
              <a:t>Comprehensive, Integrated Three-tiered Model of Prevention</a:t>
            </a:r>
            <a:endParaRPr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229"/>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sz="4000" dirty="0">
                <a:solidFill>
                  <a:srgbClr val="000000"/>
                </a:solidFill>
              </a:rPr>
              <a:t>Aligning Screeners</a:t>
            </a:r>
            <a:endParaRPr sz="4000" dirty="0">
              <a:solidFill>
                <a:srgbClr val="000000"/>
              </a:solidFill>
            </a:endParaRPr>
          </a:p>
        </p:txBody>
      </p:sp>
      <p:sp>
        <p:nvSpPr>
          <p:cNvPr id="1748" name="Google Shape;1748;p229"/>
          <p:cNvSpPr txBox="1"/>
          <p:nvPr/>
        </p:nvSpPr>
        <p:spPr>
          <a:xfrm>
            <a:off x="212186" y="1662368"/>
            <a:ext cx="8589000" cy="3040261"/>
          </a:xfrm>
          <a:prstGeom prst="rect">
            <a:avLst/>
          </a:prstGeom>
          <a:noFill/>
          <a:ln>
            <a:noFill/>
          </a:ln>
        </p:spPr>
        <p:txBody>
          <a:bodyPr spcFirstLastPara="1" wrap="square" lIns="91425" tIns="45700" rIns="91425" bIns="45700" anchor="t" anchorCtr="0">
            <a:noAutofit/>
          </a:bodyPr>
          <a:lstStyle/>
          <a:p>
            <a:pPr marL="393700" lvl="0" indent="-342900" algn="l" rtl="0">
              <a:spcBef>
                <a:spcPts val="0"/>
              </a:spcBef>
              <a:spcAft>
                <a:spcPts val="0"/>
              </a:spcAft>
              <a:buFont typeface="Arial" panose="020B0604020202020204" pitchFamily="34" charset="0"/>
              <a:buChar char="•"/>
            </a:pPr>
            <a:r>
              <a:rPr lang="en-US" sz="2400" dirty="0">
                <a:solidFill>
                  <a:schemeClr val="tx1"/>
                </a:solidFill>
                <a:latin typeface="Verdana"/>
                <a:ea typeface="Verdana"/>
                <a:cs typeface="Verdana"/>
                <a:sym typeface="Verdana"/>
              </a:rPr>
              <a:t>Examine your current teaming and planning.</a:t>
            </a:r>
            <a:endParaRPr sz="2400" dirty="0">
              <a:solidFill>
                <a:schemeClr val="tx1"/>
              </a:solidFill>
              <a:latin typeface="Verdana"/>
              <a:ea typeface="Verdana"/>
              <a:cs typeface="Verdana"/>
              <a:sym typeface="Verdana"/>
            </a:endParaRPr>
          </a:p>
          <a:p>
            <a:pPr marL="393700" lvl="0" indent="-342900" algn="l" rtl="0">
              <a:spcBef>
                <a:spcPts val="0"/>
              </a:spcBef>
              <a:spcAft>
                <a:spcPts val="0"/>
              </a:spcAft>
              <a:buFont typeface="Arial" panose="020B0604020202020204" pitchFamily="34" charset="0"/>
              <a:buChar char="•"/>
            </a:pPr>
            <a:r>
              <a:rPr lang="en-US" sz="2400" dirty="0">
                <a:solidFill>
                  <a:schemeClr val="tx1"/>
                </a:solidFill>
                <a:latin typeface="Verdana"/>
                <a:ea typeface="Verdana"/>
                <a:cs typeface="Verdana"/>
                <a:sym typeface="Verdana"/>
              </a:rPr>
              <a:t>Identify your assessments to create an assessment inventory and review your data audit. </a:t>
            </a:r>
            <a:r>
              <a:rPr lang="en-US" sz="2400" b="1" dirty="0">
                <a:solidFill>
                  <a:schemeClr val="tx1"/>
                </a:solidFill>
                <a:latin typeface="Verdana"/>
                <a:ea typeface="Verdana"/>
                <a:cs typeface="Verdana"/>
                <a:sym typeface="Verdana"/>
              </a:rPr>
              <a:t> </a:t>
            </a:r>
            <a:endParaRPr sz="2400" b="1" dirty="0">
              <a:solidFill>
                <a:schemeClr val="tx1"/>
              </a:solidFill>
              <a:latin typeface="Verdana"/>
              <a:ea typeface="Verdana"/>
              <a:cs typeface="Verdana"/>
              <a:sym typeface="Verdana"/>
            </a:endParaRPr>
          </a:p>
          <a:p>
            <a:pPr marL="393700" lvl="0" indent="-342900" algn="l" rtl="0">
              <a:spcBef>
                <a:spcPts val="0"/>
              </a:spcBef>
              <a:spcAft>
                <a:spcPts val="0"/>
              </a:spcAft>
              <a:buFont typeface="Arial" panose="020B0604020202020204" pitchFamily="34" charset="0"/>
              <a:buChar char="•"/>
            </a:pPr>
            <a:r>
              <a:rPr lang="en-US" sz="2400" dirty="0">
                <a:solidFill>
                  <a:schemeClr val="tx1"/>
                </a:solidFill>
                <a:latin typeface="Verdana"/>
                <a:ea typeface="Verdana"/>
                <a:cs typeface="Verdana"/>
                <a:sym typeface="Verdana"/>
              </a:rPr>
              <a:t>Review the purposes of universal screening within a VTSS framework and investigate the components of a good screener.</a:t>
            </a:r>
            <a:endParaRPr sz="2400" dirty="0">
              <a:solidFill>
                <a:schemeClr val="tx1"/>
              </a:solidFill>
              <a:latin typeface="Verdana"/>
              <a:ea typeface="Verdana"/>
              <a:cs typeface="Verdana"/>
              <a:sym typeface="Verdana"/>
            </a:endParaRPr>
          </a:p>
          <a:p>
            <a:pPr marL="393700" lvl="0" indent="-342900" algn="l" rtl="0">
              <a:spcBef>
                <a:spcPts val="0"/>
              </a:spcBef>
              <a:spcAft>
                <a:spcPts val="0"/>
              </a:spcAft>
              <a:buFont typeface="Arial" panose="020B0604020202020204" pitchFamily="34" charset="0"/>
              <a:buChar char="•"/>
            </a:pPr>
            <a:r>
              <a:rPr lang="en-US" sz="2400" b="1" dirty="0">
                <a:solidFill>
                  <a:schemeClr val="tx1"/>
                </a:solidFill>
                <a:latin typeface="Verdana"/>
                <a:ea typeface="Verdana"/>
                <a:cs typeface="Verdana"/>
                <a:sym typeface="Verdana"/>
              </a:rPr>
              <a:t>Develop a screening process OR enhance an existing screening process.</a:t>
            </a:r>
            <a:endParaRPr sz="2400" b="1" dirty="0">
              <a:solidFill>
                <a:schemeClr val="tx1"/>
              </a:solidFill>
              <a:latin typeface="Verdana"/>
              <a:ea typeface="Verdana"/>
              <a:cs typeface="Verdana"/>
              <a:sym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3" name="Google Shape;1753;p230"/>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1100"/>
              <a:buFont typeface="Calibri"/>
              <a:buNone/>
            </a:pPr>
            <a:r>
              <a:rPr lang="en-US">
                <a:solidFill>
                  <a:srgbClr val="000000"/>
                </a:solidFill>
              </a:rPr>
              <a:t>Who and When?</a:t>
            </a:r>
            <a:endParaRPr>
              <a:solidFill>
                <a:srgbClr val="000000"/>
              </a:solidFill>
            </a:endParaRPr>
          </a:p>
        </p:txBody>
      </p:sp>
      <p:sp>
        <p:nvSpPr>
          <p:cNvPr id="1754" name="Google Shape;1754;p230"/>
          <p:cNvSpPr txBox="1"/>
          <p:nvPr/>
        </p:nvSpPr>
        <p:spPr>
          <a:xfrm>
            <a:off x="228600" y="1502229"/>
            <a:ext cx="8686799" cy="3542700"/>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rgbClr val="000000"/>
              </a:buClr>
              <a:buSzPts val="3000"/>
              <a:buFont typeface="Verdana"/>
              <a:buChar char="•"/>
            </a:pPr>
            <a:r>
              <a:rPr lang="en-US" sz="2800" dirty="0">
                <a:latin typeface="Verdana"/>
                <a:ea typeface="Verdana"/>
                <a:cs typeface="Verdana"/>
                <a:sym typeface="Verdana"/>
              </a:rPr>
              <a:t>When? Fall, winter, spring</a:t>
            </a:r>
            <a:endParaRPr sz="2800" dirty="0">
              <a:latin typeface="Verdana"/>
              <a:ea typeface="Verdana"/>
              <a:cs typeface="Verdana"/>
              <a:sym typeface="Verdana"/>
            </a:endParaRPr>
          </a:p>
          <a:p>
            <a:pPr marL="742950" lvl="1" indent="-285750" algn="l" rtl="0">
              <a:spcBef>
                <a:spcPts val="560"/>
              </a:spcBef>
              <a:spcAft>
                <a:spcPts val="0"/>
              </a:spcAft>
              <a:buClr>
                <a:srgbClr val="000000"/>
              </a:buClr>
              <a:buSzPts val="3000"/>
              <a:buFont typeface="Verdana"/>
              <a:buChar char="•"/>
            </a:pPr>
            <a:r>
              <a:rPr lang="en-US" sz="2800" dirty="0">
                <a:latin typeface="Verdana"/>
                <a:ea typeface="Verdana"/>
                <a:cs typeface="Verdana"/>
                <a:sym typeface="Verdana"/>
              </a:rPr>
              <a:t>Who? School-wide assessment team (SWAT)? Teachers?</a:t>
            </a:r>
            <a:endParaRPr sz="2800" dirty="0">
              <a:latin typeface="Verdana"/>
              <a:ea typeface="Verdana"/>
              <a:cs typeface="Verdana"/>
              <a:sym typeface="Verdana"/>
            </a:endParaRPr>
          </a:p>
          <a:p>
            <a:pPr marL="742950" lvl="1" indent="-285750" algn="l" rtl="0">
              <a:spcBef>
                <a:spcPts val="560"/>
              </a:spcBef>
              <a:spcAft>
                <a:spcPts val="0"/>
              </a:spcAft>
              <a:buClr>
                <a:srgbClr val="000000"/>
              </a:buClr>
              <a:buSzPts val="3000"/>
              <a:buFont typeface="Verdana"/>
              <a:buChar char="•"/>
            </a:pPr>
            <a:r>
              <a:rPr lang="en-US" sz="2800" dirty="0">
                <a:latin typeface="Verdana"/>
                <a:ea typeface="Verdana"/>
                <a:cs typeface="Verdana"/>
                <a:sym typeface="Verdana"/>
              </a:rPr>
              <a:t>“If a school is adopting…periods of time for assessing number of ODRs, we recommend aligning the screening periods with existing academic benchmarking periods</a:t>
            </a:r>
            <a:r>
              <a:rPr lang="en-US" sz="2800" dirty="0" smtClean="0">
                <a:latin typeface="Verdana"/>
                <a:ea typeface="Verdana"/>
                <a:cs typeface="Verdana"/>
                <a:sym typeface="Verdana"/>
              </a:rPr>
              <a:t>.”</a:t>
            </a:r>
            <a:endParaRPr sz="2400" dirty="0">
              <a:latin typeface="Verdana"/>
              <a:ea typeface="Verdana"/>
              <a:cs typeface="Verdana"/>
              <a:sym typeface="Verdana"/>
            </a:endParaRPr>
          </a:p>
        </p:txBody>
      </p:sp>
      <p:sp>
        <p:nvSpPr>
          <p:cNvPr id="1755" name="Google Shape;1755;p230"/>
          <p:cNvSpPr txBox="1"/>
          <p:nvPr/>
        </p:nvSpPr>
        <p:spPr>
          <a:xfrm>
            <a:off x="1295399" y="5342893"/>
            <a:ext cx="7620000" cy="70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400" i="1" u="none" strike="noStrike" cap="none" dirty="0">
                <a:latin typeface="Verdana"/>
                <a:ea typeface="Verdana"/>
                <a:cs typeface="Verdana"/>
                <a:sym typeface="Verdana"/>
              </a:rPr>
              <a:t>Integrated Multi-Tiered Systems of Support </a:t>
            </a:r>
            <a:r>
              <a:rPr lang="en-US" sz="2400" i="0" u="sng" strike="noStrike" cap="none" dirty="0">
                <a:latin typeface="Verdana"/>
                <a:ea typeface="Verdana"/>
                <a:cs typeface="Verdana"/>
                <a:sym typeface="Verdana"/>
              </a:rPr>
              <a:t> </a:t>
            </a:r>
            <a:endParaRPr sz="2400" i="0" u="none" strike="noStrike" cap="none" dirty="0">
              <a:latin typeface="Verdana"/>
              <a:ea typeface="Verdana"/>
              <a:cs typeface="Verdana"/>
              <a:sym typeface="Verdana"/>
            </a:endParaRPr>
          </a:p>
          <a:p>
            <a:pPr marL="0" marR="0" lvl="0" indent="0" algn="r" rtl="0">
              <a:lnSpc>
                <a:spcPct val="100000"/>
              </a:lnSpc>
              <a:spcBef>
                <a:spcPts val="0"/>
              </a:spcBef>
              <a:spcAft>
                <a:spcPts val="0"/>
              </a:spcAft>
              <a:buClr>
                <a:srgbClr val="000000"/>
              </a:buClr>
              <a:buSzPts val="2000"/>
              <a:buFont typeface="Arial"/>
              <a:buNone/>
            </a:pPr>
            <a:r>
              <a:rPr lang="en-US" sz="2400" i="0" u="none" strike="noStrike" cap="none" dirty="0">
                <a:latin typeface="Verdana"/>
                <a:ea typeface="Verdana"/>
                <a:cs typeface="Verdana"/>
                <a:sym typeface="Verdana"/>
              </a:rPr>
              <a:t>McIntosh </a:t>
            </a:r>
            <a:r>
              <a:rPr lang="en-US" sz="2400" dirty="0">
                <a:latin typeface="Verdana"/>
                <a:ea typeface="Verdana"/>
                <a:cs typeface="Verdana"/>
                <a:sym typeface="Verdana"/>
              </a:rPr>
              <a:t>&amp; </a:t>
            </a:r>
            <a:r>
              <a:rPr lang="en-US" sz="2400" i="0" u="none" strike="noStrike" cap="none" dirty="0">
                <a:latin typeface="Verdana"/>
                <a:ea typeface="Verdana"/>
                <a:cs typeface="Verdana"/>
                <a:sym typeface="Verdana"/>
              </a:rPr>
              <a:t>Goodman </a:t>
            </a:r>
            <a:r>
              <a:rPr lang="en-US" sz="2400" dirty="0">
                <a:latin typeface="Verdana"/>
                <a:ea typeface="Verdana"/>
                <a:cs typeface="Verdana"/>
                <a:sym typeface="Verdana"/>
              </a:rPr>
              <a:t>(</a:t>
            </a:r>
            <a:r>
              <a:rPr lang="en-US" sz="2400" i="0" u="none" strike="noStrike" cap="none" dirty="0">
                <a:latin typeface="Verdana"/>
                <a:ea typeface="Verdana"/>
                <a:cs typeface="Verdana"/>
                <a:sym typeface="Verdana"/>
              </a:rPr>
              <a:t>2016) p. 47</a:t>
            </a:r>
            <a:endParaRPr sz="2400" i="0" u="none" strike="noStrike" cap="none" dirty="0">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231"/>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dirty="0"/>
              <a:t>Support the staff</a:t>
            </a:r>
            <a:endParaRPr sz="4000" dirty="0"/>
          </a:p>
        </p:txBody>
      </p:sp>
      <p:sp>
        <p:nvSpPr>
          <p:cNvPr id="1761" name="Google Shape;1761;p231"/>
          <p:cNvSpPr txBox="1"/>
          <p:nvPr/>
        </p:nvSpPr>
        <p:spPr>
          <a:xfrm>
            <a:off x="457200" y="1676400"/>
            <a:ext cx="8229600" cy="3352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Professional learning</a:t>
            </a:r>
            <a:endParaRPr sz="3000" dirty="0">
              <a:latin typeface="Verdana"/>
              <a:ea typeface="Verdana"/>
              <a:cs typeface="Verdana"/>
              <a:sym typeface="Verdana"/>
            </a:endParaRPr>
          </a:p>
          <a:p>
            <a:pPr marL="742950" lvl="1" indent="-247650" algn="l" rtl="0">
              <a:spcBef>
                <a:spcPts val="560"/>
              </a:spcBef>
              <a:spcAft>
                <a:spcPts val="0"/>
              </a:spcAft>
              <a:buClr>
                <a:srgbClr val="000000"/>
              </a:buClr>
              <a:buSzPts val="3000"/>
              <a:buFont typeface="Verdana"/>
              <a:buChar char="–"/>
            </a:pPr>
            <a:r>
              <a:rPr lang="en-US" sz="3000" dirty="0">
                <a:latin typeface="Verdana"/>
                <a:ea typeface="Verdana"/>
                <a:cs typeface="Verdana"/>
                <a:sym typeface="Verdana"/>
              </a:rPr>
              <a:t>Why screen?</a:t>
            </a:r>
            <a:endParaRPr sz="3000" dirty="0">
              <a:latin typeface="Verdana"/>
              <a:ea typeface="Verdana"/>
              <a:cs typeface="Verdana"/>
              <a:sym typeface="Verdana"/>
            </a:endParaRPr>
          </a:p>
          <a:p>
            <a:pPr marL="742950" lvl="1" indent="-247650" algn="l" rtl="0">
              <a:spcBef>
                <a:spcPts val="560"/>
              </a:spcBef>
              <a:spcAft>
                <a:spcPts val="0"/>
              </a:spcAft>
              <a:buClr>
                <a:srgbClr val="000000"/>
              </a:buClr>
              <a:buSzPts val="3000"/>
              <a:buFont typeface="Verdana"/>
              <a:buChar char="–"/>
            </a:pPr>
            <a:r>
              <a:rPr lang="en-US" sz="3000" dirty="0">
                <a:latin typeface="Verdana"/>
                <a:ea typeface="Verdana"/>
                <a:cs typeface="Verdana"/>
                <a:sym typeface="Verdana"/>
              </a:rPr>
              <a:t>How to screen?</a:t>
            </a:r>
            <a:endParaRPr sz="3000" dirty="0">
              <a:latin typeface="Verdana"/>
              <a:ea typeface="Verdana"/>
              <a:cs typeface="Verdana"/>
              <a:sym typeface="Verdana"/>
            </a:endParaRPr>
          </a:p>
          <a:p>
            <a:pPr marL="742950" lvl="1" indent="-247650" algn="l" rtl="0">
              <a:spcBef>
                <a:spcPts val="560"/>
              </a:spcBef>
              <a:spcAft>
                <a:spcPts val="0"/>
              </a:spcAft>
              <a:buClr>
                <a:srgbClr val="000000"/>
              </a:buClr>
              <a:buSzPts val="3000"/>
              <a:buFont typeface="Verdana"/>
              <a:buChar char="–"/>
            </a:pPr>
            <a:r>
              <a:rPr lang="en-US" sz="3000" dirty="0">
                <a:latin typeface="Verdana"/>
                <a:ea typeface="Verdana"/>
                <a:cs typeface="Verdana"/>
                <a:sym typeface="Verdana"/>
              </a:rPr>
              <a:t>How to interpret screening data?</a:t>
            </a:r>
            <a:endParaRPr sz="3000" dirty="0">
              <a:latin typeface="Verdana"/>
              <a:ea typeface="Verdana"/>
              <a:cs typeface="Verdana"/>
              <a:sym typeface="Verdana"/>
            </a:endParaRPr>
          </a:p>
          <a:p>
            <a:pPr marL="457200" lvl="1" indent="0" algn="l" rtl="0">
              <a:spcBef>
                <a:spcPts val="560"/>
              </a:spcBef>
              <a:spcAft>
                <a:spcPts val="0"/>
              </a:spcAft>
              <a:buNone/>
            </a:pPr>
            <a:endParaRPr sz="3000" dirty="0">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232"/>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800"/>
              <a:buFont typeface="Verdana"/>
              <a:buNone/>
            </a:pPr>
            <a:r>
              <a:rPr lang="en-US" sz="4000"/>
              <a:t>Support the families</a:t>
            </a:r>
            <a:endParaRPr sz="4000"/>
          </a:p>
        </p:txBody>
      </p:sp>
      <p:sp>
        <p:nvSpPr>
          <p:cNvPr id="1767" name="Google Shape;1767;p232"/>
          <p:cNvSpPr txBox="1"/>
          <p:nvPr/>
        </p:nvSpPr>
        <p:spPr>
          <a:xfrm>
            <a:off x="214829" y="1688335"/>
            <a:ext cx="8229600" cy="33528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rgbClr val="000000"/>
              </a:buClr>
              <a:buSzPts val="3000"/>
              <a:buFont typeface="Verdana"/>
              <a:buChar char="•"/>
            </a:pPr>
            <a:r>
              <a:rPr lang="en-US" sz="3000" dirty="0">
                <a:latin typeface="Verdana"/>
                <a:ea typeface="Verdana"/>
                <a:cs typeface="Verdana"/>
                <a:sym typeface="Verdana"/>
              </a:rPr>
              <a:t>Another test!</a:t>
            </a:r>
            <a:endParaRPr sz="3000" dirty="0">
              <a:latin typeface="Verdana"/>
              <a:ea typeface="Verdana"/>
              <a:cs typeface="Verdana"/>
              <a:sym typeface="Verdana"/>
            </a:endParaRPr>
          </a:p>
          <a:p>
            <a:pPr marL="342900" lvl="0" indent="-304800" algn="l" rtl="0">
              <a:spcBef>
                <a:spcPts val="640"/>
              </a:spcBef>
              <a:spcAft>
                <a:spcPts val="0"/>
              </a:spcAft>
              <a:buClr>
                <a:srgbClr val="000000"/>
              </a:buClr>
              <a:buSzPts val="3000"/>
              <a:buFont typeface="Verdana"/>
              <a:buChar char="•"/>
            </a:pPr>
            <a:r>
              <a:rPr lang="en-US" sz="3000" dirty="0">
                <a:latin typeface="Verdana"/>
                <a:ea typeface="Verdana"/>
                <a:cs typeface="Verdana"/>
                <a:sym typeface="Verdana"/>
              </a:rPr>
              <a:t>What will be done with the results?</a:t>
            </a:r>
            <a:endParaRPr sz="3000" dirty="0">
              <a:latin typeface="Verdana"/>
              <a:ea typeface="Verdana"/>
              <a:cs typeface="Verdana"/>
              <a:sym typeface="Verdana"/>
            </a:endParaRPr>
          </a:p>
          <a:p>
            <a:pPr marL="342900" lvl="0" indent="-304800" algn="l" rtl="0">
              <a:spcBef>
                <a:spcPts val="640"/>
              </a:spcBef>
              <a:spcAft>
                <a:spcPts val="0"/>
              </a:spcAft>
              <a:buClr>
                <a:srgbClr val="000000"/>
              </a:buClr>
              <a:buSzPts val="3000"/>
              <a:buFont typeface="Verdana"/>
              <a:buChar char="•"/>
            </a:pPr>
            <a:r>
              <a:rPr lang="en-US" sz="3000" dirty="0">
                <a:latin typeface="Verdana"/>
                <a:ea typeface="Verdana"/>
                <a:cs typeface="Verdana"/>
                <a:sym typeface="Verdana"/>
              </a:rPr>
              <a:t>How will this help my child?</a:t>
            </a:r>
            <a:endParaRPr sz="3000" dirty="0">
              <a:latin typeface="Verdana"/>
              <a:ea typeface="Verdana"/>
              <a:cs typeface="Verdana"/>
              <a:sym typeface="Verdana"/>
            </a:endParaRPr>
          </a:p>
          <a:p>
            <a:pPr marL="342900" lvl="0" indent="-304800" algn="l" rtl="0">
              <a:spcBef>
                <a:spcPts val="640"/>
              </a:spcBef>
              <a:spcAft>
                <a:spcPts val="0"/>
              </a:spcAft>
              <a:buClr>
                <a:srgbClr val="000000"/>
              </a:buClr>
              <a:buSzPts val="3000"/>
              <a:buFont typeface="Verdana"/>
              <a:buChar char="•"/>
            </a:pPr>
            <a:r>
              <a:rPr lang="en-US" sz="3000" dirty="0">
                <a:latin typeface="Verdana"/>
                <a:ea typeface="Verdana"/>
                <a:cs typeface="Verdana"/>
                <a:sym typeface="Verdana"/>
              </a:rPr>
              <a:t>How and how often will I hear more?</a:t>
            </a:r>
            <a:endParaRPr sz="3000" dirty="0">
              <a:latin typeface="Verdana"/>
              <a:ea typeface="Verdana"/>
              <a:cs typeface="Verdana"/>
              <a:sym typeface="Verdana"/>
            </a:endParaRPr>
          </a:p>
          <a:p>
            <a:pPr marL="457200" lvl="1" indent="0" algn="l" rtl="0">
              <a:spcBef>
                <a:spcPts val="560"/>
              </a:spcBef>
              <a:spcAft>
                <a:spcPts val="0"/>
              </a:spcAft>
              <a:buNone/>
            </a:pPr>
            <a:endParaRPr sz="3000" dirty="0">
              <a:latin typeface="Verdana"/>
              <a:ea typeface="Verdana"/>
              <a:cs typeface="Verdana"/>
              <a:sym typeface="Verdana"/>
            </a:endParaRPr>
          </a:p>
          <a:p>
            <a:pPr marL="457200" lvl="1" indent="0" algn="l" rtl="0">
              <a:spcBef>
                <a:spcPts val="560"/>
              </a:spcBef>
              <a:spcAft>
                <a:spcPts val="0"/>
              </a:spcAft>
              <a:buNone/>
            </a:pPr>
            <a:endParaRPr sz="3000" dirty="0">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Google Shape;1772;p233"/>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Are screeners listed on your Balanced Assessment Plan?</a:t>
            </a:r>
            <a:endParaRPr/>
          </a:p>
        </p:txBody>
      </p:sp>
      <p:sp>
        <p:nvSpPr>
          <p:cNvPr id="1773" name="Google Shape;1773;p233"/>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sz="3000" b="0" dirty="0"/>
              <a:t>When will you?</a:t>
            </a:r>
            <a:endParaRPr sz="3000" b="0" dirty="0"/>
          </a:p>
        </p:txBody>
      </p:sp>
      <p:sp>
        <p:nvSpPr>
          <p:cNvPr id="1774" name="Google Shape;1774;p23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l" rtl="0">
              <a:spcBef>
                <a:spcPts val="480"/>
              </a:spcBef>
              <a:spcAft>
                <a:spcPts val="0"/>
              </a:spcAft>
              <a:buClr>
                <a:srgbClr val="000000"/>
              </a:buClr>
              <a:buSzPts val="2400"/>
              <a:buFont typeface="Verdana"/>
              <a:buChar char="•"/>
            </a:pPr>
            <a:r>
              <a:rPr lang="en-US" dirty="0">
                <a:solidFill>
                  <a:srgbClr val="000000"/>
                </a:solidFill>
              </a:rPr>
              <a:t>Plan training on conducting screening assessments</a:t>
            </a:r>
            <a:endParaRPr dirty="0">
              <a:solidFill>
                <a:srgbClr val="000000"/>
              </a:solidFill>
            </a:endParaRPr>
          </a:p>
          <a:p>
            <a:pPr marL="457200" lvl="0" indent="-381000" algn="l" rtl="0">
              <a:spcBef>
                <a:spcPts val="480"/>
              </a:spcBef>
              <a:spcAft>
                <a:spcPts val="0"/>
              </a:spcAft>
              <a:buClr>
                <a:srgbClr val="000000"/>
              </a:buClr>
              <a:buSzPts val="2400"/>
              <a:buFont typeface="Verdana"/>
              <a:buChar char="•"/>
            </a:pPr>
            <a:r>
              <a:rPr lang="en-US" dirty="0">
                <a:solidFill>
                  <a:srgbClr val="000000"/>
                </a:solidFill>
              </a:rPr>
              <a:t>Communicate screening schedule</a:t>
            </a:r>
            <a:endParaRPr dirty="0">
              <a:solidFill>
                <a:srgbClr val="000000"/>
              </a:solidFill>
            </a:endParaRPr>
          </a:p>
          <a:p>
            <a:pPr marL="457200" lvl="0" indent="-381000" algn="l" rtl="0">
              <a:spcBef>
                <a:spcPts val="480"/>
              </a:spcBef>
              <a:spcAft>
                <a:spcPts val="0"/>
              </a:spcAft>
              <a:buClr>
                <a:srgbClr val="000000"/>
              </a:buClr>
              <a:buSzPts val="2400"/>
              <a:buFont typeface="Verdana"/>
              <a:buChar char="•"/>
            </a:pPr>
            <a:r>
              <a:rPr lang="en-US" dirty="0">
                <a:solidFill>
                  <a:srgbClr val="000000"/>
                </a:solidFill>
              </a:rPr>
              <a:t>Summarize data and disseminate results</a:t>
            </a:r>
            <a:endParaRPr dirty="0">
              <a:solidFill>
                <a:srgbClr val="000000"/>
              </a:solidFill>
            </a:endParaRPr>
          </a:p>
          <a:p>
            <a:pPr marL="457200" lvl="0" indent="-381000" algn="l" rtl="0">
              <a:spcBef>
                <a:spcPts val="480"/>
              </a:spcBef>
              <a:spcAft>
                <a:spcPts val="0"/>
              </a:spcAft>
              <a:buClr>
                <a:srgbClr val="000000"/>
              </a:buClr>
              <a:buSzPts val="2400"/>
              <a:buFont typeface="Verdana"/>
              <a:buChar char="•"/>
            </a:pPr>
            <a:r>
              <a:rPr lang="en-US" dirty="0">
                <a:solidFill>
                  <a:srgbClr val="000000"/>
                </a:solidFill>
              </a:rPr>
              <a:t>Conduct fidelity checks of assessment administration</a:t>
            </a:r>
            <a:endParaRPr dirty="0">
              <a:solidFill>
                <a:srgbClr val="000000"/>
              </a:solidFill>
            </a:endParaRPr>
          </a:p>
          <a:p>
            <a:pPr marL="342900" lvl="0" indent="-190500" algn="l" rtl="0">
              <a:spcBef>
                <a:spcPts val="0"/>
              </a:spcBef>
              <a:spcAft>
                <a:spcPts val="0"/>
              </a:spcAft>
              <a:buClr>
                <a:schemeClr val="dk1"/>
              </a:buClr>
              <a:buSzPts val="2400"/>
              <a:buNone/>
            </a:pPr>
            <a:endParaRPr dirty="0"/>
          </a:p>
        </p:txBody>
      </p:sp>
      <p:sp>
        <p:nvSpPr>
          <p:cNvPr id="1775" name="Google Shape;1775;p233"/>
          <p:cNvSpPr txBox="1">
            <a:spLocks noGrp="1"/>
          </p:cNvSpPr>
          <p:nvPr>
            <p:ph type="body" idx="3"/>
          </p:nvPr>
        </p:nvSpPr>
        <p:spPr>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sz="3000" b="0" dirty="0"/>
              <a:t>When will you?</a:t>
            </a:r>
            <a:endParaRPr sz="3000" b="0" dirty="0"/>
          </a:p>
        </p:txBody>
      </p:sp>
      <p:sp>
        <p:nvSpPr>
          <p:cNvPr id="1776" name="Google Shape;1776;p233"/>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457200" lvl="0" indent="-381000" algn="l" rtl="0">
              <a:spcBef>
                <a:spcPts val="480"/>
              </a:spcBef>
              <a:spcAft>
                <a:spcPts val="0"/>
              </a:spcAft>
              <a:buClr>
                <a:srgbClr val="000000"/>
              </a:buClr>
              <a:buSzPts val="2400"/>
              <a:buFont typeface="Verdana"/>
              <a:buChar char="•"/>
            </a:pPr>
            <a:r>
              <a:rPr lang="en-US">
                <a:solidFill>
                  <a:srgbClr val="000000"/>
                </a:solidFill>
              </a:rPr>
              <a:t>Prepare for winter screenings</a:t>
            </a:r>
            <a:endParaRPr>
              <a:solidFill>
                <a:srgbClr val="000000"/>
              </a:solidFill>
            </a:endParaRPr>
          </a:p>
          <a:p>
            <a:pPr marL="457200" lvl="0" indent="-381000" algn="l" rtl="0">
              <a:spcBef>
                <a:spcPts val="480"/>
              </a:spcBef>
              <a:spcAft>
                <a:spcPts val="0"/>
              </a:spcAft>
              <a:buClr>
                <a:srgbClr val="000000"/>
              </a:buClr>
              <a:buSzPts val="2400"/>
              <a:buFont typeface="Verdana"/>
              <a:buChar char="•"/>
            </a:pPr>
            <a:r>
              <a:rPr lang="en-US">
                <a:solidFill>
                  <a:srgbClr val="000000"/>
                </a:solidFill>
              </a:rPr>
              <a:t>Communicate, analyze, monitor</a:t>
            </a:r>
            <a:endParaRPr>
              <a:solidFill>
                <a:srgbClr val="000000"/>
              </a:solidFill>
            </a:endParaRPr>
          </a:p>
          <a:p>
            <a:pPr marL="457200" lvl="0" indent="-381000" algn="l" rtl="0">
              <a:spcBef>
                <a:spcPts val="480"/>
              </a:spcBef>
              <a:spcAft>
                <a:spcPts val="0"/>
              </a:spcAft>
              <a:buClr>
                <a:srgbClr val="000000"/>
              </a:buClr>
              <a:buSzPts val="2400"/>
              <a:buFont typeface="Verdana"/>
              <a:buChar char="•"/>
            </a:pPr>
            <a:r>
              <a:rPr lang="en-US">
                <a:solidFill>
                  <a:srgbClr val="000000"/>
                </a:solidFill>
              </a:rPr>
              <a:t>Prepare for spring screenings</a:t>
            </a:r>
            <a:endParaRPr>
              <a:solidFill>
                <a:srgbClr val="000000"/>
              </a:solidFill>
            </a:endParaRPr>
          </a:p>
          <a:p>
            <a:pPr marL="457200" lvl="0" indent="-381000" algn="l" rtl="0">
              <a:spcBef>
                <a:spcPts val="480"/>
              </a:spcBef>
              <a:spcAft>
                <a:spcPts val="0"/>
              </a:spcAft>
              <a:buClr>
                <a:srgbClr val="000000"/>
              </a:buClr>
              <a:buSzPts val="2400"/>
              <a:buFont typeface="Verdana"/>
              <a:buChar char="•"/>
            </a:pPr>
            <a:r>
              <a:rPr lang="en-US">
                <a:solidFill>
                  <a:srgbClr val="000000"/>
                </a:solidFill>
              </a:rPr>
              <a:t>Review/revise assessment plan for next year</a:t>
            </a:r>
            <a:endParaRPr>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Google Shape;1781;p234"/>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dirty="0"/>
              <a:t>Using screening data at the division level</a:t>
            </a:r>
            <a:endParaRPr dirty="0"/>
          </a:p>
        </p:txBody>
      </p:sp>
      <p:sp>
        <p:nvSpPr>
          <p:cNvPr id="1782" name="Google Shape;1782;p234"/>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sz="2400" b="0" dirty="0"/>
              <a:t>Where we are</a:t>
            </a:r>
            <a:endParaRPr sz="2400" b="0" dirty="0"/>
          </a:p>
        </p:txBody>
      </p:sp>
      <p:grpSp>
        <p:nvGrpSpPr>
          <p:cNvPr id="3" name="Group 2" descr="Tiers of instructional support are indicated by a triangle. In this 'triangle' 60% of students receive instruction at Tier 1, 23% receive additional instructional supports and 15% receive individualized instructional supports. " title="Tiers of Instrutional Support">
            <a:extLst>
              <a:ext uri="{FF2B5EF4-FFF2-40B4-BE49-F238E27FC236}">
                <a16:creationId xmlns:a16="http://schemas.microsoft.com/office/drawing/2014/main" id="{324A20EB-5CDA-F749-AE7B-028C823A3CE7}"/>
              </a:ext>
            </a:extLst>
          </p:cNvPr>
          <p:cNvGrpSpPr/>
          <p:nvPr/>
        </p:nvGrpSpPr>
        <p:grpSpPr>
          <a:xfrm>
            <a:off x="586989" y="2209036"/>
            <a:ext cx="3881651" cy="4362584"/>
            <a:chOff x="586989" y="2209036"/>
            <a:chExt cx="3881651" cy="4362584"/>
          </a:xfrm>
        </p:grpSpPr>
        <p:grpSp>
          <p:nvGrpSpPr>
            <p:cNvPr id="1793" name="Google Shape;1793;p234"/>
            <p:cNvGrpSpPr/>
            <p:nvPr/>
          </p:nvGrpSpPr>
          <p:grpSpPr>
            <a:xfrm>
              <a:off x="586989" y="2209036"/>
              <a:ext cx="3881651" cy="4362584"/>
              <a:chOff x="4835016" y="1645062"/>
              <a:chExt cx="4191000" cy="4603338"/>
            </a:xfrm>
          </p:grpSpPr>
          <p:sp>
            <p:nvSpPr>
              <p:cNvPr id="1794" name="Google Shape;1794;p234"/>
              <p:cNvSpPr/>
              <p:nvPr/>
            </p:nvSpPr>
            <p:spPr>
              <a:xfrm>
                <a:off x="4835016" y="1828800"/>
                <a:ext cx="4191000" cy="4419600"/>
              </a:xfrm>
              <a:prstGeom prst="triangle">
                <a:avLst>
                  <a:gd name="adj" fmla="val 50000"/>
                </a:avLst>
              </a:prstGeom>
              <a:solidFill>
                <a:srgbClr val="00CC00"/>
              </a:solidFill>
              <a:ln w="25400" cap="flat" cmpd="sng">
                <a:solidFill>
                  <a:srgbClr val="00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795" name="Google Shape;1795;p234"/>
              <p:cNvSpPr/>
              <p:nvPr/>
            </p:nvSpPr>
            <p:spPr>
              <a:xfrm>
                <a:off x="5838546" y="1645062"/>
                <a:ext cx="2166900" cy="2449500"/>
              </a:xfrm>
              <a:prstGeom prst="triangle">
                <a:avLst>
                  <a:gd name="adj" fmla="val 50000"/>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796" name="Google Shape;1796;p234"/>
              <p:cNvSpPr/>
              <p:nvPr/>
            </p:nvSpPr>
            <p:spPr>
              <a:xfrm>
                <a:off x="6231843" y="1645072"/>
                <a:ext cx="1415700" cy="1502100"/>
              </a:xfrm>
              <a:prstGeom prst="triangle">
                <a:avLst>
                  <a:gd name="adj"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797" name="Google Shape;1797;p234"/>
            <p:cNvSpPr txBox="1"/>
            <p:nvPr/>
          </p:nvSpPr>
          <p:spPr>
            <a:xfrm>
              <a:off x="1816867" y="5228079"/>
              <a:ext cx="1522171" cy="51517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dk1"/>
                  </a:solidFill>
                  <a:latin typeface="Belleza"/>
                  <a:ea typeface="Belleza"/>
                  <a:cs typeface="Belleza"/>
                  <a:sym typeface="Belleza"/>
                </a:rPr>
                <a:t>60%</a:t>
              </a:r>
              <a:endParaRPr dirty="0"/>
            </a:p>
          </p:txBody>
        </p:sp>
        <p:sp>
          <p:nvSpPr>
            <p:cNvPr id="1798" name="Google Shape;1798;p234"/>
            <p:cNvSpPr txBox="1"/>
            <p:nvPr/>
          </p:nvSpPr>
          <p:spPr>
            <a:xfrm>
              <a:off x="1880702" y="3942190"/>
              <a:ext cx="1522171" cy="51517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Belleza"/>
                  <a:ea typeface="Belleza"/>
                  <a:cs typeface="Belleza"/>
                  <a:sym typeface="Belleza"/>
                </a:rPr>
                <a:t>25%</a:t>
              </a:r>
              <a:endParaRPr/>
            </a:p>
          </p:txBody>
        </p:sp>
        <p:sp>
          <p:nvSpPr>
            <p:cNvPr id="1799" name="Google Shape;1799;p234"/>
            <p:cNvSpPr txBox="1"/>
            <p:nvPr/>
          </p:nvSpPr>
          <p:spPr>
            <a:xfrm>
              <a:off x="1804593" y="3003398"/>
              <a:ext cx="1522171" cy="394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dk1"/>
                  </a:solidFill>
                  <a:latin typeface="Belleza"/>
                  <a:ea typeface="Belleza"/>
                  <a:cs typeface="Belleza"/>
                  <a:sym typeface="Belleza"/>
                </a:rPr>
                <a:t>15%</a:t>
              </a:r>
              <a:endParaRPr dirty="0"/>
            </a:p>
          </p:txBody>
        </p:sp>
      </p:grpSp>
      <p:sp>
        <p:nvSpPr>
          <p:cNvPr id="1783" name="Google Shape;1783;p234"/>
          <p:cNvSpPr txBox="1">
            <a:spLocks noGrp="1"/>
          </p:cNvSpPr>
          <p:nvPr>
            <p:ph type="body" idx="2"/>
          </p:nvPr>
        </p:nvSpPr>
        <p:spPr>
          <a:xfrm>
            <a:off x="5164499" y="1482311"/>
            <a:ext cx="3522301" cy="692564"/>
          </a:xfrm>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sz="2400" b="0" dirty="0"/>
              <a:t>Where we want to be</a:t>
            </a:r>
            <a:endParaRPr sz="2400" b="0" dirty="0"/>
          </a:p>
        </p:txBody>
      </p:sp>
      <p:grpSp>
        <p:nvGrpSpPr>
          <p:cNvPr id="1784" name="Google Shape;1784;p234" descr="Tiers of instructional support are indicated by a triangle. In this 'triangle' 80% of students receive instruction at Tier 1, 15% receive additional instructional supports and 5% receive individualized instructional supports. " title="Tiers of Instructional Support"/>
          <p:cNvGrpSpPr/>
          <p:nvPr/>
        </p:nvGrpSpPr>
        <p:grpSpPr>
          <a:xfrm>
            <a:off x="4648200" y="2174875"/>
            <a:ext cx="4038600" cy="4408487"/>
            <a:chOff x="0" y="0"/>
            <a:chExt cx="4038600" cy="4408487"/>
          </a:xfrm>
        </p:grpSpPr>
        <p:sp>
          <p:nvSpPr>
            <p:cNvPr id="1785" name="Google Shape;1785;p234"/>
            <p:cNvSpPr/>
            <p:nvPr/>
          </p:nvSpPr>
          <p:spPr>
            <a:xfrm>
              <a:off x="1627339" y="0"/>
              <a:ext cx="708329" cy="773203"/>
            </a:xfrm>
            <a:prstGeom prst="trapezoid">
              <a:avLst>
                <a:gd name="adj" fmla="val 50000"/>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34"/>
            <p:cNvSpPr txBox="1"/>
            <p:nvPr/>
          </p:nvSpPr>
          <p:spPr>
            <a:xfrm>
              <a:off x="1627339" y="0"/>
              <a:ext cx="708329" cy="773203"/>
            </a:xfrm>
            <a:prstGeom prst="rect">
              <a:avLst/>
            </a:prstGeom>
            <a:noFill/>
            <a:ln>
              <a:noFill/>
            </a:ln>
          </p:spPr>
          <p:txBody>
            <a:bodyPr spcFirstLastPara="1" wrap="square" lIns="30475" tIns="30475" rIns="30475" bIns="30475" anchor="b" anchorCtr="0">
              <a:noAutofit/>
            </a:bodyPr>
            <a:lstStyle/>
            <a:p>
              <a:pPr marL="0" marR="0" lvl="0" indent="0" algn="ctr" rtl="0">
                <a:lnSpc>
                  <a:spcPct val="90000"/>
                </a:lnSpc>
                <a:spcBef>
                  <a:spcPts val="0"/>
                </a:spcBef>
                <a:spcAft>
                  <a:spcPts val="0"/>
                </a:spcAft>
                <a:buClr>
                  <a:schemeClr val="lt1"/>
                </a:buClr>
                <a:buSzPts val="2400"/>
                <a:buFont typeface="Belleza"/>
                <a:buNone/>
              </a:pPr>
              <a:r>
                <a:rPr lang="en-US" sz="2400">
                  <a:solidFill>
                    <a:schemeClr val="lt1"/>
                  </a:solidFill>
                  <a:latin typeface="Belleza"/>
                  <a:ea typeface="Belleza"/>
                  <a:cs typeface="Belleza"/>
                  <a:sym typeface="Belleza"/>
                </a:rPr>
                <a:t> </a:t>
              </a:r>
              <a:r>
                <a:rPr lang="en-US" sz="2000">
                  <a:latin typeface="Belleza"/>
                  <a:ea typeface="Belleza"/>
                  <a:cs typeface="Belleza"/>
                  <a:sym typeface="Belleza"/>
                </a:rPr>
                <a:t>5%</a:t>
              </a:r>
              <a:endParaRPr sz="2000"/>
            </a:p>
          </p:txBody>
        </p:sp>
        <p:sp>
          <p:nvSpPr>
            <p:cNvPr id="1787" name="Google Shape;1787;p234"/>
            <p:cNvSpPr/>
            <p:nvPr/>
          </p:nvSpPr>
          <p:spPr>
            <a:xfrm>
              <a:off x="1356820" y="785433"/>
              <a:ext cx="1285393" cy="629916"/>
            </a:xfrm>
            <a:prstGeom prst="trapezoid">
              <a:avLst>
                <a:gd name="adj" fmla="val 45805"/>
              </a:avLst>
            </a:prstGeom>
            <a:solidFill>
              <a:srgbClr val="FFFF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34"/>
            <p:cNvSpPr txBox="1"/>
            <p:nvPr/>
          </p:nvSpPr>
          <p:spPr>
            <a:xfrm>
              <a:off x="1581764" y="785433"/>
              <a:ext cx="835505" cy="6299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3000"/>
                <a:buFont typeface="Belleza"/>
                <a:buNone/>
              </a:pPr>
              <a:r>
                <a:rPr lang="en-US" sz="2800">
                  <a:latin typeface="Belleza"/>
                  <a:ea typeface="Belleza"/>
                  <a:cs typeface="Belleza"/>
                  <a:sym typeface="Belleza"/>
                </a:rPr>
                <a:t>15%</a:t>
              </a:r>
              <a:endParaRPr sz="2800"/>
            </a:p>
          </p:txBody>
        </p:sp>
        <p:sp>
          <p:nvSpPr>
            <p:cNvPr id="1789" name="Google Shape;1789;p234"/>
            <p:cNvSpPr/>
            <p:nvPr/>
          </p:nvSpPr>
          <p:spPr>
            <a:xfrm>
              <a:off x="0" y="1403120"/>
              <a:ext cx="4038600" cy="3005367"/>
            </a:xfrm>
            <a:prstGeom prst="trapezoid">
              <a:avLst>
                <a:gd name="adj" fmla="val 45805"/>
              </a:avLst>
            </a:prstGeom>
            <a:solidFill>
              <a:srgbClr val="00CC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34"/>
            <p:cNvSpPr txBox="1"/>
            <p:nvPr/>
          </p:nvSpPr>
          <p:spPr>
            <a:xfrm>
              <a:off x="706754" y="1403120"/>
              <a:ext cx="2625090" cy="3005367"/>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chemeClr val="lt1"/>
                </a:buClr>
                <a:buSzPts val="4400"/>
                <a:buFont typeface="Belleza"/>
                <a:buNone/>
              </a:pPr>
              <a:r>
                <a:rPr lang="en-US" sz="3600" b="1" dirty="0">
                  <a:latin typeface="Belleza"/>
                  <a:ea typeface="Belleza"/>
                  <a:cs typeface="Belleza"/>
                  <a:sym typeface="Belleza"/>
                </a:rPr>
                <a:t>At least </a:t>
              </a:r>
              <a:r>
                <a:rPr lang="en-US" sz="3600" dirty="0">
                  <a:latin typeface="Belleza"/>
                  <a:ea typeface="Belleza"/>
                  <a:cs typeface="Belleza"/>
                  <a:sym typeface="Belleza"/>
                </a:rPr>
                <a:t>80%</a:t>
              </a:r>
              <a:endParaRPr sz="3600" dirty="0"/>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235"/>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3200"/>
              <a:buFont typeface="Verdana"/>
              <a:buNone/>
            </a:pPr>
            <a:r>
              <a:rPr lang="en-US" dirty="0">
                <a:solidFill>
                  <a:srgbClr val="000000"/>
                </a:solidFill>
              </a:rPr>
              <a:t>Are we improving outcomes for students? </a:t>
            </a:r>
            <a:endParaRPr dirty="0">
              <a:solidFill>
                <a:srgbClr val="000000"/>
              </a:solidFill>
            </a:endParaRPr>
          </a:p>
        </p:txBody>
      </p:sp>
      <p:grpSp>
        <p:nvGrpSpPr>
          <p:cNvPr id="1806" name="Google Shape;1806;p235" descr="Tiers of instructional support are indicated by a triangle. In this 'triangle' 64% of students receive instruction at Tier 1, 11% receive additional instructional supports and 25% receive individualized instructional supports. "/>
          <p:cNvGrpSpPr/>
          <p:nvPr/>
        </p:nvGrpSpPr>
        <p:grpSpPr>
          <a:xfrm>
            <a:off x="179886" y="1600201"/>
            <a:ext cx="2486002" cy="4430252"/>
            <a:chOff x="5169313" y="1691148"/>
            <a:chExt cx="3886200" cy="4603338"/>
          </a:xfrm>
        </p:grpSpPr>
        <p:grpSp>
          <p:nvGrpSpPr>
            <p:cNvPr id="1807" name="Google Shape;1807;p235"/>
            <p:cNvGrpSpPr/>
            <p:nvPr/>
          </p:nvGrpSpPr>
          <p:grpSpPr>
            <a:xfrm>
              <a:off x="5169313" y="1691148"/>
              <a:ext cx="3886200" cy="4603338"/>
              <a:chOff x="4835016" y="1645062"/>
              <a:chExt cx="4191000" cy="4603338"/>
            </a:xfrm>
          </p:grpSpPr>
          <p:sp>
            <p:nvSpPr>
              <p:cNvPr id="1808" name="Google Shape;1808;p235" descr="Tiers of Instructional support. Tier 1 is 64%, Tier 2 is 11% and Tier 3 is 25%"/>
              <p:cNvSpPr/>
              <p:nvPr/>
            </p:nvSpPr>
            <p:spPr>
              <a:xfrm>
                <a:off x="4835016" y="1828800"/>
                <a:ext cx="4191000" cy="4419600"/>
              </a:xfrm>
              <a:prstGeom prst="triangle">
                <a:avLst>
                  <a:gd name="adj" fmla="val 50000"/>
                </a:avLst>
              </a:prstGeom>
              <a:solidFill>
                <a:srgbClr val="00CC00"/>
              </a:solidFill>
              <a:ln w="25400" cap="flat" cmpd="sng">
                <a:solidFill>
                  <a:srgbClr val="00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1809" name="Google Shape;1809;p235" descr="Tiers of Instructional support. Tier 1 is 64%, Tier 2 is 11% and Tier 3 is 25%"/>
              <p:cNvSpPr/>
              <p:nvPr/>
            </p:nvSpPr>
            <p:spPr>
              <a:xfrm>
                <a:off x="5838546" y="1645062"/>
                <a:ext cx="2166890" cy="2449426"/>
              </a:xfrm>
              <a:prstGeom prst="triangle">
                <a:avLst>
                  <a:gd name="adj" fmla="val 50000"/>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10" name="Google Shape;1810;p235" descr="Tiers of Instructional support. Tier 1 is 64%, Tier 2 is 11% and Tier 3 is 25%"/>
              <p:cNvSpPr/>
              <p:nvPr/>
            </p:nvSpPr>
            <p:spPr>
              <a:xfrm>
                <a:off x="6067663" y="1645062"/>
                <a:ext cx="1695738" cy="1905000"/>
              </a:xfrm>
              <a:prstGeom prst="triangle">
                <a:avLst>
                  <a:gd name="adj"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811" name="Google Shape;1811;p235" descr="Tiers of Instructional support. Tier 1 is 64%, Tier 2 is 11% and Tier 3 is 25%"/>
            <p:cNvSpPr txBox="1"/>
            <p:nvPr/>
          </p:nvSpPr>
          <p:spPr>
            <a:xfrm>
              <a:off x="6099859" y="4842493"/>
              <a:ext cx="1821654" cy="543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64%</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1812" name="Google Shape;1812;p235" descr="Tiers of Instructional support. Tier 1 is 64%, Tier 2 is 11% and Tier 3 is 25%"/>
            <p:cNvSpPr txBox="1"/>
            <p:nvPr/>
          </p:nvSpPr>
          <p:spPr>
            <a:xfrm>
              <a:off x="5966671" y="3668166"/>
              <a:ext cx="2255783" cy="543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11%</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1813" name="Google Shape;1813;p235" descr="Tiers of Instructional support. Tier 1 is 64%, Tier 2 is 11% and Tier 3 is 25%"/>
            <p:cNvSpPr txBox="1"/>
            <p:nvPr/>
          </p:nvSpPr>
          <p:spPr>
            <a:xfrm>
              <a:off x="6072899" y="3059861"/>
              <a:ext cx="2043328" cy="415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25%</a:t>
              </a:r>
              <a:endParaRPr sz="2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814" name="Google Shape;1814;p235" descr="Tiers of instructional support are indicated by a triangle. In this 'triangle' 70% of students receive instruction at Tier 1, 12% receive additional instructional supports and 18% receive individualized instructional supports. "/>
          <p:cNvGrpSpPr/>
          <p:nvPr/>
        </p:nvGrpSpPr>
        <p:grpSpPr>
          <a:xfrm>
            <a:off x="2867071" y="1659508"/>
            <a:ext cx="3048000" cy="4419600"/>
            <a:chOff x="5169312" y="1678665"/>
            <a:chExt cx="3886200" cy="4615821"/>
          </a:xfrm>
        </p:grpSpPr>
        <p:grpSp>
          <p:nvGrpSpPr>
            <p:cNvPr id="1815" name="Google Shape;1815;p235"/>
            <p:cNvGrpSpPr/>
            <p:nvPr/>
          </p:nvGrpSpPr>
          <p:grpSpPr>
            <a:xfrm>
              <a:off x="5169312" y="1678665"/>
              <a:ext cx="3886200" cy="4615821"/>
              <a:chOff x="4835016" y="1632579"/>
              <a:chExt cx="4191000" cy="4615821"/>
            </a:xfrm>
          </p:grpSpPr>
          <p:sp>
            <p:nvSpPr>
              <p:cNvPr id="1816" name="Google Shape;1816;p235"/>
              <p:cNvSpPr/>
              <p:nvPr/>
            </p:nvSpPr>
            <p:spPr>
              <a:xfrm>
                <a:off x="4835016" y="1828800"/>
                <a:ext cx="4191000" cy="4419600"/>
              </a:xfrm>
              <a:prstGeom prst="triangle">
                <a:avLst>
                  <a:gd name="adj" fmla="val 50000"/>
                </a:avLst>
              </a:prstGeom>
              <a:solidFill>
                <a:srgbClr val="00CC00"/>
              </a:solidFill>
              <a:ln w="25400" cap="flat" cmpd="sng">
                <a:solidFill>
                  <a:srgbClr val="00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17" name="Google Shape;1817;p235"/>
              <p:cNvSpPr/>
              <p:nvPr/>
            </p:nvSpPr>
            <p:spPr>
              <a:xfrm>
                <a:off x="6052174" y="1659810"/>
                <a:ext cx="1716542" cy="1939733"/>
              </a:xfrm>
              <a:prstGeom prst="triangle">
                <a:avLst>
                  <a:gd name="adj" fmla="val 50000"/>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18" name="Google Shape;1818;p235"/>
              <p:cNvSpPr/>
              <p:nvPr/>
            </p:nvSpPr>
            <p:spPr>
              <a:xfrm>
                <a:off x="6327444" y="1632579"/>
                <a:ext cx="1181639" cy="1379263"/>
              </a:xfrm>
              <a:prstGeom prst="triangle">
                <a:avLst>
                  <a:gd name="adj"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819" name="Google Shape;1819;p235"/>
            <p:cNvSpPr txBox="1"/>
            <p:nvPr/>
          </p:nvSpPr>
          <p:spPr>
            <a:xfrm>
              <a:off x="6400799" y="4876800"/>
              <a:ext cx="1524000" cy="546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70%</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1820" name="Google Shape;1820;p235"/>
            <p:cNvSpPr txBox="1"/>
            <p:nvPr/>
          </p:nvSpPr>
          <p:spPr>
            <a:xfrm>
              <a:off x="6432327" y="3099179"/>
              <a:ext cx="1524000" cy="546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12%</a:t>
              </a:r>
              <a:endParaRPr sz="2400">
                <a:latin typeface="Verdana" panose="020B0604030504040204" pitchFamily="34" charset="0"/>
                <a:ea typeface="Verdana" panose="020B0604030504040204" pitchFamily="34" charset="0"/>
                <a:cs typeface="Verdana" panose="020B0604030504040204" pitchFamily="34" charset="0"/>
              </a:endParaRPr>
            </a:p>
          </p:txBody>
        </p:sp>
        <p:sp>
          <p:nvSpPr>
            <p:cNvPr id="1821" name="Google Shape;1821;p235"/>
            <p:cNvSpPr txBox="1"/>
            <p:nvPr/>
          </p:nvSpPr>
          <p:spPr>
            <a:xfrm>
              <a:off x="6352275" y="2516505"/>
              <a:ext cx="1524000" cy="4178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18%</a:t>
              </a:r>
              <a:endParaRPr sz="2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822" name="Google Shape;1822;p235" descr="Tiers of instructional support are indicated by a triangle. In this 'triangle' 74% of students receive instruction at Tier 1, 15% receive additional instructional supports and 11% receive individualized instructional supports. "/>
          <p:cNvGrpSpPr/>
          <p:nvPr/>
        </p:nvGrpSpPr>
        <p:grpSpPr>
          <a:xfrm>
            <a:off x="6199278" y="1572693"/>
            <a:ext cx="2565086" cy="4499810"/>
            <a:chOff x="1269589" y="2362200"/>
            <a:chExt cx="3886200" cy="4565299"/>
          </a:xfrm>
        </p:grpSpPr>
        <p:sp>
          <p:nvSpPr>
            <p:cNvPr id="1823" name="Google Shape;1823;p235"/>
            <p:cNvSpPr/>
            <p:nvPr/>
          </p:nvSpPr>
          <p:spPr>
            <a:xfrm>
              <a:off x="1269589" y="2507899"/>
              <a:ext cx="3886200" cy="4419600"/>
            </a:xfrm>
            <a:prstGeom prst="triangle">
              <a:avLst>
                <a:gd name="adj" fmla="val 50000"/>
              </a:avLst>
            </a:prstGeom>
            <a:solidFill>
              <a:srgbClr val="00CC00"/>
            </a:solidFill>
            <a:ln w="25400" cap="flat" cmpd="sng">
              <a:solidFill>
                <a:srgbClr val="00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24" name="Google Shape;1824;p235"/>
            <p:cNvSpPr txBox="1"/>
            <p:nvPr/>
          </p:nvSpPr>
          <p:spPr>
            <a:xfrm>
              <a:off x="2450689" y="5516514"/>
              <a:ext cx="1902543" cy="5412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74%</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1825" name="Google Shape;1825;p235"/>
            <p:cNvSpPr/>
            <p:nvPr/>
          </p:nvSpPr>
          <p:spPr>
            <a:xfrm>
              <a:off x="2399285" y="2362201"/>
              <a:ext cx="1575404" cy="1887962"/>
            </a:xfrm>
            <a:prstGeom prst="triangle">
              <a:avLst>
                <a:gd name="adj" fmla="val 50000"/>
              </a:avLst>
            </a:prstGeom>
            <a:solidFill>
              <a:srgbClr val="FFFF00"/>
            </a:solidFill>
            <a:ln w="9525" cap="flat" cmpd="sng">
              <a:solidFill>
                <a:srgbClr val="FFFF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26" name="Google Shape;1826;p235"/>
            <p:cNvSpPr txBox="1"/>
            <p:nvPr/>
          </p:nvSpPr>
          <p:spPr>
            <a:xfrm>
              <a:off x="2261029" y="3786024"/>
              <a:ext cx="2018150" cy="7119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15%</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1827" name="Google Shape;1827;p235"/>
            <p:cNvSpPr/>
            <p:nvPr/>
          </p:nvSpPr>
          <p:spPr>
            <a:xfrm>
              <a:off x="2590800" y="2362200"/>
              <a:ext cx="1171902" cy="1379263"/>
            </a:xfrm>
            <a:prstGeom prst="triangle">
              <a:avLst>
                <a:gd name="adj"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28" name="Google Shape;1828;p235"/>
            <p:cNvSpPr txBox="1"/>
            <p:nvPr/>
          </p:nvSpPr>
          <p:spPr>
            <a:xfrm>
              <a:off x="2450689" y="3243435"/>
              <a:ext cx="1524000" cy="4139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elleza"/>
                </a:rPr>
                <a:t>11%</a:t>
              </a:r>
              <a:endParaRPr sz="2400"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TextBox 1">
            <a:extLst>
              <a:ext uri="{FF2B5EF4-FFF2-40B4-BE49-F238E27FC236}">
                <a16:creationId xmlns:a16="http://schemas.microsoft.com/office/drawing/2014/main" id="{F1CD58AB-E8F3-B346-9B10-401CC031F501}"/>
              </a:ext>
            </a:extLst>
          </p:cNvPr>
          <p:cNvSpPr txBox="1"/>
          <p:nvPr/>
        </p:nvSpPr>
        <p:spPr>
          <a:xfrm>
            <a:off x="409016" y="6231546"/>
            <a:ext cx="7758811"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Improving outcomes for all groups of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6"/>
                                        </p:tgtEl>
                                        <p:attrNameLst>
                                          <p:attrName>style.visibility</p:attrName>
                                        </p:attrNameLst>
                                      </p:cBhvr>
                                      <p:to>
                                        <p:strVal val="visible"/>
                                      </p:to>
                                    </p:set>
                                    <p:animEffect transition="in" filter="fade">
                                      <p:cBhvr>
                                        <p:cTn id="7" dur="500"/>
                                        <p:tgtEl>
                                          <p:spTgt spid="1806"/>
                                        </p:tgtEl>
                                      </p:cBhvr>
                                    </p:animEffect>
                                  </p:childTnLst>
                                </p:cTn>
                              </p:par>
                              <p:par>
                                <p:cTn id="8" presetID="10" presetClass="entr" presetSubtype="0" fill="hold" nodeType="withEffect">
                                  <p:stCondLst>
                                    <p:cond delay="0"/>
                                  </p:stCondLst>
                                  <p:childTnLst>
                                    <p:set>
                                      <p:cBhvr>
                                        <p:cTn id="9" dur="1" fill="hold">
                                          <p:stCondLst>
                                            <p:cond delay="0"/>
                                          </p:stCondLst>
                                        </p:cTn>
                                        <p:tgtEl>
                                          <p:spTgt spid="1814"/>
                                        </p:tgtEl>
                                        <p:attrNameLst>
                                          <p:attrName>style.visibility</p:attrName>
                                        </p:attrNameLst>
                                      </p:cBhvr>
                                      <p:to>
                                        <p:strVal val="visible"/>
                                      </p:to>
                                    </p:set>
                                    <p:animEffect transition="in" filter="fade">
                                      <p:cBhvr>
                                        <p:cTn id="10" dur="500"/>
                                        <p:tgtEl>
                                          <p:spTgt spid="1814"/>
                                        </p:tgtEl>
                                      </p:cBhvr>
                                    </p:animEffect>
                                  </p:childTnLst>
                                </p:cTn>
                              </p:par>
                              <p:par>
                                <p:cTn id="11" presetID="1" presetClass="entr" presetSubtype="0" fill="hold" nodeType="withEffect">
                                  <p:stCondLst>
                                    <p:cond delay="0"/>
                                  </p:stCondLst>
                                  <p:childTnLst>
                                    <p:set>
                                      <p:cBhvr>
                                        <p:cTn id="12" dur="1" fill="hold">
                                          <p:stCondLst>
                                            <p:cond delay="0"/>
                                          </p:stCondLst>
                                        </p:cTn>
                                        <p:tgtEl>
                                          <p:spTgt spid="1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236"/>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dirty="0"/>
              <a:t>Is there a need across the division?</a:t>
            </a:r>
            <a:endParaRPr dirty="0"/>
          </a:p>
        </p:txBody>
      </p:sp>
      <p:pic>
        <p:nvPicPr>
          <p:cNvPr id="1839" name="Google Shape;1839;p236" title="decorative"/>
          <p:cNvPicPr preferRelativeResize="0"/>
          <p:nvPr/>
        </p:nvPicPr>
        <p:blipFill rotWithShape="1">
          <a:blip r:embed="rId3">
            <a:alphaModFix/>
          </a:blip>
          <a:srcRect/>
          <a:stretch/>
        </p:blipFill>
        <p:spPr>
          <a:xfrm>
            <a:off x="501283" y="1544579"/>
            <a:ext cx="3408114" cy="3408114"/>
          </a:xfrm>
          <a:prstGeom prst="rect">
            <a:avLst/>
          </a:prstGeom>
          <a:noFill/>
          <a:ln>
            <a:noFill/>
          </a:ln>
        </p:spPr>
      </p:pic>
      <p:pic>
        <p:nvPicPr>
          <p:cNvPr id="1840" name="Google Shape;1840;p236" title="decorative"/>
          <p:cNvPicPr preferRelativeResize="0"/>
          <p:nvPr/>
        </p:nvPicPr>
        <p:blipFill rotWithShape="1">
          <a:blip r:embed="rId4">
            <a:alphaModFix/>
          </a:blip>
          <a:srcRect t="29168"/>
          <a:stretch/>
        </p:blipFill>
        <p:spPr>
          <a:xfrm>
            <a:off x="4149422" y="1765231"/>
            <a:ext cx="4537378" cy="23463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237"/>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3600"/>
              <a:buFont typeface="Verdana"/>
              <a:buNone/>
            </a:pPr>
            <a:r>
              <a:rPr lang="en-US" dirty="0">
                <a:solidFill>
                  <a:srgbClr val="000000"/>
                </a:solidFill>
              </a:rPr>
              <a:t>Does behavior data show an improving climate?</a:t>
            </a:r>
            <a:endParaRPr dirty="0">
              <a:solidFill>
                <a:srgbClr val="000000"/>
              </a:solidFill>
            </a:endParaRPr>
          </a:p>
        </p:txBody>
      </p:sp>
      <p:pic>
        <p:nvPicPr>
          <p:cNvPr id="1846" name="Google Shape;1846;p237" descr="A graph from SWIS indicating the average number of referrals per day, per month over three years. The graph indicates that on average, school climate is getting worse as indicated by increasing referrals over time. "/>
          <p:cNvPicPr preferRelativeResize="0">
            <a:picLocks noGrp="1"/>
          </p:cNvPicPr>
          <p:nvPr>
            <p:ph type="body" idx="1"/>
          </p:nvPr>
        </p:nvPicPr>
        <p:blipFill rotWithShape="1">
          <a:blip r:embed="rId3">
            <a:alphaModFix/>
          </a:blip>
          <a:stretch/>
        </p:blipFill>
        <p:spPr>
          <a:xfrm>
            <a:off x="635000" y="1981200"/>
            <a:ext cx="7874000" cy="3810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84"/>
          <p:cNvSpPr txBox="1">
            <a:spLocks noGrp="1"/>
          </p:cNvSpPr>
          <p:nvPr>
            <p:ph type="title"/>
          </p:nvPr>
        </p:nvSpPr>
        <p:spPr>
          <a:prstGeom prst="rect">
            <a:avLst/>
          </a:prstGeom>
          <a:solidFill>
            <a:srgbClr val="A9DCF2">
              <a:alpha val="67840"/>
            </a:srgbClr>
          </a:solidFill>
          <a:ln>
            <a:noFill/>
          </a:ln>
        </p:spPr>
        <p:txBody>
          <a:bodyPr spcFirstLastPara="1" wrap="square" lIns="121900" tIns="60925" rIns="121900" bIns="60925" anchor="ctr" anchorCtr="0">
            <a:noAutofit/>
          </a:bodyPr>
          <a:lstStyle/>
          <a:p>
            <a:pPr marL="0" lvl="0" indent="0" algn="ctr" rtl="0">
              <a:spcBef>
                <a:spcPts val="0"/>
              </a:spcBef>
              <a:spcAft>
                <a:spcPts val="0"/>
              </a:spcAft>
              <a:buClr>
                <a:schemeClr val="dk1"/>
              </a:buClr>
              <a:buSzPts val="2400"/>
              <a:buFont typeface="Verdana"/>
              <a:buNone/>
            </a:pPr>
            <a:r>
              <a:rPr lang="en-US" sz="4000" dirty="0"/>
              <a:t>Implementation Logic</a:t>
            </a:r>
            <a:endParaRPr sz="4000" dirty="0"/>
          </a:p>
        </p:txBody>
      </p:sp>
      <p:grpSp>
        <p:nvGrpSpPr>
          <p:cNvPr id="4" name="Group 3" title="description provided on slide text">
            <a:extLst>
              <a:ext uri="{FF2B5EF4-FFF2-40B4-BE49-F238E27FC236}">
                <a16:creationId xmlns:a16="http://schemas.microsoft.com/office/drawing/2014/main" id="{6385C528-9D1A-FD4A-8775-BEA65058E130}"/>
              </a:ext>
            </a:extLst>
          </p:cNvPr>
          <p:cNvGrpSpPr/>
          <p:nvPr/>
        </p:nvGrpSpPr>
        <p:grpSpPr>
          <a:xfrm>
            <a:off x="375052" y="1562910"/>
            <a:ext cx="8301809" cy="4443052"/>
            <a:chOff x="354099" y="1618800"/>
            <a:chExt cx="8301809" cy="4443052"/>
          </a:xfrm>
        </p:grpSpPr>
        <p:sp>
          <p:nvSpPr>
            <p:cNvPr id="1401" name="Google Shape;1401;p184"/>
            <p:cNvSpPr/>
            <p:nvPr/>
          </p:nvSpPr>
          <p:spPr>
            <a:xfrm>
              <a:off x="3369625" y="3385400"/>
              <a:ext cx="2102700" cy="1899300"/>
            </a:xfrm>
            <a:prstGeom prst="ellipse">
              <a:avLst/>
            </a:prstGeom>
            <a:noFill/>
            <a:ln w="63500" cap="flat" cmpd="sng">
              <a:solidFill>
                <a:srgbClr val="0000FF"/>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endParaRPr sz="2400" b="0" i="0" u="none" strike="noStrike" cap="none">
                <a:solidFill>
                  <a:srgbClr val="0000FF"/>
                </a:solidFill>
                <a:latin typeface="Verdana"/>
                <a:ea typeface="Verdana"/>
                <a:cs typeface="Verdana"/>
                <a:sym typeface="Verdana"/>
              </a:endParaRPr>
            </a:p>
          </p:txBody>
        </p:sp>
        <p:sp>
          <p:nvSpPr>
            <p:cNvPr id="1402" name="Google Shape;1402;p184"/>
            <p:cNvSpPr/>
            <p:nvPr/>
          </p:nvSpPr>
          <p:spPr>
            <a:xfrm>
              <a:off x="4198151" y="2306275"/>
              <a:ext cx="2200800" cy="1838100"/>
            </a:xfrm>
            <a:prstGeom prst="ellipse">
              <a:avLst/>
            </a:prstGeom>
            <a:noFill/>
            <a:ln w="63500" cap="flat" cmpd="sng">
              <a:solidFill>
                <a:srgbClr val="FF66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Verdana"/>
                <a:ea typeface="Verdana"/>
                <a:cs typeface="Verdana"/>
                <a:sym typeface="Verdana"/>
              </a:endParaRPr>
            </a:p>
          </p:txBody>
        </p:sp>
        <p:sp>
          <p:nvSpPr>
            <p:cNvPr id="1403" name="Google Shape;1403;p184"/>
            <p:cNvSpPr/>
            <p:nvPr/>
          </p:nvSpPr>
          <p:spPr>
            <a:xfrm>
              <a:off x="2508699" y="2347101"/>
              <a:ext cx="2200800" cy="1838100"/>
            </a:xfrm>
            <a:prstGeom prst="ellipse">
              <a:avLst/>
            </a:prstGeom>
            <a:noFill/>
            <a:ln w="63500" cap="flat" cmpd="sng">
              <a:solidFill>
                <a:srgbClr val="008000"/>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Verdana"/>
                <a:ea typeface="Verdana"/>
                <a:cs typeface="Verdana"/>
                <a:sym typeface="Verdana"/>
              </a:endParaRPr>
            </a:p>
          </p:txBody>
        </p:sp>
        <p:sp>
          <p:nvSpPr>
            <p:cNvPr id="1404" name="Google Shape;1404;p184"/>
            <p:cNvSpPr txBox="1"/>
            <p:nvPr/>
          </p:nvSpPr>
          <p:spPr>
            <a:xfrm>
              <a:off x="2512529" y="2973173"/>
              <a:ext cx="1695489" cy="392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None/>
              </a:pPr>
              <a:r>
                <a:rPr lang="en-US" sz="2200" b="1" i="0" u="none" strike="noStrike" cap="none" dirty="0">
                  <a:solidFill>
                    <a:srgbClr val="008000"/>
                  </a:solidFill>
                  <a:latin typeface="Verdana"/>
                  <a:ea typeface="Verdana"/>
                  <a:cs typeface="Verdana"/>
                  <a:sym typeface="Verdana"/>
                </a:rPr>
                <a:t>SYSTEMS</a:t>
              </a:r>
              <a:endParaRPr sz="2200" b="0" i="0" u="none" strike="noStrike" cap="none" dirty="0">
                <a:solidFill>
                  <a:srgbClr val="000000"/>
                </a:solidFill>
                <a:latin typeface="Arial"/>
                <a:ea typeface="Arial"/>
                <a:cs typeface="Arial"/>
                <a:sym typeface="Arial"/>
              </a:endParaRPr>
            </a:p>
          </p:txBody>
        </p:sp>
        <p:sp>
          <p:nvSpPr>
            <p:cNvPr id="1405" name="Google Shape;1405;p184"/>
            <p:cNvSpPr txBox="1"/>
            <p:nvPr/>
          </p:nvSpPr>
          <p:spPr>
            <a:xfrm>
              <a:off x="3257913" y="4189185"/>
              <a:ext cx="2467200" cy="392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None/>
              </a:pPr>
              <a:r>
                <a:rPr lang="en-US" sz="2200" b="1" i="0" u="none" strike="noStrike" cap="none">
                  <a:solidFill>
                    <a:srgbClr val="0000FF"/>
                  </a:solidFill>
                  <a:latin typeface="Verdana"/>
                  <a:ea typeface="Verdana"/>
                  <a:cs typeface="Verdana"/>
                  <a:sym typeface="Verdana"/>
                </a:rPr>
                <a:t>PRACTICES</a:t>
              </a:r>
              <a:endParaRPr sz="2200" b="0" i="0" u="none" strike="noStrike" cap="none">
                <a:solidFill>
                  <a:srgbClr val="000000"/>
                </a:solidFill>
                <a:latin typeface="Arial"/>
                <a:ea typeface="Arial"/>
                <a:cs typeface="Arial"/>
                <a:sym typeface="Arial"/>
              </a:endParaRPr>
            </a:p>
          </p:txBody>
        </p:sp>
        <p:sp>
          <p:nvSpPr>
            <p:cNvPr id="1406" name="Google Shape;1406;p184"/>
            <p:cNvSpPr txBox="1"/>
            <p:nvPr/>
          </p:nvSpPr>
          <p:spPr>
            <a:xfrm>
              <a:off x="4821210" y="2983356"/>
              <a:ext cx="1146900" cy="3924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r>
                <a:rPr lang="en-US" sz="2200" b="1" i="0" u="none" strike="noStrike" cap="none">
                  <a:solidFill>
                    <a:srgbClr val="FF6600"/>
                  </a:solidFill>
                  <a:latin typeface="Verdana"/>
                  <a:ea typeface="Verdana"/>
                  <a:cs typeface="Verdana"/>
                  <a:sym typeface="Verdana"/>
                </a:rPr>
                <a:t>DATA</a:t>
              </a:r>
              <a:endParaRPr sz="2200" b="0" i="0" u="none" strike="noStrike" cap="none">
                <a:solidFill>
                  <a:srgbClr val="000000"/>
                </a:solidFill>
                <a:latin typeface="Arial"/>
                <a:ea typeface="Arial"/>
                <a:cs typeface="Arial"/>
                <a:sym typeface="Arial"/>
              </a:endParaRPr>
            </a:p>
          </p:txBody>
        </p:sp>
        <p:sp>
          <p:nvSpPr>
            <p:cNvPr id="1407" name="Google Shape;1407;p184"/>
            <p:cNvSpPr txBox="1"/>
            <p:nvPr/>
          </p:nvSpPr>
          <p:spPr>
            <a:xfrm>
              <a:off x="354099" y="2792909"/>
              <a:ext cx="2154300" cy="9465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None/>
              </a:pPr>
              <a:r>
                <a:rPr lang="en-US" sz="2200" b="1" i="0" u="none" strike="noStrike" cap="none">
                  <a:solidFill>
                    <a:srgbClr val="008000"/>
                  </a:solidFill>
                  <a:latin typeface="Verdana"/>
                  <a:ea typeface="Verdana"/>
                  <a:cs typeface="Verdana"/>
                  <a:sym typeface="Verdana"/>
                </a:rPr>
                <a:t>Supporting</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r>
                <a:rPr lang="en-US" sz="2200" b="1" i="0" u="none" strike="noStrike" cap="none">
                  <a:solidFill>
                    <a:srgbClr val="008000"/>
                  </a:solidFill>
                  <a:latin typeface="Verdana"/>
                  <a:ea typeface="Verdana"/>
                  <a:cs typeface="Verdana"/>
                  <a:sym typeface="Verdana"/>
                </a:rPr>
                <a:t>Staff </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r>
                <a:rPr lang="en-US" sz="2200" b="0" i="0" u="none" strike="noStrike" cap="none">
                  <a:solidFill>
                    <a:srgbClr val="008000"/>
                  </a:solidFill>
                  <a:latin typeface="Verdana"/>
                  <a:ea typeface="Verdana"/>
                  <a:cs typeface="Verdana"/>
                  <a:sym typeface="Verdana"/>
                </a:rPr>
                <a:t> </a:t>
              </a:r>
              <a:endParaRPr sz="2200" b="0" i="0" u="none" strike="noStrike" cap="none">
                <a:solidFill>
                  <a:srgbClr val="000000"/>
                </a:solidFill>
                <a:latin typeface="Verdana"/>
                <a:ea typeface="Verdana"/>
                <a:cs typeface="Verdana"/>
                <a:sym typeface="Verdana"/>
              </a:endParaRPr>
            </a:p>
          </p:txBody>
        </p:sp>
        <p:sp>
          <p:nvSpPr>
            <p:cNvPr id="1408" name="Google Shape;1408;p184"/>
            <p:cNvSpPr txBox="1"/>
            <p:nvPr/>
          </p:nvSpPr>
          <p:spPr>
            <a:xfrm>
              <a:off x="6553208" y="2732683"/>
              <a:ext cx="2102700" cy="10668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None/>
              </a:pPr>
              <a:r>
                <a:rPr lang="en-US" sz="2200" b="1" i="0" u="none" strike="noStrike" cap="none">
                  <a:solidFill>
                    <a:srgbClr val="FF6600"/>
                  </a:solidFill>
                  <a:latin typeface="Verdana"/>
                  <a:ea typeface="Verdana"/>
                  <a:cs typeface="Verdana"/>
                  <a:sym typeface="Verdana"/>
                </a:rPr>
                <a:t>Supporting</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r>
                <a:rPr lang="en-US" sz="2200" b="1" i="0" u="none" strike="noStrike" cap="none">
                  <a:solidFill>
                    <a:srgbClr val="FF6600"/>
                  </a:solidFill>
                  <a:latin typeface="Verdana"/>
                  <a:ea typeface="Verdana"/>
                  <a:cs typeface="Verdana"/>
                  <a:sym typeface="Verdana"/>
                </a:rPr>
                <a:t>Decision</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r>
                <a:rPr lang="en-US" sz="2200" b="1" i="0" u="none" strike="noStrike" cap="none">
                  <a:solidFill>
                    <a:srgbClr val="FF6600"/>
                  </a:solidFill>
                  <a:latin typeface="Verdana"/>
                  <a:ea typeface="Verdana"/>
                  <a:cs typeface="Verdana"/>
                  <a:sym typeface="Verdana"/>
                </a:rPr>
                <a:t>Making</a:t>
              </a:r>
              <a:endParaRPr sz="2200" b="1" i="0" u="none" strike="noStrike" cap="none">
                <a:solidFill>
                  <a:srgbClr val="000000"/>
                </a:solidFill>
                <a:latin typeface="Verdana"/>
                <a:ea typeface="Verdana"/>
                <a:cs typeface="Verdana"/>
                <a:sym typeface="Verdana"/>
              </a:endParaRPr>
            </a:p>
          </p:txBody>
        </p:sp>
        <p:sp>
          <p:nvSpPr>
            <p:cNvPr id="1409" name="Google Shape;1409;p184"/>
            <p:cNvSpPr txBox="1"/>
            <p:nvPr/>
          </p:nvSpPr>
          <p:spPr>
            <a:xfrm>
              <a:off x="3305767" y="1950735"/>
              <a:ext cx="2276100" cy="3924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None/>
              </a:pPr>
              <a:r>
                <a:rPr lang="en-US" sz="2200" b="1" i="0" u="none" strike="noStrike" cap="none" dirty="0">
                  <a:solidFill>
                    <a:srgbClr val="660066"/>
                  </a:solidFill>
                  <a:latin typeface="Verdana"/>
                  <a:ea typeface="Verdana"/>
                  <a:cs typeface="Verdana"/>
                  <a:sym typeface="Verdana"/>
                </a:rPr>
                <a:t>OUTCOMES</a:t>
              </a:r>
              <a:endParaRPr sz="2200" b="0" i="0" u="none" strike="noStrike" cap="none" dirty="0">
                <a:solidFill>
                  <a:srgbClr val="000000"/>
                </a:solidFill>
                <a:latin typeface="Arial"/>
                <a:ea typeface="Arial"/>
                <a:cs typeface="Arial"/>
                <a:sym typeface="Arial"/>
              </a:endParaRPr>
            </a:p>
          </p:txBody>
        </p:sp>
        <p:sp>
          <p:nvSpPr>
            <p:cNvPr id="1410" name="Google Shape;1410;p184"/>
            <p:cNvSpPr txBox="1"/>
            <p:nvPr/>
          </p:nvSpPr>
          <p:spPr>
            <a:xfrm>
              <a:off x="2510325" y="5385352"/>
              <a:ext cx="3962400" cy="676500"/>
            </a:xfrm>
            <a:prstGeom prst="rect">
              <a:avLst/>
            </a:prstGeom>
            <a:solidFill>
              <a:schemeClr val="lt1"/>
            </a:solid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None/>
              </a:pPr>
              <a:r>
                <a:rPr lang="en-US" sz="2200" b="1" i="0" u="none" strike="noStrike" cap="none">
                  <a:solidFill>
                    <a:srgbClr val="0000FF"/>
                  </a:solidFill>
                  <a:latin typeface="Verdana"/>
                  <a:ea typeface="Verdana"/>
                  <a:cs typeface="Verdana"/>
                  <a:sym typeface="Verdana"/>
                </a:rPr>
                <a:t>Supporting</a:t>
              </a:r>
              <a:endParaRPr sz="22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r>
                <a:rPr lang="en-US" sz="2200" b="1" i="0" u="none" strike="noStrike" cap="none">
                  <a:solidFill>
                    <a:srgbClr val="0000FF"/>
                  </a:solidFill>
                  <a:latin typeface="Verdana"/>
                  <a:ea typeface="Verdana"/>
                  <a:cs typeface="Verdana"/>
                  <a:sym typeface="Verdana"/>
                </a:rPr>
                <a:t>Students  </a:t>
              </a:r>
              <a:endParaRPr sz="2200" b="1" i="0" u="none" strike="noStrike" cap="none">
                <a:solidFill>
                  <a:srgbClr val="000000"/>
                </a:solidFill>
                <a:latin typeface="Verdana"/>
                <a:ea typeface="Verdana"/>
                <a:cs typeface="Verdana"/>
                <a:sym typeface="Verdana"/>
              </a:endParaRPr>
            </a:p>
          </p:txBody>
        </p:sp>
        <p:sp>
          <p:nvSpPr>
            <p:cNvPr id="1411" name="Google Shape;1411;p184" descr="Circles indicating the overlapping connections between the following components."/>
            <p:cNvSpPr/>
            <p:nvPr/>
          </p:nvSpPr>
          <p:spPr>
            <a:xfrm>
              <a:off x="2304075" y="1618800"/>
              <a:ext cx="4374900" cy="3827400"/>
            </a:xfrm>
            <a:prstGeom prst="ellipse">
              <a:avLst/>
            </a:prstGeom>
            <a:noFill/>
            <a:ln w="63500" cap="flat" cmpd="sng">
              <a:solidFill>
                <a:srgbClr val="660066"/>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None/>
              </a:pPr>
              <a:endParaRPr sz="2200" b="0" i="0" u="none" strike="noStrike" cap="none">
                <a:solidFill>
                  <a:srgbClr val="660066"/>
                </a:solidFill>
                <a:latin typeface="Verdana"/>
                <a:ea typeface="Verdana"/>
                <a:cs typeface="Verdana"/>
                <a:sym typeface="Verdana"/>
              </a:endParaRPr>
            </a:p>
          </p:txBody>
        </p:sp>
      </p:grpSp>
      <p:sp>
        <p:nvSpPr>
          <p:cNvPr id="5" name="TextBox 4" descr="Divisions and schools determine outcomes or measure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hidden="1" title="The Implementation Logic">
            <a:extLst>
              <a:ext uri="{FF2B5EF4-FFF2-40B4-BE49-F238E27FC236}">
                <a16:creationId xmlns:a16="http://schemas.microsoft.com/office/drawing/2014/main" id="{B74C21E5-1E27-5A4E-8626-0751C11CF26F}"/>
              </a:ext>
            </a:extLst>
          </p:cNvPr>
          <p:cNvSpPr txBox="1"/>
          <p:nvPr/>
        </p:nvSpPr>
        <p:spPr>
          <a:xfrm>
            <a:off x="220914" y="1706944"/>
            <a:ext cx="8763937" cy="4154984"/>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The Implementation Logic depicts the VTSS way of work. A school or division outlines a set of outcomes necessary for the success for ALL students. Data is utilized to support decision making and progress monitoring. Practices are selected to support student learning. Systems are put in place to support the adults in the implementation of evidence based practices and data collection and analysis. Together, the interplay of data, systems and practices supports improvements in behavioral competence, academic achievement and social emotional wellness.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238"/>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Early Warning Systems</a:t>
            </a:r>
            <a:endParaRPr/>
          </a:p>
        </p:txBody>
      </p:sp>
      <p:sp>
        <p:nvSpPr>
          <p:cNvPr id="1852" name="Google Shape;1852;p238"/>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sz="2800" dirty="0"/>
              <a:t>Risk Category</a:t>
            </a:r>
            <a:endParaRPr dirty="0"/>
          </a:p>
        </p:txBody>
      </p:sp>
      <p:sp>
        <p:nvSpPr>
          <p:cNvPr id="1853" name="Google Shape;1853;p23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lvl="0" algn="l" rtl="0">
              <a:lnSpc>
                <a:spcPct val="100000"/>
              </a:lnSpc>
              <a:spcBef>
                <a:spcPts val="480"/>
              </a:spcBef>
              <a:spcAft>
                <a:spcPts val="0"/>
              </a:spcAft>
              <a:buSzPts val="2400"/>
              <a:buFont typeface="Arial" panose="020B0604020202020204" pitchFamily="34" charset="0"/>
              <a:buChar char="•"/>
            </a:pPr>
            <a:r>
              <a:rPr lang="en-US" sz="3200" dirty="0"/>
              <a:t>Attendance</a:t>
            </a:r>
            <a:endParaRPr dirty="0"/>
          </a:p>
          <a:p>
            <a:pPr lvl="0" algn="l" rtl="0">
              <a:lnSpc>
                <a:spcPct val="100000"/>
              </a:lnSpc>
              <a:spcBef>
                <a:spcPts val="480"/>
              </a:spcBef>
              <a:spcAft>
                <a:spcPts val="0"/>
              </a:spcAft>
              <a:buSzPts val="2400"/>
              <a:buFont typeface="Arial" panose="020B0604020202020204" pitchFamily="34" charset="0"/>
              <a:buChar char="•"/>
            </a:pPr>
            <a:r>
              <a:rPr lang="en-US" sz="3200" dirty="0"/>
              <a:t>Behavior</a:t>
            </a:r>
            <a:endParaRPr dirty="0"/>
          </a:p>
          <a:p>
            <a:pPr lvl="0" algn="l" rtl="0">
              <a:lnSpc>
                <a:spcPct val="100000"/>
              </a:lnSpc>
              <a:spcBef>
                <a:spcPts val="480"/>
              </a:spcBef>
              <a:spcAft>
                <a:spcPts val="0"/>
              </a:spcAft>
              <a:buSzPts val="2400"/>
              <a:buFont typeface="Arial" panose="020B0604020202020204" pitchFamily="34" charset="0"/>
              <a:buChar char="•"/>
            </a:pPr>
            <a:r>
              <a:rPr lang="en-US" sz="3200" dirty="0"/>
              <a:t>Course Performance</a:t>
            </a:r>
            <a:endParaRPr dirty="0"/>
          </a:p>
          <a:p>
            <a:pPr lvl="0" algn="l" rtl="0">
              <a:lnSpc>
                <a:spcPct val="100000"/>
              </a:lnSpc>
              <a:spcBef>
                <a:spcPts val="480"/>
              </a:spcBef>
              <a:spcAft>
                <a:spcPts val="0"/>
              </a:spcAft>
              <a:buSzPts val="2400"/>
              <a:buFont typeface="Arial" panose="020B0604020202020204" pitchFamily="34" charset="0"/>
              <a:buChar char="•"/>
            </a:pPr>
            <a:r>
              <a:rPr lang="en-US" sz="3200" dirty="0"/>
              <a:t>Essential Skills (e.g., reading, math)</a:t>
            </a:r>
            <a:endParaRPr dirty="0"/>
          </a:p>
        </p:txBody>
      </p:sp>
      <p:sp>
        <p:nvSpPr>
          <p:cNvPr id="1854" name="Google Shape;1854;p238"/>
          <p:cNvSpPr txBox="1">
            <a:spLocks noGrp="1"/>
          </p:cNvSpPr>
          <p:nvPr>
            <p:ph type="body" idx="3"/>
          </p:nvPr>
        </p:nvSpPr>
        <p:spPr>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sz="2800" dirty="0"/>
              <a:t>Data Source</a:t>
            </a:r>
            <a:endParaRPr dirty="0"/>
          </a:p>
        </p:txBody>
      </p:sp>
      <p:sp>
        <p:nvSpPr>
          <p:cNvPr id="1855" name="Google Shape;1855;p238"/>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SzPts val="2400"/>
              <a:buFont typeface="Noto Sans Symbols"/>
              <a:buChar char="▪"/>
            </a:pPr>
            <a:r>
              <a:rPr lang="en-US" sz="3200"/>
              <a:t>Current Attendance</a:t>
            </a:r>
            <a:endParaRPr/>
          </a:p>
          <a:p>
            <a:pPr marL="457200" lvl="0" indent="-381000" algn="l" rtl="0">
              <a:lnSpc>
                <a:spcPct val="100000"/>
              </a:lnSpc>
              <a:spcBef>
                <a:spcPts val="480"/>
              </a:spcBef>
              <a:spcAft>
                <a:spcPts val="0"/>
              </a:spcAft>
              <a:buSzPts val="2400"/>
              <a:buFont typeface="Noto Sans Symbols"/>
              <a:buChar char="▪"/>
            </a:pPr>
            <a:r>
              <a:rPr lang="en-US" sz="3200"/>
              <a:t>Current ODRs</a:t>
            </a:r>
            <a:endParaRPr/>
          </a:p>
          <a:p>
            <a:pPr marL="457200" lvl="0" indent="-381000" algn="l" rtl="0">
              <a:lnSpc>
                <a:spcPct val="100000"/>
              </a:lnSpc>
              <a:spcBef>
                <a:spcPts val="480"/>
              </a:spcBef>
              <a:spcAft>
                <a:spcPts val="0"/>
              </a:spcAft>
              <a:buSzPts val="2400"/>
              <a:buFont typeface="Noto Sans Symbols"/>
              <a:buChar char="▪"/>
            </a:pPr>
            <a:r>
              <a:rPr lang="en-US" sz="3200"/>
              <a:t>Spring Grades</a:t>
            </a:r>
            <a:endParaRPr/>
          </a:p>
          <a:p>
            <a:pPr marL="457200" lvl="0" indent="-381000" algn="l" rtl="0">
              <a:lnSpc>
                <a:spcPct val="100000"/>
              </a:lnSpc>
              <a:spcBef>
                <a:spcPts val="480"/>
              </a:spcBef>
              <a:spcAft>
                <a:spcPts val="0"/>
              </a:spcAft>
              <a:buSzPts val="2400"/>
              <a:buFont typeface="Noto Sans Symbols"/>
              <a:buChar char="▪"/>
            </a:pPr>
            <a:r>
              <a:rPr lang="en-US" sz="3200"/>
              <a:t>Last year’s Outcome data</a:t>
            </a:r>
            <a:endParaRPr/>
          </a:p>
          <a:p>
            <a:pPr marL="457200" lvl="0" indent="-381000" algn="l" rtl="0">
              <a:lnSpc>
                <a:spcPct val="100000"/>
              </a:lnSpc>
              <a:spcBef>
                <a:spcPts val="480"/>
              </a:spcBef>
              <a:spcAft>
                <a:spcPts val="0"/>
              </a:spcAft>
              <a:buSzPts val="2400"/>
              <a:buFont typeface="Noto Sans Symbols"/>
              <a:buChar char="▪"/>
            </a:pPr>
            <a:r>
              <a:rPr lang="en-US" sz="3200"/>
              <a:t>Current CBM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239"/>
          <p:cNvSpPr txBox="1">
            <a:spLocks noGrp="1"/>
          </p:cNvSpPr>
          <p:nvPr>
            <p:ph type="title"/>
          </p:nvPr>
        </p:nvSpPr>
        <p:spPr>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Looking at Risk Factors</a:t>
            </a:r>
            <a:endParaRPr>
              <a:solidFill>
                <a:srgbClr val="000000"/>
              </a:solidFill>
            </a:endParaRPr>
          </a:p>
        </p:txBody>
      </p:sp>
      <p:pic>
        <p:nvPicPr>
          <p:cNvPr id="1862" name="Google Shape;1862;p239" descr="Charlottesville Committee Data - table represents high school risk factor data"/>
          <p:cNvPicPr preferRelativeResize="0"/>
          <p:nvPr/>
        </p:nvPicPr>
        <p:blipFill rotWithShape="1">
          <a:blip r:embed="rId3">
            <a:alphaModFix/>
          </a:blip>
          <a:srcRect l="2546" t="31921" r="3990" b="4819"/>
          <a:stretch/>
        </p:blipFill>
        <p:spPr>
          <a:xfrm>
            <a:off x="199397" y="1570615"/>
            <a:ext cx="8745206" cy="4362611"/>
          </a:xfrm>
          <a:prstGeom prst="rect">
            <a:avLst/>
          </a:prstGeom>
          <a:noFill/>
          <a:ln w="9525" cap="flat" cmpd="sng">
            <a:solidFill>
              <a:srgbClr val="000000"/>
            </a:solidFill>
            <a:prstDash val="solid"/>
            <a:round/>
            <a:headEnd type="none" w="sm" len="sm"/>
            <a:tailEnd type="none" w="sm" len="sm"/>
          </a:ln>
        </p:spPr>
      </p:pic>
      <p:sp>
        <p:nvSpPr>
          <p:cNvPr id="1863" name="Google Shape;1863;p239"/>
          <p:cNvSpPr txBox="1">
            <a:spLocks noGrp="1"/>
          </p:cNvSpPr>
          <p:nvPr>
            <p:ph type="ftr" idx="11"/>
          </p:nvPr>
        </p:nvSpPr>
        <p:spPr>
          <a:xfrm>
            <a:off x="2389414" y="6153696"/>
            <a:ext cx="4109358" cy="4757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400">
                <a:solidFill>
                  <a:schemeClr val="tx1"/>
                </a:solidFill>
              </a:rPr>
              <a:t>Charlottesville City Public Schools</a:t>
            </a:r>
            <a:endParaRPr sz="240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240"/>
          <p:cNvSpPr txBox="1">
            <a:spLocks noGrp="1"/>
          </p:cNvSpPr>
          <p:nvPr>
            <p:ph type="title"/>
          </p:nvPr>
        </p:nvSpPr>
        <p:spPr>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t>Where are the students with the greatest needs?</a:t>
            </a:r>
            <a:endParaRPr dirty="0"/>
          </a:p>
        </p:txBody>
      </p:sp>
      <p:sp>
        <p:nvSpPr>
          <p:cNvPr id="1869" name="Google Shape;1869;p240"/>
          <p:cNvSpPr txBox="1">
            <a:spLocks noGrp="1"/>
          </p:cNvSpPr>
          <p:nvPr>
            <p:ph type="body" idx="1"/>
          </p:nvPr>
        </p:nvSpPr>
        <p:spPr>
          <a:xfrm>
            <a:off x="989012" y="1499283"/>
            <a:ext cx="3582988" cy="650875"/>
          </a:xfrm>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sz="2400"/>
              <a:t>School A</a:t>
            </a:r>
            <a:endParaRPr sz="2400"/>
          </a:p>
        </p:txBody>
      </p:sp>
      <p:pic>
        <p:nvPicPr>
          <p:cNvPr id="1871" name="Google Shape;1871;p240" title="Pie graph of student risk factors for School A"/>
          <p:cNvPicPr preferRelativeResize="0"/>
          <p:nvPr/>
        </p:nvPicPr>
        <p:blipFill rotWithShape="1">
          <a:blip r:embed="rId3">
            <a:alphaModFix/>
          </a:blip>
          <a:srcRect/>
          <a:stretch/>
        </p:blipFill>
        <p:spPr>
          <a:xfrm>
            <a:off x="457200" y="2067989"/>
            <a:ext cx="4114799" cy="4653486"/>
          </a:xfrm>
          <a:prstGeom prst="rect">
            <a:avLst/>
          </a:prstGeom>
          <a:noFill/>
          <a:ln>
            <a:noFill/>
          </a:ln>
        </p:spPr>
      </p:pic>
      <p:sp>
        <p:nvSpPr>
          <p:cNvPr id="1870" name="Google Shape;1870;p240"/>
          <p:cNvSpPr txBox="1">
            <a:spLocks noGrp="1"/>
          </p:cNvSpPr>
          <p:nvPr>
            <p:ph type="body" idx="2"/>
          </p:nvPr>
        </p:nvSpPr>
        <p:spPr>
          <a:xfrm>
            <a:off x="5220494" y="1524000"/>
            <a:ext cx="3466306" cy="622175"/>
          </a:xfrm>
          <a:prstGeom prst="rect">
            <a:avLst/>
          </a:prstGeom>
          <a:solidFill>
            <a:srgbClr val="E8F7EB"/>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dk1"/>
              </a:buClr>
              <a:buSzPts val="2100"/>
              <a:buNone/>
            </a:pPr>
            <a:r>
              <a:rPr lang="en-US" b="1"/>
              <a:t>School B</a:t>
            </a:r>
            <a:endParaRPr b="1"/>
          </a:p>
        </p:txBody>
      </p:sp>
      <p:pic>
        <p:nvPicPr>
          <p:cNvPr id="1872" name="Google Shape;1872;p240" title="Pie graph of student risk factors for School B"/>
          <p:cNvPicPr preferRelativeResize="0"/>
          <p:nvPr/>
        </p:nvPicPr>
        <p:blipFill rotWithShape="1">
          <a:blip r:embed="rId4">
            <a:alphaModFix/>
          </a:blip>
          <a:srcRect/>
          <a:stretch/>
        </p:blipFill>
        <p:spPr>
          <a:xfrm>
            <a:off x="4680857" y="2146175"/>
            <a:ext cx="4038600" cy="4575300"/>
          </a:xfrm>
          <a:prstGeom prst="rect">
            <a:avLst/>
          </a:prstGeom>
          <a:noFill/>
          <a:ln>
            <a:noFill/>
          </a:ln>
        </p:spPr>
      </p:pic>
      <p:sp>
        <p:nvSpPr>
          <p:cNvPr id="1873" name="Google Shape;1873;p240"/>
          <p:cNvSpPr txBox="1">
            <a:spLocks noGrp="1"/>
          </p:cNvSpPr>
          <p:nvPr>
            <p:ph type="ftr" idx="11"/>
          </p:nvPr>
        </p:nvSpPr>
        <p:spPr>
          <a:xfrm>
            <a:off x="571500" y="6160407"/>
            <a:ext cx="7347857"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400">
                <a:solidFill>
                  <a:schemeClr val="tx1"/>
                </a:solidFill>
              </a:rPr>
              <a:t>Oregon Response to Intervention and Instruction (2019)</a:t>
            </a:r>
            <a:endParaRPr sz="240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0" name="Google Shape;1880;p241"/>
          <p:cNvSpPr txBox="1">
            <a:spLocks noGrp="1"/>
          </p:cNvSpPr>
          <p:nvPr>
            <p:ph type="title"/>
          </p:nvPr>
        </p:nvSpPr>
        <p:spPr>
          <a:xfrm>
            <a:off x="228601" y="277587"/>
            <a:ext cx="8686799" cy="11430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Virginia’s Early Warning System</a:t>
            </a:r>
            <a:endParaRPr>
              <a:solidFill>
                <a:srgbClr val="000000"/>
              </a:solidFill>
            </a:endParaRPr>
          </a:p>
        </p:txBody>
      </p:sp>
      <p:sp>
        <p:nvSpPr>
          <p:cNvPr id="1879" name="Google Shape;1879;p241"/>
          <p:cNvSpPr txBox="1">
            <a:spLocks noGrp="1"/>
          </p:cNvSpPr>
          <p:nvPr>
            <p:ph type="body" idx="1"/>
          </p:nvPr>
        </p:nvSpPr>
        <p:spPr>
          <a:xfrm>
            <a:off x="457200" y="2416629"/>
            <a:ext cx="8229600" cy="2563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3000" dirty="0" smtClean="0">
                <a:hlinkClick r:id="rId3"/>
              </a:rPr>
              <a:t>Virginia’s Early Warning System for High School</a:t>
            </a:r>
            <a:r>
              <a:rPr lang="en-US" sz="3000" dirty="0" smtClean="0"/>
              <a:t>s:</a:t>
            </a:r>
          </a:p>
          <a:p>
            <a:pPr marL="0" lvl="0" indent="0" algn="l" rtl="0">
              <a:lnSpc>
                <a:spcPct val="100000"/>
              </a:lnSpc>
              <a:spcBef>
                <a:spcPts val="360"/>
              </a:spcBef>
              <a:spcAft>
                <a:spcPts val="0"/>
              </a:spcAft>
              <a:buSzPts val="1800"/>
              <a:buNone/>
            </a:pPr>
            <a:r>
              <a:rPr lang="en-US" sz="3000" dirty="0" smtClean="0"/>
              <a:t> (</a:t>
            </a:r>
            <a:r>
              <a:rPr lang="en-US" sz="3000" dirty="0" smtClean="0">
                <a:solidFill>
                  <a:schemeClr val="hlink"/>
                </a:solidFill>
              </a:rPr>
              <a:t>http</a:t>
            </a:r>
            <a:r>
              <a:rPr lang="en-US" sz="3000" dirty="0">
                <a:solidFill>
                  <a:schemeClr val="hlink"/>
                </a:solidFill>
              </a:rPr>
              <a:t>://</a:t>
            </a:r>
            <a:r>
              <a:rPr lang="en-US" sz="3000" dirty="0" smtClean="0">
                <a:solidFill>
                  <a:schemeClr val="hlink"/>
                </a:solidFill>
              </a:rPr>
              <a:t>www.doe.virginia.gov/support/school_improvement/early_warning_system/index.shtml)</a:t>
            </a:r>
            <a:endParaRPr sz="3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7" name="Google Shape;1887;p242"/>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Questions to consider for data analysis (overall results)</a:t>
            </a:r>
            <a:endParaRPr>
              <a:solidFill>
                <a:srgbClr val="000000"/>
              </a:solidFill>
            </a:endParaRPr>
          </a:p>
        </p:txBody>
      </p:sp>
      <p:sp>
        <p:nvSpPr>
          <p:cNvPr id="1886" name="Google Shape;1886;p242"/>
          <p:cNvSpPr txBox="1">
            <a:spLocks noGrp="1"/>
          </p:cNvSpPr>
          <p:nvPr>
            <p:ph type="body" idx="1"/>
          </p:nvPr>
        </p:nvSpPr>
        <p:spPr>
          <a:xfrm>
            <a:off x="279300" y="1510675"/>
            <a:ext cx="8585400" cy="507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dirty="0">
                <a:solidFill>
                  <a:schemeClr val="tx1"/>
                </a:solidFill>
              </a:rPr>
              <a:t>Prerequisite: What is the expected proficiency level for students in academics and behavior?</a:t>
            </a:r>
            <a:endParaRPr sz="2800" dirty="0">
              <a:solidFill>
                <a:schemeClr val="tx1"/>
              </a:solidFill>
            </a:endParaRPr>
          </a:p>
          <a:p>
            <a:pPr marL="0" lvl="0" indent="0" algn="l" rtl="0">
              <a:lnSpc>
                <a:spcPct val="100000"/>
              </a:lnSpc>
              <a:spcBef>
                <a:spcPts val="360"/>
              </a:spcBef>
              <a:spcAft>
                <a:spcPts val="0"/>
              </a:spcAft>
              <a:buSzPts val="1800"/>
              <a:buNone/>
            </a:pPr>
            <a:r>
              <a:rPr lang="en-US" sz="2800" dirty="0">
                <a:solidFill>
                  <a:schemeClr val="tx1"/>
                </a:solidFill>
              </a:rPr>
              <a:t>Questions:</a:t>
            </a:r>
            <a:endParaRPr sz="2800" dirty="0">
              <a:solidFill>
                <a:schemeClr val="tx1"/>
              </a:solidFill>
            </a:endParaRPr>
          </a:p>
          <a:p>
            <a:pPr marL="342900" lvl="0" indent="-355600" algn="l" rtl="0">
              <a:lnSpc>
                <a:spcPct val="100000"/>
              </a:lnSpc>
              <a:spcBef>
                <a:spcPts val="360"/>
              </a:spcBef>
              <a:spcAft>
                <a:spcPts val="0"/>
              </a:spcAft>
              <a:buSzPts val="2800"/>
              <a:buFont typeface="Arial"/>
              <a:buChar char="•"/>
            </a:pPr>
            <a:r>
              <a:rPr lang="en-US" sz="2800" dirty="0">
                <a:solidFill>
                  <a:schemeClr val="tx1"/>
                </a:solidFill>
              </a:rPr>
              <a:t>What percentage of schools are meeting proficiency levels at elementary, middle, high?</a:t>
            </a:r>
            <a:endParaRPr sz="2800" dirty="0">
              <a:solidFill>
                <a:schemeClr val="tx1"/>
              </a:solidFill>
            </a:endParaRPr>
          </a:p>
          <a:p>
            <a:pPr marL="342900" lvl="0" indent="-355600" algn="l" rtl="0">
              <a:lnSpc>
                <a:spcPct val="100000"/>
              </a:lnSpc>
              <a:spcBef>
                <a:spcPts val="360"/>
              </a:spcBef>
              <a:spcAft>
                <a:spcPts val="0"/>
              </a:spcAft>
              <a:buSzPts val="2800"/>
              <a:buFont typeface="Arial"/>
              <a:buChar char="•"/>
            </a:pPr>
            <a:r>
              <a:rPr lang="en-US" sz="2800" dirty="0">
                <a:solidFill>
                  <a:schemeClr val="tx1"/>
                </a:solidFill>
              </a:rPr>
              <a:t>What percentage of (critical) grade levels are meeting proficiency?</a:t>
            </a:r>
            <a:endParaRPr sz="2800" dirty="0">
              <a:solidFill>
                <a:schemeClr val="tx1"/>
              </a:solidFill>
            </a:endParaRPr>
          </a:p>
          <a:p>
            <a:pPr marL="342900" lvl="0" indent="-355600" algn="l" rtl="0">
              <a:lnSpc>
                <a:spcPct val="100000"/>
              </a:lnSpc>
              <a:spcBef>
                <a:spcPts val="360"/>
              </a:spcBef>
              <a:spcAft>
                <a:spcPts val="0"/>
              </a:spcAft>
              <a:buSzPts val="2800"/>
              <a:buFont typeface="Arial"/>
              <a:buChar char="•"/>
            </a:pPr>
            <a:r>
              <a:rPr lang="en-US" sz="2800" dirty="0">
                <a:solidFill>
                  <a:schemeClr val="tx1"/>
                </a:solidFill>
              </a:rPr>
              <a:t>What are the division trends over time?</a:t>
            </a:r>
            <a:endParaRPr sz="2800" dirty="0">
              <a:solidFill>
                <a:schemeClr val="tx1"/>
              </a:solidFill>
            </a:endParaRPr>
          </a:p>
          <a:p>
            <a:pPr marL="457200" lvl="0" indent="0" algn="l" rtl="0">
              <a:lnSpc>
                <a:spcPct val="100000"/>
              </a:lnSpc>
              <a:spcBef>
                <a:spcPts val="360"/>
              </a:spcBef>
              <a:spcAft>
                <a:spcPts val="0"/>
              </a:spcAft>
              <a:buNone/>
            </a:pPr>
            <a:endParaRPr sz="2800" b="1" dirty="0">
              <a:solidFill>
                <a:schemeClr val="tx1"/>
              </a:solidFill>
            </a:endParaRPr>
          </a:p>
          <a:p>
            <a:pPr marL="0" lvl="0" indent="0" algn="l" rtl="0">
              <a:lnSpc>
                <a:spcPct val="100000"/>
              </a:lnSpc>
              <a:spcBef>
                <a:spcPts val="360"/>
              </a:spcBef>
              <a:spcAft>
                <a:spcPts val="0"/>
              </a:spcAft>
              <a:buNone/>
            </a:pPr>
            <a:r>
              <a:rPr lang="en-US" sz="2800" dirty="0">
                <a:solidFill>
                  <a:schemeClr val="tx1"/>
                </a:solidFill>
              </a:rPr>
              <a:t>But don’t stop there…</a:t>
            </a:r>
            <a:endParaRPr sz="28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4" name="Google Shape;1894;p2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Disproportionality begins </a:t>
            </a:r>
            <a:br>
              <a:rPr lang="en-US" dirty="0">
                <a:solidFill>
                  <a:srgbClr val="000000"/>
                </a:solidFill>
              </a:rPr>
            </a:br>
            <a:r>
              <a:rPr lang="en-US" dirty="0">
                <a:solidFill>
                  <a:srgbClr val="000000"/>
                </a:solidFill>
              </a:rPr>
              <a:t>in Tier I</a:t>
            </a:r>
            <a:endParaRPr dirty="0">
              <a:solidFill>
                <a:srgbClr val="000000"/>
              </a:solidFill>
            </a:endParaRPr>
          </a:p>
        </p:txBody>
      </p:sp>
      <p:sp>
        <p:nvSpPr>
          <p:cNvPr id="1893" name="Google Shape;1893;p24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solidFill>
                  <a:schemeClr val="tx1"/>
                </a:solidFill>
              </a:rPr>
              <a:t>Questions to consider:</a:t>
            </a:r>
            <a:endParaRPr dirty="0">
              <a:solidFill>
                <a:schemeClr val="tx1"/>
              </a:solidFill>
            </a:endParaRPr>
          </a:p>
          <a:p>
            <a:pPr marL="457200" lvl="0" indent="-342900" algn="l" rtl="0">
              <a:spcBef>
                <a:spcPts val="360"/>
              </a:spcBef>
              <a:spcAft>
                <a:spcPts val="0"/>
              </a:spcAft>
              <a:buSzPts val="1800"/>
              <a:buChar char="•"/>
            </a:pPr>
            <a:r>
              <a:rPr lang="en-US" dirty="0">
                <a:solidFill>
                  <a:schemeClr val="tx1"/>
                </a:solidFill>
              </a:rPr>
              <a:t>For each gap group, what is the percentage of schools at each level meeting proficiency?</a:t>
            </a:r>
            <a:endParaRPr dirty="0">
              <a:solidFill>
                <a:schemeClr val="tx1"/>
              </a:solidFill>
            </a:endParaRPr>
          </a:p>
          <a:p>
            <a:pPr marL="457200" lvl="0" indent="-342900" algn="l" rtl="0">
              <a:spcBef>
                <a:spcPts val="0"/>
              </a:spcBef>
              <a:spcAft>
                <a:spcPts val="0"/>
              </a:spcAft>
              <a:buSzPts val="1800"/>
              <a:buChar char="•"/>
            </a:pPr>
            <a:r>
              <a:rPr lang="en-US" dirty="0">
                <a:solidFill>
                  <a:schemeClr val="tx1"/>
                </a:solidFill>
              </a:rPr>
              <a:t>For each gap group, what is the percentage of (critical) grade levels</a:t>
            </a:r>
            <a:endParaRPr dirty="0">
              <a:solidFill>
                <a:schemeClr val="tx1"/>
              </a:solidFill>
            </a:endParaRPr>
          </a:p>
          <a:p>
            <a:pPr marL="457200" lvl="0" indent="-342900" algn="l" rtl="0">
              <a:spcBef>
                <a:spcPts val="0"/>
              </a:spcBef>
              <a:spcAft>
                <a:spcPts val="0"/>
              </a:spcAft>
              <a:buSzPts val="1800"/>
              <a:buChar char="•"/>
            </a:pPr>
            <a:r>
              <a:rPr lang="en-US" dirty="0">
                <a:solidFill>
                  <a:schemeClr val="tx1"/>
                </a:solidFill>
              </a:rPr>
              <a:t>meeting proficiency?</a:t>
            </a:r>
            <a:endParaRPr dirty="0">
              <a:solidFill>
                <a:schemeClr val="tx1"/>
              </a:solidFill>
            </a:endParaRPr>
          </a:p>
          <a:p>
            <a:pPr marL="457200" lvl="0" indent="-342900" algn="l" rtl="0">
              <a:spcBef>
                <a:spcPts val="0"/>
              </a:spcBef>
              <a:spcAft>
                <a:spcPts val="0"/>
              </a:spcAft>
              <a:buSzPts val="1800"/>
              <a:buChar char="•"/>
            </a:pPr>
            <a:r>
              <a:rPr lang="en-US" dirty="0">
                <a:solidFill>
                  <a:schemeClr val="tx1"/>
                </a:solidFill>
              </a:rPr>
              <a:t>For each gap group, what are the division trends over time?</a:t>
            </a:r>
            <a:endParaRPr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900" name="Google Shape;1900;p244"/>
          <p:cNvSpPr txBox="1">
            <a:spLocks noGrp="1"/>
          </p:cNvSpPr>
          <p:nvPr>
            <p:ph type="title"/>
          </p:nvPr>
        </p:nvSpPr>
        <p:spPr>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3600"/>
              <a:buFont typeface="Verdana"/>
              <a:buNone/>
            </a:pPr>
            <a:r>
              <a:rPr lang="en-US">
                <a:solidFill>
                  <a:srgbClr val="000000"/>
                </a:solidFill>
              </a:rPr>
              <a:t>Division team agenda:</a:t>
            </a:r>
            <a:endParaRPr>
              <a:solidFill>
                <a:srgbClr val="000000"/>
              </a:solidFill>
            </a:endParaRPr>
          </a:p>
          <a:p>
            <a:pPr marL="0" lvl="0" indent="0" algn="ctr" rtl="0">
              <a:spcBef>
                <a:spcPts val="0"/>
              </a:spcBef>
              <a:spcAft>
                <a:spcPts val="0"/>
              </a:spcAft>
              <a:buClr>
                <a:srgbClr val="105775"/>
              </a:buClr>
              <a:buSzPts val="3600"/>
              <a:buFont typeface="Verdana"/>
              <a:buNone/>
            </a:pPr>
            <a:r>
              <a:rPr lang="en-US">
                <a:solidFill>
                  <a:srgbClr val="000000"/>
                </a:solidFill>
              </a:rPr>
              <a:t>Screening results</a:t>
            </a:r>
            <a:endParaRPr>
              <a:solidFill>
                <a:srgbClr val="000000"/>
              </a:solidFill>
            </a:endParaRPr>
          </a:p>
        </p:txBody>
      </p:sp>
      <p:pic>
        <p:nvPicPr>
          <p:cNvPr id="1899" name="Google Shape;1899;p244" descr="Division Team Agenda "/>
          <p:cNvPicPr preferRelativeResize="0">
            <a:picLocks noGrp="1"/>
          </p:cNvPicPr>
          <p:nvPr>
            <p:ph type="body" idx="1"/>
          </p:nvPr>
        </p:nvPicPr>
        <p:blipFill rotWithShape="1">
          <a:blip r:embed="rId3">
            <a:alphaModFix/>
          </a:blip>
          <a:srcRect l="1020" t="15635" r="-3060" b="6191"/>
          <a:stretch/>
        </p:blipFill>
        <p:spPr>
          <a:xfrm>
            <a:off x="422561" y="1676400"/>
            <a:ext cx="8492838" cy="467106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7" name="Google Shape;1907;p245"/>
          <p:cNvSpPr txBox="1">
            <a:spLocks noGrp="1"/>
          </p:cNvSpPr>
          <p:nvPr>
            <p:ph type="title"/>
          </p:nvPr>
        </p:nvSpPr>
        <p:spPr>
          <a:xfrm>
            <a:off x="228600" y="260872"/>
            <a:ext cx="8686799" cy="1342017"/>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Questions to consider for data analysis (root causes)</a:t>
            </a:r>
            <a:endParaRPr dirty="0">
              <a:solidFill>
                <a:srgbClr val="000000"/>
              </a:solidFill>
            </a:endParaRPr>
          </a:p>
        </p:txBody>
      </p:sp>
      <p:sp>
        <p:nvSpPr>
          <p:cNvPr id="1906" name="Google Shape;1906;p245"/>
          <p:cNvSpPr txBox="1">
            <a:spLocks noGrp="1"/>
          </p:cNvSpPr>
          <p:nvPr>
            <p:ph type="body" idx="1"/>
          </p:nvPr>
        </p:nvSpPr>
        <p:spPr>
          <a:xfrm>
            <a:off x="457200" y="2116569"/>
            <a:ext cx="8229600" cy="3552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dirty="0"/>
              <a:t>More about this in December….</a:t>
            </a:r>
            <a:endParaRPr dirty="0"/>
          </a:p>
          <a:p>
            <a:pPr marL="457200" lvl="0" indent="-457200" algn="l" rtl="0">
              <a:lnSpc>
                <a:spcPct val="100000"/>
              </a:lnSpc>
              <a:spcBef>
                <a:spcPts val="360"/>
              </a:spcBef>
              <a:spcAft>
                <a:spcPts val="0"/>
              </a:spcAft>
              <a:buSzPts val="1800"/>
              <a:buFont typeface="Arial"/>
              <a:buChar char="•"/>
            </a:pPr>
            <a:r>
              <a:rPr lang="en-US" dirty="0"/>
              <a:t>Curriculum</a:t>
            </a:r>
            <a:endParaRPr dirty="0"/>
          </a:p>
          <a:p>
            <a:pPr marL="457200" lvl="0" indent="-457200" algn="l" rtl="0">
              <a:lnSpc>
                <a:spcPct val="100000"/>
              </a:lnSpc>
              <a:spcBef>
                <a:spcPts val="360"/>
              </a:spcBef>
              <a:spcAft>
                <a:spcPts val="0"/>
              </a:spcAft>
              <a:buSzPts val="1800"/>
              <a:buFont typeface="Arial"/>
              <a:buChar char="•"/>
            </a:pPr>
            <a:r>
              <a:rPr lang="en-US" dirty="0"/>
              <a:t>Quality core instruction</a:t>
            </a:r>
            <a:endParaRPr dirty="0"/>
          </a:p>
          <a:p>
            <a:pPr marL="457200" lvl="0" indent="-457200" algn="l" rtl="0">
              <a:lnSpc>
                <a:spcPct val="100000"/>
              </a:lnSpc>
              <a:spcBef>
                <a:spcPts val="360"/>
              </a:spcBef>
              <a:spcAft>
                <a:spcPts val="0"/>
              </a:spcAft>
              <a:buSzPts val="1800"/>
              <a:buFont typeface="Arial"/>
              <a:buChar char="•"/>
            </a:pPr>
            <a:r>
              <a:rPr lang="en-US" dirty="0"/>
              <a:t>Instructional practices</a:t>
            </a:r>
            <a:endParaRPr dirty="0"/>
          </a:p>
          <a:p>
            <a:pPr marL="457200" lvl="0" indent="-457200" algn="l" rtl="0">
              <a:lnSpc>
                <a:spcPct val="100000"/>
              </a:lnSpc>
              <a:spcBef>
                <a:spcPts val="360"/>
              </a:spcBef>
              <a:spcAft>
                <a:spcPts val="0"/>
              </a:spcAft>
              <a:buSzPts val="1800"/>
              <a:buChar char="•"/>
            </a:pPr>
            <a:r>
              <a:rPr lang="en-US" dirty="0"/>
              <a:t>Climate for learning</a:t>
            </a:r>
            <a:endParaRPr dirty="0"/>
          </a:p>
          <a:p>
            <a:pPr marL="457200" lvl="0" indent="-457200" algn="l" rtl="0">
              <a:lnSpc>
                <a:spcPct val="100000"/>
              </a:lnSpc>
              <a:spcBef>
                <a:spcPts val="360"/>
              </a:spcBef>
              <a:spcAft>
                <a:spcPts val="0"/>
              </a:spcAft>
              <a:buSzPts val="1800"/>
              <a:buChar char="•"/>
            </a:pPr>
            <a:r>
              <a:rPr lang="en-US" dirty="0"/>
              <a:t>Culturally responsive supports</a:t>
            </a:r>
            <a:endParaRPr dirty="0"/>
          </a:p>
          <a:p>
            <a:pPr marL="457200" lvl="0" indent="-342900" algn="l" rtl="0">
              <a:lnSpc>
                <a:spcPct val="100000"/>
              </a:lnSpc>
              <a:spcBef>
                <a:spcPts val="360"/>
              </a:spcBef>
              <a:spcAft>
                <a:spcPts val="0"/>
              </a:spcAft>
              <a:buSzPts val="1800"/>
              <a:buFont typeface="Arial"/>
              <a:buNone/>
            </a:pPr>
            <a:endParaRPr dirty="0"/>
          </a:p>
          <a:p>
            <a:pPr marL="457200" lvl="0" indent="-342900" algn="l" rtl="0">
              <a:lnSpc>
                <a:spcPct val="100000"/>
              </a:lnSpc>
              <a:spcBef>
                <a:spcPts val="360"/>
              </a:spcBef>
              <a:spcAft>
                <a:spcPts val="0"/>
              </a:spcAft>
              <a:buSzPts val="1800"/>
              <a:buFont typeface="Arial"/>
              <a:buNone/>
            </a:pP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46"/>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Are you ready to write a precision statement?</a:t>
            </a:r>
            <a:endParaRPr>
              <a:solidFill>
                <a:srgbClr val="000000"/>
              </a:solidFill>
            </a:endParaRPr>
          </a:p>
        </p:txBody>
      </p:sp>
      <p:pic>
        <p:nvPicPr>
          <p:cNvPr id="1914" name="Google Shape;1914;p246" descr="Data informed decision making template"/>
          <p:cNvPicPr preferRelativeResize="0"/>
          <p:nvPr/>
        </p:nvPicPr>
        <p:blipFill rotWithShape="1">
          <a:blip r:embed="rId3">
            <a:alphaModFix/>
          </a:blip>
          <a:srcRect/>
          <a:stretch/>
        </p:blipFill>
        <p:spPr>
          <a:xfrm>
            <a:off x="996700" y="1552150"/>
            <a:ext cx="7150599" cy="457347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sp>
        <p:nvSpPr>
          <p:cNvPr id="1920" name="Google Shape;1920;p247"/>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rgbClr val="000000"/>
                </a:solidFill>
              </a:rPr>
              <a:t>How does the division team support schools?</a:t>
            </a:r>
            <a:endParaRPr dirty="0">
              <a:solidFill>
                <a:srgbClr val="000000"/>
              </a:solidFill>
            </a:endParaRPr>
          </a:p>
        </p:txBody>
      </p:sp>
      <p:sp>
        <p:nvSpPr>
          <p:cNvPr id="1919" name="Google Shape;1919;p24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What professional learning will be needed?</a:t>
            </a:r>
            <a:endParaRPr dirty="0"/>
          </a:p>
          <a:p>
            <a:pPr marL="457200" lvl="0" indent="-342900" algn="l" rtl="0">
              <a:lnSpc>
                <a:spcPct val="100000"/>
              </a:lnSpc>
              <a:spcBef>
                <a:spcPts val="0"/>
              </a:spcBef>
              <a:spcAft>
                <a:spcPts val="0"/>
              </a:spcAft>
              <a:buSzPts val="1800"/>
              <a:buChar char="•"/>
            </a:pPr>
            <a:r>
              <a:rPr lang="en-US" dirty="0"/>
              <a:t>How will the school process differ from the division process?</a:t>
            </a:r>
            <a:endParaRPr dirty="0"/>
          </a:p>
          <a:p>
            <a:pPr marL="457200" lvl="0" indent="-342900" algn="l" rtl="0">
              <a:lnSpc>
                <a:spcPct val="100000"/>
              </a:lnSpc>
              <a:spcBef>
                <a:spcPts val="0"/>
              </a:spcBef>
              <a:spcAft>
                <a:spcPts val="0"/>
              </a:spcAft>
              <a:buSzPts val="1800"/>
              <a:buChar char="•"/>
            </a:pPr>
            <a:r>
              <a:rPr lang="en-US" dirty="0"/>
              <a:t>How will the division team provide support-who and when?</a:t>
            </a:r>
            <a:endParaRPr dirty="0"/>
          </a:p>
          <a:p>
            <a:pPr marL="457200" lvl="0" indent="-342900" algn="l" rtl="0">
              <a:lnSpc>
                <a:spcPct val="100000"/>
              </a:lnSpc>
              <a:spcBef>
                <a:spcPts val="0"/>
              </a:spcBef>
              <a:spcAft>
                <a:spcPts val="0"/>
              </a:spcAft>
              <a:buSzPts val="1800"/>
              <a:buChar char="•"/>
            </a:pPr>
            <a:r>
              <a:rPr lang="en-US" dirty="0"/>
              <a:t>How will the division team monitor fidelity of the process?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185"/>
          <p:cNvSpPr txBox="1">
            <a:spLocks noGrp="1"/>
          </p:cNvSpPr>
          <p:nvPr>
            <p:ph type="title"/>
          </p:nvPr>
        </p:nvSpPr>
        <p:spPr>
          <a:prstGeom prst="rect">
            <a:avLst/>
          </a:prstGeom>
          <a:solidFill>
            <a:srgbClr val="A9DCF2">
              <a:alpha val="662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rgbClr val="000000"/>
                </a:solidFill>
              </a:rPr>
              <a:t>The Work You Are Already Doing</a:t>
            </a:r>
            <a:endParaRPr dirty="0">
              <a:solidFill>
                <a:srgbClr val="000000"/>
              </a:solidFill>
            </a:endParaRPr>
          </a:p>
        </p:txBody>
      </p:sp>
      <p:sp>
        <p:nvSpPr>
          <p:cNvPr id="1421" name="Google Shape;1421;p185"/>
          <p:cNvSpPr txBox="1"/>
          <p:nvPr/>
        </p:nvSpPr>
        <p:spPr>
          <a:xfrm>
            <a:off x="3664825" y="1510566"/>
            <a:ext cx="1542600" cy="8085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chemeClr val="accent4"/>
                </a:solidFill>
                <a:latin typeface="Verdana"/>
                <a:ea typeface="Verdana"/>
                <a:cs typeface="Verdana"/>
                <a:sym typeface="Verdana"/>
              </a:rPr>
              <a:t>Student Outcomes</a:t>
            </a:r>
            <a:r>
              <a:rPr lang="en-US" sz="2000" b="0" i="0" u="none" strike="noStrike" cap="none" dirty="0">
                <a:solidFill>
                  <a:schemeClr val="lt1"/>
                </a:solidFill>
                <a:latin typeface="Verdana"/>
                <a:ea typeface="Verdana"/>
                <a:cs typeface="Verdana"/>
                <a:sym typeface="Verdana"/>
              </a:rPr>
              <a:t> </a:t>
            </a:r>
            <a:endParaRPr sz="2000" b="0" i="0" u="none" strike="noStrike" cap="none" dirty="0">
              <a:solidFill>
                <a:schemeClr val="lt1"/>
              </a:solidFill>
              <a:latin typeface="Verdana"/>
              <a:ea typeface="Verdana"/>
              <a:cs typeface="Verdana"/>
              <a:sym typeface="Verdana"/>
            </a:endParaRPr>
          </a:p>
        </p:txBody>
      </p:sp>
      <p:sp>
        <p:nvSpPr>
          <p:cNvPr id="1424" name="Google Shape;1424;p185"/>
          <p:cNvSpPr txBox="1"/>
          <p:nvPr/>
        </p:nvSpPr>
        <p:spPr>
          <a:xfrm>
            <a:off x="2797929" y="3266570"/>
            <a:ext cx="3634200" cy="215730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dirty="0">
              <a:solidFill>
                <a:schemeClr val="lt1"/>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600"/>
              <a:buFont typeface="Arial"/>
              <a:buNone/>
            </a:pPr>
            <a:endParaRPr sz="1600" b="0" i="0" u="none" strike="noStrike" cap="none" dirty="0">
              <a:solidFill>
                <a:schemeClr val="lt1"/>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1600"/>
              <a:buFont typeface="Arial"/>
              <a:buNone/>
            </a:pPr>
            <a:r>
              <a:rPr lang="en-US" sz="1800" b="1" i="0" u="none" strike="noStrike" cap="none" dirty="0">
                <a:solidFill>
                  <a:schemeClr val="accent4"/>
                </a:solidFill>
                <a:latin typeface="Verdana"/>
                <a:ea typeface="Verdana"/>
                <a:cs typeface="Verdana"/>
                <a:sym typeface="Verdana"/>
              </a:rPr>
              <a:t>VTSS</a:t>
            </a:r>
            <a:endParaRPr sz="1800" b="1" dirty="0">
              <a:solidFill>
                <a:schemeClr val="accent4"/>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1600"/>
              <a:buFont typeface="Arial"/>
              <a:buNone/>
            </a:pPr>
            <a:r>
              <a:rPr lang="en-US" sz="1800" b="1" i="0" u="none" strike="noStrike" cap="none" dirty="0">
                <a:solidFill>
                  <a:schemeClr val="accent4"/>
                </a:solidFill>
                <a:latin typeface="Verdana"/>
                <a:ea typeface="Verdana"/>
                <a:cs typeface="Verdana"/>
                <a:sym typeface="Verdana"/>
              </a:rPr>
              <a:t>Framework</a:t>
            </a:r>
            <a:endParaRPr sz="1800" b="1" i="0" u="none" strike="noStrike" cap="none" dirty="0">
              <a:solidFill>
                <a:schemeClr val="accent4"/>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1600"/>
              <a:buFont typeface="Arial"/>
              <a:buNone/>
            </a:pPr>
            <a:r>
              <a:rPr lang="en-US" i="0" u="none" strike="noStrike" cap="none" dirty="0">
                <a:solidFill>
                  <a:srgbClr val="000000"/>
                </a:solidFill>
                <a:latin typeface="Verdana"/>
                <a:ea typeface="Verdana"/>
                <a:cs typeface="Verdana"/>
                <a:sym typeface="Verdana"/>
              </a:rPr>
              <a:t>Systemic Approach</a:t>
            </a:r>
            <a:endParaRPr i="0" u="none" strike="noStrike" cap="none" dirty="0">
              <a:solidFill>
                <a:srgbClr val="000000"/>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1600"/>
              <a:buFont typeface="Arial"/>
              <a:buNone/>
            </a:pPr>
            <a:r>
              <a:rPr lang="en-US" i="0" u="none" strike="noStrike" cap="none" dirty="0">
                <a:solidFill>
                  <a:srgbClr val="000000"/>
                </a:solidFill>
                <a:latin typeface="Verdana"/>
                <a:ea typeface="Verdana"/>
                <a:cs typeface="Verdana"/>
                <a:sym typeface="Verdana"/>
              </a:rPr>
              <a:t>Data Informed</a:t>
            </a:r>
            <a:endParaRPr i="0" u="none" strike="noStrike" cap="none" dirty="0">
              <a:solidFill>
                <a:srgbClr val="000000"/>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1600"/>
              <a:buFont typeface="Arial"/>
              <a:buNone/>
            </a:pPr>
            <a:r>
              <a:rPr lang="en-US" i="0" u="none" strike="noStrike" cap="none" dirty="0">
                <a:solidFill>
                  <a:srgbClr val="000000"/>
                </a:solidFill>
                <a:latin typeface="Verdana"/>
                <a:ea typeface="Verdana"/>
                <a:cs typeface="Verdana"/>
                <a:sym typeface="Verdana"/>
              </a:rPr>
              <a:t>Evidence-based practices</a:t>
            </a:r>
            <a:endParaRPr i="0" u="none" strike="noStrike" cap="none" dirty="0">
              <a:solidFill>
                <a:srgbClr val="000000"/>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1600"/>
              <a:buFont typeface="Arial"/>
              <a:buNone/>
            </a:pPr>
            <a:r>
              <a:rPr lang="en-US" i="0" u="none" strike="noStrike" cap="none" dirty="0">
                <a:solidFill>
                  <a:srgbClr val="000000"/>
                </a:solidFill>
                <a:latin typeface="Verdana"/>
                <a:ea typeface="Verdana"/>
                <a:cs typeface="Verdana"/>
                <a:sym typeface="Verdana"/>
              </a:rPr>
              <a:t>Monitoring</a:t>
            </a:r>
            <a:endParaRPr i="0" u="none" strike="noStrike" cap="none" dirty="0">
              <a:solidFill>
                <a:srgbClr val="000000"/>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1600"/>
              <a:buFont typeface="Arial"/>
              <a:buNone/>
            </a:pPr>
            <a:r>
              <a:rPr lang="en-US" i="0" u="none" strike="noStrike" cap="none" dirty="0">
                <a:solidFill>
                  <a:srgbClr val="000000"/>
                </a:solidFill>
                <a:latin typeface="Verdana"/>
                <a:ea typeface="Verdana"/>
                <a:cs typeface="Verdana"/>
                <a:sym typeface="Verdana"/>
              </a:rPr>
              <a:t>Support students and staff </a:t>
            </a:r>
            <a:endParaRPr i="0" u="none" strike="noStrike" cap="none" dirty="0">
              <a:solidFill>
                <a:schemeClr val="lt1"/>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2600"/>
              <a:buFont typeface="Arial"/>
              <a:buNone/>
            </a:pPr>
            <a:r>
              <a:rPr lang="en-US" sz="2600" b="0" i="0" u="none" strike="noStrike" cap="none" dirty="0">
                <a:solidFill>
                  <a:schemeClr val="lt1"/>
                </a:solidFill>
                <a:latin typeface="Verdana"/>
                <a:ea typeface="Verdana"/>
                <a:cs typeface="Verdana"/>
                <a:sym typeface="Verdana"/>
              </a:rPr>
              <a:t> </a:t>
            </a:r>
            <a:endParaRPr sz="2600" b="0" i="0" u="none" strike="noStrike" cap="none" dirty="0">
              <a:solidFill>
                <a:schemeClr val="lt1"/>
              </a:solidFill>
              <a:latin typeface="Verdana"/>
              <a:ea typeface="Verdana"/>
              <a:cs typeface="Verdana"/>
              <a:sym typeface="Verdana"/>
            </a:endParaRPr>
          </a:p>
        </p:txBody>
      </p:sp>
      <p:sp>
        <p:nvSpPr>
          <p:cNvPr id="1430" name="Google Shape;1430;p185"/>
          <p:cNvSpPr txBox="1"/>
          <p:nvPr/>
        </p:nvSpPr>
        <p:spPr>
          <a:xfrm>
            <a:off x="415603" y="3266570"/>
            <a:ext cx="2223300" cy="22197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800" b="1" i="0" u="none" strike="noStrike" cap="none" dirty="0">
                <a:solidFill>
                  <a:schemeClr val="accent4"/>
                </a:solidFill>
                <a:latin typeface="Verdana"/>
                <a:ea typeface="Verdana"/>
                <a:cs typeface="Verdana"/>
                <a:sym typeface="Verdana"/>
              </a:rPr>
              <a:t>Expectations</a:t>
            </a:r>
            <a:endParaRPr sz="1800" b="1" i="0" u="none" strike="noStrike" cap="none" dirty="0">
              <a:solidFill>
                <a:schemeClr val="accent4"/>
              </a:solidFill>
              <a:latin typeface="Verdana"/>
              <a:ea typeface="Verdana"/>
              <a:cs typeface="Verdana"/>
              <a:sym typeface="Verdana"/>
            </a:endParaRPr>
          </a:p>
          <a:p>
            <a:pPr marL="0" marR="0" lvl="0" indent="0" algn="ctr" rtl="0">
              <a:lnSpc>
                <a:spcPct val="90000"/>
              </a:lnSpc>
              <a:spcBef>
                <a:spcPts val="525"/>
              </a:spcBef>
              <a:spcAft>
                <a:spcPts val="0"/>
              </a:spcAft>
              <a:buClr>
                <a:srgbClr val="000000"/>
              </a:buClr>
              <a:buSzPts val="1800"/>
              <a:buFont typeface="Arial"/>
              <a:buNone/>
            </a:pPr>
            <a:r>
              <a:rPr lang="en-US" i="0" u="none" strike="noStrike" cap="none" dirty="0">
                <a:solidFill>
                  <a:srgbClr val="000000"/>
                </a:solidFill>
                <a:latin typeface="Verdana"/>
                <a:ea typeface="Verdana"/>
                <a:cs typeface="Verdana"/>
                <a:sym typeface="Verdana"/>
              </a:rPr>
              <a:t>Monitor Student Academic Progress </a:t>
            </a:r>
            <a:endParaRPr i="0" u="none" strike="noStrike" cap="none" dirty="0">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i="0" u="none" strike="noStrike" cap="none" dirty="0">
                <a:solidFill>
                  <a:srgbClr val="000000"/>
                </a:solidFill>
                <a:latin typeface="Verdana"/>
                <a:ea typeface="Verdana"/>
                <a:cs typeface="Verdana"/>
                <a:sym typeface="Verdana"/>
              </a:rPr>
              <a:t>Align Planning,</a:t>
            </a:r>
            <a:endParaRPr i="0" u="none" strike="noStrike" cap="none" dirty="0">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i="0" u="none" strike="noStrike" cap="none" dirty="0">
                <a:solidFill>
                  <a:srgbClr val="000000"/>
                </a:solidFill>
                <a:latin typeface="Verdana"/>
                <a:ea typeface="Verdana"/>
                <a:cs typeface="Verdana"/>
                <a:sym typeface="Verdana"/>
              </a:rPr>
              <a:t>Delivery and Assessment </a:t>
            </a:r>
            <a:endParaRPr i="0" u="none" strike="noStrike" cap="none" dirty="0">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i="0" u="none" strike="noStrike" cap="none" dirty="0">
                <a:solidFill>
                  <a:srgbClr val="000000"/>
                </a:solidFill>
                <a:latin typeface="Verdana"/>
                <a:ea typeface="Verdana"/>
                <a:cs typeface="Verdana"/>
                <a:sym typeface="Verdana"/>
              </a:rPr>
              <a:t>Professional Development </a:t>
            </a:r>
            <a:endParaRPr i="0" u="none" strike="noStrike" cap="none" dirty="0">
              <a:solidFill>
                <a:schemeClr val="lt1"/>
              </a:solidFill>
              <a:latin typeface="Verdana"/>
              <a:ea typeface="Verdana"/>
              <a:cs typeface="Verdana"/>
              <a:sym typeface="Verdana"/>
            </a:endParaRPr>
          </a:p>
        </p:txBody>
      </p:sp>
      <p:sp>
        <p:nvSpPr>
          <p:cNvPr id="1427" name="Google Shape;1427;p185"/>
          <p:cNvSpPr txBox="1"/>
          <p:nvPr/>
        </p:nvSpPr>
        <p:spPr>
          <a:xfrm>
            <a:off x="6591155" y="3233720"/>
            <a:ext cx="2138100" cy="22230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a:p>
            <a:pPr marL="0" marR="0" lvl="0" indent="0" algn="ctr" rtl="0">
              <a:lnSpc>
                <a:spcPct val="100000"/>
              </a:lnSpc>
              <a:spcBef>
                <a:spcPts val="630"/>
              </a:spcBef>
              <a:spcAft>
                <a:spcPts val="0"/>
              </a:spcAft>
              <a:buClr>
                <a:srgbClr val="000000"/>
              </a:buClr>
              <a:buSzPts val="1800"/>
              <a:buFont typeface="Arial"/>
              <a:buNone/>
            </a:pPr>
            <a:r>
              <a:rPr lang="en-US" sz="1800" b="1" i="0" u="none" strike="noStrike" cap="none" dirty="0">
                <a:solidFill>
                  <a:schemeClr val="accent4"/>
                </a:solidFill>
                <a:latin typeface="Verdana"/>
                <a:ea typeface="Verdana"/>
                <a:cs typeface="Verdana"/>
                <a:sym typeface="Verdana"/>
              </a:rPr>
              <a:t>Continuous Improvement</a:t>
            </a:r>
            <a:endParaRPr sz="1800" b="1" i="0" u="none" strike="noStrike" cap="none" dirty="0">
              <a:solidFill>
                <a:schemeClr val="accent4"/>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i="0" u="none" strike="noStrike" cap="none" dirty="0">
                <a:solidFill>
                  <a:srgbClr val="000000"/>
                </a:solidFill>
                <a:latin typeface="Verdana"/>
                <a:ea typeface="Verdana"/>
                <a:cs typeface="Verdana"/>
                <a:sym typeface="Verdana"/>
              </a:rPr>
              <a:t>Collect and analyze data </a:t>
            </a:r>
            <a:endParaRPr i="0" u="none" strike="noStrike" cap="none" dirty="0">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i="0" u="none" strike="noStrike" cap="none" dirty="0">
                <a:solidFill>
                  <a:srgbClr val="000000"/>
                </a:solidFill>
                <a:latin typeface="Verdana"/>
                <a:ea typeface="Verdana"/>
                <a:cs typeface="Verdana"/>
                <a:sym typeface="Verdana"/>
              </a:rPr>
              <a:t>Plan and implement</a:t>
            </a:r>
            <a:endParaRPr i="0" u="none" strike="noStrike" cap="none" dirty="0">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r>
              <a:rPr lang="en-US" i="0" u="none" strike="noStrike" cap="none" dirty="0">
                <a:solidFill>
                  <a:srgbClr val="000000"/>
                </a:solidFill>
                <a:latin typeface="Verdana"/>
                <a:ea typeface="Verdana"/>
                <a:cs typeface="Verdana"/>
                <a:sym typeface="Verdana"/>
              </a:rPr>
              <a:t>Monitor and reflect</a:t>
            </a:r>
            <a:endParaRPr i="0" u="none" strike="noStrike" cap="none" dirty="0">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6" name="Google Shape;1926;p248"/>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4000"/>
              <a:buFont typeface="Verdana"/>
              <a:buNone/>
            </a:pPr>
            <a:r>
              <a:rPr lang="en-US">
                <a:solidFill>
                  <a:srgbClr val="000000"/>
                </a:solidFill>
              </a:rPr>
              <a:t>Decision Rules</a:t>
            </a:r>
            <a:endParaRPr>
              <a:solidFill>
                <a:srgbClr val="000000"/>
              </a:solidFill>
            </a:endParaRPr>
          </a:p>
        </p:txBody>
      </p:sp>
      <p:sp>
        <p:nvSpPr>
          <p:cNvPr id="1925" name="Google Shape;1925;p2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3000"/>
              <a:buChar char="•"/>
            </a:pPr>
            <a:r>
              <a:rPr lang="en-US" sz="3000" dirty="0">
                <a:solidFill>
                  <a:schemeClr val="tx1"/>
                </a:solidFill>
              </a:rPr>
              <a:t>80% Decision Rule: If 80% of students by gap group (e.g., race, special program, grade level) are meeting benchmarks, celebrate the success of your Core Program and look for ways to improve. If less than 80% are meeting benchmark, evaluate the Core Program and look for ways to improve.</a:t>
            </a:r>
            <a:endParaRPr sz="30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1" name="Google Shape;1931;p249"/>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05775"/>
              </a:buClr>
              <a:buSzPts val="4000"/>
              <a:buFont typeface="Verdana"/>
              <a:buNone/>
            </a:pPr>
            <a:r>
              <a:rPr lang="en-US" dirty="0"/>
              <a:t>Decision Rules and/or Cut Scores</a:t>
            </a:r>
            <a:endParaRPr dirty="0"/>
          </a:p>
        </p:txBody>
      </p:sp>
      <p:sp>
        <p:nvSpPr>
          <p:cNvPr id="1932" name="Google Shape;1932;p249"/>
          <p:cNvSpPr txBox="1">
            <a:spLocks noGrp="1"/>
          </p:cNvSpPr>
          <p:nvPr>
            <p:ph type="body" idx="1"/>
          </p:nvPr>
        </p:nvSpPr>
        <p:spPr>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sz="2800" b="0"/>
              <a:t>Decision Rule</a:t>
            </a:r>
            <a:endParaRPr sz="2800" b="0"/>
          </a:p>
        </p:txBody>
      </p:sp>
      <p:sp>
        <p:nvSpPr>
          <p:cNvPr id="1935" name="Google Shape;1935;p249"/>
          <p:cNvSpPr txBox="1">
            <a:spLocks noGrp="1"/>
          </p:cNvSpPr>
          <p:nvPr>
            <p:ph type="body" idx="2"/>
          </p:nvPr>
        </p:nvSpPr>
        <p:spPr>
          <a:xfrm>
            <a:off x="457200" y="2513075"/>
            <a:ext cx="4040100" cy="3951300"/>
          </a:xfrm>
          <a:prstGeom prst="rect">
            <a:avLst/>
          </a:prstGeom>
          <a:noFill/>
          <a:ln>
            <a:noFill/>
          </a:ln>
        </p:spPr>
        <p:txBody>
          <a:bodyPr spcFirstLastPara="1" wrap="square" lIns="91425" tIns="45700" rIns="91425" bIns="45700" anchor="t" anchorCtr="0">
            <a:noAutofit/>
          </a:bodyPr>
          <a:lstStyle/>
          <a:p>
            <a:pPr marL="342900" marR="0" lvl="0" indent="0" algn="l" rtl="0">
              <a:spcBef>
                <a:spcPts val="0"/>
              </a:spcBef>
              <a:spcAft>
                <a:spcPts val="0"/>
              </a:spcAft>
              <a:buNone/>
            </a:pPr>
            <a:r>
              <a:rPr lang="en-US" dirty="0">
                <a:solidFill>
                  <a:schemeClr val="tx1"/>
                </a:solidFill>
              </a:rPr>
              <a:t>20% Decision Rule:  The lowest 20% of students at each grade level based on school-wide academic screening measures and/or with chronic behavior needs will receive strategic group intervention(s). </a:t>
            </a:r>
            <a:endParaRPr dirty="0">
              <a:solidFill>
                <a:schemeClr val="tx1"/>
              </a:solidFill>
            </a:endParaRPr>
          </a:p>
        </p:txBody>
      </p:sp>
      <p:sp>
        <p:nvSpPr>
          <p:cNvPr id="1933" name="Google Shape;1933;p249"/>
          <p:cNvSpPr txBox="1">
            <a:spLocks noGrp="1"/>
          </p:cNvSpPr>
          <p:nvPr>
            <p:ph type="body" idx="3"/>
          </p:nvPr>
        </p:nvSpPr>
        <p:spPr>
          <a:prstGeom prst="rect">
            <a:avLst/>
          </a:prstGeom>
          <a:solidFill>
            <a:srgbClr val="E8F7EB"/>
          </a:solid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100"/>
              <a:buNone/>
            </a:pPr>
            <a:r>
              <a:rPr lang="en-US" sz="2800" b="0"/>
              <a:t>Cut Score</a:t>
            </a:r>
            <a:endParaRPr sz="2800" b="0"/>
          </a:p>
        </p:txBody>
      </p:sp>
      <p:sp>
        <p:nvSpPr>
          <p:cNvPr id="1934" name="Google Shape;1934;p249"/>
          <p:cNvSpPr txBox="1">
            <a:spLocks noGrp="1"/>
          </p:cNvSpPr>
          <p:nvPr>
            <p:ph type="body" idx="4"/>
          </p:nvPr>
        </p:nvSpPr>
        <p:spPr>
          <a:xfrm>
            <a:off x="4648200" y="2513075"/>
            <a:ext cx="4038600" cy="39513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dirty="0"/>
              <a:t>Students achieving at the 25</a:t>
            </a:r>
            <a:r>
              <a:rPr lang="en-US" baseline="30000" dirty="0"/>
              <a:t>th</a:t>
            </a:r>
            <a:r>
              <a:rPr lang="en-US" dirty="0"/>
              <a:t> percentile or lower on screening instruments will be evaluated for Tier II support using additional data. </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1940" name="Google Shape;1940;p250"/>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878"/>
              </a:buClr>
              <a:buSzPts val="1100"/>
              <a:buFont typeface="Calibri"/>
              <a:buNone/>
            </a:pPr>
            <a:r>
              <a:rPr lang="en-US" dirty="0">
                <a:solidFill>
                  <a:srgbClr val="000000"/>
                </a:solidFill>
              </a:rPr>
              <a:t>For behavior…most schools start here</a:t>
            </a:r>
            <a:endParaRPr dirty="0">
              <a:solidFill>
                <a:srgbClr val="000000"/>
              </a:solidFill>
            </a:endParaRPr>
          </a:p>
        </p:txBody>
      </p:sp>
      <p:pic>
        <p:nvPicPr>
          <p:cNvPr id="1943" name="Google Shape;1943;p250" descr="School level report of office discipline referrals (ODRs). The chart indicats the percent of students with 0-1 ODRs, 2-5 ODRs or 6 or more ODRs. " title="School level report "/>
          <p:cNvPicPr preferRelativeResize="0"/>
          <p:nvPr/>
        </p:nvPicPr>
        <p:blipFill rotWithShape="1">
          <a:blip r:embed="rId3">
            <a:alphaModFix/>
          </a:blip>
          <a:srcRect/>
          <a:stretch/>
        </p:blipFill>
        <p:spPr>
          <a:xfrm>
            <a:off x="228600" y="1453009"/>
            <a:ext cx="4060371" cy="2712051"/>
          </a:xfrm>
          <a:prstGeom prst="rect">
            <a:avLst/>
          </a:prstGeom>
          <a:noFill/>
          <a:ln>
            <a:noFill/>
          </a:ln>
          <a:effectLst>
            <a:outerShdw blurRad="292100" dist="139700" dir="2700000" algn="tl" rotWithShape="0">
              <a:srgbClr val="333333">
                <a:alpha val="62350"/>
              </a:srgbClr>
            </a:outerShdw>
          </a:effectLst>
        </p:spPr>
      </p:pic>
      <p:sp>
        <p:nvSpPr>
          <p:cNvPr id="1941" name="Google Shape;1941;p250"/>
          <p:cNvSpPr txBox="1"/>
          <p:nvPr/>
        </p:nvSpPr>
        <p:spPr>
          <a:xfrm>
            <a:off x="4491529" y="1453009"/>
            <a:ext cx="4423870" cy="1649420"/>
          </a:xfrm>
          <a:prstGeom prst="rect">
            <a:avLst/>
          </a:prstGeom>
          <a:solidFill>
            <a:srgbClr val="FFFFFF"/>
          </a:solidFill>
          <a:ln w="28575" cap="flat" cmpd="sng">
            <a:solidFill>
              <a:srgbClr val="2AAB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Verdana"/>
                <a:ea typeface="Verdana"/>
                <a:cs typeface="Verdana"/>
                <a:sym typeface="Verdana"/>
              </a:rPr>
              <a:t>Do they have an effective core for behavior?</a:t>
            </a:r>
            <a:endParaRPr sz="2800" b="0" i="0" u="none" strike="noStrike" cap="none" dirty="0">
              <a:solidFill>
                <a:srgbClr val="000000"/>
              </a:solidFill>
              <a:latin typeface="Verdana"/>
              <a:ea typeface="Verdana"/>
              <a:cs typeface="Verdana"/>
              <a:sym typeface="Verdana"/>
            </a:endParaRPr>
          </a:p>
        </p:txBody>
      </p:sp>
      <p:pic>
        <p:nvPicPr>
          <p:cNvPr id="1942" name="Google Shape;1942;p250" title="chart of office referrals by student"/>
          <p:cNvPicPr preferRelativeResize="0"/>
          <p:nvPr/>
        </p:nvPicPr>
        <p:blipFill rotWithShape="1">
          <a:blip r:embed="rId4">
            <a:alphaModFix/>
          </a:blip>
          <a:srcRect/>
          <a:stretch/>
        </p:blipFill>
        <p:spPr>
          <a:xfrm>
            <a:off x="4171949" y="3526971"/>
            <a:ext cx="4625976" cy="2667000"/>
          </a:xfrm>
          <a:prstGeom prst="rect">
            <a:avLst/>
          </a:prstGeom>
          <a:noFill/>
          <a:ln>
            <a:noFill/>
          </a:ln>
          <a:effectLst>
            <a:outerShdw blurRad="292100" dist="139700" dir="2700000" algn="tl" rotWithShape="0">
              <a:srgbClr val="333333">
                <a:alpha val="6235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251"/>
          <p:cNvSpPr txBox="1">
            <a:spLocks noGrp="1"/>
          </p:cNvSpPr>
          <p:nvPr>
            <p:ph type="title"/>
          </p:nvPr>
        </p:nvSpPr>
        <p:spPr>
          <a:prstGeom prst="rect">
            <a:avLst/>
          </a:prstGeom>
          <a:solidFill>
            <a:srgbClr val="A9DCF2">
              <a:alpha val="67058"/>
            </a:srgbClr>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rgbClr val="105775"/>
              </a:buClr>
              <a:buSzPts val="3000"/>
              <a:buFont typeface="Verdana"/>
              <a:buNone/>
            </a:pPr>
            <a:r>
              <a:rPr lang="en-US">
                <a:solidFill>
                  <a:srgbClr val="000000"/>
                </a:solidFill>
              </a:rPr>
              <a:t>Prepare for the meeting-Elementary</a:t>
            </a:r>
            <a:endParaRPr>
              <a:solidFill>
                <a:srgbClr val="000000"/>
              </a:solidFill>
            </a:endParaRPr>
          </a:p>
        </p:txBody>
      </p:sp>
      <p:pic>
        <p:nvPicPr>
          <p:cNvPr id="1949" name="Google Shape;1949;p251" descr="Meeting agenda template"/>
          <p:cNvPicPr preferRelativeResize="0"/>
          <p:nvPr/>
        </p:nvPicPr>
        <p:blipFill rotWithShape="1">
          <a:blip r:embed="rId3">
            <a:alphaModFix/>
          </a:blip>
          <a:srcRect l="8419" t="13128" r="11245" b="8587"/>
          <a:stretch/>
        </p:blipFill>
        <p:spPr>
          <a:xfrm>
            <a:off x="884389" y="1567543"/>
            <a:ext cx="7216694" cy="4367031"/>
          </a:xfrm>
          <a:prstGeom prst="rect">
            <a:avLst/>
          </a:prstGeom>
          <a:noFill/>
          <a:ln w="9525" cap="flat" cmpd="sng">
            <a:solidFill>
              <a:srgbClr val="000000"/>
            </a:solidFill>
            <a:prstDash val="solid"/>
            <a:round/>
            <a:headEnd type="none" w="sm" len="sm"/>
            <a:tailEnd type="none" w="sm" len="sm"/>
          </a:ln>
        </p:spPr>
      </p:pic>
      <p:sp>
        <p:nvSpPr>
          <p:cNvPr id="1950" name="Google Shape;1950;p251"/>
          <p:cNvSpPr txBox="1">
            <a:spLocks noGrp="1"/>
          </p:cNvSpPr>
          <p:nvPr>
            <p:ph type="ftr" idx="11"/>
          </p:nvPr>
        </p:nvSpPr>
        <p:spPr>
          <a:xfrm>
            <a:off x="228599" y="6130516"/>
            <a:ext cx="7756071" cy="547869"/>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1900"/>
              <a:buNone/>
            </a:pPr>
            <a:r>
              <a:rPr lang="en-US" sz="2400" dirty="0">
                <a:solidFill>
                  <a:srgbClr val="000000"/>
                </a:solidFill>
                <a:latin typeface="Verdana"/>
                <a:ea typeface="Verdana"/>
                <a:cs typeface="Verdana"/>
                <a:sym typeface="Verdana"/>
              </a:rPr>
              <a:t>Oregon Response to Intervention and Instruction (2019)</a:t>
            </a:r>
            <a:endParaRPr sz="2400" dirty="0">
              <a:solidFill>
                <a:srgbClr val="000000"/>
              </a:solidFill>
              <a:latin typeface="Verdana"/>
              <a:ea typeface="Verdana"/>
              <a:cs typeface="Verdana"/>
              <a:sym typeface="Verdan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55" name="Google Shape;1955;p252"/>
          <p:cNvSpPr txBox="1">
            <a:spLocks noGrp="1"/>
          </p:cNvSpPr>
          <p:nvPr>
            <p:ph type="title"/>
          </p:nvPr>
        </p:nvSpPr>
        <p:spPr>
          <a:prstGeom prst="rect">
            <a:avLst/>
          </a:prstGeom>
          <a:solidFill>
            <a:srgbClr val="A9DCF2">
              <a:alpha val="67058"/>
            </a:srgbClr>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rgbClr val="105775"/>
              </a:buClr>
              <a:buSzPts val="3000"/>
              <a:buFont typeface="Verdana"/>
              <a:buNone/>
            </a:pPr>
            <a:r>
              <a:rPr lang="en-US">
                <a:solidFill>
                  <a:schemeClr val="tx1"/>
                </a:solidFill>
              </a:rPr>
              <a:t>Prepare for the meeting-Secondary</a:t>
            </a:r>
            <a:endParaRPr>
              <a:solidFill>
                <a:schemeClr val="tx1"/>
              </a:solidFill>
            </a:endParaRPr>
          </a:p>
        </p:txBody>
      </p:sp>
      <p:pic>
        <p:nvPicPr>
          <p:cNvPr id="1956" name="Google Shape;1956;p252" descr="meeting agenda template"/>
          <p:cNvPicPr preferRelativeResize="0">
            <a:picLocks noGrp="1"/>
          </p:cNvPicPr>
          <p:nvPr>
            <p:ph type="body" idx="1"/>
          </p:nvPr>
        </p:nvPicPr>
        <p:blipFill rotWithShape="1">
          <a:blip r:embed="rId3">
            <a:alphaModFix/>
          </a:blip>
          <a:srcRect l="568" r="-338"/>
          <a:stretch/>
        </p:blipFill>
        <p:spPr>
          <a:xfrm>
            <a:off x="2857887" y="1649185"/>
            <a:ext cx="3885814" cy="397813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1957" name="Google Shape;1957;p252"/>
          <p:cNvSpPr txBox="1">
            <a:spLocks noGrp="1"/>
          </p:cNvSpPr>
          <p:nvPr>
            <p:ph type="ftr" idx="11"/>
          </p:nvPr>
        </p:nvSpPr>
        <p:spPr>
          <a:xfrm>
            <a:off x="228600" y="6149836"/>
            <a:ext cx="8001000" cy="29995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1900"/>
              <a:buNone/>
            </a:pPr>
            <a:r>
              <a:rPr lang="en-US" sz="2400" dirty="0">
                <a:solidFill>
                  <a:srgbClr val="000000"/>
                </a:solidFill>
                <a:latin typeface="Verdana"/>
                <a:ea typeface="Verdana"/>
                <a:cs typeface="Verdana"/>
                <a:sym typeface="Verdana"/>
              </a:rPr>
              <a:t>Oregon Response to Intervention and Instruction (2019)</a:t>
            </a:r>
            <a:endParaRPr sz="2400" dirty="0">
              <a:solidFill>
                <a:srgbClr val="000000"/>
              </a:solidFill>
              <a:latin typeface="Verdana"/>
              <a:ea typeface="Verdana"/>
              <a:cs typeface="Verdana"/>
              <a:sym typeface="Verdan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253"/>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878"/>
              </a:buClr>
              <a:buSzPts val="4000"/>
              <a:buFont typeface="Calibri"/>
              <a:buNone/>
            </a:pPr>
            <a:r>
              <a:rPr lang="en-US" dirty="0">
                <a:solidFill>
                  <a:srgbClr val="000000"/>
                </a:solidFill>
              </a:rPr>
              <a:t>Prepare school teams for questions and concerns</a:t>
            </a:r>
            <a:endParaRPr dirty="0">
              <a:solidFill>
                <a:srgbClr val="000000"/>
              </a:solidFill>
            </a:endParaRPr>
          </a:p>
        </p:txBody>
      </p:sp>
      <p:sp>
        <p:nvSpPr>
          <p:cNvPr id="1963" name="Google Shape;1963;p253"/>
          <p:cNvSpPr txBox="1"/>
          <p:nvPr/>
        </p:nvSpPr>
        <p:spPr>
          <a:xfrm>
            <a:off x="268500" y="1633252"/>
            <a:ext cx="8607000" cy="49659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000000"/>
              </a:buClr>
              <a:buSzPts val="2800"/>
              <a:buFont typeface="Verdana"/>
              <a:buChar char="•"/>
            </a:pPr>
            <a:r>
              <a:rPr lang="en-US" sz="2800" b="0" i="0" u="none" strike="noStrike" cap="none" dirty="0">
                <a:solidFill>
                  <a:srgbClr val="000000"/>
                </a:solidFill>
                <a:latin typeface="Verdana"/>
                <a:ea typeface="Verdana"/>
                <a:cs typeface="Verdana"/>
                <a:sym typeface="Verdana"/>
              </a:rPr>
              <a:t>I get the idea of Fall and Spring screening, but why can’t we just skip Winter?</a:t>
            </a:r>
            <a:endParaRPr sz="2800" b="0" i="0" u="none" strike="noStrike" cap="none" dirty="0">
              <a:solidFill>
                <a:srgbClr val="000000"/>
              </a:solidFill>
              <a:latin typeface="Verdana"/>
              <a:ea typeface="Verdana"/>
              <a:cs typeface="Verdana"/>
              <a:sym typeface="Verdana"/>
            </a:endParaRPr>
          </a:p>
          <a:p>
            <a:pPr marL="342900" marR="0" lvl="0" indent="-317500" algn="l" rtl="0">
              <a:lnSpc>
                <a:spcPct val="100000"/>
              </a:lnSpc>
              <a:spcBef>
                <a:spcPts val="640"/>
              </a:spcBef>
              <a:spcAft>
                <a:spcPts val="0"/>
              </a:spcAft>
              <a:buClr>
                <a:srgbClr val="000000"/>
              </a:buClr>
              <a:buSzPts val="2800"/>
              <a:buFont typeface="Verdana"/>
              <a:buChar char="•"/>
            </a:pPr>
            <a:r>
              <a:rPr lang="en-US" sz="2800" b="0" i="0" u="none" strike="noStrike" cap="none" dirty="0">
                <a:solidFill>
                  <a:srgbClr val="000000"/>
                </a:solidFill>
                <a:latin typeface="Verdana"/>
                <a:ea typeface="Verdana"/>
                <a:cs typeface="Verdana"/>
                <a:sym typeface="Verdana"/>
              </a:rPr>
              <a:t>Why are we using Curriculum Based Measurements (e.g., 1 minute reading passages)? Aren’t they just fluency checks?</a:t>
            </a:r>
            <a:endParaRPr sz="2800" b="0" i="0" u="none" strike="noStrike" cap="none" dirty="0">
              <a:solidFill>
                <a:srgbClr val="000000"/>
              </a:solidFill>
              <a:latin typeface="Verdana"/>
              <a:ea typeface="Verdana"/>
              <a:cs typeface="Verdana"/>
              <a:sym typeface="Verdana"/>
            </a:endParaRPr>
          </a:p>
          <a:p>
            <a:pPr marL="342900" marR="0" lvl="0" indent="-317500" algn="l" rtl="0">
              <a:lnSpc>
                <a:spcPct val="100000"/>
              </a:lnSpc>
              <a:spcBef>
                <a:spcPts val="640"/>
              </a:spcBef>
              <a:spcAft>
                <a:spcPts val="0"/>
              </a:spcAft>
              <a:buClr>
                <a:srgbClr val="000000"/>
              </a:buClr>
              <a:buSzPts val="2800"/>
              <a:buFont typeface="Verdana"/>
              <a:buChar char="•"/>
            </a:pPr>
            <a:r>
              <a:rPr lang="en-US" sz="2800" b="0" i="0" u="none" strike="noStrike" cap="none" dirty="0">
                <a:solidFill>
                  <a:srgbClr val="000000"/>
                </a:solidFill>
                <a:latin typeface="Verdana"/>
                <a:ea typeface="Verdana"/>
                <a:cs typeface="Verdana"/>
                <a:sym typeface="Verdana"/>
              </a:rPr>
              <a:t>Our team wants to substitute our own benchmark tests for the screener. Okay?</a:t>
            </a:r>
            <a:endParaRPr sz="2800" b="0" i="0" u="none" strike="noStrike" cap="none" dirty="0">
              <a:solidFill>
                <a:srgbClr val="000000"/>
              </a:solidFill>
              <a:latin typeface="Verdana"/>
              <a:ea typeface="Verdana"/>
              <a:cs typeface="Verdana"/>
              <a:sym typeface="Verdana"/>
            </a:endParaRPr>
          </a:p>
          <a:p>
            <a:pPr marL="342900" marR="0" lvl="0" indent="-317500" algn="l" rtl="0">
              <a:lnSpc>
                <a:spcPct val="100000"/>
              </a:lnSpc>
              <a:spcBef>
                <a:spcPts val="640"/>
              </a:spcBef>
              <a:spcAft>
                <a:spcPts val="0"/>
              </a:spcAft>
              <a:buClr>
                <a:srgbClr val="000000"/>
              </a:buClr>
              <a:buSzPts val="2800"/>
              <a:buFont typeface="Verdana"/>
              <a:buChar char="•"/>
            </a:pPr>
            <a:r>
              <a:rPr lang="en-US" sz="2800" b="0" i="0" u="none" strike="noStrike" cap="none" dirty="0">
                <a:solidFill>
                  <a:srgbClr val="000000"/>
                </a:solidFill>
                <a:latin typeface="Verdana"/>
                <a:ea typeface="Verdana"/>
                <a:cs typeface="Verdana"/>
                <a:sym typeface="Verdana"/>
              </a:rPr>
              <a:t>Why use this screener? These items are not part of our curriculum.</a:t>
            </a:r>
            <a:endParaRPr sz="2800" b="0" i="0" u="none" strike="noStrike" cap="none" dirty="0">
              <a:solidFill>
                <a:srgbClr val="000000"/>
              </a:solidFill>
              <a:latin typeface="Verdana"/>
              <a:ea typeface="Verdana"/>
              <a:cs typeface="Verdana"/>
              <a:sym typeface="Verdana"/>
            </a:endParaRPr>
          </a:p>
          <a:p>
            <a:pPr marL="342900" marR="0" lvl="0" indent="-317500" algn="l" rtl="0">
              <a:lnSpc>
                <a:spcPct val="100000"/>
              </a:lnSpc>
              <a:spcBef>
                <a:spcPts val="640"/>
              </a:spcBef>
              <a:spcAft>
                <a:spcPts val="0"/>
              </a:spcAft>
              <a:buClr>
                <a:srgbClr val="000000"/>
              </a:buClr>
              <a:buSzPts val="2800"/>
              <a:buFont typeface="Verdana"/>
              <a:buChar char="•"/>
            </a:pPr>
            <a:r>
              <a:rPr lang="en-US" sz="2800" b="0" i="0" u="none" strike="noStrike" cap="none" dirty="0">
                <a:solidFill>
                  <a:srgbClr val="000000"/>
                </a:solidFill>
                <a:latin typeface="Verdana"/>
                <a:ea typeface="Verdana"/>
                <a:cs typeface="Verdana"/>
                <a:sym typeface="Verdana"/>
              </a:rPr>
              <a:t>What else?</a:t>
            </a:r>
            <a:endParaRPr sz="28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9" name="Google Shape;1969;p254"/>
          <p:cNvSpPr txBox="1">
            <a:spLocks noGrp="1"/>
          </p:cNvSpPr>
          <p:nvPr>
            <p:ph type="title"/>
          </p:nvPr>
        </p:nvSpPr>
        <p:spPr>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3600"/>
              <a:buFont typeface="Verdana"/>
              <a:buNone/>
            </a:pPr>
            <a:r>
              <a:rPr lang="en-US">
                <a:solidFill>
                  <a:srgbClr val="000000"/>
                </a:solidFill>
              </a:rPr>
              <a:t>Action Planning for Exploration/Installation</a:t>
            </a:r>
            <a:endParaRPr>
              <a:solidFill>
                <a:srgbClr val="000000"/>
              </a:solidFill>
            </a:endParaRPr>
          </a:p>
        </p:txBody>
      </p:sp>
      <p:sp>
        <p:nvSpPr>
          <p:cNvPr id="1968" name="Google Shape;1968;p254"/>
          <p:cNvSpPr txBox="1">
            <a:spLocks noGrp="1"/>
          </p:cNvSpPr>
          <p:nvPr>
            <p:ph type="body" idx="1"/>
          </p:nvPr>
        </p:nvSpPr>
        <p:spPr>
          <a:xfrm>
            <a:off x="228599" y="1485901"/>
            <a:ext cx="8686799" cy="480059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600" dirty="0"/>
              <a:t>Identify the priority needs for screening tools</a:t>
            </a:r>
            <a:endParaRPr sz="2600" dirty="0"/>
          </a:p>
          <a:p>
            <a:pPr marL="342900" lvl="0" indent="-342900" algn="l" rtl="0">
              <a:lnSpc>
                <a:spcPct val="90000"/>
              </a:lnSpc>
              <a:spcBef>
                <a:spcPts val="592"/>
              </a:spcBef>
              <a:spcAft>
                <a:spcPts val="0"/>
              </a:spcAft>
              <a:buClr>
                <a:schemeClr val="dk1"/>
              </a:buClr>
              <a:buSzPts val="2960"/>
              <a:buChar char="•"/>
            </a:pPr>
            <a:r>
              <a:rPr lang="en-US" sz="2600" dirty="0"/>
              <a:t>Use the search tool to review screeners</a:t>
            </a:r>
            <a:endParaRPr sz="2600" dirty="0"/>
          </a:p>
          <a:p>
            <a:pPr marL="342900" lvl="0" indent="-342900" algn="l" rtl="0">
              <a:lnSpc>
                <a:spcPct val="90000"/>
              </a:lnSpc>
              <a:spcBef>
                <a:spcPts val="592"/>
              </a:spcBef>
              <a:spcAft>
                <a:spcPts val="0"/>
              </a:spcAft>
              <a:buClr>
                <a:schemeClr val="dk1"/>
              </a:buClr>
              <a:buSzPts val="2960"/>
              <a:buChar char="•"/>
            </a:pPr>
            <a:r>
              <a:rPr lang="en-US" sz="2600" dirty="0"/>
              <a:t>Plan for selection and implementation of screeners including</a:t>
            </a:r>
            <a:endParaRPr sz="2600" dirty="0"/>
          </a:p>
          <a:p>
            <a:pPr marL="742950" lvl="1" indent="-285750" algn="l" rtl="0">
              <a:lnSpc>
                <a:spcPct val="90000"/>
              </a:lnSpc>
              <a:spcBef>
                <a:spcPts val="518"/>
              </a:spcBef>
              <a:spcAft>
                <a:spcPts val="0"/>
              </a:spcAft>
              <a:buClr>
                <a:schemeClr val="dk1"/>
              </a:buClr>
              <a:buSzPts val="2590"/>
              <a:buChar char="–"/>
            </a:pPr>
            <a:r>
              <a:rPr lang="en-US" sz="2600" dirty="0"/>
              <a:t>Resources</a:t>
            </a:r>
            <a:endParaRPr sz="2600" dirty="0"/>
          </a:p>
          <a:p>
            <a:pPr marL="742950" lvl="1" indent="-285750" algn="l" rtl="0">
              <a:lnSpc>
                <a:spcPct val="90000"/>
              </a:lnSpc>
              <a:spcBef>
                <a:spcPts val="518"/>
              </a:spcBef>
              <a:spcAft>
                <a:spcPts val="0"/>
              </a:spcAft>
              <a:buClr>
                <a:schemeClr val="dk1"/>
              </a:buClr>
              <a:buSzPts val="2590"/>
              <a:buChar char="–"/>
            </a:pPr>
            <a:r>
              <a:rPr lang="en-US" sz="2600" dirty="0"/>
              <a:t>Schedule</a:t>
            </a:r>
            <a:endParaRPr sz="2600" dirty="0"/>
          </a:p>
          <a:p>
            <a:pPr marL="742950" lvl="1" indent="-285750" algn="l" rtl="0">
              <a:lnSpc>
                <a:spcPct val="90000"/>
              </a:lnSpc>
              <a:spcBef>
                <a:spcPts val="518"/>
              </a:spcBef>
              <a:spcAft>
                <a:spcPts val="0"/>
              </a:spcAft>
              <a:buClr>
                <a:schemeClr val="dk1"/>
              </a:buClr>
              <a:buSzPts val="2590"/>
              <a:buChar char="–"/>
            </a:pPr>
            <a:r>
              <a:rPr lang="en-US" sz="2600" dirty="0"/>
              <a:t>Professional learning and buy in</a:t>
            </a:r>
            <a:endParaRPr sz="2600" dirty="0"/>
          </a:p>
          <a:p>
            <a:pPr marL="742950" lvl="1" indent="-285750" algn="l" rtl="0">
              <a:lnSpc>
                <a:spcPct val="90000"/>
              </a:lnSpc>
              <a:spcBef>
                <a:spcPts val="518"/>
              </a:spcBef>
              <a:spcAft>
                <a:spcPts val="0"/>
              </a:spcAft>
              <a:buClr>
                <a:schemeClr val="dk1"/>
              </a:buClr>
              <a:buSzPts val="2590"/>
              <a:buChar char="–"/>
            </a:pPr>
            <a:r>
              <a:rPr lang="en-US" sz="2600" dirty="0"/>
              <a:t>Communication within the division and with stakeholders</a:t>
            </a:r>
            <a:endParaRPr sz="2600" dirty="0"/>
          </a:p>
          <a:p>
            <a:pPr marL="742950" lvl="1" indent="-285750" algn="l" rtl="0">
              <a:lnSpc>
                <a:spcPct val="90000"/>
              </a:lnSpc>
              <a:spcBef>
                <a:spcPts val="518"/>
              </a:spcBef>
              <a:spcAft>
                <a:spcPts val="0"/>
              </a:spcAft>
              <a:buSzPts val="2590"/>
              <a:buChar char="–"/>
            </a:pPr>
            <a:r>
              <a:rPr lang="en-US" sz="2600" dirty="0"/>
              <a:t>Develop a presentation to introduce/review screening procedures for staff</a:t>
            </a:r>
            <a:endParaRPr sz="2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5" name="Google Shape;1975;p255"/>
          <p:cNvSpPr txBox="1">
            <a:spLocks noGrp="1"/>
          </p:cNvSpPr>
          <p:nvPr>
            <p:ph type="title"/>
          </p:nvPr>
        </p:nvSpPr>
        <p:spPr>
          <a:xfrm>
            <a:off x="228601" y="212273"/>
            <a:ext cx="8686799" cy="11430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3600"/>
              <a:buFont typeface="Verdana"/>
              <a:buNone/>
            </a:pPr>
            <a:r>
              <a:rPr lang="en-US">
                <a:solidFill>
                  <a:srgbClr val="000000"/>
                </a:solidFill>
              </a:rPr>
              <a:t>Action Planning for Implementation</a:t>
            </a:r>
            <a:endParaRPr>
              <a:solidFill>
                <a:srgbClr val="000000"/>
              </a:solidFill>
            </a:endParaRPr>
          </a:p>
        </p:txBody>
      </p:sp>
      <p:sp>
        <p:nvSpPr>
          <p:cNvPr id="1974" name="Google Shape;1974;p25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dirty="0"/>
              <a:t>Review current screening structure for any gaps</a:t>
            </a:r>
            <a:endParaRPr dirty="0"/>
          </a:p>
          <a:p>
            <a:pPr marL="342900" lvl="0" indent="-342900" algn="l" rtl="0">
              <a:lnSpc>
                <a:spcPct val="90000"/>
              </a:lnSpc>
              <a:spcBef>
                <a:spcPts val="640"/>
              </a:spcBef>
              <a:spcAft>
                <a:spcPts val="0"/>
              </a:spcAft>
              <a:buClr>
                <a:schemeClr val="dk1"/>
              </a:buClr>
              <a:buSzPts val="3200"/>
              <a:buChar char="•"/>
            </a:pPr>
            <a:r>
              <a:rPr lang="en-US" dirty="0"/>
              <a:t>Develop a DLT agenda to review screening data, including who will prepare the data.  Include the questions the team will address.</a:t>
            </a:r>
            <a:endParaRPr dirty="0"/>
          </a:p>
          <a:p>
            <a:pPr marL="342900" lvl="0" indent="-342900" algn="l" rtl="0">
              <a:lnSpc>
                <a:spcPct val="90000"/>
              </a:lnSpc>
              <a:spcBef>
                <a:spcPts val="640"/>
              </a:spcBef>
              <a:spcAft>
                <a:spcPts val="0"/>
              </a:spcAft>
              <a:buClr>
                <a:schemeClr val="dk1"/>
              </a:buClr>
              <a:buSzPts val="3200"/>
              <a:buChar char="•"/>
            </a:pPr>
            <a:r>
              <a:rPr lang="en-US" dirty="0"/>
              <a:t>Prepare professional learning for schools in the effective review and use of screening data.</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256"/>
          <p:cNvSpPr txBox="1">
            <a:spLocks noGrp="1"/>
          </p:cNvSpPr>
          <p:nvPr>
            <p:ph type="title"/>
          </p:nvPr>
        </p:nvSpPr>
        <p:spPr>
          <a:xfrm>
            <a:off x="228600" y="228600"/>
            <a:ext cx="8686799" cy="1763486"/>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878"/>
              </a:buClr>
              <a:buSzPts val="4400"/>
              <a:buFont typeface="Calibri"/>
              <a:buNone/>
            </a:pPr>
            <a:r>
              <a:rPr lang="en-US" dirty="0">
                <a:solidFill>
                  <a:srgbClr val="000000"/>
                </a:solidFill>
              </a:rPr>
              <a:t>Academic Tiered Fidelity Inventory </a:t>
            </a:r>
            <a:r>
              <a:rPr lang="en-US" dirty="0">
                <a:solidFill>
                  <a:schemeClr val="dk1"/>
                </a:solidFill>
              </a:rPr>
              <a:t>(A-TFI): 1.12b and 1.13</a:t>
            </a:r>
            <a:endParaRPr dirty="0">
              <a:solidFill>
                <a:srgbClr val="000000"/>
              </a:solidFill>
            </a:endParaRPr>
          </a:p>
        </p:txBody>
      </p:sp>
      <p:pic>
        <p:nvPicPr>
          <p:cNvPr id="1981" name="Google Shape;1981;p256" descr="Components 1.12b and 1.13. Component 1.12b refers to universal screening and indicates that universal screening should be conducted for all students in literacy and math. Component 1.13 refers to the team adopting and utilizing a consistent data informed decision making process. " title="A-TFI"/>
          <p:cNvPicPr preferRelativeResize="0"/>
          <p:nvPr/>
        </p:nvPicPr>
        <p:blipFill rotWithShape="1">
          <a:blip r:embed="rId3">
            <a:alphaModFix/>
          </a:blip>
          <a:srcRect l="15473" t="23986" r="19596" b="11584"/>
          <a:stretch/>
        </p:blipFill>
        <p:spPr>
          <a:xfrm>
            <a:off x="579663" y="2106386"/>
            <a:ext cx="7984671" cy="414197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sp>
        <p:nvSpPr>
          <p:cNvPr id="1986" name="Google Shape;1986;p257"/>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t>VTSS Action Planner: </a:t>
            </a:r>
            <a:br>
              <a:rPr lang="en-US" dirty="0"/>
            </a:br>
            <a:r>
              <a:rPr lang="en-US" dirty="0"/>
              <a:t>5.B and 5.C</a:t>
            </a:r>
            <a:endParaRPr dirty="0"/>
          </a:p>
        </p:txBody>
      </p:sp>
      <p:pic>
        <p:nvPicPr>
          <p:cNvPr id="1987" name="Google Shape;1987;p257" descr="VTSS implementation action plan for 5.B (screening tools and data) and 5.C screening process"/>
          <p:cNvPicPr preferRelativeResize="0"/>
          <p:nvPr/>
        </p:nvPicPr>
        <p:blipFill rotWithShape="1">
          <a:blip r:embed="rId3">
            <a:alphaModFix/>
          </a:blip>
          <a:srcRect l="16538" t="25367" r="17650"/>
          <a:stretch/>
        </p:blipFill>
        <p:spPr>
          <a:xfrm>
            <a:off x="711150" y="1534375"/>
            <a:ext cx="7721700" cy="4669849"/>
          </a:xfrm>
          <a:prstGeom prst="rect">
            <a:avLst/>
          </a:prstGeom>
          <a:noFill/>
          <a:ln w="9525" cap="flat" cmpd="sng">
            <a:solidFill>
              <a:srgbClr val="000000"/>
            </a:solidFill>
            <a:prstDash val="solid"/>
            <a:round/>
            <a:headEnd type="none" w="sm" len="sm"/>
            <a:tailEnd type="none" w="sm" len="sm"/>
          </a:ln>
        </p:spPr>
      </p:pic>
      <p:sp>
        <p:nvSpPr>
          <p:cNvPr id="1988" name="Google Shape;1988;p257"/>
          <p:cNvSpPr txBox="1"/>
          <p:nvPr/>
        </p:nvSpPr>
        <p:spPr>
          <a:xfrm>
            <a:off x="2281550" y="2798600"/>
            <a:ext cx="4563000" cy="1377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CC0000"/>
                </a:solidFill>
                <a:latin typeface="Verdana"/>
                <a:ea typeface="Verdana"/>
                <a:cs typeface="Verdana"/>
                <a:sym typeface="Verdana"/>
              </a:rPr>
              <a:t>5.B Screening Tools &amp; Data</a:t>
            </a:r>
            <a:endParaRPr sz="2800">
              <a:solidFill>
                <a:srgbClr val="CC0000"/>
              </a:solidFill>
              <a:latin typeface="Verdana"/>
              <a:ea typeface="Verdana"/>
              <a:cs typeface="Verdana"/>
              <a:sym typeface="Verdana"/>
            </a:endParaRPr>
          </a:p>
          <a:p>
            <a:pPr marL="0" lvl="0" indent="0" algn="ctr" rtl="0">
              <a:spcBef>
                <a:spcPts val="0"/>
              </a:spcBef>
              <a:spcAft>
                <a:spcPts val="0"/>
              </a:spcAft>
              <a:buNone/>
            </a:pPr>
            <a:r>
              <a:rPr lang="en-US" sz="2800">
                <a:solidFill>
                  <a:srgbClr val="CC0000"/>
                </a:solidFill>
                <a:latin typeface="Verdana"/>
                <a:ea typeface="Verdana"/>
                <a:cs typeface="Verdana"/>
                <a:sym typeface="Verdana"/>
              </a:rPr>
              <a:t>5.C Screening Process</a:t>
            </a:r>
            <a:endParaRPr sz="2800">
              <a:solidFill>
                <a:srgbClr val="CC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49" name="Google Shape;1449;p186"/>
          <p:cNvSpPr txBox="1">
            <a:spLocks noGrp="1"/>
          </p:cNvSpPr>
          <p:nvPr>
            <p:ph type="title"/>
          </p:nvPr>
        </p:nvSpPr>
        <p:spPr>
          <a:xfrm>
            <a:off x="399469" y="153825"/>
            <a:ext cx="8229600" cy="854400"/>
          </a:xfrm>
          <a:prstGeom prst="rect">
            <a:avLst/>
          </a:prstGeom>
          <a:solidFill>
            <a:srgbClr val="D2EDF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6387"/>
              </a:buClr>
              <a:buSzPts val="1400"/>
              <a:buFont typeface="Arial"/>
              <a:buNone/>
            </a:pPr>
            <a:r>
              <a:rPr lang="en-US">
                <a:solidFill>
                  <a:schemeClr val="dk1"/>
                </a:solidFill>
              </a:rPr>
              <a:t>VTSS Implementation Logic</a:t>
            </a:r>
            <a:endParaRPr>
              <a:solidFill>
                <a:schemeClr val="dk1"/>
              </a:solidFill>
            </a:endParaRPr>
          </a:p>
        </p:txBody>
      </p:sp>
      <p:grpSp>
        <p:nvGrpSpPr>
          <p:cNvPr id="18" name="Google Shape;90;p1" descr="Divisions and schools determine outcomes or measure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 of practices." title="Implementation Logic">
            <a:extLst>
              <a:ext uri="{FF2B5EF4-FFF2-40B4-BE49-F238E27FC236}">
                <a16:creationId xmlns:a16="http://schemas.microsoft.com/office/drawing/2014/main" id="{BEB5084F-A583-5E4C-BBED-CEE8FC41605F}"/>
              </a:ext>
            </a:extLst>
          </p:cNvPr>
          <p:cNvGrpSpPr/>
          <p:nvPr/>
        </p:nvGrpSpPr>
        <p:grpSpPr>
          <a:xfrm>
            <a:off x="68450" y="1134949"/>
            <a:ext cx="8878092" cy="5564215"/>
            <a:chOff x="0" y="1251060"/>
            <a:chExt cx="8878092" cy="5564215"/>
          </a:xfrm>
        </p:grpSpPr>
        <p:sp>
          <p:nvSpPr>
            <p:cNvPr id="19" name="Google Shape;91;p1">
              <a:extLst>
                <a:ext uri="{FF2B5EF4-FFF2-40B4-BE49-F238E27FC236}">
                  <a16:creationId xmlns:a16="http://schemas.microsoft.com/office/drawing/2014/main" id="{99AC3371-1052-B040-ABFE-9A761E19F88D}"/>
                </a:ext>
              </a:extLst>
            </p:cNvPr>
            <p:cNvSpPr/>
            <p:nvPr/>
          </p:nvSpPr>
          <p:spPr>
            <a:xfrm>
              <a:off x="2304226" y="1957133"/>
              <a:ext cx="2514600" cy="2450592"/>
            </a:xfrm>
            <a:prstGeom prst="ellipse">
              <a:avLst/>
            </a:prstGeom>
            <a:noFill/>
            <a:ln w="635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0" name="Google Shape;92;p1">
              <a:extLst>
                <a:ext uri="{FF2B5EF4-FFF2-40B4-BE49-F238E27FC236}">
                  <a16:creationId xmlns:a16="http://schemas.microsoft.com/office/drawing/2014/main" id="{15B56879-9DAB-E043-8C5E-8318E615A73A}"/>
                </a:ext>
              </a:extLst>
            </p:cNvPr>
            <p:cNvGrpSpPr/>
            <p:nvPr/>
          </p:nvGrpSpPr>
          <p:grpSpPr>
            <a:xfrm>
              <a:off x="0" y="1251060"/>
              <a:ext cx="8878092" cy="5564215"/>
              <a:chOff x="0" y="1251060"/>
              <a:chExt cx="8878092" cy="5564215"/>
            </a:xfrm>
          </p:grpSpPr>
          <p:sp>
            <p:nvSpPr>
              <p:cNvPr id="21" name="Google Shape;93;p1">
                <a:extLst>
                  <a:ext uri="{FF2B5EF4-FFF2-40B4-BE49-F238E27FC236}">
                    <a16:creationId xmlns:a16="http://schemas.microsoft.com/office/drawing/2014/main" id="{A159E8D7-E2F3-8244-B177-61F7023674E3}"/>
                  </a:ext>
                </a:extLst>
              </p:cNvPr>
              <p:cNvSpPr/>
              <p:nvPr/>
            </p:nvSpPr>
            <p:spPr>
              <a:xfrm>
                <a:off x="3131380" y="3370875"/>
                <a:ext cx="2514600" cy="2450592"/>
              </a:xfrm>
              <a:prstGeom prst="ellipse">
                <a:avLst/>
              </a:prstGeom>
              <a:noFill/>
              <a:ln w="635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FF"/>
                  </a:solidFill>
                  <a:latin typeface="Arial"/>
                  <a:ea typeface="Arial"/>
                  <a:cs typeface="Arial"/>
                  <a:sym typeface="Arial"/>
                </a:endParaRPr>
              </a:p>
            </p:txBody>
          </p:sp>
          <p:sp>
            <p:nvSpPr>
              <p:cNvPr id="22" name="Google Shape;94;p1">
                <a:extLst>
                  <a:ext uri="{FF2B5EF4-FFF2-40B4-BE49-F238E27FC236}">
                    <a16:creationId xmlns:a16="http://schemas.microsoft.com/office/drawing/2014/main" id="{256795F0-A1F3-9C44-9198-90DB76B32A38}"/>
                  </a:ext>
                </a:extLst>
              </p:cNvPr>
              <p:cNvSpPr/>
              <p:nvPr/>
            </p:nvSpPr>
            <p:spPr>
              <a:xfrm>
                <a:off x="4018302" y="1894413"/>
                <a:ext cx="2514600" cy="2448987"/>
              </a:xfrm>
              <a:prstGeom prst="ellipse">
                <a:avLst/>
              </a:prstGeom>
              <a:noFill/>
              <a:ln w="635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 name="Google Shape;95;p1">
                <a:extLst>
                  <a:ext uri="{FF2B5EF4-FFF2-40B4-BE49-F238E27FC236}">
                    <a16:creationId xmlns:a16="http://schemas.microsoft.com/office/drawing/2014/main" id="{954459E9-A967-6D44-9879-0E63D76BD2C5}"/>
                  </a:ext>
                </a:extLst>
              </p:cNvPr>
              <p:cNvSpPr/>
              <p:nvPr/>
            </p:nvSpPr>
            <p:spPr>
              <a:xfrm>
                <a:off x="2012671" y="1251060"/>
                <a:ext cx="4773327" cy="4665165"/>
              </a:xfrm>
              <a:prstGeom prst="ellipse">
                <a:avLst/>
              </a:prstGeom>
              <a:noFill/>
              <a:ln w="635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0066"/>
                  </a:solidFill>
                  <a:latin typeface="Arial"/>
                  <a:ea typeface="Arial"/>
                  <a:cs typeface="Arial"/>
                  <a:sym typeface="Arial"/>
                </a:endParaRPr>
              </a:p>
            </p:txBody>
          </p:sp>
          <p:sp>
            <p:nvSpPr>
              <p:cNvPr id="24" name="Google Shape;96;p1">
                <a:extLst>
                  <a:ext uri="{FF2B5EF4-FFF2-40B4-BE49-F238E27FC236}">
                    <a16:creationId xmlns:a16="http://schemas.microsoft.com/office/drawing/2014/main" id="{2E8C41FB-68CA-374B-A1C9-75B82673D452}"/>
                  </a:ext>
                </a:extLst>
              </p:cNvPr>
              <p:cNvSpPr txBox="1"/>
              <p:nvPr/>
            </p:nvSpPr>
            <p:spPr>
              <a:xfrm>
                <a:off x="2265749" y="2766682"/>
                <a:ext cx="1886727"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8000"/>
                    </a:solidFill>
                    <a:latin typeface="Verdana"/>
                    <a:ea typeface="Verdana"/>
                    <a:cs typeface="Verdana"/>
                    <a:sym typeface="Verdana"/>
                  </a:rPr>
                  <a:t>SYSTEMS</a:t>
                </a:r>
                <a:endParaRPr sz="1800" i="0" u="none" strike="noStrike" cap="none">
                  <a:solidFill>
                    <a:schemeClr val="dk1"/>
                  </a:solidFill>
                  <a:latin typeface="Verdana"/>
                  <a:ea typeface="Verdana"/>
                  <a:cs typeface="Verdana"/>
                  <a:sym typeface="Verdana"/>
                </a:endParaRPr>
              </a:p>
            </p:txBody>
          </p:sp>
          <p:sp>
            <p:nvSpPr>
              <p:cNvPr id="25" name="Google Shape;97;p1">
                <a:extLst>
                  <a:ext uri="{FF2B5EF4-FFF2-40B4-BE49-F238E27FC236}">
                    <a16:creationId xmlns:a16="http://schemas.microsoft.com/office/drawing/2014/main" id="{B850C31C-F3DB-494D-9B5E-8D4751FEDD83}"/>
                  </a:ext>
                </a:extLst>
              </p:cNvPr>
              <p:cNvSpPr txBox="1"/>
              <p:nvPr/>
            </p:nvSpPr>
            <p:spPr>
              <a:xfrm>
                <a:off x="3209112" y="4685282"/>
                <a:ext cx="2325125" cy="52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FF"/>
                    </a:solidFill>
                    <a:latin typeface="Verdana"/>
                    <a:ea typeface="Verdana"/>
                    <a:cs typeface="Verdana"/>
                    <a:sym typeface="Verdana"/>
                  </a:rPr>
                  <a:t>PRACTICES</a:t>
                </a:r>
                <a:endParaRPr sz="1800" i="0" u="none" strike="noStrike" cap="none">
                  <a:solidFill>
                    <a:schemeClr val="dk1"/>
                  </a:solidFill>
                  <a:latin typeface="Verdana"/>
                  <a:ea typeface="Verdana"/>
                  <a:cs typeface="Verdana"/>
                  <a:sym typeface="Verdana"/>
                </a:endParaRPr>
              </a:p>
            </p:txBody>
          </p:sp>
          <p:sp>
            <p:nvSpPr>
              <p:cNvPr id="26" name="Google Shape;98;p1">
                <a:extLst>
                  <a:ext uri="{FF2B5EF4-FFF2-40B4-BE49-F238E27FC236}">
                    <a16:creationId xmlns:a16="http://schemas.microsoft.com/office/drawing/2014/main" id="{0B8F42FA-9663-CB4D-82E6-5BCC8962C08C}"/>
                  </a:ext>
                </a:extLst>
              </p:cNvPr>
              <p:cNvSpPr txBox="1"/>
              <p:nvPr/>
            </p:nvSpPr>
            <p:spPr>
              <a:xfrm>
                <a:off x="4974185" y="2766682"/>
                <a:ext cx="134489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rgbClr val="FF6600"/>
                    </a:solidFill>
                    <a:latin typeface="Verdana"/>
                    <a:ea typeface="Verdana"/>
                    <a:cs typeface="Verdana"/>
                    <a:sym typeface="Verdana"/>
                  </a:rPr>
                  <a:t>DATA</a:t>
                </a:r>
                <a:endParaRPr sz="1800" i="0" u="none" strike="noStrike" cap="none">
                  <a:solidFill>
                    <a:schemeClr val="dk1"/>
                  </a:solidFill>
                  <a:latin typeface="Verdana"/>
                  <a:ea typeface="Verdana"/>
                  <a:cs typeface="Verdana"/>
                  <a:sym typeface="Verdana"/>
                </a:endParaRPr>
              </a:p>
            </p:txBody>
          </p:sp>
          <p:sp>
            <p:nvSpPr>
              <p:cNvPr id="27" name="Google Shape;99;p1">
                <a:extLst>
                  <a:ext uri="{FF2B5EF4-FFF2-40B4-BE49-F238E27FC236}">
                    <a16:creationId xmlns:a16="http://schemas.microsoft.com/office/drawing/2014/main" id="{0FE61745-3E5B-DC48-ACB4-3980869483D0}"/>
                  </a:ext>
                </a:extLst>
              </p:cNvPr>
              <p:cNvSpPr txBox="1"/>
              <p:nvPr/>
            </p:nvSpPr>
            <p:spPr>
              <a:xfrm>
                <a:off x="0" y="2353200"/>
                <a:ext cx="2438400"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8000"/>
                    </a:solidFill>
                    <a:latin typeface="Verdana"/>
                    <a:ea typeface="Verdana"/>
                    <a:cs typeface="Verdana"/>
                    <a:sym typeface="Verdana"/>
                  </a:rPr>
                  <a:t>Supporting</a:t>
                </a:r>
                <a:endParaRPr sz="180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8000"/>
                    </a:solidFill>
                    <a:latin typeface="Verdana"/>
                    <a:ea typeface="Verdana"/>
                    <a:cs typeface="Verdana"/>
                    <a:sym typeface="Verdana"/>
                  </a:rPr>
                  <a:t>Staff </a:t>
                </a:r>
                <a:endParaRPr sz="180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8000"/>
                    </a:solidFill>
                    <a:latin typeface="Verdana"/>
                    <a:ea typeface="Verdana"/>
                    <a:cs typeface="Verdana"/>
                    <a:sym typeface="Verdana"/>
                  </a:rPr>
                  <a:t> </a:t>
                </a:r>
                <a:endParaRPr sz="1800" i="0" u="none" strike="noStrike" cap="none">
                  <a:solidFill>
                    <a:schemeClr val="dk1"/>
                  </a:solidFill>
                  <a:latin typeface="Verdana"/>
                  <a:ea typeface="Verdana"/>
                  <a:cs typeface="Verdana"/>
                  <a:sym typeface="Verdana"/>
                </a:endParaRPr>
              </a:p>
            </p:txBody>
          </p:sp>
          <p:sp>
            <p:nvSpPr>
              <p:cNvPr id="28" name="Google Shape;100;p1">
                <a:extLst>
                  <a:ext uri="{FF2B5EF4-FFF2-40B4-BE49-F238E27FC236}">
                    <a16:creationId xmlns:a16="http://schemas.microsoft.com/office/drawing/2014/main" id="{80B48581-5B21-7045-A8F7-0BD170959445}"/>
                  </a:ext>
                </a:extLst>
              </p:cNvPr>
              <p:cNvSpPr txBox="1"/>
              <p:nvPr/>
            </p:nvSpPr>
            <p:spPr>
              <a:xfrm>
                <a:off x="6666708" y="2504052"/>
                <a:ext cx="2211384"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dirty="0">
                    <a:solidFill>
                      <a:srgbClr val="FF6600"/>
                    </a:solidFill>
                    <a:latin typeface="Verdana"/>
                    <a:ea typeface="Verdana"/>
                    <a:cs typeface="Verdana"/>
                    <a:sym typeface="Verdana"/>
                  </a:rPr>
                  <a:t>Supporting</a:t>
                </a:r>
                <a:endParaRPr sz="1800"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r>
                  <a:rPr lang="en-US" sz="2800" i="0" u="none" strike="noStrike" cap="none" dirty="0">
                    <a:solidFill>
                      <a:srgbClr val="FF6600"/>
                    </a:solidFill>
                    <a:latin typeface="Verdana"/>
                    <a:ea typeface="Verdana"/>
                    <a:cs typeface="Verdana"/>
                    <a:sym typeface="Verdana"/>
                  </a:rPr>
                  <a:t>Decision</a:t>
                </a:r>
                <a:endParaRPr sz="1800"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r>
                  <a:rPr lang="en-US" sz="2800" i="0" u="none" strike="noStrike" cap="none" dirty="0">
                    <a:solidFill>
                      <a:srgbClr val="FF6600"/>
                    </a:solidFill>
                    <a:latin typeface="Verdana"/>
                    <a:ea typeface="Verdana"/>
                    <a:cs typeface="Verdana"/>
                    <a:sym typeface="Verdana"/>
                  </a:rPr>
                  <a:t>Making</a:t>
                </a:r>
                <a:endParaRPr sz="1800" i="0" u="none" strike="noStrike" cap="none" dirty="0">
                  <a:solidFill>
                    <a:schemeClr val="dk1"/>
                  </a:solidFill>
                  <a:latin typeface="Verdana"/>
                  <a:ea typeface="Verdana"/>
                  <a:cs typeface="Verdana"/>
                  <a:sym typeface="Verdana"/>
                </a:endParaRPr>
              </a:p>
            </p:txBody>
          </p:sp>
          <p:sp>
            <p:nvSpPr>
              <p:cNvPr id="29" name="Google Shape;101;p1">
                <a:extLst>
                  <a:ext uri="{FF2B5EF4-FFF2-40B4-BE49-F238E27FC236}">
                    <a16:creationId xmlns:a16="http://schemas.microsoft.com/office/drawing/2014/main" id="{5A3E9503-56EA-BD45-A786-2598B8784F8D}"/>
                  </a:ext>
                </a:extLst>
              </p:cNvPr>
              <p:cNvSpPr txBox="1"/>
              <p:nvPr/>
            </p:nvSpPr>
            <p:spPr>
              <a:xfrm>
                <a:off x="2601778" y="5861168"/>
                <a:ext cx="3962400"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FF"/>
                    </a:solidFill>
                    <a:latin typeface="Verdana"/>
                    <a:ea typeface="Verdana"/>
                    <a:cs typeface="Verdana"/>
                    <a:sym typeface="Verdana"/>
                  </a:rPr>
                  <a:t>Supporting</a:t>
                </a:r>
                <a:endParaRPr sz="180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FF"/>
                    </a:solidFill>
                    <a:latin typeface="Verdana"/>
                    <a:ea typeface="Verdana"/>
                    <a:cs typeface="Verdana"/>
                    <a:sym typeface="Verdana"/>
                  </a:rPr>
                  <a:t>Students  </a:t>
                </a:r>
                <a:endParaRPr sz="1800" i="0" u="none" strike="noStrike" cap="none">
                  <a:solidFill>
                    <a:schemeClr val="dk1"/>
                  </a:solidFill>
                  <a:latin typeface="Verdana"/>
                  <a:ea typeface="Verdana"/>
                  <a:cs typeface="Verdana"/>
                  <a:sym typeface="Verdana"/>
                </a:endParaRPr>
              </a:p>
            </p:txBody>
          </p:sp>
          <p:sp>
            <p:nvSpPr>
              <p:cNvPr id="30" name="Google Shape;102;p1">
                <a:extLst>
                  <a:ext uri="{FF2B5EF4-FFF2-40B4-BE49-F238E27FC236}">
                    <a16:creationId xmlns:a16="http://schemas.microsoft.com/office/drawing/2014/main" id="{E7EFC12F-7AED-2B46-8EDA-87BE4FA48F60}"/>
                  </a:ext>
                </a:extLst>
              </p:cNvPr>
              <p:cNvSpPr txBox="1"/>
              <p:nvPr/>
            </p:nvSpPr>
            <p:spPr>
              <a:xfrm>
                <a:off x="3199085" y="1425775"/>
                <a:ext cx="237919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660066"/>
                    </a:solidFill>
                    <a:latin typeface="Verdana"/>
                    <a:ea typeface="Verdana"/>
                    <a:cs typeface="Verdana"/>
                    <a:sym typeface="Verdana"/>
                  </a:rPr>
                  <a:t>OUTCOMES</a:t>
                </a:r>
                <a:endParaRPr sz="1800" i="0" u="none" strike="noStrike" cap="none">
                  <a:solidFill>
                    <a:schemeClr val="dk1"/>
                  </a:solidFill>
                  <a:latin typeface="Verdana"/>
                  <a:ea typeface="Verdana"/>
                  <a:cs typeface="Verdana"/>
                  <a:sym typeface="Verdana"/>
                </a:endParaRPr>
              </a:p>
            </p:txBody>
          </p:sp>
        </p:grpSp>
      </p:grpSp>
      <p:sp>
        <p:nvSpPr>
          <p:cNvPr id="1451" name="Google Shape;1451;p186"/>
          <p:cNvSpPr/>
          <p:nvPr/>
        </p:nvSpPr>
        <p:spPr>
          <a:xfrm>
            <a:off x="6527074" y="1167606"/>
            <a:ext cx="1922400" cy="1192800"/>
          </a:xfrm>
          <a:prstGeom prst="wedgeRectCallout">
            <a:avLst>
              <a:gd name="adj1" fmla="val -82956"/>
              <a:gd name="adj2" fmla="val 64418"/>
            </a:avLst>
          </a:prstGeom>
          <a:noFill/>
          <a:ln w="63500" cap="flat" cmpd="sng">
            <a:solidFill>
              <a:srgbClr val="6600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Arial"/>
                <a:ea typeface="Arial"/>
                <a:cs typeface="Arial"/>
                <a:sym typeface="Arial"/>
              </a:rPr>
              <a:t>Data informs: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Arial"/>
                <a:ea typeface="Arial"/>
                <a:cs typeface="Arial"/>
                <a:sym typeface="Arial"/>
              </a:rPr>
              <a:t>Collect and analyze data </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Arial"/>
                <a:ea typeface="Arial"/>
                <a:cs typeface="Arial"/>
                <a:sym typeface="Arial"/>
              </a:rPr>
              <a:t>Monitor student academic progress </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52" name="Google Shape;1452;p186"/>
          <p:cNvSpPr/>
          <p:nvPr/>
        </p:nvSpPr>
        <p:spPr>
          <a:xfrm>
            <a:off x="6736200" y="4403375"/>
            <a:ext cx="2103000" cy="1192800"/>
          </a:xfrm>
          <a:prstGeom prst="wedgeRectCallout">
            <a:avLst>
              <a:gd name="adj1" fmla="val -137255"/>
              <a:gd name="adj2" fmla="val 20131"/>
            </a:avLst>
          </a:prstGeom>
          <a:noFill/>
          <a:ln w="63500" cap="flat" cmpd="sng">
            <a:solidFill>
              <a:srgbClr val="6600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Evidence-based practices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Plan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Implement with fidelity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Monitor with fidelity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186"/>
          <p:cNvSpPr/>
          <p:nvPr/>
        </p:nvSpPr>
        <p:spPr>
          <a:xfrm>
            <a:off x="68450" y="3874975"/>
            <a:ext cx="1847400" cy="1492200"/>
          </a:xfrm>
          <a:prstGeom prst="wedgeRectCallout">
            <a:avLst>
              <a:gd name="adj1" fmla="val 109714"/>
              <a:gd name="adj2" fmla="val -84264"/>
            </a:avLst>
          </a:prstGeom>
          <a:noFill/>
          <a:ln w="63500" cap="flat" cmpd="sng">
            <a:solidFill>
              <a:srgbClr val="6600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Professional Learning: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DIDM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Alignment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Planning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Delivery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258"/>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sz="4000" dirty="0">
                <a:solidFill>
                  <a:srgbClr val="000000"/>
                </a:solidFill>
              </a:rPr>
              <a:t>Screening </a:t>
            </a:r>
            <a:endParaRPr sz="4000" dirty="0">
              <a:solidFill>
                <a:srgbClr val="000000"/>
              </a:solidFill>
            </a:endParaRPr>
          </a:p>
        </p:txBody>
      </p:sp>
      <p:sp>
        <p:nvSpPr>
          <p:cNvPr id="1994" name="Google Shape;1994;p258"/>
          <p:cNvSpPr txBox="1"/>
          <p:nvPr/>
        </p:nvSpPr>
        <p:spPr>
          <a:xfrm>
            <a:off x="179614" y="1399814"/>
            <a:ext cx="8507186" cy="3596729"/>
          </a:xfrm>
          <a:prstGeom prst="rect">
            <a:avLst/>
          </a:prstGeom>
          <a:noFill/>
          <a:ln>
            <a:noFill/>
          </a:ln>
        </p:spPr>
        <p:txBody>
          <a:bodyPr spcFirstLastPara="1" wrap="square" lIns="91425" tIns="45700" rIns="91425" bIns="45700" anchor="t" anchorCtr="0">
            <a:noAutofit/>
          </a:bodyPr>
          <a:lstStyle/>
          <a:p>
            <a:pPr marL="50800" lvl="0" indent="0" algn="l" rtl="0">
              <a:spcBef>
                <a:spcPts val="0"/>
              </a:spcBef>
              <a:spcAft>
                <a:spcPts val="0"/>
              </a:spcAft>
              <a:buNone/>
            </a:pPr>
            <a:r>
              <a:rPr lang="en-US" sz="2200" dirty="0">
                <a:solidFill>
                  <a:schemeClr val="tx1"/>
                </a:solidFill>
                <a:latin typeface="Verdana"/>
                <a:ea typeface="Verdana"/>
                <a:cs typeface="Verdana"/>
                <a:sym typeface="Verdana"/>
              </a:rPr>
              <a:t>Examine your current teaming and planning.</a:t>
            </a:r>
            <a:endParaRPr sz="2200" dirty="0">
              <a:solidFill>
                <a:schemeClr val="tx1"/>
              </a:solidFill>
              <a:latin typeface="Verdana"/>
              <a:ea typeface="Verdana"/>
              <a:cs typeface="Verdana"/>
              <a:sym typeface="Verdana"/>
            </a:endParaRPr>
          </a:p>
          <a:p>
            <a:pPr marL="50800" lvl="0" indent="0" algn="l" rtl="0">
              <a:spcBef>
                <a:spcPts val="0"/>
              </a:spcBef>
              <a:spcAft>
                <a:spcPts val="0"/>
              </a:spcAft>
              <a:buNone/>
            </a:pPr>
            <a:r>
              <a:rPr lang="en-US" sz="2200" dirty="0">
                <a:solidFill>
                  <a:schemeClr val="tx1"/>
                </a:solidFill>
                <a:latin typeface="Verdana"/>
                <a:ea typeface="Verdana"/>
                <a:cs typeface="Verdana"/>
                <a:sym typeface="Verdana"/>
              </a:rPr>
              <a:t>Identify your assessments and create an assessment map OR review your data audit.  </a:t>
            </a:r>
            <a:endParaRPr sz="2200" dirty="0">
              <a:solidFill>
                <a:schemeClr val="tx1"/>
              </a:solidFill>
              <a:latin typeface="Verdana"/>
              <a:ea typeface="Verdana"/>
              <a:cs typeface="Verdana"/>
              <a:sym typeface="Verdana"/>
            </a:endParaRPr>
          </a:p>
          <a:p>
            <a:pPr marL="50800" lvl="0" indent="0" algn="l" rtl="0">
              <a:spcBef>
                <a:spcPts val="0"/>
              </a:spcBef>
              <a:spcAft>
                <a:spcPts val="0"/>
              </a:spcAft>
              <a:buNone/>
            </a:pPr>
            <a:r>
              <a:rPr lang="en-US" sz="2200" dirty="0">
                <a:solidFill>
                  <a:schemeClr val="tx1"/>
                </a:solidFill>
                <a:latin typeface="Verdana"/>
                <a:ea typeface="Verdana"/>
                <a:cs typeface="Verdana"/>
                <a:sym typeface="Verdana"/>
              </a:rPr>
              <a:t>Review the purposes of universal screening within a VTSS framework and investigate the components of a good screener.</a:t>
            </a:r>
            <a:endParaRPr sz="2200" dirty="0">
              <a:solidFill>
                <a:schemeClr val="tx1"/>
              </a:solidFill>
              <a:latin typeface="Verdana"/>
              <a:ea typeface="Verdana"/>
              <a:cs typeface="Verdana"/>
              <a:sym typeface="Verdana"/>
            </a:endParaRPr>
          </a:p>
          <a:p>
            <a:pPr marL="50800" lvl="0" indent="0" algn="l" rtl="0">
              <a:spcBef>
                <a:spcPts val="0"/>
              </a:spcBef>
              <a:spcAft>
                <a:spcPts val="0"/>
              </a:spcAft>
              <a:buNone/>
            </a:pPr>
            <a:r>
              <a:rPr lang="en-US" sz="2200" dirty="0">
                <a:solidFill>
                  <a:schemeClr val="tx1"/>
                </a:solidFill>
                <a:latin typeface="Verdana"/>
                <a:ea typeface="Verdana"/>
                <a:cs typeface="Verdana"/>
                <a:sym typeface="Verdana"/>
              </a:rPr>
              <a:t>Develop a screening process  OR enhance an existing screening process.</a:t>
            </a:r>
            <a:endParaRPr sz="2200" dirty="0">
              <a:solidFill>
                <a:schemeClr val="tx1"/>
              </a:solidFill>
              <a:latin typeface="Verdana"/>
              <a:ea typeface="Verdana"/>
              <a:cs typeface="Verdana"/>
              <a:sym typeface="Verdana"/>
            </a:endParaRPr>
          </a:p>
          <a:p>
            <a:pPr marL="50800" lvl="0" indent="0" algn="l" rtl="0">
              <a:spcBef>
                <a:spcPts val="0"/>
              </a:spcBef>
              <a:spcAft>
                <a:spcPts val="0"/>
              </a:spcAft>
              <a:buNone/>
            </a:pPr>
            <a:r>
              <a:rPr lang="en-US" sz="2200" b="1" dirty="0">
                <a:solidFill>
                  <a:schemeClr val="tx1"/>
                </a:solidFill>
                <a:latin typeface="Verdana"/>
                <a:ea typeface="Verdana"/>
                <a:cs typeface="Verdana"/>
                <a:sym typeface="Verdana"/>
              </a:rPr>
              <a:t>Determine uses of screening data and identify potential challenges to discussing and utilizing screening data.</a:t>
            </a:r>
            <a:endParaRPr sz="2200" b="1" dirty="0">
              <a:solidFill>
                <a:schemeClr val="tx1"/>
              </a:solidFill>
              <a:latin typeface="Verdana"/>
              <a:ea typeface="Verdana"/>
              <a:cs typeface="Verdana"/>
              <a:sym typeface="Verdana"/>
            </a:endParaRPr>
          </a:p>
          <a:p>
            <a:pPr marL="50800" lvl="0" indent="0" algn="l" rtl="0">
              <a:spcBef>
                <a:spcPts val="560"/>
              </a:spcBef>
              <a:spcAft>
                <a:spcPts val="0"/>
              </a:spcAft>
              <a:buNone/>
            </a:pPr>
            <a:endParaRPr sz="2200" dirty="0">
              <a:solidFill>
                <a:schemeClr val="tx1"/>
              </a:solidFill>
              <a:latin typeface="Calibri"/>
              <a:ea typeface="Calibri"/>
              <a:cs typeface="Calibri"/>
              <a:sym typeface="Calibri"/>
            </a:endParaRPr>
          </a:p>
          <a:p>
            <a:pPr marL="50800" lvl="0" indent="0" algn="l" rtl="0">
              <a:spcBef>
                <a:spcPts val="560"/>
              </a:spcBef>
              <a:spcAft>
                <a:spcPts val="0"/>
              </a:spcAft>
              <a:buNone/>
            </a:pPr>
            <a:endParaRPr sz="2200" dirty="0">
              <a:solidFill>
                <a:schemeClr val="tx1"/>
              </a:solidFill>
              <a:latin typeface="Calibri"/>
              <a:ea typeface="Calibri"/>
              <a:cs typeface="Calibri"/>
              <a:sym typeface="Calibri"/>
            </a:endParaRPr>
          </a:p>
          <a:p>
            <a:pPr marL="50800" lvl="0" indent="0" algn="l" rtl="0">
              <a:spcBef>
                <a:spcPts val="560"/>
              </a:spcBef>
              <a:spcAft>
                <a:spcPts val="0"/>
              </a:spcAft>
              <a:buNone/>
            </a:pPr>
            <a:endParaRPr sz="2200" dirty="0">
              <a:solidFill>
                <a:schemeClr val="tx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98"/>
        <p:cNvGrpSpPr/>
        <p:nvPr/>
      </p:nvGrpSpPr>
      <p:grpSpPr>
        <a:xfrm>
          <a:off x="0" y="0"/>
          <a:ext cx="0" cy="0"/>
          <a:chOff x="0" y="0"/>
          <a:chExt cx="0" cy="0"/>
        </a:xfrm>
      </p:grpSpPr>
      <p:sp>
        <p:nvSpPr>
          <p:cNvPr id="1999" name="Google Shape;1999;p259"/>
          <p:cNvSpPr txBox="1">
            <a:spLocks noGrp="1"/>
          </p:cNvSpPr>
          <p:nvPr>
            <p:ph type="title"/>
          </p:nvPr>
        </p:nvSpPr>
        <p:spPr>
          <a:xfrm>
            <a:off x="457200" y="274638"/>
            <a:ext cx="8229600" cy="768854"/>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t>Resources</a:t>
            </a:r>
            <a:endParaRPr dirty="0"/>
          </a:p>
        </p:txBody>
      </p:sp>
      <p:sp>
        <p:nvSpPr>
          <p:cNvPr id="2000" name="Google Shape;2000;p259"/>
          <p:cNvSpPr txBox="1"/>
          <p:nvPr/>
        </p:nvSpPr>
        <p:spPr>
          <a:xfrm>
            <a:off x="228600" y="1161826"/>
            <a:ext cx="8915400" cy="5577000"/>
          </a:xfrm>
          <a:prstGeom prst="rect">
            <a:avLst/>
          </a:prstGeom>
          <a:noFill/>
          <a:ln>
            <a:noFill/>
          </a:ln>
        </p:spPr>
        <p:txBody>
          <a:bodyPr spcFirstLastPara="1" wrap="square" lIns="91425" tIns="45700" rIns="91425" bIns="45700" anchor="t" anchorCtr="0">
            <a:noAutofit/>
          </a:bodyPr>
          <a:lstStyle/>
          <a:p>
            <a:pPr marL="0" lvl="0" indent="0" algn="l" rtl="0">
              <a:spcAft>
                <a:spcPts val="600"/>
              </a:spcAft>
              <a:buNone/>
            </a:pPr>
            <a:r>
              <a:rPr lang="en-US" sz="2500" dirty="0">
                <a:latin typeface="Verdana"/>
                <a:ea typeface="Verdana"/>
                <a:cs typeface="Verdana"/>
                <a:sym typeface="Verdana"/>
              </a:rPr>
              <a:t>Horner, R. (n.d.) </a:t>
            </a:r>
            <a:r>
              <a:rPr lang="en-US" sz="2500" i="1" dirty="0">
                <a:latin typeface="Verdana"/>
                <a:ea typeface="Verdana"/>
                <a:cs typeface="Verdana"/>
                <a:sym typeface="Verdana"/>
              </a:rPr>
              <a:t>School-wide positive behavior support: Linking social and academic gains.</a:t>
            </a:r>
            <a:r>
              <a:rPr lang="en-US" sz="2500" dirty="0">
                <a:latin typeface="Verdana"/>
                <a:ea typeface="Verdana"/>
                <a:cs typeface="Verdana"/>
                <a:sym typeface="Verdana"/>
              </a:rPr>
              <a:t> Presentation to Washington Association of School Administrators.</a:t>
            </a:r>
            <a:endParaRPr sz="2500" dirty="0">
              <a:latin typeface="Verdana"/>
              <a:ea typeface="Verdana"/>
              <a:cs typeface="Verdana"/>
              <a:sym typeface="Verdana"/>
            </a:endParaRPr>
          </a:p>
          <a:p>
            <a:pPr marL="0" lvl="0" indent="0" algn="l" rtl="0">
              <a:spcAft>
                <a:spcPts val="600"/>
              </a:spcAft>
              <a:buNone/>
            </a:pPr>
            <a:r>
              <a:rPr lang="en-US" sz="2500" dirty="0" smtClean="0">
                <a:latin typeface="Verdana"/>
                <a:ea typeface="Verdana"/>
                <a:cs typeface="Verdana"/>
                <a:sym typeface="Verdana"/>
              </a:rPr>
              <a:t>McIntosh</a:t>
            </a:r>
            <a:r>
              <a:rPr lang="en-US" sz="2500" dirty="0">
                <a:latin typeface="Verdana"/>
                <a:ea typeface="Verdana"/>
                <a:cs typeface="Verdana"/>
                <a:sym typeface="Verdana"/>
              </a:rPr>
              <a:t>, K. &amp; Goodman, S. (2016). </a:t>
            </a:r>
            <a:r>
              <a:rPr lang="en-US" sz="2500" i="1" dirty="0">
                <a:latin typeface="Verdana"/>
                <a:ea typeface="Verdana"/>
                <a:cs typeface="Verdana"/>
                <a:sym typeface="Verdana"/>
              </a:rPr>
              <a:t>Integrated multi-tiered systems of support</a:t>
            </a:r>
            <a:r>
              <a:rPr lang="en-US" sz="2500" dirty="0">
                <a:latin typeface="Verdana"/>
                <a:ea typeface="Verdana"/>
                <a:cs typeface="Verdana"/>
                <a:sym typeface="Verdana"/>
              </a:rPr>
              <a:t>. New York: The Gilford Press.</a:t>
            </a:r>
            <a:endParaRPr sz="2500" dirty="0">
              <a:latin typeface="Verdana"/>
              <a:ea typeface="Verdana"/>
              <a:cs typeface="Verdana"/>
              <a:sym typeface="Verdana"/>
            </a:endParaRPr>
          </a:p>
          <a:p>
            <a:pPr marL="0" lvl="0" indent="0" algn="l" rtl="0">
              <a:spcAft>
                <a:spcPts val="600"/>
              </a:spcAft>
              <a:buNone/>
            </a:pPr>
            <a:r>
              <a:rPr lang="en-US" sz="2500" dirty="0" smtClean="0">
                <a:latin typeface="Verdana"/>
                <a:ea typeface="Verdana"/>
                <a:cs typeface="Verdana"/>
                <a:sym typeface="Verdana"/>
              </a:rPr>
              <a:t>Oregon </a:t>
            </a:r>
            <a:r>
              <a:rPr lang="en-US" sz="2500" dirty="0">
                <a:latin typeface="Verdana"/>
                <a:ea typeface="Verdana"/>
                <a:cs typeface="Verdana"/>
                <a:sym typeface="Verdana"/>
              </a:rPr>
              <a:t>Response to Instruction and Intervention. (2019). </a:t>
            </a:r>
            <a:r>
              <a:rPr lang="en-US" sz="2500" i="1" dirty="0">
                <a:latin typeface="Verdana"/>
                <a:ea typeface="Verdana"/>
                <a:cs typeface="Verdana"/>
                <a:sym typeface="Verdana"/>
              </a:rPr>
              <a:t>Team and Data-based Decision Making</a:t>
            </a:r>
            <a:r>
              <a:rPr lang="en-US" sz="2500" dirty="0" smtClean="0">
                <a:latin typeface="Verdana"/>
                <a:ea typeface="Verdana"/>
                <a:cs typeface="Verdana"/>
                <a:sym typeface="Verdana"/>
              </a:rPr>
              <a:t>.</a:t>
            </a:r>
          </a:p>
          <a:p>
            <a:pPr marL="0" lvl="0" indent="0" algn="l" rtl="0">
              <a:spcAft>
                <a:spcPts val="600"/>
              </a:spcAft>
              <a:buNone/>
            </a:pPr>
            <a:r>
              <a:rPr lang="en-US" sz="2500" dirty="0" smtClean="0">
                <a:latin typeface="Verdana"/>
                <a:ea typeface="Verdana"/>
                <a:cs typeface="Verdana"/>
                <a:sym typeface="Verdana"/>
              </a:rPr>
              <a:t>Retrieved from </a:t>
            </a:r>
            <a:r>
              <a:rPr lang="en-US" sz="2500" dirty="0" smtClean="0">
                <a:latin typeface="Verdana"/>
                <a:ea typeface="Verdana"/>
                <a:cs typeface="Verdana"/>
                <a:sym typeface="Verdana"/>
                <a:hlinkClick r:id="rId3"/>
              </a:rPr>
              <a:t>Training &amp; Data-Based Decision Making</a:t>
            </a:r>
            <a:endParaRPr lang="en-US" sz="2500" dirty="0">
              <a:latin typeface="Verdana"/>
              <a:ea typeface="Verdana"/>
              <a:cs typeface="Verdana"/>
              <a:sym typeface="Verdana"/>
            </a:endParaRPr>
          </a:p>
          <a:p>
            <a:pPr marL="0" lvl="0" indent="0" algn="l" rtl="0">
              <a:spcAft>
                <a:spcPts val="600"/>
              </a:spcAft>
              <a:buNone/>
            </a:pPr>
            <a:r>
              <a:rPr lang="en-US" sz="2500" dirty="0" smtClean="0">
                <a:solidFill>
                  <a:schemeClr val="hlink"/>
                </a:solidFill>
                <a:latin typeface="Verdana"/>
                <a:ea typeface="Verdana"/>
                <a:cs typeface="Verdana"/>
                <a:sym typeface="Verdana"/>
              </a:rPr>
              <a:t>(http</a:t>
            </a:r>
            <a:r>
              <a:rPr lang="en-US" sz="2500" dirty="0">
                <a:solidFill>
                  <a:schemeClr val="hlink"/>
                </a:solidFill>
                <a:latin typeface="Verdana"/>
                <a:ea typeface="Verdana"/>
                <a:cs typeface="Verdana"/>
                <a:sym typeface="Verdana"/>
              </a:rPr>
              <a:t>://</a:t>
            </a:r>
            <a:r>
              <a:rPr lang="en-US" sz="2500" dirty="0" smtClean="0">
                <a:solidFill>
                  <a:schemeClr val="hlink"/>
                </a:solidFill>
                <a:latin typeface="Verdana"/>
                <a:ea typeface="Verdana"/>
                <a:cs typeface="Verdana"/>
                <a:sym typeface="Verdana"/>
              </a:rPr>
              <a:t>www.oregonrti.org/teamingdecisionmaking</a:t>
            </a:r>
            <a:r>
              <a:rPr lang="en-US" sz="2600" dirty="0" smtClean="0">
                <a:latin typeface="Verdana"/>
                <a:ea typeface="Verdana"/>
                <a:cs typeface="Verdana"/>
                <a:sym typeface="Verdana"/>
              </a:rPr>
              <a:t>)</a:t>
            </a:r>
            <a:endParaRPr sz="2600" dirty="0">
              <a:latin typeface="Verdana"/>
              <a:ea typeface="Verdana"/>
              <a:cs typeface="Verdana"/>
              <a:sym typeface="Verdana"/>
            </a:endParaRPr>
          </a:p>
          <a:p>
            <a:pPr marL="342900" lvl="0" indent="-190500" algn="l" rtl="0">
              <a:spcBef>
                <a:spcPts val="480"/>
              </a:spcBef>
              <a:spcAft>
                <a:spcPts val="0"/>
              </a:spcAft>
              <a:buNone/>
            </a:pPr>
            <a:endParaRPr sz="2600" dirty="0">
              <a:solidFill>
                <a:srgbClr val="006387"/>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87"/>
          <p:cNvSpPr txBox="1">
            <a:spLocks noGrp="1"/>
          </p:cNvSpPr>
          <p:nvPr>
            <p:ph type="title"/>
          </p:nvPr>
        </p:nvSpPr>
        <p:spPr>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3C"/>
              </a:buClr>
              <a:buSzPts val="4000"/>
              <a:buFont typeface="Verdana"/>
              <a:buNone/>
            </a:pPr>
            <a:r>
              <a:rPr lang="en-US" sz="4000" dirty="0">
                <a:solidFill>
                  <a:srgbClr val="000000"/>
                </a:solidFill>
              </a:rPr>
              <a:t>Alignment of Teams</a:t>
            </a:r>
            <a:endParaRPr sz="4000" dirty="0">
              <a:solidFill>
                <a:srgbClr val="000000"/>
              </a:solidFill>
            </a:endParaRPr>
          </a:p>
        </p:txBody>
      </p:sp>
      <p:sp>
        <p:nvSpPr>
          <p:cNvPr id="1458" name="Google Shape;1458;p187"/>
          <p:cNvSpPr txBox="1"/>
          <p:nvPr/>
        </p:nvSpPr>
        <p:spPr>
          <a:xfrm>
            <a:off x="457200" y="1600202"/>
            <a:ext cx="8229600" cy="3326400"/>
          </a:xfrm>
          <a:prstGeom prst="rect">
            <a:avLst/>
          </a:prstGeom>
          <a:noFill/>
          <a:ln>
            <a:noFill/>
          </a:ln>
        </p:spPr>
        <p:txBody>
          <a:bodyPr spcFirstLastPara="1" wrap="square" lIns="91425" tIns="45700" rIns="91425" bIns="45700" anchor="ctr" anchorCtr="0">
            <a:noAutofit/>
          </a:bodyPr>
          <a:lstStyle/>
          <a:p>
            <a:pPr marL="50800" lvl="0" indent="0" algn="ctr" rtl="0">
              <a:spcBef>
                <a:spcPts val="0"/>
              </a:spcBef>
              <a:spcAft>
                <a:spcPts val="0"/>
              </a:spcAft>
              <a:buNone/>
            </a:pPr>
            <a:r>
              <a:rPr lang="en-US" sz="3000">
                <a:latin typeface="Verdana"/>
                <a:ea typeface="Verdana"/>
                <a:cs typeface="Verdana"/>
                <a:sym typeface="Verdana"/>
              </a:rPr>
              <a:t>Examine your current teaming and planning.</a:t>
            </a:r>
            <a:endParaRPr sz="3000">
              <a:latin typeface="Verdana"/>
              <a:ea typeface="Verdana"/>
              <a:cs typeface="Verdana"/>
              <a:sym typeface="Verdana"/>
            </a:endParaRPr>
          </a:p>
          <a:p>
            <a:pPr marL="50800" lvl="0" indent="0" algn="ctr" rtl="0">
              <a:spcBef>
                <a:spcPts val="0"/>
              </a:spcBef>
              <a:spcAft>
                <a:spcPts val="0"/>
              </a:spcAft>
              <a:buNone/>
            </a:pPr>
            <a:endParaRPr sz="3000" b="1">
              <a:solidFill>
                <a:srgbClr val="006387"/>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TotalTime>
  <Words>3627</Words>
  <Application>Microsoft Office PowerPoint</Application>
  <PresentationFormat>On-screen Show (4:3)</PresentationFormat>
  <Paragraphs>489</Paragraphs>
  <Slides>81</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Verdana</vt:lpstr>
      <vt:lpstr>Noto Sans Symbols</vt:lpstr>
      <vt:lpstr>Arial</vt:lpstr>
      <vt:lpstr>Belleza</vt:lpstr>
      <vt:lpstr>Calibri</vt:lpstr>
      <vt:lpstr>Office Theme</vt:lpstr>
      <vt:lpstr>Integrating and Aligning Academic Data, Practices and Systems</vt:lpstr>
      <vt:lpstr>Your Strand 2 Team</vt:lpstr>
      <vt:lpstr>Our WHY</vt:lpstr>
      <vt:lpstr>Today’s Learning Intentions: I</vt:lpstr>
      <vt:lpstr>Today’s Learning Intentions: II</vt:lpstr>
      <vt:lpstr>Implementation Logic</vt:lpstr>
      <vt:lpstr>The Work You Are Already Doing</vt:lpstr>
      <vt:lpstr>VTSS Implementation Logic</vt:lpstr>
      <vt:lpstr>Alignment of Teams</vt:lpstr>
      <vt:lpstr>TEAMING AND PLANNING</vt:lpstr>
      <vt:lpstr>Implementation Matrix  1.B and 1.C</vt:lpstr>
      <vt:lpstr>Ensure Teaming and Planning</vt:lpstr>
      <vt:lpstr>Planning Tools</vt:lpstr>
      <vt:lpstr>Academic Tiered Fidelity Inventory (A-TFI)</vt:lpstr>
      <vt:lpstr>With your team, answer..</vt:lpstr>
      <vt:lpstr>VTSS Action Planner</vt:lpstr>
      <vt:lpstr>Aligning Assessments</vt:lpstr>
      <vt:lpstr>Integrating Academics &amp; Behavior</vt:lpstr>
      <vt:lpstr>ASSESSMENT INVENTORY AND PLANNING FOR STUDENT GROWTH</vt:lpstr>
      <vt:lpstr>Implementation Matrix 5.A</vt:lpstr>
      <vt:lpstr>Deliberate and Purposeful Assessment</vt:lpstr>
      <vt:lpstr>Types of Assessment </vt:lpstr>
      <vt:lpstr>Assessment Grain Size</vt:lpstr>
      <vt:lpstr>Example: Assessment Inventory</vt:lpstr>
      <vt:lpstr>Assessment Inventory  (another example)</vt:lpstr>
      <vt:lpstr>Why are we doing an assessment inventory?</vt:lpstr>
      <vt:lpstr>Assessment Inventory</vt:lpstr>
      <vt:lpstr>In addition,  an assessment inventory...</vt:lpstr>
      <vt:lpstr>Assessment Inventory Scenarios</vt:lpstr>
      <vt:lpstr>Team Activity</vt:lpstr>
      <vt:lpstr>Academic Tiered Fidelity Inventory (A-TFI): 1.6a and 1.6b</vt:lpstr>
      <vt:lpstr>Developing a  Balanced Assessment Plan</vt:lpstr>
      <vt:lpstr>REVISIT THE DIVISION AUDIT</vt:lpstr>
      <vt:lpstr>Implementation Matrix</vt:lpstr>
      <vt:lpstr>Revisit the division data audit</vt:lpstr>
      <vt:lpstr>What do you include on your data dashboard?</vt:lpstr>
      <vt:lpstr>Academic Tiered Fidelity Inventory (A-TFI): 1.12a</vt:lpstr>
      <vt:lpstr>VTSS Action Planner: 5.A</vt:lpstr>
      <vt:lpstr>With your team, answer… </vt:lpstr>
      <vt:lpstr>Academic Alignment</vt:lpstr>
      <vt:lpstr>SCREENING TOOLS AND DATA</vt:lpstr>
      <vt:lpstr>Implementation Matrix: Component 5</vt:lpstr>
      <vt:lpstr>Where are you?</vt:lpstr>
      <vt:lpstr>Why Screen?</vt:lpstr>
      <vt:lpstr>Why look at ALL?</vt:lpstr>
      <vt:lpstr>Why universal screening?</vt:lpstr>
      <vt:lpstr>Know the indicators of a good screener </vt:lpstr>
      <vt:lpstr>Examples and non-examples</vt:lpstr>
      <vt:lpstr>Let’s talk about high school</vt:lpstr>
      <vt:lpstr>Websites for screening tools</vt:lpstr>
      <vt:lpstr>Aligning Screeners</vt:lpstr>
      <vt:lpstr>Who and When?</vt:lpstr>
      <vt:lpstr>Support the staff</vt:lpstr>
      <vt:lpstr>Support the families</vt:lpstr>
      <vt:lpstr>Are screeners listed on your Balanced Assessment Plan?</vt:lpstr>
      <vt:lpstr>Using screening data at the division level</vt:lpstr>
      <vt:lpstr>Are we improving outcomes for students? </vt:lpstr>
      <vt:lpstr>Is there a need across the division?</vt:lpstr>
      <vt:lpstr>Does behavior data show an improving climate?</vt:lpstr>
      <vt:lpstr>Early Warning Systems</vt:lpstr>
      <vt:lpstr>Looking at Risk Factors</vt:lpstr>
      <vt:lpstr>Where are the students with the greatest needs?</vt:lpstr>
      <vt:lpstr>Virginia’s Early Warning System</vt:lpstr>
      <vt:lpstr>Questions to consider for data analysis (overall results)</vt:lpstr>
      <vt:lpstr>Disproportionality begins  in Tier I</vt:lpstr>
      <vt:lpstr>Division team agenda: Screening results</vt:lpstr>
      <vt:lpstr>Questions to consider for data analysis (root causes)</vt:lpstr>
      <vt:lpstr>Are you ready to write a precision statement?</vt:lpstr>
      <vt:lpstr>How does the division team support schools?</vt:lpstr>
      <vt:lpstr>Decision Rules</vt:lpstr>
      <vt:lpstr>Decision Rules and/or Cut Scores</vt:lpstr>
      <vt:lpstr>For behavior…most schools start here</vt:lpstr>
      <vt:lpstr>Prepare for the meeting-Elementary</vt:lpstr>
      <vt:lpstr>Prepare for the meeting-Secondary</vt:lpstr>
      <vt:lpstr>Prepare school teams for questions and concerns</vt:lpstr>
      <vt:lpstr>Action Planning for Exploration/Installation</vt:lpstr>
      <vt:lpstr>Action Planning for Implementation</vt:lpstr>
      <vt:lpstr>Academic Tiered Fidelity Inventory (A-TFI): 1.12b and 1.13</vt:lpstr>
      <vt:lpstr>VTSS Action Planner:  5.B and 5.C</vt:lpstr>
      <vt:lpstr>Screening </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and Aligning Academic Data, Practices and Systems</dc:title>
  <dc:subject>Academic Alignment</dc:subject>
  <dc:creator>Strand 2</dc:creator>
  <cp:keywords/>
  <dc:description/>
  <cp:lastModifiedBy>Gene Miles</cp:lastModifiedBy>
  <cp:revision>23</cp:revision>
  <dcterms:modified xsi:type="dcterms:W3CDTF">2019-10-12T19:26:48Z</dcterms:modified>
  <cp:category/>
</cp:coreProperties>
</file>