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718" r:id="rId5"/>
    <p:sldMasterId id="2147483719" r:id="rId6"/>
    <p:sldMasterId id="2147483720" r:id="rId7"/>
    <p:sldMasterId id="214748372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2893B2-6413-40E8-926A-069EBED29A4E}">
  <a:tblStyle styleId="{1B2893B2-6413-40E8-926A-069EBED29A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slide" Target="slides/slide75.xml"/><Relationship Id="rId83" Type="http://schemas.openxmlformats.org/officeDocument/2006/relationships/slide" Target="slides/slide74.xml"/><Relationship Id="rId42" Type="http://schemas.openxmlformats.org/officeDocument/2006/relationships/slide" Target="slides/slide33.xml"/><Relationship Id="rId86" Type="http://schemas.openxmlformats.org/officeDocument/2006/relationships/slide" Target="slides/slide77.xml"/><Relationship Id="rId41" Type="http://schemas.openxmlformats.org/officeDocument/2006/relationships/slide" Target="slides/slide32.xml"/><Relationship Id="rId85" Type="http://schemas.openxmlformats.org/officeDocument/2006/relationships/slide" Target="slides/slide76.xml"/><Relationship Id="rId44" Type="http://schemas.openxmlformats.org/officeDocument/2006/relationships/slide" Target="slides/slide35.xml"/><Relationship Id="rId88" Type="http://schemas.openxmlformats.org/officeDocument/2006/relationships/slide" Target="slides/slide79.xml"/><Relationship Id="rId43" Type="http://schemas.openxmlformats.org/officeDocument/2006/relationships/slide" Target="slides/slide34.xml"/><Relationship Id="rId87" Type="http://schemas.openxmlformats.org/officeDocument/2006/relationships/slide" Target="slides/slide78.xml"/><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slide" Target="slides/slide80.xml"/><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95" Type="http://schemas.openxmlformats.org/officeDocument/2006/relationships/slide" Target="slides/slide86.xml"/><Relationship Id="rId50" Type="http://schemas.openxmlformats.org/officeDocument/2006/relationships/slide" Target="slides/slide41.xml"/><Relationship Id="rId94" Type="http://schemas.openxmlformats.org/officeDocument/2006/relationships/slide" Target="slides/slide85.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slide" Target="slides/slide82.xml"/><Relationship Id="rId90" Type="http://schemas.openxmlformats.org/officeDocument/2006/relationships/slide" Target="slides/slide81.xml"/><Relationship Id="rId93" Type="http://schemas.openxmlformats.org/officeDocument/2006/relationships/slide" Target="slides/slide84.xml"/><Relationship Id="rId92" Type="http://schemas.openxmlformats.org/officeDocument/2006/relationships/slide" Target="slides/slide83.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76a741f1fa_0_3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76a741f1fa_0_3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7e1ff8bccd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Answer: E</a:t>
            </a:r>
            <a:endParaRPr/>
          </a:p>
        </p:txBody>
      </p:sp>
      <p:sp>
        <p:nvSpPr>
          <p:cNvPr id="625" name="Google Shape;625;g7e1ff8bccd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g6ee55b4d56_0_52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6ee55b4d56_0_52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7e1ff8bccd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7e1ff8bccd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6ee55b4d56_0_53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Student academic performance is assessed using brief measures. It takes place frequently: weekly, biweekly or monthly. Progress monitoring informs instruction in general and special education classrooms and monitors student progress at a three tiers.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52" name="Google Shape;652;g6ee55b4d56_0_5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7e1ff8bccd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Answer: A</a:t>
            </a:r>
            <a:endParaRPr/>
          </a:p>
        </p:txBody>
      </p:sp>
      <p:sp>
        <p:nvSpPr>
          <p:cNvPr id="658" name="Google Shape;658;g7e1ff8bccd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6ee55b4d56_0_53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Font typeface="Calibri"/>
              <a:buChar char="•"/>
            </a:pPr>
            <a:r>
              <a:rPr lang="en-US"/>
              <a:t>Students learn more quickly because they are receiving more appropriate instruction. </a:t>
            </a:r>
            <a:endParaRPr/>
          </a:p>
          <a:p>
            <a:pPr indent="-304800" lvl="0" marL="457200" rtl="0" algn="l">
              <a:spcBef>
                <a:spcPts val="0"/>
              </a:spcBef>
              <a:spcAft>
                <a:spcPts val="0"/>
              </a:spcAft>
              <a:buClr>
                <a:schemeClr val="dk1"/>
              </a:buClr>
              <a:buSzPts val="1200"/>
              <a:buFont typeface="Calibri"/>
              <a:buChar char="•"/>
            </a:pPr>
            <a:r>
              <a:rPr lang="en-US"/>
              <a:t>Teachers make more informed instructional decisions</a:t>
            </a:r>
            <a:endParaRPr/>
          </a:p>
          <a:p>
            <a:pPr indent="-304800" lvl="0" marL="457200" rtl="0" algn="l">
              <a:spcBef>
                <a:spcPts val="0"/>
              </a:spcBef>
              <a:spcAft>
                <a:spcPts val="0"/>
              </a:spcAft>
              <a:buClr>
                <a:schemeClr val="dk1"/>
              </a:buClr>
              <a:buSzPts val="1200"/>
              <a:buFont typeface="Calibri"/>
              <a:buChar char="•"/>
            </a:pPr>
            <a:r>
              <a:rPr lang="en-US"/>
              <a:t>Documentation of student progress is available for accountability purposes</a:t>
            </a:r>
            <a:endParaRPr/>
          </a:p>
          <a:p>
            <a:pPr indent="-304800" lvl="0" marL="457200" rtl="0" algn="l">
              <a:spcBef>
                <a:spcPts val="0"/>
              </a:spcBef>
              <a:spcAft>
                <a:spcPts val="0"/>
              </a:spcAft>
              <a:buClr>
                <a:schemeClr val="dk1"/>
              </a:buClr>
              <a:buSzPts val="1200"/>
              <a:buFont typeface="Calibri"/>
              <a:buChar char="•"/>
            </a:pPr>
            <a:r>
              <a:rPr lang="en-US"/>
              <a:t>Communication improves between families and educators about student progress</a:t>
            </a:r>
            <a:endParaRPr/>
          </a:p>
          <a:p>
            <a:pPr indent="-304800" lvl="0" marL="457200" rtl="0" algn="l">
              <a:spcBef>
                <a:spcPts val="0"/>
              </a:spcBef>
              <a:spcAft>
                <a:spcPts val="0"/>
              </a:spcAft>
              <a:buClr>
                <a:schemeClr val="dk1"/>
              </a:buClr>
              <a:buSzPts val="1200"/>
              <a:buFont typeface="Calibri"/>
              <a:buChar char="•"/>
            </a:pPr>
            <a:r>
              <a:rPr lang="en-US"/>
              <a:t>Teachers have higher student expectations for their students</a:t>
            </a:r>
            <a:endParaRPr/>
          </a:p>
          <a:p>
            <a:pPr indent="-304800" lvl="0" marL="457200" rtl="0" algn="l">
              <a:spcBef>
                <a:spcPts val="0"/>
              </a:spcBef>
              <a:spcAft>
                <a:spcPts val="0"/>
              </a:spcAft>
              <a:buClr>
                <a:schemeClr val="dk1"/>
              </a:buClr>
              <a:buSzPts val="1200"/>
              <a:buFont typeface="Calibri"/>
              <a:buChar char="•"/>
            </a:pPr>
            <a:r>
              <a:rPr lang="en-US"/>
              <a:t>Decrease in special education referrals </a:t>
            </a:r>
            <a:endParaRPr/>
          </a:p>
          <a:p>
            <a:pPr indent="0" lvl="0" marL="0" rtl="0" algn="l">
              <a:spcBef>
                <a:spcPts val="0"/>
              </a:spcBef>
              <a:spcAft>
                <a:spcPts val="0"/>
              </a:spcAft>
              <a:buNone/>
            </a:pPr>
            <a:r>
              <a:t/>
            </a:r>
            <a:endParaRPr/>
          </a:p>
        </p:txBody>
      </p:sp>
      <p:sp>
        <p:nvSpPr>
          <p:cNvPr id="664" name="Google Shape;664;g6ee55b4d56_0_53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6ee55b4d56_0_53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6ee55b4d56_0_53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6ee55b4d56_0_53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1100"/>
              <a:buFont typeface="Arial"/>
              <a:buNone/>
            </a:pPr>
            <a:r>
              <a:rPr lang="en-US"/>
              <a:t>In October, we discussed the assessment map and assessment plan. As a division team, the assessment map can assist you with identifying the various assessments, including universal screeners, that you division administers throughout the year. For example, screening measures can be literacy (e.g., word identification, letter naming, cloze), EWS indicators, office discipline referrals, attendance.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Remember, universal screening helps to answer these questions…</a:t>
            </a:r>
            <a:endParaRPr/>
          </a:p>
          <a:p>
            <a:pPr indent="-218630" lvl="0" marL="342900" rtl="0" algn="l">
              <a:spcBef>
                <a:spcPts val="0"/>
              </a:spcBef>
              <a:spcAft>
                <a:spcPts val="0"/>
              </a:spcAft>
              <a:buClr>
                <a:schemeClr val="dk1"/>
              </a:buClr>
              <a:buSzPts val="1200"/>
              <a:buChar char="•"/>
            </a:pPr>
            <a:r>
              <a:rPr lang="en-US"/>
              <a:t>Is the core instruction sufficient (is it working) and is it improving (i.e., health of the curriculum)?</a:t>
            </a:r>
            <a:endParaRPr/>
          </a:p>
          <a:p>
            <a:pPr indent="-218630" lvl="0" marL="342900" rtl="0" algn="l">
              <a:spcBef>
                <a:spcPts val="0"/>
              </a:spcBef>
              <a:spcAft>
                <a:spcPts val="0"/>
              </a:spcAft>
              <a:buClr>
                <a:schemeClr val="dk1"/>
              </a:buClr>
              <a:buSzPts val="1200"/>
              <a:buChar char="•"/>
            </a:pPr>
            <a:r>
              <a:rPr lang="en-US"/>
              <a:t>For whom is it working/not working?</a:t>
            </a:r>
            <a:endParaRPr/>
          </a:p>
          <a:p>
            <a:pPr indent="-218630" lvl="0" marL="342900" rtl="0" algn="l">
              <a:spcBef>
                <a:spcPts val="0"/>
              </a:spcBef>
              <a:spcAft>
                <a:spcPts val="0"/>
              </a:spcAft>
              <a:buClr>
                <a:schemeClr val="dk1"/>
              </a:buClr>
              <a:buSzPts val="1200"/>
              <a:buChar char="•"/>
            </a:pPr>
            <a:r>
              <a:rPr lang="en-US"/>
              <a:t>What is the efficacy of the tiered interventions?</a:t>
            </a:r>
            <a:endParaRPr/>
          </a:p>
          <a:p>
            <a:pPr indent="-218630" lvl="0" marL="342900" rtl="0" algn="l">
              <a:spcBef>
                <a:spcPts val="0"/>
              </a:spcBef>
              <a:spcAft>
                <a:spcPts val="0"/>
              </a:spcAft>
              <a:buClr>
                <a:schemeClr val="dk1"/>
              </a:buClr>
              <a:buSzPts val="1200"/>
              <a:buChar char="•"/>
            </a:pPr>
            <a:r>
              <a:rPr lang="en-US"/>
              <a:t>Who can we reliably say is at risk for not meeting state standards?</a:t>
            </a:r>
            <a:endParaRPr/>
          </a:p>
          <a:p>
            <a:pPr indent="-218630" lvl="0" marL="342900" rtl="0" algn="l">
              <a:spcBef>
                <a:spcPts val="0"/>
              </a:spcBef>
              <a:spcAft>
                <a:spcPts val="0"/>
              </a:spcAft>
              <a:buClr>
                <a:schemeClr val="dk1"/>
              </a:buClr>
              <a:buSzPts val="1200"/>
              <a:buChar char="•"/>
            </a:pPr>
            <a:r>
              <a:rPr lang="en-US"/>
              <a:t>What is the individual growth of our students?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76" name="Google Shape;676;g6ee55b4d56_0_53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6ee55b4d56_0_53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6ee55b4d56_0_5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6ee55b4d56_0_53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practice in which “teachers routinely collect evidence about student learning in real time so that they can rapidly adjust the instruction to better meet students’ needs.” Source: Wiliam, D. (2018). </a:t>
            </a:r>
            <a:r>
              <a:rPr i="1" lang="en-US"/>
              <a:t>Creating the Schools Our Children Need</a:t>
            </a:r>
            <a:r>
              <a:rPr lang="en-US"/>
              <a:t>. p. 183</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Five Features of Effective Formative Assessment</a:t>
            </a:r>
            <a:endParaRPr/>
          </a:p>
          <a:p>
            <a:pPr indent="-317500" lvl="0" marL="457200" rtl="0" algn="l">
              <a:spcBef>
                <a:spcPts val="560"/>
              </a:spcBef>
              <a:spcAft>
                <a:spcPts val="0"/>
              </a:spcAft>
              <a:buClr>
                <a:schemeClr val="dk1"/>
              </a:buClr>
              <a:buSzPts val="1400"/>
              <a:buChar char="●"/>
            </a:pPr>
            <a:r>
              <a:rPr lang="en-US"/>
              <a:t>Ensuring that students know what they are meant to be learning.</a:t>
            </a:r>
            <a:endParaRPr/>
          </a:p>
          <a:p>
            <a:pPr indent="-317500" lvl="0" marL="457200" rtl="0" algn="l">
              <a:spcBef>
                <a:spcPts val="0"/>
              </a:spcBef>
              <a:spcAft>
                <a:spcPts val="0"/>
              </a:spcAft>
              <a:buClr>
                <a:schemeClr val="dk1"/>
              </a:buClr>
              <a:buSzPts val="1400"/>
              <a:buChar char="●"/>
            </a:pPr>
            <a:r>
              <a:rPr lang="en-US"/>
              <a:t>Finding out what students have learned</a:t>
            </a:r>
            <a:endParaRPr/>
          </a:p>
          <a:p>
            <a:pPr indent="-317500" lvl="0" marL="457200" rtl="0" algn="l">
              <a:spcBef>
                <a:spcPts val="0"/>
              </a:spcBef>
              <a:spcAft>
                <a:spcPts val="0"/>
              </a:spcAft>
              <a:buClr>
                <a:schemeClr val="dk1"/>
              </a:buClr>
              <a:buSzPts val="1400"/>
              <a:buChar char="●"/>
            </a:pPr>
            <a:r>
              <a:rPr lang="en-US"/>
              <a:t>Providing feedback that improves student learning</a:t>
            </a:r>
            <a:endParaRPr/>
          </a:p>
          <a:p>
            <a:pPr indent="-317500" lvl="0" marL="457200" rtl="0" algn="l">
              <a:spcBef>
                <a:spcPts val="0"/>
              </a:spcBef>
              <a:spcAft>
                <a:spcPts val="0"/>
              </a:spcAft>
              <a:buClr>
                <a:schemeClr val="dk1"/>
              </a:buClr>
              <a:buSzPts val="1400"/>
              <a:buChar char="●"/>
            </a:pPr>
            <a:r>
              <a:rPr lang="en-US"/>
              <a:t>Having students help each other learn</a:t>
            </a:r>
            <a:endParaRPr/>
          </a:p>
          <a:p>
            <a:pPr indent="-317500" lvl="0" marL="457200" rtl="0" algn="l">
              <a:spcBef>
                <a:spcPts val="0"/>
              </a:spcBef>
              <a:spcAft>
                <a:spcPts val="0"/>
              </a:spcAft>
              <a:buClr>
                <a:schemeClr val="dk1"/>
              </a:buClr>
              <a:buSzPts val="1400"/>
              <a:buChar char="●"/>
            </a:pPr>
            <a:r>
              <a:rPr lang="en-US"/>
              <a:t>Developing students’ ability to monitor and assess their own learning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2800"/>
              <a:buFont typeface="Arial"/>
              <a:buNone/>
            </a:pPr>
            <a:r>
              <a:t/>
            </a:r>
            <a:endParaRPr/>
          </a:p>
          <a:p>
            <a:pPr indent="0" lvl="0" marL="0" rtl="0" algn="l">
              <a:spcBef>
                <a:spcPts val="0"/>
              </a:spcBef>
              <a:spcAft>
                <a:spcPts val="0"/>
              </a:spcAft>
              <a:buNone/>
            </a:pPr>
            <a:r>
              <a:t/>
            </a:r>
            <a:endParaRPr/>
          </a:p>
        </p:txBody>
      </p:sp>
      <p:sp>
        <p:nvSpPr>
          <p:cNvPr id="689" name="Google Shape;689;g6ee55b4d56_0_53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6ef260e886_0_3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6ef260e886_0_3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7e1ff8bccd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7e1ff8bccd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6ee55b4d56_0_53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When progress monitoring at Tier 1, there are typically two measures used: mastery measures and curriculum-based measurement. Both measures assess skills aligned with the curriculum, skills are assessed frequently, and the assessment results assist in instructional planning.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 high school: Can use a read aloud task, a reading maze task, a mathematics probe (e.g., computation, estimation, algebra) and written expression. Source: https://rti4success.org/sites/default/files/HSTII_Progress_Monitoring_Webinar_5-12-10.pdf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01" name="Google Shape;701;g6ee55b4d56_0_53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g6ee55b4d56_0_53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6ee55b4d56_0_53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6ee55b4d56_0_53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Partnering has come up throughout this module on Ensuring Student Success, as a method for increasing Opportunities to Respond, as a tool for Formative Assessment, and now as a tool for scaffolding.</a:t>
            </a:r>
            <a:endParaRPr/>
          </a:p>
          <a:p>
            <a:pPr indent="0" lvl="0" marL="0" rtl="0" algn="l">
              <a:spcBef>
                <a:spcPts val="0"/>
              </a:spcBef>
              <a:spcAft>
                <a:spcPts val="0"/>
              </a:spcAft>
              <a:buClr>
                <a:schemeClr val="dk1"/>
              </a:buClr>
              <a:buSzPts val="1100"/>
              <a:buFont typeface="Arial"/>
              <a:buNone/>
            </a:pPr>
            <a:r>
              <a:rPr lang="en-US"/>
              <a:t>Let’s look at this study from a group at the University of Minnesota to expand on a couple of points about this Effective Practice.</a:t>
            </a:r>
            <a:endParaRPr/>
          </a:p>
          <a:p>
            <a:pPr indent="0" lvl="0" marL="0" rtl="0" algn="l">
              <a:spcBef>
                <a:spcPts val="0"/>
              </a:spcBef>
              <a:spcAft>
                <a:spcPts val="0"/>
              </a:spcAft>
              <a:buClr>
                <a:schemeClr val="dk1"/>
              </a:buClr>
              <a:buSzPts val="1100"/>
              <a:buFont typeface="Arial"/>
              <a:buNone/>
            </a:pPr>
            <a:r>
              <a:rPr lang="en-US"/>
              <a:t>There is a high Hattie’s Effect size for Partner Reading. Effect size applies to ALL students.  Partner Reading does not only benefit weaker students;  the stronger member of the partnership also benefits from this practice.  </a:t>
            </a:r>
            <a:endParaRPr/>
          </a:p>
          <a:p>
            <a:pPr indent="0" lvl="0" marL="0" rtl="0" algn="l">
              <a:spcBef>
                <a:spcPts val="0"/>
              </a:spcBef>
              <a:spcAft>
                <a:spcPts val="0"/>
              </a:spcAft>
              <a:buClr>
                <a:schemeClr val="dk1"/>
              </a:buClr>
              <a:buSzPts val="1100"/>
              <a:buFont typeface="Arial"/>
              <a:buNone/>
            </a:pPr>
            <a:r>
              <a:rPr lang="en-US"/>
              <a:t>In this study in selected third grade classrooms, the Oral Reading Fluency score in the first column shows there are more than half the students are not meeting the fall benchmark. </a:t>
            </a:r>
            <a:endParaRPr/>
          </a:p>
          <a:p>
            <a:pPr indent="0" lvl="0" marL="0" rtl="0" algn="l">
              <a:spcBef>
                <a:spcPts val="0"/>
              </a:spcBef>
              <a:spcAft>
                <a:spcPts val="0"/>
              </a:spcAft>
              <a:buClr>
                <a:schemeClr val="dk1"/>
              </a:buClr>
              <a:buSzPts val="1100"/>
              <a:buFont typeface="Arial"/>
              <a:buNone/>
            </a:pPr>
            <a:r>
              <a:rPr lang="en-US"/>
              <a:t>Then, partner reading was implemented for all students and all students made growth. </a:t>
            </a:r>
            <a:endParaRPr/>
          </a:p>
          <a:p>
            <a:pPr indent="0" lvl="0" marL="0" rtl="0" algn="l">
              <a:spcBef>
                <a:spcPts val="0"/>
              </a:spcBef>
              <a:spcAft>
                <a:spcPts val="0"/>
              </a:spcAft>
              <a:buNone/>
            </a:pPr>
            <a:r>
              <a:t/>
            </a:r>
            <a:endParaRPr/>
          </a:p>
        </p:txBody>
      </p:sp>
      <p:sp>
        <p:nvSpPr>
          <p:cNvPr id="717" name="Google Shape;717;g6ee55b4d56_0_53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6ee55b4d56_0_53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Clr>
                <a:schemeClr val="dk1"/>
              </a:buClr>
              <a:buSzPts val="1100"/>
              <a:buFont typeface="Arial"/>
              <a:buNone/>
            </a:pPr>
            <a:r>
              <a:rPr lang="en-US"/>
              <a:t>An example of a student monitoring his/her progress.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30" name="Google Shape;730;g6ee55b4d56_0_53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g6ee55b4d56_0_54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Clr>
                <a:schemeClr val="dk1"/>
              </a:buClr>
              <a:buSzPts val="1100"/>
              <a:buFont typeface="Arial"/>
              <a:buNone/>
            </a:pPr>
            <a:r>
              <a:rPr lang="en-US"/>
              <a:t>An example of a student monitoring his/her progress.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8" name="Google Shape;738;g6ee55b4d56_0_54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6ee55b4d56_0_54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In a cohesive system, ideally the progress monitoring data should be linked to other types of data and data collection in the school. For example if the school does universal screening(benchmarking) it is very nice if those same measures can be used for progress monitoring.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46" name="Google Shape;746;g6ee55b4d56_0_54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6ee55b4d56_0_54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54" name="Google Shape;754;g6ee55b4d56_0_54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g6ef260e886_0_7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g6ef260e886_0_7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g6ee55b4d56_0_54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g6ee55b4d56_0_54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6ef260e886_0_4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g6ef260e886_0_4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6ee55b4d56_0_54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g6ee55b4d56_0_54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6ee55b4d56_0_23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
        <p:nvSpPr>
          <p:cNvPr id="778" name="Google Shape;778;g6ee55b4d56_0_2340:notes"/>
          <p:cNvSpPr txBox="1"/>
          <p:nvPr/>
        </p:nvSpPr>
        <p:spPr>
          <a:xfrm>
            <a:off x="3884613" y="8685213"/>
            <a:ext cx="2971800" cy="457200"/>
          </a:xfrm>
          <a:prstGeom prst="rect">
            <a:avLst/>
          </a:prstGeom>
          <a:noFill/>
          <a:ln>
            <a:noFill/>
          </a:ln>
        </p:spPr>
        <p:txBody>
          <a:bodyPr anchorCtr="0" anchor="b" bIns="45750" lIns="91525" spcFirstLastPara="1" rIns="91525" wrap="square" tIns="457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779" name="Google Shape;779;g6ee55b4d56_0_23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80" name="Google Shape;780;g6ee55b4d56_0_2340: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All of the fidelity documents used in VTSS start with the most important piece of implementation, and that is the establishment of an effective leadership team with membership that represents the division. As you can see, this team has some very clear roles and responsibilities.  </a:t>
            </a:r>
            <a:endParaRPr/>
          </a:p>
          <a:p>
            <a:pPr indent="0" lvl="0" marL="0" rtl="0" algn="l">
              <a:lnSpc>
                <a:spcPct val="100000"/>
              </a:lnSpc>
              <a:spcBef>
                <a:spcPts val="0"/>
              </a:spcBef>
              <a:spcAft>
                <a:spcPts val="0"/>
              </a:spcAft>
              <a:buSzPts val="1400"/>
              <a:buNone/>
            </a:pPr>
            <a:r>
              <a:rPr lang="en-US"/>
              <a:t>(fly)  One of the first activities is to examine the existing data, practices, and systems that have led to the “current reality.”  </a:t>
            </a:r>
            <a:endParaRPr/>
          </a:p>
          <a:p>
            <a:pPr indent="0" lvl="0" marL="0" rtl="0" algn="l">
              <a:lnSpc>
                <a:spcPct val="100000"/>
              </a:lnSpc>
              <a:spcBef>
                <a:spcPts val="0"/>
              </a:spcBef>
              <a:spcAft>
                <a:spcPts val="0"/>
              </a:spcAft>
              <a:buSzPts val="1400"/>
              <a:buNone/>
            </a:pPr>
            <a:r>
              <a:rPr lang="en-US"/>
              <a:t>(fly)  We then move to looking at our universal measures and other data, and it may be necessary to take a step backwards and do an assessment map to determine what can be eliminated or possibly added.  </a:t>
            </a:r>
            <a:endParaRPr/>
          </a:p>
          <a:p>
            <a:pPr indent="0" lvl="0" marL="0" rtl="0" algn="l">
              <a:lnSpc>
                <a:spcPct val="100000"/>
              </a:lnSpc>
              <a:spcBef>
                <a:spcPts val="0"/>
              </a:spcBef>
              <a:spcAft>
                <a:spcPts val="0"/>
              </a:spcAft>
              <a:buSzPts val="1400"/>
              <a:buNone/>
            </a:pPr>
            <a:r>
              <a:rPr lang="en-US"/>
              <a:t>(fly) All these activities allow us to then clearly define our tiers so that there is clarity around what we mean by tiers of support.  </a:t>
            </a:r>
            <a:endParaRPr/>
          </a:p>
          <a:p>
            <a:pPr indent="0" lvl="0" marL="0" rtl="0" algn="l">
              <a:lnSpc>
                <a:spcPct val="100000"/>
              </a:lnSpc>
              <a:spcBef>
                <a:spcPts val="0"/>
              </a:spcBef>
              <a:spcAft>
                <a:spcPts val="0"/>
              </a:spcAft>
              <a:buSzPts val="1400"/>
              <a:buNone/>
            </a:pPr>
            <a:r>
              <a:rPr lang="en-US"/>
              <a:t>(fly) Now, within those tiers, we have the evidence based practices that will assist us in accomplishing goals for students, and this continuum of supports, or the “tools in our toolbox” will help us make the proper instructional matches in all areas.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g6f498a287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Possible risk factors for secondary students. </a:t>
            </a:r>
            <a:endParaRPr/>
          </a:p>
        </p:txBody>
      </p:sp>
      <p:sp>
        <p:nvSpPr>
          <p:cNvPr id="802" name="Google Shape;802;g6f498a287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6f498a287c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g6f498a287c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Google Shape;817;g6ee55b4d56_0_54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18" name="Google Shape;818;g6ee55b4d56_0_54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g6ee55b4d56_0_54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g6ee55b4d56_0_54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g6ee55b4d56_0_54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t>Ask: When considering other data sources, how might you use these data for developing Tier definitions (e.g., attendance, academic performance in specific performance).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Consider large numbers of students that end up qualifying for Tier 2 supports. Is this a Tier 1 issue?</a:t>
            </a:r>
            <a:endParaRPr/>
          </a:p>
          <a:p>
            <a:pPr indent="0" lvl="0" marL="0" rtl="0" algn="l">
              <a:spcBef>
                <a:spcPts val="56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56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32" name="Google Shape;832;g6ee55b4d56_0_54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Google Shape;838;g6f498a287c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Make sure we talk about </a:t>
            </a:r>
            <a:r>
              <a:rPr lang="en-US"/>
              <a:t>resources</a:t>
            </a:r>
            <a:r>
              <a:rPr lang="en-US"/>
              <a:t> and magnitude of the risk factors when considering supports for students (and staff). </a:t>
            </a:r>
            <a:endParaRPr/>
          </a:p>
        </p:txBody>
      </p:sp>
      <p:sp>
        <p:nvSpPr>
          <p:cNvPr id="839" name="Google Shape;839;g6f498a287c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g6ee55b4d56_0_54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49" name="Google Shape;849;g6ee55b4d56_0_54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6ee55b4d56_0_55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55" name="Google Shape;855;g6ee55b4d56_0_55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6ee55b4d56_0_52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6ee55b4d56_0_5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6ee55b4d56_0_55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62" name="Google Shape;862;g6ee55b4d56_0_55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g6ee55b4d56_0_55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g6ee55b4d56_0_55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6ee55b4d56_0_56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g6ee55b4d56_0_56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Google Shape;879;g6f498a287c_0_2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g6f498a287c_0_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g6ee55b4d56_0_55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g6ee55b4d56_0_55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0" name="Shape 890"/>
        <p:cNvGrpSpPr/>
        <p:nvPr/>
      </p:nvGrpSpPr>
      <p:grpSpPr>
        <a:xfrm>
          <a:off x="0" y="0"/>
          <a:ext cx="0" cy="0"/>
          <a:chOff x="0" y="0"/>
          <a:chExt cx="0" cy="0"/>
        </a:xfrm>
      </p:grpSpPr>
      <p:sp>
        <p:nvSpPr>
          <p:cNvPr id="891" name="Google Shape;891;g6ef260e886_0_8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g6ef260e886_0_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Google Shape;897;g6ee55b4d56_0_55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g6ee55b4d56_0_55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g6ee55b4d56_0_55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we finish up our sessions for the year, you may want to hold on to the matrix that you have used to indicate your level of implementation.  Ay you could use this, as well as your action plans , to look forward to your meetings for the following few months to set some topics for action and/or discussion</a:t>
            </a:r>
            <a:endParaRPr/>
          </a:p>
        </p:txBody>
      </p:sp>
      <p:sp>
        <p:nvSpPr>
          <p:cNvPr id="904" name="Google Shape;904;g6ee55b4d56_0_55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6ee55b4d56_0_55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g6ee55b4d56_0_55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4" name="Shape 914"/>
        <p:cNvGrpSpPr/>
        <p:nvPr/>
      </p:nvGrpSpPr>
      <p:grpSpPr>
        <a:xfrm>
          <a:off x="0" y="0"/>
          <a:ext cx="0" cy="0"/>
          <a:chOff x="0" y="0"/>
          <a:chExt cx="0" cy="0"/>
        </a:xfrm>
      </p:grpSpPr>
      <p:sp>
        <p:nvSpPr>
          <p:cNvPr id="915" name="Google Shape;915;g6ee55b4d56_0_56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g6ee55b4d56_0_56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g6ee55b4d56_0_57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6ee55b4d56_0_57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0" name="Shape 920"/>
        <p:cNvGrpSpPr/>
        <p:nvPr/>
      </p:nvGrpSpPr>
      <p:grpSpPr>
        <a:xfrm>
          <a:off x="0" y="0"/>
          <a:ext cx="0" cy="0"/>
          <a:chOff x="0" y="0"/>
          <a:chExt cx="0" cy="0"/>
        </a:xfrm>
      </p:grpSpPr>
      <p:sp>
        <p:nvSpPr>
          <p:cNvPr id="921" name="Google Shape;921;g6f498a287c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6f498a287c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Provide examples for the participants to consider prior to recording their answer.</a:t>
            </a:r>
            <a:endParaRPr/>
          </a:p>
          <a:p>
            <a:pPr indent="0" lvl="0" marL="0" rtl="0" algn="l">
              <a:spcBef>
                <a:spcPts val="0"/>
              </a:spcBef>
              <a:spcAft>
                <a:spcPts val="0"/>
              </a:spcAft>
              <a:buNone/>
            </a:pPr>
            <a:r>
              <a:rPr lang="en-US"/>
              <a:t>Jot down some fidelity monitoring tools that you are aware of.  Share with a partner, discuss as a table</a:t>
            </a:r>
            <a:endParaRPr/>
          </a:p>
        </p:txBody>
      </p:sp>
      <p:sp>
        <p:nvSpPr>
          <p:cNvPr id="923" name="Google Shape;923;g6f498a287c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7" name="Shape 927"/>
        <p:cNvGrpSpPr/>
        <p:nvPr/>
      </p:nvGrpSpPr>
      <p:grpSpPr>
        <a:xfrm>
          <a:off x="0" y="0"/>
          <a:ext cx="0" cy="0"/>
          <a:chOff x="0" y="0"/>
          <a:chExt cx="0" cy="0"/>
        </a:xfrm>
      </p:grpSpPr>
      <p:sp>
        <p:nvSpPr>
          <p:cNvPr id="928" name="Google Shape;928;g6efafa446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Check your own documents.  Are groups meeting for the correct number of times and length?  Are group sizes staying within guidelines?</a:t>
            </a:r>
            <a:endParaRPr/>
          </a:p>
        </p:txBody>
      </p:sp>
      <p:sp>
        <p:nvSpPr>
          <p:cNvPr id="929" name="Google Shape;929;g6efafa446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Google Shape;935;g7e058dc899_2_186: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00000"/>
              </a:lnSpc>
              <a:spcBef>
                <a:spcPts val="0"/>
              </a:spcBef>
              <a:spcAft>
                <a:spcPts val="0"/>
              </a:spcAft>
              <a:buClr>
                <a:schemeClr val="dk1"/>
              </a:buClr>
              <a:buSzPts val="1400"/>
              <a:buFont typeface="Calibri"/>
              <a:buNone/>
            </a:pPr>
            <a:r>
              <a:rPr lang="en-US"/>
              <a:t>How are meetings being monitored.  Is it possible to monitor in person, or is it done through reviewing of documents?</a:t>
            </a:r>
            <a:endParaRPr/>
          </a:p>
          <a:p>
            <a:pPr indent="0" lvl="0" marL="0" rtl="0" algn="l">
              <a:lnSpc>
                <a:spcPct val="100000"/>
              </a:lnSpc>
              <a:spcBef>
                <a:spcPts val="0"/>
              </a:spcBef>
              <a:spcAft>
                <a:spcPts val="0"/>
              </a:spcAft>
              <a:buClr>
                <a:schemeClr val="dk1"/>
              </a:buClr>
              <a:buSzPts val="1400"/>
              <a:buFont typeface="Calibri"/>
              <a:buNone/>
            </a:pPr>
            <a:r>
              <a:rPr lang="en-US"/>
              <a:t>Is attendance regular?  Are teams following up?</a:t>
            </a:r>
            <a:endParaRPr/>
          </a:p>
        </p:txBody>
      </p:sp>
      <p:sp>
        <p:nvSpPr>
          <p:cNvPr id="936" name="Google Shape;936;g7e058dc899_2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6f498a287c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Is a problem solving process being followed?  Not every problem needs to be addressed by using this tool completely, but are all teams familiar with the steps and questions to ask in approaching a problem</a:t>
            </a:r>
            <a:endParaRPr/>
          </a:p>
          <a:p>
            <a:pPr indent="0" lvl="0" marL="0" rtl="0" algn="l">
              <a:spcBef>
                <a:spcPts val="0"/>
              </a:spcBef>
              <a:spcAft>
                <a:spcPts val="0"/>
              </a:spcAft>
              <a:buNone/>
            </a:pPr>
            <a:r>
              <a:t/>
            </a:r>
            <a:endParaRPr/>
          </a:p>
        </p:txBody>
      </p:sp>
      <p:sp>
        <p:nvSpPr>
          <p:cNvPr id="943" name="Google Shape;943;g6f498a287c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Google Shape;948;g6ee55b4d56_0_24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We're talking about two general categories of fidelity….fidelity of use of EBPs, in other words, are we seeing the practices being used in classrooms. And secondly, fidelity to the implementation of the practices.  For example, if we call for 90 minutes of math instruction per day in a 6</a:t>
            </a:r>
            <a:r>
              <a:rPr baseline="30000" lang="en-US"/>
              <a:t>th</a:t>
            </a:r>
            <a:r>
              <a:rPr lang="en-US"/>
              <a:t> grade classroom, is that what is happening?</a:t>
            </a:r>
            <a:endParaRPr/>
          </a:p>
          <a:p>
            <a:pPr indent="0" lvl="0" marL="0" rtl="0" algn="l">
              <a:lnSpc>
                <a:spcPct val="100000"/>
              </a:lnSpc>
              <a:spcBef>
                <a:spcPts val="0"/>
              </a:spcBef>
              <a:spcAft>
                <a:spcPts val="0"/>
              </a:spcAft>
              <a:buSzPts val="1400"/>
              <a:buNone/>
            </a:pPr>
            <a:r>
              <a:rPr lang="en-US"/>
              <a:t>Also remember, some packaged programs have their own fidelity tools, which can be useful.  They will describe components of the program and how it should be taught.  The idea is to be able to answer the question,  “Are we doing it the way we said we were going to do it?”</a:t>
            </a:r>
            <a:endParaRPr/>
          </a:p>
          <a:p>
            <a:pPr indent="0" lvl="0" marL="0" rtl="0" algn="l">
              <a:lnSpc>
                <a:spcPct val="115000"/>
              </a:lnSpc>
              <a:spcBef>
                <a:spcPts val="0"/>
              </a:spcBef>
              <a:spcAft>
                <a:spcPts val="0"/>
              </a:spcAft>
              <a:buClr>
                <a:schemeClr val="dk1"/>
              </a:buClr>
              <a:buSzPts val="1100"/>
              <a:buFont typeface="Arial"/>
              <a:buNone/>
            </a:pPr>
            <a:r>
              <a:rPr lang="en-US"/>
              <a:t>Don’t forget the fidelity of assessments.  As PALS assessments are given over multiple years, it’s easy to imagine that the fidelity to the directions might get lost.  What to do about that?</a:t>
            </a:r>
            <a:endParaRPr/>
          </a:p>
          <a:p>
            <a:pPr indent="0" lvl="0" marL="0" rtl="0" algn="l">
              <a:lnSpc>
                <a:spcPct val="100000"/>
              </a:lnSpc>
              <a:spcBef>
                <a:spcPts val="0"/>
              </a:spcBef>
              <a:spcAft>
                <a:spcPts val="0"/>
              </a:spcAft>
              <a:buSzPts val="1400"/>
              <a:buNone/>
            </a:pPr>
            <a:r>
              <a:t/>
            </a:r>
            <a:endParaRPr/>
          </a:p>
        </p:txBody>
      </p:sp>
      <p:sp>
        <p:nvSpPr>
          <p:cNvPr id="949" name="Google Shape;949;g6ee55b4d56_0_24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Google Shape;957;g6ee55b4d56_0_56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talked about Warren Count’s development of their Tier 1 checklist.  This is their finished product and it’s in your resources folder</a:t>
            </a:r>
            <a:endParaRPr/>
          </a:p>
          <a:p>
            <a:pPr indent="0" lvl="0" marL="0" rtl="0" algn="l">
              <a:spcBef>
                <a:spcPts val="0"/>
              </a:spcBef>
              <a:spcAft>
                <a:spcPts val="0"/>
              </a:spcAft>
              <a:buNone/>
            </a:pPr>
            <a:r>
              <a:rPr lang="en-US"/>
              <a:t>Share how school divisions and administrators are using checklists in their schools (e.g., Danville, Warren, Sandy’s administrator example).</a:t>
            </a:r>
            <a:endParaRPr/>
          </a:p>
        </p:txBody>
      </p:sp>
      <p:sp>
        <p:nvSpPr>
          <p:cNvPr id="958" name="Google Shape;958;g6ee55b4d56_0_56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Google Shape;963;g6f498a287c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Video of Lisa Rudacille Cue up Lisa’s slide to 2.42</a:t>
            </a:r>
            <a:endParaRPr/>
          </a:p>
          <a:p>
            <a:pPr indent="0" lvl="0" marL="0" rtl="0" algn="l">
              <a:spcBef>
                <a:spcPts val="0"/>
              </a:spcBef>
              <a:spcAft>
                <a:spcPts val="0"/>
              </a:spcAft>
              <a:buNone/>
            </a:pPr>
            <a:r>
              <a:t/>
            </a:r>
            <a:endParaRPr/>
          </a:p>
        </p:txBody>
      </p:sp>
      <p:sp>
        <p:nvSpPr>
          <p:cNvPr id="964" name="Google Shape;964;g6f498a287c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g6ee55b4d56_0_56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walkthoughs are completed, the data is immediately entered on google sheets for analysis.  They are also share with the teacher.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we add a circle around  7-9 from the left?  Those bars refer to the following items on the checklist:</a:t>
            </a:r>
            <a:endParaRPr/>
          </a:p>
          <a:p>
            <a:pPr indent="0" lvl="0" marL="0" rtl="0" algn="l">
              <a:spcBef>
                <a:spcPts val="0"/>
              </a:spcBef>
              <a:spcAft>
                <a:spcPts val="0"/>
              </a:spcAft>
              <a:buNone/>
            </a:pPr>
            <a:r>
              <a:rPr lang="en-US"/>
              <a:t>Real time data is collected</a:t>
            </a:r>
            <a:endParaRPr/>
          </a:p>
          <a:p>
            <a:pPr indent="0" lvl="0" marL="0" rtl="0" algn="l">
              <a:spcBef>
                <a:spcPts val="0"/>
              </a:spcBef>
              <a:spcAft>
                <a:spcPts val="0"/>
              </a:spcAft>
              <a:buNone/>
            </a:pPr>
            <a:r>
              <a:rPr lang="en-US"/>
              <a:t>Real time data is used to guide instruction</a:t>
            </a:r>
            <a:endParaRPr/>
          </a:p>
          <a:p>
            <a:pPr indent="0" lvl="0" marL="0" rtl="0" algn="l">
              <a:spcBef>
                <a:spcPts val="0"/>
              </a:spcBef>
              <a:spcAft>
                <a:spcPts val="0"/>
              </a:spcAft>
              <a:buNone/>
            </a:pPr>
            <a:r>
              <a:rPr lang="en-US"/>
              <a:t>Teacher uses practices that involve all students in responding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important not to be overwhelmed by looking at so many practices at once.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9" name="Google Shape;969;g6ee55b4d56_0_56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3" name="Shape 973"/>
        <p:cNvGrpSpPr/>
        <p:nvPr/>
      </p:nvGrpSpPr>
      <p:grpSpPr>
        <a:xfrm>
          <a:off x="0" y="0"/>
          <a:ext cx="0" cy="0"/>
          <a:chOff x="0" y="0"/>
          <a:chExt cx="0" cy="0"/>
        </a:xfrm>
      </p:grpSpPr>
      <p:sp>
        <p:nvSpPr>
          <p:cNvPr id="974" name="Google Shape;974;g6ee55b4d56_0_56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often wise to narrow the focus to from 1-3 practices.  Considering the data from the last slide, a division might decide to focus on Formative Assessment or Opportunities to Respond.  They might take steps to </a:t>
            </a:r>
            <a:endParaRPr/>
          </a:p>
          <a:p>
            <a:pPr indent="0" lvl="0" marL="0" rtl="0" algn="l">
              <a:spcBef>
                <a:spcPts val="0"/>
              </a:spcBef>
              <a:spcAft>
                <a:spcPts val="0"/>
              </a:spcAft>
              <a:buNone/>
            </a:pPr>
            <a:r>
              <a:rPr lang="en-US"/>
              <a:t>Review expectations (perhaps using modules from ECS).  Encourage peer observations using a short tool.  Allow teachers to reflect and support one another.  </a:t>
            </a:r>
            <a:endParaRPr/>
          </a:p>
          <a:p>
            <a:pPr indent="0" lvl="0" marL="0" rtl="0" algn="l">
              <a:spcBef>
                <a:spcPts val="0"/>
              </a:spcBef>
              <a:spcAft>
                <a:spcPts val="0"/>
              </a:spcAft>
              <a:buNone/>
            </a:pPr>
            <a:r>
              <a:rPr lang="en-US"/>
              <a:t>This one-practice observation tool is an example from the Effective Classroom Systems PD.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Share the process Warren county uses to focus on three instructional practices during a school year.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75" name="Google Shape;975;g6ee55b4d56_0_56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9" name="Shape 979"/>
        <p:cNvGrpSpPr/>
        <p:nvPr/>
      </p:nvGrpSpPr>
      <p:grpSpPr>
        <a:xfrm>
          <a:off x="0" y="0"/>
          <a:ext cx="0" cy="0"/>
          <a:chOff x="0" y="0"/>
          <a:chExt cx="0" cy="0"/>
        </a:xfrm>
      </p:grpSpPr>
      <p:sp>
        <p:nvSpPr>
          <p:cNvPr id="980" name="Google Shape;980;g6ee55b4d56_0_56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1" name="Google Shape;981;g6ee55b4d56_0_56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6ee55b4d56_0_52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6ee55b4d56_0_5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6" name="Shape 986"/>
        <p:cNvGrpSpPr/>
        <p:nvPr/>
      </p:nvGrpSpPr>
      <p:grpSpPr>
        <a:xfrm>
          <a:off x="0" y="0"/>
          <a:ext cx="0" cy="0"/>
          <a:chOff x="0" y="0"/>
          <a:chExt cx="0" cy="0"/>
        </a:xfrm>
      </p:grpSpPr>
      <p:sp>
        <p:nvSpPr>
          <p:cNvPr id="987" name="Google Shape;987;g6ee55b4d56_0_56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8" name="Google Shape;988;g6ee55b4d56_0_56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g6ee55b4d56_0_56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5" name="Google Shape;995;g6ee55b4d56_0_56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g6ee55b4d56_0_56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g6ee55b4d56_0_56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Google Shape;1006;g6efafa4466_2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way to monitor the ATFI from the division level is to create a spreadsheet for each feature.  Schools can enter action plans in their column.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Danville example</a:t>
            </a:r>
            <a:endParaRPr/>
          </a:p>
        </p:txBody>
      </p:sp>
      <p:sp>
        <p:nvSpPr>
          <p:cNvPr id="1007" name="Google Shape;1007;g6efafa4466_2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g6ee55b4d56_0_56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g6ee55b4d56_0_56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Google Shape;1019;g6ee55b4d56_0_56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g6ee55b4d56_0_56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4" name="Shape 1024"/>
        <p:cNvGrpSpPr/>
        <p:nvPr/>
      </p:nvGrpSpPr>
      <p:grpSpPr>
        <a:xfrm>
          <a:off x="0" y="0"/>
          <a:ext cx="0" cy="0"/>
          <a:chOff x="0" y="0"/>
          <a:chExt cx="0" cy="0"/>
        </a:xfrm>
      </p:grpSpPr>
      <p:sp>
        <p:nvSpPr>
          <p:cNvPr id="1025" name="Google Shape;1025;g6ee55b4d56_0_56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g6ee55b4d56_0_56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g6ef260e886_0_8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g6ef260e886_0_8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6" name="Shape 1036"/>
        <p:cNvGrpSpPr/>
        <p:nvPr/>
      </p:nvGrpSpPr>
      <p:grpSpPr>
        <a:xfrm>
          <a:off x="0" y="0"/>
          <a:ext cx="0" cy="0"/>
          <a:chOff x="0" y="0"/>
          <a:chExt cx="0" cy="0"/>
        </a:xfrm>
      </p:grpSpPr>
      <p:sp>
        <p:nvSpPr>
          <p:cNvPr id="1037" name="Google Shape;1037;g6ee55b4d56_0_56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g6ee55b4d56_0_56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Google Shape;1043;g6ee55b4d56_0_56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g6ee55b4d56_0_56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6ef260e886_0_7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6ef260e886_0_7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Google Shape;1050;g6ee55b4d56_0_57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g6ee55b4d56_0_57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5" name="Shape 1055"/>
        <p:cNvGrpSpPr/>
        <p:nvPr/>
      </p:nvGrpSpPr>
      <p:grpSpPr>
        <a:xfrm>
          <a:off x="0" y="0"/>
          <a:ext cx="0" cy="0"/>
          <a:chOff x="0" y="0"/>
          <a:chExt cx="0" cy="0"/>
        </a:xfrm>
      </p:grpSpPr>
      <p:sp>
        <p:nvSpPr>
          <p:cNvPr id="1056" name="Google Shape;1056;g6ee55b4d56_0_57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We introduced these documents in the December session. </a:t>
            </a:r>
            <a:endParaRPr/>
          </a:p>
        </p:txBody>
      </p:sp>
      <p:sp>
        <p:nvSpPr>
          <p:cNvPr id="1057" name="Google Shape;1057;g6ee55b4d56_0_57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1" name="Shape 1061"/>
        <p:cNvGrpSpPr/>
        <p:nvPr/>
      </p:nvGrpSpPr>
      <p:grpSpPr>
        <a:xfrm>
          <a:off x="0" y="0"/>
          <a:ext cx="0" cy="0"/>
          <a:chOff x="0" y="0"/>
          <a:chExt cx="0" cy="0"/>
        </a:xfrm>
      </p:grpSpPr>
      <p:sp>
        <p:nvSpPr>
          <p:cNvPr id="1062" name="Google Shape;1062;g6ee55b4d56_0_57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 name="Google Shape;1063;g6ee55b4d56_0_57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7" name="Shape 1067"/>
        <p:cNvGrpSpPr/>
        <p:nvPr/>
      </p:nvGrpSpPr>
      <p:grpSpPr>
        <a:xfrm>
          <a:off x="0" y="0"/>
          <a:ext cx="0" cy="0"/>
          <a:chOff x="0" y="0"/>
          <a:chExt cx="0" cy="0"/>
        </a:xfrm>
      </p:grpSpPr>
      <p:sp>
        <p:nvSpPr>
          <p:cNvPr id="1068" name="Google Shape;1068;g6ee55b4d56_0_57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g6ee55b4d56_0_57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3" name="Shape 1073"/>
        <p:cNvGrpSpPr/>
        <p:nvPr/>
      </p:nvGrpSpPr>
      <p:grpSpPr>
        <a:xfrm>
          <a:off x="0" y="0"/>
          <a:ext cx="0" cy="0"/>
          <a:chOff x="0" y="0"/>
          <a:chExt cx="0" cy="0"/>
        </a:xfrm>
      </p:grpSpPr>
      <p:sp>
        <p:nvSpPr>
          <p:cNvPr id="1074" name="Google Shape;1074;g6ee55b4d56_0_57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g6ee55b4d56_0_57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9" name="Shape 1079"/>
        <p:cNvGrpSpPr/>
        <p:nvPr/>
      </p:nvGrpSpPr>
      <p:grpSpPr>
        <a:xfrm>
          <a:off x="0" y="0"/>
          <a:ext cx="0" cy="0"/>
          <a:chOff x="0" y="0"/>
          <a:chExt cx="0" cy="0"/>
        </a:xfrm>
      </p:grpSpPr>
      <p:sp>
        <p:nvSpPr>
          <p:cNvPr id="1080" name="Google Shape;1080;g6ee55b4d56_0_57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g6ee55b4d56_0_5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5" name="Shape 1085"/>
        <p:cNvGrpSpPr/>
        <p:nvPr/>
      </p:nvGrpSpPr>
      <p:grpSpPr>
        <a:xfrm>
          <a:off x="0" y="0"/>
          <a:ext cx="0" cy="0"/>
          <a:chOff x="0" y="0"/>
          <a:chExt cx="0" cy="0"/>
        </a:xfrm>
      </p:grpSpPr>
      <p:sp>
        <p:nvSpPr>
          <p:cNvPr id="1086" name="Google Shape;1086;g6ee55b4d56_0_57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 name="Google Shape;1087;g6ee55b4d56_0_57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Google Shape;1092;g6ee55b4d56_0_57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g6ee55b4d56_0_57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8" name="Shape 1098"/>
        <p:cNvGrpSpPr/>
        <p:nvPr/>
      </p:nvGrpSpPr>
      <p:grpSpPr>
        <a:xfrm>
          <a:off x="0" y="0"/>
          <a:ext cx="0" cy="0"/>
          <a:chOff x="0" y="0"/>
          <a:chExt cx="0" cy="0"/>
        </a:xfrm>
      </p:grpSpPr>
      <p:sp>
        <p:nvSpPr>
          <p:cNvPr id="1099" name="Google Shape;1099;g6ee55b4d56_0_26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This visual illustrates the support (e.g., professional development, coaching) provided at all levels of the cascade. </a:t>
            </a:r>
            <a:endParaRPr/>
          </a:p>
          <a:p>
            <a:pPr indent="0" lvl="0" marL="0" rtl="0" algn="l">
              <a:spcBef>
                <a:spcPts val="0"/>
              </a:spcBef>
              <a:spcAft>
                <a:spcPts val="0"/>
              </a:spcAft>
              <a:buNone/>
            </a:pPr>
            <a:r>
              <a:t/>
            </a:r>
            <a:endParaRPr/>
          </a:p>
        </p:txBody>
      </p:sp>
      <p:sp>
        <p:nvSpPr>
          <p:cNvPr id="1100" name="Google Shape;1100;g6ee55b4d56_0_26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7" name="Shape 1127"/>
        <p:cNvGrpSpPr/>
        <p:nvPr/>
      </p:nvGrpSpPr>
      <p:grpSpPr>
        <a:xfrm>
          <a:off x="0" y="0"/>
          <a:ext cx="0" cy="0"/>
          <a:chOff x="0" y="0"/>
          <a:chExt cx="0" cy="0"/>
        </a:xfrm>
      </p:grpSpPr>
      <p:sp>
        <p:nvSpPr>
          <p:cNvPr id="1128" name="Google Shape;1128;g6ee55b4d56_0_57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9" name="Google Shape;1129;g6ee55b4d56_0_57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g6ee55b4d56_0_52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6ee55b4d56_0_52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4" name="Shape 1134"/>
        <p:cNvGrpSpPr/>
        <p:nvPr/>
      </p:nvGrpSpPr>
      <p:grpSpPr>
        <a:xfrm>
          <a:off x="0" y="0"/>
          <a:ext cx="0" cy="0"/>
          <a:chOff x="0" y="0"/>
          <a:chExt cx="0" cy="0"/>
        </a:xfrm>
      </p:grpSpPr>
      <p:sp>
        <p:nvSpPr>
          <p:cNvPr id="1135" name="Google Shape;1135;g6ee55b4d56_0_57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g6ee55b4d56_0_57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0" name="Shape 1140"/>
        <p:cNvGrpSpPr/>
        <p:nvPr/>
      </p:nvGrpSpPr>
      <p:grpSpPr>
        <a:xfrm>
          <a:off x="0" y="0"/>
          <a:ext cx="0" cy="0"/>
          <a:chOff x="0" y="0"/>
          <a:chExt cx="0" cy="0"/>
        </a:xfrm>
      </p:grpSpPr>
      <p:sp>
        <p:nvSpPr>
          <p:cNvPr id="1141" name="Google Shape;1141;g6ee55b4d56_0_57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2" name="Google Shape;1142;g6ee55b4d56_0_57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6" name="Shape 1146"/>
        <p:cNvGrpSpPr/>
        <p:nvPr/>
      </p:nvGrpSpPr>
      <p:grpSpPr>
        <a:xfrm>
          <a:off x="0" y="0"/>
          <a:ext cx="0" cy="0"/>
          <a:chOff x="0" y="0"/>
          <a:chExt cx="0" cy="0"/>
        </a:xfrm>
      </p:grpSpPr>
      <p:sp>
        <p:nvSpPr>
          <p:cNvPr id="1147" name="Google Shape;1147;g6ee55b4d56_0_57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g6ee55b4d56_0_5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2" name="Shape 1152"/>
        <p:cNvGrpSpPr/>
        <p:nvPr/>
      </p:nvGrpSpPr>
      <p:grpSpPr>
        <a:xfrm>
          <a:off x="0" y="0"/>
          <a:ext cx="0" cy="0"/>
          <a:chOff x="0" y="0"/>
          <a:chExt cx="0" cy="0"/>
        </a:xfrm>
      </p:grpSpPr>
      <p:sp>
        <p:nvSpPr>
          <p:cNvPr id="1153" name="Google Shape;1153;g6ff70ccffc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6ff70ccffc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g6ff70ccffc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9" name="Shape 1159"/>
        <p:cNvGrpSpPr/>
        <p:nvPr/>
      </p:nvGrpSpPr>
      <p:grpSpPr>
        <a:xfrm>
          <a:off x="0" y="0"/>
          <a:ext cx="0" cy="0"/>
          <a:chOff x="0" y="0"/>
          <a:chExt cx="0" cy="0"/>
        </a:xfrm>
      </p:grpSpPr>
      <p:sp>
        <p:nvSpPr>
          <p:cNvPr id="1160" name="Google Shape;1160;g6f498a287c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6f498a287c_0_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Networking questions</a:t>
            </a:r>
            <a:endParaRPr/>
          </a:p>
        </p:txBody>
      </p:sp>
      <p:sp>
        <p:nvSpPr>
          <p:cNvPr id="1162" name="Google Shape;1162;g6f498a287c_0_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5" name="Shape 1165"/>
        <p:cNvGrpSpPr/>
        <p:nvPr/>
      </p:nvGrpSpPr>
      <p:grpSpPr>
        <a:xfrm>
          <a:off x="0" y="0"/>
          <a:ext cx="0" cy="0"/>
          <a:chOff x="0" y="0"/>
          <a:chExt cx="0" cy="0"/>
        </a:xfrm>
      </p:grpSpPr>
      <p:sp>
        <p:nvSpPr>
          <p:cNvPr id="1166" name="Google Shape;1166;g6ee55b4d56_0_57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g6ee55b4d56_0_57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1" name="Shape 1171"/>
        <p:cNvGrpSpPr/>
        <p:nvPr/>
      </p:nvGrpSpPr>
      <p:grpSpPr>
        <a:xfrm>
          <a:off x="0" y="0"/>
          <a:ext cx="0" cy="0"/>
          <a:chOff x="0" y="0"/>
          <a:chExt cx="0" cy="0"/>
        </a:xfrm>
      </p:grpSpPr>
      <p:sp>
        <p:nvSpPr>
          <p:cNvPr id="1172" name="Google Shape;1172;g6ee55b4d56_0_57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g6ee55b4d56_0_57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g6ee55b4d56_0_52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6ee55b4d56_0_5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g"/><Relationship Id="rId3"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jpg"/><Relationship Id="rId3"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g"/><Relationship Id="rId3"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jpg"/><Relationship Id="rId3"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g"/><Relationship Id="rId3"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g"/><Relationship Id="rId3"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g"/><Relationship Id="rId3"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3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jpg"/><Relationship Id="rId3"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g"/><Relationship Id="rId3"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descr="Decorative Image of Smiling kids" id="16" name="Google Shape;16;p2"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7" name="Google Shape;17;p2"/>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85" name="Shape 85"/>
        <p:cNvGrpSpPr/>
        <p:nvPr/>
      </p:nvGrpSpPr>
      <p:grpSpPr>
        <a:xfrm>
          <a:off x="0" y="0"/>
          <a:ext cx="0" cy="0"/>
          <a:chOff x="0" y="0"/>
          <a:chExt cx="0" cy="0"/>
        </a:xfrm>
      </p:grpSpPr>
      <p:sp>
        <p:nvSpPr>
          <p:cNvPr id="86" name="Google Shape;86;p11"/>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457201"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8" name="Google Shape;8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91" name="Google Shape;91;p11" title="Decorative image"/>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id="92" name="Google Shape;92;p11"/>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3" name="Shape 93"/>
        <p:cNvGrpSpPr/>
        <p:nvPr/>
      </p:nvGrpSpPr>
      <p:grpSpPr>
        <a:xfrm>
          <a:off x="0" y="0"/>
          <a:ext cx="0" cy="0"/>
          <a:chOff x="0" y="0"/>
          <a:chExt cx="0" cy="0"/>
        </a:xfrm>
      </p:grpSpPr>
      <p:sp>
        <p:nvSpPr>
          <p:cNvPr id="94" name="Google Shape;94;p12"/>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6" name="Google Shape;96;p12"/>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7" name="Google Shape;9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100" name="Google Shape;100;p12"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101" name="Google Shape;101;p12"/>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2" name="Shape 102"/>
        <p:cNvGrpSpPr/>
        <p:nvPr/>
      </p:nvGrpSpPr>
      <p:grpSpPr>
        <a:xfrm>
          <a:off x="0" y="0"/>
          <a:ext cx="0" cy="0"/>
          <a:chOff x="0" y="0"/>
          <a:chExt cx="0" cy="0"/>
        </a:xfrm>
      </p:grpSpPr>
      <p:sp>
        <p:nvSpPr>
          <p:cNvPr id="103" name="Google Shape;103;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5" name="Google Shape;10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109" name="Google Shape;109;p13" title="Decorative image"/>
          <p:cNvPicPr preferRelativeResize="0"/>
          <p:nvPr/>
        </p:nvPicPr>
        <p:blipFill rotWithShape="1">
          <a:blip r:embed="rId2">
            <a:alphaModFix/>
          </a:blip>
          <a:srcRect b="0" l="0" r="0" t="0"/>
          <a:stretch/>
        </p:blipFill>
        <p:spPr>
          <a:xfrm>
            <a:off x="-1" y="0"/>
            <a:ext cx="9144001" cy="2214563"/>
          </a:xfrm>
          <a:prstGeom prst="rect">
            <a:avLst/>
          </a:prstGeom>
          <a:noFill/>
          <a:ln>
            <a:noFill/>
          </a:ln>
          <a:effectLst>
            <a:reflection blurRad="0" dir="0" dist="0" endA="300" endPos="35000" fadeDir="5400000" kx="0" rotWithShape="0" algn="bl" stA="52000" stPos="0" sy="-100000" ky="0"/>
          </a:effectLst>
        </p:spPr>
      </p:pic>
      <p:pic>
        <p:nvPicPr>
          <p:cNvPr id="110" name="Google Shape;110;p13"/>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111" name="Shape 111"/>
        <p:cNvGrpSpPr/>
        <p:nvPr/>
      </p:nvGrpSpPr>
      <p:grpSpPr>
        <a:xfrm>
          <a:off x="0" y="0"/>
          <a:ext cx="0" cy="0"/>
          <a:chOff x="0" y="0"/>
          <a:chExt cx="0" cy="0"/>
        </a:xfrm>
      </p:grpSpPr>
      <p:sp>
        <p:nvSpPr>
          <p:cNvPr id="112" name="Google Shape;11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4" name="Google Shape;11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118" name="Google Shape;118;p14"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19" name="Google Shape;119;p14"/>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120" name="Shape 120"/>
        <p:cNvGrpSpPr/>
        <p:nvPr/>
      </p:nvGrpSpPr>
      <p:grpSpPr>
        <a:xfrm>
          <a:off x="0" y="0"/>
          <a:ext cx="0" cy="0"/>
          <a:chOff x="0" y="0"/>
          <a:chExt cx="0" cy="0"/>
        </a:xfrm>
      </p:grpSpPr>
      <p:sp>
        <p:nvSpPr>
          <p:cNvPr id="121" name="Google Shape;121;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3" name="Google Shape;12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127" name="Google Shape;127;p15"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28" name="Google Shape;128;p15"/>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129" name="Shape 129"/>
        <p:cNvGrpSpPr/>
        <p:nvPr/>
      </p:nvGrpSpPr>
      <p:grpSpPr>
        <a:xfrm>
          <a:off x="0" y="0"/>
          <a:ext cx="0" cy="0"/>
          <a:chOff x="0" y="0"/>
          <a:chExt cx="0" cy="0"/>
        </a:xfrm>
      </p:grpSpPr>
      <p:sp>
        <p:nvSpPr>
          <p:cNvPr id="130" name="Google Shape;130;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32" name="Google Shape;13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136" name="Google Shape;136;p16"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137" name="Google Shape;137;p16"/>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8" name="Shape 138"/>
        <p:cNvGrpSpPr/>
        <p:nvPr/>
      </p:nvGrpSpPr>
      <p:grpSpPr>
        <a:xfrm>
          <a:off x="0" y="0"/>
          <a:ext cx="0" cy="0"/>
          <a:chOff x="0" y="0"/>
          <a:chExt cx="0" cy="0"/>
        </a:xfrm>
      </p:grpSpPr>
      <p:sp>
        <p:nvSpPr>
          <p:cNvPr id="139" name="Google Shape;139;p17"/>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1" name="Google Shape;141;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2" name="Google Shape;142;p17"/>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3" name="Google Shape;143;p17"/>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4" name="Google Shape;14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17"/>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48" name="Google Shape;148;p17"/>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149" name="Google Shape;149;p17"/>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18"/>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5" name="Google Shape;155;p18"/>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156" name="Shape 156"/>
        <p:cNvGrpSpPr/>
        <p:nvPr/>
      </p:nvGrpSpPr>
      <p:grpSpPr>
        <a:xfrm>
          <a:off x="0" y="0"/>
          <a:ext cx="0" cy="0"/>
          <a:chOff x="0" y="0"/>
          <a:chExt cx="0" cy="0"/>
        </a:xfrm>
      </p:grpSpPr>
      <p:sp>
        <p:nvSpPr>
          <p:cNvPr id="157" name="Google Shape;15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0" name="Google Shape;160;p19"/>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161" name="Shape 161"/>
        <p:cNvGrpSpPr/>
        <p:nvPr/>
      </p:nvGrpSpPr>
      <p:grpSpPr>
        <a:xfrm>
          <a:off x="0" y="0"/>
          <a:ext cx="0" cy="0"/>
          <a:chOff x="0" y="0"/>
          <a:chExt cx="0" cy="0"/>
        </a:xfrm>
      </p:grpSpPr>
      <p:sp>
        <p:nvSpPr>
          <p:cNvPr id="162" name="Google Shape;1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3" name="Shape 23"/>
        <p:cNvGrpSpPr/>
        <p:nvPr/>
      </p:nvGrpSpPr>
      <p:grpSpPr>
        <a:xfrm>
          <a:off x="0" y="0"/>
          <a:ext cx="0" cy="0"/>
          <a:chOff x="0" y="0"/>
          <a:chExt cx="0" cy="0"/>
        </a:xfrm>
      </p:grpSpPr>
      <p:pic>
        <p:nvPicPr>
          <p:cNvPr descr="Decorative image of kids smiling" id="24" name="Google Shape;24;p3"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25" name="Google Shape;25;p3"/>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 name="Google Shape;27;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3"/>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21"/>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1"/>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68" name="Google Shape;168;p21"/>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9" name="Google Shape;16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1"/>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173" name="Google Shape;173;p21"/>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p22"/>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2"/>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177" name="Google Shape;1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22"/>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81" name="Google Shape;181;p22"/>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182" name="Google Shape;182;p22"/>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3" name="Shape 183"/>
        <p:cNvGrpSpPr/>
        <p:nvPr/>
      </p:nvGrpSpPr>
      <p:grpSpPr>
        <a:xfrm>
          <a:off x="0" y="0"/>
          <a:ext cx="0" cy="0"/>
          <a:chOff x="0" y="0"/>
          <a:chExt cx="0" cy="0"/>
        </a:xfrm>
      </p:grpSpPr>
      <p:sp>
        <p:nvSpPr>
          <p:cNvPr id="184" name="Google Shape;18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2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2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6" name="Shape 196"/>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03" name="Shape 203"/>
        <p:cNvGrpSpPr/>
        <p:nvPr/>
      </p:nvGrpSpPr>
      <p:grpSpPr>
        <a:xfrm>
          <a:off x="0" y="0"/>
          <a:ext cx="0" cy="0"/>
          <a:chOff x="0" y="0"/>
          <a:chExt cx="0" cy="0"/>
        </a:xfrm>
      </p:grpSpPr>
      <p:pic>
        <p:nvPicPr>
          <p:cNvPr descr="Decorative image of kids smiling" id="204" name="Google Shape;204;p28"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205" name="Google Shape;205;p28"/>
          <p:cNvSpPr txBox="1"/>
          <p:nvPr>
            <p:ph type="ctrTitle"/>
          </p:nvPr>
        </p:nvSpPr>
        <p:spPr>
          <a:xfrm>
            <a:off x="953254" y="3671154"/>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8"/>
          <p:cNvSpPr txBox="1"/>
          <p:nvPr>
            <p:ph idx="1" type="subTitle"/>
          </p:nvPr>
        </p:nvSpPr>
        <p:spPr>
          <a:xfrm>
            <a:off x="1373109" y="52578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07" name="Google Shape;20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10" name="Google Shape;210;p28"/>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1" name="Shape 211"/>
        <p:cNvGrpSpPr/>
        <p:nvPr/>
      </p:nvGrpSpPr>
      <p:grpSpPr>
        <a:xfrm>
          <a:off x="0" y="0"/>
          <a:ext cx="0" cy="0"/>
          <a:chOff x="0" y="0"/>
          <a:chExt cx="0" cy="0"/>
        </a:xfrm>
      </p:grpSpPr>
      <p:sp>
        <p:nvSpPr>
          <p:cNvPr id="212" name="Google Shape;212;p29"/>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16" name="Google Shape;216;p29"/>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217" name="Shape 217"/>
        <p:cNvGrpSpPr/>
        <p:nvPr/>
      </p:nvGrpSpPr>
      <p:grpSpPr>
        <a:xfrm>
          <a:off x="0" y="0"/>
          <a:ext cx="0" cy="0"/>
          <a:chOff x="0" y="0"/>
          <a:chExt cx="0" cy="0"/>
        </a:xfrm>
      </p:grpSpPr>
      <p:sp>
        <p:nvSpPr>
          <p:cNvPr id="218" name="Google Shape;21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221" name="Shape 221"/>
        <p:cNvGrpSpPr/>
        <p:nvPr/>
      </p:nvGrpSpPr>
      <p:grpSpPr>
        <a:xfrm>
          <a:off x="0" y="0"/>
          <a:ext cx="0" cy="0"/>
          <a:chOff x="0" y="0"/>
          <a:chExt cx="0" cy="0"/>
        </a:xfrm>
      </p:grpSpPr>
      <p:sp>
        <p:nvSpPr>
          <p:cNvPr id="222" name="Google Shape;222;p31"/>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1"/>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24" name="Google Shape;22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227" name="Google Shape;227;p31"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228" name="Google Shape;228;p31"/>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229" name="Shape 229"/>
        <p:cNvGrpSpPr/>
        <p:nvPr/>
      </p:nvGrpSpPr>
      <p:grpSpPr>
        <a:xfrm>
          <a:off x="0" y="0"/>
          <a:ext cx="0" cy="0"/>
          <a:chOff x="0" y="0"/>
          <a:chExt cx="0" cy="0"/>
        </a:xfrm>
      </p:grpSpPr>
      <p:sp>
        <p:nvSpPr>
          <p:cNvPr id="230" name="Google Shape;230;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32" name="Google Shape;23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p3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236" name="Google Shape;236;p32"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237" name="Google Shape;237;p32"/>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31" name="Shape 31"/>
        <p:cNvGrpSpPr/>
        <p:nvPr/>
      </p:nvGrpSpPr>
      <p:grpSpPr>
        <a:xfrm>
          <a:off x="0" y="0"/>
          <a:ext cx="0" cy="0"/>
          <a:chOff x="0" y="0"/>
          <a:chExt cx="0" cy="0"/>
        </a:xfrm>
      </p:grpSpPr>
      <p:pic>
        <p:nvPicPr>
          <p:cNvPr descr="Decorative image of teenage students sitting around a table" id="32" name="Google Shape;32;p4"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33" name="Google Shape;33;p4"/>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 name="Google Shape;3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238" name="Shape 238"/>
        <p:cNvGrpSpPr/>
        <p:nvPr/>
      </p:nvGrpSpPr>
      <p:grpSpPr>
        <a:xfrm>
          <a:off x="0" y="0"/>
          <a:ext cx="0" cy="0"/>
          <a:chOff x="0" y="0"/>
          <a:chExt cx="0" cy="0"/>
        </a:xfrm>
      </p:grpSpPr>
      <p:sp>
        <p:nvSpPr>
          <p:cNvPr id="239" name="Google Shape;239;p33"/>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3"/>
          <p:cNvSpPr txBox="1"/>
          <p:nvPr>
            <p:ph idx="1" type="body"/>
          </p:nvPr>
        </p:nvSpPr>
        <p:spPr>
          <a:xfrm>
            <a:off x="457201"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1" name="Google Shape;2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244" name="Google Shape;244;p33" title="Decorative image"/>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id="245" name="Google Shape;245;p33"/>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46" name="Shape 246"/>
        <p:cNvGrpSpPr/>
        <p:nvPr/>
      </p:nvGrpSpPr>
      <p:grpSpPr>
        <a:xfrm>
          <a:off x="0" y="0"/>
          <a:ext cx="0" cy="0"/>
          <a:chOff x="0" y="0"/>
          <a:chExt cx="0" cy="0"/>
        </a:xfrm>
      </p:grpSpPr>
      <p:sp>
        <p:nvSpPr>
          <p:cNvPr id="247" name="Google Shape;247;p34"/>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34"/>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49" name="Google Shape;249;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50" name="Google Shape;250;p34"/>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51" name="Google Shape;251;p34"/>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52" name="Google Shape;25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34"/>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56" name="Google Shape;256;p34"/>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257" name="Google Shape;257;p34"/>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258" name="Shape 258"/>
        <p:cNvGrpSpPr/>
        <p:nvPr/>
      </p:nvGrpSpPr>
      <p:grpSpPr>
        <a:xfrm>
          <a:off x="0" y="0"/>
          <a:ext cx="0" cy="0"/>
          <a:chOff x="0" y="0"/>
          <a:chExt cx="0" cy="0"/>
        </a:xfrm>
      </p:grpSpPr>
      <p:sp>
        <p:nvSpPr>
          <p:cNvPr id="259" name="Google Shape;259;p35"/>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5"/>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61" name="Google Shape;26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264" name="Google Shape;264;p35"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265" name="Google Shape;265;p35"/>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6" name="Shape 266"/>
        <p:cNvGrpSpPr/>
        <p:nvPr/>
      </p:nvGrpSpPr>
      <p:grpSpPr>
        <a:xfrm>
          <a:off x="0" y="0"/>
          <a:ext cx="0" cy="0"/>
          <a:chOff x="0" y="0"/>
          <a:chExt cx="0" cy="0"/>
        </a:xfrm>
      </p:grpSpPr>
      <p:sp>
        <p:nvSpPr>
          <p:cNvPr id="267" name="Google Shape;267;p36"/>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8" name="Google Shape;26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36"/>
          <p:cNvSpPr txBox="1"/>
          <p:nvPr>
            <p:ph type="title"/>
          </p:nvPr>
        </p:nvSpPr>
        <p:spPr>
          <a:xfrm>
            <a:off x="228600" y="228600"/>
            <a:ext cx="8686799"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2" name="Google Shape;272;p36"/>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273" name="Shape 273"/>
        <p:cNvGrpSpPr/>
        <p:nvPr/>
      </p:nvGrpSpPr>
      <p:grpSpPr>
        <a:xfrm>
          <a:off x="0" y="0"/>
          <a:ext cx="0" cy="0"/>
          <a:chOff x="0" y="0"/>
          <a:chExt cx="0" cy="0"/>
        </a:xfrm>
      </p:grpSpPr>
      <p:pic>
        <p:nvPicPr>
          <p:cNvPr descr="Decorative image of teenage students sitting around a table" id="274" name="Google Shape;274;p37"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275" name="Google Shape;275;p37"/>
          <p:cNvSpPr txBox="1"/>
          <p:nvPr>
            <p:ph type="ctrTitle"/>
          </p:nvPr>
        </p:nvSpPr>
        <p:spPr>
          <a:xfrm>
            <a:off x="953254" y="3671154"/>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37"/>
          <p:cNvSpPr txBox="1"/>
          <p:nvPr>
            <p:ph idx="1" type="subTitle"/>
          </p:nvPr>
        </p:nvSpPr>
        <p:spPr>
          <a:xfrm>
            <a:off x="1373109" y="52578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77" name="Google Shape;27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80" name="Google Shape;280;p37"/>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281" name="Shape 281"/>
        <p:cNvGrpSpPr/>
        <p:nvPr/>
      </p:nvGrpSpPr>
      <p:grpSpPr>
        <a:xfrm>
          <a:off x="0" y="0"/>
          <a:ext cx="0" cy="0"/>
          <a:chOff x="0" y="0"/>
          <a:chExt cx="0" cy="0"/>
        </a:xfrm>
      </p:grpSpPr>
      <p:pic>
        <p:nvPicPr>
          <p:cNvPr descr="Decorative image of professionals around a computer" id="282" name="Google Shape;282;p38"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283" name="Google Shape;283;p38"/>
          <p:cNvSpPr txBox="1"/>
          <p:nvPr>
            <p:ph type="ctrTitle"/>
          </p:nvPr>
        </p:nvSpPr>
        <p:spPr>
          <a:xfrm>
            <a:off x="953254" y="3671154"/>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8"/>
          <p:cNvSpPr txBox="1"/>
          <p:nvPr>
            <p:ph idx="1" type="subTitle"/>
          </p:nvPr>
        </p:nvSpPr>
        <p:spPr>
          <a:xfrm>
            <a:off x="1373109" y="52578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5" name="Google Shape;28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88" name="Google Shape;288;p38"/>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289" name="Shape 289"/>
        <p:cNvGrpSpPr/>
        <p:nvPr/>
      </p:nvGrpSpPr>
      <p:grpSpPr>
        <a:xfrm>
          <a:off x="0" y="0"/>
          <a:ext cx="0" cy="0"/>
          <a:chOff x="0" y="0"/>
          <a:chExt cx="0" cy="0"/>
        </a:xfrm>
      </p:grpSpPr>
      <p:pic>
        <p:nvPicPr>
          <p:cNvPr descr="Decorative image of smiling professionals" id="290" name="Google Shape;290;p39"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291" name="Google Shape;291;p39"/>
          <p:cNvSpPr txBox="1"/>
          <p:nvPr>
            <p:ph type="ctrTitle"/>
          </p:nvPr>
        </p:nvSpPr>
        <p:spPr>
          <a:xfrm>
            <a:off x="953254" y="3671154"/>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39"/>
          <p:cNvSpPr txBox="1"/>
          <p:nvPr>
            <p:ph idx="1" type="subTitle"/>
          </p:nvPr>
        </p:nvSpPr>
        <p:spPr>
          <a:xfrm>
            <a:off x="1373109" y="52578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93" name="Google Shape;293;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96" name="Google Shape;296;p39"/>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297" name="Shape 297"/>
        <p:cNvGrpSpPr/>
        <p:nvPr/>
      </p:nvGrpSpPr>
      <p:grpSpPr>
        <a:xfrm>
          <a:off x="0" y="0"/>
          <a:ext cx="0" cy="0"/>
          <a:chOff x="0" y="0"/>
          <a:chExt cx="0" cy="0"/>
        </a:xfrm>
      </p:grpSpPr>
      <p:sp>
        <p:nvSpPr>
          <p:cNvPr id="298" name="Google Shape;298;p40"/>
          <p:cNvSpPr txBox="1"/>
          <p:nvPr>
            <p:ph type="ctrTitle"/>
          </p:nvPr>
        </p:nvSpPr>
        <p:spPr>
          <a:xfrm>
            <a:off x="928464" y="1600200"/>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40"/>
          <p:cNvSpPr txBox="1"/>
          <p:nvPr>
            <p:ph idx="1" type="subTitle"/>
          </p:nvPr>
        </p:nvSpPr>
        <p:spPr>
          <a:xfrm>
            <a:off x="1348319" y="34290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00" name="Google Shape;300;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03" name="Google Shape;303;p40"/>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4" name="Shape 304"/>
        <p:cNvGrpSpPr/>
        <p:nvPr/>
      </p:nvGrpSpPr>
      <p:grpSpPr>
        <a:xfrm>
          <a:off x="0" y="0"/>
          <a:ext cx="0" cy="0"/>
          <a:chOff x="0" y="0"/>
          <a:chExt cx="0" cy="0"/>
        </a:xfrm>
      </p:grpSpPr>
      <p:sp>
        <p:nvSpPr>
          <p:cNvPr id="305" name="Google Shape;305;p41"/>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41"/>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7" name="Google Shape;307;p41"/>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8" name="Google Shape;30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311" name="Google Shape;311;p41"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312" name="Google Shape;312;p41"/>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3" name="Shape 313"/>
        <p:cNvGrpSpPr/>
        <p:nvPr/>
      </p:nvGrpSpPr>
      <p:grpSpPr>
        <a:xfrm>
          <a:off x="0" y="0"/>
          <a:ext cx="0" cy="0"/>
          <a:chOff x="0" y="0"/>
          <a:chExt cx="0" cy="0"/>
        </a:xfrm>
      </p:grpSpPr>
      <p:sp>
        <p:nvSpPr>
          <p:cNvPr id="314" name="Google Shape;314;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6" name="Google Shape;316;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19" name="Google Shape;319;p4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320" name="Google Shape;320;p42" title="Decorative image"/>
          <p:cNvPicPr preferRelativeResize="0"/>
          <p:nvPr/>
        </p:nvPicPr>
        <p:blipFill rotWithShape="1">
          <a:blip r:embed="rId2">
            <a:alphaModFix/>
          </a:blip>
          <a:srcRect b="0" l="0" r="0" t="0"/>
          <a:stretch/>
        </p:blipFill>
        <p:spPr>
          <a:xfrm>
            <a:off x="-1" y="0"/>
            <a:ext cx="9144001" cy="2214563"/>
          </a:xfrm>
          <a:prstGeom prst="rect">
            <a:avLst/>
          </a:prstGeom>
          <a:noFill/>
          <a:ln>
            <a:noFill/>
          </a:ln>
          <a:effectLst>
            <a:reflection blurRad="0" dir="0" dist="0" endA="300" endPos="35000" fadeDir="5400000" kx="0" rotWithShape="0" algn="bl" stA="52000" stPos="0" sy="-100000" ky="0"/>
          </a:effectLst>
        </p:spPr>
      </p:pic>
      <p:pic>
        <p:nvPicPr>
          <p:cNvPr id="321" name="Google Shape;321;p42"/>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39" name="Shape 39"/>
        <p:cNvGrpSpPr/>
        <p:nvPr/>
      </p:nvGrpSpPr>
      <p:grpSpPr>
        <a:xfrm>
          <a:off x="0" y="0"/>
          <a:ext cx="0" cy="0"/>
          <a:chOff x="0" y="0"/>
          <a:chExt cx="0" cy="0"/>
        </a:xfrm>
      </p:grpSpPr>
      <p:pic>
        <p:nvPicPr>
          <p:cNvPr descr="Decorative image of professionals around a computer" id="40" name="Google Shape;40;p5"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41" name="Google Shape;41;p5"/>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3" name="Google Shape;4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322" name="Shape 322"/>
        <p:cNvGrpSpPr/>
        <p:nvPr/>
      </p:nvGrpSpPr>
      <p:grpSpPr>
        <a:xfrm>
          <a:off x="0" y="0"/>
          <a:ext cx="0" cy="0"/>
          <a:chOff x="0" y="0"/>
          <a:chExt cx="0" cy="0"/>
        </a:xfrm>
      </p:grpSpPr>
      <p:sp>
        <p:nvSpPr>
          <p:cNvPr id="323" name="Google Shape;323;p4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4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25" name="Google Shape;32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28" name="Google Shape;328;p4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329" name="Google Shape;329;p43"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330" name="Google Shape;330;p43"/>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331" name="Shape 331"/>
        <p:cNvGrpSpPr/>
        <p:nvPr/>
      </p:nvGrpSpPr>
      <p:grpSpPr>
        <a:xfrm>
          <a:off x="0" y="0"/>
          <a:ext cx="0" cy="0"/>
          <a:chOff x="0" y="0"/>
          <a:chExt cx="0" cy="0"/>
        </a:xfrm>
      </p:grpSpPr>
      <p:sp>
        <p:nvSpPr>
          <p:cNvPr id="332" name="Google Shape;332;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4" name="Google Shape;33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4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338" name="Google Shape;338;p44"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339" name="Google Shape;339;p44"/>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340" name="Shape 340"/>
        <p:cNvGrpSpPr/>
        <p:nvPr/>
      </p:nvGrpSpPr>
      <p:grpSpPr>
        <a:xfrm>
          <a:off x="0" y="0"/>
          <a:ext cx="0" cy="0"/>
          <a:chOff x="0" y="0"/>
          <a:chExt cx="0" cy="0"/>
        </a:xfrm>
      </p:grpSpPr>
      <p:sp>
        <p:nvSpPr>
          <p:cNvPr id="341" name="Google Shape;34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44" name="Google Shape;344;p45"/>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5" name="Shape 345"/>
        <p:cNvGrpSpPr/>
        <p:nvPr/>
      </p:nvGrpSpPr>
      <p:grpSpPr>
        <a:xfrm>
          <a:off x="0" y="0"/>
          <a:ext cx="0" cy="0"/>
          <a:chOff x="0" y="0"/>
          <a:chExt cx="0" cy="0"/>
        </a:xfrm>
      </p:grpSpPr>
      <p:sp>
        <p:nvSpPr>
          <p:cNvPr id="346" name="Google Shape;346;p46"/>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46"/>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48" name="Google Shape;348;p46"/>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49" name="Google Shape;349;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52" name="Google Shape;352;p46"/>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353" name="Google Shape;353;p46"/>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54" name="Shape 354"/>
        <p:cNvGrpSpPr/>
        <p:nvPr/>
      </p:nvGrpSpPr>
      <p:grpSpPr>
        <a:xfrm>
          <a:off x="0" y="0"/>
          <a:ext cx="0" cy="0"/>
          <a:chOff x="0" y="0"/>
          <a:chExt cx="0" cy="0"/>
        </a:xfrm>
      </p:grpSpPr>
      <p:sp>
        <p:nvSpPr>
          <p:cNvPr id="355" name="Google Shape;355;p47"/>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47"/>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357" name="Google Shape;357;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60" name="Google Shape;360;p47"/>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1" name="Google Shape;361;p47"/>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id="362" name="Google Shape;362;p47"/>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63" name="Shape 363"/>
        <p:cNvGrpSpPr/>
        <p:nvPr/>
      </p:nvGrpSpPr>
      <p:grpSpPr>
        <a:xfrm>
          <a:off x="0" y="0"/>
          <a:ext cx="0" cy="0"/>
          <a:chOff x="0" y="0"/>
          <a:chExt cx="0" cy="0"/>
        </a:xfrm>
      </p:grpSpPr>
      <p:pic>
        <p:nvPicPr>
          <p:cNvPr descr="Decorative Image of Smiling kids" id="364" name="Google Shape;364;p48"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365" name="Google Shape;365;p48"/>
          <p:cNvSpPr txBox="1"/>
          <p:nvPr>
            <p:ph type="ctrTitle"/>
          </p:nvPr>
        </p:nvSpPr>
        <p:spPr>
          <a:xfrm>
            <a:off x="953254" y="3671154"/>
            <a:ext cx="7240509" cy="1470025"/>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48"/>
          <p:cNvSpPr txBox="1"/>
          <p:nvPr>
            <p:ph idx="1" type="subTitle"/>
          </p:nvPr>
        </p:nvSpPr>
        <p:spPr>
          <a:xfrm>
            <a:off x="1373109" y="5257800"/>
            <a:ext cx="6400800" cy="914400"/>
          </a:xfrm>
          <a:prstGeom prst="rect">
            <a:avLst/>
          </a:prstGeom>
          <a:solidFill>
            <a:schemeClr val="lt1">
              <a:alpha val="67450"/>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67" name="Google Shape;367;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70" name="Google Shape;370;p48"/>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71" name="Shape 371"/>
        <p:cNvGrpSpPr/>
        <p:nvPr/>
      </p:nvGrpSpPr>
      <p:grpSpPr>
        <a:xfrm>
          <a:off x="0" y="0"/>
          <a:ext cx="0" cy="0"/>
          <a:chOff x="0" y="0"/>
          <a:chExt cx="0" cy="0"/>
        </a:xfrm>
      </p:grpSpPr>
      <p:sp>
        <p:nvSpPr>
          <p:cNvPr id="372" name="Google Shape;372;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4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4" name="Google Shape;374;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77" name="Shape 377"/>
        <p:cNvGrpSpPr/>
        <p:nvPr/>
      </p:nvGrpSpPr>
      <p:grpSpPr>
        <a:xfrm>
          <a:off x="0" y="0"/>
          <a:ext cx="0" cy="0"/>
          <a:chOff x="0" y="0"/>
          <a:chExt cx="0" cy="0"/>
        </a:xfrm>
      </p:grpSpPr>
      <p:sp>
        <p:nvSpPr>
          <p:cNvPr id="378" name="Google Shape;378;p5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5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0" name="Google Shape;380;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9" name="Shape 389"/>
        <p:cNvGrpSpPr/>
        <p:nvPr/>
      </p:nvGrpSpPr>
      <p:grpSpPr>
        <a:xfrm>
          <a:off x="0" y="0"/>
          <a:ext cx="0" cy="0"/>
          <a:chOff x="0" y="0"/>
          <a:chExt cx="0" cy="0"/>
        </a:xfrm>
      </p:grpSpPr>
      <p:sp>
        <p:nvSpPr>
          <p:cNvPr id="390" name="Google Shape;390;p52"/>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1" name="Google Shape;391;p52"/>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2" name="Google Shape;392;p5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3" name="Google Shape;393;p52"/>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4" name="Google Shape;394;p52"/>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5" name="Google Shape;39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8" name="Google Shape;398;p52"/>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99" name="Google Shape;399;p52"/>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400" name="Google Shape;400;p52"/>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01" name="Shape 401"/>
        <p:cNvGrpSpPr/>
        <p:nvPr/>
      </p:nvGrpSpPr>
      <p:grpSpPr>
        <a:xfrm>
          <a:off x="0" y="0"/>
          <a:ext cx="0" cy="0"/>
          <a:chOff x="0" y="0"/>
          <a:chExt cx="0" cy="0"/>
        </a:xfrm>
      </p:grpSpPr>
      <p:sp>
        <p:nvSpPr>
          <p:cNvPr id="402" name="Google Shape;402;p53"/>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3" name="Google Shape;403;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6" name="Google Shape;406;p53"/>
          <p:cNvSpPr txBox="1"/>
          <p:nvPr>
            <p:ph type="title"/>
          </p:nvPr>
        </p:nvSpPr>
        <p:spPr>
          <a:xfrm>
            <a:off x="228600" y="228600"/>
            <a:ext cx="8686799"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7" name="Google Shape;407;p53"/>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47" name="Shape 47"/>
        <p:cNvGrpSpPr/>
        <p:nvPr/>
      </p:nvGrpSpPr>
      <p:grpSpPr>
        <a:xfrm>
          <a:off x="0" y="0"/>
          <a:ext cx="0" cy="0"/>
          <a:chOff x="0" y="0"/>
          <a:chExt cx="0" cy="0"/>
        </a:xfrm>
      </p:grpSpPr>
      <p:pic>
        <p:nvPicPr>
          <p:cNvPr descr="Decorative image of smiling professionals" id="48" name="Google Shape;48;p6"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49" name="Google Shape;49;p6"/>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1" name="Google Shape;5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08" name="Shape 408"/>
        <p:cNvGrpSpPr/>
        <p:nvPr/>
      </p:nvGrpSpPr>
      <p:grpSpPr>
        <a:xfrm>
          <a:off x="0" y="0"/>
          <a:ext cx="0" cy="0"/>
          <a:chOff x="0" y="0"/>
          <a:chExt cx="0" cy="0"/>
        </a:xfrm>
      </p:grpSpPr>
      <p:pic>
        <p:nvPicPr>
          <p:cNvPr descr="Decorative Image of Smiling kids" id="409" name="Google Shape;409;p54"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410" name="Google Shape;410;p54"/>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1" name="Google Shape;411;p54"/>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12" name="Google Shape;412;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15" name="Google Shape;415;p54"/>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416" name="Shape 416"/>
        <p:cNvGrpSpPr/>
        <p:nvPr/>
      </p:nvGrpSpPr>
      <p:grpSpPr>
        <a:xfrm>
          <a:off x="0" y="0"/>
          <a:ext cx="0" cy="0"/>
          <a:chOff x="0" y="0"/>
          <a:chExt cx="0" cy="0"/>
        </a:xfrm>
      </p:grpSpPr>
      <p:pic>
        <p:nvPicPr>
          <p:cNvPr descr="Decorative image of kids smiling" id="417" name="Google Shape;417;p55"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418" name="Google Shape;418;p55"/>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9" name="Google Shape;419;p55"/>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20" name="Google Shape;420;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23" name="Google Shape;423;p55"/>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424" name="Shape 424"/>
        <p:cNvGrpSpPr/>
        <p:nvPr/>
      </p:nvGrpSpPr>
      <p:grpSpPr>
        <a:xfrm>
          <a:off x="0" y="0"/>
          <a:ext cx="0" cy="0"/>
          <a:chOff x="0" y="0"/>
          <a:chExt cx="0" cy="0"/>
        </a:xfrm>
      </p:grpSpPr>
      <p:pic>
        <p:nvPicPr>
          <p:cNvPr descr="Decorative image of teenage students sitting around a table" id="425" name="Google Shape;425;p56"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426" name="Google Shape;426;p56"/>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7" name="Google Shape;427;p56"/>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28" name="Google Shape;428;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31" name="Google Shape;431;p56"/>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432" name="Shape 432"/>
        <p:cNvGrpSpPr/>
        <p:nvPr/>
      </p:nvGrpSpPr>
      <p:grpSpPr>
        <a:xfrm>
          <a:off x="0" y="0"/>
          <a:ext cx="0" cy="0"/>
          <a:chOff x="0" y="0"/>
          <a:chExt cx="0" cy="0"/>
        </a:xfrm>
      </p:grpSpPr>
      <p:pic>
        <p:nvPicPr>
          <p:cNvPr descr="Decorative image of professionals around a computer" id="433" name="Google Shape;433;p57"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434" name="Google Shape;434;p57"/>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57"/>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36" name="Google Shape;436;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39" name="Google Shape;439;p57"/>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440" name="Shape 440"/>
        <p:cNvGrpSpPr/>
        <p:nvPr/>
      </p:nvGrpSpPr>
      <p:grpSpPr>
        <a:xfrm>
          <a:off x="0" y="0"/>
          <a:ext cx="0" cy="0"/>
          <a:chOff x="0" y="0"/>
          <a:chExt cx="0" cy="0"/>
        </a:xfrm>
      </p:grpSpPr>
      <p:pic>
        <p:nvPicPr>
          <p:cNvPr descr="Decorative image of smiling professionals" id="441" name="Google Shape;441;p58"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442" name="Google Shape;442;p58"/>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58"/>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44" name="Google Shape;444;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47" name="Google Shape;447;p58"/>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448" name="Shape 448"/>
        <p:cNvGrpSpPr/>
        <p:nvPr/>
      </p:nvGrpSpPr>
      <p:grpSpPr>
        <a:xfrm>
          <a:off x="0" y="0"/>
          <a:ext cx="0" cy="0"/>
          <a:chOff x="0" y="0"/>
          <a:chExt cx="0" cy="0"/>
        </a:xfrm>
      </p:grpSpPr>
      <p:sp>
        <p:nvSpPr>
          <p:cNvPr id="449" name="Google Shape;449;p59"/>
          <p:cNvSpPr txBox="1"/>
          <p:nvPr>
            <p:ph type="ctrTitle"/>
          </p:nvPr>
        </p:nvSpPr>
        <p:spPr>
          <a:xfrm>
            <a:off x="928464" y="1600200"/>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59"/>
          <p:cNvSpPr txBox="1"/>
          <p:nvPr>
            <p:ph idx="1" type="subTitle"/>
          </p:nvPr>
        </p:nvSpPr>
        <p:spPr>
          <a:xfrm>
            <a:off x="1348319" y="34290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51" name="Google Shape;45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54" name="Google Shape;454;p59"/>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455" name="Shape 455"/>
        <p:cNvGrpSpPr/>
        <p:nvPr/>
      </p:nvGrpSpPr>
      <p:grpSpPr>
        <a:xfrm>
          <a:off x="0" y="0"/>
          <a:ext cx="0" cy="0"/>
          <a:chOff x="0" y="0"/>
          <a:chExt cx="0" cy="0"/>
        </a:xfrm>
      </p:grpSpPr>
      <p:sp>
        <p:nvSpPr>
          <p:cNvPr id="456" name="Google Shape;456;p60"/>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60"/>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8" name="Google Shape;458;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461" name="Google Shape;461;p60"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462" name="Google Shape;462;p60"/>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463" name="Shape 463"/>
        <p:cNvGrpSpPr/>
        <p:nvPr/>
      </p:nvGrpSpPr>
      <p:grpSpPr>
        <a:xfrm>
          <a:off x="0" y="0"/>
          <a:ext cx="0" cy="0"/>
          <a:chOff x="0" y="0"/>
          <a:chExt cx="0" cy="0"/>
        </a:xfrm>
      </p:grpSpPr>
      <p:sp>
        <p:nvSpPr>
          <p:cNvPr id="464" name="Google Shape;464;p61"/>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61"/>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6" name="Google Shape;46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469" name="Google Shape;469;p61"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470" name="Google Shape;470;p61"/>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471" name="Shape 471"/>
        <p:cNvGrpSpPr/>
        <p:nvPr/>
      </p:nvGrpSpPr>
      <p:grpSpPr>
        <a:xfrm>
          <a:off x="0" y="0"/>
          <a:ext cx="0" cy="0"/>
          <a:chOff x="0" y="0"/>
          <a:chExt cx="0" cy="0"/>
        </a:xfrm>
      </p:grpSpPr>
      <p:sp>
        <p:nvSpPr>
          <p:cNvPr id="472" name="Google Shape;472;p62"/>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62"/>
          <p:cNvSpPr txBox="1"/>
          <p:nvPr>
            <p:ph idx="1" type="body"/>
          </p:nvPr>
        </p:nvSpPr>
        <p:spPr>
          <a:xfrm>
            <a:off x="457201"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4" name="Google Shape;474;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477" name="Google Shape;477;p62" title="Decorative image"/>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id="478" name="Google Shape;478;p62"/>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79" name="Shape 479"/>
        <p:cNvGrpSpPr/>
        <p:nvPr/>
      </p:nvGrpSpPr>
      <p:grpSpPr>
        <a:xfrm>
          <a:off x="0" y="0"/>
          <a:ext cx="0" cy="0"/>
          <a:chOff x="0" y="0"/>
          <a:chExt cx="0" cy="0"/>
        </a:xfrm>
      </p:grpSpPr>
      <p:sp>
        <p:nvSpPr>
          <p:cNvPr id="480" name="Google Shape;480;p63"/>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63"/>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2" name="Google Shape;482;p63"/>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3" name="Google Shape;483;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4" name="Google Shape;484;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486" name="Google Shape;486;p63"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487" name="Google Shape;487;p63"/>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55" name="Shape 55"/>
        <p:cNvGrpSpPr/>
        <p:nvPr/>
      </p:nvGrpSpPr>
      <p:grpSpPr>
        <a:xfrm>
          <a:off x="0" y="0"/>
          <a:ext cx="0" cy="0"/>
          <a:chOff x="0" y="0"/>
          <a:chExt cx="0" cy="0"/>
        </a:xfrm>
      </p:grpSpPr>
      <p:sp>
        <p:nvSpPr>
          <p:cNvPr id="56" name="Google Shape;56;p7"/>
          <p:cNvSpPr txBox="1"/>
          <p:nvPr>
            <p:ph type="ctrTitle"/>
          </p:nvPr>
        </p:nvSpPr>
        <p:spPr>
          <a:xfrm>
            <a:off x="928464" y="1600200"/>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subTitle"/>
          </p:nvPr>
        </p:nvSpPr>
        <p:spPr>
          <a:xfrm>
            <a:off x="1348319" y="34290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8" name="Google Shape;5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88" name="Shape 488"/>
        <p:cNvGrpSpPr/>
        <p:nvPr/>
      </p:nvGrpSpPr>
      <p:grpSpPr>
        <a:xfrm>
          <a:off x="0" y="0"/>
          <a:ext cx="0" cy="0"/>
          <a:chOff x="0" y="0"/>
          <a:chExt cx="0" cy="0"/>
        </a:xfrm>
      </p:grpSpPr>
      <p:sp>
        <p:nvSpPr>
          <p:cNvPr id="489" name="Google Shape;489;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91" name="Google Shape;491;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4" name="Google Shape;494;p6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495" name="Google Shape;495;p64" title="Decorative image"/>
          <p:cNvPicPr preferRelativeResize="0"/>
          <p:nvPr/>
        </p:nvPicPr>
        <p:blipFill rotWithShape="1">
          <a:blip r:embed="rId2">
            <a:alphaModFix/>
          </a:blip>
          <a:srcRect b="0" l="0" r="0" t="0"/>
          <a:stretch/>
        </p:blipFill>
        <p:spPr>
          <a:xfrm>
            <a:off x="-1" y="0"/>
            <a:ext cx="9144001" cy="2214563"/>
          </a:xfrm>
          <a:prstGeom prst="rect">
            <a:avLst/>
          </a:prstGeom>
          <a:noFill/>
          <a:ln>
            <a:noFill/>
          </a:ln>
          <a:effectLst>
            <a:reflection blurRad="0" dir="0" dist="0" endA="300" endPos="35000" fadeDir="5400000" kx="0" rotWithShape="0" algn="bl" stA="52000" stPos="0" sy="-100000" ky="0"/>
          </a:effectLst>
        </p:spPr>
      </p:pic>
      <p:pic>
        <p:nvPicPr>
          <p:cNvPr id="496" name="Google Shape;496;p64"/>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497" name="Shape 497"/>
        <p:cNvGrpSpPr/>
        <p:nvPr/>
      </p:nvGrpSpPr>
      <p:grpSpPr>
        <a:xfrm>
          <a:off x="0" y="0"/>
          <a:ext cx="0" cy="0"/>
          <a:chOff x="0" y="0"/>
          <a:chExt cx="0" cy="0"/>
        </a:xfrm>
      </p:grpSpPr>
      <p:sp>
        <p:nvSpPr>
          <p:cNvPr id="498" name="Google Shape;498;p6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6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00" name="Google Shape;500;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3" name="Google Shape;503;p6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504" name="Google Shape;504;p65"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505" name="Google Shape;505;p65"/>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506" name="Shape 506"/>
        <p:cNvGrpSpPr/>
        <p:nvPr/>
      </p:nvGrpSpPr>
      <p:grpSpPr>
        <a:xfrm>
          <a:off x="0" y="0"/>
          <a:ext cx="0" cy="0"/>
          <a:chOff x="0" y="0"/>
          <a:chExt cx="0" cy="0"/>
        </a:xfrm>
      </p:grpSpPr>
      <p:sp>
        <p:nvSpPr>
          <p:cNvPr id="507" name="Google Shape;507;p6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6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09" name="Google Shape;509;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2" name="Google Shape;512;p6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513" name="Google Shape;513;p66"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514" name="Google Shape;514;p66"/>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515" name="Shape 515"/>
        <p:cNvGrpSpPr/>
        <p:nvPr/>
      </p:nvGrpSpPr>
      <p:grpSpPr>
        <a:xfrm>
          <a:off x="0" y="0"/>
          <a:ext cx="0" cy="0"/>
          <a:chOff x="0" y="0"/>
          <a:chExt cx="0" cy="0"/>
        </a:xfrm>
      </p:grpSpPr>
      <p:sp>
        <p:nvSpPr>
          <p:cNvPr id="516" name="Google Shape;516;p6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6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18" name="Google Shape;51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1" name="Google Shape;521;p6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522" name="Google Shape;522;p67"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523" name="Google Shape;523;p67"/>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4" name="Shape 524"/>
        <p:cNvGrpSpPr/>
        <p:nvPr/>
      </p:nvGrpSpPr>
      <p:grpSpPr>
        <a:xfrm>
          <a:off x="0" y="0"/>
          <a:ext cx="0" cy="0"/>
          <a:chOff x="0" y="0"/>
          <a:chExt cx="0" cy="0"/>
        </a:xfrm>
      </p:grpSpPr>
      <p:sp>
        <p:nvSpPr>
          <p:cNvPr id="525" name="Google Shape;525;p68"/>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8" name="Google Shape;528;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29" name="Google Shape;529;p68"/>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530" name="Shape 530"/>
        <p:cNvGrpSpPr/>
        <p:nvPr/>
      </p:nvGrpSpPr>
      <p:grpSpPr>
        <a:xfrm>
          <a:off x="0" y="0"/>
          <a:ext cx="0" cy="0"/>
          <a:chOff x="0" y="0"/>
          <a:chExt cx="0" cy="0"/>
        </a:xfrm>
      </p:grpSpPr>
      <p:sp>
        <p:nvSpPr>
          <p:cNvPr id="531" name="Google Shape;53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34" name="Google Shape;534;p69"/>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535" name="Shape 535"/>
        <p:cNvGrpSpPr/>
        <p:nvPr/>
      </p:nvGrpSpPr>
      <p:grpSpPr>
        <a:xfrm>
          <a:off x="0" y="0"/>
          <a:ext cx="0" cy="0"/>
          <a:chOff x="0" y="0"/>
          <a:chExt cx="0" cy="0"/>
        </a:xfrm>
      </p:grpSpPr>
      <p:sp>
        <p:nvSpPr>
          <p:cNvPr id="536" name="Google Shape;536;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39" name="Shape 539"/>
        <p:cNvGrpSpPr/>
        <p:nvPr/>
      </p:nvGrpSpPr>
      <p:grpSpPr>
        <a:xfrm>
          <a:off x="0" y="0"/>
          <a:ext cx="0" cy="0"/>
          <a:chOff x="0" y="0"/>
          <a:chExt cx="0" cy="0"/>
        </a:xfrm>
      </p:grpSpPr>
      <p:sp>
        <p:nvSpPr>
          <p:cNvPr id="540" name="Google Shape;540;p71"/>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1" name="Google Shape;541;p71"/>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42" name="Google Shape;542;p71"/>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3" name="Google Shape;54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6" name="Google Shape;546;p71"/>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547" name="Google Shape;547;p71"/>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48" name="Shape 548"/>
        <p:cNvGrpSpPr/>
        <p:nvPr/>
      </p:nvGrpSpPr>
      <p:grpSpPr>
        <a:xfrm>
          <a:off x="0" y="0"/>
          <a:ext cx="0" cy="0"/>
          <a:chOff x="0" y="0"/>
          <a:chExt cx="0" cy="0"/>
        </a:xfrm>
      </p:grpSpPr>
      <p:sp>
        <p:nvSpPr>
          <p:cNvPr id="549" name="Google Shape;549;p72"/>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0" name="Google Shape;550;p72"/>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551" name="Google Shape;551;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3" name="Google Shape;553;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4" name="Google Shape;554;p72"/>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55" name="Google Shape;555;p72"/>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556" name="Google Shape;556;p72"/>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57" name="Shape 557"/>
        <p:cNvGrpSpPr/>
        <p:nvPr/>
      </p:nvGrpSpPr>
      <p:grpSpPr>
        <a:xfrm>
          <a:off x="0" y="0"/>
          <a:ext cx="0" cy="0"/>
          <a:chOff x="0" y="0"/>
          <a:chExt cx="0" cy="0"/>
        </a:xfrm>
      </p:grpSpPr>
      <p:sp>
        <p:nvSpPr>
          <p:cNvPr id="558" name="Google Shape;558;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9" name="Google Shape;559;p7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0" name="Google Shape;560;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8"/>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8"/>
          <p:cNvSpPr txBox="1"/>
          <p:nvPr>
            <p:ph type="title"/>
          </p:nvPr>
        </p:nvSpPr>
        <p:spPr>
          <a:xfrm>
            <a:off x="228600" y="228600"/>
            <a:ext cx="8686799"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8" name="Google Shape;68;p8"/>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63" name="Shape 563"/>
        <p:cNvGrpSpPr/>
        <p:nvPr/>
      </p:nvGrpSpPr>
      <p:grpSpPr>
        <a:xfrm>
          <a:off x="0" y="0"/>
          <a:ext cx="0" cy="0"/>
          <a:chOff x="0" y="0"/>
          <a:chExt cx="0" cy="0"/>
        </a:xfrm>
      </p:grpSpPr>
      <p:sp>
        <p:nvSpPr>
          <p:cNvPr id="564" name="Google Shape;564;p7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5" name="Google Shape;565;p7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6" name="Google Shape;566;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69" name="Shape 69"/>
        <p:cNvGrpSpPr/>
        <p:nvPr/>
      </p:nvGrpSpPr>
      <p:grpSpPr>
        <a:xfrm>
          <a:off x="0" y="0"/>
          <a:ext cx="0" cy="0"/>
          <a:chOff x="0" y="0"/>
          <a:chExt cx="0" cy="0"/>
        </a:xfrm>
      </p:grpSpPr>
      <p:sp>
        <p:nvSpPr>
          <p:cNvPr id="70" name="Google Shape;70;p9"/>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9"/>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 name="Google Shape;7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75" name="Google Shape;75;p9"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76" name="Google Shape;76;p9"/>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77" name="Shape 77"/>
        <p:cNvGrpSpPr/>
        <p:nvPr/>
      </p:nvGrpSpPr>
      <p:grpSpPr>
        <a:xfrm>
          <a:off x="0" y="0"/>
          <a:ext cx="0" cy="0"/>
          <a:chOff x="0" y="0"/>
          <a:chExt cx="0" cy="0"/>
        </a:xfrm>
      </p:grpSpPr>
      <p:sp>
        <p:nvSpPr>
          <p:cNvPr id="78" name="Google Shape;78;p10"/>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 name="Google Shape;8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83" name="Google Shape;83;p10"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84" name="Google Shape;84;p10"/>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4.xml"/><Relationship Id="rId11" Type="http://schemas.openxmlformats.org/officeDocument/2006/relationships/slideLayout" Target="../slideLayouts/slideLayout35.xml"/><Relationship Id="rId22" Type="http://schemas.openxmlformats.org/officeDocument/2006/relationships/slideLayout" Target="../slideLayouts/slideLayout46.xml"/><Relationship Id="rId10" Type="http://schemas.openxmlformats.org/officeDocument/2006/relationships/slideLayout" Target="../slideLayouts/slideLayout34.xml"/><Relationship Id="rId21" Type="http://schemas.openxmlformats.org/officeDocument/2006/relationships/slideLayout" Target="../slideLayouts/slideLayout45.xml"/><Relationship Id="rId13" Type="http://schemas.openxmlformats.org/officeDocument/2006/relationships/slideLayout" Target="../slideLayouts/slideLayout37.xml"/><Relationship Id="rId24" Type="http://schemas.openxmlformats.org/officeDocument/2006/relationships/theme" Target="../theme/theme2.xml"/><Relationship Id="rId12" Type="http://schemas.openxmlformats.org/officeDocument/2006/relationships/slideLayout" Target="../slideLayouts/slideLayout36.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6" Type="http://schemas.openxmlformats.org/officeDocument/2006/relationships/slideLayout" Target="../slideLayouts/slideLayout30.xml"/><Relationship Id="rId18" Type="http://schemas.openxmlformats.org/officeDocument/2006/relationships/slideLayout" Target="../slideLayouts/slideLayout42.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7.xml"/><Relationship Id="rId11" Type="http://schemas.openxmlformats.org/officeDocument/2006/relationships/slideLayout" Target="../slideLayouts/slideLayout58.xml"/><Relationship Id="rId22" Type="http://schemas.openxmlformats.org/officeDocument/2006/relationships/slideLayout" Target="../slideLayouts/slideLayout69.xml"/><Relationship Id="rId10" Type="http://schemas.openxmlformats.org/officeDocument/2006/relationships/slideLayout" Target="../slideLayouts/slideLayout57.xml"/><Relationship Id="rId21" Type="http://schemas.openxmlformats.org/officeDocument/2006/relationships/slideLayout" Target="../slideLayouts/slideLayout68.xml"/><Relationship Id="rId13" Type="http://schemas.openxmlformats.org/officeDocument/2006/relationships/slideLayout" Target="../slideLayouts/slideLayout60.xml"/><Relationship Id="rId24" Type="http://schemas.openxmlformats.org/officeDocument/2006/relationships/theme" Target="../theme/theme3.xml"/><Relationship Id="rId12" Type="http://schemas.openxmlformats.org/officeDocument/2006/relationships/slideLayout" Target="../slideLayouts/slideLayout59.xml"/><Relationship Id="rId23" Type="http://schemas.openxmlformats.org/officeDocument/2006/relationships/slideLayout" Target="../slideLayouts/slideLayout70.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5" Type="http://schemas.openxmlformats.org/officeDocument/2006/relationships/slideLayout" Target="../slideLayouts/slideLayout52.xml"/><Relationship Id="rId19" Type="http://schemas.openxmlformats.org/officeDocument/2006/relationships/slideLayout" Target="../slideLayouts/slideLayout66.xml"/><Relationship Id="rId6" Type="http://schemas.openxmlformats.org/officeDocument/2006/relationships/slideLayout" Target="../slideLayouts/slideLayout53.xml"/><Relationship Id="rId18" Type="http://schemas.openxmlformats.org/officeDocument/2006/relationships/slideLayout" Target="../slideLayouts/slideLayout65.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5" name="Shape 19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7" name="Shape 197"/>
        <p:cNvGrpSpPr/>
        <p:nvPr/>
      </p:nvGrpSpPr>
      <p:grpSpPr>
        <a:xfrm>
          <a:off x="0" y="0"/>
          <a:ext cx="0" cy="0"/>
          <a:chOff x="0" y="0"/>
          <a:chExt cx="0" cy="0"/>
        </a:xfrm>
      </p:grpSpPr>
      <p:sp>
        <p:nvSpPr>
          <p:cNvPr id="198" name="Google Shape;19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00" name="Google Shape;20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201" name="Google Shape;20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202" name="Google Shape;20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3" name="Shape 383"/>
        <p:cNvGrpSpPr/>
        <p:nvPr/>
      </p:nvGrpSpPr>
      <p:grpSpPr>
        <a:xfrm>
          <a:off x="0" y="0"/>
          <a:ext cx="0" cy="0"/>
          <a:chOff x="0" y="0"/>
          <a:chExt cx="0" cy="0"/>
        </a:xfrm>
      </p:grpSpPr>
      <p:sp>
        <p:nvSpPr>
          <p:cNvPr id="384" name="Google Shape;384;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5" name="Google Shape;385;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86" name="Google Shape;386;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87" name="Google Shape;387;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88" name="Google Shape;388;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www.rtinetwork.org/learn/research/progress-monitoring-within-a-rti-mode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www.rtinetwork.org/learn/research/progress-monitoring-within-a-rti-mode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www.rtinetwork.org/learn/research/progress-monitoring-within-a-rti-model" TargetMode="External"/><Relationship Id="rId4" Type="http://schemas.openxmlformats.org/officeDocument/2006/relationships/hyperlink" Target="https://iris.peabody.vanderbilt.edu/module/gpm/cresource/q1/p02/#conten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iris.peabody.vanderbilt.edu/module/gpm/cresource/q1/p02/#cont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hyperlink" Target="http://rti4success.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hyperlink" Target="http://rti4success.org"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hyperlink" Target="https://www.pattan.net/multi-tiered-system-of-support/multi-tiered-system-of-supports-academic/response-to-intervention-rt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7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vtss-ric.org/implementers/divisions/from-start-2-sust/strand-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2.xml"/><Relationship Id="rId3" Type="http://schemas.openxmlformats.org/officeDocument/2006/relationships/hyperlink" Target="https://drive.google.com/open?id=19P5cLi" TargetMode="Externa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 Id="rId3"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8.xml"/><Relationship Id="rId3" Type="http://schemas.openxmlformats.org/officeDocument/2006/relationships/image" Target="../media/image6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9.xml"/><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0.xml"/><Relationship Id="rId3" Type="http://schemas.openxmlformats.org/officeDocument/2006/relationships/image" Target="../media/image7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1.xml"/><Relationship Id="rId3" Type="http://schemas.openxmlformats.org/officeDocument/2006/relationships/image" Target="../media/image6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3.xml"/><Relationship Id="rId3" Type="http://schemas.openxmlformats.org/officeDocument/2006/relationships/image" Target="../media/image6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 Id="rId3" Type="http://schemas.openxmlformats.org/officeDocument/2006/relationships/image" Target="../media/image7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6.xml"/><Relationship Id="rId3" Type="http://schemas.openxmlformats.org/officeDocument/2006/relationships/image" Target="../media/image6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9.xml"/><Relationship Id="rId3"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1.xml"/><Relationship Id="rId3" Type="http://schemas.openxmlformats.org/officeDocument/2006/relationships/image" Target="../media/image7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 Id="rId3" Type="http://schemas.openxmlformats.org/officeDocument/2006/relationships/image" Target="../media/image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 Id="rId3" Type="http://schemas.openxmlformats.org/officeDocument/2006/relationships/image" Target="../media/image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4.xml"/><Relationship Id="rId3" Type="http://schemas.openxmlformats.org/officeDocument/2006/relationships/image" Target="../media/image7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5.xml"/><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7.xml"/><Relationship Id="rId3" Type="http://schemas.openxmlformats.org/officeDocument/2006/relationships/image" Target="../media/image6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9.xml"/><Relationship Id="rId3" Type="http://schemas.openxmlformats.org/officeDocument/2006/relationships/image" Target="../media/image74.pn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1.xml"/><Relationship Id="rId3" Type="http://schemas.openxmlformats.org/officeDocument/2006/relationships/image" Target="../media/image7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5.xml"/><Relationship Id="rId3" Type="http://schemas.openxmlformats.org/officeDocument/2006/relationships/hyperlink" Target="http://www.rtinetwork.org/learn/research/progress-monitoring-within-a-rti-model" TargetMode="External"/><Relationship Id="rId4" Type="http://schemas.openxmlformats.org/officeDocument/2006/relationships/hyperlink" Target="https://www.businessnewsdaily.com/4245-swot-analysis.html" TargetMode="External"/><Relationship Id="rId5" Type="http://schemas.openxmlformats.org/officeDocument/2006/relationships/hyperlink" Target="http://rti4success.or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 Id="rId3" Type="http://schemas.openxmlformats.org/officeDocument/2006/relationships/hyperlink" Target="https://www.pearsoned.com/part-1-monitoring-progress-progress-monitoring-learning-progressions-difference/" TargetMode="External"/><Relationship Id="rId4" Type="http://schemas.openxmlformats.org/officeDocument/2006/relationships/hyperlink" Target="https://www.pattan.net/multi-tiered-system-of-support/multi-tiered-system-of-supports-academic/response-to-intervention-rti" TargetMode="External"/><Relationship Id="rId5" Type="http://schemas.openxmlformats.org/officeDocument/2006/relationships/hyperlink" Target="https://www.pattan.net/multi-tiered-system-of-support/multi-tiered-system-of-supports-academic/response-to-intervention-rti" TargetMode="External"/><Relationship Id="rId6" Type="http://schemas.openxmlformats.org/officeDocument/2006/relationships/hyperlink" Target="https://iris.peabody.vanderbilt.edu/module/gpm/#content" TargetMode="External"/><Relationship Id="rId7" Type="http://schemas.openxmlformats.org/officeDocument/2006/relationships/hyperlink" Target="https://www.pattan.net/multi-tiered-system-of-support/multi-tiered-system-of-supports-academic/response-to-intervention-rt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75"/>
          <p:cNvSpPr txBox="1"/>
          <p:nvPr>
            <p:ph type="ctrTitle"/>
          </p:nvPr>
        </p:nvSpPr>
        <p:spPr>
          <a:xfrm>
            <a:off x="953254" y="3671154"/>
            <a:ext cx="7240500" cy="1470000"/>
          </a:xfrm>
          <a:prstGeom prst="rect">
            <a:avLst/>
          </a:prstGeom>
          <a:solidFill>
            <a:schemeClr val="lt1">
              <a:alpha val="6784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6387"/>
              </a:buClr>
              <a:buSzPts val="3959"/>
              <a:buFont typeface="Calibri"/>
              <a:buNone/>
            </a:pPr>
            <a:r>
              <a:rPr lang="en-US" sz="3200">
                <a:solidFill>
                  <a:srgbClr val="000000"/>
                </a:solidFill>
              </a:rPr>
              <a:t>I</a:t>
            </a:r>
            <a:r>
              <a:rPr lang="en-US" sz="3200">
                <a:solidFill>
                  <a:schemeClr val="dk1"/>
                </a:solidFill>
              </a:rPr>
              <a:t>ntegrating and Aligning Academic Data, Practices and Systems</a:t>
            </a:r>
            <a:endParaRPr sz="3200"/>
          </a:p>
        </p:txBody>
      </p:sp>
      <p:sp>
        <p:nvSpPr>
          <p:cNvPr id="574" name="Google Shape;574;p75"/>
          <p:cNvSpPr txBox="1"/>
          <p:nvPr>
            <p:ph idx="1" type="subTitle"/>
          </p:nvPr>
        </p:nvSpPr>
        <p:spPr>
          <a:xfrm>
            <a:off x="1373109" y="5257800"/>
            <a:ext cx="6400800" cy="914400"/>
          </a:xfrm>
          <a:prstGeom prst="rect">
            <a:avLst/>
          </a:prstGeom>
          <a:solidFill>
            <a:schemeClr val="lt1">
              <a:alpha val="67840"/>
            </a:schemeClr>
          </a:solidFill>
          <a:ln>
            <a:noFill/>
          </a:ln>
        </p:spPr>
        <p:txBody>
          <a:bodyPr anchorCtr="0" anchor="t" bIns="45700" lIns="91425" spcFirstLastPara="1" rIns="91425" wrap="square" tIns="45700">
            <a:noAutofit/>
          </a:bodyPr>
          <a:lstStyle/>
          <a:p>
            <a:pPr indent="0" lvl="0" marL="0" rtl="0" algn="ctr">
              <a:spcBef>
                <a:spcPts val="0"/>
              </a:spcBef>
              <a:spcAft>
                <a:spcPts val="0"/>
              </a:spcAft>
              <a:buClr>
                <a:srgbClr val="889DAF"/>
              </a:buClr>
              <a:buSzPts val="2960"/>
              <a:buFont typeface="Arial"/>
              <a:buNone/>
            </a:pPr>
            <a:r>
              <a:rPr lang="en-US" sz="3000">
                <a:solidFill>
                  <a:schemeClr val="dk1"/>
                </a:solidFill>
              </a:rPr>
              <a:t>Strand 2: March 2020</a:t>
            </a:r>
            <a:endParaRPr sz="3000">
              <a:solidFill>
                <a:schemeClr val="dk1"/>
              </a:solidFill>
            </a:endParaRPr>
          </a:p>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84"/>
          <p:cNvSpPr txBox="1"/>
          <p:nvPr>
            <p:ph idx="4294967295"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Progress Monitoring</a:t>
            </a:r>
            <a:endParaRPr sz="3600"/>
          </a:p>
        </p:txBody>
      </p:sp>
      <p:sp>
        <p:nvSpPr>
          <p:cNvPr id="628" name="Google Shape;628;p84"/>
          <p:cNvSpPr txBox="1"/>
          <p:nvPr>
            <p:ph idx="4294967295" type="body"/>
          </p:nvPr>
        </p:nvSpPr>
        <p:spPr>
          <a:xfrm>
            <a:off x="355650" y="1699050"/>
            <a:ext cx="8432700" cy="48705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Font typeface="Arial"/>
              <a:buNone/>
            </a:pPr>
            <a:r>
              <a:rPr lang="en-US" sz="3000">
                <a:solidFill>
                  <a:srgbClr val="000000"/>
                </a:solidFill>
              </a:rPr>
              <a:t>Which tier(s) should progress monitoring be used?</a:t>
            </a:r>
            <a:endParaRPr sz="3000">
              <a:solidFill>
                <a:srgbClr val="000000"/>
              </a:solidFill>
            </a:endParaRPr>
          </a:p>
          <a:p>
            <a:pPr indent="-419100" lvl="0" marL="457200" rtl="0" algn="l">
              <a:spcBef>
                <a:spcPts val="800"/>
              </a:spcBef>
              <a:spcAft>
                <a:spcPts val="0"/>
              </a:spcAft>
              <a:buClr>
                <a:srgbClr val="000000"/>
              </a:buClr>
              <a:buSzPts val="3000"/>
              <a:buAutoNum type="alphaLcPeriod"/>
            </a:pPr>
            <a:r>
              <a:rPr lang="en-US" sz="3000">
                <a:solidFill>
                  <a:srgbClr val="000000"/>
                </a:solidFill>
              </a:rPr>
              <a:t>Tier 1</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solidFill>
                  <a:srgbClr val="000000"/>
                </a:solidFill>
              </a:rPr>
              <a:t>Tier 2</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solidFill>
                  <a:srgbClr val="000000"/>
                </a:solidFill>
              </a:rPr>
              <a:t>Tier 3</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solidFill>
                  <a:srgbClr val="000000"/>
                </a:solidFill>
              </a:rPr>
              <a:t>Tiers 2&amp;3 only</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solidFill>
                  <a:srgbClr val="000000"/>
                </a:solidFill>
              </a:rPr>
              <a:t>All tiers</a:t>
            </a:r>
            <a:endParaRPr sz="3000">
              <a:solidFill>
                <a:srgbClr val="000000"/>
              </a:solidFill>
            </a:endParaRPr>
          </a:p>
          <a:p>
            <a:pPr indent="0" lvl="0" marL="0" rtl="0" algn="l">
              <a:spcBef>
                <a:spcPts val="640"/>
              </a:spcBef>
              <a:spcAft>
                <a:spcPts val="0"/>
              </a:spcAft>
              <a:buClr>
                <a:srgbClr val="000000"/>
              </a:buClr>
              <a:buSzPts val="2800"/>
              <a:buFont typeface="Arial"/>
              <a:buNone/>
            </a:pPr>
            <a:r>
              <a:t/>
            </a:r>
            <a:endParaRPr sz="3000">
              <a:solidFill>
                <a:srgbClr val="000000"/>
              </a:solidFill>
            </a:endParaRPr>
          </a:p>
          <a:p>
            <a:pPr indent="0" lvl="0" marL="0" rtl="0" algn="l">
              <a:spcBef>
                <a:spcPts val="800"/>
              </a:spcBef>
              <a:spcAft>
                <a:spcPts val="0"/>
              </a:spcAft>
              <a:buClr>
                <a:schemeClr val="dk1"/>
              </a:buClr>
              <a:buSzPts val="1100"/>
              <a:buFont typeface="Arial"/>
              <a:buNone/>
            </a:pPr>
            <a:r>
              <a:t/>
            </a:r>
            <a:endParaRPr sz="3000"/>
          </a:p>
          <a:p>
            <a:pPr indent="0" lvl="0" marL="0" rtl="0" algn="l">
              <a:lnSpc>
                <a:spcPct val="100000"/>
              </a:lnSpc>
              <a:spcBef>
                <a:spcPts val="800"/>
              </a:spcBef>
              <a:spcAft>
                <a:spcPts val="0"/>
              </a:spcAft>
              <a:buSzPts val="2800"/>
              <a:buNone/>
            </a:pPr>
            <a:r>
              <a:t/>
            </a:r>
            <a:endParaRPr sz="2000"/>
          </a:p>
          <a:p>
            <a:pPr indent="0" lvl="0" marL="0" rtl="0" algn="l">
              <a:lnSpc>
                <a:spcPct val="100000"/>
              </a:lnSpc>
              <a:spcBef>
                <a:spcPts val="800"/>
              </a:spcBef>
              <a:spcAft>
                <a:spcPts val="0"/>
              </a:spcAft>
              <a:buSzPts val="2800"/>
              <a:buNone/>
            </a:pPr>
            <a:r>
              <a:t/>
            </a:r>
            <a:endParaRPr sz="2400">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85"/>
          <p:cNvSpPr txBox="1"/>
          <p:nvPr>
            <p:ph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Progress Monitoring</a:t>
            </a:r>
            <a:endParaRPr sz="3600"/>
          </a:p>
        </p:txBody>
      </p:sp>
      <p:sp>
        <p:nvSpPr>
          <p:cNvPr descr="Implementation Logic: Using data for decision making, practices that support our students, and systems that support staff we examine our outcomes for progress monitoring " id="634" name="Google Shape;634;p85"/>
          <p:cNvSpPr/>
          <p:nvPr/>
        </p:nvSpPr>
        <p:spPr>
          <a:xfrm>
            <a:off x="846491" y="1726333"/>
            <a:ext cx="4062000" cy="4189500"/>
          </a:xfrm>
          <a:prstGeom prst="ellipse">
            <a:avLst/>
          </a:prstGeom>
          <a:noFill/>
          <a:ln cap="flat" cmpd="sng" w="63500">
            <a:solidFill>
              <a:srgbClr val="66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60066"/>
              </a:solidFill>
              <a:latin typeface="Calibri"/>
              <a:ea typeface="Calibri"/>
              <a:cs typeface="Calibri"/>
              <a:sym typeface="Calibri"/>
            </a:endParaRPr>
          </a:p>
        </p:txBody>
      </p:sp>
      <p:sp>
        <p:nvSpPr>
          <p:cNvPr id="635" name="Google Shape;635;p85"/>
          <p:cNvSpPr txBox="1"/>
          <p:nvPr/>
        </p:nvSpPr>
        <p:spPr>
          <a:xfrm>
            <a:off x="1768455" y="1939693"/>
            <a:ext cx="2276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000" u="none" cap="none" strike="noStrike">
                <a:solidFill>
                  <a:srgbClr val="660066"/>
                </a:solidFill>
                <a:latin typeface="Verdana"/>
                <a:ea typeface="Verdana"/>
                <a:cs typeface="Verdana"/>
                <a:sym typeface="Verdana"/>
              </a:rPr>
              <a:t>OUTCOMES</a:t>
            </a:r>
            <a:endParaRPr i="0" sz="2000" u="none" cap="none" strike="noStrike">
              <a:solidFill>
                <a:srgbClr val="000000"/>
              </a:solidFill>
              <a:latin typeface="Verdana"/>
              <a:ea typeface="Verdana"/>
              <a:cs typeface="Verdana"/>
              <a:sym typeface="Verdana"/>
            </a:endParaRPr>
          </a:p>
        </p:txBody>
      </p:sp>
      <p:pic>
        <p:nvPicPr>
          <p:cNvPr descr="An orange arrow pointing from data to the following statement: &quot;Progress monitor all 3 systematically using assessments defined in tier definition " id="636" name="Google Shape;636;p85"/>
          <p:cNvPicPr preferRelativeResize="0"/>
          <p:nvPr/>
        </p:nvPicPr>
        <p:blipFill rotWithShape="1">
          <a:blip r:embed="rId3">
            <a:alphaModFix/>
          </a:blip>
          <a:srcRect b="0" l="0" r="0" t="0"/>
          <a:stretch/>
        </p:blipFill>
        <p:spPr>
          <a:xfrm rot="806353">
            <a:off x="3768122" y="2874790"/>
            <a:ext cx="1576860" cy="1078985"/>
          </a:xfrm>
          <a:prstGeom prst="rect">
            <a:avLst/>
          </a:prstGeom>
          <a:noFill/>
          <a:ln>
            <a:noFill/>
          </a:ln>
        </p:spPr>
      </p:pic>
      <p:sp>
        <p:nvSpPr>
          <p:cNvPr descr="Practices: &#10;Within the implementation logic practices support our students" id="637" name="Google Shape;637;p85"/>
          <p:cNvSpPr/>
          <p:nvPr/>
        </p:nvSpPr>
        <p:spPr>
          <a:xfrm>
            <a:off x="1700064" y="3593237"/>
            <a:ext cx="2286000" cy="2322600"/>
          </a:xfrm>
          <a:prstGeom prst="ellipse">
            <a:avLst/>
          </a:prstGeom>
          <a:noFill/>
          <a:ln cap="flat" cmpd="sng" w="635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descr="Data: Within the implementation logic data is used for decision making" id="638" name="Google Shape;638;p85"/>
          <p:cNvSpPr/>
          <p:nvPr/>
        </p:nvSpPr>
        <p:spPr>
          <a:xfrm>
            <a:off x="2651429" y="2661584"/>
            <a:ext cx="2286000" cy="2319000"/>
          </a:xfrm>
          <a:prstGeom prst="ellipse">
            <a:avLst/>
          </a:prstGeom>
          <a:noFill/>
          <a:ln cap="flat" cmpd="sng" w="6350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6600"/>
              </a:solidFill>
              <a:latin typeface="Calibri"/>
              <a:ea typeface="Calibri"/>
              <a:cs typeface="Calibri"/>
              <a:sym typeface="Calibri"/>
            </a:endParaRPr>
          </a:p>
        </p:txBody>
      </p:sp>
      <p:sp>
        <p:nvSpPr>
          <p:cNvPr descr="Systems: Within the implementation logic systems support our staff" id="639" name="Google Shape;639;p85"/>
          <p:cNvSpPr/>
          <p:nvPr/>
        </p:nvSpPr>
        <p:spPr>
          <a:xfrm>
            <a:off x="973653" y="2659765"/>
            <a:ext cx="2286000" cy="2322600"/>
          </a:xfrm>
          <a:prstGeom prst="ellipse">
            <a:avLst/>
          </a:prstGeom>
          <a:noFill/>
          <a:ln cap="flat" cmpd="sng" w="63500">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0" name="Google Shape;640;p85"/>
          <p:cNvSpPr txBox="1"/>
          <p:nvPr/>
        </p:nvSpPr>
        <p:spPr>
          <a:xfrm>
            <a:off x="1186777" y="2912600"/>
            <a:ext cx="15324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8000"/>
                </a:solidFill>
                <a:latin typeface="Verdana"/>
                <a:ea typeface="Verdana"/>
                <a:cs typeface="Verdana"/>
                <a:sym typeface="Verdana"/>
              </a:rPr>
              <a:t>SYSTEMS</a:t>
            </a:r>
            <a:endParaRPr i="0" sz="2000" u="none" cap="none" strike="noStrike">
              <a:solidFill>
                <a:srgbClr val="000000"/>
              </a:solidFill>
              <a:latin typeface="Verdana"/>
              <a:ea typeface="Verdana"/>
              <a:cs typeface="Verdana"/>
              <a:sym typeface="Verdana"/>
            </a:endParaRPr>
          </a:p>
        </p:txBody>
      </p:sp>
      <p:sp>
        <p:nvSpPr>
          <p:cNvPr id="641" name="Google Shape;641;p85"/>
          <p:cNvSpPr txBox="1"/>
          <p:nvPr/>
        </p:nvSpPr>
        <p:spPr>
          <a:xfrm>
            <a:off x="1930850" y="5071800"/>
            <a:ext cx="18933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FF"/>
                </a:solidFill>
                <a:latin typeface="Verdana"/>
                <a:ea typeface="Verdana"/>
                <a:cs typeface="Verdana"/>
                <a:sym typeface="Verdana"/>
              </a:rPr>
              <a:t>PRACTICES</a:t>
            </a:r>
            <a:endParaRPr i="0" sz="2000" u="none" cap="none" strike="noStrike">
              <a:solidFill>
                <a:srgbClr val="000000"/>
              </a:solidFill>
              <a:latin typeface="Verdana"/>
              <a:ea typeface="Verdana"/>
              <a:cs typeface="Verdana"/>
              <a:sym typeface="Verdana"/>
            </a:endParaRPr>
          </a:p>
        </p:txBody>
      </p:sp>
      <p:sp>
        <p:nvSpPr>
          <p:cNvPr id="642" name="Google Shape;642;p85"/>
          <p:cNvSpPr txBox="1"/>
          <p:nvPr/>
        </p:nvSpPr>
        <p:spPr>
          <a:xfrm>
            <a:off x="3464750" y="2879125"/>
            <a:ext cx="964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6600"/>
                </a:solidFill>
                <a:latin typeface="Verdana"/>
                <a:ea typeface="Verdana"/>
                <a:cs typeface="Verdana"/>
                <a:sym typeface="Verdana"/>
              </a:rPr>
              <a:t>DATA</a:t>
            </a:r>
            <a:endParaRPr i="0" sz="2000" u="none" cap="none" strike="noStrike">
              <a:solidFill>
                <a:srgbClr val="000000"/>
              </a:solidFill>
              <a:latin typeface="Verdana"/>
              <a:ea typeface="Verdana"/>
              <a:cs typeface="Verdana"/>
              <a:sym typeface="Verdana"/>
            </a:endParaRPr>
          </a:p>
        </p:txBody>
      </p:sp>
      <p:sp>
        <p:nvSpPr>
          <p:cNvPr id="643" name="Google Shape;643;p85"/>
          <p:cNvSpPr txBox="1"/>
          <p:nvPr/>
        </p:nvSpPr>
        <p:spPr>
          <a:xfrm>
            <a:off x="5359900" y="2462900"/>
            <a:ext cx="2937600" cy="2172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Arial"/>
              <a:buNone/>
            </a:pPr>
            <a:r>
              <a:rPr i="0" lang="en-US" sz="2800" u="none" cap="none" strike="noStrike">
                <a:solidFill>
                  <a:srgbClr val="000000"/>
                </a:solidFill>
                <a:latin typeface="Verdana"/>
                <a:ea typeface="Verdana"/>
                <a:cs typeface="Verdana"/>
                <a:sym typeface="Verdana"/>
              </a:rPr>
              <a:t>Progress monitor all 3 tiers systematically.</a:t>
            </a:r>
            <a:endParaRPr i="0" sz="2800" u="none" cap="none" strike="noStrike">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86"/>
          <p:cNvSpPr txBox="1"/>
          <p:nvPr>
            <p:ph idx="4294967295"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Progress Monitoring</a:t>
            </a:r>
            <a:endParaRPr sz="3600"/>
          </a:p>
        </p:txBody>
      </p:sp>
      <p:sp>
        <p:nvSpPr>
          <p:cNvPr id="649" name="Google Shape;649;p86"/>
          <p:cNvSpPr txBox="1"/>
          <p:nvPr>
            <p:ph idx="4294967295" type="body"/>
          </p:nvPr>
        </p:nvSpPr>
        <p:spPr>
          <a:xfrm>
            <a:off x="355650" y="2351550"/>
            <a:ext cx="8432700" cy="2449800"/>
          </a:xfrm>
          <a:prstGeom prst="rect">
            <a:avLst/>
          </a:prstGeom>
          <a:noFill/>
          <a:ln>
            <a:noFill/>
          </a:ln>
        </p:spPr>
        <p:txBody>
          <a:bodyPr anchorCtr="0" anchor="t" bIns="45700" lIns="91425" spcFirstLastPara="1" rIns="91425" wrap="square" tIns="45700">
            <a:noAutofit/>
          </a:bodyPr>
          <a:lstStyle/>
          <a:p>
            <a:pPr indent="0" lvl="0" marL="457200" rtl="0" algn="ctr">
              <a:spcBef>
                <a:spcPts val="800"/>
              </a:spcBef>
              <a:spcAft>
                <a:spcPts val="0"/>
              </a:spcAft>
              <a:buNone/>
            </a:pPr>
            <a:r>
              <a:rPr lang="en-US"/>
              <a:t>Table talk:</a:t>
            </a:r>
            <a:br>
              <a:rPr lang="en-US"/>
            </a:br>
            <a:r>
              <a:rPr lang="en-US"/>
              <a:t>How would you define progress monitoring?</a:t>
            </a:r>
            <a:endParaRPr sz="3000">
              <a:solidFill>
                <a:srgbClr val="000000"/>
              </a:solidFill>
            </a:endParaRPr>
          </a:p>
          <a:p>
            <a:pPr indent="0" lvl="0" marL="0" rtl="0" algn="l">
              <a:spcBef>
                <a:spcPts val="640"/>
              </a:spcBef>
              <a:spcAft>
                <a:spcPts val="0"/>
              </a:spcAft>
              <a:buClr>
                <a:srgbClr val="000000"/>
              </a:buClr>
              <a:buSzPts val="2800"/>
              <a:buFont typeface="Arial"/>
              <a:buNone/>
            </a:pPr>
            <a:r>
              <a:t/>
            </a:r>
            <a:endParaRPr sz="3000">
              <a:solidFill>
                <a:srgbClr val="000000"/>
              </a:solidFill>
            </a:endParaRPr>
          </a:p>
          <a:p>
            <a:pPr indent="0" lvl="0" marL="0" rtl="0" algn="l">
              <a:spcBef>
                <a:spcPts val="800"/>
              </a:spcBef>
              <a:spcAft>
                <a:spcPts val="0"/>
              </a:spcAft>
              <a:buClr>
                <a:schemeClr val="dk1"/>
              </a:buClr>
              <a:buSzPts val="1100"/>
              <a:buFont typeface="Arial"/>
              <a:buNone/>
            </a:pPr>
            <a:r>
              <a:t/>
            </a:r>
            <a:endParaRPr sz="3000"/>
          </a:p>
          <a:p>
            <a:pPr indent="0" lvl="0" marL="0" rtl="0" algn="l">
              <a:lnSpc>
                <a:spcPct val="100000"/>
              </a:lnSpc>
              <a:spcBef>
                <a:spcPts val="800"/>
              </a:spcBef>
              <a:spcAft>
                <a:spcPts val="0"/>
              </a:spcAft>
              <a:buSzPts val="2800"/>
              <a:buNone/>
            </a:pPr>
            <a:r>
              <a:t/>
            </a:r>
            <a:endParaRPr sz="2000"/>
          </a:p>
          <a:p>
            <a:pPr indent="0" lvl="0" marL="0" rtl="0" algn="l">
              <a:lnSpc>
                <a:spcPct val="100000"/>
              </a:lnSpc>
              <a:spcBef>
                <a:spcPts val="800"/>
              </a:spcBef>
              <a:spcAft>
                <a:spcPts val="0"/>
              </a:spcAft>
              <a:buSzPts val="2800"/>
              <a:buNone/>
            </a:pPr>
            <a:r>
              <a:t/>
            </a:r>
            <a:endParaRPr sz="24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87"/>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Arial"/>
              <a:buNone/>
            </a:pPr>
            <a:r>
              <a:rPr lang="en-US" sz="3600"/>
              <a:t>Definition</a:t>
            </a:r>
            <a:endParaRPr sz="3600"/>
          </a:p>
        </p:txBody>
      </p:sp>
      <p:sp>
        <p:nvSpPr>
          <p:cNvPr id="655" name="Google Shape;655;p87"/>
          <p:cNvSpPr txBox="1"/>
          <p:nvPr>
            <p:ph idx="1" type="body"/>
          </p:nvPr>
        </p:nvSpPr>
        <p:spPr>
          <a:xfrm>
            <a:off x="55200" y="1399825"/>
            <a:ext cx="9033600" cy="372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80"/>
              <a:buFont typeface="Arial"/>
              <a:buNone/>
            </a:pPr>
            <a:r>
              <a:rPr lang="en-US" sz="2200"/>
              <a:t>“…is used to </a:t>
            </a:r>
            <a:r>
              <a:rPr b="1" i="1" lang="en-US" sz="2200">
                <a:solidFill>
                  <a:schemeClr val="accent3"/>
                </a:solidFill>
              </a:rPr>
              <a:t>assess student progress or performance in those areas</a:t>
            </a:r>
            <a:r>
              <a:rPr b="1" i="1" lang="en-US" sz="2200"/>
              <a:t> </a:t>
            </a:r>
            <a:r>
              <a:rPr lang="en-US" sz="2200"/>
              <a:t>in which they were </a:t>
            </a:r>
            <a:r>
              <a:rPr b="1" i="1" lang="en-US" sz="2200">
                <a:solidFill>
                  <a:schemeClr val="accent3"/>
                </a:solidFill>
              </a:rPr>
              <a:t>identified by universal screening as being at-risk for failure</a:t>
            </a:r>
            <a:r>
              <a:rPr i="1" lang="en-US" sz="2200"/>
              <a:t> </a:t>
            </a:r>
            <a:r>
              <a:rPr lang="en-US" sz="2200"/>
              <a:t>(e.g., reading, mathematics, social behavior). It is the method by which teachers or other school personnel </a:t>
            </a:r>
            <a:r>
              <a:rPr b="1" i="1" lang="en-US" sz="2200">
                <a:solidFill>
                  <a:srgbClr val="660066"/>
                </a:solidFill>
              </a:rPr>
              <a:t>determine if students are benefitting appropriately from the typical</a:t>
            </a:r>
            <a:r>
              <a:rPr lang="en-US" sz="2200">
                <a:solidFill>
                  <a:srgbClr val="660066"/>
                </a:solidFill>
              </a:rPr>
              <a:t> </a:t>
            </a:r>
            <a:r>
              <a:rPr lang="en-US" sz="2200"/>
              <a:t>(e.g., grade level, locally determined, etc.) </a:t>
            </a:r>
            <a:r>
              <a:rPr b="1" i="1" lang="en-US" sz="2200">
                <a:solidFill>
                  <a:srgbClr val="660066"/>
                </a:solidFill>
              </a:rPr>
              <a:t>instructional program, identify students who are not making adequate progress</a:t>
            </a:r>
            <a:r>
              <a:rPr i="1" lang="en-US" sz="2200"/>
              <a:t>, </a:t>
            </a:r>
            <a:r>
              <a:rPr i="1" lang="en-US" sz="2200">
                <a:solidFill>
                  <a:srgbClr val="000000"/>
                </a:solidFill>
              </a:rPr>
              <a:t>and</a:t>
            </a:r>
            <a:r>
              <a:rPr i="1" lang="en-US" sz="2200">
                <a:solidFill>
                  <a:srgbClr val="674EA7"/>
                </a:solidFill>
              </a:rPr>
              <a:t> </a:t>
            </a:r>
            <a:r>
              <a:rPr b="1" i="1" lang="en-US" sz="2200">
                <a:solidFill>
                  <a:srgbClr val="660066"/>
                </a:solidFill>
              </a:rPr>
              <a:t>help guide the construction of effective intervention programs</a:t>
            </a:r>
            <a:r>
              <a:rPr lang="en-US" sz="2200"/>
              <a:t> for students who are not profiting from typical instruction” (paragraph 2). </a:t>
            </a:r>
            <a:r>
              <a:rPr i="1" lang="en-US" sz="2200" u="sng">
                <a:solidFill>
                  <a:schemeClr val="hlink"/>
                </a:solidFill>
                <a:hlinkClick r:id="rId3"/>
              </a:rPr>
              <a:t>RTI Action Network</a:t>
            </a:r>
            <a:endParaRPr sz="2200"/>
          </a:p>
          <a:p>
            <a:pPr indent="0" lvl="0" marL="0" rtl="0" algn="l">
              <a:lnSpc>
                <a:spcPct val="100000"/>
              </a:lnSpc>
              <a:spcBef>
                <a:spcPts val="0"/>
              </a:spcBef>
              <a:spcAft>
                <a:spcPts val="0"/>
              </a:spcAft>
              <a:buClr>
                <a:schemeClr val="dk1"/>
              </a:buClr>
              <a:buSzPts val="2480"/>
              <a:buFont typeface="Arial"/>
              <a:buNone/>
            </a:pPr>
            <a:r>
              <a:t/>
            </a:r>
            <a:endParaRPr sz="2400">
              <a:latin typeface="Calibri"/>
              <a:ea typeface="Calibri"/>
              <a:cs typeface="Calibri"/>
              <a:sym typeface="Calibri"/>
            </a:endParaRPr>
          </a:p>
          <a:p>
            <a:pPr indent="-165100" lvl="0" marL="342900" marR="0" rtl="0" algn="l">
              <a:lnSpc>
                <a:spcPct val="100000"/>
              </a:lnSpc>
              <a:spcBef>
                <a:spcPts val="0"/>
              </a:spcBef>
              <a:spcAft>
                <a:spcPts val="0"/>
              </a:spcAft>
              <a:buClr>
                <a:schemeClr val="dk1"/>
              </a:buClr>
              <a:buSzPts val="2800"/>
              <a:buFont typeface="Arial"/>
              <a:buNone/>
            </a:pPr>
            <a:r>
              <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88"/>
          <p:cNvSpPr txBox="1"/>
          <p:nvPr>
            <p:ph idx="4294967295"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Progress Monitoring</a:t>
            </a:r>
            <a:endParaRPr sz="3600"/>
          </a:p>
        </p:txBody>
      </p:sp>
      <p:sp>
        <p:nvSpPr>
          <p:cNvPr id="661" name="Google Shape;661;p88"/>
          <p:cNvSpPr txBox="1"/>
          <p:nvPr>
            <p:ph idx="4294967295" type="body"/>
          </p:nvPr>
        </p:nvSpPr>
        <p:spPr>
          <a:xfrm>
            <a:off x="127050" y="1639500"/>
            <a:ext cx="8889900" cy="48705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Font typeface="Arial"/>
              <a:buNone/>
            </a:pPr>
            <a:r>
              <a:rPr lang="en-US" sz="3000">
                <a:solidFill>
                  <a:srgbClr val="000000"/>
                </a:solidFill>
              </a:rPr>
              <a:t>Which statement is NOT a benefit of progress monitoring?</a:t>
            </a:r>
            <a:endParaRPr sz="3000">
              <a:solidFill>
                <a:srgbClr val="000000"/>
              </a:solidFill>
            </a:endParaRPr>
          </a:p>
          <a:p>
            <a:pPr indent="0" lvl="0" marL="0" rtl="0" algn="l">
              <a:spcBef>
                <a:spcPts val="800"/>
              </a:spcBef>
              <a:spcAft>
                <a:spcPts val="0"/>
              </a:spcAft>
              <a:buClr>
                <a:schemeClr val="dk1"/>
              </a:buClr>
              <a:buSzPts val="1100"/>
              <a:buFont typeface="Arial"/>
              <a:buNone/>
            </a:pPr>
            <a:r>
              <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t>Lack of documentation of student progress</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t>Students learn more quickly</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t>Communication improves</a:t>
            </a:r>
            <a:endParaRPr sz="3000">
              <a:solidFill>
                <a:srgbClr val="000000"/>
              </a:solidFill>
            </a:endParaRPr>
          </a:p>
          <a:p>
            <a:pPr indent="-419100" lvl="0" marL="457200" rtl="0" algn="l">
              <a:spcBef>
                <a:spcPts val="0"/>
              </a:spcBef>
              <a:spcAft>
                <a:spcPts val="0"/>
              </a:spcAft>
              <a:buClr>
                <a:srgbClr val="000000"/>
              </a:buClr>
              <a:buSzPts val="3000"/>
              <a:buAutoNum type="alphaLcPeriod"/>
            </a:pPr>
            <a:r>
              <a:rPr lang="en-US" sz="3000"/>
              <a:t>Teachers have higher student expectations</a:t>
            </a:r>
            <a:endParaRPr sz="3000">
              <a:solidFill>
                <a:srgbClr val="000000"/>
              </a:solidFill>
            </a:endParaRPr>
          </a:p>
          <a:p>
            <a:pPr indent="0" lvl="0" marL="0" rtl="0" algn="l">
              <a:spcBef>
                <a:spcPts val="640"/>
              </a:spcBef>
              <a:spcAft>
                <a:spcPts val="0"/>
              </a:spcAft>
              <a:buClr>
                <a:srgbClr val="000000"/>
              </a:buClr>
              <a:buSzPts val="2800"/>
              <a:buFont typeface="Arial"/>
              <a:buNone/>
            </a:pPr>
            <a:r>
              <a:t/>
            </a:r>
            <a:endParaRPr sz="3000">
              <a:solidFill>
                <a:srgbClr val="000000"/>
              </a:solidFill>
            </a:endParaRPr>
          </a:p>
          <a:p>
            <a:pPr indent="0" lvl="0" marL="0" rtl="0" algn="l">
              <a:spcBef>
                <a:spcPts val="800"/>
              </a:spcBef>
              <a:spcAft>
                <a:spcPts val="0"/>
              </a:spcAft>
              <a:buClr>
                <a:schemeClr val="dk1"/>
              </a:buClr>
              <a:buSzPts val="1100"/>
              <a:buFont typeface="Arial"/>
              <a:buNone/>
            </a:pPr>
            <a:r>
              <a:t/>
            </a:r>
            <a:endParaRPr sz="3000"/>
          </a:p>
          <a:p>
            <a:pPr indent="0" lvl="0" marL="0" rtl="0" algn="l">
              <a:lnSpc>
                <a:spcPct val="100000"/>
              </a:lnSpc>
              <a:spcBef>
                <a:spcPts val="800"/>
              </a:spcBef>
              <a:spcAft>
                <a:spcPts val="0"/>
              </a:spcAft>
              <a:buSzPts val="2800"/>
              <a:buNone/>
            </a:pPr>
            <a:r>
              <a:t/>
            </a:r>
            <a:endParaRPr sz="2000"/>
          </a:p>
          <a:p>
            <a:pPr indent="0" lvl="0" marL="0" rtl="0" algn="l">
              <a:lnSpc>
                <a:spcPct val="100000"/>
              </a:lnSpc>
              <a:spcBef>
                <a:spcPts val="800"/>
              </a:spcBef>
              <a:spcAft>
                <a:spcPts val="0"/>
              </a:spcAft>
              <a:buSzPts val="2800"/>
              <a:buNone/>
            </a:pPr>
            <a:r>
              <a:t/>
            </a:r>
            <a:endParaRPr sz="240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89"/>
          <p:cNvSpPr txBox="1"/>
          <p:nvPr>
            <p:ph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Benefits of Progress Monitoring</a:t>
            </a:r>
            <a:endParaRPr sz="3600"/>
          </a:p>
        </p:txBody>
      </p:sp>
      <p:sp>
        <p:nvSpPr>
          <p:cNvPr id="667" name="Google Shape;667;p89"/>
          <p:cNvSpPr txBox="1"/>
          <p:nvPr>
            <p:ph idx="4294967295" type="body"/>
          </p:nvPr>
        </p:nvSpPr>
        <p:spPr>
          <a:xfrm>
            <a:off x="383550" y="1765925"/>
            <a:ext cx="8229600" cy="50922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Font typeface="Verdana"/>
              <a:buChar char="•"/>
            </a:pPr>
            <a:r>
              <a:rPr lang="en-US" sz="3000"/>
              <a:t>Students learn more quickly</a:t>
            </a:r>
            <a:endParaRPr sz="3000"/>
          </a:p>
          <a:p>
            <a:pPr indent="-419100" lvl="0" marL="457200" rtl="0" algn="l">
              <a:lnSpc>
                <a:spcPct val="100000"/>
              </a:lnSpc>
              <a:spcBef>
                <a:spcPts val="0"/>
              </a:spcBef>
              <a:spcAft>
                <a:spcPts val="0"/>
              </a:spcAft>
              <a:buSzPts val="3000"/>
              <a:buFont typeface="Verdana"/>
              <a:buChar char="•"/>
            </a:pPr>
            <a:r>
              <a:rPr lang="en-US" sz="3000"/>
              <a:t>Teachers make more informed instructional decisions</a:t>
            </a:r>
            <a:endParaRPr sz="3000"/>
          </a:p>
          <a:p>
            <a:pPr indent="-419100" lvl="0" marL="457200" rtl="0" algn="l">
              <a:lnSpc>
                <a:spcPct val="100000"/>
              </a:lnSpc>
              <a:spcBef>
                <a:spcPts val="0"/>
              </a:spcBef>
              <a:spcAft>
                <a:spcPts val="0"/>
              </a:spcAft>
              <a:buSzPts val="3000"/>
              <a:buFont typeface="Verdana"/>
              <a:buChar char="•"/>
            </a:pPr>
            <a:r>
              <a:rPr lang="en-US" sz="3000"/>
              <a:t>Documentation of student progress</a:t>
            </a:r>
            <a:endParaRPr sz="3000"/>
          </a:p>
          <a:p>
            <a:pPr indent="-419100" lvl="0" marL="457200" rtl="0" algn="l">
              <a:lnSpc>
                <a:spcPct val="100000"/>
              </a:lnSpc>
              <a:spcBef>
                <a:spcPts val="0"/>
              </a:spcBef>
              <a:spcAft>
                <a:spcPts val="0"/>
              </a:spcAft>
              <a:buSzPts val="3000"/>
              <a:buFont typeface="Verdana"/>
              <a:buChar char="•"/>
            </a:pPr>
            <a:r>
              <a:rPr lang="en-US" sz="3000"/>
              <a:t>Communication improves</a:t>
            </a:r>
            <a:endParaRPr sz="3000"/>
          </a:p>
          <a:p>
            <a:pPr indent="-419100" lvl="0" marL="457200" rtl="0" algn="l">
              <a:lnSpc>
                <a:spcPct val="100000"/>
              </a:lnSpc>
              <a:spcBef>
                <a:spcPts val="0"/>
              </a:spcBef>
              <a:spcAft>
                <a:spcPts val="0"/>
              </a:spcAft>
              <a:buSzPts val="3000"/>
              <a:buFont typeface="Verdana"/>
              <a:buChar char="•"/>
            </a:pPr>
            <a:r>
              <a:rPr lang="en-US" sz="3000"/>
              <a:t>Teachers have higher student expectations</a:t>
            </a:r>
            <a:endParaRPr sz="3000"/>
          </a:p>
          <a:p>
            <a:pPr indent="-419100" lvl="0" marL="457200" rtl="0" algn="l">
              <a:lnSpc>
                <a:spcPct val="100000"/>
              </a:lnSpc>
              <a:spcBef>
                <a:spcPts val="0"/>
              </a:spcBef>
              <a:spcAft>
                <a:spcPts val="0"/>
              </a:spcAft>
              <a:buSzPts val="3000"/>
              <a:buFont typeface="Verdana"/>
              <a:buChar char="•"/>
            </a:pPr>
            <a:r>
              <a:rPr lang="en-US" sz="3000"/>
              <a:t>Decrease in special education referrals</a:t>
            </a:r>
            <a:endParaRPr sz="3000"/>
          </a:p>
          <a:p>
            <a:pPr indent="0" lvl="0" marL="0" rtl="0" algn="l">
              <a:lnSpc>
                <a:spcPct val="100000"/>
              </a:lnSpc>
              <a:spcBef>
                <a:spcPts val="0"/>
              </a:spcBef>
              <a:spcAft>
                <a:spcPts val="0"/>
              </a:spcAft>
              <a:buSzPts val="3200"/>
              <a:buNone/>
            </a:pPr>
            <a:r>
              <a:t/>
            </a:r>
            <a:endParaRPr sz="3000">
              <a:latin typeface="Calibri"/>
              <a:ea typeface="Calibri"/>
              <a:cs typeface="Calibri"/>
              <a:sym typeface="Calibri"/>
            </a:endParaRPr>
          </a:p>
          <a:p>
            <a:pPr indent="0" lvl="0" marL="0" rtl="0" algn="l">
              <a:lnSpc>
                <a:spcPct val="100000"/>
              </a:lnSpc>
              <a:spcBef>
                <a:spcPts val="0"/>
              </a:spcBef>
              <a:spcAft>
                <a:spcPts val="0"/>
              </a:spcAft>
              <a:buSzPts val="3200"/>
              <a:buNone/>
            </a:pPr>
            <a:r>
              <a:rPr i="1" lang="en-US" sz="3000"/>
              <a:t>Source: </a:t>
            </a:r>
            <a:r>
              <a:rPr i="1" lang="en-US" sz="3000" u="sng">
                <a:solidFill>
                  <a:schemeClr val="hlink"/>
                </a:solidFill>
                <a:hlinkClick r:id="rId3"/>
              </a:rPr>
              <a:t>RTI Action Network</a:t>
            </a:r>
            <a:endParaRPr i="1" sz="3000"/>
          </a:p>
          <a:p>
            <a:pPr indent="-165100" lvl="0" marL="342900" marR="0" rtl="0" algn="l">
              <a:lnSpc>
                <a:spcPct val="100000"/>
              </a:lnSpc>
              <a:spcBef>
                <a:spcPts val="0"/>
              </a:spcBef>
              <a:spcAft>
                <a:spcPts val="0"/>
              </a:spcAft>
              <a:buClr>
                <a:schemeClr val="dk1"/>
              </a:buClr>
              <a:buSzPts val="2800"/>
              <a:buFont typeface="Arial"/>
              <a:buNone/>
            </a:pPr>
            <a:r>
              <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90"/>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Progress Monitoring: </a:t>
            </a:r>
            <a:endParaRPr sz="3600"/>
          </a:p>
          <a:p>
            <a:pPr indent="0" lvl="0" marL="0" rtl="0" algn="ctr">
              <a:spcBef>
                <a:spcPts val="0"/>
              </a:spcBef>
              <a:spcAft>
                <a:spcPts val="0"/>
              </a:spcAft>
              <a:buClr>
                <a:schemeClr val="dk1"/>
              </a:buClr>
              <a:buSzPts val="3800"/>
              <a:buFont typeface="Verdana"/>
              <a:buNone/>
            </a:pPr>
            <a:r>
              <a:rPr lang="en-US" sz="3600"/>
              <a:t>Tier 1</a:t>
            </a:r>
            <a:endParaRPr sz="3600"/>
          </a:p>
        </p:txBody>
      </p:sp>
      <p:sp>
        <p:nvSpPr>
          <p:cNvPr id="673" name="Google Shape;673;p90"/>
          <p:cNvSpPr txBox="1"/>
          <p:nvPr/>
        </p:nvSpPr>
        <p:spPr>
          <a:xfrm>
            <a:off x="230700" y="1824900"/>
            <a:ext cx="8913300" cy="11775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2400"/>
              <a:buFont typeface="Arial"/>
              <a:buNone/>
            </a:pPr>
            <a:r>
              <a:rPr lang="en-US" sz="3200">
                <a:solidFill>
                  <a:schemeClr val="dk1"/>
                </a:solidFill>
                <a:latin typeface="Verdana"/>
                <a:ea typeface="Verdana"/>
                <a:cs typeface="Verdana"/>
                <a:sym typeface="Verdana"/>
              </a:rPr>
              <a:t>Examine the division’s use and analysis of</a:t>
            </a:r>
            <a:r>
              <a:rPr lang="en-US" sz="3200">
                <a:solidFill>
                  <a:schemeClr val="dk1"/>
                </a:solidFill>
                <a:latin typeface="Verdana"/>
                <a:ea typeface="Verdana"/>
                <a:cs typeface="Verdana"/>
                <a:sym typeface="Verdana"/>
              </a:rPr>
              <a:t> </a:t>
            </a:r>
            <a:r>
              <a:rPr lang="en-US" sz="3200">
                <a:solidFill>
                  <a:srgbClr val="008000"/>
                </a:solidFill>
                <a:latin typeface="Verdana"/>
                <a:ea typeface="Verdana"/>
                <a:cs typeface="Verdana"/>
                <a:sym typeface="Verdana"/>
              </a:rPr>
              <a:t>universal screening</a:t>
            </a:r>
            <a:r>
              <a:rPr lang="en-US" sz="3200">
                <a:solidFill>
                  <a:schemeClr val="dk1"/>
                </a:solidFill>
                <a:latin typeface="Verdana"/>
                <a:ea typeface="Verdana"/>
                <a:cs typeface="Verdana"/>
                <a:sym typeface="Verdana"/>
              </a:rPr>
              <a:t>. </a:t>
            </a:r>
            <a:endParaRPr>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91"/>
          <p:cNvSpPr txBox="1"/>
          <p:nvPr>
            <p:ph idx="4294967295"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Assessment Inventory: Universal Screeners</a:t>
            </a:r>
            <a:endParaRPr sz="3600"/>
          </a:p>
        </p:txBody>
      </p:sp>
      <p:pic>
        <p:nvPicPr>
          <p:cNvPr descr="Photo of the Assessment Inventory page that describes universal screening. " id="679" name="Google Shape;679;p91" title="Assessment Inventory"/>
          <p:cNvPicPr preferRelativeResize="0"/>
          <p:nvPr/>
        </p:nvPicPr>
        <p:blipFill rotWithShape="1">
          <a:blip r:embed="rId3">
            <a:alphaModFix/>
          </a:blip>
          <a:srcRect b="7409" l="19681" r="20168" t="21618"/>
          <a:stretch/>
        </p:blipFill>
        <p:spPr>
          <a:xfrm>
            <a:off x="840775" y="1685875"/>
            <a:ext cx="7462451" cy="475305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92"/>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Progress Monitoring: </a:t>
            </a:r>
            <a:endParaRPr sz="3600"/>
          </a:p>
          <a:p>
            <a:pPr indent="0" lvl="0" marL="0" rtl="0" algn="ctr">
              <a:spcBef>
                <a:spcPts val="0"/>
              </a:spcBef>
              <a:spcAft>
                <a:spcPts val="0"/>
              </a:spcAft>
              <a:buClr>
                <a:schemeClr val="dk1"/>
              </a:buClr>
              <a:buSzPts val="3800"/>
              <a:buFont typeface="Verdana"/>
              <a:buNone/>
            </a:pPr>
            <a:r>
              <a:rPr lang="en-US" sz="3600"/>
              <a:t>Tier 1</a:t>
            </a:r>
            <a:endParaRPr sz="3600"/>
          </a:p>
        </p:txBody>
      </p:sp>
      <p:sp>
        <p:nvSpPr>
          <p:cNvPr id="685" name="Google Shape;685;p92"/>
          <p:cNvSpPr txBox="1"/>
          <p:nvPr/>
        </p:nvSpPr>
        <p:spPr>
          <a:xfrm>
            <a:off x="230700" y="1824900"/>
            <a:ext cx="8913300" cy="11775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3200">
                <a:solidFill>
                  <a:schemeClr val="dk1"/>
                </a:solidFill>
                <a:latin typeface="Verdana"/>
                <a:ea typeface="Verdana"/>
                <a:cs typeface="Verdana"/>
                <a:sym typeface="Verdana"/>
              </a:rPr>
              <a:t>Examine the division’s use and analysis of </a:t>
            </a:r>
            <a:r>
              <a:rPr lang="en-US" sz="3200">
                <a:solidFill>
                  <a:srgbClr val="008000"/>
                </a:solidFill>
                <a:latin typeface="Verdana"/>
                <a:ea typeface="Verdana"/>
                <a:cs typeface="Verdana"/>
                <a:sym typeface="Verdana"/>
              </a:rPr>
              <a:t>universal screening</a:t>
            </a:r>
            <a:r>
              <a:rPr lang="en-US" sz="3200">
                <a:solidFill>
                  <a:schemeClr val="dk1"/>
                </a:solidFill>
                <a:latin typeface="Verdana"/>
                <a:ea typeface="Verdana"/>
                <a:cs typeface="Verdana"/>
                <a:sym typeface="Verdana"/>
              </a:rPr>
              <a:t>. </a:t>
            </a:r>
            <a:endParaRPr>
              <a:latin typeface="Verdana"/>
              <a:ea typeface="Verdana"/>
              <a:cs typeface="Verdana"/>
              <a:sym typeface="Verdana"/>
            </a:endParaRPr>
          </a:p>
        </p:txBody>
      </p:sp>
      <p:sp>
        <p:nvSpPr>
          <p:cNvPr id="686" name="Google Shape;686;p92"/>
          <p:cNvSpPr txBox="1"/>
          <p:nvPr/>
        </p:nvSpPr>
        <p:spPr>
          <a:xfrm>
            <a:off x="230700" y="3193725"/>
            <a:ext cx="8913300" cy="13980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3200">
                <a:solidFill>
                  <a:schemeClr val="dk1"/>
                </a:solidFill>
                <a:latin typeface="Verdana"/>
                <a:ea typeface="Verdana"/>
                <a:cs typeface="Verdana"/>
                <a:sym typeface="Verdana"/>
              </a:rPr>
              <a:t>Evaluate the use of </a:t>
            </a:r>
            <a:r>
              <a:rPr lang="en-US" sz="3200">
                <a:solidFill>
                  <a:srgbClr val="008000"/>
                </a:solidFill>
                <a:latin typeface="Verdana"/>
                <a:ea typeface="Verdana"/>
                <a:cs typeface="Verdana"/>
                <a:sym typeface="Verdana"/>
              </a:rPr>
              <a:t>formative assessment</a:t>
            </a:r>
            <a:r>
              <a:rPr lang="en-US" sz="3200">
                <a:solidFill>
                  <a:schemeClr val="dk1"/>
                </a:solidFill>
                <a:latin typeface="Verdana"/>
                <a:ea typeface="Verdana"/>
                <a:cs typeface="Verdana"/>
                <a:sym typeface="Verdana"/>
              </a:rPr>
              <a:t>. </a:t>
            </a:r>
            <a:endParaRPr>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93"/>
          <p:cNvSpPr txBox="1"/>
          <p:nvPr>
            <p:ph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457200" lvl="0" marL="0" rtl="0" algn="ctr">
              <a:spcBef>
                <a:spcPts val="0"/>
              </a:spcBef>
              <a:spcAft>
                <a:spcPts val="0"/>
              </a:spcAft>
              <a:buClr>
                <a:srgbClr val="800000"/>
              </a:buClr>
              <a:buSzPts val="3600"/>
              <a:buFont typeface="Verdana"/>
              <a:buNone/>
            </a:pPr>
            <a:r>
              <a:rPr lang="en-US" sz="3000"/>
              <a:t>Assessment Inventory: </a:t>
            </a:r>
            <a:endParaRPr sz="3000"/>
          </a:p>
          <a:p>
            <a:pPr indent="457200" lvl="0" marL="0" rtl="0" algn="ctr">
              <a:spcBef>
                <a:spcPts val="0"/>
              </a:spcBef>
              <a:spcAft>
                <a:spcPts val="0"/>
              </a:spcAft>
              <a:buClr>
                <a:srgbClr val="800000"/>
              </a:buClr>
              <a:buSzPts val="3600"/>
              <a:buFont typeface="Verdana"/>
              <a:buNone/>
            </a:pPr>
            <a:r>
              <a:rPr lang="en-US" sz="3000"/>
              <a:t>Progress Monitoring of Core Instruction</a:t>
            </a:r>
            <a:endParaRPr sz="3600"/>
          </a:p>
        </p:txBody>
      </p:sp>
      <p:pic>
        <p:nvPicPr>
          <p:cNvPr descr="Photo of the Assessment Inventory page that describes Progress Monitoring of Core Instruction. " id="692" name="Google Shape;692;p93" title="Assessment Inventory"/>
          <p:cNvPicPr preferRelativeResize="0"/>
          <p:nvPr/>
        </p:nvPicPr>
        <p:blipFill rotWithShape="1">
          <a:blip r:embed="rId3">
            <a:alphaModFix/>
          </a:blip>
          <a:srcRect b="33839" l="20739" r="21036" t="29406"/>
          <a:stretch/>
        </p:blipFill>
        <p:spPr>
          <a:xfrm>
            <a:off x="112850" y="1816825"/>
            <a:ext cx="8967374" cy="305565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76"/>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5878"/>
              </a:buClr>
              <a:buSzPts val="4000"/>
              <a:buFont typeface="Calibri"/>
              <a:buNone/>
            </a:pPr>
            <a:r>
              <a:rPr lang="en-US" sz="3600"/>
              <a:t>Your Strand 2 Team</a:t>
            </a:r>
            <a:endParaRPr sz="3600"/>
          </a:p>
        </p:txBody>
      </p:sp>
      <p:sp>
        <p:nvSpPr>
          <p:cNvPr id="580" name="Google Shape;580;p76"/>
          <p:cNvSpPr txBox="1"/>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n-US" sz="3200">
                <a:latin typeface="Verdana"/>
                <a:ea typeface="Verdana"/>
                <a:cs typeface="Verdana"/>
                <a:sym typeface="Verdana"/>
              </a:rPr>
              <a:t>Mike Crusco, RIC</a:t>
            </a:r>
            <a:endParaRPr sz="3200">
              <a:latin typeface="Verdana"/>
              <a:ea typeface="Verdana"/>
              <a:cs typeface="Verdana"/>
              <a:sym typeface="Verdana"/>
            </a:endParaRPr>
          </a:p>
          <a:p>
            <a:pPr indent="0" lvl="0" marL="0" rtl="0" algn="l">
              <a:spcBef>
                <a:spcPts val="640"/>
              </a:spcBef>
              <a:spcAft>
                <a:spcPts val="0"/>
              </a:spcAft>
              <a:buNone/>
            </a:pPr>
            <a:r>
              <a:rPr lang="en-US" sz="3200">
                <a:latin typeface="Verdana"/>
                <a:ea typeface="Verdana"/>
                <a:cs typeface="Verdana"/>
                <a:sym typeface="Verdana"/>
              </a:rPr>
              <a:t>Chris Frawley, TTAC@VCU</a:t>
            </a:r>
            <a:endParaRPr sz="3200">
              <a:latin typeface="Verdana"/>
              <a:ea typeface="Verdana"/>
              <a:cs typeface="Verdana"/>
              <a:sym typeface="Verdana"/>
            </a:endParaRPr>
          </a:p>
          <a:p>
            <a:pPr indent="0" lvl="0" marL="0" rtl="0" algn="l">
              <a:spcBef>
                <a:spcPts val="640"/>
              </a:spcBef>
              <a:spcAft>
                <a:spcPts val="0"/>
              </a:spcAft>
              <a:buNone/>
            </a:pPr>
            <a:r>
              <a:rPr lang="en-US" sz="3200">
                <a:latin typeface="Verdana"/>
                <a:ea typeface="Verdana"/>
                <a:cs typeface="Verdana"/>
                <a:sym typeface="Verdana"/>
              </a:rPr>
              <a:t>Sandy Hart, RIC</a:t>
            </a:r>
            <a:endParaRPr sz="3200">
              <a:latin typeface="Verdana"/>
              <a:ea typeface="Verdana"/>
              <a:cs typeface="Verdana"/>
              <a:sym typeface="Verdana"/>
            </a:endParaRPr>
          </a:p>
          <a:p>
            <a:pPr indent="0" lvl="0" marL="0" rtl="0" algn="l">
              <a:spcBef>
                <a:spcPts val="640"/>
              </a:spcBef>
              <a:spcAft>
                <a:spcPts val="0"/>
              </a:spcAft>
              <a:buNone/>
            </a:pPr>
            <a:r>
              <a:rPr lang="en-US" sz="3200">
                <a:latin typeface="Verdana"/>
                <a:ea typeface="Verdana"/>
                <a:cs typeface="Verdana"/>
                <a:sym typeface="Verdana"/>
              </a:rPr>
              <a:t>Wanda Vaughan, RIC</a:t>
            </a:r>
            <a:endParaRPr sz="3200">
              <a:latin typeface="Verdana"/>
              <a:ea typeface="Verdana"/>
              <a:cs typeface="Verdana"/>
              <a:sym typeface="Verdana"/>
            </a:endParaRPr>
          </a:p>
          <a:p>
            <a:pPr indent="0" lvl="0" marL="0" rtl="0" algn="l">
              <a:spcBef>
                <a:spcPts val="640"/>
              </a:spcBef>
              <a:spcAft>
                <a:spcPts val="0"/>
              </a:spcAft>
              <a:buNone/>
            </a:pPr>
            <a:r>
              <a:t/>
            </a:r>
            <a:endParaRPr sz="3200">
              <a:solidFill>
                <a:srgbClr val="006387"/>
              </a:solidFill>
              <a:latin typeface="Verdana"/>
              <a:ea typeface="Verdana"/>
              <a:cs typeface="Verdana"/>
              <a:sym typeface="Verdana"/>
            </a:endParaRPr>
          </a:p>
          <a:p>
            <a:pPr indent="0" lvl="0" marL="0" rtl="0" algn="l">
              <a:spcBef>
                <a:spcPts val="640"/>
              </a:spcBef>
              <a:spcAft>
                <a:spcPts val="0"/>
              </a:spcAft>
              <a:buNone/>
            </a:pPr>
            <a:r>
              <a:t/>
            </a:r>
            <a:endParaRPr sz="3200">
              <a:solidFill>
                <a:srgbClr val="006387"/>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sp>
        <p:nvSpPr>
          <p:cNvPr id="697" name="Google Shape;697;p94"/>
          <p:cNvSpPr txBox="1"/>
          <p:nvPr>
            <p:ph type="title"/>
          </p:nvPr>
        </p:nvSpPr>
        <p:spPr>
          <a:xfrm>
            <a:off x="457200" y="39238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457200" lvl="0" marL="0" rtl="0" algn="ctr">
              <a:spcBef>
                <a:spcPts val="0"/>
              </a:spcBef>
              <a:spcAft>
                <a:spcPts val="0"/>
              </a:spcAft>
              <a:buClr>
                <a:srgbClr val="800000"/>
              </a:buClr>
              <a:buSzPts val="3600"/>
              <a:buFont typeface="Verdana"/>
              <a:buNone/>
            </a:pPr>
            <a:r>
              <a:rPr lang="en-US" sz="3600"/>
              <a:t>Progress Monitoring Measures: Tier 1</a:t>
            </a:r>
            <a:endParaRPr sz="3600"/>
          </a:p>
        </p:txBody>
      </p:sp>
      <p:sp>
        <p:nvSpPr>
          <p:cNvPr id="698" name="Google Shape;698;p94"/>
          <p:cNvSpPr txBox="1"/>
          <p:nvPr/>
        </p:nvSpPr>
        <p:spPr>
          <a:xfrm>
            <a:off x="457200" y="2050750"/>
            <a:ext cx="8229600" cy="29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latin typeface="Verdana"/>
                <a:ea typeface="Verdana"/>
                <a:cs typeface="Verdana"/>
                <a:sym typeface="Verdana"/>
              </a:rPr>
              <a:t>How are mastery measures used? What is an example?</a:t>
            </a:r>
            <a:endParaRPr sz="3200">
              <a:latin typeface="Verdana"/>
              <a:ea typeface="Verdana"/>
              <a:cs typeface="Verdana"/>
              <a:sym typeface="Verdana"/>
            </a:endParaRPr>
          </a:p>
          <a:p>
            <a:pPr indent="0" lvl="0" marL="0" rtl="0" algn="ctr">
              <a:spcBef>
                <a:spcPts val="0"/>
              </a:spcBef>
              <a:spcAft>
                <a:spcPts val="0"/>
              </a:spcAft>
              <a:buNone/>
            </a:pPr>
            <a:r>
              <a:t/>
            </a:r>
            <a:endParaRPr sz="3200">
              <a:latin typeface="Verdana"/>
              <a:ea typeface="Verdana"/>
              <a:cs typeface="Verdana"/>
              <a:sym typeface="Verdana"/>
            </a:endParaRPr>
          </a:p>
          <a:p>
            <a:pPr indent="0" lvl="0" marL="0" rtl="0" algn="ctr">
              <a:spcBef>
                <a:spcPts val="0"/>
              </a:spcBef>
              <a:spcAft>
                <a:spcPts val="0"/>
              </a:spcAft>
              <a:buNone/>
            </a:pPr>
            <a:r>
              <a:rPr lang="en-US" sz="3200">
                <a:latin typeface="Verdana"/>
                <a:ea typeface="Verdana"/>
                <a:cs typeface="Verdana"/>
                <a:sym typeface="Verdana"/>
              </a:rPr>
              <a:t>How are curriculum-based measurements used? </a:t>
            </a:r>
            <a:endParaRPr sz="3200">
              <a:latin typeface="Verdana"/>
              <a:ea typeface="Verdana"/>
              <a:cs typeface="Verdana"/>
              <a:sym typeface="Verdana"/>
            </a:endParaRPr>
          </a:p>
          <a:p>
            <a:pPr indent="0" lvl="0" marL="0" rtl="0" algn="ctr">
              <a:spcBef>
                <a:spcPts val="0"/>
              </a:spcBef>
              <a:spcAft>
                <a:spcPts val="0"/>
              </a:spcAft>
              <a:buNone/>
            </a:pPr>
            <a:r>
              <a:rPr lang="en-US" sz="3200">
                <a:latin typeface="Verdana"/>
                <a:ea typeface="Verdana"/>
                <a:cs typeface="Verdana"/>
                <a:sym typeface="Verdana"/>
              </a:rPr>
              <a:t>What is an example?</a:t>
            </a:r>
            <a:endParaRPr sz="320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95"/>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Progress Monitoring Measures: Tier 1</a:t>
            </a:r>
            <a:endParaRPr/>
          </a:p>
        </p:txBody>
      </p:sp>
      <p:sp>
        <p:nvSpPr>
          <p:cNvPr id="704" name="Google Shape;704;p95"/>
          <p:cNvSpPr txBox="1"/>
          <p:nvPr>
            <p:ph idx="1" type="body"/>
          </p:nvPr>
        </p:nvSpPr>
        <p:spPr>
          <a:xfrm>
            <a:off x="914400" y="1417500"/>
            <a:ext cx="35829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2600">
                <a:solidFill>
                  <a:srgbClr val="005878"/>
                </a:solidFill>
              </a:rPr>
              <a:t>Mastery Measures</a:t>
            </a:r>
            <a:endParaRPr/>
          </a:p>
        </p:txBody>
      </p:sp>
      <p:sp>
        <p:nvSpPr>
          <p:cNvPr id="705" name="Google Shape;705;p95"/>
          <p:cNvSpPr txBox="1"/>
          <p:nvPr>
            <p:ph idx="3" type="body"/>
          </p:nvPr>
        </p:nvSpPr>
        <p:spPr>
          <a:xfrm>
            <a:off x="5105400" y="1417652"/>
            <a:ext cx="35814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2200">
                <a:solidFill>
                  <a:srgbClr val="005878"/>
                </a:solidFill>
              </a:rPr>
              <a:t>Curriculum-based Measurement (CBM)</a:t>
            </a:r>
            <a:endParaRPr/>
          </a:p>
        </p:txBody>
      </p:sp>
      <p:sp>
        <p:nvSpPr>
          <p:cNvPr id="706" name="Google Shape;706;p95"/>
          <p:cNvSpPr txBox="1"/>
          <p:nvPr>
            <p:ph idx="2" type="body"/>
          </p:nvPr>
        </p:nvSpPr>
        <p:spPr>
          <a:xfrm>
            <a:off x="457200" y="2174875"/>
            <a:ext cx="4114800" cy="39513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The skills are broken into sequenced sub-skills.</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One by one, each skill is assessed in a unit of study.</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Assessment is based on a pre-planned instructional sequence.</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Students demonstrate mastery by meeting a pre-planned specified criterion.</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Teachers introduce a new skill after students achieve mastery on previous skill. </a:t>
            </a:r>
            <a:endParaRPr i="0" sz="1800" u="none" cap="none" strike="noStrike">
              <a:solidFill>
                <a:srgbClr val="000000"/>
              </a:solidFill>
              <a:latin typeface="Verdana"/>
              <a:ea typeface="Verdana"/>
              <a:cs typeface="Verdana"/>
              <a:sym typeface="Verdana"/>
            </a:endParaRPr>
          </a:p>
        </p:txBody>
      </p:sp>
      <p:sp>
        <p:nvSpPr>
          <p:cNvPr id="707" name="Google Shape;707;p95"/>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Skills can be taught in a logical order.</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Growth is tracked over the year. </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Each probe includes sample items from all skills taught during the year. </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Student success is based on individual goals.</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Each probe tests prior material.</a:t>
            </a:r>
            <a:endParaRPr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i="0" lang="en-US" sz="1800" u="none" cap="none" strike="noStrike">
                <a:solidFill>
                  <a:srgbClr val="000000"/>
                </a:solidFill>
                <a:latin typeface="Verdana"/>
                <a:ea typeface="Verdana"/>
                <a:cs typeface="Verdana"/>
                <a:sym typeface="Verdana"/>
              </a:rPr>
              <a:t>Probes, administration and scoring are standardized.</a:t>
            </a:r>
            <a:endParaRPr i="0" sz="1800" u="none" cap="none" strike="noStrike">
              <a:solidFill>
                <a:srgbClr val="000000"/>
              </a:solidFill>
              <a:latin typeface="Verdana"/>
              <a:ea typeface="Verdana"/>
              <a:cs typeface="Verdana"/>
              <a:sym typeface="Verdana"/>
            </a:endParaRPr>
          </a:p>
          <a:p>
            <a:pPr indent="-190500" lvl="0" marL="342900" marR="0" rtl="0" algn="l">
              <a:lnSpc>
                <a:spcPct val="100000"/>
              </a:lnSpc>
              <a:spcBef>
                <a:spcPts val="3000"/>
              </a:spcBef>
              <a:spcAft>
                <a:spcPts val="0"/>
              </a:spcAft>
              <a:buClr>
                <a:schemeClr val="dk1"/>
              </a:buClr>
              <a:buSzPts val="2400"/>
              <a:buFont typeface="Arial"/>
              <a:buNone/>
            </a:pPr>
            <a:r>
              <a:t/>
            </a:r>
            <a:endParaRPr i="0" sz="1800" u="none" cap="none" strike="noStrike">
              <a:solidFill>
                <a:srgbClr val="000000"/>
              </a:solidFill>
              <a:latin typeface="Verdana"/>
              <a:ea typeface="Verdana"/>
              <a:cs typeface="Verdana"/>
              <a:sym typeface="Verdana"/>
            </a:endParaRPr>
          </a:p>
        </p:txBody>
      </p:sp>
      <p:sp>
        <p:nvSpPr>
          <p:cNvPr id="708" name="Google Shape;708;p95"/>
          <p:cNvSpPr txBox="1"/>
          <p:nvPr/>
        </p:nvSpPr>
        <p:spPr>
          <a:xfrm>
            <a:off x="461500" y="6263200"/>
            <a:ext cx="7072500" cy="44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1" lang="en-US" sz="1800" u="none" cap="none" strike="noStrike">
                <a:solidFill>
                  <a:srgbClr val="000000"/>
                </a:solidFill>
                <a:latin typeface="Verdana"/>
                <a:ea typeface="Verdana"/>
                <a:cs typeface="Verdana"/>
                <a:sym typeface="Verdana"/>
              </a:rPr>
              <a:t>Sources: </a:t>
            </a:r>
            <a:r>
              <a:rPr i="1" lang="en-US" sz="1800" u="sng" cap="none" strike="noStrike">
                <a:solidFill>
                  <a:schemeClr val="hlink"/>
                </a:solidFill>
                <a:latin typeface="Verdana"/>
                <a:ea typeface="Verdana"/>
                <a:cs typeface="Verdana"/>
                <a:sym typeface="Verdana"/>
                <a:hlinkClick r:id="rId3"/>
              </a:rPr>
              <a:t>RTI Action Network</a:t>
            </a:r>
            <a:r>
              <a:rPr i="1" lang="en-US" sz="1800" u="none" cap="none" strike="noStrike">
                <a:solidFill>
                  <a:srgbClr val="000000"/>
                </a:solidFill>
                <a:latin typeface="Verdana"/>
                <a:ea typeface="Verdana"/>
                <a:cs typeface="Verdana"/>
                <a:sym typeface="Verdana"/>
              </a:rPr>
              <a:t>, </a:t>
            </a:r>
            <a:r>
              <a:rPr i="1" lang="en-US" sz="1800" u="sng" cap="none" strike="noStrike">
                <a:solidFill>
                  <a:schemeClr val="hlink"/>
                </a:solidFill>
                <a:latin typeface="Verdana"/>
                <a:ea typeface="Verdana"/>
                <a:cs typeface="Verdana"/>
                <a:sym typeface="Verdana"/>
                <a:hlinkClick r:id="rId4"/>
              </a:rPr>
              <a:t>The Iris Center</a:t>
            </a:r>
            <a:endParaRPr i="1" sz="1800" u="none" cap="none" strike="noStrike">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96"/>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Curriculum-based Measurement</a:t>
            </a:r>
            <a:endParaRPr sz="3600"/>
          </a:p>
        </p:txBody>
      </p:sp>
      <p:sp>
        <p:nvSpPr>
          <p:cNvPr id="714" name="Google Shape;714;p96"/>
          <p:cNvSpPr txBox="1"/>
          <p:nvPr>
            <p:ph idx="1" type="body"/>
          </p:nvPr>
        </p:nvSpPr>
        <p:spPr>
          <a:xfrm>
            <a:off x="298350" y="1399825"/>
            <a:ext cx="8547300" cy="358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2600"/>
              <a:t>Using CBM:</a:t>
            </a:r>
            <a:endParaRPr sz="2600"/>
          </a:p>
          <a:p>
            <a:pPr indent="-393700" lvl="0" marL="457200" rtl="0" algn="l">
              <a:lnSpc>
                <a:spcPct val="100000"/>
              </a:lnSpc>
              <a:spcBef>
                <a:spcPts val="0"/>
              </a:spcBef>
              <a:spcAft>
                <a:spcPts val="0"/>
              </a:spcAft>
              <a:buSzPts val="2600"/>
              <a:buFont typeface="Verdana"/>
              <a:buChar char="•"/>
            </a:pPr>
            <a:r>
              <a:rPr lang="en-US" sz="2600"/>
              <a:t>Teachers’ students </a:t>
            </a:r>
            <a:r>
              <a:rPr lang="en-US" sz="2600">
                <a:solidFill>
                  <a:srgbClr val="008000"/>
                </a:solidFill>
              </a:rPr>
              <a:t>achieve higher grades</a:t>
            </a:r>
            <a:r>
              <a:rPr lang="en-US" sz="2600"/>
              <a:t> when using it to guide instruction</a:t>
            </a:r>
            <a:endParaRPr sz="2600"/>
          </a:p>
          <a:p>
            <a:pPr indent="-393700" lvl="0" marL="457200" marR="0" rtl="0" algn="l">
              <a:lnSpc>
                <a:spcPct val="100000"/>
              </a:lnSpc>
              <a:spcBef>
                <a:spcPts val="0"/>
              </a:spcBef>
              <a:spcAft>
                <a:spcPts val="0"/>
              </a:spcAft>
              <a:buSzPts val="2600"/>
              <a:buFont typeface="Verdana"/>
              <a:buChar char="•"/>
            </a:pPr>
            <a:r>
              <a:rPr lang="en-US" sz="2600"/>
              <a:t>Teachers </a:t>
            </a:r>
            <a:r>
              <a:rPr lang="en-US" sz="2600">
                <a:solidFill>
                  <a:srgbClr val="008000"/>
                </a:solidFill>
              </a:rPr>
              <a:t>plan</a:t>
            </a:r>
            <a:r>
              <a:rPr lang="en-US" sz="2600">
                <a:solidFill>
                  <a:srgbClr val="CC0000"/>
                </a:solidFill>
              </a:rPr>
              <a:t> </a:t>
            </a:r>
            <a:r>
              <a:rPr lang="en-US" sz="2600"/>
              <a:t>more </a:t>
            </a:r>
            <a:r>
              <a:rPr lang="en-US" sz="2600">
                <a:solidFill>
                  <a:srgbClr val="008000"/>
                </a:solidFill>
              </a:rPr>
              <a:t>effective instruction</a:t>
            </a:r>
            <a:endParaRPr sz="2600">
              <a:solidFill>
                <a:srgbClr val="008000"/>
              </a:solidFill>
            </a:endParaRPr>
          </a:p>
          <a:p>
            <a:pPr indent="-393700" lvl="0" marL="457200" marR="0" rtl="0" algn="l">
              <a:lnSpc>
                <a:spcPct val="100000"/>
              </a:lnSpc>
              <a:spcBef>
                <a:spcPts val="0"/>
              </a:spcBef>
              <a:spcAft>
                <a:spcPts val="0"/>
              </a:spcAft>
              <a:buSzPts val="2600"/>
              <a:buFont typeface="Verdana"/>
              <a:buChar char="•"/>
            </a:pPr>
            <a:r>
              <a:rPr lang="en-US" sz="2600"/>
              <a:t>Students are more </a:t>
            </a:r>
            <a:r>
              <a:rPr lang="en-US" sz="2600">
                <a:solidFill>
                  <a:srgbClr val="008000"/>
                </a:solidFill>
              </a:rPr>
              <a:t>aware of their performance</a:t>
            </a:r>
            <a:endParaRPr sz="2600">
              <a:solidFill>
                <a:srgbClr val="008000"/>
              </a:solidFill>
            </a:endParaRPr>
          </a:p>
          <a:p>
            <a:pPr indent="-393700" lvl="0" marL="457200" marR="0" rtl="0" algn="l">
              <a:lnSpc>
                <a:spcPct val="100000"/>
              </a:lnSpc>
              <a:spcBef>
                <a:spcPts val="0"/>
              </a:spcBef>
              <a:spcAft>
                <a:spcPts val="0"/>
              </a:spcAft>
              <a:buSzPts val="2600"/>
              <a:buFont typeface="Verdana"/>
              <a:buChar char="•"/>
            </a:pPr>
            <a:r>
              <a:rPr lang="en-US" sz="2600"/>
              <a:t>Students feel more </a:t>
            </a:r>
            <a:r>
              <a:rPr lang="en-US" sz="2600">
                <a:solidFill>
                  <a:srgbClr val="008000"/>
                </a:solidFill>
              </a:rPr>
              <a:t>responsible for their learning</a:t>
            </a:r>
            <a:endParaRPr sz="2600">
              <a:solidFill>
                <a:srgbClr val="008000"/>
              </a:solidFill>
            </a:endParaRPr>
          </a:p>
          <a:p>
            <a:pPr indent="-393700" lvl="0" marL="457200" marR="0" rtl="0" algn="l">
              <a:lnSpc>
                <a:spcPct val="100000"/>
              </a:lnSpc>
              <a:spcBef>
                <a:spcPts val="0"/>
              </a:spcBef>
              <a:spcAft>
                <a:spcPts val="0"/>
              </a:spcAft>
              <a:buSzPts val="2600"/>
              <a:buFont typeface="Verdana"/>
              <a:buChar char="•"/>
            </a:pPr>
            <a:r>
              <a:rPr lang="en-US" sz="2600"/>
              <a:t>It can predict </a:t>
            </a:r>
            <a:r>
              <a:rPr lang="en-US" sz="2600">
                <a:solidFill>
                  <a:srgbClr val="008000"/>
                </a:solidFill>
              </a:rPr>
              <a:t>success on high stakes tests</a:t>
            </a:r>
            <a:endParaRPr sz="2600">
              <a:solidFill>
                <a:srgbClr val="008000"/>
              </a:solidFill>
            </a:endParaRPr>
          </a:p>
          <a:p>
            <a:pPr indent="0" lvl="0" marL="0" marR="0" rtl="0" algn="l">
              <a:lnSpc>
                <a:spcPct val="100000"/>
              </a:lnSpc>
              <a:spcBef>
                <a:spcPts val="0"/>
              </a:spcBef>
              <a:spcAft>
                <a:spcPts val="0"/>
              </a:spcAft>
              <a:buSzPts val="2800"/>
              <a:buNone/>
            </a:pPr>
            <a:r>
              <a:rPr i="1" lang="en-US" sz="2600"/>
              <a:t>Source: </a:t>
            </a:r>
            <a:r>
              <a:rPr i="1" lang="en-US" sz="2600" u="sng">
                <a:solidFill>
                  <a:srgbClr val="2200CC"/>
                </a:solidFill>
                <a:hlinkClick r:id="rId3"/>
              </a:rPr>
              <a:t>The Iris Center</a:t>
            </a:r>
            <a:endParaRPr i="1" sz="2600"/>
          </a:p>
          <a:p>
            <a:pPr indent="0" lvl="0" marL="0" marR="0" rtl="0" algn="l">
              <a:lnSpc>
                <a:spcPct val="100000"/>
              </a:lnSpc>
              <a:spcBef>
                <a:spcPts val="0"/>
              </a:spcBef>
              <a:spcAft>
                <a:spcPts val="0"/>
              </a:spcAft>
              <a:buSzPts val="2800"/>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97"/>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200"/>
              <a:t>T</a:t>
            </a:r>
            <a:r>
              <a:rPr lang="en-US" sz="3200"/>
              <a:t>ier 1 Academic Progress Monitoring:</a:t>
            </a:r>
            <a:endParaRPr sz="3200"/>
          </a:p>
          <a:p>
            <a:pPr indent="0" lvl="0" marL="0" rtl="0" algn="ctr">
              <a:spcBef>
                <a:spcPts val="0"/>
              </a:spcBef>
              <a:spcAft>
                <a:spcPts val="0"/>
              </a:spcAft>
              <a:buClr>
                <a:srgbClr val="105775"/>
              </a:buClr>
              <a:buSzPts val="3200"/>
              <a:buFont typeface="Verdana"/>
              <a:buNone/>
            </a:pPr>
            <a:r>
              <a:rPr lang="en-US" sz="3200"/>
              <a:t>Two weeks of Partner Reading</a:t>
            </a:r>
            <a:endParaRPr sz="3000"/>
          </a:p>
        </p:txBody>
      </p:sp>
      <p:sp>
        <p:nvSpPr>
          <p:cNvPr descr="A bar graph illustrating student growth in correct words per minute after implementing partner reading whole class. " id="720" name="Google Shape;720;p97" title="Tier 1 Academic Progress Monitoring "/>
          <p:cNvSpPr/>
          <p:nvPr/>
        </p:nvSpPr>
        <p:spPr>
          <a:xfrm>
            <a:off x="184404" y="1319847"/>
            <a:ext cx="8959500" cy="541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1"/>
              </a:solidFill>
              <a:latin typeface="Verdana"/>
              <a:ea typeface="Verdana"/>
              <a:cs typeface="Verdana"/>
              <a:sym typeface="Verdana"/>
            </a:endParaRPr>
          </a:p>
        </p:txBody>
      </p:sp>
      <p:sp>
        <p:nvSpPr>
          <p:cNvPr id="721" name="Google Shape;721;p97"/>
          <p:cNvSpPr/>
          <p:nvPr/>
        </p:nvSpPr>
        <p:spPr>
          <a:xfrm>
            <a:off x="5599048" y="1376680"/>
            <a:ext cx="3166109" cy="1468755"/>
          </a:xfrm>
          <a:custGeom>
            <a:rect b="b" l="l" r="r" t="t"/>
            <a:pathLst>
              <a:path extrusionOk="0" h="1468755" w="3166109">
                <a:moveTo>
                  <a:pt x="1876796" y="641731"/>
                </a:moveTo>
                <a:lnTo>
                  <a:pt x="361696" y="641731"/>
                </a:lnTo>
                <a:lnTo>
                  <a:pt x="3033649" y="1468501"/>
                </a:lnTo>
                <a:lnTo>
                  <a:pt x="3165982" y="1040638"/>
                </a:lnTo>
                <a:lnTo>
                  <a:pt x="1876796" y="641731"/>
                </a:lnTo>
                <a:close/>
              </a:path>
              <a:path extrusionOk="0" h="1468755" w="3166109">
                <a:moveTo>
                  <a:pt x="560197" y="0"/>
                </a:moveTo>
                <a:lnTo>
                  <a:pt x="0" y="295529"/>
                </a:lnTo>
                <a:lnTo>
                  <a:pt x="295401" y="855726"/>
                </a:lnTo>
                <a:lnTo>
                  <a:pt x="361696" y="641731"/>
                </a:lnTo>
                <a:lnTo>
                  <a:pt x="1876796" y="641731"/>
                </a:lnTo>
                <a:lnTo>
                  <a:pt x="494029" y="213868"/>
                </a:lnTo>
                <a:lnTo>
                  <a:pt x="560197" y="0"/>
                </a:lnTo>
                <a:close/>
              </a:path>
            </a:pathLst>
          </a:custGeom>
          <a:solidFill>
            <a:srgbClr val="FF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2" name="Google Shape;722;p97"/>
          <p:cNvSpPr/>
          <p:nvPr/>
        </p:nvSpPr>
        <p:spPr>
          <a:xfrm>
            <a:off x="5599048" y="1376680"/>
            <a:ext cx="3166109" cy="1468755"/>
          </a:xfrm>
          <a:custGeom>
            <a:rect b="b" l="l" r="r" t="t"/>
            <a:pathLst>
              <a:path extrusionOk="0" h="1468755" w="3166109">
                <a:moveTo>
                  <a:pt x="0" y="295529"/>
                </a:moveTo>
                <a:lnTo>
                  <a:pt x="560197" y="0"/>
                </a:lnTo>
                <a:lnTo>
                  <a:pt x="494029" y="213868"/>
                </a:lnTo>
                <a:lnTo>
                  <a:pt x="3165982" y="1040638"/>
                </a:lnTo>
                <a:lnTo>
                  <a:pt x="3033649" y="1468501"/>
                </a:lnTo>
                <a:lnTo>
                  <a:pt x="361696" y="641731"/>
                </a:lnTo>
                <a:lnTo>
                  <a:pt x="295401" y="855726"/>
                </a:lnTo>
                <a:lnTo>
                  <a:pt x="0" y="295529"/>
                </a:lnTo>
                <a:close/>
              </a:path>
            </a:pathLst>
          </a:custGeom>
          <a:solidFill>
            <a:srgbClr val="FFE599"/>
          </a:solidFill>
          <a:ln cap="flat" cmpd="sng" w="9525">
            <a:solidFill>
              <a:srgbClr val="001F5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3" name="Google Shape;723;p97"/>
          <p:cNvSpPr/>
          <p:nvPr/>
        </p:nvSpPr>
        <p:spPr>
          <a:xfrm>
            <a:off x="6221984" y="1827148"/>
            <a:ext cx="2067600" cy="722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1"/>
              </a:solidFill>
              <a:latin typeface="Verdana"/>
              <a:ea typeface="Verdana"/>
              <a:cs typeface="Verdana"/>
              <a:sym typeface="Verdana"/>
            </a:endParaRPr>
          </a:p>
        </p:txBody>
      </p:sp>
      <p:sp>
        <p:nvSpPr>
          <p:cNvPr id="724" name="Google Shape;724;p97"/>
          <p:cNvSpPr/>
          <p:nvPr/>
        </p:nvSpPr>
        <p:spPr>
          <a:xfrm>
            <a:off x="5911596" y="3581400"/>
            <a:ext cx="2895600" cy="887095"/>
          </a:xfrm>
          <a:custGeom>
            <a:rect b="b" l="l" r="r" t="t"/>
            <a:pathLst>
              <a:path extrusionOk="0" h="887095" w="2895600">
                <a:moveTo>
                  <a:pt x="443483" y="0"/>
                </a:moveTo>
                <a:lnTo>
                  <a:pt x="0" y="443483"/>
                </a:lnTo>
                <a:lnTo>
                  <a:pt x="443483" y="886968"/>
                </a:lnTo>
                <a:lnTo>
                  <a:pt x="443483" y="665226"/>
                </a:lnTo>
                <a:lnTo>
                  <a:pt x="2895600" y="665226"/>
                </a:lnTo>
                <a:lnTo>
                  <a:pt x="2895600" y="221742"/>
                </a:lnTo>
                <a:lnTo>
                  <a:pt x="443483" y="221742"/>
                </a:lnTo>
                <a:lnTo>
                  <a:pt x="443483" y="0"/>
                </a:lnTo>
                <a:close/>
              </a:path>
            </a:pathLst>
          </a:custGeom>
          <a:solidFill>
            <a:srgbClr val="00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5" name="Google Shape;725;p97"/>
          <p:cNvSpPr/>
          <p:nvPr/>
        </p:nvSpPr>
        <p:spPr>
          <a:xfrm>
            <a:off x="5911596" y="3581400"/>
            <a:ext cx="2895600" cy="887095"/>
          </a:xfrm>
          <a:custGeom>
            <a:rect b="b" l="l" r="r" t="t"/>
            <a:pathLst>
              <a:path extrusionOk="0" h="887095" w="2895600">
                <a:moveTo>
                  <a:pt x="0" y="443483"/>
                </a:moveTo>
                <a:lnTo>
                  <a:pt x="443483" y="0"/>
                </a:lnTo>
                <a:lnTo>
                  <a:pt x="443483" y="221742"/>
                </a:lnTo>
                <a:lnTo>
                  <a:pt x="2895600" y="221742"/>
                </a:lnTo>
                <a:lnTo>
                  <a:pt x="2895600" y="665226"/>
                </a:lnTo>
                <a:lnTo>
                  <a:pt x="443483" y="665226"/>
                </a:lnTo>
                <a:lnTo>
                  <a:pt x="443483" y="886968"/>
                </a:lnTo>
                <a:lnTo>
                  <a:pt x="0" y="443483"/>
                </a:lnTo>
                <a:close/>
              </a:path>
            </a:pathLst>
          </a:custGeom>
          <a:solidFill>
            <a:schemeClr val="accent1"/>
          </a:solidFill>
          <a:ln cap="flat" cmpd="sng" w="9525">
            <a:solidFill>
              <a:srgbClr val="001F5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6" name="Google Shape;726;p97"/>
          <p:cNvSpPr txBox="1"/>
          <p:nvPr/>
        </p:nvSpPr>
        <p:spPr>
          <a:xfrm>
            <a:off x="6421375" y="3894200"/>
            <a:ext cx="2343900" cy="482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Verdana"/>
                <a:ea typeface="Verdana"/>
                <a:cs typeface="Verdana"/>
                <a:sym typeface="Verdana"/>
              </a:rPr>
              <a:t>ORF increase from 92 to 135</a:t>
            </a:r>
            <a:endParaRPr i="0" sz="1200" u="none" cap="none" strike="noStrike">
              <a:solidFill>
                <a:schemeClr val="dk1"/>
              </a:solidFill>
              <a:latin typeface="Verdana"/>
              <a:ea typeface="Verdana"/>
              <a:cs typeface="Verdana"/>
              <a:sym typeface="Verdana"/>
            </a:endParaRPr>
          </a:p>
        </p:txBody>
      </p:sp>
      <p:sp>
        <p:nvSpPr>
          <p:cNvPr id="727" name="Google Shape;727;p97"/>
          <p:cNvSpPr/>
          <p:nvPr/>
        </p:nvSpPr>
        <p:spPr>
          <a:xfrm>
            <a:off x="7357823" y="6172200"/>
            <a:ext cx="932240" cy="481965"/>
          </a:xfrm>
          <a:custGeom>
            <a:rect b="b" l="l" r="r" t="t"/>
            <a:pathLst>
              <a:path extrusionOk="0" h="481965" w="1922145">
                <a:moveTo>
                  <a:pt x="0" y="240792"/>
                </a:moveTo>
                <a:lnTo>
                  <a:pt x="23160" y="188004"/>
                </a:lnTo>
                <a:lnTo>
                  <a:pt x="62786" y="154993"/>
                </a:lnTo>
                <a:lnTo>
                  <a:pt x="120028" y="124161"/>
                </a:lnTo>
                <a:lnTo>
                  <a:pt x="193400" y="95882"/>
                </a:lnTo>
                <a:lnTo>
                  <a:pt x="235670" y="82816"/>
                </a:lnTo>
                <a:lnTo>
                  <a:pt x="281416" y="70527"/>
                </a:lnTo>
                <a:lnTo>
                  <a:pt x="330451" y="59063"/>
                </a:lnTo>
                <a:lnTo>
                  <a:pt x="382590" y="48470"/>
                </a:lnTo>
                <a:lnTo>
                  <a:pt x="437648" y="38794"/>
                </a:lnTo>
                <a:lnTo>
                  <a:pt x="495438" y="30082"/>
                </a:lnTo>
                <a:lnTo>
                  <a:pt x="555775" y="22380"/>
                </a:lnTo>
                <a:lnTo>
                  <a:pt x="618473" y="15736"/>
                </a:lnTo>
                <a:lnTo>
                  <a:pt x="683347" y="10195"/>
                </a:lnTo>
                <a:lnTo>
                  <a:pt x="750210" y="5804"/>
                </a:lnTo>
                <a:lnTo>
                  <a:pt x="818878" y="2610"/>
                </a:lnTo>
                <a:lnTo>
                  <a:pt x="889163" y="660"/>
                </a:lnTo>
                <a:lnTo>
                  <a:pt x="960882" y="0"/>
                </a:lnTo>
                <a:lnTo>
                  <a:pt x="1032600" y="660"/>
                </a:lnTo>
                <a:lnTo>
                  <a:pt x="1102885" y="2610"/>
                </a:lnTo>
                <a:lnTo>
                  <a:pt x="1171553" y="5804"/>
                </a:lnTo>
                <a:lnTo>
                  <a:pt x="1238416" y="10195"/>
                </a:lnTo>
                <a:lnTo>
                  <a:pt x="1303290" y="15736"/>
                </a:lnTo>
                <a:lnTo>
                  <a:pt x="1365988" y="22380"/>
                </a:lnTo>
                <a:lnTo>
                  <a:pt x="1426325" y="30082"/>
                </a:lnTo>
                <a:lnTo>
                  <a:pt x="1484115" y="38794"/>
                </a:lnTo>
                <a:lnTo>
                  <a:pt x="1539173" y="48470"/>
                </a:lnTo>
                <a:lnTo>
                  <a:pt x="1591312" y="59063"/>
                </a:lnTo>
                <a:lnTo>
                  <a:pt x="1640347" y="70527"/>
                </a:lnTo>
                <a:lnTo>
                  <a:pt x="1686093" y="82816"/>
                </a:lnTo>
                <a:lnTo>
                  <a:pt x="1728363" y="95882"/>
                </a:lnTo>
                <a:lnTo>
                  <a:pt x="1766973" y="109680"/>
                </a:lnTo>
                <a:lnTo>
                  <a:pt x="1832465" y="139281"/>
                </a:lnTo>
                <a:lnTo>
                  <a:pt x="1881085" y="171249"/>
                </a:lnTo>
                <a:lnTo>
                  <a:pt x="1911346" y="205210"/>
                </a:lnTo>
                <a:lnTo>
                  <a:pt x="1921764" y="240792"/>
                </a:lnTo>
                <a:lnTo>
                  <a:pt x="1919128" y="258762"/>
                </a:lnTo>
                <a:lnTo>
                  <a:pt x="1898603" y="293579"/>
                </a:lnTo>
                <a:lnTo>
                  <a:pt x="1858977" y="326590"/>
                </a:lnTo>
                <a:lnTo>
                  <a:pt x="1801735" y="357422"/>
                </a:lnTo>
                <a:lnTo>
                  <a:pt x="1728363" y="385701"/>
                </a:lnTo>
                <a:lnTo>
                  <a:pt x="1686093" y="398767"/>
                </a:lnTo>
                <a:lnTo>
                  <a:pt x="1640347" y="411056"/>
                </a:lnTo>
                <a:lnTo>
                  <a:pt x="1591312" y="422520"/>
                </a:lnTo>
                <a:lnTo>
                  <a:pt x="1539173" y="433113"/>
                </a:lnTo>
                <a:lnTo>
                  <a:pt x="1484115" y="442789"/>
                </a:lnTo>
                <a:lnTo>
                  <a:pt x="1426325" y="451501"/>
                </a:lnTo>
                <a:lnTo>
                  <a:pt x="1365988" y="459203"/>
                </a:lnTo>
                <a:lnTo>
                  <a:pt x="1303290" y="465847"/>
                </a:lnTo>
                <a:lnTo>
                  <a:pt x="1238416" y="471388"/>
                </a:lnTo>
                <a:lnTo>
                  <a:pt x="1171553" y="475779"/>
                </a:lnTo>
                <a:lnTo>
                  <a:pt x="1102885" y="478973"/>
                </a:lnTo>
                <a:lnTo>
                  <a:pt x="1032600" y="480923"/>
                </a:lnTo>
                <a:lnTo>
                  <a:pt x="960882" y="481584"/>
                </a:lnTo>
                <a:lnTo>
                  <a:pt x="889163" y="480923"/>
                </a:lnTo>
                <a:lnTo>
                  <a:pt x="818878" y="478973"/>
                </a:lnTo>
                <a:lnTo>
                  <a:pt x="750210" y="475779"/>
                </a:lnTo>
                <a:lnTo>
                  <a:pt x="683347" y="471388"/>
                </a:lnTo>
                <a:lnTo>
                  <a:pt x="618473" y="465847"/>
                </a:lnTo>
                <a:lnTo>
                  <a:pt x="555775" y="459203"/>
                </a:lnTo>
                <a:lnTo>
                  <a:pt x="495438" y="451501"/>
                </a:lnTo>
                <a:lnTo>
                  <a:pt x="437648" y="442789"/>
                </a:lnTo>
                <a:lnTo>
                  <a:pt x="382590" y="433113"/>
                </a:lnTo>
                <a:lnTo>
                  <a:pt x="330451" y="422520"/>
                </a:lnTo>
                <a:lnTo>
                  <a:pt x="281416" y="411056"/>
                </a:lnTo>
                <a:lnTo>
                  <a:pt x="235670" y="398767"/>
                </a:lnTo>
                <a:lnTo>
                  <a:pt x="193400" y="385701"/>
                </a:lnTo>
                <a:lnTo>
                  <a:pt x="154790" y="371903"/>
                </a:lnTo>
                <a:lnTo>
                  <a:pt x="89298" y="342302"/>
                </a:lnTo>
                <a:lnTo>
                  <a:pt x="40678" y="310334"/>
                </a:lnTo>
                <a:lnTo>
                  <a:pt x="10417" y="276373"/>
                </a:lnTo>
                <a:lnTo>
                  <a:pt x="0" y="240792"/>
                </a:lnTo>
                <a:close/>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98"/>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Progress Monitoring: Student 1</a:t>
            </a:r>
            <a:endParaRPr sz="3000"/>
          </a:p>
        </p:txBody>
      </p:sp>
      <p:pic>
        <p:nvPicPr>
          <p:cNvPr descr="A student graph of individual progress of correct words per minute for reading over several weeks.  " id="733" name="Google Shape;733;p98" title="Progress Monitoring: Student 1"/>
          <p:cNvPicPr preferRelativeResize="0"/>
          <p:nvPr/>
        </p:nvPicPr>
        <p:blipFill rotWithShape="1">
          <a:blip r:embed="rId3">
            <a:alphaModFix/>
          </a:blip>
          <a:srcRect b="18005" l="19459" r="20995" t="26931"/>
          <a:stretch/>
        </p:blipFill>
        <p:spPr>
          <a:xfrm>
            <a:off x="1222950" y="1365875"/>
            <a:ext cx="6930851" cy="4408251"/>
          </a:xfrm>
          <a:prstGeom prst="rect">
            <a:avLst/>
          </a:prstGeom>
          <a:noFill/>
          <a:ln cap="flat" cmpd="sng" w="9525">
            <a:solidFill>
              <a:srgbClr val="000000"/>
            </a:solidFill>
            <a:prstDash val="solid"/>
            <a:round/>
            <a:headEnd len="sm" w="sm" type="none"/>
            <a:tailEnd len="sm" w="sm" type="none"/>
          </a:ln>
        </p:spPr>
      </p:pic>
      <p:sp>
        <p:nvSpPr>
          <p:cNvPr id="734" name="Google Shape;734;p98"/>
          <p:cNvSpPr txBox="1"/>
          <p:nvPr/>
        </p:nvSpPr>
        <p:spPr>
          <a:xfrm>
            <a:off x="641275" y="6022400"/>
            <a:ext cx="76488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i="1" lang="en-US" sz="1800" u="none" cap="none" strike="noStrike">
                <a:solidFill>
                  <a:srgbClr val="000000"/>
                </a:solidFill>
                <a:latin typeface="Verdana"/>
                <a:ea typeface="Verdana"/>
                <a:cs typeface="Verdana"/>
                <a:sym typeface="Verdana"/>
              </a:rPr>
              <a:t>Source: </a:t>
            </a:r>
            <a:r>
              <a:rPr i="1" lang="en-US" sz="1800" u="sng">
                <a:solidFill>
                  <a:schemeClr val="hlink"/>
                </a:solidFill>
                <a:latin typeface="Verdana"/>
                <a:ea typeface="Verdana"/>
                <a:cs typeface="Verdana"/>
                <a:sym typeface="Verdana"/>
                <a:hlinkClick r:id="rId4"/>
              </a:rPr>
              <a:t>National Center on Response to Intervention</a:t>
            </a:r>
            <a:endParaRPr i="1" sz="18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000"/>
              <a:buFont typeface="Arial"/>
              <a:buNone/>
            </a:pPr>
            <a:r>
              <a:t/>
            </a:r>
            <a:endParaRPr i="1" sz="2000">
              <a:latin typeface="Calibri"/>
              <a:ea typeface="Calibri"/>
              <a:cs typeface="Calibri"/>
              <a:sym typeface="Calibri"/>
            </a:endParaRPr>
          </a:p>
        </p:txBody>
      </p:sp>
      <p:sp>
        <p:nvSpPr>
          <p:cNvPr id="735" name="Google Shape;735;p98"/>
          <p:cNvSpPr/>
          <p:nvPr/>
        </p:nvSpPr>
        <p:spPr>
          <a:xfrm>
            <a:off x="1742825" y="1433275"/>
            <a:ext cx="5891100" cy="55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99"/>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Progress Monitoring: Student 2</a:t>
            </a:r>
            <a:endParaRPr sz="3000"/>
          </a:p>
        </p:txBody>
      </p:sp>
      <p:sp>
        <p:nvSpPr>
          <p:cNvPr id="741" name="Google Shape;741;p99"/>
          <p:cNvSpPr txBox="1"/>
          <p:nvPr/>
        </p:nvSpPr>
        <p:spPr>
          <a:xfrm>
            <a:off x="641275" y="6022400"/>
            <a:ext cx="76488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i="1" lang="en-US" sz="1800" u="none" cap="none" strike="noStrike">
                <a:solidFill>
                  <a:srgbClr val="000000"/>
                </a:solidFill>
                <a:latin typeface="Verdana"/>
                <a:ea typeface="Verdana"/>
                <a:cs typeface="Verdana"/>
                <a:sym typeface="Verdana"/>
              </a:rPr>
              <a:t>Source: </a:t>
            </a:r>
            <a:r>
              <a:rPr i="1" lang="en-US" sz="1800" u="sng">
                <a:solidFill>
                  <a:schemeClr val="hlink"/>
                </a:solidFill>
                <a:latin typeface="Verdana"/>
                <a:ea typeface="Verdana"/>
                <a:cs typeface="Verdana"/>
                <a:sym typeface="Verdana"/>
                <a:hlinkClick r:id="rId3"/>
              </a:rPr>
              <a:t>National Center on Response to Intervention</a:t>
            </a:r>
            <a:endParaRPr i="1" sz="18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000"/>
              <a:buFont typeface="Arial"/>
              <a:buNone/>
            </a:pPr>
            <a:r>
              <a:t/>
            </a:r>
            <a:endParaRPr i="1" sz="2000">
              <a:latin typeface="Calibri"/>
              <a:ea typeface="Calibri"/>
              <a:cs typeface="Calibri"/>
              <a:sym typeface="Calibri"/>
            </a:endParaRPr>
          </a:p>
        </p:txBody>
      </p:sp>
      <p:sp>
        <p:nvSpPr>
          <p:cNvPr id="742" name="Google Shape;742;p99"/>
          <p:cNvSpPr/>
          <p:nvPr/>
        </p:nvSpPr>
        <p:spPr>
          <a:xfrm>
            <a:off x="1742825" y="1433275"/>
            <a:ext cx="5891100" cy="55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student graph of individual progress of correct words per minute for reading over several weeks.  " id="743" name="Google Shape;743;p99" title="Progress Monitoring: Student 2"/>
          <p:cNvPicPr preferRelativeResize="0"/>
          <p:nvPr/>
        </p:nvPicPr>
        <p:blipFill rotWithShape="1">
          <a:blip r:embed="rId4">
            <a:alphaModFix/>
          </a:blip>
          <a:srcRect b="9430" l="20214" r="21632" t="34437"/>
          <a:stretch/>
        </p:blipFill>
        <p:spPr>
          <a:xfrm>
            <a:off x="306475" y="1517600"/>
            <a:ext cx="8531049" cy="43512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pic>
        <p:nvPicPr>
          <p:cNvPr descr="A photo of the Tier 1 resource map for schools. " id="748" name="Google Shape;748;p100" title="Resource Mapping"/>
          <p:cNvPicPr preferRelativeResize="0"/>
          <p:nvPr/>
        </p:nvPicPr>
        <p:blipFill rotWithShape="1">
          <a:blip r:embed="rId3">
            <a:alphaModFix/>
          </a:blip>
          <a:srcRect b="14711" l="19735" r="23974" t="18142"/>
          <a:stretch/>
        </p:blipFill>
        <p:spPr>
          <a:xfrm>
            <a:off x="492600" y="1296875"/>
            <a:ext cx="8158800" cy="5231148"/>
          </a:xfrm>
          <a:prstGeom prst="rect">
            <a:avLst/>
          </a:prstGeom>
          <a:noFill/>
          <a:ln>
            <a:noFill/>
          </a:ln>
        </p:spPr>
      </p:pic>
      <p:sp>
        <p:nvSpPr>
          <p:cNvPr id="749" name="Google Shape;749;p100"/>
          <p:cNvSpPr txBox="1"/>
          <p:nvPr>
            <p:ph idx="4294967295"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Resource Mapping</a:t>
            </a:r>
            <a:endParaRPr sz="3600"/>
          </a:p>
        </p:txBody>
      </p:sp>
      <p:pic>
        <p:nvPicPr>
          <p:cNvPr descr="orange-arrow.png" id="750" name="Google Shape;750;p100"/>
          <p:cNvPicPr preferRelativeResize="0"/>
          <p:nvPr/>
        </p:nvPicPr>
        <p:blipFill rotWithShape="1">
          <a:blip r:embed="rId4">
            <a:alphaModFix/>
          </a:blip>
          <a:srcRect b="0" l="0" r="0" t="0"/>
          <a:stretch/>
        </p:blipFill>
        <p:spPr>
          <a:xfrm rot="3637659">
            <a:off x="228709" y="1510776"/>
            <a:ext cx="1236553" cy="416855"/>
          </a:xfrm>
          <a:prstGeom prst="rect">
            <a:avLst/>
          </a:prstGeom>
          <a:noFill/>
          <a:ln>
            <a:noFill/>
          </a:ln>
        </p:spPr>
      </p:pic>
      <p:pic>
        <p:nvPicPr>
          <p:cNvPr descr="orange-arrow.png" id="751" name="Google Shape;751;p100"/>
          <p:cNvPicPr preferRelativeResize="0"/>
          <p:nvPr/>
        </p:nvPicPr>
        <p:blipFill rotWithShape="1">
          <a:blip r:embed="rId4">
            <a:alphaModFix/>
          </a:blip>
          <a:srcRect b="0" l="0" r="0" t="0"/>
          <a:stretch/>
        </p:blipFill>
        <p:spPr>
          <a:xfrm rot="6850984">
            <a:off x="2784256" y="1522064"/>
            <a:ext cx="1236554" cy="4168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101"/>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Progress Monitoring: Tier 1</a:t>
            </a:r>
            <a:endParaRPr sz="3600"/>
          </a:p>
        </p:txBody>
      </p:sp>
      <p:sp>
        <p:nvSpPr>
          <p:cNvPr id="757" name="Google Shape;757;p101"/>
          <p:cNvSpPr txBox="1"/>
          <p:nvPr>
            <p:ph idx="4294967295" type="body"/>
          </p:nvPr>
        </p:nvSpPr>
        <p:spPr>
          <a:xfrm>
            <a:off x="114300" y="1300550"/>
            <a:ext cx="8915400" cy="52587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0"/>
              </a:spcBef>
              <a:spcAft>
                <a:spcPts val="0"/>
              </a:spcAft>
              <a:buSzPts val="2600"/>
              <a:buFont typeface="Verdana"/>
              <a:buChar char="•"/>
            </a:pPr>
            <a:r>
              <a:rPr lang="en-US" sz="2600"/>
              <a:t>Assess all students at least three times a year to monitor student progress (e.g., universal screening, benchmark assessments, office discipline referrals).</a:t>
            </a:r>
            <a:endParaRPr sz="2600"/>
          </a:p>
          <a:p>
            <a:pPr indent="-393700" lvl="0" marL="457200" rtl="0" algn="l">
              <a:lnSpc>
                <a:spcPct val="100000"/>
              </a:lnSpc>
              <a:spcBef>
                <a:spcPts val="0"/>
              </a:spcBef>
              <a:spcAft>
                <a:spcPts val="0"/>
              </a:spcAft>
              <a:buClr>
                <a:srgbClr val="008000"/>
              </a:buClr>
              <a:buSzPts val="2600"/>
              <a:buFont typeface="Verdana"/>
              <a:buChar char="•"/>
            </a:pPr>
            <a:r>
              <a:rPr lang="en-US" sz="2600">
                <a:solidFill>
                  <a:srgbClr val="008000"/>
                </a:solidFill>
              </a:rPr>
              <a:t>Use data to determine effectiveness of core instruction (e.g., academic, social-emotional); create a more responsive learning environment for all students.</a:t>
            </a:r>
            <a:endParaRPr sz="2600">
              <a:solidFill>
                <a:srgbClr val="008000"/>
              </a:solidFill>
            </a:endParaRPr>
          </a:p>
          <a:p>
            <a:pPr indent="-393700" lvl="0" marL="457200" rtl="0" algn="l">
              <a:lnSpc>
                <a:spcPct val="100000"/>
              </a:lnSpc>
              <a:spcBef>
                <a:spcPts val="0"/>
              </a:spcBef>
              <a:spcAft>
                <a:spcPts val="0"/>
              </a:spcAft>
              <a:buSzPts val="2600"/>
              <a:buFont typeface="Verdana"/>
              <a:buChar char="•"/>
            </a:pPr>
            <a:r>
              <a:rPr lang="en-US" sz="2600"/>
              <a:t>Use formative assessment throughout the year.</a:t>
            </a:r>
            <a:endParaRPr sz="2600"/>
          </a:p>
          <a:p>
            <a:pPr indent="-393700" lvl="0" marL="457200" rtl="0" algn="l">
              <a:lnSpc>
                <a:spcPct val="100000"/>
              </a:lnSpc>
              <a:spcBef>
                <a:spcPts val="0"/>
              </a:spcBef>
              <a:spcAft>
                <a:spcPts val="0"/>
              </a:spcAft>
              <a:buClr>
                <a:srgbClr val="008000"/>
              </a:buClr>
              <a:buSzPts val="2600"/>
              <a:buFont typeface="Verdana"/>
              <a:buChar char="•"/>
            </a:pPr>
            <a:r>
              <a:rPr lang="en-US" sz="2600">
                <a:solidFill>
                  <a:srgbClr val="008000"/>
                </a:solidFill>
              </a:rPr>
              <a:t>Analyze data to determine who is not making adequate progress based on grade level expectations.</a:t>
            </a:r>
            <a:endParaRPr sz="2600">
              <a:solidFill>
                <a:srgbClr val="008000"/>
              </a:solidFill>
            </a:endParaRPr>
          </a:p>
          <a:p>
            <a:pPr indent="0" lvl="0" marL="177800" marR="0" rtl="0" algn="l">
              <a:lnSpc>
                <a:spcPct val="100000"/>
              </a:lnSpc>
              <a:spcBef>
                <a:spcPts val="0"/>
              </a:spcBef>
              <a:spcAft>
                <a:spcPts val="0"/>
              </a:spcAft>
              <a:buClr>
                <a:schemeClr val="dk1"/>
              </a:buClr>
              <a:buSzPts val="2800"/>
              <a:buFont typeface="Arial"/>
              <a:buNone/>
            </a:pPr>
            <a:r>
              <a:rPr i="1" lang="en-US" sz="1800">
                <a:solidFill>
                  <a:srgbClr val="000000"/>
                </a:solidFill>
              </a:rPr>
              <a:t>Source: </a:t>
            </a:r>
            <a:r>
              <a:rPr i="1" lang="en-US" sz="1800" u="sng">
                <a:solidFill>
                  <a:schemeClr val="hlink"/>
                </a:solidFill>
                <a:hlinkClick r:id="rId3"/>
              </a:rPr>
              <a:t>Pennsylvania Training and Technical Assistance Network</a:t>
            </a:r>
            <a:endParaRPr i="1" sz="18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102"/>
          <p:cNvSpPr txBox="1"/>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200">
                <a:solidFill>
                  <a:srgbClr val="006387"/>
                </a:solidFill>
                <a:latin typeface="Verdana"/>
                <a:ea typeface="Verdana"/>
                <a:cs typeface="Verdana"/>
                <a:sym typeface="Verdana"/>
              </a:rPr>
              <a:t>ALIGNED DEFINITIONS OF MULTI-TIERED SUPPORTS</a:t>
            </a:r>
            <a:br>
              <a:rPr b="1" lang="en-US" sz="3600">
                <a:solidFill>
                  <a:srgbClr val="006387"/>
                </a:solidFill>
                <a:latin typeface="Verdana"/>
                <a:ea typeface="Verdana"/>
                <a:cs typeface="Verdana"/>
                <a:sym typeface="Verdana"/>
              </a:rPr>
            </a:br>
            <a:endParaRPr i="1" sz="3600">
              <a:solidFill>
                <a:srgbClr val="006387"/>
              </a:solidFill>
              <a:latin typeface="Verdana"/>
              <a:ea typeface="Verdana"/>
              <a:cs typeface="Verdana"/>
              <a:sym typeface="Verdana"/>
            </a:endParaRPr>
          </a:p>
        </p:txBody>
      </p:sp>
      <p:sp>
        <p:nvSpPr>
          <p:cNvPr id="763" name="Google Shape;763;p102"/>
          <p:cNvSpPr txBox="1"/>
          <p:nvPr/>
        </p:nvSpPr>
        <p:spPr>
          <a:xfrm>
            <a:off x="722313" y="3766782"/>
            <a:ext cx="7772400" cy="64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200">
                <a:latin typeface="Verdana"/>
                <a:ea typeface="Verdana"/>
                <a:cs typeface="Verdana"/>
                <a:sym typeface="Verdana"/>
              </a:rPr>
              <a:t>Aligned Organizational Structure</a:t>
            </a:r>
            <a:endParaRPr sz="3200">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103"/>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Academic Alignment</a:t>
            </a:r>
            <a:endParaRPr sz="3600"/>
          </a:p>
        </p:txBody>
      </p:sp>
      <p:sp>
        <p:nvSpPr>
          <p:cNvPr id="769" name="Google Shape;769;p103"/>
          <p:cNvSpPr txBox="1"/>
          <p:nvPr>
            <p:ph idx="1" type="body"/>
          </p:nvPr>
        </p:nvSpPr>
        <p:spPr>
          <a:xfrm>
            <a:off x="0" y="1399825"/>
            <a:ext cx="9144000" cy="3696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1100"/>
              <a:buFont typeface="Arial"/>
              <a:buNone/>
            </a:pPr>
            <a:r>
              <a:rPr lang="en-US"/>
              <a:t>Understand the elements of progress monitoring at Tier 1 and ensure a plan for utilizing these data exists. (Matrix 5D)</a:t>
            </a:r>
            <a:endParaRPr/>
          </a:p>
          <a:p>
            <a:pPr indent="0" lvl="0" marL="0" rtl="0" algn="l">
              <a:lnSpc>
                <a:spcPct val="100000"/>
              </a:lnSpc>
              <a:spcBef>
                <a:spcPts val="800"/>
              </a:spcBef>
              <a:spcAft>
                <a:spcPts val="0"/>
              </a:spcAft>
              <a:buClr>
                <a:schemeClr val="dk1"/>
              </a:buClr>
              <a:buSzPts val="1100"/>
              <a:buFont typeface="Arial"/>
              <a:buNone/>
            </a:pPr>
            <a:r>
              <a:rPr lang="en-US">
                <a:solidFill>
                  <a:schemeClr val="accent3"/>
                </a:solidFill>
              </a:rPr>
              <a:t>Examine how the division team guides schools to define access to Tier 2 supports. (Matrix 1E)</a:t>
            </a:r>
            <a:endParaRPr/>
          </a:p>
          <a:p>
            <a:pPr indent="0" lvl="0" marL="0" rtl="0" algn="l">
              <a:lnSpc>
                <a:spcPct val="100000"/>
              </a:lnSpc>
              <a:spcBef>
                <a:spcPts val="800"/>
              </a:spcBef>
              <a:spcAft>
                <a:spcPts val="0"/>
              </a:spcAft>
              <a:buSzPts val="2800"/>
              <a:buNone/>
            </a:pPr>
            <a:r>
              <a:t/>
            </a:r>
            <a:endParaRPr sz="2400">
              <a:solidFill>
                <a:schemeClr val="accent3"/>
              </a:solidFill>
              <a:latin typeface="Calibri"/>
              <a:ea typeface="Calibri"/>
              <a:cs typeface="Calibri"/>
              <a:sym typeface="Calibri"/>
            </a:endParaRPr>
          </a:p>
          <a:p>
            <a:pPr indent="0" lvl="0" marL="0" rtl="0" algn="l">
              <a:lnSpc>
                <a:spcPct val="100000"/>
              </a:lnSpc>
              <a:spcBef>
                <a:spcPts val="800"/>
              </a:spcBef>
              <a:spcAft>
                <a:spcPts val="0"/>
              </a:spcAft>
              <a:buSzPts val="2800"/>
              <a:buNone/>
            </a:pPr>
            <a:r>
              <a:t/>
            </a:r>
            <a:endParaRPr sz="2400">
              <a:latin typeface="Calibri"/>
              <a:ea typeface="Calibri"/>
              <a:cs typeface="Calibri"/>
              <a:sym typeface="Calibri"/>
            </a:endParaRPr>
          </a:p>
          <a:p>
            <a:pPr indent="0" lvl="0" marL="0" rtl="0" algn="l">
              <a:lnSpc>
                <a:spcPct val="100000"/>
              </a:lnSpc>
              <a:spcBef>
                <a:spcPts val="800"/>
              </a:spcBef>
              <a:spcAft>
                <a:spcPts val="0"/>
              </a:spcAft>
              <a:buSzPts val="2800"/>
              <a:buNone/>
            </a:pPr>
            <a:r>
              <a:t/>
            </a:r>
            <a:endParaRPr sz="2400">
              <a:solidFill>
                <a:schemeClr val="accent3"/>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77"/>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Community Norms</a:t>
            </a:r>
            <a:endParaRPr sz="3600"/>
          </a:p>
        </p:txBody>
      </p:sp>
      <p:graphicFrame>
        <p:nvGraphicFramePr>
          <p:cNvPr id="586" name="Google Shape;586;p77"/>
          <p:cNvGraphicFramePr/>
          <p:nvPr/>
        </p:nvGraphicFramePr>
        <p:xfrm>
          <a:off x="228600" y="1488000"/>
          <a:ext cx="3000000" cy="3000000"/>
        </p:xfrm>
        <a:graphic>
          <a:graphicData uri="http://schemas.openxmlformats.org/drawingml/2006/table">
            <a:tbl>
              <a:tblPr>
                <a:noFill/>
                <a:tableStyleId>{1B2893B2-6413-40E8-926A-069EBED29A4E}</a:tableStyleId>
              </a:tblPr>
              <a:tblGrid>
                <a:gridCol w="2975275"/>
                <a:gridCol w="5711525"/>
              </a:tblGrid>
              <a:tr h="1460075">
                <a:tc>
                  <a:txBody>
                    <a:bodyPr/>
                    <a:lstStyle/>
                    <a:p>
                      <a:pPr indent="0" lvl="0" marL="0" rtl="0" algn="ctr">
                        <a:spcBef>
                          <a:spcPts val="0"/>
                        </a:spcBef>
                        <a:spcAft>
                          <a:spcPts val="0"/>
                        </a:spcAft>
                        <a:buNone/>
                      </a:pPr>
                      <a:r>
                        <a:rPr lang="en-US" sz="3000">
                          <a:latin typeface="Verdana"/>
                          <a:ea typeface="Verdana"/>
                          <a:cs typeface="Verdana"/>
                          <a:sym typeface="Verdana"/>
                        </a:rPr>
                        <a:t>Be Responsible</a:t>
                      </a:r>
                      <a:endParaRPr sz="3000">
                        <a:latin typeface="Verdana"/>
                        <a:ea typeface="Verdana"/>
                        <a:cs typeface="Verdana"/>
                        <a:sym typeface="Verdan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Take care of your needs.</a:t>
                      </a:r>
                      <a:endParaRPr sz="2400">
                        <a:latin typeface="Verdana"/>
                        <a:ea typeface="Verdana"/>
                        <a:cs typeface="Verdana"/>
                        <a:sym typeface="Verdana"/>
                      </a:endParaRPr>
                    </a:p>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Share your questions with the group.</a:t>
                      </a:r>
                      <a:endParaRPr sz="2400">
                        <a:latin typeface="Verdana"/>
                        <a:ea typeface="Verdana"/>
                        <a:cs typeface="Verdana"/>
                        <a:sym typeface="Verdan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31425">
                <a:tc>
                  <a:txBody>
                    <a:bodyPr/>
                    <a:lstStyle/>
                    <a:p>
                      <a:pPr indent="0" lvl="0" marL="0" rtl="0" algn="ctr">
                        <a:spcBef>
                          <a:spcPts val="0"/>
                        </a:spcBef>
                        <a:spcAft>
                          <a:spcPts val="0"/>
                        </a:spcAft>
                        <a:buNone/>
                      </a:pPr>
                      <a:r>
                        <a:t/>
                      </a:r>
                      <a:endParaRPr sz="3000">
                        <a:solidFill>
                          <a:schemeClr val="dk1"/>
                        </a:solidFill>
                        <a:latin typeface="Verdana"/>
                        <a:ea typeface="Verdana"/>
                        <a:cs typeface="Verdana"/>
                        <a:sym typeface="Verdana"/>
                      </a:endParaRPr>
                    </a:p>
                    <a:p>
                      <a:pPr indent="0" lvl="0" marL="0" rtl="0" algn="ctr">
                        <a:spcBef>
                          <a:spcPts val="0"/>
                        </a:spcBef>
                        <a:spcAft>
                          <a:spcPts val="0"/>
                        </a:spcAft>
                        <a:buClr>
                          <a:schemeClr val="dk1"/>
                        </a:buClr>
                        <a:buSzPts val="1100"/>
                        <a:buFont typeface="Arial"/>
                        <a:buNone/>
                      </a:pPr>
                      <a:r>
                        <a:rPr lang="en-US" sz="3000">
                          <a:solidFill>
                            <a:schemeClr val="dk1"/>
                          </a:solidFill>
                          <a:latin typeface="Verdana"/>
                          <a:ea typeface="Verdana"/>
                          <a:cs typeface="Verdana"/>
                          <a:sym typeface="Verdana"/>
                        </a:rPr>
                        <a:t>Be Respectful</a:t>
                      </a:r>
                      <a:endParaRPr sz="3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Turn volume/sound off on cell phones.</a:t>
                      </a:r>
                      <a:endParaRPr sz="2400">
                        <a:latin typeface="Verdana"/>
                        <a:ea typeface="Verdana"/>
                        <a:cs typeface="Verdana"/>
                        <a:sym typeface="Verdana"/>
                      </a:endParaRPr>
                    </a:p>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Listen to others attentively.</a:t>
                      </a:r>
                      <a:endParaRPr sz="2400">
                        <a:latin typeface="Verdana"/>
                        <a:ea typeface="Verdana"/>
                        <a:cs typeface="Verdana"/>
                        <a:sym typeface="Verdana"/>
                      </a:endParaRPr>
                    </a:p>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Follow up and complete assigned tasks.</a:t>
                      </a:r>
                      <a:endParaRPr sz="2400">
                        <a:latin typeface="Verdana"/>
                        <a:ea typeface="Verdana"/>
                        <a:cs typeface="Verdana"/>
                        <a:sym typeface="Verdan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62425">
                <a:tc>
                  <a:txBody>
                    <a:bodyPr/>
                    <a:lstStyle/>
                    <a:p>
                      <a:pPr indent="0" lvl="0" marL="0" rtl="0" algn="ctr">
                        <a:spcBef>
                          <a:spcPts val="0"/>
                        </a:spcBef>
                        <a:spcAft>
                          <a:spcPts val="0"/>
                        </a:spcAft>
                        <a:buNone/>
                      </a:pPr>
                      <a:r>
                        <a:t/>
                      </a:r>
                      <a:endParaRPr sz="3000">
                        <a:solidFill>
                          <a:schemeClr val="dk1"/>
                        </a:solidFill>
                        <a:latin typeface="Verdana"/>
                        <a:ea typeface="Verdana"/>
                        <a:cs typeface="Verdana"/>
                        <a:sym typeface="Verdana"/>
                      </a:endParaRPr>
                    </a:p>
                    <a:p>
                      <a:pPr indent="0" lvl="0" marL="0" rtl="0" algn="ctr">
                        <a:spcBef>
                          <a:spcPts val="0"/>
                        </a:spcBef>
                        <a:spcAft>
                          <a:spcPts val="0"/>
                        </a:spcAft>
                        <a:buClr>
                          <a:schemeClr val="dk1"/>
                        </a:buClr>
                        <a:buSzPts val="1100"/>
                        <a:buFont typeface="Arial"/>
                        <a:buNone/>
                      </a:pPr>
                      <a:r>
                        <a:rPr lang="en-US" sz="3000">
                          <a:solidFill>
                            <a:schemeClr val="dk1"/>
                          </a:solidFill>
                          <a:latin typeface="Verdana"/>
                          <a:ea typeface="Verdana"/>
                          <a:cs typeface="Verdana"/>
                          <a:sym typeface="Verdana"/>
                        </a:rPr>
                        <a:t>Be Engaged</a:t>
                      </a:r>
                      <a:endParaRPr sz="3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Ask what you need to know to understand and to contribute.</a:t>
                      </a:r>
                      <a:endParaRPr sz="2400">
                        <a:latin typeface="Verdana"/>
                        <a:ea typeface="Verdana"/>
                        <a:cs typeface="Verdana"/>
                        <a:sym typeface="Verdana"/>
                      </a:endParaRPr>
                    </a:p>
                    <a:p>
                      <a:pPr indent="-381000" lvl="0" marL="457200" rtl="0" algn="l">
                        <a:spcBef>
                          <a:spcPts val="0"/>
                        </a:spcBef>
                        <a:spcAft>
                          <a:spcPts val="0"/>
                        </a:spcAft>
                        <a:buSzPts val="2400"/>
                        <a:buFont typeface="Verdana"/>
                        <a:buChar char="●"/>
                      </a:pPr>
                      <a:r>
                        <a:rPr lang="en-US" sz="2400">
                          <a:latin typeface="Verdana"/>
                          <a:ea typeface="Verdana"/>
                          <a:cs typeface="Verdana"/>
                          <a:sym typeface="Verdana"/>
                        </a:rPr>
                        <a:t>Share your expertise, information and ideas.</a:t>
                      </a:r>
                      <a:endParaRPr sz="2400">
                        <a:latin typeface="Verdana"/>
                        <a:ea typeface="Verdana"/>
                        <a:cs typeface="Verdana"/>
                        <a:sym typeface="Verdan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104"/>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200"/>
              <a:t>Implementation Matrix 1.E</a:t>
            </a:r>
            <a:endParaRPr sz="3200"/>
          </a:p>
        </p:txBody>
      </p:sp>
      <p:pic>
        <p:nvPicPr>
          <p:cNvPr descr="Photo of the implementation matrix feature 1.E  Aligned Definitions of Multi-tiered Supports" id="775" name="Google Shape;775;p104" title="Implementation Matrix"/>
          <p:cNvPicPr preferRelativeResize="0"/>
          <p:nvPr/>
        </p:nvPicPr>
        <p:blipFill rotWithShape="1">
          <a:blip r:embed="rId3">
            <a:alphaModFix/>
          </a:blip>
          <a:srcRect b="42554" l="20854" r="24566" t="22887"/>
          <a:stretch/>
        </p:blipFill>
        <p:spPr>
          <a:xfrm>
            <a:off x="203400" y="1717650"/>
            <a:ext cx="8737200" cy="29734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81" name="Shape 781"/>
        <p:cNvGrpSpPr/>
        <p:nvPr/>
      </p:nvGrpSpPr>
      <p:grpSpPr>
        <a:xfrm>
          <a:off x="0" y="0"/>
          <a:ext cx="0" cy="0"/>
          <a:chOff x="0" y="0"/>
          <a:chExt cx="0" cy="0"/>
        </a:xfrm>
      </p:grpSpPr>
      <p:sp>
        <p:nvSpPr>
          <p:cNvPr id="782" name="Google Shape;782;p105"/>
          <p:cNvSpPr/>
          <p:nvPr/>
        </p:nvSpPr>
        <p:spPr>
          <a:xfrm>
            <a:off x="3450476" y="3010237"/>
            <a:ext cx="2286000" cy="2322600"/>
          </a:xfrm>
          <a:prstGeom prst="ellipse">
            <a:avLst/>
          </a:prstGeom>
          <a:noFill/>
          <a:ln cap="flat" cmpd="sng" w="635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783" name="Google Shape;783;p105"/>
          <p:cNvSpPr/>
          <p:nvPr/>
        </p:nvSpPr>
        <p:spPr>
          <a:xfrm>
            <a:off x="4114800" y="2024275"/>
            <a:ext cx="2286000" cy="2319000"/>
          </a:xfrm>
          <a:prstGeom prst="ellipse">
            <a:avLst/>
          </a:prstGeom>
          <a:noFill/>
          <a:ln cap="flat" cmpd="sng" w="6350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6600"/>
              </a:solidFill>
              <a:latin typeface="Calibri"/>
              <a:ea typeface="Calibri"/>
              <a:cs typeface="Calibri"/>
              <a:sym typeface="Calibri"/>
            </a:endParaRPr>
          </a:p>
        </p:txBody>
      </p:sp>
      <p:sp>
        <p:nvSpPr>
          <p:cNvPr id="784" name="Google Shape;784;p105"/>
          <p:cNvSpPr/>
          <p:nvPr/>
        </p:nvSpPr>
        <p:spPr>
          <a:xfrm>
            <a:off x="2539782" y="1312894"/>
            <a:ext cx="4062000" cy="4189500"/>
          </a:xfrm>
          <a:prstGeom prst="ellipse">
            <a:avLst/>
          </a:prstGeom>
          <a:noFill/>
          <a:ln cap="flat" cmpd="sng" w="63500">
            <a:solidFill>
              <a:srgbClr val="66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60066"/>
              </a:solidFill>
              <a:latin typeface="Calibri"/>
              <a:ea typeface="Calibri"/>
              <a:cs typeface="Calibri"/>
              <a:sym typeface="Calibri"/>
            </a:endParaRPr>
          </a:p>
        </p:txBody>
      </p:sp>
      <p:sp>
        <p:nvSpPr>
          <p:cNvPr id="785" name="Google Shape;785;p105"/>
          <p:cNvSpPr/>
          <p:nvPr/>
        </p:nvSpPr>
        <p:spPr>
          <a:xfrm>
            <a:off x="2743200" y="2024275"/>
            <a:ext cx="2286000" cy="2322600"/>
          </a:xfrm>
          <a:prstGeom prst="ellipse">
            <a:avLst/>
          </a:prstGeom>
          <a:noFill/>
          <a:ln cap="flat" cmpd="sng" w="63500">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6" name="Google Shape;786;p105"/>
          <p:cNvSpPr txBox="1"/>
          <p:nvPr/>
        </p:nvSpPr>
        <p:spPr>
          <a:xfrm>
            <a:off x="2834643" y="2485804"/>
            <a:ext cx="1426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1800" u="none" cap="none" strike="noStrike">
                <a:solidFill>
                  <a:srgbClr val="008000"/>
                </a:solidFill>
                <a:latin typeface="Verdana"/>
                <a:ea typeface="Verdana"/>
                <a:cs typeface="Verdana"/>
                <a:sym typeface="Verdana"/>
              </a:rPr>
              <a:t>SYSTEMS</a:t>
            </a:r>
            <a:endParaRPr i="0" sz="1800" u="none" cap="none" strike="noStrike">
              <a:solidFill>
                <a:srgbClr val="000000"/>
              </a:solidFill>
              <a:latin typeface="Verdana"/>
              <a:ea typeface="Verdana"/>
              <a:cs typeface="Verdana"/>
              <a:sym typeface="Verdana"/>
            </a:endParaRPr>
          </a:p>
        </p:txBody>
      </p:sp>
      <p:sp>
        <p:nvSpPr>
          <p:cNvPr id="787" name="Google Shape;787;p105"/>
          <p:cNvSpPr txBox="1"/>
          <p:nvPr/>
        </p:nvSpPr>
        <p:spPr>
          <a:xfrm>
            <a:off x="3803025" y="4370575"/>
            <a:ext cx="1717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1800" u="none" cap="none" strike="noStrike">
                <a:solidFill>
                  <a:srgbClr val="0000FF"/>
                </a:solidFill>
                <a:latin typeface="Verdana"/>
                <a:ea typeface="Verdana"/>
                <a:cs typeface="Verdana"/>
                <a:sym typeface="Verdana"/>
              </a:rPr>
              <a:t>PRACTICES</a:t>
            </a:r>
            <a:endParaRPr i="0" sz="1800" u="none" cap="none" strike="noStrike">
              <a:solidFill>
                <a:srgbClr val="000000"/>
              </a:solidFill>
              <a:latin typeface="Verdana"/>
              <a:ea typeface="Verdana"/>
              <a:cs typeface="Verdana"/>
              <a:sym typeface="Verdana"/>
            </a:endParaRPr>
          </a:p>
        </p:txBody>
      </p:sp>
      <p:sp>
        <p:nvSpPr>
          <p:cNvPr id="788" name="Google Shape;788;p105"/>
          <p:cNvSpPr txBox="1"/>
          <p:nvPr/>
        </p:nvSpPr>
        <p:spPr>
          <a:xfrm>
            <a:off x="5153442" y="2485800"/>
            <a:ext cx="12105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1800" u="none" cap="none" strike="noStrike">
                <a:solidFill>
                  <a:srgbClr val="FF6600"/>
                </a:solidFill>
                <a:latin typeface="Verdana"/>
                <a:ea typeface="Verdana"/>
                <a:cs typeface="Verdana"/>
                <a:sym typeface="Verdana"/>
              </a:rPr>
              <a:t>DATA</a:t>
            </a:r>
            <a:endParaRPr i="0" sz="1800" u="none" cap="none" strike="noStrike">
              <a:solidFill>
                <a:srgbClr val="000000"/>
              </a:solidFill>
              <a:latin typeface="Verdana"/>
              <a:ea typeface="Verdana"/>
              <a:cs typeface="Verdana"/>
              <a:sym typeface="Verdana"/>
            </a:endParaRPr>
          </a:p>
        </p:txBody>
      </p:sp>
      <p:sp>
        <p:nvSpPr>
          <p:cNvPr id="789" name="Google Shape;789;p105"/>
          <p:cNvSpPr txBox="1"/>
          <p:nvPr/>
        </p:nvSpPr>
        <p:spPr>
          <a:xfrm>
            <a:off x="-533400" y="1739783"/>
            <a:ext cx="24384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Calibri"/>
                <a:ea typeface="Calibri"/>
                <a:cs typeface="Calibri"/>
                <a:sym typeface="Calibri"/>
              </a:rPr>
              <a:t> </a:t>
            </a:r>
            <a:endParaRPr b="1" i="0" sz="3600" u="none" cap="none" strike="noStrike">
              <a:solidFill>
                <a:srgbClr val="000000"/>
              </a:solidFill>
              <a:latin typeface="Calibri"/>
              <a:ea typeface="Calibri"/>
              <a:cs typeface="Calibri"/>
              <a:sym typeface="Calibri"/>
            </a:endParaRPr>
          </a:p>
        </p:txBody>
      </p:sp>
      <p:sp>
        <p:nvSpPr>
          <p:cNvPr id="790" name="Google Shape;790;p105"/>
          <p:cNvSpPr txBox="1"/>
          <p:nvPr/>
        </p:nvSpPr>
        <p:spPr>
          <a:xfrm>
            <a:off x="3604125" y="1501055"/>
            <a:ext cx="19164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660066"/>
                </a:solidFill>
                <a:latin typeface="Verdana"/>
                <a:ea typeface="Verdana"/>
                <a:cs typeface="Verdana"/>
                <a:sym typeface="Verdana"/>
              </a:rPr>
              <a:t>OUTCOMES</a:t>
            </a:r>
            <a:endParaRPr i="0" sz="1800" u="none" cap="none" strike="noStrike">
              <a:solidFill>
                <a:srgbClr val="000000"/>
              </a:solidFill>
              <a:latin typeface="Verdana"/>
              <a:ea typeface="Verdana"/>
              <a:cs typeface="Verdana"/>
              <a:sym typeface="Verdana"/>
            </a:endParaRPr>
          </a:p>
        </p:txBody>
      </p:sp>
      <p:sp>
        <p:nvSpPr>
          <p:cNvPr id="791" name="Google Shape;791;p105"/>
          <p:cNvSpPr txBox="1"/>
          <p:nvPr/>
        </p:nvSpPr>
        <p:spPr>
          <a:xfrm>
            <a:off x="188138" y="0"/>
            <a:ext cx="87480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rgbClr val="008000"/>
                </a:solidFill>
                <a:latin typeface="Verdana"/>
                <a:ea typeface="Verdana"/>
                <a:cs typeface="Verdana"/>
                <a:sym typeface="Verdana"/>
              </a:rPr>
              <a:t>Leadership Team Established: </a:t>
            </a:r>
            <a:r>
              <a:rPr i="1" lang="en-US" sz="1800" u="none" cap="none" strike="noStrike">
                <a:solidFill>
                  <a:srgbClr val="008000"/>
                </a:solidFill>
                <a:latin typeface="Verdana"/>
                <a:ea typeface="Verdana"/>
                <a:cs typeface="Verdana"/>
                <a:sym typeface="Verdana"/>
              </a:rPr>
              <a:t>Support the vision of a sustainable implementation of a tiered system through effective communication, common language, infrastructure planning, consensus and commitment building and a communication plan</a:t>
            </a:r>
            <a:endParaRPr i="0" sz="1800" u="none" cap="none" strike="noStrike">
              <a:solidFill>
                <a:srgbClr val="008000"/>
              </a:solidFill>
              <a:latin typeface="Verdana"/>
              <a:ea typeface="Verdana"/>
              <a:cs typeface="Verdana"/>
              <a:sym typeface="Verdana"/>
            </a:endParaRPr>
          </a:p>
        </p:txBody>
      </p:sp>
      <p:sp>
        <p:nvSpPr>
          <p:cNvPr id="792" name="Google Shape;792;p105"/>
          <p:cNvSpPr txBox="1"/>
          <p:nvPr/>
        </p:nvSpPr>
        <p:spPr>
          <a:xfrm>
            <a:off x="188975" y="1162500"/>
            <a:ext cx="2089800" cy="1522200"/>
          </a:xfrm>
          <a:prstGeom prst="rect">
            <a:avLst/>
          </a:prstGeom>
          <a:noFill/>
          <a:ln cap="flat" cmpd="sng" w="38100">
            <a:solidFill>
              <a:srgbClr val="FF6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1800" u="none" cap="none" strike="noStrike">
                <a:solidFill>
                  <a:schemeClr val="dk1"/>
                </a:solidFill>
                <a:latin typeface="Verdana"/>
                <a:ea typeface="Verdana"/>
                <a:cs typeface="Verdana"/>
                <a:sym typeface="Verdana"/>
              </a:rPr>
              <a:t>Resource map </a:t>
            </a:r>
            <a:r>
              <a:rPr i="0" lang="en-US" sz="1800" u="none" cap="none" strike="noStrike">
                <a:solidFill>
                  <a:schemeClr val="dk1"/>
                </a:solidFill>
                <a:latin typeface="Verdana"/>
                <a:ea typeface="Verdana"/>
                <a:cs typeface="Verdana"/>
                <a:sym typeface="Verdana"/>
              </a:rPr>
              <a:t>what you have for data, systems, and practices!</a:t>
            </a:r>
            <a:endParaRPr i="0" sz="1800" u="none" cap="none" strike="noStrike">
              <a:solidFill>
                <a:srgbClr val="000000"/>
              </a:solidFill>
              <a:latin typeface="Verdana"/>
              <a:ea typeface="Verdana"/>
              <a:cs typeface="Verdana"/>
              <a:sym typeface="Verdana"/>
            </a:endParaRPr>
          </a:p>
        </p:txBody>
      </p:sp>
      <p:sp>
        <p:nvSpPr>
          <p:cNvPr id="793" name="Google Shape;793;p105"/>
          <p:cNvSpPr txBox="1"/>
          <p:nvPr/>
        </p:nvSpPr>
        <p:spPr>
          <a:xfrm>
            <a:off x="6488163" y="1357231"/>
            <a:ext cx="2501400" cy="1446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r>
              <a:rPr i="0" lang="en-US" sz="1800" u="none" cap="none" strike="noStrike">
                <a:solidFill>
                  <a:srgbClr val="FF6600"/>
                </a:solidFill>
                <a:latin typeface="Verdana"/>
                <a:ea typeface="Verdana"/>
                <a:cs typeface="Verdana"/>
                <a:sym typeface="Verdana"/>
              </a:rPr>
              <a:t>Start with </a:t>
            </a:r>
            <a:r>
              <a:rPr b="1" i="0" lang="en-US" sz="1800" u="none" cap="none" strike="noStrike">
                <a:solidFill>
                  <a:srgbClr val="FF6600"/>
                </a:solidFill>
                <a:latin typeface="Verdana"/>
                <a:ea typeface="Verdana"/>
                <a:cs typeface="Verdana"/>
                <a:sym typeface="Verdana"/>
              </a:rPr>
              <a:t>universal data and other multiple measures </a:t>
            </a:r>
            <a:r>
              <a:rPr i="0" lang="en-US" sz="1800" u="none" cap="none" strike="noStrike">
                <a:solidFill>
                  <a:srgbClr val="FF6600"/>
                </a:solidFill>
                <a:latin typeface="Verdana"/>
                <a:ea typeface="Verdana"/>
                <a:cs typeface="Verdana"/>
                <a:sym typeface="Verdana"/>
              </a:rPr>
              <a:t>to set goals.</a:t>
            </a:r>
            <a:endParaRPr i="0" sz="1800" u="none" cap="none" strike="noStrike">
              <a:solidFill>
                <a:srgbClr val="000000"/>
              </a:solidFill>
              <a:latin typeface="Verdana"/>
              <a:ea typeface="Verdana"/>
              <a:cs typeface="Verdana"/>
              <a:sym typeface="Verdana"/>
            </a:endParaRPr>
          </a:p>
        </p:txBody>
      </p:sp>
      <p:sp>
        <p:nvSpPr>
          <p:cNvPr id="794" name="Google Shape;794;p105"/>
          <p:cNvSpPr txBox="1"/>
          <p:nvPr/>
        </p:nvSpPr>
        <p:spPr>
          <a:xfrm>
            <a:off x="115699" y="4195697"/>
            <a:ext cx="2805300" cy="178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i="0" lang="en-US" sz="1800" u="none" cap="none" strike="noStrike">
                <a:solidFill>
                  <a:srgbClr val="008000"/>
                </a:solidFill>
                <a:latin typeface="Verdana"/>
                <a:ea typeface="Verdana"/>
                <a:cs typeface="Verdana"/>
                <a:sym typeface="Verdana"/>
              </a:rPr>
              <a:t>Set up a system of decision rules and clarity around tiered support (</a:t>
            </a:r>
            <a:r>
              <a:rPr b="1" i="0" lang="en-US" sz="1800" u="none" cap="none" strike="noStrike">
                <a:solidFill>
                  <a:srgbClr val="008000"/>
                </a:solidFill>
                <a:latin typeface="Verdana"/>
                <a:ea typeface="Verdana"/>
                <a:cs typeface="Verdana"/>
                <a:sym typeface="Verdana"/>
              </a:rPr>
              <a:t>tier definitions</a:t>
            </a:r>
            <a:r>
              <a:rPr i="0" lang="en-US" sz="1800" u="none" cap="none" strike="noStrike">
                <a:solidFill>
                  <a:srgbClr val="008000"/>
                </a:solidFill>
                <a:latin typeface="Verdana"/>
                <a:ea typeface="Verdana"/>
                <a:cs typeface="Verdana"/>
                <a:sym typeface="Verdana"/>
              </a:rPr>
              <a:t>).</a:t>
            </a:r>
            <a:endParaRPr i="0" sz="1800" u="none" cap="none" strike="noStrike">
              <a:solidFill>
                <a:srgbClr val="008000"/>
              </a:solidFill>
              <a:latin typeface="Verdana"/>
              <a:ea typeface="Verdana"/>
              <a:cs typeface="Verdana"/>
              <a:sym typeface="Verdana"/>
            </a:endParaRPr>
          </a:p>
        </p:txBody>
      </p:sp>
      <p:sp>
        <p:nvSpPr>
          <p:cNvPr id="795" name="Google Shape;795;p105"/>
          <p:cNvSpPr txBox="1"/>
          <p:nvPr/>
        </p:nvSpPr>
        <p:spPr>
          <a:xfrm>
            <a:off x="2658975" y="5543775"/>
            <a:ext cx="61287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i="0" lang="en-US" sz="1800" u="none" cap="none" strike="noStrike">
                <a:solidFill>
                  <a:srgbClr val="0000FF"/>
                </a:solidFill>
                <a:latin typeface="Verdana"/>
                <a:ea typeface="Verdana"/>
                <a:cs typeface="Verdana"/>
                <a:sym typeface="Verdana"/>
              </a:rPr>
              <a:t>Build a </a:t>
            </a:r>
            <a:r>
              <a:rPr b="1" i="0" lang="en-US" sz="1800" u="none" cap="none" strike="noStrike">
                <a:solidFill>
                  <a:srgbClr val="0000FF"/>
                </a:solidFill>
                <a:latin typeface="Verdana"/>
                <a:ea typeface="Verdana"/>
                <a:cs typeface="Verdana"/>
                <a:sym typeface="Verdana"/>
              </a:rPr>
              <a:t>continuum of supports </a:t>
            </a:r>
            <a:r>
              <a:rPr i="0" lang="en-US" sz="1800" u="none" cap="none" strike="noStrike">
                <a:solidFill>
                  <a:srgbClr val="0000FF"/>
                </a:solidFill>
                <a:latin typeface="Verdana"/>
                <a:ea typeface="Verdana"/>
                <a:cs typeface="Verdana"/>
                <a:sym typeface="Verdana"/>
              </a:rPr>
              <a:t>that includes culturally responsive evidence based practices, at all 3 tiers, for academics and behavior with a scheduled time and resources for delivery.</a:t>
            </a:r>
            <a:endParaRPr i="0" sz="1800" u="none" cap="none" strike="noStrike">
              <a:solidFill>
                <a:srgbClr val="000000"/>
              </a:solidFill>
              <a:latin typeface="Verdana"/>
              <a:ea typeface="Verdana"/>
              <a:cs typeface="Verdana"/>
              <a:sym typeface="Verdana"/>
            </a:endParaRPr>
          </a:p>
        </p:txBody>
      </p:sp>
      <p:pic>
        <p:nvPicPr>
          <p:cNvPr descr="orange arrow.png" id="796" name="Google Shape;796;p105"/>
          <p:cNvPicPr preferRelativeResize="0"/>
          <p:nvPr/>
        </p:nvPicPr>
        <p:blipFill rotWithShape="1">
          <a:blip r:embed="rId3">
            <a:alphaModFix/>
          </a:blip>
          <a:srcRect b="0" l="0" r="0" t="0"/>
          <a:stretch/>
        </p:blipFill>
        <p:spPr>
          <a:xfrm>
            <a:off x="5493632" y="2385985"/>
            <a:ext cx="1564499" cy="990511"/>
          </a:xfrm>
          <a:prstGeom prst="rect">
            <a:avLst/>
          </a:prstGeom>
          <a:noFill/>
          <a:ln>
            <a:noFill/>
          </a:ln>
        </p:spPr>
      </p:pic>
      <p:pic>
        <p:nvPicPr>
          <p:cNvPr descr="green arrow.png" id="797" name="Google Shape;797;p105"/>
          <p:cNvPicPr preferRelativeResize="0"/>
          <p:nvPr/>
        </p:nvPicPr>
        <p:blipFill rotWithShape="1">
          <a:blip r:embed="rId4">
            <a:alphaModFix/>
          </a:blip>
          <a:srcRect b="0" l="0" r="0" t="0"/>
          <a:stretch/>
        </p:blipFill>
        <p:spPr>
          <a:xfrm flipH="1" rot="-2754491">
            <a:off x="1207327" y="2852217"/>
            <a:ext cx="1815846" cy="1222860"/>
          </a:xfrm>
          <a:prstGeom prst="rect">
            <a:avLst/>
          </a:prstGeom>
          <a:noFill/>
          <a:ln>
            <a:noFill/>
          </a:ln>
        </p:spPr>
      </p:pic>
      <p:pic>
        <p:nvPicPr>
          <p:cNvPr descr="curved-arrow-bright-blue-hi.png" id="798" name="Google Shape;798;p105"/>
          <p:cNvPicPr preferRelativeResize="0"/>
          <p:nvPr/>
        </p:nvPicPr>
        <p:blipFill rotWithShape="1">
          <a:blip r:embed="rId5">
            <a:alphaModFix/>
          </a:blip>
          <a:srcRect b="0" l="0" r="0" t="0"/>
          <a:stretch/>
        </p:blipFill>
        <p:spPr>
          <a:xfrm rot="1718953">
            <a:off x="5044273" y="4649864"/>
            <a:ext cx="704720" cy="984292"/>
          </a:xfrm>
          <a:prstGeom prst="rect">
            <a:avLst/>
          </a:prstGeom>
          <a:noFill/>
          <a:ln>
            <a:noFill/>
          </a:ln>
        </p:spPr>
      </p:pic>
      <p:sp>
        <p:nvSpPr>
          <p:cNvPr id="799" name="Google Shape;799;p105"/>
          <p:cNvSpPr/>
          <p:nvPr/>
        </p:nvSpPr>
        <p:spPr>
          <a:xfrm rot="8862939">
            <a:off x="2106526" y="1356820"/>
            <a:ext cx="1142999" cy="457098"/>
          </a:xfrm>
          <a:prstGeom prst="rightArrow">
            <a:avLst>
              <a:gd fmla="val 50000" name="adj1"/>
              <a:gd fmla="val 50000" name="adj2"/>
            </a:avLst>
          </a:prstGeom>
          <a:solidFill>
            <a:srgbClr val="00425A"/>
          </a:solidFill>
          <a:ln cap="flat" cmpd="sng" w="25400">
            <a:solidFill>
              <a:srgbClr val="0042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2000"/>
                                        <p:tgtEl>
                                          <p:spTgt spid="7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500"/>
                                        <p:tgtEl>
                                          <p:spTgt spid="7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794"/>
                                        </p:tgtEl>
                                        <p:attrNameLst>
                                          <p:attrName>style.visibility</p:attrName>
                                        </p:attrNameLst>
                                      </p:cBhvr>
                                      <p:to>
                                        <p:strVal val="visible"/>
                                      </p:to>
                                    </p:set>
                                    <p:anim calcmode="lin" valueType="num">
                                      <p:cBhvr additive="base">
                                        <p:cTn dur="500"/>
                                        <p:tgtEl>
                                          <p:spTgt spid="7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95"/>
                                        </p:tgtEl>
                                        <p:attrNameLst>
                                          <p:attrName>style.visibility</p:attrName>
                                        </p:attrNameLst>
                                      </p:cBhvr>
                                      <p:to>
                                        <p:strVal val="visible"/>
                                      </p:to>
                                    </p:set>
                                    <p:anim calcmode="lin" valueType="num">
                                      <p:cBhvr additive="base">
                                        <p:cTn dur="500"/>
                                        <p:tgtEl>
                                          <p:spTgt spid="7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106"/>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sz="3600"/>
              <a:t>Risk Factors</a:t>
            </a:r>
            <a:endParaRPr sz="3600"/>
          </a:p>
        </p:txBody>
      </p:sp>
      <p:sp>
        <p:nvSpPr>
          <p:cNvPr id="805" name="Google Shape;805;p106"/>
          <p:cNvSpPr txBox="1"/>
          <p:nvPr>
            <p:ph idx="1" type="body"/>
          </p:nvPr>
        </p:nvSpPr>
        <p:spPr>
          <a:xfrm>
            <a:off x="914400" y="1417500"/>
            <a:ext cx="35829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3000">
                <a:solidFill>
                  <a:srgbClr val="005878"/>
                </a:solidFill>
              </a:rPr>
              <a:t>Risk Category</a:t>
            </a:r>
            <a:endParaRPr sz="3000"/>
          </a:p>
        </p:txBody>
      </p:sp>
      <p:sp>
        <p:nvSpPr>
          <p:cNvPr id="806" name="Google Shape;806;p106"/>
          <p:cNvSpPr txBox="1"/>
          <p:nvPr>
            <p:ph idx="3" type="body"/>
          </p:nvPr>
        </p:nvSpPr>
        <p:spPr>
          <a:xfrm>
            <a:off x="5105400" y="1417652"/>
            <a:ext cx="35814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3000">
                <a:solidFill>
                  <a:srgbClr val="005878"/>
                </a:solidFill>
              </a:rPr>
              <a:t>Data Source</a:t>
            </a:r>
            <a:endParaRPr sz="3000"/>
          </a:p>
        </p:txBody>
      </p:sp>
      <p:sp>
        <p:nvSpPr>
          <p:cNvPr id="807" name="Google Shape;807;p106"/>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480"/>
              </a:spcBef>
              <a:spcAft>
                <a:spcPts val="0"/>
              </a:spcAft>
              <a:buSzPts val="2800"/>
              <a:buFont typeface="Noto Sans Symbols"/>
              <a:buChar char="●"/>
            </a:pPr>
            <a:r>
              <a:rPr lang="en-US" sz="2800"/>
              <a:t>Attendance</a:t>
            </a:r>
            <a:endParaRPr sz="2800"/>
          </a:p>
          <a:p>
            <a:pPr indent="-406400" lvl="0" marL="457200" rtl="0" algn="l">
              <a:lnSpc>
                <a:spcPct val="100000"/>
              </a:lnSpc>
              <a:spcBef>
                <a:spcPts val="480"/>
              </a:spcBef>
              <a:spcAft>
                <a:spcPts val="0"/>
              </a:spcAft>
              <a:buSzPts val="2800"/>
              <a:buFont typeface="Noto Sans Symbols"/>
              <a:buChar char="●"/>
            </a:pPr>
            <a:r>
              <a:rPr lang="en-US" sz="2800"/>
              <a:t>Behavior</a:t>
            </a:r>
            <a:endParaRPr sz="2800"/>
          </a:p>
          <a:p>
            <a:pPr indent="-406400" lvl="0" marL="457200" rtl="0" algn="l">
              <a:lnSpc>
                <a:spcPct val="100000"/>
              </a:lnSpc>
              <a:spcBef>
                <a:spcPts val="480"/>
              </a:spcBef>
              <a:spcAft>
                <a:spcPts val="0"/>
              </a:spcAft>
              <a:buSzPts val="2800"/>
              <a:buFont typeface="Noto Sans Symbols"/>
              <a:buChar char="●"/>
            </a:pPr>
            <a:r>
              <a:rPr lang="en-US" sz="2800"/>
              <a:t>Course Performance</a:t>
            </a:r>
            <a:endParaRPr sz="2800"/>
          </a:p>
          <a:p>
            <a:pPr indent="-406400" lvl="0" marL="457200" rtl="0" algn="l">
              <a:lnSpc>
                <a:spcPct val="100000"/>
              </a:lnSpc>
              <a:spcBef>
                <a:spcPts val="480"/>
              </a:spcBef>
              <a:spcAft>
                <a:spcPts val="0"/>
              </a:spcAft>
              <a:buSzPts val="2800"/>
              <a:buFont typeface="Noto Sans Symbols"/>
              <a:buChar char="●"/>
            </a:pPr>
            <a:r>
              <a:rPr lang="en-US" sz="2800"/>
              <a:t>Essential Skills (e.g., reading, math)</a:t>
            </a:r>
            <a:endParaRPr sz="2800"/>
          </a:p>
        </p:txBody>
      </p:sp>
      <p:sp>
        <p:nvSpPr>
          <p:cNvPr id="808" name="Google Shape;808;p106"/>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480"/>
              </a:spcBef>
              <a:spcAft>
                <a:spcPts val="0"/>
              </a:spcAft>
              <a:buSzPts val="2800"/>
              <a:buFont typeface="Noto Sans Symbols"/>
              <a:buChar char="●"/>
            </a:pPr>
            <a:r>
              <a:rPr lang="en-US" sz="2800"/>
              <a:t>Current Attendance</a:t>
            </a:r>
            <a:endParaRPr sz="2800"/>
          </a:p>
          <a:p>
            <a:pPr indent="-406400" lvl="0" marL="457200" rtl="0" algn="l">
              <a:lnSpc>
                <a:spcPct val="100000"/>
              </a:lnSpc>
              <a:spcBef>
                <a:spcPts val="480"/>
              </a:spcBef>
              <a:spcAft>
                <a:spcPts val="0"/>
              </a:spcAft>
              <a:buSzPts val="2800"/>
              <a:buFont typeface="Noto Sans Symbols"/>
              <a:buChar char="●"/>
            </a:pPr>
            <a:r>
              <a:rPr lang="en-US" sz="2800"/>
              <a:t>Current ODRs</a:t>
            </a:r>
            <a:endParaRPr sz="2800"/>
          </a:p>
          <a:p>
            <a:pPr indent="-406400" lvl="0" marL="457200" rtl="0" algn="l">
              <a:lnSpc>
                <a:spcPct val="100000"/>
              </a:lnSpc>
              <a:spcBef>
                <a:spcPts val="480"/>
              </a:spcBef>
              <a:spcAft>
                <a:spcPts val="0"/>
              </a:spcAft>
              <a:buSzPts val="2800"/>
              <a:buFont typeface="Noto Sans Symbols"/>
              <a:buChar char="●"/>
            </a:pPr>
            <a:r>
              <a:rPr lang="en-US" sz="2800"/>
              <a:t>Spring Grades</a:t>
            </a:r>
            <a:endParaRPr sz="2800"/>
          </a:p>
          <a:p>
            <a:pPr indent="-406400" lvl="0" marL="457200" rtl="0" algn="l">
              <a:lnSpc>
                <a:spcPct val="100000"/>
              </a:lnSpc>
              <a:spcBef>
                <a:spcPts val="480"/>
              </a:spcBef>
              <a:spcAft>
                <a:spcPts val="0"/>
              </a:spcAft>
              <a:buSzPts val="2800"/>
              <a:buFont typeface="Noto Sans Symbols"/>
              <a:buChar char="●"/>
            </a:pPr>
            <a:r>
              <a:rPr lang="en-US" sz="2800"/>
              <a:t>Last year’s Outcome data</a:t>
            </a:r>
            <a:endParaRPr sz="2800"/>
          </a:p>
          <a:p>
            <a:pPr indent="-406400" lvl="0" marL="457200" rtl="0" algn="l">
              <a:lnSpc>
                <a:spcPct val="100000"/>
              </a:lnSpc>
              <a:spcBef>
                <a:spcPts val="480"/>
              </a:spcBef>
              <a:spcAft>
                <a:spcPts val="0"/>
              </a:spcAft>
              <a:buSzPts val="2800"/>
              <a:buFont typeface="Noto Sans Symbols"/>
              <a:buChar char="●"/>
            </a:pPr>
            <a:r>
              <a:rPr lang="en-US" sz="2800"/>
              <a:t>Current CBM</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107"/>
          <p:cNvSpPr txBox="1"/>
          <p:nvPr>
            <p:ph idx="4294967295" type="title"/>
          </p:nvPr>
        </p:nvSpPr>
        <p:spPr>
          <a:xfrm>
            <a:off x="457200" y="3685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Looking at Risk Factors</a:t>
            </a:r>
            <a:endParaRPr sz="3600"/>
          </a:p>
        </p:txBody>
      </p:sp>
      <p:pic>
        <p:nvPicPr>
          <p:cNvPr descr="Picture of chart with risk factors for high school students" id="814" name="Google Shape;814;p107" title="Risk Factors"/>
          <p:cNvPicPr preferRelativeResize="0"/>
          <p:nvPr/>
        </p:nvPicPr>
        <p:blipFill rotWithShape="1">
          <a:blip r:embed="rId3">
            <a:alphaModFix/>
          </a:blip>
          <a:srcRect b="4820" l="2542" r="3991" t="31920"/>
          <a:stretch/>
        </p:blipFill>
        <p:spPr>
          <a:xfrm>
            <a:off x="0" y="1959706"/>
            <a:ext cx="9110965" cy="4427221"/>
          </a:xfrm>
          <a:prstGeom prst="rect">
            <a:avLst/>
          </a:prstGeom>
          <a:noFill/>
          <a:ln cap="flat" cmpd="sng" w="9525">
            <a:solidFill>
              <a:srgbClr val="000000"/>
            </a:solidFill>
            <a:prstDash val="solid"/>
            <a:round/>
            <a:headEnd len="sm" w="sm" type="none"/>
            <a:tailEnd len="sm" w="sm" type="none"/>
          </a:ln>
        </p:spPr>
      </p:pic>
      <p:sp>
        <p:nvSpPr>
          <p:cNvPr id="815" name="Google Shape;815;p10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Charlottesville City Public Schools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pic>
        <p:nvPicPr>
          <p:cNvPr descr="A photo of the Tier 1 resource map for schools. " id="820" name="Google Shape;820;p108" title="Resource Mapping"/>
          <p:cNvPicPr preferRelativeResize="0"/>
          <p:nvPr/>
        </p:nvPicPr>
        <p:blipFill rotWithShape="1">
          <a:blip r:embed="rId3">
            <a:alphaModFix/>
          </a:blip>
          <a:srcRect b="14711" l="19735" r="23974" t="18142"/>
          <a:stretch/>
        </p:blipFill>
        <p:spPr>
          <a:xfrm>
            <a:off x="492600" y="1296875"/>
            <a:ext cx="8158800" cy="5231148"/>
          </a:xfrm>
          <a:prstGeom prst="rect">
            <a:avLst/>
          </a:prstGeom>
          <a:noFill/>
          <a:ln>
            <a:noFill/>
          </a:ln>
        </p:spPr>
      </p:pic>
      <p:sp>
        <p:nvSpPr>
          <p:cNvPr id="821" name="Google Shape;821;p108"/>
          <p:cNvSpPr txBox="1"/>
          <p:nvPr>
            <p:ph idx="4294967295"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Resource Mapping</a:t>
            </a:r>
            <a:endParaRPr sz="3600"/>
          </a:p>
        </p:txBody>
      </p:sp>
      <p:pic>
        <p:nvPicPr>
          <p:cNvPr descr="orange-arrow.png" id="822" name="Google Shape;822;p108"/>
          <p:cNvPicPr preferRelativeResize="0"/>
          <p:nvPr/>
        </p:nvPicPr>
        <p:blipFill rotWithShape="1">
          <a:blip r:embed="rId4">
            <a:alphaModFix/>
          </a:blip>
          <a:srcRect b="0" l="0" r="0" t="0"/>
          <a:stretch/>
        </p:blipFill>
        <p:spPr>
          <a:xfrm rot="6850984">
            <a:off x="4628206" y="1585214"/>
            <a:ext cx="1236554" cy="41685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Google Shape;827;p109"/>
          <p:cNvSpPr txBox="1"/>
          <p:nvPr>
            <p:ph type="title"/>
          </p:nvPr>
        </p:nvSpPr>
        <p:spPr>
          <a:xfrm>
            <a:off x="457200" y="3685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Resource Map Example</a:t>
            </a:r>
            <a:endParaRPr sz="3600"/>
          </a:p>
        </p:txBody>
      </p:sp>
      <p:pic>
        <p:nvPicPr>
          <p:cNvPr descr="Photo of Charlottesville City Math Intervention Resource Map" id="828" name="Google Shape;828;p109" title="Resource Map Example"/>
          <p:cNvPicPr preferRelativeResize="0"/>
          <p:nvPr/>
        </p:nvPicPr>
        <p:blipFill rotWithShape="1">
          <a:blip r:embed="rId3">
            <a:alphaModFix/>
          </a:blip>
          <a:srcRect b="5631" l="1601" r="20649" t="18976"/>
          <a:stretch/>
        </p:blipFill>
        <p:spPr>
          <a:xfrm>
            <a:off x="1015125" y="1581700"/>
            <a:ext cx="6846198" cy="5103499"/>
          </a:xfrm>
          <a:prstGeom prst="rect">
            <a:avLst/>
          </a:prstGeom>
          <a:noFill/>
          <a:ln cap="flat" cmpd="sng" w="9525">
            <a:solidFill>
              <a:srgbClr val="000000"/>
            </a:solidFill>
            <a:prstDash val="solid"/>
            <a:round/>
            <a:headEnd len="sm" w="sm" type="none"/>
            <a:tailEnd len="sm" w="sm" type="none"/>
          </a:ln>
        </p:spPr>
      </p:pic>
      <p:sp>
        <p:nvSpPr>
          <p:cNvPr id="829" name="Google Shape;829;p109"/>
          <p:cNvSpPr/>
          <p:nvPr/>
        </p:nvSpPr>
        <p:spPr>
          <a:xfrm rot="8100000">
            <a:off x="3251919" y="5355071"/>
            <a:ext cx="1224002" cy="259650"/>
          </a:xfrm>
          <a:prstGeom prst="rightArrow">
            <a:avLst>
              <a:gd fmla="val 50000" name="adj1"/>
              <a:gd fmla="val 50000" name="adj2"/>
            </a:avLst>
          </a:prstGeom>
          <a:solidFill>
            <a:schemeClr val="accent3"/>
          </a:solidFill>
          <a:ln cap="flat" cmpd="sng" w="952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3" name="Shape 833"/>
        <p:cNvGrpSpPr/>
        <p:nvPr/>
      </p:nvGrpSpPr>
      <p:grpSpPr>
        <a:xfrm>
          <a:off x="0" y="0"/>
          <a:ext cx="0" cy="0"/>
          <a:chOff x="0" y="0"/>
          <a:chExt cx="0" cy="0"/>
        </a:xfrm>
      </p:grpSpPr>
      <p:sp>
        <p:nvSpPr>
          <p:cNvPr id="834" name="Google Shape;834;p110"/>
          <p:cNvSpPr txBox="1"/>
          <p:nvPr>
            <p:ph type="title"/>
          </p:nvPr>
        </p:nvSpPr>
        <p:spPr>
          <a:xfrm>
            <a:off x="457200" y="3685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200"/>
              <a:t>Resource Map Math Example: </a:t>
            </a:r>
            <a:endParaRPr sz="3200"/>
          </a:p>
          <a:p>
            <a:pPr indent="0" lvl="0" marL="0" rtl="0" algn="ctr">
              <a:spcBef>
                <a:spcPts val="0"/>
              </a:spcBef>
              <a:spcAft>
                <a:spcPts val="0"/>
              </a:spcAft>
              <a:buClr>
                <a:schemeClr val="dk1"/>
              </a:buClr>
              <a:buSzPts val="4000"/>
              <a:buFont typeface="Arial"/>
              <a:buNone/>
            </a:pPr>
            <a:r>
              <a:rPr lang="en-US" sz="3200"/>
              <a:t>Identifying need for Tier 2 Supports</a:t>
            </a:r>
            <a:endParaRPr sz="3600"/>
          </a:p>
        </p:txBody>
      </p:sp>
      <p:pic>
        <p:nvPicPr>
          <p:cNvPr descr="Photo of Charlottesville City Math Intervention Resource Map highlighting Tier 2 definition" id="835" name="Google Shape;835;p110" title="Resource Map Example: Identifying need for Tier 2 supports"/>
          <p:cNvPicPr preferRelativeResize="0"/>
          <p:nvPr/>
        </p:nvPicPr>
        <p:blipFill rotWithShape="1">
          <a:blip r:embed="rId3">
            <a:alphaModFix/>
          </a:blip>
          <a:srcRect b="28666" l="2862" r="22588" t="19109"/>
          <a:stretch/>
        </p:blipFill>
        <p:spPr>
          <a:xfrm>
            <a:off x="644113" y="1654500"/>
            <a:ext cx="7855776" cy="4231001"/>
          </a:xfrm>
          <a:prstGeom prst="rect">
            <a:avLst/>
          </a:prstGeom>
          <a:noFill/>
          <a:ln>
            <a:noFill/>
          </a:ln>
        </p:spPr>
      </p:pic>
      <p:sp>
        <p:nvSpPr>
          <p:cNvPr id="836" name="Google Shape;836;p110"/>
          <p:cNvSpPr/>
          <p:nvPr/>
        </p:nvSpPr>
        <p:spPr>
          <a:xfrm rot="8100000">
            <a:off x="5483144" y="2829046"/>
            <a:ext cx="1224002" cy="259650"/>
          </a:xfrm>
          <a:prstGeom prst="rightArrow">
            <a:avLst>
              <a:gd fmla="val 50000" name="adj1"/>
              <a:gd fmla="val 50000" name="adj2"/>
            </a:avLst>
          </a:prstGeom>
          <a:solidFill>
            <a:schemeClr val="accent3"/>
          </a:solidFill>
          <a:ln cap="flat" cmpd="sng" w="9525">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0" name="Shape 840"/>
        <p:cNvGrpSpPr/>
        <p:nvPr/>
      </p:nvGrpSpPr>
      <p:grpSpPr>
        <a:xfrm>
          <a:off x="0" y="0"/>
          <a:ext cx="0" cy="0"/>
          <a:chOff x="0" y="0"/>
          <a:chExt cx="0" cy="0"/>
        </a:xfrm>
      </p:grpSpPr>
      <p:sp>
        <p:nvSpPr>
          <p:cNvPr id="841" name="Google Shape;841;p111"/>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sz="3600"/>
              <a:t>Where are the students with the greatest needs?</a:t>
            </a:r>
            <a:endParaRPr/>
          </a:p>
        </p:txBody>
      </p:sp>
      <p:sp>
        <p:nvSpPr>
          <p:cNvPr id="842" name="Google Shape;842;p111"/>
          <p:cNvSpPr txBox="1"/>
          <p:nvPr>
            <p:ph idx="1" type="body"/>
          </p:nvPr>
        </p:nvSpPr>
        <p:spPr>
          <a:xfrm>
            <a:off x="914400" y="1417500"/>
            <a:ext cx="35829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3000">
                <a:solidFill>
                  <a:srgbClr val="005878"/>
                </a:solidFill>
              </a:rPr>
              <a:t>School A </a:t>
            </a:r>
            <a:endParaRPr sz="3000"/>
          </a:p>
        </p:txBody>
      </p:sp>
      <p:sp>
        <p:nvSpPr>
          <p:cNvPr id="843" name="Google Shape;843;p111"/>
          <p:cNvSpPr txBox="1"/>
          <p:nvPr>
            <p:ph idx="3" type="body"/>
          </p:nvPr>
        </p:nvSpPr>
        <p:spPr>
          <a:xfrm>
            <a:off x="5105400" y="1417652"/>
            <a:ext cx="3581400" cy="757500"/>
          </a:xfrm>
          <a:prstGeom prst="rect">
            <a:avLst/>
          </a:prstGeom>
          <a:solidFill>
            <a:srgbClr val="E8F7EB"/>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100"/>
              <a:buNone/>
            </a:pPr>
            <a:r>
              <a:rPr b="0" lang="en-US" sz="3000">
                <a:solidFill>
                  <a:srgbClr val="005878"/>
                </a:solidFill>
              </a:rPr>
              <a:t>School B</a:t>
            </a:r>
            <a:endParaRPr sz="3000"/>
          </a:p>
        </p:txBody>
      </p:sp>
      <p:pic>
        <p:nvPicPr>
          <p:cNvPr descr="A pie graph that represents percentage of risk factors represented in a high school." id="844" name="Google Shape;844;p111" title="Pie graph School A"/>
          <p:cNvPicPr preferRelativeResize="0"/>
          <p:nvPr/>
        </p:nvPicPr>
        <p:blipFill rotWithShape="1">
          <a:blip r:embed="rId3">
            <a:alphaModFix/>
          </a:blip>
          <a:srcRect b="0" l="0" r="0" t="0"/>
          <a:stretch/>
        </p:blipFill>
        <p:spPr>
          <a:xfrm>
            <a:off x="533400" y="2175153"/>
            <a:ext cx="4038600" cy="4575301"/>
          </a:xfrm>
          <a:prstGeom prst="rect">
            <a:avLst/>
          </a:prstGeom>
          <a:noFill/>
          <a:ln>
            <a:noFill/>
          </a:ln>
        </p:spPr>
      </p:pic>
      <p:pic>
        <p:nvPicPr>
          <p:cNvPr descr="A pie graph that represents percentage of risk factors represented in a high school." id="845" name="Google Shape;845;p111" title="Pie graph School B"/>
          <p:cNvPicPr preferRelativeResize="0"/>
          <p:nvPr/>
        </p:nvPicPr>
        <p:blipFill rotWithShape="1">
          <a:blip r:embed="rId4">
            <a:alphaModFix/>
          </a:blip>
          <a:srcRect b="0" l="0" r="0" t="0"/>
          <a:stretch/>
        </p:blipFill>
        <p:spPr>
          <a:xfrm>
            <a:off x="4572000" y="2292503"/>
            <a:ext cx="4038600" cy="4575301"/>
          </a:xfrm>
          <a:prstGeom prst="rect">
            <a:avLst/>
          </a:prstGeom>
          <a:noFill/>
          <a:ln>
            <a:noFill/>
          </a:ln>
        </p:spPr>
      </p:pic>
      <p:sp>
        <p:nvSpPr>
          <p:cNvPr id="846" name="Google Shape;846;p111"/>
          <p:cNvSpPr txBox="1"/>
          <p:nvPr>
            <p:ph idx="11" type="ftr"/>
          </p:nvPr>
        </p:nvSpPr>
        <p:spPr>
          <a:xfrm>
            <a:off x="2316750" y="6339950"/>
            <a:ext cx="4510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400">
                <a:solidFill>
                  <a:srgbClr val="000000"/>
                </a:solidFill>
              </a:rPr>
              <a:t>Oregon Response to Intervention and Instruction (2019)</a:t>
            </a:r>
            <a:endParaRPr sz="14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Google Shape;851;p112"/>
          <p:cNvSpPr txBox="1"/>
          <p:nvPr>
            <p:ph type="title"/>
          </p:nvPr>
        </p:nvSpPr>
        <p:spPr>
          <a:xfrm>
            <a:off x="457200" y="3685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Division Decision Making</a:t>
            </a:r>
            <a:endParaRPr sz="3200"/>
          </a:p>
        </p:txBody>
      </p:sp>
      <p:pic>
        <p:nvPicPr>
          <p:cNvPr descr="Picture of Charlottesville City decision making rubric" id="852" name="Google Shape;852;p112" title="Division Decision Making"/>
          <p:cNvPicPr preferRelativeResize="0"/>
          <p:nvPr/>
        </p:nvPicPr>
        <p:blipFill rotWithShape="1">
          <a:blip r:embed="rId3">
            <a:alphaModFix/>
          </a:blip>
          <a:srcRect b="4374" l="19346" r="21419" t="18737"/>
          <a:stretch/>
        </p:blipFill>
        <p:spPr>
          <a:xfrm>
            <a:off x="1610300" y="1590825"/>
            <a:ext cx="5923399" cy="50794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113"/>
          <p:cNvSpPr txBox="1"/>
          <p:nvPr>
            <p:ph idx="4294967295"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Academic Tiered Fidelity Inventory (A-TFI)</a:t>
            </a:r>
            <a:endParaRPr sz="3600"/>
          </a:p>
        </p:txBody>
      </p:sp>
      <p:sp>
        <p:nvSpPr>
          <p:cNvPr id="858" name="Google Shape;858;p113"/>
          <p:cNvSpPr/>
          <p:nvPr/>
        </p:nvSpPr>
        <p:spPr>
          <a:xfrm>
            <a:off x="1742825" y="1433275"/>
            <a:ext cx="5891100" cy="55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icture of Academic Tiered Fidelity Inventory features 1.5 and 1.6a" id="859" name="Google Shape;859;p113" title="Academic Tiered Fidelity Inventory"/>
          <p:cNvPicPr preferRelativeResize="0"/>
          <p:nvPr/>
        </p:nvPicPr>
        <p:blipFill rotWithShape="1">
          <a:blip r:embed="rId3">
            <a:alphaModFix/>
          </a:blip>
          <a:srcRect b="17984" l="22474" r="26200" t="24557"/>
          <a:stretch/>
        </p:blipFill>
        <p:spPr>
          <a:xfrm>
            <a:off x="457200" y="1354450"/>
            <a:ext cx="8229600" cy="495236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graphicFrame>
        <p:nvGraphicFramePr>
          <p:cNvPr descr="A table with four rows and three columns that includes prompts to review content from the first two sessions. " id="591" name="Google Shape;591;p78" title="Retrieval Practice Table"/>
          <p:cNvGraphicFramePr/>
          <p:nvPr/>
        </p:nvGraphicFramePr>
        <p:xfrm>
          <a:off x="286450" y="875500"/>
          <a:ext cx="3000000" cy="3000000"/>
        </p:xfrm>
        <a:graphic>
          <a:graphicData uri="http://schemas.openxmlformats.org/drawingml/2006/table">
            <a:tbl>
              <a:tblPr>
                <a:noFill/>
                <a:tableStyleId>{1B2893B2-6413-40E8-926A-069EBED29A4E}</a:tableStyleId>
              </a:tblPr>
              <a:tblGrid>
                <a:gridCol w="2798075"/>
                <a:gridCol w="2798075"/>
                <a:gridCol w="2798075"/>
              </a:tblGrid>
              <a:tr h="1693450">
                <a:tc>
                  <a:txBody>
                    <a:bodyPr/>
                    <a:lstStyle/>
                    <a:p>
                      <a:pPr indent="0" lvl="0" marL="0" rtl="0" algn="ctr">
                        <a:spcBef>
                          <a:spcPts val="0"/>
                        </a:spcBef>
                        <a:spcAft>
                          <a:spcPts val="0"/>
                        </a:spcAft>
                        <a:buNone/>
                      </a:pPr>
                      <a:r>
                        <a:rPr b="1" lang="en-US">
                          <a:latin typeface="Verdana"/>
                          <a:ea typeface="Verdana"/>
                          <a:cs typeface="Verdana"/>
                          <a:sym typeface="Verdana"/>
                        </a:rPr>
                        <a:t>Explain the two components that define quality instruction. </a:t>
                      </a:r>
                      <a:endParaRPr b="1">
                        <a:highlight>
                          <a:srgbClr val="0000FF"/>
                        </a:highlight>
                        <a:latin typeface="Verdana"/>
                        <a:ea typeface="Verdana"/>
                        <a:cs typeface="Verdana"/>
                        <a:sym typeface="Verdana"/>
                      </a:endParaRPr>
                    </a:p>
                  </a:txBody>
                  <a:tcPr marT="91425" marB="91425" marR="91425" marL="91425" anchor="ctr">
                    <a:solidFill>
                      <a:srgbClr val="E06666"/>
                    </a:solidFill>
                  </a:tcPr>
                </a:tc>
                <a:tc>
                  <a:txBody>
                    <a:bodyPr/>
                    <a:lstStyle/>
                    <a:p>
                      <a:pPr indent="0" lvl="0" marL="0" rtl="0" algn="ctr">
                        <a:spcBef>
                          <a:spcPts val="0"/>
                        </a:spcBef>
                        <a:spcAft>
                          <a:spcPts val="0"/>
                        </a:spcAft>
                        <a:buNone/>
                      </a:pPr>
                      <a:r>
                        <a:rPr b="1" lang="en-US">
                          <a:latin typeface="Verdana"/>
                          <a:ea typeface="Verdana"/>
                          <a:cs typeface="Verdana"/>
                          <a:sym typeface="Verdana"/>
                        </a:rPr>
                        <a:t>List three reasons for using universal screeners. Give two examples each of elementary and secondary academic screeners.</a:t>
                      </a:r>
                      <a:endParaRPr b="1">
                        <a:latin typeface="Verdana"/>
                        <a:ea typeface="Verdana"/>
                        <a:cs typeface="Verdana"/>
                        <a:sym typeface="Verdana"/>
                      </a:endParaRPr>
                    </a:p>
                  </a:txBody>
                  <a:tcPr marT="91425" marB="91425" marR="91425" marL="91425">
                    <a:solidFill>
                      <a:srgbClr val="A4C2F4"/>
                    </a:solidFill>
                  </a:tcPr>
                </a:tc>
                <a:tc>
                  <a:txBody>
                    <a:bodyPr/>
                    <a:lstStyle/>
                    <a:p>
                      <a:pPr indent="0" lvl="0" marL="0" rtl="0" algn="ctr">
                        <a:spcBef>
                          <a:spcPts val="0"/>
                        </a:spcBef>
                        <a:spcAft>
                          <a:spcPts val="0"/>
                        </a:spcAft>
                        <a:buNone/>
                      </a:pPr>
                      <a:r>
                        <a:rPr b="1" lang="en-US">
                          <a:latin typeface="Verdana"/>
                          <a:ea typeface="Verdana"/>
                          <a:cs typeface="Verdana"/>
                          <a:sym typeface="Verdana"/>
                        </a:rPr>
                        <a:t>Explain the two types of Tier 1 data meeting structures. How are they used in your division?</a:t>
                      </a:r>
                      <a:endParaRPr b="1">
                        <a:latin typeface="Verdana"/>
                        <a:ea typeface="Verdana"/>
                        <a:cs typeface="Verdana"/>
                        <a:sym typeface="Verdana"/>
                      </a:endParaRPr>
                    </a:p>
                  </a:txBody>
                  <a:tcPr marT="91425" marB="91425" marR="91425" marL="91425" anchor="ctr">
                    <a:solidFill>
                      <a:srgbClr val="D9D2E9"/>
                    </a:solidFill>
                  </a:tcPr>
                </a:tc>
              </a:tr>
              <a:tr h="1478325">
                <a:tc>
                  <a:txBody>
                    <a:bodyPr/>
                    <a:lstStyle/>
                    <a:p>
                      <a:pPr indent="0" lvl="0" marL="0" rtl="0" algn="ctr">
                        <a:spcBef>
                          <a:spcPts val="0"/>
                        </a:spcBef>
                        <a:spcAft>
                          <a:spcPts val="0"/>
                        </a:spcAft>
                        <a:buNone/>
                      </a:pPr>
                      <a:r>
                        <a:rPr b="1" lang="en-US">
                          <a:latin typeface="Verdana"/>
                          <a:ea typeface="Verdana"/>
                          <a:cs typeface="Verdana"/>
                          <a:sym typeface="Verdana"/>
                        </a:rPr>
                        <a:t>How can a division use universal screening data for analysis?</a:t>
                      </a:r>
                      <a:endParaRPr b="1">
                        <a:latin typeface="Verdana"/>
                        <a:ea typeface="Verdana"/>
                        <a:cs typeface="Verdana"/>
                        <a:sym typeface="Verdana"/>
                      </a:endParaRPr>
                    </a:p>
                  </a:txBody>
                  <a:tcPr marT="91425" marB="91425" marR="91425" marL="91425" anchor="ctr">
                    <a:solidFill>
                      <a:srgbClr val="A4C2F4"/>
                    </a:solidFill>
                  </a:tcPr>
                </a:tc>
                <a:tc>
                  <a:txBody>
                    <a:bodyPr/>
                    <a:lstStyle/>
                    <a:p>
                      <a:pPr indent="0" lvl="0" marL="0" rtl="0" algn="ctr">
                        <a:spcBef>
                          <a:spcPts val="0"/>
                        </a:spcBef>
                        <a:spcAft>
                          <a:spcPts val="0"/>
                        </a:spcAft>
                        <a:buNone/>
                      </a:pPr>
                      <a:r>
                        <a:rPr b="1" lang="en-US">
                          <a:latin typeface="Verdana"/>
                          <a:ea typeface="Verdana"/>
                          <a:cs typeface="Verdana"/>
                          <a:sym typeface="Verdana"/>
                        </a:rPr>
                        <a:t>What assessment data could be included in a data dashboard? </a:t>
                      </a:r>
                      <a:endParaRPr b="1">
                        <a:latin typeface="Verdana"/>
                        <a:ea typeface="Verdana"/>
                        <a:cs typeface="Verdana"/>
                        <a:sym typeface="Verdana"/>
                      </a:endParaRPr>
                    </a:p>
                  </a:txBody>
                  <a:tcPr marT="91425" marB="91425" marR="91425" marL="91425" anchor="ctr">
                    <a:solidFill>
                      <a:srgbClr val="EAD1DC"/>
                    </a:solidFill>
                  </a:tcPr>
                </a:tc>
                <a:tc>
                  <a:txBody>
                    <a:bodyPr/>
                    <a:lstStyle/>
                    <a:p>
                      <a:pPr indent="0" lvl="0" marL="0" rtl="0" algn="ctr">
                        <a:spcBef>
                          <a:spcPts val="0"/>
                        </a:spcBef>
                        <a:spcAft>
                          <a:spcPts val="0"/>
                        </a:spcAft>
                        <a:buNone/>
                      </a:pPr>
                      <a:r>
                        <a:rPr b="1" lang="en-US">
                          <a:latin typeface="Verdana"/>
                          <a:ea typeface="Verdana"/>
                          <a:cs typeface="Verdana"/>
                          <a:sym typeface="Verdana"/>
                        </a:rPr>
                        <a:t>Explain the importance of equitable classroom practices. What data are you collecting to indicate they are/are not present in classrooms?  </a:t>
                      </a:r>
                      <a:endParaRPr b="1">
                        <a:latin typeface="Verdana"/>
                        <a:ea typeface="Verdana"/>
                        <a:cs typeface="Verdana"/>
                        <a:sym typeface="Verdana"/>
                      </a:endParaRPr>
                    </a:p>
                  </a:txBody>
                  <a:tcPr marT="91425" marB="91425" marR="91425" marL="91425">
                    <a:solidFill>
                      <a:srgbClr val="B6D7A8"/>
                    </a:solidFill>
                  </a:tcPr>
                </a:tc>
              </a:tr>
              <a:tr h="1478325">
                <a:tc>
                  <a:txBody>
                    <a:bodyPr/>
                    <a:lstStyle/>
                    <a:p>
                      <a:pPr indent="0" lvl="0" marL="0" rtl="0" algn="ctr">
                        <a:spcBef>
                          <a:spcPts val="0"/>
                        </a:spcBef>
                        <a:spcAft>
                          <a:spcPts val="0"/>
                        </a:spcAft>
                        <a:buNone/>
                      </a:pPr>
                      <a:r>
                        <a:rPr b="1" lang="en-US">
                          <a:latin typeface="Verdana"/>
                          <a:ea typeface="Verdana"/>
                          <a:cs typeface="Verdana"/>
                          <a:sym typeface="Verdana"/>
                        </a:rPr>
                        <a:t>Explain the importance of the division initiative map and how your division has used it. </a:t>
                      </a:r>
                      <a:endParaRPr b="1">
                        <a:latin typeface="Verdana"/>
                        <a:ea typeface="Verdana"/>
                        <a:cs typeface="Verdana"/>
                        <a:sym typeface="Verdana"/>
                      </a:endParaRPr>
                    </a:p>
                  </a:txBody>
                  <a:tcPr marT="91425" marB="91425" marR="91425" marL="91425" anchor="ctr">
                    <a:solidFill>
                      <a:srgbClr val="B6D7A8"/>
                    </a:solidFill>
                  </a:tcPr>
                </a:tc>
                <a:tc>
                  <a:txBody>
                    <a:bodyPr/>
                    <a:lstStyle/>
                    <a:p>
                      <a:pPr indent="0" lvl="0" marL="0" rtl="0" algn="ctr">
                        <a:spcBef>
                          <a:spcPts val="0"/>
                        </a:spcBef>
                        <a:spcAft>
                          <a:spcPts val="0"/>
                        </a:spcAft>
                        <a:buNone/>
                      </a:pPr>
                      <a:r>
                        <a:rPr b="1" lang="en-US">
                          <a:solidFill>
                            <a:schemeClr val="dk1"/>
                          </a:solidFill>
                          <a:latin typeface="Verdana"/>
                          <a:ea typeface="Verdana"/>
                          <a:cs typeface="Verdana"/>
                          <a:sym typeface="Verdana"/>
                        </a:rPr>
                        <a:t>Name one thing your division has implemented/completed as a result of your attendance in the first two sessions of Strand 2. </a:t>
                      </a:r>
                      <a:endParaRPr b="1">
                        <a:latin typeface="Verdana"/>
                        <a:ea typeface="Verdana"/>
                        <a:cs typeface="Verdana"/>
                        <a:sym typeface="Verdana"/>
                      </a:endParaRPr>
                    </a:p>
                  </a:txBody>
                  <a:tcPr marT="91425" marB="91425" marR="91425" marL="91425">
                    <a:solidFill>
                      <a:srgbClr val="FCE5CD"/>
                    </a:solidFill>
                  </a:tcPr>
                </a:tc>
                <a:tc>
                  <a:txBody>
                    <a:bodyPr/>
                    <a:lstStyle/>
                    <a:p>
                      <a:pPr indent="0" lvl="0" marL="0" rtl="0" algn="ctr">
                        <a:spcBef>
                          <a:spcPts val="0"/>
                        </a:spcBef>
                        <a:spcAft>
                          <a:spcPts val="0"/>
                        </a:spcAft>
                        <a:buNone/>
                      </a:pPr>
                      <a:r>
                        <a:rPr b="1" lang="en-US">
                          <a:latin typeface="Verdana"/>
                          <a:ea typeface="Verdana"/>
                          <a:cs typeface="Verdana"/>
                          <a:sym typeface="Verdana"/>
                        </a:rPr>
                        <a:t>Describe how a division or school would use the Selection of Evidence-based Practices Tool. </a:t>
                      </a:r>
                      <a:endParaRPr b="1">
                        <a:latin typeface="Verdana"/>
                        <a:ea typeface="Verdana"/>
                        <a:cs typeface="Verdana"/>
                        <a:sym typeface="Verdana"/>
                      </a:endParaRPr>
                    </a:p>
                  </a:txBody>
                  <a:tcPr marT="91425" marB="91425" marR="91425" marL="91425">
                    <a:solidFill>
                      <a:srgbClr val="E06666"/>
                    </a:solidFill>
                  </a:tcPr>
                </a:tc>
              </a:tr>
              <a:tr h="1279175">
                <a:tc>
                  <a:txBody>
                    <a:bodyPr/>
                    <a:lstStyle/>
                    <a:p>
                      <a:pPr indent="0" lvl="0" marL="0" rtl="0" algn="ctr">
                        <a:spcBef>
                          <a:spcPts val="0"/>
                        </a:spcBef>
                        <a:spcAft>
                          <a:spcPts val="0"/>
                        </a:spcAft>
                        <a:buNone/>
                      </a:pPr>
                      <a:r>
                        <a:rPr b="1" lang="en-US">
                          <a:latin typeface="Verdana"/>
                          <a:ea typeface="Verdana"/>
                          <a:cs typeface="Verdana"/>
                          <a:sym typeface="Verdana"/>
                        </a:rPr>
                        <a:t>How does the cascading model of support apply to data meeting structures?</a:t>
                      </a:r>
                      <a:endParaRPr b="1">
                        <a:latin typeface="Verdana"/>
                        <a:ea typeface="Verdana"/>
                        <a:cs typeface="Verdana"/>
                        <a:sym typeface="Verdana"/>
                      </a:endParaRPr>
                    </a:p>
                    <a:p>
                      <a:pPr indent="0" lvl="0" marL="0" rtl="0" algn="ctr">
                        <a:spcBef>
                          <a:spcPts val="0"/>
                        </a:spcBef>
                        <a:spcAft>
                          <a:spcPts val="0"/>
                        </a:spcAft>
                        <a:buNone/>
                      </a:pPr>
                      <a:r>
                        <a:t/>
                      </a:r>
                      <a:endParaRPr b="1">
                        <a:latin typeface="Verdana"/>
                        <a:ea typeface="Verdana"/>
                        <a:cs typeface="Verdana"/>
                        <a:sym typeface="Verdana"/>
                      </a:endParaRPr>
                    </a:p>
                  </a:txBody>
                  <a:tcPr marT="91425" marB="91425" marR="91425" marL="91425" anchor="ctr">
                    <a:solidFill>
                      <a:srgbClr val="D9D2E9"/>
                    </a:solidFill>
                  </a:tcPr>
                </a:tc>
                <a:tc>
                  <a:txBody>
                    <a:bodyPr/>
                    <a:lstStyle/>
                    <a:p>
                      <a:pPr indent="0" lvl="0" marL="0" rtl="0" algn="ctr">
                        <a:spcBef>
                          <a:spcPts val="0"/>
                        </a:spcBef>
                        <a:spcAft>
                          <a:spcPts val="0"/>
                        </a:spcAft>
                        <a:buNone/>
                      </a:pPr>
                      <a:r>
                        <a:rPr b="1" lang="en-US">
                          <a:latin typeface="Verdana"/>
                          <a:ea typeface="Verdana"/>
                          <a:cs typeface="Verdana"/>
                          <a:sym typeface="Verdana"/>
                        </a:rPr>
                        <a:t>How is your division using the assessment inventory and balanced assessment plan?</a:t>
                      </a:r>
                      <a:endParaRPr b="1">
                        <a:latin typeface="Verdana"/>
                        <a:ea typeface="Verdana"/>
                        <a:cs typeface="Verdana"/>
                        <a:sym typeface="Verdana"/>
                      </a:endParaRPr>
                    </a:p>
                  </a:txBody>
                  <a:tcPr marT="91425" marB="91425" marR="91425" marL="91425">
                    <a:solidFill>
                      <a:srgbClr val="EAD1DC"/>
                    </a:solidFill>
                  </a:tcPr>
                </a:tc>
                <a:tc>
                  <a:txBody>
                    <a:bodyPr/>
                    <a:lstStyle/>
                    <a:p>
                      <a:pPr indent="0" lvl="0" marL="0" rtl="0" algn="ctr">
                        <a:spcBef>
                          <a:spcPts val="0"/>
                        </a:spcBef>
                        <a:spcAft>
                          <a:spcPts val="0"/>
                        </a:spcAft>
                        <a:buNone/>
                      </a:pPr>
                      <a:r>
                        <a:rPr b="1" lang="en-US">
                          <a:solidFill>
                            <a:schemeClr val="dk1"/>
                          </a:solidFill>
                          <a:latin typeface="Verdana"/>
                          <a:ea typeface="Verdana"/>
                          <a:cs typeface="Verdana"/>
                          <a:sym typeface="Verdana"/>
                        </a:rPr>
                        <a:t>Describe how you have shared your work in Strand 2 with other division and school personnel.</a:t>
                      </a:r>
                      <a:endParaRPr b="1">
                        <a:latin typeface="Verdana"/>
                        <a:ea typeface="Verdana"/>
                        <a:cs typeface="Verdana"/>
                        <a:sym typeface="Verdana"/>
                      </a:endParaRPr>
                    </a:p>
                  </a:txBody>
                  <a:tcPr marT="91425" marB="91425" marR="91425" marL="91425">
                    <a:solidFill>
                      <a:srgbClr val="FCE5CD"/>
                    </a:solidFill>
                  </a:tcPr>
                </a:tc>
              </a:tr>
            </a:tbl>
          </a:graphicData>
        </a:graphic>
      </p:graphicFrame>
      <p:sp>
        <p:nvSpPr>
          <p:cNvPr id="592" name="Google Shape;592;p78"/>
          <p:cNvSpPr txBox="1"/>
          <p:nvPr/>
        </p:nvSpPr>
        <p:spPr>
          <a:xfrm>
            <a:off x="-12" y="199750"/>
            <a:ext cx="9144000" cy="121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dk1"/>
                </a:solidFill>
                <a:latin typeface="Verdana"/>
                <a:ea typeface="Verdana"/>
                <a:cs typeface="Verdana"/>
                <a:sym typeface="Verdana"/>
              </a:rPr>
              <a:t>Retrieval Practice Grid Strand 2: Sessions A and B</a:t>
            </a:r>
            <a:endParaRPr sz="2600">
              <a:solidFill>
                <a:schemeClr val="dk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Google Shape;864;p114"/>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A-TFI continued</a:t>
            </a:r>
            <a:endParaRPr sz="3600"/>
          </a:p>
        </p:txBody>
      </p:sp>
      <p:pic>
        <p:nvPicPr>
          <p:cNvPr descr="Picture of Academic Tiered Fidelity Inventory feature 1.9" id="865" name="Google Shape;865;p114" title="Academic Tiered Fidelity Inventory continued"/>
          <p:cNvPicPr preferRelativeResize="0"/>
          <p:nvPr/>
        </p:nvPicPr>
        <p:blipFill rotWithShape="1">
          <a:blip r:embed="rId3">
            <a:alphaModFix/>
          </a:blip>
          <a:srcRect b="42906" l="22297" r="26430" t="30486"/>
          <a:stretch/>
        </p:blipFill>
        <p:spPr>
          <a:xfrm>
            <a:off x="457200" y="1685725"/>
            <a:ext cx="8167548" cy="22780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Google Shape;870;p115"/>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Team Time</a:t>
            </a:r>
            <a:endParaRPr sz="3600"/>
          </a:p>
        </p:txBody>
      </p:sp>
      <p:sp>
        <p:nvSpPr>
          <p:cNvPr id="871" name="Google Shape;871;p115"/>
          <p:cNvSpPr txBox="1"/>
          <p:nvPr>
            <p:ph idx="4294967295"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2800"/>
              <a:t>Select between 1-3 schools in your division to discuss.</a:t>
            </a:r>
            <a:endParaRPr/>
          </a:p>
          <a:p>
            <a:pPr indent="-342900" lvl="0" marL="457200" rtl="0" algn="l">
              <a:lnSpc>
                <a:spcPct val="100000"/>
              </a:lnSpc>
              <a:spcBef>
                <a:spcPts val="360"/>
              </a:spcBef>
              <a:spcAft>
                <a:spcPts val="0"/>
              </a:spcAft>
              <a:buClr>
                <a:schemeClr val="dk1"/>
              </a:buClr>
              <a:buSzPts val="1800"/>
              <a:buChar char="•"/>
            </a:pPr>
            <a:r>
              <a:rPr lang="en-US" sz="2800"/>
              <a:t>Look at the A-TFI items 1.5, 1.6a, 1.9</a:t>
            </a:r>
            <a:endParaRPr/>
          </a:p>
          <a:p>
            <a:pPr indent="-342900" lvl="0" marL="457200" rtl="0" algn="l">
              <a:lnSpc>
                <a:spcPct val="100000"/>
              </a:lnSpc>
              <a:spcBef>
                <a:spcPts val="360"/>
              </a:spcBef>
              <a:spcAft>
                <a:spcPts val="0"/>
              </a:spcAft>
              <a:buClr>
                <a:schemeClr val="dk1"/>
              </a:buClr>
              <a:buSzPts val="1800"/>
              <a:buChar char="•"/>
            </a:pPr>
            <a:r>
              <a:rPr lang="en-US" sz="2800"/>
              <a:t>Decide how your schools would score on the A-TFI items and why.</a:t>
            </a:r>
            <a:endParaRPr/>
          </a:p>
          <a:p>
            <a:pPr indent="-342900" lvl="0" marL="457200" rtl="0" algn="l">
              <a:lnSpc>
                <a:spcPct val="100000"/>
              </a:lnSpc>
              <a:spcBef>
                <a:spcPts val="360"/>
              </a:spcBef>
              <a:spcAft>
                <a:spcPts val="0"/>
              </a:spcAft>
              <a:buClr>
                <a:schemeClr val="dk1"/>
              </a:buClr>
              <a:buSzPts val="1800"/>
              <a:buChar char="•"/>
            </a:pPr>
            <a:r>
              <a:rPr lang="en-US" sz="2800"/>
              <a:t>How d</a:t>
            </a:r>
            <a:r>
              <a:rPr lang="en-US" sz="2800"/>
              <a:t>oes this information inform the division team re: PD, coaching, resources?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116"/>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Action Plan 1.E</a:t>
            </a:r>
            <a:endParaRPr sz="3600"/>
          </a:p>
        </p:txBody>
      </p:sp>
      <p:pic>
        <p:nvPicPr>
          <p:cNvPr descr="Picture of Action Planner for Implementation Matrix feature 1.E" id="877" name="Google Shape;877;p116" title="Action Plan 1.E"/>
          <p:cNvPicPr preferRelativeResize="0"/>
          <p:nvPr/>
        </p:nvPicPr>
        <p:blipFill rotWithShape="1">
          <a:blip r:embed="rId3">
            <a:alphaModFix/>
          </a:blip>
          <a:srcRect b="4372" l="17298" r="17252" t="22394"/>
          <a:stretch/>
        </p:blipFill>
        <p:spPr>
          <a:xfrm>
            <a:off x="457200" y="1594875"/>
            <a:ext cx="8229599" cy="497077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Google Shape;882;p117"/>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Action Plan </a:t>
            </a:r>
            <a:r>
              <a:rPr lang="en-US" sz="3600"/>
              <a:t>5.D</a:t>
            </a:r>
            <a:endParaRPr sz="3600"/>
          </a:p>
        </p:txBody>
      </p:sp>
      <p:pic>
        <p:nvPicPr>
          <p:cNvPr descr="Picture of Action Planner for Implementation Matrix feature 5.D" id="883" name="Google Shape;883;p117" title="Action Plan 5.D"/>
          <p:cNvPicPr preferRelativeResize="0"/>
          <p:nvPr/>
        </p:nvPicPr>
        <p:blipFill rotWithShape="1">
          <a:blip r:embed="rId3">
            <a:alphaModFix/>
          </a:blip>
          <a:srcRect b="0" l="19603" r="21028" t="23171"/>
          <a:stretch/>
        </p:blipFill>
        <p:spPr>
          <a:xfrm>
            <a:off x="1029700" y="1490875"/>
            <a:ext cx="7084600" cy="49276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118"/>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Action Planning 1.E &amp; 5.D</a:t>
            </a:r>
            <a:endParaRPr sz="3600"/>
          </a:p>
        </p:txBody>
      </p:sp>
      <p:sp>
        <p:nvSpPr>
          <p:cNvPr id="889" name="Google Shape;889;p118"/>
          <p:cNvSpPr txBox="1"/>
          <p:nvPr>
            <p:ph idx="1" type="body"/>
          </p:nvPr>
        </p:nvSpPr>
        <p:spPr>
          <a:xfrm>
            <a:off x="0" y="1340800"/>
            <a:ext cx="9144000" cy="37545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560"/>
              </a:spcBef>
              <a:spcAft>
                <a:spcPts val="0"/>
              </a:spcAft>
              <a:buSzPts val="2200"/>
              <a:buFont typeface="Verdana"/>
              <a:buChar char="-"/>
            </a:pPr>
            <a:r>
              <a:rPr lang="en-US" sz="2200"/>
              <a:t>What </a:t>
            </a:r>
            <a:r>
              <a:rPr lang="en-US" sz="2200">
                <a:solidFill>
                  <a:srgbClr val="008000"/>
                </a:solidFill>
              </a:rPr>
              <a:t>data </a:t>
            </a:r>
            <a:r>
              <a:rPr lang="en-US" sz="2200"/>
              <a:t>are you using to </a:t>
            </a:r>
            <a:r>
              <a:rPr lang="en-US" sz="2200">
                <a:solidFill>
                  <a:srgbClr val="008000"/>
                </a:solidFill>
              </a:rPr>
              <a:t>progress monitor at Tier 1</a:t>
            </a:r>
            <a:r>
              <a:rPr lang="en-US" sz="2200"/>
              <a:t>?</a:t>
            </a:r>
            <a:endParaRPr sz="2200"/>
          </a:p>
          <a:p>
            <a:pPr indent="-368300" lvl="0" marL="457200" rtl="0" algn="l">
              <a:lnSpc>
                <a:spcPct val="100000"/>
              </a:lnSpc>
              <a:spcBef>
                <a:spcPts val="0"/>
              </a:spcBef>
              <a:spcAft>
                <a:spcPts val="0"/>
              </a:spcAft>
              <a:buSzPts val="2200"/>
              <a:buFont typeface="Verdana"/>
              <a:buChar char="-"/>
            </a:pPr>
            <a:r>
              <a:rPr lang="en-US" sz="2200"/>
              <a:t>How do you provide </a:t>
            </a:r>
            <a:r>
              <a:rPr lang="en-US" sz="2200">
                <a:solidFill>
                  <a:srgbClr val="008000"/>
                </a:solidFill>
              </a:rPr>
              <a:t>professional learning and coaching</a:t>
            </a:r>
            <a:r>
              <a:rPr lang="en-US" sz="2200"/>
              <a:t> on using assessment data to inform instruction?</a:t>
            </a:r>
            <a:endParaRPr sz="2200"/>
          </a:p>
          <a:p>
            <a:pPr indent="-368300" lvl="0" marL="457200" rtl="0" algn="l">
              <a:lnSpc>
                <a:spcPct val="100000"/>
              </a:lnSpc>
              <a:spcBef>
                <a:spcPts val="0"/>
              </a:spcBef>
              <a:spcAft>
                <a:spcPts val="0"/>
              </a:spcAft>
              <a:buSzPts val="2200"/>
              <a:buFont typeface="Verdana"/>
              <a:buChar char="-"/>
            </a:pPr>
            <a:r>
              <a:rPr lang="en-US" sz="2200"/>
              <a:t>How do you know your Tier 1 progress monitoring data are </a:t>
            </a:r>
            <a:r>
              <a:rPr lang="en-US" sz="2200">
                <a:solidFill>
                  <a:srgbClr val="008000"/>
                </a:solidFill>
              </a:rPr>
              <a:t>reliable and consistent with outcomes</a:t>
            </a:r>
            <a:r>
              <a:rPr lang="en-US" sz="2200"/>
              <a:t>?</a:t>
            </a:r>
            <a:endParaRPr sz="2200"/>
          </a:p>
          <a:p>
            <a:pPr indent="-368300" lvl="0" marL="457200" rtl="0" algn="l">
              <a:lnSpc>
                <a:spcPct val="100000"/>
              </a:lnSpc>
              <a:spcBef>
                <a:spcPts val="0"/>
              </a:spcBef>
              <a:spcAft>
                <a:spcPts val="0"/>
              </a:spcAft>
              <a:buSzPts val="2200"/>
              <a:buFont typeface="Verdana"/>
              <a:buChar char="-"/>
            </a:pPr>
            <a:r>
              <a:rPr lang="en-US" sz="2200"/>
              <a:t>Describe your plan for</a:t>
            </a:r>
            <a:r>
              <a:rPr lang="en-US" sz="2200">
                <a:solidFill>
                  <a:srgbClr val="008000"/>
                </a:solidFill>
              </a:rPr>
              <a:t> revisiting the monitoring tools, data and schedule</a:t>
            </a:r>
            <a:r>
              <a:rPr lang="en-US" sz="2200"/>
              <a:t>. </a:t>
            </a:r>
            <a:endParaRPr sz="2200"/>
          </a:p>
          <a:p>
            <a:pPr indent="-368300" lvl="0" marL="457200" rtl="0" algn="l">
              <a:spcBef>
                <a:spcPts val="0"/>
              </a:spcBef>
              <a:spcAft>
                <a:spcPts val="0"/>
              </a:spcAft>
              <a:buSzPts val="2200"/>
              <a:buChar char="-"/>
            </a:pPr>
            <a:r>
              <a:rPr lang="en-US" sz="2200"/>
              <a:t>How will the division team</a:t>
            </a:r>
            <a:r>
              <a:rPr lang="en-US" sz="2200">
                <a:solidFill>
                  <a:srgbClr val="008000"/>
                </a:solidFill>
              </a:rPr>
              <a:t> communicate the Tier 1 definition(s) and how will it allocate resources</a:t>
            </a:r>
            <a:r>
              <a:rPr lang="en-US" sz="2200"/>
              <a:t>? </a:t>
            </a:r>
            <a:endParaRPr sz="2200"/>
          </a:p>
          <a:p>
            <a:pPr indent="-368300" lvl="0" marL="457200" rtl="0" algn="l">
              <a:lnSpc>
                <a:spcPct val="100000"/>
              </a:lnSpc>
              <a:spcBef>
                <a:spcPts val="0"/>
              </a:spcBef>
              <a:spcAft>
                <a:spcPts val="0"/>
              </a:spcAft>
              <a:buSzPts val="2200"/>
              <a:buFont typeface="Verdana"/>
              <a:buChar char="-"/>
            </a:pPr>
            <a:r>
              <a:rPr lang="en-US" sz="2200"/>
              <a:t>How will the division team </a:t>
            </a:r>
            <a:r>
              <a:rPr lang="en-US" sz="2200">
                <a:solidFill>
                  <a:srgbClr val="008000"/>
                </a:solidFill>
              </a:rPr>
              <a:t>define entry criteria</a:t>
            </a:r>
            <a:r>
              <a:rPr lang="en-US" sz="2200"/>
              <a:t> for Tier 2? What </a:t>
            </a:r>
            <a:r>
              <a:rPr lang="en-US" sz="2200">
                <a:solidFill>
                  <a:srgbClr val="008000"/>
                </a:solidFill>
              </a:rPr>
              <a:t>data</a:t>
            </a:r>
            <a:r>
              <a:rPr lang="en-US" sz="2200"/>
              <a:t> will be used for analysis?  </a:t>
            </a:r>
            <a:endParaRPr sz="2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3" name="Shape 893"/>
        <p:cNvGrpSpPr/>
        <p:nvPr/>
      </p:nvGrpSpPr>
      <p:grpSpPr>
        <a:xfrm>
          <a:off x="0" y="0"/>
          <a:ext cx="0" cy="0"/>
          <a:chOff x="0" y="0"/>
          <a:chExt cx="0" cy="0"/>
        </a:xfrm>
      </p:grpSpPr>
      <p:sp>
        <p:nvSpPr>
          <p:cNvPr id="894" name="Google Shape;894;p119"/>
          <p:cNvSpPr txBox="1"/>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200">
                <a:solidFill>
                  <a:srgbClr val="006387"/>
                </a:solidFill>
                <a:latin typeface="Verdana"/>
                <a:ea typeface="Verdana"/>
                <a:cs typeface="Verdana"/>
                <a:sym typeface="Verdana"/>
              </a:rPr>
              <a:t>FIDELITY OF PRACTICES</a:t>
            </a:r>
            <a:br>
              <a:rPr b="1" lang="en-US" sz="3600">
                <a:solidFill>
                  <a:srgbClr val="006387"/>
                </a:solidFill>
                <a:latin typeface="Verdana"/>
                <a:ea typeface="Verdana"/>
                <a:cs typeface="Verdana"/>
                <a:sym typeface="Verdana"/>
              </a:rPr>
            </a:br>
            <a:endParaRPr i="1" sz="3600">
              <a:solidFill>
                <a:srgbClr val="006387"/>
              </a:solidFill>
              <a:latin typeface="Verdana"/>
              <a:ea typeface="Verdana"/>
              <a:cs typeface="Verdana"/>
              <a:sym typeface="Verdana"/>
            </a:endParaRPr>
          </a:p>
        </p:txBody>
      </p:sp>
      <p:sp>
        <p:nvSpPr>
          <p:cNvPr id="895" name="Google Shape;895;p119"/>
          <p:cNvSpPr txBox="1"/>
          <p:nvPr/>
        </p:nvSpPr>
        <p:spPr>
          <a:xfrm>
            <a:off x="722313" y="3766782"/>
            <a:ext cx="7772400" cy="64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200">
                <a:latin typeface="Verdana"/>
                <a:ea typeface="Verdana"/>
                <a:cs typeface="Verdana"/>
                <a:sym typeface="Verdana"/>
              </a:rPr>
              <a:t>Evidence-based Practices</a:t>
            </a:r>
            <a:endParaRPr sz="3200">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9" name="Shape 899"/>
        <p:cNvGrpSpPr/>
        <p:nvPr/>
      </p:nvGrpSpPr>
      <p:grpSpPr>
        <a:xfrm>
          <a:off x="0" y="0"/>
          <a:ext cx="0" cy="0"/>
          <a:chOff x="0" y="0"/>
          <a:chExt cx="0" cy="0"/>
        </a:xfrm>
      </p:grpSpPr>
      <p:sp>
        <p:nvSpPr>
          <p:cNvPr id="900" name="Google Shape;900;p120"/>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Academic Alignment</a:t>
            </a:r>
            <a:endParaRPr sz="3600"/>
          </a:p>
        </p:txBody>
      </p:sp>
      <p:sp>
        <p:nvSpPr>
          <p:cNvPr id="901" name="Google Shape;901;p120"/>
          <p:cNvSpPr txBox="1"/>
          <p:nvPr>
            <p:ph idx="1" type="body"/>
          </p:nvPr>
        </p:nvSpPr>
        <p:spPr>
          <a:xfrm>
            <a:off x="0" y="1399825"/>
            <a:ext cx="9144000" cy="3696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1100"/>
              <a:buFont typeface="Arial"/>
              <a:buNone/>
            </a:pPr>
            <a:r>
              <a:rPr lang="en-US"/>
              <a:t>Understand the elements of progress monitoring at Tier 1 and ensure a plan for utilizing these data exists. (Matrix 5D)</a:t>
            </a:r>
            <a:endParaRPr/>
          </a:p>
          <a:p>
            <a:pPr indent="0" lvl="0" marL="0" rtl="0" algn="l">
              <a:lnSpc>
                <a:spcPct val="100000"/>
              </a:lnSpc>
              <a:spcBef>
                <a:spcPts val="800"/>
              </a:spcBef>
              <a:spcAft>
                <a:spcPts val="0"/>
              </a:spcAft>
              <a:buClr>
                <a:schemeClr val="dk1"/>
              </a:buClr>
              <a:buSzPts val="1100"/>
              <a:buFont typeface="Arial"/>
              <a:buNone/>
            </a:pPr>
            <a:r>
              <a:rPr lang="en-US">
                <a:solidFill>
                  <a:schemeClr val="accent3"/>
                </a:solidFill>
              </a:rPr>
              <a:t>Examine how the division team guides schools to define access to Tier 2 supports. (Matrix 1E)</a:t>
            </a:r>
            <a:endParaRPr>
              <a:solidFill>
                <a:schemeClr val="accent3"/>
              </a:solidFill>
            </a:endParaRPr>
          </a:p>
          <a:p>
            <a:pPr indent="0" lvl="0" marL="0" rtl="0" algn="l">
              <a:spcBef>
                <a:spcPts val="800"/>
              </a:spcBef>
              <a:spcAft>
                <a:spcPts val="0"/>
              </a:spcAft>
              <a:buClr>
                <a:schemeClr val="dk1"/>
              </a:buClr>
              <a:buSzPts val="1100"/>
              <a:buFont typeface="Arial"/>
              <a:buNone/>
            </a:pPr>
            <a:r>
              <a:rPr lang="en-US" sz="2600"/>
              <a:t>Develop a plan to monitor fidelity of implementation of evidence-based practices. (Matrix 3D, 6B)</a:t>
            </a:r>
            <a:endParaRPr sz="2600"/>
          </a:p>
          <a:p>
            <a:pPr indent="0" lvl="0" marL="0" rtl="0" algn="l">
              <a:lnSpc>
                <a:spcPct val="100000"/>
              </a:lnSpc>
              <a:spcBef>
                <a:spcPts val="800"/>
              </a:spcBef>
              <a:spcAft>
                <a:spcPts val="0"/>
              </a:spcAft>
              <a:buClr>
                <a:schemeClr val="dk1"/>
              </a:buClr>
              <a:buSzPts val="1100"/>
              <a:buFont typeface="Arial"/>
              <a:buNone/>
            </a:pPr>
            <a:r>
              <a:t/>
            </a:r>
            <a:endParaRPr>
              <a:solidFill>
                <a:schemeClr val="accent3"/>
              </a:solidFill>
            </a:endParaRPr>
          </a:p>
          <a:p>
            <a:pPr indent="0" lvl="0" marL="0" rtl="0" algn="l">
              <a:lnSpc>
                <a:spcPct val="100000"/>
              </a:lnSpc>
              <a:spcBef>
                <a:spcPts val="800"/>
              </a:spcBef>
              <a:spcAft>
                <a:spcPts val="0"/>
              </a:spcAft>
              <a:buSzPts val="2800"/>
              <a:buNone/>
            </a:pPr>
            <a:r>
              <a:t/>
            </a:r>
            <a:endParaRPr sz="2400">
              <a:solidFill>
                <a:schemeClr val="accent3"/>
              </a:solidFill>
              <a:latin typeface="Calibri"/>
              <a:ea typeface="Calibri"/>
              <a:cs typeface="Calibri"/>
              <a:sym typeface="Calibri"/>
            </a:endParaRPr>
          </a:p>
          <a:p>
            <a:pPr indent="0" lvl="0" marL="0" rtl="0" algn="l">
              <a:lnSpc>
                <a:spcPct val="100000"/>
              </a:lnSpc>
              <a:spcBef>
                <a:spcPts val="800"/>
              </a:spcBef>
              <a:spcAft>
                <a:spcPts val="0"/>
              </a:spcAft>
              <a:buSzPts val="2800"/>
              <a:buNone/>
            </a:pPr>
            <a:r>
              <a:t/>
            </a:r>
            <a:endParaRPr sz="2400">
              <a:latin typeface="Calibri"/>
              <a:ea typeface="Calibri"/>
              <a:cs typeface="Calibri"/>
              <a:sym typeface="Calibri"/>
            </a:endParaRPr>
          </a:p>
          <a:p>
            <a:pPr indent="0" lvl="0" marL="0" rtl="0" algn="l">
              <a:lnSpc>
                <a:spcPct val="100000"/>
              </a:lnSpc>
              <a:spcBef>
                <a:spcPts val="800"/>
              </a:spcBef>
              <a:spcAft>
                <a:spcPts val="0"/>
              </a:spcAft>
              <a:buSzPts val="2800"/>
              <a:buNone/>
            </a:pPr>
            <a:r>
              <a:t/>
            </a:r>
            <a:endParaRPr sz="2400">
              <a:solidFill>
                <a:schemeClr val="accent3"/>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121"/>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200"/>
              <a:t>Implementation Matrix 3.D</a:t>
            </a:r>
            <a:endParaRPr sz="3200"/>
          </a:p>
        </p:txBody>
      </p:sp>
      <p:pic>
        <p:nvPicPr>
          <p:cNvPr descr="Picture of Implementation Matrix feature 3.D" id="907" name="Google Shape;907;p121" title="Implementation Matrix 3.D"/>
          <p:cNvPicPr preferRelativeResize="0"/>
          <p:nvPr/>
        </p:nvPicPr>
        <p:blipFill rotWithShape="1">
          <a:blip r:embed="rId3">
            <a:alphaModFix/>
          </a:blip>
          <a:srcRect b="8262" l="13706" r="17136" t="69673"/>
          <a:stretch/>
        </p:blipFill>
        <p:spPr>
          <a:xfrm>
            <a:off x="153025" y="2033375"/>
            <a:ext cx="8837948" cy="15155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122"/>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200"/>
              <a:t>Implementation Matrix 6.B</a:t>
            </a:r>
            <a:endParaRPr sz="3200"/>
          </a:p>
        </p:txBody>
      </p:sp>
      <p:pic>
        <p:nvPicPr>
          <p:cNvPr descr="Picture of Action Planner for Implementation Matrix feature 6.B" id="913" name="Google Shape;913;p122" title="Implementation Matrix 6.B"/>
          <p:cNvPicPr preferRelativeResize="0"/>
          <p:nvPr/>
        </p:nvPicPr>
        <p:blipFill rotWithShape="1">
          <a:blip r:embed="rId3">
            <a:alphaModFix/>
          </a:blip>
          <a:srcRect b="42553" l="13850" r="17135" t="38226"/>
          <a:stretch/>
        </p:blipFill>
        <p:spPr>
          <a:xfrm>
            <a:off x="142350" y="1818700"/>
            <a:ext cx="8859300" cy="132612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7" name="Shape 917"/>
        <p:cNvGrpSpPr/>
        <p:nvPr/>
      </p:nvGrpSpPr>
      <p:grpSpPr>
        <a:xfrm>
          <a:off x="0" y="0"/>
          <a:ext cx="0" cy="0"/>
          <a:chOff x="0" y="0"/>
          <a:chExt cx="0" cy="0"/>
        </a:xfrm>
      </p:grpSpPr>
      <p:sp>
        <p:nvSpPr>
          <p:cNvPr id="918" name="Google Shape;918;p123"/>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Quality Instruction defined….now what?</a:t>
            </a:r>
            <a:endParaRPr/>
          </a:p>
        </p:txBody>
      </p:sp>
      <p:sp>
        <p:nvSpPr>
          <p:cNvPr id="919" name="Google Shape;919;p123"/>
          <p:cNvSpPr txBox="1"/>
          <p:nvPr>
            <p:ph idx="4294967295"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Communicated…..</a:t>
            </a:r>
            <a:endParaRPr/>
          </a:p>
          <a:p>
            <a:pPr indent="-342900" lvl="0" marL="457200" rtl="0" algn="l">
              <a:lnSpc>
                <a:spcPct val="100000"/>
              </a:lnSpc>
              <a:spcBef>
                <a:spcPts val="360"/>
              </a:spcBef>
              <a:spcAft>
                <a:spcPts val="0"/>
              </a:spcAft>
              <a:buClr>
                <a:schemeClr val="dk1"/>
              </a:buClr>
              <a:buSzPts val="1800"/>
              <a:buChar char="•"/>
            </a:pPr>
            <a:r>
              <a:rPr lang="en-US"/>
              <a:t>Professional learning conducted….</a:t>
            </a:r>
            <a:endParaRPr/>
          </a:p>
          <a:p>
            <a:pPr indent="-342900" lvl="0" marL="457200" rtl="0" algn="l">
              <a:lnSpc>
                <a:spcPct val="100000"/>
              </a:lnSpc>
              <a:spcBef>
                <a:spcPts val="360"/>
              </a:spcBef>
              <a:spcAft>
                <a:spcPts val="0"/>
              </a:spcAft>
              <a:buClr>
                <a:schemeClr val="dk1"/>
              </a:buClr>
              <a:buSzPts val="1800"/>
              <a:buChar char="•"/>
            </a:pPr>
            <a:r>
              <a:rPr lang="en-US"/>
              <a:t>Coaching and supporting of teachers…</a:t>
            </a:r>
            <a:endParaRPr/>
          </a:p>
          <a:p>
            <a:pPr indent="-342900" lvl="0" marL="457200" rtl="0" algn="l">
              <a:lnSpc>
                <a:spcPct val="100000"/>
              </a:lnSpc>
              <a:spcBef>
                <a:spcPts val="360"/>
              </a:spcBef>
              <a:spcAft>
                <a:spcPts val="0"/>
              </a:spcAft>
              <a:buClr>
                <a:schemeClr val="dk1"/>
              </a:buClr>
              <a:buSzPts val="1800"/>
              <a:buChar char="•"/>
            </a:pPr>
            <a:r>
              <a:rPr lang="en-US"/>
              <a:t>But…is it happening in the classroom?  How many?  How do you know and how do you address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79"/>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For session materials and presentations</a:t>
            </a:r>
            <a:endParaRPr sz="3600"/>
          </a:p>
        </p:txBody>
      </p:sp>
      <p:sp>
        <p:nvSpPr>
          <p:cNvPr id="598" name="Google Shape;598;p79"/>
          <p:cNvSpPr txBox="1"/>
          <p:nvPr>
            <p:ph idx="4294967295" type="body"/>
          </p:nvPr>
        </p:nvSpPr>
        <p:spPr>
          <a:xfrm>
            <a:off x="214650" y="1612825"/>
            <a:ext cx="8714700" cy="457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000"/>
              <a:t>For assistance (</a:t>
            </a:r>
            <a:r>
              <a:rPr lang="en-US" sz="3000">
                <a:solidFill>
                  <a:srgbClr val="3C78D8"/>
                </a:solidFill>
              </a:rPr>
              <a:t>Password: vtss</a:t>
            </a:r>
            <a:r>
              <a:rPr lang="en-US" sz="3000"/>
              <a:t>):</a:t>
            </a:r>
            <a:endParaRPr sz="3000"/>
          </a:p>
          <a:p>
            <a:pPr indent="0" lvl="0" marL="0" rtl="0" algn="l">
              <a:spcBef>
                <a:spcPts val="0"/>
              </a:spcBef>
              <a:spcAft>
                <a:spcPts val="0"/>
              </a:spcAft>
              <a:buClr>
                <a:schemeClr val="dk1"/>
              </a:buClr>
              <a:buSzPts val="1100"/>
              <a:buFont typeface="Arial"/>
              <a:buNone/>
            </a:pPr>
            <a:r>
              <a:rPr lang="en-US" sz="3000" u="sng">
                <a:solidFill>
                  <a:schemeClr val="hlink"/>
                </a:solidFill>
                <a:hlinkClick r:id="rId3"/>
              </a:rPr>
              <a:t>https://vtss-ric.org/implementers/divisions/from-start-2-sust/strand-2/</a:t>
            </a:r>
            <a:endParaRPr sz="3000"/>
          </a:p>
          <a:p>
            <a:pPr indent="0" lvl="0" marL="0" rtl="0" algn="l">
              <a:spcBef>
                <a:spcPts val="64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4" name="Shape 924"/>
        <p:cNvGrpSpPr/>
        <p:nvPr/>
      </p:nvGrpSpPr>
      <p:grpSpPr>
        <a:xfrm>
          <a:off x="0" y="0"/>
          <a:ext cx="0" cy="0"/>
          <a:chOff x="0" y="0"/>
          <a:chExt cx="0" cy="0"/>
        </a:xfrm>
      </p:grpSpPr>
      <p:sp>
        <p:nvSpPr>
          <p:cNvPr id="925" name="Google Shape;925;p12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Monitoring Fidelity</a:t>
            </a:r>
            <a:endParaRPr/>
          </a:p>
        </p:txBody>
      </p:sp>
      <p:sp>
        <p:nvSpPr>
          <p:cNvPr id="926" name="Google Shape;926;p124"/>
          <p:cNvSpPr txBox="1"/>
          <p:nvPr>
            <p:ph idx="4294967295" type="body"/>
          </p:nvPr>
        </p:nvSpPr>
        <p:spPr>
          <a:xfrm>
            <a:off x="457200" y="2107651"/>
            <a:ext cx="8229600" cy="21921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360"/>
              </a:spcBef>
              <a:spcAft>
                <a:spcPts val="0"/>
              </a:spcAft>
              <a:buNone/>
            </a:pPr>
            <a:r>
              <a:rPr lang="en-US"/>
              <a:t>What tools exist in your division to monitor fidelity in your schools?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0" name="Shape 930"/>
        <p:cNvGrpSpPr/>
        <p:nvPr/>
      </p:nvGrpSpPr>
      <p:grpSpPr>
        <a:xfrm>
          <a:off x="0" y="0"/>
          <a:ext cx="0" cy="0"/>
          <a:chOff x="0" y="0"/>
          <a:chExt cx="0" cy="0"/>
        </a:xfrm>
      </p:grpSpPr>
      <p:sp>
        <p:nvSpPr>
          <p:cNvPr id="931" name="Google Shape;931;p125"/>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Tier Definition: Including Times and Group Size</a:t>
            </a:r>
            <a:endParaRPr sz="3600"/>
          </a:p>
        </p:txBody>
      </p:sp>
      <p:pic>
        <p:nvPicPr>
          <p:cNvPr descr="Picture of document including tier definitions" id="932" name="Google Shape;932;p125" title="Tier Definition"/>
          <p:cNvPicPr preferRelativeResize="0"/>
          <p:nvPr/>
        </p:nvPicPr>
        <p:blipFill rotWithShape="1">
          <a:blip r:embed="rId3">
            <a:alphaModFix/>
          </a:blip>
          <a:srcRect b="6007" l="2499" r="8556" t="13131"/>
          <a:stretch/>
        </p:blipFill>
        <p:spPr>
          <a:xfrm>
            <a:off x="505596" y="1417650"/>
            <a:ext cx="8132806" cy="5183659"/>
          </a:xfrm>
          <a:prstGeom prst="rect">
            <a:avLst/>
          </a:prstGeom>
          <a:noFill/>
          <a:ln>
            <a:noFill/>
          </a:ln>
        </p:spPr>
      </p:pic>
      <p:sp>
        <p:nvSpPr>
          <p:cNvPr id="933" name="Google Shape;933;p125"/>
          <p:cNvSpPr/>
          <p:nvPr/>
        </p:nvSpPr>
        <p:spPr>
          <a:xfrm rot="-669845">
            <a:off x="6981602" y="4706464"/>
            <a:ext cx="1664090" cy="588292"/>
          </a:xfrm>
          <a:prstGeom prst="lef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Google Shape;938;p126"/>
          <p:cNvSpPr txBox="1"/>
          <p:nvPr>
            <p:ph type="title"/>
          </p:nvPr>
        </p:nvSpPr>
        <p:spPr>
          <a:xfrm>
            <a:off x="228601" y="228600"/>
            <a:ext cx="8686800" cy="1143300"/>
          </a:xfrm>
          <a:prstGeom prst="rect">
            <a:avLst/>
          </a:prstGeom>
          <a:solidFill>
            <a:srgbClr val="A9DCF2">
              <a:alpha val="67058"/>
            </a:srgbClr>
          </a:solid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105775"/>
              </a:buClr>
              <a:buSzPts val="3000"/>
              <a:buFont typeface="Verdana"/>
              <a:buNone/>
            </a:pPr>
            <a:r>
              <a:rPr lang="en-US" sz="3600">
                <a:solidFill>
                  <a:srgbClr val="000000"/>
                </a:solidFill>
              </a:rPr>
              <a:t>         What about meetings?</a:t>
            </a:r>
            <a:endParaRPr>
              <a:solidFill>
                <a:srgbClr val="000000"/>
              </a:solidFill>
            </a:endParaRPr>
          </a:p>
        </p:txBody>
      </p:sp>
      <p:pic>
        <p:nvPicPr>
          <p:cNvPr descr="Picture of a fall middle school data meeting agenda. " id="939" name="Google Shape;939;p126" title="Meeting agenda">
            <a:hlinkClick r:id="rId3"/>
          </p:cNvPr>
          <p:cNvPicPr preferRelativeResize="0"/>
          <p:nvPr>
            <p:ph idx="1" type="body"/>
          </p:nvPr>
        </p:nvPicPr>
        <p:blipFill rotWithShape="1">
          <a:blip r:embed="rId4">
            <a:alphaModFix/>
          </a:blip>
          <a:srcRect b="0" l="568" r="-338" t="0"/>
          <a:stretch/>
        </p:blipFill>
        <p:spPr>
          <a:xfrm>
            <a:off x="1959815" y="1305346"/>
            <a:ext cx="5063100" cy="52251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940" name="Google Shape;940;p1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Oregon Response to Intervention and Instruction (2019)</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127"/>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12C"/>
              </a:buClr>
              <a:buSzPts val="4000"/>
              <a:buFont typeface="Verdana"/>
              <a:buNone/>
            </a:pPr>
            <a:r>
              <a:rPr lang="en-US" sz="3600"/>
              <a:t>Data Informed Decision Making</a:t>
            </a:r>
            <a:endParaRPr sz="3400"/>
          </a:p>
        </p:txBody>
      </p:sp>
      <p:pic>
        <p:nvPicPr>
          <p:cNvPr descr="Picture of the data-informed decision making form." id="946" name="Google Shape;946;p127" title="Data informed decision making"/>
          <p:cNvPicPr preferRelativeResize="0"/>
          <p:nvPr/>
        </p:nvPicPr>
        <p:blipFill rotWithShape="1">
          <a:blip r:embed="rId3">
            <a:alphaModFix/>
          </a:blip>
          <a:srcRect b="0" l="0" r="0" t="0"/>
          <a:stretch/>
        </p:blipFill>
        <p:spPr>
          <a:xfrm>
            <a:off x="0" y="1496025"/>
            <a:ext cx="9084750" cy="52897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sp>
        <p:nvSpPr>
          <p:cNvPr id="951" name="Google Shape;951;p128"/>
          <p:cNvSpPr txBox="1"/>
          <p:nvPr>
            <p:ph type="title"/>
          </p:nvPr>
        </p:nvSpPr>
        <p:spPr>
          <a:xfrm>
            <a:off x="582550" y="274638"/>
            <a:ext cx="82296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US" sz="3600"/>
              <a:t>Fidelity </a:t>
            </a:r>
            <a:endParaRPr sz="3600"/>
          </a:p>
        </p:txBody>
      </p:sp>
      <p:sp>
        <p:nvSpPr>
          <p:cNvPr id="952" name="Google Shape;952;p128"/>
          <p:cNvSpPr txBox="1"/>
          <p:nvPr>
            <p:ph idx="1" type="body"/>
          </p:nvPr>
        </p:nvSpPr>
        <p:spPr>
          <a:xfrm>
            <a:off x="914400" y="1417650"/>
            <a:ext cx="3582900" cy="757500"/>
          </a:xfrm>
          <a:prstGeom prst="rect">
            <a:avLst/>
          </a:prstGeom>
          <a:solidFill>
            <a:srgbClr val="E8F7EB"/>
          </a:solidFill>
          <a:ln>
            <a:noFill/>
          </a:ln>
        </p:spPr>
        <p:txBody>
          <a:bodyPr anchorCtr="0" anchor="b" bIns="45700" lIns="91425" spcFirstLastPara="1" rIns="91425" wrap="square" tIns="45700">
            <a:noAutofit/>
          </a:bodyPr>
          <a:lstStyle/>
          <a:p>
            <a:pPr indent="-228600" lvl="0" marL="457200" rtl="0" algn="l">
              <a:lnSpc>
                <a:spcPct val="100000"/>
              </a:lnSpc>
              <a:spcBef>
                <a:spcPts val="420"/>
              </a:spcBef>
              <a:spcAft>
                <a:spcPts val="0"/>
              </a:spcAft>
              <a:buClr>
                <a:schemeClr val="dk1"/>
              </a:buClr>
              <a:buSzPts val="2100"/>
              <a:buNone/>
            </a:pPr>
            <a:r>
              <a:rPr b="0" lang="en-US" sz="2400">
                <a:solidFill>
                  <a:srgbClr val="02526F"/>
                </a:solidFill>
              </a:rPr>
              <a:t>Evidence Based</a:t>
            </a:r>
            <a:endParaRPr b="0" sz="2400">
              <a:solidFill>
                <a:srgbClr val="02526F"/>
              </a:solidFill>
            </a:endParaRPr>
          </a:p>
          <a:p>
            <a:pPr indent="-228600" lvl="0" marL="457200" rtl="0" algn="l">
              <a:lnSpc>
                <a:spcPct val="100000"/>
              </a:lnSpc>
              <a:spcBef>
                <a:spcPts val="420"/>
              </a:spcBef>
              <a:spcAft>
                <a:spcPts val="0"/>
              </a:spcAft>
              <a:buClr>
                <a:schemeClr val="dk1"/>
              </a:buClr>
              <a:buSzPts val="2100"/>
              <a:buNone/>
            </a:pPr>
            <a:r>
              <a:rPr b="0" lang="en-US" sz="2400">
                <a:solidFill>
                  <a:srgbClr val="02526F"/>
                </a:solidFill>
              </a:rPr>
              <a:t>Practices (3.D)</a:t>
            </a:r>
            <a:endParaRPr b="0" sz="2400">
              <a:solidFill>
                <a:srgbClr val="02526F"/>
              </a:solidFill>
            </a:endParaRPr>
          </a:p>
        </p:txBody>
      </p:sp>
      <p:sp>
        <p:nvSpPr>
          <p:cNvPr id="953" name="Google Shape;953;p128"/>
          <p:cNvSpPr txBox="1"/>
          <p:nvPr>
            <p:ph idx="2" type="body"/>
          </p:nvPr>
        </p:nvSpPr>
        <p:spPr>
          <a:xfrm>
            <a:off x="457200" y="2275413"/>
            <a:ext cx="4038600" cy="38508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480"/>
              </a:spcBef>
              <a:spcAft>
                <a:spcPts val="0"/>
              </a:spcAft>
              <a:buClr>
                <a:schemeClr val="dk1"/>
              </a:buClr>
              <a:buSzPts val="2600"/>
              <a:buFont typeface="Verdana"/>
              <a:buChar char="•"/>
            </a:pPr>
            <a:r>
              <a:rPr lang="en-US" sz="2600"/>
              <a:t>Practices used and observable</a:t>
            </a:r>
            <a:endParaRPr sz="2600"/>
          </a:p>
          <a:p>
            <a:pPr indent="-393700" lvl="0" marL="457200" rtl="0" algn="l">
              <a:lnSpc>
                <a:spcPct val="100000"/>
              </a:lnSpc>
              <a:spcBef>
                <a:spcPts val="480"/>
              </a:spcBef>
              <a:spcAft>
                <a:spcPts val="0"/>
              </a:spcAft>
              <a:buClr>
                <a:schemeClr val="dk1"/>
              </a:buClr>
              <a:buSzPts val="2600"/>
              <a:buFont typeface="Verdana"/>
              <a:buChar char="•"/>
            </a:pPr>
            <a:r>
              <a:rPr lang="en-US" sz="2600"/>
              <a:t>Components of the instructional tool (balanced literacy)</a:t>
            </a:r>
            <a:endParaRPr/>
          </a:p>
          <a:p>
            <a:pPr indent="-393700" lvl="0" marL="457200" rtl="0" algn="l">
              <a:lnSpc>
                <a:spcPct val="100000"/>
              </a:lnSpc>
              <a:spcBef>
                <a:spcPts val="480"/>
              </a:spcBef>
              <a:spcAft>
                <a:spcPts val="0"/>
              </a:spcAft>
              <a:buClr>
                <a:schemeClr val="dk1"/>
              </a:buClr>
              <a:buSzPts val="2600"/>
              <a:buFont typeface="Verdana"/>
              <a:buChar char="•"/>
            </a:pPr>
            <a:r>
              <a:rPr lang="en-US" sz="2600"/>
              <a:t>Evidence based programs taught as designed</a:t>
            </a:r>
            <a:endParaRPr sz="2600"/>
          </a:p>
          <a:p>
            <a:pPr indent="-393700" lvl="0" marL="457200" rtl="0" algn="l">
              <a:lnSpc>
                <a:spcPct val="100000"/>
              </a:lnSpc>
              <a:spcBef>
                <a:spcPts val="480"/>
              </a:spcBef>
              <a:spcAft>
                <a:spcPts val="0"/>
              </a:spcAft>
              <a:buClr>
                <a:schemeClr val="dk1"/>
              </a:buClr>
              <a:buSzPts val="2600"/>
              <a:buFont typeface="Verdana"/>
              <a:buChar char="•"/>
            </a:pPr>
            <a:r>
              <a:rPr lang="en-US" sz="2600"/>
              <a:t>Alignment!</a:t>
            </a:r>
            <a:endParaRPr sz="2600"/>
          </a:p>
        </p:txBody>
      </p:sp>
      <p:sp>
        <p:nvSpPr>
          <p:cNvPr id="954" name="Google Shape;954;p128"/>
          <p:cNvSpPr txBox="1"/>
          <p:nvPr>
            <p:ph idx="3" type="body"/>
          </p:nvPr>
        </p:nvSpPr>
        <p:spPr>
          <a:xfrm>
            <a:off x="5105400" y="1417526"/>
            <a:ext cx="3581400" cy="757500"/>
          </a:xfrm>
          <a:prstGeom prst="rect">
            <a:avLst/>
          </a:prstGeom>
          <a:solidFill>
            <a:srgbClr val="E8F7EB"/>
          </a:solidFill>
          <a:ln>
            <a:noFill/>
          </a:ln>
        </p:spPr>
        <p:txBody>
          <a:bodyPr anchorCtr="0" anchor="b" bIns="45700" lIns="91425" spcFirstLastPara="1" rIns="91425" wrap="square" tIns="45700">
            <a:noAutofit/>
          </a:bodyPr>
          <a:lstStyle/>
          <a:p>
            <a:pPr indent="-228600" lvl="0" marL="457200" rtl="0" algn="l">
              <a:lnSpc>
                <a:spcPct val="100000"/>
              </a:lnSpc>
              <a:spcBef>
                <a:spcPts val="420"/>
              </a:spcBef>
              <a:spcAft>
                <a:spcPts val="0"/>
              </a:spcAft>
              <a:buClr>
                <a:schemeClr val="dk1"/>
              </a:buClr>
              <a:buSzPts val="2100"/>
              <a:buNone/>
            </a:pPr>
            <a:r>
              <a:rPr b="0" lang="en-US" sz="2400">
                <a:solidFill>
                  <a:srgbClr val="02526F"/>
                </a:solidFill>
              </a:rPr>
              <a:t>Implementation (6.B)</a:t>
            </a:r>
            <a:endParaRPr b="0" sz="2400">
              <a:solidFill>
                <a:srgbClr val="02526F"/>
              </a:solidFill>
            </a:endParaRPr>
          </a:p>
        </p:txBody>
      </p:sp>
      <p:sp>
        <p:nvSpPr>
          <p:cNvPr id="955" name="Google Shape;955;p128"/>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480"/>
              </a:spcBef>
              <a:spcAft>
                <a:spcPts val="0"/>
              </a:spcAft>
              <a:buClr>
                <a:schemeClr val="dk1"/>
              </a:buClr>
              <a:buSzPts val="2600"/>
              <a:buFont typeface="Verdana"/>
              <a:buChar char="•"/>
            </a:pPr>
            <a:r>
              <a:rPr lang="en-US" sz="2600"/>
              <a:t>Schedule/Group size</a:t>
            </a:r>
            <a:endParaRPr/>
          </a:p>
          <a:p>
            <a:pPr indent="-393700" lvl="0" marL="457200" rtl="0" algn="l">
              <a:lnSpc>
                <a:spcPct val="100000"/>
              </a:lnSpc>
              <a:spcBef>
                <a:spcPts val="480"/>
              </a:spcBef>
              <a:spcAft>
                <a:spcPts val="0"/>
              </a:spcAft>
              <a:buClr>
                <a:schemeClr val="dk1"/>
              </a:buClr>
              <a:buSzPts val="2600"/>
              <a:buFont typeface="Verdana"/>
              <a:buChar char="•"/>
            </a:pPr>
            <a:r>
              <a:rPr lang="en-US" sz="2600"/>
              <a:t>TFI and A-TFI data</a:t>
            </a:r>
            <a:endParaRPr sz="2600"/>
          </a:p>
          <a:p>
            <a:pPr indent="-393700" lvl="0" marL="457200" rtl="0" algn="l">
              <a:lnSpc>
                <a:spcPct val="100000"/>
              </a:lnSpc>
              <a:spcBef>
                <a:spcPts val="480"/>
              </a:spcBef>
              <a:spcAft>
                <a:spcPts val="0"/>
              </a:spcAft>
              <a:buClr>
                <a:schemeClr val="dk1"/>
              </a:buClr>
              <a:buSzPts val="2600"/>
              <a:buFont typeface="Verdana"/>
              <a:buChar char="•"/>
            </a:pPr>
            <a:r>
              <a:rPr lang="en-US" sz="2600"/>
              <a:t>Resources available and in use</a:t>
            </a:r>
            <a:endParaRPr sz="2600"/>
          </a:p>
          <a:p>
            <a:pPr indent="-393700" lvl="0" marL="457200" rtl="0" algn="l">
              <a:lnSpc>
                <a:spcPct val="100000"/>
              </a:lnSpc>
              <a:spcBef>
                <a:spcPts val="480"/>
              </a:spcBef>
              <a:spcAft>
                <a:spcPts val="0"/>
              </a:spcAft>
              <a:buClr>
                <a:schemeClr val="dk1"/>
              </a:buClr>
              <a:buSzPts val="2600"/>
              <a:buFont typeface="Verdana"/>
              <a:buChar char="•"/>
            </a:pPr>
            <a:r>
              <a:rPr lang="en-US" sz="2600"/>
              <a:t>Assessments </a:t>
            </a:r>
            <a:endParaRPr sz="2600"/>
          </a:p>
          <a:p>
            <a:pPr indent="-393700" lvl="0" marL="457200" rtl="0" algn="l">
              <a:lnSpc>
                <a:spcPct val="100000"/>
              </a:lnSpc>
              <a:spcBef>
                <a:spcPts val="480"/>
              </a:spcBef>
              <a:spcAft>
                <a:spcPts val="0"/>
              </a:spcAft>
              <a:buClr>
                <a:schemeClr val="dk1"/>
              </a:buClr>
              <a:buSzPts val="2600"/>
              <a:buFont typeface="Verdana"/>
              <a:buChar char="•"/>
            </a:pPr>
            <a:r>
              <a:rPr lang="en-US" sz="2600"/>
              <a:t>Attendance</a:t>
            </a:r>
            <a:endParaRPr sz="2600"/>
          </a:p>
          <a:p>
            <a:pPr indent="-393700" lvl="1" marL="914400" rtl="0" algn="l">
              <a:lnSpc>
                <a:spcPct val="100000"/>
              </a:lnSpc>
              <a:spcBef>
                <a:spcPts val="400"/>
              </a:spcBef>
              <a:spcAft>
                <a:spcPts val="0"/>
              </a:spcAft>
              <a:buSzPts val="2600"/>
              <a:buFont typeface="Verdana"/>
              <a:buChar char="–"/>
            </a:pPr>
            <a:r>
              <a:rPr lang="en-US" sz="2600"/>
              <a:t>Students</a:t>
            </a:r>
            <a:endParaRPr sz="2600"/>
          </a:p>
          <a:p>
            <a:pPr indent="-393700" lvl="1" marL="914400" rtl="0" algn="l">
              <a:lnSpc>
                <a:spcPct val="100000"/>
              </a:lnSpc>
              <a:spcBef>
                <a:spcPts val="400"/>
              </a:spcBef>
              <a:spcAft>
                <a:spcPts val="0"/>
              </a:spcAft>
              <a:buSzPts val="2600"/>
              <a:buFont typeface="Verdana"/>
              <a:buChar char="–"/>
            </a:pPr>
            <a:r>
              <a:rPr lang="en-US" sz="2600"/>
              <a:t>Teachers</a:t>
            </a:r>
            <a:endParaRPr sz="26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9" name="Shape 959"/>
        <p:cNvGrpSpPr/>
        <p:nvPr/>
      </p:nvGrpSpPr>
      <p:grpSpPr>
        <a:xfrm>
          <a:off x="0" y="0"/>
          <a:ext cx="0" cy="0"/>
          <a:chOff x="0" y="0"/>
          <a:chExt cx="0" cy="0"/>
        </a:xfrm>
      </p:grpSpPr>
      <p:sp>
        <p:nvSpPr>
          <p:cNvPr id="960" name="Google Shape;960;p129"/>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Effective practices….are they observable?</a:t>
            </a:r>
            <a:endParaRPr sz="3600"/>
          </a:p>
        </p:txBody>
      </p:sp>
      <p:pic>
        <p:nvPicPr>
          <p:cNvPr descr="Picture of 2019-20 Warren County Public Schools Tier 1 Walkthrough Checklist" id="961" name="Google Shape;961;p129" title="Effective practices"/>
          <p:cNvPicPr preferRelativeResize="0"/>
          <p:nvPr/>
        </p:nvPicPr>
        <p:blipFill rotWithShape="1">
          <a:blip r:embed="rId3">
            <a:alphaModFix/>
          </a:blip>
          <a:srcRect b="5827" l="10749" r="14961" t="23366"/>
          <a:stretch/>
        </p:blipFill>
        <p:spPr>
          <a:xfrm>
            <a:off x="1014275" y="1455650"/>
            <a:ext cx="7115426" cy="486920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5" name="Shape 965"/>
        <p:cNvGrpSpPr/>
        <p:nvPr/>
      </p:nvGrpSpPr>
      <p:grpSpPr>
        <a:xfrm>
          <a:off x="0" y="0"/>
          <a:ext cx="0" cy="0"/>
          <a:chOff x="0" y="0"/>
          <a:chExt cx="0" cy="0"/>
        </a:xfrm>
      </p:grpSpPr>
      <p:sp>
        <p:nvSpPr>
          <p:cNvPr id="966" name="Google Shape;966;p130"/>
          <p:cNvSpPr txBox="1"/>
          <p:nvPr>
            <p:ph type="ctrTitle"/>
          </p:nvPr>
        </p:nvSpPr>
        <p:spPr>
          <a:xfrm>
            <a:off x="951754" y="4278629"/>
            <a:ext cx="7240500" cy="1470000"/>
          </a:xfrm>
          <a:prstGeom prst="rect">
            <a:avLst/>
          </a:prstGeom>
          <a:solidFill>
            <a:schemeClr val="lt1">
              <a:alpha val="6784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sz="3000">
                <a:solidFill>
                  <a:schemeClr val="dk1"/>
                </a:solidFill>
              </a:rPr>
              <a:t>Revisiting</a:t>
            </a:r>
            <a:r>
              <a:rPr lang="en-US" sz="3000">
                <a:solidFill>
                  <a:schemeClr val="dk1"/>
                </a:solidFill>
              </a:rPr>
              <a:t> Warren County</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0" name="Shape 970"/>
        <p:cNvGrpSpPr/>
        <p:nvPr/>
      </p:nvGrpSpPr>
      <p:grpSpPr>
        <a:xfrm>
          <a:off x="0" y="0"/>
          <a:ext cx="0" cy="0"/>
          <a:chOff x="0" y="0"/>
          <a:chExt cx="0" cy="0"/>
        </a:xfrm>
      </p:grpSpPr>
      <p:sp>
        <p:nvSpPr>
          <p:cNvPr id="971" name="Google Shape;971;p131"/>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sz="3600"/>
              <a:t>Example: Walkthrough Observation Data</a:t>
            </a:r>
            <a:endParaRPr sz="3600"/>
          </a:p>
        </p:txBody>
      </p:sp>
      <p:pic>
        <p:nvPicPr>
          <p:cNvPr descr="Picture of bar graph of walkthrough data " id="972" name="Google Shape;972;p131" title="Walkthrough Observation Data"/>
          <p:cNvPicPr preferRelativeResize="0"/>
          <p:nvPr/>
        </p:nvPicPr>
        <p:blipFill rotWithShape="1">
          <a:blip r:embed="rId3">
            <a:alphaModFix/>
          </a:blip>
          <a:srcRect b="18462" l="7507" r="4168" t="25470"/>
          <a:stretch/>
        </p:blipFill>
        <p:spPr>
          <a:xfrm>
            <a:off x="197216" y="1570579"/>
            <a:ext cx="8749582" cy="398728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6" name="Shape 976"/>
        <p:cNvGrpSpPr/>
        <p:nvPr/>
      </p:nvGrpSpPr>
      <p:grpSpPr>
        <a:xfrm>
          <a:off x="0" y="0"/>
          <a:ext cx="0" cy="0"/>
          <a:chOff x="0" y="0"/>
          <a:chExt cx="0" cy="0"/>
        </a:xfrm>
      </p:grpSpPr>
      <p:sp>
        <p:nvSpPr>
          <p:cNvPr id="977" name="Google Shape;977;p132"/>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Narrow the focus to one practice</a:t>
            </a:r>
            <a:endParaRPr sz="3600"/>
          </a:p>
        </p:txBody>
      </p:sp>
      <p:pic>
        <p:nvPicPr>
          <p:cNvPr descr="Picture of formative assessment data collection form " id="978" name="Google Shape;978;p132" title="Data collection tool"/>
          <p:cNvPicPr preferRelativeResize="0"/>
          <p:nvPr/>
        </p:nvPicPr>
        <p:blipFill rotWithShape="1">
          <a:blip r:embed="rId3">
            <a:alphaModFix/>
          </a:blip>
          <a:srcRect b="50150" l="20766" r="22524" t="21482"/>
          <a:stretch/>
        </p:blipFill>
        <p:spPr>
          <a:xfrm>
            <a:off x="302575" y="1882325"/>
            <a:ext cx="8612824" cy="309334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2" name="Shape 982"/>
        <p:cNvGrpSpPr/>
        <p:nvPr/>
      </p:nvGrpSpPr>
      <p:grpSpPr>
        <a:xfrm>
          <a:off x="0" y="0"/>
          <a:ext cx="0" cy="0"/>
          <a:chOff x="0" y="0"/>
          <a:chExt cx="0" cy="0"/>
        </a:xfrm>
      </p:grpSpPr>
      <p:sp>
        <p:nvSpPr>
          <p:cNvPr id="983" name="Google Shape;983;p133"/>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Looking at the </a:t>
            </a:r>
            <a:r>
              <a:rPr lang="en-US" sz="3600"/>
              <a:t>A-TFI</a:t>
            </a:r>
            <a:endParaRPr sz="3600"/>
          </a:p>
        </p:txBody>
      </p:sp>
      <p:sp>
        <p:nvSpPr>
          <p:cNvPr id="984" name="Google Shape;984;p133"/>
          <p:cNvSpPr/>
          <p:nvPr/>
        </p:nvSpPr>
        <p:spPr>
          <a:xfrm>
            <a:off x="1742825" y="1433275"/>
            <a:ext cx="5891100" cy="55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icture of Academic Tiered Fidelity Inventory feature 1.4a" id="985" name="Google Shape;985;p133" title="Academic Tiered Fidelity Inventory"/>
          <p:cNvPicPr preferRelativeResize="0"/>
          <p:nvPr/>
        </p:nvPicPr>
        <p:blipFill rotWithShape="1">
          <a:blip r:embed="rId3">
            <a:alphaModFix/>
          </a:blip>
          <a:srcRect b="31363" l="14190" r="16758" t="26538"/>
          <a:stretch/>
        </p:blipFill>
        <p:spPr>
          <a:xfrm>
            <a:off x="336175" y="1601525"/>
            <a:ext cx="8350626" cy="365495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80"/>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C3C"/>
              </a:buClr>
              <a:buSzPts val="4000"/>
              <a:buFont typeface="Verdana"/>
              <a:buNone/>
            </a:pPr>
            <a:r>
              <a:rPr lang="en-US" sz="3600"/>
              <a:t>Today’s Learning Intentions</a:t>
            </a:r>
            <a:endParaRPr/>
          </a:p>
        </p:txBody>
      </p:sp>
      <p:sp>
        <p:nvSpPr>
          <p:cNvPr id="604" name="Google Shape;604;p80"/>
          <p:cNvSpPr txBox="1"/>
          <p:nvPr>
            <p:ph idx="1" type="body"/>
          </p:nvPr>
        </p:nvSpPr>
        <p:spPr>
          <a:xfrm>
            <a:off x="0" y="1399825"/>
            <a:ext cx="9144000" cy="487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1100"/>
              <a:buFont typeface="Arial"/>
              <a:buNone/>
            </a:pPr>
            <a:r>
              <a:rPr lang="en-US" sz="2000"/>
              <a:t>Understand the elements of progress monitoring at Tier 1 and ensure a plan for utilizing these data exists. (Matrix 5D)</a:t>
            </a:r>
            <a:endParaRPr sz="2000"/>
          </a:p>
          <a:p>
            <a:pPr indent="0" lvl="0" marL="0" rtl="0" algn="l">
              <a:lnSpc>
                <a:spcPct val="90000"/>
              </a:lnSpc>
              <a:spcBef>
                <a:spcPts val="800"/>
              </a:spcBef>
              <a:spcAft>
                <a:spcPts val="0"/>
              </a:spcAft>
              <a:buNone/>
            </a:pPr>
            <a:r>
              <a:rPr lang="en-US" sz="2000">
                <a:solidFill>
                  <a:srgbClr val="008000"/>
                </a:solidFill>
              </a:rPr>
              <a:t>Examine how the division team guides schools to define access to Tier 2 supports. (Matrix 1E)</a:t>
            </a:r>
            <a:endParaRPr sz="2000">
              <a:solidFill>
                <a:srgbClr val="008000"/>
              </a:solidFill>
            </a:endParaRPr>
          </a:p>
          <a:p>
            <a:pPr indent="0" lvl="0" marL="0" rtl="0" algn="l">
              <a:lnSpc>
                <a:spcPct val="100000"/>
              </a:lnSpc>
              <a:spcBef>
                <a:spcPts val="800"/>
              </a:spcBef>
              <a:spcAft>
                <a:spcPts val="0"/>
              </a:spcAft>
              <a:buClr>
                <a:schemeClr val="dk1"/>
              </a:buClr>
              <a:buSzPts val="1100"/>
              <a:buFont typeface="Arial"/>
              <a:buNone/>
            </a:pPr>
            <a:r>
              <a:rPr lang="en-US" sz="2000">
                <a:solidFill>
                  <a:srgbClr val="000000"/>
                </a:solidFill>
              </a:rPr>
              <a:t>Develop a plan to monitor fidelity of implementation of evidence-based practices. (Matrix 3D, 6B)</a:t>
            </a:r>
            <a:endParaRPr sz="2000">
              <a:solidFill>
                <a:schemeClr val="accent3"/>
              </a:solidFill>
            </a:endParaRPr>
          </a:p>
          <a:p>
            <a:pPr indent="0" lvl="0" marL="0" rtl="0" algn="l">
              <a:lnSpc>
                <a:spcPct val="100000"/>
              </a:lnSpc>
              <a:spcBef>
                <a:spcPts val="800"/>
              </a:spcBef>
              <a:spcAft>
                <a:spcPts val="0"/>
              </a:spcAft>
              <a:buSzPts val="2800"/>
              <a:buNone/>
            </a:pPr>
            <a:r>
              <a:rPr lang="en-US" sz="2000">
                <a:solidFill>
                  <a:srgbClr val="008000"/>
                </a:solidFill>
              </a:rPr>
              <a:t>Develop a plan for implementing Tier 1 data meeting structures at the school and division level and </a:t>
            </a:r>
            <a:r>
              <a:rPr b="1" i="1" lang="en-US" sz="2000">
                <a:solidFill>
                  <a:srgbClr val="008000"/>
                </a:solidFill>
              </a:rPr>
              <a:t>determine how to measure the fidelity and effectiveness of the meeting structures.</a:t>
            </a:r>
            <a:r>
              <a:rPr b="1" lang="en-US" sz="2000">
                <a:solidFill>
                  <a:srgbClr val="006387"/>
                </a:solidFill>
              </a:rPr>
              <a:t> </a:t>
            </a:r>
            <a:r>
              <a:rPr lang="en-US" sz="2000">
                <a:solidFill>
                  <a:srgbClr val="008000"/>
                </a:solidFill>
              </a:rPr>
              <a:t>(Matrix 2C)</a:t>
            </a:r>
            <a:endParaRPr sz="2000">
              <a:solidFill>
                <a:srgbClr val="008000"/>
              </a:solidFill>
            </a:endParaRPr>
          </a:p>
          <a:p>
            <a:pPr indent="0" lvl="0" marL="0" rtl="0" algn="l">
              <a:spcBef>
                <a:spcPts val="800"/>
              </a:spcBef>
              <a:spcAft>
                <a:spcPts val="0"/>
              </a:spcAft>
              <a:buClr>
                <a:schemeClr val="dk1"/>
              </a:buClr>
              <a:buSzPts val="1100"/>
              <a:buFont typeface="Arial"/>
              <a:buNone/>
            </a:pPr>
            <a:r>
              <a:rPr lang="en-US" sz="2000"/>
              <a:t>Identify connections to the Academic Tiered Fidelity Inventory.</a:t>
            </a:r>
            <a:endParaRPr sz="2000">
              <a:solidFill>
                <a:schemeClr val="accent3"/>
              </a:solidFill>
            </a:endParaRPr>
          </a:p>
          <a:p>
            <a:pPr indent="0" lvl="0" marL="0" rtl="0" algn="l">
              <a:lnSpc>
                <a:spcPct val="100000"/>
              </a:lnSpc>
              <a:spcBef>
                <a:spcPts val="800"/>
              </a:spcBef>
              <a:spcAft>
                <a:spcPts val="0"/>
              </a:spcAft>
              <a:buSzPts val="2800"/>
              <a:buNone/>
            </a:pPr>
            <a:r>
              <a:t/>
            </a:r>
            <a:endParaRPr sz="2000"/>
          </a:p>
          <a:p>
            <a:pPr indent="0" lvl="0" marL="0" rtl="0" algn="l">
              <a:lnSpc>
                <a:spcPct val="100000"/>
              </a:lnSpc>
              <a:spcBef>
                <a:spcPts val="800"/>
              </a:spcBef>
              <a:spcAft>
                <a:spcPts val="0"/>
              </a:spcAft>
              <a:buSzPts val="2800"/>
              <a:buNone/>
            </a:pPr>
            <a:r>
              <a:t/>
            </a:r>
            <a:endParaRPr sz="2400">
              <a:solidFill>
                <a:schemeClr val="accent3"/>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9" name="Shape 989"/>
        <p:cNvGrpSpPr/>
        <p:nvPr/>
      </p:nvGrpSpPr>
      <p:grpSpPr>
        <a:xfrm>
          <a:off x="0" y="0"/>
          <a:ext cx="0" cy="0"/>
          <a:chOff x="0" y="0"/>
          <a:chExt cx="0" cy="0"/>
        </a:xfrm>
      </p:grpSpPr>
      <p:sp>
        <p:nvSpPr>
          <p:cNvPr id="990" name="Google Shape;990;p134"/>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A-TFI: Evidence based practices</a:t>
            </a:r>
            <a:endParaRPr sz="3600"/>
          </a:p>
        </p:txBody>
      </p:sp>
      <p:sp>
        <p:nvSpPr>
          <p:cNvPr id="991" name="Google Shape;991;p134"/>
          <p:cNvSpPr/>
          <p:nvPr/>
        </p:nvSpPr>
        <p:spPr>
          <a:xfrm>
            <a:off x="1742825" y="1433275"/>
            <a:ext cx="5891100" cy="55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icture of Academic Tiered Fidelity Inventory feature 1.8" id="992" name="Google Shape;992;p134" title="A-TFI: Evidence-based practices"/>
          <p:cNvPicPr preferRelativeResize="0"/>
          <p:nvPr/>
        </p:nvPicPr>
        <p:blipFill rotWithShape="1">
          <a:blip r:embed="rId3">
            <a:alphaModFix/>
          </a:blip>
          <a:srcRect b="31319" l="13836" r="15676" t="37757"/>
          <a:stretch/>
        </p:blipFill>
        <p:spPr>
          <a:xfrm>
            <a:off x="244300" y="1894925"/>
            <a:ext cx="8736375" cy="27515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6" name="Shape 996"/>
        <p:cNvGrpSpPr/>
        <p:nvPr/>
      </p:nvGrpSpPr>
      <p:grpSpPr>
        <a:xfrm>
          <a:off x="0" y="0"/>
          <a:ext cx="0" cy="0"/>
          <a:chOff x="0" y="0"/>
          <a:chExt cx="0" cy="0"/>
        </a:xfrm>
      </p:grpSpPr>
      <p:sp>
        <p:nvSpPr>
          <p:cNvPr id="997" name="Google Shape;997;p135"/>
          <p:cNvSpPr txBox="1"/>
          <p:nvPr>
            <p:ph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A-TFI: Implementation of Tier 1</a:t>
            </a:r>
            <a:endParaRPr sz="3600"/>
          </a:p>
        </p:txBody>
      </p:sp>
      <p:pic>
        <p:nvPicPr>
          <p:cNvPr descr="Picture of Academic Tiered Fidelity Inventory feature 1.14" id="998" name="Google Shape;998;p135" title="A-TFI: Implementation of Tier 1"/>
          <p:cNvPicPr preferRelativeResize="0"/>
          <p:nvPr/>
        </p:nvPicPr>
        <p:blipFill rotWithShape="1">
          <a:blip r:embed="rId3">
            <a:alphaModFix/>
          </a:blip>
          <a:srcRect b="40235" l="14054" r="15814" t="31074"/>
          <a:stretch/>
        </p:blipFill>
        <p:spPr>
          <a:xfrm>
            <a:off x="132063" y="1499900"/>
            <a:ext cx="8879877" cy="26080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136"/>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Team Time</a:t>
            </a:r>
            <a:endParaRPr sz="3600"/>
          </a:p>
        </p:txBody>
      </p:sp>
      <p:sp>
        <p:nvSpPr>
          <p:cNvPr id="1004" name="Google Shape;1004;p136"/>
          <p:cNvSpPr txBox="1"/>
          <p:nvPr>
            <p:ph idx="4294967295"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2800"/>
              <a:t>Select between 1-3 schools in your division to discuss.</a:t>
            </a:r>
            <a:endParaRPr/>
          </a:p>
          <a:p>
            <a:pPr indent="-342900" lvl="0" marL="457200" rtl="0" algn="l">
              <a:lnSpc>
                <a:spcPct val="100000"/>
              </a:lnSpc>
              <a:spcBef>
                <a:spcPts val="360"/>
              </a:spcBef>
              <a:spcAft>
                <a:spcPts val="0"/>
              </a:spcAft>
              <a:buClr>
                <a:schemeClr val="dk1"/>
              </a:buClr>
              <a:buSzPts val="1800"/>
              <a:buChar char="•"/>
            </a:pPr>
            <a:r>
              <a:rPr lang="en-US" sz="2800"/>
              <a:t>Look at the A-TFI items 1.4a, 1.8, 1.14</a:t>
            </a:r>
            <a:endParaRPr/>
          </a:p>
          <a:p>
            <a:pPr indent="-342900" lvl="0" marL="457200" rtl="0" algn="l">
              <a:lnSpc>
                <a:spcPct val="100000"/>
              </a:lnSpc>
              <a:spcBef>
                <a:spcPts val="360"/>
              </a:spcBef>
              <a:spcAft>
                <a:spcPts val="0"/>
              </a:spcAft>
              <a:buClr>
                <a:schemeClr val="dk1"/>
              </a:buClr>
              <a:buSzPts val="1800"/>
              <a:buChar char="•"/>
            </a:pPr>
            <a:r>
              <a:rPr lang="en-US" sz="2800"/>
              <a:t>Decide how your schools would score on the A-TFI items and why.</a:t>
            </a:r>
            <a:endParaRPr/>
          </a:p>
          <a:p>
            <a:pPr indent="-342900" lvl="0" marL="457200" rtl="0" algn="l">
              <a:lnSpc>
                <a:spcPct val="100000"/>
              </a:lnSpc>
              <a:spcBef>
                <a:spcPts val="360"/>
              </a:spcBef>
              <a:spcAft>
                <a:spcPts val="0"/>
              </a:spcAft>
              <a:buClr>
                <a:schemeClr val="dk1"/>
              </a:buClr>
              <a:buSzPts val="1800"/>
              <a:buChar char="•"/>
            </a:pPr>
            <a:r>
              <a:rPr lang="en-US" sz="2800"/>
              <a:t>Does this information inform the division team re: PD, coaching, resources?</a:t>
            </a:r>
            <a:endParaRPr/>
          </a:p>
          <a:p>
            <a:pPr indent="-342900" lvl="0" marL="457200" rtl="0" algn="l">
              <a:lnSpc>
                <a:spcPct val="100000"/>
              </a:lnSpc>
              <a:spcBef>
                <a:spcPts val="360"/>
              </a:spcBef>
              <a:spcAft>
                <a:spcPts val="0"/>
              </a:spcAft>
              <a:buClr>
                <a:schemeClr val="dk1"/>
              </a:buClr>
              <a:buSzPts val="1800"/>
              <a:buChar char="•"/>
            </a:pPr>
            <a:r>
              <a:rPr lang="en-US" sz="2800"/>
              <a:t>Look at other A-TFI items or schools.</a:t>
            </a:r>
            <a:endParaRPr/>
          </a:p>
          <a:p>
            <a:pPr indent="-342900" lvl="0" marL="457200" rtl="0" algn="l">
              <a:lnSpc>
                <a:spcPct val="100000"/>
              </a:lnSpc>
              <a:spcBef>
                <a:spcPts val="360"/>
              </a:spcBef>
              <a:spcAft>
                <a:spcPts val="0"/>
              </a:spcAft>
              <a:buClr>
                <a:schemeClr val="dk1"/>
              </a:buClr>
              <a:buSzPts val="1800"/>
              <a:buChar char="•"/>
            </a:pPr>
            <a:r>
              <a:rPr lang="en-US" sz="2800"/>
              <a:t>What would a fidelity plan look like?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8" name="Shape 1008"/>
        <p:cNvGrpSpPr/>
        <p:nvPr/>
      </p:nvGrpSpPr>
      <p:grpSpPr>
        <a:xfrm>
          <a:off x="0" y="0"/>
          <a:ext cx="0" cy="0"/>
          <a:chOff x="0" y="0"/>
          <a:chExt cx="0" cy="0"/>
        </a:xfrm>
      </p:grpSpPr>
      <p:sp>
        <p:nvSpPr>
          <p:cNvPr id="1009" name="Google Shape;1009;p137"/>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US"/>
              <a:t>Create a Plan</a:t>
            </a:r>
            <a:endParaRPr/>
          </a:p>
        </p:txBody>
      </p:sp>
      <p:sp>
        <p:nvSpPr>
          <p:cNvPr id="1010" name="Google Shape;1010;p137"/>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560"/>
              </a:spcBef>
              <a:spcAft>
                <a:spcPts val="0"/>
              </a:spcAft>
              <a:buClr>
                <a:schemeClr val="dk1"/>
              </a:buClr>
              <a:buSzPts val="2800"/>
              <a:buNone/>
            </a:pPr>
            <a:r>
              <a:t/>
            </a:r>
            <a:endParaRPr/>
          </a:p>
        </p:txBody>
      </p:sp>
      <p:pic>
        <p:nvPicPr>
          <p:cNvPr descr="Picture of an example division action plan for fidelity of implementation across schools" id="1011" name="Google Shape;1011;p137" title="Example of a plan"/>
          <p:cNvPicPr preferRelativeResize="0"/>
          <p:nvPr/>
        </p:nvPicPr>
        <p:blipFill rotWithShape="1">
          <a:blip r:embed="rId3">
            <a:alphaModFix/>
          </a:blip>
          <a:srcRect b="8463" l="652" r="4346" t="37005"/>
          <a:stretch/>
        </p:blipFill>
        <p:spPr>
          <a:xfrm>
            <a:off x="174812" y="1510552"/>
            <a:ext cx="8686799" cy="357990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5" name="Shape 1015"/>
        <p:cNvGrpSpPr/>
        <p:nvPr/>
      </p:nvGrpSpPr>
      <p:grpSpPr>
        <a:xfrm>
          <a:off x="0" y="0"/>
          <a:ext cx="0" cy="0"/>
          <a:chOff x="0" y="0"/>
          <a:chExt cx="0" cy="0"/>
        </a:xfrm>
      </p:grpSpPr>
      <p:sp>
        <p:nvSpPr>
          <p:cNvPr id="1016" name="Google Shape;1016;p138"/>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600"/>
              <a:t>Action Planning 3.D &amp; 6.B </a:t>
            </a:r>
            <a:endParaRPr/>
          </a:p>
        </p:txBody>
      </p:sp>
      <p:sp>
        <p:nvSpPr>
          <p:cNvPr id="1017" name="Google Shape;1017;p138"/>
          <p:cNvSpPr txBox="1"/>
          <p:nvPr>
            <p:ph idx="1" type="body"/>
          </p:nvPr>
        </p:nvSpPr>
        <p:spPr>
          <a:xfrm>
            <a:off x="0" y="1310300"/>
            <a:ext cx="9400500" cy="45720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360"/>
              </a:spcBef>
              <a:spcAft>
                <a:spcPts val="0"/>
              </a:spcAft>
              <a:buClr>
                <a:schemeClr val="dk1"/>
              </a:buClr>
              <a:buSzPts val="2400"/>
              <a:buFont typeface="Verdana"/>
              <a:buChar char="•"/>
            </a:pPr>
            <a:r>
              <a:rPr lang="en-US" sz="2400"/>
              <a:t>What tools have been selected by the division team to assess fidelity of evidence based practices?</a:t>
            </a:r>
            <a:endParaRPr sz="2400"/>
          </a:p>
          <a:p>
            <a:pPr indent="-381000" lvl="0" marL="457200" rtl="0" algn="l">
              <a:lnSpc>
                <a:spcPct val="100000"/>
              </a:lnSpc>
              <a:spcBef>
                <a:spcPts val="360"/>
              </a:spcBef>
              <a:spcAft>
                <a:spcPts val="0"/>
              </a:spcAft>
              <a:buClr>
                <a:schemeClr val="dk1"/>
              </a:buClr>
              <a:buSzPts val="2400"/>
              <a:buFont typeface="Verdana"/>
              <a:buChar char="•"/>
            </a:pPr>
            <a:r>
              <a:rPr lang="en-US" sz="2400"/>
              <a:t>If needed, which tools does the division need to create?</a:t>
            </a:r>
            <a:endParaRPr sz="2400"/>
          </a:p>
          <a:p>
            <a:pPr indent="-381000" lvl="0" marL="457200" rtl="0" algn="l">
              <a:lnSpc>
                <a:spcPct val="100000"/>
              </a:lnSpc>
              <a:spcBef>
                <a:spcPts val="360"/>
              </a:spcBef>
              <a:spcAft>
                <a:spcPts val="0"/>
              </a:spcAft>
              <a:buClr>
                <a:schemeClr val="dk1"/>
              </a:buClr>
              <a:buSzPts val="2400"/>
              <a:buFont typeface="Verdana"/>
              <a:buChar char="•"/>
            </a:pPr>
            <a:r>
              <a:rPr lang="en-US" sz="2400"/>
              <a:t>How will the purpose and use of the tools be communicated to division and school leaders and teachers?</a:t>
            </a:r>
            <a:endParaRPr sz="2400"/>
          </a:p>
          <a:p>
            <a:pPr indent="-381000" lvl="0" marL="457200" rtl="0" algn="l">
              <a:lnSpc>
                <a:spcPct val="100000"/>
              </a:lnSpc>
              <a:spcBef>
                <a:spcPts val="360"/>
              </a:spcBef>
              <a:spcAft>
                <a:spcPts val="0"/>
              </a:spcAft>
              <a:buClr>
                <a:schemeClr val="dk1"/>
              </a:buClr>
              <a:buSzPts val="2400"/>
              <a:buFont typeface="Verdana"/>
              <a:buChar char="•"/>
            </a:pPr>
            <a:r>
              <a:rPr lang="en-US" sz="2400"/>
              <a:t>When and how will fidelity data be monitored?  </a:t>
            </a:r>
            <a:endParaRPr sz="2400"/>
          </a:p>
          <a:p>
            <a:pPr indent="-381000" lvl="0" marL="457200" rtl="0" algn="l">
              <a:lnSpc>
                <a:spcPct val="100000"/>
              </a:lnSpc>
              <a:spcBef>
                <a:spcPts val="360"/>
              </a:spcBef>
              <a:spcAft>
                <a:spcPts val="0"/>
              </a:spcAft>
              <a:buClr>
                <a:schemeClr val="dk1"/>
              </a:buClr>
              <a:buSzPts val="2400"/>
              <a:buFont typeface="Verdana"/>
              <a:buChar char="•"/>
            </a:pPr>
            <a:r>
              <a:rPr lang="en-US" sz="2400"/>
              <a:t>How will fidelity data be used? (e.g., plan professional learning, reallocate resources among schools, what else)?</a:t>
            </a:r>
            <a:endParaRPr sz="24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Google Shape;1022;p139"/>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Action Plan 3.D</a:t>
            </a:r>
            <a:endParaRPr/>
          </a:p>
        </p:txBody>
      </p:sp>
      <p:pic>
        <p:nvPicPr>
          <p:cNvPr descr="Picture of division action planner for Implementation Matrix feature 3.D" id="1023" name="Google Shape;1023;p139" title="Action Plan 3.D"/>
          <p:cNvPicPr preferRelativeResize="0"/>
          <p:nvPr/>
        </p:nvPicPr>
        <p:blipFill rotWithShape="1">
          <a:blip r:embed="rId3">
            <a:alphaModFix/>
          </a:blip>
          <a:srcRect b="0" l="20005" r="21031" t="26895"/>
          <a:stretch/>
        </p:blipFill>
        <p:spPr>
          <a:xfrm>
            <a:off x="776250" y="1557875"/>
            <a:ext cx="7466276" cy="497567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7" name="Shape 1027"/>
        <p:cNvGrpSpPr/>
        <p:nvPr/>
      </p:nvGrpSpPr>
      <p:grpSpPr>
        <a:xfrm>
          <a:off x="0" y="0"/>
          <a:ext cx="0" cy="0"/>
          <a:chOff x="0" y="0"/>
          <a:chExt cx="0" cy="0"/>
        </a:xfrm>
      </p:grpSpPr>
      <p:sp>
        <p:nvSpPr>
          <p:cNvPr id="1028" name="Google Shape;1028;p140"/>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Action Plan 6.B</a:t>
            </a:r>
            <a:endParaRPr/>
          </a:p>
        </p:txBody>
      </p:sp>
      <p:pic>
        <p:nvPicPr>
          <p:cNvPr descr="Picture of division action planner for Implemenation Matrix feature 6.B" id="1029" name="Google Shape;1029;p140" title="Action Plan 6.B"/>
          <p:cNvPicPr preferRelativeResize="0"/>
          <p:nvPr/>
        </p:nvPicPr>
        <p:blipFill rotWithShape="1">
          <a:blip r:embed="rId3">
            <a:alphaModFix/>
          </a:blip>
          <a:srcRect b="0" l="19600" r="20897" t="24879"/>
          <a:stretch/>
        </p:blipFill>
        <p:spPr>
          <a:xfrm>
            <a:off x="981975" y="1479975"/>
            <a:ext cx="7299300" cy="495277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3" name="Shape 1033"/>
        <p:cNvGrpSpPr/>
        <p:nvPr/>
      </p:nvGrpSpPr>
      <p:grpSpPr>
        <a:xfrm>
          <a:off x="0" y="0"/>
          <a:ext cx="0" cy="0"/>
          <a:chOff x="0" y="0"/>
          <a:chExt cx="0" cy="0"/>
        </a:xfrm>
      </p:grpSpPr>
      <p:sp>
        <p:nvSpPr>
          <p:cNvPr id="1034" name="Google Shape;1034;p141"/>
          <p:cNvSpPr txBox="1"/>
          <p:nvPr/>
        </p:nvSpPr>
        <p:spPr>
          <a:xfrm>
            <a:off x="722325" y="4406900"/>
            <a:ext cx="7772400" cy="15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200">
                <a:solidFill>
                  <a:srgbClr val="006387"/>
                </a:solidFill>
                <a:latin typeface="Verdana"/>
                <a:ea typeface="Verdana"/>
                <a:cs typeface="Verdana"/>
                <a:sym typeface="Verdana"/>
              </a:rPr>
              <a:t>MEETING STRUCTURES FOR DATA INFORMED DECISION MAKING</a:t>
            </a:r>
            <a:br>
              <a:rPr b="1" lang="en-US" sz="3600">
                <a:solidFill>
                  <a:srgbClr val="006387"/>
                </a:solidFill>
                <a:latin typeface="Verdana"/>
                <a:ea typeface="Verdana"/>
                <a:cs typeface="Verdana"/>
                <a:sym typeface="Verdana"/>
              </a:rPr>
            </a:br>
            <a:endParaRPr i="1" sz="3600">
              <a:solidFill>
                <a:srgbClr val="006387"/>
              </a:solidFill>
              <a:latin typeface="Verdana"/>
              <a:ea typeface="Verdana"/>
              <a:cs typeface="Verdana"/>
              <a:sym typeface="Verdana"/>
            </a:endParaRPr>
          </a:p>
        </p:txBody>
      </p:sp>
      <p:sp>
        <p:nvSpPr>
          <p:cNvPr id="1035" name="Google Shape;1035;p141"/>
          <p:cNvSpPr txBox="1"/>
          <p:nvPr/>
        </p:nvSpPr>
        <p:spPr>
          <a:xfrm>
            <a:off x="722313" y="3766782"/>
            <a:ext cx="7772400" cy="64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200">
                <a:latin typeface="Verdana"/>
                <a:ea typeface="Verdana"/>
                <a:cs typeface="Verdana"/>
                <a:sym typeface="Verdana"/>
              </a:rPr>
              <a:t>Data-Informed Decision Making</a:t>
            </a:r>
            <a:endParaRPr sz="3200">
              <a:latin typeface="Verdana"/>
              <a:ea typeface="Verdana"/>
              <a:cs typeface="Verdana"/>
              <a:sym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9" name="Shape 1039"/>
        <p:cNvGrpSpPr/>
        <p:nvPr/>
      </p:nvGrpSpPr>
      <p:grpSpPr>
        <a:xfrm>
          <a:off x="0" y="0"/>
          <a:ext cx="0" cy="0"/>
          <a:chOff x="0" y="0"/>
          <a:chExt cx="0" cy="0"/>
        </a:xfrm>
      </p:grpSpPr>
      <p:sp>
        <p:nvSpPr>
          <p:cNvPr id="1040" name="Google Shape;1040;p142"/>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Academic Alignment</a:t>
            </a:r>
            <a:endParaRPr sz="3600"/>
          </a:p>
        </p:txBody>
      </p:sp>
      <p:sp>
        <p:nvSpPr>
          <p:cNvPr id="1041" name="Google Shape;1041;p142"/>
          <p:cNvSpPr txBox="1"/>
          <p:nvPr>
            <p:ph idx="1" type="body"/>
          </p:nvPr>
        </p:nvSpPr>
        <p:spPr>
          <a:xfrm>
            <a:off x="0" y="1399825"/>
            <a:ext cx="9144000" cy="3696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1100"/>
              <a:buFont typeface="Arial"/>
              <a:buNone/>
            </a:pPr>
            <a:r>
              <a:rPr lang="en-US" sz="2200"/>
              <a:t>Understand the elements of progress monitoring at Tier 1 and ensure a plan for utilizing these data exists. (Matrix 5D)</a:t>
            </a:r>
            <a:endParaRPr sz="2200"/>
          </a:p>
          <a:p>
            <a:pPr indent="0" lvl="0" marL="0" rtl="0" algn="l">
              <a:lnSpc>
                <a:spcPct val="100000"/>
              </a:lnSpc>
              <a:spcBef>
                <a:spcPts val="800"/>
              </a:spcBef>
              <a:spcAft>
                <a:spcPts val="0"/>
              </a:spcAft>
              <a:buClr>
                <a:schemeClr val="dk1"/>
              </a:buClr>
              <a:buSzPts val="1100"/>
              <a:buFont typeface="Arial"/>
              <a:buNone/>
            </a:pPr>
            <a:r>
              <a:rPr lang="en-US" sz="2200">
                <a:solidFill>
                  <a:schemeClr val="accent3"/>
                </a:solidFill>
              </a:rPr>
              <a:t>Examine how the division team guides schools to define access to Tier 2 supports. (Matrix 1E)</a:t>
            </a:r>
            <a:endParaRPr sz="2200"/>
          </a:p>
          <a:p>
            <a:pPr indent="0" lvl="0" marL="0" rtl="0" algn="l">
              <a:lnSpc>
                <a:spcPct val="100000"/>
              </a:lnSpc>
              <a:spcBef>
                <a:spcPts val="800"/>
              </a:spcBef>
              <a:spcAft>
                <a:spcPts val="0"/>
              </a:spcAft>
              <a:buClr>
                <a:schemeClr val="dk1"/>
              </a:buClr>
              <a:buSzPts val="1100"/>
              <a:buFont typeface="Arial"/>
              <a:buNone/>
            </a:pPr>
            <a:r>
              <a:rPr lang="en-US" sz="2200">
                <a:solidFill>
                  <a:srgbClr val="000000"/>
                </a:solidFill>
              </a:rPr>
              <a:t>Develop a plan to monitor fidelity of implementation of evidence-based practices. (Matrix 3D, 6B)</a:t>
            </a:r>
            <a:endParaRPr sz="2200">
              <a:solidFill>
                <a:srgbClr val="000000"/>
              </a:solidFill>
            </a:endParaRPr>
          </a:p>
          <a:p>
            <a:pPr indent="0" lvl="0" marL="0" rtl="0" algn="l">
              <a:lnSpc>
                <a:spcPct val="100000"/>
              </a:lnSpc>
              <a:spcBef>
                <a:spcPts val="800"/>
              </a:spcBef>
              <a:spcAft>
                <a:spcPts val="0"/>
              </a:spcAft>
              <a:buSzPts val="2800"/>
              <a:buNone/>
            </a:pPr>
            <a:r>
              <a:rPr lang="en-US" sz="2200">
                <a:solidFill>
                  <a:schemeClr val="accent3"/>
                </a:solidFill>
              </a:rPr>
              <a:t>Examine the division plan for supporting the implementation of Tier 1 data meeting structures at the school and division level to improve student outcomes. (Matrix 2C)</a:t>
            </a:r>
            <a:endParaRPr sz="2200">
              <a:solidFill>
                <a:schemeClr val="accent3"/>
              </a:solidFill>
            </a:endParaRPr>
          </a:p>
          <a:p>
            <a:pPr indent="0" lvl="0" marL="0" rtl="0" algn="l">
              <a:lnSpc>
                <a:spcPct val="100000"/>
              </a:lnSpc>
              <a:spcBef>
                <a:spcPts val="800"/>
              </a:spcBef>
              <a:spcAft>
                <a:spcPts val="0"/>
              </a:spcAft>
              <a:buSzPts val="2800"/>
              <a:buNone/>
            </a:pPr>
            <a:r>
              <a:t/>
            </a:r>
            <a:endParaRPr sz="2400">
              <a:latin typeface="Calibri"/>
              <a:ea typeface="Calibri"/>
              <a:cs typeface="Calibri"/>
              <a:sym typeface="Calibri"/>
            </a:endParaRPr>
          </a:p>
          <a:p>
            <a:pPr indent="0" lvl="0" marL="0" rtl="0" algn="l">
              <a:lnSpc>
                <a:spcPct val="100000"/>
              </a:lnSpc>
              <a:spcBef>
                <a:spcPts val="800"/>
              </a:spcBef>
              <a:spcAft>
                <a:spcPts val="0"/>
              </a:spcAft>
              <a:buSzPts val="2800"/>
              <a:buNone/>
            </a:pPr>
            <a:r>
              <a:t/>
            </a:r>
            <a:endParaRPr sz="2400">
              <a:solidFill>
                <a:schemeClr val="accent3"/>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5" name="Shape 1045"/>
        <p:cNvGrpSpPr/>
        <p:nvPr/>
      </p:nvGrpSpPr>
      <p:grpSpPr>
        <a:xfrm>
          <a:off x="0" y="0"/>
          <a:ext cx="0" cy="0"/>
          <a:chOff x="0" y="0"/>
          <a:chExt cx="0" cy="0"/>
        </a:xfrm>
      </p:grpSpPr>
      <p:sp>
        <p:nvSpPr>
          <p:cNvPr id="1046" name="Google Shape;1046;p143"/>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Implementation Matrix 2.C</a:t>
            </a:r>
            <a:endParaRPr sz="3600"/>
          </a:p>
        </p:txBody>
      </p:sp>
      <p:pic>
        <p:nvPicPr>
          <p:cNvPr id="1047" name="Google Shape;1047;p143"/>
          <p:cNvPicPr preferRelativeResize="0"/>
          <p:nvPr/>
        </p:nvPicPr>
        <p:blipFill rotWithShape="1">
          <a:blip r:embed="rId3">
            <a:alphaModFix/>
          </a:blip>
          <a:srcRect b="31460" l="13160" r="16082" t="22213"/>
          <a:stretch/>
        </p:blipFill>
        <p:spPr>
          <a:xfrm>
            <a:off x="295525" y="1906700"/>
            <a:ext cx="8619876" cy="3033596"/>
          </a:xfrm>
          <a:prstGeom prst="rect">
            <a:avLst/>
          </a:prstGeom>
          <a:noFill/>
          <a:ln>
            <a:noFill/>
          </a:ln>
        </p:spPr>
      </p:pic>
      <p:sp>
        <p:nvSpPr>
          <p:cNvPr descr="PIcture of implementation matrix feature 2.C" id="1048" name="Google Shape;1048;p143" title="Implementation Matrix 2.C"/>
          <p:cNvSpPr/>
          <p:nvPr/>
        </p:nvSpPr>
        <p:spPr>
          <a:xfrm>
            <a:off x="1771800" y="2014075"/>
            <a:ext cx="2800200" cy="2818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81"/>
          <p:cNvSpPr txBox="1"/>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200">
                <a:solidFill>
                  <a:srgbClr val="006387"/>
                </a:solidFill>
                <a:latin typeface="Verdana"/>
                <a:ea typeface="Verdana"/>
                <a:cs typeface="Verdana"/>
                <a:sym typeface="Verdana"/>
              </a:rPr>
              <a:t>PROGRESS MONITORING AT TIER 1</a:t>
            </a:r>
            <a:br>
              <a:rPr b="1" lang="en-US" sz="3600">
                <a:solidFill>
                  <a:srgbClr val="006387"/>
                </a:solidFill>
                <a:latin typeface="Verdana"/>
                <a:ea typeface="Verdana"/>
                <a:cs typeface="Verdana"/>
                <a:sym typeface="Verdana"/>
              </a:rPr>
            </a:br>
            <a:endParaRPr i="1" sz="3600">
              <a:solidFill>
                <a:srgbClr val="006387"/>
              </a:solidFill>
              <a:latin typeface="Verdana"/>
              <a:ea typeface="Verdana"/>
              <a:cs typeface="Verdana"/>
              <a:sym typeface="Verdana"/>
            </a:endParaRPr>
          </a:p>
        </p:txBody>
      </p:sp>
      <p:sp>
        <p:nvSpPr>
          <p:cNvPr id="610" name="Google Shape;610;p81"/>
          <p:cNvSpPr txBox="1"/>
          <p:nvPr/>
        </p:nvSpPr>
        <p:spPr>
          <a:xfrm>
            <a:off x="722313" y="3766782"/>
            <a:ext cx="7772400" cy="64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200">
                <a:latin typeface="Verdana"/>
                <a:ea typeface="Verdana"/>
                <a:cs typeface="Verdana"/>
                <a:sym typeface="Verdana"/>
              </a:rPr>
              <a:t>Monitoring Student Progress</a:t>
            </a:r>
            <a:endParaRPr sz="3200">
              <a:latin typeface="Verdana"/>
              <a:ea typeface="Verdana"/>
              <a:cs typeface="Verdana"/>
              <a:sym typeface="Verdan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2" name="Shape 1052"/>
        <p:cNvGrpSpPr/>
        <p:nvPr/>
      </p:nvGrpSpPr>
      <p:grpSpPr>
        <a:xfrm>
          <a:off x="0" y="0"/>
          <a:ext cx="0" cy="0"/>
          <a:chOff x="0" y="0"/>
          <a:chExt cx="0" cy="0"/>
        </a:xfrm>
      </p:grpSpPr>
      <p:sp>
        <p:nvSpPr>
          <p:cNvPr id="1053" name="Google Shape;1053;p144"/>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sz="3600"/>
              <a:t>Types of Data Driven Discussions</a:t>
            </a:r>
            <a:endParaRPr sz="3600"/>
          </a:p>
        </p:txBody>
      </p:sp>
      <p:sp>
        <p:nvSpPr>
          <p:cNvPr id="1054" name="Google Shape;1054;p144"/>
          <p:cNvSpPr txBox="1"/>
          <p:nvPr/>
        </p:nvSpPr>
        <p:spPr>
          <a:xfrm>
            <a:off x="228600" y="1617125"/>
            <a:ext cx="8781900" cy="44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Clr>
                <a:srgbClr val="000000"/>
              </a:buClr>
              <a:buSzPts val="3000"/>
              <a:buFont typeface="Arial"/>
              <a:buNone/>
            </a:pPr>
            <a:r>
              <a:rPr lang="en-US" sz="3000">
                <a:solidFill>
                  <a:srgbClr val="008000"/>
                </a:solidFill>
                <a:latin typeface="Verdana"/>
                <a:ea typeface="Verdana"/>
                <a:cs typeface="Verdana"/>
                <a:sym typeface="Verdana"/>
              </a:rPr>
              <a:t>1. Universal Screening</a:t>
            </a:r>
            <a:endParaRPr sz="3000">
              <a:solidFill>
                <a:srgbClr val="008000"/>
              </a:solidFill>
              <a:latin typeface="Verdana"/>
              <a:ea typeface="Verdana"/>
              <a:cs typeface="Verdana"/>
              <a:sym typeface="Verdana"/>
            </a:endParaRPr>
          </a:p>
          <a:p>
            <a:pPr indent="0" lvl="0" marL="0" rtl="0" algn="l">
              <a:lnSpc>
                <a:spcPct val="115000"/>
              </a:lnSpc>
              <a:spcBef>
                <a:spcPts val="800"/>
              </a:spcBef>
              <a:spcAft>
                <a:spcPts val="0"/>
              </a:spcAft>
              <a:buClr>
                <a:srgbClr val="000000"/>
              </a:buClr>
              <a:buSzPts val="3000"/>
              <a:buFont typeface="Arial"/>
              <a:buNone/>
            </a:pPr>
            <a:r>
              <a:rPr lang="en-US" sz="3000">
                <a:solidFill>
                  <a:srgbClr val="008000"/>
                </a:solidFill>
                <a:latin typeface="Verdana"/>
                <a:ea typeface="Verdana"/>
                <a:cs typeface="Verdana"/>
                <a:sym typeface="Verdana"/>
              </a:rPr>
              <a:t>2. Grade Level/Content Area Performance </a:t>
            </a:r>
            <a:r>
              <a:rPr i="1" lang="en-US" sz="3000">
                <a:solidFill>
                  <a:srgbClr val="008000"/>
                </a:solidFill>
                <a:latin typeface="Verdana"/>
                <a:ea typeface="Verdana"/>
                <a:cs typeface="Verdana"/>
                <a:sym typeface="Verdana"/>
              </a:rPr>
              <a:t>(Tier 1)</a:t>
            </a:r>
            <a:endParaRPr i="1" sz="3000">
              <a:solidFill>
                <a:srgbClr val="008000"/>
              </a:solidFill>
              <a:latin typeface="Verdana"/>
              <a:ea typeface="Verdana"/>
              <a:cs typeface="Verdana"/>
              <a:sym typeface="Verdana"/>
            </a:endParaRPr>
          </a:p>
          <a:p>
            <a:pPr indent="0" lvl="0" marL="0" rtl="0" algn="l">
              <a:lnSpc>
                <a:spcPct val="115000"/>
              </a:lnSpc>
              <a:spcBef>
                <a:spcPts val="800"/>
              </a:spcBef>
              <a:spcAft>
                <a:spcPts val="0"/>
              </a:spcAft>
              <a:buClr>
                <a:srgbClr val="000000"/>
              </a:buClr>
              <a:buFont typeface="Arial"/>
              <a:buNone/>
            </a:pPr>
            <a:r>
              <a:rPr lang="en-US" sz="3000">
                <a:solidFill>
                  <a:srgbClr val="000000"/>
                </a:solidFill>
                <a:latin typeface="Verdana"/>
                <a:ea typeface="Verdana"/>
                <a:cs typeface="Verdana"/>
                <a:sym typeface="Verdana"/>
              </a:rPr>
              <a:t>3. </a:t>
            </a:r>
            <a:r>
              <a:rPr lang="en-US" sz="3000">
                <a:solidFill>
                  <a:srgbClr val="00212C"/>
                </a:solidFill>
                <a:latin typeface="Verdana"/>
                <a:ea typeface="Verdana"/>
                <a:cs typeface="Verdana"/>
                <a:sym typeface="Verdana"/>
              </a:rPr>
              <a:t>Individual Student Data and Intervention Efficacy </a:t>
            </a:r>
            <a:r>
              <a:rPr i="1" lang="en-US" sz="3000">
                <a:solidFill>
                  <a:srgbClr val="000000"/>
                </a:solidFill>
                <a:latin typeface="Verdana"/>
                <a:ea typeface="Verdana"/>
                <a:cs typeface="Verdana"/>
                <a:sym typeface="Verdana"/>
              </a:rPr>
              <a:t>(Tier 2/Tier 3)</a:t>
            </a:r>
            <a:endParaRPr i="1" sz="3000">
              <a:solidFill>
                <a:srgbClr val="000000"/>
              </a:solidFill>
              <a:latin typeface="Verdana"/>
              <a:ea typeface="Verdana"/>
              <a:cs typeface="Verdana"/>
              <a:sym typeface="Verdana"/>
            </a:endParaRPr>
          </a:p>
          <a:p>
            <a:pPr indent="0" lvl="0" marL="0" rtl="0" algn="l">
              <a:lnSpc>
                <a:spcPct val="115000"/>
              </a:lnSpc>
              <a:spcBef>
                <a:spcPts val="800"/>
              </a:spcBef>
              <a:spcAft>
                <a:spcPts val="0"/>
              </a:spcAft>
              <a:buClr>
                <a:srgbClr val="000000"/>
              </a:buClr>
              <a:buSzPts val="3000"/>
              <a:buFont typeface="Arial"/>
              <a:buNone/>
            </a:pPr>
            <a:r>
              <a:rPr lang="en-US" sz="3000">
                <a:solidFill>
                  <a:srgbClr val="000000"/>
                </a:solidFill>
                <a:latin typeface="Verdana"/>
                <a:ea typeface="Verdana"/>
                <a:cs typeface="Verdana"/>
                <a:sym typeface="Verdana"/>
              </a:rPr>
              <a:t>4. Individual Student Problem Solving and Intervention Planning </a:t>
            </a:r>
            <a:r>
              <a:rPr i="1" lang="en-US" sz="3000">
                <a:solidFill>
                  <a:srgbClr val="000000"/>
                </a:solidFill>
                <a:latin typeface="Verdana"/>
                <a:ea typeface="Verdana"/>
                <a:cs typeface="Verdana"/>
                <a:sym typeface="Verdana"/>
              </a:rPr>
              <a:t>(Tier 2/Tier 3)</a:t>
            </a:r>
            <a:endParaRPr i="1" sz="3000">
              <a:solidFill>
                <a:srgbClr val="000000"/>
              </a:solidFill>
              <a:latin typeface="Verdana"/>
              <a:ea typeface="Verdana"/>
              <a:cs typeface="Verdana"/>
              <a:sym typeface="Verdana"/>
            </a:endParaRPr>
          </a:p>
          <a:p>
            <a:pPr indent="0" lvl="0" marL="0" rtl="0" algn="l">
              <a:spcBef>
                <a:spcPts val="0"/>
              </a:spcBef>
              <a:spcAft>
                <a:spcPts val="0"/>
              </a:spcAft>
              <a:buNone/>
            </a:pPr>
            <a:r>
              <a:t/>
            </a:r>
            <a:endParaRPr sz="3000">
              <a:solidFill>
                <a:srgbClr val="000000"/>
              </a:solidFill>
              <a:latin typeface="Verdana"/>
              <a:ea typeface="Verdana"/>
              <a:cs typeface="Verdana"/>
              <a:sym typeface="Verdana"/>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8" name="Shape 1058"/>
        <p:cNvGrpSpPr/>
        <p:nvPr/>
      </p:nvGrpSpPr>
      <p:grpSpPr>
        <a:xfrm>
          <a:off x="0" y="0"/>
          <a:ext cx="0" cy="0"/>
          <a:chOff x="0" y="0"/>
          <a:chExt cx="0" cy="0"/>
        </a:xfrm>
      </p:grpSpPr>
      <p:sp>
        <p:nvSpPr>
          <p:cNvPr id="1059" name="Google Shape;1059;p145"/>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Division Reflection:</a:t>
            </a:r>
            <a:endParaRPr sz="3600"/>
          </a:p>
          <a:p>
            <a:pPr indent="0" lvl="0" marL="0" rtl="0" algn="ctr">
              <a:spcBef>
                <a:spcPts val="0"/>
              </a:spcBef>
              <a:spcAft>
                <a:spcPts val="0"/>
              </a:spcAft>
              <a:buClr>
                <a:schemeClr val="dk1"/>
              </a:buClr>
              <a:buSzPts val="1100"/>
              <a:buFont typeface="Arial"/>
              <a:buNone/>
            </a:pPr>
            <a:r>
              <a:rPr lang="en-US" sz="3600"/>
              <a:t>Focus and Communication</a:t>
            </a:r>
            <a:endParaRPr sz="3600"/>
          </a:p>
        </p:txBody>
      </p:sp>
      <p:pic>
        <p:nvPicPr>
          <p:cNvPr descr="Photo of document from Oregon with example guidance questions for data review. " id="1060" name="Google Shape;1060;p145" title="Division Reflection on Focus and Communication"/>
          <p:cNvPicPr preferRelativeResize="0"/>
          <p:nvPr/>
        </p:nvPicPr>
        <p:blipFill rotWithShape="1">
          <a:blip r:embed="rId3">
            <a:alphaModFix/>
          </a:blip>
          <a:srcRect b="16109" l="10663" r="10584" t="11226"/>
          <a:stretch/>
        </p:blipFill>
        <p:spPr>
          <a:xfrm>
            <a:off x="971555" y="1632345"/>
            <a:ext cx="7200899" cy="4770118"/>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4" name="Shape 1064"/>
        <p:cNvGrpSpPr/>
        <p:nvPr/>
      </p:nvGrpSpPr>
      <p:grpSpPr>
        <a:xfrm>
          <a:off x="0" y="0"/>
          <a:ext cx="0" cy="0"/>
          <a:chOff x="0" y="0"/>
          <a:chExt cx="0" cy="0"/>
        </a:xfrm>
      </p:grpSpPr>
      <p:sp>
        <p:nvSpPr>
          <p:cNvPr id="1065" name="Google Shape;1065;p146"/>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Division Reflection: </a:t>
            </a:r>
            <a:endParaRPr sz="3600"/>
          </a:p>
          <a:p>
            <a:pPr indent="0" lvl="0" marL="0" rtl="0" algn="ctr">
              <a:spcBef>
                <a:spcPts val="0"/>
              </a:spcBef>
              <a:spcAft>
                <a:spcPts val="0"/>
              </a:spcAft>
              <a:buClr>
                <a:schemeClr val="dk1"/>
              </a:buClr>
              <a:buSzPts val="1100"/>
              <a:buFont typeface="Arial"/>
              <a:buNone/>
            </a:pPr>
            <a:r>
              <a:rPr lang="en-US" sz="3600"/>
              <a:t>Capacity</a:t>
            </a:r>
            <a:endParaRPr sz="3600"/>
          </a:p>
        </p:txBody>
      </p:sp>
      <p:pic>
        <p:nvPicPr>
          <p:cNvPr descr="Photo of document from Oregon with example guidance questions for capacity. " id="1066" name="Google Shape;1066;p146" title="Division Reflection on Capacity"/>
          <p:cNvPicPr preferRelativeResize="0"/>
          <p:nvPr/>
        </p:nvPicPr>
        <p:blipFill rotWithShape="1">
          <a:blip r:embed="rId3">
            <a:alphaModFix/>
          </a:blip>
          <a:srcRect b="4265" l="9249" r="10247" t="23186"/>
          <a:stretch/>
        </p:blipFill>
        <p:spPr>
          <a:xfrm>
            <a:off x="845820" y="1668780"/>
            <a:ext cx="7360920" cy="4762499"/>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0" name="Shape 1070"/>
        <p:cNvGrpSpPr/>
        <p:nvPr/>
      </p:nvGrpSpPr>
      <p:grpSpPr>
        <a:xfrm>
          <a:off x="0" y="0"/>
          <a:ext cx="0" cy="0"/>
          <a:chOff x="0" y="0"/>
          <a:chExt cx="0" cy="0"/>
        </a:xfrm>
      </p:grpSpPr>
      <p:sp>
        <p:nvSpPr>
          <p:cNvPr id="1071" name="Google Shape;1071;p147"/>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What are the root causes for concerns? (Secondary example)</a:t>
            </a:r>
            <a:endParaRPr sz="3600"/>
          </a:p>
        </p:txBody>
      </p:sp>
      <p:pic>
        <p:nvPicPr>
          <p:cNvPr descr="Photo of Oregon example of Tier 1 secondary meeting agenda and problem analysis." id="1072" name="Google Shape;1072;p147" title="Problem Analysis Secondary "/>
          <p:cNvPicPr preferRelativeResize="0"/>
          <p:nvPr/>
        </p:nvPicPr>
        <p:blipFill rotWithShape="1">
          <a:blip r:embed="rId3">
            <a:alphaModFix/>
          </a:blip>
          <a:srcRect b="21330" l="10914" r="12917" t="14596"/>
          <a:stretch/>
        </p:blipFill>
        <p:spPr>
          <a:xfrm>
            <a:off x="282789" y="1482552"/>
            <a:ext cx="8578427" cy="5180829"/>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6" name="Shape 1076"/>
        <p:cNvGrpSpPr/>
        <p:nvPr/>
      </p:nvGrpSpPr>
      <p:grpSpPr>
        <a:xfrm>
          <a:off x="0" y="0"/>
          <a:ext cx="0" cy="0"/>
          <a:chOff x="0" y="0"/>
          <a:chExt cx="0" cy="0"/>
        </a:xfrm>
      </p:grpSpPr>
      <p:sp>
        <p:nvSpPr>
          <p:cNvPr id="1077" name="Google Shape;1077;p148"/>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400"/>
              <a:t>What instructional adjustments need to be made? (Elementary example)</a:t>
            </a:r>
            <a:endParaRPr sz="3400"/>
          </a:p>
        </p:txBody>
      </p:sp>
      <p:pic>
        <p:nvPicPr>
          <p:cNvPr descr="Photo of Oregon elementary example of Tier 1 meeting agenda for instructional adjustments" id="1078" name="Google Shape;1078;p148" title="Instructional Adjustments Elementary"/>
          <p:cNvPicPr preferRelativeResize="0"/>
          <p:nvPr/>
        </p:nvPicPr>
        <p:blipFill rotWithShape="1">
          <a:blip r:embed="rId3">
            <a:alphaModFix/>
          </a:blip>
          <a:srcRect b="6582" l="9582" r="11415" t="10305"/>
          <a:stretch/>
        </p:blipFill>
        <p:spPr>
          <a:xfrm>
            <a:off x="960125" y="1464975"/>
            <a:ext cx="7223749" cy="5278927"/>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2" name="Shape 1082"/>
        <p:cNvGrpSpPr/>
        <p:nvPr/>
      </p:nvGrpSpPr>
      <p:grpSpPr>
        <a:xfrm>
          <a:off x="0" y="0"/>
          <a:ext cx="0" cy="0"/>
          <a:chOff x="0" y="0"/>
          <a:chExt cx="0" cy="0"/>
        </a:xfrm>
      </p:grpSpPr>
      <p:sp>
        <p:nvSpPr>
          <p:cNvPr id="1083" name="Google Shape;1083;p149"/>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12C"/>
              </a:buClr>
              <a:buSzPts val="4000"/>
              <a:buFont typeface="Verdana"/>
              <a:buNone/>
            </a:pPr>
            <a:r>
              <a:rPr lang="en-US" sz="3600"/>
              <a:t>Data Informed Decision Making</a:t>
            </a:r>
            <a:endParaRPr sz="3400"/>
          </a:p>
        </p:txBody>
      </p:sp>
      <p:pic>
        <p:nvPicPr>
          <p:cNvPr descr="Picture of data-informed decision making form" id="1084" name="Google Shape;1084;p149" title="Data-informed decision making"/>
          <p:cNvPicPr preferRelativeResize="0"/>
          <p:nvPr/>
        </p:nvPicPr>
        <p:blipFill rotWithShape="1">
          <a:blip r:embed="rId3">
            <a:alphaModFix/>
          </a:blip>
          <a:srcRect b="0" l="0" r="0" t="0"/>
          <a:stretch/>
        </p:blipFill>
        <p:spPr>
          <a:xfrm>
            <a:off x="0" y="1496025"/>
            <a:ext cx="9084750" cy="52897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8" name="Shape 1088"/>
        <p:cNvGrpSpPr/>
        <p:nvPr/>
      </p:nvGrpSpPr>
      <p:grpSpPr>
        <a:xfrm>
          <a:off x="0" y="0"/>
          <a:ext cx="0" cy="0"/>
          <a:chOff x="0" y="0"/>
          <a:chExt cx="0" cy="0"/>
        </a:xfrm>
      </p:grpSpPr>
      <p:sp>
        <p:nvSpPr>
          <p:cNvPr id="1089" name="Google Shape;1089;p150"/>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Questions for Data Analysis</a:t>
            </a:r>
            <a:endParaRPr sz="3600"/>
          </a:p>
        </p:txBody>
      </p:sp>
      <p:sp>
        <p:nvSpPr>
          <p:cNvPr id="1090" name="Google Shape;1090;p150"/>
          <p:cNvSpPr txBox="1"/>
          <p:nvPr/>
        </p:nvSpPr>
        <p:spPr>
          <a:xfrm>
            <a:off x="201900" y="1354800"/>
            <a:ext cx="8740200" cy="5140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AutoNum type="arabicPeriod"/>
            </a:pPr>
            <a:r>
              <a:rPr lang="en-US" sz="2000">
                <a:latin typeface="Verdana"/>
                <a:ea typeface="Verdana"/>
                <a:cs typeface="Verdana"/>
                <a:sym typeface="Verdana"/>
              </a:rPr>
              <a:t>What is the </a:t>
            </a:r>
            <a:r>
              <a:rPr i="1" lang="en-US" sz="2000">
                <a:solidFill>
                  <a:srgbClr val="008000"/>
                </a:solidFill>
                <a:latin typeface="Verdana"/>
                <a:ea typeface="Verdana"/>
                <a:cs typeface="Verdana"/>
                <a:sym typeface="Verdana"/>
              </a:rPr>
              <a:t>specific problem</a:t>
            </a:r>
            <a:r>
              <a:rPr lang="en-US" sz="2000">
                <a:latin typeface="Verdana"/>
                <a:ea typeface="Verdana"/>
                <a:cs typeface="Verdana"/>
                <a:sym typeface="Verdana"/>
              </a:rPr>
              <a:t> to be addressed by the team? </a:t>
            </a:r>
            <a:endParaRPr sz="2000">
              <a:latin typeface="Verdana"/>
              <a:ea typeface="Verdana"/>
              <a:cs typeface="Verdana"/>
              <a:sym typeface="Verdana"/>
            </a:endParaRPr>
          </a:p>
          <a:p>
            <a:pPr indent="0" lvl="0" marL="0" rtl="0" algn="l">
              <a:lnSpc>
                <a:spcPct val="100000"/>
              </a:lnSpc>
              <a:spcBef>
                <a:spcPts val="0"/>
              </a:spcBef>
              <a:spcAft>
                <a:spcPts val="0"/>
              </a:spcAft>
              <a:buClr>
                <a:srgbClr val="000000"/>
              </a:buClr>
              <a:buSzPts val="1100"/>
              <a:buFont typeface="Arial"/>
              <a:buNone/>
            </a:pPr>
            <a:r>
              <a:t/>
            </a:r>
            <a:endParaRPr sz="2000">
              <a:latin typeface="Verdana"/>
              <a:ea typeface="Verdana"/>
              <a:cs typeface="Verdana"/>
              <a:sym typeface="Verdana"/>
            </a:endParaRPr>
          </a:p>
          <a:p>
            <a:pPr indent="-355600" lvl="0" marL="457200" rtl="0" algn="l">
              <a:lnSpc>
                <a:spcPct val="100000"/>
              </a:lnSpc>
              <a:spcBef>
                <a:spcPts val="0"/>
              </a:spcBef>
              <a:spcAft>
                <a:spcPts val="0"/>
              </a:spcAft>
              <a:buSzPts val="2000"/>
              <a:buAutoNum type="arabicPeriod"/>
            </a:pPr>
            <a:r>
              <a:rPr i="1" lang="en-US" sz="2000">
                <a:solidFill>
                  <a:srgbClr val="008000"/>
                </a:solidFill>
                <a:highlight>
                  <a:srgbClr val="FFFFFF"/>
                </a:highlight>
                <a:latin typeface="Verdana"/>
                <a:ea typeface="Verdana"/>
                <a:cs typeface="Verdana"/>
                <a:sym typeface="Verdana"/>
              </a:rPr>
              <a:t>Analyze the problem using data</a:t>
            </a:r>
            <a:r>
              <a:rPr lang="en-US" sz="2000">
                <a:highlight>
                  <a:srgbClr val="FFFFFF"/>
                </a:highlight>
                <a:latin typeface="Verdana"/>
                <a:ea typeface="Verdana"/>
                <a:cs typeface="Verdana"/>
                <a:sym typeface="Verdana"/>
              </a:rPr>
              <a:t> to determine why the issue is occurring. Use strategies tied to your content knowledge, variables you can control, and instructionally relevant areas. Questions to consider, “Why is/are the desired goal(s) not occurring? What are the barriers to the student(s) doing/knowing what is expected?” Design or select instruction to address the specific problem. </a:t>
            </a:r>
            <a:endParaRPr sz="2000">
              <a:highlight>
                <a:srgbClr val="FFFFFF"/>
              </a:highlight>
              <a:latin typeface="Verdana"/>
              <a:ea typeface="Verdana"/>
              <a:cs typeface="Verdana"/>
              <a:sym typeface="Verdana"/>
            </a:endParaRPr>
          </a:p>
          <a:p>
            <a:pPr indent="0" lvl="0" marL="0" rtl="0" algn="l">
              <a:lnSpc>
                <a:spcPct val="100000"/>
              </a:lnSpc>
              <a:spcBef>
                <a:spcPts val="0"/>
              </a:spcBef>
              <a:spcAft>
                <a:spcPts val="0"/>
              </a:spcAft>
              <a:buClr>
                <a:srgbClr val="000000"/>
              </a:buClr>
              <a:buSzPts val="1100"/>
              <a:buFont typeface="Arial"/>
              <a:buNone/>
            </a:pPr>
            <a:r>
              <a:t/>
            </a:r>
            <a:endParaRPr sz="2000">
              <a:highlight>
                <a:srgbClr val="FFFFFF"/>
              </a:highlight>
              <a:latin typeface="Verdana"/>
              <a:ea typeface="Verdana"/>
              <a:cs typeface="Verdana"/>
              <a:sym typeface="Verdana"/>
            </a:endParaRPr>
          </a:p>
          <a:p>
            <a:pPr indent="-355600" lvl="0" marL="457200" rtl="0" algn="l">
              <a:lnSpc>
                <a:spcPct val="100000"/>
              </a:lnSpc>
              <a:spcBef>
                <a:spcPts val="0"/>
              </a:spcBef>
              <a:spcAft>
                <a:spcPts val="0"/>
              </a:spcAft>
              <a:buSzPts val="2000"/>
              <a:buAutoNum type="arabicPeriod"/>
            </a:pPr>
            <a:r>
              <a:rPr i="1" lang="en-US" sz="2000">
                <a:solidFill>
                  <a:srgbClr val="008000"/>
                </a:solidFill>
                <a:highlight>
                  <a:srgbClr val="FFFFFF"/>
                </a:highlight>
                <a:latin typeface="Verdana"/>
                <a:ea typeface="Verdana"/>
                <a:cs typeface="Verdana"/>
                <a:sym typeface="Verdana"/>
              </a:rPr>
              <a:t>Develop and implement a plan</a:t>
            </a:r>
            <a:r>
              <a:rPr lang="en-US" sz="2000">
                <a:highlight>
                  <a:srgbClr val="FFFFFF"/>
                </a:highlight>
                <a:latin typeface="Verdana"/>
                <a:ea typeface="Verdana"/>
                <a:cs typeface="Verdana"/>
                <a:sym typeface="Verdana"/>
              </a:rPr>
              <a:t> driven by the results of the team’s problem analysis by establishing a performance goal and developing an intervention plan to achieve the goal. Include information about how the student’s  progress will be monitored and/or how the teacher(s) will be supported. Ask, “What are we going to do?”</a:t>
            </a:r>
            <a:endParaRPr sz="2000">
              <a:highlight>
                <a:srgbClr val="FFFFFF"/>
              </a:highlight>
              <a:latin typeface="Verdana"/>
              <a:ea typeface="Verdana"/>
              <a:cs typeface="Verdana"/>
              <a:sym typeface="Verdana"/>
            </a:endParaRPr>
          </a:p>
          <a:p>
            <a:pPr indent="0" lvl="0" marL="0" rtl="0" algn="l">
              <a:lnSpc>
                <a:spcPct val="100000"/>
              </a:lnSpc>
              <a:spcBef>
                <a:spcPts val="0"/>
              </a:spcBef>
              <a:spcAft>
                <a:spcPts val="0"/>
              </a:spcAft>
              <a:buNone/>
            </a:pPr>
            <a:r>
              <a:t/>
            </a:r>
            <a:endParaRPr sz="2000">
              <a:latin typeface="Verdana"/>
              <a:ea typeface="Verdana"/>
              <a:cs typeface="Verdana"/>
              <a:sym typeface="Verdana"/>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Google Shape;1095;p151"/>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Implementation Matrix 2.C</a:t>
            </a:r>
            <a:endParaRPr sz="3600"/>
          </a:p>
        </p:txBody>
      </p:sp>
      <p:pic>
        <p:nvPicPr>
          <p:cNvPr descr="Photo of VTSS implementation matrix feature 2.C Meeting Structures for Data Informed Decision Making. " id="1096" name="Google Shape;1096;p151" title="Implementation Matrix"/>
          <p:cNvPicPr preferRelativeResize="0"/>
          <p:nvPr/>
        </p:nvPicPr>
        <p:blipFill rotWithShape="1">
          <a:blip r:embed="rId3">
            <a:alphaModFix/>
          </a:blip>
          <a:srcRect b="31460" l="13160" r="16082" t="22213"/>
          <a:stretch/>
        </p:blipFill>
        <p:spPr>
          <a:xfrm>
            <a:off x="295525" y="1906700"/>
            <a:ext cx="8619876" cy="3033596"/>
          </a:xfrm>
          <a:prstGeom prst="rect">
            <a:avLst/>
          </a:prstGeom>
          <a:noFill/>
          <a:ln>
            <a:noFill/>
          </a:ln>
        </p:spPr>
      </p:pic>
      <p:sp>
        <p:nvSpPr>
          <p:cNvPr id="1097" name="Google Shape;1097;p151"/>
          <p:cNvSpPr/>
          <p:nvPr/>
        </p:nvSpPr>
        <p:spPr>
          <a:xfrm>
            <a:off x="4572000" y="2014400"/>
            <a:ext cx="2800200" cy="2818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1" name="Shape 1101"/>
        <p:cNvGrpSpPr/>
        <p:nvPr/>
      </p:nvGrpSpPr>
      <p:grpSpPr>
        <a:xfrm>
          <a:off x="0" y="0"/>
          <a:ext cx="0" cy="0"/>
          <a:chOff x="0" y="0"/>
          <a:chExt cx="0" cy="0"/>
        </a:xfrm>
      </p:grpSpPr>
      <p:sp>
        <p:nvSpPr>
          <p:cNvPr id="1102" name="Google Shape;1102;p152"/>
          <p:cNvSpPr txBox="1"/>
          <p:nvPr/>
        </p:nvSpPr>
        <p:spPr>
          <a:xfrm>
            <a:off x="457200" y="274639"/>
            <a:ext cx="8229600" cy="1143300"/>
          </a:xfrm>
          <a:prstGeom prst="rect">
            <a:avLst/>
          </a:prstGeom>
          <a:solidFill>
            <a:srgbClr val="A9DCF2">
              <a:alpha val="67450"/>
            </a:srgbClr>
          </a:solid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lang="en-US" sz="3600">
                <a:solidFill>
                  <a:srgbClr val="000000"/>
                </a:solidFill>
                <a:latin typeface="Verdana"/>
                <a:ea typeface="Verdana"/>
                <a:cs typeface="Verdana"/>
                <a:sym typeface="Verdana"/>
              </a:rPr>
              <a:t>A Cascading Model of Support</a:t>
            </a:r>
            <a:endParaRPr sz="3600">
              <a:solidFill>
                <a:srgbClr val="000000"/>
              </a:solidFill>
              <a:latin typeface="Verdana"/>
              <a:ea typeface="Verdana"/>
              <a:cs typeface="Verdana"/>
              <a:sym typeface="Verdana"/>
            </a:endParaRPr>
          </a:p>
        </p:txBody>
      </p:sp>
      <p:sp>
        <p:nvSpPr>
          <p:cNvPr id="1103" name="Google Shape;1103;p152"/>
          <p:cNvSpPr/>
          <p:nvPr/>
        </p:nvSpPr>
        <p:spPr>
          <a:xfrm>
            <a:off x="6092641" y="1535696"/>
            <a:ext cx="1622700" cy="6072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4" name="Google Shape;1104;p152"/>
          <p:cNvSpPr txBox="1"/>
          <p:nvPr/>
        </p:nvSpPr>
        <p:spPr>
          <a:xfrm>
            <a:off x="5995426" y="1539684"/>
            <a:ext cx="1841700" cy="615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USDOE, OSEP PBIS TA Center</a:t>
            </a:r>
            <a:endParaRPr b="0" i="0" sz="1900" u="none" cap="none" strike="noStrike">
              <a:solidFill>
                <a:srgbClr val="000000"/>
              </a:solidFill>
              <a:latin typeface="Arial"/>
              <a:ea typeface="Arial"/>
              <a:cs typeface="Arial"/>
              <a:sym typeface="Arial"/>
            </a:endParaRPr>
          </a:p>
        </p:txBody>
      </p:sp>
      <p:sp>
        <p:nvSpPr>
          <p:cNvPr id="1105" name="Google Shape;1105;p152"/>
          <p:cNvSpPr txBox="1"/>
          <p:nvPr/>
        </p:nvSpPr>
        <p:spPr>
          <a:xfrm>
            <a:off x="5250005" y="2385367"/>
            <a:ext cx="1622700" cy="410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Verdana"/>
                <a:ea typeface="Verdana"/>
                <a:cs typeface="Verdana"/>
                <a:sym typeface="Verdana"/>
              </a:rPr>
              <a:t>VDOE</a:t>
            </a:r>
            <a:endParaRPr b="0" i="0" sz="1900" u="none" cap="none" strike="noStrike">
              <a:solidFill>
                <a:srgbClr val="000000"/>
              </a:solidFill>
              <a:latin typeface="Arial"/>
              <a:ea typeface="Arial"/>
              <a:cs typeface="Arial"/>
              <a:sym typeface="Arial"/>
            </a:endParaRPr>
          </a:p>
        </p:txBody>
      </p:sp>
      <p:sp>
        <p:nvSpPr>
          <p:cNvPr id="1106" name="Google Shape;1106;p152"/>
          <p:cNvSpPr txBox="1"/>
          <p:nvPr/>
        </p:nvSpPr>
        <p:spPr>
          <a:xfrm>
            <a:off x="4223864" y="2993083"/>
            <a:ext cx="1622700" cy="656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Verdana"/>
                <a:ea typeface="Verdana"/>
                <a:cs typeface="Verdana"/>
                <a:sym typeface="Verdana"/>
              </a:rPr>
              <a:t>Regional Team</a:t>
            </a:r>
            <a:endParaRPr b="0" i="0" sz="1900" u="none" cap="none" strike="noStrike">
              <a:solidFill>
                <a:srgbClr val="000000"/>
              </a:solidFill>
              <a:latin typeface="Arial"/>
              <a:ea typeface="Arial"/>
              <a:cs typeface="Arial"/>
              <a:sym typeface="Arial"/>
            </a:endParaRPr>
          </a:p>
        </p:txBody>
      </p:sp>
      <p:sp>
        <p:nvSpPr>
          <p:cNvPr id="1107" name="Google Shape;1107;p152"/>
          <p:cNvSpPr txBox="1"/>
          <p:nvPr/>
        </p:nvSpPr>
        <p:spPr>
          <a:xfrm>
            <a:off x="2576849" y="4561081"/>
            <a:ext cx="1890900" cy="5745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Verdana"/>
                <a:ea typeface="Verdana"/>
                <a:cs typeface="Verdana"/>
                <a:sym typeface="Verdana"/>
              </a:rPr>
              <a:t>Building Leadership Team</a:t>
            </a:r>
            <a:endParaRPr b="0" i="0" sz="1900" u="none" cap="none" strike="noStrike">
              <a:solidFill>
                <a:srgbClr val="000000"/>
              </a:solidFill>
              <a:latin typeface="Arial"/>
              <a:ea typeface="Arial"/>
              <a:cs typeface="Arial"/>
              <a:sym typeface="Arial"/>
            </a:endParaRPr>
          </a:p>
        </p:txBody>
      </p:sp>
      <p:sp>
        <p:nvSpPr>
          <p:cNvPr id="1108" name="Google Shape;1108;p152"/>
          <p:cNvSpPr txBox="1"/>
          <p:nvPr/>
        </p:nvSpPr>
        <p:spPr>
          <a:xfrm>
            <a:off x="1880321" y="5410845"/>
            <a:ext cx="1622700" cy="3693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Building Staff</a:t>
            </a:r>
            <a:endParaRPr b="0" i="0" sz="1900" u="none" cap="none" strike="noStrike">
              <a:solidFill>
                <a:srgbClr val="000000"/>
              </a:solidFill>
              <a:latin typeface="Arial"/>
              <a:ea typeface="Arial"/>
              <a:cs typeface="Arial"/>
              <a:sym typeface="Arial"/>
            </a:endParaRPr>
          </a:p>
        </p:txBody>
      </p:sp>
      <p:sp>
        <p:nvSpPr>
          <p:cNvPr id="1109" name="Google Shape;1109;p152"/>
          <p:cNvSpPr txBox="1"/>
          <p:nvPr/>
        </p:nvSpPr>
        <p:spPr>
          <a:xfrm>
            <a:off x="1136795" y="6013217"/>
            <a:ext cx="1622700" cy="615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Students and Families</a:t>
            </a:r>
            <a:endParaRPr b="0" i="0" sz="1900" u="none" cap="none" strike="noStrike">
              <a:solidFill>
                <a:srgbClr val="000000"/>
              </a:solidFill>
              <a:latin typeface="Arial"/>
              <a:ea typeface="Arial"/>
              <a:cs typeface="Arial"/>
              <a:sym typeface="Arial"/>
            </a:endParaRPr>
          </a:p>
        </p:txBody>
      </p:sp>
      <p:sp>
        <p:nvSpPr>
          <p:cNvPr id="1110" name="Google Shape;1110;p152"/>
          <p:cNvSpPr/>
          <p:nvPr/>
        </p:nvSpPr>
        <p:spPr>
          <a:xfrm>
            <a:off x="5250007" y="2282793"/>
            <a:ext cx="1622700" cy="5829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1" name="Google Shape;1111;p152"/>
          <p:cNvSpPr/>
          <p:nvPr/>
        </p:nvSpPr>
        <p:spPr>
          <a:xfrm>
            <a:off x="4313947" y="3008757"/>
            <a:ext cx="1622700" cy="6165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2" name="Google Shape;1112;p152"/>
          <p:cNvSpPr/>
          <p:nvPr/>
        </p:nvSpPr>
        <p:spPr>
          <a:xfrm>
            <a:off x="1899576" y="5288547"/>
            <a:ext cx="1622700" cy="5820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3" name="Google Shape;1113;p152"/>
          <p:cNvSpPr/>
          <p:nvPr/>
        </p:nvSpPr>
        <p:spPr>
          <a:xfrm>
            <a:off x="3522313" y="3753585"/>
            <a:ext cx="1622700" cy="6048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4" name="Google Shape;1114;p152"/>
          <p:cNvSpPr/>
          <p:nvPr/>
        </p:nvSpPr>
        <p:spPr>
          <a:xfrm>
            <a:off x="2710945" y="4505085"/>
            <a:ext cx="1622700" cy="6444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5" name="Google Shape;1115;p152"/>
          <p:cNvSpPr/>
          <p:nvPr/>
        </p:nvSpPr>
        <p:spPr>
          <a:xfrm>
            <a:off x="1088207" y="6009595"/>
            <a:ext cx="1622700" cy="594900"/>
          </a:xfrm>
          <a:prstGeom prst="rect">
            <a:avLst/>
          </a:prstGeom>
          <a:noFill/>
          <a:ln cap="flat" cmpd="sng" w="12700">
            <a:solidFill>
              <a:srgbClr val="00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6" name="Google Shape;1116;p152"/>
          <p:cNvSpPr txBox="1"/>
          <p:nvPr/>
        </p:nvSpPr>
        <p:spPr>
          <a:xfrm>
            <a:off x="3615313" y="3734095"/>
            <a:ext cx="1397100" cy="656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Verdana"/>
                <a:ea typeface="Verdana"/>
                <a:cs typeface="Verdana"/>
                <a:sym typeface="Verdana"/>
              </a:rPr>
              <a:t>Division Team</a:t>
            </a:r>
            <a:endParaRPr b="0" i="0" sz="1700" u="none" cap="none" strike="noStrike">
              <a:solidFill>
                <a:srgbClr val="000000"/>
              </a:solidFill>
              <a:latin typeface="Calibri"/>
              <a:ea typeface="Calibri"/>
              <a:cs typeface="Calibri"/>
              <a:sym typeface="Calibri"/>
            </a:endParaRPr>
          </a:p>
        </p:txBody>
      </p:sp>
      <p:sp>
        <p:nvSpPr>
          <p:cNvPr id="1117" name="Google Shape;1117;p152"/>
          <p:cNvSpPr txBox="1"/>
          <p:nvPr/>
        </p:nvSpPr>
        <p:spPr>
          <a:xfrm>
            <a:off x="6085109" y="5410854"/>
            <a:ext cx="3114000" cy="80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Verdana"/>
                <a:ea typeface="Verdana"/>
                <a:cs typeface="Verdana"/>
                <a:sym typeface="Verdana"/>
              </a:rPr>
              <a:t>Source: Michigan’s Integrated Behavior and Learning Support Initiative</a:t>
            </a:r>
            <a:endParaRPr b="0" i="0" sz="1500" u="none" cap="none" strike="noStrike">
              <a:solidFill>
                <a:srgbClr val="000000"/>
              </a:solidFill>
              <a:latin typeface="Verdana"/>
              <a:ea typeface="Verdana"/>
              <a:cs typeface="Verdana"/>
              <a:sym typeface="Verdana"/>
            </a:endParaRPr>
          </a:p>
        </p:txBody>
      </p:sp>
      <p:sp>
        <p:nvSpPr>
          <p:cNvPr id="1118" name="Google Shape;1118;p152"/>
          <p:cNvSpPr/>
          <p:nvPr/>
        </p:nvSpPr>
        <p:spPr>
          <a:xfrm rot="10800000">
            <a:off x="5612402" y="1753985"/>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19" name="Google Shape;1119;p152"/>
          <p:cNvSpPr/>
          <p:nvPr/>
        </p:nvSpPr>
        <p:spPr>
          <a:xfrm rot="10800000">
            <a:off x="4748751" y="2504729"/>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0" name="Google Shape;1120;p152"/>
          <p:cNvSpPr/>
          <p:nvPr/>
        </p:nvSpPr>
        <p:spPr>
          <a:xfrm rot="10800000">
            <a:off x="3827564" y="3252232"/>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1" name="Google Shape;1121;p152"/>
          <p:cNvSpPr/>
          <p:nvPr/>
        </p:nvSpPr>
        <p:spPr>
          <a:xfrm rot="10800000">
            <a:off x="3034329" y="3940688"/>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2" name="Google Shape;1122;p152"/>
          <p:cNvSpPr/>
          <p:nvPr/>
        </p:nvSpPr>
        <p:spPr>
          <a:xfrm rot="10800000">
            <a:off x="2221535" y="4721903"/>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3" name="Google Shape;1123;p152"/>
          <p:cNvSpPr/>
          <p:nvPr/>
        </p:nvSpPr>
        <p:spPr>
          <a:xfrm rot="10800000">
            <a:off x="1403913" y="5502147"/>
            <a:ext cx="396300" cy="357300"/>
          </a:xfrm>
          <a:prstGeom prst="bentUpArrow">
            <a:avLst>
              <a:gd fmla="val 25000" name="adj1"/>
              <a:gd fmla="val 23994" name="adj2"/>
              <a:gd fmla="val 25000" name="adj3"/>
            </a:avLst>
          </a:prstGeom>
          <a:solidFill>
            <a:srgbClr val="000000"/>
          </a:solidFill>
          <a:ln cap="flat" cmpd="sng" w="12700">
            <a:solidFill>
              <a:srgbClr val="42719B"/>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4" name="Google Shape;1124;p152"/>
          <p:cNvSpPr txBox="1"/>
          <p:nvPr/>
        </p:nvSpPr>
        <p:spPr>
          <a:xfrm>
            <a:off x="1127431" y="1826127"/>
            <a:ext cx="2303100" cy="944100"/>
          </a:xfrm>
          <a:prstGeom prst="rect">
            <a:avLst/>
          </a:prstGeom>
          <a:solidFill>
            <a:srgbClr val="ACE4B4"/>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Verdana"/>
                <a:ea typeface="Verdana"/>
                <a:cs typeface="Verdana"/>
                <a:sym typeface="Verdana"/>
              </a:rPr>
              <a:t>Who is supported?</a:t>
            </a:r>
            <a:endParaRPr b="0" i="0" sz="2700" u="none" cap="none" strike="noStrike">
              <a:solidFill>
                <a:srgbClr val="000000"/>
              </a:solidFill>
              <a:latin typeface="Verdana"/>
              <a:ea typeface="Verdana"/>
              <a:cs typeface="Verdana"/>
              <a:sym typeface="Verdana"/>
            </a:endParaRPr>
          </a:p>
        </p:txBody>
      </p:sp>
      <p:sp>
        <p:nvSpPr>
          <p:cNvPr id="1125" name="Google Shape;1125;p152"/>
          <p:cNvSpPr/>
          <p:nvPr/>
        </p:nvSpPr>
        <p:spPr>
          <a:xfrm>
            <a:off x="2812089" y="6258560"/>
            <a:ext cx="325200" cy="188100"/>
          </a:xfrm>
          <a:prstGeom prst="rightArrow">
            <a:avLst>
              <a:gd fmla="val 50000" name="adj1"/>
              <a:gd fmla="val 50000" name="adj2"/>
            </a:avLst>
          </a:prstGeom>
          <a:solidFill>
            <a:srgbClr val="000000"/>
          </a:solidFill>
          <a:ln cap="flat" cmpd="sng" w="25400">
            <a:solidFill>
              <a:srgbClr val="00000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1126" name="Google Shape;1126;p152"/>
          <p:cNvSpPr txBox="1"/>
          <p:nvPr/>
        </p:nvSpPr>
        <p:spPr>
          <a:xfrm>
            <a:off x="3260089" y="6050403"/>
            <a:ext cx="2324400" cy="6156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Verdana"/>
                <a:ea typeface="Verdana"/>
                <a:cs typeface="Verdana"/>
                <a:sym typeface="Verdana"/>
              </a:rPr>
              <a:t>Improved student outcomes</a:t>
            </a:r>
            <a:endParaRPr b="1" i="0" sz="1600" u="none" cap="none" strike="noStrike">
              <a:solidFill>
                <a:srgbClr val="FF0000"/>
              </a:solidFill>
              <a:latin typeface="Verdana"/>
              <a:ea typeface="Verdana"/>
              <a:cs typeface="Verdana"/>
              <a:sym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0" name="Shape 1130"/>
        <p:cNvGrpSpPr/>
        <p:nvPr/>
      </p:nvGrpSpPr>
      <p:grpSpPr>
        <a:xfrm>
          <a:off x="0" y="0"/>
          <a:ext cx="0" cy="0"/>
          <a:chOff x="0" y="0"/>
          <a:chExt cx="0" cy="0"/>
        </a:xfrm>
      </p:grpSpPr>
      <p:sp>
        <p:nvSpPr>
          <p:cNvPr id="1131" name="Google Shape;1131;p153"/>
          <p:cNvSpPr txBox="1"/>
          <p:nvPr>
            <p:ph idx="4294967295" type="title"/>
          </p:nvPr>
        </p:nvSpPr>
        <p:spPr>
          <a:xfrm>
            <a:off x="457200" y="78063"/>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A-TFI Connections</a:t>
            </a:r>
            <a:endParaRPr sz="3600"/>
          </a:p>
        </p:txBody>
      </p:sp>
      <p:pic>
        <p:nvPicPr>
          <p:cNvPr descr="Photo of Academic Tiered Fidelity Inventory feature 1.6b Instructional Adjustment. " id="1132" name="Google Shape;1132;p153" title="Academic Tiered Fidelity Inventory"/>
          <p:cNvPicPr preferRelativeResize="0"/>
          <p:nvPr/>
        </p:nvPicPr>
        <p:blipFill rotWithShape="1">
          <a:blip r:embed="rId3">
            <a:alphaModFix/>
          </a:blip>
          <a:srcRect b="32098" l="6895" r="10623" t="18098"/>
          <a:stretch/>
        </p:blipFill>
        <p:spPr>
          <a:xfrm>
            <a:off x="457200" y="1447550"/>
            <a:ext cx="8229600" cy="2670749"/>
          </a:xfrm>
          <a:prstGeom prst="rect">
            <a:avLst/>
          </a:prstGeom>
          <a:noFill/>
          <a:ln cap="flat" cmpd="sng" w="9525">
            <a:solidFill>
              <a:srgbClr val="000000"/>
            </a:solidFill>
            <a:prstDash val="solid"/>
            <a:round/>
            <a:headEnd len="sm" w="sm" type="none"/>
            <a:tailEnd len="sm" w="sm" type="none"/>
          </a:ln>
        </p:spPr>
      </p:pic>
      <p:pic>
        <p:nvPicPr>
          <p:cNvPr descr="Photo of Academic Tiered Fidelity Inventory feature 1.15 Outcome Data. " id="1133" name="Google Shape;1133;p153" title="Academic Tiered Fidelity Inventory"/>
          <p:cNvPicPr preferRelativeResize="0"/>
          <p:nvPr/>
        </p:nvPicPr>
        <p:blipFill rotWithShape="1">
          <a:blip r:embed="rId4">
            <a:alphaModFix/>
          </a:blip>
          <a:srcRect b="30247" l="6792" r="10576" t="28299"/>
          <a:stretch/>
        </p:blipFill>
        <p:spPr>
          <a:xfrm>
            <a:off x="457200" y="4344777"/>
            <a:ext cx="8229600" cy="2218873"/>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82"/>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Arial"/>
              <a:buNone/>
            </a:pPr>
            <a:r>
              <a:rPr lang="en-US" sz="3600"/>
              <a:t>Academic Alignment</a:t>
            </a:r>
            <a:endParaRPr sz="3600"/>
          </a:p>
        </p:txBody>
      </p:sp>
      <p:sp>
        <p:nvSpPr>
          <p:cNvPr id="616" name="Google Shape;616;p82"/>
          <p:cNvSpPr txBox="1"/>
          <p:nvPr>
            <p:ph idx="1" type="body"/>
          </p:nvPr>
        </p:nvSpPr>
        <p:spPr>
          <a:xfrm>
            <a:off x="355650" y="1605850"/>
            <a:ext cx="8432700" cy="48705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Font typeface="Arial"/>
              <a:buNone/>
            </a:pPr>
            <a:r>
              <a:rPr lang="en-US" sz="3000">
                <a:solidFill>
                  <a:srgbClr val="000000"/>
                </a:solidFill>
              </a:rPr>
              <a:t>Understand the elements of progress monitoring at Tier 1 and ensure a plan for utilizing these data exists. (Matrix 5.D)</a:t>
            </a:r>
            <a:endParaRPr sz="3000">
              <a:solidFill>
                <a:srgbClr val="000000"/>
              </a:solidFill>
            </a:endParaRPr>
          </a:p>
          <a:p>
            <a:pPr indent="0" lvl="0" marL="0" rtl="0" algn="l">
              <a:spcBef>
                <a:spcPts val="560"/>
              </a:spcBef>
              <a:spcAft>
                <a:spcPts val="0"/>
              </a:spcAft>
              <a:buClr>
                <a:srgbClr val="000000"/>
              </a:buClr>
              <a:buSzPts val="2800"/>
              <a:buFont typeface="Arial"/>
              <a:buNone/>
            </a:pPr>
            <a:r>
              <a:t/>
            </a:r>
            <a:endParaRPr sz="3000">
              <a:solidFill>
                <a:srgbClr val="000000"/>
              </a:solidFill>
            </a:endParaRPr>
          </a:p>
          <a:p>
            <a:pPr indent="0" lvl="0" marL="0" rtl="0" algn="l">
              <a:spcBef>
                <a:spcPts val="800"/>
              </a:spcBef>
              <a:spcAft>
                <a:spcPts val="0"/>
              </a:spcAft>
              <a:buClr>
                <a:schemeClr val="dk1"/>
              </a:buClr>
              <a:buSzPts val="1100"/>
              <a:buFont typeface="Arial"/>
              <a:buNone/>
            </a:pPr>
            <a:r>
              <a:t/>
            </a:r>
            <a:endParaRPr sz="3000"/>
          </a:p>
          <a:p>
            <a:pPr indent="0" lvl="0" marL="0" rtl="0" algn="l">
              <a:lnSpc>
                <a:spcPct val="100000"/>
              </a:lnSpc>
              <a:spcBef>
                <a:spcPts val="800"/>
              </a:spcBef>
              <a:spcAft>
                <a:spcPts val="0"/>
              </a:spcAft>
              <a:buSzPts val="2800"/>
              <a:buNone/>
            </a:pPr>
            <a:r>
              <a:t/>
            </a:r>
            <a:endParaRPr sz="2000"/>
          </a:p>
          <a:p>
            <a:pPr indent="0" lvl="0" marL="0" rtl="0" algn="l">
              <a:lnSpc>
                <a:spcPct val="100000"/>
              </a:lnSpc>
              <a:spcBef>
                <a:spcPts val="800"/>
              </a:spcBef>
              <a:spcAft>
                <a:spcPts val="0"/>
              </a:spcAft>
              <a:buSzPts val="2800"/>
              <a:buNone/>
            </a:pPr>
            <a:r>
              <a:t/>
            </a:r>
            <a:endParaRPr sz="2400">
              <a:solidFill>
                <a:schemeClr val="accent3"/>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7" name="Shape 1137"/>
        <p:cNvGrpSpPr/>
        <p:nvPr/>
      </p:nvGrpSpPr>
      <p:grpSpPr>
        <a:xfrm>
          <a:off x="0" y="0"/>
          <a:ext cx="0" cy="0"/>
          <a:chOff x="0" y="0"/>
          <a:chExt cx="0" cy="0"/>
        </a:xfrm>
      </p:grpSpPr>
      <p:sp>
        <p:nvSpPr>
          <p:cNvPr id="1138" name="Google Shape;1138;p154"/>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Team Time</a:t>
            </a:r>
            <a:endParaRPr sz="3600"/>
          </a:p>
        </p:txBody>
      </p:sp>
      <p:sp>
        <p:nvSpPr>
          <p:cNvPr id="1139" name="Google Shape;1139;p154"/>
          <p:cNvSpPr txBox="1"/>
          <p:nvPr>
            <p:ph idx="4294967295"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2800"/>
              <a:t>Select between 1-3 schools in your division to discuss.</a:t>
            </a:r>
            <a:endParaRPr/>
          </a:p>
          <a:p>
            <a:pPr indent="-342900" lvl="0" marL="457200" rtl="0" algn="l">
              <a:lnSpc>
                <a:spcPct val="100000"/>
              </a:lnSpc>
              <a:spcBef>
                <a:spcPts val="360"/>
              </a:spcBef>
              <a:spcAft>
                <a:spcPts val="0"/>
              </a:spcAft>
              <a:buClr>
                <a:schemeClr val="dk1"/>
              </a:buClr>
              <a:buSzPts val="1800"/>
              <a:buChar char="•"/>
            </a:pPr>
            <a:r>
              <a:rPr lang="en-US" sz="2800"/>
              <a:t>Look at the A-TFI items 1.6b and 1.15a</a:t>
            </a:r>
            <a:endParaRPr/>
          </a:p>
          <a:p>
            <a:pPr indent="-342900" lvl="0" marL="457200" rtl="0" algn="l">
              <a:lnSpc>
                <a:spcPct val="100000"/>
              </a:lnSpc>
              <a:spcBef>
                <a:spcPts val="360"/>
              </a:spcBef>
              <a:spcAft>
                <a:spcPts val="0"/>
              </a:spcAft>
              <a:buClr>
                <a:schemeClr val="dk1"/>
              </a:buClr>
              <a:buSzPts val="1800"/>
              <a:buChar char="•"/>
            </a:pPr>
            <a:r>
              <a:rPr lang="en-US" sz="2800"/>
              <a:t>Decide how your schools would score on the A-TFI items and why.</a:t>
            </a:r>
            <a:endParaRPr/>
          </a:p>
          <a:p>
            <a:pPr indent="-342900" lvl="0" marL="457200" rtl="0" algn="l">
              <a:lnSpc>
                <a:spcPct val="100000"/>
              </a:lnSpc>
              <a:spcBef>
                <a:spcPts val="360"/>
              </a:spcBef>
              <a:spcAft>
                <a:spcPts val="0"/>
              </a:spcAft>
              <a:buClr>
                <a:schemeClr val="dk1"/>
              </a:buClr>
              <a:buSzPts val="1800"/>
              <a:buChar char="•"/>
            </a:pPr>
            <a:r>
              <a:rPr lang="en-US" sz="2800"/>
              <a:t>Does this information inform the division team re: PD, coaching, resources?</a:t>
            </a:r>
            <a:endParaRPr/>
          </a:p>
          <a:p>
            <a:pPr indent="-342900" lvl="0" marL="457200" rtl="0" algn="l">
              <a:lnSpc>
                <a:spcPct val="100000"/>
              </a:lnSpc>
              <a:spcBef>
                <a:spcPts val="360"/>
              </a:spcBef>
              <a:spcAft>
                <a:spcPts val="0"/>
              </a:spcAft>
              <a:buClr>
                <a:schemeClr val="dk1"/>
              </a:buClr>
              <a:buSzPts val="1800"/>
              <a:buChar char="•"/>
            </a:pPr>
            <a:r>
              <a:rPr lang="en-US" sz="2800"/>
              <a:t>Look at other A-TFI items or schools.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3" name="Shape 1143"/>
        <p:cNvGrpSpPr/>
        <p:nvPr/>
      </p:nvGrpSpPr>
      <p:grpSpPr>
        <a:xfrm>
          <a:off x="0" y="0"/>
          <a:ext cx="0" cy="0"/>
          <a:chOff x="0" y="0"/>
          <a:chExt cx="0" cy="0"/>
        </a:xfrm>
      </p:grpSpPr>
      <p:sp>
        <p:nvSpPr>
          <p:cNvPr id="1144" name="Google Shape;1144;p155"/>
          <p:cNvSpPr txBox="1"/>
          <p:nvPr>
            <p:ph idx="4294967295"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sz="3600"/>
              <a:t>Action Plan 2.C</a:t>
            </a:r>
            <a:endParaRPr sz="3600"/>
          </a:p>
        </p:txBody>
      </p:sp>
      <p:pic>
        <p:nvPicPr>
          <p:cNvPr descr="Photo of division action planner for implementation matrix feature 2.C" id="1145" name="Google Shape;1145;p155" title="Action Plan 2.C"/>
          <p:cNvPicPr preferRelativeResize="0"/>
          <p:nvPr/>
        </p:nvPicPr>
        <p:blipFill rotWithShape="1">
          <a:blip r:embed="rId3">
            <a:alphaModFix/>
          </a:blip>
          <a:srcRect b="0" l="19603" r="21028" t="22672"/>
          <a:stretch/>
        </p:blipFill>
        <p:spPr>
          <a:xfrm>
            <a:off x="775525" y="1478950"/>
            <a:ext cx="7370852" cy="51602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156"/>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With your team, discuss these questions. </a:t>
            </a:r>
            <a:endParaRPr sz="3600"/>
          </a:p>
        </p:txBody>
      </p:sp>
      <p:sp>
        <p:nvSpPr>
          <p:cNvPr id="1151" name="Google Shape;1151;p156"/>
          <p:cNvSpPr txBox="1"/>
          <p:nvPr/>
        </p:nvSpPr>
        <p:spPr>
          <a:xfrm>
            <a:off x="341250" y="1636275"/>
            <a:ext cx="8461500" cy="51540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SzPts val="2600"/>
              <a:buFont typeface="Verdana"/>
              <a:buAutoNum type="arabicPeriod"/>
            </a:pPr>
            <a:r>
              <a:rPr lang="en-US" sz="2600">
                <a:latin typeface="Verdana"/>
                <a:ea typeface="Verdana"/>
                <a:cs typeface="Verdana"/>
                <a:sym typeface="Verdana"/>
              </a:rPr>
              <a:t>What current meeting structure(s) do you have in place for data informed decision making at the division and building levels? What data are utilized within these meetings?</a:t>
            </a:r>
            <a:endParaRPr sz="2600">
              <a:latin typeface="Verdana"/>
              <a:ea typeface="Verdana"/>
              <a:cs typeface="Verdana"/>
              <a:sym typeface="Verdana"/>
            </a:endParaRPr>
          </a:p>
          <a:p>
            <a:pPr indent="-393700" lvl="0" marL="457200" rtl="0" algn="l">
              <a:spcBef>
                <a:spcPts val="0"/>
              </a:spcBef>
              <a:spcAft>
                <a:spcPts val="0"/>
              </a:spcAft>
              <a:buSzPts val="2600"/>
              <a:buFont typeface="Verdana"/>
              <a:buAutoNum type="arabicPeriod"/>
            </a:pPr>
            <a:r>
              <a:rPr lang="en-US" sz="2600">
                <a:latin typeface="Verdana"/>
                <a:ea typeface="Verdana"/>
                <a:cs typeface="Verdana"/>
                <a:sym typeface="Verdana"/>
              </a:rPr>
              <a:t>If you do not have a meeting structure in place or data identified, what are your next steps?</a:t>
            </a:r>
            <a:endParaRPr sz="2600">
              <a:latin typeface="Verdana"/>
              <a:ea typeface="Verdana"/>
              <a:cs typeface="Verdana"/>
              <a:sym typeface="Verdana"/>
            </a:endParaRPr>
          </a:p>
          <a:p>
            <a:pPr indent="-393700" lvl="0" marL="457200" rtl="0" algn="l">
              <a:spcBef>
                <a:spcPts val="0"/>
              </a:spcBef>
              <a:spcAft>
                <a:spcPts val="0"/>
              </a:spcAft>
              <a:buSzPts val="2600"/>
              <a:buFont typeface="Verdana"/>
              <a:buAutoNum type="arabicPeriod"/>
            </a:pPr>
            <a:r>
              <a:rPr lang="en-US" sz="2600">
                <a:latin typeface="Verdana"/>
                <a:ea typeface="Verdana"/>
                <a:cs typeface="Verdana"/>
                <a:sym typeface="Verdana"/>
              </a:rPr>
              <a:t>How do you/will you support the use of the meeting structures for your schools? </a:t>
            </a:r>
            <a:endParaRPr sz="2600">
              <a:latin typeface="Verdana"/>
              <a:ea typeface="Verdana"/>
              <a:cs typeface="Verdana"/>
              <a:sym typeface="Verdana"/>
            </a:endParaRPr>
          </a:p>
          <a:p>
            <a:pPr indent="-393700" lvl="0" marL="457200" rtl="0" algn="l">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How will the division assess the fidelity of the schools’ data meeting structures?</a:t>
            </a:r>
            <a:endParaRPr sz="2600">
              <a:latin typeface="Verdana"/>
              <a:ea typeface="Verdana"/>
              <a:cs typeface="Verdana"/>
              <a:sym typeface="Verdana"/>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6" name="Shape 1156"/>
        <p:cNvGrpSpPr/>
        <p:nvPr/>
      </p:nvGrpSpPr>
      <p:grpSpPr>
        <a:xfrm>
          <a:off x="0" y="0"/>
          <a:ext cx="0" cy="0"/>
          <a:chOff x="0" y="0"/>
          <a:chExt cx="0" cy="0"/>
        </a:xfrm>
      </p:grpSpPr>
      <p:sp>
        <p:nvSpPr>
          <p:cNvPr id="1157" name="Google Shape;1157;p157"/>
          <p:cNvSpPr txBox="1"/>
          <p:nvPr>
            <p:ph type="title"/>
          </p:nvPr>
        </p:nvSpPr>
        <p:spPr>
          <a:xfrm>
            <a:off x="2743200" y="256814"/>
            <a:ext cx="5943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We need your feedback!</a:t>
            </a:r>
            <a:endParaRPr/>
          </a:p>
        </p:txBody>
      </p:sp>
      <p:sp>
        <p:nvSpPr>
          <p:cNvPr id="1158" name="Google Shape;1158;p157"/>
          <p:cNvSpPr txBox="1"/>
          <p:nvPr>
            <p:ph idx="1" type="body"/>
          </p:nvPr>
        </p:nvSpPr>
        <p:spPr>
          <a:xfrm>
            <a:off x="533400" y="1600200"/>
            <a:ext cx="8153400" cy="33528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sz="3200"/>
          </a:p>
          <a:p>
            <a:pPr indent="0" lvl="0" marL="0" rtl="0" algn="ctr">
              <a:spcBef>
                <a:spcPts val="560"/>
              </a:spcBef>
              <a:spcAft>
                <a:spcPts val="0"/>
              </a:spcAft>
              <a:buNone/>
            </a:pPr>
            <a:r>
              <a:rPr lang="en-US" sz="3200"/>
              <a:t>Visit your email to complete the session </a:t>
            </a:r>
            <a:r>
              <a:rPr lang="en-US" sz="3200"/>
              <a:t>evaluation</a:t>
            </a:r>
            <a:r>
              <a:rPr lang="en-US" sz="3200"/>
              <a:t>. </a:t>
            </a:r>
            <a:endParaRPr sz="32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3" name="Shape 1163"/>
        <p:cNvGrpSpPr/>
        <p:nvPr/>
      </p:nvGrpSpPr>
      <p:grpSpPr>
        <a:xfrm>
          <a:off x="0" y="0"/>
          <a:ext cx="0" cy="0"/>
          <a:chOff x="0" y="0"/>
          <a:chExt cx="0" cy="0"/>
        </a:xfrm>
      </p:grpSpPr>
      <p:sp>
        <p:nvSpPr>
          <p:cNvPr id="1164" name="Google Shape;1164;p158"/>
          <p:cNvSpPr txBox="1"/>
          <p:nvPr>
            <p:ph type="title"/>
          </p:nvPr>
        </p:nvSpPr>
        <p:spPr>
          <a:xfrm>
            <a:off x="457200" y="2797463"/>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Summary Activity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8" name="Shape 1168"/>
        <p:cNvGrpSpPr/>
        <p:nvPr/>
      </p:nvGrpSpPr>
      <p:grpSpPr>
        <a:xfrm>
          <a:off x="0" y="0"/>
          <a:ext cx="0" cy="0"/>
          <a:chOff x="0" y="0"/>
          <a:chExt cx="0" cy="0"/>
        </a:xfrm>
      </p:grpSpPr>
      <p:sp>
        <p:nvSpPr>
          <p:cNvPr id="1169" name="Google Shape;1169;p159"/>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References</a:t>
            </a:r>
            <a:r>
              <a:rPr lang="en-US" sz="3600"/>
              <a:t> </a:t>
            </a:r>
            <a:endParaRPr sz="3600"/>
          </a:p>
        </p:txBody>
      </p:sp>
      <p:sp>
        <p:nvSpPr>
          <p:cNvPr id="1170" name="Google Shape;1170;p159"/>
          <p:cNvSpPr txBox="1"/>
          <p:nvPr>
            <p:ph idx="4294967295" type="body"/>
          </p:nvPr>
        </p:nvSpPr>
        <p:spPr>
          <a:xfrm>
            <a:off x="228600" y="1600200"/>
            <a:ext cx="8686800" cy="4572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3200"/>
              <a:buFont typeface="Arial"/>
              <a:buNone/>
            </a:pPr>
            <a:r>
              <a:rPr lang="en-US" sz="1800"/>
              <a:t>Dexter, D. &amp; Hughes, C. (n.d.). Progress monitoring within a response-to-intervention model. Retrieved from </a:t>
            </a:r>
            <a:r>
              <a:rPr lang="en-US" sz="1800" u="sng">
                <a:solidFill>
                  <a:schemeClr val="hlink"/>
                </a:solidFill>
                <a:hlinkClick r:id="rId3"/>
              </a:rPr>
              <a:t>http://www.rtinetwork.org/learn/research/progress-monitoring-within-a-rti-model</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rPr lang="en-US" sz="1800"/>
              <a:t>Fallon, N. (2018). SWOT analysis: What it is and when to use it. Retrieved from </a:t>
            </a:r>
            <a:r>
              <a:rPr lang="en-US" sz="1800" u="sng">
                <a:solidFill>
                  <a:schemeClr val="hlink"/>
                </a:solidFill>
                <a:hlinkClick r:id="rId4"/>
              </a:rPr>
              <a:t>https://www.businessnewsdaily.com/4245-swot-analysis.html</a:t>
            </a:r>
            <a:endParaRPr sz="1800"/>
          </a:p>
          <a:p>
            <a:pPr indent="0" lvl="0" marL="0" rtl="0" algn="l">
              <a:lnSpc>
                <a:spcPct val="100000"/>
              </a:lnSpc>
              <a:spcBef>
                <a:spcPts val="640"/>
              </a:spcBef>
              <a:spcAft>
                <a:spcPts val="0"/>
              </a:spcAft>
              <a:buSzPts val="3200"/>
              <a:buNone/>
            </a:pPr>
            <a:r>
              <a:t/>
            </a:r>
            <a:endParaRPr sz="1800"/>
          </a:p>
          <a:p>
            <a:pPr indent="0" lvl="0" marL="0" rtl="0" algn="l">
              <a:spcBef>
                <a:spcPts val="640"/>
              </a:spcBef>
              <a:spcAft>
                <a:spcPts val="0"/>
              </a:spcAft>
              <a:buClr>
                <a:schemeClr val="dk1"/>
              </a:buClr>
              <a:buSzPts val="3200"/>
              <a:buFont typeface="Arial"/>
              <a:buNone/>
            </a:pPr>
            <a:r>
              <a:rPr lang="en-US" sz="1800"/>
              <a:t>National Center on Response to Intervention. (2012). </a:t>
            </a:r>
            <a:r>
              <a:rPr i="1" lang="en-US" sz="1800">
                <a:highlight>
                  <a:srgbClr val="FFFFFF"/>
                </a:highlight>
              </a:rPr>
              <a:t>RTI implementer series: Module 2: Progress monitoring, Training manual.</a:t>
            </a:r>
            <a:r>
              <a:rPr lang="en-US" sz="1800"/>
              <a:t> Retrieved from </a:t>
            </a:r>
            <a:r>
              <a:rPr lang="en-US" sz="1800" u="sng">
                <a:solidFill>
                  <a:schemeClr val="hlink"/>
                </a:solidFill>
                <a:highlight>
                  <a:srgbClr val="FFFFFF"/>
                </a:highlight>
                <a:hlinkClick r:id="rId5"/>
              </a:rPr>
              <a:t>http://rti4success.org</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4" name="Shape 1174"/>
        <p:cNvGrpSpPr/>
        <p:nvPr/>
      </p:nvGrpSpPr>
      <p:grpSpPr>
        <a:xfrm>
          <a:off x="0" y="0"/>
          <a:ext cx="0" cy="0"/>
          <a:chOff x="0" y="0"/>
          <a:chExt cx="0" cy="0"/>
        </a:xfrm>
      </p:grpSpPr>
      <p:sp>
        <p:nvSpPr>
          <p:cNvPr id="1175" name="Google Shape;1175;p160"/>
          <p:cNvSpPr txBox="1"/>
          <p:nvPr>
            <p:ph type="title"/>
          </p:nvPr>
        </p:nvSpPr>
        <p:spPr>
          <a:xfrm>
            <a:off x="457200" y="274638"/>
            <a:ext cx="8229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US" sz="3600"/>
              <a:t>References </a:t>
            </a:r>
            <a:endParaRPr sz="3600"/>
          </a:p>
        </p:txBody>
      </p:sp>
      <p:sp>
        <p:nvSpPr>
          <p:cNvPr id="1176" name="Google Shape;1176;p160"/>
          <p:cNvSpPr txBox="1"/>
          <p:nvPr>
            <p:ph idx="4294967295" type="body"/>
          </p:nvPr>
        </p:nvSpPr>
        <p:spPr>
          <a:xfrm>
            <a:off x="228600" y="1600200"/>
            <a:ext cx="8686800" cy="4572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3200"/>
              <a:buFont typeface="Arial"/>
              <a:buNone/>
            </a:pPr>
            <a:r>
              <a:rPr lang="en-US" sz="1800"/>
              <a:t>Pearson. (2014). Part 1: Monitoring progress. Progress monitoring and learning progressions - What is the difference?. Retrieved from </a:t>
            </a:r>
            <a:r>
              <a:rPr lang="en-US" sz="1800" u="sng">
                <a:solidFill>
                  <a:schemeClr val="hlink"/>
                </a:solidFill>
                <a:hlinkClick r:id="rId3"/>
              </a:rPr>
              <a:t>https://www.pearsoned.com/part-1-monitoring-progress-progress-monitoring-learning-progressions-difference/</a:t>
            </a:r>
            <a:endParaRPr sz="1800"/>
          </a:p>
          <a:p>
            <a:pPr indent="0" lvl="0" marL="0" rtl="0" algn="l">
              <a:lnSpc>
                <a:spcPct val="100000"/>
              </a:lnSpc>
              <a:spcBef>
                <a:spcPts val="640"/>
              </a:spcBef>
              <a:spcAft>
                <a:spcPts val="0"/>
              </a:spcAft>
              <a:buSzPts val="3200"/>
              <a:buNone/>
            </a:pPr>
            <a:r>
              <a:t/>
            </a:r>
            <a:endParaRPr sz="1800"/>
          </a:p>
          <a:p>
            <a:pPr indent="0" lvl="0" marL="0" rtl="0" algn="l">
              <a:lnSpc>
                <a:spcPct val="115000"/>
              </a:lnSpc>
              <a:spcBef>
                <a:spcPts val="0"/>
              </a:spcBef>
              <a:spcAft>
                <a:spcPts val="0"/>
              </a:spcAft>
              <a:buSzPts val="1100"/>
              <a:buNone/>
            </a:pPr>
            <a:r>
              <a:rPr lang="en-US" sz="1800">
                <a:highlight>
                  <a:srgbClr val="FFFFFF"/>
                </a:highlight>
              </a:rPr>
              <a:t>Pennsylvania Training and Technical Assistance Network. (n.d.). </a:t>
            </a:r>
            <a:r>
              <a:rPr i="1" lang="en-US" sz="1800">
                <a:highlight>
                  <a:srgbClr val="FFFFFF"/>
                </a:highlight>
              </a:rPr>
              <a:t>Response to intervention. </a:t>
            </a:r>
            <a:r>
              <a:rPr lang="en-US" sz="1800">
                <a:highlight>
                  <a:srgbClr val="FFFFFF"/>
                </a:highlight>
              </a:rPr>
              <a:t>Retrieved from</a:t>
            </a:r>
            <a:r>
              <a:rPr lang="en-US" sz="1800">
                <a:highlight>
                  <a:srgbClr val="FFFFFF"/>
                </a:highlight>
                <a:uFill>
                  <a:noFill/>
                </a:uFill>
                <a:hlinkClick r:id="rId4"/>
              </a:rPr>
              <a:t> </a:t>
            </a:r>
            <a:r>
              <a:rPr lang="en-US" sz="1800" u="sng">
                <a:solidFill>
                  <a:schemeClr val="hlink"/>
                </a:solidFill>
                <a:highlight>
                  <a:srgbClr val="FFFFFF"/>
                </a:highlight>
                <a:hlinkClick r:id="rId5"/>
              </a:rPr>
              <a:t>https://www.pattan.net/multi-tiered-system-of-support/multi-tiered-system-of-supports-academic/response-to-intervention-rti</a:t>
            </a:r>
            <a:endParaRPr/>
          </a:p>
          <a:p>
            <a:pPr indent="0" lvl="0" marL="0" rtl="0" algn="l">
              <a:lnSpc>
                <a:spcPct val="115000"/>
              </a:lnSpc>
              <a:spcBef>
                <a:spcPts val="0"/>
              </a:spcBef>
              <a:spcAft>
                <a:spcPts val="0"/>
              </a:spcAft>
              <a:buSzPts val="1100"/>
              <a:buNone/>
            </a:pPr>
            <a:r>
              <a:t/>
            </a:r>
            <a:endParaRPr sz="1800"/>
          </a:p>
          <a:p>
            <a:pPr indent="0" lvl="0" marL="0" rtl="0" algn="l">
              <a:spcBef>
                <a:spcPts val="640"/>
              </a:spcBef>
              <a:spcAft>
                <a:spcPts val="0"/>
              </a:spcAft>
              <a:buClr>
                <a:schemeClr val="dk1"/>
              </a:buClr>
              <a:buSzPts val="3200"/>
              <a:buFont typeface="Arial"/>
              <a:buNone/>
            </a:pPr>
            <a:r>
              <a:rPr lang="en-US" sz="1800"/>
              <a:t>The Iris Center Peabody College Vanderbilt University. (n.d.). Classroom assessment (Part 1): An introduction to monitoring academic achievement in the classroom. Retrieved from </a:t>
            </a:r>
            <a:r>
              <a:rPr lang="en-US" sz="1800" u="sng">
                <a:solidFill>
                  <a:schemeClr val="hlink"/>
                </a:solidFill>
                <a:hlinkClick r:id="rId6"/>
              </a:rPr>
              <a:t>https://iris.peabody.vanderbilt.edu/module/gpm/#content</a:t>
            </a:r>
            <a:endParaRPr sz="1800">
              <a:uFill>
                <a:noFill/>
              </a:uFill>
              <a:hlinkClick r:id="rId7"/>
            </a:endParaRPr>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solidFill>
                <a:srgbClr val="000000"/>
              </a:solidFill>
            </a:endParaRPr>
          </a:p>
          <a:p>
            <a:pPr indent="0" lvl="0" marL="0" rtl="0" algn="l">
              <a:lnSpc>
                <a:spcPct val="100000"/>
              </a:lnSpc>
              <a:spcBef>
                <a:spcPts val="640"/>
              </a:spcBef>
              <a:spcAft>
                <a:spcPts val="0"/>
              </a:spcAft>
              <a:buSzPts val="320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83"/>
          <p:cNvSpPr txBox="1"/>
          <p:nvPr>
            <p:ph type="title"/>
          </p:nvPr>
        </p:nvSpPr>
        <p:spPr>
          <a:xfrm>
            <a:off x="2707875" y="155450"/>
            <a:ext cx="6180900" cy="12444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sz="3200"/>
              <a:t>Implementation Matrix 5.D</a:t>
            </a:r>
            <a:endParaRPr sz="3200"/>
          </a:p>
        </p:txBody>
      </p:sp>
      <p:pic>
        <p:nvPicPr>
          <p:cNvPr descr="Photo of the implementation matrix feature 5.D Progress Monitoring at Tier 1" id="622" name="Google Shape;622;p83" title="Implementation Matrix"/>
          <p:cNvPicPr preferRelativeResize="0"/>
          <p:nvPr/>
        </p:nvPicPr>
        <p:blipFill rotWithShape="1">
          <a:blip r:embed="rId3">
            <a:alphaModFix/>
          </a:blip>
          <a:srcRect b="42529" l="15594" r="30465" t="19988"/>
          <a:stretch/>
        </p:blipFill>
        <p:spPr>
          <a:xfrm>
            <a:off x="141300" y="1605875"/>
            <a:ext cx="8747476" cy="32670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