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6858000" cx="9144000"/>
  <p:notesSz cx="6858000" cy="9144000"/>
  <p:embeddedFontLst>
    <p:embeddedFont>
      <p:font typeface="Questrial"/>
      <p:regular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schemas.openxmlformats.org/officeDocument/2006/relationships/font" Target="fonts/Questrial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0a25c4f8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70a25c4f8f_0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a65df9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9" name="Google Shape;269;g70a65df98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a65df98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70a65df980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0a65df98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70a65df980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0a65df98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70a65df980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0bffd3954_7_2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0bffd3954_7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70bffd3954_7_2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0bffd3954_7_0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70bffd3954_7_0:notes"/>
          <p:cNvSpPr/>
          <p:nvPr>
            <p:ph idx="2" type="sldImg"/>
          </p:nvPr>
        </p:nvSpPr>
        <p:spPr>
          <a:xfrm>
            <a:off x="1163439" y="686496"/>
            <a:ext cx="4531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0bffd3954_7_196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70bffd3954_7_196:notes"/>
          <p:cNvSpPr/>
          <p:nvPr>
            <p:ph idx="2" type="sldImg"/>
          </p:nvPr>
        </p:nvSpPr>
        <p:spPr>
          <a:xfrm>
            <a:off x="1163439" y="686496"/>
            <a:ext cx="4531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0a65df98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70a65df980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0a65df98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70a65df980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a25c4f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70a25c4f8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0a65df98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Video of Lisa Rudacille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70a65df980_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0a65df98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70a65df980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0a65df98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70a65df980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0a65df98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70a65df980_0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0a65df98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70a65df980_0_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0a65df98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70a65df980_0_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0a65df98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0" name="Google Shape;370;g70a65df980_0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0a65df98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70a65df980_0_1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0a65df98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70a65df980_0_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0a65df98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70a65df980_0_1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0a25c4f8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70a25c4f8f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0bcb95aa4_0_2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0bcb95aa4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70bcb95aa4_0_2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0a65df98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70a65df980_0_1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0a65df98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70a65df980_0_1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70a65df98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70a65df980_0_1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0a65df98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70a65df980_0_1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0a65df98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70a65df980_0_1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0a65df980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70a65df980_0_1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70a65df980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70a65df980_0_1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70a65df980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70a65df980_0_1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0a65df980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70a65df980_0_2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0a25c4f8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70a25c4f8f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0a65df980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70a65df980_0_2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70a65df980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70a65df980_0_2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0a65df980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9" name="Google Shape;479;g70a65df980_0_2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0a65df980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70a65df980_0_2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70a65df980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70a65df980_0_2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0a65df980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>
              <a:solidFill>
                <a:srgbClr val="00212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70a65df980_0_2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70bffd3954_0_573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g70bffd3954_0_573:notes"/>
          <p:cNvSpPr/>
          <p:nvPr>
            <p:ph idx="2" type="sldImg"/>
          </p:nvPr>
        </p:nvSpPr>
        <p:spPr>
          <a:xfrm>
            <a:off x="1163439" y="686496"/>
            <a:ext cx="4531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0bffd3954_0_764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225" spcFirstLastPara="1" rIns="91225" wrap="square" tIns="4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Oregon school-based meeting document example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0" name="Google Shape;510;g70bffd3954_0_764:notes"/>
          <p:cNvSpPr/>
          <p:nvPr>
            <p:ph idx="2" type="sldImg"/>
          </p:nvPr>
        </p:nvSpPr>
        <p:spPr>
          <a:xfrm>
            <a:off x="1163439" y="686496"/>
            <a:ext cx="4531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0a65df980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70a65df980_0_2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0a65df980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70a65df980_0_2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a25c4f8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70a25c4f8f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0bffd3954_0_955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70bffd3954_0_955:notes"/>
          <p:cNvSpPr/>
          <p:nvPr>
            <p:ph idx="2" type="sldImg"/>
          </p:nvPr>
        </p:nvSpPr>
        <p:spPr>
          <a:xfrm>
            <a:off x="1163439" y="686496"/>
            <a:ext cx="4531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70bffd3954_0_1147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70bffd3954_0_1147:notes"/>
          <p:cNvSpPr/>
          <p:nvPr>
            <p:ph idx="2" type="sldImg"/>
          </p:nvPr>
        </p:nvSpPr>
        <p:spPr>
          <a:xfrm>
            <a:off x="1163439" y="686496"/>
            <a:ext cx="4531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70bffd3954_0_1339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70bffd3954_0_1339:notes"/>
          <p:cNvSpPr/>
          <p:nvPr>
            <p:ph idx="2" type="sldImg"/>
          </p:nvPr>
        </p:nvSpPr>
        <p:spPr>
          <a:xfrm>
            <a:off x="1163439" y="686496"/>
            <a:ext cx="4531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0bffd3954_0_1531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70bffd3954_0_1531:notes"/>
          <p:cNvSpPr/>
          <p:nvPr>
            <p:ph idx="2" type="sldImg"/>
          </p:nvPr>
        </p:nvSpPr>
        <p:spPr>
          <a:xfrm>
            <a:off x="1163439" y="686496"/>
            <a:ext cx="4531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0a65df980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70a65df980_0_3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0a65df980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70a65df980_0_3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0a65df980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70a65df980_0_3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70a65df980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70a65df980_0_3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70a65df980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70a65df980_0_3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70a65df980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70a65df980_0_3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0a25c4f8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6" name="Google Shape;226;g70a25c4f8f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70a65df980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g70a65df980_0_4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0bcb95aa4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70bcb95aa4_0_2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0a25c4f8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70a25c4f8f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0a25c4f8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70a25c4f8f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0a25c4f8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70a25c4f8f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corative Image of Smiling kids" id="16" name="Google Shape;16;p2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One Content">
  <p:cSld name="2_One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ecorative image of college students/professionals around a table" id="91" name="Google Shape;91;p11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12"/>
          <p:cNvSpPr txBox="1"/>
          <p:nvPr>
            <p:ph idx="2" type="body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ecorative image of smiling students shoulder-to-shoulder" id="100" name="Google Shape;100;p12" title="Decorative image"/>
          <p:cNvPicPr preferRelativeResize="0"/>
          <p:nvPr/>
        </p:nvPicPr>
        <p:blipFill rotWithShape="1">
          <a:blip r:embed="rId2">
            <a:alphaModFix/>
          </a:blip>
          <a:srcRect b="0" l="237" r="0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ecorative image of professionals working around a table" id="109" name="Google Shape;109;p13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Section Header">
  <p:cSld name="3_Section 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ecorative image of professionals around a table" id="118" name="Google Shape;118;p14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ection Header">
  <p:cSld name="1_Section 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ecorative image of smiling teenagers at a library" id="127" name="Google Shape;127;p15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Section Header">
  <p:cSld name="2_Section 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ecorative image of smiling professionals around a computer" id="136" name="Google Shape;136;p16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2" name="Google Shape;142;p17"/>
          <p:cNvSpPr txBox="1"/>
          <p:nvPr>
            <p:ph idx="3" type="body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17"/>
          <p:cNvSpPr txBox="1"/>
          <p:nvPr>
            <p:ph idx="4" type="body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4" name="Google Shape;14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_No_VTSS">
  <p:cSld name="1_Blank_No_VTSS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corative image of kids smiling" id="24" name="Google Shape;24;p3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8" name="Google Shape;16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9" name="Google Shape;16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7" name="Google Shape;1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Slide">
  <p:cSld name="4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corative image of teenage students sitting around a table" id="32" name="Google Shape;32;p4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Slide">
  <p:cSld name="3_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corative image of professionals around a computer" id="40" name="Google Shape;40;p5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corative image of smiling professionals" id="48" name="Google Shape;48;p6" title="Decorative imag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Slide">
  <p:cSld name="5_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" type="body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One Content">
  <p:cSld name="1_One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ecorative image of smiling kids" id="75" name="Google Shape;75;p9" title="Decorative image"/>
          <p:cNvPicPr preferRelativeResize="0"/>
          <p:nvPr/>
        </p:nvPicPr>
        <p:blipFill rotWithShape="1">
          <a:blip r:embed="rId2">
            <a:alphaModFix/>
          </a:blip>
          <a:srcRect b="0" l="237" r="0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One Content">
  <p:cSld name="3_One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ecorative image of professionals around a computer" id="83" name="Google Shape;83;p10" title="Decorative image"/>
          <p:cNvPicPr preferRelativeResize="0"/>
          <p:nvPr/>
        </p:nvPicPr>
        <p:blipFill rotWithShape="1">
          <a:blip r:embed="rId2">
            <a:alphaModFix/>
          </a:blip>
          <a:srcRect b="16056" l="0" r="0" t="5950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0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g"/><Relationship Id="rId4" Type="http://schemas.openxmlformats.org/officeDocument/2006/relationships/image" Target="../media/image12.jp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hyperlink" Target="https://ies.ed.gov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3959"/>
              <a:buFont typeface="Calibri"/>
              <a:buNone/>
            </a:pPr>
            <a:r>
              <a:rPr lang="en-US" sz="3200">
                <a:solidFill>
                  <a:srgbClr val="000000"/>
                </a:solidFill>
              </a:rPr>
              <a:t>I</a:t>
            </a:r>
            <a:r>
              <a:rPr lang="en-US" sz="3200"/>
              <a:t>ntegrating and Aligning Academic Data, Practices and Systems</a:t>
            </a:r>
            <a:endParaRPr sz="3200"/>
          </a:p>
        </p:txBody>
      </p:sp>
      <p:sp>
        <p:nvSpPr>
          <p:cNvPr id="200" name="Google Shape;200;p25"/>
          <p:cNvSpPr txBox="1"/>
          <p:nvPr>
            <p:ph idx="1" type="subTitle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9DAF"/>
              </a:buClr>
              <a:buSzPts val="296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Strand 2: December 2019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/>
              <a:t>Quality instruction…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/>
              <a:t>How is it defined?</a:t>
            </a:r>
            <a:endParaRPr/>
          </a:p>
        </p:txBody>
      </p:sp>
      <p:sp>
        <p:nvSpPr>
          <p:cNvPr id="263" name="Google Shape;263;p34"/>
          <p:cNvSpPr txBox="1"/>
          <p:nvPr>
            <p:ph idx="1" type="body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lang="en-US" sz="2800">
                <a:solidFill>
                  <a:srgbClr val="000000"/>
                </a:solidFill>
              </a:rPr>
              <a:t>What is taught?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4" name="Google Shape;264;p3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95300" rtl="0" algn="l"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•"/>
            </a:pPr>
            <a:r>
              <a:rPr lang="en-US" sz="2600"/>
              <a:t>Aligned to the standards.</a:t>
            </a:r>
            <a:endParaRPr sz="2600"/>
          </a:p>
          <a:p>
            <a:pPr indent="-355600" lvl="0" marL="495300" rtl="0" algn="l"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•"/>
            </a:pPr>
            <a:r>
              <a:rPr lang="en-US" sz="2600"/>
              <a:t>Standards unpacked?</a:t>
            </a:r>
            <a:endParaRPr sz="2600"/>
          </a:p>
          <a:p>
            <a:pPr indent="-355600" lvl="0" marL="495300" rtl="0" algn="l"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•"/>
            </a:pPr>
            <a:r>
              <a:rPr lang="en-US" sz="2600"/>
              <a:t>Pacing guides?</a:t>
            </a:r>
            <a:endParaRPr sz="2600"/>
          </a:p>
        </p:txBody>
      </p:sp>
      <p:sp>
        <p:nvSpPr>
          <p:cNvPr id="265" name="Google Shape;265;p34"/>
          <p:cNvSpPr txBox="1"/>
          <p:nvPr>
            <p:ph idx="3" type="body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0" lang="en-US" sz="2800">
                <a:solidFill>
                  <a:srgbClr val="000000"/>
                </a:solidFill>
              </a:rPr>
              <a:t>How it is taught?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6" name="Google Shape;266;p34"/>
          <p:cNvSpPr txBox="1"/>
          <p:nvPr>
            <p:ph idx="4" type="body"/>
          </p:nvPr>
        </p:nvSpPr>
        <p:spPr>
          <a:xfrm>
            <a:off x="4648200" y="2174875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95300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/>
              <a:t>High impact practices in the classroom?</a:t>
            </a:r>
            <a:endParaRPr/>
          </a:p>
          <a:p>
            <a:pPr indent="-342900" lvl="0" marL="495300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/>
              <a:t>Providing experiences in the 5Cs?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–"/>
            </a:pPr>
            <a:r>
              <a:rPr lang="en-US" sz="2400"/>
              <a:t>Critical thinking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–"/>
            </a:pPr>
            <a:r>
              <a:rPr lang="en-US" sz="2400"/>
              <a:t>Creative thinking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–"/>
            </a:pPr>
            <a:r>
              <a:rPr lang="en-US" sz="2400"/>
              <a:t>Communication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–"/>
            </a:pPr>
            <a:r>
              <a:rPr lang="en-US" sz="2400"/>
              <a:t>Collaboration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–"/>
            </a:pPr>
            <a:r>
              <a:rPr lang="en-US" sz="2400"/>
              <a:t>Citizenship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3200">
                <a:solidFill>
                  <a:schemeClr val="dk1"/>
                </a:solidFill>
              </a:rPr>
              <a:t>Quality Instruction: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3200">
                <a:solidFill>
                  <a:schemeClr val="dk1"/>
                </a:solidFill>
              </a:rPr>
              <a:t>What is the foundation for our division? 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descr="Book cover of Visible Learning for Teachers by John Hattie." id="272" name="Google Shape;272;p35" title="Book cover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62061">
            <a:off x="520152" y="1923971"/>
            <a:ext cx="2130722" cy="3010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hoto of the book cover for Classroom Instruction that Works by Robert Marzano." id="273" name="Google Shape;273;p35" title="Book cover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8476" y="1371600"/>
            <a:ext cx="2389250" cy="2992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hoto of the cover for High Leverage Practices in Special Education." id="274" name="Google Shape;274;p35" title="Book Cov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5575" y="4283600"/>
            <a:ext cx="2389250" cy="238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hoto of the book cover for Explicit Instruction by Anita Archer and Charles Hughes." id="275" name="Google Shape;275;p35" title="Book cov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24526">
            <a:off x="6011086" y="1775351"/>
            <a:ext cx="2321876" cy="2983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hoto of the booklet cover for A Resource for Equitable Classroom Practices." id="276" name="Google Shape;276;p35" title="Booklet Cover"/>
          <p:cNvPicPr preferRelativeResize="0"/>
          <p:nvPr/>
        </p:nvPicPr>
        <p:blipFill rotWithShape="1">
          <a:blip r:embed="rId7">
            <a:alphaModFix/>
          </a:blip>
          <a:srcRect b="5760" l="11793" r="13137" t="22229"/>
          <a:stretch/>
        </p:blipFill>
        <p:spPr>
          <a:xfrm>
            <a:off x="4487350" y="4283600"/>
            <a:ext cx="3239744" cy="2389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Secondary IES Resources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 photo of the booklet cover for Improving Mathematical Problem Solving in Grades 4 through 8.&#10;" id="282" name="Google Shape;282;p36" title="Booklet cover "/>
          <p:cNvPicPr preferRelativeResize="0"/>
          <p:nvPr/>
        </p:nvPicPr>
        <p:blipFill rotWithShape="1">
          <a:blip r:embed="rId3">
            <a:alphaModFix/>
          </a:blip>
          <a:srcRect b="4942" l="34473" r="35486" t="22266"/>
          <a:stretch/>
        </p:blipFill>
        <p:spPr>
          <a:xfrm>
            <a:off x="228600" y="2017713"/>
            <a:ext cx="2655374" cy="3429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hoto of the booklet cover for Teaching Secondary Students to Write Effectively. &#10;" id="283" name="Google Shape;283;p36" title="Booklet Cover"/>
          <p:cNvPicPr preferRelativeResize="0"/>
          <p:nvPr/>
        </p:nvPicPr>
        <p:blipFill rotWithShape="1">
          <a:blip r:embed="rId4">
            <a:alphaModFix/>
          </a:blip>
          <a:srcRect b="5633" l="34336" r="35469" t="21202"/>
          <a:stretch/>
        </p:blipFill>
        <p:spPr>
          <a:xfrm>
            <a:off x="3220350" y="1972175"/>
            <a:ext cx="2655374" cy="3429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hoto of the booklet cover for Teaching Strategies for Improving Algebra Knowledge in Middle and High School Students.&#10;&#10;" id="284" name="Google Shape;284;p36" title="Booket Cover"/>
          <p:cNvPicPr preferRelativeResize="0"/>
          <p:nvPr/>
        </p:nvPicPr>
        <p:blipFill rotWithShape="1">
          <a:blip r:embed="rId5">
            <a:alphaModFix/>
          </a:blip>
          <a:srcRect b="6078" l="34173" r="35643" t="22324"/>
          <a:stretch/>
        </p:blipFill>
        <p:spPr>
          <a:xfrm>
            <a:off x="6212100" y="2017725"/>
            <a:ext cx="2759924" cy="3489075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5" name="Google Shape;285;p36"/>
          <p:cNvSpPr txBox="1"/>
          <p:nvPr/>
        </p:nvSpPr>
        <p:spPr>
          <a:xfrm>
            <a:off x="107425" y="6001750"/>
            <a:ext cx="7225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latin typeface="Verdana"/>
                <a:ea typeface="Verdana"/>
                <a:cs typeface="Verdana"/>
                <a:sym typeface="Verdana"/>
              </a:rPr>
              <a:t>Source:</a:t>
            </a: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https://ies.ed.gov/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Activity: Let’s Talk Instruction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308700" y="1371600"/>
            <a:ext cx="8526600" cy="51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Review the descriptions of effective teaching strategies in the folder. Silently decide on the ones that you consider the most important for your division.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080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Write your top 7 ideas on Post</a:t>
            </a: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it notes.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080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Put your sticky notes on the chart paper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080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Silently move notes to group ideas.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080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Discuss and realign on chart paper in rows or columns.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080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Discuss as a team: Are these valued practices evident in your documents? Is there a common understanding of their importance?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Selection of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Evidence-based Practices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 photo of the Selection of Evidence-Based Practices tool." id="297" name="Google Shape;297;p38" title="Selection of Evidence-Based Practices tool"/>
          <p:cNvPicPr preferRelativeResize="0"/>
          <p:nvPr/>
        </p:nvPicPr>
        <p:blipFill rotWithShape="1">
          <a:blip r:embed="rId3">
            <a:alphaModFix/>
          </a:blip>
          <a:srcRect b="0" l="3286" r="7887" t="16492"/>
          <a:stretch/>
        </p:blipFill>
        <p:spPr>
          <a:xfrm>
            <a:off x="332713" y="1718825"/>
            <a:ext cx="8630976" cy="4361724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idx="1" type="body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36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Select an adopted practice/program or one being considered for adoption.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Read aloud questions from the selection of evidence-based practices tool. Discuss responses as a team. If data are not </a:t>
            </a:r>
            <a:r>
              <a:rPr lang="en-US" sz="3000"/>
              <a:t>known</a:t>
            </a:r>
            <a:r>
              <a:rPr lang="en-US" sz="3000"/>
              <a:t>, could it be obtained?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How could this process be helpful to your team and division?</a:t>
            </a:r>
            <a:endParaRPr sz="3000"/>
          </a:p>
        </p:txBody>
      </p:sp>
      <p:sp>
        <p:nvSpPr>
          <p:cNvPr id="304" name="Google Shape;304;p39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Team Exercise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Document, Document, Document!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Benjamin Franklin, George Washington and Thomas Jefferson. " id="310" name="Google Shape;310;p40" title="Presidents photo"/>
          <p:cNvPicPr preferRelativeResize="0"/>
          <p:nvPr/>
        </p:nvPicPr>
        <p:blipFill rotWithShape="1">
          <a:blip r:embed="rId3">
            <a:alphaModFix/>
          </a:blip>
          <a:srcRect b="0" l="2334" r="0" t="22732"/>
          <a:stretch/>
        </p:blipFill>
        <p:spPr>
          <a:xfrm>
            <a:off x="2368547" y="1540976"/>
            <a:ext cx="4580239" cy="4644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>
            <p:ph idx="1" type="body"/>
          </p:nvPr>
        </p:nvSpPr>
        <p:spPr>
          <a:xfrm>
            <a:off x="228600" y="16002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Independently or as a jigsaw: </a:t>
            </a:r>
            <a:r>
              <a:rPr lang="en-US" sz="3000"/>
              <a:t>Read the documents in the </a:t>
            </a:r>
            <a:r>
              <a:rPr i="1" lang="en-US" sz="3000"/>
              <a:t>Sample Expectations for Tier 1 Instruction</a:t>
            </a:r>
            <a:r>
              <a:rPr lang="en-US" sz="3000"/>
              <a:t> folder.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As a team, discuss any thoughts/next steps related to:</a:t>
            </a:r>
            <a:endParaRPr sz="3000"/>
          </a:p>
          <a:p>
            <a:pPr indent="-3048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Content</a:t>
            </a:r>
            <a:endParaRPr sz="3000"/>
          </a:p>
          <a:p>
            <a:pPr indent="-3048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Format</a:t>
            </a:r>
            <a:endParaRPr sz="3000"/>
          </a:p>
          <a:p>
            <a:pPr indent="-3048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Other</a:t>
            </a:r>
            <a:endParaRPr sz="3000"/>
          </a:p>
          <a:p>
            <a:pPr indent="0" lvl="1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What ideas were generated for writing or revising a document for your division?</a:t>
            </a:r>
            <a:endParaRPr sz="3000"/>
          </a:p>
          <a:p>
            <a: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: </a:t>
            </a:r>
            <a:endParaRPr/>
          </a:p>
        </p:txBody>
      </p:sp>
      <p:sp>
        <p:nvSpPr>
          <p:cNvPr id="316" name="Google Shape;316;p41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Team review of sample documents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/>
              <a:t>Partnership Buy-In</a:t>
            </a:r>
            <a:endParaRPr/>
          </a:p>
        </p:txBody>
      </p:sp>
      <p:sp>
        <p:nvSpPr>
          <p:cNvPr id="322" name="Google Shape;322;p42"/>
          <p:cNvSpPr txBox="1"/>
          <p:nvPr>
            <p:ph idx="1" type="body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1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lang="en-US" sz="3200">
                <a:solidFill>
                  <a:srgbClr val="000000"/>
                </a:solidFill>
              </a:rPr>
              <a:t>Internal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323" name="Google Shape;323;p42"/>
          <p:cNvSpPr txBox="1"/>
          <p:nvPr>
            <p:ph idx="3" type="body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0" lang="en-US" sz="3200">
                <a:solidFill>
                  <a:srgbClr val="000000"/>
                </a:solidFill>
              </a:rPr>
              <a:t>External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4" name="Google Shape;324;p42"/>
          <p:cNvSpPr txBox="1"/>
          <p:nvPr/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Instructional leaders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Building Administrators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Teachers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Paraprofessionals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Others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4648200" y="2174875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Families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Community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Others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000"/>
              <a:t>Develop a Shared Understanding</a:t>
            </a:r>
            <a:endParaRPr sz="4000"/>
          </a:p>
        </p:txBody>
      </p:sp>
      <p:sp>
        <p:nvSpPr>
          <p:cNvPr id="331" name="Google Shape;331;p43"/>
          <p:cNvSpPr txBox="1"/>
          <p:nvPr/>
        </p:nvSpPr>
        <p:spPr>
          <a:xfrm>
            <a:off x="355275" y="1713850"/>
            <a:ext cx="8229600" cy="3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Learning walks</a:t>
            </a:r>
            <a:endParaRPr sz="3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Instructional rounds</a:t>
            </a:r>
            <a:endParaRPr sz="3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Tandem walkthroughs</a:t>
            </a:r>
            <a:endParaRPr sz="3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Video reviews</a:t>
            </a:r>
            <a:endParaRPr sz="3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Other ways…</a:t>
            </a:r>
            <a:endParaRPr sz="3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Previous learning intentions</a:t>
            </a:r>
            <a:endParaRPr/>
          </a:p>
        </p:txBody>
      </p:sp>
      <p:sp>
        <p:nvSpPr>
          <p:cNvPr id="206" name="Google Shape;206;p26"/>
          <p:cNvSpPr txBox="1"/>
          <p:nvPr/>
        </p:nvSpPr>
        <p:spPr>
          <a:xfrm>
            <a:off x="0" y="1483057"/>
            <a:ext cx="9144000" cy="5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38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Verdana"/>
                <a:ea typeface="Verdana"/>
                <a:cs typeface="Verdana"/>
                <a:sym typeface="Verdana"/>
              </a:rPr>
              <a:t>Review the responsibilities of the Division Leadership Team necessary to support the alignment of supports within a VTSS structure. (Matrix 1.B, 1.C)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0" marL="438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Verdana"/>
                <a:ea typeface="Verdana"/>
                <a:cs typeface="Verdana"/>
                <a:sym typeface="Verdana"/>
              </a:rPr>
              <a:t>Understand the process of developing a division assessment map and begin a division assessment map. (Matrix 5.A)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0" marL="438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Verdana"/>
                <a:ea typeface="Verdana"/>
                <a:cs typeface="Verdana"/>
                <a:sym typeface="Verdana"/>
              </a:rPr>
              <a:t>Evaluate existing data dashboards and design components that integrate additional data. (Matrix 5.A)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0" marL="438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Verdana"/>
                <a:ea typeface="Verdana"/>
                <a:cs typeface="Verdana"/>
                <a:sym typeface="Verdana"/>
              </a:rPr>
              <a:t>Review the purposes of universal screening within a VTSS framework and investigate the components of a good screener. (Matrix 5.B)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0" marL="438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Verdana"/>
                <a:ea typeface="Verdana"/>
                <a:cs typeface="Verdana"/>
                <a:sym typeface="Verdana"/>
              </a:rPr>
              <a:t>Understand the elements of the screening process to include communication with families; begin development/enhancement of screening process. (Matrix 5.C)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0" marL="438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Verdana"/>
                <a:ea typeface="Verdana"/>
                <a:cs typeface="Verdana"/>
                <a:sym typeface="Verdana"/>
              </a:rPr>
              <a:t>Identify uses of screening data at the division and school level and identify challenges to discussing and utilizing screening data. (Matrix 5.C)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0" marL="952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/>
          <p:nvPr>
            <p:ph type="ctrTitle"/>
          </p:nvPr>
        </p:nvSpPr>
        <p:spPr>
          <a:xfrm>
            <a:off x="951754" y="4278629"/>
            <a:ext cx="7240500" cy="1470000"/>
          </a:xfrm>
          <a:prstGeom prst="rect">
            <a:avLst/>
          </a:prstGeom>
          <a:solidFill>
            <a:schemeClr val="lt1">
              <a:alpha val="67840"/>
            </a:scheme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000">
                <a:solidFill>
                  <a:schemeClr val="dk1"/>
                </a:solidFill>
              </a:rPr>
              <a:t>The Warren County Journey to Defining a Vision of Quality Instruction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Action Plan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the Action Plan document for 3.A Quality Core Instruction. " id="342" name="Google Shape;342;p45" title="Action Plan"/>
          <p:cNvPicPr preferRelativeResize="0"/>
          <p:nvPr/>
        </p:nvPicPr>
        <p:blipFill rotWithShape="1">
          <a:blip r:embed="rId3">
            <a:alphaModFix/>
          </a:blip>
          <a:srcRect b="-6" l="14678" r="17146" t="32634"/>
          <a:stretch/>
        </p:blipFill>
        <p:spPr>
          <a:xfrm>
            <a:off x="335775" y="1571175"/>
            <a:ext cx="8579624" cy="455721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4000"/>
              <a:t>Action Planning</a:t>
            </a:r>
            <a:endParaRPr sz="4000"/>
          </a:p>
        </p:txBody>
      </p:sp>
      <p:sp>
        <p:nvSpPr>
          <p:cNvPr id="348" name="Google Shape;348;p46"/>
          <p:cNvSpPr txBox="1"/>
          <p:nvPr/>
        </p:nvSpPr>
        <p:spPr>
          <a:xfrm>
            <a:off x="0" y="1461000"/>
            <a:ext cx="9144000" cy="3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-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Which instructional practices will you identify/have you identified for your division?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-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Do you have a document that describes your instructional practices? How are they documented and reviewed? Is the language clear?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-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What is your plan for communicating with key stakeholders?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-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Do you have a plan for aligning professional development (e.g., professional learning sessions, coaching) and monitoring implementation? What are your next steps?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Continuum of Supports that is Culturally Responsive</a:t>
            </a:r>
            <a:endParaRPr b="1" sz="4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Google Shape;354;p47"/>
          <p:cNvSpPr txBox="1"/>
          <p:nvPr/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Evidence Based Practices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000"/>
              <a:t>Academic Alignment</a:t>
            </a:r>
            <a:endParaRPr sz="4000"/>
          </a:p>
        </p:txBody>
      </p:sp>
      <p:sp>
        <p:nvSpPr>
          <p:cNvPr id="360" name="Google Shape;360;p48"/>
          <p:cNvSpPr txBox="1"/>
          <p:nvPr/>
        </p:nvSpPr>
        <p:spPr>
          <a:xfrm>
            <a:off x="-333475" y="1514925"/>
            <a:ext cx="9020400" cy="3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Develop a written description of quality Tier 1 academic instruction and create a system for communicating instructional expectations to stakeholders. (Matrix 3A)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Examine existing evidence-based Tier 1 practices to create an inventory of division priorities related to academic instruction. (Matrix 3C)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3000">
                <a:solidFill>
                  <a:schemeClr val="dk1"/>
                </a:solidFill>
              </a:rPr>
              <a:t>Evidence-Based Practices: 3.C Continuum of Supports that is Culturally Responsive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descr="Photo of the implementation matrix feature 3.C Continuum of Supports that is Culturally Responsive. " id="366" name="Google Shape;366;p49" title="Implementation Matrix"/>
          <p:cNvPicPr preferRelativeResize="0"/>
          <p:nvPr/>
        </p:nvPicPr>
        <p:blipFill rotWithShape="1">
          <a:blip r:embed="rId3">
            <a:alphaModFix/>
          </a:blip>
          <a:srcRect b="14365" l="12681" r="15915" t="13338"/>
          <a:stretch/>
        </p:blipFill>
        <p:spPr>
          <a:xfrm>
            <a:off x="98150" y="1450375"/>
            <a:ext cx="8961124" cy="487682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9"/>
          <p:cNvSpPr/>
          <p:nvPr/>
        </p:nvSpPr>
        <p:spPr>
          <a:xfrm>
            <a:off x="228600" y="3839275"/>
            <a:ext cx="8686800" cy="24879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Why Initiative Mapping (IM)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3" name="Google Shape;373;p50"/>
          <p:cNvSpPr txBox="1"/>
          <p:nvPr/>
        </p:nvSpPr>
        <p:spPr>
          <a:xfrm>
            <a:off x="478875" y="1658925"/>
            <a:ext cx="8311800" cy="5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●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IM helps to determine what we are doing.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●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IM helps us determine the data and other systems needed for high fidelity implementation of our current practices.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●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M helps us determine if we have practices to address gaps between our expected outcomes and actual outcomes.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●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IM helps us determine if we need to make changes in what we are practicing.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Initiative Map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the VTSS initiative map. " id="379" name="Google Shape;379;p51" title="Initiative ma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7800"/>
            <a:ext cx="8991600" cy="33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152522"/>
            <a:ext cx="200025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Initiative Map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(Academic Example)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an initiative map with Tier 1 academics example. " id="386" name="Google Shape;386;p52" title="Initiative map: academic example"/>
          <p:cNvPicPr preferRelativeResize="0"/>
          <p:nvPr/>
        </p:nvPicPr>
        <p:blipFill rotWithShape="1">
          <a:blip r:embed="rId3">
            <a:alphaModFix/>
          </a:blip>
          <a:srcRect b="11304" l="4613" r="4386" t="19639"/>
          <a:stretch/>
        </p:blipFill>
        <p:spPr>
          <a:xfrm>
            <a:off x="550525" y="1546050"/>
            <a:ext cx="8075226" cy="4610874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Equitable Classroom Practices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the Equitable Classroom Practices checklist." id="392" name="Google Shape;392;p53" title="Equitable Classroom Practices checklist"/>
          <p:cNvPicPr preferRelativeResize="0"/>
          <p:nvPr/>
        </p:nvPicPr>
        <p:blipFill rotWithShape="1">
          <a:blip r:embed="rId3">
            <a:alphaModFix/>
          </a:blip>
          <a:srcRect b="1302" l="2379" r="7130" t="18780"/>
          <a:stretch/>
        </p:blipFill>
        <p:spPr>
          <a:xfrm>
            <a:off x="572613" y="1708525"/>
            <a:ext cx="7998776" cy="379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Block Party</a:t>
            </a:r>
            <a:endParaRPr sz="4000"/>
          </a:p>
        </p:txBody>
      </p:sp>
      <p:sp>
        <p:nvSpPr>
          <p:cNvPr id="212" name="Google Shape;212;p27"/>
          <p:cNvSpPr txBox="1"/>
          <p:nvPr/>
        </p:nvSpPr>
        <p:spPr>
          <a:xfrm>
            <a:off x="156600" y="1525100"/>
            <a:ext cx="88308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-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Review the previous learning intentions.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-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Think about a discussion or an action(s) that your team conducted after the October session.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-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Select the colored card that matches one of the learning intentions. Write your team’s action(s) on the card.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4"/>
          <p:cNvSpPr txBox="1"/>
          <p:nvPr>
            <p:ph idx="1" type="body"/>
          </p:nvPr>
        </p:nvSpPr>
        <p:spPr>
          <a:xfrm>
            <a:off x="457201" y="1470501"/>
            <a:ext cx="82296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Where are</a:t>
            </a:r>
            <a:r>
              <a:rPr lang="en-US" sz="3000"/>
              <a:t> these practices reflected in your instructional guidance, walkthrough documents, etc.?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data do you have to support their implementation?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How has your division provided professional learning related to these practices?</a:t>
            </a:r>
            <a:endParaRPr sz="3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4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Equitable Classroom Practices: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Discussion Questions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Cultural Responsiveness Resources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PBIS Cultural Responsiveness Field Guide booklet cover." id="405" name="Google Shape;405;p55" title="Booklet cover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50" y="1666000"/>
            <a:ext cx="4270224" cy="229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 of PBIS A 5-Point Intervention Approach for Enhancing Equity in School Discipline booklet cover. " id="406" name="Google Shape;406;p55" title="Booklet cov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66000"/>
            <a:ext cx="4456737" cy="229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 of Edutopia article School Leaders: Having Conversations about Equity. " id="407" name="Google Shape;407;p55" title="Article pho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6887" y="4036492"/>
            <a:ext cx="4270226" cy="2650834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A-TFI connection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Academic Tiered Fidelity Inventory feature 1.4a Evidence-based Practices. " id="413" name="Google Shape;413;p56" title="Academic Tiered Fidelity Inventory"/>
          <p:cNvPicPr preferRelativeResize="0"/>
          <p:nvPr/>
        </p:nvPicPr>
        <p:blipFill rotWithShape="1">
          <a:blip r:embed="rId3">
            <a:alphaModFix/>
          </a:blip>
          <a:srcRect b="9014" l="6978" r="10628" t="21211"/>
          <a:stretch/>
        </p:blipFill>
        <p:spPr>
          <a:xfrm>
            <a:off x="591250" y="1617163"/>
            <a:ext cx="7961500" cy="362366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Action Plan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the Action Plan document for 3.C Continuum of Supports that is Culturally Responsive." id="419" name="Google Shape;419;p57" title="Action Plan"/>
          <p:cNvPicPr preferRelativeResize="0"/>
          <p:nvPr/>
        </p:nvPicPr>
        <p:blipFill rotWithShape="1">
          <a:blip r:embed="rId3">
            <a:alphaModFix/>
          </a:blip>
          <a:srcRect b="0" l="14677" r="16541" t="34041"/>
          <a:stretch/>
        </p:blipFill>
        <p:spPr>
          <a:xfrm>
            <a:off x="228600" y="1571175"/>
            <a:ext cx="8686800" cy="447753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000"/>
              <a:t>Action Planning</a:t>
            </a:r>
            <a:endParaRPr sz="4000"/>
          </a:p>
        </p:txBody>
      </p:sp>
      <p:sp>
        <p:nvSpPr>
          <p:cNvPr id="425" name="Google Shape;425;p58"/>
          <p:cNvSpPr txBox="1"/>
          <p:nvPr/>
        </p:nvSpPr>
        <p:spPr>
          <a:xfrm>
            <a:off x="141750" y="1399825"/>
            <a:ext cx="8860500" cy="3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 your action planner for this section, add next steps for initiative mapping.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reas to conside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 your initiat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ive </a:t>
            </a: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map complete or do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you </a:t>
            </a: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need to develop a plan to complete it?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is your plan to review/update your map?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are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you </a:t>
            </a: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communicating your initiatives to your various stakeholder groups?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do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you </a:t>
            </a: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use your map to assist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you </a:t>
            </a: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 making decisions around instruction?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000"/>
              <a:t>Action Planning</a:t>
            </a:r>
            <a:endParaRPr sz="4000"/>
          </a:p>
        </p:txBody>
      </p:sp>
      <p:sp>
        <p:nvSpPr>
          <p:cNvPr id="431" name="Google Shape;431;p59"/>
          <p:cNvSpPr txBox="1"/>
          <p:nvPr/>
        </p:nvSpPr>
        <p:spPr>
          <a:xfrm>
            <a:off x="141750" y="1399825"/>
            <a:ext cx="9002100" cy="3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Add any additional next steps around 3c. Some areas to consider are: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937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❏"/>
            </a:pP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are your next steps around evaluating or selecting evidenced based practices?  Do </a:t>
            </a: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you </a:t>
            </a: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have a process for selection?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❏"/>
            </a:pPr>
            <a:r>
              <a:rPr lang="en-US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are your next steps </a:t>
            </a: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related to having a continuum of supports that is culturally responsive?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0"/>
          <p:cNvSpPr txBox="1"/>
          <p:nvPr/>
        </p:nvSpPr>
        <p:spPr>
          <a:xfrm>
            <a:off x="722325" y="4406900"/>
            <a:ext cx="8164200" cy="1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Meeting Structures for Data Informed Decision Making (Tier 1)</a:t>
            </a:r>
            <a:br>
              <a:rPr b="1"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p60"/>
          <p:cNvSpPr txBox="1"/>
          <p:nvPr/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Evidence Based Practices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600">
                <a:solidFill>
                  <a:schemeClr val="dk1"/>
                </a:solidFill>
              </a:rPr>
              <a:t>Academic Alignment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228600" y="1533475"/>
            <a:ext cx="8915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Develop a written description of quality Tier 1 academic instruction and create a system for communicating instructional expectations to stakeholders. (Matrix 3A) 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Examine existing evidence-based Tier 1 practices to create an inventory of division priorities related to academic instruction. (Matrix 3C)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Develop a plan for implementing Tier 1 data meeting structures at the school and division level and determine how to measure the fidelity and effectiveness of the meeting structures. (Matrix 2C)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Where are you with data meeting structures?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9" name="Google Shape;449;p62"/>
          <p:cNvSpPr txBox="1"/>
          <p:nvPr/>
        </p:nvSpPr>
        <p:spPr>
          <a:xfrm>
            <a:off x="228600" y="1600050"/>
            <a:ext cx="8686800" cy="5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Each table has a list of questions related to data meeting structures.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As a division, select one of the questions to discuss. If time permits, select a second question for discussion.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3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2800">
                <a:solidFill>
                  <a:schemeClr val="dk1"/>
                </a:solidFill>
              </a:rPr>
              <a:t>Data Informed Decision Making: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2800">
                <a:solidFill>
                  <a:schemeClr val="dk1"/>
                </a:solidFill>
              </a:rPr>
              <a:t>2.C Meeting Structures for Data Informed Decision Making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descr="Photo of VTSS Implementation Matrix feature 2.C Meeting Structures for Data Informed Decision Making. " id="455" name="Google Shape;455;p63" title="Implementation matrix"/>
          <p:cNvPicPr preferRelativeResize="0"/>
          <p:nvPr/>
        </p:nvPicPr>
        <p:blipFill rotWithShape="1">
          <a:blip r:embed="rId3">
            <a:alphaModFix/>
          </a:blip>
          <a:srcRect b="31460" l="13160" r="16082" t="22213"/>
          <a:stretch/>
        </p:blipFill>
        <p:spPr>
          <a:xfrm>
            <a:off x="295525" y="1906700"/>
            <a:ext cx="8619876" cy="303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/>
        </p:nvSpPr>
        <p:spPr>
          <a:xfrm>
            <a:off x="394575" y="2957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Revisiting your </a:t>
            </a:r>
            <a:r>
              <a:rPr i="1" lang="en-US" sz="3600">
                <a:latin typeface="Verdana"/>
                <a:ea typeface="Verdana"/>
                <a:cs typeface="Verdana"/>
                <a:sym typeface="Verdana"/>
              </a:rPr>
              <a:t>need to know </a:t>
            </a: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questions.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4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Data Informed Decision Making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1" name="Google Shape;461;p64"/>
          <p:cNvSpPr txBox="1"/>
          <p:nvPr/>
        </p:nvSpPr>
        <p:spPr>
          <a:xfrm>
            <a:off x="340500" y="1721800"/>
            <a:ext cx="8463000" cy="3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latin typeface="Verdana"/>
                <a:ea typeface="Verdana"/>
                <a:cs typeface="Verdana"/>
                <a:sym typeface="Verdana"/>
              </a:rPr>
              <a:t>Analyzing and evaluating student data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 to inform educational decisions around instruction, intervention, allocation of resources, development of policy, movement within a multi-level system, and disability identification.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5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Improving Decision Making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65"/>
          <p:cNvSpPr/>
          <p:nvPr/>
        </p:nvSpPr>
        <p:spPr>
          <a:xfrm>
            <a:off x="381000" y="3924300"/>
            <a:ext cx="1791890" cy="1791890"/>
          </a:xfrm>
          <a:custGeom>
            <a:rect b="b" l="l" r="r" t="t"/>
            <a:pathLst>
              <a:path extrusionOk="0" h="2389187" w="2389187">
                <a:moveTo>
                  <a:pt x="0" y="1194594"/>
                </a:moveTo>
                <a:cubicBezTo>
                  <a:pt x="0" y="534838"/>
                  <a:pt x="534838" y="0"/>
                  <a:pt x="1194594" y="0"/>
                </a:cubicBezTo>
                <a:cubicBezTo>
                  <a:pt x="1854350" y="0"/>
                  <a:pt x="2389188" y="534838"/>
                  <a:pt x="2389188" y="1194594"/>
                </a:cubicBezTo>
                <a:cubicBezTo>
                  <a:pt x="2389188" y="1854350"/>
                  <a:pt x="1854350" y="2389188"/>
                  <a:pt x="1194594" y="2389188"/>
                </a:cubicBezTo>
                <a:cubicBezTo>
                  <a:pt x="534838" y="2389188"/>
                  <a:pt x="0" y="1854350"/>
                  <a:pt x="0" y="1194594"/>
                </a:cubicBezTo>
                <a:close/>
              </a:path>
            </a:pathLst>
          </a:custGeom>
          <a:solidFill>
            <a:srgbClr val="28AAE0">
              <a:alpha val="498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2875" lIns="361025" spcFirstLastPara="1" rIns="361025" wrap="square" tIns="29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latin typeface="Verdana"/>
                <a:ea typeface="Verdana"/>
                <a:cs typeface="Verdana"/>
                <a:sym typeface="Verdana"/>
              </a:rPr>
              <a:t>Problem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8" name="Google Shape;468;p65"/>
          <p:cNvSpPr/>
          <p:nvPr/>
        </p:nvSpPr>
        <p:spPr>
          <a:xfrm>
            <a:off x="2590800" y="3924300"/>
            <a:ext cx="1791890" cy="1791890"/>
          </a:xfrm>
          <a:custGeom>
            <a:rect b="b" l="l" r="r" t="t"/>
            <a:pathLst>
              <a:path extrusionOk="0" h="2389187" w="2389187">
                <a:moveTo>
                  <a:pt x="0" y="1194594"/>
                </a:moveTo>
                <a:cubicBezTo>
                  <a:pt x="0" y="534838"/>
                  <a:pt x="534838" y="0"/>
                  <a:pt x="1194594" y="0"/>
                </a:cubicBezTo>
                <a:cubicBezTo>
                  <a:pt x="1854350" y="0"/>
                  <a:pt x="2389188" y="534838"/>
                  <a:pt x="2389188" y="1194594"/>
                </a:cubicBezTo>
                <a:cubicBezTo>
                  <a:pt x="2389188" y="1854350"/>
                  <a:pt x="1854350" y="2389188"/>
                  <a:pt x="1194594" y="2389188"/>
                </a:cubicBezTo>
                <a:cubicBezTo>
                  <a:pt x="534838" y="2389188"/>
                  <a:pt x="0" y="1854350"/>
                  <a:pt x="0" y="1194594"/>
                </a:cubicBezTo>
                <a:close/>
              </a:path>
            </a:pathLst>
          </a:custGeom>
          <a:solidFill>
            <a:srgbClr val="27DB96">
              <a:alpha val="498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2875" lIns="361025" spcFirstLastPara="1" rIns="361025" wrap="square" tIns="29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latin typeface="Verdana"/>
                <a:ea typeface="Verdana"/>
                <a:cs typeface="Verdana"/>
                <a:sym typeface="Verdana"/>
              </a:rPr>
              <a:t>Problem Solving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9" name="Google Shape;469;p65"/>
          <p:cNvSpPr/>
          <p:nvPr/>
        </p:nvSpPr>
        <p:spPr>
          <a:xfrm>
            <a:off x="4800600" y="3924300"/>
            <a:ext cx="1791890" cy="1791890"/>
          </a:xfrm>
          <a:custGeom>
            <a:rect b="b" l="l" r="r" t="t"/>
            <a:pathLst>
              <a:path extrusionOk="0" h="2389187" w="2389187">
                <a:moveTo>
                  <a:pt x="0" y="1194594"/>
                </a:moveTo>
                <a:cubicBezTo>
                  <a:pt x="0" y="534838"/>
                  <a:pt x="534838" y="0"/>
                  <a:pt x="1194594" y="0"/>
                </a:cubicBezTo>
                <a:cubicBezTo>
                  <a:pt x="1854350" y="0"/>
                  <a:pt x="2389188" y="534838"/>
                  <a:pt x="2389188" y="1194594"/>
                </a:cubicBezTo>
                <a:cubicBezTo>
                  <a:pt x="2389188" y="1854350"/>
                  <a:pt x="1854350" y="2389188"/>
                  <a:pt x="1194594" y="2389188"/>
                </a:cubicBezTo>
                <a:cubicBezTo>
                  <a:pt x="534838" y="2389188"/>
                  <a:pt x="0" y="1854350"/>
                  <a:pt x="0" y="1194594"/>
                </a:cubicBezTo>
                <a:close/>
              </a:path>
            </a:pathLst>
          </a:custGeom>
          <a:solidFill>
            <a:srgbClr val="34D328">
              <a:alpha val="498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2875" lIns="361025" spcFirstLastPara="1" rIns="361025" wrap="square" tIns="29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latin typeface="Verdana"/>
                <a:ea typeface="Verdana"/>
                <a:cs typeface="Verdana"/>
                <a:sym typeface="Verdana"/>
              </a:rPr>
              <a:t>Solution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0" name="Google Shape;470;p65"/>
          <p:cNvSpPr/>
          <p:nvPr/>
        </p:nvSpPr>
        <p:spPr>
          <a:xfrm>
            <a:off x="7010400" y="3924300"/>
            <a:ext cx="1791890" cy="1791890"/>
          </a:xfrm>
          <a:custGeom>
            <a:rect b="b" l="l" r="r" t="t"/>
            <a:pathLst>
              <a:path extrusionOk="0" h="2389187" w="2389187">
                <a:moveTo>
                  <a:pt x="0" y="1194594"/>
                </a:moveTo>
                <a:cubicBezTo>
                  <a:pt x="0" y="534838"/>
                  <a:pt x="534838" y="0"/>
                  <a:pt x="1194594" y="0"/>
                </a:cubicBezTo>
                <a:cubicBezTo>
                  <a:pt x="1854350" y="0"/>
                  <a:pt x="2389188" y="534838"/>
                  <a:pt x="2389188" y="1194594"/>
                </a:cubicBezTo>
                <a:cubicBezTo>
                  <a:pt x="2389188" y="1854350"/>
                  <a:pt x="1854350" y="2389188"/>
                  <a:pt x="1194594" y="2389188"/>
                </a:cubicBezTo>
                <a:cubicBezTo>
                  <a:pt x="534838" y="2389188"/>
                  <a:pt x="0" y="1854350"/>
                  <a:pt x="0" y="1194594"/>
                </a:cubicBezTo>
                <a:close/>
              </a:path>
            </a:pathLst>
          </a:custGeom>
          <a:solidFill>
            <a:srgbClr val="A0C92A">
              <a:alpha val="498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2875" lIns="361025" spcFirstLastPara="1" rIns="361025" wrap="square" tIns="29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latin typeface="Verdana"/>
                <a:ea typeface="Verdana"/>
                <a:cs typeface="Verdana"/>
                <a:sym typeface="Verdana"/>
              </a:rPr>
              <a:t>Action Planning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1" name="Google Shape;471;p65"/>
          <p:cNvSpPr/>
          <p:nvPr/>
        </p:nvSpPr>
        <p:spPr>
          <a:xfrm>
            <a:off x="1447800" y="1981200"/>
            <a:ext cx="1791890" cy="1791890"/>
          </a:xfrm>
          <a:custGeom>
            <a:rect b="b" l="l" r="r" t="t"/>
            <a:pathLst>
              <a:path extrusionOk="0" h="2389187" w="2389187">
                <a:moveTo>
                  <a:pt x="0" y="1194594"/>
                </a:moveTo>
                <a:cubicBezTo>
                  <a:pt x="0" y="534838"/>
                  <a:pt x="534838" y="0"/>
                  <a:pt x="1194594" y="0"/>
                </a:cubicBezTo>
                <a:cubicBezTo>
                  <a:pt x="1854350" y="0"/>
                  <a:pt x="2389188" y="534838"/>
                  <a:pt x="2389188" y="1194594"/>
                </a:cubicBezTo>
                <a:cubicBezTo>
                  <a:pt x="2389188" y="1854350"/>
                  <a:pt x="1854350" y="2389188"/>
                  <a:pt x="1194594" y="2389188"/>
                </a:cubicBezTo>
                <a:cubicBezTo>
                  <a:pt x="534838" y="2389188"/>
                  <a:pt x="0" y="1854350"/>
                  <a:pt x="0" y="1194594"/>
                </a:cubicBezTo>
                <a:close/>
              </a:path>
            </a:pathLst>
          </a:custGeom>
          <a:solidFill>
            <a:srgbClr val="38B54A">
              <a:alpha val="498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2875" lIns="361025" spcFirstLastPara="1" rIns="361025" wrap="square" tIns="29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latin typeface="Verdana"/>
                <a:ea typeface="Verdana"/>
                <a:cs typeface="Verdana"/>
                <a:sym typeface="Verdana"/>
              </a:rPr>
              <a:t>Problem	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65"/>
          <p:cNvSpPr/>
          <p:nvPr/>
        </p:nvSpPr>
        <p:spPr>
          <a:xfrm>
            <a:off x="5943600" y="1981200"/>
            <a:ext cx="1791890" cy="1791890"/>
          </a:xfrm>
          <a:custGeom>
            <a:rect b="b" l="l" r="r" t="t"/>
            <a:pathLst>
              <a:path extrusionOk="0" h="2389187" w="2389187">
                <a:moveTo>
                  <a:pt x="0" y="1194594"/>
                </a:moveTo>
                <a:cubicBezTo>
                  <a:pt x="0" y="534838"/>
                  <a:pt x="534838" y="0"/>
                  <a:pt x="1194594" y="0"/>
                </a:cubicBezTo>
                <a:cubicBezTo>
                  <a:pt x="1854350" y="0"/>
                  <a:pt x="2389188" y="534838"/>
                  <a:pt x="2389188" y="1194594"/>
                </a:cubicBezTo>
                <a:cubicBezTo>
                  <a:pt x="2389188" y="1854350"/>
                  <a:pt x="1854350" y="2389188"/>
                  <a:pt x="1194594" y="2389188"/>
                </a:cubicBezTo>
                <a:cubicBezTo>
                  <a:pt x="534838" y="2389188"/>
                  <a:pt x="0" y="1854350"/>
                  <a:pt x="0" y="1194594"/>
                </a:cubicBezTo>
                <a:close/>
              </a:path>
            </a:pathLst>
          </a:custGeom>
          <a:solidFill>
            <a:srgbClr val="28AAE0">
              <a:alpha val="498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92875" lIns="361025" spcFirstLastPara="1" rIns="361025" wrap="square" tIns="29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latin typeface="Verdana"/>
                <a:ea typeface="Verdana"/>
                <a:cs typeface="Verdana"/>
                <a:sym typeface="Verdana"/>
              </a:rPr>
              <a:t>Solution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3" name="Google Shape;473;p65"/>
          <p:cNvSpPr/>
          <p:nvPr/>
        </p:nvSpPr>
        <p:spPr>
          <a:xfrm>
            <a:off x="6553200" y="4800600"/>
            <a:ext cx="4857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AABE1"/>
          </a:solidFill>
          <a:ln cap="flat" cmpd="sng" w="25400">
            <a:solidFill>
              <a:srgbClr val="2AAB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4" name="Google Shape;474;p65"/>
          <p:cNvSpPr/>
          <p:nvPr/>
        </p:nvSpPr>
        <p:spPr>
          <a:xfrm>
            <a:off x="4343400" y="4800600"/>
            <a:ext cx="4857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AABE1"/>
          </a:solidFill>
          <a:ln cap="flat" cmpd="sng" w="25400">
            <a:solidFill>
              <a:srgbClr val="2AAB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5" name="Google Shape;475;p65"/>
          <p:cNvSpPr/>
          <p:nvPr/>
        </p:nvSpPr>
        <p:spPr>
          <a:xfrm>
            <a:off x="2133600" y="4800600"/>
            <a:ext cx="485700" cy="26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AABE1"/>
          </a:solidFill>
          <a:ln cap="flat" cmpd="sng" w="25400">
            <a:solidFill>
              <a:srgbClr val="2AAB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6" name="Google Shape;476;p65"/>
          <p:cNvSpPr/>
          <p:nvPr/>
        </p:nvSpPr>
        <p:spPr>
          <a:xfrm>
            <a:off x="3200400" y="2743200"/>
            <a:ext cx="2725800" cy="44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AABE1"/>
          </a:solidFill>
          <a:ln cap="flat" cmpd="sng" w="25400">
            <a:solidFill>
              <a:srgbClr val="2AAB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6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Implementation Matrix 2.C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82" name="Google Shape;482;p66"/>
          <p:cNvPicPr preferRelativeResize="0"/>
          <p:nvPr/>
        </p:nvPicPr>
        <p:blipFill rotWithShape="1">
          <a:blip r:embed="rId3">
            <a:alphaModFix/>
          </a:blip>
          <a:srcRect b="31460" l="13160" r="16082" t="22213"/>
          <a:stretch/>
        </p:blipFill>
        <p:spPr>
          <a:xfrm>
            <a:off x="295525" y="1906700"/>
            <a:ext cx="8619876" cy="303359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6"/>
          <p:cNvSpPr/>
          <p:nvPr/>
        </p:nvSpPr>
        <p:spPr>
          <a:xfrm>
            <a:off x="1771800" y="2014075"/>
            <a:ext cx="2800200" cy="281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7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Types of Data Driven Discussions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9" name="Google Shape;489;p67"/>
          <p:cNvSpPr txBox="1"/>
          <p:nvPr/>
        </p:nvSpPr>
        <p:spPr>
          <a:xfrm>
            <a:off x="228600" y="1617125"/>
            <a:ext cx="8781900" cy="4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1. Universal Screening</a:t>
            </a:r>
            <a:endParaRPr sz="30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2. Grade Level/Content Area Performance </a:t>
            </a:r>
            <a:r>
              <a:rPr i="1" lang="en-US" sz="30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(Tier 1)</a:t>
            </a:r>
            <a:endParaRPr i="1" sz="30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en-US" sz="300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Individual Student Data and Intervention Efficacy </a:t>
            </a:r>
            <a:r>
              <a:rPr i="1"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(Tier 2/Tier 3)</a:t>
            </a:r>
            <a:endParaRPr i="1"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4. Individual Student Problem Solving and Intervention Planning </a:t>
            </a:r>
            <a:r>
              <a:rPr i="1"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(Tier 2/Tier 3)</a:t>
            </a:r>
            <a:endParaRPr i="1"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8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000"/>
              <a:t>Types of Data Driven Discussions</a:t>
            </a:r>
            <a:endParaRPr sz="4000"/>
          </a:p>
        </p:txBody>
      </p:sp>
      <p:sp>
        <p:nvSpPr>
          <p:cNvPr id="495" name="Google Shape;495;p68"/>
          <p:cNvSpPr txBox="1"/>
          <p:nvPr/>
        </p:nvSpPr>
        <p:spPr>
          <a:xfrm>
            <a:off x="-166200" y="1577650"/>
            <a:ext cx="885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#1</a:t>
            </a: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Universal Screening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9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9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How are you discussing universal screening data?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1" name="Google Shape;501;p69"/>
          <p:cNvSpPr txBox="1"/>
          <p:nvPr/>
        </p:nvSpPr>
        <p:spPr>
          <a:xfrm>
            <a:off x="478875" y="1658925"/>
            <a:ext cx="8508900" cy="4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0502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Is the core instruction sufficient (is it working) and is it improving (i.e., health of the curriculum)?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370502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For whom is it working/not working?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370502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What are the root causes?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370502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What are our next steps (e.g., instructional adjustments, reviewing lesson plans)?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0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Division Reflection: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Focus and Communication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document from Oregon with example guidance questions for data review. " id="507" name="Google Shape;507;p70" title="Division Reflection on Focus and Communication"/>
          <p:cNvPicPr preferRelativeResize="0"/>
          <p:nvPr/>
        </p:nvPicPr>
        <p:blipFill rotWithShape="1">
          <a:blip r:embed="rId3">
            <a:alphaModFix/>
          </a:blip>
          <a:srcRect b="16109" l="10663" r="10584" t="11226"/>
          <a:stretch/>
        </p:blipFill>
        <p:spPr>
          <a:xfrm>
            <a:off x="906780" y="1569720"/>
            <a:ext cx="7200899" cy="4770118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1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Division Reflection: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Capacity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document from Oregon with example guidance questions for capacity. " id="513" name="Google Shape;513;p71" title="Division Reflection on Capacity"/>
          <p:cNvPicPr preferRelativeResize="0"/>
          <p:nvPr/>
        </p:nvPicPr>
        <p:blipFill rotWithShape="1">
          <a:blip r:embed="rId3">
            <a:alphaModFix/>
          </a:blip>
          <a:srcRect b="4265" l="9249" r="10247" t="23186"/>
          <a:stretch/>
        </p:blipFill>
        <p:spPr>
          <a:xfrm>
            <a:off x="845820" y="1668780"/>
            <a:ext cx="7360920" cy="4762499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2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000"/>
              <a:t>Types of Data Driven Discussions</a:t>
            </a:r>
            <a:endParaRPr sz="4000"/>
          </a:p>
        </p:txBody>
      </p:sp>
      <p:sp>
        <p:nvSpPr>
          <p:cNvPr id="519" name="Google Shape;519;p72"/>
          <p:cNvSpPr txBox="1"/>
          <p:nvPr/>
        </p:nvSpPr>
        <p:spPr>
          <a:xfrm>
            <a:off x="457200" y="1510825"/>
            <a:ext cx="8110200" cy="3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#2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Grade Level/Content Area Performance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3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Grade Level/Content Level Performance Discussions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5" name="Google Shape;525;p73"/>
          <p:cNvSpPr txBox="1"/>
          <p:nvPr/>
        </p:nvSpPr>
        <p:spPr>
          <a:xfrm>
            <a:off x="84800" y="1417650"/>
            <a:ext cx="8977800" cy="5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800">
                <a:latin typeface="Verdana"/>
                <a:ea typeface="Verdana"/>
                <a:cs typeface="Verdana"/>
                <a:sym typeface="Verdana"/>
              </a:rPr>
              <a:t>Tier 1</a:t>
            </a:r>
            <a:r>
              <a:rPr b="1" lang="en-US" sz="2800" u="sng"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We taught it! </a:t>
            </a:r>
            <a:endParaRPr sz="280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Did they get it?</a:t>
            </a:r>
            <a:endParaRPr sz="280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For academics, these are the Virginia standards. For behavior, this is the schoolwide matrix.</a:t>
            </a:r>
            <a:endParaRPr sz="280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12C"/>
                </a:solidFill>
                <a:latin typeface="Verdana"/>
                <a:ea typeface="Verdana"/>
                <a:cs typeface="Verdana"/>
                <a:sym typeface="Verdana"/>
              </a:rPr>
              <a:t>Often, this meeting is referred to as a PLC or whatever name the school or division calls it (it needs a name).</a:t>
            </a:r>
            <a:endParaRPr sz="2800">
              <a:solidFill>
                <a:srgbClr val="00212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252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252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000"/>
              <a:t>Today’s Learning Intentions</a:t>
            </a:r>
            <a:endParaRPr sz="4000"/>
          </a:p>
        </p:txBody>
      </p:sp>
      <p:sp>
        <p:nvSpPr>
          <p:cNvPr id="223" name="Google Shape;223;p29"/>
          <p:cNvSpPr txBox="1"/>
          <p:nvPr/>
        </p:nvSpPr>
        <p:spPr>
          <a:xfrm>
            <a:off x="0" y="1468250"/>
            <a:ext cx="9144000" cy="3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Develop a written description of quality Tier 1 academic instruction and create a system for communicating instructional expectations to stakeholders. (Matrix 3A)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Examine existing evidence-based Tier 1 practices to create an inventory of division priorities related to academic instruction. (Matrix 3C)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Develop a plan for implementing Tier 1 data meeting structures at the school and division level and determine how to measure the fidelity and effectiveness of the meeting structures. (Matrix 2C)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4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What are the root causes for concerns? (Elementary)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Photo of Oregon example of Tier 1 elementary meeting agenda and problem analysis." id="531" name="Google Shape;531;p74" title="Problem Analysis Elementary"/>
          <p:cNvPicPr preferRelativeResize="0"/>
          <p:nvPr/>
        </p:nvPicPr>
        <p:blipFill rotWithShape="1">
          <a:blip r:embed="rId3">
            <a:alphaModFix/>
          </a:blip>
          <a:srcRect b="20291" l="9711" r="11592" t="20616"/>
          <a:stretch/>
        </p:blipFill>
        <p:spPr>
          <a:xfrm>
            <a:off x="316216" y="1484503"/>
            <a:ext cx="8511577" cy="4964224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5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What are the root causes for concerns? (Secondary)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Photo of Oregon example of Tier 1 secondary meeting agenda and problem analysis." id="537" name="Google Shape;537;p75" title="Problem Analysis Secondary "/>
          <p:cNvPicPr preferRelativeResize="0"/>
          <p:nvPr/>
        </p:nvPicPr>
        <p:blipFill rotWithShape="1">
          <a:blip r:embed="rId3">
            <a:alphaModFix/>
          </a:blip>
          <a:srcRect b="21330" l="10914" r="12917" t="14596"/>
          <a:stretch/>
        </p:blipFill>
        <p:spPr>
          <a:xfrm>
            <a:off x="282789" y="1482552"/>
            <a:ext cx="8578427" cy="5180829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6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/>
              <a:t>I</a:t>
            </a:r>
            <a:r>
              <a:rPr lang="en-US">
                <a:solidFill>
                  <a:srgbClr val="000000"/>
                </a:solidFill>
              </a:rPr>
              <a:t>nstructional Adjustments  (Elementary)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Photo of Oregon elementary example of Tier 1 meeting agenda for instructional adjustments" id="543" name="Google Shape;543;p76" title="Instructional Adjustments Elementary"/>
          <p:cNvPicPr preferRelativeResize="0"/>
          <p:nvPr/>
        </p:nvPicPr>
        <p:blipFill rotWithShape="1">
          <a:blip r:embed="rId3">
            <a:alphaModFix/>
          </a:blip>
          <a:srcRect b="6582" l="9582" r="11415" t="10305"/>
          <a:stretch/>
        </p:blipFill>
        <p:spPr>
          <a:xfrm>
            <a:off x="960125" y="1464975"/>
            <a:ext cx="7223749" cy="5278927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7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Instructional Adjustments  (Secondary)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Photo of Oregon secondary example of Tier 1 meeting agenda for instructional adjustments" id="549" name="Google Shape;549;p77" title="Instructional Adjustments Secondary"/>
          <p:cNvPicPr preferRelativeResize="0"/>
          <p:nvPr/>
        </p:nvPicPr>
        <p:blipFill rotWithShape="1">
          <a:blip r:embed="rId3">
            <a:alphaModFix/>
          </a:blip>
          <a:srcRect b="9142" l="9879" r="15953" t="9951"/>
          <a:stretch/>
        </p:blipFill>
        <p:spPr>
          <a:xfrm>
            <a:off x="1181110" y="1546860"/>
            <a:ext cx="6781799" cy="5311138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8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Questions for Data Analysis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5" name="Google Shape;555;p78"/>
          <p:cNvSpPr txBox="1"/>
          <p:nvPr/>
        </p:nvSpPr>
        <p:spPr>
          <a:xfrm>
            <a:off x="201900" y="1417950"/>
            <a:ext cx="8740200" cy="51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What is the </a:t>
            </a:r>
            <a:r>
              <a:rPr i="1" lang="en-US" sz="2000">
                <a:latin typeface="Verdana"/>
                <a:ea typeface="Verdana"/>
                <a:cs typeface="Verdana"/>
                <a:sym typeface="Verdana"/>
              </a:rPr>
              <a:t>specific problem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to be addressed by the team?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i="1" lang="en-US" sz="2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Analyze the problem using data</a:t>
            </a:r>
            <a:r>
              <a:rPr lang="en-US" sz="2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to determine why the issue is occurring. Use strategies tied to your content knowledge, variables you can control, and instructionally relevant areas. Questions to consider, “Why is/are the desired goal(s) not occurring? What are the barriers to the student(s) doing/knowing what is expected?” Design or select instruction to address the specific problem. </a:t>
            </a:r>
            <a:endParaRPr sz="2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i="1" lang="en-US" sz="2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Develop and implement a plan</a:t>
            </a:r>
            <a:r>
              <a:rPr lang="en-US" sz="2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driven by the results of the team’s problem analysis by establishing a performance goal and developing an intervention plan to achieve the goal. Include information about how the student’s  progress will be monitored and/or how the teacher(s) will be supported. Ask, “What are we going to do?”</a:t>
            </a:r>
            <a:endParaRPr sz="2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9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How do we reflect on grade level or content level data?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1" name="Google Shape;561;p79"/>
          <p:cNvSpPr txBox="1"/>
          <p:nvPr/>
        </p:nvSpPr>
        <p:spPr>
          <a:xfrm>
            <a:off x="261450" y="1658925"/>
            <a:ext cx="8647800" cy="5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Handout: </a:t>
            </a:r>
            <a:r>
              <a:rPr i="1" lang="en-US" sz="3000">
                <a:latin typeface="Verdana"/>
                <a:ea typeface="Verdana"/>
                <a:cs typeface="Verdana"/>
                <a:sym typeface="Verdana"/>
              </a:rPr>
              <a:t>Data Reflection Sheet</a:t>
            </a:r>
            <a:endParaRPr i="1"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Big Idea: It doesn’t have to look like this, but it has a measure of accountability and the system is the same each time.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What is helpful about this example is that the data MUST be there. It starts with the data.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0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Implementation Matrix 2.C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VTSS implementation matrix feature 2.C Meeting Structures for Data Informed Decision Making. " id="567" name="Google Shape;567;p80" title="Implementation Matrix"/>
          <p:cNvPicPr preferRelativeResize="0"/>
          <p:nvPr/>
        </p:nvPicPr>
        <p:blipFill rotWithShape="1">
          <a:blip r:embed="rId3">
            <a:alphaModFix/>
          </a:blip>
          <a:srcRect b="31460" l="13160" r="16082" t="22213"/>
          <a:stretch/>
        </p:blipFill>
        <p:spPr>
          <a:xfrm>
            <a:off x="295525" y="1906700"/>
            <a:ext cx="8619876" cy="3033596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80"/>
          <p:cNvSpPr/>
          <p:nvPr/>
        </p:nvSpPr>
        <p:spPr>
          <a:xfrm>
            <a:off x="4572000" y="2014400"/>
            <a:ext cx="2800200" cy="281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1"/>
          <p:cNvSpPr txBox="1"/>
          <p:nvPr/>
        </p:nvSpPr>
        <p:spPr>
          <a:xfrm>
            <a:off x="457200" y="274639"/>
            <a:ext cx="8229600" cy="11433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Cascading Model of Support</a:t>
            </a:r>
            <a:endParaRPr sz="4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4" name="Google Shape;574;p81"/>
          <p:cNvSpPr/>
          <p:nvPr/>
        </p:nvSpPr>
        <p:spPr>
          <a:xfrm>
            <a:off x="6092641" y="1535696"/>
            <a:ext cx="1622700" cy="6072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81"/>
          <p:cNvSpPr txBox="1"/>
          <p:nvPr/>
        </p:nvSpPr>
        <p:spPr>
          <a:xfrm>
            <a:off x="5995426" y="1539684"/>
            <a:ext cx="184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USDOE, OSEP PBIS TA Center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1"/>
          <p:cNvSpPr txBox="1"/>
          <p:nvPr/>
        </p:nvSpPr>
        <p:spPr>
          <a:xfrm>
            <a:off x="5250005" y="2385367"/>
            <a:ext cx="162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VDOE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1"/>
          <p:cNvSpPr txBox="1"/>
          <p:nvPr/>
        </p:nvSpPr>
        <p:spPr>
          <a:xfrm>
            <a:off x="4223864" y="2993083"/>
            <a:ext cx="16227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Regional Team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1"/>
          <p:cNvSpPr txBox="1"/>
          <p:nvPr/>
        </p:nvSpPr>
        <p:spPr>
          <a:xfrm>
            <a:off x="2576849" y="4561081"/>
            <a:ext cx="18909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Building Leadership Team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1"/>
          <p:cNvSpPr txBox="1"/>
          <p:nvPr/>
        </p:nvSpPr>
        <p:spPr>
          <a:xfrm>
            <a:off x="1880321" y="5410845"/>
            <a:ext cx="162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Building Staff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1"/>
          <p:cNvSpPr txBox="1"/>
          <p:nvPr/>
        </p:nvSpPr>
        <p:spPr>
          <a:xfrm>
            <a:off x="1136795" y="6013217"/>
            <a:ext cx="162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Students and Families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81"/>
          <p:cNvSpPr/>
          <p:nvPr/>
        </p:nvSpPr>
        <p:spPr>
          <a:xfrm>
            <a:off x="5250007" y="2282793"/>
            <a:ext cx="1622700" cy="5829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81"/>
          <p:cNvSpPr/>
          <p:nvPr/>
        </p:nvSpPr>
        <p:spPr>
          <a:xfrm>
            <a:off x="4313947" y="3008757"/>
            <a:ext cx="1622700" cy="6165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81"/>
          <p:cNvSpPr/>
          <p:nvPr/>
        </p:nvSpPr>
        <p:spPr>
          <a:xfrm>
            <a:off x="1899576" y="5288547"/>
            <a:ext cx="1622700" cy="582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81"/>
          <p:cNvSpPr/>
          <p:nvPr/>
        </p:nvSpPr>
        <p:spPr>
          <a:xfrm>
            <a:off x="3522313" y="3753585"/>
            <a:ext cx="1622700" cy="6048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81"/>
          <p:cNvSpPr/>
          <p:nvPr/>
        </p:nvSpPr>
        <p:spPr>
          <a:xfrm>
            <a:off x="2710945" y="4505085"/>
            <a:ext cx="1622700" cy="6444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81"/>
          <p:cNvSpPr/>
          <p:nvPr/>
        </p:nvSpPr>
        <p:spPr>
          <a:xfrm>
            <a:off x="1088207" y="6009595"/>
            <a:ext cx="1622700" cy="5949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81"/>
          <p:cNvSpPr txBox="1"/>
          <p:nvPr/>
        </p:nvSpPr>
        <p:spPr>
          <a:xfrm>
            <a:off x="3615313" y="3734095"/>
            <a:ext cx="13971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Division Team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81"/>
          <p:cNvSpPr txBox="1"/>
          <p:nvPr/>
        </p:nvSpPr>
        <p:spPr>
          <a:xfrm>
            <a:off x="6085109" y="5410854"/>
            <a:ext cx="311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Source: Michigan’s Integrated Behavior and Learning Support Initiative</a:t>
            </a:r>
            <a:endParaRPr b="0" i="0" sz="15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9" name="Google Shape;589;p81"/>
          <p:cNvSpPr/>
          <p:nvPr/>
        </p:nvSpPr>
        <p:spPr>
          <a:xfrm rot="10800000">
            <a:off x="5612402" y="1753985"/>
            <a:ext cx="396300" cy="357300"/>
          </a:xfrm>
          <a:prstGeom prst="bentUpArrow">
            <a:avLst>
              <a:gd fmla="val 25000" name="adj1"/>
              <a:gd fmla="val 23994" name="adj2"/>
              <a:gd fmla="val 25000" name="adj3"/>
            </a:avLst>
          </a:prstGeom>
          <a:solidFill>
            <a:srgbClr val="0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81"/>
          <p:cNvSpPr/>
          <p:nvPr/>
        </p:nvSpPr>
        <p:spPr>
          <a:xfrm rot="10800000">
            <a:off x="4748751" y="2504729"/>
            <a:ext cx="396300" cy="357300"/>
          </a:xfrm>
          <a:prstGeom prst="bentUpArrow">
            <a:avLst>
              <a:gd fmla="val 25000" name="adj1"/>
              <a:gd fmla="val 23994" name="adj2"/>
              <a:gd fmla="val 25000" name="adj3"/>
            </a:avLst>
          </a:prstGeom>
          <a:solidFill>
            <a:srgbClr val="0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81"/>
          <p:cNvSpPr/>
          <p:nvPr/>
        </p:nvSpPr>
        <p:spPr>
          <a:xfrm rot="10800000">
            <a:off x="3827564" y="3252232"/>
            <a:ext cx="396300" cy="357300"/>
          </a:xfrm>
          <a:prstGeom prst="bentUpArrow">
            <a:avLst>
              <a:gd fmla="val 25000" name="adj1"/>
              <a:gd fmla="val 23994" name="adj2"/>
              <a:gd fmla="val 25000" name="adj3"/>
            </a:avLst>
          </a:prstGeom>
          <a:solidFill>
            <a:srgbClr val="0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81"/>
          <p:cNvSpPr/>
          <p:nvPr/>
        </p:nvSpPr>
        <p:spPr>
          <a:xfrm rot="10800000">
            <a:off x="3034329" y="3940688"/>
            <a:ext cx="396300" cy="357300"/>
          </a:xfrm>
          <a:prstGeom prst="bentUpArrow">
            <a:avLst>
              <a:gd fmla="val 25000" name="adj1"/>
              <a:gd fmla="val 23994" name="adj2"/>
              <a:gd fmla="val 25000" name="adj3"/>
            </a:avLst>
          </a:prstGeom>
          <a:solidFill>
            <a:srgbClr val="0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81"/>
          <p:cNvSpPr/>
          <p:nvPr/>
        </p:nvSpPr>
        <p:spPr>
          <a:xfrm rot="10800000">
            <a:off x="2221535" y="4721903"/>
            <a:ext cx="396300" cy="357300"/>
          </a:xfrm>
          <a:prstGeom prst="bentUpArrow">
            <a:avLst>
              <a:gd fmla="val 25000" name="adj1"/>
              <a:gd fmla="val 23994" name="adj2"/>
              <a:gd fmla="val 25000" name="adj3"/>
            </a:avLst>
          </a:prstGeom>
          <a:solidFill>
            <a:srgbClr val="0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81"/>
          <p:cNvSpPr/>
          <p:nvPr/>
        </p:nvSpPr>
        <p:spPr>
          <a:xfrm rot="10800000">
            <a:off x="1403913" y="5502147"/>
            <a:ext cx="396300" cy="357300"/>
          </a:xfrm>
          <a:prstGeom prst="bentUpArrow">
            <a:avLst>
              <a:gd fmla="val 25000" name="adj1"/>
              <a:gd fmla="val 23994" name="adj2"/>
              <a:gd fmla="val 25000" name="adj3"/>
            </a:avLst>
          </a:prstGeom>
          <a:solidFill>
            <a:srgbClr val="0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81"/>
          <p:cNvSpPr txBox="1"/>
          <p:nvPr/>
        </p:nvSpPr>
        <p:spPr>
          <a:xfrm>
            <a:off x="1127431" y="1826127"/>
            <a:ext cx="2303100" cy="944100"/>
          </a:xfrm>
          <a:prstGeom prst="rect">
            <a:avLst/>
          </a:prstGeom>
          <a:solidFill>
            <a:srgbClr val="ACE4B4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Who is supported?</a:t>
            </a:r>
            <a:endParaRPr b="0" i="0" sz="27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6" name="Google Shape;596;p81"/>
          <p:cNvSpPr/>
          <p:nvPr/>
        </p:nvSpPr>
        <p:spPr>
          <a:xfrm>
            <a:off x="2812089" y="6258560"/>
            <a:ext cx="3252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81"/>
          <p:cNvSpPr txBox="1"/>
          <p:nvPr/>
        </p:nvSpPr>
        <p:spPr>
          <a:xfrm>
            <a:off x="3260089" y="6050403"/>
            <a:ext cx="232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Improved student outcomes</a:t>
            </a:r>
            <a:endParaRPr b="1" i="0" sz="1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2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A-TFI connection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Academic Tiered Fidelity Inventory feature 1.6b Instructional Adjustment. " id="603" name="Google Shape;603;p82" title="Academic Tiered Fidelity Inventory"/>
          <p:cNvPicPr preferRelativeResize="0"/>
          <p:nvPr/>
        </p:nvPicPr>
        <p:blipFill rotWithShape="1">
          <a:blip r:embed="rId3">
            <a:alphaModFix/>
          </a:blip>
          <a:srcRect b="32098" l="6895" r="10623" t="18098"/>
          <a:stretch/>
        </p:blipFill>
        <p:spPr>
          <a:xfrm>
            <a:off x="457200" y="1545838"/>
            <a:ext cx="8229600" cy="26707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hoto of Academic Tiered Fidelity Inventory feature 1.15 Outcome Data. " id="604" name="Google Shape;604;p82" title="Academic Tiered Fidelity Inventory"/>
          <p:cNvPicPr preferRelativeResize="0"/>
          <p:nvPr/>
        </p:nvPicPr>
        <p:blipFill rotWithShape="1">
          <a:blip r:embed="rId4">
            <a:alphaModFix/>
          </a:blip>
          <a:srcRect b="30247" l="6792" r="10576" t="28299"/>
          <a:stretch/>
        </p:blipFill>
        <p:spPr>
          <a:xfrm>
            <a:off x="457200" y="4344777"/>
            <a:ext cx="8229600" cy="221887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3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Action Plan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hoto of the Action Plan document for 2.C Meeting Structures for Data Informed Decision Making. " id="610" name="Google Shape;610;p83" title="Action Plan "/>
          <p:cNvPicPr preferRelativeResize="0"/>
          <p:nvPr/>
        </p:nvPicPr>
        <p:blipFill rotWithShape="1">
          <a:blip r:embed="rId3">
            <a:alphaModFix/>
          </a:blip>
          <a:srcRect b="8137" l="14065" r="16849" t="26133"/>
          <a:stretch/>
        </p:blipFill>
        <p:spPr>
          <a:xfrm>
            <a:off x="228600" y="1583300"/>
            <a:ext cx="8686800" cy="4442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>
                <a:solidFill>
                  <a:schemeClr val="dk1"/>
                </a:solidFill>
              </a:rPr>
              <a:t>Supporting Improvements in Behavioral Competence, Academic Achievement and Social-Emotional Wellness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354099" y="2792909"/>
            <a:ext cx="21543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b="1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Staff </a:t>
            </a:r>
            <a:endParaRPr b="1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6553208" y="2732683"/>
            <a:ext cx="2102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b="1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Decision</a:t>
            </a:r>
            <a:endParaRPr b="1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Making</a:t>
            </a:r>
            <a:endParaRPr b="1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2510325" y="5385352"/>
            <a:ext cx="3962400" cy="67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b="1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Students  </a:t>
            </a:r>
            <a:endParaRPr b="1" i="0" sz="2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Circles indicating the overlapping connections between the following components." id="232" name="Google Shape;232;p30"/>
          <p:cNvSpPr/>
          <p:nvPr/>
        </p:nvSpPr>
        <p:spPr>
          <a:xfrm>
            <a:off x="2304075" y="1618800"/>
            <a:ext cx="4374900" cy="3827400"/>
          </a:xfrm>
          <a:prstGeom prst="ellipse">
            <a:avLst/>
          </a:prstGeom>
          <a:noFill/>
          <a:ln cap="flat" cmpd="sng" w="63500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6600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3369625" y="3385400"/>
            <a:ext cx="2102700" cy="1899300"/>
          </a:xfrm>
          <a:prstGeom prst="ellipse">
            <a:avLst/>
          </a:prstGeom>
          <a:noFill/>
          <a:ln cap="flat" cmpd="sng" w="635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4198151" y="2306275"/>
            <a:ext cx="2200800" cy="1838100"/>
          </a:xfrm>
          <a:prstGeom prst="ellipse">
            <a:avLst/>
          </a:prstGeom>
          <a:noFill/>
          <a:ln cap="flat" cmpd="sng" w="635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2508699" y="2347101"/>
            <a:ext cx="2200800" cy="1838100"/>
          </a:xfrm>
          <a:prstGeom prst="ellipse">
            <a:avLst/>
          </a:prstGeom>
          <a:noFill/>
          <a:ln cap="flat" cmpd="sng" w="635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2764791" y="2992999"/>
            <a:ext cx="1807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SYSTEMS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3257913" y="4189185"/>
            <a:ext cx="2467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PRACTICES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4821210" y="2983356"/>
            <a:ext cx="1146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3305767" y="1950735"/>
            <a:ext cx="2276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  <a:t>OUTCOMES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4"/>
          <p:cNvSpPr txBox="1"/>
          <p:nvPr>
            <p:ph type="title"/>
          </p:nvPr>
        </p:nvSpPr>
        <p:spPr>
          <a:xfrm>
            <a:off x="228600" y="228600"/>
            <a:ext cx="8686800" cy="12573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With your team, discuss these questions.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6" name="Google Shape;616;p84"/>
          <p:cNvSpPr txBox="1"/>
          <p:nvPr/>
        </p:nvSpPr>
        <p:spPr>
          <a:xfrm>
            <a:off x="341250" y="1516425"/>
            <a:ext cx="8461500" cy="51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Verdana"/>
              <a:buAutoNum type="arabicPeriod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What current meeting structure(s) do you have in place for data informed decision making at the division and building levels? What data are utilized within these meetings?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Verdana"/>
              <a:buAutoNum type="arabicPeriod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If you do not have a meeting structure in place or data identified, what are your next steps?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Verdana"/>
              <a:buAutoNum type="arabicPeriod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How do you/will you support the use of the meeting structures for your schools?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5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000"/>
              <a:t>Summary of the Day</a:t>
            </a:r>
            <a:endParaRPr sz="4000"/>
          </a:p>
        </p:txBody>
      </p:sp>
      <p:sp>
        <p:nvSpPr>
          <p:cNvPr id="622" name="Google Shape;622;p85"/>
          <p:cNvSpPr txBox="1"/>
          <p:nvPr/>
        </p:nvSpPr>
        <p:spPr>
          <a:xfrm>
            <a:off x="0" y="1468250"/>
            <a:ext cx="9144000" cy="3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Develop a written description of quality Tier 1 academic instruction and create a system for communicating instructional expectations to stakeholders. (Matrix 3A)</a:t>
            </a:r>
            <a:r>
              <a:rPr lang="en-US" sz="22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Examine existing evidence-based Tier 1 practices to create an inventory of division priorities related to academic instruction. (Matrix 3C)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Develop a plan for implementing Tier 1 data meeting structures at the school and division level and determine how to measure the fidelity and effectiveness of the meeting structures. (Matrix 2C)</a:t>
            </a:r>
            <a:endParaRPr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Academic Alignment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478875" y="1658925"/>
            <a:ext cx="8311800" cy="4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Develop a written description of quality Tier 1 academic instruction and create a system for communicating instructional expectations to stakeholders. (Matrix 3A)</a:t>
            </a:r>
            <a:r>
              <a:rPr lang="en-US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Quality Core Instruction</a:t>
            </a:r>
            <a:br>
              <a:rPr b="1" lang="en-US" sz="4000">
                <a:latin typeface="Verdana"/>
                <a:ea typeface="Verdana"/>
                <a:cs typeface="Verdana"/>
                <a:sym typeface="Verdana"/>
              </a:rPr>
            </a:br>
            <a:endParaRPr b="1" sz="4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32"/>
          <p:cNvSpPr txBox="1"/>
          <p:nvPr/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Evidence Based Practices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3000"/>
              <a:t>Evidence-Based Practices:</a:t>
            </a:r>
            <a:r>
              <a:rPr lang="en-US" sz="3000">
                <a:solidFill>
                  <a:srgbClr val="1057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1057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3000"/>
              <a:t>3.A Quality Core Instruction</a:t>
            </a:r>
            <a:endParaRPr/>
          </a:p>
        </p:txBody>
      </p:sp>
      <p:pic>
        <p:nvPicPr>
          <p:cNvPr descr="Photo of the implementation matrix feature 3.A Quality Core Instruction. " id="257" name="Google Shape;257;p33" title="Implementation Matrix"/>
          <p:cNvPicPr preferRelativeResize="0"/>
          <p:nvPr/>
        </p:nvPicPr>
        <p:blipFill rotWithShape="1">
          <a:blip r:embed="rId3">
            <a:alphaModFix/>
          </a:blip>
          <a:srcRect b="20789" l="12853" r="15936" t="47291"/>
          <a:stretch/>
        </p:blipFill>
        <p:spPr>
          <a:xfrm>
            <a:off x="60175" y="1920150"/>
            <a:ext cx="9083824" cy="218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