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3" r:id="rId1"/>
  </p:sldMasterIdLst>
  <p:notesMasterIdLst>
    <p:notesMasterId r:id="rId59"/>
  </p:notes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6" r:id="rId47"/>
    <p:sldId id="317" r:id="rId48"/>
    <p:sldId id="318" r:id="rId49"/>
    <p:sldId id="319" r:id="rId50"/>
    <p:sldId id="320" r:id="rId51"/>
    <p:sldId id="330" r:id="rId52"/>
    <p:sldId id="322" r:id="rId53"/>
    <p:sldId id="323" r:id="rId54"/>
    <p:sldId id="324" r:id="rId55"/>
    <p:sldId id="325" r:id="rId56"/>
    <p:sldId id="328" r:id="rId57"/>
    <p:sldId id="329" r:id="rId58"/>
  </p:sldIdLst>
  <p:sldSz cx="9144000" cy="6858000" type="screen4x3"/>
  <p:notesSz cx="6858000" cy="9144000"/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723A2D-A05F-71A3-4B5F-31D9E01AE31E}" name="Jennifer Owen" initials="JO" userId="S::jennifer@odco.onmicrosoft.com::5dd859b9-307d-4a9c-b37b-756b988d1d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701"/>
    <a:srgbClr val="F96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E04963-8A7D-4EAF-9A60-A70F6F75A974}">
  <a:tblStyle styleId="{05E04963-8A7D-4EAF-9A60-A70F6F75A9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6"/>
    <p:restoredTop sz="94675"/>
  </p:normalViewPr>
  <p:slideViewPr>
    <p:cSldViewPr snapToGrid="0">
      <p:cViewPr varScale="1">
        <p:scale>
          <a:sx n="99" d="100"/>
          <a:sy n="99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467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629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08b6ba7ee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908b6ba7ee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19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078a7c58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96078a7c58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96078a7c58_0_8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43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00ef7543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900ef7543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30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00ef7543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900ef7543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2756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00ef7543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900ef7543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25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ed475b21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ed475b21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ed475b21c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669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d475b21c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ed475b21c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ed475b21c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203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00ef7543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900ef7543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75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08b6ba7ee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908b6ba7ee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19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00ef75434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900ef75434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6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08b6ba7e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08b6ba7e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908b6ba7ee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735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00ef7543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900ef7543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900ef75434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1684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08b6ba7e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908b6ba7e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908b6ba7ee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114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00ef75434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900ef75434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372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00ef7543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900ef7543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244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00ef75434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900ef75434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213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900ef7543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900ef7543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018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900ef75434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900ef75434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815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00ef75434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900ef75434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8394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c790366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c790366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ec790366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78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900ef75434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900ef75434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18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02fc2f4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f02fc2f4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f02fc2f4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122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f313e74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f313e74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gef313e748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26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ec7903669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ec7903669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ec79036693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939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4000841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94000841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3433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26ada9cd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926ada9cd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823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26ada9cde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926ada9cde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518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0f93ad4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g90f93ad4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23027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ed813290f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ed813290f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ged813290f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140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b43b527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9b43b527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841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f04078562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f04078562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209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26ada9c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926ada9c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75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078a7c5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4" name="Google Shape;304;g96078a7c58_0_1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96078a7c58_0_19:notes"/>
          <p:cNvSpPr txBox="1">
            <a:spLocks noGrp="1"/>
          </p:cNvSpPr>
          <p:nvPr>
            <p:ph type="dt" idx="10"/>
          </p:nvPr>
        </p:nvSpPr>
        <p:spPr>
          <a:xfrm>
            <a:off x="388462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12/12/16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96078a7c58_0_19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735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bf1bb31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bf1bb31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gebf1bb310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7316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26ada9c3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g926ada9c3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926ada9c36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076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970b0af2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970b0af2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08710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ed813290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ged813290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ed813290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640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4000841a2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25" tIns="45475" rIns="91025" bIns="45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94000841a2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791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4000841a2_2_111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g94000841a2_2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8180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f0407856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f0407856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gf04078562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221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f10abbf5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f10abbf5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f10abbf52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7519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f04078562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gf04078562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5987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04078562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gf04078562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33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08b6ba7ee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908b6ba7ee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77975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f04078562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f04078562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gf04078562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962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078a7c5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4" name="Google Shape;304;g96078a7c58_0_1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96078a7c58_0_19:notes"/>
          <p:cNvSpPr txBox="1">
            <a:spLocks noGrp="1"/>
          </p:cNvSpPr>
          <p:nvPr>
            <p:ph type="dt" idx="10"/>
          </p:nvPr>
        </p:nvSpPr>
        <p:spPr>
          <a:xfrm>
            <a:off x="388462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12/12/16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96078a7c58_0_19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119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f04078562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gf04078562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391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ecf539cad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gecf539cad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87185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cf539cad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5" tIns="45575" rIns="91225" bIns="45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ecf539cad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65718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f28179bc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f28179bc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898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91a9b6a68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91a9b6a68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948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98eecb4bd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g98eecb4bd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00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02fc2f45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f02fc2f45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058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00ef7543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900ef7543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09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00ef754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900ef754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22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08b6ba7ee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908b6ba7ee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91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3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843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9104" y="82049"/>
            <a:ext cx="2885793" cy="138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5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90800" cy="124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16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17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p18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52400"/>
            <a:ext cx="2585896" cy="1238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7" name="Google Shape;157;p19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5789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3977" y="6277285"/>
            <a:ext cx="1092200" cy="5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Google Shape;166;p20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5" name="Google Shape;175;p21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99" y="34018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1_Content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188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32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" name="Google Shape;48;p6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600" cy="47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74442"/>
            <a:ext cx="1559301" cy="74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0905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4_One Content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9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77" name="Google Shape;77;p9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72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74" r:id="rId3"/>
    <p:sldLayoutId id="2147483650" r:id="rId4"/>
    <p:sldLayoutId id="2147483651" r:id="rId5"/>
    <p:sldLayoutId id="2147483652" r:id="rId6"/>
    <p:sldLayoutId id="2147483653" r:id="rId7"/>
    <p:sldLayoutId id="2147483675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6" r:id="rId24"/>
    <p:sldLayoutId id="2147483670" r:id="rId25"/>
    <p:sldLayoutId id="2147483671" r:id="rId26"/>
    <p:sldLayoutId id="214748367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ps.org/o/fccps/page/assessments-by-grade-lev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ts.intensiveintervention.org/ascreenin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mtss4success.org/essential-components/screening" TargetMode="External"/><Relationship Id="rId4" Type="http://schemas.openxmlformats.org/officeDocument/2006/relationships/hyperlink" Target="https://www.ci3t.org/systematic-screening-considerations-and-commitment-to-continued-inquir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opinions/2021/08/26/chicago-public-schools-dysfunction-success-data-media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us.corwin.com/en-us/nam/white-paper-reinvesting-and-rebounding" TargetMode="External"/><Relationship Id="rId7" Type="http://schemas.openxmlformats.org/officeDocument/2006/relationships/hyperlink" Target="https://highleveragepractices.org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e.virginia.gov/support/prevention/social-emotional/index.shtml" TargetMode="External"/><Relationship Id="rId5" Type="http://schemas.openxmlformats.org/officeDocument/2006/relationships/hyperlink" Target="https://www.doe.virginia.gov/instruction/english/index.shtml" TargetMode="External"/><Relationship Id="rId4" Type="http://schemas.openxmlformats.org/officeDocument/2006/relationships/hyperlink" Target="https://www.mathstrength.org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rti.org/teamingdecisionmaking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earningomnivores.com/what-were-reading/upstream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support/health_medical/covid-19/recover-redesign-restart-2020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doe.virginia.gov/instruction/c4l/virginia-learns-anywher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ctrTitle"/>
          </p:nvPr>
        </p:nvSpPr>
        <p:spPr>
          <a:xfrm>
            <a:off x="1002150" y="3429000"/>
            <a:ext cx="7225200" cy="1978500"/>
          </a:xfrm>
          <a:prstGeom prst="rect">
            <a:avLst/>
          </a:prstGeom>
          <a:solidFill>
            <a:schemeClr val="lt1">
              <a:alpha val="6745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dirty="0"/>
              <a:t> </a:t>
            </a:r>
            <a:r>
              <a:rPr lang="en-US" sz="3100" dirty="0"/>
              <a:t>Strand 2: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3959"/>
              <a:buFont typeface="Calibri"/>
              <a:buNone/>
            </a:pPr>
            <a:r>
              <a:rPr lang="en-US" sz="3100" dirty="0"/>
              <a:t>Integrating and Aligning Academic Data, Practices and Systems</a:t>
            </a:r>
            <a:endParaRPr sz="3100" dirty="0"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1242762" y="5510200"/>
            <a:ext cx="6658500" cy="1470000"/>
          </a:xfrm>
          <a:prstGeom prst="rect">
            <a:avLst/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 sz="3000" dirty="0">
                <a:solidFill>
                  <a:srgbClr val="000000"/>
                </a:solidFill>
              </a:rPr>
              <a:t>October 2021</a:t>
            </a:r>
            <a:endParaRPr sz="3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Planning (1.C)</a:t>
            </a:r>
            <a:endParaRPr dirty="0"/>
          </a:p>
        </p:txBody>
      </p:sp>
      <p:sp>
        <p:nvSpPr>
          <p:cNvPr id="365" name="Google Shape;365;p45"/>
          <p:cNvSpPr txBox="1"/>
          <p:nvPr/>
        </p:nvSpPr>
        <p:spPr>
          <a:xfrm>
            <a:off x="290000" y="1490250"/>
            <a:ext cx="8229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DLT aligns VTSS with strategic plans, school improvement plans, and other Corrective Action Plans (as necessary).</a:t>
            </a:r>
            <a:endParaRPr sz="3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●"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DLT examines internal barriers and systems capacity to support schools. 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 quick reflection...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2" name="Google Shape;372;p46"/>
          <p:cNvSpPr txBox="1"/>
          <p:nvPr/>
        </p:nvSpPr>
        <p:spPr>
          <a:xfrm>
            <a:off x="457200" y="1417650"/>
            <a:ext cx="8229600" cy="53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Our Division Leadership Team (DLT) has academic representation.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We have aligned our strategic plan, school improvement plan, and/or other corrective action plans with VTSS.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Verdana"/>
                <a:ea typeface="Verdana"/>
                <a:cs typeface="Verdana"/>
                <a:sym typeface="Verdana"/>
              </a:rPr>
              <a:t>Our DLT needs to examine our internal barriers and systems capacity to support our schools with integrating academics, behavior and mental wellness.   </a:t>
            </a:r>
            <a:endParaRPr sz="3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E247-DE24-D24E-AE71-DA772E93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642935"/>
            <a:ext cx="7772400" cy="2412999"/>
          </a:xfrm>
        </p:spPr>
        <p:txBody>
          <a:bodyPr/>
          <a:lstStyle/>
          <a:p>
            <a:r>
              <a:rPr lang="en-US" sz="3600" b="1" i="0" dirty="0">
                <a:solidFill>
                  <a:srgbClr val="00638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Student Progress: ASSESSMENT INVENTORY AND PLANNING FOR STUDENT GROWTH</a:t>
            </a:r>
            <a:r>
              <a:rPr lang="en-US" dirty="0"/>
              <a:t> </a:t>
            </a:r>
          </a:p>
        </p:txBody>
      </p:sp>
      <p:sp>
        <p:nvSpPr>
          <p:cNvPr id="378" name="Google Shape;378;p47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Monitoring Student Progress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7" name="Google Shape;377;p47"/>
          <p:cNvSpPr txBox="1"/>
          <p:nvPr/>
        </p:nvSpPr>
        <p:spPr>
          <a:xfrm>
            <a:off x="722325" y="4406900"/>
            <a:ext cx="77724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ASSESSMENT INVENTORY AND PLANNING FOR STUDENT GROWTH</a:t>
            </a:r>
            <a:b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b="1" i="1" dirty="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 dirty="0">
                <a:solidFill>
                  <a:srgbClr val="000000"/>
                </a:solidFill>
              </a:rPr>
              <a:t>Academic Alignment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384" name="Google Shape;384;p48"/>
          <p:cNvSpPr txBox="1"/>
          <p:nvPr/>
        </p:nvSpPr>
        <p:spPr>
          <a:xfrm>
            <a:off x="380675" y="1569602"/>
            <a:ext cx="82296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to align all supports within a VTSS structure. (Matrix 1B, 1C)</a:t>
            </a:r>
            <a:endParaRPr sz="3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Understand the process of developing an assessment inventory. (Matrix 5A)</a:t>
            </a:r>
            <a:endParaRPr sz="31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Monitoring Student Progress:</a:t>
            </a:r>
            <a:endParaRPr sz="3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Feature 5.A</a:t>
            </a:r>
            <a:endParaRPr sz="3800" dirty="0">
              <a:solidFill>
                <a:srgbClr val="000000"/>
              </a:solidFill>
            </a:endParaRPr>
          </a:p>
        </p:txBody>
      </p:sp>
      <p:pic>
        <p:nvPicPr>
          <p:cNvPr id="390" name="Google Shape;390;p49" descr="Monitoring Student Progress tabl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442772"/>
            <a:ext cx="8686801" cy="519352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 descr="Outline around 5.A Assessment Mapping for Student Growth"/>
          <p:cNvSpPr/>
          <p:nvPr/>
        </p:nvSpPr>
        <p:spPr>
          <a:xfrm>
            <a:off x="304800" y="1973499"/>
            <a:ext cx="8610600" cy="21207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dk1"/>
                </a:solidFill>
              </a:rPr>
              <a:t>Assessments to include in a Comprehensive Assessment Plan</a:t>
            </a:r>
            <a:endParaRPr sz="3800" dirty="0">
              <a:solidFill>
                <a:schemeClr val="dk1"/>
              </a:solidFill>
            </a:endParaRPr>
          </a:p>
        </p:txBody>
      </p:sp>
      <p:sp>
        <p:nvSpPr>
          <p:cNvPr id="397" name="Google Shape;397;p5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Universal Screening Assessments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Diagnostic Assessments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Progress Monitoring Assessments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These assessments are brief, uncomplicated and should not be redundant with any other assessments.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Assessing your Assessments	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50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spcBef>
                <a:spcPts val="36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Is it appropriate for the intended purpose?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What does the assessment tell us?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Are we using each assessment appropriately?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Is the assessment reliable and valid?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Is each assessment efficient?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What kind of manpower is need to administer the assessment?</a:t>
            </a:r>
            <a:endParaRPr sz="29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900" dirty="0"/>
              <a:t>How will you manage and access the assessment data?</a:t>
            </a:r>
            <a:endParaRPr sz="2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700" dirty="0">
                <a:solidFill>
                  <a:srgbClr val="000000"/>
                </a:solidFill>
              </a:rPr>
              <a:t>Reasons to complete an assessment inventory</a:t>
            </a:r>
            <a:endParaRPr sz="3700" dirty="0">
              <a:solidFill>
                <a:srgbClr val="000000"/>
              </a:solidFill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228600" y="1479900"/>
            <a:ext cx="4796400" cy="4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It helps everyone understand all of the assessments.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Decision rules will come from your data; what data do you have?</a:t>
            </a:r>
            <a:endParaRPr sz="30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Data are needed to evaluate your outcomes. 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2"/>
          <p:cNvSpPr txBox="1"/>
          <p:nvPr/>
        </p:nvSpPr>
        <p:spPr>
          <a:xfrm>
            <a:off x="0" y="6396300"/>
            <a:ext cx="492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Photo by Julia M. Cameron from Pexels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2" name="Google Shape;412;p52" descr="Student in front of blackboar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200" y="1479900"/>
            <a:ext cx="346130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An assessment inventory</a:t>
            </a:r>
            <a:endParaRPr sz="3800" dirty="0">
              <a:solidFill>
                <a:srgbClr val="000000"/>
              </a:solidFill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114299" y="1518315"/>
            <a:ext cx="8915400" cy="52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Provides the opportunity to ask questions: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How much time do we spend giving assessments?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Are there assessments that provide the same information?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Are we including performance based assessments?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Char char="–"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What assessments might we remove from the list? </a:t>
            </a: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Assessment Inventory</a:t>
            </a:r>
            <a:endParaRPr sz="3800" dirty="0">
              <a:solidFill>
                <a:srgbClr val="000000"/>
              </a:solidFill>
            </a:endParaRPr>
          </a:p>
        </p:txBody>
      </p:sp>
      <p:pic>
        <p:nvPicPr>
          <p:cNvPr id="424" name="Google Shape;424;p54" descr="Assessment Inventory worksheet"/>
          <p:cNvPicPr preferRelativeResize="0"/>
          <p:nvPr/>
        </p:nvPicPr>
        <p:blipFill rotWithShape="1">
          <a:blip r:embed="rId3">
            <a:alphaModFix/>
          </a:blip>
          <a:srcRect l="10061" t="22000" r="10899" b="3294"/>
          <a:stretch/>
        </p:blipFill>
        <p:spPr>
          <a:xfrm>
            <a:off x="228600" y="1472650"/>
            <a:ext cx="8686802" cy="443238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6" name="Google Shape;426;p54" descr="Outline around Specific Type"/>
          <p:cNvSpPr/>
          <p:nvPr/>
        </p:nvSpPr>
        <p:spPr>
          <a:xfrm>
            <a:off x="802100" y="3037450"/>
            <a:ext cx="11097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4" descr="Outline around Purpose"/>
          <p:cNvSpPr/>
          <p:nvPr/>
        </p:nvSpPr>
        <p:spPr>
          <a:xfrm>
            <a:off x="1911800" y="3032025"/>
            <a:ext cx="18180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4" descr="Outline around Common Frequency"/>
          <p:cNvSpPr/>
          <p:nvPr/>
        </p:nvSpPr>
        <p:spPr>
          <a:xfrm>
            <a:off x="3729800" y="3042900"/>
            <a:ext cx="7791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4" descr="Outline around Examples*"/>
          <p:cNvSpPr/>
          <p:nvPr/>
        </p:nvSpPr>
        <p:spPr>
          <a:xfrm>
            <a:off x="4508900" y="3042900"/>
            <a:ext cx="20016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4" descr="Outline around Identify Assessments"/>
          <p:cNvSpPr/>
          <p:nvPr/>
        </p:nvSpPr>
        <p:spPr>
          <a:xfrm>
            <a:off x="6510450" y="3042900"/>
            <a:ext cx="1938300" cy="1061100"/>
          </a:xfrm>
          <a:prstGeom prst="rect">
            <a:avLst/>
          </a:prstGeom>
          <a:noFill/>
          <a:ln w="5715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</a:rPr>
              <a:t>Today’s Learning Intentions</a:t>
            </a:r>
            <a:endParaRPr sz="3800" dirty="0">
              <a:solidFill>
                <a:srgbClr val="000000"/>
              </a:solidFill>
            </a:endParaRPr>
          </a:p>
        </p:txBody>
      </p: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799" cy="45719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Review the responsibilities of the Division Leadership Team to align all supports within a VTSS structure. (Matrix 1B, 1C)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Understand the process of developing an assessment inventory. (Matrix 5A)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Understand the use of a Universal Screening process within a tiered system, including purpose, selection, and importance for evaluating overall academic health; the use of an Early Warning System will also be explored (Matrix 5B &amp; 5C)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Begin the development of a process to create a written description of the expectations for quality Tier 1 academic instruction and a system for communicating the expectations to stakeholders. (Matrix 3A, 1.G, 1.H)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</a:rPr>
              <a:t>Assessment Inventory </a:t>
            </a:r>
            <a:endParaRPr sz="3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</a:rPr>
              <a:t>(another example)</a:t>
            </a:r>
            <a:endParaRPr sz="3800" dirty="0">
              <a:solidFill>
                <a:srgbClr val="000000"/>
              </a:solidFill>
            </a:endParaRPr>
          </a:p>
        </p:txBody>
      </p:sp>
      <p:pic>
        <p:nvPicPr>
          <p:cNvPr id="437" name="Google Shape;437;p55" descr="Assessment Inventory table"/>
          <p:cNvPicPr preferRelativeResize="0"/>
          <p:nvPr/>
        </p:nvPicPr>
        <p:blipFill rotWithShape="1">
          <a:blip r:embed="rId3">
            <a:alphaModFix/>
          </a:blip>
          <a:srcRect l="14851" t="25549" r="14491" b="3558"/>
          <a:stretch/>
        </p:blipFill>
        <p:spPr>
          <a:xfrm>
            <a:off x="383963" y="1637950"/>
            <a:ext cx="8376076" cy="45363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8" name="Google Shape;438;p55"/>
          <p:cNvSpPr txBox="1"/>
          <p:nvPr/>
        </p:nvSpPr>
        <p:spPr>
          <a:xfrm>
            <a:off x="228600" y="6146400"/>
            <a:ext cx="8415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latin typeface="Verdana"/>
                <a:ea typeface="Verdana"/>
                <a:cs typeface="Verdana"/>
                <a:sym typeface="Verdana"/>
              </a:rPr>
              <a:t>Source: VDOE Supporting Instruction and Deeper Learning through Balanced Assessment Institute, June 2019</a:t>
            </a:r>
            <a:endParaRPr sz="2000" i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</a:rPr>
              <a:t>Example: </a:t>
            </a:r>
            <a:endParaRPr sz="3800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</a:rPr>
              <a:t>Falls Church City Public Schools</a:t>
            </a:r>
            <a:endParaRPr sz="3800" dirty="0">
              <a:solidFill>
                <a:srgbClr val="000000"/>
              </a:solidFill>
            </a:endParaRPr>
          </a:p>
        </p:txBody>
      </p:sp>
      <p:pic>
        <p:nvPicPr>
          <p:cNvPr id="445" name="Google Shape;445;p56" descr="Falls Church City Public Schools 1st Grade Assessments workshee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858" t="21966" r="5796"/>
          <a:stretch/>
        </p:blipFill>
        <p:spPr>
          <a:xfrm>
            <a:off x="228600" y="1667526"/>
            <a:ext cx="8686800" cy="38702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6" name="Google Shape;446;p56" descr="Outline around Assessment Name/Acronym row">
            <a:hlinkClick r:id="rId3"/>
          </p:cNvPr>
          <p:cNvSpPr/>
          <p:nvPr/>
        </p:nvSpPr>
        <p:spPr>
          <a:xfrm>
            <a:off x="255600" y="2395200"/>
            <a:ext cx="8632800" cy="10338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D0BF-249C-5C46-8515-7BD1F9E5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632" y="-2747662"/>
            <a:ext cx="7772400" cy="7705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tabLst/>
              <a:defRPr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Data-informed Decision Making</a:t>
            </a:r>
            <a:r>
              <a:rPr lang="en-US" sz="4000" b="1" i="0" dirty="0">
                <a:solidFill>
                  <a:schemeClr val="dk1"/>
                </a:solidFill>
                <a:effectLst/>
                <a:latin typeface="Verdana"/>
                <a:ea typeface="Verdana"/>
                <a:cs typeface="Verdana"/>
              </a:rPr>
              <a:t>:</a:t>
            </a:r>
            <a:r>
              <a:rPr lang="en-US" sz="4000" b="1" i="0" baseline="0" dirty="0">
                <a:solidFill>
                  <a:schemeClr val="dk1"/>
                </a:solidFill>
                <a:effectLst/>
                <a:latin typeface="Verdana"/>
                <a:ea typeface="Verdana"/>
                <a:cs typeface="Verdana"/>
              </a:rPr>
              <a:t> </a:t>
            </a:r>
            <a:r>
              <a:rPr lang="en-US" sz="4000" b="1" i="0" u="none" strike="noStrike" cap="none" dirty="0">
                <a:solidFill>
                  <a:schemeClr val="dk1"/>
                </a:solidFill>
                <a:effectLst/>
                <a:latin typeface="Verdana"/>
                <a:ea typeface="Verdana"/>
                <a:cs typeface="Verdana"/>
                <a:sym typeface="Verdana"/>
              </a:rPr>
              <a:t>Addition of Academic Data to the Division DIDM Process</a:t>
            </a:r>
            <a:endParaRPr lang="en-US" dirty="0">
              <a:effectLst/>
            </a:endParaRPr>
          </a:p>
        </p:txBody>
      </p:sp>
      <p:sp>
        <p:nvSpPr>
          <p:cNvPr id="458" name="Google Shape;458;p58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Data-informed Decision Making</a:t>
            </a:r>
            <a:endParaRPr sz="3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Google Shape;457;p58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Addition of Academic Data to the Division DIDM Process</a:t>
            </a:r>
            <a:b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b="1" i="1" dirty="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Data-informed Decision Making: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Feature 2.A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464" name="Google Shape;464;p59" descr="Data-Informed Decision Making table"/>
          <p:cNvPicPr preferRelativeResize="0"/>
          <p:nvPr/>
        </p:nvPicPr>
        <p:blipFill rotWithShape="1">
          <a:blip r:embed="rId3">
            <a:alphaModFix/>
          </a:blip>
          <a:srcRect l="9358" t="26211" r="10035" b="9874"/>
          <a:stretch/>
        </p:blipFill>
        <p:spPr>
          <a:xfrm>
            <a:off x="228600" y="1744725"/>
            <a:ext cx="8686800" cy="3671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4400"/>
              <a:buFont typeface="Calibri"/>
              <a:buNone/>
            </a:pPr>
            <a:r>
              <a:rPr lang="en-US" sz="3800" dirty="0">
                <a:solidFill>
                  <a:srgbClr val="000000"/>
                </a:solidFill>
              </a:rPr>
              <a:t>Revisit the division data audit</a:t>
            </a:r>
            <a:endParaRPr sz="3800" dirty="0">
              <a:solidFill>
                <a:srgbClr val="000000"/>
              </a:solidFill>
            </a:endParaRPr>
          </a:p>
        </p:txBody>
      </p:sp>
      <p:pic>
        <p:nvPicPr>
          <p:cNvPr id="470" name="Google Shape;470;p60" descr="Data Systems for Successful Implementation worksheet"/>
          <p:cNvPicPr preferRelativeResize="0"/>
          <p:nvPr/>
        </p:nvPicPr>
        <p:blipFill rotWithShape="1">
          <a:blip r:embed="rId3">
            <a:alphaModFix/>
          </a:blip>
          <a:srcRect l="14226" t="30044" r="20960" b="4441"/>
          <a:stretch/>
        </p:blipFill>
        <p:spPr>
          <a:xfrm>
            <a:off x="228600" y="1475250"/>
            <a:ext cx="8686800" cy="5094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</a:rPr>
              <a:t>Academic Alignment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90" name="Google Shape;490;p63"/>
          <p:cNvSpPr txBox="1"/>
          <p:nvPr/>
        </p:nvSpPr>
        <p:spPr>
          <a:xfrm>
            <a:off x="207375" y="1399825"/>
            <a:ext cx="8546700" cy="3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●"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to align all supports within a VTSS structure. (Matrix 1B, 1C)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Verdana"/>
              <a:buChar char="●"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the process of developing an assessment inventory. (Matrix 5A)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2200"/>
              <a:buFont typeface="Verdana"/>
              <a:buChar char="●"/>
            </a:pPr>
            <a:r>
              <a:rPr lang="en-US" sz="22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Understand the use of a Universal Screening process within a tiered system, including purpose, selection, and importance for evaluating overall academic health; the use of an Early Warning System will also be explored (Matrix 5B &amp; 5C)</a:t>
            </a:r>
            <a:endParaRPr sz="22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B5394"/>
              </a:buClr>
              <a:buSzPts val="2300"/>
              <a:buFont typeface="Verdana"/>
              <a:buChar char="●"/>
            </a:pPr>
            <a:endParaRPr sz="230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2800"/>
              <a:buFont typeface="Arial"/>
              <a:buNone/>
            </a:pP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5DE84A-32C8-614A-906E-A50D0F81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642935"/>
            <a:ext cx="7772400" cy="2412999"/>
          </a:xfrm>
        </p:spPr>
        <p:txBody>
          <a:bodyPr/>
          <a:lstStyle/>
          <a:p>
            <a:r>
              <a:rPr lang="en-US" sz="3600" b="1" i="0" dirty="0">
                <a:solidFill>
                  <a:srgbClr val="00638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Student Progress: Screening Tools and Data</a:t>
            </a:r>
            <a:endParaRPr lang="en-US" dirty="0"/>
          </a:p>
        </p:txBody>
      </p:sp>
      <p:sp>
        <p:nvSpPr>
          <p:cNvPr id="496" name="Google Shape;496;p64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Monitoring Student Progress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64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SCREENING TOOLS AND DATA</a:t>
            </a:r>
            <a:b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Monitoring Student Progress: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Feature 5.B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02" name="Google Shape;502;p65" descr="Monitoring Student Progress tab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71597"/>
            <a:ext cx="8686801" cy="519352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5" descr="Outline around row 5.B. Screening Tools and Data"/>
          <p:cNvSpPr/>
          <p:nvPr/>
        </p:nvSpPr>
        <p:spPr>
          <a:xfrm>
            <a:off x="266700" y="4109928"/>
            <a:ext cx="8610600" cy="13386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Why universal screening?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10" name="Google Shape;510;p66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is the health of the core instructional program?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For which groups is instruction working, not working?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Is the tiered system having an impact?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is the individual growth of students?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3600" dirty="0"/>
              <a:t>Know the indicators of a good screener </a:t>
            </a:r>
            <a:endParaRPr sz="3600" dirty="0"/>
          </a:p>
        </p:txBody>
      </p:sp>
      <p:sp>
        <p:nvSpPr>
          <p:cNvPr id="516" name="Google Shape;516;p67"/>
          <p:cNvSpPr txBox="1"/>
          <p:nvPr/>
        </p:nvSpPr>
        <p:spPr>
          <a:xfrm>
            <a:off x="257503" y="1603738"/>
            <a:ext cx="8229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1. Is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brief (and doable under current conditions)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2. Is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predictive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3. Is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reliable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4. Provides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an awareness of false positives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5. Provides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normative data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6. Can be</a:t>
            </a:r>
            <a:r>
              <a:rPr lang="en-US" sz="28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i="1">
                <a:solidFill>
                  <a:srgbClr val="0B5394"/>
                </a:solidFill>
                <a:latin typeface="Verdana"/>
                <a:ea typeface="Verdana"/>
                <a:cs typeface="Verdana"/>
                <a:sym typeface="Verdana"/>
              </a:rPr>
              <a:t>disaggregated</a:t>
            </a:r>
            <a:endParaRPr sz="2800" i="1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6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600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VTSS Implementation Components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228600" y="1546475"/>
            <a:ext cx="8686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Aligned Organizational Structure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Data-informed Decision Making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Evidence-based Practices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Family, School, Community Partnerships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Monitoring Student Progress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Evaluation of Process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Considerations when Selecting Screening Tools</a:t>
            </a:r>
            <a:endParaRPr sz="3400" dirty="0"/>
          </a:p>
        </p:txBody>
      </p:sp>
      <p:sp>
        <p:nvSpPr>
          <p:cNvPr id="523" name="Google Shape;523;p6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Can the data be compared across schools?</a:t>
            </a:r>
            <a:endParaRPr dirty="0"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Is there a way to display data graphically?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25" name="Google Shape;525;p68" descr="Example pie chart of number of risk factors"/>
          <p:cNvPicPr preferRelativeResize="0"/>
          <p:nvPr/>
        </p:nvPicPr>
        <p:blipFill rotWithShape="1">
          <a:blip r:embed="rId3">
            <a:alphaModFix/>
          </a:blip>
          <a:srcRect t="14009" b="16396"/>
          <a:stretch/>
        </p:blipFill>
        <p:spPr>
          <a:xfrm>
            <a:off x="5532925" y="1399825"/>
            <a:ext cx="2696175" cy="21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68" descr="Example pie chart of number of risk factors"/>
          <p:cNvPicPr preferRelativeResize="0"/>
          <p:nvPr/>
        </p:nvPicPr>
        <p:blipFill rotWithShape="1">
          <a:blip r:embed="rId4">
            <a:alphaModFix/>
          </a:blip>
          <a:srcRect t="12768" b="17306"/>
          <a:stretch/>
        </p:blipFill>
        <p:spPr>
          <a:xfrm>
            <a:off x="5361150" y="3260700"/>
            <a:ext cx="2696175" cy="18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Fall data sources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32" name="Google Shape;532;p6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VDOE Fall Growth Assessments (grades 3-8)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PALS (grades PreK-3)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VKRP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Commercial screening tools (e.g., DIBELS, </a:t>
            </a:r>
            <a:r>
              <a:rPr lang="en-US" dirty="0" err="1"/>
              <a:t>FastBridge</a:t>
            </a:r>
            <a:r>
              <a:rPr lang="en-US" dirty="0"/>
              <a:t>, I-Ready)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Early Warning Systems (for some)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Classroom data (e.g., running records, benchmark assessments)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dirty="0"/>
              <a:t>Websites for screening tools</a:t>
            </a:r>
            <a:endParaRPr dirty="0"/>
          </a:p>
        </p:txBody>
      </p:sp>
      <p:sp>
        <p:nvSpPr>
          <p:cNvPr id="538" name="Google Shape;538;p70"/>
          <p:cNvSpPr txBox="1">
            <a:spLocks noGrp="1"/>
          </p:cNvSpPr>
          <p:nvPr>
            <p:ph type="body" idx="1"/>
          </p:nvPr>
        </p:nvSpPr>
        <p:spPr>
          <a:xfrm>
            <a:off x="129700" y="1619475"/>
            <a:ext cx="85572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Academic Screening Tools Chart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https://www.ci3t.org/systematic-screening-considerations-and-commitment-to-continued-inquiry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Screening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800" dirty="0">
                <a:solidFill>
                  <a:schemeClr val="dk1"/>
                </a:solidFill>
              </a:rPr>
              <a:t>Screening in the upper grades</a:t>
            </a:r>
            <a:endParaRPr sz="3800" dirty="0"/>
          </a:p>
        </p:txBody>
      </p:sp>
      <p:sp>
        <p:nvSpPr>
          <p:cNvPr id="543" name="Google Shape;543;p71"/>
          <p:cNvSpPr txBox="1">
            <a:spLocks noGrp="1"/>
          </p:cNvSpPr>
          <p:nvPr>
            <p:ph type="body" idx="1"/>
          </p:nvPr>
        </p:nvSpPr>
        <p:spPr>
          <a:xfrm>
            <a:off x="228601" y="1600201"/>
            <a:ext cx="5453742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dirty="0"/>
              <a:t>Who’s at risk of not graduating?</a:t>
            </a:r>
            <a:endParaRPr sz="30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Use an early warning system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Learn more about that group of students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Track the risks to those students regularly (data dashboard) and provide supports, interventions</a:t>
            </a:r>
            <a:endParaRPr dirty="0"/>
          </a:p>
        </p:txBody>
      </p:sp>
      <p:pic>
        <p:nvPicPr>
          <p:cNvPr id="546" name="Google Shape;546;p71" descr="Cover of Districts That Succeed by Karin Chenowe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3112">
            <a:off x="5589952" y="1504193"/>
            <a:ext cx="1855022" cy="278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71" descr="Cover of Upstream by Dan Hea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60339">
            <a:off x="6946443" y="4160814"/>
            <a:ext cx="1974014" cy="253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B5394"/>
                </a:solidFill>
              </a:rPr>
              <a:t>Chicago Public Schools Freshmen on Track</a:t>
            </a:r>
            <a:endParaRPr dirty="0">
              <a:solidFill>
                <a:srgbClr val="0B5394"/>
              </a:solidFill>
            </a:endParaRPr>
          </a:p>
        </p:txBody>
      </p:sp>
      <p:sp>
        <p:nvSpPr>
          <p:cNvPr id="554" name="Google Shape;554;p7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 dirty="0"/>
              <a:t>Graduation Rates:</a:t>
            </a:r>
            <a:endParaRPr b="1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1998 =52.4%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2007 =60%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2018 =78.2%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2019 = 82%</a:t>
            </a:r>
            <a:endParaRPr dirty="0"/>
          </a:p>
        </p:txBody>
      </p:sp>
      <p:sp>
        <p:nvSpPr>
          <p:cNvPr id="551" name="Google Shape;551;p7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365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500" i="1" dirty="0">
                <a:solidFill>
                  <a:srgbClr val="000000"/>
                </a:solidFill>
              </a:rPr>
              <a:t>“Two surprisingly simple factors: (1) a student’s completion of five full-year course credits; and (2) that student’s not failing more than one semester of a core course, such as Math or English… Those two factors, combined, became known as the Freshman On-Track (FOT) metric. Freshmen who were on-track by this measurement were 3.5 times more likely to graduate than students who were off-track.”</a:t>
            </a:r>
            <a:endParaRPr sz="2500" dirty="0">
              <a:solidFill>
                <a:srgbClr val="000000"/>
              </a:solidFill>
            </a:endParaRPr>
          </a:p>
        </p:txBody>
      </p:sp>
      <p:sp>
        <p:nvSpPr>
          <p:cNvPr id="6" name="Google Shape;553;p72">
            <a:extLst>
              <a:ext uri="{FF2B5EF4-FFF2-40B4-BE49-F238E27FC236}">
                <a16:creationId xmlns:a16="http://schemas.microsoft.com/office/drawing/2014/main" id="{57A7067E-1492-CB45-886B-8D2EAB59C42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5894625"/>
            <a:ext cx="91440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dirty="0">
                <a:solidFill>
                  <a:schemeClr val="dk1"/>
                </a:solidFill>
              </a:rPr>
              <a:t>Sources: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https://www.washingtonpost.com/opinions/2021/08/26/chicago-public-schools-dysfunction-success-data-media/</a:t>
            </a:r>
            <a:r>
              <a:rPr lang="en-US" sz="1600" dirty="0">
                <a:solidFill>
                  <a:srgbClr val="000000"/>
                </a:solidFill>
              </a:rPr>
              <a:t>; Sommer, B. (2020). </a:t>
            </a:r>
            <a:r>
              <a:rPr lang="en-US" sz="1600" i="1" dirty="0">
                <a:solidFill>
                  <a:srgbClr val="000000"/>
                </a:solidFill>
              </a:rPr>
              <a:t>Upstream.</a:t>
            </a:r>
            <a:endParaRPr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 dirty="0"/>
              <a:t>Early Warning Systems</a:t>
            </a:r>
            <a:endParaRPr sz="3800" dirty="0"/>
          </a:p>
        </p:txBody>
      </p:sp>
      <p:sp>
        <p:nvSpPr>
          <p:cNvPr id="560" name="Google Shape;560;p73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 dirty="0"/>
              <a:t>Risk Category</a:t>
            </a:r>
            <a:endParaRPr dirty="0"/>
          </a:p>
        </p:txBody>
      </p:sp>
      <p:sp>
        <p:nvSpPr>
          <p:cNvPr id="561" name="Google Shape;561;p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Attendance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Behavior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Course Performance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Essential Skills (e.g., reading, math)</a:t>
            </a:r>
            <a:endParaRPr sz="3000" dirty="0"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 dirty="0"/>
              <a:t>Data Source</a:t>
            </a:r>
            <a:endParaRPr dirty="0"/>
          </a:p>
        </p:txBody>
      </p:sp>
      <p:sp>
        <p:nvSpPr>
          <p:cNvPr id="563" name="Google Shape;563;p73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 dirty="0"/>
              <a:t>Current Attendance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 dirty="0"/>
              <a:t>Current ODRs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 dirty="0"/>
              <a:t>Grades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 dirty="0"/>
              <a:t>Outcome data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3000" dirty="0"/>
              <a:t>Current skill assessments</a:t>
            </a:r>
            <a:endParaRPr sz="3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Screening Scenarios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70" name="Google Shape;570;p74"/>
          <p:cNvSpPr/>
          <p:nvPr/>
        </p:nvSpPr>
        <p:spPr>
          <a:xfrm>
            <a:off x="674350" y="1459950"/>
            <a:ext cx="2475000" cy="3219300"/>
          </a:xfrm>
          <a:prstGeom prst="roundRect">
            <a:avLst>
              <a:gd name="adj" fmla="val 16667"/>
            </a:avLst>
          </a:prstGeom>
          <a:solidFill>
            <a:srgbClr val="95D99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K-2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 Reading: PALS, Math: Fastbridge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3-8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 VDOE fall assessments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Verdana"/>
                <a:ea typeface="Verdana"/>
                <a:cs typeface="Verdana"/>
                <a:sym typeface="Verdana"/>
              </a:rPr>
              <a:t>9-12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 Early Warning System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1" name="Google Shape;571;p74"/>
          <p:cNvSpPr/>
          <p:nvPr/>
        </p:nvSpPr>
        <p:spPr>
          <a:xfrm>
            <a:off x="4299500" y="1459950"/>
            <a:ext cx="4385100" cy="2938800"/>
          </a:xfrm>
          <a:prstGeom prst="flowChartAlternateProcess">
            <a:avLst/>
          </a:prstGeom>
          <a:solidFill>
            <a:srgbClr val="A9DCF2">
              <a:alpha val="65880"/>
            </a:srgbClr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K-2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PALS, Acadience for reading and math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3-8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VDOE fall assessments plus STAR reading and math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Verdana"/>
                <a:ea typeface="Verdana"/>
                <a:cs typeface="Verdana"/>
                <a:sym typeface="Verdana"/>
              </a:rPr>
              <a:t>9-12</a:t>
            </a: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 EWS plus STAR for some students in reading and/or math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2" name="Google Shape;572;p74"/>
          <p:cNvSpPr/>
          <p:nvPr/>
        </p:nvSpPr>
        <p:spPr>
          <a:xfrm>
            <a:off x="2789300" y="4577575"/>
            <a:ext cx="5481324" cy="1902852"/>
          </a:xfrm>
          <a:prstGeom prst="flowChartTerminator">
            <a:avLst/>
          </a:prstGeom>
          <a:solidFill>
            <a:srgbClr val="F4CCCC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K-2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MAP for reading and math, PALS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3-8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I-Ready, VDOE fall assessments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9-12</a:t>
            </a:r>
            <a:r>
              <a:rPr lang="en-US" sz="2000">
                <a:latin typeface="Verdana"/>
                <a:ea typeface="Verdana"/>
                <a:cs typeface="Verdana"/>
                <a:sym typeface="Verdana"/>
              </a:rPr>
              <a:t> Star for some students reading and math, Early Warning System</a:t>
            </a:r>
            <a:endParaRPr sz="2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7CC03C-36EB-6141-B3F0-5240784B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427542"/>
            <a:ext cx="7772400" cy="1362075"/>
          </a:xfrm>
        </p:spPr>
        <p:txBody>
          <a:bodyPr/>
          <a:lstStyle/>
          <a:p>
            <a:pPr rtl="0"/>
            <a:r>
              <a:rPr lang="en-US" sz="1400" b="1" i="0" dirty="0">
                <a:solidFill>
                  <a:srgbClr val="00638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Monitoring Student Progress: Screening Process</a:t>
            </a:r>
            <a:endParaRPr lang="en-US" dirty="0">
              <a:effectLst/>
            </a:endParaRPr>
          </a:p>
        </p:txBody>
      </p:sp>
      <p:sp>
        <p:nvSpPr>
          <p:cNvPr id="584" name="Google Shape;584;p76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Monitoring Student Progress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3" name="Google Shape;583;p76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SCREENING PROCESS</a:t>
            </a:r>
            <a:endParaRPr sz="3600" b="1" i="1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Monitoring Student Progress: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Feature 5.C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590" name="Google Shape;590;p77" descr="Monitoring Student Progress tab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71597"/>
            <a:ext cx="8686801" cy="519352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77" descr="Outline around 5.C Screening Process"/>
          <p:cNvSpPr/>
          <p:nvPr/>
        </p:nvSpPr>
        <p:spPr>
          <a:xfrm>
            <a:off x="304800" y="5301275"/>
            <a:ext cx="8610600" cy="12639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en-US" sz="3800" dirty="0"/>
              <a:t>Using screening data at the division level</a:t>
            </a:r>
            <a:endParaRPr sz="3800" dirty="0"/>
          </a:p>
        </p:txBody>
      </p:sp>
      <p:sp>
        <p:nvSpPr>
          <p:cNvPr id="597" name="Google Shape;597;p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 b="0" dirty="0">
                <a:solidFill>
                  <a:srgbClr val="000000"/>
                </a:solidFill>
              </a:rPr>
              <a:t>Where we are</a:t>
            </a:r>
            <a:endParaRPr sz="2600" b="0" dirty="0">
              <a:solidFill>
                <a:srgbClr val="000000"/>
              </a:solidFill>
            </a:endParaRPr>
          </a:p>
        </p:txBody>
      </p:sp>
      <p:grpSp>
        <p:nvGrpSpPr>
          <p:cNvPr id="4" name="Group 3" descr="Pyramid going from 60% green to 25% yellow, to 15% red.">
            <a:extLst>
              <a:ext uri="{FF2B5EF4-FFF2-40B4-BE49-F238E27FC236}">
                <a16:creationId xmlns:a16="http://schemas.microsoft.com/office/drawing/2014/main" id="{00157B4D-2969-3443-B4DE-909D53B001F2}"/>
              </a:ext>
            </a:extLst>
          </p:cNvPr>
          <p:cNvGrpSpPr/>
          <p:nvPr/>
        </p:nvGrpSpPr>
        <p:grpSpPr>
          <a:xfrm>
            <a:off x="586989" y="2209036"/>
            <a:ext cx="3881651" cy="4362584"/>
            <a:chOff x="586989" y="2209036"/>
            <a:chExt cx="3881651" cy="4362584"/>
          </a:xfrm>
        </p:grpSpPr>
        <p:sp>
          <p:nvSpPr>
            <p:cNvPr id="609" name="Google Shape;609;p78"/>
            <p:cNvSpPr/>
            <p:nvPr/>
          </p:nvSpPr>
          <p:spPr>
            <a:xfrm>
              <a:off x="586989" y="2383165"/>
              <a:ext cx="3881651" cy="4188455"/>
            </a:xfrm>
            <a:prstGeom prst="triangle">
              <a:avLst>
                <a:gd name="adj" fmla="val 50000"/>
              </a:avLst>
            </a:prstGeom>
            <a:solidFill>
              <a:srgbClr val="00CC00"/>
            </a:solidFill>
            <a:ln w="25400" cap="flat" cmpd="sng">
              <a:solidFill>
                <a:srgbClr val="00CC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0" name="Google Shape;610;p78"/>
            <p:cNvSpPr/>
            <p:nvPr/>
          </p:nvSpPr>
          <p:spPr>
            <a:xfrm>
              <a:off x="1516446" y="2209036"/>
              <a:ext cx="2006955" cy="2321391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54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1" name="Google Shape;611;p78"/>
            <p:cNvSpPr/>
            <p:nvPr/>
          </p:nvSpPr>
          <p:spPr>
            <a:xfrm>
              <a:off x="1880712" y="2209045"/>
              <a:ext cx="1311203" cy="14235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4" name="Google Shape;614;p78"/>
            <p:cNvSpPr txBox="1"/>
            <p:nvPr/>
          </p:nvSpPr>
          <p:spPr>
            <a:xfrm>
              <a:off x="1804593" y="3003398"/>
              <a:ext cx="1522171" cy="394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Belleza"/>
                  <a:ea typeface="Belleza"/>
                  <a:cs typeface="Belleza"/>
                  <a:sym typeface="Belleza"/>
                </a:rPr>
                <a:t>15%</a:t>
              </a:r>
              <a:endParaRPr dirty="0"/>
            </a:p>
          </p:txBody>
        </p:sp>
        <p:sp>
          <p:nvSpPr>
            <p:cNvPr id="613" name="Google Shape;613;p78"/>
            <p:cNvSpPr txBox="1"/>
            <p:nvPr/>
          </p:nvSpPr>
          <p:spPr>
            <a:xfrm>
              <a:off x="1880702" y="3942190"/>
              <a:ext cx="1522171" cy="51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Belleza"/>
                  <a:ea typeface="Belleza"/>
                  <a:cs typeface="Belleza"/>
                  <a:sym typeface="Belleza"/>
                </a:rPr>
                <a:t>25%</a:t>
              </a:r>
              <a:endParaRPr dirty="0"/>
            </a:p>
          </p:txBody>
        </p:sp>
        <p:sp>
          <p:nvSpPr>
            <p:cNvPr id="612" name="Google Shape;612;p78"/>
            <p:cNvSpPr txBox="1"/>
            <p:nvPr/>
          </p:nvSpPr>
          <p:spPr>
            <a:xfrm>
              <a:off x="1816867" y="5228079"/>
              <a:ext cx="1522171" cy="51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Belleza"/>
                  <a:ea typeface="Belleza"/>
                  <a:cs typeface="Belleza"/>
                  <a:sym typeface="Belleza"/>
                </a:rPr>
                <a:t>60%</a:t>
              </a:r>
              <a:endParaRPr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DAD2D-E302-5448-8426-D60199A4149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</a:pPr>
            <a:r>
              <a:rPr lang="en-US" sz="2400" b="0" dirty="0">
                <a:solidFill>
                  <a:srgbClr val="000000"/>
                </a:solidFill>
              </a:rPr>
              <a:t>Where we want to be</a:t>
            </a:r>
          </a:p>
        </p:txBody>
      </p:sp>
      <p:grpSp>
        <p:nvGrpSpPr>
          <p:cNvPr id="599" name="Google Shape;599;p78" descr="Pyramid going from At least 80% green to 15% yellow, to 5% red."/>
          <p:cNvGrpSpPr/>
          <p:nvPr/>
        </p:nvGrpSpPr>
        <p:grpSpPr>
          <a:xfrm>
            <a:off x="4648200" y="2174875"/>
            <a:ext cx="4038600" cy="4408520"/>
            <a:chOff x="0" y="0"/>
            <a:chExt cx="4038600" cy="4408520"/>
          </a:xfrm>
        </p:grpSpPr>
        <p:sp>
          <p:nvSpPr>
            <p:cNvPr id="600" name="Google Shape;600;p78"/>
            <p:cNvSpPr/>
            <p:nvPr/>
          </p:nvSpPr>
          <p:spPr>
            <a:xfrm>
              <a:off x="1627339" y="0"/>
              <a:ext cx="708300" cy="773100"/>
            </a:xfrm>
            <a:prstGeom prst="trapezoid">
              <a:avLst>
                <a:gd name="adj" fmla="val 50000"/>
              </a:avLst>
            </a:prstGeom>
            <a:solidFill>
              <a:srgbClr val="FF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8"/>
            <p:cNvSpPr txBox="1"/>
            <p:nvPr/>
          </p:nvSpPr>
          <p:spPr>
            <a:xfrm>
              <a:off x="1627339" y="0"/>
              <a:ext cx="708300" cy="7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Belleza"/>
                <a:buNone/>
              </a:pPr>
              <a:r>
                <a:rPr lang="en-US" sz="2400" dirty="0">
                  <a:solidFill>
                    <a:schemeClr val="lt1"/>
                  </a:solidFill>
                  <a:latin typeface="Belleza"/>
                  <a:ea typeface="Belleza"/>
                  <a:cs typeface="Belleza"/>
                  <a:sym typeface="Belleza"/>
                </a:rPr>
                <a:t> </a:t>
              </a:r>
              <a:r>
                <a:rPr lang="en-US" sz="2000" dirty="0">
                  <a:latin typeface="Belleza"/>
                  <a:ea typeface="Belleza"/>
                  <a:cs typeface="Belleza"/>
                  <a:sym typeface="Belleza"/>
                </a:rPr>
                <a:t>5%</a:t>
              </a:r>
              <a:endParaRPr sz="2000" dirty="0"/>
            </a:p>
          </p:txBody>
        </p:sp>
        <p:sp>
          <p:nvSpPr>
            <p:cNvPr id="602" name="Google Shape;602;p78"/>
            <p:cNvSpPr/>
            <p:nvPr/>
          </p:nvSpPr>
          <p:spPr>
            <a:xfrm>
              <a:off x="1356820" y="785433"/>
              <a:ext cx="1285500" cy="630000"/>
            </a:xfrm>
            <a:prstGeom prst="trapezoid">
              <a:avLst>
                <a:gd name="adj" fmla="val 45805"/>
              </a:avLst>
            </a:prstGeom>
            <a:solidFill>
              <a:srgbClr val="FFFF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8"/>
            <p:cNvSpPr txBox="1"/>
            <p:nvPr/>
          </p:nvSpPr>
          <p:spPr>
            <a:xfrm>
              <a:off x="1581764" y="785433"/>
              <a:ext cx="835500" cy="63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Belleza"/>
                <a:buNone/>
              </a:pPr>
              <a:r>
                <a:rPr lang="en-US" sz="2800">
                  <a:latin typeface="Belleza"/>
                  <a:ea typeface="Belleza"/>
                  <a:cs typeface="Belleza"/>
                  <a:sym typeface="Belleza"/>
                </a:rPr>
                <a:t>15%</a:t>
              </a:r>
              <a:endParaRPr sz="2800"/>
            </a:p>
          </p:txBody>
        </p:sp>
        <p:sp>
          <p:nvSpPr>
            <p:cNvPr id="604" name="Google Shape;604;p78"/>
            <p:cNvSpPr/>
            <p:nvPr/>
          </p:nvSpPr>
          <p:spPr>
            <a:xfrm>
              <a:off x="0" y="1403120"/>
              <a:ext cx="4038600" cy="3005400"/>
            </a:xfrm>
            <a:prstGeom prst="trapezoid">
              <a:avLst>
                <a:gd name="adj" fmla="val 45805"/>
              </a:avLst>
            </a:prstGeom>
            <a:solidFill>
              <a:srgbClr val="00CC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8"/>
            <p:cNvSpPr txBox="1"/>
            <p:nvPr/>
          </p:nvSpPr>
          <p:spPr>
            <a:xfrm>
              <a:off x="706754" y="1403120"/>
              <a:ext cx="2625000" cy="300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Belleza"/>
                <a:buNone/>
              </a:pPr>
              <a:r>
                <a:rPr lang="en-US" sz="3600" i="1">
                  <a:latin typeface="Belleza"/>
                  <a:ea typeface="Belleza"/>
                  <a:cs typeface="Belleza"/>
                  <a:sym typeface="Belleza"/>
                </a:rPr>
                <a:t>At least </a:t>
              </a:r>
              <a:r>
                <a:rPr lang="en-US" sz="3600">
                  <a:latin typeface="Belleza"/>
                  <a:ea typeface="Belleza"/>
                  <a:cs typeface="Belleza"/>
                  <a:sym typeface="Belleza"/>
                </a:rPr>
                <a:t>80%</a:t>
              </a:r>
              <a:endParaRPr sz="36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dirty="0"/>
              <a:t>Supporting Improvements in Behavioral Competence, Academic Achievement and Social-Emotional Wellness</a:t>
            </a:r>
            <a:endParaRPr sz="2400" dirty="0"/>
          </a:p>
        </p:txBody>
      </p:sp>
      <p:sp>
        <p:nvSpPr>
          <p:cNvPr id="319" name="Google Shape;319;p39" descr="Circles indicating the overlapping connections between the following components."/>
          <p:cNvSpPr/>
          <p:nvPr/>
        </p:nvSpPr>
        <p:spPr>
          <a:xfrm>
            <a:off x="2304075" y="1618800"/>
            <a:ext cx="4374900" cy="3827400"/>
          </a:xfrm>
          <a:prstGeom prst="ellipse">
            <a:avLst/>
          </a:prstGeom>
          <a:noFill/>
          <a:ln w="635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66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3305767" y="1950735"/>
            <a:ext cx="227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OUTCOMES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 descr="Circle around Data"/>
          <p:cNvSpPr/>
          <p:nvPr/>
        </p:nvSpPr>
        <p:spPr>
          <a:xfrm>
            <a:off x="4198151" y="2306275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4821210" y="2983356"/>
            <a:ext cx="114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2200" b="0" i="0" u="none" strike="noStrike" cap="none" dirty="0">
              <a:solidFill>
                <a:srgbClr val="F963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6553208" y="2732683"/>
            <a:ext cx="2102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 dirty="0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Decision</a:t>
            </a:r>
            <a:endParaRPr sz="2200" b="1" i="0" u="none" strike="noStrike" cap="none" dirty="0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Making</a:t>
            </a:r>
            <a:endParaRPr sz="2200" b="1" i="0" u="none" strike="noStrike" cap="none" dirty="0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39" descr="Circle around Practices"/>
          <p:cNvSpPr/>
          <p:nvPr/>
        </p:nvSpPr>
        <p:spPr>
          <a:xfrm>
            <a:off x="3369625" y="3385400"/>
            <a:ext cx="2102700" cy="1899300"/>
          </a:xfrm>
          <a:prstGeom prst="ellipse">
            <a:avLst/>
          </a:prstGeom>
          <a:noFill/>
          <a:ln w="635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3257913" y="4189185"/>
            <a:ext cx="246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2510325" y="5385352"/>
            <a:ext cx="39624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Students  </a:t>
            </a:r>
            <a:endParaRPr sz="2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39" descr="Circle around Systems"/>
          <p:cNvSpPr/>
          <p:nvPr/>
        </p:nvSpPr>
        <p:spPr>
          <a:xfrm>
            <a:off x="2508699" y="2347101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2764791" y="2992999"/>
            <a:ext cx="180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SYSTEMS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354099" y="2792909"/>
            <a:ext cx="21543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Google Shape;320;p39" descr="Link to the Positive Behavioral Interventions and Supports websi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92" y="5539365"/>
            <a:ext cx="1767783" cy="78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Current reality: Are some triangles upside down?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21" name="Google Shape;621;p79" descr="Inverted base of a triangle in orange"/>
          <p:cNvSpPr/>
          <p:nvPr/>
        </p:nvSpPr>
        <p:spPr>
          <a:xfrm rot="10800000">
            <a:off x="2208875" y="1809100"/>
            <a:ext cx="5280300" cy="46911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9"/>
          <p:cNvSpPr txBox="1"/>
          <p:nvPr/>
        </p:nvSpPr>
        <p:spPr>
          <a:xfrm>
            <a:off x="3876125" y="2185925"/>
            <a:ext cx="1945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Verdana"/>
                <a:ea typeface="Verdana"/>
                <a:cs typeface="Verdana"/>
                <a:sym typeface="Verdana"/>
              </a:rPr>
              <a:t>Below Benchmark 60%-80%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22" name="Google Shape;622;p7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621" idx="5"/>
            <a:endCxn id="621" idx="1"/>
          </p:cNvCxnSpPr>
          <p:nvPr/>
        </p:nvCxnSpPr>
        <p:spPr>
          <a:xfrm>
            <a:off x="3528950" y="4154650"/>
            <a:ext cx="264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3" name="Google Shape;623;p79" descr="Inverted tip of a triangle in green"/>
          <p:cNvSpPr/>
          <p:nvPr/>
        </p:nvSpPr>
        <p:spPr>
          <a:xfrm rot="10800000">
            <a:off x="3528875" y="4154525"/>
            <a:ext cx="2640300" cy="2430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9"/>
          <p:cNvSpPr txBox="1"/>
          <p:nvPr/>
        </p:nvSpPr>
        <p:spPr>
          <a:xfrm>
            <a:off x="3920825" y="4238800"/>
            <a:ext cx="185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At Benchmark 20%-40%</a:t>
            </a:r>
            <a:endParaRPr sz="2100"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</a:pPr>
            <a:r>
              <a:rPr lang="en-US" sz="2900" dirty="0"/>
              <a:t>Is there a need across the division or with certain schools?</a:t>
            </a:r>
            <a:endParaRPr sz="2900" dirty="0"/>
          </a:p>
        </p:txBody>
      </p:sp>
      <p:pic>
        <p:nvPicPr>
          <p:cNvPr id="632" name="Google Shape;632;p80" descr="Splayed red colored penci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1" y="1544885"/>
            <a:ext cx="3408114" cy="340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0" descr="Row of green colored pencils with a red colored pencil"/>
          <p:cNvPicPr preferRelativeResize="0"/>
          <p:nvPr/>
        </p:nvPicPr>
        <p:blipFill rotWithShape="1">
          <a:blip r:embed="rId4">
            <a:alphaModFix/>
          </a:blip>
          <a:srcRect t="29168"/>
          <a:stretch/>
        </p:blipFill>
        <p:spPr>
          <a:xfrm>
            <a:off x="4149422" y="1765231"/>
            <a:ext cx="4537378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600" dirty="0"/>
              <a:t>Where are the students with the greatest needs?</a:t>
            </a:r>
            <a:endParaRPr sz="3600" dirty="0"/>
          </a:p>
        </p:txBody>
      </p:sp>
      <p:sp>
        <p:nvSpPr>
          <p:cNvPr id="639" name="Google Shape;639;p81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 dirty="0"/>
              <a:t>School A</a:t>
            </a:r>
            <a:endParaRPr sz="2600" dirty="0"/>
          </a:p>
        </p:txBody>
      </p:sp>
      <p:pic>
        <p:nvPicPr>
          <p:cNvPr id="641" name="Google Shape;641;p81" descr="Example pie chart of number of risk factors"/>
          <p:cNvPicPr preferRelativeResize="0"/>
          <p:nvPr/>
        </p:nvPicPr>
        <p:blipFill rotWithShape="1">
          <a:blip r:embed="rId3">
            <a:alphaModFix/>
          </a:blip>
          <a:srcRect t="14009" b="16396"/>
          <a:stretch/>
        </p:blipFill>
        <p:spPr>
          <a:xfrm>
            <a:off x="142821" y="2281350"/>
            <a:ext cx="4636254" cy="36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1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 dirty="0"/>
              <a:t>School B</a:t>
            </a:r>
            <a:endParaRPr sz="2600" dirty="0"/>
          </a:p>
        </p:txBody>
      </p:sp>
      <p:pic>
        <p:nvPicPr>
          <p:cNvPr id="642" name="Google Shape;642;p81" descr="Example pie chart of number of risk factors"/>
          <p:cNvPicPr preferRelativeResize="0"/>
          <p:nvPr/>
        </p:nvPicPr>
        <p:blipFill rotWithShape="1">
          <a:blip r:embed="rId4">
            <a:alphaModFix/>
          </a:blip>
          <a:srcRect t="12768" b="17306"/>
          <a:stretch/>
        </p:blipFill>
        <p:spPr>
          <a:xfrm>
            <a:off x="4572000" y="2287326"/>
            <a:ext cx="4397651" cy="34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1"/>
          <p:cNvSpPr txBox="1">
            <a:spLocks noGrp="1"/>
          </p:cNvSpPr>
          <p:nvPr>
            <p:ph type="ftr" idx="11"/>
          </p:nvPr>
        </p:nvSpPr>
        <p:spPr>
          <a:xfrm>
            <a:off x="1729325" y="6184500"/>
            <a:ext cx="54654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000000"/>
                </a:solidFill>
              </a:rPr>
              <a:t>Oregon Response to Intervention and Instruction (2019)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>
                <a:solidFill>
                  <a:srgbClr val="000000"/>
                </a:solidFill>
              </a:rPr>
              <a:t>Questions to consider for data analysis 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649" name="Google Shape;649;p82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 dirty="0"/>
              <a:t>Which schools will face the biggest challenges in achieving end of year benchmarks?</a:t>
            </a:r>
            <a:endParaRPr sz="3000" dirty="0"/>
          </a:p>
          <a:p>
            <a:pPr marL="742950" lvl="1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Which grade levels, subject areas?</a:t>
            </a:r>
            <a:endParaRPr sz="3000" dirty="0"/>
          </a:p>
          <a:p>
            <a:pPr marL="742950" lvl="1" indent="-3619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Which groups of students?</a:t>
            </a:r>
            <a:endParaRPr sz="3000" dirty="0"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b="1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 dirty="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sz="3800" dirty="0">
                <a:solidFill>
                  <a:srgbClr val="000000"/>
                </a:solidFill>
              </a:rPr>
              <a:t>How does the division team support schools with screening?</a:t>
            </a:r>
            <a:endParaRPr sz="3800" dirty="0">
              <a:solidFill>
                <a:srgbClr val="000000"/>
              </a:solidFill>
            </a:endParaRPr>
          </a:p>
        </p:txBody>
      </p:sp>
      <p:sp>
        <p:nvSpPr>
          <p:cNvPr id="655" name="Google Shape;655;p83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US" sz="3000" dirty="0"/>
              <a:t>What professional learning will be needed?</a:t>
            </a:r>
            <a:endParaRPr sz="30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 dirty="0"/>
              <a:t>How will the school process for data review differ from the division process?</a:t>
            </a:r>
            <a:endParaRPr sz="30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 dirty="0"/>
              <a:t>How will the division team provide support-who and when?</a:t>
            </a:r>
            <a:endParaRPr sz="3000" dirty="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 dirty="0"/>
              <a:t>How will the division team monitor fidelity of the process?</a:t>
            </a:r>
            <a:endParaRPr sz="3000" dirty="0"/>
          </a:p>
          <a:p>
            <a:pPr marL="74295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Assessment integrity</a:t>
            </a:r>
            <a:endParaRPr sz="3000" dirty="0"/>
          </a:p>
          <a:p>
            <a:pPr marL="74295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 dirty="0"/>
              <a:t>Use of decision rules, cut scores</a:t>
            </a:r>
            <a:endParaRPr sz="3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/>
              <a:t>Decision Rules and/or Cut Scores</a:t>
            </a:r>
            <a:endParaRPr dirty="0"/>
          </a:p>
        </p:txBody>
      </p:sp>
      <p:sp>
        <p:nvSpPr>
          <p:cNvPr id="662" name="Google Shape;662;p84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 dirty="0"/>
              <a:t>Decision Rule</a:t>
            </a:r>
            <a:endParaRPr sz="2800" dirty="0"/>
          </a:p>
        </p:txBody>
      </p:sp>
      <p:sp>
        <p:nvSpPr>
          <p:cNvPr id="665" name="Google Shape;665;p84"/>
          <p:cNvSpPr txBox="1">
            <a:spLocks noGrp="1"/>
          </p:cNvSpPr>
          <p:nvPr>
            <p:ph type="body" idx="2"/>
          </p:nvPr>
        </p:nvSpPr>
        <p:spPr>
          <a:xfrm>
            <a:off x="365350" y="2419950"/>
            <a:ext cx="413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dirty="0">
                <a:solidFill>
                  <a:srgbClr val="0B5394"/>
                </a:solidFill>
              </a:rPr>
              <a:t>20% Decision Rule: </a:t>
            </a:r>
            <a:r>
              <a:rPr lang="en-US" sz="2500" dirty="0"/>
              <a:t> The lowest 20% of students at each grade level based on school-wide academic screening measures and/or with chronic behavior needs will receive strategic group intervention(s). </a:t>
            </a:r>
            <a:endParaRPr sz="2500" dirty="0"/>
          </a:p>
        </p:txBody>
      </p:sp>
      <p:sp>
        <p:nvSpPr>
          <p:cNvPr id="663" name="Google Shape;663;p84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800" dirty="0"/>
              <a:t>Cut Score</a:t>
            </a:r>
            <a:endParaRPr sz="2800" dirty="0"/>
          </a:p>
        </p:txBody>
      </p:sp>
      <p:sp>
        <p:nvSpPr>
          <p:cNvPr id="664" name="Google Shape;664;p84"/>
          <p:cNvSpPr txBox="1">
            <a:spLocks noGrp="1"/>
          </p:cNvSpPr>
          <p:nvPr>
            <p:ph type="body" idx="4"/>
          </p:nvPr>
        </p:nvSpPr>
        <p:spPr>
          <a:xfrm>
            <a:off x="4572000" y="2419950"/>
            <a:ext cx="403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500" dirty="0"/>
              <a:t>Students achieving at the 25</a:t>
            </a:r>
            <a:r>
              <a:rPr lang="en-US" sz="2500" baseline="30000" dirty="0"/>
              <a:t>th</a:t>
            </a:r>
            <a:r>
              <a:rPr lang="en-US" sz="2500" dirty="0"/>
              <a:t> percentile or lower on screening instruments will be evaluated for Tier II support using additional data. </a:t>
            </a:r>
            <a:endParaRPr sz="2500" dirty="0"/>
          </a:p>
        </p:txBody>
      </p:sp>
      <p:sp>
        <p:nvSpPr>
          <p:cNvPr id="666" name="Google Shape;666;p84"/>
          <p:cNvSpPr txBox="1"/>
          <p:nvPr/>
        </p:nvSpPr>
        <p:spPr>
          <a:xfrm>
            <a:off x="4727175" y="5198275"/>
            <a:ext cx="4038600" cy="615600"/>
          </a:xfrm>
          <a:prstGeom prst="rect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Reminder:  Screening scores are never the only data point used to determine risk.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000000"/>
                </a:solidFill>
              </a:rPr>
              <a:t>Today’s Learning Intentions</a:t>
            </a:r>
            <a:endParaRPr sz="3800" dirty="0">
              <a:solidFill>
                <a:srgbClr val="000000"/>
              </a:solidFill>
            </a:endParaRPr>
          </a:p>
        </p:txBody>
      </p:sp>
      <p:sp>
        <p:nvSpPr>
          <p:cNvPr id="686" name="Google Shape;686;p87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799" cy="457199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Review the responsibilities of the Division Leadership Team to align all supports within a VTSS structure. (Matrix 1B, 1C)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Understand the process of developing an assessment inventory. (Matrix 5A)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erdana"/>
              <a:buChar char="●"/>
            </a:pPr>
            <a:r>
              <a:rPr lang="en-US" sz="2200" dirty="0"/>
              <a:t>Understand the use of a Universal Screening process within a tiered system, including purpose, selection, and importance for evaluating overall academic health; the use of an Early Warning System will also be explored (Matrix 5B &amp; 5C)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387"/>
              </a:buClr>
              <a:buSzPts val="2200"/>
              <a:buFont typeface="Verdana"/>
              <a:buChar char="●"/>
            </a:pPr>
            <a:r>
              <a:rPr lang="en-US" sz="2200" dirty="0">
                <a:solidFill>
                  <a:srgbClr val="006387"/>
                </a:solidFill>
              </a:rPr>
              <a:t>Begin the development of a process to create a written description of the expectations for quality Tier 1 academic instruction and a system for communicating the expectations to stakeholders. (Matrix 3A, 1.G, 1.H)</a:t>
            </a:r>
            <a:endParaRPr sz="2200" dirty="0">
              <a:solidFill>
                <a:srgbClr val="006387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1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VTSS Implementation Components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93" name="Google Shape;693;p88"/>
          <p:cNvSpPr txBox="1">
            <a:spLocks noGrp="1"/>
          </p:cNvSpPr>
          <p:nvPr>
            <p:ph type="body" idx="1"/>
          </p:nvPr>
        </p:nvSpPr>
        <p:spPr>
          <a:xfrm>
            <a:off x="228600" y="1546475"/>
            <a:ext cx="8686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6387"/>
              </a:buClr>
              <a:buSzPts val="1800"/>
              <a:buChar char="•"/>
            </a:pPr>
            <a:r>
              <a:rPr lang="en-US" dirty="0">
                <a:solidFill>
                  <a:srgbClr val="006387"/>
                </a:solidFill>
              </a:rPr>
              <a:t>Aligned Organizational Structure</a:t>
            </a:r>
            <a:endParaRPr dirty="0">
              <a:solidFill>
                <a:srgbClr val="0063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Char char="•"/>
            </a:pPr>
            <a:r>
              <a:rPr lang="en-US" dirty="0">
                <a:solidFill>
                  <a:srgbClr val="006387"/>
                </a:solidFill>
              </a:rPr>
              <a:t>Data-informed Decision Making</a:t>
            </a:r>
            <a:endParaRPr dirty="0">
              <a:solidFill>
                <a:srgbClr val="0063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dirty="0">
                <a:solidFill>
                  <a:schemeClr val="dk2"/>
                </a:solidFill>
              </a:rPr>
              <a:t>Evidence-based Practices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Family, School, Community Partnerships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Char char="•"/>
            </a:pPr>
            <a:r>
              <a:rPr lang="en-US" dirty="0">
                <a:solidFill>
                  <a:srgbClr val="006387"/>
                </a:solidFill>
              </a:rPr>
              <a:t>Monitoring Student Progress</a:t>
            </a:r>
            <a:endParaRPr dirty="0">
              <a:solidFill>
                <a:srgbClr val="00638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Evaluation of Process</a:t>
            </a:r>
            <a:endParaRPr dirty="0"/>
          </a:p>
        </p:txBody>
      </p:sp>
      <p:sp>
        <p:nvSpPr>
          <p:cNvPr id="695" name="Google Shape;695;p88" descr="Green arrow pointing at &quot;Evidence-based Practices&quot;"/>
          <p:cNvSpPr/>
          <p:nvPr/>
        </p:nvSpPr>
        <p:spPr>
          <a:xfrm>
            <a:off x="6047525" y="2722400"/>
            <a:ext cx="1392300" cy="602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18AB-15A0-7141-B75A-37CB7D49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231644"/>
            <a:ext cx="7772400" cy="1362075"/>
          </a:xfrm>
        </p:spPr>
        <p:txBody>
          <a:bodyPr/>
          <a:lstStyle/>
          <a:p>
            <a:pPr rtl="0"/>
            <a:r>
              <a:rPr lang="en-US" sz="3600" b="1" i="0" dirty="0">
                <a:solidFill>
                  <a:srgbClr val="00638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Evidence-based</a:t>
            </a:r>
            <a:r>
              <a:rPr lang="en-US" sz="3600" b="1" i="0" baseline="0" dirty="0">
                <a:solidFill>
                  <a:srgbClr val="00638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Practices: </a:t>
            </a:r>
            <a:r>
              <a:rPr lang="en-US" sz="3600" b="1" i="0" dirty="0">
                <a:solidFill>
                  <a:srgbClr val="00638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CORE INSTRUCTION</a:t>
            </a:r>
            <a:endParaRPr lang="en-US" dirty="0">
              <a:effectLst/>
            </a:endParaRPr>
          </a:p>
        </p:txBody>
      </p:sp>
      <p:sp>
        <p:nvSpPr>
          <p:cNvPr id="701" name="Google Shape;701;p89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Evidence-based Practices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0" name="Google Shape;700;p89"/>
          <p:cNvSpPr txBox="1"/>
          <p:nvPr/>
        </p:nvSpPr>
        <p:spPr>
          <a:xfrm>
            <a:off x="722325" y="4406900"/>
            <a:ext cx="80289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QUALITY CORE INSTRUCTION</a:t>
            </a:r>
            <a:endParaRPr sz="3600" b="1" i="1" dirty="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Evidence-based Practices: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Feature 3.A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7" name="Google Shape;707;p90" descr="Table for Evidence Based Practices"/>
          <p:cNvPicPr preferRelativeResize="0"/>
          <p:nvPr/>
        </p:nvPicPr>
        <p:blipFill rotWithShape="1">
          <a:blip r:embed="rId3">
            <a:alphaModFix/>
          </a:blip>
          <a:srcRect l="8751" t="37312" r="9616" b="26705"/>
          <a:stretch/>
        </p:blipFill>
        <p:spPr>
          <a:xfrm>
            <a:off x="228600" y="1935375"/>
            <a:ext cx="8686800" cy="2040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8" name="Google Shape;708;p90" descr="Outline around 3.A Exploration"/>
          <p:cNvSpPr/>
          <p:nvPr/>
        </p:nvSpPr>
        <p:spPr>
          <a:xfrm>
            <a:off x="1682950" y="2440275"/>
            <a:ext cx="1451700" cy="1535700"/>
          </a:xfrm>
          <a:prstGeom prst="rect">
            <a:avLst/>
          </a:prstGeom>
          <a:noFill/>
          <a:ln w="76200" cap="flat" cmpd="sng">
            <a:solidFill>
              <a:srgbClr val="0063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0"/>
          <p:cNvSpPr txBox="1"/>
          <p:nvPr/>
        </p:nvSpPr>
        <p:spPr>
          <a:xfrm>
            <a:off x="228600" y="4228400"/>
            <a:ext cx="868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The DLT reviews </a:t>
            </a:r>
            <a:r>
              <a:rPr lang="en-US" sz="300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current expectations for quality instruction</a:t>
            </a:r>
            <a:r>
              <a:rPr lang="en-US" sz="3000">
                <a:latin typeface="Verdana"/>
                <a:ea typeface="Verdana"/>
                <a:cs typeface="Verdana"/>
                <a:sym typeface="Verdana"/>
              </a:rPr>
              <a:t> in order to meet the curricula standards.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>
            <a:spLocks noGrp="1"/>
          </p:cNvSpPr>
          <p:nvPr>
            <p:ph type="title"/>
          </p:nvPr>
        </p:nvSpPr>
        <p:spPr>
          <a:xfrm>
            <a:off x="228602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US" sz="38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Integrating Academics</a:t>
            </a:r>
            <a:r>
              <a:rPr lang="en-US" sz="3800" dirty="0">
                <a:solidFill>
                  <a:schemeClr val="dk1"/>
                </a:solidFill>
              </a:rPr>
              <a:t>, </a:t>
            </a:r>
            <a:r>
              <a:rPr lang="en-US" sz="38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Behavior, and Mental Wellness</a:t>
            </a:r>
            <a:endParaRPr sz="38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body" idx="1"/>
          </p:nvPr>
        </p:nvSpPr>
        <p:spPr>
          <a:xfrm>
            <a:off x="1581450" y="1478825"/>
            <a:ext cx="56763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WE DECIDE WHAT INSTRUCTION OR SUPPORTS TO GIVE STUDENTS (Tiers)</a:t>
            </a:r>
            <a:endParaRPr sz="220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" name="Group 2" descr="Cycle of Continuum of Instruction &amp; Intervention and Data-based Problem Solving Process">
            <a:extLst>
              <a:ext uri="{FF2B5EF4-FFF2-40B4-BE49-F238E27FC236}">
                <a16:creationId xmlns:a16="http://schemas.microsoft.com/office/drawing/2014/main" id="{3E822B2F-2284-D640-86CA-D283BB019FAF}"/>
              </a:ext>
            </a:extLst>
          </p:cNvPr>
          <p:cNvGrpSpPr/>
          <p:nvPr/>
        </p:nvGrpSpPr>
        <p:grpSpPr>
          <a:xfrm>
            <a:off x="381000" y="1707568"/>
            <a:ext cx="8077200" cy="3924321"/>
            <a:chOff x="381000" y="1707568"/>
            <a:chExt cx="8077200" cy="3924321"/>
          </a:xfrm>
        </p:grpSpPr>
        <p:sp>
          <p:nvSpPr>
            <p:cNvPr id="329" name="Google Shape;329;p40"/>
            <p:cNvSpPr/>
            <p:nvPr/>
          </p:nvSpPr>
          <p:spPr>
            <a:xfrm rot="18970545">
              <a:off x="2729035" y="2750316"/>
              <a:ext cx="3225510" cy="2881573"/>
            </a:xfrm>
            <a:prstGeom prst="arc">
              <a:avLst>
                <a:gd name="adj1" fmla="val 16162555"/>
                <a:gd name="adj2" fmla="val 0"/>
              </a:avLst>
            </a:prstGeom>
            <a:noFill/>
            <a:ln w="101600" cap="flat" cmpd="sng">
              <a:solidFill>
                <a:srgbClr val="89C33D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Verdana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 rot="16200000">
              <a:off x="851850" y="2424666"/>
              <a:ext cx="1499700" cy="2441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3D3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 txBox="1"/>
            <p:nvPr/>
          </p:nvSpPr>
          <p:spPr>
            <a:xfrm>
              <a:off x="682801" y="3169225"/>
              <a:ext cx="1837800" cy="99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Continuum of Instruction &amp; Intervention (Tiers)</a:t>
              </a:r>
              <a:endPara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 rot="8129146">
              <a:off x="2927278" y="1707568"/>
              <a:ext cx="3227705" cy="2889553"/>
            </a:xfrm>
            <a:prstGeom prst="arc">
              <a:avLst>
                <a:gd name="adj1" fmla="val 16162555"/>
                <a:gd name="adj2" fmla="val 0"/>
              </a:avLst>
            </a:prstGeom>
            <a:noFill/>
            <a:ln w="101600" cap="flat" cmpd="sng">
              <a:solidFill>
                <a:srgbClr val="89C33D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Verdana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 rot="16200000">
              <a:off x="6489900" y="2425392"/>
              <a:ext cx="1498200" cy="2438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A8AD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4" name="Google Shape;334;p40"/>
            <p:cNvSpPr txBox="1"/>
            <p:nvPr/>
          </p:nvSpPr>
          <p:spPr>
            <a:xfrm>
              <a:off x="6426196" y="3145261"/>
              <a:ext cx="1625700" cy="99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Data-based Problem Solving Process</a:t>
              </a:r>
              <a:endParaRPr sz="19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27" name="Google Shape;327;p40"/>
          <p:cNvSpPr txBox="1"/>
          <p:nvPr/>
        </p:nvSpPr>
        <p:spPr>
          <a:xfrm>
            <a:off x="1662300" y="5101925"/>
            <a:ext cx="58194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2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STUDENTS RESPOND TO OUR INSTRUCTION AND RELATED SUPPORTS (Data)</a:t>
            </a:r>
            <a:endParaRPr sz="220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Focus: Tier 1 instruction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16" name="Google Shape;716;p91" descr="Inverted base of a triangle in orange"/>
          <p:cNvSpPr/>
          <p:nvPr/>
        </p:nvSpPr>
        <p:spPr>
          <a:xfrm rot="10800000">
            <a:off x="2208875" y="1809100"/>
            <a:ext cx="5280300" cy="46911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1"/>
          <p:cNvSpPr txBox="1"/>
          <p:nvPr/>
        </p:nvSpPr>
        <p:spPr>
          <a:xfrm>
            <a:off x="3876125" y="2185925"/>
            <a:ext cx="1945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latin typeface="Verdana"/>
                <a:ea typeface="Verdana"/>
                <a:cs typeface="Verdana"/>
                <a:sym typeface="Verdana"/>
              </a:rPr>
              <a:t>Below Benchmark 60%-80%</a:t>
            </a:r>
            <a:endParaRPr sz="2200" b="1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7" name="Google Shape;717;p9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stCxn id="716" idx="5"/>
            <a:endCxn id="716" idx="1"/>
          </p:cNvCxnSpPr>
          <p:nvPr/>
        </p:nvCxnSpPr>
        <p:spPr>
          <a:xfrm>
            <a:off x="3528950" y="4154650"/>
            <a:ext cx="264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8" name="Google Shape;718;p91" descr="Inverted tip of a triangle in green"/>
          <p:cNvSpPr/>
          <p:nvPr/>
        </p:nvSpPr>
        <p:spPr>
          <a:xfrm rot="10800000">
            <a:off x="3528875" y="4154525"/>
            <a:ext cx="2640300" cy="2430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1"/>
          <p:cNvSpPr txBox="1"/>
          <p:nvPr/>
        </p:nvSpPr>
        <p:spPr>
          <a:xfrm>
            <a:off x="3920825" y="4238800"/>
            <a:ext cx="1856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Verdana"/>
                <a:ea typeface="Verdana"/>
                <a:cs typeface="Verdana"/>
                <a:sym typeface="Verdana"/>
              </a:rPr>
              <a:t>At Benchmark 20%-40%</a:t>
            </a:r>
            <a:endParaRPr sz="2100" b="1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lang="en-US" sz="2400" dirty="0"/>
              <a:t>Supporting Improvements in Behavioral Competence, Academic Achievement and Social-Emotional Wellness</a:t>
            </a:r>
            <a:endParaRPr sz="2400" dirty="0"/>
          </a:p>
        </p:txBody>
      </p:sp>
      <p:sp>
        <p:nvSpPr>
          <p:cNvPr id="319" name="Google Shape;319;p39" descr="Circles indicating the overlapping connections between the following components."/>
          <p:cNvSpPr/>
          <p:nvPr/>
        </p:nvSpPr>
        <p:spPr>
          <a:xfrm>
            <a:off x="2304075" y="1618800"/>
            <a:ext cx="4374900" cy="3827400"/>
          </a:xfrm>
          <a:prstGeom prst="ellipse">
            <a:avLst/>
          </a:prstGeom>
          <a:noFill/>
          <a:ln w="635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rgbClr val="6600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3305767" y="1950735"/>
            <a:ext cx="2276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660066"/>
                </a:solidFill>
                <a:latin typeface="Verdana"/>
                <a:ea typeface="Verdana"/>
                <a:cs typeface="Verdana"/>
                <a:sym typeface="Verdana"/>
              </a:rPr>
              <a:t>OUTCOMES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 descr="Circle around Data"/>
          <p:cNvSpPr/>
          <p:nvPr/>
        </p:nvSpPr>
        <p:spPr>
          <a:xfrm>
            <a:off x="4198151" y="2306275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F963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4" name="Google Shape;314;p39"/>
          <p:cNvSpPr txBox="1"/>
          <p:nvPr/>
        </p:nvSpPr>
        <p:spPr>
          <a:xfrm>
            <a:off x="4821210" y="2983356"/>
            <a:ext cx="114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DATA</a:t>
            </a:r>
            <a:endParaRPr sz="2200" b="0" i="0" u="none" strike="noStrike" cap="none" dirty="0">
              <a:solidFill>
                <a:srgbClr val="F963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6553208" y="2732683"/>
            <a:ext cx="21027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 dirty="0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Decision</a:t>
            </a:r>
            <a:endParaRPr sz="2200" b="1" i="0" u="none" strike="noStrike" cap="none" dirty="0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96301"/>
                </a:solidFill>
                <a:latin typeface="Verdana"/>
                <a:ea typeface="Verdana"/>
                <a:cs typeface="Verdana"/>
                <a:sym typeface="Verdana"/>
              </a:rPr>
              <a:t>Making</a:t>
            </a:r>
            <a:endParaRPr sz="2200" b="1" i="0" u="none" strike="noStrike" cap="none" dirty="0">
              <a:solidFill>
                <a:srgbClr val="F9630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39" descr="Circle around Practices"/>
          <p:cNvSpPr/>
          <p:nvPr/>
        </p:nvSpPr>
        <p:spPr>
          <a:xfrm>
            <a:off x="3369625" y="3385400"/>
            <a:ext cx="2102700" cy="1899300"/>
          </a:xfrm>
          <a:prstGeom prst="ellipse">
            <a:avLst/>
          </a:prstGeom>
          <a:noFill/>
          <a:ln w="635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3257913" y="4189185"/>
            <a:ext cx="246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PRACTICES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2510325" y="5385352"/>
            <a:ext cx="39624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Students  </a:t>
            </a:r>
            <a:endParaRPr sz="22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1" name="Google Shape;311;p39" descr="Circle around Systems"/>
          <p:cNvSpPr/>
          <p:nvPr/>
        </p:nvSpPr>
        <p:spPr>
          <a:xfrm>
            <a:off x="2508699" y="2347101"/>
            <a:ext cx="2200800" cy="1838100"/>
          </a:xfrm>
          <a:prstGeom prst="ellipse">
            <a:avLst/>
          </a:prstGeom>
          <a:noFill/>
          <a:ln w="6350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2764791" y="2992999"/>
            <a:ext cx="1807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SYSTEMS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 txBox="1"/>
          <p:nvPr/>
        </p:nvSpPr>
        <p:spPr>
          <a:xfrm>
            <a:off x="354099" y="2792909"/>
            <a:ext cx="21543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Supporting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Staff </a:t>
            </a:r>
            <a:endParaRPr sz="2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8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0" name="Google Shape;320;p39" descr="Link to the Positive Behavioral Interventions and Supports websit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92" y="5539365"/>
            <a:ext cx="1767783" cy="78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315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3600"/>
              <a:buFont typeface="Verdana"/>
              <a:buNone/>
            </a:pPr>
            <a:r>
              <a:rPr lang="en-US" dirty="0">
                <a:solidFill>
                  <a:srgbClr val="DA5701"/>
                </a:solidFill>
              </a:rPr>
              <a:t>DATA</a:t>
            </a:r>
            <a:endParaRPr dirty="0">
              <a:solidFill>
                <a:srgbClr val="DA5701"/>
              </a:solidFill>
            </a:endParaRPr>
          </a:p>
        </p:txBody>
      </p:sp>
      <p:sp>
        <p:nvSpPr>
          <p:cNvPr id="744" name="Google Shape;744;p93"/>
          <p:cNvSpPr txBox="1">
            <a:spLocks noGrp="1"/>
          </p:cNvSpPr>
          <p:nvPr>
            <p:ph type="body" idx="1"/>
          </p:nvPr>
        </p:nvSpPr>
        <p:spPr>
          <a:xfrm>
            <a:off x="228600" y="1493050"/>
            <a:ext cx="86868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Identify data sources</a:t>
            </a:r>
            <a:endParaRPr sz="3000" dirty="0"/>
          </a:p>
          <a:p>
            <a:pPr marL="342900" lvl="0" indent="-345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Universal screening data</a:t>
            </a:r>
            <a:endParaRPr sz="3000" dirty="0"/>
          </a:p>
          <a:p>
            <a:pPr marL="342900" lvl="0" indent="-345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dirty="0"/>
              <a:t>Other data sources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Analyze the data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Ask questions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Set a goal/goals</a:t>
            </a:r>
            <a:endParaRPr sz="30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 dirty="0"/>
              <a:t>Based on the data, where do we want to go and by when? (i.e., SMART goal)</a:t>
            </a:r>
            <a:endParaRPr sz="3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3600"/>
              <a:buFont typeface="Verdana"/>
              <a:buNone/>
            </a:pPr>
            <a:r>
              <a:rPr lang="en-US" dirty="0">
                <a:solidFill>
                  <a:srgbClr val="0000FF"/>
                </a:solidFill>
              </a:rPr>
              <a:t>PRACTICES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750" name="Google Shape;750;p94"/>
          <p:cNvSpPr txBox="1">
            <a:spLocks noGrp="1"/>
          </p:cNvSpPr>
          <p:nvPr>
            <p:ph type="body" idx="1"/>
          </p:nvPr>
        </p:nvSpPr>
        <p:spPr>
          <a:xfrm>
            <a:off x="228600" y="1493050"/>
            <a:ext cx="86868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What are we doing to </a:t>
            </a:r>
            <a:r>
              <a:rPr lang="en-US" sz="2600" dirty="0">
                <a:solidFill>
                  <a:srgbClr val="BF3D3E"/>
                </a:solidFill>
              </a:rPr>
              <a:t>accelerate </a:t>
            </a:r>
            <a:r>
              <a:rPr lang="en-US" sz="2600" dirty="0"/>
              <a:t>learning?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Look at your Division Initiative Map: </a:t>
            </a:r>
            <a:endParaRPr sz="2600" dirty="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/>
              <a:t>Are initiatives being implemented as planned? </a:t>
            </a:r>
            <a:endParaRPr sz="2600" dirty="0"/>
          </a:p>
          <a:p>
            <a:pPr marL="9144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-US" sz="2600" dirty="0"/>
              <a:t>Are additional initiatives needed to support the identified goal? 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Implement </a:t>
            </a:r>
            <a:r>
              <a:rPr lang="en-US" sz="2600" u="sng" dirty="0">
                <a:solidFill>
                  <a:schemeClr val="hlink"/>
                </a:solidFill>
                <a:hlinkClick r:id="rId3"/>
              </a:rPr>
              <a:t>evidence-based practices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Use VDOE resources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u="sng" dirty="0">
                <a:solidFill>
                  <a:schemeClr val="hlink"/>
                </a:solidFill>
                <a:hlinkClick r:id="rId4"/>
              </a:rPr>
              <a:t>Math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u="sng" dirty="0">
                <a:solidFill>
                  <a:schemeClr val="hlink"/>
                </a:solidFill>
                <a:hlinkClick r:id="rId5"/>
              </a:rPr>
              <a:t>English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 u="sng" dirty="0">
                <a:solidFill>
                  <a:schemeClr val="hlink"/>
                </a:solidFill>
                <a:hlinkClick r:id="rId6"/>
              </a:rPr>
              <a:t>SEL</a:t>
            </a:r>
            <a:endParaRPr sz="2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Use </a:t>
            </a:r>
            <a:r>
              <a:rPr lang="en-US" sz="2600" u="sng" dirty="0">
                <a:solidFill>
                  <a:schemeClr val="hlink"/>
                </a:solidFill>
                <a:hlinkClick r:id="rId7"/>
              </a:rPr>
              <a:t>High Leverage Practices</a:t>
            </a:r>
            <a:r>
              <a:rPr lang="en-US" sz="2600" dirty="0"/>
              <a:t> </a:t>
            </a:r>
            <a:endParaRPr sz="2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3600"/>
              <a:buFont typeface="Verdana"/>
              <a:buNone/>
            </a:pPr>
            <a:r>
              <a:rPr lang="en-US" dirty="0">
                <a:solidFill>
                  <a:srgbClr val="008000"/>
                </a:solidFill>
              </a:rPr>
              <a:t>SYSTEMS</a:t>
            </a:r>
            <a:endParaRPr dirty="0">
              <a:solidFill>
                <a:srgbClr val="008000"/>
              </a:solidFill>
            </a:endParaRPr>
          </a:p>
        </p:txBody>
      </p:sp>
      <p:sp>
        <p:nvSpPr>
          <p:cNvPr id="756" name="Google Shape;756;p95"/>
          <p:cNvSpPr txBox="1">
            <a:spLocks noGrp="1"/>
          </p:cNvSpPr>
          <p:nvPr>
            <p:ph type="body" idx="1"/>
          </p:nvPr>
        </p:nvSpPr>
        <p:spPr>
          <a:xfrm>
            <a:off x="228600" y="1493050"/>
            <a:ext cx="8686800" cy="52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Provide professional learning opportunities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Provide coaching</a:t>
            </a: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Monitor instruction</a:t>
            </a:r>
            <a:endParaRPr sz="3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Evidence-based Practices: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000000"/>
                </a:solidFill>
              </a:rPr>
              <a:t>December 2021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63" name="Google Shape;763;p96" descr="Table for Evidence Based Practices"/>
          <p:cNvPicPr preferRelativeResize="0"/>
          <p:nvPr/>
        </p:nvPicPr>
        <p:blipFill rotWithShape="1">
          <a:blip r:embed="rId3">
            <a:alphaModFix/>
          </a:blip>
          <a:srcRect l="8751" t="37312" r="9616" b="26705"/>
          <a:stretch/>
        </p:blipFill>
        <p:spPr>
          <a:xfrm>
            <a:off x="228600" y="1935375"/>
            <a:ext cx="8686800" cy="2040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 dirty="0"/>
              <a:t>References</a:t>
            </a:r>
            <a:endParaRPr sz="3800" dirty="0"/>
          </a:p>
        </p:txBody>
      </p:sp>
      <p:sp>
        <p:nvSpPr>
          <p:cNvPr id="782" name="Google Shape;782;p99"/>
          <p:cNvSpPr txBox="1"/>
          <p:nvPr/>
        </p:nvSpPr>
        <p:spPr>
          <a:xfrm>
            <a:off x="457200" y="1417650"/>
            <a:ext cx="8229600" cy="55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Oregon Response to Instruction and Intervention. (2019).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Team and Data-based Decision Making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. Retrieved from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http://www.oregonrti.org/teamingdecisionmaking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Sommers, B. (2020, April 13).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Upstream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. Learning Omnivores.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https://learningomnivores.com/what-were-reading/upstream/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Virginia Department of Education (VDOE). (2019, June).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Supporting instruction and deeper learning through balanced assessment.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Presentation at VDOE institute, Charlottesville, Virginia. </a:t>
            </a: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3800" dirty="0"/>
              <a:t>References</a:t>
            </a:r>
            <a:endParaRPr sz="3800" dirty="0"/>
          </a:p>
        </p:txBody>
      </p:sp>
      <p:sp>
        <p:nvSpPr>
          <p:cNvPr id="788" name="Google Shape;788;p100"/>
          <p:cNvSpPr txBox="1"/>
          <p:nvPr/>
        </p:nvSpPr>
        <p:spPr>
          <a:xfrm>
            <a:off x="457200" y="1417650"/>
            <a:ext cx="8116800" cy="5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Virginia Department of Education. (2020). </a:t>
            </a:r>
            <a:r>
              <a:rPr lang="en-US" sz="23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Recover, redesign, restart.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http://www.doe.virginia.gov/support/health_medical/covid-19/recover-redesign-restart-2020.pdf</a:t>
            </a:r>
            <a:r>
              <a:rPr lang="en-US" sz="2300" i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Virginia Department of Education. (2020).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Virginia learns everywhere: A report and recommendations from Virginia’s educators on the continuity for learning (C4L) task force. </a:t>
            </a:r>
            <a:r>
              <a:rPr lang="en-US" sz="23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http://www.doe.virginia.gov/instruction/c4l/virginia-learns-anywhere.pdf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. enow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Chenoweth, K.  </a:t>
            </a:r>
            <a:r>
              <a:rPr lang="en-US" sz="2300" i="1">
                <a:latin typeface="Verdana"/>
                <a:ea typeface="Verdana"/>
                <a:cs typeface="Verdana"/>
                <a:sym typeface="Verdana"/>
              </a:rPr>
              <a:t>Districts that Succeed, </a:t>
            </a:r>
            <a:r>
              <a:rPr lang="en-US" sz="2300">
                <a:latin typeface="Verdana"/>
                <a:ea typeface="Verdana"/>
                <a:cs typeface="Verdana"/>
                <a:sym typeface="Verdana"/>
              </a:rPr>
              <a:t>Harvard Education Press, 2021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3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None/>
            </a:pPr>
            <a:endParaRPr sz="230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C3C"/>
              </a:buClr>
              <a:buSzPts val="4000"/>
              <a:buFont typeface="Verdana"/>
              <a:buNone/>
            </a:pPr>
            <a:r>
              <a:rPr lang="en-US" sz="4000" dirty="0">
                <a:solidFill>
                  <a:srgbClr val="000000"/>
                </a:solidFill>
              </a:rPr>
              <a:t>Academic Alignment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380675" y="1569602"/>
            <a:ext cx="82296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Review the responsibilities of the Division Leadership Team to align all supports within a VTSS structure. (Matrix 1B, 1C)</a:t>
            </a:r>
            <a:endParaRPr sz="3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CFF8-C0C5-4744-9320-60BC9DAA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-1573770"/>
            <a:ext cx="7772400" cy="1362075"/>
          </a:xfrm>
        </p:spPr>
        <p:txBody>
          <a:bodyPr/>
          <a:lstStyle/>
          <a:p>
            <a:pPr rtl="0"/>
            <a:r>
              <a:rPr lang="en-US" sz="3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Aligned Organizational Structure</a:t>
            </a:r>
            <a:r>
              <a:rPr lang="en-US" sz="4000" b="1" i="0" dirty="0">
                <a:solidFill>
                  <a:schemeClr val="dk1"/>
                </a:solidFill>
                <a:effectLst/>
                <a:latin typeface="Verdana"/>
                <a:ea typeface="Verdana"/>
                <a:cs typeface="Verdana"/>
              </a:rPr>
              <a:t>:</a:t>
            </a:r>
            <a:r>
              <a:rPr lang="en-US" sz="4000" b="1" i="0" baseline="0" dirty="0">
                <a:solidFill>
                  <a:schemeClr val="dk1"/>
                </a:solidFill>
                <a:effectLst/>
                <a:latin typeface="Verdana"/>
                <a:ea typeface="Verdana"/>
                <a:cs typeface="Verdana"/>
              </a:rPr>
              <a:t> Teaming and Planning</a:t>
            </a:r>
            <a:endParaRPr lang="en-US" dirty="0">
              <a:effectLst/>
            </a:endParaRPr>
          </a:p>
        </p:txBody>
      </p:sp>
      <p:sp>
        <p:nvSpPr>
          <p:cNvPr id="346" name="Google Shape;346;p42"/>
          <p:cNvSpPr txBox="1"/>
          <p:nvPr/>
        </p:nvSpPr>
        <p:spPr>
          <a:xfrm>
            <a:off x="722313" y="3766782"/>
            <a:ext cx="77724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Aligned Organizational Structure</a:t>
            </a:r>
            <a:endParaRPr sz="3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42"/>
          <p:cNvSpPr txBox="1"/>
          <p:nvPr/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  <a:t>TEAMING AND PLANNING</a:t>
            </a:r>
            <a:br>
              <a:rPr lang="en-US" sz="3600" b="1" dirty="0">
                <a:solidFill>
                  <a:srgbClr val="00638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 i="1" dirty="0">
              <a:solidFill>
                <a:srgbClr val="0063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5878"/>
              </a:buClr>
              <a:buSzPts val="4000"/>
              <a:buFont typeface="Calibri"/>
              <a:buNone/>
            </a:pPr>
            <a:r>
              <a:rPr lang="en-US" sz="3700" dirty="0">
                <a:solidFill>
                  <a:srgbClr val="000000"/>
                </a:solidFill>
              </a:rPr>
              <a:t>Aligned Organizational Structure: Features 1.B and 1.C</a:t>
            </a:r>
            <a:endParaRPr sz="3700" dirty="0">
              <a:solidFill>
                <a:srgbClr val="000000"/>
              </a:solidFill>
            </a:endParaRPr>
          </a:p>
        </p:txBody>
      </p:sp>
      <p:pic>
        <p:nvPicPr>
          <p:cNvPr id="352" name="Google Shape;352;p43" descr="VTSS Implementation Matrix"/>
          <p:cNvPicPr preferRelativeResize="0"/>
          <p:nvPr/>
        </p:nvPicPr>
        <p:blipFill rotWithShape="1">
          <a:blip r:embed="rId3">
            <a:alphaModFix/>
          </a:blip>
          <a:srcRect l="2339" r="1376" b="5651"/>
          <a:stretch/>
        </p:blipFill>
        <p:spPr>
          <a:xfrm>
            <a:off x="422050" y="1554475"/>
            <a:ext cx="7951749" cy="4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3" descr="Outline around 1.A and 1.B."/>
          <p:cNvSpPr/>
          <p:nvPr/>
        </p:nvSpPr>
        <p:spPr>
          <a:xfrm>
            <a:off x="488625" y="2497950"/>
            <a:ext cx="7818600" cy="3980700"/>
          </a:xfrm>
          <a:prstGeom prst="rect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87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63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78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Teaming (1.B)</a:t>
            </a:r>
            <a:endParaRPr dirty="0"/>
          </a:p>
        </p:txBody>
      </p:sp>
      <p:sp>
        <p:nvSpPr>
          <p:cNvPr id="359" name="Google Shape;359;p44"/>
          <p:cNvSpPr txBox="1"/>
          <p:nvPr/>
        </p:nvSpPr>
        <p:spPr>
          <a:xfrm>
            <a:off x="304800" y="1905000"/>
            <a:ext cx="8229600" cy="20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DLT supports schools with a parallel infrastructure of knowledge, skills, and team structures.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114300" algn="l" rtl="0">
              <a:spcBef>
                <a:spcPts val="720"/>
              </a:spcBef>
              <a:spcAft>
                <a:spcPts val="0"/>
              </a:spcAft>
              <a:buNone/>
            </a:pP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7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Strand 2: &amp;#x0D;Integrating and Aligning Academic Data, Practices and Systems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oday’s Learning Intentions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VTSS Implementation Components&amp;quot;&quot;/&gt;&lt;property id=&quot;20307&quot; value=&quot;267&quot;/&gt;&lt;/object&gt;&lt;object type=&quot;3&quot; unique_id=&quot;10006&quot;&gt;&lt;property id=&quot;20148&quot; value=&quot;5&quot;/&gt;&lt;property id=&quot;20300&quot; value=&quot;Slide 4 - &amp;quot;Supporting Improvements in Behavioral Competence, Academic Achievement and Social-Emotional Wellness&amp;quot;&quot;/&gt;&lt;property id=&quot;20307&quot; value=&quot;268&quot;/&gt;&lt;/object&gt;&lt;object type=&quot;3&quot; unique_id=&quot;10007&quot;&gt;&lt;property id=&quot;20148&quot; value=&quot;5&quot;/&gt;&lt;property id=&quot;20300&quot; value=&quot;Slide 5 - &amp;quot;Integrating Academics, Behavior, and Mental Wellness&amp;quot;&quot;/&gt;&lt;property id=&quot;20307&quot; value=&quot;269&quot;/&gt;&lt;/object&gt;&lt;object type=&quot;3&quot; unique_id=&quot;10008&quot;&gt;&lt;property id=&quot;20148&quot; value=&quot;5&quot;/&gt;&lt;property id=&quot;20300&quot; value=&quot;Slide 6 - &amp;quot;Academic Alignment&amp;quot;&quot;/&gt;&lt;property id=&quot;20307&quot; value=&quot;270&quot;/&gt;&lt;/object&gt;&lt;object type=&quot;3&quot; unique_id=&quot;10009&quot;&gt;&lt;property id=&quot;20148&quot; value=&quot;5&quot;/&gt;&lt;property id=&quot;20300&quot; value=&quot;Slide 7 - &amp;quot;Aligned Organizational Structure: Teaming and Planning&amp;quot;&quot;/&gt;&lt;property id=&quot;20307&quot; value=&quot;271&quot;/&gt;&lt;/object&gt;&lt;object type=&quot;3&quot; unique_id=&quot;10010&quot;&gt;&lt;property id=&quot;20148&quot; value=&quot;5&quot;/&gt;&lt;property id=&quot;20300&quot; value=&quot;Slide 8 - &amp;quot;Aligned Organizational Structure: Features 1.B and 1.C&amp;quot;&quot;/&gt;&lt;property id=&quot;20307&quot; value=&quot;272&quot;/&gt;&lt;/object&gt;&lt;object type=&quot;3&quot; unique_id=&quot;10011&quot;&gt;&lt;property id=&quot;20148&quot; value=&quot;5&quot;/&gt;&lt;property id=&quot;20300&quot; value=&quot;Slide 9 - &amp;quot;Teaming (1.B)&amp;quot;&quot;/&gt;&lt;property id=&quot;20307&quot; value=&quot;273&quot;/&gt;&lt;/object&gt;&lt;object type=&quot;3&quot; unique_id=&quot;10012&quot;&gt;&lt;property id=&quot;20148&quot; value=&quot;5&quot;/&gt;&lt;property id=&quot;20300&quot; value=&quot;Slide 10 - &amp;quot;Planning (1.C)&amp;quot;&quot;/&gt;&lt;property id=&quot;20307&quot; value=&quot;274&quot;/&gt;&lt;/object&gt;&lt;object type=&quot;3&quot; unique_id=&quot;10013&quot;&gt;&lt;property id=&quot;20148&quot; value=&quot;5&quot;/&gt;&lt;property id=&quot;20300&quot; value=&quot;Slide 11 - &amp;quot;A quick reflection...&amp;quot;&quot;/&gt;&lt;property id=&quot;20307&quot; value=&quot;275&quot;/&gt;&lt;/object&gt;&lt;object type=&quot;3&quot; unique_id=&quot;10014&quot;&gt;&lt;property id=&quot;20148&quot; value=&quot;5&quot;/&gt;&lt;property id=&quot;20300&quot; value=&quot;Slide 12 - &amp;quot;Monitoring Student Progress: ASSESSMENT INVENTORY AND PLANNING FOR STUDENT GROWTH &amp;quot;&quot;/&gt;&lt;property id=&quot;20307&quot; value=&quot;276&quot;/&gt;&lt;/object&gt;&lt;object type=&quot;3&quot; unique_id=&quot;10015&quot;&gt;&lt;property id=&quot;20148&quot; value=&quot;5&quot;/&gt;&lt;property id=&quot;20300&quot; value=&quot;Slide 13 - &amp;quot;Academic Alignment&amp;quot;&quot;/&gt;&lt;property id=&quot;20307&quot; value=&quot;277&quot;/&gt;&lt;/object&gt;&lt;object type=&quot;3&quot; unique_id=&quot;10016&quot;&gt;&lt;property id=&quot;20148&quot; value=&quot;5&quot;/&gt;&lt;property id=&quot;20300&quot; value=&quot;Slide 14 - &amp;quot;Monitoring Student Progress:&amp;#x0D;Feature 5.A&amp;quot;&quot;/&gt;&lt;property id=&quot;20307&quot; value=&quot;278&quot;/&gt;&lt;/object&gt;&lt;object type=&quot;3&quot; unique_id=&quot;10017&quot;&gt;&lt;property id=&quot;20148&quot; value=&quot;5&quot;/&gt;&lt;property id=&quot;20300&quot; value=&quot;Slide 15 - &amp;quot;Assessments to include in a Comprehensive Assessment Plan&amp;quot;&quot;/&gt;&lt;property id=&quot;20307&quot; value=&quot;279&quot;/&gt;&lt;/object&gt;&lt;object type=&quot;3&quot; unique_id=&quot;10018&quot;&gt;&lt;property id=&quot;20148&quot; value=&quot;5&quot;/&gt;&lt;property id=&quot;20300&quot; value=&quot;Slide 16 - &amp;quot;Assessing your Assessments&amp;amp;#x09;&amp;quot;&quot;/&gt;&lt;property id=&quot;20307&quot; value=&quot;280&quot;/&gt;&lt;/object&gt;&lt;object type=&quot;3&quot; unique_id=&quot;10019&quot;&gt;&lt;property id=&quot;20148&quot; value=&quot;5&quot;/&gt;&lt;property id=&quot;20300&quot; value=&quot;Slide 17 - &amp;quot;Reasons to complete an assessment inventory&amp;quot;&quot;/&gt;&lt;property id=&quot;20307&quot; value=&quot;281&quot;/&gt;&lt;/object&gt;&lt;object type=&quot;3&quot; unique_id=&quot;10020&quot;&gt;&lt;property id=&quot;20148&quot; value=&quot;5&quot;/&gt;&lt;property id=&quot;20300&quot; value=&quot;Slide 18 - &amp;quot;An assessment inventory&amp;quot;&quot;/&gt;&lt;property id=&quot;20307&quot; value=&quot;282&quot;/&gt;&lt;/object&gt;&lt;object type=&quot;3&quot; unique_id=&quot;10021&quot;&gt;&lt;property id=&quot;20148&quot; value=&quot;5&quot;/&gt;&lt;property id=&quot;20300&quot; value=&quot;Slide 19 - &amp;quot;Assessment Inventory&amp;quot;&quot;/&gt;&lt;property id=&quot;20307&quot; value=&quot;283&quot;/&gt;&lt;/object&gt;&lt;object type=&quot;3&quot; unique_id=&quot;10022&quot;&gt;&lt;property id=&quot;20148&quot; value=&quot;5&quot;/&gt;&lt;property id=&quot;20300&quot; value=&quot;Slide 20 - &amp;quot;Assessment Inventory &amp;#x0D;(another example)&amp;quot;&quot;/&gt;&lt;property id=&quot;20307&quot; value=&quot;284&quot;/&gt;&lt;/object&gt;&lt;object type=&quot;3&quot; unique_id=&quot;10023&quot;&gt;&lt;property id=&quot;20148&quot; value=&quot;5&quot;/&gt;&lt;property id=&quot;20300&quot; value=&quot;Slide 21 - &amp;quot;Example: &amp;#x0D;Falls Church City Public Schools&amp;quot;&quot;/&gt;&lt;property id=&quot;20307&quot; value=&quot;285&quot;/&gt;&lt;/object&gt;&lt;object type=&quot;3&quot; unique_id=&quot;10024&quot;&gt;&lt;property id=&quot;20148&quot; value=&quot;5&quot;/&gt;&lt;property id=&quot;20300&quot; value=&quot;Slide 22 - &amp;quot;Data-informed Decision Making: Addition of Academic Data to the Division DIDM Process&amp;quot;&quot;/&gt;&lt;property id=&quot;20307&quot; value=&quot;287&quot;/&gt;&lt;/object&gt;&lt;object type=&quot;3&quot; unique_id=&quot;10025&quot;&gt;&lt;property id=&quot;20148&quot; value=&quot;5&quot;/&gt;&lt;property id=&quot;20300&quot; value=&quot;Slide 23 - &amp;quot;Data-informed Decision Making:&amp;#x0D;Feature 2.A&amp;quot;&quot;/&gt;&lt;property id=&quot;20307&quot; value=&quot;288&quot;/&gt;&lt;/object&gt;&lt;object type=&quot;3&quot; unique_id=&quot;10026&quot;&gt;&lt;property id=&quot;20148&quot; value=&quot;5&quot;/&gt;&lt;property id=&quot;20300&quot; value=&quot;Slide 24 - &amp;quot;Revisit the division data audit&amp;quot;&quot;/&gt;&lt;property id=&quot;20307&quot; value=&quot;289&quot;/&gt;&lt;/object&gt;&lt;object type=&quot;3&quot; unique_id=&quot;10027&quot;&gt;&lt;property id=&quot;20148&quot; value=&quot;5&quot;/&gt;&lt;property id=&quot;20300&quot; value=&quot;Slide 25 - &amp;quot;Academic Alignment&amp;quot;&quot;/&gt;&lt;property id=&quot;20307&quot; value=&quot;292&quot;/&gt;&lt;/object&gt;&lt;object type=&quot;3&quot; unique_id=&quot;10028&quot;&gt;&lt;property id=&quot;20148&quot; value=&quot;5&quot;/&gt;&lt;property id=&quot;20300&quot; value=&quot;Slide 26 - &amp;quot;Monitoring Student Progress: Screening Tools and Data&amp;quot;&quot;/&gt;&lt;property id=&quot;20307&quot; value=&quot;293&quot;/&gt;&lt;/object&gt;&lt;object type=&quot;3&quot; unique_id=&quot;10029&quot;&gt;&lt;property id=&quot;20148&quot; value=&quot;5&quot;/&gt;&lt;property id=&quot;20300&quot; value=&quot;Slide 27 - &amp;quot;Monitoring Student Progress:&amp;#x0D;Feature 5.B&amp;quot;&quot;/&gt;&lt;property id=&quot;20307&quot; value=&quot;294&quot;/&gt;&lt;/object&gt;&lt;object type=&quot;3&quot; unique_id=&quot;10030&quot;&gt;&lt;property id=&quot;20148&quot; value=&quot;5&quot;/&gt;&lt;property id=&quot;20300&quot; value=&quot;Slide 28 - &amp;quot;Why universal screening?&amp;quot;&quot;/&gt;&lt;property id=&quot;20307&quot; value=&quot;295&quot;/&gt;&lt;/object&gt;&lt;object type=&quot;3&quot; unique_id=&quot;10031&quot;&gt;&lt;property id=&quot;20148&quot; value=&quot;5&quot;/&gt;&lt;property id=&quot;20300&quot; value=&quot;Slide 29 - &amp;quot;Know the indicators of a good screener &amp;quot;&quot;/&gt;&lt;property id=&quot;20307&quot; value=&quot;296&quot;/&gt;&lt;/object&gt;&lt;object type=&quot;3&quot; unique_id=&quot;10032&quot;&gt;&lt;property id=&quot;20148&quot; value=&quot;5&quot;/&gt;&lt;property id=&quot;20300&quot; value=&quot;Slide 30 - &amp;quot;Considerations when Selecting Screening Tools&amp;quot;&quot;/&gt;&lt;property id=&quot;20307&quot; value=&quot;297&quot;/&gt;&lt;/object&gt;&lt;object type=&quot;3&quot; unique_id=&quot;10033&quot;&gt;&lt;property id=&quot;20148&quot; value=&quot;5&quot;/&gt;&lt;property id=&quot;20300&quot; value=&quot;Slide 31 - &amp;quot;Fall data sources&amp;quot;&quot;/&gt;&lt;property id=&quot;20307&quot; value=&quot;298&quot;/&gt;&lt;/object&gt;&lt;object type=&quot;3&quot; unique_id=&quot;10034&quot;&gt;&lt;property id=&quot;20148&quot; value=&quot;5&quot;/&gt;&lt;property id=&quot;20300&quot; value=&quot;Slide 32 - &amp;quot;Websites for screening tools&amp;quot;&quot;/&gt;&lt;property id=&quot;20307&quot; value=&quot;299&quot;/&gt;&lt;/object&gt;&lt;object type=&quot;3&quot; unique_id=&quot;10035&quot;&gt;&lt;property id=&quot;20148&quot; value=&quot;5&quot;/&gt;&lt;property id=&quot;20300&quot; value=&quot;Slide 33 - &amp;quot;Screening in the upper grades&amp;quot;&quot;/&gt;&lt;property id=&quot;20307&quot; value=&quot;300&quot;/&gt;&lt;/object&gt;&lt;object type=&quot;3&quot; unique_id=&quot;10036&quot;&gt;&lt;property id=&quot;20148&quot; value=&quot;5&quot;/&gt;&lt;property id=&quot;20300&quot; value=&quot;Slide 34 - &amp;quot;Chicago Public Schools Freshmen on Track&amp;quot;&quot;/&gt;&lt;property id=&quot;20307&quot; value=&quot;301&quot;/&gt;&lt;/object&gt;&lt;object type=&quot;3&quot; unique_id=&quot;10037&quot;&gt;&lt;property id=&quot;20148&quot; value=&quot;5&quot;/&gt;&lt;property id=&quot;20300&quot; value=&quot;Slide 35 - &amp;quot;Early Warning Systems&amp;quot;&quot;/&gt;&lt;property id=&quot;20307&quot; value=&quot;302&quot;/&gt;&lt;/object&gt;&lt;object type=&quot;3&quot; unique_id=&quot;10038&quot;&gt;&lt;property id=&quot;20148&quot; value=&quot;5&quot;/&gt;&lt;property id=&quot;20300&quot; value=&quot;Slide 36 - &amp;quot;Screening Scenarios&amp;quot;&quot;/&gt;&lt;property id=&quot;20307&quot; value=&quot;303&quot;/&gt;&lt;/object&gt;&lt;object type=&quot;3&quot; unique_id=&quot;10039&quot;&gt;&lt;property id=&quot;20148&quot; value=&quot;5&quot;/&gt;&lt;property id=&quot;20300&quot; value=&quot;Slide 37 - &amp;quot;Monitoring Student Progress: Screening Process&amp;quot;&quot;/&gt;&lt;property id=&quot;20307&quot; value=&quot;305&quot;/&gt;&lt;/object&gt;&lt;object type=&quot;3&quot; unique_id=&quot;10040&quot;&gt;&lt;property id=&quot;20148&quot; value=&quot;5&quot;/&gt;&lt;property id=&quot;20300&quot; value=&quot;Slide 38 - &amp;quot;Monitoring Student Progress:&amp;#x0D;Feature 5.C&amp;quot;&quot;/&gt;&lt;property id=&quot;20307&quot; value=&quot;306&quot;/&gt;&lt;/object&gt;&lt;object type=&quot;3&quot; unique_id=&quot;10041&quot;&gt;&lt;property id=&quot;20148&quot; value=&quot;5&quot;/&gt;&lt;property id=&quot;20300&quot; value=&quot;Slide 39 - &amp;quot;Using screening data at the division level&amp;quot;&quot;/&gt;&lt;property id=&quot;20307&quot; value=&quot;307&quot;/&gt;&lt;/object&gt;&lt;object type=&quot;3&quot; unique_id=&quot;10042&quot;&gt;&lt;property id=&quot;20148&quot; value=&quot;5&quot;/&gt;&lt;property id=&quot;20300&quot; value=&quot;Slide 40 - &amp;quot;Current reality: Are some triangles upside down?&amp;quot;&quot;/&gt;&lt;property id=&quot;20307&quot; value=&quot;308&quot;/&gt;&lt;/object&gt;&lt;object type=&quot;3&quot; unique_id=&quot;10043&quot;&gt;&lt;property id=&quot;20148&quot; value=&quot;5&quot;/&gt;&lt;property id=&quot;20300&quot; value=&quot;Slide 41 - &amp;quot;Is there a need across the division or with certain schools?&amp;quot;&quot;/&gt;&lt;property id=&quot;20307&quot; value=&quot;309&quot;/&gt;&lt;/object&gt;&lt;object type=&quot;3&quot; unique_id=&quot;10044&quot;&gt;&lt;property id=&quot;20148&quot; value=&quot;5&quot;/&gt;&lt;property id=&quot;20300&quot; value=&quot;Slide 42 - &amp;quot;Where are the students with the greatest needs?&amp;quot;&quot;/&gt;&lt;property id=&quot;20307&quot; value=&quot;310&quot;/&gt;&lt;/object&gt;&lt;object type=&quot;3&quot; unique_id=&quot;10045&quot;&gt;&lt;property id=&quot;20148&quot; value=&quot;5&quot;/&gt;&lt;property id=&quot;20300&quot; value=&quot;Slide 43 - &amp;quot;Questions to consider for data analysis &amp;quot;&quot;/&gt;&lt;property id=&quot;20307&quot; value=&quot;311&quot;/&gt;&lt;/object&gt;&lt;object type=&quot;3&quot; unique_id=&quot;10046&quot;&gt;&lt;property id=&quot;20148&quot; value=&quot;5&quot;/&gt;&lt;property id=&quot;20300&quot; value=&quot;Slide 44 - &amp;quot;How does the division team support schools with screening?&amp;quot;&quot;/&gt;&lt;property id=&quot;20307&quot; value=&quot;312&quot;/&gt;&lt;/object&gt;&lt;object type=&quot;3&quot; unique_id=&quot;10047&quot;&gt;&lt;property id=&quot;20148&quot; value=&quot;5&quot;/&gt;&lt;property id=&quot;20300&quot; value=&quot;Slide 45 - &amp;quot;Decision Rules and/or Cut Scores&amp;quot;&quot;/&gt;&lt;property id=&quot;20307&quot; value=&quot;313&quot;/&gt;&lt;/object&gt;&lt;object type=&quot;3&quot; unique_id=&quot;10048&quot;&gt;&lt;property id=&quot;20148&quot; value=&quot;5&quot;/&gt;&lt;property id=&quot;20300&quot; value=&quot;Slide 46 - &amp;quot;Today’s Learning Intentions&amp;quot;&quot;/&gt;&lt;property id=&quot;20307&quot; value=&quot;316&quot;/&gt;&lt;/object&gt;&lt;object type=&quot;3&quot; unique_id=&quot;10049&quot;&gt;&lt;property id=&quot;20148&quot; value=&quot;5&quot;/&gt;&lt;property id=&quot;20300&quot; value=&quot;Slide 47 - &amp;quot;VTSS Implementation Components&amp;quot;&quot;/&gt;&lt;property id=&quot;20307&quot; value=&quot;317&quot;/&gt;&lt;/object&gt;&lt;object type=&quot;3&quot; unique_id=&quot;10050&quot;&gt;&lt;property id=&quot;20148&quot; value=&quot;5&quot;/&gt;&lt;property id=&quot;20300&quot; value=&quot;Slide 48 - &amp;quot;Evidence-based Practices: QUALITY CORE INSTRUCTION&amp;quot;&quot;/&gt;&lt;property id=&quot;20307&quot; value=&quot;318&quot;/&gt;&lt;/object&gt;&lt;object type=&quot;3&quot; unique_id=&quot;10051&quot;&gt;&lt;property id=&quot;20148&quot; value=&quot;5&quot;/&gt;&lt;property id=&quot;20300&quot; value=&quot;Slide 49 - &amp;quot;Evidence-based Practices:&amp;#x0D;Feature 3.A&amp;quot;&quot;/&gt;&lt;property id=&quot;20307&quot; value=&quot;319&quot;/&gt;&lt;/object&gt;&lt;object type=&quot;3&quot; unique_id=&quot;10052&quot;&gt;&lt;property id=&quot;20148&quot; value=&quot;5&quot;/&gt;&lt;property id=&quot;20300&quot; value=&quot;Slide 50 - &amp;quot;Focus: Tier 1 instruction&amp;quot;&quot;/&gt;&lt;property id=&quot;20307&quot; value=&quot;320&quot;/&gt;&lt;/object&gt;&lt;object type=&quot;3&quot; unique_id=&quot;10054&quot;&gt;&lt;property id=&quot;20148&quot; value=&quot;5&quot;/&gt;&lt;property id=&quot;20300&quot; value=&quot;Slide 52 - &amp;quot;DATA&amp;quot;&quot;/&gt;&lt;property id=&quot;20307&quot; value=&quot;322&quot;/&gt;&lt;/object&gt;&lt;object type=&quot;3&quot; unique_id=&quot;10055&quot;&gt;&lt;property id=&quot;20148&quot; value=&quot;5&quot;/&gt;&lt;property id=&quot;20300&quot; value=&quot;Slide 53 - &amp;quot;PRACTICES&amp;quot;&quot;/&gt;&lt;property id=&quot;20307&quot; value=&quot;323&quot;/&gt;&lt;/object&gt;&lt;object type=&quot;3&quot; unique_id=&quot;10056&quot;&gt;&lt;property id=&quot;20148&quot; value=&quot;5&quot;/&gt;&lt;property id=&quot;20300&quot; value=&quot;Slide 54 - &amp;quot;SYSTEMS&amp;quot;&quot;/&gt;&lt;property id=&quot;20307&quot; value=&quot;324&quot;/&gt;&lt;/object&gt;&lt;object type=&quot;3&quot; unique_id=&quot;10057&quot;&gt;&lt;property id=&quot;20148&quot; value=&quot;5&quot;/&gt;&lt;property id=&quot;20300&quot; value=&quot;Slide 55 - &amp;quot;Evidence-based Practices:&amp;#x0D;December 2021&amp;quot;&quot;/&gt;&lt;property id=&quot;20307&quot; value=&quot;325&quot;/&gt;&lt;/object&gt;&lt;object type=&quot;3&quot; unique_id=&quot;10058&quot;&gt;&lt;property id=&quot;20148&quot; value=&quot;5&quot;/&gt;&lt;property id=&quot;20300&quot; value=&quot;Slide 56 - &amp;quot;References&amp;quot;&quot;/&gt;&lt;property id=&quot;20307&quot; value=&quot;328&quot;/&gt;&lt;/object&gt;&lt;object type=&quot;3&quot; unique_id=&quot;10059&quot;&gt;&lt;property id=&quot;20148&quot; value=&quot;5&quot;/&gt;&lt;property id=&quot;20300&quot; value=&quot;Slide 57 - &amp;quot;References&amp;quot;&quot;/&gt;&lt;property id=&quot;20307&quot; value=&quot;329&quot;/&gt;&lt;/object&gt;&lt;object type=&quot;3&quot; unique_id=&quot;10119&quot;&gt;&lt;property id=&quot;20148&quot; value=&quot;5&quot;/&gt;&lt;property id=&quot;20300&quot; value=&quot;Slide 51 - &amp;quot;Supporting Improvements in Behavioral Competence, Academic Achievement and Social-Emotional Wellness&amp;quot;&quot;/&gt;&lt;property id=&quot;20307&quot; value=&quot;330&quot;/&gt;&lt;/object&gt;&lt;/object&gt;&lt;object type=&quot;8&quot; unique_id=&quot;10118&quot;&gt;&lt;/object&gt;&lt;/object&gt;&lt;/database&gt;"/>
  <p:tag name="ARTICULATE_PROJECT_OPEN" val="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1926</Words>
  <Application>Microsoft Office PowerPoint</Application>
  <PresentationFormat>On-screen Show (4:3)</PresentationFormat>
  <Paragraphs>308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Belleza</vt:lpstr>
      <vt:lpstr>Calibri</vt:lpstr>
      <vt:lpstr>Noto Sans Symbols</vt:lpstr>
      <vt:lpstr>Verdana</vt:lpstr>
      <vt:lpstr>Office Theme</vt:lpstr>
      <vt:lpstr> Strand 2:  Integrating and Aligning Academic Data, Practices and Systems</vt:lpstr>
      <vt:lpstr>Today’s Learning Intentions</vt:lpstr>
      <vt:lpstr>VTSS Implementation Components</vt:lpstr>
      <vt:lpstr>Supporting Improvements in Behavioral Competence, Academic Achievement and Social-Emotional Wellness</vt:lpstr>
      <vt:lpstr>Integrating Academics, Behavior, and Mental Wellness</vt:lpstr>
      <vt:lpstr>Academic Alignment</vt:lpstr>
      <vt:lpstr>Aligned Organizational Structure: Teaming and Planning</vt:lpstr>
      <vt:lpstr>Aligned Organizational Structure: Features 1.B and 1.C</vt:lpstr>
      <vt:lpstr>Teaming (1.B)</vt:lpstr>
      <vt:lpstr>Planning (1.C)</vt:lpstr>
      <vt:lpstr>A quick reflection...</vt:lpstr>
      <vt:lpstr>Monitoring Student Progress: ASSESSMENT INVENTORY AND PLANNING FOR STUDENT GROWTH </vt:lpstr>
      <vt:lpstr>Academic Alignment</vt:lpstr>
      <vt:lpstr>Monitoring Student Progress: Feature 5.A</vt:lpstr>
      <vt:lpstr>Assessments to include in a Comprehensive Assessment Plan</vt:lpstr>
      <vt:lpstr>Assessing your Assessments </vt:lpstr>
      <vt:lpstr>Reasons to complete an assessment inventory</vt:lpstr>
      <vt:lpstr>An assessment inventory</vt:lpstr>
      <vt:lpstr>Assessment Inventory</vt:lpstr>
      <vt:lpstr>Assessment Inventory  (another example)</vt:lpstr>
      <vt:lpstr>Example:  Falls Church City Public Schools</vt:lpstr>
      <vt:lpstr>Data-informed Decision Making: Addition of Academic Data to the Division DIDM Process</vt:lpstr>
      <vt:lpstr>Data-informed Decision Making: Feature 2.A</vt:lpstr>
      <vt:lpstr>Revisit the division data audit</vt:lpstr>
      <vt:lpstr>Academic Alignment</vt:lpstr>
      <vt:lpstr>Monitoring Student Progress: Screening Tools and Data</vt:lpstr>
      <vt:lpstr>Monitoring Student Progress: Feature 5.B</vt:lpstr>
      <vt:lpstr>Why universal screening?</vt:lpstr>
      <vt:lpstr>Know the indicators of a good screener </vt:lpstr>
      <vt:lpstr>Considerations when Selecting Screening Tools</vt:lpstr>
      <vt:lpstr>Fall data sources</vt:lpstr>
      <vt:lpstr>Websites for screening tools</vt:lpstr>
      <vt:lpstr>Screening in the upper grades</vt:lpstr>
      <vt:lpstr>Chicago Public Schools Freshmen on Track</vt:lpstr>
      <vt:lpstr>Early Warning Systems</vt:lpstr>
      <vt:lpstr>Screening Scenarios</vt:lpstr>
      <vt:lpstr>Monitoring Student Progress: Screening Process</vt:lpstr>
      <vt:lpstr>Monitoring Student Progress: Feature 5.C</vt:lpstr>
      <vt:lpstr>Using screening data at the division level</vt:lpstr>
      <vt:lpstr>Current reality: Are some triangles upside down?</vt:lpstr>
      <vt:lpstr>Is there a need across the division or with certain schools?</vt:lpstr>
      <vt:lpstr>Where are the students with the greatest needs?</vt:lpstr>
      <vt:lpstr>Questions to consider for data analysis </vt:lpstr>
      <vt:lpstr>How does the division team support schools with screening?</vt:lpstr>
      <vt:lpstr>Decision Rules and/or Cut Scores</vt:lpstr>
      <vt:lpstr>Today’s Learning Intentions</vt:lpstr>
      <vt:lpstr>VTSS Implementation Components</vt:lpstr>
      <vt:lpstr>Evidence-based Practices: QUALITY CORE INSTRUCTION</vt:lpstr>
      <vt:lpstr>Evidence-based Practices: Feature 3.A</vt:lpstr>
      <vt:lpstr>Focus: Tier 1 instruction</vt:lpstr>
      <vt:lpstr>Supporting Improvements in Behavioral Competence, Academic Achievement and Social-Emotional Wellness</vt:lpstr>
      <vt:lpstr>DATA</vt:lpstr>
      <vt:lpstr>PRACTICES</vt:lpstr>
      <vt:lpstr>SYSTEMS</vt:lpstr>
      <vt:lpstr>Evidence-based Practices: December 2021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Strand 2:  Integrating and Aligning Academic Data, Practices and Systems</dc:title>
  <dc:creator>C Frawley</dc:creator>
  <cp:lastModifiedBy>J Shelton</cp:lastModifiedBy>
  <cp:revision>10</cp:revision>
  <dcterms:modified xsi:type="dcterms:W3CDTF">2021-12-14T15:58:39Z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D7580AE4-D499-4E44-9819-F294CE9F5F84</vt:lpwstr>
  </property>
  <property fmtid="{D5CDD505-2E9C-101B-9397-08002B2CF9AE}" pid="3" name="ArticulatePath">
    <vt:lpwstr>Strand 2 October 2021 participant</vt:lpwstr>
  </property>
</Properties>
</file>