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82"/>
  </p:notesMasterIdLst>
  <p:sldIdLst>
    <p:sldId id="257" r:id="rId3"/>
    <p:sldId id="266" r:id="rId4"/>
    <p:sldId id="267" r:id="rId5"/>
    <p:sldId id="268" r:id="rId6"/>
    <p:sldId id="269"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90" r:id="rId24"/>
    <p:sldId id="291" r:id="rId25"/>
    <p:sldId id="292" r:id="rId26"/>
    <p:sldId id="293" r:id="rId27"/>
    <p:sldId id="294" r:id="rId28"/>
    <p:sldId id="295" r:id="rId29"/>
    <p:sldId id="296" r:id="rId30"/>
    <p:sldId id="297"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2" r:id="rId80"/>
    <p:sldId id="353" r:id="rId81"/>
  </p:sldIdLst>
  <p:sldSz cx="9144000" cy="6858000" type="screen4x3"/>
  <p:notesSz cx="6858000" cy="9144000"/>
  <p:embeddedFontLst>
    <p:embeddedFont>
      <p:font typeface="Verdana" panose="020B0604030504040204" pitchFamily="34" charset="0"/>
      <p:regular r:id="rId83"/>
      <p:bold r:id="rId84"/>
      <p:italic r:id="rId85"/>
      <p:boldItalic r:id="rId86"/>
    </p:embeddedFont>
    <p:embeddedFont>
      <p:font typeface="Calibri" panose="020F0502020204030204" pitchFamily="34" charset="0"/>
      <p:regular r:id="rId87"/>
      <p:bold r:id="rId88"/>
      <p:italic r:id="rId89"/>
      <p:boldItalic r:id="rId90"/>
    </p:embeddedFont>
  </p:embeddedFontLst>
  <p:custDataLst>
    <p:tags r:id="rId9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04" userDrawn="1">
          <p15:clr>
            <a:srgbClr val="A4A3A4"/>
          </p15:clr>
        </p15:guide>
        <p15:guide id="2" pos="4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723A2D-A05F-71A3-4B5F-31D9E01AE31E}" name="Jennifer Owen" initials="JO" userId="S::jennifer@odco.onmicrosoft.com::5dd859b9-307d-4a9c-b37b-756b988d1d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6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4C709E-BFDB-4CC0-B2F4-DAC33741655E}">
  <a:tblStyle styleId="{8B4C709E-BFDB-4CC0-B2F4-DAC33741655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D180EE6-A240-4AE6-8989-C228BDF70EA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395"/>
  </p:normalViewPr>
  <p:slideViewPr>
    <p:cSldViewPr snapToGrid="0">
      <p:cViewPr varScale="1">
        <p:scale>
          <a:sx n="90" d="100"/>
          <a:sy n="90" d="100"/>
        </p:scale>
        <p:origin x="1758" y="90"/>
      </p:cViewPr>
      <p:guideLst>
        <p:guide orient="horz" pos="2904"/>
        <p:guide pos="480"/>
      </p:guideLst>
    </p:cSldViewPr>
  </p:slideViewPr>
  <p:outlineViewPr>
    <p:cViewPr>
      <p:scale>
        <a:sx n="33" d="100"/>
        <a:sy n="33" d="100"/>
      </p:scale>
      <p:origin x="0" y="-9472"/>
    </p:cViewPr>
  </p:outlineViewPr>
  <p:notesTextViewPr>
    <p:cViewPr>
      <p:scale>
        <a:sx n="1" d="1"/>
        <a:sy n="1" d="1"/>
      </p:scale>
      <p:origin x="0" y="0"/>
    </p:cViewPr>
  </p:notesTextViewPr>
  <p:sorterViewPr>
    <p:cViewPr>
      <p:scale>
        <a:sx n="100" d="100"/>
        <a:sy n="100" d="100"/>
      </p:scale>
      <p:origin x="0" y="-20514"/>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8.fntdata"/><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3.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tags" Target="tags/tag1.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4.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5.fntdata"/><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85602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543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f76cddef6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f76cddef6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f76cddef6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18057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f76cddef62_0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f76cddef62_0_2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gf76cddef62_0_2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326136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76cddef62_0_437: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87" name="Google Shape;387;gf76cddef62_0_437: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None/>
            </a:pPr>
            <a:endParaRPr/>
          </a:p>
        </p:txBody>
      </p:sp>
      <p:sp>
        <p:nvSpPr>
          <p:cNvPr id="388" name="Google Shape;388;gf76cddef62_0_437:notes"/>
          <p:cNvSpPr txBox="1">
            <a:spLocks noGrp="1"/>
          </p:cNvSpPr>
          <p:nvPr>
            <p:ph type="dt" idx="10"/>
          </p:nvPr>
        </p:nvSpPr>
        <p:spPr>
          <a:xfrm>
            <a:off x="3884620" y="0"/>
            <a:ext cx="2971800" cy="457200"/>
          </a:xfrm>
          <a:prstGeom prst="rect">
            <a:avLst/>
          </a:prstGeom>
          <a:noFill/>
          <a:ln>
            <a:noFill/>
          </a:ln>
        </p:spPr>
        <p:txBody>
          <a:bodyPr spcFirstLastPara="1" wrap="square" lIns="91700" tIns="45850" rIns="91700" bIns="45850" anchor="t" anchorCtr="0">
            <a:noAutofit/>
          </a:bodyPr>
          <a:lstStyle/>
          <a:p>
            <a:pPr marL="0" marR="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12/12/16</a:t>
            </a:r>
            <a:endParaRPr sz="1400" b="0" i="0" u="none" strike="noStrike" cap="none">
              <a:solidFill>
                <a:srgbClr val="000000"/>
              </a:solidFill>
              <a:latin typeface="Arial"/>
              <a:ea typeface="Arial"/>
              <a:cs typeface="Arial"/>
              <a:sym typeface="Arial"/>
            </a:endParaRPr>
          </a:p>
        </p:txBody>
      </p:sp>
      <p:sp>
        <p:nvSpPr>
          <p:cNvPr id="389" name="Google Shape;389;gf76cddef62_0_437:notes"/>
          <p:cNvSpPr txBox="1">
            <a:spLocks noGrp="1"/>
          </p:cNvSpPr>
          <p:nvPr>
            <p:ph type="sldNum" idx="12"/>
          </p:nvPr>
        </p:nvSpPr>
        <p:spPr>
          <a:xfrm>
            <a:off x="3884620" y="8685214"/>
            <a:ext cx="2971800" cy="457200"/>
          </a:xfrm>
          <a:prstGeom prst="rect">
            <a:avLst/>
          </a:prstGeom>
          <a:noFill/>
          <a:ln>
            <a:noFill/>
          </a:ln>
        </p:spPr>
        <p:txBody>
          <a:bodyPr spcFirstLastPara="1" wrap="square" lIns="91700" tIns="45850" rIns="91700" bIns="458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618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1070f3bde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101070f3bde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69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f76cddef62_0_4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f76cddef62_0_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19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fb13698dda_0_24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fb13698dda_0_24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fb13698dda_0_24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309554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0a25c4f8f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70a25c4f8f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6873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fb13698dda_0_24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fb13698dda_0_2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9332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0a65df980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70a65df980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334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f76cddef62_0_493: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a:p>
        </p:txBody>
      </p:sp>
      <p:sp>
        <p:nvSpPr>
          <p:cNvPr id="462" name="Google Shape;462;gf76cddef62_0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354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fb13698dda_0_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fb13698dda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fb13698dda_0_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18683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f76cddef62_0_506: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a:p>
        </p:txBody>
      </p:sp>
      <p:sp>
        <p:nvSpPr>
          <p:cNvPr id="469" name="Google Shape;469;gf76cddef62_0_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027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f76cddef62_0_516: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a:p>
        </p:txBody>
      </p:sp>
      <p:sp>
        <p:nvSpPr>
          <p:cNvPr id="476" name="Google Shape;476;gf76cddef62_0_5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233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0bffd3954_7_0: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a:p>
        </p:txBody>
      </p:sp>
      <p:sp>
        <p:nvSpPr>
          <p:cNvPr id="497" name="Google Shape;497;g70bffd3954_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7158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5c1fab783_1_0:notes"/>
          <p:cNvSpPr txBox="1">
            <a:spLocks noGrp="1"/>
          </p:cNvSpPr>
          <p:nvPr>
            <p:ph type="body" idx="1"/>
          </p:nvPr>
        </p:nvSpPr>
        <p:spPr>
          <a:xfrm>
            <a:off x="685800" y="4343401"/>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75c1fab783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1507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5c1fab783_1_6:notes"/>
          <p:cNvSpPr txBox="1">
            <a:spLocks noGrp="1"/>
          </p:cNvSpPr>
          <p:nvPr>
            <p:ph type="body" idx="1"/>
          </p:nvPr>
        </p:nvSpPr>
        <p:spPr>
          <a:xfrm>
            <a:off x="685800" y="4343401"/>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75c1fab783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9109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0049506de0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10049506de0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2454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0a65df980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70a65df980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428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0049506de0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10049506de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366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0049506de0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10049506de0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1540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01070f3bde_0_12: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42" name="Google Shape;542;g101070f3bde_0_12: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None/>
            </a:pPr>
            <a:endParaRPr/>
          </a:p>
        </p:txBody>
      </p:sp>
      <p:sp>
        <p:nvSpPr>
          <p:cNvPr id="543" name="Google Shape;543;g101070f3bde_0_12:notes"/>
          <p:cNvSpPr txBox="1">
            <a:spLocks noGrp="1"/>
          </p:cNvSpPr>
          <p:nvPr>
            <p:ph type="dt" idx="10"/>
          </p:nvPr>
        </p:nvSpPr>
        <p:spPr>
          <a:xfrm>
            <a:off x="3884620" y="0"/>
            <a:ext cx="2971800" cy="457200"/>
          </a:xfrm>
          <a:prstGeom prst="rect">
            <a:avLst/>
          </a:prstGeom>
          <a:noFill/>
          <a:ln>
            <a:noFill/>
          </a:ln>
        </p:spPr>
        <p:txBody>
          <a:bodyPr spcFirstLastPara="1" wrap="square" lIns="91700" tIns="45850" rIns="91700" bIns="45850" anchor="t" anchorCtr="0">
            <a:noAutofit/>
          </a:bodyPr>
          <a:lstStyle/>
          <a:p>
            <a:pPr marL="0" marR="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12/12/16</a:t>
            </a:r>
            <a:endParaRPr sz="1400" b="0" i="0" u="none" strike="noStrike" cap="none">
              <a:solidFill>
                <a:srgbClr val="000000"/>
              </a:solidFill>
              <a:latin typeface="Arial"/>
              <a:ea typeface="Arial"/>
              <a:cs typeface="Arial"/>
              <a:sym typeface="Arial"/>
            </a:endParaRPr>
          </a:p>
        </p:txBody>
      </p:sp>
      <p:sp>
        <p:nvSpPr>
          <p:cNvPr id="544" name="Google Shape;544;g101070f3bde_0_12:notes"/>
          <p:cNvSpPr txBox="1">
            <a:spLocks noGrp="1"/>
          </p:cNvSpPr>
          <p:nvPr>
            <p:ph type="sldNum" idx="12"/>
          </p:nvPr>
        </p:nvSpPr>
        <p:spPr>
          <a:xfrm>
            <a:off x="3884620" y="8685214"/>
            <a:ext cx="2971800" cy="457200"/>
          </a:xfrm>
          <a:prstGeom prst="rect">
            <a:avLst/>
          </a:prstGeom>
          <a:noFill/>
          <a:ln>
            <a:noFill/>
          </a:ln>
        </p:spPr>
        <p:txBody>
          <a:bodyPr spcFirstLastPara="1" wrap="square" lIns="91700" tIns="45850" rIns="91700" bIns="458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984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fb13698dda_0_661: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82" name="Google Shape;282;gfb13698dda_0_661: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None/>
            </a:pPr>
            <a:endParaRPr dirty="0"/>
          </a:p>
        </p:txBody>
      </p:sp>
      <p:sp>
        <p:nvSpPr>
          <p:cNvPr id="283" name="Google Shape;283;gfb13698dda_0_661:notes"/>
          <p:cNvSpPr txBox="1">
            <a:spLocks noGrp="1"/>
          </p:cNvSpPr>
          <p:nvPr>
            <p:ph type="dt" idx="10"/>
          </p:nvPr>
        </p:nvSpPr>
        <p:spPr>
          <a:xfrm>
            <a:off x="3884620" y="0"/>
            <a:ext cx="2971800" cy="457200"/>
          </a:xfrm>
          <a:prstGeom prst="rect">
            <a:avLst/>
          </a:prstGeom>
          <a:noFill/>
          <a:ln>
            <a:noFill/>
          </a:ln>
        </p:spPr>
        <p:txBody>
          <a:bodyPr spcFirstLastPara="1" wrap="square" lIns="91700" tIns="45850" rIns="91700" bIns="45850" anchor="t" anchorCtr="0">
            <a:noAutofit/>
          </a:bodyPr>
          <a:lstStyle/>
          <a:p>
            <a:pPr marL="0" marR="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12/12/16</a:t>
            </a:r>
            <a:endParaRPr sz="1400" b="0" i="0" u="none" strike="noStrike" cap="none">
              <a:solidFill>
                <a:srgbClr val="000000"/>
              </a:solidFill>
              <a:latin typeface="Arial"/>
              <a:ea typeface="Arial"/>
              <a:cs typeface="Arial"/>
              <a:sym typeface="Arial"/>
            </a:endParaRPr>
          </a:p>
        </p:txBody>
      </p:sp>
      <p:sp>
        <p:nvSpPr>
          <p:cNvPr id="284" name="Google Shape;284;gfb13698dda_0_661:notes"/>
          <p:cNvSpPr txBox="1">
            <a:spLocks noGrp="1"/>
          </p:cNvSpPr>
          <p:nvPr>
            <p:ph type="sldNum" idx="12"/>
          </p:nvPr>
        </p:nvSpPr>
        <p:spPr>
          <a:xfrm>
            <a:off x="3884620" y="8685214"/>
            <a:ext cx="2971800" cy="457200"/>
          </a:xfrm>
          <a:prstGeom prst="rect">
            <a:avLst/>
          </a:prstGeom>
          <a:noFill/>
          <a:ln>
            <a:noFill/>
          </a:ln>
        </p:spPr>
        <p:txBody>
          <a:bodyPr spcFirstLastPara="1" wrap="square" lIns="91700" tIns="45850" rIns="91700" bIns="458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580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fb13698dda_0_12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fb13698dda_0_1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428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0a65df980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70a65df980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880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adec7a88d5_0_3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adec7a88d5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395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3dbab170a_0_9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53dbab170a_0_9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g53dbab170a_0_9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855076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53dbab170a_0_1086:notes"/>
          <p:cNvSpPr txBox="1">
            <a:spLocks noGrp="1"/>
          </p:cNvSpPr>
          <p:nvPr>
            <p:ph type="body" idx="1"/>
          </p:nvPr>
        </p:nvSpPr>
        <p:spPr>
          <a:xfrm>
            <a:off x="685800" y="4400550"/>
            <a:ext cx="5486400" cy="3600300"/>
          </a:xfrm>
          <a:prstGeom prst="rect">
            <a:avLst/>
          </a:prstGeom>
          <a:noFill/>
          <a:ln>
            <a:noFill/>
          </a:ln>
        </p:spPr>
        <p:txBody>
          <a:bodyPr spcFirstLastPara="1" wrap="square" lIns="91225" tIns="91225" rIns="91225" bIns="91225" anchor="t" anchorCtr="0">
            <a:noAutofit/>
          </a:bodyPr>
          <a:lstStyle/>
          <a:p>
            <a:pPr marL="0" lvl="0" indent="0" algn="l" rtl="0">
              <a:spcBef>
                <a:spcPts val="0"/>
              </a:spcBef>
              <a:spcAft>
                <a:spcPts val="0"/>
              </a:spcAft>
              <a:buNone/>
            </a:pPr>
            <a:endParaRPr/>
          </a:p>
        </p:txBody>
      </p:sp>
      <p:sp>
        <p:nvSpPr>
          <p:cNvPr id="603" name="Google Shape;603;g53dbab170a_0_10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3974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ab39b1b6b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ab39b1b6b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162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0a65df980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70a65df980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832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f7996eff0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f7996eff0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f7996eff0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4052799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f7996eff0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f7996eff0f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f7996eff0f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1059613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53dbab170a_0_9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g53dbab170a_0_9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24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fb13698dda_0_8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fb13698dda_0_8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fb13698dda_0_8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165886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fad57233c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gfad57233c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802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3dbab170a_0_9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3dbab170a_0_9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53dbab170a_0_9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603877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3dbab170a_0_9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3dbab170a_0_9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53dbab170a_0_9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758377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fa4a8071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fa4a80718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gfa4a80718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1304757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fa4a80718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fa4a80718f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fa4a80718f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4134979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fa4a80718f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fa4a80718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970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fa4a80718f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fa4a80718f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6280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87d36cbf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a87d36cbf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a87d36cbf9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2856002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fd71b9ae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fd71b9aee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fd71b9aee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2957813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a5f1a8f3fb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ga5f1a8f3fb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31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d87f7550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fd87f7550c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fd87f7550c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4162979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fb13698dda_0_13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fb13698dda_0_1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847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0a65df980_0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g70a65df980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9925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70a65df980_0_2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70a65df980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023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00448c96d9_0_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100448c96d9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g100448c96d9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extLst>
      <p:ext uri="{BB962C8B-B14F-4D97-AF65-F5344CB8AC3E}">
        <p14:creationId xmlns:p14="http://schemas.microsoft.com/office/powerpoint/2010/main" val="906032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f85ef4453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gf85ef4453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237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f85ef4453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f85ef4453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gf85ef4453f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198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70a65df980_0_2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70a65df980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189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70a65df980_0_2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g70a65df980_0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7739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a87d36cbf9_1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ga87d36cbf9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874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0a65df980_0_2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70a65df980_0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07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0a25c4f8f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70a25c4f8f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3829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a6137c8666_0_33: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a:p>
        </p:txBody>
      </p:sp>
      <p:sp>
        <p:nvSpPr>
          <p:cNvPr id="810" name="Google Shape;810;ga6137c8666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2849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a6137c8666_0_228: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dirty="0"/>
          </a:p>
        </p:txBody>
      </p:sp>
      <p:sp>
        <p:nvSpPr>
          <p:cNvPr id="817" name="Google Shape;817;ga6137c8666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4441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00448c96d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00448c96d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100448c96d9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3999170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00448c96d9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00448c96d9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g100448c96d9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753486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1070f3bde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1070f3bde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101070f3bde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1661837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00448c96d9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100448c96d9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g100448c96d9_1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19069577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00448c96d9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00448c96d9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g100448c96d9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3482119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a5f1a8f3f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a5f1a8f3f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ga5f1a8f3f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extLst>
      <p:ext uri="{BB962C8B-B14F-4D97-AF65-F5344CB8AC3E}">
        <p14:creationId xmlns:p14="http://schemas.microsoft.com/office/powerpoint/2010/main" val="4196598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c4b76ae5b_1_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ac4b76ae5b_1_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ac4b76ae5b_1_3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0715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70a65df980_0_2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70a65df980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82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3dbab170a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3dbab170a_0_4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53dbab170a_0_48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32310760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70a65df980_0_2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g70a65df980_0_2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24664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70bffd3954_0_955:notes"/>
          <p:cNvSpPr txBox="1">
            <a:spLocks noGrp="1"/>
          </p:cNvSpPr>
          <p:nvPr>
            <p:ph type="body" idx="1"/>
          </p:nvPr>
        </p:nvSpPr>
        <p:spPr>
          <a:xfrm>
            <a:off x="685800" y="4343401"/>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g70bffd3954_0_9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2405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70bffd3954_0_1147:notes"/>
          <p:cNvSpPr txBox="1">
            <a:spLocks noGrp="1"/>
          </p:cNvSpPr>
          <p:nvPr>
            <p:ph type="body" idx="1"/>
          </p:nvPr>
        </p:nvSpPr>
        <p:spPr>
          <a:xfrm>
            <a:off x="685800" y="4343401"/>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g70bffd3954_0_1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5901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70bffd3954_0_1339:notes"/>
          <p:cNvSpPr txBox="1">
            <a:spLocks noGrp="1"/>
          </p:cNvSpPr>
          <p:nvPr>
            <p:ph type="body" idx="1"/>
          </p:nvPr>
        </p:nvSpPr>
        <p:spPr>
          <a:xfrm>
            <a:off x="685800" y="4343401"/>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g70bffd3954_0_1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62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70bffd3954_0_1531:notes"/>
          <p:cNvSpPr txBox="1">
            <a:spLocks noGrp="1"/>
          </p:cNvSpPr>
          <p:nvPr>
            <p:ph type="body" idx="1"/>
          </p:nvPr>
        </p:nvSpPr>
        <p:spPr>
          <a:xfrm>
            <a:off x="685800" y="4343401"/>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g70bffd3954_0_15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3162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f85ef4453f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f85ef4453f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gf85ef4453f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extLst>
      <p:ext uri="{BB962C8B-B14F-4D97-AF65-F5344CB8AC3E}">
        <p14:creationId xmlns:p14="http://schemas.microsoft.com/office/powerpoint/2010/main" val="4188033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fa498a655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fa498a655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gfa498a655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extLst>
      <p:ext uri="{BB962C8B-B14F-4D97-AF65-F5344CB8AC3E}">
        <p14:creationId xmlns:p14="http://schemas.microsoft.com/office/powerpoint/2010/main" val="3457947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fa498a655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fa498a655e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gfa498a655e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extLst>
      <p:ext uri="{BB962C8B-B14F-4D97-AF65-F5344CB8AC3E}">
        <p14:creationId xmlns:p14="http://schemas.microsoft.com/office/powerpoint/2010/main" val="10842645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101070f3bde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g101070f3bde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5589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070f3bde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070f3bde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g101070f3bde_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extLst>
      <p:ext uri="{BB962C8B-B14F-4D97-AF65-F5344CB8AC3E}">
        <p14:creationId xmlns:p14="http://schemas.microsoft.com/office/powerpoint/2010/main" val="339724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b13698dda_0_10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fb13698dda_0_10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28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76cddef62_0_418: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51" name="Google Shape;351;gf76cddef62_0_418: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None/>
            </a:pPr>
            <a:endParaRPr/>
          </a:p>
        </p:txBody>
      </p:sp>
      <p:sp>
        <p:nvSpPr>
          <p:cNvPr id="352" name="Google Shape;352;gf76cddef62_0_418:notes"/>
          <p:cNvSpPr txBox="1">
            <a:spLocks noGrp="1"/>
          </p:cNvSpPr>
          <p:nvPr>
            <p:ph type="dt" idx="10"/>
          </p:nvPr>
        </p:nvSpPr>
        <p:spPr>
          <a:xfrm>
            <a:off x="3884620" y="0"/>
            <a:ext cx="2971800" cy="457200"/>
          </a:xfrm>
          <a:prstGeom prst="rect">
            <a:avLst/>
          </a:prstGeom>
          <a:noFill/>
          <a:ln>
            <a:noFill/>
          </a:ln>
        </p:spPr>
        <p:txBody>
          <a:bodyPr spcFirstLastPara="1" wrap="square" lIns="91700" tIns="45850" rIns="91700" bIns="45850" anchor="t" anchorCtr="0">
            <a:noAutofit/>
          </a:bodyPr>
          <a:lstStyle/>
          <a:p>
            <a:pPr marL="0" marR="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12/12/16</a:t>
            </a:r>
            <a:endParaRPr sz="1400" b="0" i="0" u="none" strike="noStrike" cap="none">
              <a:solidFill>
                <a:srgbClr val="000000"/>
              </a:solidFill>
              <a:latin typeface="Arial"/>
              <a:ea typeface="Arial"/>
              <a:cs typeface="Arial"/>
              <a:sym typeface="Arial"/>
            </a:endParaRPr>
          </a:p>
        </p:txBody>
      </p:sp>
      <p:sp>
        <p:nvSpPr>
          <p:cNvPr id="353" name="Google Shape;353;gf76cddef62_0_418:notes"/>
          <p:cNvSpPr txBox="1">
            <a:spLocks noGrp="1"/>
          </p:cNvSpPr>
          <p:nvPr>
            <p:ph type="sldNum" idx="12"/>
          </p:nvPr>
        </p:nvSpPr>
        <p:spPr>
          <a:xfrm>
            <a:off x="3884620" y="8685214"/>
            <a:ext cx="2971800" cy="457200"/>
          </a:xfrm>
          <a:prstGeom prst="rect">
            <a:avLst/>
          </a:prstGeom>
          <a:noFill/>
          <a:ln>
            <a:noFill/>
          </a:ln>
        </p:spPr>
        <p:txBody>
          <a:bodyPr spcFirstLastPara="1" wrap="square" lIns="91700" tIns="45850" rIns="91700" bIns="458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902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 name="Google Shape;1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0"/>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 name="Google Shape;80;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3" name="Google Shape;83;p10"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84" name="Google Shape;84;p10"/>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1"/>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8" name="Google Shape;8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1" name="Google Shape;91;p11"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92" name="Google Shape;92;p11"/>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6" name="Google Shape;96;p12"/>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7" name="Google Shape;9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12"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01" name="Google Shape;101;p12"/>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 name="Google Shape;10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13"/>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09" name="Google Shape;109;p13"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110" name="Google Shape;110;p13"/>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4" name="Google Shape;114;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1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18" name="Google Shape;118;p14"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19" name="Google Shape;119;p14"/>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3" name="Google Shape;123;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27" name="Google Shape;127;p15"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28" name="Google Shape;128;p15"/>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29"/>
        <p:cNvGrpSpPr/>
        <p:nvPr/>
      </p:nvGrpSpPr>
      <p:grpSpPr>
        <a:xfrm>
          <a:off x="0" y="0"/>
          <a:ext cx="0" cy="0"/>
          <a:chOff x="0" y="0"/>
          <a:chExt cx="0" cy="0"/>
        </a:xfrm>
      </p:grpSpPr>
      <p:sp>
        <p:nvSpPr>
          <p:cNvPr id="130" name="Google Shape;130;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32" name="Google Shape;13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1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36" name="Google Shape;136;p16"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137" name="Google Shape;137;p16"/>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17"/>
          <p:cNvSpPr txBox="1">
            <a:spLocks noGrp="1"/>
          </p:cNvSpPr>
          <p:nvPr>
            <p:ph type="title"/>
          </p:nvPr>
        </p:nvSpPr>
        <p:spPr>
          <a:xfrm>
            <a:off x="457200" y="274638"/>
            <a:ext cx="8229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Verdana"/>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7"/>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spcBef>
                <a:spcPts val="420"/>
              </a:spcBef>
              <a:spcAft>
                <a:spcPts val="0"/>
              </a:spcAft>
              <a:buClr>
                <a:schemeClr val="dk1"/>
              </a:buClr>
              <a:buSzPts val="2100"/>
              <a:buNone/>
              <a:defRPr sz="21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1" name="Google Shape;141;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2" name="Google Shape;142;p17"/>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spcBef>
                <a:spcPts val="420"/>
              </a:spcBef>
              <a:spcAft>
                <a:spcPts val="0"/>
              </a:spcAft>
              <a:buClr>
                <a:schemeClr val="dk1"/>
              </a:buClr>
              <a:buSzPts val="2100"/>
              <a:buNone/>
              <a:defRPr sz="21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3" name="Google Shape;143;p1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4" name="Google Shape;144;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17"/>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8" name="Google Shape;148;p17"/>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49" name="Google Shape;149;p1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18"/>
          <p:cNvSpPr txBox="1">
            <a:spLocks noGrp="1"/>
          </p:cNvSpPr>
          <p:nvPr>
            <p:ph type="title"/>
          </p:nvPr>
        </p:nvSpPr>
        <p:spPr>
          <a:xfrm>
            <a:off x="457200" y="274638"/>
            <a:ext cx="8229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Verdan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p18"/>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6"/>
        <p:cNvGrpSpPr/>
        <p:nvPr/>
      </p:nvGrpSpPr>
      <p:grpSpPr>
        <a:xfrm>
          <a:off x="0" y="0"/>
          <a:ext cx="0" cy="0"/>
          <a:chOff x="0" y="0"/>
          <a:chExt cx="0" cy="0"/>
        </a:xfrm>
      </p:grpSpPr>
      <p:sp>
        <p:nvSpPr>
          <p:cNvPr id="157" name="Google Shape;15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60" name="Google Shape;160;p19"/>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3"/>
        <p:cNvGrpSpPr/>
        <p:nvPr/>
      </p:nvGrpSpPr>
      <p:grpSpPr>
        <a:xfrm>
          <a:off x="0" y="0"/>
          <a:ext cx="0" cy="0"/>
          <a:chOff x="0" y="0"/>
          <a:chExt cx="0" cy="0"/>
        </a:xfrm>
      </p:grpSpPr>
      <p:pic>
        <p:nvPicPr>
          <p:cNvPr id="24" name="Google Shape;24;p3"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25" name="Google Shape;25;p3"/>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3"/>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61"/>
        <p:cNvGrpSpPr/>
        <p:nvPr/>
      </p:nvGrpSpPr>
      <p:grpSpPr>
        <a:xfrm>
          <a:off x="0" y="0"/>
          <a:ext cx="0" cy="0"/>
          <a:chOff x="0" y="0"/>
          <a:chExt cx="0" cy="0"/>
        </a:xfrm>
      </p:grpSpPr>
      <p:sp>
        <p:nvSpPr>
          <p:cNvPr id="162" name="Google Shape;16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Verdan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22"/>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177" name="Google Shape;17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0" name="Google Shape;180;p22"/>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81" name="Google Shape;181;p22"/>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pic>
        <p:nvPicPr>
          <p:cNvPr id="182" name="Google Shape;182;p22"/>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 name="Google Shape;18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1"/>
        <p:cNvGrpSpPr/>
        <p:nvPr/>
      </p:nvGrpSpPr>
      <p:grpSpPr>
        <a:xfrm>
          <a:off x="0" y="0"/>
          <a:ext cx="0" cy="0"/>
          <a:chOff x="0" y="0"/>
          <a:chExt cx="0" cy="0"/>
        </a:xfrm>
      </p:grpSpPr>
      <p:pic>
        <p:nvPicPr>
          <p:cNvPr id="32" name="Google Shape;32;p4"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33" name="Google Shape;33;p4"/>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5" name="Google Shape;35;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4"/>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9"/>
        <p:cNvGrpSpPr/>
        <p:nvPr/>
      </p:nvGrpSpPr>
      <p:grpSpPr>
        <a:xfrm>
          <a:off x="0" y="0"/>
          <a:ext cx="0" cy="0"/>
          <a:chOff x="0" y="0"/>
          <a:chExt cx="0" cy="0"/>
        </a:xfrm>
      </p:grpSpPr>
      <p:pic>
        <p:nvPicPr>
          <p:cNvPr id="40" name="Google Shape;40;p5"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41" name="Google Shape;41;p5"/>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3" name="Google Shape;4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7"/>
        <p:cNvGrpSpPr/>
        <p:nvPr/>
      </p:nvGrpSpPr>
      <p:grpSpPr>
        <a:xfrm>
          <a:off x="0" y="0"/>
          <a:ext cx="0" cy="0"/>
          <a:chOff x="0" y="0"/>
          <a:chExt cx="0" cy="0"/>
        </a:xfrm>
      </p:grpSpPr>
      <p:pic>
        <p:nvPicPr>
          <p:cNvPr id="48" name="Google Shape;48;p6"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49" name="Google Shape;49;p6"/>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1" name="Google Shape;5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6"/>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55"/>
        <p:cNvGrpSpPr/>
        <p:nvPr/>
      </p:nvGrpSpPr>
      <p:grpSpPr>
        <a:xfrm>
          <a:off x="0" y="0"/>
          <a:ext cx="0" cy="0"/>
          <a:chOff x="0" y="0"/>
          <a:chExt cx="0" cy="0"/>
        </a:xfrm>
      </p:grpSpPr>
      <p:sp>
        <p:nvSpPr>
          <p:cNvPr id="56" name="Google Shape;56;p7"/>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8" name="Google Shape;5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7"/>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txBox="1">
            <a:spLocks noGrp="1"/>
          </p:cNvSpPr>
          <p:nvPr>
            <p:ph type="title"/>
          </p:nvPr>
        </p:nvSpPr>
        <p:spPr>
          <a:xfrm>
            <a:off x="228600" y="228600"/>
            <a:ext cx="8686799"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rgbClr val="105775"/>
              </a:buClr>
              <a:buSzPts val="4000"/>
              <a:buFont typeface="Verdana"/>
              <a:buNone/>
              <a:defRPr sz="4000">
                <a:solidFill>
                  <a:srgbClr val="10577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 name="Google Shape;68;p8"/>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no VTSS">
    <p:spTree>
      <p:nvGrpSpPr>
        <p:cNvPr id="1" name="Shape 62"/>
        <p:cNvGrpSpPr/>
        <p:nvPr/>
      </p:nvGrpSpPr>
      <p:grpSpPr>
        <a:xfrm>
          <a:off x="0" y="0"/>
          <a:ext cx="0" cy="0"/>
          <a:chOff x="0" y="0"/>
          <a:chExt cx="0" cy="0"/>
        </a:xfrm>
      </p:grpSpPr>
      <p:sp>
        <p:nvSpPr>
          <p:cNvPr id="63" name="Google Shape;63;p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txBox="1">
            <a:spLocks noGrp="1"/>
          </p:cNvSpPr>
          <p:nvPr>
            <p:ph type="title"/>
          </p:nvPr>
        </p:nvSpPr>
        <p:spPr>
          <a:xfrm>
            <a:off x="228600" y="228600"/>
            <a:ext cx="8686799"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rgbClr val="105775"/>
              </a:buClr>
              <a:buSzPts val="4000"/>
              <a:buFont typeface="Verdana"/>
              <a:buNone/>
              <a:defRPr sz="4000">
                <a:solidFill>
                  <a:srgbClr val="10577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8983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2" name="Google Shape;7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9"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76" name="Google Shape;76;p9"/>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Verdana"/>
                <a:ea typeface="Verdana"/>
                <a:cs typeface="Verdana"/>
                <a:sym typeface="Verdana"/>
              </a:defRPr>
            </a:lvl1pPr>
            <a:lvl2pPr marL="0" marR="0" lvl="1" indent="0" algn="r">
              <a:spcBef>
                <a:spcPts val="0"/>
              </a:spcBef>
              <a:buNone/>
              <a:defRPr sz="1200" b="0" i="0" u="none" strike="noStrike" cap="none">
                <a:solidFill>
                  <a:srgbClr val="888888"/>
                </a:solidFill>
                <a:latin typeface="Verdana"/>
                <a:ea typeface="Verdana"/>
                <a:cs typeface="Verdana"/>
                <a:sym typeface="Verdana"/>
              </a:defRPr>
            </a:lvl2pPr>
            <a:lvl3pPr marL="0" marR="0" lvl="2" indent="0" algn="r">
              <a:spcBef>
                <a:spcPts val="0"/>
              </a:spcBef>
              <a:buNone/>
              <a:defRPr sz="1200" b="0" i="0" u="none" strike="noStrike" cap="none">
                <a:solidFill>
                  <a:srgbClr val="888888"/>
                </a:solidFill>
                <a:latin typeface="Verdana"/>
                <a:ea typeface="Verdana"/>
                <a:cs typeface="Verdana"/>
                <a:sym typeface="Verdana"/>
              </a:defRPr>
            </a:lvl3pPr>
            <a:lvl4pPr marL="0" marR="0" lvl="3" indent="0" algn="r">
              <a:spcBef>
                <a:spcPts val="0"/>
              </a:spcBef>
              <a:buNone/>
              <a:defRPr sz="1200" b="0" i="0" u="none" strike="noStrike" cap="none">
                <a:solidFill>
                  <a:srgbClr val="888888"/>
                </a:solidFill>
                <a:latin typeface="Verdana"/>
                <a:ea typeface="Verdana"/>
                <a:cs typeface="Verdana"/>
                <a:sym typeface="Verdana"/>
              </a:defRPr>
            </a:lvl4pPr>
            <a:lvl5pPr marL="0" marR="0" lvl="4" indent="0" algn="r">
              <a:spcBef>
                <a:spcPts val="0"/>
              </a:spcBef>
              <a:buNone/>
              <a:defRPr sz="1200" b="0" i="0" u="none" strike="noStrike" cap="none">
                <a:solidFill>
                  <a:srgbClr val="888888"/>
                </a:solidFill>
                <a:latin typeface="Verdana"/>
                <a:ea typeface="Verdana"/>
                <a:cs typeface="Verdana"/>
                <a:sym typeface="Verdana"/>
              </a:defRPr>
            </a:lvl5pPr>
            <a:lvl6pPr marL="0" marR="0" lvl="5" indent="0" algn="r">
              <a:spcBef>
                <a:spcPts val="0"/>
              </a:spcBef>
              <a:buNone/>
              <a:defRPr sz="1200" b="0" i="0" u="none" strike="noStrike" cap="none">
                <a:solidFill>
                  <a:srgbClr val="888888"/>
                </a:solidFill>
                <a:latin typeface="Verdana"/>
                <a:ea typeface="Verdana"/>
                <a:cs typeface="Verdana"/>
                <a:sym typeface="Verdana"/>
              </a:defRPr>
            </a:lvl6pPr>
            <a:lvl7pPr marL="0" marR="0" lvl="6" indent="0" algn="r">
              <a:spcBef>
                <a:spcPts val="0"/>
              </a:spcBef>
              <a:buNone/>
              <a:defRPr sz="1200" b="0" i="0" u="none" strike="noStrike" cap="none">
                <a:solidFill>
                  <a:srgbClr val="888888"/>
                </a:solidFill>
                <a:latin typeface="Verdana"/>
                <a:ea typeface="Verdana"/>
                <a:cs typeface="Verdana"/>
                <a:sym typeface="Verdana"/>
              </a:defRPr>
            </a:lvl7pPr>
            <a:lvl8pPr marL="0" marR="0" lvl="7" indent="0" algn="r">
              <a:spcBef>
                <a:spcPts val="0"/>
              </a:spcBef>
              <a:buNone/>
              <a:defRPr sz="1200" b="0" i="0" u="none" strike="noStrike" cap="none">
                <a:solidFill>
                  <a:srgbClr val="888888"/>
                </a:solidFill>
                <a:latin typeface="Verdana"/>
                <a:ea typeface="Verdana"/>
                <a:cs typeface="Verdana"/>
                <a:sym typeface="Verdana"/>
              </a:defRPr>
            </a:lvl8pPr>
            <a:lvl9pPr marL="0" marR="0" lvl="8" indent="0" algn="r">
              <a:spcBef>
                <a:spcPts val="0"/>
              </a:spcBef>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7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9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ies.ed.gov/"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6387"/>
              </a:buClr>
              <a:buSzPts val="3959"/>
              <a:buFont typeface="Calibri"/>
              <a:buNone/>
            </a:pPr>
            <a:r>
              <a:rPr lang="en-US" sz="3200" dirty="0">
                <a:solidFill>
                  <a:srgbClr val="000000"/>
                </a:solidFill>
              </a:rPr>
              <a:t>I</a:t>
            </a:r>
            <a:r>
              <a:rPr lang="en-US" sz="3200" dirty="0"/>
              <a:t>ntegrating and Aligning Academic Data, Practices and Systems</a:t>
            </a:r>
            <a:endParaRPr sz="3200" dirty="0"/>
          </a:p>
        </p:txBody>
      </p:sp>
      <p:sp>
        <p:nvSpPr>
          <p:cNvPr id="209" name="Google Shape;209;p28"/>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p>
            <a:pPr marL="0" lvl="0" indent="0" algn="ctr" rtl="0">
              <a:spcBef>
                <a:spcPts val="0"/>
              </a:spcBef>
              <a:spcAft>
                <a:spcPts val="0"/>
              </a:spcAft>
              <a:buClr>
                <a:srgbClr val="889DAF"/>
              </a:buClr>
              <a:buSzPts val="2960"/>
              <a:buFont typeface="Arial"/>
              <a:buNone/>
            </a:pPr>
            <a:r>
              <a:rPr lang="en-US">
                <a:solidFill>
                  <a:srgbClr val="000000"/>
                </a:solidFill>
              </a:rPr>
              <a:t>Strand 2: December 2021</a:t>
            </a:r>
            <a:endParaRPr>
              <a:solidFill>
                <a:srgbClr val="000000"/>
              </a:solidFill>
            </a:endParaRPr>
          </a:p>
          <a:p>
            <a:pPr marL="0" lvl="0" indent="0" algn="ctr" rtl="0">
              <a:spcBef>
                <a:spcPts val="0"/>
              </a:spcBef>
              <a:spcAft>
                <a:spcPts val="0"/>
              </a:spcAft>
              <a:buClr>
                <a:srgbClr val="888888"/>
              </a:buClr>
              <a:buSzPts val="3200"/>
              <a:buNone/>
            </a:pPr>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7"/>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dk1"/>
                </a:solidFill>
              </a:rPr>
              <a:t>Fall data sources</a:t>
            </a:r>
            <a:endParaRPr dirty="0">
              <a:solidFill>
                <a:schemeClr val="dk1"/>
              </a:solidFill>
            </a:endParaRPr>
          </a:p>
        </p:txBody>
      </p:sp>
      <p:sp>
        <p:nvSpPr>
          <p:cNvPr id="375" name="Google Shape;375;p47"/>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en-US"/>
              <a:t>VDOE Fall Growth Assessments (grades 3-8)</a:t>
            </a:r>
            <a:endParaRPr/>
          </a:p>
          <a:p>
            <a:pPr marL="457200" lvl="0" indent="-342900" algn="l" rtl="0">
              <a:spcBef>
                <a:spcPts val="0"/>
              </a:spcBef>
              <a:spcAft>
                <a:spcPts val="0"/>
              </a:spcAft>
              <a:buSzPts val="1800"/>
              <a:buChar char="•"/>
            </a:pPr>
            <a:r>
              <a:rPr lang="en-US"/>
              <a:t>PALS (grades PreK-3)</a:t>
            </a:r>
            <a:endParaRPr/>
          </a:p>
          <a:p>
            <a:pPr marL="457200" lvl="0" indent="-342900" algn="l" rtl="0">
              <a:spcBef>
                <a:spcPts val="0"/>
              </a:spcBef>
              <a:spcAft>
                <a:spcPts val="0"/>
              </a:spcAft>
              <a:buSzPts val="1800"/>
              <a:buChar char="•"/>
            </a:pPr>
            <a:r>
              <a:rPr lang="en-US"/>
              <a:t>VKRP</a:t>
            </a:r>
            <a:endParaRPr/>
          </a:p>
          <a:p>
            <a:pPr marL="457200" lvl="0" indent="-342900" algn="l" rtl="0">
              <a:spcBef>
                <a:spcPts val="0"/>
              </a:spcBef>
              <a:spcAft>
                <a:spcPts val="0"/>
              </a:spcAft>
              <a:buSzPts val="1800"/>
              <a:buChar char="•"/>
            </a:pPr>
            <a:r>
              <a:rPr lang="en-US"/>
              <a:t>Commercial screening tools (e.g., DIBELS, FastBridge, I-Ready)</a:t>
            </a:r>
            <a:endParaRPr/>
          </a:p>
          <a:p>
            <a:pPr marL="457200" lvl="0" indent="-342900" algn="l" rtl="0">
              <a:spcBef>
                <a:spcPts val="0"/>
              </a:spcBef>
              <a:spcAft>
                <a:spcPts val="0"/>
              </a:spcAft>
              <a:buSzPts val="1800"/>
              <a:buChar char="•"/>
            </a:pPr>
            <a:r>
              <a:rPr lang="en-US"/>
              <a:t>Early Warning Systems (for some)</a:t>
            </a:r>
            <a:endParaRPr/>
          </a:p>
          <a:p>
            <a:pPr marL="457200" lvl="0" indent="-342900" algn="l" rtl="0">
              <a:spcBef>
                <a:spcPts val="0"/>
              </a:spcBef>
              <a:spcAft>
                <a:spcPts val="0"/>
              </a:spcAft>
              <a:buSzPts val="1800"/>
              <a:buChar char="•"/>
            </a:pPr>
            <a:r>
              <a:rPr lang="en-US"/>
              <a:t>Classroom data (e.g., running records, benchmark assessments)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8"/>
          <p:cNvSpPr txBox="1">
            <a:spLocks noGrp="1"/>
          </p:cNvSpPr>
          <p:nvPr>
            <p:ph type="title"/>
          </p:nvPr>
        </p:nvSpPr>
        <p:spPr>
          <a:xfrm>
            <a:off x="2743200" y="256814"/>
            <a:ext cx="5943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dirty="0"/>
              <a:t>A good screening tool aids decision making</a:t>
            </a:r>
            <a:endParaRPr sz="3400" dirty="0"/>
          </a:p>
        </p:txBody>
      </p:sp>
      <p:sp>
        <p:nvSpPr>
          <p:cNvPr id="382" name="Google Shape;382;p48"/>
          <p:cNvSpPr txBox="1">
            <a:spLocks noGrp="1"/>
          </p:cNvSpPr>
          <p:nvPr>
            <p:ph type="body" idx="1"/>
          </p:nvPr>
        </p:nvSpPr>
        <p:spPr>
          <a:xfrm>
            <a:off x="457200" y="1600201"/>
            <a:ext cx="4038600" cy="33528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dirty="0"/>
              <a:t>The data can be compared across schools</a:t>
            </a:r>
            <a:endParaRPr dirty="0"/>
          </a:p>
          <a:p>
            <a:pPr marL="457200" lvl="0" indent="0" algn="l" rtl="0">
              <a:spcBef>
                <a:spcPts val="560"/>
              </a:spcBef>
              <a:spcAft>
                <a:spcPts val="0"/>
              </a:spcAft>
              <a:buNone/>
            </a:pPr>
            <a:endParaRPr dirty="0"/>
          </a:p>
          <a:p>
            <a:pPr marL="457200" lvl="0" indent="-406400" algn="l" rtl="0">
              <a:spcBef>
                <a:spcPts val="560"/>
              </a:spcBef>
              <a:spcAft>
                <a:spcPts val="0"/>
              </a:spcAft>
              <a:buSzPts val="2800"/>
              <a:buChar char="•"/>
            </a:pPr>
            <a:r>
              <a:rPr lang="en-US" dirty="0"/>
              <a:t>The data can be  displayed graphically</a:t>
            </a:r>
            <a:endParaRPr dirty="0"/>
          </a:p>
        </p:txBody>
      </p:sp>
      <p:pic>
        <p:nvPicPr>
          <p:cNvPr id="384" name="Google Shape;384;p48" descr="Pie chart example"/>
          <p:cNvPicPr preferRelativeResize="0"/>
          <p:nvPr/>
        </p:nvPicPr>
        <p:blipFill rotWithShape="1">
          <a:blip r:embed="rId3">
            <a:alphaModFix/>
          </a:blip>
          <a:srcRect t="14009" b="16396"/>
          <a:stretch/>
        </p:blipFill>
        <p:spPr>
          <a:xfrm>
            <a:off x="5532925" y="1399825"/>
            <a:ext cx="2696175" cy="2125676"/>
          </a:xfrm>
          <a:prstGeom prst="rect">
            <a:avLst/>
          </a:prstGeom>
          <a:noFill/>
          <a:ln>
            <a:noFill/>
          </a:ln>
        </p:spPr>
      </p:pic>
      <p:pic>
        <p:nvPicPr>
          <p:cNvPr id="383" name="Google Shape;383;p48" descr="Pie chart example"/>
          <p:cNvPicPr preferRelativeResize="0"/>
          <p:nvPr/>
        </p:nvPicPr>
        <p:blipFill rotWithShape="1">
          <a:blip r:embed="rId4">
            <a:alphaModFix/>
          </a:blip>
          <a:srcRect t="12768" b="17306"/>
          <a:stretch/>
        </p:blipFill>
        <p:spPr>
          <a:xfrm>
            <a:off x="5361150" y="3260700"/>
            <a:ext cx="2696175" cy="1893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9"/>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chemeClr val="dk1"/>
              </a:buClr>
              <a:buSzPts val="2400"/>
              <a:buFont typeface="Verdana"/>
              <a:buNone/>
            </a:pPr>
            <a:r>
              <a:rPr lang="en-US" sz="2400" dirty="0"/>
              <a:t>Supporting Improvements in Behavioral Competence, Academic Achievement and Social-Emotional Wellness</a:t>
            </a:r>
            <a:endParaRPr sz="2400" dirty="0"/>
          </a:p>
        </p:txBody>
      </p:sp>
      <p:sp>
        <p:nvSpPr>
          <p:cNvPr id="400" name="Google Shape;400;p49"/>
          <p:cNvSpPr txBox="1"/>
          <p:nvPr/>
        </p:nvSpPr>
        <p:spPr>
          <a:xfrm>
            <a:off x="3305767" y="1950735"/>
            <a:ext cx="22761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660066"/>
                </a:solidFill>
                <a:latin typeface="Verdana"/>
                <a:ea typeface="Verdana"/>
                <a:cs typeface="Verdana"/>
                <a:sym typeface="Verdana"/>
              </a:rPr>
              <a:t>OUTCOMES</a:t>
            </a:r>
            <a:endParaRPr sz="2200" b="0" i="0" u="none" strike="noStrike" cap="none" dirty="0">
              <a:solidFill>
                <a:srgbClr val="000000"/>
              </a:solidFill>
              <a:latin typeface="Arial"/>
              <a:ea typeface="Arial"/>
              <a:cs typeface="Arial"/>
              <a:sym typeface="Arial"/>
            </a:endParaRPr>
          </a:p>
        </p:txBody>
      </p:sp>
      <p:sp>
        <p:nvSpPr>
          <p:cNvPr id="402" name="Google Shape;402;p49" descr="Circles indicating the overlapping connections between the following components.">
            <a:extLst>
              <a:ext uri="{C183D7F6-B498-43B3-948B-1728B52AA6E4}">
                <adec:decorative xmlns:adec="http://schemas.microsoft.com/office/drawing/2017/decorative" xmlns="" val="0"/>
              </a:ext>
            </a:extLst>
          </p:cNvPr>
          <p:cNvSpPr/>
          <p:nvPr/>
        </p:nvSpPr>
        <p:spPr>
          <a:xfrm>
            <a:off x="2304075" y="1618800"/>
            <a:ext cx="4374900" cy="3827400"/>
          </a:xfrm>
          <a:prstGeom prst="ellipse">
            <a:avLst/>
          </a:prstGeom>
          <a:noFill/>
          <a:ln w="63500" cap="flat" cmpd="sng">
            <a:solidFill>
              <a:srgbClr val="660066"/>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660066"/>
              </a:solidFill>
              <a:latin typeface="Verdana"/>
              <a:ea typeface="Verdana"/>
              <a:cs typeface="Verdana"/>
              <a:sym typeface="Verdana"/>
            </a:endParaRPr>
          </a:p>
        </p:txBody>
      </p:sp>
      <p:sp>
        <p:nvSpPr>
          <p:cNvPr id="394" name="Google Shape;394;p49">
            <a:extLst>
              <a:ext uri="{C183D7F6-B498-43B3-948B-1728B52AA6E4}">
                <adec:decorative xmlns:adec="http://schemas.microsoft.com/office/drawing/2017/decorative" xmlns="" val="1"/>
              </a:ext>
            </a:extLst>
          </p:cNvPr>
          <p:cNvSpPr/>
          <p:nvPr/>
        </p:nvSpPr>
        <p:spPr>
          <a:xfrm>
            <a:off x="2508699" y="2347101"/>
            <a:ext cx="2200800" cy="1838100"/>
          </a:xfrm>
          <a:prstGeom prst="ellipse">
            <a:avLst/>
          </a:prstGeom>
          <a:noFill/>
          <a:ln w="63500" cap="flat" cmpd="sng">
            <a:solidFill>
              <a:srgbClr val="0080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395" name="Google Shape;395;p49"/>
          <p:cNvSpPr txBox="1"/>
          <p:nvPr/>
        </p:nvSpPr>
        <p:spPr>
          <a:xfrm>
            <a:off x="2764791" y="2992999"/>
            <a:ext cx="180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8000"/>
                </a:solidFill>
                <a:latin typeface="Verdana"/>
                <a:ea typeface="Verdana"/>
                <a:cs typeface="Verdana"/>
                <a:sym typeface="Verdana"/>
              </a:rPr>
              <a:t>SYSTEMS</a:t>
            </a:r>
            <a:endParaRPr sz="2200" b="0" i="0" u="none" strike="noStrike" cap="none" dirty="0">
              <a:solidFill>
                <a:srgbClr val="000000"/>
              </a:solidFill>
              <a:latin typeface="Arial"/>
              <a:ea typeface="Arial"/>
              <a:cs typeface="Arial"/>
              <a:sym typeface="Arial"/>
            </a:endParaRPr>
          </a:p>
        </p:txBody>
      </p:sp>
      <p:sp>
        <p:nvSpPr>
          <p:cNvPr id="398" name="Google Shape;398;p49"/>
          <p:cNvSpPr txBox="1"/>
          <p:nvPr/>
        </p:nvSpPr>
        <p:spPr>
          <a:xfrm>
            <a:off x="354099" y="2792909"/>
            <a:ext cx="2154300" cy="94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8000"/>
                </a:solidFill>
                <a:latin typeface="Verdana"/>
                <a:ea typeface="Verdana"/>
                <a:cs typeface="Verdana"/>
                <a:sym typeface="Verdana"/>
              </a:rPr>
              <a:t>Supporting</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8000"/>
                </a:solidFill>
                <a:latin typeface="Verdana"/>
                <a:ea typeface="Verdana"/>
                <a:cs typeface="Verdana"/>
                <a:sym typeface="Verdana"/>
              </a:rPr>
              <a:t>Staff </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8000"/>
                </a:solidFill>
                <a:latin typeface="Verdana"/>
                <a:ea typeface="Verdana"/>
                <a:cs typeface="Verdana"/>
                <a:sym typeface="Verdana"/>
              </a:rPr>
              <a:t> </a:t>
            </a:r>
            <a:endParaRPr sz="2200" b="0" i="0" u="none" strike="noStrike" cap="none">
              <a:solidFill>
                <a:srgbClr val="000000"/>
              </a:solidFill>
              <a:latin typeface="Verdana"/>
              <a:ea typeface="Verdana"/>
              <a:cs typeface="Verdana"/>
              <a:sym typeface="Verdana"/>
            </a:endParaRPr>
          </a:p>
        </p:txBody>
      </p:sp>
      <p:sp>
        <p:nvSpPr>
          <p:cNvPr id="393" name="Google Shape;393;p49">
            <a:extLst>
              <a:ext uri="{C183D7F6-B498-43B3-948B-1728B52AA6E4}">
                <adec:decorative xmlns:adec="http://schemas.microsoft.com/office/drawing/2017/decorative" xmlns="" val="1"/>
              </a:ext>
            </a:extLst>
          </p:cNvPr>
          <p:cNvSpPr/>
          <p:nvPr/>
        </p:nvSpPr>
        <p:spPr>
          <a:xfrm>
            <a:off x="4198151" y="2306275"/>
            <a:ext cx="2200800" cy="1838100"/>
          </a:xfrm>
          <a:prstGeom prst="ellipse">
            <a:avLst/>
          </a:prstGeom>
          <a:noFill/>
          <a:ln w="63500" cap="flat" cmpd="sng">
            <a:solidFill>
              <a:srgbClr val="FF66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397" name="Google Shape;397;p49"/>
          <p:cNvSpPr txBox="1"/>
          <p:nvPr/>
        </p:nvSpPr>
        <p:spPr>
          <a:xfrm>
            <a:off x="4821210" y="2983356"/>
            <a:ext cx="1146900" cy="392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DATA</a:t>
            </a:r>
            <a:endParaRPr sz="2200" b="0" i="0" u="none" strike="noStrike" cap="none" dirty="0">
              <a:solidFill>
                <a:srgbClr val="000000"/>
              </a:solidFill>
              <a:latin typeface="Arial"/>
              <a:ea typeface="Arial"/>
              <a:cs typeface="Arial"/>
              <a:sym typeface="Arial"/>
            </a:endParaRPr>
          </a:p>
        </p:txBody>
      </p:sp>
      <p:sp>
        <p:nvSpPr>
          <p:cNvPr id="399" name="Google Shape;399;p49"/>
          <p:cNvSpPr txBox="1"/>
          <p:nvPr/>
        </p:nvSpPr>
        <p:spPr>
          <a:xfrm>
            <a:off x="6553208" y="2732683"/>
            <a:ext cx="2102700" cy="10668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Supporting</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Decision</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Making</a:t>
            </a:r>
            <a:endParaRPr sz="2200" b="1" i="0" u="none" strike="noStrike" cap="none">
              <a:solidFill>
                <a:srgbClr val="000000"/>
              </a:solidFill>
              <a:latin typeface="Verdana"/>
              <a:ea typeface="Verdana"/>
              <a:cs typeface="Verdana"/>
              <a:sym typeface="Verdana"/>
            </a:endParaRPr>
          </a:p>
        </p:txBody>
      </p:sp>
      <p:sp>
        <p:nvSpPr>
          <p:cNvPr id="392" name="Google Shape;392;p49">
            <a:extLst>
              <a:ext uri="{C183D7F6-B498-43B3-948B-1728B52AA6E4}">
                <adec:decorative xmlns:adec="http://schemas.microsoft.com/office/drawing/2017/decorative" xmlns="" val="1"/>
              </a:ext>
            </a:extLst>
          </p:cNvPr>
          <p:cNvSpPr/>
          <p:nvPr/>
        </p:nvSpPr>
        <p:spPr>
          <a:xfrm>
            <a:off x="3369625" y="3385400"/>
            <a:ext cx="2102700" cy="1899300"/>
          </a:xfrm>
          <a:prstGeom prst="ellipse">
            <a:avLst/>
          </a:prstGeom>
          <a:noFill/>
          <a:ln w="63500" cap="flat" cmpd="sng">
            <a:solidFill>
              <a:srgbClr val="0000FF"/>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FF"/>
              </a:solidFill>
              <a:latin typeface="Verdana"/>
              <a:ea typeface="Verdana"/>
              <a:cs typeface="Verdana"/>
              <a:sym typeface="Verdana"/>
            </a:endParaRPr>
          </a:p>
        </p:txBody>
      </p:sp>
      <p:sp>
        <p:nvSpPr>
          <p:cNvPr id="396" name="Google Shape;396;p49"/>
          <p:cNvSpPr txBox="1"/>
          <p:nvPr/>
        </p:nvSpPr>
        <p:spPr>
          <a:xfrm>
            <a:off x="3257913" y="4189185"/>
            <a:ext cx="246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PRACTICES</a:t>
            </a:r>
            <a:endParaRPr sz="2200" b="0" i="0" u="none" strike="noStrike" cap="none" dirty="0">
              <a:solidFill>
                <a:srgbClr val="000000"/>
              </a:solidFill>
              <a:latin typeface="Arial"/>
              <a:ea typeface="Arial"/>
              <a:cs typeface="Arial"/>
              <a:sym typeface="Arial"/>
            </a:endParaRPr>
          </a:p>
        </p:txBody>
      </p:sp>
      <p:sp>
        <p:nvSpPr>
          <p:cNvPr id="401" name="Google Shape;401;p49"/>
          <p:cNvSpPr txBox="1"/>
          <p:nvPr/>
        </p:nvSpPr>
        <p:spPr>
          <a:xfrm>
            <a:off x="2510325" y="5385352"/>
            <a:ext cx="3962400" cy="67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Supporting</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Students  </a:t>
            </a:r>
            <a:endParaRPr sz="2200" b="1" i="0" u="none" strike="noStrike" cap="none" dirty="0">
              <a:solidFill>
                <a:srgbClr val="000000"/>
              </a:solidFill>
              <a:latin typeface="Verdana"/>
              <a:ea typeface="Verdana"/>
              <a:cs typeface="Verdana"/>
              <a:sym typeface="Verdana"/>
            </a:endParaRPr>
          </a:p>
        </p:txBody>
      </p:sp>
      <p:sp>
        <p:nvSpPr>
          <p:cNvPr id="404" name="Google Shape;404;p49" descr="Green arrow pointing at Practices"/>
          <p:cNvSpPr/>
          <p:nvPr/>
        </p:nvSpPr>
        <p:spPr>
          <a:xfrm rot="910936">
            <a:off x="5152098" y="4630852"/>
            <a:ext cx="1862610" cy="676449"/>
          </a:xfrm>
          <a:prstGeom prst="leftArrow">
            <a:avLst>
              <a:gd name="adj1" fmla="val 50000"/>
              <a:gd name="adj2" fmla="val 50000"/>
            </a:avLst>
          </a:prstGeom>
          <a:solidFill>
            <a:srgbClr val="008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p49" descr="Link to the Positive Behavioral Interventions and Supports website."/>
          <p:cNvPicPr preferRelativeResize="0"/>
          <p:nvPr/>
        </p:nvPicPr>
        <p:blipFill rotWithShape="1">
          <a:blip r:embed="rId3">
            <a:alphaModFix/>
          </a:blip>
          <a:srcRect/>
          <a:stretch/>
        </p:blipFill>
        <p:spPr>
          <a:xfrm>
            <a:off x="595092" y="5539365"/>
            <a:ext cx="1767783" cy="7866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0"/>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200" dirty="0"/>
              <a:t>Evidence-based Practices</a:t>
            </a:r>
            <a:endParaRPr sz="3200" dirty="0"/>
          </a:p>
        </p:txBody>
      </p:sp>
      <p:sp>
        <p:nvSpPr>
          <p:cNvPr id="410" name="Google Shape;410;p50"/>
          <p:cNvSpPr txBox="1"/>
          <p:nvPr/>
        </p:nvSpPr>
        <p:spPr>
          <a:xfrm>
            <a:off x="0" y="1577650"/>
            <a:ext cx="8853000" cy="34518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chemeClr val="dk1"/>
              </a:buClr>
              <a:buSzPts val="2700"/>
              <a:buFont typeface="Verdana"/>
              <a:buChar char="●"/>
            </a:pPr>
            <a:r>
              <a:rPr lang="en-US" sz="2700">
                <a:solidFill>
                  <a:schemeClr val="dk1"/>
                </a:solidFill>
                <a:latin typeface="Verdana"/>
                <a:ea typeface="Verdana"/>
                <a:cs typeface="Verdana"/>
                <a:sym typeface="Verdana"/>
              </a:rPr>
              <a:t>Develop a process to create a written description of the expectations for quality Tier 1 academic instruction and  a system for communicating the expectations to stakeholders. (Feature 3A)</a:t>
            </a:r>
            <a:endParaRPr sz="2700" strike="sngStrike">
              <a:solidFill>
                <a:schemeClr val="dk1"/>
              </a:solidFill>
              <a:latin typeface="Verdana"/>
              <a:ea typeface="Verdana"/>
              <a:cs typeface="Verdana"/>
              <a:sym typeface="Verdana"/>
            </a:endParaRPr>
          </a:p>
          <a:p>
            <a:pPr marL="0" lvl="0" indent="0" algn="l" rtl="0">
              <a:spcBef>
                <a:spcPts val="0"/>
              </a:spcBef>
              <a:spcAft>
                <a:spcPts val="0"/>
              </a:spcAft>
              <a:buNone/>
            </a:pPr>
            <a:endParaRPr sz="2500">
              <a:solidFill>
                <a:srgbClr val="1155CC"/>
              </a:solidFill>
              <a:latin typeface="Verdana"/>
              <a:ea typeface="Verdana"/>
              <a:cs typeface="Verdana"/>
              <a:sym typeface="Verdana"/>
            </a:endParaRPr>
          </a:p>
          <a:p>
            <a:pPr marL="457200" lvl="0" indent="0" algn="l" rtl="0">
              <a:spcBef>
                <a:spcPts val="0"/>
              </a:spcBef>
              <a:spcAft>
                <a:spcPts val="0"/>
              </a:spcAft>
              <a:buNone/>
            </a:pPr>
            <a:endParaRPr sz="2600">
              <a:latin typeface="Verdana"/>
              <a:ea typeface="Verdana"/>
              <a:cs typeface="Verdana"/>
              <a:sym typeface="Verdana"/>
            </a:endParaRPr>
          </a:p>
          <a:p>
            <a:pPr marL="0" lvl="0" indent="0" algn="l" rtl="0">
              <a:spcBef>
                <a:spcPts val="0"/>
              </a:spcBef>
              <a:spcAft>
                <a:spcPts val="0"/>
              </a:spcAft>
              <a:buNone/>
            </a:pPr>
            <a:endParaRPr sz="2400">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1"/>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200" dirty="0"/>
              <a:t>Evidence-Based Practices:</a:t>
            </a:r>
            <a:r>
              <a:rPr lang="en-US" sz="3200" dirty="0">
                <a:solidFill>
                  <a:srgbClr val="105775"/>
                </a:solidFill>
                <a:latin typeface="Calibri"/>
                <a:ea typeface="Calibri"/>
                <a:cs typeface="Calibri"/>
                <a:sym typeface="Calibri"/>
              </a:rPr>
              <a:t> </a:t>
            </a:r>
            <a:endParaRPr sz="3200" dirty="0">
              <a:solidFill>
                <a:srgbClr val="105775"/>
              </a:solidFill>
              <a:latin typeface="Calibri"/>
              <a:ea typeface="Calibri"/>
              <a:cs typeface="Calibri"/>
              <a:sym typeface="Calibri"/>
            </a:endParaRPr>
          </a:p>
          <a:p>
            <a:pPr marL="0" lvl="0" indent="0" algn="ctr" rtl="0">
              <a:spcBef>
                <a:spcPts val="0"/>
              </a:spcBef>
              <a:spcAft>
                <a:spcPts val="0"/>
              </a:spcAft>
              <a:buClr>
                <a:srgbClr val="105775"/>
              </a:buClr>
              <a:buSzPts val="4000"/>
              <a:buFont typeface="Verdana"/>
              <a:buNone/>
            </a:pPr>
            <a:r>
              <a:rPr lang="en-US" sz="3200" dirty="0"/>
              <a:t>Feature 3.A</a:t>
            </a:r>
            <a:endParaRPr sz="4000" dirty="0"/>
          </a:p>
        </p:txBody>
      </p:sp>
      <p:pic>
        <p:nvPicPr>
          <p:cNvPr id="416" name="Google Shape;416;p51" descr="Photo of the implementation matrix feature 3.A Quality Core Instruction. " title="Implementation Matrix"/>
          <p:cNvPicPr preferRelativeResize="0"/>
          <p:nvPr/>
        </p:nvPicPr>
        <p:blipFill rotWithShape="1">
          <a:blip r:embed="rId3">
            <a:alphaModFix/>
          </a:blip>
          <a:srcRect l="12853" t="47291" r="15936" b="20789"/>
          <a:stretch/>
        </p:blipFill>
        <p:spPr>
          <a:xfrm>
            <a:off x="60175" y="1920150"/>
            <a:ext cx="9083824" cy="21886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52"/>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chemeClr val="dk1"/>
                </a:solidFill>
              </a:rPr>
              <a:t>Alignment</a:t>
            </a:r>
            <a:endParaRPr sz="3800" dirty="0">
              <a:solidFill>
                <a:schemeClr val="dk1"/>
              </a:solidFill>
            </a:endParaRPr>
          </a:p>
        </p:txBody>
      </p:sp>
      <p:sp>
        <p:nvSpPr>
          <p:cNvPr id="422" name="Google Shape;422;p52"/>
          <p:cNvSpPr txBox="1">
            <a:spLocks noGrp="1"/>
          </p:cNvSpPr>
          <p:nvPr>
            <p:ph type="body" idx="1"/>
          </p:nvPr>
        </p:nvSpPr>
        <p:spPr>
          <a:xfrm>
            <a:off x="474300" y="1479600"/>
            <a:ext cx="8441100" cy="23310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600"/>
              <a:buNone/>
            </a:pPr>
            <a:r>
              <a:rPr lang="en-US" sz="2800" dirty="0"/>
              <a:t>“...the degree to which expectations and assessments are in agreement and service in conjunction with one another to guide the system toward students learning what they are expected to know and do.” </a:t>
            </a:r>
            <a:endParaRPr sz="3000" dirty="0"/>
          </a:p>
        </p:txBody>
      </p:sp>
      <p:grpSp>
        <p:nvGrpSpPr>
          <p:cNvPr id="424" name="Google Shape;424;p52" descr="Written Curriculum to Taught Curriculum to Tested Curriculum"/>
          <p:cNvGrpSpPr/>
          <p:nvPr/>
        </p:nvGrpSpPr>
        <p:grpSpPr>
          <a:xfrm>
            <a:off x="679775" y="4104300"/>
            <a:ext cx="7532050" cy="1076263"/>
            <a:chOff x="681875" y="3872900"/>
            <a:chExt cx="7532050" cy="1076263"/>
          </a:xfrm>
        </p:grpSpPr>
        <p:sp>
          <p:nvSpPr>
            <p:cNvPr id="431" name="Google Shape;431;p52"/>
            <p:cNvSpPr/>
            <p:nvPr/>
          </p:nvSpPr>
          <p:spPr>
            <a:xfrm>
              <a:off x="681875" y="38729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32" name="Google Shape;432;p52"/>
            <p:cNvSpPr txBox="1"/>
            <p:nvPr/>
          </p:nvSpPr>
          <p:spPr>
            <a:xfrm>
              <a:off x="681875" y="4062000"/>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1" i="0" u="none" strike="noStrike" cap="none" dirty="0">
                  <a:solidFill>
                    <a:schemeClr val="lt2"/>
                  </a:solidFill>
                  <a:latin typeface="Verdana"/>
                  <a:ea typeface="Verdana"/>
                  <a:cs typeface="Verdana"/>
                  <a:sym typeface="Verdana"/>
                </a:rPr>
                <a:t>Written Curriculum</a:t>
              </a:r>
              <a:endParaRPr sz="1600" b="1" i="0" u="none" strike="noStrike" cap="none" dirty="0">
                <a:solidFill>
                  <a:schemeClr val="lt2"/>
                </a:solidFill>
                <a:latin typeface="Verdana"/>
                <a:ea typeface="Verdana"/>
                <a:cs typeface="Verdana"/>
                <a:sym typeface="Verdana"/>
              </a:endParaRPr>
            </a:p>
          </p:txBody>
        </p:sp>
        <p:cxnSp>
          <p:nvCxnSpPr>
            <p:cNvPr id="427" name="Google Shape;427;p52"/>
            <p:cNvCxnSpPr>
              <a:endCxn id="425" idx="1"/>
            </p:cNvCxnSpPr>
            <p:nvPr/>
          </p:nvCxnSpPr>
          <p:spPr>
            <a:xfrm>
              <a:off x="2410000" y="4393400"/>
              <a:ext cx="1173900" cy="0"/>
            </a:xfrm>
            <a:prstGeom prst="straightConnector1">
              <a:avLst/>
            </a:prstGeom>
            <a:noFill/>
            <a:ln w="28575" cap="flat" cmpd="sng">
              <a:solidFill>
                <a:schemeClr val="dk2"/>
              </a:solidFill>
              <a:prstDash val="solid"/>
              <a:round/>
              <a:headEnd type="none" w="sm" len="sm"/>
              <a:tailEnd type="triangle" w="med" len="med"/>
            </a:ln>
          </p:spPr>
        </p:cxnSp>
        <p:sp>
          <p:nvSpPr>
            <p:cNvPr id="425" name="Google Shape;425;p52"/>
            <p:cNvSpPr/>
            <p:nvPr/>
          </p:nvSpPr>
          <p:spPr>
            <a:xfrm>
              <a:off x="3583900" y="38729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29" name="Google Shape;429;p52"/>
            <p:cNvSpPr txBox="1"/>
            <p:nvPr/>
          </p:nvSpPr>
          <p:spPr>
            <a:xfrm>
              <a:off x="3583900" y="4101363"/>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Taught Curriculum</a:t>
              </a:r>
              <a:endParaRPr sz="1600" b="1" i="0" u="none" strike="noStrike" cap="none">
                <a:solidFill>
                  <a:schemeClr val="lt2"/>
                </a:solidFill>
                <a:latin typeface="Verdana"/>
                <a:ea typeface="Verdana"/>
                <a:cs typeface="Verdana"/>
                <a:sym typeface="Verdana"/>
              </a:endParaRPr>
            </a:p>
          </p:txBody>
        </p:sp>
        <p:cxnSp>
          <p:nvCxnSpPr>
            <p:cNvPr id="428" name="Google Shape;428;p52"/>
            <p:cNvCxnSpPr>
              <a:stCxn id="425" idx="3"/>
            </p:cNvCxnSpPr>
            <p:nvPr/>
          </p:nvCxnSpPr>
          <p:spPr>
            <a:xfrm>
              <a:off x="5311900" y="4393400"/>
              <a:ext cx="1183800" cy="12900"/>
            </a:xfrm>
            <a:prstGeom prst="straightConnector1">
              <a:avLst/>
            </a:prstGeom>
            <a:noFill/>
            <a:ln w="28575" cap="flat" cmpd="sng">
              <a:solidFill>
                <a:schemeClr val="dk2"/>
              </a:solidFill>
              <a:prstDash val="solid"/>
              <a:round/>
              <a:headEnd type="none" w="sm" len="sm"/>
              <a:tailEnd type="triangle" w="med" len="med"/>
            </a:ln>
          </p:spPr>
        </p:cxnSp>
        <p:sp>
          <p:nvSpPr>
            <p:cNvPr id="426" name="Google Shape;426;p52"/>
            <p:cNvSpPr/>
            <p:nvPr/>
          </p:nvSpPr>
          <p:spPr>
            <a:xfrm>
              <a:off x="6485925" y="38729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30" name="Google Shape;430;p52"/>
            <p:cNvSpPr txBox="1"/>
            <p:nvPr/>
          </p:nvSpPr>
          <p:spPr>
            <a:xfrm>
              <a:off x="6485925" y="4062000"/>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Tested</a:t>
              </a:r>
              <a:endParaRPr sz="1600" b="1" i="0" u="none" strike="noStrike" cap="none">
                <a:solidFill>
                  <a:schemeClr val="lt2"/>
                </a:solidFill>
                <a:latin typeface="Verdana"/>
                <a:ea typeface="Verdana"/>
                <a:cs typeface="Verdana"/>
                <a:sym typeface="Verdana"/>
              </a:endParaRPr>
            </a:p>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Curriculum</a:t>
              </a:r>
              <a:endParaRPr sz="1600" b="1" i="0" u="none" strike="noStrike" cap="none">
                <a:solidFill>
                  <a:schemeClr val="lt2"/>
                </a:solidFill>
                <a:latin typeface="Verdana"/>
                <a:ea typeface="Verdana"/>
                <a:cs typeface="Verdana"/>
                <a:sym typeface="Verdana"/>
              </a:endParaRPr>
            </a:p>
          </p:txBody>
        </p:sp>
      </p:grpSp>
      <p:sp>
        <p:nvSpPr>
          <p:cNvPr id="433" name="Google Shape;433;p52"/>
          <p:cNvSpPr txBox="1"/>
          <p:nvPr/>
        </p:nvSpPr>
        <p:spPr>
          <a:xfrm>
            <a:off x="84150" y="6119100"/>
            <a:ext cx="732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200"/>
              <a:buFont typeface="Arial"/>
              <a:buNone/>
            </a:pPr>
            <a:r>
              <a:rPr lang="en-US" sz="2300">
                <a:solidFill>
                  <a:schemeClr val="dk1"/>
                </a:solidFill>
                <a:latin typeface="Verdana"/>
                <a:ea typeface="Verdana"/>
                <a:cs typeface="Verdana"/>
                <a:sym typeface="Verdana"/>
              </a:rPr>
              <a:t>Source: Virginia Department of Education</a:t>
            </a:r>
            <a:endParaRPr sz="2300">
              <a:solidFill>
                <a:schemeClr val="dk1"/>
              </a:solidFill>
              <a:latin typeface="Verdana"/>
              <a:ea typeface="Verdana"/>
              <a:cs typeface="Verdana"/>
              <a:sym typeface="Verdana"/>
            </a:endParaRPr>
          </a:p>
          <a:p>
            <a:pPr marL="0" lvl="0" indent="0" algn="l" rtl="0">
              <a:spcBef>
                <a:spcPts val="0"/>
              </a:spcBef>
              <a:spcAft>
                <a:spcPts val="0"/>
              </a:spcAft>
              <a:buNone/>
            </a:pPr>
            <a:endParaRPr sz="1300">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3"/>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600" dirty="0"/>
              <a:t>Quality core instruction…</a:t>
            </a:r>
            <a:endParaRPr sz="3600" dirty="0"/>
          </a:p>
          <a:p>
            <a:pPr marL="0" lvl="0" indent="0" algn="ctr" rtl="0">
              <a:spcBef>
                <a:spcPts val="0"/>
              </a:spcBef>
              <a:spcAft>
                <a:spcPts val="0"/>
              </a:spcAft>
              <a:buClr>
                <a:schemeClr val="dk1"/>
              </a:buClr>
              <a:buSzPts val="4000"/>
              <a:buFont typeface="Verdana"/>
              <a:buNone/>
            </a:pPr>
            <a:r>
              <a:rPr lang="en-US" sz="3600" dirty="0"/>
              <a:t>How is it defined?</a:t>
            </a:r>
            <a:endParaRPr sz="4400" dirty="0"/>
          </a:p>
        </p:txBody>
      </p:sp>
      <p:sp>
        <p:nvSpPr>
          <p:cNvPr id="439" name="Google Shape;439;p53"/>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100"/>
              <a:buFont typeface="Arial"/>
              <a:buNone/>
            </a:pPr>
            <a:r>
              <a:rPr lang="en-US" sz="2800" b="0"/>
              <a:t>What is taught?</a:t>
            </a:r>
            <a:endParaRPr/>
          </a:p>
        </p:txBody>
      </p:sp>
      <p:sp>
        <p:nvSpPr>
          <p:cNvPr id="440" name="Google Shape;440;p5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95300" lvl="0" indent="-381000" algn="l" rtl="0">
              <a:spcBef>
                <a:spcPts val="0"/>
              </a:spcBef>
              <a:spcAft>
                <a:spcPts val="0"/>
              </a:spcAft>
              <a:buSzPts val="3000"/>
              <a:buFont typeface="Calibri"/>
              <a:buChar char="•"/>
            </a:pPr>
            <a:r>
              <a:rPr lang="en-US" sz="3000">
                <a:latin typeface="Calibri"/>
                <a:ea typeface="Calibri"/>
                <a:cs typeface="Calibri"/>
                <a:sym typeface="Calibri"/>
              </a:rPr>
              <a:t>Aligned to the standards</a:t>
            </a:r>
            <a:endParaRPr sz="3000">
              <a:latin typeface="Calibri"/>
              <a:ea typeface="Calibri"/>
              <a:cs typeface="Calibri"/>
              <a:sym typeface="Calibri"/>
            </a:endParaRPr>
          </a:p>
          <a:p>
            <a:pPr marL="495300" lvl="0" indent="-381000" algn="l" rtl="0">
              <a:spcBef>
                <a:spcPts val="0"/>
              </a:spcBef>
              <a:spcAft>
                <a:spcPts val="0"/>
              </a:spcAft>
              <a:buSzPts val="3000"/>
              <a:buFont typeface="Calibri"/>
              <a:buChar char="•"/>
            </a:pPr>
            <a:r>
              <a:rPr lang="en-US" sz="3000">
                <a:latin typeface="Calibri"/>
                <a:ea typeface="Calibri"/>
                <a:cs typeface="Calibri"/>
                <a:sym typeface="Calibri"/>
              </a:rPr>
              <a:t>Standards unpacked</a:t>
            </a:r>
            <a:endParaRPr sz="3000">
              <a:latin typeface="Calibri"/>
              <a:ea typeface="Calibri"/>
              <a:cs typeface="Calibri"/>
              <a:sym typeface="Calibri"/>
            </a:endParaRPr>
          </a:p>
          <a:p>
            <a:pPr marL="495300" lvl="0" indent="-381000" algn="l" rtl="0">
              <a:spcBef>
                <a:spcPts val="0"/>
              </a:spcBef>
              <a:spcAft>
                <a:spcPts val="0"/>
              </a:spcAft>
              <a:buSzPts val="3000"/>
              <a:buFont typeface="Calibri"/>
              <a:buChar char="•"/>
            </a:pPr>
            <a:r>
              <a:rPr lang="en-US" sz="3000">
                <a:latin typeface="Calibri"/>
                <a:ea typeface="Calibri"/>
                <a:cs typeface="Calibri"/>
                <a:sym typeface="Calibri"/>
              </a:rPr>
              <a:t>Pacing guides</a:t>
            </a:r>
            <a:endParaRPr/>
          </a:p>
        </p:txBody>
      </p:sp>
      <p:sp>
        <p:nvSpPr>
          <p:cNvPr id="441" name="Google Shape;441;p53"/>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100"/>
              <a:buNone/>
            </a:pPr>
            <a:r>
              <a:rPr lang="en-US" sz="2800" b="0"/>
              <a:t>How it is taught?</a:t>
            </a:r>
            <a:endParaRPr/>
          </a:p>
        </p:txBody>
      </p:sp>
      <p:sp>
        <p:nvSpPr>
          <p:cNvPr id="442" name="Google Shape;442;p5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95300" lvl="0" indent="-342900" algn="l" rtl="0">
              <a:spcBef>
                <a:spcPts val="0"/>
              </a:spcBef>
              <a:spcAft>
                <a:spcPts val="0"/>
              </a:spcAft>
              <a:buSzPts val="2400"/>
              <a:buFont typeface="Verdana"/>
              <a:buChar char="•"/>
            </a:pPr>
            <a:r>
              <a:rPr lang="en-US" dirty="0"/>
              <a:t>Evidence-based practices in the classroom</a:t>
            </a:r>
            <a:endParaRPr dirty="0"/>
          </a:p>
          <a:p>
            <a:pPr marL="495300" lvl="0" indent="-342900" algn="l" rtl="0">
              <a:spcBef>
                <a:spcPts val="0"/>
              </a:spcBef>
              <a:spcAft>
                <a:spcPts val="0"/>
              </a:spcAft>
              <a:buSzPts val="2400"/>
              <a:buFont typeface="Verdana"/>
              <a:buChar char="•"/>
            </a:pPr>
            <a:r>
              <a:rPr lang="en-US" dirty="0"/>
              <a:t>Providing experiences in the 5Cs</a:t>
            </a:r>
            <a:endParaRPr dirty="0"/>
          </a:p>
          <a:p>
            <a:pPr marL="914400" lvl="1" indent="-381000" algn="l" rtl="0">
              <a:spcBef>
                <a:spcPts val="0"/>
              </a:spcBef>
              <a:spcAft>
                <a:spcPts val="0"/>
              </a:spcAft>
              <a:buSzPts val="2400"/>
              <a:buFont typeface="Verdana"/>
              <a:buChar char="–"/>
            </a:pPr>
            <a:r>
              <a:rPr lang="en-US" sz="2400" dirty="0"/>
              <a:t>Critical thinking</a:t>
            </a:r>
            <a:endParaRPr sz="2400" dirty="0"/>
          </a:p>
          <a:p>
            <a:pPr marL="914400" lvl="1" indent="-381000" algn="l" rtl="0">
              <a:spcBef>
                <a:spcPts val="0"/>
              </a:spcBef>
              <a:spcAft>
                <a:spcPts val="0"/>
              </a:spcAft>
              <a:buSzPts val="2400"/>
              <a:buFont typeface="Verdana"/>
              <a:buChar char="–"/>
            </a:pPr>
            <a:r>
              <a:rPr lang="en-US" sz="2400" dirty="0"/>
              <a:t>Creative thinking</a:t>
            </a:r>
            <a:endParaRPr sz="2400" dirty="0"/>
          </a:p>
          <a:p>
            <a:pPr marL="914400" lvl="1" indent="-381000" algn="l" rtl="0">
              <a:spcBef>
                <a:spcPts val="0"/>
              </a:spcBef>
              <a:spcAft>
                <a:spcPts val="0"/>
              </a:spcAft>
              <a:buSzPts val="2400"/>
              <a:buFont typeface="Verdana"/>
              <a:buChar char="–"/>
            </a:pPr>
            <a:r>
              <a:rPr lang="en-US" sz="2400" dirty="0"/>
              <a:t>Communication</a:t>
            </a:r>
            <a:endParaRPr sz="2400" dirty="0"/>
          </a:p>
          <a:p>
            <a:pPr marL="914400" lvl="1" indent="-381000" algn="l" rtl="0">
              <a:spcBef>
                <a:spcPts val="0"/>
              </a:spcBef>
              <a:spcAft>
                <a:spcPts val="0"/>
              </a:spcAft>
              <a:buSzPts val="2400"/>
              <a:buFont typeface="Verdana"/>
              <a:buChar char="–"/>
            </a:pPr>
            <a:r>
              <a:rPr lang="en-US" sz="2400" dirty="0"/>
              <a:t>Collaboration</a:t>
            </a:r>
            <a:endParaRPr sz="2400" dirty="0"/>
          </a:p>
          <a:p>
            <a:pPr marL="914400" lvl="1" indent="-381000" algn="l" rtl="0">
              <a:spcBef>
                <a:spcPts val="0"/>
              </a:spcBef>
              <a:spcAft>
                <a:spcPts val="0"/>
              </a:spcAft>
              <a:buSzPts val="2400"/>
              <a:buFont typeface="Verdana"/>
              <a:buChar char="–"/>
            </a:pPr>
            <a:r>
              <a:rPr lang="en-US" sz="2400" dirty="0"/>
              <a:t>Citizenship</a:t>
            </a:r>
            <a:endParaRP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4"/>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Verdana"/>
              <a:buNone/>
            </a:pPr>
            <a:r>
              <a:rPr lang="en-US" sz="3300" dirty="0">
                <a:solidFill>
                  <a:schemeClr val="dk1"/>
                </a:solidFill>
              </a:rPr>
              <a:t>Quality Instruction:</a:t>
            </a:r>
            <a:endParaRPr sz="3300" dirty="0">
              <a:solidFill>
                <a:schemeClr val="dk1"/>
              </a:solidFill>
            </a:endParaRPr>
          </a:p>
          <a:p>
            <a:pPr marL="0" lvl="0" indent="0" algn="ctr" rtl="0">
              <a:spcBef>
                <a:spcPts val="0"/>
              </a:spcBef>
              <a:spcAft>
                <a:spcPts val="0"/>
              </a:spcAft>
              <a:buClr>
                <a:schemeClr val="dk1"/>
              </a:buClr>
              <a:buSzPts val="3800"/>
              <a:buFont typeface="Verdana"/>
              <a:buNone/>
            </a:pPr>
            <a:r>
              <a:rPr lang="en-US" sz="3300" dirty="0">
                <a:solidFill>
                  <a:schemeClr val="dk1"/>
                </a:solidFill>
              </a:rPr>
              <a:t>What is the foundation for our division?</a:t>
            </a:r>
            <a:endParaRPr sz="3600" dirty="0">
              <a:solidFill>
                <a:schemeClr val="dk1"/>
              </a:solidFill>
            </a:endParaRPr>
          </a:p>
        </p:txBody>
      </p:sp>
      <p:pic>
        <p:nvPicPr>
          <p:cNvPr id="448" name="Google Shape;448;p54" descr="Book cover of Visible Learning for Teachers by John Hattie." title="Book cover"/>
          <p:cNvPicPr preferRelativeResize="0"/>
          <p:nvPr/>
        </p:nvPicPr>
        <p:blipFill rotWithShape="1">
          <a:blip r:embed="rId3">
            <a:alphaModFix/>
          </a:blip>
          <a:srcRect/>
          <a:stretch/>
        </p:blipFill>
        <p:spPr>
          <a:xfrm rot="-1162061">
            <a:off x="667427" y="2061471"/>
            <a:ext cx="2130722" cy="3010058"/>
          </a:xfrm>
          <a:prstGeom prst="rect">
            <a:avLst/>
          </a:prstGeom>
          <a:noFill/>
          <a:ln>
            <a:noFill/>
          </a:ln>
        </p:spPr>
      </p:pic>
      <p:pic>
        <p:nvPicPr>
          <p:cNvPr id="450" name="Google Shape;450;p54" descr="A photo of the cover for High Leverage Practices in Special Education." title="Book Cover"/>
          <p:cNvPicPr preferRelativeResize="0"/>
          <p:nvPr/>
        </p:nvPicPr>
        <p:blipFill>
          <a:blip r:embed="rId4">
            <a:alphaModFix/>
          </a:blip>
          <a:stretch>
            <a:fillRect/>
          </a:stretch>
        </p:blipFill>
        <p:spPr>
          <a:xfrm>
            <a:off x="3377387" y="1925013"/>
            <a:ext cx="2389250" cy="2389250"/>
          </a:xfrm>
          <a:prstGeom prst="rect">
            <a:avLst/>
          </a:prstGeom>
          <a:noFill/>
          <a:ln>
            <a:noFill/>
          </a:ln>
        </p:spPr>
      </p:pic>
      <p:pic>
        <p:nvPicPr>
          <p:cNvPr id="449" name="Google Shape;449;p54" descr="A photo of the book cover for Classroom Instruction that Works by Robert Marzano." title="Book cover"/>
          <p:cNvPicPr preferRelativeResize="0"/>
          <p:nvPr/>
        </p:nvPicPr>
        <p:blipFill rotWithShape="1">
          <a:blip r:embed="rId5">
            <a:alphaModFix/>
          </a:blip>
          <a:srcRect/>
          <a:stretch/>
        </p:blipFill>
        <p:spPr>
          <a:xfrm rot="1041292">
            <a:off x="6232876" y="2070125"/>
            <a:ext cx="2389250" cy="29927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5"/>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Verdana"/>
              <a:buNone/>
            </a:pPr>
            <a:r>
              <a:rPr lang="en-US" sz="3800" dirty="0">
                <a:solidFill>
                  <a:schemeClr val="dk1"/>
                </a:solidFill>
              </a:rPr>
              <a:t>IES Resources</a:t>
            </a:r>
            <a:endParaRPr sz="3800" dirty="0">
              <a:solidFill>
                <a:schemeClr val="dk1"/>
              </a:solidFill>
            </a:endParaRPr>
          </a:p>
        </p:txBody>
      </p:sp>
      <p:pic>
        <p:nvPicPr>
          <p:cNvPr id="456" name="Google Shape;456;p55" descr="A photo of the booklet cover for Improving Mathematical Problem Solving in Grades 4 through 8.&#10;" title="Booklet cover "/>
          <p:cNvPicPr preferRelativeResize="0"/>
          <p:nvPr/>
        </p:nvPicPr>
        <p:blipFill rotWithShape="1">
          <a:blip r:embed="rId3">
            <a:alphaModFix/>
          </a:blip>
          <a:srcRect l="34473" t="22266" r="35486" b="4942"/>
          <a:stretch/>
        </p:blipFill>
        <p:spPr>
          <a:xfrm>
            <a:off x="228600" y="2017713"/>
            <a:ext cx="2655374" cy="3429000"/>
          </a:xfrm>
          <a:prstGeom prst="rect">
            <a:avLst/>
          </a:prstGeom>
          <a:noFill/>
          <a:ln w="9525" cap="flat" cmpd="sng">
            <a:solidFill>
              <a:srgbClr val="434343"/>
            </a:solidFill>
            <a:prstDash val="solid"/>
            <a:round/>
            <a:headEnd type="none" w="sm" len="sm"/>
            <a:tailEnd type="none" w="sm" len="sm"/>
          </a:ln>
        </p:spPr>
      </p:pic>
      <p:pic>
        <p:nvPicPr>
          <p:cNvPr id="457" name="Google Shape;457;p55" descr="A photo of the booklet cover for Teaching Secondary Students to Write Effectively. &#10;" title="Booklet Cover"/>
          <p:cNvPicPr preferRelativeResize="0"/>
          <p:nvPr/>
        </p:nvPicPr>
        <p:blipFill rotWithShape="1">
          <a:blip r:embed="rId4">
            <a:alphaModFix/>
          </a:blip>
          <a:srcRect l="34336" t="21202" r="35469" b="5633"/>
          <a:stretch/>
        </p:blipFill>
        <p:spPr>
          <a:xfrm>
            <a:off x="3220350" y="2047762"/>
            <a:ext cx="2655374" cy="3429000"/>
          </a:xfrm>
          <a:prstGeom prst="rect">
            <a:avLst/>
          </a:prstGeom>
          <a:noFill/>
          <a:ln w="9525" cap="flat" cmpd="sng">
            <a:solidFill>
              <a:srgbClr val="434343"/>
            </a:solidFill>
            <a:prstDash val="solid"/>
            <a:round/>
            <a:headEnd type="none" w="sm" len="sm"/>
            <a:tailEnd type="none" w="sm" len="sm"/>
          </a:ln>
        </p:spPr>
      </p:pic>
      <p:pic>
        <p:nvPicPr>
          <p:cNvPr id="458" name="Google Shape;458;p55" descr="A photo of the booklet cover for Teaching Strategies for Improving Algebra Knowledge in Middle and High School Students.&#10;&#10;" title="Booket Cover"/>
          <p:cNvPicPr preferRelativeResize="0"/>
          <p:nvPr/>
        </p:nvPicPr>
        <p:blipFill rotWithShape="1">
          <a:blip r:embed="rId5">
            <a:alphaModFix/>
          </a:blip>
          <a:srcRect l="34173" t="22324" r="35643" b="6078"/>
          <a:stretch/>
        </p:blipFill>
        <p:spPr>
          <a:xfrm>
            <a:off x="6212100" y="2017725"/>
            <a:ext cx="2759924" cy="3489075"/>
          </a:xfrm>
          <a:prstGeom prst="rect">
            <a:avLst/>
          </a:prstGeom>
          <a:noFill/>
          <a:ln w="9525" cap="flat" cmpd="sng">
            <a:solidFill>
              <a:srgbClr val="434343"/>
            </a:solidFill>
            <a:prstDash val="solid"/>
            <a:round/>
            <a:headEnd type="none" w="sm" len="sm"/>
            <a:tailEnd type="none" w="sm" len="sm"/>
          </a:ln>
        </p:spPr>
      </p:pic>
      <p:sp>
        <p:nvSpPr>
          <p:cNvPr id="459" name="Google Shape;459;p55"/>
          <p:cNvSpPr txBox="1"/>
          <p:nvPr/>
        </p:nvSpPr>
        <p:spPr>
          <a:xfrm>
            <a:off x="107425" y="6001750"/>
            <a:ext cx="7225500" cy="7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i="1">
                <a:latin typeface="Verdana"/>
                <a:ea typeface="Verdana"/>
                <a:cs typeface="Verdana"/>
                <a:sym typeface="Verdana"/>
              </a:rPr>
              <a:t>Source:</a:t>
            </a:r>
            <a:r>
              <a:rPr lang="en-US" sz="2800">
                <a:latin typeface="Verdana"/>
                <a:ea typeface="Verdana"/>
                <a:cs typeface="Verdana"/>
                <a:sym typeface="Verdana"/>
              </a:rPr>
              <a:t> </a:t>
            </a:r>
            <a:r>
              <a:rPr lang="en-US" sz="2800" u="sng">
                <a:solidFill>
                  <a:schemeClr val="hlink"/>
                </a:solidFill>
                <a:latin typeface="Verdana"/>
                <a:ea typeface="Verdana"/>
                <a:cs typeface="Verdana"/>
                <a:sym typeface="Verdana"/>
                <a:hlinkClick r:id="rId6"/>
              </a:rPr>
              <a:t>https://ies.ed.gov/</a:t>
            </a:r>
            <a:endParaRPr sz="2800">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6"/>
          <p:cNvSpPr txBox="1">
            <a:spLocks noGrp="1"/>
          </p:cNvSpPr>
          <p:nvPr>
            <p:ph type="title"/>
          </p:nvPr>
        </p:nvSpPr>
        <p:spPr>
          <a:xfrm>
            <a:off x="228600" y="228600"/>
            <a:ext cx="8686800" cy="1143000"/>
          </a:xfrm>
          <a:prstGeom prst="rect">
            <a:avLst/>
          </a:prstGeom>
          <a:solidFill>
            <a:srgbClr val="A9DCF2">
              <a:alpha val="6706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3600"/>
              <a:buFont typeface="Verdana"/>
              <a:buNone/>
            </a:pPr>
            <a:r>
              <a:rPr lang="en-US" sz="3300" dirty="0">
                <a:solidFill>
                  <a:schemeClr val="dk1"/>
                </a:solidFill>
              </a:rPr>
              <a:t>Based upon your data,</a:t>
            </a:r>
            <a:endParaRPr sz="3300" dirty="0">
              <a:solidFill>
                <a:schemeClr val="dk1"/>
              </a:solidFill>
            </a:endParaRPr>
          </a:p>
          <a:p>
            <a:pPr marL="0" lvl="0" indent="0" algn="ctr" rtl="0">
              <a:spcBef>
                <a:spcPts val="0"/>
              </a:spcBef>
              <a:spcAft>
                <a:spcPts val="0"/>
              </a:spcAft>
              <a:buClr>
                <a:schemeClr val="dk1"/>
              </a:buClr>
              <a:buSzPts val="3800"/>
              <a:buFont typeface="Verdana"/>
              <a:buNone/>
            </a:pPr>
            <a:r>
              <a:rPr lang="en-US" sz="3300" dirty="0">
                <a:solidFill>
                  <a:schemeClr val="dk1"/>
                </a:solidFill>
              </a:rPr>
              <a:t>what is the foundation for our division?</a:t>
            </a:r>
            <a:endParaRPr sz="3100" dirty="0">
              <a:solidFill>
                <a:schemeClr val="dk1"/>
              </a:solidFill>
            </a:endParaRPr>
          </a:p>
        </p:txBody>
      </p:sp>
      <p:pic>
        <p:nvPicPr>
          <p:cNvPr id="465" name="Google Shape;465;p56" descr="Reinvesting and Rebounding cover"/>
          <p:cNvPicPr preferRelativeResize="0"/>
          <p:nvPr/>
        </p:nvPicPr>
        <p:blipFill rotWithShape="1">
          <a:blip r:embed="rId3">
            <a:alphaModFix/>
          </a:blip>
          <a:srcRect l="21704" t="17931" r="26581"/>
          <a:stretch/>
        </p:blipFill>
        <p:spPr>
          <a:xfrm>
            <a:off x="311400" y="2172085"/>
            <a:ext cx="3627799" cy="3067992"/>
          </a:xfrm>
          <a:prstGeom prst="rect">
            <a:avLst/>
          </a:prstGeom>
          <a:noFill/>
          <a:ln w="9525" cap="flat" cmpd="sng">
            <a:solidFill>
              <a:schemeClr val="dk1"/>
            </a:solidFill>
            <a:prstDash val="solid"/>
            <a:round/>
            <a:headEnd type="none" w="sm" len="sm"/>
            <a:tailEnd type="none" w="sm" len="sm"/>
          </a:ln>
        </p:spPr>
      </p:pic>
      <p:pic>
        <p:nvPicPr>
          <p:cNvPr id="466" name="Google Shape;466;p56" descr="Bridging for Math Strength website screenshot"/>
          <p:cNvPicPr preferRelativeResize="0"/>
          <p:nvPr/>
        </p:nvPicPr>
        <p:blipFill rotWithShape="1">
          <a:blip r:embed="rId4">
            <a:alphaModFix/>
          </a:blip>
          <a:srcRect l="5396" t="14770" r="7835"/>
          <a:stretch/>
        </p:blipFill>
        <p:spPr>
          <a:xfrm>
            <a:off x="4113375" y="2449175"/>
            <a:ext cx="4802026" cy="25138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9" name="Google Shape;279;p37"/>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dk1"/>
                </a:solidFill>
              </a:rPr>
              <a:t>VTSS Implementation Components</a:t>
            </a:r>
            <a:endParaRPr dirty="0">
              <a:solidFill>
                <a:schemeClr val="dk1"/>
              </a:solidFill>
            </a:endParaRPr>
          </a:p>
        </p:txBody>
      </p:sp>
      <p:sp>
        <p:nvSpPr>
          <p:cNvPr id="278" name="Google Shape;278;p37"/>
          <p:cNvSpPr txBox="1">
            <a:spLocks noGrp="1"/>
          </p:cNvSpPr>
          <p:nvPr>
            <p:ph type="body" idx="1"/>
          </p:nvPr>
        </p:nvSpPr>
        <p:spPr>
          <a:xfrm>
            <a:off x="228600" y="1546475"/>
            <a:ext cx="8686800" cy="53115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360"/>
              </a:spcBef>
              <a:spcAft>
                <a:spcPts val="0"/>
              </a:spcAft>
              <a:buSzPts val="1800"/>
              <a:buChar char="•"/>
            </a:pPr>
            <a:r>
              <a:rPr lang="en-US"/>
              <a:t>Aligned Organizational Structure</a:t>
            </a:r>
            <a:endParaRPr/>
          </a:p>
          <a:p>
            <a:pPr marL="457200" lvl="0" indent="-342900" algn="l" rtl="0">
              <a:lnSpc>
                <a:spcPct val="115000"/>
              </a:lnSpc>
              <a:spcBef>
                <a:spcPts val="0"/>
              </a:spcBef>
              <a:spcAft>
                <a:spcPts val="0"/>
              </a:spcAft>
              <a:buClr>
                <a:srgbClr val="006387"/>
              </a:buClr>
              <a:buSzPts val="1800"/>
              <a:buChar char="•"/>
            </a:pPr>
            <a:r>
              <a:rPr lang="en-US">
                <a:solidFill>
                  <a:srgbClr val="006387"/>
                </a:solidFill>
              </a:rPr>
              <a:t>Data-informed Decision Making</a:t>
            </a:r>
            <a:endParaRPr>
              <a:solidFill>
                <a:srgbClr val="006387"/>
              </a:solidFill>
            </a:endParaRPr>
          </a:p>
          <a:p>
            <a:pPr marL="457200" lvl="0" indent="-342900" algn="l" rtl="0">
              <a:lnSpc>
                <a:spcPct val="115000"/>
              </a:lnSpc>
              <a:spcBef>
                <a:spcPts val="0"/>
              </a:spcBef>
              <a:spcAft>
                <a:spcPts val="0"/>
              </a:spcAft>
              <a:buClr>
                <a:srgbClr val="006387"/>
              </a:buClr>
              <a:buSzPts val="1800"/>
              <a:buChar char="•"/>
            </a:pPr>
            <a:r>
              <a:rPr lang="en-US">
                <a:solidFill>
                  <a:srgbClr val="006387"/>
                </a:solidFill>
              </a:rPr>
              <a:t>Evidence-based Practices</a:t>
            </a:r>
            <a:endParaRPr>
              <a:solidFill>
                <a:srgbClr val="006387"/>
              </a:solidFill>
            </a:endParaRPr>
          </a:p>
          <a:p>
            <a:pPr marL="457200" lvl="0" indent="-342900" algn="l" rtl="0">
              <a:lnSpc>
                <a:spcPct val="115000"/>
              </a:lnSpc>
              <a:spcBef>
                <a:spcPts val="0"/>
              </a:spcBef>
              <a:spcAft>
                <a:spcPts val="0"/>
              </a:spcAft>
              <a:buSzPts val="1800"/>
              <a:buChar char="•"/>
            </a:pPr>
            <a:r>
              <a:rPr lang="en-US"/>
              <a:t>Family, School, Community Partnerships</a:t>
            </a:r>
            <a:endParaRPr/>
          </a:p>
          <a:p>
            <a:pPr marL="457200" lvl="0" indent="-342900" algn="l" rtl="0">
              <a:lnSpc>
                <a:spcPct val="115000"/>
              </a:lnSpc>
              <a:spcBef>
                <a:spcPts val="0"/>
              </a:spcBef>
              <a:spcAft>
                <a:spcPts val="0"/>
              </a:spcAft>
              <a:buSzPts val="1800"/>
              <a:buChar char="•"/>
            </a:pPr>
            <a:r>
              <a:rPr lang="en-US"/>
              <a:t>Monitoring Student Progress</a:t>
            </a:r>
            <a:endParaRPr/>
          </a:p>
          <a:p>
            <a:pPr marL="457200" lvl="0" indent="-342900" algn="l" rtl="0">
              <a:lnSpc>
                <a:spcPct val="115000"/>
              </a:lnSpc>
              <a:spcBef>
                <a:spcPts val="0"/>
              </a:spcBef>
              <a:spcAft>
                <a:spcPts val="0"/>
              </a:spcAft>
              <a:buSzPts val="1800"/>
              <a:buChar char="•"/>
            </a:pPr>
            <a:r>
              <a:rPr lang="en-US"/>
              <a:t>Evaluation of Process</a:t>
            </a:r>
            <a:endParaRPr/>
          </a:p>
          <a:p>
            <a:pPr marL="0" lvl="0" indent="0" algn="l" rtl="0">
              <a:lnSpc>
                <a:spcPct val="115000"/>
              </a:lnSpc>
              <a:spcBef>
                <a:spcPts val="360"/>
              </a:spcBef>
              <a:spcAft>
                <a:spcPts val="0"/>
              </a:spcAft>
              <a:buSzPts val="1800"/>
              <a:buNone/>
            </a:pPr>
            <a:endParaRPr/>
          </a:p>
          <a:p>
            <a:pPr marL="0" lvl="0" indent="0" algn="l" rtl="0">
              <a:lnSpc>
                <a:spcPct val="115000"/>
              </a:lnSpc>
              <a:spcBef>
                <a:spcPts val="360"/>
              </a:spcBef>
              <a:spcAft>
                <a:spcPts val="0"/>
              </a:spcAft>
              <a:buSzPts val="1800"/>
              <a:buNone/>
            </a:pPr>
            <a:r>
              <a:rPr lang="en-US" sz="2800"/>
              <a:t>Source: VTSS Implementation Matrix</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7"/>
          <p:cNvSpPr txBox="1">
            <a:spLocks noGrp="1"/>
          </p:cNvSpPr>
          <p:nvPr>
            <p:ph type="title"/>
          </p:nvPr>
        </p:nvSpPr>
        <p:spPr>
          <a:xfrm>
            <a:off x="228600" y="228600"/>
            <a:ext cx="8686800" cy="1143000"/>
          </a:xfrm>
          <a:prstGeom prst="rect">
            <a:avLst/>
          </a:prstGeom>
          <a:solidFill>
            <a:srgbClr val="A9DCF2">
              <a:alpha val="6706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3600"/>
              <a:buFont typeface="Verdana"/>
              <a:buNone/>
            </a:pPr>
            <a:r>
              <a:rPr lang="en-US" sz="3300" dirty="0">
                <a:solidFill>
                  <a:schemeClr val="dk1"/>
                </a:solidFill>
              </a:rPr>
              <a:t>Based upon your data,</a:t>
            </a:r>
            <a:endParaRPr sz="3300" dirty="0">
              <a:solidFill>
                <a:schemeClr val="dk1"/>
              </a:solidFill>
            </a:endParaRPr>
          </a:p>
          <a:p>
            <a:pPr marL="0" lvl="0" indent="0" algn="ctr" rtl="0">
              <a:spcBef>
                <a:spcPts val="0"/>
              </a:spcBef>
              <a:spcAft>
                <a:spcPts val="0"/>
              </a:spcAft>
              <a:buClr>
                <a:schemeClr val="dk1"/>
              </a:buClr>
              <a:buSzPts val="3800"/>
              <a:buFont typeface="Verdana"/>
              <a:buNone/>
            </a:pPr>
            <a:r>
              <a:rPr lang="en-US" sz="3300" dirty="0">
                <a:solidFill>
                  <a:schemeClr val="dk1"/>
                </a:solidFill>
              </a:rPr>
              <a:t>what is the foundation for our division</a:t>
            </a:r>
            <a:endParaRPr sz="3100" dirty="0">
              <a:solidFill>
                <a:schemeClr val="dk1"/>
              </a:solidFill>
            </a:endParaRPr>
          </a:p>
        </p:txBody>
      </p:sp>
      <p:pic>
        <p:nvPicPr>
          <p:cNvPr id="472" name="Google Shape;472;p57" descr="Assessment Supports Literary Webinar Series screenshot"/>
          <p:cNvPicPr preferRelativeResize="0"/>
          <p:nvPr/>
        </p:nvPicPr>
        <p:blipFill rotWithShape="1">
          <a:blip r:embed="rId3">
            <a:alphaModFix/>
          </a:blip>
          <a:srcRect l="11210" t="29886" r="15135" b="12793"/>
          <a:stretch/>
        </p:blipFill>
        <p:spPr>
          <a:xfrm>
            <a:off x="490325" y="1553800"/>
            <a:ext cx="5801149" cy="2406075"/>
          </a:xfrm>
          <a:prstGeom prst="rect">
            <a:avLst/>
          </a:prstGeom>
          <a:noFill/>
          <a:ln w="9525" cap="flat" cmpd="sng">
            <a:solidFill>
              <a:schemeClr val="dk1"/>
            </a:solidFill>
            <a:prstDash val="solid"/>
            <a:round/>
            <a:headEnd type="none" w="sm" len="sm"/>
            <a:tailEnd type="none" w="sm" len="sm"/>
          </a:ln>
        </p:spPr>
      </p:pic>
      <p:pic>
        <p:nvPicPr>
          <p:cNvPr id="473" name="Google Shape;473;p57" descr="Social Emotional Learning (SEL) screenshot"/>
          <p:cNvPicPr preferRelativeResize="0"/>
          <p:nvPr/>
        </p:nvPicPr>
        <p:blipFill rotWithShape="1">
          <a:blip r:embed="rId4">
            <a:alphaModFix/>
          </a:blip>
          <a:srcRect l="10968" t="29601" r="14007" b="5425"/>
          <a:stretch/>
        </p:blipFill>
        <p:spPr>
          <a:xfrm>
            <a:off x="2435075" y="4142075"/>
            <a:ext cx="5381999" cy="2484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8"/>
          <p:cNvSpPr txBox="1">
            <a:spLocks noGrp="1"/>
          </p:cNvSpPr>
          <p:nvPr>
            <p:ph type="title"/>
          </p:nvPr>
        </p:nvSpPr>
        <p:spPr>
          <a:xfrm>
            <a:off x="228600" y="228600"/>
            <a:ext cx="8686800" cy="1143000"/>
          </a:xfrm>
          <a:prstGeom prst="rect">
            <a:avLst/>
          </a:prstGeom>
          <a:solidFill>
            <a:srgbClr val="A9DCF2">
              <a:alpha val="6706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3600"/>
              <a:buFont typeface="Verdana"/>
              <a:buNone/>
            </a:pPr>
            <a:r>
              <a:rPr lang="en-US" sz="3300" dirty="0">
                <a:solidFill>
                  <a:schemeClr val="dk1"/>
                </a:solidFill>
              </a:rPr>
              <a:t>Based upon your data,</a:t>
            </a:r>
            <a:endParaRPr sz="3300" dirty="0">
              <a:solidFill>
                <a:schemeClr val="dk1"/>
              </a:solidFill>
            </a:endParaRPr>
          </a:p>
          <a:p>
            <a:pPr marL="0" lvl="0" indent="0" algn="ctr" rtl="0">
              <a:spcBef>
                <a:spcPts val="0"/>
              </a:spcBef>
              <a:spcAft>
                <a:spcPts val="0"/>
              </a:spcAft>
              <a:buClr>
                <a:schemeClr val="dk1"/>
              </a:buClr>
              <a:buSzPts val="3800"/>
              <a:buFont typeface="Verdana"/>
              <a:buNone/>
            </a:pPr>
            <a:r>
              <a:rPr lang="en-US" sz="3300" dirty="0">
                <a:solidFill>
                  <a:schemeClr val="dk1"/>
                </a:solidFill>
              </a:rPr>
              <a:t>what is the foundation for our division</a:t>
            </a:r>
            <a:endParaRPr sz="3100" dirty="0">
              <a:solidFill>
                <a:schemeClr val="dk1"/>
              </a:solidFill>
            </a:endParaRPr>
          </a:p>
        </p:txBody>
      </p:sp>
      <p:pic>
        <p:nvPicPr>
          <p:cNvPr id="479" name="Google Shape;479;p58" descr="High-Leverage Practices for Students with Disabilities website screenshot"/>
          <p:cNvPicPr preferRelativeResize="0"/>
          <p:nvPr/>
        </p:nvPicPr>
        <p:blipFill rotWithShape="1">
          <a:blip r:embed="rId3">
            <a:alphaModFix/>
          </a:blip>
          <a:srcRect t="14064" r="1719" b="6114"/>
          <a:stretch/>
        </p:blipFill>
        <p:spPr>
          <a:xfrm>
            <a:off x="228600" y="1838725"/>
            <a:ext cx="8686800" cy="37603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1"/>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800" dirty="0">
                <a:solidFill>
                  <a:schemeClr val="dk1"/>
                </a:solidFill>
              </a:rPr>
              <a:t>Document, Document, Document!</a:t>
            </a:r>
            <a:endParaRPr sz="3800" dirty="0">
              <a:solidFill>
                <a:schemeClr val="dk1"/>
              </a:solidFill>
            </a:endParaRPr>
          </a:p>
        </p:txBody>
      </p:sp>
      <p:pic>
        <p:nvPicPr>
          <p:cNvPr id="500" name="Google Shape;500;p61" descr="Animated GIF of woman writing on a piece of paper."/>
          <p:cNvPicPr preferRelativeResize="0"/>
          <p:nvPr/>
        </p:nvPicPr>
        <p:blipFill>
          <a:blip r:embed="rId3">
            <a:alphaModFix/>
          </a:blip>
          <a:stretch>
            <a:fillRect/>
          </a:stretch>
        </p:blipFill>
        <p:spPr>
          <a:xfrm>
            <a:off x="2286000" y="1613525"/>
            <a:ext cx="4572000" cy="41719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800" dirty="0">
                <a:solidFill>
                  <a:schemeClr val="dk1"/>
                </a:solidFill>
              </a:rPr>
              <a:t>Prince William County Blueprint</a:t>
            </a:r>
            <a:endParaRPr sz="3800" dirty="0"/>
          </a:p>
        </p:txBody>
      </p:sp>
      <p:pic>
        <p:nvPicPr>
          <p:cNvPr id="506" name="Google Shape;506;p62" descr="Prince William County Public Schools Blueprint - Word"/>
          <p:cNvPicPr preferRelativeResize="0"/>
          <p:nvPr/>
        </p:nvPicPr>
        <p:blipFill rotWithShape="1">
          <a:blip r:embed="rId3">
            <a:alphaModFix/>
          </a:blip>
          <a:srcRect l="1196" t="10727" r="7504" b="16146"/>
          <a:stretch/>
        </p:blipFill>
        <p:spPr>
          <a:xfrm>
            <a:off x="469725" y="1519150"/>
            <a:ext cx="8348549" cy="4800600"/>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a:spLocks noGrp="1"/>
          </p:cNvSpPr>
          <p:nvPr>
            <p:ph type="title"/>
          </p:nvPr>
        </p:nvSpPr>
        <p:spPr>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600" dirty="0">
                <a:solidFill>
                  <a:schemeClr val="dk1"/>
                </a:solidFill>
              </a:rPr>
              <a:t>Charlottesville Examples</a:t>
            </a:r>
            <a:endParaRPr sz="3600" dirty="0"/>
          </a:p>
        </p:txBody>
      </p:sp>
      <p:pic>
        <p:nvPicPr>
          <p:cNvPr id="512" name="Google Shape;512;p63" descr="CTSS Math Intervention Resource Map"/>
          <p:cNvPicPr preferRelativeResize="0"/>
          <p:nvPr/>
        </p:nvPicPr>
        <p:blipFill rotWithShape="1">
          <a:blip r:embed="rId3">
            <a:alphaModFix/>
          </a:blip>
          <a:srcRect l="1765" t="19625" r="20805" b="4513"/>
          <a:stretch/>
        </p:blipFill>
        <p:spPr>
          <a:xfrm>
            <a:off x="881375" y="1298800"/>
            <a:ext cx="7381229" cy="5559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4"/>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Verdana"/>
              <a:buNone/>
            </a:pPr>
            <a:r>
              <a:rPr lang="en-US" sz="3600" dirty="0"/>
              <a:t>Develop a Shared Understanding</a:t>
            </a:r>
            <a:endParaRPr dirty="0"/>
          </a:p>
        </p:txBody>
      </p:sp>
      <p:sp>
        <p:nvSpPr>
          <p:cNvPr id="518" name="Google Shape;518;p64"/>
          <p:cNvSpPr txBox="1"/>
          <p:nvPr/>
        </p:nvSpPr>
        <p:spPr>
          <a:xfrm>
            <a:off x="355275" y="1713850"/>
            <a:ext cx="8229600" cy="3551700"/>
          </a:xfrm>
          <a:prstGeom prst="rect">
            <a:avLst/>
          </a:prstGeom>
          <a:noFill/>
          <a:ln>
            <a:noFill/>
          </a:ln>
        </p:spPr>
        <p:txBody>
          <a:bodyPr spcFirstLastPara="1" wrap="square" lIns="91425" tIns="45700" rIns="91425" bIns="45700" anchor="t" anchorCtr="0">
            <a:noAutofit/>
          </a:bodyPr>
          <a:lstStyle/>
          <a:p>
            <a:pPr marL="457200" lvl="0" indent="-431800" algn="l" rtl="0">
              <a:spcBef>
                <a:spcPts val="560"/>
              </a:spcBef>
              <a:spcAft>
                <a:spcPts val="0"/>
              </a:spcAft>
              <a:buClr>
                <a:srgbClr val="000000"/>
              </a:buClr>
              <a:buSzPts val="3200"/>
              <a:buFont typeface="Verdana"/>
              <a:buChar char="•"/>
            </a:pPr>
            <a:r>
              <a:rPr lang="en-US" sz="3200">
                <a:solidFill>
                  <a:srgbClr val="000000"/>
                </a:solidFill>
                <a:latin typeface="Verdana"/>
                <a:ea typeface="Verdana"/>
                <a:cs typeface="Verdana"/>
                <a:sym typeface="Verdana"/>
              </a:rPr>
              <a:t>Learning walks</a:t>
            </a:r>
            <a:endParaRPr sz="3200">
              <a:solidFill>
                <a:srgbClr val="000000"/>
              </a:solidFill>
              <a:latin typeface="Verdana"/>
              <a:ea typeface="Verdana"/>
              <a:cs typeface="Verdana"/>
              <a:sym typeface="Verdana"/>
            </a:endParaRPr>
          </a:p>
          <a:p>
            <a:pPr marL="457200" lvl="0" indent="-431800" algn="l" rtl="0">
              <a:spcBef>
                <a:spcPts val="560"/>
              </a:spcBef>
              <a:spcAft>
                <a:spcPts val="0"/>
              </a:spcAft>
              <a:buClr>
                <a:srgbClr val="000000"/>
              </a:buClr>
              <a:buSzPts val="3200"/>
              <a:buFont typeface="Verdana"/>
              <a:buChar char="•"/>
            </a:pPr>
            <a:r>
              <a:rPr lang="en-US" sz="3200">
                <a:solidFill>
                  <a:srgbClr val="000000"/>
                </a:solidFill>
                <a:latin typeface="Verdana"/>
                <a:ea typeface="Verdana"/>
                <a:cs typeface="Verdana"/>
                <a:sym typeface="Verdana"/>
              </a:rPr>
              <a:t>Instructional rounds</a:t>
            </a:r>
            <a:endParaRPr sz="3200">
              <a:solidFill>
                <a:srgbClr val="000000"/>
              </a:solidFill>
              <a:latin typeface="Verdana"/>
              <a:ea typeface="Verdana"/>
              <a:cs typeface="Verdana"/>
              <a:sym typeface="Verdana"/>
            </a:endParaRPr>
          </a:p>
          <a:p>
            <a:pPr marL="457200" lvl="0" indent="-431800" algn="l" rtl="0">
              <a:spcBef>
                <a:spcPts val="560"/>
              </a:spcBef>
              <a:spcAft>
                <a:spcPts val="0"/>
              </a:spcAft>
              <a:buClr>
                <a:srgbClr val="000000"/>
              </a:buClr>
              <a:buSzPts val="3200"/>
              <a:buFont typeface="Verdana"/>
              <a:buChar char="•"/>
            </a:pPr>
            <a:r>
              <a:rPr lang="en-US" sz="3200">
                <a:solidFill>
                  <a:srgbClr val="000000"/>
                </a:solidFill>
                <a:latin typeface="Verdana"/>
                <a:ea typeface="Verdana"/>
                <a:cs typeface="Verdana"/>
                <a:sym typeface="Verdana"/>
              </a:rPr>
              <a:t>Tandem walkthroughs</a:t>
            </a:r>
            <a:endParaRPr sz="3200">
              <a:solidFill>
                <a:srgbClr val="000000"/>
              </a:solidFill>
              <a:latin typeface="Verdana"/>
              <a:ea typeface="Verdana"/>
              <a:cs typeface="Verdana"/>
              <a:sym typeface="Verdana"/>
            </a:endParaRPr>
          </a:p>
          <a:p>
            <a:pPr marL="457200" lvl="0" indent="-431800" algn="l" rtl="0">
              <a:spcBef>
                <a:spcPts val="560"/>
              </a:spcBef>
              <a:spcAft>
                <a:spcPts val="0"/>
              </a:spcAft>
              <a:buClr>
                <a:srgbClr val="000000"/>
              </a:buClr>
              <a:buSzPts val="3200"/>
              <a:buFont typeface="Verdana"/>
              <a:buChar char="•"/>
            </a:pPr>
            <a:r>
              <a:rPr lang="en-US" sz="3200">
                <a:solidFill>
                  <a:srgbClr val="000000"/>
                </a:solidFill>
                <a:latin typeface="Verdana"/>
                <a:ea typeface="Verdana"/>
                <a:cs typeface="Verdana"/>
                <a:sym typeface="Verdana"/>
              </a:rPr>
              <a:t>Video reviews</a:t>
            </a:r>
            <a:endParaRPr sz="3200">
              <a:solidFill>
                <a:srgbClr val="000000"/>
              </a:solidFill>
              <a:latin typeface="Verdana"/>
              <a:ea typeface="Verdana"/>
              <a:cs typeface="Verdana"/>
              <a:sym typeface="Verdana"/>
            </a:endParaRPr>
          </a:p>
          <a:p>
            <a:pPr marL="457200" lvl="0" indent="-431800" algn="l" rtl="0">
              <a:spcBef>
                <a:spcPts val="560"/>
              </a:spcBef>
              <a:spcAft>
                <a:spcPts val="0"/>
              </a:spcAft>
              <a:buClr>
                <a:srgbClr val="000000"/>
              </a:buClr>
              <a:buSzPts val="3200"/>
              <a:buFont typeface="Verdana"/>
              <a:buChar char="•"/>
            </a:pPr>
            <a:r>
              <a:rPr lang="en-US" sz="3200">
                <a:solidFill>
                  <a:srgbClr val="000000"/>
                </a:solidFill>
                <a:latin typeface="Verdana"/>
                <a:ea typeface="Verdana"/>
                <a:cs typeface="Verdana"/>
                <a:sym typeface="Verdana"/>
              </a:rPr>
              <a:t>Other ways…</a:t>
            </a:r>
            <a:endParaRPr sz="3200">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5"/>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t>Partnership Buy-in</a:t>
            </a:r>
            <a:endParaRPr sz="3800" dirty="0"/>
          </a:p>
        </p:txBody>
      </p:sp>
      <p:sp>
        <p:nvSpPr>
          <p:cNvPr id="524" name="Google Shape;524;p65"/>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1" indent="0" algn="l" rtl="0">
              <a:spcBef>
                <a:spcPts val="400"/>
              </a:spcBef>
              <a:spcAft>
                <a:spcPts val="0"/>
              </a:spcAft>
              <a:buClr>
                <a:schemeClr val="dk1"/>
              </a:buClr>
              <a:buSzPts val="2000"/>
              <a:buFont typeface="Arial"/>
              <a:buNone/>
            </a:pPr>
            <a:r>
              <a:rPr lang="en-US" sz="3200">
                <a:solidFill>
                  <a:srgbClr val="105775"/>
                </a:solidFill>
                <a:latin typeface="Calibri"/>
                <a:ea typeface="Calibri"/>
                <a:cs typeface="Calibri"/>
                <a:sym typeface="Calibri"/>
              </a:rPr>
              <a:t>   </a:t>
            </a:r>
            <a:r>
              <a:rPr lang="en-US" sz="3200" b="0">
                <a:solidFill>
                  <a:srgbClr val="006387"/>
                </a:solidFill>
              </a:rPr>
              <a:t>Internal</a:t>
            </a:r>
            <a:endParaRPr sz="2800" b="0">
              <a:solidFill>
                <a:srgbClr val="006387"/>
              </a:solidFill>
            </a:endParaRPr>
          </a:p>
        </p:txBody>
      </p:sp>
      <p:sp>
        <p:nvSpPr>
          <p:cNvPr id="525" name="Google Shape;525;p65"/>
          <p:cNvSpPr txBox="1"/>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Instructional leaders</a:t>
            </a:r>
            <a:endParaRPr sz="300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Building Administrators</a:t>
            </a:r>
            <a:endParaRPr sz="300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Teachers</a:t>
            </a:r>
            <a:endParaRPr sz="300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Paraprofessionals</a:t>
            </a:r>
            <a:endParaRPr sz="300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Others</a:t>
            </a:r>
            <a:endParaRPr sz="3000">
              <a:solidFill>
                <a:srgbClr val="00000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6"/>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400" dirty="0"/>
              <a:t>How do you communicate with external stakeholders?</a:t>
            </a:r>
            <a:endParaRPr sz="3000" dirty="0"/>
          </a:p>
        </p:txBody>
      </p:sp>
      <p:sp>
        <p:nvSpPr>
          <p:cNvPr id="531" name="Google Shape;531;p66"/>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1" indent="0" algn="l" rtl="0">
              <a:spcBef>
                <a:spcPts val="400"/>
              </a:spcBef>
              <a:spcAft>
                <a:spcPts val="0"/>
              </a:spcAft>
              <a:buClr>
                <a:schemeClr val="dk1"/>
              </a:buClr>
              <a:buSzPts val="2000"/>
              <a:buFont typeface="Arial"/>
              <a:buNone/>
            </a:pPr>
            <a:r>
              <a:rPr lang="en-US" sz="3200">
                <a:solidFill>
                  <a:srgbClr val="105775"/>
                </a:solidFill>
                <a:latin typeface="Calibri"/>
                <a:ea typeface="Calibri"/>
                <a:cs typeface="Calibri"/>
                <a:sym typeface="Calibri"/>
              </a:rPr>
              <a:t>   </a:t>
            </a:r>
            <a:r>
              <a:rPr lang="en-US" sz="3200" b="0">
                <a:solidFill>
                  <a:srgbClr val="006387"/>
                </a:solidFill>
              </a:rPr>
              <a:t>Internal</a:t>
            </a:r>
            <a:endParaRPr sz="2800" b="0">
              <a:solidFill>
                <a:srgbClr val="006387"/>
              </a:solidFill>
            </a:endParaRPr>
          </a:p>
        </p:txBody>
      </p:sp>
      <p:sp>
        <p:nvSpPr>
          <p:cNvPr id="533" name="Google Shape;533;p66"/>
          <p:cNvSpPr txBox="1"/>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419100" algn="l" rtl="0">
              <a:spcBef>
                <a:spcPts val="480"/>
              </a:spcBef>
              <a:spcAft>
                <a:spcPts val="0"/>
              </a:spcAft>
              <a:buClr>
                <a:srgbClr val="000000"/>
              </a:buClr>
              <a:buSzPts val="3000"/>
              <a:buFont typeface="Verdana"/>
              <a:buChar char="•"/>
            </a:pPr>
            <a:r>
              <a:rPr lang="en-US" sz="3000" dirty="0">
                <a:solidFill>
                  <a:srgbClr val="000000"/>
                </a:solidFill>
                <a:latin typeface="Verdana"/>
                <a:ea typeface="Verdana"/>
                <a:cs typeface="Verdana"/>
                <a:sym typeface="Verdana"/>
              </a:rPr>
              <a:t>Instructional leaders</a:t>
            </a:r>
            <a:endParaRPr sz="3000" dirty="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dirty="0">
                <a:solidFill>
                  <a:srgbClr val="000000"/>
                </a:solidFill>
                <a:latin typeface="Verdana"/>
                <a:ea typeface="Verdana"/>
                <a:cs typeface="Verdana"/>
                <a:sym typeface="Verdana"/>
              </a:rPr>
              <a:t>Building Administrators</a:t>
            </a:r>
            <a:endParaRPr sz="3000" dirty="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dirty="0">
                <a:solidFill>
                  <a:srgbClr val="000000"/>
                </a:solidFill>
                <a:latin typeface="Verdana"/>
                <a:ea typeface="Verdana"/>
                <a:cs typeface="Verdana"/>
                <a:sym typeface="Verdana"/>
              </a:rPr>
              <a:t>Teachers</a:t>
            </a:r>
            <a:endParaRPr sz="3000" dirty="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dirty="0">
                <a:solidFill>
                  <a:srgbClr val="000000"/>
                </a:solidFill>
                <a:latin typeface="Verdana"/>
                <a:ea typeface="Verdana"/>
                <a:cs typeface="Verdana"/>
                <a:sym typeface="Verdana"/>
              </a:rPr>
              <a:t>Paraprofessionals</a:t>
            </a:r>
            <a:endParaRPr sz="3000" dirty="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dirty="0">
                <a:solidFill>
                  <a:srgbClr val="000000"/>
                </a:solidFill>
                <a:latin typeface="Verdana"/>
                <a:ea typeface="Verdana"/>
                <a:cs typeface="Verdana"/>
                <a:sym typeface="Verdana"/>
              </a:rPr>
              <a:t>Others</a:t>
            </a:r>
            <a:endParaRPr sz="3000" dirty="0">
              <a:solidFill>
                <a:srgbClr val="000000"/>
              </a:solidFill>
              <a:latin typeface="Verdana"/>
              <a:ea typeface="Verdana"/>
              <a:cs typeface="Verdana"/>
              <a:sym typeface="Verdana"/>
            </a:endParaRPr>
          </a:p>
        </p:txBody>
      </p:sp>
      <p:sp>
        <p:nvSpPr>
          <p:cNvPr id="532" name="Google Shape;532;p66"/>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457200" lvl="0" indent="-228600" algn="l" rtl="0">
              <a:spcBef>
                <a:spcPts val="420"/>
              </a:spcBef>
              <a:spcAft>
                <a:spcPts val="0"/>
              </a:spcAft>
              <a:buClr>
                <a:schemeClr val="dk1"/>
              </a:buClr>
              <a:buSzPts val="2100"/>
              <a:buNone/>
            </a:pPr>
            <a:r>
              <a:rPr lang="en-US" sz="3200" b="0">
                <a:solidFill>
                  <a:srgbClr val="006387"/>
                </a:solidFill>
              </a:rPr>
              <a:t>External</a:t>
            </a:r>
            <a:endParaRPr>
              <a:solidFill>
                <a:srgbClr val="006387"/>
              </a:solidFill>
            </a:endParaRPr>
          </a:p>
        </p:txBody>
      </p:sp>
      <p:sp>
        <p:nvSpPr>
          <p:cNvPr id="534" name="Google Shape;534;p66"/>
          <p:cNvSpPr txBox="1"/>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Families</a:t>
            </a:r>
            <a:endParaRPr sz="300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Community</a:t>
            </a:r>
            <a:endParaRPr sz="3000">
              <a:solidFill>
                <a:srgbClr val="000000"/>
              </a:solidFill>
              <a:latin typeface="Verdana"/>
              <a:ea typeface="Verdana"/>
              <a:cs typeface="Verdana"/>
              <a:sym typeface="Verdana"/>
            </a:endParaRPr>
          </a:p>
          <a:p>
            <a:pPr marL="457200" lvl="0" indent="-419100" algn="l" rtl="0">
              <a:spcBef>
                <a:spcPts val="480"/>
              </a:spcBef>
              <a:spcAft>
                <a:spcPts val="0"/>
              </a:spcAft>
              <a:buClr>
                <a:srgbClr val="000000"/>
              </a:buClr>
              <a:buSzPts val="3000"/>
              <a:buFont typeface="Verdana"/>
              <a:buChar char="•"/>
            </a:pPr>
            <a:r>
              <a:rPr lang="en-US" sz="3000">
                <a:solidFill>
                  <a:srgbClr val="000000"/>
                </a:solidFill>
                <a:latin typeface="Verdana"/>
                <a:ea typeface="Verdana"/>
                <a:cs typeface="Verdana"/>
                <a:sym typeface="Verdana"/>
              </a:rPr>
              <a:t>Others</a:t>
            </a:r>
            <a:endParaRPr sz="3000">
              <a:solidFill>
                <a:srgbClr val="000000"/>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7"/>
          <p:cNvSpPr txBox="1">
            <a:spLocks noGrp="1"/>
          </p:cNvSpPr>
          <p:nvPr>
            <p:ph type="ctrTitle"/>
          </p:nvPr>
        </p:nvSpPr>
        <p:spPr>
          <a:xfrm>
            <a:off x="951754" y="3839529"/>
            <a:ext cx="7240500" cy="1470000"/>
          </a:xfrm>
          <a:prstGeom prst="rect">
            <a:avLst/>
          </a:prstGeom>
          <a:solidFill>
            <a:schemeClr val="lt1">
              <a:alpha val="6784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000" dirty="0">
                <a:solidFill>
                  <a:schemeClr val="dk1"/>
                </a:solidFill>
              </a:rPr>
              <a:t>The Warren County Journey to Defining a Vision of Quality Instruction</a:t>
            </a:r>
            <a:endParaRPr sz="3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2" name="Title 1">
            <a:extLst>
              <a:ext uri="{FF2B5EF4-FFF2-40B4-BE49-F238E27FC236}">
                <a16:creationId xmlns:a16="http://schemas.microsoft.com/office/drawing/2014/main" id="{34E69F88-5D77-9F4F-9219-574142878DA9}"/>
              </a:ext>
            </a:extLst>
          </p:cNvPr>
          <p:cNvSpPr>
            <a:spLocks noGrp="1"/>
          </p:cNvSpPr>
          <p:nvPr>
            <p:ph type="title"/>
          </p:nvPr>
        </p:nvSpPr>
        <p:spPr/>
        <p:txBody>
          <a:bodyPr/>
          <a:lstStyle/>
          <a:p>
            <a:pPr lvl="0"/>
            <a:r>
              <a:rPr lang="en-US" sz="2400" dirty="0">
                <a:solidFill>
                  <a:srgbClr val="000000"/>
                </a:solidFill>
                <a:latin typeface="Arial"/>
                <a:cs typeface="Arial"/>
                <a:sym typeface="Arial"/>
              </a:rPr>
              <a:t>Supporting Improvements in Behavioral Competence, Academic Achievement and Social-</a:t>
            </a:r>
            <a:br>
              <a:rPr lang="en-US" sz="2400" dirty="0">
                <a:solidFill>
                  <a:srgbClr val="000000"/>
                </a:solidFill>
                <a:latin typeface="Arial"/>
                <a:cs typeface="Arial"/>
                <a:sym typeface="Arial"/>
              </a:rPr>
            </a:br>
            <a:r>
              <a:rPr lang="en-US" sz="2400" dirty="0">
                <a:solidFill>
                  <a:srgbClr val="000000"/>
                </a:solidFill>
                <a:latin typeface="Arial"/>
                <a:cs typeface="Arial"/>
                <a:sym typeface="Arial"/>
              </a:rPr>
              <a:t>Emotional Wellness</a:t>
            </a:r>
            <a:endParaRPr lang="en-US" dirty="0"/>
          </a:p>
        </p:txBody>
      </p:sp>
      <p:sp>
        <p:nvSpPr>
          <p:cNvPr id="17" name="Google Shape;400;p49">
            <a:extLst>
              <a:ext uri="{FF2B5EF4-FFF2-40B4-BE49-F238E27FC236}">
                <a16:creationId xmlns:a16="http://schemas.microsoft.com/office/drawing/2014/main" id="{3DF3E4BE-16CB-9E4E-AF4F-BE5DBABB97EB}"/>
              </a:ext>
            </a:extLst>
          </p:cNvPr>
          <p:cNvSpPr txBox="1"/>
          <p:nvPr/>
        </p:nvSpPr>
        <p:spPr>
          <a:xfrm>
            <a:off x="3305767" y="1950735"/>
            <a:ext cx="22761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660066"/>
                </a:solidFill>
                <a:latin typeface="Verdana"/>
                <a:ea typeface="Verdana"/>
                <a:cs typeface="Verdana"/>
                <a:sym typeface="Verdana"/>
              </a:rPr>
              <a:t>OUTCOMES</a:t>
            </a:r>
            <a:endParaRPr sz="2200" b="0" i="0" u="none" strike="noStrike" cap="none" dirty="0">
              <a:solidFill>
                <a:srgbClr val="000000"/>
              </a:solidFill>
              <a:latin typeface="Arial"/>
              <a:ea typeface="Arial"/>
              <a:cs typeface="Arial"/>
              <a:sym typeface="Arial"/>
            </a:endParaRPr>
          </a:p>
        </p:txBody>
      </p:sp>
      <p:sp>
        <p:nvSpPr>
          <p:cNvPr id="18" name="Google Shape;402;p49" descr="Circles indicating the overlapping connections between the following components.">
            <a:extLst>
              <a:ext uri="{FF2B5EF4-FFF2-40B4-BE49-F238E27FC236}">
                <a16:creationId xmlns:a16="http://schemas.microsoft.com/office/drawing/2014/main" id="{8667B5BF-C3BE-CA46-B043-DF8D5601E4DD}"/>
              </a:ext>
              <a:ext uri="{C183D7F6-B498-43B3-948B-1728B52AA6E4}">
                <adec:decorative xmlns:adec="http://schemas.microsoft.com/office/drawing/2017/decorative" xmlns="" val="0"/>
              </a:ext>
            </a:extLst>
          </p:cNvPr>
          <p:cNvSpPr/>
          <p:nvPr/>
        </p:nvSpPr>
        <p:spPr>
          <a:xfrm>
            <a:off x="2304075" y="1618800"/>
            <a:ext cx="4374900" cy="3827400"/>
          </a:xfrm>
          <a:prstGeom prst="ellipse">
            <a:avLst/>
          </a:prstGeom>
          <a:noFill/>
          <a:ln w="63500" cap="flat" cmpd="sng">
            <a:solidFill>
              <a:srgbClr val="660066"/>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660066"/>
              </a:solidFill>
              <a:latin typeface="Verdana"/>
              <a:ea typeface="Verdana"/>
              <a:cs typeface="Verdana"/>
              <a:sym typeface="Verdana"/>
            </a:endParaRPr>
          </a:p>
        </p:txBody>
      </p:sp>
      <p:sp>
        <p:nvSpPr>
          <p:cNvPr id="19" name="Google Shape;394;p49">
            <a:extLst>
              <a:ext uri="{FF2B5EF4-FFF2-40B4-BE49-F238E27FC236}">
                <a16:creationId xmlns:a16="http://schemas.microsoft.com/office/drawing/2014/main" id="{FB183060-7961-8944-B6EB-6BCBE5988439}"/>
              </a:ext>
              <a:ext uri="{C183D7F6-B498-43B3-948B-1728B52AA6E4}">
                <adec:decorative xmlns:adec="http://schemas.microsoft.com/office/drawing/2017/decorative" xmlns="" val="1"/>
              </a:ext>
            </a:extLst>
          </p:cNvPr>
          <p:cNvSpPr/>
          <p:nvPr/>
        </p:nvSpPr>
        <p:spPr>
          <a:xfrm>
            <a:off x="2508699" y="2347101"/>
            <a:ext cx="2200800" cy="1838100"/>
          </a:xfrm>
          <a:prstGeom prst="ellipse">
            <a:avLst/>
          </a:prstGeom>
          <a:noFill/>
          <a:ln w="63500" cap="flat" cmpd="sng">
            <a:solidFill>
              <a:srgbClr val="0080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20" name="Google Shape;395;p49">
            <a:extLst>
              <a:ext uri="{FF2B5EF4-FFF2-40B4-BE49-F238E27FC236}">
                <a16:creationId xmlns:a16="http://schemas.microsoft.com/office/drawing/2014/main" id="{9CEAF5DB-0193-A94C-A8FF-8A4D6A1A1DC4}"/>
              </a:ext>
            </a:extLst>
          </p:cNvPr>
          <p:cNvSpPr txBox="1"/>
          <p:nvPr/>
        </p:nvSpPr>
        <p:spPr>
          <a:xfrm>
            <a:off x="2764791" y="2992999"/>
            <a:ext cx="180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8000"/>
                </a:solidFill>
                <a:latin typeface="Verdana"/>
                <a:ea typeface="Verdana"/>
                <a:cs typeface="Verdana"/>
                <a:sym typeface="Verdana"/>
              </a:rPr>
              <a:t>SYSTEMS</a:t>
            </a:r>
            <a:endParaRPr sz="2200" b="0" i="0" u="none" strike="noStrike" cap="none" dirty="0">
              <a:solidFill>
                <a:srgbClr val="000000"/>
              </a:solidFill>
              <a:latin typeface="Arial"/>
              <a:ea typeface="Arial"/>
              <a:cs typeface="Arial"/>
              <a:sym typeface="Arial"/>
            </a:endParaRPr>
          </a:p>
        </p:txBody>
      </p:sp>
      <p:sp>
        <p:nvSpPr>
          <p:cNvPr id="21" name="Google Shape;398;p49">
            <a:extLst>
              <a:ext uri="{FF2B5EF4-FFF2-40B4-BE49-F238E27FC236}">
                <a16:creationId xmlns:a16="http://schemas.microsoft.com/office/drawing/2014/main" id="{461D4ACD-A559-E146-97C2-4E7258CB6CFD}"/>
              </a:ext>
            </a:extLst>
          </p:cNvPr>
          <p:cNvSpPr txBox="1"/>
          <p:nvPr/>
        </p:nvSpPr>
        <p:spPr>
          <a:xfrm>
            <a:off x="354099" y="2792909"/>
            <a:ext cx="2154300" cy="94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8000"/>
                </a:solidFill>
                <a:latin typeface="Verdana"/>
                <a:ea typeface="Verdana"/>
                <a:cs typeface="Verdana"/>
                <a:sym typeface="Verdana"/>
              </a:rPr>
              <a:t>Supporting</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8000"/>
                </a:solidFill>
                <a:latin typeface="Verdana"/>
                <a:ea typeface="Verdana"/>
                <a:cs typeface="Verdana"/>
                <a:sym typeface="Verdana"/>
              </a:rPr>
              <a:t>Staff </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8000"/>
                </a:solidFill>
                <a:latin typeface="Verdana"/>
                <a:ea typeface="Verdana"/>
                <a:cs typeface="Verdana"/>
                <a:sym typeface="Verdana"/>
              </a:rPr>
              <a:t> </a:t>
            </a:r>
            <a:endParaRPr sz="2200" b="0" i="0" u="none" strike="noStrike" cap="none">
              <a:solidFill>
                <a:srgbClr val="000000"/>
              </a:solidFill>
              <a:latin typeface="Verdana"/>
              <a:ea typeface="Verdana"/>
              <a:cs typeface="Verdana"/>
              <a:sym typeface="Verdana"/>
            </a:endParaRPr>
          </a:p>
        </p:txBody>
      </p:sp>
      <p:sp>
        <p:nvSpPr>
          <p:cNvPr id="22" name="Google Shape;393;p49">
            <a:extLst>
              <a:ext uri="{FF2B5EF4-FFF2-40B4-BE49-F238E27FC236}">
                <a16:creationId xmlns:a16="http://schemas.microsoft.com/office/drawing/2014/main" id="{3CFAF2A3-2265-5444-9E26-BAA21086CA74}"/>
              </a:ext>
              <a:ext uri="{C183D7F6-B498-43B3-948B-1728B52AA6E4}">
                <adec:decorative xmlns:adec="http://schemas.microsoft.com/office/drawing/2017/decorative" xmlns="" val="1"/>
              </a:ext>
            </a:extLst>
          </p:cNvPr>
          <p:cNvSpPr/>
          <p:nvPr/>
        </p:nvSpPr>
        <p:spPr>
          <a:xfrm>
            <a:off x="4198151" y="2306275"/>
            <a:ext cx="2200800" cy="1838100"/>
          </a:xfrm>
          <a:prstGeom prst="ellipse">
            <a:avLst/>
          </a:prstGeom>
          <a:noFill/>
          <a:ln w="63500" cap="flat" cmpd="sng">
            <a:solidFill>
              <a:srgbClr val="FF66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23" name="Google Shape;397;p49">
            <a:extLst>
              <a:ext uri="{FF2B5EF4-FFF2-40B4-BE49-F238E27FC236}">
                <a16:creationId xmlns:a16="http://schemas.microsoft.com/office/drawing/2014/main" id="{2DEB9C14-8D17-754C-982C-4C3FF7E07250}"/>
              </a:ext>
            </a:extLst>
          </p:cNvPr>
          <p:cNvSpPr txBox="1"/>
          <p:nvPr/>
        </p:nvSpPr>
        <p:spPr>
          <a:xfrm>
            <a:off x="4821210" y="2983356"/>
            <a:ext cx="1146900" cy="392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DATA</a:t>
            </a:r>
            <a:endParaRPr sz="2200" b="0" i="0" u="none" strike="noStrike" cap="none" dirty="0">
              <a:solidFill>
                <a:srgbClr val="000000"/>
              </a:solidFill>
              <a:latin typeface="Arial"/>
              <a:ea typeface="Arial"/>
              <a:cs typeface="Arial"/>
              <a:sym typeface="Arial"/>
            </a:endParaRPr>
          </a:p>
        </p:txBody>
      </p:sp>
      <p:sp>
        <p:nvSpPr>
          <p:cNvPr id="24" name="Google Shape;399;p49">
            <a:extLst>
              <a:ext uri="{FF2B5EF4-FFF2-40B4-BE49-F238E27FC236}">
                <a16:creationId xmlns:a16="http://schemas.microsoft.com/office/drawing/2014/main" id="{BA8EEDEF-F277-9F4C-8C5E-21378A3E5EB1}"/>
              </a:ext>
            </a:extLst>
          </p:cNvPr>
          <p:cNvSpPr txBox="1"/>
          <p:nvPr/>
        </p:nvSpPr>
        <p:spPr>
          <a:xfrm>
            <a:off x="6553208" y="2732683"/>
            <a:ext cx="2102700" cy="10668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Supporting</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Decision</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Making</a:t>
            </a:r>
            <a:endParaRPr sz="2200" b="1" i="0" u="none" strike="noStrike" cap="none">
              <a:solidFill>
                <a:srgbClr val="000000"/>
              </a:solidFill>
              <a:latin typeface="Verdana"/>
              <a:ea typeface="Verdana"/>
              <a:cs typeface="Verdana"/>
              <a:sym typeface="Verdana"/>
            </a:endParaRPr>
          </a:p>
        </p:txBody>
      </p:sp>
      <p:sp>
        <p:nvSpPr>
          <p:cNvPr id="25" name="Google Shape;392;p49">
            <a:extLst>
              <a:ext uri="{FF2B5EF4-FFF2-40B4-BE49-F238E27FC236}">
                <a16:creationId xmlns:a16="http://schemas.microsoft.com/office/drawing/2014/main" id="{918F3375-E238-BC4B-AE7F-4C832B485926}"/>
              </a:ext>
              <a:ext uri="{C183D7F6-B498-43B3-948B-1728B52AA6E4}">
                <adec:decorative xmlns:adec="http://schemas.microsoft.com/office/drawing/2017/decorative" xmlns="" val="1"/>
              </a:ext>
            </a:extLst>
          </p:cNvPr>
          <p:cNvSpPr/>
          <p:nvPr/>
        </p:nvSpPr>
        <p:spPr>
          <a:xfrm>
            <a:off x="3369625" y="3385400"/>
            <a:ext cx="2102700" cy="1899300"/>
          </a:xfrm>
          <a:prstGeom prst="ellipse">
            <a:avLst/>
          </a:prstGeom>
          <a:noFill/>
          <a:ln w="63500" cap="flat" cmpd="sng">
            <a:solidFill>
              <a:srgbClr val="0000FF"/>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FF"/>
              </a:solidFill>
              <a:latin typeface="Verdana"/>
              <a:ea typeface="Verdana"/>
              <a:cs typeface="Verdana"/>
              <a:sym typeface="Verdana"/>
            </a:endParaRPr>
          </a:p>
        </p:txBody>
      </p:sp>
      <p:sp>
        <p:nvSpPr>
          <p:cNvPr id="26" name="Google Shape;396;p49">
            <a:extLst>
              <a:ext uri="{FF2B5EF4-FFF2-40B4-BE49-F238E27FC236}">
                <a16:creationId xmlns:a16="http://schemas.microsoft.com/office/drawing/2014/main" id="{FDDD4CC5-D911-BA40-98B3-8780661E1043}"/>
              </a:ext>
            </a:extLst>
          </p:cNvPr>
          <p:cNvSpPr txBox="1"/>
          <p:nvPr/>
        </p:nvSpPr>
        <p:spPr>
          <a:xfrm>
            <a:off x="3257913" y="4189185"/>
            <a:ext cx="246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PRACTICES</a:t>
            </a:r>
            <a:endParaRPr sz="2200" b="0" i="0" u="none" strike="noStrike" cap="none" dirty="0">
              <a:solidFill>
                <a:srgbClr val="000000"/>
              </a:solidFill>
              <a:latin typeface="Arial"/>
              <a:ea typeface="Arial"/>
              <a:cs typeface="Arial"/>
              <a:sym typeface="Arial"/>
            </a:endParaRPr>
          </a:p>
        </p:txBody>
      </p:sp>
      <p:sp>
        <p:nvSpPr>
          <p:cNvPr id="27" name="Google Shape;401;p49">
            <a:extLst>
              <a:ext uri="{FF2B5EF4-FFF2-40B4-BE49-F238E27FC236}">
                <a16:creationId xmlns:a16="http://schemas.microsoft.com/office/drawing/2014/main" id="{74A98C2A-73C0-9B4A-A85A-E28FA2DFC1A0}"/>
              </a:ext>
            </a:extLst>
          </p:cNvPr>
          <p:cNvSpPr txBox="1"/>
          <p:nvPr/>
        </p:nvSpPr>
        <p:spPr>
          <a:xfrm>
            <a:off x="2510325" y="5385352"/>
            <a:ext cx="3962400" cy="67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Supporting</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Students  </a:t>
            </a:r>
            <a:endParaRPr sz="2200" b="1" i="0" u="none" strike="noStrike" cap="none" dirty="0">
              <a:solidFill>
                <a:srgbClr val="000000"/>
              </a:solidFill>
              <a:latin typeface="Verdana"/>
              <a:ea typeface="Verdana"/>
              <a:cs typeface="Verdana"/>
              <a:sym typeface="Verdana"/>
            </a:endParaRPr>
          </a:p>
        </p:txBody>
      </p:sp>
      <p:pic>
        <p:nvPicPr>
          <p:cNvPr id="29" name="Google Shape;403;p49" descr="Link to the Positive Behavioral Interventions and Supports website.">
            <a:extLst>
              <a:ext uri="{FF2B5EF4-FFF2-40B4-BE49-F238E27FC236}">
                <a16:creationId xmlns:a16="http://schemas.microsoft.com/office/drawing/2014/main" id="{AFDA5FD7-9BD8-9148-B03E-70FAD1075644}"/>
              </a:ext>
            </a:extLst>
          </p:cNvPr>
          <p:cNvPicPr preferRelativeResize="0"/>
          <p:nvPr/>
        </p:nvPicPr>
        <p:blipFill rotWithShape="1">
          <a:blip r:embed="rId3">
            <a:alphaModFix/>
          </a:blip>
          <a:srcRect/>
          <a:stretch/>
        </p:blipFill>
        <p:spPr>
          <a:xfrm>
            <a:off x="595092" y="5539365"/>
            <a:ext cx="1767783" cy="7866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8"/>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chemeClr val="dk1"/>
              </a:buClr>
              <a:buSzPts val="2400"/>
              <a:buFont typeface="Verdana"/>
              <a:buNone/>
            </a:pPr>
            <a:r>
              <a:rPr lang="en-US" sz="2400" dirty="0"/>
              <a:t>Supporting Improvements in Behavioral Competence, Academic Achievement and Social-Emotional Wellness</a:t>
            </a:r>
            <a:endParaRPr sz="2400" dirty="0"/>
          </a:p>
        </p:txBody>
      </p:sp>
      <p:sp>
        <p:nvSpPr>
          <p:cNvPr id="295" name="Google Shape;295;p38"/>
          <p:cNvSpPr txBox="1"/>
          <p:nvPr/>
        </p:nvSpPr>
        <p:spPr>
          <a:xfrm>
            <a:off x="3305767" y="1950735"/>
            <a:ext cx="22761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660066"/>
                </a:solidFill>
                <a:latin typeface="Verdana"/>
                <a:ea typeface="Verdana"/>
                <a:cs typeface="Verdana"/>
                <a:sym typeface="Verdana"/>
              </a:rPr>
              <a:t>OUTCOMES</a:t>
            </a:r>
            <a:endParaRPr sz="2200" b="0" i="0" u="none" strike="noStrike" cap="none" dirty="0">
              <a:solidFill>
                <a:srgbClr val="000000"/>
              </a:solidFill>
              <a:latin typeface="Arial"/>
              <a:ea typeface="Arial"/>
              <a:cs typeface="Arial"/>
              <a:sym typeface="Arial"/>
            </a:endParaRPr>
          </a:p>
        </p:txBody>
      </p:sp>
      <p:sp>
        <p:nvSpPr>
          <p:cNvPr id="297" name="Google Shape;297;p38" descr="Circles indicating the overlapping connections between the following components.">
            <a:extLst>
              <a:ext uri="{C183D7F6-B498-43B3-948B-1728B52AA6E4}">
                <adec:decorative xmlns:adec="http://schemas.microsoft.com/office/drawing/2017/decorative" xmlns="" val="0"/>
              </a:ext>
            </a:extLst>
          </p:cNvPr>
          <p:cNvSpPr/>
          <p:nvPr/>
        </p:nvSpPr>
        <p:spPr>
          <a:xfrm>
            <a:off x="2304075" y="1618800"/>
            <a:ext cx="4374900" cy="3827400"/>
          </a:xfrm>
          <a:prstGeom prst="ellipse">
            <a:avLst/>
          </a:prstGeom>
          <a:noFill/>
          <a:ln w="63500" cap="flat" cmpd="sng">
            <a:solidFill>
              <a:srgbClr val="660066"/>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660066"/>
              </a:solidFill>
              <a:latin typeface="Verdana"/>
              <a:ea typeface="Verdana"/>
              <a:cs typeface="Verdana"/>
              <a:sym typeface="Verdana"/>
            </a:endParaRPr>
          </a:p>
        </p:txBody>
      </p:sp>
      <p:sp>
        <p:nvSpPr>
          <p:cNvPr id="289" name="Google Shape;289;p38">
            <a:extLst>
              <a:ext uri="{C183D7F6-B498-43B3-948B-1728B52AA6E4}">
                <adec:decorative xmlns:adec="http://schemas.microsoft.com/office/drawing/2017/decorative" xmlns="" val="1"/>
              </a:ext>
            </a:extLst>
          </p:cNvPr>
          <p:cNvSpPr/>
          <p:nvPr/>
        </p:nvSpPr>
        <p:spPr>
          <a:xfrm>
            <a:off x="2508699" y="2347101"/>
            <a:ext cx="2200800" cy="1838100"/>
          </a:xfrm>
          <a:prstGeom prst="ellipse">
            <a:avLst/>
          </a:prstGeom>
          <a:noFill/>
          <a:ln w="63500" cap="flat" cmpd="sng">
            <a:solidFill>
              <a:srgbClr val="0080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290" name="Google Shape;290;p38"/>
          <p:cNvSpPr txBox="1"/>
          <p:nvPr/>
        </p:nvSpPr>
        <p:spPr>
          <a:xfrm>
            <a:off x="2764791" y="2992999"/>
            <a:ext cx="180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8000"/>
                </a:solidFill>
                <a:latin typeface="Verdana"/>
                <a:ea typeface="Verdana"/>
                <a:cs typeface="Verdana"/>
                <a:sym typeface="Verdana"/>
              </a:rPr>
              <a:t>SYSTEMS</a:t>
            </a:r>
            <a:endParaRPr sz="2200" b="0" i="0" u="none" strike="noStrike" cap="none" dirty="0">
              <a:solidFill>
                <a:srgbClr val="000000"/>
              </a:solidFill>
              <a:latin typeface="Arial"/>
              <a:ea typeface="Arial"/>
              <a:cs typeface="Arial"/>
              <a:sym typeface="Arial"/>
            </a:endParaRPr>
          </a:p>
        </p:txBody>
      </p:sp>
      <p:sp>
        <p:nvSpPr>
          <p:cNvPr id="293" name="Google Shape;293;p38"/>
          <p:cNvSpPr txBox="1"/>
          <p:nvPr/>
        </p:nvSpPr>
        <p:spPr>
          <a:xfrm>
            <a:off x="354099" y="2792909"/>
            <a:ext cx="2154300" cy="94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8000"/>
                </a:solidFill>
                <a:latin typeface="Verdana"/>
                <a:ea typeface="Verdana"/>
                <a:cs typeface="Verdana"/>
                <a:sym typeface="Verdana"/>
              </a:rPr>
              <a:t>Supporting</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8000"/>
                </a:solidFill>
                <a:latin typeface="Verdana"/>
                <a:ea typeface="Verdana"/>
                <a:cs typeface="Verdana"/>
                <a:sym typeface="Verdana"/>
              </a:rPr>
              <a:t>Staff </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rgbClr val="008000"/>
                </a:solidFill>
                <a:latin typeface="Verdana"/>
                <a:ea typeface="Verdana"/>
                <a:cs typeface="Verdana"/>
                <a:sym typeface="Verdana"/>
              </a:rPr>
              <a:t> </a:t>
            </a:r>
            <a:endParaRPr sz="2200" b="0" i="0" u="none" strike="noStrike" cap="none" dirty="0">
              <a:solidFill>
                <a:srgbClr val="000000"/>
              </a:solidFill>
              <a:latin typeface="Verdana"/>
              <a:ea typeface="Verdana"/>
              <a:cs typeface="Verdana"/>
              <a:sym typeface="Verdana"/>
            </a:endParaRPr>
          </a:p>
        </p:txBody>
      </p:sp>
      <p:sp>
        <p:nvSpPr>
          <p:cNvPr id="288" name="Google Shape;288;p38">
            <a:extLst>
              <a:ext uri="{C183D7F6-B498-43B3-948B-1728B52AA6E4}">
                <adec:decorative xmlns:adec="http://schemas.microsoft.com/office/drawing/2017/decorative" xmlns="" val="1"/>
              </a:ext>
            </a:extLst>
          </p:cNvPr>
          <p:cNvSpPr/>
          <p:nvPr/>
        </p:nvSpPr>
        <p:spPr>
          <a:xfrm>
            <a:off x="4198151" y="2306275"/>
            <a:ext cx="2200800" cy="1838100"/>
          </a:xfrm>
          <a:prstGeom prst="ellipse">
            <a:avLst/>
          </a:prstGeom>
          <a:noFill/>
          <a:ln w="63500" cap="flat" cmpd="sng">
            <a:solidFill>
              <a:srgbClr val="FF66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292" name="Google Shape;292;p38"/>
          <p:cNvSpPr txBox="1"/>
          <p:nvPr/>
        </p:nvSpPr>
        <p:spPr>
          <a:xfrm>
            <a:off x="4821210" y="2983356"/>
            <a:ext cx="1146900" cy="392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DATA</a:t>
            </a:r>
            <a:endParaRPr sz="2200" b="0" i="0" u="none" strike="noStrike" cap="none" dirty="0">
              <a:solidFill>
                <a:srgbClr val="000000"/>
              </a:solidFill>
              <a:latin typeface="Arial"/>
              <a:ea typeface="Arial"/>
              <a:cs typeface="Arial"/>
              <a:sym typeface="Arial"/>
            </a:endParaRPr>
          </a:p>
        </p:txBody>
      </p:sp>
      <p:sp>
        <p:nvSpPr>
          <p:cNvPr id="294" name="Google Shape;294;p38"/>
          <p:cNvSpPr txBox="1"/>
          <p:nvPr/>
        </p:nvSpPr>
        <p:spPr>
          <a:xfrm>
            <a:off x="6553208" y="2732683"/>
            <a:ext cx="2102700" cy="10668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Supporting</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Decision</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Making</a:t>
            </a:r>
            <a:endParaRPr sz="2200" b="1" i="0" u="none" strike="noStrike" cap="none" dirty="0">
              <a:solidFill>
                <a:srgbClr val="000000"/>
              </a:solidFill>
              <a:latin typeface="Verdana"/>
              <a:ea typeface="Verdana"/>
              <a:cs typeface="Verdana"/>
              <a:sym typeface="Verdana"/>
            </a:endParaRPr>
          </a:p>
        </p:txBody>
      </p:sp>
      <p:sp>
        <p:nvSpPr>
          <p:cNvPr id="287" name="Google Shape;287;p38">
            <a:extLst>
              <a:ext uri="{C183D7F6-B498-43B3-948B-1728B52AA6E4}">
                <adec:decorative xmlns:adec="http://schemas.microsoft.com/office/drawing/2017/decorative" xmlns="" val="1"/>
              </a:ext>
            </a:extLst>
          </p:cNvPr>
          <p:cNvSpPr/>
          <p:nvPr/>
        </p:nvSpPr>
        <p:spPr>
          <a:xfrm>
            <a:off x="3369625" y="3385400"/>
            <a:ext cx="2102700" cy="1899300"/>
          </a:xfrm>
          <a:prstGeom prst="ellipse">
            <a:avLst/>
          </a:prstGeom>
          <a:noFill/>
          <a:ln w="63500" cap="flat" cmpd="sng">
            <a:solidFill>
              <a:srgbClr val="0000FF"/>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FF"/>
              </a:solidFill>
              <a:latin typeface="Verdana"/>
              <a:ea typeface="Verdana"/>
              <a:cs typeface="Verdana"/>
              <a:sym typeface="Verdana"/>
            </a:endParaRPr>
          </a:p>
        </p:txBody>
      </p:sp>
      <p:sp>
        <p:nvSpPr>
          <p:cNvPr id="291" name="Google Shape;291;p38"/>
          <p:cNvSpPr txBox="1"/>
          <p:nvPr/>
        </p:nvSpPr>
        <p:spPr>
          <a:xfrm>
            <a:off x="3257913" y="4189185"/>
            <a:ext cx="246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PRACTICES</a:t>
            </a:r>
            <a:endParaRPr sz="2200" b="0" i="0" u="none" strike="noStrike" cap="none" dirty="0">
              <a:solidFill>
                <a:srgbClr val="000000"/>
              </a:solidFill>
              <a:latin typeface="Arial"/>
              <a:ea typeface="Arial"/>
              <a:cs typeface="Arial"/>
              <a:sym typeface="Arial"/>
            </a:endParaRPr>
          </a:p>
        </p:txBody>
      </p:sp>
      <p:sp>
        <p:nvSpPr>
          <p:cNvPr id="296" name="Google Shape;296;p38"/>
          <p:cNvSpPr txBox="1"/>
          <p:nvPr/>
        </p:nvSpPr>
        <p:spPr>
          <a:xfrm>
            <a:off x="2510325" y="5385352"/>
            <a:ext cx="3962400" cy="67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Supporting</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Students  </a:t>
            </a:r>
            <a:endParaRPr sz="2200" b="1" i="0" u="none" strike="noStrike" cap="none" dirty="0">
              <a:solidFill>
                <a:srgbClr val="000000"/>
              </a:solidFill>
              <a:latin typeface="Verdana"/>
              <a:ea typeface="Verdana"/>
              <a:cs typeface="Verdana"/>
              <a:sym typeface="Verdana"/>
            </a:endParaRPr>
          </a:p>
        </p:txBody>
      </p:sp>
      <p:pic>
        <p:nvPicPr>
          <p:cNvPr id="298" name="Google Shape;298;p38" descr="Link to the Positive Behavioral Interventions and Supports website."/>
          <p:cNvPicPr preferRelativeResize="0"/>
          <p:nvPr/>
        </p:nvPicPr>
        <p:blipFill rotWithShape="1">
          <a:blip r:embed="rId3">
            <a:alphaModFix/>
          </a:blip>
          <a:srcRect/>
          <a:stretch/>
        </p:blipFill>
        <p:spPr>
          <a:xfrm>
            <a:off x="595092" y="5539365"/>
            <a:ext cx="1767783" cy="7866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2" name="Title 1">
            <a:extLst>
              <a:ext uri="{FF2B5EF4-FFF2-40B4-BE49-F238E27FC236}">
                <a16:creationId xmlns:a16="http://schemas.microsoft.com/office/drawing/2014/main" id="{C628C423-8698-2B45-B3EB-B979928C24E3}"/>
              </a:ext>
            </a:extLst>
          </p:cNvPr>
          <p:cNvSpPr>
            <a:spLocks noGrp="1"/>
          </p:cNvSpPr>
          <p:nvPr>
            <p:ph type="title"/>
          </p:nvPr>
        </p:nvSpPr>
        <p:spPr>
          <a:xfrm>
            <a:off x="685800" y="4507108"/>
            <a:ext cx="7772400" cy="1362075"/>
          </a:xfrm>
        </p:spPr>
        <p:txBody>
          <a:bodyPr/>
          <a:lstStyle/>
          <a:p>
            <a:pPr rtl="0"/>
            <a:r>
              <a:rPr lang="en-US" sz="3200" b="1" i="0" dirty="0">
                <a:solidFill>
                  <a:srgbClr val="006387"/>
                </a:solidFill>
                <a:effectLst/>
                <a:latin typeface="Verdana" panose="020B0604030504040204" pitchFamily="34" charset="0"/>
                <a:ea typeface="Verdana" panose="020B0604030504040204" pitchFamily="34" charset="0"/>
                <a:cs typeface="Verdana" panose="020B0604030504040204" pitchFamily="34" charset="0"/>
              </a:rPr>
              <a:t>CONTINUUM OF SUPPORTS THAT IS CULTURALLY RESPONSIVE</a:t>
            </a:r>
            <a:endParaRPr lang="en-US" dirty="0">
              <a:effectLst/>
            </a:endParaRPr>
          </a:p>
        </p:txBody>
      </p:sp>
      <p:sp>
        <p:nvSpPr>
          <p:cNvPr id="579" name="Google Shape;579;p71"/>
          <p:cNvSpPr txBox="1"/>
          <p:nvPr/>
        </p:nvSpPr>
        <p:spPr>
          <a:xfrm>
            <a:off x="722313" y="3766782"/>
            <a:ext cx="7772400" cy="64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latin typeface="Verdana"/>
                <a:ea typeface="Verdana"/>
                <a:cs typeface="Verdana"/>
                <a:sym typeface="Verdana"/>
              </a:rPr>
              <a:t>Aligned Organizational Structure</a:t>
            </a:r>
            <a:endParaRPr sz="3200">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2"/>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600" dirty="0"/>
              <a:t>Evidence-based Practices</a:t>
            </a:r>
            <a:endParaRPr sz="3600" dirty="0"/>
          </a:p>
        </p:txBody>
      </p:sp>
      <p:sp>
        <p:nvSpPr>
          <p:cNvPr id="585" name="Google Shape;585;p72"/>
          <p:cNvSpPr txBox="1"/>
          <p:nvPr/>
        </p:nvSpPr>
        <p:spPr>
          <a:xfrm>
            <a:off x="0" y="1474000"/>
            <a:ext cx="8853000" cy="34518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Clr>
                <a:schemeClr val="dk1"/>
              </a:buClr>
              <a:buSzPts val="2500"/>
              <a:buFont typeface="Verdana"/>
              <a:buChar char="●"/>
            </a:pPr>
            <a:r>
              <a:rPr lang="en-US" sz="2500" dirty="0">
                <a:solidFill>
                  <a:schemeClr val="dk1"/>
                </a:solidFill>
                <a:latin typeface="Verdana"/>
                <a:ea typeface="Verdana"/>
                <a:cs typeface="Verdana"/>
                <a:sym typeface="Verdana"/>
              </a:rPr>
              <a:t>Develop a process to create a written description of the expectations for quality Tier 1 academic instruction and  a system for communicating the expectations to stakeholders. (IM Feature 3A)</a:t>
            </a:r>
            <a:endParaRPr sz="2500" strike="sngStrike" dirty="0">
              <a:solidFill>
                <a:schemeClr val="dk1"/>
              </a:solidFill>
              <a:latin typeface="Verdana"/>
              <a:ea typeface="Verdana"/>
              <a:cs typeface="Verdana"/>
              <a:sym typeface="Verdana"/>
            </a:endParaRPr>
          </a:p>
          <a:p>
            <a:pPr marL="457200" lvl="0" indent="-387350" algn="l" rtl="0">
              <a:spcBef>
                <a:spcPts val="0"/>
              </a:spcBef>
              <a:spcAft>
                <a:spcPts val="0"/>
              </a:spcAft>
              <a:buClr>
                <a:schemeClr val="dk1"/>
              </a:buClr>
              <a:buSzPts val="2500"/>
              <a:buFont typeface="Verdana"/>
              <a:buChar char="●"/>
            </a:pPr>
            <a:r>
              <a:rPr lang="en-US" sz="2500" dirty="0">
                <a:solidFill>
                  <a:schemeClr val="accent5">
                    <a:lumMod val="50000"/>
                  </a:schemeClr>
                </a:solidFill>
                <a:latin typeface="Verdana"/>
                <a:ea typeface="Verdana"/>
                <a:cs typeface="Verdana"/>
                <a:sym typeface="Verdana"/>
              </a:rPr>
              <a:t>Examine existing evidence-based Tier 1 practices to create a continuum of supports that is culturally responsive and is utilized to provide an instructional match to meet learner needs. (IM Feature 3C)</a:t>
            </a:r>
            <a:endParaRPr sz="2500" dirty="0">
              <a:solidFill>
                <a:schemeClr val="accent5">
                  <a:lumMod val="50000"/>
                </a:schemeClr>
              </a:solidFill>
              <a:latin typeface="Verdana"/>
              <a:ea typeface="Verdana"/>
              <a:cs typeface="Verdana"/>
              <a:sym typeface="Verdana"/>
            </a:endParaRPr>
          </a:p>
          <a:p>
            <a:pPr marL="457200" lvl="0" indent="0" algn="l" rtl="0">
              <a:spcBef>
                <a:spcPts val="0"/>
              </a:spcBef>
              <a:spcAft>
                <a:spcPts val="0"/>
              </a:spcAft>
              <a:buNone/>
            </a:pPr>
            <a:endParaRPr sz="2600" dirty="0">
              <a:latin typeface="Verdana"/>
              <a:ea typeface="Verdana"/>
              <a:cs typeface="Verdana"/>
              <a:sym typeface="Verdana"/>
            </a:endParaRPr>
          </a:p>
          <a:p>
            <a:pPr marL="0" lvl="0" indent="0" algn="l" rtl="0">
              <a:spcBef>
                <a:spcPts val="0"/>
              </a:spcBef>
              <a:spcAft>
                <a:spcPts val="0"/>
              </a:spcAft>
              <a:buNone/>
            </a:pPr>
            <a:endParaRPr sz="2400" dirty="0">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3"/>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400" dirty="0">
                <a:solidFill>
                  <a:schemeClr val="dk1"/>
                </a:solidFill>
              </a:rPr>
              <a:t>Evidence-Based Practices: Feature 3.C </a:t>
            </a:r>
            <a:endParaRPr dirty="0">
              <a:solidFill>
                <a:schemeClr val="dk1"/>
              </a:solidFill>
            </a:endParaRPr>
          </a:p>
        </p:txBody>
      </p:sp>
      <p:pic>
        <p:nvPicPr>
          <p:cNvPr id="591" name="Google Shape;591;p73" descr="Photo of the implementation matrix feature 3.C Continuum of Supports that is Culturally Responsive. " title="Implementation Matrix"/>
          <p:cNvPicPr preferRelativeResize="0"/>
          <p:nvPr/>
        </p:nvPicPr>
        <p:blipFill rotWithShape="1">
          <a:blip r:embed="rId3">
            <a:alphaModFix/>
          </a:blip>
          <a:srcRect l="12681" t="13338" r="15915" b="14365"/>
          <a:stretch/>
        </p:blipFill>
        <p:spPr>
          <a:xfrm>
            <a:off x="98150" y="1450375"/>
            <a:ext cx="8961124" cy="4876826"/>
          </a:xfrm>
          <a:prstGeom prst="rect">
            <a:avLst/>
          </a:prstGeom>
          <a:noFill/>
          <a:ln>
            <a:noFill/>
          </a:ln>
        </p:spPr>
      </p:pic>
      <p:sp>
        <p:nvSpPr>
          <p:cNvPr id="592" name="Google Shape;592;p73" descr="Highlight around the third row of the table, Feature 3.C.">
            <a:extLst>
              <a:ext uri="{C183D7F6-B498-43B3-948B-1728B52AA6E4}">
                <adec:decorative xmlns:adec="http://schemas.microsoft.com/office/drawing/2017/decorative" xmlns="" val="0"/>
              </a:ext>
            </a:extLst>
          </p:cNvPr>
          <p:cNvSpPr/>
          <p:nvPr/>
        </p:nvSpPr>
        <p:spPr>
          <a:xfrm>
            <a:off x="228600" y="3839275"/>
            <a:ext cx="8686800" cy="2487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6387"/>
              </a:buClr>
              <a:buSzPts val="1800"/>
              <a:buFont typeface="Calibri"/>
              <a:buNone/>
            </a:pPr>
            <a:endParaRPr sz="1800" b="0" i="0" u="none" strike="noStrike" cap="none">
              <a:solidFill>
                <a:srgbClr val="006387"/>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Big ideas</a:t>
            </a:r>
            <a:endParaRPr sz="3800" dirty="0">
              <a:solidFill>
                <a:srgbClr val="000000"/>
              </a:solidFill>
            </a:endParaRPr>
          </a:p>
        </p:txBody>
      </p:sp>
      <p:pic>
        <p:nvPicPr>
          <p:cNvPr id="599" name="Google Shape;599;p74" descr="Culturally Responsive Teaching &amp; The Brain book cover"/>
          <p:cNvPicPr preferRelativeResize="0"/>
          <p:nvPr/>
        </p:nvPicPr>
        <p:blipFill rotWithShape="1">
          <a:blip r:embed="rId3">
            <a:alphaModFix/>
          </a:blip>
          <a:srcRect/>
          <a:stretch/>
        </p:blipFill>
        <p:spPr>
          <a:xfrm rot="618551">
            <a:off x="6762801" y="988250"/>
            <a:ext cx="1925950" cy="2706750"/>
          </a:xfrm>
          <a:prstGeom prst="rect">
            <a:avLst/>
          </a:prstGeom>
          <a:noFill/>
          <a:ln>
            <a:noFill/>
          </a:ln>
        </p:spPr>
      </p:pic>
      <p:sp>
        <p:nvSpPr>
          <p:cNvPr id="600" name="Google Shape;600;p74"/>
          <p:cNvSpPr txBox="1">
            <a:spLocks noGrp="1"/>
          </p:cNvSpPr>
          <p:nvPr>
            <p:ph type="body" idx="1"/>
          </p:nvPr>
        </p:nvSpPr>
        <p:spPr>
          <a:xfrm>
            <a:off x="337576" y="1620151"/>
            <a:ext cx="8229600" cy="4572000"/>
          </a:xfrm>
          <a:prstGeom prst="rect">
            <a:avLst/>
          </a:prstGeom>
        </p:spPr>
        <p:txBody>
          <a:bodyPr spcFirstLastPara="1" wrap="square" lIns="91425" tIns="45700" rIns="91425" bIns="45700" anchor="t" anchorCtr="0">
            <a:noAutofit/>
          </a:bodyPr>
          <a:lstStyle/>
          <a:p>
            <a:pPr marL="457200" lvl="0" indent="-330200" algn="l" rtl="0">
              <a:spcBef>
                <a:spcPts val="360"/>
              </a:spcBef>
              <a:spcAft>
                <a:spcPts val="0"/>
              </a:spcAft>
              <a:buSzPts val="1600"/>
              <a:buChar char="•"/>
            </a:pPr>
            <a:r>
              <a:rPr lang="en-US" sz="3000"/>
              <a:t>Has the division team clearly</a:t>
            </a:r>
            <a:endParaRPr sz="3000"/>
          </a:p>
          <a:p>
            <a:pPr marL="457200" lvl="0" indent="0" algn="l" rtl="0">
              <a:spcBef>
                <a:spcPts val="360"/>
              </a:spcBef>
              <a:spcAft>
                <a:spcPts val="0"/>
              </a:spcAft>
              <a:buNone/>
            </a:pPr>
            <a:r>
              <a:rPr lang="en-US" sz="3000"/>
              <a:t>defined the programs and</a:t>
            </a:r>
            <a:endParaRPr sz="3000"/>
          </a:p>
          <a:p>
            <a:pPr marL="457200" lvl="0" indent="0" algn="l" rtl="0">
              <a:spcBef>
                <a:spcPts val="360"/>
              </a:spcBef>
              <a:spcAft>
                <a:spcPts val="0"/>
              </a:spcAft>
              <a:buNone/>
            </a:pPr>
            <a:r>
              <a:rPr lang="en-US" sz="3000"/>
              <a:t>practices in use at all tiers?</a:t>
            </a:r>
            <a:endParaRPr sz="3000"/>
          </a:p>
          <a:p>
            <a:pPr marL="457200" lvl="0" indent="-330200" algn="l" rtl="0">
              <a:spcBef>
                <a:spcPts val="360"/>
              </a:spcBef>
              <a:spcAft>
                <a:spcPts val="0"/>
              </a:spcAft>
              <a:buSzPts val="1600"/>
              <a:buChar char="•"/>
            </a:pPr>
            <a:r>
              <a:rPr lang="en-US" sz="3000"/>
              <a:t>Is there a process for</a:t>
            </a:r>
            <a:endParaRPr sz="3000"/>
          </a:p>
          <a:p>
            <a:pPr marL="0" lvl="0" indent="0" algn="l" rtl="0">
              <a:spcBef>
                <a:spcPts val="360"/>
              </a:spcBef>
              <a:spcAft>
                <a:spcPts val="0"/>
              </a:spcAft>
              <a:buNone/>
            </a:pPr>
            <a:r>
              <a:rPr lang="en-US" sz="3000"/>
              <a:t>   review for effectiveness </a:t>
            </a:r>
            <a:r>
              <a:rPr lang="en-US" sz="3000" i="1"/>
              <a:t>and</a:t>
            </a:r>
            <a:r>
              <a:rPr lang="en-US" sz="3000"/>
              <a:t> cultural </a:t>
            </a:r>
            <a:endParaRPr sz="3000"/>
          </a:p>
          <a:p>
            <a:pPr marL="0" lvl="0" indent="457200" algn="l" rtl="0">
              <a:spcBef>
                <a:spcPts val="360"/>
              </a:spcBef>
              <a:spcAft>
                <a:spcPts val="0"/>
              </a:spcAft>
              <a:buNone/>
            </a:pPr>
            <a:r>
              <a:rPr lang="en-US" sz="3000"/>
              <a:t>responsiveness?              </a:t>
            </a:r>
            <a:endParaRPr sz="3000"/>
          </a:p>
          <a:p>
            <a:pPr marL="457200" lvl="0" indent="-330200" algn="l" rtl="0">
              <a:spcBef>
                <a:spcPts val="360"/>
              </a:spcBef>
              <a:spcAft>
                <a:spcPts val="0"/>
              </a:spcAft>
              <a:buSzPts val="1600"/>
              <a:buChar char="•"/>
            </a:pPr>
            <a:r>
              <a:rPr lang="en-US" sz="3000"/>
              <a:t>Are the practices understood and used at the school/classroom level?</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6" name="Google Shape;606;p75"/>
          <p:cNvSpPr txBox="1">
            <a:spLocks noGrp="1"/>
          </p:cNvSpPr>
          <p:nvPr>
            <p:ph type="title" idx="4294967295"/>
          </p:nvPr>
        </p:nvSpPr>
        <p:spPr>
          <a:xfrm>
            <a:off x="228600" y="228600"/>
            <a:ext cx="8686800" cy="1143000"/>
          </a:xfrm>
          <a:prstGeom prst="rect">
            <a:avLst/>
          </a:prstGeom>
          <a:solidFill>
            <a:srgbClr val="A9DCF2">
              <a:alpha val="67840"/>
            </a:srgbClr>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sz="3700" dirty="0">
                <a:solidFill>
                  <a:srgbClr val="000000"/>
                </a:solidFill>
              </a:rPr>
              <a:t>Continuum of Supports for </a:t>
            </a:r>
            <a:endParaRPr sz="3700" dirty="0">
              <a:solidFill>
                <a:srgbClr val="000000"/>
              </a:solidFill>
            </a:endParaRPr>
          </a:p>
          <a:p>
            <a:pPr marL="0" lvl="0" indent="0" algn="ctr" rtl="0">
              <a:spcBef>
                <a:spcPts val="0"/>
              </a:spcBef>
              <a:spcAft>
                <a:spcPts val="0"/>
              </a:spcAft>
              <a:buNone/>
            </a:pPr>
            <a:r>
              <a:rPr lang="en-US" sz="3700" dirty="0">
                <a:solidFill>
                  <a:srgbClr val="000000"/>
                </a:solidFill>
              </a:rPr>
              <a:t>ALL Students</a:t>
            </a:r>
            <a:endParaRPr sz="3700" dirty="0">
              <a:solidFill>
                <a:srgbClr val="000000"/>
              </a:solidFill>
            </a:endParaRPr>
          </a:p>
        </p:txBody>
      </p:sp>
      <p:pic>
        <p:nvPicPr>
          <p:cNvPr id="605" name="Google Shape;605;p75" descr="Continuum of Supports Pyramid Diagram"/>
          <p:cNvPicPr preferRelativeResize="0"/>
          <p:nvPr/>
        </p:nvPicPr>
        <p:blipFill rotWithShape="1">
          <a:blip r:embed="rId3">
            <a:alphaModFix/>
          </a:blip>
          <a:srcRect/>
          <a:stretch/>
        </p:blipFill>
        <p:spPr>
          <a:xfrm>
            <a:off x="748875" y="1371600"/>
            <a:ext cx="8166525" cy="5232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6"/>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600" dirty="0">
                <a:solidFill>
                  <a:schemeClr val="dk1"/>
                </a:solidFill>
              </a:rPr>
              <a:t>What is in use now?: </a:t>
            </a:r>
            <a:endParaRPr sz="3600" dirty="0">
              <a:solidFill>
                <a:schemeClr val="dk1"/>
              </a:solidFill>
            </a:endParaRPr>
          </a:p>
          <a:p>
            <a:pPr marL="0" lvl="0" indent="0" algn="ctr" rtl="0">
              <a:spcBef>
                <a:spcPts val="0"/>
              </a:spcBef>
              <a:spcAft>
                <a:spcPts val="0"/>
              </a:spcAft>
              <a:buClr>
                <a:schemeClr val="dk1"/>
              </a:buClr>
              <a:buSzPts val="4000"/>
              <a:buFont typeface="Verdana"/>
              <a:buNone/>
            </a:pPr>
            <a:r>
              <a:rPr lang="en-US" sz="3600" dirty="0">
                <a:solidFill>
                  <a:schemeClr val="dk1"/>
                </a:solidFill>
              </a:rPr>
              <a:t>Division Initiative Map (IM)</a:t>
            </a:r>
            <a:endParaRPr sz="3000" dirty="0">
              <a:solidFill>
                <a:schemeClr val="dk1"/>
              </a:solidFill>
            </a:endParaRPr>
          </a:p>
        </p:txBody>
      </p:sp>
      <p:sp>
        <p:nvSpPr>
          <p:cNvPr id="612" name="Google Shape;612;p76"/>
          <p:cNvSpPr txBox="1"/>
          <p:nvPr/>
        </p:nvSpPr>
        <p:spPr>
          <a:xfrm>
            <a:off x="478875" y="1658925"/>
            <a:ext cx="8311800" cy="5199000"/>
          </a:xfrm>
          <a:prstGeom prst="rect">
            <a:avLst/>
          </a:prstGeom>
          <a:noFill/>
          <a:ln>
            <a:noFill/>
          </a:ln>
        </p:spPr>
        <p:txBody>
          <a:bodyPr spcFirstLastPara="1" wrap="square" lIns="91425" tIns="91425" rIns="91425" bIns="91425" anchor="t" anchorCtr="0">
            <a:noAutofit/>
          </a:bodyPr>
          <a:lstStyle/>
          <a:p>
            <a:pPr marL="457200" lvl="0" indent="-406400" algn="l" rtl="0">
              <a:lnSpc>
                <a:spcPct val="100000"/>
              </a:lnSpc>
              <a:spcBef>
                <a:spcPts val="0"/>
              </a:spcBef>
              <a:spcAft>
                <a:spcPts val="0"/>
              </a:spcAft>
              <a:buClr>
                <a:srgbClr val="000000"/>
              </a:buClr>
              <a:buSzPts val="2800"/>
              <a:buFont typeface="Verdana"/>
              <a:buChar char="●"/>
            </a:pPr>
            <a:r>
              <a:rPr lang="en-US" sz="2800">
                <a:latin typeface="Verdana"/>
                <a:ea typeface="Verdana"/>
                <a:cs typeface="Verdana"/>
                <a:sym typeface="Verdana"/>
              </a:rPr>
              <a:t>What programs and/or practices is the division supporting?</a:t>
            </a:r>
            <a:endParaRPr sz="2800">
              <a:latin typeface="Verdana"/>
              <a:ea typeface="Verdana"/>
              <a:cs typeface="Verdana"/>
              <a:sym typeface="Verdana"/>
            </a:endParaRPr>
          </a:p>
          <a:p>
            <a:pPr marL="457200" lvl="0" indent="-406400" algn="l" rtl="0">
              <a:lnSpc>
                <a:spcPct val="100000"/>
              </a:lnSpc>
              <a:spcBef>
                <a:spcPts val="0"/>
              </a:spcBef>
              <a:spcAft>
                <a:spcPts val="0"/>
              </a:spcAft>
              <a:buClr>
                <a:srgbClr val="000000"/>
              </a:buClr>
              <a:buSzPts val="2800"/>
              <a:buFont typeface="Verdana"/>
              <a:buChar char="●"/>
            </a:pPr>
            <a:r>
              <a:rPr lang="en-US" sz="2800">
                <a:latin typeface="Verdana"/>
                <a:ea typeface="Verdana"/>
                <a:cs typeface="Verdana"/>
                <a:sym typeface="Verdana"/>
              </a:rPr>
              <a:t>Does data support the continued use? If not, is the practice implemented with fidelity? Is the practice supported with adequate resources?</a:t>
            </a:r>
            <a:endParaRPr sz="2800">
              <a:latin typeface="Verdana"/>
              <a:ea typeface="Verdana"/>
              <a:cs typeface="Verdana"/>
              <a:sym typeface="Verdana"/>
            </a:endParaRPr>
          </a:p>
          <a:p>
            <a:pPr marL="457200" lvl="0" indent="-406400" algn="l" rtl="0">
              <a:lnSpc>
                <a:spcPct val="100000"/>
              </a:lnSpc>
              <a:spcBef>
                <a:spcPts val="0"/>
              </a:spcBef>
              <a:spcAft>
                <a:spcPts val="0"/>
              </a:spcAft>
              <a:buClr>
                <a:srgbClr val="000000"/>
              </a:buClr>
              <a:buSzPts val="2800"/>
              <a:buFont typeface="Verdana"/>
              <a:buChar char="●"/>
            </a:pPr>
            <a:r>
              <a:rPr lang="en-US" sz="2800">
                <a:latin typeface="Verdana"/>
                <a:ea typeface="Verdana"/>
                <a:cs typeface="Verdana"/>
                <a:sym typeface="Verdana"/>
              </a:rPr>
              <a:t>Which programs and/or practices need to be abandoned?</a:t>
            </a:r>
            <a:endParaRPr sz="2800">
              <a:latin typeface="Verdana"/>
              <a:ea typeface="Verdana"/>
              <a:cs typeface="Verdana"/>
              <a:sym typeface="Verdana"/>
            </a:endParaRPr>
          </a:p>
          <a:p>
            <a:pPr marL="457200" lvl="0" indent="-406400" algn="l" rtl="0">
              <a:lnSpc>
                <a:spcPct val="100000"/>
              </a:lnSpc>
              <a:spcBef>
                <a:spcPts val="0"/>
              </a:spcBef>
              <a:spcAft>
                <a:spcPts val="0"/>
              </a:spcAft>
              <a:buClr>
                <a:srgbClr val="000000"/>
              </a:buClr>
              <a:buSzPts val="2800"/>
              <a:buFont typeface="Verdana"/>
              <a:buChar char="●"/>
            </a:pPr>
            <a:r>
              <a:rPr lang="en-US" sz="2800">
                <a:latin typeface="Verdana"/>
                <a:ea typeface="Verdana"/>
                <a:cs typeface="Verdana"/>
                <a:sym typeface="Verdana"/>
              </a:rPr>
              <a:t>Lastly, what gaps remain and need to be filled?</a:t>
            </a:r>
            <a:endParaRPr sz="2800">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7"/>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600" dirty="0">
                <a:solidFill>
                  <a:schemeClr val="dk1"/>
                </a:solidFill>
              </a:rPr>
              <a:t>Initiative Map </a:t>
            </a:r>
            <a:endParaRPr sz="3600" dirty="0">
              <a:solidFill>
                <a:schemeClr val="dk1"/>
              </a:solidFill>
            </a:endParaRPr>
          </a:p>
          <a:p>
            <a:pPr marL="0" lvl="0" indent="0" algn="ctr" rtl="0">
              <a:spcBef>
                <a:spcPts val="0"/>
              </a:spcBef>
              <a:spcAft>
                <a:spcPts val="0"/>
              </a:spcAft>
              <a:buClr>
                <a:srgbClr val="105775"/>
              </a:buClr>
              <a:buSzPts val="4000"/>
              <a:buFont typeface="Verdana"/>
              <a:buNone/>
            </a:pPr>
            <a:r>
              <a:rPr lang="en-US" sz="3600" dirty="0">
                <a:solidFill>
                  <a:schemeClr val="dk1"/>
                </a:solidFill>
              </a:rPr>
              <a:t>Practices</a:t>
            </a:r>
            <a:endParaRPr sz="3600" dirty="0">
              <a:solidFill>
                <a:schemeClr val="dk1"/>
              </a:solidFill>
            </a:endParaRPr>
          </a:p>
        </p:txBody>
      </p:sp>
      <p:pic>
        <p:nvPicPr>
          <p:cNvPr id="618" name="Google Shape;618;p77" descr="Photo of an initiative map with Tier 1 academics example. " title="Initiative map: academic example"/>
          <p:cNvPicPr preferRelativeResize="0"/>
          <p:nvPr/>
        </p:nvPicPr>
        <p:blipFill rotWithShape="1">
          <a:blip r:embed="rId3">
            <a:alphaModFix/>
          </a:blip>
          <a:srcRect l="4613" t="19639" r="4386" b="11304"/>
          <a:stretch/>
        </p:blipFill>
        <p:spPr>
          <a:xfrm>
            <a:off x="550525" y="1546050"/>
            <a:ext cx="8075226" cy="4610874"/>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System</a:t>
            </a:r>
            <a:endParaRPr sz="3800" dirty="0">
              <a:solidFill>
                <a:schemeClr val="dk1"/>
              </a:solidFill>
            </a:endParaRPr>
          </a:p>
        </p:txBody>
      </p:sp>
      <p:pic>
        <p:nvPicPr>
          <p:cNvPr id="625" name="Google Shape;625;p78" descr="System Components table"/>
          <p:cNvPicPr preferRelativeResize="0"/>
          <p:nvPr/>
        </p:nvPicPr>
        <p:blipFill rotWithShape="1">
          <a:blip r:embed="rId3">
            <a:alphaModFix/>
          </a:blip>
          <a:srcRect l="21421" t="38250" r="14709" b="13851"/>
          <a:stretch/>
        </p:blipFill>
        <p:spPr>
          <a:xfrm>
            <a:off x="497362" y="1640400"/>
            <a:ext cx="8149274" cy="396310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Data</a:t>
            </a:r>
            <a:endParaRPr sz="3800" dirty="0">
              <a:solidFill>
                <a:schemeClr val="dk1"/>
              </a:solidFill>
            </a:endParaRPr>
          </a:p>
        </p:txBody>
      </p:sp>
      <p:pic>
        <p:nvPicPr>
          <p:cNvPr id="632" name="Google Shape;632;p79" descr="Data Components table"/>
          <p:cNvPicPr preferRelativeResize="0"/>
          <p:nvPr/>
        </p:nvPicPr>
        <p:blipFill rotWithShape="1">
          <a:blip r:embed="rId3">
            <a:alphaModFix/>
          </a:blip>
          <a:srcRect l="24665" t="38275" r="20645" b="22466"/>
          <a:stretch/>
        </p:blipFill>
        <p:spPr>
          <a:xfrm>
            <a:off x="457200" y="1649675"/>
            <a:ext cx="8229601" cy="393726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0"/>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600" dirty="0">
                <a:solidFill>
                  <a:schemeClr val="dk1"/>
                </a:solidFill>
              </a:rPr>
              <a:t>Selection of </a:t>
            </a:r>
            <a:endParaRPr sz="3600" dirty="0">
              <a:solidFill>
                <a:schemeClr val="dk1"/>
              </a:solidFill>
            </a:endParaRPr>
          </a:p>
          <a:p>
            <a:pPr marL="0" lvl="0" indent="0" algn="ctr" rtl="0">
              <a:spcBef>
                <a:spcPts val="0"/>
              </a:spcBef>
              <a:spcAft>
                <a:spcPts val="0"/>
              </a:spcAft>
              <a:buClr>
                <a:srgbClr val="105775"/>
              </a:buClr>
              <a:buSzPts val="4000"/>
              <a:buFont typeface="Verdana"/>
              <a:buNone/>
            </a:pPr>
            <a:r>
              <a:rPr lang="en-US" sz="3600" dirty="0">
                <a:solidFill>
                  <a:schemeClr val="dk1"/>
                </a:solidFill>
              </a:rPr>
              <a:t>Evidence-based Practices: Side 2</a:t>
            </a:r>
            <a:endParaRPr sz="3600" dirty="0">
              <a:solidFill>
                <a:schemeClr val="dk1"/>
              </a:solidFill>
            </a:endParaRPr>
          </a:p>
        </p:txBody>
      </p:sp>
      <p:pic>
        <p:nvPicPr>
          <p:cNvPr id="638" name="Google Shape;638;p80" descr="Selection of Evidence-based Practices sheet"/>
          <p:cNvPicPr preferRelativeResize="0"/>
          <p:nvPr/>
        </p:nvPicPr>
        <p:blipFill rotWithShape="1">
          <a:blip r:embed="rId3">
            <a:alphaModFix/>
          </a:blip>
          <a:srcRect l="6251" t="17615" r="10401" b="9773"/>
          <a:stretch/>
        </p:blipFill>
        <p:spPr>
          <a:xfrm>
            <a:off x="292100" y="1559100"/>
            <a:ext cx="8559800" cy="39741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Google Shape;305;p39"/>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dirty="0">
                <a:solidFill>
                  <a:srgbClr val="000000"/>
                </a:solidFill>
              </a:rPr>
              <a:t>October 2021</a:t>
            </a:r>
            <a:endParaRPr sz="3600" dirty="0">
              <a:solidFill>
                <a:srgbClr val="000000"/>
              </a:solidFill>
            </a:endParaRPr>
          </a:p>
          <a:p>
            <a:pPr marL="0" lvl="0" indent="0" algn="ctr" rtl="0">
              <a:lnSpc>
                <a:spcPct val="100000"/>
              </a:lnSpc>
              <a:spcBef>
                <a:spcPts val="0"/>
              </a:spcBef>
              <a:spcAft>
                <a:spcPts val="0"/>
              </a:spcAft>
              <a:buSzPts val="4000"/>
              <a:buNone/>
            </a:pPr>
            <a:r>
              <a:rPr lang="en-US" sz="3600" dirty="0">
                <a:solidFill>
                  <a:srgbClr val="000000"/>
                </a:solidFill>
              </a:rPr>
              <a:t>Learning Intentions</a:t>
            </a:r>
            <a:endParaRPr sz="3600" dirty="0">
              <a:solidFill>
                <a:srgbClr val="000000"/>
              </a:solidFill>
            </a:endParaRPr>
          </a:p>
        </p:txBody>
      </p:sp>
      <p:sp>
        <p:nvSpPr>
          <p:cNvPr id="304" name="Google Shape;304;p39"/>
          <p:cNvSpPr txBox="1">
            <a:spLocks noGrp="1"/>
          </p:cNvSpPr>
          <p:nvPr>
            <p:ph type="body" idx="1"/>
          </p:nvPr>
        </p:nvSpPr>
        <p:spPr>
          <a:xfrm>
            <a:off x="91775" y="1371600"/>
            <a:ext cx="8921100" cy="52716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800"/>
              </a:spcBef>
              <a:spcAft>
                <a:spcPts val="0"/>
              </a:spcAft>
              <a:buSzPts val="2800"/>
              <a:buFont typeface="Verdana"/>
              <a:buChar char="●"/>
            </a:pPr>
            <a:r>
              <a:rPr lang="en-US" sz="2800" dirty="0"/>
              <a:t>Review the responsibilities of the Division Leadership Team to align all supports within a VTSS structure. </a:t>
            </a:r>
            <a:endParaRPr sz="2800" dirty="0"/>
          </a:p>
          <a:p>
            <a:pPr marL="457200" lvl="0" indent="-406400" algn="l" rtl="0">
              <a:lnSpc>
                <a:spcPct val="100000"/>
              </a:lnSpc>
              <a:spcBef>
                <a:spcPts val="0"/>
              </a:spcBef>
              <a:spcAft>
                <a:spcPts val="0"/>
              </a:spcAft>
              <a:buSzPts val="2800"/>
              <a:buFont typeface="Verdana"/>
              <a:buChar char="●"/>
            </a:pPr>
            <a:r>
              <a:rPr lang="en-US" sz="2800" dirty="0"/>
              <a:t>Understand the process of developing an assessment inventory. </a:t>
            </a:r>
            <a:endParaRPr sz="2800" dirty="0"/>
          </a:p>
          <a:p>
            <a:pPr marL="457200" lvl="0" indent="-406400" algn="l" rtl="0">
              <a:lnSpc>
                <a:spcPct val="100000"/>
              </a:lnSpc>
              <a:spcBef>
                <a:spcPts val="0"/>
              </a:spcBef>
              <a:spcAft>
                <a:spcPts val="0"/>
              </a:spcAft>
              <a:buSzPts val="2800"/>
              <a:buFont typeface="Verdana"/>
              <a:buChar char="●"/>
            </a:pPr>
            <a:r>
              <a:rPr lang="en-US" sz="2800" dirty="0"/>
              <a:t>Understand the use of a Universal Screening process within a tiered system, including purpose, selection, and importance for evaluating overall academic health; the use of an Early Warning System will also be explored.</a:t>
            </a:r>
            <a:endParaRPr sz="33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1"/>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600" dirty="0">
                <a:solidFill>
                  <a:schemeClr val="dk1"/>
                </a:solidFill>
              </a:rPr>
              <a:t>Selection of </a:t>
            </a:r>
            <a:endParaRPr sz="3600" dirty="0">
              <a:solidFill>
                <a:schemeClr val="dk1"/>
              </a:solidFill>
            </a:endParaRPr>
          </a:p>
          <a:p>
            <a:pPr marL="0" lvl="0" indent="0" algn="ctr" rtl="0">
              <a:spcBef>
                <a:spcPts val="0"/>
              </a:spcBef>
              <a:spcAft>
                <a:spcPts val="0"/>
              </a:spcAft>
              <a:buClr>
                <a:srgbClr val="105775"/>
              </a:buClr>
              <a:buSzPts val="4000"/>
              <a:buFont typeface="Verdana"/>
              <a:buNone/>
            </a:pPr>
            <a:r>
              <a:rPr lang="en-US" sz="3600" dirty="0">
                <a:solidFill>
                  <a:schemeClr val="dk1"/>
                </a:solidFill>
              </a:rPr>
              <a:t>Evidence-based Practices: Side 1</a:t>
            </a:r>
            <a:endParaRPr sz="3600" dirty="0">
              <a:solidFill>
                <a:schemeClr val="dk1"/>
              </a:solidFill>
            </a:endParaRPr>
          </a:p>
        </p:txBody>
      </p:sp>
      <p:pic>
        <p:nvPicPr>
          <p:cNvPr id="644" name="Google Shape;644;p81" descr="A photo of the Selection of Evidence-Based Practices tool." title="Selection of Evidence-Based Practices tool"/>
          <p:cNvPicPr preferRelativeResize="0"/>
          <p:nvPr/>
        </p:nvPicPr>
        <p:blipFill rotWithShape="1">
          <a:blip r:embed="rId3">
            <a:alphaModFix/>
          </a:blip>
          <a:srcRect l="3286" t="16492" r="7887"/>
          <a:stretch/>
        </p:blipFill>
        <p:spPr>
          <a:xfrm>
            <a:off x="332713" y="1718825"/>
            <a:ext cx="8630976" cy="4361724"/>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1" name="Google Shape;651;p8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Questions to Consider: </a:t>
            </a:r>
            <a:r>
              <a:rPr lang="en-US" sz="3800" dirty="0">
                <a:solidFill>
                  <a:srgbClr val="B86D00"/>
                </a:solidFill>
              </a:rPr>
              <a:t>Data</a:t>
            </a:r>
            <a:endParaRPr sz="3800" dirty="0">
              <a:solidFill>
                <a:srgbClr val="B86D00"/>
              </a:solidFill>
            </a:endParaRPr>
          </a:p>
        </p:txBody>
      </p:sp>
      <p:sp>
        <p:nvSpPr>
          <p:cNvPr id="656" name="Google Shape;656;p82"/>
          <p:cNvSpPr txBox="1"/>
          <p:nvPr/>
        </p:nvSpPr>
        <p:spPr>
          <a:xfrm>
            <a:off x="266700" y="1534250"/>
            <a:ext cx="3979200" cy="5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1155CC"/>
                </a:solidFill>
                <a:latin typeface="Verdana"/>
                <a:ea typeface="Verdana"/>
                <a:cs typeface="Verdana"/>
                <a:sym typeface="Verdana"/>
              </a:rPr>
              <a:t>Selection Tool</a:t>
            </a:r>
            <a:endParaRPr sz="2800" b="1">
              <a:solidFill>
                <a:srgbClr val="1155CC"/>
              </a:solidFill>
              <a:latin typeface="Verdana"/>
              <a:ea typeface="Verdana"/>
              <a:cs typeface="Verdana"/>
              <a:sym typeface="Verdana"/>
            </a:endParaRPr>
          </a:p>
        </p:txBody>
      </p:sp>
      <p:sp>
        <p:nvSpPr>
          <p:cNvPr id="650" name="Google Shape;650;p82"/>
          <p:cNvSpPr txBox="1">
            <a:spLocks noGrp="1"/>
          </p:cNvSpPr>
          <p:nvPr>
            <p:ph type="body" idx="1"/>
          </p:nvPr>
        </p:nvSpPr>
        <p:spPr>
          <a:xfrm>
            <a:off x="266700" y="2256400"/>
            <a:ext cx="3979200" cy="168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800"/>
              <a:t>Do we have the data that supports the need? </a:t>
            </a:r>
            <a:endParaRPr sz="2800" i="1"/>
          </a:p>
        </p:txBody>
      </p:sp>
      <p:sp>
        <p:nvSpPr>
          <p:cNvPr id="653" name="Google Shape;653;p82"/>
          <p:cNvSpPr txBox="1">
            <a:spLocks noGrp="1"/>
          </p:cNvSpPr>
          <p:nvPr>
            <p:ph type="body" idx="1"/>
          </p:nvPr>
        </p:nvSpPr>
        <p:spPr>
          <a:xfrm>
            <a:off x="332275" y="4157000"/>
            <a:ext cx="4055400" cy="2277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800"/>
              <a:t>Is there a system in place to evaluate the data to determine outcomes? </a:t>
            </a:r>
            <a:endParaRPr sz="2800" i="1"/>
          </a:p>
        </p:txBody>
      </p:sp>
      <p:sp>
        <p:nvSpPr>
          <p:cNvPr id="657" name="Google Shape;657;p82"/>
          <p:cNvSpPr txBox="1"/>
          <p:nvPr/>
        </p:nvSpPr>
        <p:spPr>
          <a:xfrm>
            <a:off x="4572000" y="1534250"/>
            <a:ext cx="3979200" cy="5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1155CC"/>
                </a:solidFill>
                <a:latin typeface="Verdana"/>
                <a:ea typeface="Verdana"/>
                <a:cs typeface="Verdana"/>
                <a:sym typeface="Verdana"/>
              </a:rPr>
              <a:t>Equity Audit Tool</a:t>
            </a:r>
            <a:endParaRPr sz="2800" b="1">
              <a:solidFill>
                <a:srgbClr val="1155CC"/>
              </a:solidFill>
              <a:latin typeface="Verdana"/>
              <a:ea typeface="Verdana"/>
              <a:cs typeface="Verdana"/>
              <a:sym typeface="Verdana"/>
            </a:endParaRPr>
          </a:p>
        </p:txBody>
      </p:sp>
      <p:sp>
        <p:nvSpPr>
          <p:cNvPr id="652" name="Google Shape;652;p82"/>
          <p:cNvSpPr txBox="1">
            <a:spLocks noGrp="1"/>
          </p:cNvSpPr>
          <p:nvPr>
            <p:ph type="body" idx="1"/>
          </p:nvPr>
        </p:nvSpPr>
        <p:spPr>
          <a:xfrm>
            <a:off x="4572000" y="2256400"/>
            <a:ext cx="4572000" cy="2047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800" i="1"/>
              <a:t>Are data regularly analyzed and disaggregated data by student groups? (p.3)</a:t>
            </a:r>
            <a:endParaRPr sz="2800" i="1"/>
          </a:p>
        </p:txBody>
      </p:sp>
      <p:sp>
        <p:nvSpPr>
          <p:cNvPr id="654" name="Google Shape;654;p82"/>
          <p:cNvSpPr txBox="1">
            <a:spLocks noGrp="1"/>
          </p:cNvSpPr>
          <p:nvPr>
            <p:ph type="body" idx="1"/>
          </p:nvPr>
        </p:nvSpPr>
        <p:spPr>
          <a:xfrm>
            <a:off x="4572000" y="4157000"/>
            <a:ext cx="4453500" cy="1837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800" i="1"/>
              <a:t>Have we established a process to identify and communicate equity gaps? (p.3)</a:t>
            </a:r>
            <a:endParaRPr sz="2800" i="1"/>
          </a:p>
        </p:txBody>
      </p:sp>
      <p:sp>
        <p:nvSpPr>
          <p:cNvPr id="655" name="Google Shape;655;p82"/>
          <p:cNvSpPr txBox="1"/>
          <p:nvPr/>
        </p:nvSpPr>
        <p:spPr>
          <a:xfrm>
            <a:off x="228600" y="6155250"/>
            <a:ext cx="68241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Verdana"/>
                <a:ea typeface="Verdana"/>
                <a:cs typeface="Verdana"/>
                <a:sym typeface="Verdana"/>
              </a:rPr>
              <a:t>Navigating Equity (VDOE) p.31</a:t>
            </a:r>
            <a:endParaRPr sz="2100">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4" name="Google Shape;664;p83"/>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Questions to Consider: </a:t>
            </a:r>
            <a:r>
              <a:rPr lang="en-US" sz="3800" dirty="0">
                <a:solidFill>
                  <a:srgbClr val="0000FF"/>
                </a:solidFill>
              </a:rPr>
              <a:t>Practices</a:t>
            </a:r>
            <a:endParaRPr sz="3800" dirty="0">
              <a:solidFill>
                <a:srgbClr val="0000FF"/>
              </a:solidFill>
            </a:endParaRPr>
          </a:p>
        </p:txBody>
      </p:sp>
      <p:sp>
        <p:nvSpPr>
          <p:cNvPr id="666" name="Google Shape;666;p83"/>
          <p:cNvSpPr txBox="1"/>
          <p:nvPr/>
        </p:nvSpPr>
        <p:spPr>
          <a:xfrm>
            <a:off x="266700" y="1534250"/>
            <a:ext cx="3979200" cy="5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1155CC"/>
                </a:solidFill>
                <a:latin typeface="Verdana"/>
                <a:ea typeface="Verdana"/>
                <a:cs typeface="Verdana"/>
                <a:sym typeface="Verdana"/>
              </a:rPr>
              <a:t>Selection Tool</a:t>
            </a:r>
            <a:endParaRPr sz="2800" b="1">
              <a:solidFill>
                <a:srgbClr val="1155CC"/>
              </a:solidFill>
              <a:latin typeface="Verdana"/>
              <a:ea typeface="Verdana"/>
              <a:cs typeface="Verdana"/>
              <a:sym typeface="Verdana"/>
            </a:endParaRPr>
          </a:p>
        </p:txBody>
      </p:sp>
      <p:sp>
        <p:nvSpPr>
          <p:cNvPr id="663" name="Google Shape;663;p83"/>
          <p:cNvSpPr txBox="1">
            <a:spLocks noGrp="1"/>
          </p:cNvSpPr>
          <p:nvPr>
            <p:ph type="body" idx="1"/>
          </p:nvPr>
        </p:nvSpPr>
        <p:spPr>
          <a:xfrm>
            <a:off x="472026" y="2044550"/>
            <a:ext cx="40302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000"/>
              <a:t>Is there research to support its use with a particular population? Is the effect size sufficient?</a:t>
            </a:r>
            <a:endParaRPr sz="3000"/>
          </a:p>
        </p:txBody>
      </p:sp>
      <p:sp>
        <p:nvSpPr>
          <p:cNvPr id="667" name="Google Shape;667;p83"/>
          <p:cNvSpPr txBox="1"/>
          <p:nvPr/>
        </p:nvSpPr>
        <p:spPr>
          <a:xfrm>
            <a:off x="4572000" y="1534250"/>
            <a:ext cx="3979200" cy="5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1155CC"/>
                </a:solidFill>
                <a:latin typeface="Verdana"/>
                <a:ea typeface="Verdana"/>
                <a:cs typeface="Verdana"/>
                <a:sym typeface="Verdana"/>
              </a:rPr>
              <a:t>Equity Audit Tool</a:t>
            </a:r>
            <a:endParaRPr sz="2800" b="1">
              <a:solidFill>
                <a:srgbClr val="1155CC"/>
              </a:solidFill>
              <a:latin typeface="Verdana"/>
              <a:ea typeface="Verdana"/>
              <a:cs typeface="Verdana"/>
              <a:sym typeface="Verdana"/>
            </a:endParaRPr>
          </a:p>
        </p:txBody>
      </p:sp>
      <p:sp>
        <p:nvSpPr>
          <p:cNvPr id="665" name="Google Shape;665;p83"/>
          <p:cNvSpPr txBox="1">
            <a:spLocks noGrp="1"/>
          </p:cNvSpPr>
          <p:nvPr>
            <p:ph type="body" idx="1"/>
          </p:nvPr>
        </p:nvSpPr>
        <p:spPr>
          <a:xfrm>
            <a:off x="4885201" y="2123075"/>
            <a:ext cx="40302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000" i="1"/>
              <a:t>How do we know the practices we are selecting are effective for the identified group(s) of students? </a:t>
            </a:r>
            <a:endParaRPr sz="30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4" name="Google Shape;674;p8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solidFill>
                  <a:srgbClr val="000000"/>
                </a:solidFill>
              </a:rPr>
              <a:t>Charlottesville City Schools</a:t>
            </a:r>
            <a:endParaRPr sz="3600" dirty="0">
              <a:solidFill>
                <a:srgbClr val="000000"/>
              </a:solidFill>
            </a:endParaRPr>
          </a:p>
          <a:p>
            <a:pPr marL="0" lvl="0" indent="0" algn="ctr" rtl="0">
              <a:spcBef>
                <a:spcPts val="0"/>
              </a:spcBef>
              <a:spcAft>
                <a:spcPts val="0"/>
              </a:spcAft>
              <a:buClr>
                <a:schemeClr val="dk1"/>
              </a:buClr>
              <a:buSzPts val="1100"/>
              <a:buFont typeface="Arial"/>
              <a:buNone/>
            </a:pPr>
            <a:r>
              <a:rPr lang="en-US" sz="3600" dirty="0">
                <a:solidFill>
                  <a:schemeClr val="dk1"/>
                </a:solidFill>
              </a:rPr>
              <a:t>A Continuum of Supports</a:t>
            </a:r>
            <a:endParaRPr sz="3600" dirty="0">
              <a:solidFill>
                <a:srgbClr val="000000"/>
              </a:solidFill>
            </a:endParaRPr>
          </a:p>
        </p:txBody>
      </p:sp>
      <p:pic>
        <p:nvPicPr>
          <p:cNvPr id="673" name="Google Shape;673;p84" descr="CTSS Math Intervention Resource Map"/>
          <p:cNvPicPr preferRelativeResize="0"/>
          <p:nvPr/>
        </p:nvPicPr>
        <p:blipFill rotWithShape="1">
          <a:blip r:embed="rId3">
            <a:alphaModFix/>
          </a:blip>
          <a:srcRect l="14699" t="14032" r="14080" b="3859"/>
          <a:stretch/>
        </p:blipFill>
        <p:spPr>
          <a:xfrm>
            <a:off x="687038" y="1460500"/>
            <a:ext cx="7769924" cy="48264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8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A Continuum of Supports</a:t>
            </a:r>
            <a:endParaRPr sz="3800" dirty="0">
              <a:solidFill>
                <a:srgbClr val="000000"/>
              </a:solidFill>
            </a:endParaRPr>
          </a:p>
        </p:txBody>
      </p:sp>
      <p:pic>
        <p:nvPicPr>
          <p:cNvPr id="681" name="Google Shape;681;p85" descr="Table showing Virtual Learning Resources and VTSS Intervention Resource Links"/>
          <p:cNvPicPr preferRelativeResize="0"/>
          <p:nvPr/>
        </p:nvPicPr>
        <p:blipFill rotWithShape="1">
          <a:blip r:embed="rId3">
            <a:alphaModFix/>
          </a:blip>
          <a:srcRect l="16185" t="17042" r="14854" b="13820"/>
          <a:stretch/>
        </p:blipFill>
        <p:spPr>
          <a:xfrm>
            <a:off x="572750" y="1593325"/>
            <a:ext cx="8117001" cy="4384499"/>
          </a:xfrm>
          <a:prstGeom prst="rect">
            <a:avLst/>
          </a:prstGeom>
          <a:noFill/>
          <a:ln w="9525" cap="flat" cmpd="sng">
            <a:solidFill>
              <a:srgbClr val="000000"/>
            </a:solidFill>
            <a:prstDash val="solid"/>
            <a:round/>
            <a:headEnd type="none" w="sm" len="sm"/>
            <a:tailEnd type="none" w="sm" len="sm"/>
          </a:ln>
        </p:spPr>
      </p:pic>
      <p:sp>
        <p:nvSpPr>
          <p:cNvPr id="682" name="Google Shape;682;p85" descr="Red arrow pointing at AMC/DNC Implementation Guide"/>
          <p:cNvSpPr/>
          <p:nvPr/>
        </p:nvSpPr>
        <p:spPr>
          <a:xfrm rot="1819201">
            <a:off x="494602" y="3705183"/>
            <a:ext cx="1245570" cy="558520"/>
          </a:xfrm>
          <a:prstGeom prst="right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6"/>
          <p:cNvSpPr txBox="1">
            <a:spLocks noGrp="1"/>
          </p:cNvSpPr>
          <p:nvPr>
            <p:ph type="title"/>
          </p:nvPr>
        </p:nvSpPr>
        <p:spPr>
          <a:xfrm>
            <a:off x="114300" y="245500"/>
            <a:ext cx="89154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600" dirty="0">
                <a:solidFill>
                  <a:srgbClr val="000000"/>
                </a:solidFill>
              </a:rPr>
              <a:t>VTSS School Resource Map: English</a:t>
            </a:r>
            <a:endParaRPr sz="3600" dirty="0">
              <a:solidFill>
                <a:srgbClr val="000000"/>
              </a:solidFill>
            </a:endParaRPr>
          </a:p>
        </p:txBody>
      </p:sp>
      <p:pic>
        <p:nvPicPr>
          <p:cNvPr id="688" name="Google Shape;688;p86" descr="School Resource Map"/>
          <p:cNvPicPr preferRelativeResize="0"/>
          <p:nvPr/>
        </p:nvPicPr>
        <p:blipFill rotWithShape="1">
          <a:blip r:embed="rId3">
            <a:alphaModFix/>
          </a:blip>
          <a:srcRect l="3057" t="34700" r="4835" b="6135"/>
          <a:stretch/>
        </p:blipFill>
        <p:spPr>
          <a:xfrm>
            <a:off x="279075" y="1959425"/>
            <a:ext cx="8585850" cy="293915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7"/>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05775"/>
              </a:buClr>
              <a:buSzPct val="100000"/>
              <a:buFont typeface="Verdana"/>
              <a:buNone/>
            </a:pPr>
            <a:r>
              <a:rPr lang="en-US" dirty="0">
                <a:solidFill>
                  <a:schemeClr val="dk1"/>
                </a:solidFill>
              </a:rPr>
              <a:t>Matching the intervention </a:t>
            </a:r>
            <a:endParaRPr dirty="0">
              <a:solidFill>
                <a:schemeClr val="dk1"/>
              </a:solidFill>
            </a:endParaRPr>
          </a:p>
          <a:p>
            <a:pPr marL="0" lvl="0" indent="0" algn="ctr" rtl="0">
              <a:spcBef>
                <a:spcPts val="0"/>
              </a:spcBef>
              <a:spcAft>
                <a:spcPts val="0"/>
              </a:spcAft>
              <a:buClr>
                <a:srgbClr val="105775"/>
              </a:buClr>
              <a:buSzPct val="100000"/>
              <a:buFont typeface="Verdana"/>
              <a:buNone/>
            </a:pPr>
            <a:r>
              <a:rPr lang="en-US" dirty="0">
                <a:solidFill>
                  <a:schemeClr val="dk1"/>
                </a:solidFill>
              </a:rPr>
              <a:t>to the need</a:t>
            </a:r>
            <a:endParaRPr dirty="0">
              <a:solidFill>
                <a:schemeClr val="dk1"/>
              </a:solidFill>
            </a:endParaRPr>
          </a:p>
        </p:txBody>
      </p:sp>
      <p:pic>
        <p:nvPicPr>
          <p:cNvPr id="694" name="Google Shape;694;p87" descr="Table showing different tiers of interventions for different types of student needs."/>
          <p:cNvPicPr preferRelativeResize="0"/>
          <p:nvPr/>
        </p:nvPicPr>
        <p:blipFill rotWithShape="1">
          <a:blip r:embed="rId3">
            <a:alphaModFix/>
          </a:blip>
          <a:srcRect l="15370" t="19992" r="13797" b="4988"/>
          <a:stretch/>
        </p:blipFill>
        <p:spPr>
          <a:xfrm>
            <a:off x="914750" y="1371600"/>
            <a:ext cx="7124700" cy="50291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2" name="Title 1">
            <a:extLst>
              <a:ext uri="{FF2B5EF4-FFF2-40B4-BE49-F238E27FC236}">
                <a16:creationId xmlns:a16="http://schemas.microsoft.com/office/drawing/2014/main" id="{DEFAE12A-9E7C-954E-BB32-BCA6D3558C0D}"/>
              </a:ext>
            </a:extLst>
          </p:cNvPr>
          <p:cNvSpPr>
            <a:spLocks noGrp="1"/>
          </p:cNvSpPr>
          <p:nvPr>
            <p:ph type="title" idx="4294967295"/>
          </p:nvPr>
        </p:nvSpPr>
        <p:spPr>
          <a:xfrm>
            <a:off x="467099" y="-108045"/>
            <a:ext cx="8229600" cy="1143000"/>
          </a:xfrm>
        </p:spPr>
        <p:txBody>
          <a:bodyPr/>
          <a:lstStyle/>
          <a:p>
            <a:r>
              <a:rPr lang="en-US" dirty="0">
                <a:solidFill>
                  <a:schemeClr val="bg1"/>
                </a:solidFill>
              </a:rPr>
              <a:t>Curriculum Reframing</a:t>
            </a:r>
          </a:p>
        </p:txBody>
      </p:sp>
      <p:pic>
        <p:nvPicPr>
          <p:cNvPr id="700" name="Google Shape;700;p88" descr="Curriculum Reframing graphic"/>
          <p:cNvPicPr preferRelativeResize="0"/>
          <p:nvPr/>
        </p:nvPicPr>
        <p:blipFill rotWithShape="1">
          <a:blip r:embed="rId3">
            <a:alphaModFix/>
          </a:blip>
          <a:srcRect l="6366" t="20186" r="8294" b="4432"/>
          <a:stretch/>
        </p:blipFill>
        <p:spPr>
          <a:xfrm>
            <a:off x="274525" y="793350"/>
            <a:ext cx="8614748" cy="4976800"/>
          </a:xfrm>
          <a:prstGeom prst="rect">
            <a:avLst/>
          </a:prstGeom>
          <a:noFill/>
          <a:ln w="9525" cap="flat" cmpd="sng">
            <a:solidFill>
              <a:schemeClr val="dk1"/>
            </a:solidFill>
            <a:prstDash val="solid"/>
            <a:round/>
            <a:headEnd type="none" w="sm" len="sm"/>
            <a:tailEnd type="none" w="sm" len="sm"/>
          </a:ln>
        </p:spPr>
      </p:pic>
      <p:sp>
        <p:nvSpPr>
          <p:cNvPr id="701" name="Google Shape;701;p88"/>
          <p:cNvSpPr txBox="1"/>
          <p:nvPr/>
        </p:nvSpPr>
        <p:spPr>
          <a:xfrm>
            <a:off x="274525" y="6269250"/>
            <a:ext cx="7353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Verdana"/>
                <a:ea typeface="Verdana"/>
                <a:cs typeface="Verdana"/>
                <a:sym typeface="Verdana"/>
              </a:rPr>
              <a:t>Navigating Equity (VDOE) p. 25</a:t>
            </a:r>
            <a:endParaRPr sz="1600">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8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dk1"/>
                </a:solidFill>
              </a:rPr>
              <a:t>A useful checklist</a:t>
            </a:r>
            <a:endParaRPr dirty="0">
              <a:solidFill>
                <a:schemeClr val="dk1"/>
              </a:solidFill>
            </a:endParaRPr>
          </a:p>
        </p:txBody>
      </p:sp>
      <p:pic>
        <p:nvPicPr>
          <p:cNvPr id="708" name="Google Shape;708;p89" descr="Culturally Responsive checklist"/>
          <p:cNvPicPr preferRelativeResize="0"/>
          <p:nvPr/>
        </p:nvPicPr>
        <p:blipFill rotWithShape="1">
          <a:blip r:embed="rId3">
            <a:alphaModFix/>
          </a:blip>
          <a:srcRect l="10225" t="24805" r="10935" b="4984"/>
          <a:stretch/>
        </p:blipFill>
        <p:spPr>
          <a:xfrm>
            <a:off x="785375" y="1535700"/>
            <a:ext cx="7573248" cy="4495225"/>
          </a:xfrm>
          <a:prstGeom prst="rect">
            <a:avLst/>
          </a:prstGeom>
          <a:noFill/>
          <a:ln w="9525" cap="flat" cmpd="sng">
            <a:solidFill>
              <a:schemeClr val="dk1"/>
            </a:solidFill>
            <a:prstDash val="solid"/>
            <a:round/>
            <a:headEnd type="none" w="sm" len="sm"/>
            <a:tailEnd type="none" w="sm" len="sm"/>
          </a:ln>
        </p:spPr>
      </p:pic>
      <p:sp>
        <p:nvSpPr>
          <p:cNvPr id="709" name="Google Shape;709;p89"/>
          <p:cNvSpPr txBox="1"/>
          <p:nvPr/>
        </p:nvSpPr>
        <p:spPr>
          <a:xfrm>
            <a:off x="461850" y="6335125"/>
            <a:ext cx="7353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Verdana"/>
                <a:ea typeface="Verdana"/>
                <a:cs typeface="Verdana"/>
                <a:sym typeface="Verdana"/>
              </a:rPr>
              <a:t>Navigating Equity (VDOE) p. 39</a:t>
            </a:r>
            <a:endParaRPr sz="1600">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0"/>
          <p:cNvSpPr txBox="1">
            <a:spLocks noGrp="1"/>
          </p:cNvSpPr>
          <p:nvPr>
            <p:ph type="title" idx="4294967295"/>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3800" dirty="0">
                <a:solidFill>
                  <a:schemeClr val="dk1"/>
                </a:solidFill>
              </a:rPr>
              <a:t>Resources to consider</a:t>
            </a:r>
            <a:endParaRPr sz="3800" dirty="0">
              <a:solidFill>
                <a:schemeClr val="dk1"/>
              </a:solidFill>
            </a:endParaRPr>
          </a:p>
        </p:txBody>
      </p:sp>
      <p:pic>
        <p:nvPicPr>
          <p:cNvPr id="715" name="Google Shape;715;p90" descr="A Resource for Equitable Classroom Practices 2010"/>
          <p:cNvPicPr preferRelativeResize="0"/>
          <p:nvPr/>
        </p:nvPicPr>
        <p:blipFill rotWithShape="1">
          <a:blip r:embed="rId3">
            <a:alphaModFix/>
          </a:blip>
          <a:srcRect l="13598" t="15458" r="15539" b="7977"/>
          <a:stretch/>
        </p:blipFill>
        <p:spPr>
          <a:xfrm>
            <a:off x="228600" y="1465325"/>
            <a:ext cx="4600808" cy="2649399"/>
          </a:xfrm>
          <a:prstGeom prst="rect">
            <a:avLst/>
          </a:prstGeom>
          <a:noFill/>
          <a:ln w="9525" cap="flat" cmpd="sng">
            <a:solidFill>
              <a:srgbClr val="000000"/>
            </a:solidFill>
            <a:prstDash val="solid"/>
            <a:round/>
            <a:headEnd type="none" w="sm" len="sm"/>
            <a:tailEnd type="none" w="sm" len="sm"/>
          </a:ln>
        </p:spPr>
      </p:pic>
      <p:pic>
        <p:nvPicPr>
          <p:cNvPr id="716" name="Google Shape;716;p90" descr="Photo of the Equitable Classroom Practices Observation checklist."/>
          <p:cNvPicPr preferRelativeResize="0"/>
          <p:nvPr/>
        </p:nvPicPr>
        <p:blipFill rotWithShape="1">
          <a:blip r:embed="rId4">
            <a:alphaModFix/>
          </a:blip>
          <a:srcRect l="2379" t="18780" r="7130" b="1302"/>
          <a:stretch/>
        </p:blipFill>
        <p:spPr>
          <a:xfrm>
            <a:off x="3562946" y="4114725"/>
            <a:ext cx="5581048" cy="2649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4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800" dirty="0">
                <a:solidFill>
                  <a:schemeClr val="dk1"/>
                </a:solidFill>
              </a:rPr>
              <a:t>River Valley County Public Schools</a:t>
            </a:r>
            <a:endParaRPr sz="3800" dirty="0">
              <a:solidFill>
                <a:schemeClr val="dk1"/>
              </a:solidFill>
            </a:endParaRPr>
          </a:p>
        </p:txBody>
      </p:sp>
      <p:sp>
        <p:nvSpPr>
          <p:cNvPr id="311" name="Google Shape;311;p40"/>
          <p:cNvSpPr txBox="1">
            <a:spLocks noGrp="1"/>
          </p:cNvSpPr>
          <p:nvPr>
            <p:ph type="body" idx="1"/>
          </p:nvPr>
        </p:nvSpPr>
        <p:spPr>
          <a:xfrm>
            <a:off x="228600" y="1371600"/>
            <a:ext cx="8686800" cy="5486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300" dirty="0"/>
              <a:t>River Valley County Public Schools is a division comprised of five schools: 3 elementary schools, one middle school and one high school. </a:t>
            </a:r>
            <a:endParaRPr sz="2300" dirty="0"/>
          </a:p>
          <a:p>
            <a:pPr marL="457200" lvl="0" indent="-374650" algn="l" rtl="0">
              <a:lnSpc>
                <a:spcPct val="100000"/>
              </a:lnSpc>
              <a:spcBef>
                <a:spcPts val="360"/>
              </a:spcBef>
              <a:spcAft>
                <a:spcPts val="0"/>
              </a:spcAft>
              <a:buSzPts val="2300"/>
              <a:buChar char="•"/>
            </a:pPr>
            <a:r>
              <a:rPr lang="en-US" sz="2300" dirty="0"/>
              <a:t>The DLT members include the building level principals, the Director of Special Education and Student Services, the Director of Instruction and Federal Programs, a Technology Specialist, and the Superintendent.</a:t>
            </a:r>
            <a:endParaRPr sz="2300" dirty="0"/>
          </a:p>
          <a:p>
            <a:pPr marL="457200" lvl="0" indent="-374650" algn="l" rtl="0">
              <a:lnSpc>
                <a:spcPct val="100000"/>
              </a:lnSpc>
              <a:spcBef>
                <a:spcPts val="0"/>
              </a:spcBef>
              <a:spcAft>
                <a:spcPts val="0"/>
              </a:spcAft>
              <a:buSzPts val="2300"/>
              <a:buChar char="•"/>
            </a:pPr>
            <a:r>
              <a:rPr lang="en-US" sz="2300" dirty="0"/>
              <a:t>The VTSS team is attending the VTSS S2S Strand 2: Academic Alignment this year. </a:t>
            </a:r>
            <a:endParaRPr sz="2200" dirty="0"/>
          </a:p>
        </p:txBody>
      </p:sp>
      <p:pic>
        <p:nvPicPr>
          <p:cNvPr id="313" name="Google Shape;313;p40" descr="Young students reading books in a library."/>
          <p:cNvPicPr preferRelativeResize="0"/>
          <p:nvPr/>
        </p:nvPicPr>
        <p:blipFill>
          <a:blip r:embed="rId3">
            <a:alphaModFix/>
          </a:blip>
          <a:stretch>
            <a:fillRect/>
          </a:stretch>
        </p:blipFill>
        <p:spPr>
          <a:xfrm>
            <a:off x="3153800" y="5017525"/>
            <a:ext cx="3396600" cy="1718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2" name="Title 1">
            <a:extLst>
              <a:ext uri="{FF2B5EF4-FFF2-40B4-BE49-F238E27FC236}">
                <a16:creationId xmlns:a16="http://schemas.microsoft.com/office/drawing/2014/main" id="{006DD6E8-23ED-6843-8519-0CE9623A8368}"/>
              </a:ext>
            </a:extLst>
          </p:cNvPr>
          <p:cNvSpPr>
            <a:spLocks noGrp="1"/>
          </p:cNvSpPr>
          <p:nvPr>
            <p:ph type="title"/>
          </p:nvPr>
        </p:nvSpPr>
        <p:spPr>
          <a:xfrm>
            <a:off x="722313" y="4406982"/>
            <a:ext cx="7772400" cy="1362075"/>
          </a:xfrm>
        </p:spPr>
        <p:txBody>
          <a:bodyPr/>
          <a:lstStyle/>
          <a:p>
            <a:pPr rtl="0"/>
            <a:r>
              <a:rPr lang="en-US" sz="3200" b="1" i="0" dirty="0">
                <a:solidFill>
                  <a:srgbClr val="006387"/>
                </a:solidFill>
                <a:effectLst/>
                <a:latin typeface="Verdana" panose="020B0604030504040204" pitchFamily="34" charset="0"/>
                <a:ea typeface="Verdana" panose="020B0604030504040204" pitchFamily="34" charset="0"/>
                <a:cs typeface="Verdana" panose="020B0604030504040204" pitchFamily="34" charset="0"/>
              </a:rPr>
              <a:t>MEETING STRUCTURES FOR </a:t>
            </a:r>
            <a:br>
              <a:rPr lang="en-US" sz="3200" b="1" i="0" dirty="0">
                <a:solidFill>
                  <a:srgbClr val="006387"/>
                </a:solidFill>
                <a:effectLst/>
                <a:latin typeface="Verdana" panose="020B0604030504040204" pitchFamily="34" charset="0"/>
                <a:ea typeface="Verdana" panose="020B0604030504040204" pitchFamily="34" charset="0"/>
                <a:cs typeface="Verdana" panose="020B0604030504040204" pitchFamily="34" charset="0"/>
              </a:rPr>
            </a:br>
            <a:r>
              <a:rPr lang="en-US" sz="3200" b="1" i="0" dirty="0">
                <a:solidFill>
                  <a:srgbClr val="006387"/>
                </a:solidFill>
                <a:effectLst/>
                <a:latin typeface="Verdana" panose="020B0604030504040204" pitchFamily="34" charset="0"/>
                <a:ea typeface="Verdana" panose="020B0604030504040204" pitchFamily="34" charset="0"/>
                <a:cs typeface="Verdana" panose="020B0604030504040204" pitchFamily="34" charset="0"/>
              </a:rPr>
              <a:t>DATA-INFORMED DECISION MAKING (TIER 1)</a:t>
            </a:r>
            <a:endParaRPr lang="en-US" dirty="0">
              <a:effectLst/>
            </a:endParaRPr>
          </a:p>
        </p:txBody>
      </p:sp>
      <p:sp>
        <p:nvSpPr>
          <p:cNvPr id="737" name="Google Shape;737;p93"/>
          <p:cNvSpPr txBox="1"/>
          <p:nvPr/>
        </p:nvSpPr>
        <p:spPr>
          <a:xfrm>
            <a:off x="722313" y="3766782"/>
            <a:ext cx="7772400" cy="64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latin typeface="Verdana"/>
                <a:ea typeface="Verdana"/>
                <a:cs typeface="Verdana"/>
                <a:sym typeface="Verdana"/>
              </a:rPr>
              <a:t>Data-informed Decision Making</a:t>
            </a:r>
            <a:endParaRPr sz="3200">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4"/>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600" dirty="0">
                <a:solidFill>
                  <a:schemeClr val="dk1"/>
                </a:solidFill>
              </a:rPr>
              <a:t>Academic Alignment</a:t>
            </a:r>
            <a:endParaRPr sz="3600" dirty="0">
              <a:solidFill>
                <a:schemeClr val="dk1"/>
              </a:solidFill>
            </a:endParaRPr>
          </a:p>
        </p:txBody>
      </p:sp>
      <p:sp>
        <p:nvSpPr>
          <p:cNvPr id="743" name="Google Shape;743;p94"/>
          <p:cNvSpPr txBox="1"/>
          <p:nvPr/>
        </p:nvSpPr>
        <p:spPr>
          <a:xfrm>
            <a:off x="291000" y="1455225"/>
            <a:ext cx="8562000" cy="5301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Develop a process to create a written description of the expectations for quality Tier 1 academic instruction and  a system for communicating the expectations to stakeholders. (IM Feature 3A)</a:t>
            </a:r>
            <a:endParaRPr sz="2400" strike="sngStrike">
              <a:solidFill>
                <a:schemeClr val="dk1"/>
              </a:solidFill>
              <a:latin typeface="Verdana"/>
              <a:ea typeface="Verdana"/>
              <a:cs typeface="Verdana"/>
              <a:sym typeface="Verdana"/>
            </a:endParaRPr>
          </a:p>
          <a:p>
            <a:pPr marL="457200" lvl="0" indent="-381000" algn="l" rtl="0">
              <a:spcBef>
                <a:spcPts val="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Examine existing evidence-based Tier 1 practices to create a continuum of supports that is culturally responsive and is utilized to provide an instructional match to meet learner needs. (IM Feature 3C)</a:t>
            </a:r>
            <a:endParaRPr sz="2400">
              <a:solidFill>
                <a:schemeClr val="dk1"/>
              </a:solidFill>
              <a:latin typeface="Verdana"/>
              <a:ea typeface="Verdana"/>
              <a:cs typeface="Verdana"/>
              <a:sym typeface="Verdana"/>
            </a:endParaRPr>
          </a:p>
          <a:p>
            <a:pPr marL="457200" lvl="0" indent="-381000" algn="l" rtl="0">
              <a:spcBef>
                <a:spcPts val="0"/>
              </a:spcBef>
              <a:spcAft>
                <a:spcPts val="0"/>
              </a:spcAft>
              <a:buClr>
                <a:srgbClr val="006387"/>
              </a:buClr>
              <a:buSzPts val="2400"/>
              <a:buFont typeface="Verdana"/>
              <a:buChar char="●"/>
            </a:pPr>
            <a:r>
              <a:rPr lang="en-US" sz="2400">
                <a:solidFill>
                  <a:srgbClr val="006387"/>
                </a:solidFill>
                <a:latin typeface="Verdana"/>
                <a:ea typeface="Verdana"/>
                <a:cs typeface="Verdana"/>
                <a:sym typeface="Verdana"/>
              </a:rPr>
              <a:t>Develop a plan for implementing Tier 1 data meeting structures at the school and division level and determine how to measure the fidelity and effectiveness of the meeting structures. (IM Feature 2C)</a:t>
            </a:r>
            <a:endParaRPr sz="2400">
              <a:solidFill>
                <a:srgbClr val="006387"/>
              </a:solidFill>
              <a:latin typeface="Verdana"/>
              <a:ea typeface="Verdana"/>
              <a:cs typeface="Verdana"/>
              <a:sym typeface="Verdana"/>
            </a:endParaRPr>
          </a:p>
          <a:p>
            <a:pPr marL="0" lvl="0" indent="0" algn="l" rtl="0">
              <a:spcBef>
                <a:spcPts val="0"/>
              </a:spcBef>
              <a:spcAft>
                <a:spcPts val="0"/>
              </a:spcAft>
              <a:buNone/>
            </a:pPr>
            <a:endParaRPr sz="2400">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5"/>
          <p:cNvSpPr txBox="1">
            <a:spLocks noGrp="1"/>
          </p:cNvSpPr>
          <p:nvPr>
            <p:ph type="title"/>
          </p:nvPr>
        </p:nvSpPr>
        <p:spPr>
          <a:xfrm>
            <a:off x="228600" y="228600"/>
            <a:ext cx="8686800" cy="12573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600" dirty="0">
                <a:solidFill>
                  <a:schemeClr val="dk1"/>
                </a:solidFill>
              </a:rPr>
              <a:t>Data Informed Decision Making: </a:t>
            </a:r>
            <a:endParaRPr sz="3600" dirty="0">
              <a:solidFill>
                <a:schemeClr val="dk1"/>
              </a:solidFill>
            </a:endParaRPr>
          </a:p>
          <a:p>
            <a:pPr marL="0" lvl="0" indent="0" algn="ctr" rtl="0">
              <a:spcBef>
                <a:spcPts val="0"/>
              </a:spcBef>
              <a:spcAft>
                <a:spcPts val="0"/>
              </a:spcAft>
              <a:buClr>
                <a:srgbClr val="105775"/>
              </a:buClr>
              <a:buSzPts val="4000"/>
              <a:buFont typeface="Verdana"/>
              <a:buNone/>
            </a:pPr>
            <a:r>
              <a:rPr lang="en-US" sz="3600" dirty="0">
                <a:solidFill>
                  <a:schemeClr val="dk1"/>
                </a:solidFill>
              </a:rPr>
              <a:t>Feature 2.C</a:t>
            </a:r>
            <a:endParaRPr sz="4400" dirty="0">
              <a:solidFill>
                <a:schemeClr val="dk1"/>
              </a:solidFill>
            </a:endParaRPr>
          </a:p>
        </p:txBody>
      </p:sp>
      <p:pic>
        <p:nvPicPr>
          <p:cNvPr id="749" name="Google Shape;749;p95" descr="Photo of VTSS Implementation Matrix feature 2.C Meeting Structures for Data Informed Decision Making. " title="Implementation matrix"/>
          <p:cNvPicPr preferRelativeResize="0"/>
          <p:nvPr/>
        </p:nvPicPr>
        <p:blipFill rotWithShape="1">
          <a:blip r:embed="rId3">
            <a:alphaModFix/>
          </a:blip>
          <a:srcRect l="13160" t="22213" r="16082" b="31460"/>
          <a:stretch/>
        </p:blipFill>
        <p:spPr>
          <a:xfrm>
            <a:off x="295525" y="1906700"/>
            <a:ext cx="8619876" cy="303359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6"/>
          <p:cNvSpPr txBox="1">
            <a:spLocks noGrp="1"/>
          </p:cNvSpPr>
          <p:nvPr>
            <p:ph type="title"/>
          </p:nvPr>
        </p:nvSpPr>
        <p:spPr>
          <a:xfrm>
            <a:off x="228600" y="228600"/>
            <a:ext cx="8686800" cy="1143000"/>
          </a:xfrm>
          <a:prstGeom prst="rect">
            <a:avLst/>
          </a:prstGeom>
          <a:solidFill>
            <a:srgbClr val="A9DCF2">
              <a:alpha val="64709"/>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solidFill>
                  <a:schemeClr val="dk2"/>
                </a:solidFill>
              </a:rPr>
              <a:t>The DIDM Process</a:t>
            </a:r>
            <a:endParaRPr dirty="0">
              <a:solidFill>
                <a:schemeClr val="dk2"/>
              </a:solidFill>
            </a:endParaRPr>
          </a:p>
        </p:txBody>
      </p:sp>
      <p:sp>
        <p:nvSpPr>
          <p:cNvPr id="18" name="Google Shape;669;gf6abd5f40a_0_18">
            <a:extLst>
              <a:ext uri="{FF2B5EF4-FFF2-40B4-BE49-F238E27FC236}">
                <a16:creationId xmlns:a16="http://schemas.microsoft.com/office/drawing/2014/main" id="{CF6AC276-42BF-D74A-AE0F-4188F340DCC5}"/>
              </a:ext>
            </a:extLst>
          </p:cNvPr>
          <p:cNvSpPr txBox="1"/>
          <p:nvPr/>
        </p:nvSpPr>
        <p:spPr>
          <a:xfrm>
            <a:off x="6534125" y="2218575"/>
            <a:ext cx="26295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Step 1: What does the data say? (Analyze strengths and opportunities for growth)</a:t>
            </a:r>
            <a:endParaRPr sz="1400" b="0" i="0" u="none" strike="noStrike" cap="none" dirty="0">
              <a:solidFill>
                <a:srgbClr val="000000"/>
              </a:solidFill>
              <a:latin typeface="Verdana"/>
              <a:ea typeface="Verdana"/>
              <a:cs typeface="Verdana"/>
              <a:sym typeface="Verdana"/>
            </a:endParaRPr>
          </a:p>
        </p:txBody>
      </p:sp>
      <p:sp>
        <p:nvSpPr>
          <p:cNvPr id="19" name="Google Shape;668;gf6abd5f40a_0_18">
            <a:extLst>
              <a:ext uri="{FF2B5EF4-FFF2-40B4-BE49-F238E27FC236}">
                <a16:creationId xmlns:a16="http://schemas.microsoft.com/office/drawing/2014/main" id="{66407AEF-DF4D-0744-8488-B0B72B8021DD}"/>
              </a:ext>
            </a:extLst>
          </p:cNvPr>
          <p:cNvSpPr txBox="1"/>
          <p:nvPr/>
        </p:nvSpPr>
        <p:spPr>
          <a:xfrm>
            <a:off x="7020200" y="4861750"/>
            <a:ext cx="1903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Step 2: Set Goal </a:t>
            </a:r>
            <a:endParaRPr sz="1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(SMART)</a:t>
            </a:r>
            <a:endParaRPr sz="1400" b="0" i="0" u="none" strike="noStrike" cap="none">
              <a:solidFill>
                <a:srgbClr val="000000"/>
              </a:solidFill>
              <a:latin typeface="Verdana"/>
              <a:ea typeface="Verdana"/>
              <a:cs typeface="Verdana"/>
              <a:sym typeface="Verdana"/>
            </a:endParaRPr>
          </a:p>
        </p:txBody>
      </p:sp>
      <p:pic>
        <p:nvPicPr>
          <p:cNvPr id="20" name="Google Shape;660;gf6abd5f40a_0_18" descr="Arrow pointing from Data to Practices.">
            <a:extLst>
              <a:ext uri="{FF2B5EF4-FFF2-40B4-BE49-F238E27FC236}">
                <a16:creationId xmlns:a16="http://schemas.microsoft.com/office/drawing/2014/main" id="{1AB1A76C-FB61-8048-A99C-83F9B709E8D8}"/>
              </a:ext>
            </a:extLst>
          </p:cNvPr>
          <p:cNvPicPr preferRelativeResize="0"/>
          <p:nvPr/>
        </p:nvPicPr>
        <p:blipFill rotWithShape="1">
          <a:blip r:embed="rId3">
            <a:alphaModFix/>
          </a:blip>
          <a:srcRect/>
          <a:stretch/>
        </p:blipFill>
        <p:spPr>
          <a:xfrm rot="1847248">
            <a:off x="6313025" y="3831525"/>
            <a:ext cx="762000" cy="2114550"/>
          </a:xfrm>
          <a:prstGeom prst="rect">
            <a:avLst/>
          </a:prstGeom>
          <a:noFill/>
          <a:ln>
            <a:noFill/>
          </a:ln>
        </p:spPr>
      </p:pic>
      <p:sp>
        <p:nvSpPr>
          <p:cNvPr id="21" name="Google Shape;665;gf6abd5f40a_0_18">
            <a:extLst>
              <a:ext uri="{FF2B5EF4-FFF2-40B4-BE49-F238E27FC236}">
                <a16:creationId xmlns:a16="http://schemas.microsoft.com/office/drawing/2014/main" id="{14EED63B-7D7E-3C46-BA07-8C71F4A9AAF1}"/>
              </a:ext>
            </a:extLst>
          </p:cNvPr>
          <p:cNvSpPr txBox="1"/>
          <p:nvPr/>
        </p:nvSpPr>
        <p:spPr>
          <a:xfrm>
            <a:off x="2433175" y="5918625"/>
            <a:ext cx="42381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Step 3:What strategies/practices will we select? (Supporting student academic and social behavior)</a:t>
            </a:r>
            <a:endParaRPr sz="1400" b="0" i="0" u="none" strike="noStrike" cap="none">
              <a:solidFill>
                <a:srgbClr val="000000"/>
              </a:solidFill>
              <a:latin typeface="Verdana"/>
              <a:ea typeface="Verdana"/>
              <a:cs typeface="Verdana"/>
              <a:sym typeface="Verdana"/>
            </a:endParaRPr>
          </a:p>
        </p:txBody>
      </p:sp>
      <p:pic>
        <p:nvPicPr>
          <p:cNvPr id="22" name="Google Shape;658;gf6abd5f40a_0_18" descr="Arrow pointing from Practices to Systems.">
            <a:extLst>
              <a:ext uri="{FF2B5EF4-FFF2-40B4-BE49-F238E27FC236}">
                <a16:creationId xmlns:a16="http://schemas.microsoft.com/office/drawing/2014/main" id="{71C757BF-6972-2144-81D9-F34609FF303D}"/>
              </a:ext>
            </a:extLst>
          </p:cNvPr>
          <p:cNvPicPr preferRelativeResize="0"/>
          <p:nvPr/>
        </p:nvPicPr>
        <p:blipFill rotWithShape="1">
          <a:blip r:embed="rId3">
            <a:alphaModFix/>
          </a:blip>
          <a:srcRect/>
          <a:stretch/>
        </p:blipFill>
        <p:spPr>
          <a:xfrm rot="8516734">
            <a:off x="2209525" y="3831525"/>
            <a:ext cx="762000" cy="2114550"/>
          </a:xfrm>
          <a:prstGeom prst="rect">
            <a:avLst/>
          </a:prstGeom>
          <a:noFill/>
          <a:ln>
            <a:noFill/>
          </a:ln>
        </p:spPr>
      </p:pic>
      <p:sp>
        <p:nvSpPr>
          <p:cNvPr id="23" name="Google Shape;664;gf6abd5f40a_0_18">
            <a:extLst>
              <a:ext uri="{FF2B5EF4-FFF2-40B4-BE49-F238E27FC236}">
                <a16:creationId xmlns:a16="http://schemas.microsoft.com/office/drawing/2014/main" id="{D61030A1-BD47-1142-B0B4-75DBD46A48F3}"/>
              </a:ext>
            </a:extLst>
          </p:cNvPr>
          <p:cNvSpPr txBox="1"/>
          <p:nvPr/>
        </p:nvSpPr>
        <p:spPr>
          <a:xfrm>
            <a:off x="-19625" y="4861750"/>
            <a:ext cx="22476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Step 4: Create success criteria (for strategy/practice)</a:t>
            </a:r>
            <a:endParaRPr sz="1400" b="0" i="0" u="none" strike="noStrike" cap="none" dirty="0">
              <a:solidFill>
                <a:srgbClr val="000000"/>
              </a:solidFill>
              <a:latin typeface="Verdana"/>
              <a:ea typeface="Verdana"/>
              <a:cs typeface="Verdana"/>
              <a:sym typeface="Verdana"/>
            </a:endParaRPr>
          </a:p>
        </p:txBody>
      </p:sp>
      <p:sp>
        <p:nvSpPr>
          <p:cNvPr id="24" name="Google Shape;663;gf6abd5f40a_0_18">
            <a:extLst>
              <a:ext uri="{FF2B5EF4-FFF2-40B4-BE49-F238E27FC236}">
                <a16:creationId xmlns:a16="http://schemas.microsoft.com/office/drawing/2014/main" id="{84BFC637-9D3B-DA46-95B4-90694FFE99D4}"/>
              </a:ext>
            </a:extLst>
          </p:cNvPr>
          <p:cNvSpPr txBox="1"/>
          <p:nvPr/>
        </p:nvSpPr>
        <p:spPr>
          <a:xfrm>
            <a:off x="185575" y="2326275"/>
            <a:ext cx="22476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Step 5: What do teachers need to implement/sustain?</a:t>
            </a:r>
            <a:endParaRPr sz="1400" b="0" i="0" u="none" strike="noStrike" cap="none">
              <a:solidFill>
                <a:srgbClr val="000000"/>
              </a:solidFill>
              <a:latin typeface="Verdana"/>
              <a:ea typeface="Verdana"/>
              <a:cs typeface="Verdana"/>
              <a:sym typeface="Verdana"/>
            </a:endParaRPr>
          </a:p>
        </p:txBody>
      </p:sp>
      <p:sp>
        <p:nvSpPr>
          <p:cNvPr id="26" name="Google Shape;659;gf6abd5f40a_0_18">
            <a:extLst>
              <a:ext uri="{FF2B5EF4-FFF2-40B4-BE49-F238E27FC236}">
                <a16:creationId xmlns:a16="http://schemas.microsoft.com/office/drawing/2014/main" id="{ED7C4829-D10C-F441-948C-E1ABEAEA4806}"/>
              </a:ext>
            </a:extLst>
          </p:cNvPr>
          <p:cNvSpPr txBox="1"/>
          <p:nvPr/>
        </p:nvSpPr>
        <p:spPr>
          <a:xfrm>
            <a:off x="3528650" y="1459900"/>
            <a:ext cx="22476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Step 6: Monitor and Evaluate Results</a:t>
            </a:r>
            <a:endParaRPr sz="1400" b="0" i="0" u="none" strike="noStrike" cap="none">
              <a:solidFill>
                <a:srgbClr val="000000"/>
              </a:solidFill>
              <a:latin typeface="Verdana"/>
              <a:ea typeface="Verdana"/>
              <a:cs typeface="Verdana"/>
              <a:sym typeface="Verdana"/>
            </a:endParaRPr>
          </a:p>
        </p:txBody>
      </p:sp>
      <p:pic>
        <p:nvPicPr>
          <p:cNvPr id="25" name="Google Shape;657;gf6abd5f40a_0_18" descr="Arrow pointing from Systems to Data.">
            <a:extLst>
              <a:ext uri="{FF2B5EF4-FFF2-40B4-BE49-F238E27FC236}">
                <a16:creationId xmlns:a16="http://schemas.microsoft.com/office/drawing/2014/main" id="{1D4C2EC0-5132-9A41-B624-530685B1E895}"/>
              </a:ext>
            </a:extLst>
          </p:cNvPr>
          <p:cNvPicPr preferRelativeResize="0"/>
          <p:nvPr/>
        </p:nvPicPr>
        <p:blipFill rotWithShape="1">
          <a:blip r:embed="rId3">
            <a:alphaModFix/>
          </a:blip>
          <a:srcRect/>
          <a:stretch/>
        </p:blipFill>
        <p:spPr>
          <a:xfrm rot="-5400000">
            <a:off x="4366988" y="1259087"/>
            <a:ext cx="570925" cy="2114550"/>
          </a:xfrm>
          <a:prstGeom prst="rect">
            <a:avLst/>
          </a:prstGeom>
          <a:noFill/>
          <a:ln>
            <a:noFill/>
          </a:ln>
        </p:spPr>
      </p:pic>
      <p:sp>
        <p:nvSpPr>
          <p:cNvPr id="31" name="Google Shape;670;gf6abd5f40a_0_18">
            <a:extLst>
              <a:ext uri="{FF2B5EF4-FFF2-40B4-BE49-F238E27FC236}">
                <a16:creationId xmlns:a16="http://schemas.microsoft.com/office/drawing/2014/main" id="{7D92FECF-8D88-8C49-90BA-F817C57A94C3}"/>
              </a:ext>
            </a:extLst>
          </p:cNvPr>
          <p:cNvSpPr txBox="1"/>
          <p:nvPr/>
        </p:nvSpPr>
        <p:spPr>
          <a:xfrm>
            <a:off x="5121425" y="3159175"/>
            <a:ext cx="15501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DATA:</a:t>
            </a:r>
            <a:endParaRPr sz="1400" b="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dirty="0">
                <a:solidFill>
                  <a:srgbClr val="000000"/>
                </a:solidFill>
                <a:latin typeface="Verdana"/>
                <a:ea typeface="Verdana"/>
                <a:cs typeface="Verdana"/>
                <a:sym typeface="Verdana"/>
              </a:rPr>
              <a:t>Drives Decision Making</a:t>
            </a:r>
            <a:endParaRPr sz="1300" b="0" i="0" u="none" strike="noStrike" cap="none" dirty="0">
              <a:solidFill>
                <a:srgbClr val="000000"/>
              </a:solidFill>
              <a:latin typeface="Verdana"/>
              <a:ea typeface="Verdana"/>
              <a:cs typeface="Verdana"/>
              <a:sym typeface="Verdana"/>
            </a:endParaRPr>
          </a:p>
        </p:txBody>
      </p:sp>
      <p:sp>
        <p:nvSpPr>
          <p:cNvPr id="32" name="Google Shape;671;gf6abd5f40a_0_18" descr="Data drives decision making" title="Data">
            <a:extLst>
              <a:ext uri="{FF2B5EF4-FFF2-40B4-BE49-F238E27FC236}">
                <a16:creationId xmlns:a16="http://schemas.microsoft.com/office/drawing/2014/main" id="{6F66149C-B40C-A44F-9CF5-BC6F224D9220}"/>
              </a:ext>
            </a:extLst>
          </p:cNvPr>
          <p:cNvSpPr/>
          <p:nvPr/>
        </p:nvSpPr>
        <p:spPr>
          <a:xfrm>
            <a:off x="4304475" y="2659450"/>
            <a:ext cx="2452800" cy="2286000"/>
          </a:xfrm>
          <a:prstGeom prst="ellipse">
            <a:avLst/>
          </a:prstGeom>
          <a:noFill/>
          <a:ln w="9525" cap="flat" cmpd="sng">
            <a:solidFill>
              <a:srgbClr val="5B0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666;gf6abd5f40a_0_18">
            <a:extLst>
              <a:ext uri="{FF2B5EF4-FFF2-40B4-BE49-F238E27FC236}">
                <a16:creationId xmlns:a16="http://schemas.microsoft.com/office/drawing/2014/main" id="{B677C2D7-9D86-714F-8B78-8E9D441407DA}"/>
              </a:ext>
            </a:extLst>
          </p:cNvPr>
          <p:cNvSpPr txBox="1"/>
          <p:nvPr/>
        </p:nvSpPr>
        <p:spPr>
          <a:xfrm>
            <a:off x="3823400" y="4945450"/>
            <a:ext cx="16581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PRACTICES:</a:t>
            </a:r>
            <a:endParaRPr sz="1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Verdana"/>
                <a:ea typeface="Verdana"/>
                <a:cs typeface="Verdana"/>
                <a:sym typeface="Verdana"/>
              </a:rPr>
              <a:t>Support Student Behavior</a:t>
            </a:r>
            <a:endParaRPr sz="1300" b="0" i="0" u="none" strike="noStrike" cap="none">
              <a:solidFill>
                <a:srgbClr val="000000"/>
              </a:solidFill>
              <a:latin typeface="Verdana"/>
              <a:ea typeface="Verdana"/>
              <a:cs typeface="Verdana"/>
              <a:sym typeface="Verdana"/>
            </a:endParaRPr>
          </a:p>
        </p:txBody>
      </p:sp>
      <p:sp>
        <p:nvSpPr>
          <p:cNvPr id="30" name="Google Shape;667;gf6abd5f40a_0_18" descr="Practices support student behavior" title="Practices">
            <a:extLst>
              <a:ext uri="{FF2B5EF4-FFF2-40B4-BE49-F238E27FC236}">
                <a16:creationId xmlns:a16="http://schemas.microsoft.com/office/drawing/2014/main" id="{11438723-0B8D-5D45-B0AA-6B2D79BC03C2}"/>
              </a:ext>
            </a:extLst>
          </p:cNvPr>
          <p:cNvSpPr/>
          <p:nvPr/>
        </p:nvSpPr>
        <p:spPr>
          <a:xfrm>
            <a:off x="3426050" y="3664750"/>
            <a:ext cx="2452800" cy="2286000"/>
          </a:xfrm>
          <a:prstGeom prst="ellipse">
            <a:avLst/>
          </a:prstGeom>
          <a:noFill/>
          <a:ln w="9525" cap="flat" cmpd="sng">
            <a:solidFill>
              <a:srgbClr val="5B0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661;gf6abd5f40a_0_18" descr="Systems support staff behavior" title="Systems">
            <a:extLst>
              <a:ext uri="{FF2B5EF4-FFF2-40B4-BE49-F238E27FC236}">
                <a16:creationId xmlns:a16="http://schemas.microsoft.com/office/drawing/2014/main" id="{8B4DBE1D-71C9-E348-8E70-33EB55B5B876}"/>
              </a:ext>
            </a:extLst>
          </p:cNvPr>
          <p:cNvSpPr/>
          <p:nvPr/>
        </p:nvSpPr>
        <p:spPr>
          <a:xfrm>
            <a:off x="2484825" y="2659450"/>
            <a:ext cx="2452800" cy="2286000"/>
          </a:xfrm>
          <a:prstGeom prst="ellipse">
            <a:avLst/>
          </a:prstGeom>
          <a:noFill/>
          <a:ln w="9525" cap="flat" cmpd="sng">
            <a:solidFill>
              <a:srgbClr val="5B0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662;gf6abd5f40a_0_18">
            <a:extLst>
              <a:ext uri="{FF2B5EF4-FFF2-40B4-BE49-F238E27FC236}">
                <a16:creationId xmlns:a16="http://schemas.microsoft.com/office/drawing/2014/main" id="{5E27608A-4AB2-FB44-87B3-127B75FFFCE4}"/>
              </a:ext>
            </a:extLst>
          </p:cNvPr>
          <p:cNvSpPr txBox="1"/>
          <p:nvPr/>
        </p:nvSpPr>
        <p:spPr>
          <a:xfrm>
            <a:off x="2570500" y="3159175"/>
            <a:ext cx="13344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SYSTEMS:</a:t>
            </a:r>
            <a:endParaRPr sz="1400" b="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dirty="0">
                <a:solidFill>
                  <a:srgbClr val="000000"/>
                </a:solidFill>
                <a:latin typeface="Verdana"/>
                <a:ea typeface="Verdana"/>
                <a:cs typeface="Verdana"/>
                <a:sym typeface="Verdana"/>
              </a:rPr>
              <a:t>Support Staff Behavior</a:t>
            </a:r>
            <a:endParaRPr sz="1300" b="0" i="0" u="none" strike="noStrike" cap="none" dirty="0">
              <a:solidFill>
                <a:srgbClr val="000000"/>
              </a:solidFill>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7"/>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Arial"/>
              <a:buNone/>
            </a:pPr>
            <a:r>
              <a:rPr lang="en-US" sz="3800" dirty="0"/>
              <a:t> One example of a division tool</a:t>
            </a:r>
            <a:endParaRPr sz="3800" dirty="0"/>
          </a:p>
        </p:txBody>
      </p:sp>
      <p:pic>
        <p:nvPicPr>
          <p:cNvPr id="776" name="Google Shape;776;p97" descr="Picture of the data-informed decision making form." title="Data informed decision making"/>
          <p:cNvPicPr preferRelativeResize="0"/>
          <p:nvPr/>
        </p:nvPicPr>
        <p:blipFill rotWithShape="1">
          <a:blip r:embed="rId3">
            <a:alphaModFix/>
          </a:blip>
          <a:srcRect/>
          <a:stretch/>
        </p:blipFill>
        <p:spPr>
          <a:xfrm>
            <a:off x="0" y="1496025"/>
            <a:ext cx="9084750" cy="5289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8"/>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800" dirty="0">
                <a:solidFill>
                  <a:srgbClr val="000000"/>
                </a:solidFill>
              </a:rPr>
              <a:t>Setting goals with school leaders</a:t>
            </a:r>
            <a:endParaRPr sz="3800" dirty="0">
              <a:solidFill>
                <a:srgbClr val="000000"/>
              </a:solidFill>
            </a:endParaRPr>
          </a:p>
        </p:txBody>
      </p:sp>
      <p:pic>
        <p:nvPicPr>
          <p:cNvPr id="783" name="Google Shape;783;p98" descr="DATA/Evidence of Need table"/>
          <p:cNvPicPr preferRelativeResize="0"/>
          <p:nvPr/>
        </p:nvPicPr>
        <p:blipFill rotWithShape="1">
          <a:blip r:embed="rId3">
            <a:alphaModFix/>
          </a:blip>
          <a:srcRect/>
          <a:stretch/>
        </p:blipFill>
        <p:spPr>
          <a:xfrm>
            <a:off x="407720" y="1644869"/>
            <a:ext cx="8328559" cy="470338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99"/>
          <p:cNvSpPr txBox="1">
            <a:spLocks noGrp="1"/>
          </p:cNvSpPr>
          <p:nvPr>
            <p:ph type="title"/>
          </p:nvPr>
        </p:nvSpPr>
        <p:spPr>
          <a:xfrm>
            <a:off x="228600" y="228600"/>
            <a:ext cx="8686800" cy="12573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600" dirty="0">
                <a:solidFill>
                  <a:schemeClr val="dk1"/>
                </a:solidFill>
              </a:rPr>
              <a:t>Types of Data Driven Discussions</a:t>
            </a:r>
            <a:endParaRPr sz="3600" dirty="0">
              <a:solidFill>
                <a:schemeClr val="dk1"/>
              </a:solidFill>
            </a:endParaRPr>
          </a:p>
        </p:txBody>
      </p:sp>
      <p:sp>
        <p:nvSpPr>
          <p:cNvPr id="789" name="Google Shape;789;p99"/>
          <p:cNvSpPr txBox="1"/>
          <p:nvPr/>
        </p:nvSpPr>
        <p:spPr>
          <a:xfrm>
            <a:off x="228600" y="1617125"/>
            <a:ext cx="8781900" cy="442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Clr>
                <a:srgbClr val="000000"/>
              </a:buClr>
              <a:buSzPts val="3000"/>
              <a:buFont typeface="Arial"/>
              <a:buNone/>
            </a:pPr>
            <a:r>
              <a:rPr lang="en-US" sz="3000">
                <a:solidFill>
                  <a:srgbClr val="006387"/>
                </a:solidFill>
                <a:latin typeface="Verdana"/>
                <a:ea typeface="Verdana"/>
                <a:cs typeface="Verdana"/>
                <a:sym typeface="Verdana"/>
              </a:rPr>
              <a:t>1. Universal Screening </a:t>
            </a:r>
            <a:r>
              <a:rPr lang="en-US" sz="3000" i="1">
                <a:solidFill>
                  <a:srgbClr val="006387"/>
                </a:solidFill>
                <a:latin typeface="Verdana"/>
                <a:ea typeface="Verdana"/>
                <a:cs typeface="Verdana"/>
                <a:sym typeface="Verdana"/>
              </a:rPr>
              <a:t>(Tier 1)</a:t>
            </a:r>
            <a:endParaRPr sz="3000">
              <a:solidFill>
                <a:srgbClr val="006387"/>
              </a:solidFill>
              <a:latin typeface="Verdana"/>
              <a:ea typeface="Verdana"/>
              <a:cs typeface="Verdana"/>
              <a:sym typeface="Verdana"/>
            </a:endParaRPr>
          </a:p>
          <a:p>
            <a:pPr marL="0" lvl="0" indent="0" algn="l" rtl="0">
              <a:lnSpc>
                <a:spcPct val="115000"/>
              </a:lnSpc>
              <a:spcBef>
                <a:spcPts val="800"/>
              </a:spcBef>
              <a:spcAft>
                <a:spcPts val="0"/>
              </a:spcAft>
              <a:buClr>
                <a:srgbClr val="000000"/>
              </a:buClr>
              <a:buSzPts val="3000"/>
              <a:buFont typeface="Arial"/>
              <a:buNone/>
            </a:pPr>
            <a:r>
              <a:rPr lang="en-US" sz="3000">
                <a:solidFill>
                  <a:srgbClr val="006387"/>
                </a:solidFill>
                <a:latin typeface="Verdana"/>
                <a:ea typeface="Verdana"/>
                <a:cs typeface="Verdana"/>
                <a:sym typeface="Verdana"/>
              </a:rPr>
              <a:t>2. Grade Level/Content Area Performance </a:t>
            </a:r>
            <a:r>
              <a:rPr lang="en-US" sz="3000" i="1">
                <a:solidFill>
                  <a:srgbClr val="006387"/>
                </a:solidFill>
                <a:latin typeface="Verdana"/>
                <a:ea typeface="Verdana"/>
                <a:cs typeface="Verdana"/>
                <a:sym typeface="Verdana"/>
              </a:rPr>
              <a:t>(Tier 1)</a:t>
            </a:r>
            <a:endParaRPr sz="3000" i="1">
              <a:solidFill>
                <a:srgbClr val="006387"/>
              </a:solidFill>
              <a:latin typeface="Verdana"/>
              <a:ea typeface="Verdana"/>
              <a:cs typeface="Verdana"/>
              <a:sym typeface="Verdana"/>
            </a:endParaRPr>
          </a:p>
          <a:p>
            <a:pPr marL="0" lvl="0" indent="0" algn="l" rtl="0">
              <a:lnSpc>
                <a:spcPct val="115000"/>
              </a:lnSpc>
              <a:spcBef>
                <a:spcPts val="800"/>
              </a:spcBef>
              <a:spcAft>
                <a:spcPts val="0"/>
              </a:spcAft>
              <a:buClr>
                <a:srgbClr val="000000"/>
              </a:buClr>
              <a:buFont typeface="Arial"/>
              <a:buNone/>
            </a:pPr>
            <a:r>
              <a:rPr lang="en-US" sz="3000">
                <a:solidFill>
                  <a:srgbClr val="000000"/>
                </a:solidFill>
                <a:latin typeface="Verdana"/>
                <a:ea typeface="Verdana"/>
                <a:cs typeface="Verdana"/>
                <a:sym typeface="Verdana"/>
              </a:rPr>
              <a:t>3. </a:t>
            </a:r>
            <a:r>
              <a:rPr lang="en-US" sz="3000">
                <a:solidFill>
                  <a:srgbClr val="00212C"/>
                </a:solidFill>
                <a:latin typeface="Verdana"/>
                <a:ea typeface="Verdana"/>
                <a:cs typeface="Verdana"/>
                <a:sym typeface="Verdana"/>
              </a:rPr>
              <a:t>Individual Student Data and Intervention Efficacy </a:t>
            </a:r>
            <a:r>
              <a:rPr lang="en-US" sz="3000" i="1">
                <a:solidFill>
                  <a:srgbClr val="000000"/>
                </a:solidFill>
                <a:latin typeface="Verdana"/>
                <a:ea typeface="Verdana"/>
                <a:cs typeface="Verdana"/>
                <a:sym typeface="Verdana"/>
              </a:rPr>
              <a:t>(Tier 2/Tier 3)</a:t>
            </a:r>
            <a:endParaRPr sz="3000" i="1">
              <a:solidFill>
                <a:srgbClr val="000000"/>
              </a:solidFill>
              <a:latin typeface="Verdana"/>
              <a:ea typeface="Verdana"/>
              <a:cs typeface="Verdana"/>
              <a:sym typeface="Verdana"/>
            </a:endParaRPr>
          </a:p>
          <a:p>
            <a:pPr marL="0" lvl="0" indent="0" algn="l" rtl="0">
              <a:lnSpc>
                <a:spcPct val="115000"/>
              </a:lnSpc>
              <a:spcBef>
                <a:spcPts val="800"/>
              </a:spcBef>
              <a:spcAft>
                <a:spcPts val="0"/>
              </a:spcAft>
              <a:buClr>
                <a:srgbClr val="000000"/>
              </a:buClr>
              <a:buSzPts val="3000"/>
              <a:buFont typeface="Arial"/>
              <a:buNone/>
            </a:pPr>
            <a:r>
              <a:rPr lang="en-US" sz="3000">
                <a:solidFill>
                  <a:srgbClr val="000000"/>
                </a:solidFill>
                <a:latin typeface="Verdana"/>
                <a:ea typeface="Verdana"/>
                <a:cs typeface="Verdana"/>
                <a:sym typeface="Verdana"/>
              </a:rPr>
              <a:t>4. Individual Student Problem Solving and Intervention Planning </a:t>
            </a:r>
            <a:r>
              <a:rPr lang="en-US" sz="3000" i="1">
                <a:solidFill>
                  <a:srgbClr val="000000"/>
                </a:solidFill>
                <a:latin typeface="Verdana"/>
                <a:ea typeface="Verdana"/>
                <a:cs typeface="Verdana"/>
                <a:sym typeface="Verdana"/>
              </a:rPr>
              <a:t>(Tier 2/Tier 3)</a:t>
            </a:r>
            <a:endParaRPr sz="3000" i="1">
              <a:solidFill>
                <a:srgbClr val="000000"/>
              </a:solidFill>
              <a:latin typeface="Verdana"/>
              <a:ea typeface="Verdana"/>
              <a:cs typeface="Verdana"/>
              <a:sym typeface="Verdana"/>
            </a:endParaRPr>
          </a:p>
          <a:p>
            <a:pPr marL="0" lvl="0" indent="0" algn="l" rtl="0">
              <a:spcBef>
                <a:spcPts val="0"/>
              </a:spcBef>
              <a:spcAft>
                <a:spcPts val="0"/>
              </a:spcAft>
              <a:buNone/>
            </a:pPr>
            <a:endParaRPr sz="3000">
              <a:solidFill>
                <a:srgbClr val="000000"/>
              </a:solidFill>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0"/>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C3C"/>
              </a:buClr>
              <a:buSzPts val="4000"/>
              <a:buFont typeface="Verdana"/>
              <a:buNone/>
            </a:pPr>
            <a:r>
              <a:rPr lang="en-US" sz="3600" dirty="0"/>
              <a:t>Types of Data Driven Discussions</a:t>
            </a:r>
            <a:endParaRPr sz="3600" dirty="0"/>
          </a:p>
        </p:txBody>
      </p:sp>
      <p:sp>
        <p:nvSpPr>
          <p:cNvPr id="795" name="Google Shape;795;p100"/>
          <p:cNvSpPr txBox="1"/>
          <p:nvPr/>
        </p:nvSpPr>
        <p:spPr>
          <a:xfrm>
            <a:off x="-166200" y="1577650"/>
            <a:ext cx="8853000" cy="3451800"/>
          </a:xfrm>
          <a:prstGeom prst="rect">
            <a:avLst/>
          </a:prstGeom>
          <a:noFill/>
          <a:ln>
            <a:noFill/>
          </a:ln>
        </p:spPr>
        <p:txBody>
          <a:bodyPr spcFirstLastPara="1" wrap="square" lIns="91425" tIns="91425" rIns="91425" bIns="91425" anchor="t" anchorCtr="0">
            <a:noAutofit/>
          </a:bodyPr>
          <a:lstStyle/>
          <a:p>
            <a:pPr marL="0" lvl="0" indent="0" algn="ctr" rtl="0">
              <a:spcBef>
                <a:spcPts val="640"/>
              </a:spcBef>
              <a:spcAft>
                <a:spcPts val="0"/>
              </a:spcAft>
              <a:buNone/>
            </a:pPr>
            <a:endParaRPr sz="3200">
              <a:solidFill>
                <a:schemeClr val="dk1"/>
              </a:solidFill>
              <a:latin typeface="Verdana"/>
              <a:ea typeface="Verdana"/>
              <a:cs typeface="Verdana"/>
              <a:sym typeface="Verdana"/>
            </a:endParaRPr>
          </a:p>
          <a:p>
            <a:pPr marL="0" lvl="0" indent="0" algn="ctr" rtl="0">
              <a:spcBef>
                <a:spcPts val="640"/>
              </a:spcBef>
              <a:spcAft>
                <a:spcPts val="0"/>
              </a:spcAft>
              <a:buClr>
                <a:schemeClr val="dk1"/>
              </a:buClr>
              <a:buSzPts val="3200"/>
              <a:buFont typeface="Arial"/>
              <a:buNone/>
            </a:pPr>
            <a:r>
              <a:rPr lang="en-US" sz="3200">
                <a:solidFill>
                  <a:schemeClr val="dk1"/>
                </a:solidFill>
                <a:latin typeface="Verdana"/>
                <a:ea typeface="Verdana"/>
                <a:cs typeface="Verdana"/>
                <a:sym typeface="Verdana"/>
              </a:rPr>
              <a:t>#1</a:t>
            </a:r>
            <a:endParaRPr sz="3200">
              <a:solidFill>
                <a:schemeClr val="dk1"/>
              </a:solidFill>
              <a:latin typeface="Verdana"/>
              <a:ea typeface="Verdana"/>
              <a:cs typeface="Verdana"/>
              <a:sym typeface="Verdana"/>
            </a:endParaRPr>
          </a:p>
          <a:p>
            <a:pPr marL="0" lvl="0" indent="0" algn="ctr" rtl="0">
              <a:spcBef>
                <a:spcPts val="640"/>
              </a:spcBef>
              <a:spcAft>
                <a:spcPts val="0"/>
              </a:spcAft>
              <a:buNone/>
            </a:pPr>
            <a:r>
              <a:rPr lang="en-US" sz="3200">
                <a:solidFill>
                  <a:schemeClr val="dk1"/>
                </a:solidFill>
                <a:latin typeface="Verdana"/>
                <a:ea typeface="Verdana"/>
                <a:cs typeface="Verdana"/>
                <a:sym typeface="Verdana"/>
              </a:rPr>
              <a:t>Universal Screening</a:t>
            </a:r>
            <a:endParaRPr sz="2600">
              <a:latin typeface="Verdana"/>
              <a:ea typeface="Verdana"/>
              <a:cs typeface="Verdana"/>
              <a:sym typeface="Verdana"/>
            </a:endParaRPr>
          </a:p>
          <a:p>
            <a:pPr marL="0" lvl="0" indent="0" algn="l" rtl="0">
              <a:spcBef>
                <a:spcPts val="0"/>
              </a:spcBef>
              <a:spcAft>
                <a:spcPts val="0"/>
              </a:spcAft>
              <a:buNone/>
            </a:pPr>
            <a:endParaRPr sz="2400">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1"/>
          <p:cNvSpPr txBox="1">
            <a:spLocks noGrp="1"/>
          </p:cNvSpPr>
          <p:nvPr>
            <p:ph type="title"/>
          </p:nvPr>
        </p:nvSpPr>
        <p:spPr>
          <a:xfrm>
            <a:off x="228600" y="228600"/>
            <a:ext cx="8686800" cy="12573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C3C"/>
              </a:buClr>
              <a:buSzPts val="4000"/>
              <a:buFont typeface="Verdana"/>
              <a:buNone/>
            </a:pPr>
            <a:r>
              <a:rPr lang="en-US" sz="3800" dirty="0">
                <a:solidFill>
                  <a:schemeClr val="dk1"/>
                </a:solidFill>
              </a:rPr>
              <a:t>Your data will tell you where to focus!</a:t>
            </a:r>
            <a:endParaRPr sz="3800" dirty="0">
              <a:solidFill>
                <a:schemeClr val="dk1"/>
              </a:solidFill>
            </a:endParaRPr>
          </a:p>
        </p:txBody>
      </p:sp>
      <p:pic>
        <p:nvPicPr>
          <p:cNvPr id="801" name="Google Shape;801;p101" descr="Decision-Making Rubric for use with Schoolwide Screening"/>
          <p:cNvPicPr preferRelativeResize="0"/>
          <p:nvPr/>
        </p:nvPicPr>
        <p:blipFill>
          <a:blip r:embed="rId3">
            <a:alphaModFix/>
          </a:blip>
          <a:stretch>
            <a:fillRect/>
          </a:stretch>
        </p:blipFill>
        <p:spPr>
          <a:xfrm>
            <a:off x="1527100" y="1555525"/>
            <a:ext cx="6089800" cy="52280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2"/>
          <p:cNvSpPr txBox="1">
            <a:spLocks noGrp="1"/>
          </p:cNvSpPr>
          <p:nvPr>
            <p:ph type="title"/>
          </p:nvPr>
        </p:nvSpPr>
        <p:spPr>
          <a:xfrm>
            <a:off x="228600" y="228600"/>
            <a:ext cx="8686800" cy="12573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00000"/>
              </a:buClr>
              <a:buSzPts val="900"/>
              <a:buFont typeface="Calibri"/>
              <a:buNone/>
            </a:pPr>
            <a:r>
              <a:rPr lang="en-US" sz="3600" dirty="0">
                <a:solidFill>
                  <a:schemeClr val="dk1"/>
                </a:solidFill>
              </a:rPr>
              <a:t>How are school teams discussing universal screening data?</a:t>
            </a:r>
            <a:endParaRPr sz="3600" dirty="0">
              <a:solidFill>
                <a:schemeClr val="dk1"/>
              </a:solidFill>
            </a:endParaRPr>
          </a:p>
        </p:txBody>
      </p:sp>
      <p:sp>
        <p:nvSpPr>
          <p:cNvPr id="807" name="Google Shape;807;p102"/>
          <p:cNvSpPr txBox="1"/>
          <p:nvPr/>
        </p:nvSpPr>
        <p:spPr>
          <a:xfrm>
            <a:off x="317550" y="1574775"/>
            <a:ext cx="8508900" cy="4837800"/>
          </a:xfrm>
          <a:prstGeom prst="rect">
            <a:avLst/>
          </a:prstGeom>
          <a:noFill/>
          <a:ln>
            <a:noFill/>
          </a:ln>
        </p:spPr>
        <p:txBody>
          <a:bodyPr spcFirstLastPara="1" wrap="square" lIns="91425" tIns="91425" rIns="91425" bIns="91425" anchor="t" anchorCtr="0">
            <a:noAutofit/>
          </a:bodyPr>
          <a:lstStyle/>
          <a:p>
            <a:pPr marL="342900" lvl="0" indent="-370502" algn="l" rtl="0">
              <a:lnSpc>
                <a:spcPct val="100000"/>
              </a:lnSpc>
              <a:spcBef>
                <a:spcPts val="0"/>
              </a:spcBef>
              <a:spcAft>
                <a:spcPts val="0"/>
              </a:spcAft>
              <a:buClr>
                <a:srgbClr val="000000"/>
              </a:buClr>
              <a:buSzPts val="3000"/>
              <a:buFont typeface="Verdana"/>
              <a:buChar char="•"/>
            </a:pPr>
            <a:r>
              <a:rPr lang="en-US" sz="3000">
                <a:latin typeface="Verdana"/>
                <a:ea typeface="Verdana"/>
                <a:cs typeface="Verdana"/>
                <a:sym typeface="Verdana"/>
              </a:rPr>
              <a:t>Is the core instruction sufficient (is it working) and is it improving (i.e., health of the curriculum)?</a:t>
            </a:r>
            <a:endParaRPr sz="3000">
              <a:latin typeface="Verdana"/>
              <a:ea typeface="Verdana"/>
              <a:cs typeface="Verdana"/>
              <a:sym typeface="Verdana"/>
            </a:endParaRPr>
          </a:p>
          <a:p>
            <a:pPr marL="342900" lvl="0" indent="-370502" algn="l" rtl="0">
              <a:lnSpc>
                <a:spcPct val="100000"/>
              </a:lnSpc>
              <a:spcBef>
                <a:spcPts val="0"/>
              </a:spcBef>
              <a:spcAft>
                <a:spcPts val="0"/>
              </a:spcAft>
              <a:buClr>
                <a:srgbClr val="000000"/>
              </a:buClr>
              <a:buSzPts val="3000"/>
              <a:buFont typeface="Verdana"/>
              <a:buChar char="•"/>
            </a:pPr>
            <a:r>
              <a:rPr lang="en-US" sz="3000">
                <a:latin typeface="Verdana"/>
                <a:ea typeface="Verdana"/>
                <a:cs typeface="Verdana"/>
                <a:sym typeface="Verdana"/>
              </a:rPr>
              <a:t>For whom is it working/not working?</a:t>
            </a:r>
            <a:endParaRPr sz="3000">
              <a:latin typeface="Verdana"/>
              <a:ea typeface="Verdana"/>
              <a:cs typeface="Verdana"/>
              <a:sym typeface="Verdana"/>
            </a:endParaRPr>
          </a:p>
          <a:p>
            <a:pPr marL="342900" lvl="0" indent="-370502" algn="l" rtl="0">
              <a:lnSpc>
                <a:spcPct val="100000"/>
              </a:lnSpc>
              <a:spcBef>
                <a:spcPts val="0"/>
              </a:spcBef>
              <a:spcAft>
                <a:spcPts val="0"/>
              </a:spcAft>
              <a:buClr>
                <a:srgbClr val="000000"/>
              </a:buClr>
              <a:buSzPts val="3000"/>
              <a:buFont typeface="Verdana"/>
              <a:buChar char="•"/>
            </a:pPr>
            <a:r>
              <a:rPr lang="en-US" sz="3000">
                <a:latin typeface="Verdana"/>
                <a:ea typeface="Verdana"/>
                <a:cs typeface="Verdana"/>
                <a:sym typeface="Verdana"/>
              </a:rPr>
              <a:t>What are the root causes?</a:t>
            </a:r>
            <a:endParaRPr sz="3000">
              <a:latin typeface="Verdana"/>
              <a:ea typeface="Verdana"/>
              <a:cs typeface="Verdana"/>
              <a:sym typeface="Verdana"/>
            </a:endParaRPr>
          </a:p>
          <a:p>
            <a:pPr marL="342900" lvl="0" indent="-370502" algn="l" rtl="0">
              <a:lnSpc>
                <a:spcPct val="100000"/>
              </a:lnSpc>
              <a:spcBef>
                <a:spcPts val="0"/>
              </a:spcBef>
              <a:spcAft>
                <a:spcPts val="0"/>
              </a:spcAft>
              <a:buClr>
                <a:srgbClr val="00212C"/>
              </a:buClr>
              <a:buSzPts val="3000"/>
              <a:buFont typeface="Verdana"/>
              <a:buChar char="•"/>
            </a:pPr>
            <a:r>
              <a:rPr lang="en-US" sz="3000">
                <a:latin typeface="Verdana"/>
                <a:ea typeface="Verdana"/>
                <a:cs typeface="Verdana"/>
                <a:sym typeface="Verdana"/>
              </a:rPr>
              <a:t>Is there a priority skill?</a:t>
            </a:r>
            <a:endParaRPr sz="3000">
              <a:latin typeface="Verdana"/>
              <a:ea typeface="Verdana"/>
              <a:cs typeface="Verdana"/>
              <a:sym typeface="Verdana"/>
            </a:endParaRPr>
          </a:p>
          <a:p>
            <a:pPr marL="342900" lvl="0" indent="-370502" algn="l" rtl="0">
              <a:lnSpc>
                <a:spcPct val="100000"/>
              </a:lnSpc>
              <a:spcBef>
                <a:spcPts val="0"/>
              </a:spcBef>
              <a:spcAft>
                <a:spcPts val="0"/>
              </a:spcAft>
              <a:buClr>
                <a:srgbClr val="00212C"/>
              </a:buClr>
              <a:buSzPts val="3000"/>
              <a:buFont typeface="Verdana"/>
              <a:buChar char="•"/>
            </a:pPr>
            <a:r>
              <a:rPr lang="en-US" sz="3000">
                <a:latin typeface="Verdana"/>
                <a:ea typeface="Verdana"/>
                <a:cs typeface="Verdana"/>
                <a:sym typeface="Verdana"/>
              </a:rPr>
              <a:t>What is the goal for the next screening?</a:t>
            </a:r>
            <a:endParaRPr sz="3000">
              <a:latin typeface="Verdana"/>
              <a:ea typeface="Verdana"/>
              <a:cs typeface="Verdana"/>
              <a:sym typeface="Verdana"/>
            </a:endParaRPr>
          </a:p>
          <a:p>
            <a:pPr marL="342900" lvl="0" indent="-370502" algn="l" rtl="0">
              <a:lnSpc>
                <a:spcPct val="100000"/>
              </a:lnSpc>
              <a:spcBef>
                <a:spcPts val="0"/>
              </a:spcBef>
              <a:spcAft>
                <a:spcPts val="0"/>
              </a:spcAft>
              <a:buClr>
                <a:srgbClr val="000000"/>
              </a:buClr>
              <a:buSzPts val="3000"/>
              <a:buFont typeface="Verdana"/>
              <a:buChar char="•"/>
            </a:pPr>
            <a:r>
              <a:rPr lang="en-US" sz="3000">
                <a:latin typeface="Verdana"/>
                <a:ea typeface="Verdana"/>
                <a:cs typeface="Verdana"/>
                <a:sym typeface="Verdana"/>
              </a:rPr>
              <a:t>What are our next steps (e.g., instructional adjustments, reviewing lesson plans)?</a:t>
            </a:r>
            <a:endParaRPr sz="3000">
              <a:latin typeface="Verdana"/>
              <a:ea typeface="Verdana"/>
              <a:cs typeface="Verdana"/>
              <a:sym typeface="Verdana"/>
            </a:endParaRPr>
          </a:p>
          <a:p>
            <a:pPr marL="457200" lvl="0" indent="0" algn="l" rtl="0">
              <a:lnSpc>
                <a:spcPct val="100000"/>
              </a:lnSpc>
              <a:spcBef>
                <a:spcPts val="0"/>
              </a:spcBef>
              <a:spcAft>
                <a:spcPts val="0"/>
              </a:spcAft>
              <a:buNone/>
            </a:pPr>
            <a:endParaRPr sz="3000">
              <a:latin typeface="Verdana"/>
              <a:ea typeface="Verdana"/>
              <a:cs typeface="Verdana"/>
              <a:sym typeface="Verdana"/>
            </a:endParaRPr>
          </a:p>
          <a:p>
            <a:pPr marL="0" lvl="0" indent="0" algn="l" rtl="0">
              <a:lnSpc>
                <a:spcPct val="100000"/>
              </a:lnSpc>
              <a:spcBef>
                <a:spcPts val="800"/>
              </a:spcBef>
              <a:spcAft>
                <a:spcPts val="0"/>
              </a:spcAft>
              <a:buNone/>
            </a:pPr>
            <a:endParaRPr sz="3000">
              <a:latin typeface="Verdana"/>
              <a:ea typeface="Verdana"/>
              <a:cs typeface="Verdana"/>
              <a:sym typeface="Verdana"/>
            </a:endParaRPr>
          </a:p>
          <a:p>
            <a:pPr marL="0" lvl="0" indent="0" algn="l" rtl="0">
              <a:lnSpc>
                <a:spcPct val="100000"/>
              </a:lnSpc>
              <a:spcBef>
                <a:spcPts val="0"/>
              </a:spcBef>
              <a:spcAft>
                <a:spcPts val="0"/>
              </a:spcAft>
              <a:buNone/>
            </a:pPr>
            <a:endParaRPr sz="3000">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C3C"/>
              </a:buClr>
              <a:buSzPts val="4000"/>
              <a:buFont typeface="Verdana"/>
              <a:buNone/>
            </a:pPr>
            <a:r>
              <a:rPr lang="en-US" sz="3800" dirty="0">
                <a:solidFill>
                  <a:schemeClr val="dk1"/>
                </a:solidFill>
              </a:rPr>
              <a:t>Today’s Learning Intentions</a:t>
            </a:r>
            <a:endParaRPr sz="3800" dirty="0">
              <a:solidFill>
                <a:schemeClr val="dk1"/>
              </a:solidFill>
            </a:endParaRPr>
          </a:p>
        </p:txBody>
      </p:sp>
      <p:sp>
        <p:nvSpPr>
          <p:cNvPr id="334" name="Google Shape;334;p43"/>
          <p:cNvSpPr txBox="1"/>
          <p:nvPr/>
        </p:nvSpPr>
        <p:spPr>
          <a:xfrm>
            <a:off x="0" y="1371600"/>
            <a:ext cx="8855700" cy="536610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Develop a process to create a written description of the expectations for quality Tier 1 academic instruction and a system for communicating the expectations to stakeholders. (IM Feature 3A)</a:t>
            </a:r>
            <a:r>
              <a:rPr lang="en-US" sz="2500" strike="sngStrike">
                <a:solidFill>
                  <a:schemeClr val="dk1"/>
                </a:solidFill>
                <a:latin typeface="Verdana"/>
                <a:ea typeface="Verdana"/>
                <a:cs typeface="Verdana"/>
                <a:sym typeface="Verdana"/>
              </a:rPr>
              <a:t> </a:t>
            </a:r>
            <a:endParaRPr sz="2500" strike="sngStrike">
              <a:solidFill>
                <a:schemeClr val="dk1"/>
              </a:solidFill>
              <a:latin typeface="Verdana"/>
              <a:ea typeface="Verdana"/>
              <a:cs typeface="Verdana"/>
              <a:sym typeface="Verdana"/>
            </a:endParaRPr>
          </a:p>
          <a:p>
            <a:pPr marL="457200" lvl="0" indent="-387350" algn="l" rtl="0">
              <a:spcBef>
                <a:spcPts val="0"/>
              </a:spcBef>
              <a:spcAft>
                <a:spcPts val="0"/>
              </a:spcAft>
              <a:buClr>
                <a:schemeClr val="dk1"/>
              </a:buClr>
              <a:buSzPts val="2500"/>
              <a:buFont typeface="Verdana"/>
              <a:buChar char="●"/>
            </a:pPr>
            <a:r>
              <a:rPr lang="en-US" sz="2500">
                <a:solidFill>
                  <a:srgbClr val="006387"/>
                </a:solidFill>
                <a:latin typeface="Verdana"/>
                <a:ea typeface="Verdana"/>
                <a:cs typeface="Verdana"/>
                <a:sym typeface="Verdana"/>
              </a:rPr>
              <a:t>Examine existing evidence-based Tier 1 practices to create a continuum of supports that is culturally responsive and is utilized to provide an instructional match to meet learner needs (IM Feature 3C)</a:t>
            </a:r>
            <a:endParaRPr sz="2500">
              <a:solidFill>
                <a:srgbClr val="006387"/>
              </a:solidFill>
              <a:latin typeface="Verdana"/>
              <a:ea typeface="Verdana"/>
              <a:cs typeface="Verdana"/>
              <a:sym typeface="Verdana"/>
            </a:endParaRPr>
          </a:p>
          <a:p>
            <a:pPr marL="457200" lvl="0" indent="-387350" algn="l" rtl="0">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Develop a plan for implementing Tier 1 data meeting structures at the school and division level and determine how to measure the fidelity and effectiveness of the meeting structures. (IM Feature 2C)</a:t>
            </a:r>
            <a:endParaRPr sz="120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3"/>
          <p:cNvSpPr txBox="1">
            <a:spLocks noGrp="1"/>
          </p:cNvSpPr>
          <p:nvPr>
            <p:ph type="title"/>
          </p:nvPr>
        </p:nvSpPr>
        <p:spPr>
          <a:prstGeom prst="rect">
            <a:avLst/>
          </a:prstGeom>
          <a:solidFill>
            <a:srgbClr val="A9DCF2">
              <a:alpha val="67060"/>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rgbClr val="105775"/>
              </a:buClr>
              <a:buSzPts val="3000"/>
              <a:buFont typeface="Verdana"/>
              <a:buNone/>
            </a:pPr>
            <a:r>
              <a:rPr lang="en-US" sz="3600" dirty="0">
                <a:solidFill>
                  <a:srgbClr val="000000"/>
                </a:solidFill>
              </a:rPr>
              <a:t>Prepare for the meeting-Elementary</a:t>
            </a:r>
            <a:endParaRPr dirty="0">
              <a:solidFill>
                <a:srgbClr val="000000"/>
              </a:solidFill>
            </a:endParaRPr>
          </a:p>
        </p:txBody>
      </p:sp>
      <p:pic>
        <p:nvPicPr>
          <p:cNvPr id="813" name="Google Shape;813;p103" descr="100%+Meeting+Agenda+(EasyCBM)+2017 (1) - Word"/>
          <p:cNvPicPr preferRelativeResize="0"/>
          <p:nvPr/>
        </p:nvPicPr>
        <p:blipFill rotWithShape="1">
          <a:blip r:embed="rId3">
            <a:alphaModFix/>
          </a:blip>
          <a:srcRect l="8419" t="13128" r="11246" b="8587"/>
          <a:stretch/>
        </p:blipFill>
        <p:spPr>
          <a:xfrm>
            <a:off x="658101" y="1477776"/>
            <a:ext cx="7640699" cy="4914149"/>
          </a:xfrm>
          <a:prstGeom prst="rect">
            <a:avLst/>
          </a:prstGeom>
          <a:noFill/>
          <a:ln w="9525" cap="flat" cmpd="sng">
            <a:solidFill>
              <a:srgbClr val="000000"/>
            </a:solidFill>
            <a:prstDash val="solid"/>
            <a:round/>
            <a:headEnd type="none" w="sm" len="sm"/>
            <a:tailEnd type="none" w="sm" len="sm"/>
          </a:ln>
        </p:spPr>
      </p:pic>
      <p:sp>
        <p:nvSpPr>
          <p:cNvPr id="814" name="Google Shape;814;p103"/>
          <p:cNvSpPr txBox="1">
            <a:spLocks noGrp="1"/>
          </p:cNvSpPr>
          <p:nvPr>
            <p:ph type="ftr" idx="11"/>
          </p:nvPr>
        </p:nvSpPr>
        <p:spPr>
          <a:xfrm>
            <a:off x="3124199" y="6356350"/>
            <a:ext cx="6019801" cy="727202"/>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900"/>
              <a:buNone/>
            </a:pPr>
            <a:r>
              <a:rPr lang="en-US" sz="1400" dirty="0">
                <a:solidFill>
                  <a:srgbClr val="000000"/>
                </a:solidFill>
                <a:latin typeface="Verdana"/>
                <a:ea typeface="Verdana"/>
                <a:cs typeface="Verdana"/>
                <a:sym typeface="Verdana"/>
              </a:rPr>
              <a:t>Oregon Response to Intervention and Instruction (2019)</a:t>
            </a:r>
            <a:endParaRPr sz="1400" dirty="0">
              <a:solidFill>
                <a:srgbClr val="000000"/>
              </a:solidFill>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4"/>
          <p:cNvSpPr txBox="1">
            <a:spLocks noGrp="1"/>
          </p:cNvSpPr>
          <p:nvPr>
            <p:ph type="title"/>
          </p:nvPr>
        </p:nvSpPr>
        <p:spPr>
          <a:xfrm>
            <a:off x="228600" y="228600"/>
            <a:ext cx="8686800" cy="1143000"/>
          </a:xfrm>
          <a:prstGeom prst="rect">
            <a:avLst/>
          </a:prstGeom>
          <a:solidFill>
            <a:srgbClr val="A9DCF2">
              <a:alpha val="67060"/>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rgbClr val="105775"/>
              </a:buClr>
              <a:buSzPts val="3000"/>
              <a:buFont typeface="Verdana"/>
              <a:buNone/>
            </a:pPr>
            <a:r>
              <a:rPr lang="en-US" sz="3600" dirty="0">
                <a:solidFill>
                  <a:srgbClr val="000000"/>
                </a:solidFill>
              </a:rPr>
              <a:t>Prepare for the meeting-Secondary</a:t>
            </a:r>
            <a:endParaRPr dirty="0">
              <a:solidFill>
                <a:srgbClr val="000000"/>
              </a:solidFill>
            </a:endParaRPr>
          </a:p>
        </p:txBody>
      </p:sp>
      <p:pic>
        <p:nvPicPr>
          <p:cNvPr id="820" name="Google Shape;820;p104" descr="Fall Middle School 100% Data Meeting Steps"/>
          <p:cNvPicPr preferRelativeResize="0">
            <a:picLocks noGrp="1"/>
          </p:cNvPicPr>
          <p:nvPr>
            <p:ph type="body" idx="1"/>
          </p:nvPr>
        </p:nvPicPr>
        <p:blipFill rotWithShape="1">
          <a:blip r:embed="rId3">
            <a:alphaModFix/>
          </a:blip>
          <a:srcRect l="568" r="-339"/>
          <a:stretch/>
        </p:blipFill>
        <p:spPr>
          <a:xfrm>
            <a:off x="905350" y="1371600"/>
            <a:ext cx="7197600" cy="50559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17" name="Rectangle 16">
            <a:extLst>
              <a:ext uri="{FF2B5EF4-FFF2-40B4-BE49-F238E27FC236}">
                <a16:creationId xmlns:a16="http://schemas.microsoft.com/office/drawing/2014/main" id="{CCB41EC7-95D4-6E4D-949C-3A3625D0A264}"/>
              </a:ext>
              <a:ext uri="{C183D7F6-B498-43B3-948B-1728B52AA6E4}">
                <adec:decorative xmlns:adec="http://schemas.microsoft.com/office/drawing/2017/decorative" xmlns="" val="1"/>
              </a:ext>
            </a:extLst>
          </p:cNvPr>
          <p:cNvSpPr/>
          <p:nvPr/>
        </p:nvSpPr>
        <p:spPr>
          <a:xfrm>
            <a:off x="7656576" y="6047232"/>
            <a:ext cx="1487424" cy="81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Google Shape;821;p104"/>
          <p:cNvSpPr txBox="1">
            <a:spLocks noGrp="1"/>
          </p:cNvSpPr>
          <p:nvPr>
            <p:ph type="ftr" idx="11"/>
          </p:nvPr>
        </p:nvSpPr>
        <p:spPr>
          <a:xfrm>
            <a:off x="3679175" y="6427500"/>
            <a:ext cx="5652000" cy="3651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900"/>
              <a:buNone/>
            </a:pPr>
            <a:r>
              <a:rPr lang="en-US" sz="1400">
                <a:solidFill>
                  <a:srgbClr val="000000"/>
                </a:solidFill>
                <a:latin typeface="Verdana"/>
                <a:ea typeface="Verdana"/>
                <a:cs typeface="Verdana"/>
                <a:sym typeface="Verdana"/>
              </a:rPr>
              <a:t>Oregon Response to Intervention and Instruction (2019)</a:t>
            </a:r>
            <a:endParaRPr sz="1400">
              <a:solidFill>
                <a:srgbClr val="000000"/>
              </a:solidFill>
              <a:latin typeface="Verdana"/>
              <a:ea typeface="Verdana"/>
              <a:cs typeface="Verdana"/>
              <a:sym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solidFill>
                  <a:schemeClr val="dk1"/>
                </a:solidFill>
              </a:rPr>
              <a:t>DLT Supporting Schools in Data Analysis: Elementary Reading</a:t>
            </a:r>
            <a:endParaRPr sz="3600" dirty="0">
              <a:solidFill>
                <a:schemeClr val="dk1"/>
              </a:solidFill>
            </a:endParaRPr>
          </a:p>
        </p:txBody>
      </p:sp>
      <p:pic>
        <p:nvPicPr>
          <p:cNvPr id="828" name="Google Shape;828;p105" descr="Reading Data Reflection spreadsheet"/>
          <p:cNvPicPr preferRelativeResize="0"/>
          <p:nvPr/>
        </p:nvPicPr>
        <p:blipFill>
          <a:blip r:embed="rId3">
            <a:alphaModFix/>
          </a:blip>
          <a:stretch>
            <a:fillRect/>
          </a:stretch>
        </p:blipFill>
        <p:spPr>
          <a:xfrm>
            <a:off x="963300" y="1494250"/>
            <a:ext cx="7217401" cy="53637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solidFill>
                  <a:schemeClr val="dk1"/>
                </a:solidFill>
              </a:rPr>
              <a:t>DLT Supporting Schools in Data Analysis: Secondary Math</a:t>
            </a:r>
            <a:endParaRPr sz="3600" dirty="0">
              <a:solidFill>
                <a:schemeClr val="dk1"/>
              </a:solidFill>
            </a:endParaRPr>
          </a:p>
        </p:txBody>
      </p:sp>
      <p:pic>
        <p:nvPicPr>
          <p:cNvPr id="835" name="Google Shape;835;p106" descr="Math Data Reflection spreadsheet"/>
          <p:cNvPicPr preferRelativeResize="0"/>
          <p:nvPr/>
        </p:nvPicPr>
        <p:blipFill>
          <a:blip r:embed="rId3">
            <a:alphaModFix/>
          </a:blip>
          <a:stretch>
            <a:fillRect/>
          </a:stretch>
        </p:blipFill>
        <p:spPr>
          <a:xfrm>
            <a:off x="578436" y="1371600"/>
            <a:ext cx="7424126" cy="541740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2" name="Google Shape;842;p107"/>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After the universal screening data meeting...</a:t>
            </a:r>
            <a:endParaRPr sz="3800" dirty="0">
              <a:solidFill>
                <a:schemeClr val="dk1"/>
              </a:solidFill>
            </a:endParaRPr>
          </a:p>
        </p:txBody>
      </p:sp>
      <p:sp>
        <p:nvSpPr>
          <p:cNvPr id="841" name="Google Shape;841;p107"/>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en-US"/>
              <a:t>The school can assess strengths and weaknesses in their core curriculum</a:t>
            </a:r>
            <a:endParaRPr/>
          </a:p>
          <a:p>
            <a:pPr marL="457200" lvl="0" indent="-342900" algn="l" rtl="0">
              <a:spcBef>
                <a:spcPts val="0"/>
              </a:spcBef>
              <a:spcAft>
                <a:spcPts val="0"/>
              </a:spcAft>
              <a:buSzPts val="1800"/>
              <a:buChar char="•"/>
            </a:pPr>
            <a:r>
              <a:rPr lang="en-US"/>
              <a:t>After making adjustments to the core curriculum individual student's needs can easily examined using your decision rules</a:t>
            </a:r>
            <a:endParaRPr/>
          </a:p>
          <a:p>
            <a:pPr marL="457200" lvl="0" indent="-342900" algn="l" rtl="0">
              <a:spcBef>
                <a:spcPts val="0"/>
              </a:spcBef>
              <a:spcAft>
                <a:spcPts val="0"/>
              </a:spcAft>
              <a:buSzPts val="1800"/>
              <a:buChar char="•"/>
            </a:pPr>
            <a:r>
              <a:rPr lang="en-US"/>
              <a:t>Well organized data helps this process to be quick and efficient across all areas including academics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Good forms help make the process flow better</a:t>
            </a:r>
            <a:endParaRPr sz="3800" dirty="0">
              <a:solidFill>
                <a:schemeClr val="dk1"/>
              </a:solidFill>
            </a:endParaRPr>
          </a:p>
        </p:txBody>
      </p:sp>
      <p:pic>
        <p:nvPicPr>
          <p:cNvPr id="849" name="Google Shape;849;p108" descr="3rd Grade Behavior and Academic Data Spreadsheet"/>
          <p:cNvPicPr preferRelativeResize="0"/>
          <p:nvPr/>
        </p:nvPicPr>
        <p:blipFill>
          <a:blip r:embed="rId3">
            <a:alphaModFix/>
          </a:blip>
          <a:stretch>
            <a:fillRect/>
          </a:stretch>
        </p:blipFill>
        <p:spPr>
          <a:xfrm>
            <a:off x="228600" y="1576101"/>
            <a:ext cx="8686802" cy="439369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700" dirty="0">
                <a:solidFill>
                  <a:schemeClr val="dk1"/>
                </a:solidFill>
              </a:rPr>
              <a:t>From their data the tiered supports for students are identified</a:t>
            </a:r>
            <a:endParaRPr sz="3700" dirty="0">
              <a:solidFill>
                <a:schemeClr val="dk1"/>
              </a:solidFill>
            </a:endParaRPr>
          </a:p>
        </p:txBody>
      </p:sp>
      <p:pic>
        <p:nvPicPr>
          <p:cNvPr id="856" name="Google Shape;856;p109" descr="Tiered Supports Spreadsheet"/>
          <p:cNvPicPr preferRelativeResize="0"/>
          <p:nvPr/>
        </p:nvPicPr>
        <p:blipFill>
          <a:blip r:embed="rId3">
            <a:alphaModFix/>
          </a:blip>
          <a:stretch>
            <a:fillRect/>
          </a:stretch>
        </p:blipFill>
        <p:spPr>
          <a:xfrm>
            <a:off x="114925" y="1953540"/>
            <a:ext cx="8889533" cy="410127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11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Agenda with DIDM Embedded </a:t>
            </a:r>
            <a:endParaRPr sz="3800" dirty="0">
              <a:solidFill>
                <a:srgbClr val="000000"/>
              </a:solidFill>
            </a:endParaRPr>
          </a:p>
        </p:txBody>
      </p:sp>
      <p:pic>
        <p:nvPicPr>
          <p:cNvPr id="864" name="Google Shape;864;p110" descr="DIDM Agenda"/>
          <p:cNvPicPr preferRelativeResize="0"/>
          <p:nvPr/>
        </p:nvPicPr>
        <p:blipFill rotWithShape="1">
          <a:blip r:embed="rId3">
            <a:alphaModFix/>
          </a:blip>
          <a:srcRect l="7917" t="14133" r="8915" b="5331"/>
          <a:stretch/>
        </p:blipFill>
        <p:spPr>
          <a:xfrm>
            <a:off x="228600" y="1600200"/>
            <a:ext cx="8686800" cy="466932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1"/>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800" dirty="0">
                <a:solidFill>
                  <a:srgbClr val="000000"/>
                </a:solidFill>
              </a:rPr>
              <a:t>Performance Matters </a:t>
            </a:r>
            <a:br>
              <a:rPr lang="en-US" sz="3800" dirty="0">
                <a:solidFill>
                  <a:srgbClr val="000000"/>
                </a:solidFill>
              </a:rPr>
            </a:br>
            <a:r>
              <a:rPr lang="en-US" sz="3800" dirty="0">
                <a:solidFill>
                  <a:srgbClr val="000000"/>
                </a:solidFill>
              </a:rPr>
              <a:t>Score Board</a:t>
            </a:r>
            <a:endParaRPr sz="3800" dirty="0">
              <a:solidFill>
                <a:srgbClr val="000000"/>
              </a:solidFill>
            </a:endParaRPr>
          </a:p>
        </p:txBody>
      </p:sp>
      <p:pic>
        <p:nvPicPr>
          <p:cNvPr id="871" name="Google Shape;871;p111" descr="Performance Matters Score Board example"/>
          <p:cNvPicPr preferRelativeResize="0"/>
          <p:nvPr/>
        </p:nvPicPr>
        <p:blipFill rotWithShape="1">
          <a:blip r:embed="rId3">
            <a:alphaModFix/>
          </a:blip>
          <a:srcRect r="4698" b="8265"/>
          <a:stretch/>
        </p:blipFill>
        <p:spPr>
          <a:xfrm>
            <a:off x="677916" y="1907628"/>
            <a:ext cx="7788165" cy="434602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12"/>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C3C"/>
              </a:buClr>
              <a:buSzPts val="4000"/>
              <a:buFont typeface="Verdana"/>
              <a:buNone/>
            </a:pPr>
            <a:r>
              <a:rPr lang="en-US" sz="3600" dirty="0"/>
              <a:t>Types of Data Driven Discussions</a:t>
            </a:r>
            <a:endParaRPr sz="3200" dirty="0"/>
          </a:p>
        </p:txBody>
      </p:sp>
      <p:sp>
        <p:nvSpPr>
          <p:cNvPr id="877" name="Google Shape;877;p112"/>
          <p:cNvSpPr txBox="1"/>
          <p:nvPr/>
        </p:nvSpPr>
        <p:spPr>
          <a:xfrm>
            <a:off x="457200" y="1510825"/>
            <a:ext cx="8110200" cy="3241800"/>
          </a:xfrm>
          <a:prstGeom prst="rect">
            <a:avLst/>
          </a:prstGeom>
          <a:noFill/>
          <a:ln>
            <a:noFill/>
          </a:ln>
        </p:spPr>
        <p:txBody>
          <a:bodyPr spcFirstLastPara="1" wrap="square" lIns="91425" tIns="45700" rIns="91425" bIns="45700" anchor="t" anchorCtr="0">
            <a:noAutofit/>
          </a:bodyPr>
          <a:lstStyle/>
          <a:p>
            <a:pPr marL="0" lvl="0" indent="0" algn="ctr" rtl="0">
              <a:spcBef>
                <a:spcPts val="640"/>
              </a:spcBef>
              <a:spcAft>
                <a:spcPts val="0"/>
              </a:spcAft>
              <a:buNone/>
            </a:pPr>
            <a:endParaRPr sz="3000">
              <a:latin typeface="Verdana"/>
              <a:ea typeface="Verdana"/>
              <a:cs typeface="Verdana"/>
              <a:sym typeface="Verdana"/>
            </a:endParaRPr>
          </a:p>
          <a:p>
            <a:pPr marL="0" lvl="0" indent="0" algn="ctr" rtl="0">
              <a:spcBef>
                <a:spcPts val="640"/>
              </a:spcBef>
              <a:spcAft>
                <a:spcPts val="0"/>
              </a:spcAft>
              <a:buNone/>
            </a:pPr>
            <a:r>
              <a:rPr lang="en-US" sz="3000">
                <a:latin typeface="Verdana"/>
                <a:ea typeface="Verdana"/>
                <a:cs typeface="Verdana"/>
                <a:sym typeface="Verdana"/>
              </a:rPr>
              <a:t>#2</a:t>
            </a:r>
            <a:endParaRPr sz="3000">
              <a:latin typeface="Verdana"/>
              <a:ea typeface="Verdana"/>
              <a:cs typeface="Verdana"/>
              <a:sym typeface="Verdana"/>
            </a:endParaRPr>
          </a:p>
          <a:p>
            <a:pPr marL="0" lvl="0" indent="0" algn="ctr" rtl="0">
              <a:spcBef>
                <a:spcPts val="640"/>
              </a:spcBef>
              <a:spcAft>
                <a:spcPts val="0"/>
              </a:spcAft>
              <a:buNone/>
            </a:pPr>
            <a:r>
              <a:rPr lang="en-US" sz="3000">
                <a:latin typeface="Verdana"/>
                <a:ea typeface="Verdana"/>
                <a:cs typeface="Verdana"/>
                <a:sym typeface="Verdana"/>
              </a:rPr>
              <a:t>Grade Level/Content Area Performance</a:t>
            </a:r>
            <a:endParaRPr sz="3000">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Success...</a:t>
            </a:r>
            <a:endParaRPr sz="3800" dirty="0">
              <a:solidFill>
                <a:srgbClr val="000000"/>
              </a:solidFill>
            </a:endParaRPr>
          </a:p>
        </p:txBody>
      </p:sp>
      <p:sp>
        <p:nvSpPr>
          <p:cNvPr id="341" name="Google Shape;341;p44"/>
          <p:cNvSpPr txBox="1">
            <a:spLocks noGrp="1"/>
          </p:cNvSpPr>
          <p:nvPr>
            <p:ph type="body" idx="1"/>
          </p:nvPr>
        </p:nvSpPr>
        <p:spPr>
          <a:xfrm>
            <a:off x="0" y="1472950"/>
            <a:ext cx="6303000" cy="5470800"/>
          </a:xfrm>
          <a:prstGeom prst="rect">
            <a:avLst/>
          </a:prstGeom>
        </p:spPr>
        <p:txBody>
          <a:bodyPr spcFirstLastPara="1" wrap="square" lIns="91425" tIns="45700" rIns="91425" bIns="45700" anchor="t" anchorCtr="0">
            <a:noAutofit/>
          </a:bodyPr>
          <a:lstStyle/>
          <a:p>
            <a:pPr marL="457200" lvl="0" indent="-400050" algn="l" rtl="0">
              <a:spcBef>
                <a:spcPts val="360"/>
              </a:spcBef>
              <a:spcAft>
                <a:spcPts val="0"/>
              </a:spcAft>
              <a:buSzPts val="2700"/>
              <a:buChar char="•"/>
            </a:pPr>
            <a:r>
              <a:rPr lang="en-US" sz="2700"/>
              <a:t>Our team can define quality core instruction and understands the importance of creating a communication system for our division stakeholders.</a:t>
            </a:r>
            <a:endParaRPr sz="2700"/>
          </a:p>
          <a:p>
            <a:pPr marL="457200" lvl="0" indent="-400050" algn="l" rtl="0">
              <a:spcBef>
                <a:spcPts val="0"/>
              </a:spcBef>
              <a:spcAft>
                <a:spcPts val="0"/>
              </a:spcAft>
              <a:buClr>
                <a:srgbClr val="006387"/>
              </a:buClr>
              <a:buSzPts val="2700"/>
              <a:buChar char="•"/>
            </a:pPr>
            <a:r>
              <a:rPr lang="en-US" sz="2700">
                <a:solidFill>
                  <a:srgbClr val="006387"/>
                </a:solidFill>
              </a:rPr>
              <a:t>Our team will create a continuum of supports that is culturally responsive and works for ALL students.</a:t>
            </a:r>
            <a:endParaRPr sz="2700">
              <a:solidFill>
                <a:srgbClr val="006387"/>
              </a:solidFill>
            </a:endParaRPr>
          </a:p>
          <a:p>
            <a:pPr marL="457200" lvl="0" indent="-387350" algn="l" rtl="0">
              <a:spcBef>
                <a:spcPts val="0"/>
              </a:spcBef>
              <a:spcAft>
                <a:spcPts val="0"/>
              </a:spcAft>
              <a:buSzPts val="2500"/>
              <a:buChar char="•"/>
            </a:pPr>
            <a:r>
              <a:rPr lang="en-US" sz="2700"/>
              <a:t>Our team will develop a plan for Tier 1 data meeting structures at the school and division level. </a:t>
            </a:r>
            <a:r>
              <a:rPr lang="en-US" sz="2600"/>
              <a:t> </a:t>
            </a:r>
            <a:endParaRPr sz="2600"/>
          </a:p>
        </p:txBody>
      </p:sp>
      <p:pic>
        <p:nvPicPr>
          <p:cNvPr id="342" name="Google Shape;342;p44" descr="Student celebrating"/>
          <p:cNvPicPr preferRelativeResize="0"/>
          <p:nvPr/>
        </p:nvPicPr>
        <p:blipFill rotWithShape="1">
          <a:blip r:embed="rId3">
            <a:alphaModFix/>
          </a:blip>
          <a:srcRect t="11433"/>
          <a:stretch/>
        </p:blipFill>
        <p:spPr>
          <a:xfrm>
            <a:off x="6303000" y="2087524"/>
            <a:ext cx="2578450" cy="34210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13"/>
          <p:cNvSpPr txBox="1">
            <a:spLocks noGrp="1"/>
          </p:cNvSpPr>
          <p:nvPr>
            <p:ph type="title"/>
          </p:nvPr>
        </p:nvSpPr>
        <p:spPr>
          <a:xfrm>
            <a:off x="228600" y="228600"/>
            <a:ext cx="8686800" cy="12573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C3C"/>
              </a:buClr>
              <a:buSzPts val="4000"/>
              <a:buFont typeface="Verdana"/>
              <a:buNone/>
            </a:pPr>
            <a:r>
              <a:rPr lang="en-US" sz="3600" dirty="0">
                <a:solidFill>
                  <a:schemeClr val="dk1"/>
                </a:solidFill>
              </a:rPr>
              <a:t>Grade Level/Content Level Performance Discussions</a:t>
            </a:r>
            <a:endParaRPr sz="3600" dirty="0">
              <a:solidFill>
                <a:schemeClr val="dk1"/>
              </a:solidFill>
            </a:endParaRPr>
          </a:p>
        </p:txBody>
      </p:sp>
      <p:sp>
        <p:nvSpPr>
          <p:cNvPr id="883" name="Google Shape;883;p113"/>
          <p:cNvSpPr txBox="1"/>
          <p:nvPr/>
        </p:nvSpPr>
        <p:spPr>
          <a:xfrm>
            <a:off x="84800" y="1417650"/>
            <a:ext cx="8977800" cy="5322000"/>
          </a:xfrm>
          <a:prstGeom prst="rect">
            <a:avLst/>
          </a:prstGeom>
          <a:noFill/>
          <a:ln>
            <a:noFill/>
          </a:ln>
        </p:spPr>
        <p:txBody>
          <a:bodyPr spcFirstLastPara="1" wrap="square" lIns="91425" tIns="91425" rIns="91425" bIns="91425" anchor="t" anchorCtr="0">
            <a:noAutofit/>
          </a:bodyPr>
          <a:lstStyle/>
          <a:p>
            <a:pPr marL="457200" lvl="0" indent="0" algn="ctr" rtl="0">
              <a:spcBef>
                <a:spcPts val="640"/>
              </a:spcBef>
              <a:spcAft>
                <a:spcPts val="0"/>
              </a:spcAft>
              <a:buNone/>
            </a:pPr>
            <a:r>
              <a:rPr lang="en-US" sz="2800" b="1">
                <a:solidFill>
                  <a:srgbClr val="006387"/>
                </a:solidFill>
                <a:latin typeface="Verdana"/>
                <a:ea typeface="Verdana"/>
                <a:cs typeface="Verdana"/>
                <a:sym typeface="Verdana"/>
              </a:rPr>
              <a:t>Tier 1</a:t>
            </a:r>
            <a:r>
              <a:rPr lang="en-US" sz="2800" u="sng">
                <a:latin typeface="Verdana"/>
                <a:ea typeface="Verdana"/>
                <a:cs typeface="Verdana"/>
                <a:sym typeface="Verdana"/>
              </a:rPr>
              <a:t> </a:t>
            </a:r>
            <a:endParaRPr sz="2800">
              <a:latin typeface="Verdana"/>
              <a:ea typeface="Verdana"/>
              <a:cs typeface="Verdana"/>
              <a:sym typeface="Verdana"/>
            </a:endParaRPr>
          </a:p>
          <a:p>
            <a:pPr marL="457200" lvl="0" indent="0" algn="ctr" rtl="0">
              <a:spcBef>
                <a:spcPts val="0"/>
              </a:spcBef>
              <a:spcAft>
                <a:spcPts val="0"/>
              </a:spcAft>
              <a:buNone/>
            </a:pPr>
            <a:r>
              <a:rPr lang="en-US" sz="2800">
                <a:solidFill>
                  <a:srgbClr val="00212C"/>
                </a:solidFill>
                <a:latin typeface="Verdana"/>
                <a:ea typeface="Verdana"/>
                <a:cs typeface="Verdana"/>
                <a:sym typeface="Verdana"/>
              </a:rPr>
              <a:t>We taught it! </a:t>
            </a:r>
            <a:endParaRPr sz="2800">
              <a:solidFill>
                <a:srgbClr val="00212C"/>
              </a:solidFill>
              <a:latin typeface="Verdana"/>
              <a:ea typeface="Verdana"/>
              <a:cs typeface="Verdana"/>
              <a:sym typeface="Verdana"/>
            </a:endParaRPr>
          </a:p>
          <a:p>
            <a:pPr marL="457200" lvl="0" indent="0" algn="ctr" rtl="0">
              <a:spcBef>
                <a:spcPts val="0"/>
              </a:spcBef>
              <a:spcAft>
                <a:spcPts val="0"/>
              </a:spcAft>
              <a:buNone/>
            </a:pPr>
            <a:r>
              <a:rPr lang="en-US" sz="2800">
                <a:solidFill>
                  <a:srgbClr val="00212C"/>
                </a:solidFill>
                <a:latin typeface="Verdana"/>
                <a:ea typeface="Verdana"/>
                <a:cs typeface="Verdana"/>
                <a:sym typeface="Verdana"/>
              </a:rPr>
              <a:t>Did they get it?</a:t>
            </a:r>
            <a:endParaRPr sz="2800">
              <a:solidFill>
                <a:srgbClr val="00212C"/>
              </a:solidFill>
              <a:latin typeface="Verdana"/>
              <a:ea typeface="Verdana"/>
              <a:cs typeface="Verdana"/>
              <a:sym typeface="Verdana"/>
            </a:endParaRPr>
          </a:p>
          <a:p>
            <a:pPr marL="457200" lvl="0" indent="0" algn="ctr" rtl="0">
              <a:spcBef>
                <a:spcPts val="0"/>
              </a:spcBef>
              <a:spcAft>
                <a:spcPts val="0"/>
              </a:spcAft>
              <a:buNone/>
            </a:pPr>
            <a:endParaRPr sz="2800">
              <a:solidFill>
                <a:srgbClr val="00212C"/>
              </a:solidFill>
              <a:latin typeface="Verdana"/>
              <a:ea typeface="Verdana"/>
              <a:cs typeface="Verdana"/>
              <a:sym typeface="Verdana"/>
            </a:endParaRPr>
          </a:p>
          <a:p>
            <a:pPr marL="457200" lvl="0" indent="0" algn="l" rtl="0">
              <a:spcBef>
                <a:spcPts val="0"/>
              </a:spcBef>
              <a:spcAft>
                <a:spcPts val="0"/>
              </a:spcAft>
              <a:buNone/>
            </a:pPr>
            <a:r>
              <a:rPr lang="en-US" sz="2800">
                <a:solidFill>
                  <a:srgbClr val="00212C"/>
                </a:solidFill>
                <a:latin typeface="Verdana"/>
                <a:ea typeface="Verdana"/>
                <a:cs typeface="Verdana"/>
                <a:sym typeface="Verdana"/>
              </a:rPr>
              <a:t>For academics, these are the Virginia standards. For behavior, this is the schoolwide matrix.</a:t>
            </a:r>
            <a:endParaRPr sz="2800">
              <a:solidFill>
                <a:srgbClr val="00212C"/>
              </a:solidFill>
              <a:latin typeface="Verdana"/>
              <a:ea typeface="Verdana"/>
              <a:cs typeface="Verdana"/>
              <a:sym typeface="Verdana"/>
            </a:endParaRPr>
          </a:p>
          <a:p>
            <a:pPr marL="457200" lvl="0" indent="0" algn="l" rtl="0">
              <a:spcBef>
                <a:spcPts val="0"/>
              </a:spcBef>
              <a:spcAft>
                <a:spcPts val="0"/>
              </a:spcAft>
              <a:buNone/>
            </a:pPr>
            <a:r>
              <a:rPr lang="en-US" sz="2800">
                <a:solidFill>
                  <a:srgbClr val="00212C"/>
                </a:solidFill>
                <a:latin typeface="Verdana"/>
                <a:ea typeface="Verdana"/>
                <a:cs typeface="Verdana"/>
                <a:sym typeface="Verdana"/>
              </a:rPr>
              <a:t>Often, this meeting is referred to as a PLC or whatever name the school or division calls it (it needs a name).</a:t>
            </a:r>
            <a:endParaRPr sz="2800">
              <a:solidFill>
                <a:srgbClr val="00212C"/>
              </a:solidFill>
              <a:latin typeface="Verdana"/>
              <a:ea typeface="Verdana"/>
              <a:cs typeface="Verdana"/>
              <a:sym typeface="Verdana"/>
            </a:endParaRPr>
          </a:p>
          <a:p>
            <a:pPr marL="457200" lvl="0" indent="0" algn="l" rtl="0">
              <a:lnSpc>
                <a:spcPct val="90000"/>
              </a:lnSpc>
              <a:spcBef>
                <a:spcPts val="640"/>
              </a:spcBef>
              <a:spcAft>
                <a:spcPts val="0"/>
              </a:spcAft>
              <a:buNone/>
            </a:pPr>
            <a:endParaRPr sz="3000">
              <a:solidFill>
                <a:srgbClr val="02526F"/>
              </a:solidFill>
              <a:latin typeface="Calibri"/>
              <a:ea typeface="Calibri"/>
              <a:cs typeface="Calibri"/>
              <a:sym typeface="Calibri"/>
            </a:endParaRPr>
          </a:p>
          <a:p>
            <a:pPr marL="342900" lvl="0" indent="-342900" algn="ctr" rtl="0">
              <a:lnSpc>
                <a:spcPct val="90000"/>
              </a:lnSpc>
              <a:spcBef>
                <a:spcPts val="592"/>
              </a:spcBef>
              <a:spcAft>
                <a:spcPts val="0"/>
              </a:spcAft>
              <a:buNone/>
            </a:pPr>
            <a:endParaRPr sz="3000">
              <a:solidFill>
                <a:srgbClr val="02526F"/>
              </a:solidFill>
              <a:latin typeface="Calibri"/>
              <a:ea typeface="Calibri"/>
              <a:cs typeface="Calibri"/>
              <a:sym typeface="Calibri"/>
            </a:endParaRPr>
          </a:p>
          <a:p>
            <a:pPr marL="0" lvl="0" indent="0" algn="l" rtl="0">
              <a:lnSpc>
                <a:spcPct val="115000"/>
              </a:lnSpc>
              <a:spcBef>
                <a:spcPts val="800"/>
              </a:spcBef>
              <a:spcAft>
                <a:spcPts val="0"/>
              </a:spcAft>
              <a:buNone/>
            </a:pPr>
            <a:endParaRPr sz="3200">
              <a:solidFill>
                <a:srgbClr val="006387"/>
              </a:solidFill>
              <a:latin typeface="Calibri"/>
              <a:ea typeface="Calibri"/>
              <a:cs typeface="Calibri"/>
              <a:sym typeface="Calibri"/>
            </a:endParaRPr>
          </a:p>
          <a:p>
            <a:pPr marL="0" lvl="0" indent="0" algn="l" rtl="0">
              <a:spcBef>
                <a:spcPts val="0"/>
              </a:spcBef>
              <a:spcAft>
                <a:spcPts val="0"/>
              </a:spcAft>
              <a:buNone/>
            </a:pPr>
            <a:endParaRPr sz="2800">
              <a:solidFill>
                <a:srgbClr val="000000"/>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14"/>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600" dirty="0">
                <a:solidFill>
                  <a:srgbClr val="000000"/>
                </a:solidFill>
              </a:rPr>
              <a:t>What are the root causes for concerns? (Elementary)</a:t>
            </a:r>
            <a:endParaRPr sz="3600" dirty="0">
              <a:solidFill>
                <a:srgbClr val="000000"/>
              </a:solidFill>
            </a:endParaRPr>
          </a:p>
        </p:txBody>
      </p:sp>
      <p:pic>
        <p:nvPicPr>
          <p:cNvPr id="889" name="Google Shape;889;p114" descr="Photo of Oregon example of Tier 1 elementary meeting agenda and problem analysis." title="Problem Analysis Elementary"/>
          <p:cNvPicPr preferRelativeResize="0"/>
          <p:nvPr/>
        </p:nvPicPr>
        <p:blipFill rotWithShape="1">
          <a:blip r:embed="rId3">
            <a:alphaModFix/>
          </a:blip>
          <a:srcRect l="9711" t="20616" r="11592" b="20291"/>
          <a:stretch/>
        </p:blipFill>
        <p:spPr>
          <a:xfrm>
            <a:off x="316216" y="1484503"/>
            <a:ext cx="8511577" cy="4964224"/>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15"/>
          <p:cNvSpPr txBox="1">
            <a:spLocks noGrp="1"/>
          </p:cNvSpPr>
          <p:nvPr>
            <p:ph type="title"/>
          </p:nvPr>
        </p:nvSpPr>
        <p:spPr>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600" dirty="0">
                <a:solidFill>
                  <a:srgbClr val="000000"/>
                </a:solidFill>
              </a:rPr>
              <a:t>What are the root causes for concerns? (Secondary)</a:t>
            </a:r>
            <a:endParaRPr sz="3600" dirty="0">
              <a:solidFill>
                <a:srgbClr val="000000"/>
              </a:solidFill>
            </a:endParaRPr>
          </a:p>
        </p:txBody>
      </p:sp>
      <p:pic>
        <p:nvPicPr>
          <p:cNvPr id="895" name="Google Shape;895;p115" descr="Photo of Oregon example of Tier 1 secondary meeting agenda and problem analysis." title="Problem Analysis Secondary "/>
          <p:cNvPicPr preferRelativeResize="0"/>
          <p:nvPr/>
        </p:nvPicPr>
        <p:blipFill rotWithShape="1">
          <a:blip r:embed="rId3">
            <a:alphaModFix/>
          </a:blip>
          <a:srcRect l="10914" t="14596" r="12917" b="21330"/>
          <a:stretch/>
        </p:blipFill>
        <p:spPr>
          <a:xfrm>
            <a:off x="282789" y="1482552"/>
            <a:ext cx="8578427" cy="5180829"/>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1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dirty="0"/>
              <a:t>I</a:t>
            </a:r>
            <a:r>
              <a:rPr lang="en-US" sz="3600" dirty="0">
                <a:solidFill>
                  <a:srgbClr val="000000"/>
                </a:solidFill>
              </a:rPr>
              <a:t>nstructional Adjustments  (Elementary)</a:t>
            </a:r>
            <a:endParaRPr sz="3600" dirty="0">
              <a:solidFill>
                <a:srgbClr val="000000"/>
              </a:solidFill>
            </a:endParaRPr>
          </a:p>
        </p:txBody>
      </p:sp>
      <p:pic>
        <p:nvPicPr>
          <p:cNvPr id="901" name="Google Shape;901;p116" descr="Photo of Oregon elementary example of Tier 1 meeting agenda for instructional adjustments" title="Instructional Adjustments Elementary"/>
          <p:cNvPicPr preferRelativeResize="0"/>
          <p:nvPr/>
        </p:nvPicPr>
        <p:blipFill rotWithShape="1">
          <a:blip r:embed="rId3">
            <a:alphaModFix/>
          </a:blip>
          <a:srcRect l="9582" t="10305" r="11415" b="6582"/>
          <a:stretch/>
        </p:blipFill>
        <p:spPr>
          <a:xfrm>
            <a:off x="960125" y="1464975"/>
            <a:ext cx="7223749" cy="5278927"/>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17"/>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sz="3600" dirty="0">
                <a:solidFill>
                  <a:srgbClr val="000000"/>
                </a:solidFill>
              </a:rPr>
              <a:t>Instructional Adjustments  (Secondary)</a:t>
            </a:r>
            <a:endParaRPr sz="3600" dirty="0">
              <a:solidFill>
                <a:srgbClr val="000000"/>
              </a:solidFill>
            </a:endParaRPr>
          </a:p>
        </p:txBody>
      </p:sp>
      <p:pic>
        <p:nvPicPr>
          <p:cNvPr id="907" name="Google Shape;907;p117" descr="Photo of Oregon secondary example of Tier 1 meeting agenda for instructional adjustments" title="Instructional Adjustments Secondary"/>
          <p:cNvPicPr preferRelativeResize="0"/>
          <p:nvPr/>
        </p:nvPicPr>
        <p:blipFill rotWithShape="1">
          <a:blip r:embed="rId3">
            <a:alphaModFix/>
          </a:blip>
          <a:srcRect l="9879" t="9951" r="15953" b="9142"/>
          <a:stretch/>
        </p:blipFill>
        <p:spPr>
          <a:xfrm>
            <a:off x="1181110" y="1546860"/>
            <a:ext cx="6781799" cy="5311138"/>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4" name="Google Shape;914;p11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dk1"/>
                </a:solidFill>
              </a:rPr>
              <a:t>Avoid meeting overload!!</a:t>
            </a:r>
            <a:endParaRPr dirty="0">
              <a:solidFill>
                <a:schemeClr val="dk1"/>
              </a:solidFill>
            </a:endParaRPr>
          </a:p>
        </p:txBody>
      </p:sp>
      <p:sp>
        <p:nvSpPr>
          <p:cNvPr id="913" name="Google Shape;913;p118"/>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en-US"/>
              <a:t>Problem solving does not need to be drawn out. Good decision rules (cut scores or level of use) and continuum of supports should make initial placement in interventions quick and easy.</a:t>
            </a:r>
            <a:endParaRPr/>
          </a:p>
          <a:p>
            <a:pPr marL="457200" lvl="0" indent="-342900" algn="l" rtl="0">
              <a:spcBef>
                <a:spcPts val="0"/>
              </a:spcBef>
              <a:spcAft>
                <a:spcPts val="0"/>
              </a:spcAft>
              <a:buSzPts val="1800"/>
              <a:buChar char="●"/>
            </a:pPr>
            <a:r>
              <a:rPr lang="en-US"/>
              <a:t>Time is saved when data is entered in the agenda and resources are assembled prior to the meeting.</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1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Checklist for </a:t>
            </a:r>
            <a:endParaRPr sz="3800" dirty="0">
              <a:solidFill>
                <a:schemeClr val="dk1"/>
              </a:solidFill>
            </a:endParaRPr>
          </a:p>
          <a:p>
            <a:pPr marL="0" lvl="0" indent="0" algn="ctr" rtl="0">
              <a:spcBef>
                <a:spcPts val="0"/>
              </a:spcBef>
              <a:spcAft>
                <a:spcPts val="0"/>
              </a:spcAft>
              <a:buNone/>
            </a:pPr>
            <a:r>
              <a:rPr lang="en-US" sz="3800" dirty="0">
                <a:solidFill>
                  <a:schemeClr val="dk1"/>
                </a:solidFill>
              </a:rPr>
              <a:t>District Data Meetings</a:t>
            </a:r>
            <a:endParaRPr sz="3800" dirty="0">
              <a:solidFill>
                <a:schemeClr val="dk1"/>
              </a:solidFill>
            </a:endParaRPr>
          </a:p>
        </p:txBody>
      </p:sp>
      <p:pic>
        <p:nvPicPr>
          <p:cNvPr id="921" name="Google Shape;921;p119" descr="District-level Team Checklist for Integrating Data example"/>
          <p:cNvPicPr preferRelativeResize="0"/>
          <p:nvPr/>
        </p:nvPicPr>
        <p:blipFill>
          <a:blip r:embed="rId3">
            <a:alphaModFix/>
          </a:blip>
          <a:stretch>
            <a:fillRect/>
          </a:stretch>
        </p:blipFill>
        <p:spPr>
          <a:xfrm>
            <a:off x="2527525" y="1524000"/>
            <a:ext cx="4088939" cy="518159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2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Checklist for </a:t>
            </a:r>
            <a:endParaRPr sz="3800" dirty="0">
              <a:solidFill>
                <a:schemeClr val="dk1"/>
              </a:solidFill>
            </a:endParaRPr>
          </a:p>
          <a:p>
            <a:pPr marL="0" lvl="0" indent="0" algn="ctr" rtl="0">
              <a:spcBef>
                <a:spcPts val="0"/>
              </a:spcBef>
              <a:spcAft>
                <a:spcPts val="0"/>
              </a:spcAft>
              <a:buNone/>
            </a:pPr>
            <a:r>
              <a:rPr lang="en-US" sz="3800" dirty="0">
                <a:solidFill>
                  <a:schemeClr val="dk1"/>
                </a:solidFill>
              </a:rPr>
              <a:t>School Data Meetings</a:t>
            </a:r>
            <a:endParaRPr sz="3800" dirty="0">
              <a:solidFill>
                <a:schemeClr val="dk1"/>
              </a:solidFill>
            </a:endParaRPr>
          </a:p>
        </p:txBody>
      </p:sp>
      <p:pic>
        <p:nvPicPr>
          <p:cNvPr id="928" name="Google Shape;928;p120" descr="School-level Team Checklist for Integrating Data example"/>
          <p:cNvPicPr preferRelativeResize="0"/>
          <p:nvPr/>
        </p:nvPicPr>
        <p:blipFill rotWithShape="1">
          <a:blip r:embed="rId3">
            <a:alphaModFix/>
          </a:blip>
          <a:srcRect l="7221" r="7015" b="4571"/>
          <a:stretch/>
        </p:blipFill>
        <p:spPr>
          <a:xfrm>
            <a:off x="2325775" y="1451100"/>
            <a:ext cx="4174425" cy="5199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23"/>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C3C"/>
              </a:buClr>
              <a:buSzPts val="4000"/>
              <a:buFont typeface="Verdana"/>
              <a:buNone/>
            </a:pPr>
            <a:r>
              <a:rPr lang="en-US" sz="3800" dirty="0">
                <a:solidFill>
                  <a:schemeClr val="dk1"/>
                </a:solidFill>
              </a:rPr>
              <a:t>Today’s Learning Intentions</a:t>
            </a:r>
            <a:endParaRPr sz="3800" dirty="0">
              <a:solidFill>
                <a:schemeClr val="dk1"/>
              </a:solidFill>
            </a:endParaRPr>
          </a:p>
        </p:txBody>
      </p:sp>
      <p:sp>
        <p:nvSpPr>
          <p:cNvPr id="949" name="Google Shape;949;p123"/>
          <p:cNvSpPr txBox="1"/>
          <p:nvPr/>
        </p:nvSpPr>
        <p:spPr>
          <a:xfrm>
            <a:off x="0" y="1371600"/>
            <a:ext cx="8855700" cy="536610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Develop a process to create a written description of the expectations for quality Tier 1 academic instruction and a system for communicating the expectations to stakeholders. (IM Feature 3A)</a:t>
            </a:r>
            <a:r>
              <a:rPr lang="en-US" sz="2500" strike="sngStrike">
                <a:solidFill>
                  <a:schemeClr val="dk1"/>
                </a:solidFill>
                <a:latin typeface="Verdana"/>
                <a:ea typeface="Verdana"/>
                <a:cs typeface="Verdana"/>
                <a:sym typeface="Verdana"/>
              </a:rPr>
              <a:t> </a:t>
            </a:r>
            <a:endParaRPr sz="2500" strike="sngStrike">
              <a:solidFill>
                <a:schemeClr val="dk1"/>
              </a:solidFill>
              <a:latin typeface="Verdana"/>
              <a:ea typeface="Verdana"/>
              <a:cs typeface="Verdana"/>
              <a:sym typeface="Verdana"/>
            </a:endParaRPr>
          </a:p>
          <a:p>
            <a:pPr marL="457200" lvl="0" indent="-387350" algn="l" rtl="0">
              <a:spcBef>
                <a:spcPts val="0"/>
              </a:spcBef>
              <a:spcAft>
                <a:spcPts val="0"/>
              </a:spcAft>
              <a:buClr>
                <a:schemeClr val="dk1"/>
              </a:buClr>
              <a:buSzPts val="2500"/>
              <a:buFont typeface="Verdana"/>
              <a:buChar char="●"/>
            </a:pPr>
            <a:r>
              <a:rPr lang="en-US" sz="2500">
                <a:solidFill>
                  <a:srgbClr val="006387"/>
                </a:solidFill>
                <a:latin typeface="Verdana"/>
                <a:ea typeface="Verdana"/>
                <a:cs typeface="Verdana"/>
                <a:sym typeface="Verdana"/>
              </a:rPr>
              <a:t>Examine existing evidence-based Tier 1 practices to create a continuum of supports that is culturally responsive and is utilized to provide an instructional match to meet learner needs (IM Feature 3C)</a:t>
            </a:r>
            <a:endParaRPr sz="2500">
              <a:solidFill>
                <a:srgbClr val="006387"/>
              </a:solidFill>
              <a:latin typeface="Verdana"/>
              <a:ea typeface="Verdana"/>
              <a:cs typeface="Verdana"/>
              <a:sym typeface="Verdana"/>
            </a:endParaRPr>
          </a:p>
          <a:p>
            <a:pPr marL="457200" lvl="0" indent="-387350" algn="l" rtl="0">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Develop a plan for implementing Tier 1 data meeting structures at the school and division level and determine how to measure the fidelity and effectiveness of the meeting structures. (IM Feature 2C)</a:t>
            </a:r>
            <a:endParaRPr sz="1200">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2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Success...</a:t>
            </a:r>
            <a:endParaRPr sz="3800" dirty="0">
              <a:solidFill>
                <a:srgbClr val="000000"/>
              </a:solidFill>
            </a:endParaRPr>
          </a:p>
        </p:txBody>
      </p:sp>
      <p:sp>
        <p:nvSpPr>
          <p:cNvPr id="956" name="Google Shape;956;p124"/>
          <p:cNvSpPr txBox="1">
            <a:spLocks noGrp="1"/>
          </p:cNvSpPr>
          <p:nvPr>
            <p:ph type="body" idx="1"/>
          </p:nvPr>
        </p:nvSpPr>
        <p:spPr>
          <a:xfrm>
            <a:off x="0" y="1603612"/>
            <a:ext cx="6303000" cy="5470800"/>
          </a:xfrm>
          <a:prstGeom prst="rect">
            <a:avLst/>
          </a:prstGeom>
        </p:spPr>
        <p:txBody>
          <a:bodyPr spcFirstLastPara="1" wrap="square" lIns="91425" tIns="45700" rIns="91425" bIns="45700" anchor="t" anchorCtr="0">
            <a:noAutofit/>
          </a:bodyPr>
          <a:lstStyle/>
          <a:p>
            <a:pPr marL="457200" lvl="0" indent="-400050" algn="l" rtl="0">
              <a:spcBef>
                <a:spcPts val="360"/>
              </a:spcBef>
              <a:spcAft>
                <a:spcPts val="0"/>
              </a:spcAft>
              <a:buSzPts val="2700"/>
              <a:buChar char="•"/>
            </a:pPr>
            <a:r>
              <a:rPr lang="en-US" sz="2600" dirty="0"/>
              <a:t>Our team can define quality core instruction and understands the importance of creating a communication system for our division stakeholders.</a:t>
            </a:r>
            <a:endParaRPr sz="2600" dirty="0"/>
          </a:p>
          <a:p>
            <a:pPr marL="457200" lvl="0" indent="-400050" algn="l" rtl="0">
              <a:spcBef>
                <a:spcPts val="0"/>
              </a:spcBef>
              <a:spcAft>
                <a:spcPts val="0"/>
              </a:spcAft>
              <a:buClr>
                <a:srgbClr val="006387"/>
              </a:buClr>
              <a:buSzPts val="2700"/>
              <a:buChar char="•"/>
            </a:pPr>
            <a:r>
              <a:rPr lang="en-US" sz="2600" dirty="0">
                <a:solidFill>
                  <a:schemeClr val="tx1"/>
                </a:solidFill>
              </a:rPr>
              <a:t>Our team will create a continuum of supports that is culturally responsive and works for ALL students.</a:t>
            </a:r>
            <a:endParaRPr sz="2600" dirty="0">
              <a:solidFill>
                <a:schemeClr val="tx1"/>
              </a:solidFill>
            </a:endParaRPr>
          </a:p>
          <a:p>
            <a:pPr marL="457200" lvl="0" indent="-387350" algn="l" rtl="0">
              <a:spcBef>
                <a:spcPts val="0"/>
              </a:spcBef>
              <a:spcAft>
                <a:spcPts val="0"/>
              </a:spcAft>
              <a:buSzPts val="2500"/>
              <a:buChar char="•"/>
            </a:pPr>
            <a:r>
              <a:rPr lang="en-US" sz="2600" dirty="0"/>
              <a:t>Our team will develop a plan for Tier 1 data meeting structures at the school and division level.  </a:t>
            </a:r>
            <a:endParaRPr sz="2600" dirty="0"/>
          </a:p>
        </p:txBody>
      </p:sp>
      <p:pic>
        <p:nvPicPr>
          <p:cNvPr id="957" name="Google Shape;957;p124" descr="Student celebrating"/>
          <p:cNvPicPr preferRelativeResize="0"/>
          <p:nvPr/>
        </p:nvPicPr>
        <p:blipFill rotWithShape="1">
          <a:blip r:embed="rId3">
            <a:alphaModFix/>
          </a:blip>
          <a:srcRect t="11433"/>
          <a:stretch/>
        </p:blipFill>
        <p:spPr>
          <a:xfrm>
            <a:off x="6303000" y="2087524"/>
            <a:ext cx="2578450" cy="3421026"/>
          </a:xfrm>
          <a:prstGeom prst="rect">
            <a:avLst/>
          </a:prstGeom>
          <a:noFill/>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83831B16-E4BC-664D-A34C-0124E0CE77FD}"/>
              </a:ext>
            </a:extLst>
          </p:cNvPr>
          <p:cNvSpPr>
            <a:spLocks noGrp="1"/>
          </p:cNvSpPr>
          <p:nvPr>
            <p:ph type="title"/>
          </p:nvPr>
        </p:nvSpPr>
        <p:spPr>
          <a:xfrm>
            <a:off x="660748" y="4471086"/>
            <a:ext cx="7772400" cy="1362075"/>
          </a:xfrm>
        </p:spPr>
        <p:txBody>
          <a:bodyPr/>
          <a:lstStyle/>
          <a:p>
            <a:pPr rtl="0"/>
            <a:r>
              <a:rPr lang="en-US" sz="3200" b="1" i="0" dirty="0">
                <a:solidFill>
                  <a:srgbClr val="006387"/>
                </a:solidFill>
                <a:effectLst/>
                <a:latin typeface="Verdana" panose="020B0604030504040204" pitchFamily="34" charset="0"/>
                <a:ea typeface="Verdana" panose="020B0604030504040204" pitchFamily="34" charset="0"/>
                <a:cs typeface="Verdana" panose="020B0604030504040204" pitchFamily="34" charset="0"/>
              </a:rPr>
              <a:t>QUALITY CORE INSTRUCTION</a:t>
            </a:r>
            <a:endParaRPr lang="en-US" dirty="0"/>
          </a:p>
        </p:txBody>
      </p:sp>
      <p:sp>
        <p:nvSpPr>
          <p:cNvPr id="348" name="Google Shape;348;p45"/>
          <p:cNvSpPr txBox="1"/>
          <p:nvPr/>
        </p:nvSpPr>
        <p:spPr>
          <a:xfrm>
            <a:off x="722313" y="3766782"/>
            <a:ext cx="7772400" cy="64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latin typeface="Verdana"/>
                <a:ea typeface="Verdana"/>
                <a:cs typeface="Verdana"/>
                <a:sym typeface="Verdana"/>
              </a:rPr>
              <a:t>Evidence-Based Practices</a:t>
            </a:r>
            <a:endParaRPr sz="3200">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chemeClr val="dk1"/>
              </a:buClr>
              <a:buSzPts val="2400"/>
              <a:buFont typeface="Verdana"/>
              <a:buNone/>
            </a:pPr>
            <a:r>
              <a:rPr lang="en-US" sz="2400" dirty="0"/>
              <a:t>Supporting Improvements in Behavioral Competence, Academic Achievement and Social-Emotional Wellness</a:t>
            </a:r>
            <a:endParaRPr sz="2400" dirty="0"/>
          </a:p>
        </p:txBody>
      </p:sp>
      <p:sp>
        <p:nvSpPr>
          <p:cNvPr id="364" name="Google Shape;364;p46"/>
          <p:cNvSpPr txBox="1"/>
          <p:nvPr/>
        </p:nvSpPr>
        <p:spPr>
          <a:xfrm>
            <a:off x="3305767" y="1950735"/>
            <a:ext cx="22761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660066"/>
                </a:solidFill>
                <a:latin typeface="Verdana"/>
                <a:ea typeface="Verdana"/>
                <a:cs typeface="Verdana"/>
                <a:sym typeface="Verdana"/>
              </a:rPr>
              <a:t>OUTCOMES</a:t>
            </a:r>
            <a:endParaRPr sz="2200" b="0" i="0" u="none" strike="noStrike" cap="none" dirty="0">
              <a:solidFill>
                <a:srgbClr val="000000"/>
              </a:solidFill>
              <a:latin typeface="Arial"/>
              <a:ea typeface="Arial"/>
              <a:cs typeface="Arial"/>
              <a:sym typeface="Arial"/>
            </a:endParaRPr>
          </a:p>
        </p:txBody>
      </p:sp>
      <p:sp>
        <p:nvSpPr>
          <p:cNvPr id="366" name="Google Shape;366;p46" descr="Circles indicating the overlapping connections between the following components.">
            <a:extLst>
              <a:ext uri="{C183D7F6-B498-43B3-948B-1728B52AA6E4}">
                <adec:decorative xmlns:adec="http://schemas.microsoft.com/office/drawing/2017/decorative" xmlns="" val="0"/>
              </a:ext>
            </a:extLst>
          </p:cNvPr>
          <p:cNvSpPr/>
          <p:nvPr/>
        </p:nvSpPr>
        <p:spPr>
          <a:xfrm>
            <a:off x="2304075" y="1618800"/>
            <a:ext cx="4374900" cy="3827400"/>
          </a:xfrm>
          <a:prstGeom prst="ellipse">
            <a:avLst/>
          </a:prstGeom>
          <a:noFill/>
          <a:ln w="63500" cap="flat" cmpd="sng">
            <a:solidFill>
              <a:srgbClr val="660066"/>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660066"/>
              </a:solidFill>
              <a:latin typeface="Verdana"/>
              <a:ea typeface="Verdana"/>
              <a:cs typeface="Verdana"/>
              <a:sym typeface="Verdana"/>
            </a:endParaRPr>
          </a:p>
        </p:txBody>
      </p:sp>
      <p:sp>
        <p:nvSpPr>
          <p:cNvPr id="358" name="Google Shape;358;p46">
            <a:extLst>
              <a:ext uri="{C183D7F6-B498-43B3-948B-1728B52AA6E4}">
                <adec:decorative xmlns:adec="http://schemas.microsoft.com/office/drawing/2017/decorative" xmlns="" val="1"/>
              </a:ext>
            </a:extLst>
          </p:cNvPr>
          <p:cNvSpPr/>
          <p:nvPr/>
        </p:nvSpPr>
        <p:spPr>
          <a:xfrm>
            <a:off x="2508699" y="2347101"/>
            <a:ext cx="2200800" cy="1838100"/>
          </a:xfrm>
          <a:prstGeom prst="ellipse">
            <a:avLst/>
          </a:prstGeom>
          <a:noFill/>
          <a:ln w="63500" cap="flat" cmpd="sng">
            <a:solidFill>
              <a:srgbClr val="0080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359" name="Google Shape;359;p46"/>
          <p:cNvSpPr txBox="1"/>
          <p:nvPr/>
        </p:nvSpPr>
        <p:spPr>
          <a:xfrm>
            <a:off x="2764791" y="2992999"/>
            <a:ext cx="180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8000"/>
                </a:solidFill>
                <a:latin typeface="Verdana"/>
                <a:ea typeface="Verdana"/>
                <a:cs typeface="Verdana"/>
                <a:sym typeface="Verdana"/>
              </a:rPr>
              <a:t>SYSTEMS</a:t>
            </a:r>
            <a:endParaRPr sz="2200" b="0" i="0" u="none" strike="noStrike" cap="none" dirty="0">
              <a:solidFill>
                <a:srgbClr val="000000"/>
              </a:solidFill>
              <a:latin typeface="Arial"/>
              <a:ea typeface="Arial"/>
              <a:cs typeface="Arial"/>
              <a:sym typeface="Arial"/>
            </a:endParaRPr>
          </a:p>
        </p:txBody>
      </p:sp>
      <p:sp>
        <p:nvSpPr>
          <p:cNvPr id="362" name="Google Shape;362;p46"/>
          <p:cNvSpPr txBox="1"/>
          <p:nvPr/>
        </p:nvSpPr>
        <p:spPr>
          <a:xfrm>
            <a:off x="354099" y="2792909"/>
            <a:ext cx="2154300" cy="94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8000"/>
                </a:solidFill>
                <a:latin typeface="Verdana"/>
                <a:ea typeface="Verdana"/>
                <a:cs typeface="Verdana"/>
                <a:sym typeface="Verdana"/>
              </a:rPr>
              <a:t>Supporting</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8000"/>
                </a:solidFill>
                <a:latin typeface="Verdana"/>
                <a:ea typeface="Verdana"/>
                <a:cs typeface="Verdana"/>
                <a:sym typeface="Verdana"/>
              </a:rPr>
              <a:t>Staff </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8000"/>
                </a:solidFill>
                <a:latin typeface="Verdana"/>
                <a:ea typeface="Verdana"/>
                <a:cs typeface="Verdana"/>
                <a:sym typeface="Verdana"/>
              </a:rPr>
              <a:t> </a:t>
            </a:r>
            <a:endParaRPr sz="2200" b="0" i="0" u="none" strike="noStrike" cap="none">
              <a:solidFill>
                <a:srgbClr val="000000"/>
              </a:solidFill>
              <a:latin typeface="Verdana"/>
              <a:ea typeface="Verdana"/>
              <a:cs typeface="Verdana"/>
              <a:sym typeface="Verdana"/>
            </a:endParaRPr>
          </a:p>
        </p:txBody>
      </p:sp>
      <p:sp>
        <p:nvSpPr>
          <p:cNvPr id="357" name="Google Shape;357;p46">
            <a:extLst>
              <a:ext uri="{C183D7F6-B498-43B3-948B-1728B52AA6E4}">
                <adec:decorative xmlns:adec="http://schemas.microsoft.com/office/drawing/2017/decorative" xmlns="" val="1"/>
              </a:ext>
            </a:extLst>
          </p:cNvPr>
          <p:cNvSpPr/>
          <p:nvPr/>
        </p:nvSpPr>
        <p:spPr>
          <a:xfrm>
            <a:off x="4198151" y="2306275"/>
            <a:ext cx="2200800" cy="1838100"/>
          </a:xfrm>
          <a:prstGeom prst="ellipse">
            <a:avLst/>
          </a:prstGeom>
          <a:noFill/>
          <a:ln w="63500" cap="flat" cmpd="sng">
            <a:solidFill>
              <a:srgbClr val="FF6600"/>
            </a:solidFill>
            <a:prstDash val="solid"/>
            <a:round/>
            <a:headEnd type="none" w="sm" len="sm"/>
            <a:tailEnd type="none" w="sm" len="sm"/>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361" name="Google Shape;361;p46"/>
          <p:cNvSpPr txBox="1"/>
          <p:nvPr/>
        </p:nvSpPr>
        <p:spPr>
          <a:xfrm>
            <a:off x="4821210" y="2983356"/>
            <a:ext cx="1146900" cy="3924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FF6600"/>
                </a:solidFill>
                <a:latin typeface="Verdana"/>
                <a:ea typeface="Verdana"/>
                <a:cs typeface="Verdana"/>
                <a:sym typeface="Verdana"/>
              </a:rPr>
              <a:t>DATA</a:t>
            </a:r>
            <a:endParaRPr sz="2200" b="0" i="0" u="none" strike="noStrike" cap="none" dirty="0">
              <a:solidFill>
                <a:srgbClr val="000000"/>
              </a:solidFill>
              <a:latin typeface="Arial"/>
              <a:ea typeface="Arial"/>
              <a:cs typeface="Arial"/>
              <a:sym typeface="Arial"/>
            </a:endParaRPr>
          </a:p>
        </p:txBody>
      </p:sp>
      <p:sp>
        <p:nvSpPr>
          <p:cNvPr id="363" name="Google Shape;363;p46"/>
          <p:cNvSpPr txBox="1"/>
          <p:nvPr/>
        </p:nvSpPr>
        <p:spPr>
          <a:xfrm>
            <a:off x="6553208" y="2732683"/>
            <a:ext cx="2102700" cy="10668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Supporting</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Decision</a:t>
            </a:r>
            <a:endParaRPr sz="22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6600"/>
                </a:solidFill>
                <a:latin typeface="Verdana"/>
                <a:ea typeface="Verdana"/>
                <a:cs typeface="Verdana"/>
                <a:sym typeface="Verdana"/>
              </a:rPr>
              <a:t>Making</a:t>
            </a:r>
            <a:endParaRPr sz="2200" b="1" i="0" u="none" strike="noStrike" cap="none">
              <a:solidFill>
                <a:srgbClr val="000000"/>
              </a:solidFill>
              <a:latin typeface="Verdana"/>
              <a:ea typeface="Verdana"/>
              <a:cs typeface="Verdana"/>
              <a:sym typeface="Verdana"/>
            </a:endParaRPr>
          </a:p>
        </p:txBody>
      </p:sp>
      <p:sp>
        <p:nvSpPr>
          <p:cNvPr id="368" name="Google Shape;368;p46" descr="Green arrow pointing at Data"/>
          <p:cNvSpPr/>
          <p:nvPr/>
        </p:nvSpPr>
        <p:spPr>
          <a:xfrm rot="-1967041">
            <a:off x="5759929" y="2069220"/>
            <a:ext cx="1862694" cy="676542"/>
          </a:xfrm>
          <a:prstGeom prst="leftArrow">
            <a:avLst>
              <a:gd name="adj1" fmla="val 50000"/>
              <a:gd name="adj2" fmla="val 50000"/>
            </a:avLst>
          </a:prstGeom>
          <a:solidFill>
            <a:srgbClr val="008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6">
            <a:extLst>
              <a:ext uri="{C183D7F6-B498-43B3-948B-1728B52AA6E4}">
                <adec:decorative xmlns:adec="http://schemas.microsoft.com/office/drawing/2017/decorative" xmlns="" val="1"/>
              </a:ext>
            </a:extLst>
          </p:cNvPr>
          <p:cNvSpPr/>
          <p:nvPr/>
        </p:nvSpPr>
        <p:spPr>
          <a:xfrm>
            <a:off x="3369625" y="3385400"/>
            <a:ext cx="2102700" cy="1899300"/>
          </a:xfrm>
          <a:prstGeom prst="ellipse">
            <a:avLst/>
          </a:prstGeom>
          <a:noFill/>
          <a:ln w="63500" cap="flat" cmpd="sng">
            <a:solidFill>
              <a:srgbClr val="0000FF"/>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FF"/>
              </a:solidFill>
              <a:latin typeface="Verdana"/>
              <a:ea typeface="Verdana"/>
              <a:cs typeface="Verdana"/>
              <a:sym typeface="Verdana"/>
            </a:endParaRPr>
          </a:p>
        </p:txBody>
      </p:sp>
      <p:sp>
        <p:nvSpPr>
          <p:cNvPr id="360" name="Google Shape;360;p46"/>
          <p:cNvSpPr txBox="1"/>
          <p:nvPr/>
        </p:nvSpPr>
        <p:spPr>
          <a:xfrm>
            <a:off x="3257913" y="4189185"/>
            <a:ext cx="2467200" cy="3924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PRACTICES</a:t>
            </a:r>
            <a:endParaRPr sz="2200" b="0" i="0" u="none" strike="noStrike" cap="none" dirty="0">
              <a:solidFill>
                <a:srgbClr val="000000"/>
              </a:solidFill>
              <a:latin typeface="Arial"/>
              <a:ea typeface="Arial"/>
              <a:cs typeface="Arial"/>
              <a:sym typeface="Arial"/>
            </a:endParaRPr>
          </a:p>
        </p:txBody>
      </p:sp>
      <p:sp>
        <p:nvSpPr>
          <p:cNvPr id="365" name="Google Shape;365;p46"/>
          <p:cNvSpPr txBox="1"/>
          <p:nvPr/>
        </p:nvSpPr>
        <p:spPr>
          <a:xfrm>
            <a:off x="2510325" y="5385352"/>
            <a:ext cx="3962400" cy="6765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Supporting</a:t>
            </a:r>
            <a:endParaRPr sz="2200" b="1"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FF"/>
                </a:solidFill>
                <a:latin typeface="Verdana"/>
                <a:ea typeface="Verdana"/>
                <a:cs typeface="Verdana"/>
                <a:sym typeface="Verdana"/>
              </a:rPr>
              <a:t>Students  </a:t>
            </a:r>
            <a:endParaRPr sz="2200" b="1" i="0" u="none" strike="noStrike" cap="none" dirty="0">
              <a:solidFill>
                <a:srgbClr val="000000"/>
              </a:solidFill>
              <a:latin typeface="Verdana"/>
              <a:ea typeface="Verdana"/>
              <a:cs typeface="Verdana"/>
              <a:sym typeface="Verdana"/>
            </a:endParaRPr>
          </a:p>
        </p:txBody>
      </p:sp>
      <p:pic>
        <p:nvPicPr>
          <p:cNvPr id="367" name="Google Shape;367;p46" descr="Link to the Positive Behavioral Interventions and Supports website."/>
          <p:cNvPicPr preferRelativeResize="0"/>
          <p:nvPr/>
        </p:nvPicPr>
        <p:blipFill rotWithShape="1">
          <a:blip r:embed="rId3">
            <a:alphaModFix/>
          </a:blip>
          <a:srcRect/>
          <a:stretch/>
        </p:blipFill>
        <p:spPr>
          <a:xfrm>
            <a:off x="595092" y="5539365"/>
            <a:ext cx="1767783" cy="786645"/>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egrating and Aligning Academic Data, Practices and Systems&amp;quot;&quot;/&gt;&lt;property id=&quot;20307&quot; value=&quot;257&quot;/&gt;&lt;/object&gt;&lt;object type=&quot;3&quot; unique_id=&quot;10004&quot;&gt;&lt;property id=&quot;20148&quot; value=&quot;5&quot;/&gt;&lt;property id=&quot;20300&quot; value=&quot;Slide 2 - &amp;quot;VTSS Implementation Components&amp;quot;&quot;/&gt;&lt;property id=&quot;20307&quot; value=&quot;266&quot;/&gt;&lt;/object&gt;&lt;object type=&quot;3&quot; unique_id=&quot;10005&quot;&gt;&lt;property id=&quot;20148&quot; value=&quot;5&quot;/&gt;&lt;property id=&quot;20300&quot; value=&quot;Slide 3 - &amp;quot;Supporting Improvements in Behavioral Competence, Academic Achievement and Social-Emotional Wellness&amp;quot;&quot;/&gt;&lt;property id=&quot;20307&quot; value=&quot;267&quot;/&gt;&lt;/object&gt;&lt;object type=&quot;3&quot; unique_id=&quot;10006&quot;&gt;&lt;property id=&quot;20148&quot; value=&quot;5&quot;/&gt;&lt;property id=&quot;20300&quot; value=&quot;Slide 4 - &amp;quot;October 2021&amp;#x0D;Learning Intentions&amp;quot;&quot;/&gt;&lt;property id=&quot;20307&quot; value=&quot;268&quot;/&gt;&lt;/object&gt;&lt;object type=&quot;3&quot; unique_id=&quot;10007&quot;&gt;&lt;property id=&quot;20148&quot; value=&quot;5&quot;/&gt;&lt;property id=&quot;20300&quot; value=&quot;Slide 5 - &amp;quot;River Valley County Public Schools&amp;quot;&quot;/&gt;&lt;property id=&quot;20307&quot; value=&quot;269&quot;/&gt;&lt;/object&gt;&lt;object type=&quot;3&quot; unique_id=&quot;10008&quot;&gt;&lt;property id=&quot;20148&quot; value=&quot;5&quot;/&gt;&lt;property id=&quot;20300&quot; value=&quot;Slide 6 - &amp;quot;Today’s Learning Intentions&amp;quot;&quot;/&gt;&lt;property id=&quot;20307&quot; value=&quot;272&quot;/&gt;&lt;/object&gt;&lt;object type=&quot;3&quot; unique_id=&quot;10009&quot;&gt;&lt;property id=&quot;20148&quot; value=&quot;5&quot;/&gt;&lt;property id=&quot;20300&quot; value=&quot;Slide 7 - &amp;quot;Success...&amp;quot;&quot;/&gt;&lt;property id=&quot;20307&quot; value=&quot;273&quot;/&gt;&lt;/object&gt;&lt;object type=&quot;3&quot; unique_id=&quot;10010&quot;&gt;&lt;property id=&quot;20148&quot; value=&quot;5&quot;/&gt;&lt;property id=&quot;20300&quot; value=&quot;Slide 8 - &amp;quot;QUALITY CORE INSTRUCTION&amp;quot;&quot;/&gt;&lt;property id=&quot;20307&quot; value=&quot;274&quot;/&gt;&lt;/object&gt;&lt;object type=&quot;3&quot; unique_id=&quot;10011&quot;&gt;&lt;property id=&quot;20148&quot; value=&quot;5&quot;/&gt;&lt;property id=&quot;20300&quot; value=&quot;Slide 9 - &amp;quot;Supporting Improvements in Behavioral Competence, Academic Achievement and Social-Emotional Wellness&amp;quot;&quot;/&gt;&lt;property id=&quot;20307&quot; value=&quot;275&quot;/&gt;&lt;/object&gt;&lt;object type=&quot;3&quot; unique_id=&quot;10012&quot;&gt;&lt;property id=&quot;20148&quot; value=&quot;5&quot;/&gt;&lt;property id=&quot;20300&quot; value=&quot;Slide 10 - &amp;quot;Fall data sources&amp;quot;&quot;/&gt;&lt;property id=&quot;20307&quot; value=&quot;276&quot;/&gt;&lt;/object&gt;&lt;object type=&quot;3&quot; unique_id=&quot;10013&quot;&gt;&lt;property id=&quot;20148&quot; value=&quot;5&quot;/&gt;&lt;property id=&quot;20300&quot; value=&quot;Slide 11 - &amp;quot;A good screening tool aids decision making&amp;quot;&quot;/&gt;&lt;property id=&quot;20307&quot; value=&quot;277&quot;/&gt;&lt;/object&gt;&lt;object type=&quot;3&quot; unique_id=&quot;10014&quot;&gt;&lt;property id=&quot;20148&quot; value=&quot;5&quot;/&gt;&lt;property id=&quot;20300&quot; value=&quot;Slide 12 - &amp;quot;Supporting Improvements in Behavioral Competence, Academic Achievement and Social-Emotional Wellness&amp;quot;&quot;/&gt;&lt;property id=&quot;20307&quot; value=&quot;278&quot;/&gt;&lt;/object&gt;&lt;object type=&quot;3&quot; unique_id=&quot;10015&quot;&gt;&lt;property id=&quot;20148&quot; value=&quot;5&quot;/&gt;&lt;property id=&quot;20300&quot; value=&quot;Slide 13 - &amp;quot;Evidence-based Practices&amp;quot;&quot;/&gt;&lt;property id=&quot;20307&quot; value=&quot;279&quot;/&gt;&lt;/object&gt;&lt;object type=&quot;3&quot; unique_id=&quot;10016&quot;&gt;&lt;property id=&quot;20148&quot; value=&quot;5&quot;/&gt;&lt;property id=&quot;20300&quot; value=&quot;Slide 14 - &amp;quot;Evidence-Based Practices: &amp;#x0D;Feature 3.A&amp;quot;&quot;/&gt;&lt;property id=&quot;20307&quot; value=&quot;280&quot;/&gt;&lt;/object&gt;&lt;object type=&quot;3&quot; unique_id=&quot;10017&quot;&gt;&lt;property id=&quot;20148&quot; value=&quot;5&quot;/&gt;&lt;property id=&quot;20300&quot; value=&quot;Slide 15 - &amp;quot;Alignment&amp;quot;&quot;/&gt;&lt;property id=&quot;20307&quot; value=&quot;281&quot;/&gt;&lt;/object&gt;&lt;object type=&quot;3&quot; unique_id=&quot;10018&quot;&gt;&lt;property id=&quot;20148&quot; value=&quot;5&quot;/&gt;&lt;property id=&quot;20300&quot; value=&quot;Slide 16 - &amp;quot;Quality core instruction…&amp;#x0D;How is it defined?&amp;quot;&quot;/&gt;&lt;property id=&quot;20307&quot; value=&quot;282&quot;/&gt;&lt;/object&gt;&lt;object type=&quot;3&quot; unique_id=&quot;10019&quot;&gt;&lt;property id=&quot;20148&quot; value=&quot;5&quot;/&gt;&lt;property id=&quot;20300&quot; value=&quot;Slide 17 - &amp;quot;Quality Instruction:&amp;#x0D;What is the foundation for our division?&amp;quot;&quot;/&gt;&lt;property id=&quot;20307&quot; value=&quot;283&quot;/&gt;&lt;/object&gt;&lt;object type=&quot;3&quot; unique_id=&quot;10020&quot;&gt;&lt;property id=&quot;20148&quot; value=&quot;5&quot;/&gt;&lt;property id=&quot;20300&quot; value=&quot;Slide 18 - &amp;quot;IES Resources&amp;quot;&quot;/&gt;&lt;property id=&quot;20307&quot; value=&quot;284&quot;/&gt;&lt;/object&gt;&lt;object type=&quot;3&quot; unique_id=&quot;10021&quot;&gt;&lt;property id=&quot;20148&quot; value=&quot;5&quot;/&gt;&lt;property id=&quot;20300&quot; value=&quot;Slide 19 - &amp;quot;Based upon your data,&amp;#x0D;what is the foundation for our division?&amp;quot;&quot;/&gt;&lt;property id=&quot;20307&quot; value=&quot;285&quot;/&gt;&lt;/object&gt;&lt;object type=&quot;3&quot; unique_id=&quot;10022&quot;&gt;&lt;property id=&quot;20148&quot; value=&quot;5&quot;/&gt;&lt;property id=&quot;20300&quot; value=&quot;Slide 20 - &amp;quot;Based upon your data,&amp;#x0D;what is the foundation for our division&amp;quot;&quot;/&gt;&lt;property id=&quot;20307&quot; value=&quot;286&quot;/&gt;&lt;/object&gt;&lt;object type=&quot;3&quot; unique_id=&quot;10023&quot;&gt;&lt;property id=&quot;20148&quot; value=&quot;5&quot;/&gt;&lt;property id=&quot;20300&quot; value=&quot;Slide 21 - &amp;quot;Based upon your data,&amp;#x0D;what is the foundation for our division&amp;quot;&quot;/&gt;&lt;property id=&quot;20307&quot; value=&quot;287&quot;/&gt;&lt;/object&gt;&lt;object type=&quot;3&quot; unique_id=&quot;10024&quot;&gt;&lt;property id=&quot;20148&quot; value=&quot;5&quot;/&gt;&lt;property id=&quot;20300&quot; value=&quot;Slide 22 - &amp;quot;Document, Document, Document!&amp;quot;&quot;/&gt;&lt;property id=&quot;20307&quot; value=&quot;290&quot;/&gt;&lt;/object&gt;&lt;object type=&quot;3&quot; unique_id=&quot;10025&quot;&gt;&lt;property id=&quot;20148&quot; value=&quot;5&quot;/&gt;&lt;property id=&quot;20300&quot; value=&quot;Slide 23 - &amp;quot;Prince William County Blueprint&amp;quot;&quot;/&gt;&lt;property id=&quot;20307&quot; value=&quot;291&quot;/&gt;&lt;/object&gt;&lt;object type=&quot;3&quot; unique_id=&quot;10026&quot;&gt;&lt;property id=&quot;20148&quot; value=&quot;5&quot;/&gt;&lt;property id=&quot;20300&quot; value=&quot;Slide 24 - &amp;quot;Charlottesville Examples&amp;quot;&quot;/&gt;&lt;property id=&quot;20307&quot; value=&quot;292&quot;/&gt;&lt;/object&gt;&lt;object type=&quot;3&quot; unique_id=&quot;10027&quot;&gt;&lt;property id=&quot;20148&quot; value=&quot;5&quot;/&gt;&lt;property id=&quot;20300&quot; value=&quot;Slide 25 - &amp;quot;Develop a Shared Understanding&amp;quot;&quot;/&gt;&lt;property id=&quot;20307&quot; value=&quot;293&quot;/&gt;&lt;/object&gt;&lt;object type=&quot;3&quot; unique_id=&quot;10028&quot;&gt;&lt;property id=&quot;20148&quot; value=&quot;5&quot;/&gt;&lt;property id=&quot;20300&quot; value=&quot;Slide 26 - &amp;quot;Partnership Buy-in&amp;quot;&quot;/&gt;&lt;property id=&quot;20307&quot; value=&quot;294&quot;/&gt;&lt;/object&gt;&lt;object type=&quot;3&quot; unique_id=&quot;10029&quot;&gt;&lt;property id=&quot;20148&quot; value=&quot;5&quot;/&gt;&lt;property id=&quot;20300&quot; value=&quot;Slide 27 - &amp;quot;How do you communicate with external stakeholders?&amp;quot;&quot;/&gt;&lt;property id=&quot;20307&quot; value=&quot;295&quot;/&gt;&lt;/object&gt;&lt;object type=&quot;3&quot; unique_id=&quot;10030&quot;&gt;&lt;property id=&quot;20148&quot; value=&quot;5&quot;/&gt;&lt;property id=&quot;20300&quot; value=&quot;Slide 28 - &amp;quot;The Warren County Journey to Defining a Vision of Quality Instruction&amp;quot;&quot;/&gt;&lt;property id=&quot;20307&quot; value=&quot;296&quot;/&gt;&lt;/object&gt;&lt;object type=&quot;3&quot; unique_id=&quot;10031&quot;&gt;&lt;property id=&quot;20148&quot; value=&quot;5&quot;/&gt;&lt;property id=&quot;20300&quot; value=&quot;Slide 29 - &amp;quot;Supporting Improvements in Behavioral Competence, Academic Achievement and Social- Emotional Wellness&amp;quot;&quot;/&gt;&lt;property id=&quot;20307&quot; value=&quot;297&quot;/&gt;&lt;/object&gt;&lt;object type=&quot;3&quot; unique_id=&quot;10032&quot;&gt;&lt;property id=&quot;20148&quot; value=&quot;5&quot;/&gt;&lt;property id=&quot;20300&quot; value=&quot;Slide 30 - &amp;quot;CONTINUUM OF SUPPORTS THAT IS CULTURALLY RESPONSIVE&amp;quot;&quot;/&gt;&lt;property id=&quot;20307&quot; value=&quot;300&quot;/&gt;&lt;/object&gt;&lt;object type=&quot;3&quot; unique_id=&quot;10033&quot;&gt;&lt;property id=&quot;20148&quot; value=&quot;5&quot;/&gt;&lt;property id=&quot;20300&quot; value=&quot;Slide 31 - &amp;quot;Evidence-based Practices&amp;quot;&quot;/&gt;&lt;property id=&quot;20307&quot; value=&quot;301&quot;/&gt;&lt;/object&gt;&lt;object type=&quot;3&quot; unique_id=&quot;10034&quot;&gt;&lt;property id=&quot;20148&quot; value=&quot;5&quot;/&gt;&lt;property id=&quot;20300&quot; value=&quot;Slide 32 - &amp;quot;Evidence-Based Practices: Feature 3.C &amp;quot;&quot;/&gt;&lt;property id=&quot;20307&quot; value=&quot;302&quot;/&gt;&lt;/object&gt;&lt;object type=&quot;3&quot; unique_id=&quot;10035&quot;&gt;&lt;property id=&quot;20148&quot; value=&quot;5&quot;/&gt;&lt;property id=&quot;20300&quot; value=&quot;Slide 33 - &amp;quot;Big ideas&amp;quot;&quot;/&gt;&lt;property id=&quot;20307&quot; value=&quot;303&quot;/&gt;&lt;/object&gt;&lt;object type=&quot;3&quot; unique_id=&quot;10036&quot;&gt;&lt;property id=&quot;20148&quot; value=&quot;5&quot;/&gt;&lt;property id=&quot;20300&quot; value=&quot;Slide 34 - &amp;quot;Continuum of Supports for &amp;#x0D;ALL Students&amp;quot;&quot;/&gt;&lt;property id=&quot;20307&quot; value=&quot;304&quot;/&gt;&lt;/object&gt;&lt;object type=&quot;3&quot; unique_id=&quot;10037&quot;&gt;&lt;property id=&quot;20148&quot; value=&quot;5&quot;/&gt;&lt;property id=&quot;20300&quot; value=&quot;Slide 35 - &amp;quot;What is in use now?: &amp;#x0D;Division Initiative Map (IM)&amp;quot;&quot;/&gt;&lt;property id=&quot;20307&quot; value=&quot;305&quot;/&gt;&lt;/object&gt;&lt;object type=&quot;3&quot; unique_id=&quot;10038&quot;&gt;&lt;property id=&quot;20148&quot; value=&quot;5&quot;/&gt;&lt;property id=&quot;20300&quot; value=&quot;Slide 36 - &amp;quot;Initiative Map &amp;#x0D;Practices&amp;quot;&quot;/&gt;&lt;property id=&quot;20307&quot; value=&quot;306&quot;/&gt;&lt;/object&gt;&lt;object type=&quot;3&quot; unique_id=&quot;10039&quot;&gt;&lt;property id=&quot;20148&quot; value=&quot;5&quot;/&gt;&lt;property id=&quot;20300&quot; value=&quot;Slide 37 - &amp;quot;System&amp;quot;&quot;/&gt;&lt;property id=&quot;20307&quot; value=&quot;307&quot;/&gt;&lt;/object&gt;&lt;object type=&quot;3&quot; unique_id=&quot;10040&quot;&gt;&lt;property id=&quot;20148&quot; value=&quot;5&quot;/&gt;&lt;property id=&quot;20300&quot; value=&quot;Slide 38 - &amp;quot;Data&amp;quot;&quot;/&gt;&lt;property id=&quot;20307&quot; value=&quot;308&quot;/&gt;&lt;/object&gt;&lt;object type=&quot;3&quot; unique_id=&quot;10041&quot;&gt;&lt;property id=&quot;20148&quot; value=&quot;5&quot;/&gt;&lt;property id=&quot;20300&quot; value=&quot;Slide 39 - &amp;quot;Selection of &amp;#x0D;Evidence-based Practices: Side 2&amp;quot;&quot;/&gt;&lt;property id=&quot;20307&quot; value=&quot;309&quot;/&gt;&lt;/object&gt;&lt;object type=&quot;3&quot; unique_id=&quot;10042&quot;&gt;&lt;property id=&quot;20148&quot; value=&quot;5&quot;/&gt;&lt;property id=&quot;20300&quot; value=&quot;Slide 40 - &amp;quot;Selection of &amp;#x0D;Evidence-based Practices: Side 1&amp;quot;&quot;/&gt;&lt;property id=&quot;20307&quot; value=&quot;310&quot;/&gt;&lt;/object&gt;&lt;object type=&quot;3&quot; unique_id=&quot;10043&quot;&gt;&lt;property id=&quot;20148&quot; value=&quot;5&quot;/&gt;&lt;property id=&quot;20300&quot; value=&quot;Slide 41 - &amp;quot;Questions to Consider: Data&amp;quot;&quot;/&gt;&lt;property id=&quot;20307&quot; value=&quot;311&quot;/&gt;&lt;/object&gt;&lt;object type=&quot;3&quot; unique_id=&quot;10044&quot;&gt;&lt;property id=&quot;20148&quot; value=&quot;5&quot;/&gt;&lt;property id=&quot;20300&quot; value=&quot;Slide 42 - &amp;quot;Questions to Consider: Practices&amp;quot;&quot;/&gt;&lt;property id=&quot;20307&quot; value=&quot;312&quot;/&gt;&lt;/object&gt;&lt;object type=&quot;3&quot; unique_id=&quot;10045&quot;&gt;&lt;property id=&quot;20148&quot; value=&quot;5&quot;/&gt;&lt;property id=&quot;20300&quot; value=&quot;Slide 43 - &amp;quot;Charlottesville City Schools&amp;#x0D;A Continuum of Supports&amp;quot;&quot;/&gt;&lt;property id=&quot;20307&quot; value=&quot;313&quot;/&gt;&lt;/object&gt;&lt;object type=&quot;3&quot; unique_id=&quot;10046&quot;&gt;&lt;property id=&quot;20148&quot; value=&quot;5&quot;/&gt;&lt;property id=&quot;20300&quot; value=&quot;Slide 44 - &amp;quot;A Continuum of Supports&amp;quot;&quot;/&gt;&lt;property id=&quot;20307&quot; value=&quot;314&quot;/&gt;&lt;/object&gt;&lt;object type=&quot;3&quot; unique_id=&quot;10047&quot;&gt;&lt;property id=&quot;20148&quot; value=&quot;5&quot;/&gt;&lt;property id=&quot;20300&quot; value=&quot;Slide 45 - &amp;quot;VTSS School Resource Map: English&amp;quot;&quot;/&gt;&lt;property id=&quot;20307&quot; value=&quot;315&quot;/&gt;&lt;/object&gt;&lt;object type=&quot;3&quot; unique_id=&quot;10048&quot;&gt;&lt;property id=&quot;20148&quot; value=&quot;5&quot;/&gt;&lt;property id=&quot;20300&quot; value=&quot;Slide 46 - &amp;quot;Matching the intervention &amp;#x0D;to the need&amp;quot;&quot;/&gt;&lt;property id=&quot;20307&quot; value=&quot;316&quot;/&gt;&lt;/object&gt;&lt;object type=&quot;3&quot; unique_id=&quot;10049&quot;&gt;&lt;property id=&quot;20148&quot; value=&quot;5&quot;/&gt;&lt;property id=&quot;20300&quot; value=&quot;Slide 47 - &amp;quot;Curriculum Reframing&amp;quot;&quot;/&gt;&lt;property id=&quot;20307&quot; value=&quot;317&quot;/&gt;&lt;/object&gt;&lt;object type=&quot;3&quot; unique_id=&quot;10050&quot;&gt;&lt;property id=&quot;20148&quot; value=&quot;5&quot;/&gt;&lt;property id=&quot;20300&quot; value=&quot;Slide 48 - &amp;quot;A useful checklist&amp;quot;&quot;/&gt;&lt;property id=&quot;20307&quot; value=&quot;318&quot;/&gt;&lt;/object&gt;&lt;object type=&quot;3&quot; unique_id=&quot;10051&quot;&gt;&lt;property id=&quot;20148&quot; value=&quot;5&quot;/&gt;&lt;property id=&quot;20300&quot; value=&quot;Slide 49 - &amp;quot;Resources to consider&amp;quot;&quot;/&gt;&lt;property id=&quot;20307&quot; value=&quot;319&quot;/&gt;&lt;/object&gt;&lt;object type=&quot;3&quot; unique_id=&quot;10052&quot;&gt;&lt;property id=&quot;20148&quot; value=&quot;5&quot;/&gt;&lt;property id=&quot;20300&quot; value=&quot;Slide 50 - &amp;quot;MEETING STRUCTURES FOR  DATA-INFORMED DECISION MAKING (TIER 1)&amp;quot;&quot;/&gt;&lt;property id=&quot;20307&quot; value=&quot;322&quot;/&gt;&lt;/object&gt;&lt;object type=&quot;3&quot; unique_id=&quot;10053&quot;&gt;&lt;property id=&quot;20148&quot; value=&quot;5&quot;/&gt;&lt;property id=&quot;20300&quot; value=&quot;Slide 51 - &amp;quot;Academic Alignment&amp;quot;&quot;/&gt;&lt;property id=&quot;20307&quot; value=&quot;323&quot;/&gt;&lt;/object&gt;&lt;object type=&quot;3&quot; unique_id=&quot;10054&quot;&gt;&lt;property id=&quot;20148&quot; value=&quot;5&quot;/&gt;&lt;property id=&quot;20300&quot; value=&quot;Slide 52 - &amp;quot;Data Informed Decision Making: &amp;#x0D;Feature 2.C&amp;quot;&quot;/&gt;&lt;property id=&quot;20307&quot; value=&quot;324&quot;/&gt;&lt;/object&gt;&lt;object type=&quot;3&quot; unique_id=&quot;10055&quot;&gt;&lt;property id=&quot;20148&quot; value=&quot;5&quot;/&gt;&lt;property id=&quot;20300&quot; value=&quot;Slide 53 - &amp;quot;The DIDM Process&amp;quot;&quot;/&gt;&lt;property id=&quot;20307&quot; value=&quot;325&quot;/&gt;&lt;/object&gt;&lt;object type=&quot;3&quot; unique_id=&quot;10056&quot;&gt;&lt;property id=&quot;20148&quot; value=&quot;5&quot;/&gt;&lt;property id=&quot;20300&quot; value=&quot;Slide 54 - &amp;quot; One example of a division tool&amp;quot;&quot;/&gt;&lt;property id=&quot;20307&quot; value=&quot;326&quot;/&gt;&lt;/object&gt;&lt;object type=&quot;3&quot; unique_id=&quot;10057&quot;&gt;&lt;property id=&quot;20148&quot; value=&quot;5&quot;/&gt;&lt;property id=&quot;20300&quot; value=&quot;Slide 55 - &amp;quot;Setting goals with school leaders&amp;quot;&quot;/&gt;&lt;property id=&quot;20307&quot; value=&quot;327&quot;/&gt;&lt;/object&gt;&lt;object type=&quot;3&quot; unique_id=&quot;10058&quot;&gt;&lt;property id=&quot;20148&quot; value=&quot;5&quot;/&gt;&lt;property id=&quot;20300&quot; value=&quot;Slide 56 - &amp;quot;Types of Data Driven Discussions&amp;quot;&quot;/&gt;&lt;property id=&quot;20307&quot; value=&quot;328&quot;/&gt;&lt;/object&gt;&lt;object type=&quot;3&quot; unique_id=&quot;10059&quot;&gt;&lt;property id=&quot;20148&quot; value=&quot;5&quot;/&gt;&lt;property id=&quot;20300&quot; value=&quot;Slide 57 - &amp;quot;Types of Data Driven Discussions&amp;quot;&quot;/&gt;&lt;property id=&quot;20307&quot; value=&quot;329&quot;/&gt;&lt;/object&gt;&lt;object type=&quot;3&quot; unique_id=&quot;10060&quot;&gt;&lt;property id=&quot;20148&quot; value=&quot;5&quot;/&gt;&lt;property id=&quot;20300&quot; value=&quot;Slide 58 - &amp;quot;Your data will tell you where to focus!&amp;quot;&quot;/&gt;&lt;property id=&quot;20307&quot; value=&quot;330&quot;/&gt;&lt;/object&gt;&lt;object type=&quot;3&quot; unique_id=&quot;10061&quot;&gt;&lt;property id=&quot;20148&quot; value=&quot;5&quot;/&gt;&lt;property id=&quot;20300&quot; value=&quot;Slide 59 - &amp;quot;How are school teams discussing universal screening data?&amp;quot;&quot;/&gt;&lt;property id=&quot;20307&quot; value=&quot;331&quot;/&gt;&lt;/object&gt;&lt;object type=&quot;3&quot; unique_id=&quot;10062&quot;&gt;&lt;property id=&quot;20148&quot; value=&quot;5&quot;/&gt;&lt;property id=&quot;20300&quot; value=&quot;Slide 60 - &amp;quot;Prepare for the meeting-Elementary&amp;quot;&quot;/&gt;&lt;property id=&quot;20307&quot; value=&quot;332&quot;/&gt;&lt;/object&gt;&lt;object type=&quot;3&quot; unique_id=&quot;10063&quot;&gt;&lt;property id=&quot;20148&quot; value=&quot;5&quot;/&gt;&lt;property id=&quot;20300&quot; value=&quot;Slide 61 - &amp;quot;Prepare for the meeting-Secondary&amp;quot;&quot;/&gt;&lt;property id=&quot;20307&quot; value=&quot;333&quot;/&gt;&lt;/object&gt;&lt;object type=&quot;3&quot; unique_id=&quot;10064&quot;&gt;&lt;property id=&quot;20148&quot; value=&quot;5&quot;/&gt;&lt;property id=&quot;20300&quot; value=&quot;Slide 62 - &amp;quot;DLT Supporting Schools in Data Analysis: Elementary Reading&amp;quot;&quot;/&gt;&lt;property id=&quot;20307&quot; value=&quot;334&quot;/&gt;&lt;/object&gt;&lt;object type=&quot;3&quot; unique_id=&quot;10065&quot;&gt;&lt;property id=&quot;20148&quot; value=&quot;5&quot;/&gt;&lt;property id=&quot;20300&quot; value=&quot;Slide 63 - &amp;quot;DLT Supporting Schools in Data Analysis: Secondary Math&amp;quot;&quot;/&gt;&lt;property id=&quot;20307&quot; value=&quot;335&quot;/&gt;&lt;/object&gt;&lt;object type=&quot;3&quot; unique_id=&quot;10066&quot;&gt;&lt;property id=&quot;20148&quot; value=&quot;5&quot;/&gt;&lt;property id=&quot;20300&quot; value=&quot;Slide 64 - &amp;quot;After the universal screening data meeting...&amp;quot;&quot;/&gt;&lt;property id=&quot;20307&quot; value=&quot;336&quot;/&gt;&lt;/object&gt;&lt;object type=&quot;3&quot; unique_id=&quot;10067&quot;&gt;&lt;property id=&quot;20148&quot; value=&quot;5&quot;/&gt;&lt;property id=&quot;20300&quot; value=&quot;Slide 65 - &amp;quot;Good forms help make the process flow better&amp;quot;&quot;/&gt;&lt;property id=&quot;20307&quot; value=&quot;337&quot;/&gt;&lt;/object&gt;&lt;object type=&quot;3&quot; unique_id=&quot;10068&quot;&gt;&lt;property id=&quot;20148&quot; value=&quot;5&quot;/&gt;&lt;property id=&quot;20300&quot; value=&quot;Slide 66 - &amp;quot;From their data the tiered supports for students are identified&amp;quot;&quot;/&gt;&lt;property id=&quot;20307&quot; value=&quot;338&quot;/&gt;&lt;/object&gt;&lt;object type=&quot;3&quot; unique_id=&quot;10069&quot;&gt;&lt;property id=&quot;20148&quot; value=&quot;5&quot;/&gt;&lt;property id=&quot;20300&quot; value=&quot;Slide 67 - &amp;quot;Agenda with DIDM Embedded &amp;quot;&quot;/&gt;&lt;property id=&quot;20307&quot; value=&quot;339&quot;/&gt;&lt;/object&gt;&lt;object type=&quot;3&quot; unique_id=&quot;10070&quot;&gt;&lt;property id=&quot;20148&quot; value=&quot;5&quot;/&gt;&lt;property id=&quot;20300&quot; value=&quot;Slide 68 - &amp;quot;Performance Matters  Score Board&amp;quot;&quot;/&gt;&lt;property id=&quot;20307&quot; value=&quot;340&quot;/&gt;&lt;/object&gt;&lt;object type=&quot;3&quot; unique_id=&quot;10071&quot;&gt;&lt;property id=&quot;20148&quot; value=&quot;5&quot;/&gt;&lt;property id=&quot;20300&quot; value=&quot;Slide 69 - &amp;quot;Types of Data Driven Discussions&amp;quot;&quot;/&gt;&lt;property id=&quot;20307&quot; value=&quot;341&quot;/&gt;&lt;/object&gt;&lt;object type=&quot;3&quot; unique_id=&quot;10072&quot;&gt;&lt;property id=&quot;20148&quot; value=&quot;5&quot;/&gt;&lt;property id=&quot;20300&quot; value=&quot;Slide 70 - &amp;quot;Grade Level/Content Level Performance Discussions&amp;quot;&quot;/&gt;&lt;property id=&quot;20307&quot; value=&quot;342&quot;/&gt;&lt;/object&gt;&lt;object type=&quot;3&quot; unique_id=&quot;10073&quot;&gt;&lt;property id=&quot;20148&quot; value=&quot;5&quot;/&gt;&lt;property id=&quot;20300&quot; value=&quot;Slide 71 - &amp;quot;What are the root causes for concerns? (Elementary)&amp;quot;&quot;/&gt;&lt;property id=&quot;20307&quot; value=&quot;343&quot;/&gt;&lt;/object&gt;&lt;object type=&quot;3&quot; unique_id=&quot;10074&quot;&gt;&lt;property id=&quot;20148&quot; value=&quot;5&quot;/&gt;&lt;property id=&quot;20300&quot; value=&quot;Slide 72 - &amp;quot;What are the root causes for concerns? (Secondary)&amp;quot;&quot;/&gt;&lt;property id=&quot;20307&quot; value=&quot;344&quot;/&gt;&lt;/object&gt;&lt;object type=&quot;3&quot; unique_id=&quot;10075&quot;&gt;&lt;property id=&quot;20148&quot; value=&quot;5&quot;/&gt;&lt;property id=&quot;20300&quot; value=&quot;Slide 73 - &amp;quot;Instructional Adjustments  (Elementary)&amp;quot;&quot;/&gt;&lt;property id=&quot;20307&quot; value=&quot;345&quot;/&gt;&lt;/object&gt;&lt;object type=&quot;3&quot; unique_id=&quot;10076&quot;&gt;&lt;property id=&quot;20148&quot; value=&quot;5&quot;/&gt;&lt;property id=&quot;20300&quot; value=&quot;Slide 74 - &amp;quot;Instructional Adjustments  (Secondary)&amp;quot;&quot;/&gt;&lt;property id=&quot;20307&quot; value=&quot;346&quot;/&gt;&lt;/object&gt;&lt;object type=&quot;3&quot; unique_id=&quot;10077&quot;&gt;&lt;property id=&quot;20148&quot; value=&quot;5&quot;/&gt;&lt;property id=&quot;20300&quot; value=&quot;Slide 75 - &amp;quot;Avoid meeting overload!!&amp;quot;&quot;/&gt;&lt;property id=&quot;20307&quot; value=&quot;347&quot;/&gt;&lt;/object&gt;&lt;object type=&quot;3&quot; unique_id=&quot;10078&quot;&gt;&lt;property id=&quot;20148&quot; value=&quot;5&quot;/&gt;&lt;property id=&quot;20300&quot; value=&quot;Slide 76 - &amp;quot;Checklist for &amp;#x0D;District Data Meetings&amp;quot;&quot;/&gt;&lt;property id=&quot;20307&quot; value=&quot;348&quot;/&gt;&lt;/object&gt;&lt;object type=&quot;3&quot; unique_id=&quot;10079&quot;&gt;&lt;property id=&quot;20148&quot; value=&quot;5&quot;/&gt;&lt;property id=&quot;20300&quot; value=&quot;Slide 77 - &amp;quot;Checklist for &amp;#x0D;School Data Meetings&amp;quot;&quot;/&gt;&lt;property id=&quot;20307&quot; value=&quot;349&quot;/&gt;&lt;/object&gt;&lt;object type=&quot;3&quot; unique_id=&quot;10080&quot;&gt;&lt;property id=&quot;20148&quot; value=&quot;5&quot;/&gt;&lt;property id=&quot;20300&quot; value=&quot;Slide 78 - &amp;quot;Today’s Learning Intentions&amp;quot;&quot;/&gt;&lt;property id=&quot;20307&quot; value=&quot;352&quot;/&gt;&lt;/object&gt;&lt;object type=&quot;3&quot; unique_id=&quot;10081&quot;&gt;&lt;property id=&quot;20148&quot; value=&quot;5&quot;/&gt;&lt;property id=&quot;20300&quot; value=&quot;Slide 79 - &amp;quot;Success...&amp;quot;&quot;/&gt;&lt;property id=&quot;20307&quot; value=&quot;353&quot;/&gt;&lt;/object&gt;&lt;/object&gt;&lt;object type=&quot;8&quot; unique_id=&quot;10162&quot;&gt;&lt;/object&gt;&lt;/object&gt;&lt;/database&gt;"/>
  <p:tag name="ARTICULATE_PROJECT_OPEN" val="0"/>
  <p:tag name="ARTICULATE_SLIDE_COUNT" val="79"/>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1452</TotalTime>
  <Words>1993</Words>
  <Application>Microsoft Office PowerPoint</Application>
  <PresentationFormat>On-screen Show (4:3)</PresentationFormat>
  <Paragraphs>336</Paragraphs>
  <Slides>79</Slides>
  <Notes>79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79</vt:i4>
      </vt:variant>
    </vt:vector>
  </HeadingPairs>
  <TitlesOfParts>
    <vt:vector size="84" baseType="lpstr">
      <vt:lpstr>Verdana</vt:lpstr>
      <vt:lpstr>Arial</vt:lpstr>
      <vt:lpstr>Calibri</vt:lpstr>
      <vt:lpstr>Office Theme</vt:lpstr>
      <vt:lpstr>Custom</vt:lpstr>
      <vt:lpstr>Integrating and Aligning Academic Data, Practices and Systems</vt:lpstr>
      <vt:lpstr>VTSS Implementation Components</vt:lpstr>
      <vt:lpstr>Supporting Improvements in Behavioral Competence, Academic Achievement and Social-Emotional Wellness</vt:lpstr>
      <vt:lpstr>October 2021 Learning Intentions</vt:lpstr>
      <vt:lpstr>River Valley County Public Schools</vt:lpstr>
      <vt:lpstr>Today’s Learning Intentions</vt:lpstr>
      <vt:lpstr>Success...</vt:lpstr>
      <vt:lpstr>QUALITY CORE INSTRUCTION</vt:lpstr>
      <vt:lpstr>Supporting Improvements in Behavioral Competence, Academic Achievement and Social-Emotional Wellness</vt:lpstr>
      <vt:lpstr>Fall data sources</vt:lpstr>
      <vt:lpstr>A good screening tool aids decision making</vt:lpstr>
      <vt:lpstr>Supporting Improvements in Behavioral Competence, Academic Achievement and Social-Emotional Wellness</vt:lpstr>
      <vt:lpstr>Evidence-based Practices</vt:lpstr>
      <vt:lpstr>Evidence-Based Practices:  Feature 3.A</vt:lpstr>
      <vt:lpstr>Alignment</vt:lpstr>
      <vt:lpstr>Quality core instruction… How is it defined?</vt:lpstr>
      <vt:lpstr>Quality Instruction: What is the foundation for our division?</vt:lpstr>
      <vt:lpstr>IES Resources</vt:lpstr>
      <vt:lpstr>Based upon your data, what is the foundation for our division?</vt:lpstr>
      <vt:lpstr>Based upon your data, what is the foundation for our division</vt:lpstr>
      <vt:lpstr>Based upon your data, what is the foundation for our division</vt:lpstr>
      <vt:lpstr>Document, Document, Document!</vt:lpstr>
      <vt:lpstr>Prince William County Blueprint</vt:lpstr>
      <vt:lpstr>Charlottesville Examples</vt:lpstr>
      <vt:lpstr>Develop a Shared Understanding</vt:lpstr>
      <vt:lpstr>Partnership Buy-in</vt:lpstr>
      <vt:lpstr>How do you communicate with external stakeholders?</vt:lpstr>
      <vt:lpstr>The Warren County Journey to Defining a Vision of Quality Instruction</vt:lpstr>
      <vt:lpstr>Supporting Improvements in Behavioral Competence, Academic Achievement and Social- Emotional Wellness</vt:lpstr>
      <vt:lpstr>CONTINUUM OF SUPPORTS THAT IS CULTURALLY RESPONSIVE</vt:lpstr>
      <vt:lpstr>Evidence-based Practices</vt:lpstr>
      <vt:lpstr>Evidence-Based Practices: Feature 3.C </vt:lpstr>
      <vt:lpstr>Big ideas</vt:lpstr>
      <vt:lpstr>Continuum of Supports for  ALL Students</vt:lpstr>
      <vt:lpstr>What is in use now?:  Division Initiative Map (IM)</vt:lpstr>
      <vt:lpstr>Initiative Map  Practices</vt:lpstr>
      <vt:lpstr>System</vt:lpstr>
      <vt:lpstr>Data</vt:lpstr>
      <vt:lpstr>Selection of  Evidence-based Practices: Side 2</vt:lpstr>
      <vt:lpstr>Selection of  Evidence-based Practices: Side 1</vt:lpstr>
      <vt:lpstr>Questions to Consider: Data</vt:lpstr>
      <vt:lpstr>Questions to Consider: Practices</vt:lpstr>
      <vt:lpstr>Charlottesville City Schools A Continuum of Supports</vt:lpstr>
      <vt:lpstr>A Continuum of Supports</vt:lpstr>
      <vt:lpstr>VTSS School Resource Map: English</vt:lpstr>
      <vt:lpstr>Matching the intervention  to the need</vt:lpstr>
      <vt:lpstr>Curriculum Reframing</vt:lpstr>
      <vt:lpstr>A useful checklist</vt:lpstr>
      <vt:lpstr>Resources to consider</vt:lpstr>
      <vt:lpstr>MEETING STRUCTURES FOR  DATA-INFORMED DECISION MAKING (TIER 1)</vt:lpstr>
      <vt:lpstr>Academic Alignment</vt:lpstr>
      <vt:lpstr>Data Informed Decision Making:  Feature 2.C</vt:lpstr>
      <vt:lpstr>The DIDM Process</vt:lpstr>
      <vt:lpstr> One example of a division tool</vt:lpstr>
      <vt:lpstr>Setting goals with school leaders</vt:lpstr>
      <vt:lpstr>Types of Data Driven Discussions</vt:lpstr>
      <vt:lpstr>Types of Data Driven Discussions</vt:lpstr>
      <vt:lpstr>Your data will tell you where to focus!</vt:lpstr>
      <vt:lpstr>How are school teams discussing universal screening data?</vt:lpstr>
      <vt:lpstr>Prepare for the meeting-Elementary</vt:lpstr>
      <vt:lpstr>Prepare for the meeting-Secondary</vt:lpstr>
      <vt:lpstr>DLT Supporting Schools in Data Analysis: Elementary Reading</vt:lpstr>
      <vt:lpstr>DLT Supporting Schools in Data Analysis: Secondary Math</vt:lpstr>
      <vt:lpstr>After the universal screening data meeting...</vt:lpstr>
      <vt:lpstr>Good forms help make the process flow better</vt:lpstr>
      <vt:lpstr>From their data the tiered supports for students are identified</vt:lpstr>
      <vt:lpstr>Agenda with DIDM Embedded </vt:lpstr>
      <vt:lpstr>Performance Matters  Score Board</vt:lpstr>
      <vt:lpstr>Types of Data Driven Discussions</vt:lpstr>
      <vt:lpstr>Grade Level/Content Level Performance Discussions</vt:lpstr>
      <vt:lpstr>What are the root causes for concerns? (Elementary)</vt:lpstr>
      <vt:lpstr>What are the root causes for concerns? (Secondary)</vt:lpstr>
      <vt:lpstr>Instructional Adjustments  (Elementary)</vt:lpstr>
      <vt:lpstr>Instructional Adjustments  (Secondary)</vt:lpstr>
      <vt:lpstr>Avoid meeting overload!!</vt:lpstr>
      <vt:lpstr>Checklist for  District Data Meetings</vt:lpstr>
      <vt:lpstr>Checklist for  School Data Meetings</vt:lpstr>
      <vt:lpstr>Today’s Learning Intentions</vt:lpstr>
      <vt:lpstr>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Rename Yourself</dc:title>
  <dc:creator>C Frawley</dc:creator>
  <cp:lastModifiedBy>J Shelton</cp:lastModifiedBy>
  <cp:revision>7</cp:revision>
  <dcterms:modified xsi:type="dcterms:W3CDTF">2021-11-28T14:43:53Z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73C78C67-2BBB-487F-B78E-219B5548B90E</vt:lpwstr>
  </property>
  <property fmtid="{D5CDD505-2E9C-101B-9397-08002B2CF9AE}" pid="3" name="ArticulatePath">
    <vt:lpwstr>VCU-3396_02ar_Strand 2 December 2021 R1 V2</vt:lpwstr>
  </property>
</Properties>
</file>