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9" r:id="rId1"/>
    <p:sldMasterId id="2147483700" r:id="rId2"/>
  </p:sldMasterIdLst>
  <p:notesMasterIdLst>
    <p:notesMasterId r:id="rId59"/>
  </p:notesMasterIdLst>
  <p:sldIdLst>
    <p:sldId id="257" r:id="rId3"/>
    <p:sldId id="266" r:id="rId4"/>
    <p:sldId id="267" r:id="rId5"/>
    <p:sldId id="268" r:id="rId6"/>
    <p:sldId id="270" r:id="rId7"/>
    <p:sldId id="271" r:id="rId8"/>
    <p:sldId id="272" r:id="rId9"/>
    <p:sldId id="273"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9" r:id="rId50"/>
    <p:sldId id="320" r:id="rId51"/>
    <p:sldId id="321" r:id="rId52"/>
    <p:sldId id="322" r:id="rId53"/>
    <p:sldId id="323" r:id="rId54"/>
    <p:sldId id="324" r:id="rId55"/>
    <p:sldId id="327" r:id="rId56"/>
    <p:sldId id="328" r:id="rId57"/>
    <p:sldId id="377" r:id="rId5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630160-D282-4F93-85F1-EA0C069C4958}">
  <a:tblStyle styleId="{66630160-D282-4F93-85F1-EA0C069C4958}" styleName="Table_0">
    <a:wholeTbl>
      <a:tcTxStyle b="off" i="off">
        <a:font>
          <a:latin typeface="Verdana"/>
          <a:ea typeface="Verdana"/>
          <a:cs typeface="Verdana"/>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1F9"/>
          </a:solidFill>
        </a:fill>
      </a:tcStyle>
    </a:wholeTbl>
    <a:band1H>
      <a:tcTxStyle b="off" i="off"/>
      <a:tcStyle>
        <a:tcBdr/>
        <a:fill>
          <a:solidFill>
            <a:srgbClr val="CBE2F4"/>
          </a:solidFill>
        </a:fill>
      </a:tcStyle>
    </a:band1H>
    <a:band2H>
      <a:tcTxStyle b="off" i="off"/>
      <a:tcStyle>
        <a:tcBdr/>
      </a:tcStyle>
    </a:band2H>
    <a:band1V>
      <a:tcTxStyle b="off" i="off"/>
      <a:tcStyle>
        <a:tcBdr/>
        <a:fill>
          <a:solidFill>
            <a:srgbClr val="CBE2F4"/>
          </a:solidFill>
        </a:fill>
      </a:tcStyle>
    </a:band1V>
    <a:band2V>
      <a:tcTxStyle b="off" i="off"/>
      <a:tcStyle>
        <a:tcBdr/>
      </a:tcStyle>
    </a:band2V>
    <a:lastCol>
      <a:tcTxStyle b="on" i="off">
        <a:font>
          <a:latin typeface="Verdana"/>
          <a:ea typeface="Verdana"/>
          <a:cs typeface="Verdana"/>
        </a:font>
        <a:srgbClr val="FFFFFF"/>
      </a:tcTxStyle>
      <a:tcStyle>
        <a:tcBdr/>
        <a:fill>
          <a:solidFill>
            <a:srgbClr val="2AABE1"/>
          </a:solidFill>
        </a:fill>
      </a:tcStyle>
    </a:lastCol>
    <a:firstCol>
      <a:tcTxStyle b="on" i="off">
        <a:font>
          <a:latin typeface="Verdana"/>
          <a:ea typeface="Verdana"/>
          <a:cs typeface="Verdana"/>
        </a:font>
        <a:srgbClr val="FFFFFF"/>
      </a:tcTxStyle>
      <a:tcStyle>
        <a:tcBdr/>
        <a:fill>
          <a:solidFill>
            <a:srgbClr val="2AABE1"/>
          </a:solidFill>
        </a:fill>
      </a:tcStyle>
    </a:firstCol>
    <a:lastRow>
      <a:tcTxStyle b="on" i="off">
        <a:font>
          <a:latin typeface="Verdana"/>
          <a:ea typeface="Verdana"/>
          <a:cs typeface="Verdana"/>
        </a:font>
        <a:srgbClr val="FFFFFF"/>
      </a:tcTxStyle>
      <a:tcStyle>
        <a:tcBdr>
          <a:top>
            <a:ln w="38100" cap="flat" cmpd="sng">
              <a:solidFill>
                <a:srgbClr val="FFFFFF"/>
              </a:solidFill>
              <a:prstDash val="solid"/>
              <a:round/>
              <a:headEnd type="none" w="sm" len="sm"/>
              <a:tailEnd type="none" w="sm" len="sm"/>
            </a:ln>
          </a:top>
        </a:tcBdr>
        <a:fill>
          <a:solidFill>
            <a:srgbClr val="2AABE1"/>
          </a:solidFill>
        </a:fill>
      </a:tcStyle>
    </a:lastRow>
    <a:seCell>
      <a:tcTxStyle b="off" i="off"/>
      <a:tcStyle>
        <a:tcBdr/>
      </a:tcStyle>
    </a:seCell>
    <a:swCell>
      <a:tcTxStyle b="off" i="off"/>
      <a:tcStyle>
        <a:tcBdr/>
      </a:tcStyle>
    </a:swCell>
    <a:firstRow>
      <a:tcTxStyle b="on" i="off">
        <a:font>
          <a:latin typeface="Verdana"/>
          <a:ea typeface="Verdana"/>
          <a:cs typeface="Verdana"/>
        </a:font>
        <a:srgbClr val="FFFFFF"/>
      </a:tcTxStyle>
      <a:tcStyle>
        <a:tcBdr>
          <a:bottom>
            <a:ln w="38100" cap="flat" cmpd="sng">
              <a:solidFill>
                <a:srgbClr val="FFFFFF"/>
              </a:solidFill>
              <a:prstDash val="solid"/>
              <a:round/>
              <a:headEnd type="none" w="sm" len="sm"/>
              <a:tailEnd type="none" w="sm" len="sm"/>
            </a:ln>
          </a:bottom>
        </a:tcBdr>
        <a:fill>
          <a:solidFill>
            <a:srgbClr val="2AABE1"/>
          </a:solidFill>
        </a:fill>
      </a:tcStyle>
    </a:firstRow>
    <a:neCell>
      <a:tcTxStyle b="off" i="off"/>
      <a:tcStyle>
        <a:tcBdr/>
      </a:tcStyle>
    </a:neCell>
    <a:nwCell>
      <a:tcTxStyle b="off" i="off"/>
      <a:tcStyle>
        <a:tcBdr/>
      </a:tcStyle>
    </a:nwCell>
  </a:tblStyle>
  <a:tblStyle styleId="{927AA1AF-5346-47A6-BBFC-151427803F7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911859-7383-4E7C-9A62-2C5D518A6A43}"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87910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76a741f1fa_0_3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g76a741f1fa_0_3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0932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ba3f06cb7e_0_4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gba3f06cb7e_0_4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114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ba3f06cb7e_0_4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gba3f06cb7e_0_4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9457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ba3f06cb7e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gba3f06cb7e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2912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ba3f06cb7e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gba3f06cb7e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5037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ba3f06cb7e_0_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gba3f06cb7e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414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ba3f06cb7e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gba3f06cb7e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2474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ba3f06cb7e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gba3f06cb7e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7646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ba3f06cb7e_0_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gba3f06cb7e_0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199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ba3f06cb7e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gba3f06cb7e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4415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ba3f06cb7e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gba3f06cb7e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gba3f06cb7e_0_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294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138ae6f1a6_0_2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1138ae6f1a6_0_2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g1138ae6f1a6_0_2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168827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ba3f06cb7e_0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gba3f06cb7e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0868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ba3f06cb7e_0_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gba3f06cb7e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0743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ba3f06cb7e_0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gba3f06cb7e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859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11d817f87d_0_5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g111d817f87d_0_5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1100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11d817f87d_0_5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g111d817f87d_0_5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284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11d817f87d_0_5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g111d817f87d_0_5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245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11d817f87d_0_5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g111d817f87d_0_5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4583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6ef260e886_0_7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6" name="Google Shape;696;g6ef260e886_0_7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560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ee55b4d56_0_52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g6ee55b4d56_0_52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7169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6ee55b4d56_0_52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g6ee55b4d56_0_52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3013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0f0ee753f9_0_4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10f0ee753f9_0_4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g10f0ee753f9_0_4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extLst>
      <p:ext uri="{BB962C8B-B14F-4D97-AF65-F5344CB8AC3E}">
        <p14:creationId xmlns:p14="http://schemas.microsoft.com/office/powerpoint/2010/main" val="2955434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b8bd02e22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b8bd02e22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gb8bd02e22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2318363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110da93c42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110da93c42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2" name="Google Shape;722;g110da93c42f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extLst>
      <p:ext uri="{BB962C8B-B14F-4D97-AF65-F5344CB8AC3E}">
        <p14:creationId xmlns:p14="http://schemas.microsoft.com/office/powerpoint/2010/main" val="2996151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1138ae6f1a6_0_2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138ae6f1a6_0_2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2" name="Google Shape;732;g1138ae6f1a6_0_2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913477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ba2d1468aa_1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ba2d1468aa_1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3" name="Google Shape;743;gba2d1468aa_1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773447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bbbd05228a_3_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gbbbd05228a_3_1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gbbbd05228a_3_1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22719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d1a5c579e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d1a5c579e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9" name="Google Shape;759;gd1a5c579e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2351590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b8bd02e222_0_4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b8bd02e222_0_4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gb8bd02e222_0_47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1883552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110cfc62191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110cfc62191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3" name="Google Shape;773;g110cfc62191_0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extLst>
      <p:ext uri="{BB962C8B-B14F-4D97-AF65-F5344CB8AC3E}">
        <p14:creationId xmlns:p14="http://schemas.microsoft.com/office/powerpoint/2010/main" val="2151463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1111597f69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1111597f69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4" name="Google Shape;784;g1111597f699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extLst>
      <p:ext uri="{BB962C8B-B14F-4D97-AF65-F5344CB8AC3E}">
        <p14:creationId xmlns:p14="http://schemas.microsoft.com/office/powerpoint/2010/main" val="2018984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bc2a0ed7f1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bc2a0ed7f1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3" name="Google Shape;793;gbc2a0ed7f1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extLst>
      <p:ext uri="{BB962C8B-B14F-4D97-AF65-F5344CB8AC3E}">
        <p14:creationId xmlns:p14="http://schemas.microsoft.com/office/powerpoint/2010/main" val="424864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138ae6f1a6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138ae6f1a6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g1138ae6f1a6_0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2650621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ba2d1468aa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ba2d1468aa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gba2d1468aa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extLst>
      <p:ext uri="{BB962C8B-B14F-4D97-AF65-F5344CB8AC3E}">
        <p14:creationId xmlns:p14="http://schemas.microsoft.com/office/powerpoint/2010/main" val="2848002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10cfc62191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110cfc62191_0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8" name="Google Shape;808;g110cfc62191_0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extLst>
      <p:ext uri="{BB962C8B-B14F-4D97-AF65-F5344CB8AC3E}">
        <p14:creationId xmlns:p14="http://schemas.microsoft.com/office/powerpoint/2010/main" val="22602438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110cfc62191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110cfc62191_0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g110cfc62191_0_4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extLst>
      <p:ext uri="{BB962C8B-B14F-4D97-AF65-F5344CB8AC3E}">
        <p14:creationId xmlns:p14="http://schemas.microsoft.com/office/powerpoint/2010/main" val="10801255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110cfc62191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110cfc62191_0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4" name="Google Shape;824;g110cfc62191_0_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extLst>
      <p:ext uri="{BB962C8B-B14F-4D97-AF65-F5344CB8AC3E}">
        <p14:creationId xmlns:p14="http://schemas.microsoft.com/office/powerpoint/2010/main" val="2209516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110cfc62191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g110cfc62191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2296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138ae6f1a6_0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138ae6f1a6_0_2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8" name="Google Shape;838;g1138ae6f1a6_0_2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extLst>
      <p:ext uri="{BB962C8B-B14F-4D97-AF65-F5344CB8AC3E}">
        <p14:creationId xmlns:p14="http://schemas.microsoft.com/office/powerpoint/2010/main" val="34923593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110cfc62191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110cfc62191_0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8" name="Google Shape;848;g110cfc62191_0_7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extLst>
      <p:ext uri="{BB962C8B-B14F-4D97-AF65-F5344CB8AC3E}">
        <p14:creationId xmlns:p14="http://schemas.microsoft.com/office/powerpoint/2010/main" val="22677235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110cfc62191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110cfc62191_0_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6" name="Google Shape;856;g110cfc62191_0_5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extLst>
      <p:ext uri="{BB962C8B-B14F-4D97-AF65-F5344CB8AC3E}">
        <p14:creationId xmlns:p14="http://schemas.microsoft.com/office/powerpoint/2010/main" val="23229986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b78ea78bd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7" name="Google Shape;877;gb78ea78bd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0989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10f0ee753f9_0_18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10f0ee753f9_0_18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3" name="Google Shape;883;g10f0ee753f9_0_186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extLst>
      <p:ext uri="{BB962C8B-B14F-4D97-AF65-F5344CB8AC3E}">
        <p14:creationId xmlns:p14="http://schemas.microsoft.com/office/powerpoint/2010/main" val="2288243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0f0ee753f9_0_6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10f0ee753f9_0_6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g10f0ee753f9_0_6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extLst>
      <p:ext uri="{BB962C8B-B14F-4D97-AF65-F5344CB8AC3E}">
        <p14:creationId xmlns:p14="http://schemas.microsoft.com/office/powerpoint/2010/main" val="20414799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10f0ee753f9_0_18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8" name="Google Shape;888;g10f0ee753f9_0_18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05936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10f0ee753f9_0_16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4" name="Google Shape;894;g10f0ee753f9_0_16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1504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b78ea78bd2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2" name="Google Shape;902;gb78ea78bd2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4100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b78ea78bd2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8" name="Google Shape;908;gb78ea78bd2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20599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b78ea78bd2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8" name="Google Shape;928;gb78ea78bd2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11369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b78ea78bd2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4" name="Google Shape;934;gb78ea78bd2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09542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bd7348d371_0_2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bd7348d371_0_2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gbd7348d371_0_2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extLst>
      <p:ext uri="{BB962C8B-B14F-4D97-AF65-F5344CB8AC3E}">
        <p14:creationId xmlns:p14="http://schemas.microsoft.com/office/powerpoint/2010/main" val="1058932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0f0ee753f9_0_620: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23" name="Google Shape;523;g10f0ee753f9_0_620:notes"/>
          <p:cNvSpPr txBox="1">
            <a:spLocks noGrp="1"/>
          </p:cNvSpPr>
          <p:nvPr>
            <p:ph type="body" idx="1"/>
          </p:nvPr>
        </p:nvSpPr>
        <p:spPr>
          <a:xfrm>
            <a:off x="685802" y="4343400"/>
            <a:ext cx="5486700" cy="41148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endParaRPr/>
          </a:p>
        </p:txBody>
      </p:sp>
      <p:sp>
        <p:nvSpPr>
          <p:cNvPr id="524" name="Google Shape;524;g10f0ee753f9_0_620:notes"/>
          <p:cNvSpPr txBox="1">
            <a:spLocks noGrp="1"/>
          </p:cNvSpPr>
          <p:nvPr>
            <p:ph type="dt" idx="10"/>
          </p:nvPr>
        </p:nvSpPr>
        <p:spPr>
          <a:xfrm>
            <a:off x="3884620" y="0"/>
            <a:ext cx="2971800" cy="457200"/>
          </a:xfrm>
          <a:prstGeom prst="rect">
            <a:avLst/>
          </a:prstGeom>
          <a:noFill/>
          <a:ln>
            <a:noFill/>
          </a:ln>
        </p:spPr>
        <p:txBody>
          <a:bodyPr spcFirstLastPara="1" wrap="square" lIns="91700" tIns="45850" rIns="91700" bIns="45850" anchor="t" anchorCtr="0">
            <a:noAutofit/>
          </a:bodyPr>
          <a:lstStyle/>
          <a:p>
            <a:pPr marL="0" marR="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12/12/16</a:t>
            </a:r>
            <a:endParaRPr sz="1400" b="0" i="0" u="none" strike="noStrike" cap="none">
              <a:solidFill>
                <a:srgbClr val="000000"/>
              </a:solidFill>
              <a:latin typeface="Arial"/>
              <a:ea typeface="Arial"/>
              <a:cs typeface="Arial"/>
              <a:sym typeface="Arial"/>
            </a:endParaRPr>
          </a:p>
        </p:txBody>
      </p:sp>
      <p:sp>
        <p:nvSpPr>
          <p:cNvPr id="525" name="Google Shape;525;g10f0ee753f9_0_620:notes"/>
          <p:cNvSpPr txBox="1">
            <a:spLocks noGrp="1"/>
          </p:cNvSpPr>
          <p:nvPr>
            <p:ph type="sldNum" idx="12"/>
          </p:nvPr>
        </p:nvSpPr>
        <p:spPr>
          <a:xfrm>
            <a:off x="3884620" y="8685214"/>
            <a:ext cx="2971800" cy="4572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4013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6ee55b4d56_0_52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g6ee55b4d56_0_52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453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bd7348d371_0_2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bd7348d371_0_2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gbd7348d371_0_2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420627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ba3f06cb7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gba3f06cb7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8618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7" name="Google Shape;17;p2"/>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2"/>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6" name="Google Shape;96;p12"/>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7" name="Google Shape;9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p12"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01" name="Google Shape;101;p1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13"/>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09" name="Google Shape;109;p13"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10" name="Google Shape;110;p13"/>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4" name="Google Shape;11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1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18" name="Google Shape;118;p14"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19" name="Google Shape;119;p14"/>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23" name="Google Shape;123;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1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27" name="Google Shape;127;p15"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28" name="Google Shape;128;p15"/>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32" name="Google Shape;13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1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36" name="Google Shape;136;p16"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37" name="Google Shape;137;p1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Verdan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7"/>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2" name="Google Shape;142;p17"/>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3" name="Google Shape;143;p17"/>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4" name="Google Shape;144;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p17"/>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48" name="Google Shape;148;p17"/>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49" name="Google Shape;149;p17"/>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Verdana"/>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5" name="Google Shape;155;p1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6"/>
        <p:cNvGrpSpPr/>
        <p:nvPr/>
      </p:nvGrpSpPr>
      <p:grpSpPr>
        <a:xfrm>
          <a:off x="0" y="0"/>
          <a:ext cx="0" cy="0"/>
          <a:chOff x="0" y="0"/>
          <a:chExt cx="0" cy="0"/>
        </a:xfrm>
      </p:grpSpPr>
      <p:sp>
        <p:nvSpPr>
          <p:cNvPr id="157" name="Google Shape;15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60" name="Google Shape;160;p1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61"/>
        <p:cNvGrpSpPr/>
        <p:nvPr/>
      </p:nvGrpSpPr>
      <p:grpSpPr>
        <a:xfrm>
          <a:off x="0" y="0"/>
          <a:ext cx="0" cy="0"/>
          <a:chOff x="0" y="0"/>
          <a:chExt cx="0" cy="0"/>
        </a:xfrm>
      </p:grpSpPr>
      <p:sp>
        <p:nvSpPr>
          <p:cNvPr id="162" name="Google Shape;16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1"/>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68" name="Google Shape;168;p21"/>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None/>
              <a:defRPr sz="2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9" name="Google Shape;169;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21"/>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73" name="Google Shape;173;p21"/>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3"/>
        <p:cNvGrpSpPr/>
        <p:nvPr/>
      </p:nvGrpSpPr>
      <p:grpSpPr>
        <a:xfrm>
          <a:off x="0" y="0"/>
          <a:ext cx="0" cy="0"/>
          <a:chOff x="0" y="0"/>
          <a:chExt cx="0" cy="0"/>
        </a:xfrm>
      </p:grpSpPr>
      <p:pic>
        <p:nvPicPr>
          <p:cNvPr id="24" name="Google Shape;24;p3"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25" name="Google Shape;25;p3"/>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7" name="Google Shape;27;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22"/>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77" name="Google Shape;1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22"/>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81" name="Google Shape;181;p22"/>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182" name="Google Shape;182;p2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Blank_No_VTSS 1">
  <p:cSld name="2_Blank_No_VTSS">
    <p:bg>
      <p:bgPr>
        <a:solidFill>
          <a:schemeClr val="lt1"/>
        </a:solidFill>
        <a:effectLst/>
      </p:bgPr>
    </p:bg>
    <p:spTree>
      <p:nvGrpSpPr>
        <p:cNvPr id="1" name="Shape 195"/>
        <p:cNvGrpSpPr/>
        <p:nvPr/>
      </p:nvGrpSpPr>
      <p:grpSpPr>
        <a:xfrm>
          <a:off x="0" y="0"/>
          <a:ext cx="0" cy="0"/>
          <a:chOff x="0" y="0"/>
          <a:chExt cx="0" cy="0"/>
        </a:xfrm>
      </p:grpSpPr>
      <p:sp>
        <p:nvSpPr>
          <p:cNvPr id="196" name="Google Shape;196;p25"/>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a:solidFill>
                  <a:srgbClr val="888888"/>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97" name="Google Shape;197;p25"/>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a:solidFill>
                  <a:srgbClr val="888888"/>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98" name="Google Shape;198;p25"/>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One Content">
  <p:cSld name="4_One Content">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2743200" y="256814"/>
            <a:ext cx="5943600" cy="1143000"/>
          </a:xfrm>
          <a:prstGeom prst="rect">
            <a:avLst/>
          </a:prstGeom>
          <a:solidFill>
            <a:srgbClr val="A9DCF2">
              <a:alpha val="67840"/>
            </a:srgbClr>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4000"/>
              <a:buNone/>
              <a:defRPr sz="38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1" name="Google Shape;201;p26"/>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lvl1pPr marL="457200" lvl="0" indent="-431800" algn="l" rtl="0">
              <a:lnSpc>
                <a:spcPct val="100000"/>
              </a:lnSpc>
              <a:spcBef>
                <a:spcPts val="640"/>
              </a:spcBef>
              <a:spcAft>
                <a:spcPts val="0"/>
              </a:spcAft>
              <a:buSzPts val="3200"/>
              <a:buChar char="•"/>
              <a:defRPr sz="2800"/>
            </a:lvl1pPr>
            <a:lvl2pPr marL="914400" lvl="1" indent="-406400" algn="l" rtl="0">
              <a:lnSpc>
                <a:spcPct val="100000"/>
              </a:lnSpc>
              <a:spcBef>
                <a:spcPts val="560"/>
              </a:spcBef>
              <a:spcAft>
                <a:spcPts val="0"/>
              </a:spcAft>
              <a:buSzPts val="2800"/>
              <a:buChar char="–"/>
              <a:defRPr sz="2400"/>
            </a:lvl2pPr>
            <a:lvl3pPr marL="1371600" lvl="2" indent="-381000" algn="l" rtl="0">
              <a:lnSpc>
                <a:spcPct val="100000"/>
              </a:lnSpc>
              <a:spcBef>
                <a:spcPts val="480"/>
              </a:spcBef>
              <a:spcAft>
                <a:spcPts val="0"/>
              </a:spcAft>
              <a:buSzPts val="2400"/>
              <a:buChar char="•"/>
              <a:defRPr sz="2000"/>
            </a:lvl3pPr>
            <a:lvl4pPr marL="1828800" lvl="3" indent="-355600" algn="l" rtl="0">
              <a:lnSpc>
                <a:spcPct val="100000"/>
              </a:lnSpc>
              <a:spcBef>
                <a:spcPts val="400"/>
              </a:spcBef>
              <a:spcAft>
                <a:spcPts val="0"/>
              </a:spcAft>
              <a:buSzPts val="2000"/>
              <a:buChar char="–"/>
              <a:defRPr sz="1800"/>
            </a:lvl4pPr>
            <a:lvl5pPr marL="2286000" lvl="4" indent="-355600" algn="l" rtl="0">
              <a:lnSpc>
                <a:spcPct val="100000"/>
              </a:lnSpc>
              <a:spcBef>
                <a:spcPts val="400"/>
              </a:spcBef>
              <a:spcAft>
                <a:spcPts val="0"/>
              </a:spcAft>
              <a:buSzPts val="2000"/>
              <a:buChar char="»"/>
              <a:defRPr sz="1800"/>
            </a:lvl5pPr>
            <a:lvl6pPr marL="2743200" lvl="5" indent="-355600" algn="l" rtl="0">
              <a:lnSpc>
                <a:spcPct val="100000"/>
              </a:lnSpc>
              <a:spcBef>
                <a:spcPts val="400"/>
              </a:spcBef>
              <a:spcAft>
                <a:spcPts val="0"/>
              </a:spcAft>
              <a:buSzPts val="2000"/>
              <a:buChar char="•"/>
              <a:defRPr sz="1800"/>
            </a:lvl6pPr>
            <a:lvl7pPr marL="3200400" lvl="6" indent="-355600" algn="l" rtl="0">
              <a:lnSpc>
                <a:spcPct val="100000"/>
              </a:lnSpc>
              <a:spcBef>
                <a:spcPts val="400"/>
              </a:spcBef>
              <a:spcAft>
                <a:spcPts val="0"/>
              </a:spcAft>
              <a:buSzPts val="2000"/>
              <a:buChar char="•"/>
              <a:defRPr sz="1800"/>
            </a:lvl7pPr>
            <a:lvl8pPr marL="3657600" lvl="7" indent="-355600" algn="l" rtl="0">
              <a:lnSpc>
                <a:spcPct val="100000"/>
              </a:lnSpc>
              <a:spcBef>
                <a:spcPts val="400"/>
              </a:spcBef>
              <a:spcAft>
                <a:spcPts val="0"/>
              </a:spcAft>
              <a:buSzPts val="2000"/>
              <a:buChar char="•"/>
              <a:defRPr sz="1800"/>
            </a:lvl8pPr>
            <a:lvl9pPr marL="4114800" lvl="8" indent="-355600" algn="l" rtl="0">
              <a:lnSpc>
                <a:spcPct val="100000"/>
              </a:lnSpc>
              <a:spcBef>
                <a:spcPts val="400"/>
              </a:spcBef>
              <a:spcAft>
                <a:spcPts val="0"/>
              </a:spcAft>
              <a:buSzPts val="2000"/>
              <a:buChar char="•"/>
              <a:defRPr sz="1800"/>
            </a:lvl9pPr>
          </a:lstStyle>
          <a:p>
            <a:endParaRPr/>
          </a:p>
        </p:txBody>
      </p:sp>
      <p:sp>
        <p:nvSpPr>
          <p:cNvPr id="202" name="Google Shape;202;p2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3" name="Google Shape;203;p2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4" name="Google Shape;204;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SzPts val="1200"/>
              <a:buNone/>
              <a:defRPr/>
            </a:lvl1pPr>
            <a:lvl2pPr marL="0" marR="0" lvl="1" indent="0" algn="r" rtl="0">
              <a:lnSpc>
                <a:spcPct val="100000"/>
              </a:lnSpc>
              <a:spcBef>
                <a:spcPts val="0"/>
              </a:spcBef>
              <a:spcAft>
                <a:spcPts val="0"/>
              </a:spcAft>
              <a:buSzPts val="1200"/>
              <a:buNone/>
              <a:defRPr/>
            </a:lvl2pPr>
            <a:lvl3pPr marL="0" marR="0" lvl="2" indent="0" algn="r" rtl="0">
              <a:lnSpc>
                <a:spcPct val="100000"/>
              </a:lnSpc>
              <a:spcBef>
                <a:spcPts val="0"/>
              </a:spcBef>
              <a:spcAft>
                <a:spcPts val="0"/>
              </a:spcAft>
              <a:buSzPts val="1200"/>
              <a:buNone/>
              <a:defRPr/>
            </a:lvl3pPr>
            <a:lvl4pPr marL="0" marR="0" lvl="3" indent="0" algn="r" rtl="0">
              <a:lnSpc>
                <a:spcPct val="100000"/>
              </a:lnSpc>
              <a:spcBef>
                <a:spcPts val="0"/>
              </a:spcBef>
              <a:spcAft>
                <a:spcPts val="0"/>
              </a:spcAft>
              <a:buSzPts val="1200"/>
              <a:buNone/>
              <a:defRPr/>
            </a:lvl4pPr>
            <a:lvl5pPr marL="0" marR="0" lvl="4" indent="0" algn="r" rtl="0">
              <a:lnSpc>
                <a:spcPct val="100000"/>
              </a:lnSpc>
              <a:spcBef>
                <a:spcPts val="0"/>
              </a:spcBef>
              <a:spcAft>
                <a:spcPts val="0"/>
              </a:spcAft>
              <a:buSzPts val="1200"/>
              <a:buNone/>
              <a:defRPr/>
            </a:lvl5pPr>
            <a:lvl6pPr marL="0" marR="0" lvl="5" indent="0" algn="r" rtl="0">
              <a:lnSpc>
                <a:spcPct val="100000"/>
              </a:lnSpc>
              <a:spcBef>
                <a:spcPts val="0"/>
              </a:spcBef>
              <a:spcAft>
                <a:spcPts val="0"/>
              </a:spcAft>
              <a:buSzPts val="1200"/>
              <a:buNone/>
              <a:defRPr/>
            </a:lvl6pPr>
            <a:lvl7pPr marL="0" marR="0" lvl="6" indent="0" algn="r" rtl="0">
              <a:lnSpc>
                <a:spcPct val="100000"/>
              </a:lnSpc>
              <a:spcBef>
                <a:spcPts val="0"/>
              </a:spcBef>
              <a:spcAft>
                <a:spcPts val="0"/>
              </a:spcAft>
              <a:buSzPts val="1200"/>
              <a:buNone/>
              <a:defRPr/>
            </a:lvl7pPr>
            <a:lvl8pPr marL="0" marR="0" lvl="7" indent="0" algn="r" rtl="0">
              <a:lnSpc>
                <a:spcPct val="100000"/>
              </a:lnSpc>
              <a:spcBef>
                <a:spcPts val="0"/>
              </a:spcBef>
              <a:spcAft>
                <a:spcPts val="0"/>
              </a:spcAft>
              <a:buSzPts val="1200"/>
              <a:buNone/>
              <a:defRPr/>
            </a:lvl8pPr>
            <a:lvl9pPr marL="0" marR="0" lvl="8" indent="0" algn="r" rtl="0">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pic>
        <p:nvPicPr>
          <p:cNvPr id="205" name="Google Shape;205;p26" descr="Decorative image of smiling kids"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206" name="Google Shape;206;p26"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3"/>
        <p:cNvGrpSpPr/>
        <p:nvPr/>
      </p:nvGrpSpPr>
      <p:grpSpPr>
        <a:xfrm>
          <a:off x="0" y="0"/>
          <a:ext cx="0" cy="0"/>
          <a:chOff x="0" y="0"/>
          <a:chExt cx="0" cy="0"/>
        </a:xfrm>
      </p:grpSpPr>
      <p:sp>
        <p:nvSpPr>
          <p:cNvPr id="214" name="Google Shape;214;p28"/>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5" name="Google Shape;21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16" name="Google Shape;21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17" name="Google Shape;21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18" name="Google Shape;218;p28"/>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9" name="Google Shape;219;p28"/>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0"/>
        <p:cNvGrpSpPr/>
        <p:nvPr/>
      </p:nvGrpSpPr>
      <p:grpSpPr>
        <a:xfrm>
          <a:off x="0" y="0"/>
          <a:ext cx="0" cy="0"/>
          <a:chOff x="0" y="0"/>
          <a:chExt cx="0" cy="0"/>
        </a:xfrm>
      </p:grpSpPr>
      <p:pic>
        <p:nvPicPr>
          <p:cNvPr id="221" name="Google Shape;221;p29"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22" name="Google Shape;222;p29"/>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29"/>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4" name="Google Shape;224;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25" name="Google Shape;225;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26" name="Google Shape;226;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27" name="Google Shape;227;p29"/>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8"/>
        <p:cNvGrpSpPr/>
        <p:nvPr/>
      </p:nvGrpSpPr>
      <p:grpSpPr>
        <a:xfrm>
          <a:off x="0" y="0"/>
          <a:ext cx="0" cy="0"/>
          <a:chOff x="0" y="0"/>
          <a:chExt cx="0" cy="0"/>
        </a:xfrm>
      </p:grpSpPr>
      <p:pic>
        <p:nvPicPr>
          <p:cNvPr id="229" name="Google Shape;229;p30"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230" name="Google Shape;230;p30"/>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30"/>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2" name="Google Shape;23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33" name="Google Shape;23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34" name="Google Shape;23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35" name="Google Shape;235;p30"/>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36"/>
        <p:cNvGrpSpPr/>
        <p:nvPr/>
      </p:nvGrpSpPr>
      <p:grpSpPr>
        <a:xfrm>
          <a:off x="0" y="0"/>
          <a:ext cx="0" cy="0"/>
          <a:chOff x="0" y="0"/>
          <a:chExt cx="0" cy="0"/>
        </a:xfrm>
      </p:grpSpPr>
      <p:pic>
        <p:nvPicPr>
          <p:cNvPr id="237" name="Google Shape;237;p31"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238" name="Google Shape;238;p31"/>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31"/>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0" name="Google Shape;24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41" name="Google Shape;24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42" name="Google Shape;24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43" name="Google Shape;243;p31"/>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4"/>
        <p:cNvGrpSpPr/>
        <p:nvPr/>
      </p:nvGrpSpPr>
      <p:grpSpPr>
        <a:xfrm>
          <a:off x="0" y="0"/>
          <a:ext cx="0" cy="0"/>
          <a:chOff x="0" y="0"/>
          <a:chExt cx="0" cy="0"/>
        </a:xfrm>
      </p:grpSpPr>
      <p:pic>
        <p:nvPicPr>
          <p:cNvPr id="245" name="Google Shape;245;p32"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246" name="Google Shape;246;p3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3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8" name="Google Shape;24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49" name="Google Shape;24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50" name="Google Shape;25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51" name="Google Shape;251;p32"/>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1"/>
        <p:cNvGrpSpPr/>
        <p:nvPr/>
      </p:nvGrpSpPr>
      <p:grpSpPr>
        <a:xfrm>
          <a:off x="0" y="0"/>
          <a:ext cx="0" cy="0"/>
          <a:chOff x="0" y="0"/>
          <a:chExt cx="0" cy="0"/>
        </a:xfrm>
      </p:grpSpPr>
      <p:pic>
        <p:nvPicPr>
          <p:cNvPr id="32" name="Google Shape;32;p4"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33" name="Google Shape;33;p4"/>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5" name="Google Shape;35;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52"/>
        <p:cNvGrpSpPr/>
        <p:nvPr/>
      </p:nvGrpSpPr>
      <p:grpSpPr>
        <a:xfrm>
          <a:off x="0" y="0"/>
          <a:ext cx="0" cy="0"/>
          <a:chOff x="0" y="0"/>
          <a:chExt cx="0" cy="0"/>
        </a:xfrm>
      </p:grpSpPr>
      <p:pic>
        <p:nvPicPr>
          <p:cNvPr id="253" name="Google Shape;253;p33"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254" name="Google Shape;254;p33"/>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33"/>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56" name="Google Shape;25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57" name="Google Shape;25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58" name="Google Shape;25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59" name="Google Shape;259;p3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0"/>
        <p:cNvGrpSpPr/>
        <p:nvPr/>
      </p:nvGrpSpPr>
      <p:grpSpPr>
        <a:xfrm>
          <a:off x="0" y="0"/>
          <a:ext cx="0" cy="0"/>
          <a:chOff x="0" y="0"/>
          <a:chExt cx="0" cy="0"/>
        </a:xfrm>
      </p:grpSpPr>
      <p:sp>
        <p:nvSpPr>
          <p:cNvPr id="261" name="Google Shape;261;p34"/>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34"/>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3" name="Google Shape;263;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64" name="Google Shape;264;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65" name="Google Shape;265;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66" name="Google Shape;266;p34"/>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267"/>
        <p:cNvGrpSpPr/>
        <p:nvPr/>
      </p:nvGrpSpPr>
      <p:grpSpPr>
        <a:xfrm>
          <a:off x="0" y="0"/>
          <a:ext cx="0" cy="0"/>
          <a:chOff x="0" y="0"/>
          <a:chExt cx="0" cy="0"/>
        </a:xfrm>
      </p:grpSpPr>
      <p:sp>
        <p:nvSpPr>
          <p:cNvPr id="268" name="Google Shape;268;p35"/>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35"/>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70" name="Google Shape;27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71" name="Google Shape;27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72" name="Google Shape;27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73" name="Google Shape;273;p35"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274" name="Google Shape;274;p35"/>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275"/>
        <p:cNvGrpSpPr/>
        <p:nvPr/>
      </p:nvGrpSpPr>
      <p:grpSpPr>
        <a:xfrm>
          <a:off x="0" y="0"/>
          <a:ext cx="0" cy="0"/>
          <a:chOff x="0" y="0"/>
          <a:chExt cx="0" cy="0"/>
        </a:xfrm>
      </p:grpSpPr>
      <p:sp>
        <p:nvSpPr>
          <p:cNvPr id="276" name="Google Shape;276;p36"/>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36"/>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78" name="Google Shape;27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79" name="Google Shape;27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80" name="Google Shape;28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81" name="Google Shape;281;p36"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282" name="Google Shape;282;p36"/>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283"/>
        <p:cNvGrpSpPr/>
        <p:nvPr/>
      </p:nvGrpSpPr>
      <p:grpSpPr>
        <a:xfrm>
          <a:off x="0" y="0"/>
          <a:ext cx="0" cy="0"/>
          <a:chOff x="0" y="0"/>
          <a:chExt cx="0" cy="0"/>
        </a:xfrm>
      </p:grpSpPr>
      <p:sp>
        <p:nvSpPr>
          <p:cNvPr id="284" name="Google Shape;284;p37"/>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37"/>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6" name="Google Shape;286;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87" name="Google Shape;287;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88" name="Google Shape;288;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89" name="Google Shape;289;p37"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290" name="Google Shape;290;p37"/>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1"/>
        <p:cNvGrpSpPr/>
        <p:nvPr/>
      </p:nvGrpSpPr>
      <p:grpSpPr>
        <a:xfrm>
          <a:off x="0" y="0"/>
          <a:ext cx="0" cy="0"/>
          <a:chOff x="0" y="0"/>
          <a:chExt cx="0" cy="0"/>
        </a:xfrm>
      </p:grpSpPr>
      <p:sp>
        <p:nvSpPr>
          <p:cNvPr id="292" name="Google Shape;292;p38"/>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38"/>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94" name="Google Shape;294;p38"/>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95" name="Google Shape;29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96" name="Google Shape;29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97" name="Google Shape;29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8" name="Google Shape;298;p38"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299" name="Google Shape;299;p38"/>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0"/>
        <p:cNvGrpSpPr/>
        <p:nvPr/>
      </p:nvGrpSpPr>
      <p:grpSpPr>
        <a:xfrm>
          <a:off x="0" y="0"/>
          <a:ext cx="0" cy="0"/>
          <a:chOff x="0" y="0"/>
          <a:chExt cx="0" cy="0"/>
        </a:xfrm>
      </p:grpSpPr>
      <p:sp>
        <p:nvSpPr>
          <p:cNvPr id="301" name="Google Shape;301;p3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3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3" name="Google Shape;303;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04" name="Google Shape;304;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05" name="Google Shape;305;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06" name="Google Shape;306;p39"/>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07" name="Google Shape;307;p39"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308" name="Google Shape;308;p39"/>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09"/>
        <p:cNvGrpSpPr/>
        <p:nvPr/>
      </p:nvGrpSpPr>
      <p:grpSpPr>
        <a:xfrm>
          <a:off x="0" y="0"/>
          <a:ext cx="0" cy="0"/>
          <a:chOff x="0" y="0"/>
          <a:chExt cx="0" cy="0"/>
        </a:xfrm>
      </p:grpSpPr>
      <p:sp>
        <p:nvSpPr>
          <p:cNvPr id="310" name="Google Shape;310;p4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4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12" name="Google Shape;31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13" name="Google Shape;31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14" name="Google Shape;31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15" name="Google Shape;315;p40"/>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16" name="Google Shape;316;p40"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317" name="Google Shape;317;p40"/>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18"/>
        <p:cNvGrpSpPr/>
        <p:nvPr/>
      </p:nvGrpSpPr>
      <p:grpSpPr>
        <a:xfrm>
          <a:off x="0" y="0"/>
          <a:ext cx="0" cy="0"/>
          <a:chOff x="0" y="0"/>
          <a:chExt cx="0" cy="0"/>
        </a:xfrm>
      </p:grpSpPr>
      <p:sp>
        <p:nvSpPr>
          <p:cNvPr id="319" name="Google Shape;319;p4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4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21" name="Google Shape;32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22" name="Google Shape;32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23" name="Google Shape;32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24" name="Google Shape;324;p41"/>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25" name="Google Shape;325;p41"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326" name="Google Shape;326;p41"/>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27"/>
        <p:cNvGrpSpPr/>
        <p:nvPr/>
      </p:nvGrpSpPr>
      <p:grpSpPr>
        <a:xfrm>
          <a:off x="0" y="0"/>
          <a:ext cx="0" cy="0"/>
          <a:chOff x="0" y="0"/>
          <a:chExt cx="0" cy="0"/>
        </a:xfrm>
      </p:grpSpPr>
      <p:sp>
        <p:nvSpPr>
          <p:cNvPr id="328" name="Google Shape;328;p4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30" name="Google Shape;330;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31" name="Google Shape;331;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32" name="Google Shape;33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33" name="Google Shape;333;p42"/>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34" name="Google Shape;334;p42"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335" name="Google Shape;335;p42"/>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9"/>
        <p:cNvGrpSpPr/>
        <p:nvPr/>
      </p:nvGrpSpPr>
      <p:grpSpPr>
        <a:xfrm>
          <a:off x="0" y="0"/>
          <a:ext cx="0" cy="0"/>
          <a:chOff x="0" y="0"/>
          <a:chExt cx="0" cy="0"/>
        </a:xfrm>
      </p:grpSpPr>
      <p:pic>
        <p:nvPicPr>
          <p:cNvPr id="40" name="Google Shape;40;p5"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41" name="Google Shape;41;p5"/>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3" name="Google Shape;4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6"/>
        <p:cNvGrpSpPr/>
        <p:nvPr/>
      </p:nvGrpSpPr>
      <p:grpSpPr>
        <a:xfrm>
          <a:off x="0" y="0"/>
          <a:ext cx="0" cy="0"/>
          <a:chOff x="0" y="0"/>
          <a:chExt cx="0" cy="0"/>
        </a:xfrm>
      </p:grpSpPr>
      <p:sp>
        <p:nvSpPr>
          <p:cNvPr id="337" name="Google Shape;337;p43"/>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43"/>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9" name="Google Shape;339;p4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0" name="Google Shape;340;p43"/>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41" name="Google Shape;341;p43"/>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2" name="Google Shape;342;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43" name="Google Shape;343;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44" name="Google Shape;344;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45" name="Google Shape;345;p43"/>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346" name="Google Shape;346;p43"/>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47" name="Google Shape;347;p4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8"/>
        <p:cNvGrpSpPr/>
        <p:nvPr/>
      </p:nvGrpSpPr>
      <p:grpSpPr>
        <a:xfrm>
          <a:off x="0" y="0"/>
          <a:ext cx="0" cy="0"/>
          <a:chOff x="0" y="0"/>
          <a:chExt cx="0" cy="0"/>
        </a:xfrm>
      </p:grpSpPr>
      <p:sp>
        <p:nvSpPr>
          <p:cNvPr id="349" name="Google Shape;349;p44"/>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51" name="Google Shape;351;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52" name="Google Shape;352;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53" name="Google Shape;353;p44"/>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54"/>
        <p:cNvGrpSpPr/>
        <p:nvPr/>
      </p:nvGrpSpPr>
      <p:grpSpPr>
        <a:xfrm>
          <a:off x="0" y="0"/>
          <a:ext cx="0" cy="0"/>
          <a:chOff x="0" y="0"/>
          <a:chExt cx="0" cy="0"/>
        </a:xfrm>
      </p:grpSpPr>
      <p:sp>
        <p:nvSpPr>
          <p:cNvPr id="355" name="Google Shape;355;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56" name="Google Shape;356;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57" name="Google Shape;357;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58" name="Google Shape;358;p45"/>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359"/>
        <p:cNvGrpSpPr/>
        <p:nvPr/>
      </p:nvGrpSpPr>
      <p:grpSpPr>
        <a:xfrm>
          <a:off x="0" y="0"/>
          <a:ext cx="0" cy="0"/>
          <a:chOff x="0" y="0"/>
          <a:chExt cx="0" cy="0"/>
        </a:xfrm>
      </p:grpSpPr>
      <p:sp>
        <p:nvSpPr>
          <p:cNvPr id="360" name="Google Shape;360;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61" name="Google Shape;361;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62" name="Google Shape;362;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3"/>
        <p:cNvGrpSpPr/>
        <p:nvPr/>
      </p:nvGrpSpPr>
      <p:grpSpPr>
        <a:xfrm>
          <a:off x="0" y="0"/>
          <a:ext cx="0" cy="0"/>
          <a:chOff x="0" y="0"/>
          <a:chExt cx="0" cy="0"/>
        </a:xfrm>
      </p:grpSpPr>
      <p:sp>
        <p:nvSpPr>
          <p:cNvPr id="364" name="Google Shape;364;p47"/>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47"/>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66" name="Google Shape;366;p47"/>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67" name="Google Shape;367;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68" name="Google Shape;368;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69" name="Google Shape;369;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70" name="Google Shape;370;p47"/>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71" name="Google Shape;371;p47"/>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2"/>
        <p:cNvGrpSpPr/>
        <p:nvPr/>
      </p:nvGrpSpPr>
      <p:grpSpPr>
        <a:xfrm>
          <a:off x="0" y="0"/>
          <a:ext cx="0" cy="0"/>
          <a:chOff x="0" y="0"/>
          <a:chExt cx="0" cy="0"/>
        </a:xfrm>
      </p:grpSpPr>
      <p:sp>
        <p:nvSpPr>
          <p:cNvPr id="373" name="Google Shape;373;p48"/>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48"/>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375" name="Google Shape;375;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76" name="Google Shape;376;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77" name="Google Shape;377;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78" name="Google Shape;378;p48"/>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379" name="Google Shape;379;p48"/>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380" name="Google Shape;380;p4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81"/>
        <p:cNvGrpSpPr/>
        <p:nvPr/>
      </p:nvGrpSpPr>
      <p:grpSpPr>
        <a:xfrm>
          <a:off x="0" y="0"/>
          <a:ext cx="0" cy="0"/>
          <a:chOff x="0" y="0"/>
          <a:chExt cx="0" cy="0"/>
        </a:xfrm>
      </p:grpSpPr>
      <p:sp>
        <p:nvSpPr>
          <p:cNvPr id="382" name="Google Shape;382;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p4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4" name="Google Shape;384;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85" name="Google Shape;385;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86" name="Google Shape;386;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7"/>
        <p:cNvGrpSpPr/>
        <p:nvPr/>
      </p:nvGrpSpPr>
      <p:grpSpPr>
        <a:xfrm>
          <a:off x="0" y="0"/>
          <a:ext cx="0" cy="0"/>
          <a:chOff x="0" y="0"/>
          <a:chExt cx="0" cy="0"/>
        </a:xfrm>
      </p:grpSpPr>
      <p:sp>
        <p:nvSpPr>
          <p:cNvPr id="388" name="Google Shape;388;p5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9" name="Google Shape;389;p5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0" name="Google Shape;390;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91" name="Google Shape;391;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92" name="Google Shape;392;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Blank_No_VTSS 1">
  <p:cSld name="1_Blank_No_VTSS 1">
    <p:bg>
      <p:bgPr>
        <a:solidFill>
          <a:schemeClr val="lt1"/>
        </a:solidFill>
        <a:effectLst/>
      </p:bgPr>
    </p:bg>
    <p:spTree>
      <p:nvGrpSpPr>
        <p:cNvPr id="1" name="Shape 393"/>
        <p:cNvGrpSpPr/>
        <p:nvPr/>
      </p:nvGrpSpPr>
      <p:grpSpPr>
        <a:xfrm>
          <a:off x="0" y="0"/>
          <a:ext cx="0" cy="0"/>
          <a:chOff x="0" y="0"/>
          <a:chExt cx="0" cy="0"/>
        </a:xfrm>
      </p:grpSpPr>
      <p:sp>
        <p:nvSpPr>
          <p:cNvPr id="394" name="Google Shape;394;p51"/>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8888"/>
              </a:buClr>
              <a:buSzPts val="1400"/>
              <a:buFont typeface="Verdana"/>
              <a:buNone/>
              <a:defRPr sz="900">
                <a:solidFill>
                  <a:srgbClr val="888888"/>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395" name="Google Shape;395;p51"/>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400"/>
              <a:buFont typeface="Verdana"/>
              <a:buNone/>
              <a:defRPr sz="900">
                <a:solidFill>
                  <a:srgbClr val="888888"/>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396" name="Google Shape;396;p51"/>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_One Content">
  <p:cSld name="4_One Content">
    <p:spTree>
      <p:nvGrpSpPr>
        <p:cNvPr id="1" name="Shape 397"/>
        <p:cNvGrpSpPr/>
        <p:nvPr/>
      </p:nvGrpSpPr>
      <p:grpSpPr>
        <a:xfrm>
          <a:off x="0" y="0"/>
          <a:ext cx="0" cy="0"/>
          <a:chOff x="0" y="0"/>
          <a:chExt cx="0" cy="0"/>
        </a:xfrm>
      </p:grpSpPr>
      <p:sp>
        <p:nvSpPr>
          <p:cNvPr id="398" name="Google Shape;398;p52"/>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4000"/>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 name="Google Shape;399;p52"/>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sz="2800"/>
            </a:lvl1pPr>
            <a:lvl2pPr marL="914400" lvl="1" indent="-406400" algn="l">
              <a:lnSpc>
                <a:spcPct val="100000"/>
              </a:lnSpc>
              <a:spcBef>
                <a:spcPts val="560"/>
              </a:spcBef>
              <a:spcAft>
                <a:spcPts val="0"/>
              </a:spcAft>
              <a:buSzPts val="2800"/>
              <a:buChar char="–"/>
              <a:defRPr sz="2400"/>
            </a:lvl2pPr>
            <a:lvl3pPr marL="1371600" lvl="2" indent="-381000" algn="l">
              <a:lnSpc>
                <a:spcPct val="100000"/>
              </a:lnSpc>
              <a:spcBef>
                <a:spcPts val="480"/>
              </a:spcBef>
              <a:spcAft>
                <a:spcPts val="0"/>
              </a:spcAft>
              <a:buSzPts val="2400"/>
              <a:buChar char="•"/>
              <a:defRPr sz="2000"/>
            </a:lvl3pPr>
            <a:lvl4pPr marL="1828800" lvl="3" indent="-355600" algn="l">
              <a:lnSpc>
                <a:spcPct val="100000"/>
              </a:lnSpc>
              <a:spcBef>
                <a:spcPts val="400"/>
              </a:spcBef>
              <a:spcAft>
                <a:spcPts val="0"/>
              </a:spcAft>
              <a:buSzPts val="2000"/>
              <a:buChar char="–"/>
              <a:defRPr sz="1800"/>
            </a:lvl4pPr>
            <a:lvl5pPr marL="2286000" lvl="4" indent="-355600" algn="l">
              <a:lnSpc>
                <a:spcPct val="100000"/>
              </a:lnSpc>
              <a:spcBef>
                <a:spcPts val="400"/>
              </a:spcBef>
              <a:spcAft>
                <a:spcPts val="0"/>
              </a:spcAft>
              <a:buSzPts val="2000"/>
              <a:buChar char="»"/>
              <a:defRPr sz="1800"/>
            </a:lvl5pPr>
            <a:lvl6pPr marL="2743200" lvl="5" indent="-355600" algn="l">
              <a:lnSpc>
                <a:spcPct val="100000"/>
              </a:lnSpc>
              <a:spcBef>
                <a:spcPts val="400"/>
              </a:spcBef>
              <a:spcAft>
                <a:spcPts val="0"/>
              </a:spcAft>
              <a:buSzPts val="2000"/>
              <a:buChar char="•"/>
              <a:defRPr sz="1800"/>
            </a:lvl6pPr>
            <a:lvl7pPr marL="3200400" lvl="6" indent="-355600" algn="l">
              <a:lnSpc>
                <a:spcPct val="100000"/>
              </a:lnSpc>
              <a:spcBef>
                <a:spcPts val="400"/>
              </a:spcBef>
              <a:spcAft>
                <a:spcPts val="0"/>
              </a:spcAft>
              <a:buSzPts val="2000"/>
              <a:buChar char="•"/>
              <a:defRPr sz="1800"/>
            </a:lvl7pPr>
            <a:lvl8pPr marL="3657600" lvl="7" indent="-355600" algn="l">
              <a:lnSpc>
                <a:spcPct val="100000"/>
              </a:lnSpc>
              <a:spcBef>
                <a:spcPts val="400"/>
              </a:spcBef>
              <a:spcAft>
                <a:spcPts val="0"/>
              </a:spcAft>
              <a:buSzPts val="2000"/>
              <a:buChar char="•"/>
              <a:defRPr sz="1800"/>
            </a:lvl8pPr>
            <a:lvl9pPr marL="4114800" lvl="8" indent="-355600" algn="l">
              <a:lnSpc>
                <a:spcPct val="100000"/>
              </a:lnSpc>
              <a:spcBef>
                <a:spcPts val="400"/>
              </a:spcBef>
              <a:spcAft>
                <a:spcPts val="0"/>
              </a:spcAft>
              <a:buSzPts val="2000"/>
              <a:buChar char="•"/>
              <a:defRPr sz="1800"/>
            </a:lvl9pPr>
          </a:lstStyle>
          <a:p>
            <a:endParaRPr/>
          </a:p>
        </p:txBody>
      </p:sp>
      <p:sp>
        <p:nvSpPr>
          <p:cNvPr id="400" name="Google Shape;400;p5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a:endParaRPr/>
          </a:p>
        </p:txBody>
      </p:sp>
      <p:sp>
        <p:nvSpPr>
          <p:cNvPr id="401" name="Google Shape;401;p5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a:endParaRPr/>
          </a:p>
        </p:txBody>
      </p:sp>
      <p:sp>
        <p:nvSpPr>
          <p:cNvPr id="402" name="Google Shape;402;p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03" name="Google Shape;403;p52" descr="Decorative image of smiling kids"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404" name="Google Shape;404;p52"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7"/>
        <p:cNvGrpSpPr/>
        <p:nvPr/>
      </p:nvGrpSpPr>
      <p:grpSpPr>
        <a:xfrm>
          <a:off x="0" y="0"/>
          <a:ext cx="0" cy="0"/>
          <a:chOff x="0" y="0"/>
          <a:chExt cx="0" cy="0"/>
        </a:xfrm>
      </p:grpSpPr>
      <p:pic>
        <p:nvPicPr>
          <p:cNvPr id="48" name="Google Shape;48;p6"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49" name="Google Shape;49;p6"/>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1" name="Google Shape;5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55"/>
        <p:cNvGrpSpPr/>
        <p:nvPr/>
      </p:nvGrpSpPr>
      <p:grpSpPr>
        <a:xfrm>
          <a:off x="0" y="0"/>
          <a:ext cx="0" cy="0"/>
          <a:chOff x="0" y="0"/>
          <a:chExt cx="0" cy="0"/>
        </a:xfrm>
      </p:grpSpPr>
      <p:sp>
        <p:nvSpPr>
          <p:cNvPr id="56" name="Google Shape;56;p7"/>
          <p:cNvSpPr txBox="1">
            <a:spLocks noGrp="1"/>
          </p:cNvSpPr>
          <p:nvPr>
            <p:ph type="ctrTitle"/>
          </p:nvPr>
        </p:nvSpPr>
        <p:spPr>
          <a:xfrm>
            <a:off x="928464" y="1600200"/>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7"/>
          <p:cNvSpPr txBox="1">
            <a:spLocks noGrp="1"/>
          </p:cNvSpPr>
          <p:nvPr>
            <p:ph type="subTitle" idx="1"/>
          </p:nvPr>
        </p:nvSpPr>
        <p:spPr>
          <a:xfrm>
            <a:off x="1348319" y="34290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8" name="Google Shape;5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7"/>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8"/>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8"/>
          <p:cNvSpPr txBox="1">
            <a:spLocks noGrp="1"/>
          </p:cNvSpPr>
          <p:nvPr>
            <p:ph type="title"/>
          </p:nvPr>
        </p:nvSpPr>
        <p:spPr>
          <a:xfrm>
            <a:off x="228600" y="228600"/>
            <a:ext cx="8686799"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rgbClr val="105775"/>
              </a:buClr>
              <a:buSzPts val="4000"/>
              <a:buFont typeface="Verdana"/>
              <a:buNone/>
              <a:defRPr sz="4000">
                <a:solidFill>
                  <a:srgbClr val="10577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8" name="Google Shape;68;p8"/>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9"/>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2" name="Google Shape;7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9"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76" name="Google Shape;76;p9"/>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1"/>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8" name="Google Shape;8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1" name="Google Shape;91;p11"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92" name="Google Shape;92;p1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Verdana"/>
                <a:ea typeface="Verdana"/>
                <a:cs typeface="Verdana"/>
                <a:sym typeface="Verdana"/>
              </a:defRPr>
            </a:lvl1pPr>
            <a:lvl2pPr marL="0" marR="0" lvl="1" indent="0" algn="r" rtl="0">
              <a:spcBef>
                <a:spcPts val="0"/>
              </a:spcBef>
              <a:buNone/>
              <a:defRPr sz="1200" b="0" i="0" u="none" strike="noStrike" cap="none">
                <a:solidFill>
                  <a:srgbClr val="888888"/>
                </a:solidFill>
                <a:latin typeface="Verdana"/>
                <a:ea typeface="Verdana"/>
                <a:cs typeface="Verdana"/>
                <a:sym typeface="Verdana"/>
              </a:defRPr>
            </a:lvl2pPr>
            <a:lvl3pPr marL="0" marR="0" lvl="2" indent="0" algn="r" rtl="0">
              <a:spcBef>
                <a:spcPts val="0"/>
              </a:spcBef>
              <a:buNone/>
              <a:defRPr sz="1200" b="0" i="0" u="none" strike="noStrike" cap="none">
                <a:solidFill>
                  <a:srgbClr val="888888"/>
                </a:solidFill>
                <a:latin typeface="Verdana"/>
                <a:ea typeface="Verdana"/>
                <a:cs typeface="Verdana"/>
                <a:sym typeface="Verdana"/>
              </a:defRPr>
            </a:lvl3pPr>
            <a:lvl4pPr marL="0" marR="0" lvl="3" indent="0" algn="r" rtl="0">
              <a:spcBef>
                <a:spcPts val="0"/>
              </a:spcBef>
              <a:buNone/>
              <a:defRPr sz="1200" b="0" i="0" u="none" strike="noStrike" cap="none">
                <a:solidFill>
                  <a:srgbClr val="888888"/>
                </a:solidFill>
                <a:latin typeface="Verdana"/>
                <a:ea typeface="Verdana"/>
                <a:cs typeface="Verdana"/>
                <a:sym typeface="Verdana"/>
              </a:defRPr>
            </a:lvl4pPr>
            <a:lvl5pPr marL="0" marR="0" lvl="4" indent="0" algn="r" rtl="0">
              <a:spcBef>
                <a:spcPts val="0"/>
              </a:spcBef>
              <a:buNone/>
              <a:defRPr sz="1200" b="0" i="0" u="none" strike="noStrike" cap="none">
                <a:solidFill>
                  <a:srgbClr val="888888"/>
                </a:solidFill>
                <a:latin typeface="Verdana"/>
                <a:ea typeface="Verdana"/>
                <a:cs typeface="Verdana"/>
                <a:sym typeface="Verdana"/>
              </a:defRPr>
            </a:lvl5pPr>
            <a:lvl6pPr marL="0" marR="0" lvl="5" indent="0" algn="r" rtl="0">
              <a:spcBef>
                <a:spcPts val="0"/>
              </a:spcBef>
              <a:buNone/>
              <a:defRPr sz="1200" b="0" i="0" u="none" strike="noStrike" cap="none">
                <a:solidFill>
                  <a:srgbClr val="888888"/>
                </a:solidFill>
                <a:latin typeface="Verdana"/>
                <a:ea typeface="Verdana"/>
                <a:cs typeface="Verdana"/>
                <a:sym typeface="Verdana"/>
              </a:defRPr>
            </a:lvl6pPr>
            <a:lvl7pPr marL="0" marR="0" lvl="6" indent="0" algn="r" rtl="0">
              <a:spcBef>
                <a:spcPts val="0"/>
              </a:spcBef>
              <a:buNone/>
              <a:defRPr sz="1200" b="0" i="0" u="none" strike="noStrike" cap="none">
                <a:solidFill>
                  <a:srgbClr val="888888"/>
                </a:solidFill>
                <a:latin typeface="Verdana"/>
                <a:ea typeface="Verdana"/>
                <a:cs typeface="Verdana"/>
                <a:sym typeface="Verdana"/>
              </a:defRPr>
            </a:lvl7pPr>
            <a:lvl8pPr marL="0" marR="0" lvl="7" indent="0" algn="r" rtl="0">
              <a:spcBef>
                <a:spcPts val="0"/>
              </a:spcBef>
              <a:buNone/>
              <a:defRPr sz="1200" b="0" i="0" u="none" strike="noStrike" cap="none">
                <a:solidFill>
                  <a:srgbClr val="888888"/>
                </a:solidFill>
                <a:latin typeface="Verdana"/>
                <a:ea typeface="Verdana"/>
                <a:cs typeface="Verdana"/>
                <a:sym typeface="Verdana"/>
              </a:defRPr>
            </a:lvl8pPr>
            <a:lvl9pPr marL="0" marR="0" lvl="8" indent="0" algn="r" rtl="0">
              <a:spcBef>
                <a:spcPts val="0"/>
              </a:spcBef>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9" name="Google Shape;209;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210" name="Google Shape;210;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11" name="Google Shape;211;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12" name="Google Shape;212;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file/d/1VaDZEJ35TbXqcDxzaWPQZUeliV1Nri6h/view?usp=sharin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hyperlink" Target="https://improvingliteracy.org/topic/screenin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drive.google.com/drive/u/1/folders/1wF3XNbtVQPIJv913sh_vQ4zTUj_bWUCI"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doe.virginia.gov/testing/sol/standards_docs/mathematics/2016/jit/index.shtml#gr3"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s://www.mathstrength.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6"/>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6387"/>
              </a:buClr>
              <a:buSzPts val="3959"/>
              <a:buFont typeface="Calibri"/>
              <a:buNone/>
            </a:pPr>
            <a:r>
              <a:rPr lang="en-US" sz="3200">
                <a:solidFill>
                  <a:srgbClr val="000000"/>
                </a:solidFill>
              </a:rPr>
              <a:t>I</a:t>
            </a:r>
            <a:r>
              <a:rPr lang="en-US" sz="3200">
                <a:solidFill>
                  <a:schemeClr val="dk1"/>
                </a:solidFill>
              </a:rPr>
              <a:t>ntegrating and Aligning Academic Data, Practices and Systems</a:t>
            </a:r>
            <a:endParaRPr sz="3200"/>
          </a:p>
        </p:txBody>
      </p:sp>
      <p:sp>
        <p:nvSpPr>
          <p:cNvPr id="419" name="Google Shape;419;p56"/>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889DAF"/>
              </a:buClr>
              <a:buSzPts val="2960"/>
              <a:buFont typeface="Arial"/>
              <a:buNone/>
            </a:pPr>
            <a:r>
              <a:rPr lang="en-US" sz="3000">
                <a:solidFill>
                  <a:schemeClr val="dk1"/>
                </a:solidFill>
              </a:rPr>
              <a:t>Strand 2: March 2022</a:t>
            </a:r>
            <a:endParaRPr sz="3000">
              <a:solidFill>
                <a:schemeClr val="dk1"/>
              </a:solidFill>
            </a:endParaRPr>
          </a:p>
          <a:p>
            <a:pPr marL="0" lvl="0" indent="0" algn="ctr" rtl="0">
              <a:spcBef>
                <a:spcPts val="0"/>
              </a:spcBef>
              <a:spcAft>
                <a:spcPts val="0"/>
              </a:spcAft>
              <a:buClr>
                <a:srgbClr val="888888"/>
              </a:buClr>
              <a:buSzPts val="32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75"/>
          <p:cNvSpPr txBox="1">
            <a:spLocks noGrp="1"/>
          </p:cNvSpPr>
          <p:nvPr>
            <p:ph type="title"/>
          </p:nvPr>
        </p:nvSpPr>
        <p:spPr>
          <a:xfrm>
            <a:off x="2743200" y="256814"/>
            <a:ext cx="5943600"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3C"/>
              </a:buClr>
              <a:buSzPts val="4000"/>
              <a:buFont typeface="Verdana"/>
              <a:buNone/>
            </a:pPr>
            <a:r>
              <a:rPr lang="en-US" sz="3700"/>
              <a:t>Evidence-based Practices</a:t>
            </a:r>
            <a:endParaRPr sz="3900"/>
          </a:p>
        </p:txBody>
      </p:sp>
      <p:sp>
        <p:nvSpPr>
          <p:cNvPr id="572" name="Google Shape;572;p75"/>
          <p:cNvSpPr txBox="1">
            <a:spLocks noGrp="1"/>
          </p:cNvSpPr>
          <p:nvPr>
            <p:ph type="body" idx="1"/>
          </p:nvPr>
        </p:nvSpPr>
        <p:spPr>
          <a:xfrm>
            <a:off x="340200" y="1614700"/>
            <a:ext cx="8346600" cy="321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3000"/>
              <a:t>Develop a plan to monitor fidelity of implementation of evidence-based practices. Matrix 3D</a:t>
            </a:r>
            <a:endParaRPr sz="3000"/>
          </a:p>
          <a:p>
            <a:pPr marL="0" lvl="0" indent="0" algn="l" rtl="0">
              <a:lnSpc>
                <a:spcPct val="100000"/>
              </a:lnSpc>
              <a:spcBef>
                <a:spcPts val="800"/>
              </a:spcBef>
              <a:spcAft>
                <a:spcPts val="0"/>
              </a:spcAft>
              <a:buSzPts val="2800"/>
              <a:buNone/>
            </a:pPr>
            <a:endParaRPr sz="2000"/>
          </a:p>
          <a:p>
            <a:pPr marL="0" lvl="0" indent="0" algn="l" rtl="0">
              <a:lnSpc>
                <a:spcPct val="100000"/>
              </a:lnSpc>
              <a:spcBef>
                <a:spcPts val="800"/>
              </a:spcBef>
              <a:spcAft>
                <a:spcPts val="0"/>
              </a:spcAft>
              <a:buSzPts val="2800"/>
              <a:buNone/>
            </a:pPr>
            <a:endParaRPr sz="2400">
              <a:solidFill>
                <a:schemeClr val="accent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76"/>
          <p:cNvSpPr txBox="1">
            <a:spLocks noGrp="1"/>
          </p:cNvSpPr>
          <p:nvPr>
            <p:ph type="title"/>
          </p:nvPr>
        </p:nvSpPr>
        <p:spPr>
          <a:xfrm>
            <a:off x="2707875" y="155450"/>
            <a:ext cx="6180900" cy="12444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sz="3400"/>
              <a:t>Evidence-based Practices</a:t>
            </a:r>
            <a:endParaRPr sz="3400"/>
          </a:p>
          <a:p>
            <a:pPr marL="0" lvl="0" indent="0" algn="ctr" rtl="0">
              <a:spcBef>
                <a:spcPts val="0"/>
              </a:spcBef>
              <a:spcAft>
                <a:spcPts val="0"/>
              </a:spcAft>
              <a:buClr>
                <a:schemeClr val="dk1"/>
              </a:buClr>
              <a:buSzPts val="3800"/>
              <a:buFont typeface="Verdana"/>
              <a:buNone/>
            </a:pPr>
            <a:r>
              <a:rPr lang="en-US" sz="3400"/>
              <a:t>Feature 3.D</a:t>
            </a:r>
            <a:endParaRPr sz="3400"/>
          </a:p>
        </p:txBody>
      </p:sp>
      <p:pic>
        <p:nvPicPr>
          <p:cNvPr id="578" name="Google Shape;578;p76" descr="Picture of Implementation Matrix feature 3.D" title="Implementation Matrix 3.D"/>
          <p:cNvPicPr preferRelativeResize="0"/>
          <p:nvPr/>
        </p:nvPicPr>
        <p:blipFill rotWithShape="1">
          <a:blip r:embed="rId3">
            <a:alphaModFix/>
          </a:blip>
          <a:srcRect l="13706" t="69673" r="17136" b="8262"/>
          <a:stretch/>
        </p:blipFill>
        <p:spPr>
          <a:xfrm>
            <a:off x="153025" y="1528500"/>
            <a:ext cx="8837948" cy="1515600"/>
          </a:xfrm>
          <a:prstGeom prst="rect">
            <a:avLst/>
          </a:prstGeom>
          <a:noFill/>
          <a:ln w="9525" cap="flat" cmpd="sng">
            <a:solidFill>
              <a:srgbClr val="000000"/>
            </a:solidFill>
            <a:prstDash val="solid"/>
            <a:round/>
            <a:headEnd type="none" w="sm" len="sm"/>
            <a:tailEnd type="none" w="sm" len="sm"/>
          </a:ln>
        </p:spPr>
      </p:pic>
      <p:sp>
        <p:nvSpPr>
          <p:cNvPr id="579" name="Google Shape;579;p76"/>
          <p:cNvSpPr txBox="1">
            <a:spLocks noGrp="1"/>
          </p:cNvSpPr>
          <p:nvPr>
            <p:ph type="body" idx="4294967295"/>
          </p:nvPr>
        </p:nvSpPr>
        <p:spPr>
          <a:xfrm>
            <a:off x="153025" y="3172750"/>
            <a:ext cx="8838000" cy="18972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480"/>
              </a:spcBef>
              <a:spcAft>
                <a:spcPts val="0"/>
              </a:spcAft>
              <a:buClr>
                <a:schemeClr val="dk1"/>
              </a:buClr>
              <a:buSzPts val="2600"/>
              <a:buFont typeface="Verdana"/>
              <a:buChar char="•"/>
            </a:pPr>
            <a:r>
              <a:rPr lang="en-US" sz="2600"/>
              <a:t>Practices used and observable</a:t>
            </a:r>
            <a:endParaRPr sz="2600"/>
          </a:p>
          <a:p>
            <a:pPr marL="457200" lvl="0" indent="-393700" algn="l" rtl="0">
              <a:lnSpc>
                <a:spcPct val="100000"/>
              </a:lnSpc>
              <a:spcBef>
                <a:spcPts val="480"/>
              </a:spcBef>
              <a:spcAft>
                <a:spcPts val="0"/>
              </a:spcAft>
              <a:buClr>
                <a:schemeClr val="dk1"/>
              </a:buClr>
              <a:buSzPts val="2600"/>
              <a:buFont typeface="Verdana"/>
              <a:buChar char="•"/>
            </a:pPr>
            <a:r>
              <a:rPr lang="en-US" sz="2600"/>
              <a:t>Components of the instructional tool</a:t>
            </a:r>
            <a:endParaRPr/>
          </a:p>
          <a:p>
            <a:pPr marL="457200" lvl="0" indent="-393700" algn="l" rtl="0">
              <a:lnSpc>
                <a:spcPct val="100000"/>
              </a:lnSpc>
              <a:spcBef>
                <a:spcPts val="480"/>
              </a:spcBef>
              <a:spcAft>
                <a:spcPts val="0"/>
              </a:spcAft>
              <a:buClr>
                <a:schemeClr val="dk1"/>
              </a:buClr>
              <a:buSzPts val="2600"/>
              <a:buFont typeface="Verdana"/>
              <a:buChar char="•"/>
            </a:pPr>
            <a:r>
              <a:rPr lang="en-US" sz="2600"/>
              <a:t>Evidence-based programs taught as designed</a:t>
            </a:r>
            <a:endParaRPr sz="2600"/>
          </a:p>
          <a:p>
            <a:pPr marL="457200" lvl="0" indent="-393700" algn="l" rtl="0">
              <a:lnSpc>
                <a:spcPct val="100000"/>
              </a:lnSpc>
              <a:spcBef>
                <a:spcPts val="480"/>
              </a:spcBef>
              <a:spcAft>
                <a:spcPts val="0"/>
              </a:spcAft>
              <a:buClr>
                <a:schemeClr val="dk1"/>
              </a:buClr>
              <a:buSzPts val="2600"/>
              <a:buFont typeface="Verdana"/>
              <a:buChar char="•"/>
            </a:pPr>
            <a:r>
              <a:rPr lang="en-US" sz="2600"/>
              <a:t>Alignment!</a:t>
            </a:r>
            <a:endParaRPr sz="2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7"/>
          <p:cNvSpPr txBox="1">
            <a:spLocks noGrp="1"/>
          </p:cNvSpPr>
          <p:nvPr>
            <p:ph type="ctrTitle"/>
          </p:nvPr>
        </p:nvSpPr>
        <p:spPr>
          <a:xfrm>
            <a:off x="951754" y="4278629"/>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3600">
                <a:solidFill>
                  <a:schemeClr val="dk1"/>
                </a:solidFill>
              </a:rPr>
              <a:t>Revisiting Warren County</a:t>
            </a:r>
            <a:endParaRPr sz="3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78"/>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800">
                <a:solidFill>
                  <a:srgbClr val="000000"/>
                </a:solidFill>
              </a:rPr>
              <a:t>Warren County</a:t>
            </a:r>
            <a:br>
              <a:rPr lang="en-US" sz="3800">
                <a:solidFill>
                  <a:srgbClr val="000000"/>
                </a:solidFill>
              </a:rPr>
            </a:br>
            <a:r>
              <a:rPr lang="en-US" sz="3800">
                <a:solidFill>
                  <a:srgbClr val="000000"/>
                </a:solidFill>
              </a:rPr>
              <a:t> System of Fidelity</a:t>
            </a:r>
            <a:r>
              <a:rPr lang="en-US" sz="3800"/>
              <a:t> </a:t>
            </a:r>
            <a:endParaRPr sz="3800"/>
          </a:p>
        </p:txBody>
      </p:sp>
      <p:pic>
        <p:nvPicPr>
          <p:cNvPr id="590" name="Google Shape;590;p78">
            <a:hlinkClick r:id="rId3"/>
          </p:cNvPr>
          <p:cNvPicPr preferRelativeResize="0"/>
          <p:nvPr/>
        </p:nvPicPr>
        <p:blipFill rotWithShape="1">
          <a:blip r:embed="rId4">
            <a:alphaModFix/>
          </a:blip>
          <a:srcRect l="15411" t="10393" r="15570" b="15527"/>
          <a:stretch/>
        </p:blipFill>
        <p:spPr>
          <a:xfrm>
            <a:off x="841475" y="1525203"/>
            <a:ext cx="7636374" cy="46081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9"/>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360"/>
              </a:spcBef>
              <a:spcAft>
                <a:spcPts val="0"/>
              </a:spcAft>
              <a:buClr>
                <a:schemeClr val="dk1"/>
              </a:buClr>
              <a:buSzPts val="1800"/>
              <a:buNone/>
            </a:pPr>
            <a:endParaRPr/>
          </a:p>
        </p:txBody>
      </p:sp>
      <p:sp>
        <p:nvSpPr>
          <p:cNvPr id="596" name="Google Shape;596;p79"/>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800">
                <a:solidFill>
                  <a:srgbClr val="000000"/>
                </a:solidFill>
              </a:rPr>
              <a:t>Warren County </a:t>
            </a:r>
            <a:endParaRPr sz="3800">
              <a:solidFill>
                <a:srgbClr val="000000"/>
              </a:solidFill>
            </a:endParaRPr>
          </a:p>
          <a:p>
            <a:pPr marL="0" lvl="0" indent="0" algn="ctr" rtl="0">
              <a:lnSpc>
                <a:spcPct val="100000"/>
              </a:lnSpc>
              <a:spcBef>
                <a:spcPts val="0"/>
              </a:spcBef>
              <a:spcAft>
                <a:spcPts val="0"/>
              </a:spcAft>
              <a:buClr>
                <a:srgbClr val="105775"/>
              </a:buClr>
              <a:buSzPts val="4000"/>
              <a:buFont typeface="Verdana"/>
              <a:buNone/>
            </a:pPr>
            <a:r>
              <a:rPr lang="en-US" sz="3800">
                <a:solidFill>
                  <a:srgbClr val="000000"/>
                </a:solidFill>
              </a:rPr>
              <a:t>Walkthrough Forms</a:t>
            </a:r>
            <a:endParaRPr sz="3800">
              <a:solidFill>
                <a:srgbClr val="000000"/>
              </a:solidFill>
            </a:endParaRPr>
          </a:p>
        </p:txBody>
      </p:sp>
      <p:pic>
        <p:nvPicPr>
          <p:cNvPr id="597" name="Google Shape;597;p79"/>
          <p:cNvPicPr preferRelativeResize="0"/>
          <p:nvPr/>
        </p:nvPicPr>
        <p:blipFill rotWithShape="1">
          <a:blip r:embed="rId3">
            <a:alphaModFix/>
          </a:blip>
          <a:srcRect/>
          <a:stretch/>
        </p:blipFill>
        <p:spPr>
          <a:xfrm>
            <a:off x="610794" y="1495271"/>
            <a:ext cx="7922411" cy="46720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80"/>
          <p:cNvSpPr txBox="1">
            <a:spLocks noGrp="1"/>
          </p:cNvSpPr>
          <p:nvPr>
            <p:ph type="title" idx="4294967295"/>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800"/>
              <a:t>Effective practices….are they observable?</a:t>
            </a:r>
            <a:endParaRPr sz="3800"/>
          </a:p>
        </p:txBody>
      </p:sp>
      <p:pic>
        <p:nvPicPr>
          <p:cNvPr id="603" name="Google Shape;603;p80" descr="Picture of 2019-20 Warren County Public Schools Tier 1 Walkthrough Checklist" title="Effective practices"/>
          <p:cNvPicPr preferRelativeResize="0"/>
          <p:nvPr/>
        </p:nvPicPr>
        <p:blipFill rotWithShape="1">
          <a:blip r:embed="rId3">
            <a:alphaModFix/>
          </a:blip>
          <a:srcRect l="10749" t="23366" r="14961" b="5827"/>
          <a:stretch/>
        </p:blipFill>
        <p:spPr>
          <a:xfrm>
            <a:off x="1014275" y="1455650"/>
            <a:ext cx="7115426" cy="4869202"/>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81"/>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3800"/>
              <a:t>Example: Walkthrough Observation Data</a:t>
            </a:r>
            <a:endParaRPr sz="3800"/>
          </a:p>
        </p:txBody>
      </p:sp>
      <p:pic>
        <p:nvPicPr>
          <p:cNvPr id="609" name="Google Shape;609;p81" descr="Picture of bar graph of walkthrough data " title="Walkthrough Observation Data"/>
          <p:cNvPicPr preferRelativeResize="0"/>
          <p:nvPr/>
        </p:nvPicPr>
        <p:blipFill rotWithShape="1">
          <a:blip r:embed="rId3">
            <a:alphaModFix/>
          </a:blip>
          <a:srcRect l="7507" t="25472" r="4168" b="18458"/>
          <a:stretch/>
        </p:blipFill>
        <p:spPr>
          <a:xfrm>
            <a:off x="197216" y="1570579"/>
            <a:ext cx="8749582" cy="3987282"/>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82"/>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3800"/>
              <a:t>Effective Classroom Systems Walkthrough Tools</a:t>
            </a:r>
            <a:endParaRPr sz="3800"/>
          </a:p>
        </p:txBody>
      </p:sp>
      <p:pic>
        <p:nvPicPr>
          <p:cNvPr id="615" name="Google Shape;615;p82"/>
          <p:cNvPicPr preferRelativeResize="0"/>
          <p:nvPr/>
        </p:nvPicPr>
        <p:blipFill rotWithShape="1">
          <a:blip r:embed="rId3">
            <a:alphaModFix/>
          </a:blip>
          <a:srcRect/>
          <a:stretch/>
        </p:blipFill>
        <p:spPr>
          <a:xfrm>
            <a:off x="1636625" y="1539900"/>
            <a:ext cx="5333475" cy="51498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83"/>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800"/>
              <a:t>Narrow the focus to one practice</a:t>
            </a:r>
            <a:endParaRPr sz="3800"/>
          </a:p>
        </p:txBody>
      </p:sp>
      <p:pic>
        <p:nvPicPr>
          <p:cNvPr id="621" name="Google Shape;621;p83"/>
          <p:cNvPicPr preferRelativeResize="0"/>
          <p:nvPr/>
        </p:nvPicPr>
        <p:blipFill rotWithShape="1">
          <a:blip r:embed="rId3">
            <a:alphaModFix/>
          </a:blip>
          <a:srcRect/>
          <a:stretch/>
        </p:blipFill>
        <p:spPr>
          <a:xfrm>
            <a:off x="0" y="1589088"/>
            <a:ext cx="9144000" cy="4389476"/>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84"/>
          <p:cNvSpPr txBox="1">
            <a:spLocks noGrp="1"/>
          </p:cNvSpPr>
          <p:nvPr>
            <p:ph type="title"/>
          </p:nvPr>
        </p:nvSpPr>
        <p:spPr>
          <a:xfrm>
            <a:off x="2743200" y="256814"/>
            <a:ext cx="6096000"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700"/>
              <a:t>Building fidelity of your implementation</a:t>
            </a:r>
            <a:endParaRPr sz="3700"/>
          </a:p>
        </p:txBody>
      </p:sp>
      <p:sp>
        <p:nvSpPr>
          <p:cNvPr id="628" name="Google Shape;628;p84"/>
          <p:cNvSpPr txBox="1"/>
          <p:nvPr/>
        </p:nvSpPr>
        <p:spPr>
          <a:xfrm>
            <a:off x="396425" y="1399825"/>
            <a:ext cx="8442900" cy="358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600" i="0" u="none" strike="noStrike" cap="none">
                <a:solidFill>
                  <a:srgbClr val="000000"/>
                </a:solidFill>
                <a:latin typeface="Verdana"/>
                <a:ea typeface="Verdana"/>
                <a:cs typeface="Verdana"/>
                <a:sym typeface="Verdana"/>
              </a:rPr>
              <a:t>How do you go from VTSS training on Effective Classroom Systems to classroom implementation in your division?</a:t>
            </a:r>
            <a:endParaRPr sz="2600">
              <a:latin typeface="Verdana"/>
              <a:ea typeface="Verdana"/>
              <a:cs typeface="Verdana"/>
              <a:sym typeface="Verdana"/>
            </a:endParaRPr>
          </a:p>
          <a:p>
            <a:pPr marL="0" marR="0" lvl="0" indent="0" algn="l" rtl="0">
              <a:lnSpc>
                <a:spcPct val="100000"/>
              </a:lnSpc>
              <a:spcBef>
                <a:spcPts val="0"/>
              </a:spcBef>
              <a:spcAft>
                <a:spcPts val="0"/>
              </a:spcAft>
              <a:buNone/>
            </a:pPr>
            <a:endParaRPr sz="260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r>
              <a:rPr lang="en-US" sz="2600" i="0" u="none" strike="noStrike" cap="none">
                <a:solidFill>
                  <a:srgbClr val="000000"/>
                </a:solidFill>
                <a:latin typeface="Verdana"/>
                <a:ea typeface="Verdana"/>
                <a:cs typeface="Verdana"/>
                <a:sym typeface="Verdana"/>
              </a:rPr>
              <a:t>How do you make sure that these practices are being implemented in classrooms with fidelity? </a:t>
            </a:r>
            <a:endParaRPr sz="2600">
              <a:latin typeface="Verdana"/>
              <a:ea typeface="Verdana"/>
              <a:cs typeface="Verdana"/>
              <a:sym typeface="Verdana"/>
            </a:endParaRPr>
          </a:p>
          <a:p>
            <a:pPr marL="0" marR="0" lvl="0" indent="0" algn="l" rtl="0">
              <a:lnSpc>
                <a:spcPct val="100000"/>
              </a:lnSpc>
              <a:spcBef>
                <a:spcPts val="0"/>
              </a:spcBef>
              <a:spcAft>
                <a:spcPts val="0"/>
              </a:spcAft>
              <a:buNone/>
            </a:pPr>
            <a:endParaRPr sz="260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r>
              <a:rPr lang="en-US" sz="2600" i="0" u="none" strike="noStrike" cap="none">
                <a:solidFill>
                  <a:srgbClr val="000000"/>
                </a:solidFill>
                <a:latin typeface="Verdana"/>
                <a:ea typeface="Verdana"/>
                <a:cs typeface="Verdana"/>
                <a:sym typeface="Verdana"/>
              </a:rPr>
              <a:t>How do you target needed areas for professional development and follow-up?</a:t>
            </a:r>
            <a:endParaRPr sz="2600">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5"/>
          <p:cNvSpPr txBox="1">
            <a:spLocks noGrp="1"/>
          </p:cNvSpPr>
          <p:nvPr>
            <p:ph type="body" idx="1"/>
          </p:nvPr>
        </p:nvSpPr>
        <p:spPr>
          <a:xfrm>
            <a:off x="228600" y="1546475"/>
            <a:ext cx="8686800" cy="5311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360"/>
              </a:spcBef>
              <a:spcAft>
                <a:spcPts val="0"/>
              </a:spcAft>
              <a:buClr>
                <a:srgbClr val="005878"/>
              </a:buClr>
              <a:buSzPts val="1800"/>
              <a:buChar char="•"/>
            </a:pPr>
            <a:r>
              <a:rPr lang="en-US">
                <a:solidFill>
                  <a:srgbClr val="005878"/>
                </a:solidFill>
              </a:rPr>
              <a:t>Aligned Organizational Structure</a:t>
            </a:r>
            <a:endParaRPr>
              <a:solidFill>
                <a:srgbClr val="005878"/>
              </a:solidFill>
            </a:endParaRPr>
          </a:p>
          <a:p>
            <a:pPr marL="457200" lvl="0" indent="-342900" algn="l" rtl="0">
              <a:lnSpc>
                <a:spcPct val="115000"/>
              </a:lnSpc>
              <a:spcBef>
                <a:spcPts val="0"/>
              </a:spcBef>
              <a:spcAft>
                <a:spcPts val="0"/>
              </a:spcAft>
              <a:buClr>
                <a:srgbClr val="005878"/>
              </a:buClr>
              <a:buSzPts val="1800"/>
              <a:buChar char="•"/>
            </a:pPr>
            <a:r>
              <a:rPr lang="en-US">
                <a:solidFill>
                  <a:srgbClr val="005878"/>
                </a:solidFill>
              </a:rPr>
              <a:t>Data-informed Decision Making</a:t>
            </a:r>
            <a:endParaRPr>
              <a:solidFill>
                <a:srgbClr val="005878"/>
              </a:solidFill>
            </a:endParaRPr>
          </a:p>
          <a:p>
            <a:pPr marL="457200" lvl="0" indent="-342900" algn="l" rtl="0">
              <a:lnSpc>
                <a:spcPct val="115000"/>
              </a:lnSpc>
              <a:spcBef>
                <a:spcPts val="0"/>
              </a:spcBef>
              <a:spcAft>
                <a:spcPts val="0"/>
              </a:spcAft>
              <a:buClr>
                <a:srgbClr val="005878"/>
              </a:buClr>
              <a:buSzPts val="1800"/>
              <a:buChar char="•"/>
            </a:pPr>
            <a:r>
              <a:rPr lang="en-US">
                <a:solidFill>
                  <a:srgbClr val="005878"/>
                </a:solidFill>
              </a:rPr>
              <a:t>Evidence-based Practices</a:t>
            </a:r>
            <a:endParaRPr>
              <a:solidFill>
                <a:srgbClr val="005878"/>
              </a:solidFill>
            </a:endParaRPr>
          </a:p>
          <a:p>
            <a:pPr marL="457200" lvl="0" indent="-342900" algn="l" rtl="0">
              <a:lnSpc>
                <a:spcPct val="115000"/>
              </a:lnSpc>
              <a:spcBef>
                <a:spcPts val="0"/>
              </a:spcBef>
              <a:spcAft>
                <a:spcPts val="0"/>
              </a:spcAft>
              <a:buSzPts val="1800"/>
              <a:buChar char="•"/>
            </a:pPr>
            <a:r>
              <a:rPr lang="en-US"/>
              <a:t>Family, School, Community Partnerships</a:t>
            </a:r>
            <a:endParaRPr/>
          </a:p>
          <a:p>
            <a:pPr marL="457200" lvl="0" indent="-342900" algn="l" rtl="0">
              <a:lnSpc>
                <a:spcPct val="115000"/>
              </a:lnSpc>
              <a:spcBef>
                <a:spcPts val="0"/>
              </a:spcBef>
              <a:spcAft>
                <a:spcPts val="0"/>
              </a:spcAft>
              <a:buClr>
                <a:srgbClr val="005878"/>
              </a:buClr>
              <a:buSzPts val="1800"/>
              <a:buChar char="•"/>
            </a:pPr>
            <a:r>
              <a:rPr lang="en-US">
                <a:solidFill>
                  <a:srgbClr val="005878"/>
                </a:solidFill>
              </a:rPr>
              <a:t>Monitoring Student Progress</a:t>
            </a:r>
            <a:endParaRPr>
              <a:solidFill>
                <a:srgbClr val="005878"/>
              </a:solidFill>
            </a:endParaRPr>
          </a:p>
          <a:p>
            <a:pPr marL="457200" lvl="0" indent="-342900" algn="l" rtl="0">
              <a:lnSpc>
                <a:spcPct val="115000"/>
              </a:lnSpc>
              <a:spcBef>
                <a:spcPts val="0"/>
              </a:spcBef>
              <a:spcAft>
                <a:spcPts val="0"/>
              </a:spcAft>
              <a:buSzPts val="1800"/>
              <a:buChar char="•"/>
            </a:pPr>
            <a:r>
              <a:rPr lang="en-US"/>
              <a:t>Evaluation of Process</a:t>
            </a:r>
            <a:endParaRPr/>
          </a:p>
          <a:p>
            <a:pPr marL="0" lvl="0" indent="0" algn="l" rtl="0">
              <a:lnSpc>
                <a:spcPct val="115000"/>
              </a:lnSpc>
              <a:spcBef>
                <a:spcPts val="360"/>
              </a:spcBef>
              <a:spcAft>
                <a:spcPts val="0"/>
              </a:spcAft>
              <a:buSzPts val="1800"/>
              <a:buNone/>
            </a:pPr>
            <a:endParaRPr/>
          </a:p>
          <a:p>
            <a:pPr marL="0" lvl="0" indent="0" algn="l" rtl="0">
              <a:lnSpc>
                <a:spcPct val="115000"/>
              </a:lnSpc>
              <a:spcBef>
                <a:spcPts val="360"/>
              </a:spcBef>
              <a:spcAft>
                <a:spcPts val="0"/>
              </a:spcAft>
              <a:buSzPts val="1800"/>
              <a:buNone/>
            </a:pPr>
            <a:r>
              <a:rPr lang="en-US" sz="2800"/>
              <a:t>Source: VTSS Implementation Matrix</a:t>
            </a:r>
            <a:endParaRPr sz="2800"/>
          </a:p>
        </p:txBody>
      </p:sp>
      <p:sp>
        <p:nvSpPr>
          <p:cNvPr id="491" name="Google Shape;491;p65"/>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VTSS Implementation Components</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85"/>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800">
                <a:solidFill>
                  <a:srgbClr val="000000"/>
                </a:solidFill>
              </a:rPr>
              <a:t>Google Forms from</a:t>
            </a:r>
            <a:br>
              <a:rPr lang="en-US" sz="3800">
                <a:solidFill>
                  <a:srgbClr val="000000"/>
                </a:solidFill>
              </a:rPr>
            </a:br>
            <a:r>
              <a:rPr lang="en-US" sz="3800">
                <a:solidFill>
                  <a:srgbClr val="000000"/>
                </a:solidFill>
              </a:rPr>
              <a:t>Effective Classroom Systems</a:t>
            </a:r>
            <a:endParaRPr sz="3800">
              <a:solidFill>
                <a:srgbClr val="000000"/>
              </a:solidFill>
            </a:endParaRPr>
          </a:p>
        </p:txBody>
      </p:sp>
      <p:pic>
        <p:nvPicPr>
          <p:cNvPr id="634" name="Google Shape;634;p85"/>
          <p:cNvPicPr preferRelativeResize="0"/>
          <p:nvPr/>
        </p:nvPicPr>
        <p:blipFill rotWithShape="1">
          <a:blip r:embed="rId3">
            <a:alphaModFix/>
          </a:blip>
          <a:srcRect/>
          <a:stretch/>
        </p:blipFill>
        <p:spPr>
          <a:xfrm>
            <a:off x="95865" y="1600200"/>
            <a:ext cx="9048135" cy="4226471"/>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6"/>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3800"/>
              <a:t>Using Google Forms to Create Forms for Brief Walkthroughs</a:t>
            </a:r>
            <a:r>
              <a:rPr lang="en-US"/>
              <a:t> </a:t>
            </a:r>
            <a:endParaRPr/>
          </a:p>
        </p:txBody>
      </p:sp>
      <p:pic>
        <p:nvPicPr>
          <p:cNvPr id="640" name="Google Shape;640;p86"/>
          <p:cNvPicPr preferRelativeResize="0"/>
          <p:nvPr/>
        </p:nvPicPr>
        <p:blipFill rotWithShape="1">
          <a:blip r:embed="rId3">
            <a:alphaModFix/>
          </a:blip>
          <a:srcRect l="9085" t="6824" r="34375" b="14645"/>
          <a:stretch/>
        </p:blipFill>
        <p:spPr>
          <a:xfrm>
            <a:off x="4724400" y="3180242"/>
            <a:ext cx="4267199" cy="1752600"/>
          </a:xfrm>
          <a:prstGeom prst="rect">
            <a:avLst/>
          </a:prstGeom>
          <a:noFill/>
          <a:ln w="9525" cap="flat" cmpd="sng">
            <a:solidFill>
              <a:srgbClr val="000000"/>
            </a:solidFill>
            <a:prstDash val="solid"/>
            <a:round/>
            <a:headEnd type="none" w="sm" len="sm"/>
            <a:tailEnd type="none" w="sm" len="sm"/>
          </a:ln>
        </p:spPr>
      </p:pic>
      <p:pic>
        <p:nvPicPr>
          <p:cNvPr id="641" name="Google Shape;641;p86"/>
          <p:cNvPicPr preferRelativeResize="0"/>
          <p:nvPr/>
        </p:nvPicPr>
        <p:blipFill rotWithShape="1">
          <a:blip r:embed="rId4">
            <a:alphaModFix/>
          </a:blip>
          <a:srcRect t="4689" r="3381"/>
          <a:stretch/>
        </p:blipFill>
        <p:spPr>
          <a:xfrm>
            <a:off x="152400" y="1676400"/>
            <a:ext cx="4495800" cy="476028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87"/>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800">
                <a:solidFill>
                  <a:schemeClr val="dk1"/>
                </a:solidFill>
              </a:rPr>
              <a:t>Data is compiled for </a:t>
            </a:r>
            <a:br>
              <a:rPr lang="en-US" sz="3800">
                <a:solidFill>
                  <a:schemeClr val="dk1"/>
                </a:solidFill>
              </a:rPr>
            </a:br>
            <a:r>
              <a:rPr lang="en-US" sz="3800">
                <a:solidFill>
                  <a:schemeClr val="dk1"/>
                </a:solidFill>
              </a:rPr>
              <a:t>the school and DLT</a:t>
            </a:r>
            <a:endParaRPr sz="3800"/>
          </a:p>
        </p:txBody>
      </p:sp>
      <p:pic>
        <p:nvPicPr>
          <p:cNvPr id="647" name="Google Shape;647;p87"/>
          <p:cNvPicPr preferRelativeResize="0"/>
          <p:nvPr/>
        </p:nvPicPr>
        <p:blipFill rotWithShape="1">
          <a:blip r:embed="rId3">
            <a:alphaModFix/>
          </a:blip>
          <a:srcRect/>
          <a:stretch/>
        </p:blipFill>
        <p:spPr>
          <a:xfrm>
            <a:off x="102375" y="1490538"/>
            <a:ext cx="4343400" cy="4998373"/>
          </a:xfrm>
          <a:prstGeom prst="rect">
            <a:avLst/>
          </a:prstGeom>
          <a:noFill/>
          <a:ln w="9525" cap="flat" cmpd="sng">
            <a:solidFill>
              <a:srgbClr val="000000"/>
            </a:solidFill>
            <a:prstDash val="solid"/>
            <a:round/>
            <a:headEnd type="none" w="sm" len="sm"/>
            <a:tailEnd type="none" w="sm" len="sm"/>
          </a:ln>
        </p:spPr>
      </p:pic>
      <p:pic>
        <p:nvPicPr>
          <p:cNvPr id="648" name="Google Shape;648;p87"/>
          <p:cNvPicPr preferRelativeResize="0"/>
          <p:nvPr/>
        </p:nvPicPr>
        <p:blipFill rotWithShape="1">
          <a:blip r:embed="rId4">
            <a:alphaModFix/>
          </a:blip>
          <a:srcRect t="4499" b="8293"/>
          <a:stretch/>
        </p:blipFill>
        <p:spPr>
          <a:xfrm>
            <a:off x="4382899" y="1490550"/>
            <a:ext cx="4620852" cy="49983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88"/>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360"/>
              </a:spcBef>
              <a:spcAft>
                <a:spcPts val="0"/>
              </a:spcAft>
              <a:buClr>
                <a:schemeClr val="dk1"/>
              </a:buClr>
              <a:buSzPts val="3000"/>
              <a:buChar char="•"/>
            </a:pPr>
            <a:r>
              <a:rPr lang="en-US" sz="3000">
                <a:solidFill>
                  <a:srgbClr val="2F883C"/>
                </a:solidFill>
              </a:rPr>
              <a:t>DIDM Goal to have all students reading on grade level by third grade with data specified and update</a:t>
            </a:r>
            <a:endParaRPr sz="3000"/>
          </a:p>
          <a:p>
            <a:pPr marL="457200" lvl="0" indent="-419100" algn="l" rtl="0">
              <a:lnSpc>
                <a:spcPct val="100000"/>
              </a:lnSpc>
              <a:spcBef>
                <a:spcPts val="360"/>
              </a:spcBef>
              <a:spcAft>
                <a:spcPts val="0"/>
              </a:spcAft>
              <a:buClr>
                <a:schemeClr val="dk1"/>
              </a:buClr>
              <a:buSzPts val="3000"/>
              <a:buChar char="•"/>
            </a:pPr>
            <a:r>
              <a:rPr lang="en-US" sz="3000"/>
              <a:t>Begin training teachers in LETRS</a:t>
            </a:r>
            <a:endParaRPr sz="3000"/>
          </a:p>
          <a:p>
            <a:pPr marL="457200" lvl="0" indent="-419100" algn="l" rtl="0">
              <a:lnSpc>
                <a:spcPct val="100000"/>
              </a:lnSpc>
              <a:spcBef>
                <a:spcPts val="360"/>
              </a:spcBef>
              <a:spcAft>
                <a:spcPts val="0"/>
              </a:spcAft>
              <a:buClr>
                <a:schemeClr val="dk1"/>
              </a:buClr>
              <a:buSzPts val="3000"/>
              <a:buChar char="•"/>
            </a:pPr>
            <a:r>
              <a:rPr lang="en-US" sz="3000"/>
              <a:t>Develop an implementation plan which includes </a:t>
            </a:r>
            <a:r>
              <a:rPr lang="en-US" sz="3000">
                <a:solidFill>
                  <a:srgbClr val="2F883C"/>
                </a:solidFill>
              </a:rPr>
              <a:t>tracking implementation and student outcomes</a:t>
            </a:r>
            <a:endParaRPr sz="3000"/>
          </a:p>
          <a:p>
            <a:pPr marL="457200" lvl="0" indent="-419100" algn="l" rtl="0">
              <a:lnSpc>
                <a:spcPct val="100000"/>
              </a:lnSpc>
              <a:spcBef>
                <a:spcPts val="360"/>
              </a:spcBef>
              <a:spcAft>
                <a:spcPts val="0"/>
              </a:spcAft>
              <a:buClr>
                <a:schemeClr val="dk1"/>
              </a:buClr>
              <a:buSzPts val="3000"/>
              <a:buChar char="•"/>
            </a:pPr>
            <a:r>
              <a:rPr lang="en-US" sz="3000"/>
              <a:t>Developing curriculum resources and guides and start a literacy plan</a:t>
            </a:r>
            <a:endParaRPr sz="3000"/>
          </a:p>
          <a:p>
            <a:pPr marL="457200" lvl="0" indent="-228600" algn="l" rtl="0">
              <a:lnSpc>
                <a:spcPct val="100000"/>
              </a:lnSpc>
              <a:spcBef>
                <a:spcPts val="360"/>
              </a:spcBef>
              <a:spcAft>
                <a:spcPts val="0"/>
              </a:spcAft>
              <a:buClr>
                <a:schemeClr val="dk1"/>
              </a:buClr>
              <a:buSzPts val="1800"/>
              <a:buNone/>
            </a:pPr>
            <a:endParaRPr sz="2800"/>
          </a:p>
          <a:p>
            <a:pPr marL="457200" lvl="0" indent="-228600" algn="l" rtl="0">
              <a:lnSpc>
                <a:spcPct val="100000"/>
              </a:lnSpc>
              <a:spcBef>
                <a:spcPts val="360"/>
              </a:spcBef>
              <a:spcAft>
                <a:spcPts val="0"/>
              </a:spcAft>
              <a:buClr>
                <a:schemeClr val="dk1"/>
              </a:buClr>
              <a:buSzPts val="1800"/>
              <a:buNone/>
            </a:pPr>
            <a:endParaRPr/>
          </a:p>
        </p:txBody>
      </p:sp>
      <p:sp>
        <p:nvSpPr>
          <p:cNvPr id="654" name="Google Shape;654;p88"/>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500">
                <a:solidFill>
                  <a:schemeClr val="dk1"/>
                </a:solidFill>
              </a:rPr>
              <a:t>Gloucester LETRS/Science of Reading Implementation with</a:t>
            </a:r>
            <a:r>
              <a:rPr lang="en-US" sz="3500"/>
              <a:t> </a:t>
            </a:r>
            <a:r>
              <a:rPr lang="en-US" sz="3500" i="1">
                <a:solidFill>
                  <a:srgbClr val="2F883C"/>
                </a:solidFill>
              </a:rPr>
              <a:t>Fidelity</a:t>
            </a:r>
            <a:endParaRPr sz="3500" i="1">
              <a:solidFill>
                <a:srgbClr val="2F883C"/>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9"/>
          <p:cNvSpPr txBox="1">
            <a:spLocks noGrp="1"/>
          </p:cNvSpPr>
          <p:nvPr>
            <p:ph type="body" idx="1"/>
          </p:nvPr>
        </p:nvSpPr>
        <p:spPr>
          <a:xfrm>
            <a:off x="228600" y="1600200"/>
            <a:ext cx="8686800" cy="52578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360"/>
              </a:spcBef>
              <a:spcAft>
                <a:spcPts val="0"/>
              </a:spcAft>
              <a:buClr>
                <a:schemeClr val="dk1"/>
              </a:buClr>
              <a:buSzPts val="2100"/>
              <a:buChar char="•"/>
            </a:pPr>
            <a:r>
              <a:rPr lang="en-US" sz="2700"/>
              <a:t>Update reading resource maps for the schools and division to identify gaps</a:t>
            </a:r>
            <a:endParaRPr sz="2700">
              <a:solidFill>
                <a:srgbClr val="FF0000"/>
              </a:solidFill>
            </a:endParaRPr>
          </a:p>
          <a:p>
            <a:pPr marL="457200" lvl="0" indent="-361950" algn="l" rtl="0">
              <a:lnSpc>
                <a:spcPct val="100000"/>
              </a:lnSpc>
              <a:spcBef>
                <a:spcPts val="360"/>
              </a:spcBef>
              <a:spcAft>
                <a:spcPts val="0"/>
              </a:spcAft>
              <a:buClr>
                <a:schemeClr val="dk1"/>
              </a:buClr>
              <a:buSzPts val="2100"/>
              <a:buChar char="•"/>
            </a:pPr>
            <a:r>
              <a:rPr lang="en-US" sz="2700">
                <a:solidFill>
                  <a:srgbClr val="2F883C"/>
                </a:solidFill>
              </a:rPr>
              <a:t>Evaluate current practices and LETRS/SOR implementation using the Reading League Curriculum Evaluation Tool at monthly reading specialist support meetings</a:t>
            </a:r>
            <a:endParaRPr sz="3500"/>
          </a:p>
          <a:p>
            <a:pPr marL="457200" lvl="0" indent="-361950" algn="l" rtl="0">
              <a:lnSpc>
                <a:spcPct val="100000"/>
              </a:lnSpc>
              <a:spcBef>
                <a:spcPts val="360"/>
              </a:spcBef>
              <a:spcAft>
                <a:spcPts val="0"/>
              </a:spcAft>
              <a:buClr>
                <a:schemeClr val="dk1"/>
              </a:buClr>
              <a:buSzPts val="2100"/>
              <a:buChar char="•"/>
            </a:pPr>
            <a:r>
              <a:rPr lang="en-US" sz="2700"/>
              <a:t>Track implementation progress in the written plan which is updated on an ongoing basis</a:t>
            </a:r>
            <a:endParaRPr sz="3500"/>
          </a:p>
          <a:p>
            <a:pPr marL="457200" lvl="0" indent="-361950" algn="l" rtl="0">
              <a:lnSpc>
                <a:spcPct val="100000"/>
              </a:lnSpc>
              <a:spcBef>
                <a:spcPts val="360"/>
              </a:spcBef>
              <a:spcAft>
                <a:spcPts val="0"/>
              </a:spcAft>
              <a:buClr>
                <a:schemeClr val="dk1"/>
              </a:buClr>
              <a:buSzPts val="2100"/>
              <a:buChar char="•"/>
            </a:pPr>
            <a:r>
              <a:rPr lang="en-US" sz="2700">
                <a:solidFill>
                  <a:schemeClr val="accent3"/>
                </a:solidFill>
              </a:rPr>
              <a:t>Conduct informal walkthrough observations and follow up with the Elementary Specialist and Principals to examine classroom reading instructional and current practices</a:t>
            </a:r>
            <a:endParaRPr sz="3500"/>
          </a:p>
          <a:p>
            <a:pPr marL="457200" lvl="0" indent="-228600" algn="l" rtl="0">
              <a:lnSpc>
                <a:spcPct val="100000"/>
              </a:lnSpc>
              <a:spcBef>
                <a:spcPts val="360"/>
              </a:spcBef>
              <a:spcAft>
                <a:spcPts val="0"/>
              </a:spcAft>
              <a:buClr>
                <a:schemeClr val="dk1"/>
              </a:buClr>
              <a:buSzPts val="1800"/>
              <a:buNone/>
            </a:pPr>
            <a:endParaRPr/>
          </a:p>
        </p:txBody>
      </p:sp>
      <p:sp>
        <p:nvSpPr>
          <p:cNvPr id="660" name="Google Shape;660;p89"/>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800">
                <a:solidFill>
                  <a:schemeClr val="dk2"/>
                </a:solidFill>
              </a:rPr>
              <a:t>Gloucester LETRS/Science of Reading Implementation</a:t>
            </a:r>
            <a:endParaRPr sz="38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90"/>
          <p:cNvSpPr txBox="1">
            <a:spLocks noGrp="1"/>
          </p:cNvSpPr>
          <p:nvPr>
            <p:ph type="body" idx="1"/>
          </p:nvPr>
        </p:nvSpPr>
        <p:spPr>
          <a:xfrm>
            <a:off x="228600" y="1516050"/>
            <a:ext cx="8686800" cy="53421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360"/>
              </a:spcBef>
              <a:spcAft>
                <a:spcPts val="0"/>
              </a:spcAft>
              <a:buClr>
                <a:schemeClr val="dk1"/>
              </a:buClr>
              <a:buSzPts val="2600"/>
              <a:buChar char="•"/>
            </a:pPr>
            <a:r>
              <a:rPr lang="en-US" sz="2600"/>
              <a:t>Continue LETRS training to assure all K-3 teachers, reading specialist and special education teacher have the training</a:t>
            </a:r>
            <a:endParaRPr sz="2600"/>
          </a:p>
          <a:p>
            <a:pPr marL="457200" lvl="0" indent="-393700" algn="l" rtl="0">
              <a:lnSpc>
                <a:spcPct val="100000"/>
              </a:lnSpc>
              <a:spcBef>
                <a:spcPts val="360"/>
              </a:spcBef>
              <a:spcAft>
                <a:spcPts val="0"/>
              </a:spcAft>
              <a:buClr>
                <a:schemeClr val="dk1"/>
              </a:buClr>
              <a:buSzPts val="2600"/>
              <a:buChar char="•"/>
            </a:pPr>
            <a:r>
              <a:rPr lang="en-US" sz="2600"/>
              <a:t>Conduct a book study with building and division leadership on improving reading achievement within a VTSS framework</a:t>
            </a:r>
            <a:endParaRPr sz="2600"/>
          </a:p>
          <a:p>
            <a:pPr marL="457200" lvl="0" indent="-393700" algn="l" rtl="0">
              <a:lnSpc>
                <a:spcPct val="100000"/>
              </a:lnSpc>
              <a:spcBef>
                <a:spcPts val="360"/>
              </a:spcBef>
              <a:spcAft>
                <a:spcPts val="0"/>
              </a:spcAft>
              <a:buClr>
                <a:schemeClr val="dk1"/>
              </a:buClr>
              <a:buSzPts val="2600"/>
              <a:buChar char="•"/>
            </a:pPr>
            <a:r>
              <a:rPr lang="en-US" sz="2600">
                <a:solidFill>
                  <a:srgbClr val="2F883C"/>
                </a:solidFill>
              </a:rPr>
              <a:t>Develop walkthrough tools for principals to use independently to assess fidelity of implementation</a:t>
            </a:r>
            <a:endParaRPr sz="2600"/>
          </a:p>
          <a:p>
            <a:pPr marL="457200" lvl="0" indent="-393700" algn="l" rtl="0">
              <a:lnSpc>
                <a:spcPct val="100000"/>
              </a:lnSpc>
              <a:spcBef>
                <a:spcPts val="360"/>
              </a:spcBef>
              <a:spcAft>
                <a:spcPts val="0"/>
              </a:spcAft>
              <a:buClr>
                <a:schemeClr val="dk1"/>
              </a:buClr>
              <a:buSzPts val="2600"/>
              <a:buChar char="•"/>
            </a:pPr>
            <a:r>
              <a:rPr lang="en-US" sz="2600">
                <a:solidFill>
                  <a:srgbClr val="2F883C"/>
                </a:solidFill>
              </a:rPr>
              <a:t>Use STAR Reading and other measures to determine if student reading achievement is improving (Data outlined in in division DIDM goal)</a:t>
            </a:r>
            <a:endParaRPr sz="2600"/>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p:txBody>
      </p:sp>
      <p:sp>
        <p:nvSpPr>
          <p:cNvPr id="666" name="Google Shape;666;p9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600">
                <a:solidFill>
                  <a:schemeClr val="dk1"/>
                </a:solidFill>
              </a:rPr>
              <a:t>Next Steps: Gloucester LETRS/ Science of Reading Implementation</a:t>
            </a:r>
            <a:endParaRPr sz="36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91"/>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3600"/>
              <a:t>River City County Schools</a:t>
            </a:r>
            <a:endParaRPr sz="3600"/>
          </a:p>
          <a:p>
            <a:pPr marL="0" lvl="0" indent="0" algn="ctr" rtl="0">
              <a:lnSpc>
                <a:spcPct val="100000"/>
              </a:lnSpc>
              <a:spcBef>
                <a:spcPts val="0"/>
              </a:spcBef>
              <a:spcAft>
                <a:spcPts val="0"/>
              </a:spcAft>
              <a:buClr>
                <a:schemeClr val="dk1"/>
              </a:buClr>
              <a:buSzPts val="4000"/>
              <a:buFont typeface="Verdana"/>
              <a:buNone/>
            </a:pPr>
            <a:r>
              <a:rPr lang="en-US" sz="3600"/>
              <a:t>From Data to Instruction: </a:t>
            </a:r>
            <a:r>
              <a:rPr lang="en-US" sz="3500" i="1">
                <a:solidFill>
                  <a:srgbClr val="2F883C"/>
                </a:solidFill>
              </a:rPr>
              <a:t>Fidelity</a:t>
            </a:r>
            <a:endParaRPr sz="3600"/>
          </a:p>
        </p:txBody>
      </p:sp>
      <p:sp>
        <p:nvSpPr>
          <p:cNvPr id="672" name="Google Shape;672;p91"/>
          <p:cNvSpPr txBox="1"/>
          <p:nvPr/>
        </p:nvSpPr>
        <p:spPr>
          <a:xfrm>
            <a:off x="457200" y="1417650"/>
            <a:ext cx="8229600" cy="5262939"/>
          </a:xfrm>
          <a:prstGeom prst="rect">
            <a:avLst/>
          </a:prstGeom>
          <a:noFill/>
          <a:ln>
            <a:noFill/>
          </a:ln>
        </p:spPr>
        <p:txBody>
          <a:bodyPr spcFirstLastPara="1" wrap="square" lIns="91425" tIns="45700" rIns="91425" bIns="45700" anchor="t" anchorCtr="0">
            <a:spAutoFit/>
          </a:bodyPr>
          <a:lstStyle/>
          <a:p>
            <a:pPr marL="342900" marR="0" lvl="0" indent="-374650" algn="l" rtl="0">
              <a:lnSpc>
                <a:spcPct val="100000"/>
              </a:lnSpc>
              <a:spcBef>
                <a:spcPts val="0"/>
              </a:spcBef>
              <a:spcAft>
                <a:spcPts val="0"/>
              </a:spcAft>
              <a:buClr>
                <a:srgbClr val="000000"/>
              </a:buClr>
              <a:buSzPts val="2500"/>
              <a:buFont typeface="Verdana"/>
              <a:buChar char="•"/>
            </a:pPr>
            <a:r>
              <a:rPr lang="en-US" sz="2400" i="0" u="none" strike="noStrike" cap="none" dirty="0">
                <a:solidFill>
                  <a:srgbClr val="000000"/>
                </a:solidFill>
                <a:latin typeface="Verdana"/>
                <a:ea typeface="Verdana"/>
                <a:cs typeface="Verdana"/>
                <a:sym typeface="Verdana"/>
              </a:rPr>
              <a:t>The DLT works with school leaders to provide a guidance document for vocabulary instruction during reading</a:t>
            </a:r>
            <a:endParaRPr sz="2400" dirty="0">
              <a:latin typeface="Verdana"/>
              <a:ea typeface="Verdana"/>
              <a:cs typeface="Verdana"/>
              <a:sym typeface="Verdana"/>
            </a:endParaRPr>
          </a:p>
          <a:p>
            <a:pPr marL="342900" marR="0" lvl="0" indent="-374650" algn="l" rtl="0">
              <a:lnSpc>
                <a:spcPct val="100000"/>
              </a:lnSpc>
              <a:spcBef>
                <a:spcPts val="0"/>
              </a:spcBef>
              <a:spcAft>
                <a:spcPts val="0"/>
              </a:spcAft>
              <a:buClr>
                <a:srgbClr val="000000"/>
              </a:buClr>
              <a:buSzPts val="2500"/>
              <a:buFont typeface="Verdana"/>
              <a:buChar char="•"/>
            </a:pPr>
            <a:r>
              <a:rPr lang="en-US" sz="2400" i="0" u="none" strike="noStrike" cap="none" dirty="0" smtClean="0">
                <a:solidFill>
                  <a:srgbClr val="000000"/>
                </a:solidFill>
                <a:latin typeface="Verdana"/>
                <a:ea typeface="Verdana"/>
                <a:cs typeface="Verdana"/>
                <a:sym typeface="Verdana"/>
              </a:rPr>
              <a:t>They develop </a:t>
            </a:r>
            <a:r>
              <a:rPr lang="en-US" sz="2400" i="0" u="none" strike="noStrike" cap="none" dirty="0">
                <a:solidFill>
                  <a:srgbClr val="000000"/>
                </a:solidFill>
                <a:latin typeface="Verdana"/>
                <a:ea typeface="Verdana"/>
                <a:cs typeface="Verdana"/>
                <a:sym typeface="Verdana"/>
              </a:rPr>
              <a:t>a walkthrough tool to look at the implementation of </a:t>
            </a:r>
            <a:r>
              <a:rPr lang="en-US" sz="2400" dirty="0">
                <a:latin typeface="Verdana"/>
                <a:ea typeface="Verdana"/>
                <a:cs typeface="Verdana"/>
                <a:sym typeface="Verdana"/>
              </a:rPr>
              <a:t>an evidence-based v</a:t>
            </a:r>
            <a:r>
              <a:rPr lang="en-US" sz="2400" i="0" u="none" strike="noStrike" cap="none" dirty="0">
                <a:solidFill>
                  <a:srgbClr val="000000"/>
                </a:solidFill>
                <a:latin typeface="Verdana"/>
                <a:ea typeface="Verdana"/>
                <a:cs typeface="Verdana"/>
                <a:sym typeface="Verdana"/>
              </a:rPr>
              <a:t>ocabulary </a:t>
            </a:r>
            <a:r>
              <a:rPr lang="en-US" sz="2400" dirty="0">
                <a:latin typeface="Verdana"/>
                <a:ea typeface="Verdana"/>
                <a:cs typeface="Verdana"/>
                <a:sym typeface="Verdana"/>
              </a:rPr>
              <a:t>i</a:t>
            </a:r>
            <a:r>
              <a:rPr lang="en-US" sz="2400" i="0" u="none" strike="noStrike" cap="none" dirty="0">
                <a:solidFill>
                  <a:srgbClr val="000000"/>
                </a:solidFill>
                <a:latin typeface="Verdana"/>
                <a:ea typeface="Verdana"/>
                <a:cs typeface="Verdana"/>
                <a:sym typeface="Verdana"/>
              </a:rPr>
              <a:t>nstructional </a:t>
            </a:r>
            <a:r>
              <a:rPr lang="en-US" sz="2400" dirty="0">
                <a:latin typeface="Verdana"/>
                <a:ea typeface="Verdana"/>
                <a:cs typeface="Verdana"/>
                <a:sym typeface="Verdana"/>
              </a:rPr>
              <a:t>p</a:t>
            </a:r>
            <a:r>
              <a:rPr lang="en-US" sz="2400" i="0" u="none" strike="noStrike" cap="none" dirty="0">
                <a:solidFill>
                  <a:srgbClr val="000000"/>
                </a:solidFill>
                <a:latin typeface="Verdana"/>
                <a:ea typeface="Verdana"/>
                <a:cs typeface="Verdana"/>
                <a:sym typeface="Verdana"/>
              </a:rPr>
              <a:t>rogram </a:t>
            </a:r>
            <a:endParaRPr sz="2400" i="0" u="none" strike="noStrike" cap="none" dirty="0">
              <a:solidFill>
                <a:srgbClr val="000000"/>
              </a:solidFill>
              <a:latin typeface="Verdana"/>
              <a:ea typeface="Verdana"/>
              <a:cs typeface="Verdana"/>
              <a:sym typeface="Verdana"/>
            </a:endParaRPr>
          </a:p>
          <a:p>
            <a:pPr marL="342900" marR="0" lvl="0" indent="-374650" algn="l" rtl="0">
              <a:lnSpc>
                <a:spcPct val="100000"/>
              </a:lnSpc>
              <a:spcBef>
                <a:spcPts val="0"/>
              </a:spcBef>
              <a:spcAft>
                <a:spcPts val="0"/>
              </a:spcAft>
              <a:buClr>
                <a:srgbClr val="000000"/>
              </a:buClr>
              <a:buSzPts val="2500"/>
              <a:buFont typeface="Verdana"/>
              <a:buChar char="•"/>
            </a:pPr>
            <a:r>
              <a:rPr lang="en-US" sz="2400" i="0" u="none" strike="noStrike" cap="none" dirty="0" smtClean="0">
                <a:solidFill>
                  <a:srgbClr val="000000"/>
                </a:solidFill>
                <a:latin typeface="Verdana"/>
                <a:ea typeface="Verdana"/>
                <a:cs typeface="Verdana"/>
                <a:sym typeface="Verdana"/>
              </a:rPr>
              <a:t>The DLT </a:t>
            </a:r>
            <a:r>
              <a:rPr lang="en-US" sz="2400" i="0" u="none" strike="noStrike" cap="none" dirty="0">
                <a:solidFill>
                  <a:srgbClr val="000000"/>
                </a:solidFill>
                <a:latin typeface="Verdana"/>
                <a:ea typeface="Verdana"/>
                <a:cs typeface="Verdana"/>
                <a:sym typeface="Verdana"/>
              </a:rPr>
              <a:t>trains school administrators and reading specialists on use of the tool</a:t>
            </a:r>
            <a:endParaRPr sz="2400" i="0" u="none" strike="noStrike" cap="none" dirty="0">
              <a:solidFill>
                <a:srgbClr val="000000"/>
              </a:solidFill>
              <a:latin typeface="Verdana"/>
              <a:ea typeface="Verdana"/>
              <a:cs typeface="Verdana"/>
              <a:sym typeface="Verdana"/>
            </a:endParaRPr>
          </a:p>
          <a:p>
            <a:pPr marL="342900" marR="0" lvl="0" indent="-374650" algn="l" rtl="0">
              <a:lnSpc>
                <a:spcPct val="100000"/>
              </a:lnSpc>
              <a:spcBef>
                <a:spcPts val="0"/>
              </a:spcBef>
              <a:spcAft>
                <a:spcPts val="0"/>
              </a:spcAft>
              <a:buClr>
                <a:srgbClr val="000000"/>
              </a:buClr>
              <a:buSzPts val="2500"/>
              <a:buFont typeface="Verdana"/>
              <a:buChar char="•"/>
            </a:pPr>
            <a:r>
              <a:rPr lang="en-US" sz="2400" i="0" u="none" strike="noStrike" cap="none" dirty="0">
                <a:solidFill>
                  <a:srgbClr val="000000"/>
                </a:solidFill>
                <a:latin typeface="Verdana"/>
                <a:ea typeface="Verdana"/>
                <a:cs typeface="Verdana"/>
                <a:sym typeface="Verdana"/>
              </a:rPr>
              <a:t>School administrators and </a:t>
            </a:r>
            <a:r>
              <a:rPr lang="en-US" sz="2400" dirty="0" smtClean="0">
                <a:latin typeface="Verdana"/>
                <a:ea typeface="Verdana"/>
                <a:cs typeface="Verdana"/>
                <a:sym typeface="Verdana"/>
              </a:rPr>
              <a:t>the </a:t>
            </a:r>
            <a:r>
              <a:rPr lang="en-US" sz="2400" i="0" u="none" strike="noStrike" cap="none" dirty="0" smtClean="0">
                <a:solidFill>
                  <a:srgbClr val="000000"/>
                </a:solidFill>
                <a:latin typeface="Verdana"/>
                <a:ea typeface="Verdana"/>
                <a:cs typeface="Verdana"/>
                <a:sym typeface="Verdana"/>
              </a:rPr>
              <a:t>reading </a:t>
            </a:r>
            <a:r>
              <a:rPr lang="en-US" sz="2400" i="0" u="none" strike="noStrike" cap="none" dirty="0">
                <a:solidFill>
                  <a:srgbClr val="000000"/>
                </a:solidFill>
                <a:latin typeface="Verdana"/>
                <a:ea typeface="Verdana"/>
                <a:cs typeface="Verdana"/>
                <a:sym typeface="Verdana"/>
              </a:rPr>
              <a:t>specialist conduct walkthroughs and gather data</a:t>
            </a:r>
            <a:endParaRPr sz="2400" i="0" u="none" strike="noStrike" cap="none" dirty="0">
              <a:solidFill>
                <a:srgbClr val="000000"/>
              </a:solidFill>
              <a:latin typeface="Verdana"/>
              <a:ea typeface="Verdana"/>
              <a:cs typeface="Verdana"/>
              <a:sym typeface="Verdana"/>
            </a:endParaRPr>
          </a:p>
          <a:p>
            <a:pPr marL="342900" marR="0" lvl="0" indent="-374650" algn="l" rtl="0">
              <a:lnSpc>
                <a:spcPct val="100000"/>
              </a:lnSpc>
              <a:spcBef>
                <a:spcPts val="0"/>
              </a:spcBef>
              <a:spcAft>
                <a:spcPts val="0"/>
              </a:spcAft>
              <a:buClr>
                <a:srgbClr val="000000"/>
              </a:buClr>
              <a:buSzPts val="2500"/>
              <a:buFont typeface="Verdana"/>
              <a:buChar char="•"/>
            </a:pPr>
            <a:r>
              <a:rPr lang="en-US" sz="2400" i="0" u="none" strike="noStrike" cap="none" dirty="0" smtClean="0">
                <a:solidFill>
                  <a:srgbClr val="000000"/>
                </a:solidFill>
                <a:latin typeface="Verdana"/>
                <a:ea typeface="Verdana"/>
                <a:cs typeface="Verdana"/>
                <a:sym typeface="Verdana"/>
              </a:rPr>
              <a:t>The DLT and VTSS school </a:t>
            </a:r>
            <a:r>
              <a:rPr lang="en-US" sz="2400" i="0" u="none" strike="noStrike" cap="none" dirty="0">
                <a:solidFill>
                  <a:srgbClr val="000000"/>
                </a:solidFill>
                <a:latin typeface="Verdana"/>
                <a:ea typeface="Verdana"/>
                <a:cs typeface="Verdana"/>
                <a:sym typeface="Verdana"/>
              </a:rPr>
              <a:t>teams begin </a:t>
            </a:r>
            <a:r>
              <a:rPr lang="en-US" sz="2400" i="0" u="none" strike="noStrike" cap="none" dirty="0" smtClean="0">
                <a:solidFill>
                  <a:srgbClr val="000000"/>
                </a:solidFill>
                <a:latin typeface="Verdana"/>
                <a:ea typeface="Verdana"/>
                <a:cs typeface="Verdana"/>
                <a:sym typeface="Verdana"/>
              </a:rPr>
              <a:t>to look at </a:t>
            </a:r>
            <a:r>
              <a:rPr lang="en-US" sz="2400" i="0" u="none" strike="noStrike" cap="none" dirty="0">
                <a:solidFill>
                  <a:srgbClr val="000000"/>
                </a:solidFill>
                <a:latin typeface="Verdana"/>
                <a:ea typeface="Verdana"/>
                <a:cs typeface="Verdana"/>
                <a:sym typeface="Verdana"/>
              </a:rPr>
              <a:t>initial data to determine professional development needs for staff by </a:t>
            </a:r>
            <a:r>
              <a:rPr lang="en-US" sz="2400" i="0" u="none" strike="noStrike" cap="none" dirty="0" smtClean="0">
                <a:solidFill>
                  <a:srgbClr val="000000"/>
                </a:solidFill>
                <a:latin typeface="Verdana"/>
                <a:ea typeface="Verdana"/>
                <a:cs typeface="Verdana"/>
                <a:sym typeface="Verdana"/>
              </a:rPr>
              <a:t>grade level</a:t>
            </a:r>
            <a:r>
              <a:rPr lang="en-US" sz="2400" dirty="0" smtClean="0">
                <a:latin typeface="Verdana"/>
                <a:ea typeface="Verdana"/>
                <a:cs typeface="Verdana"/>
                <a:sym typeface="Verdana"/>
              </a:rPr>
              <a:t> </a:t>
            </a:r>
            <a:r>
              <a:rPr lang="en-US" sz="2400" i="0" u="none" strike="noStrike" cap="none" dirty="0">
                <a:solidFill>
                  <a:srgbClr val="000000"/>
                </a:solidFill>
                <a:latin typeface="Verdana"/>
                <a:ea typeface="Verdana"/>
                <a:cs typeface="Verdana"/>
                <a:sym typeface="Verdana"/>
              </a:rPr>
              <a:t>and teacher</a:t>
            </a:r>
            <a:endParaRPr sz="2400" dirty="0">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95"/>
          <p:cNvSpPr txBox="1"/>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200" b="1">
                <a:solidFill>
                  <a:srgbClr val="006387"/>
                </a:solidFill>
                <a:latin typeface="Verdana"/>
                <a:ea typeface="Verdana"/>
                <a:cs typeface="Verdana"/>
                <a:sym typeface="Verdana"/>
              </a:rPr>
              <a:t>PROGRESS MONITORING AT TIER 1</a:t>
            </a:r>
            <a:r>
              <a:rPr lang="en-US" sz="3600" b="1">
                <a:solidFill>
                  <a:srgbClr val="006387"/>
                </a:solidFill>
                <a:latin typeface="Verdana"/>
                <a:ea typeface="Verdana"/>
                <a:cs typeface="Verdana"/>
                <a:sym typeface="Verdana"/>
              </a:rPr>
              <a:t/>
            </a:r>
            <a:br>
              <a:rPr lang="en-US" sz="3600" b="1">
                <a:solidFill>
                  <a:srgbClr val="006387"/>
                </a:solidFill>
                <a:latin typeface="Verdana"/>
                <a:ea typeface="Verdana"/>
                <a:cs typeface="Verdana"/>
                <a:sym typeface="Verdana"/>
              </a:rPr>
            </a:br>
            <a:endParaRPr sz="3600" i="1">
              <a:solidFill>
                <a:srgbClr val="006387"/>
              </a:solidFill>
              <a:latin typeface="Verdana"/>
              <a:ea typeface="Verdana"/>
              <a:cs typeface="Verdana"/>
              <a:sym typeface="Verdana"/>
            </a:endParaRPr>
          </a:p>
        </p:txBody>
      </p:sp>
      <p:sp>
        <p:nvSpPr>
          <p:cNvPr id="699" name="Google Shape;699;p95"/>
          <p:cNvSpPr txBox="1"/>
          <p:nvPr/>
        </p:nvSpPr>
        <p:spPr>
          <a:xfrm>
            <a:off x="722313" y="3766782"/>
            <a:ext cx="7772400" cy="64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3200">
                <a:latin typeface="Verdana"/>
                <a:ea typeface="Verdana"/>
                <a:cs typeface="Verdana"/>
                <a:sym typeface="Verdana"/>
              </a:rPr>
              <a:t>Monitoring Student Progress</a:t>
            </a:r>
            <a:endParaRPr sz="3200">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96"/>
          <p:cNvSpPr txBox="1">
            <a:spLocks noGrp="1"/>
          </p:cNvSpPr>
          <p:nvPr>
            <p:ph type="title"/>
          </p:nvPr>
        </p:nvSpPr>
        <p:spPr>
          <a:xfrm>
            <a:off x="2743200" y="256814"/>
            <a:ext cx="5943600"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Arial"/>
              <a:buNone/>
            </a:pPr>
            <a:r>
              <a:rPr lang="en-US" sz="3700"/>
              <a:t>Monitoring Student Progress</a:t>
            </a:r>
            <a:endParaRPr sz="3700"/>
          </a:p>
        </p:txBody>
      </p:sp>
      <p:sp>
        <p:nvSpPr>
          <p:cNvPr id="705" name="Google Shape;705;p96"/>
          <p:cNvSpPr txBox="1">
            <a:spLocks noGrp="1"/>
          </p:cNvSpPr>
          <p:nvPr>
            <p:ph type="body" idx="1"/>
          </p:nvPr>
        </p:nvSpPr>
        <p:spPr>
          <a:xfrm>
            <a:off x="355650" y="1605850"/>
            <a:ext cx="8432700" cy="487050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Clr>
                <a:schemeClr val="dk1"/>
              </a:buClr>
              <a:buSzPts val="1100"/>
              <a:buFont typeface="Arial"/>
              <a:buNone/>
            </a:pPr>
            <a:r>
              <a:rPr lang="en-US" sz="3000">
                <a:solidFill>
                  <a:srgbClr val="000000"/>
                </a:solidFill>
              </a:rPr>
              <a:t>Understand the elements of progress monitoring at Tier 1 and ensure a plan for utilizing these data exists. (Matrix 5.D)</a:t>
            </a:r>
            <a:endParaRPr sz="3000">
              <a:solidFill>
                <a:srgbClr val="000000"/>
              </a:solidFill>
            </a:endParaRPr>
          </a:p>
          <a:p>
            <a:pPr marL="0" lvl="0" indent="0" algn="l" rtl="0">
              <a:spcBef>
                <a:spcPts val="560"/>
              </a:spcBef>
              <a:spcAft>
                <a:spcPts val="0"/>
              </a:spcAft>
              <a:buClr>
                <a:srgbClr val="000000"/>
              </a:buClr>
              <a:buSzPts val="2800"/>
              <a:buFont typeface="Arial"/>
              <a:buNone/>
            </a:pPr>
            <a:endParaRPr sz="3000">
              <a:solidFill>
                <a:srgbClr val="000000"/>
              </a:solidFill>
            </a:endParaRPr>
          </a:p>
          <a:p>
            <a:pPr marL="0" lvl="0" indent="0" algn="l" rtl="0">
              <a:spcBef>
                <a:spcPts val="800"/>
              </a:spcBef>
              <a:spcAft>
                <a:spcPts val="0"/>
              </a:spcAft>
              <a:buClr>
                <a:schemeClr val="dk1"/>
              </a:buClr>
              <a:buSzPts val="1100"/>
              <a:buFont typeface="Arial"/>
              <a:buNone/>
            </a:pPr>
            <a:endParaRPr sz="3000"/>
          </a:p>
          <a:p>
            <a:pPr marL="0" lvl="0" indent="0" algn="l" rtl="0">
              <a:lnSpc>
                <a:spcPct val="100000"/>
              </a:lnSpc>
              <a:spcBef>
                <a:spcPts val="800"/>
              </a:spcBef>
              <a:spcAft>
                <a:spcPts val="0"/>
              </a:spcAft>
              <a:buSzPts val="2800"/>
              <a:buNone/>
            </a:pPr>
            <a:endParaRPr sz="2000"/>
          </a:p>
          <a:p>
            <a:pPr marL="0" lvl="0" indent="0" algn="l" rtl="0">
              <a:lnSpc>
                <a:spcPct val="100000"/>
              </a:lnSpc>
              <a:spcBef>
                <a:spcPts val="800"/>
              </a:spcBef>
              <a:spcAft>
                <a:spcPts val="0"/>
              </a:spcAft>
              <a:buSzPts val="2800"/>
              <a:buNone/>
            </a:pPr>
            <a:endParaRPr sz="2400">
              <a:solidFill>
                <a:schemeClr val="accent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97"/>
          <p:cNvSpPr txBox="1">
            <a:spLocks noGrp="1"/>
          </p:cNvSpPr>
          <p:nvPr>
            <p:ph type="title"/>
          </p:nvPr>
        </p:nvSpPr>
        <p:spPr>
          <a:xfrm>
            <a:off x="2707875" y="155450"/>
            <a:ext cx="6180900" cy="12444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sz="3300"/>
              <a:t>Monitoring Student Progress </a:t>
            </a:r>
            <a:endParaRPr sz="3300"/>
          </a:p>
          <a:p>
            <a:pPr marL="0" lvl="0" indent="0" algn="ctr" rtl="0">
              <a:spcBef>
                <a:spcPts val="0"/>
              </a:spcBef>
              <a:spcAft>
                <a:spcPts val="0"/>
              </a:spcAft>
              <a:buClr>
                <a:schemeClr val="dk1"/>
              </a:buClr>
              <a:buSzPts val="3800"/>
              <a:buFont typeface="Verdana"/>
              <a:buNone/>
            </a:pPr>
            <a:r>
              <a:rPr lang="en-US" sz="3300"/>
              <a:t>Feature 5.D</a:t>
            </a:r>
            <a:endParaRPr sz="3300"/>
          </a:p>
        </p:txBody>
      </p:sp>
      <p:pic>
        <p:nvPicPr>
          <p:cNvPr id="711" name="Google Shape;711;p97" descr="Photo of the implementation matrix feature 5.D Progress Monitoring at Tier 1" title="Implementation Matrix"/>
          <p:cNvPicPr preferRelativeResize="0"/>
          <p:nvPr/>
        </p:nvPicPr>
        <p:blipFill rotWithShape="1">
          <a:blip r:embed="rId3">
            <a:alphaModFix/>
          </a:blip>
          <a:srcRect l="15594" t="19988" r="30465" b="42529"/>
          <a:stretch/>
        </p:blipFill>
        <p:spPr>
          <a:xfrm>
            <a:off x="141300" y="1605875"/>
            <a:ext cx="8747476" cy="3267099"/>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6"/>
          <p:cNvSpPr txBox="1">
            <a:spLocks noGrp="1"/>
          </p:cNvSpPr>
          <p:nvPr>
            <p:ph type="body" idx="1"/>
          </p:nvPr>
        </p:nvSpPr>
        <p:spPr>
          <a:xfrm>
            <a:off x="228600" y="1371600"/>
            <a:ext cx="8686800" cy="548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300"/>
              <a:t>River Valley County Public Schools is a division comprised of five schools: 3 elementary schools, one middle school and one high school. </a:t>
            </a:r>
            <a:endParaRPr sz="2300"/>
          </a:p>
          <a:p>
            <a:pPr marL="457200" lvl="0" indent="-374650" algn="l" rtl="0">
              <a:lnSpc>
                <a:spcPct val="100000"/>
              </a:lnSpc>
              <a:spcBef>
                <a:spcPts val="360"/>
              </a:spcBef>
              <a:spcAft>
                <a:spcPts val="0"/>
              </a:spcAft>
              <a:buSzPts val="2300"/>
              <a:buChar char="•"/>
            </a:pPr>
            <a:r>
              <a:rPr lang="en-US" sz="2300"/>
              <a:t>The DLT members include the building level principals, the Director of Special Education and Student Services, the Director of Instruction and Federal Programs, a Technology Specialist, and the Superintendent.</a:t>
            </a:r>
            <a:endParaRPr sz="2300"/>
          </a:p>
          <a:p>
            <a:pPr marL="457200" lvl="0" indent="-374650" algn="l" rtl="0">
              <a:lnSpc>
                <a:spcPct val="100000"/>
              </a:lnSpc>
              <a:spcBef>
                <a:spcPts val="0"/>
              </a:spcBef>
              <a:spcAft>
                <a:spcPts val="0"/>
              </a:spcAft>
              <a:buSzPts val="2300"/>
              <a:buChar char="•"/>
            </a:pPr>
            <a:r>
              <a:rPr lang="en-US" sz="2300"/>
              <a:t>The VTSS team is attending the VTSS S2S Strand 2: Academic Alignment this year. </a:t>
            </a:r>
            <a:endParaRPr sz="2300"/>
          </a:p>
          <a:p>
            <a:pPr marL="0" lvl="0" indent="0" algn="l" rtl="0">
              <a:lnSpc>
                <a:spcPct val="100000"/>
              </a:lnSpc>
              <a:spcBef>
                <a:spcPts val="360"/>
              </a:spcBef>
              <a:spcAft>
                <a:spcPts val="0"/>
              </a:spcAft>
              <a:buSzPts val="1800"/>
              <a:buNone/>
            </a:pPr>
            <a:endParaRPr sz="2200"/>
          </a:p>
          <a:p>
            <a:pPr marL="0" lvl="0" indent="0" algn="l" rtl="0">
              <a:lnSpc>
                <a:spcPct val="100000"/>
              </a:lnSpc>
              <a:spcBef>
                <a:spcPts val="360"/>
              </a:spcBef>
              <a:spcAft>
                <a:spcPts val="0"/>
              </a:spcAft>
              <a:buSzPts val="1800"/>
              <a:buNone/>
            </a:pPr>
            <a:endParaRPr sz="2200"/>
          </a:p>
          <a:p>
            <a:pPr marL="0" lvl="0" indent="0" algn="l" rtl="0">
              <a:lnSpc>
                <a:spcPct val="100000"/>
              </a:lnSpc>
              <a:spcBef>
                <a:spcPts val="360"/>
              </a:spcBef>
              <a:spcAft>
                <a:spcPts val="0"/>
              </a:spcAft>
              <a:buSzPts val="1800"/>
              <a:buNone/>
            </a:pPr>
            <a:endParaRPr sz="2200"/>
          </a:p>
          <a:p>
            <a:pPr marL="0" lvl="0" indent="0" algn="l" rtl="0">
              <a:lnSpc>
                <a:spcPct val="100000"/>
              </a:lnSpc>
              <a:spcBef>
                <a:spcPts val="360"/>
              </a:spcBef>
              <a:spcAft>
                <a:spcPts val="0"/>
              </a:spcAft>
              <a:buSzPts val="1800"/>
              <a:buNone/>
            </a:pPr>
            <a:endParaRPr sz="2200"/>
          </a:p>
          <a:p>
            <a:pPr marL="0" lvl="0" indent="0" algn="l" rtl="0">
              <a:lnSpc>
                <a:spcPct val="100000"/>
              </a:lnSpc>
              <a:spcBef>
                <a:spcPts val="360"/>
              </a:spcBef>
              <a:spcAft>
                <a:spcPts val="0"/>
              </a:spcAft>
              <a:buSzPts val="1800"/>
              <a:buNone/>
            </a:pPr>
            <a:endParaRPr sz="2200"/>
          </a:p>
        </p:txBody>
      </p:sp>
      <p:sp>
        <p:nvSpPr>
          <p:cNvPr id="498" name="Google Shape;498;p66"/>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800">
                <a:solidFill>
                  <a:schemeClr val="dk1"/>
                </a:solidFill>
              </a:rPr>
              <a:t>River Valley County Public Schools</a:t>
            </a:r>
            <a:endParaRPr sz="3800">
              <a:solidFill>
                <a:schemeClr val="dk1"/>
              </a:solidFill>
            </a:endParaRPr>
          </a:p>
        </p:txBody>
      </p:sp>
      <p:pic>
        <p:nvPicPr>
          <p:cNvPr id="499" name="Google Shape;499;p66"/>
          <p:cNvPicPr preferRelativeResize="0"/>
          <p:nvPr/>
        </p:nvPicPr>
        <p:blipFill>
          <a:blip r:embed="rId3">
            <a:alphaModFix/>
          </a:blip>
          <a:stretch>
            <a:fillRect/>
          </a:stretch>
        </p:blipFill>
        <p:spPr>
          <a:xfrm>
            <a:off x="3153800" y="5017525"/>
            <a:ext cx="3396600" cy="17182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98"/>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SzPts val="3000"/>
              <a:buAutoNum type="arabicPeriod"/>
            </a:pPr>
            <a:r>
              <a:rPr lang="en-US" sz="3000"/>
              <a:t>Evaluate the progress of ALL students at least three times a year (Universal Screening). Are the needs of 80% of students being met?</a:t>
            </a:r>
            <a:endParaRPr sz="3000"/>
          </a:p>
          <a:p>
            <a:pPr marL="457200" lvl="0" indent="-419100" algn="l" rtl="0">
              <a:spcBef>
                <a:spcPts val="0"/>
              </a:spcBef>
              <a:spcAft>
                <a:spcPts val="0"/>
              </a:spcAft>
              <a:buSzPts val="3000"/>
              <a:buAutoNum type="arabicPeriod"/>
            </a:pPr>
            <a:r>
              <a:rPr lang="en-US" sz="3000"/>
              <a:t>Evaluate the effectiveness of Tier I instruction (every 4-6 weeks). </a:t>
            </a:r>
            <a:endParaRPr sz="2800"/>
          </a:p>
          <a:p>
            <a:pPr marL="457200" lvl="0" indent="-419100" algn="l" rtl="0">
              <a:spcBef>
                <a:spcPts val="0"/>
              </a:spcBef>
              <a:spcAft>
                <a:spcPts val="0"/>
              </a:spcAft>
              <a:buSzPts val="3000"/>
              <a:buAutoNum type="arabicPeriod"/>
            </a:pPr>
            <a:r>
              <a:rPr lang="en-US" sz="3000"/>
              <a:t>Continually evaluate the progress of all students through the use of formative assessment. </a:t>
            </a:r>
            <a:endParaRPr sz="3000"/>
          </a:p>
        </p:txBody>
      </p:sp>
      <p:sp>
        <p:nvSpPr>
          <p:cNvPr id="718" name="Google Shape;718;p98"/>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a:solidFill>
                  <a:srgbClr val="000000"/>
                </a:solidFill>
              </a:rPr>
              <a:t>Big Ideas about Progress Monitoring at Tier 1</a:t>
            </a:r>
            <a:endParaRPr sz="380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99"/>
          <p:cNvSpPr txBox="1">
            <a:spLocks noGrp="1"/>
          </p:cNvSpPr>
          <p:nvPr>
            <p:ph type="body" idx="1"/>
          </p:nvPr>
        </p:nvSpPr>
        <p:spPr>
          <a:xfrm>
            <a:off x="3575050" y="273050"/>
            <a:ext cx="5111700" cy="5853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725" name="Google Shape;725;p99"/>
          <p:cNvSpPr txBox="1">
            <a:spLocks noGrp="1"/>
          </p:cNvSpPr>
          <p:nvPr>
            <p:ph type="title"/>
          </p:nvPr>
        </p:nvSpPr>
        <p:spPr>
          <a:xfrm>
            <a:off x="914400" y="273050"/>
            <a:ext cx="2551200" cy="1161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2900" b="0"/>
              <a:t>Big Idea#1</a:t>
            </a:r>
            <a:endParaRPr sz="2900" b="0"/>
          </a:p>
          <a:p>
            <a:pPr marL="0" lvl="0" indent="0" algn="l" rtl="0">
              <a:spcBef>
                <a:spcPts val="0"/>
              </a:spcBef>
              <a:spcAft>
                <a:spcPts val="0"/>
              </a:spcAft>
              <a:buNone/>
            </a:pPr>
            <a:r>
              <a:rPr lang="en-US" sz="2900" b="0"/>
              <a:t>Screening</a:t>
            </a:r>
            <a:endParaRPr sz="2900" b="0"/>
          </a:p>
        </p:txBody>
      </p:sp>
      <p:pic>
        <p:nvPicPr>
          <p:cNvPr id="726" name="Google Shape;726;p99"/>
          <p:cNvPicPr preferRelativeResize="0"/>
          <p:nvPr/>
        </p:nvPicPr>
        <p:blipFill rotWithShape="1">
          <a:blip r:embed="rId3">
            <a:alphaModFix/>
          </a:blip>
          <a:srcRect l="26044" t="11330" r="25779" b="4987"/>
          <a:stretch/>
        </p:blipFill>
        <p:spPr>
          <a:xfrm>
            <a:off x="3575050" y="275100"/>
            <a:ext cx="5111700" cy="5917374"/>
          </a:xfrm>
          <a:prstGeom prst="rect">
            <a:avLst/>
          </a:prstGeom>
          <a:noFill/>
          <a:ln>
            <a:noFill/>
          </a:ln>
        </p:spPr>
      </p:pic>
      <p:sp>
        <p:nvSpPr>
          <p:cNvPr id="727" name="Google Shape;727;p99"/>
          <p:cNvSpPr txBox="1">
            <a:spLocks noGrp="1"/>
          </p:cNvSpPr>
          <p:nvPr>
            <p:ph type="body" idx="2"/>
          </p:nvPr>
        </p:nvSpPr>
        <p:spPr>
          <a:xfrm>
            <a:off x="457200" y="1435100"/>
            <a:ext cx="3008400" cy="4691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a:t>What adjustments to curriculum, pacing or instruction need to be made?</a:t>
            </a:r>
            <a:endParaRPr/>
          </a:p>
          <a:p>
            <a:pPr marL="0" lvl="0" indent="0" algn="l" rtl="0">
              <a:spcBef>
                <a:spcPts val="480"/>
              </a:spcBef>
              <a:spcAft>
                <a:spcPts val="0"/>
              </a:spcAft>
              <a:buNone/>
            </a:pPr>
            <a:endParaRPr/>
          </a:p>
          <a:p>
            <a:pPr marL="0" lvl="0" indent="0" algn="l" rtl="0">
              <a:spcBef>
                <a:spcPts val="480"/>
              </a:spcBef>
              <a:spcAft>
                <a:spcPts val="0"/>
              </a:spcAft>
              <a:buNone/>
            </a:pPr>
            <a:r>
              <a:rPr lang="en-US"/>
              <a:t>Mid-year review of screening data was particularly important this year.</a:t>
            </a:r>
            <a:endParaRPr/>
          </a:p>
        </p:txBody>
      </p:sp>
      <p:sp>
        <p:nvSpPr>
          <p:cNvPr id="728" name="Google Shape;728;p99"/>
          <p:cNvSpPr txBox="1"/>
          <p:nvPr/>
        </p:nvSpPr>
        <p:spPr>
          <a:xfrm>
            <a:off x="1429125" y="6097025"/>
            <a:ext cx="7353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Verdana"/>
                <a:ea typeface="Verdana"/>
                <a:cs typeface="Verdana"/>
                <a:sym typeface="Verdana"/>
                <a:hlinkClick r:id="rId4"/>
              </a:rPr>
              <a:t>Topic: Screening | National Center on Improving Literacy</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100"/>
          <p:cNvSpPr txBox="1">
            <a:spLocks noGrp="1"/>
          </p:cNvSpPr>
          <p:nvPr>
            <p:ph type="body" idx="1"/>
          </p:nvPr>
        </p:nvSpPr>
        <p:spPr>
          <a:xfrm>
            <a:off x="457200" y="1600201"/>
            <a:ext cx="8229600" cy="1735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Screening data in 2021 resulted in students needing intervention support in Tier 1.</a:t>
            </a:r>
            <a:endParaRPr/>
          </a:p>
          <a:p>
            <a:pPr marL="0" lvl="0" indent="0" algn="l" rtl="0">
              <a:spcBef>
                <a:spcPts val="360"/>
              </a:spcBef>
              <a:spcAft>
                <a:spcPts val="0"/>
              </a:spcAft>
              <a:buNone/>
            </a:pPr>
            <a:endParaRPr/>
          </a:p>
        </p:txBody>
      </p:sp>
      <p:sp>
        <p:nvSpPr>
          <p:cNvPr id="735" name="Google Shape;735;p100"/>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a:solidFill>
                  <a:schemeClr val="dk1"/>
                </a:solidFill>
              </a:rPr>
              <a:t>Tier 1 progress monitoring in 2022</a:t>
            </a:r>
            <a:endParaRPr sz="3800">
              <a:solidFill>
                <a:schemeClr val="dk1"/>
              </a:solidFill>
            </a:endParaRPr>
          </a:p>
        </p:txBody>
      </p:sp>
      <p:grpSp>
        <p:nvGrpSpPr>
          <p:cNvPr id="736" name="Google Shape;736;p100"/>
          <p:cNvGrpSpPr/>
          <p:nvPr/>
        </p:nvGrpSpPr>
        <p:grpSpPr>
          <a:xfrm>
            <a:off x="2643300" y="3429000"/>
            <a:ext cx="3857400" cy="3225975"/>
            <a:chOff x="2215150" y="3430000"/>
            <a:chExt cx="3857400" cy="3225975"/>
          </a:xfrm>
        </p:grpSpPr>
        <p:sp>
          <p:nvSpPr>
            <p:cNvPr id="737" name="Google Shape;737;p100"/>
            <p:cNvSpPr/>
            <p:nvPr/>
          </p:nvSpPr>
          <p:spPr>
            <a:xfrm rot="10800000">
              <a:off x="2215150" y="3430000"/>
              <a:ext cx="3857400" cy="3070200"/>
            </a:xfrm>
            <a:prstGeom prst="triangle">
              <a:avLst>
                <a:gd name="adj" fmla="val 50000"/>
              </a:avLst>
            </a:prstGeom>
            <a:solidFill>
              <a:srgbClr val="FF99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0"/>
            <p:cNvSpPr/>
            <p:nvPr/>
          </p:nvSpPr>
          <p:spPr>
            <a:xfrm rot="10800000">
              <a:off x="3239050" y="5043175"/>
              <a:ext cx="1809600" cy="1612800"/>
            </a:xfrm>
            <a:prstGeom prst="triangle">
              <a:avLst>
                <a:gd name="adj" fmla="val 50000"/>
              </a:avLst>
            </a:prstGeom>
            <a:solidFill>
              <a:srgbClr val="3BB54C"/>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00"/>
            <p:cNvSpPr txBox="1"/>
            <p:nvPr/>
          </p:nvSpPr>
          <p:spPr>
            <a:xfrm>
              <a:off x="3290500" y="3718075"/>
              <a:ext cx="1901100" cy="115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2100" b="1">
                  <a:solidFill>
                    <a:schemeClr val="dk1"/>
                  </a:solidFill>
                  <a:latin typeface="Verdana"/>
                  <a:ea typeface="Verdana"/>
                  <a:cs typeface="Verdana"/>
                  <a:sym typeface="Verdana"/>
                </a:rPr>
                <a:t>Below Benchmark 60%-80%</a:t>
              </a:r>
              <a:endParaRPr>
                <a:latin typeface="Verdana"/>
                <a:ea typeface="Verdana"/>
                <a:cs typeface="Verdana"/>
                <a:sym typeface="Verdana"/>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01"/>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a:solidFill>
                  <a:srgbClr val="000000"/>
                </a:solidFill>
              </a:rPr>
              <a:t>Buy-in: Screening data is useless without a plan for review</a:t>
            </a:r>
            <a:endParaRPr sz="3800">
              <a:solidFill>
                <a:srgbClr val="000000"/>
              </a:solidFill>
            </a:endParaRPr>
          </a:p>
        </p:txBody>
      </p:sp>
      <p:pic>
        <p:nvPicPr>
          <p:cNvPr id="746" name="Google Shape;746;p101" descr="100%+Meeting+Agenda+(EasyCBM)+2017 (1) - Word"/>
          <p:cNvPicPr preferRelativeResize="0"/>
          <p:nvPr/>
        </p:nvPicPr>
        <p:blipFill rotWithShape="1">
          <a:blip r:embed="rId3">
            <a:alphaModFix/>
          </a:blip>
          <a:srcRect l="8419" t="13128" r="11246" b="8587"/>
          <a:stretch/>
        </p:blipFill>
        <p:spPr>
          <a:xfrm>
            <a:off x="228600" y="1371600"/>
            <a:ext cx="4343400" cy="2793430"/>
          </a:xfrm>
          <a:prstGeom prst="rect">
            <a:avLst/>
          </a:prstGeom>
          <a:noFill/>
          <a:ln w="9525" cap="flat" cmpd="sng">
            <a:solidFill>
              <a:srgbClr val="000000"/>
            </a:solidFill>
            <a:prstDash val="solid"/>
            <a:round/>
            <a:headEnd type="none" w="sm" len="sm"/>
            <a:tailEnd type="none" w="sm" len="sm"/>
          </a:ln>
        </p:spPr>
      </p:pic>
      <p:pic>
        <p:nvPicPr>
          <p:cNvPr id="747" name="Google Shape;747;p101"/>
          <p:cNvPicPr preferRelativeResize="0"/>
          <p:nvPr/>
        </p:nvPicPr>
        <p:blipFill rotWithShape="1">
          <a:blip r:embed="rId4">
            <a:alphaModFix/>
          </a:blip>
          <a:srcRect r="4698" b="8265"/>
          <a:stretch/>
        </p:blipFill>
        <p:spPr>
          <a:xfrm>
            <a:off x="3938075" y="3881000"/>
            <a:ext cx="5205925" cy="290507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02"/>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800">
                <a:solidFill>
                  <a:srgbClr val="000000"/>
                </a:solidFill>
              </a:rPr>
              <a:t>Promoting equity-using data</a:t>
            </a:r>
            <a:endParaRPr sz="3800">
              <a:solidFill>
                <a:srgbClr val="000000"/>
              </a:solidFill>
            </a:endParaRPr>
          </a:p>
        </p:txBody>
      </p:sp>
      <p:sp>
        <p:nvSpPr>
          <p:cNvPr id="754" name="Google Shape;754;p102"/>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pic>
        <p:nvPicPr>
          <p:cNvPr id="755" name="Google Shape;755;p102"/>
          <p:cNvPicPr preferRelativeResize="0"/>
          <p:nvPr/>
        </p:nvPicPr>
        <p:blipFill>
          <a:blip r:embed="rId3">
            <a:alphaModFix/>
          </a:blip>
          <a:stretch>
            <a:fillRect/>
          </a:stretch>
        </p:blipFill>
        <p:spPr>
          <a:xfrm>
            <a:off x="285750" y="1600200"/>
            <a:ext cx="8572500" cy="5219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103"/>
          <p:cNvSpPr txBox="1">
            <a:spLocks noGrp="1"/>
          </p:cNvSpPr>
          <p:nvPr>
            <p:ph type="body" idx="1"/>
          </p:nvPr>
        </p:nvSpPr>
        <p:spPr>
          <a:xfrm>
            <a:off x="228600" y="1371600"/>
            <a:ext cx="8686800" cy="4976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a:t>If your primary tool for fall screening was the growth assessment, what was used for mid-year assessment?</a:t>
            </a:r>
            <a:endParaRPr sz="3000"/>
          </a:p>
          <a:p>
            <a:pPr marL="457200" lvl="0" indent="-330200" algn="l" rtl="0">
              <a:spcBef>
                <a:spcPts val="360"/>
              </a:spcBef>
              <a:spcAft>
                <a:spcPts val="0"/>
              </a:spcAft>
              <a:buSzPts val="1600"/>
              <a:buChar char="•"/>
            </a:pPr>
            <a:r>
              <a:rPr lang="en-US" sz="3000"/>
              <a:t>How have teachers identified the skills to prioritize?</a:t>
            </a:r>
            <a:endParaRPr sz="3000"/>
          </a:p>
          <a:p>
            <a:pPr marL="457200" lvl="0" indent="-330200" algn="l" rtl="0">
              <a:spcBef>
                <a:spcPts val="0"/>
              </a:spcBef>
              <a:spcAft>
                <a:spcPts val="0"/>
              </a:spcAft>
              <a:buSzPts val="1600"/>
              <a:buChar char="•"/>
            </a:pPr>
            <a:r>
              <a:rPr lang="en-US" sz="3000"/>
              <a:t>How have teachers identified students needing extra attention?</a:t>
            </a:r>
            <a:endParaRPr sz="3000"/>
          </a:p>
          <a:p>
            <a:pPr marL="457200" lvl="0" indent="-330200" algn="l" rtl="0">
              <a:spcBef>
                <a:spcPts val="0"/>
              </a:spcBef>
              <a:spcAft>
                <a:spcPts val="0"/>
              </a:spcAft>
              <a:buSzPts val="1600"/>
              <a:buChar char="•"/>
            </a:pPr>
            <a:r>
              <a:rPr lang="en-US" sz="3000"/>
              <a:t>How did teachers adjust curriculum, pacing, instructional practices, etc. to meet student needs?</a:t>
            </a:r>
            <a:endParaRPr sz="3000"/>
          </a:p>
        </p:txBody>
      </p:sp>
      <p:sp>
        <p:nvSpPr>
          <p:cNvPr id="762" name="Google Shape;762;p103"/>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Mid-Year checkup-Discuss</a:t>
            </a: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04"/>
          <p:cNvSpPr txBox="1">
            <a:spLocks noGrp="1"/>
          </p:cNvSpPr>
          <p:nvPr>
            <p:ph type="body" idx="1"/>
          </p:nvPr>
        </p:nvSpPr>
        <p:spPr>
          <a:xfrm>
            <a:off x="228600" y="1387150"/>
            <a:ext cx="8686800" cy="5352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900" i="1">
                <a:solidFill>
                  <a:srgbClr val="006387"/>
                </a:solidFill>
              </a:rPr>
              <a:t>We taught it….did they get it?</a:t>
            </a:r>
            <a:endParaRPr sz="2900" i="1">
              <a:solidFill>
                <a:srgbClr val="006387"/>
              </a:solidFill>
            </a:endParaRPr>
          </a:p>
          <a:p>
            <a:pPr marL="457200" lvl="0" indent="-412750" algn="l" rtl="0">
              <a:spcBef>
                <a:spcPts val="360"/>
              </a:spcBef>
              <a:spcAft>
                <a:spcPts val="0"/>
              </a:spcAft>
              <a:buSzPts val="2900"/>
              <a:buChar char="-"/>
            </a:pPr>
            <a:r>
              <a:rPr lang="en-US" sz="2900"/>
              <a:t>Which students were successful?  </a:t>
            </a:r>
            <a:endParaRPr sz="2900"/>
          </a:p>
          <a:p>
            <a:pPr marL="457200" lvl="0" indent="-412750" algn="l" rtl="0">
              <a:spcBef>
                <a:spcPts val="0"/>
              </a:spcBef>
              <a:spcAft>
                <a:spcPts val="0"/>
              </a:spcAft>
              <a:buSzPts val="2900"/>
              <a:buChar char="-"/>
            </a:pPr>
            <a:r>
              <a:rPr lang="en-US" sz="2900"/>
              <a:t>Which students were not? Is there a pattern?</a:t>
            </a:r>
            <a:endParaRPr sz="2900"/>
          </a:p>
          <a:p>
            <a:pPr marL="0" lvl="0" indent="0" algn="l" rtl="0">
              <a:spcBef>
                <a:spcPts val="360"/>
              </a:spcBef>
              <a:spcAft>
                <a:spcPts val="0"/>
              </a:spcAft>
              <a:buNone/>
            </a:pPr>
            <a:endParaRPr sz="2900" i="1"/>
          </a:p>
          <a:p>
            <a:pPr marL="0" lvl="0" indent="0" algn="l" rtl="0">
              <a:spcBef>
                <a:spcPts val="360"/>
              </a:spcBef>
              <a:spcAft>
                <a:spcPts val="0"/>
              </a:spcAft>
              <a:buNone/>
            </a:pPr>
            <a:r>
              <a:rPr lang="en-US" sz="2900" i="1">
                <a:solidFill>
                  <a:srgbClr val="006387"/>
                </a:solidFill>
              </a:rPr>
              <a:t>Collective teacher efficacy</a:t>
            </a:r>
            <a:endParaRPr sz="2900" i="1">
              <a:solidFill>
                <a:srgbClr val="006387"/>
              </a:solidFill>
            </a:endParaRPr>
          </a:p>
          <a:p>
            <a:pPr marL="457200" lvl="0" indent="-412750" algn="l" rtl="0">
              <a:spcBef>
                <a:spcPts val="360"/>
              </a:spcBef>
              <a:spcAft>
                <a:spcPts val="0"/>
              </a:spcAft>
              <a:buSzPts val="2900"/>
              <a:buChar char="-"/>
            </a:pPr>
            <a:r>
              <a:rPr lang="en-US" sz="2900"/>
              <a:t>Looking at data</a:t>
            </a:r>
            <a:endParaRPr sz="2900"/>
          </a:p>
          <a:p>
            <a:pPr marL="457200" lvl="0" indent="-412750" algn="l" rtl="0">
              <a:spcBef>
                <a:spcPts val="0"/>
              </a:spcBef>
              <a:spcAft>
                <a:spcPts val="0"/>
              </a:spcAft>
              <a:buSzPts val="2900"/>
              <a:buChar char="-"/>
            </a:pPr>
            <a:r>
              <a:rPr lang="en-US" sz="2900"/>
              <a:t>Reflecting on one’s practices within a trusted group</a:t>
            </a:r>
            <a:endParaRPr sz="2900"/>
          </a:p>
          <a:p>
            <a:pPr marL="457200" lvl="0" indent="-412750" algn="l" rtl="0">
              <a:spcBef>
                <a:spcPts val="0"/>
              </a:spcBef>
              <a:spcAft>
                <a:spcPts val="0"/>
              </a:spcAft>
              <a:buSzPts val="2900"/>
              <a:buChar char="-"/>
            </a:pPr>
            <a:r>
              <a:rPr lang="en-US" sz="2900"/>
              <a:t>Setting common goals and celebrating accomplishments</a:t>
            </a:r>
            <a:endParaRPr sz="2900"/>
          </a:p>
          <a:p>
            <a:pPr marL="0" lvl="0" indent="0" algn="l" rtl="0">
              <a:spcBef>
                <a:spcPts val="360"/>
              </a:spcBef>
              <a:spcAft>
                <a:spcPts val="0"/>
              </a:spcAft>
              <a:buNone/>
            </a:pPr>
            <a:endParaRPr sz="2900"/>
          </a:p>
        </p:txBody>
      </p:sp>
      <p:sp>
        <p:nvSpPr>
          <p:cNvPr id="769" name="Google Shape;769;p104"/>
          <p:cNvSpPr txBox="1">
            <a:spLocks noGrp="1"/>
          </p:cNvSpPr>
          <p:nvPr>
            <p:ph type="title"/>
          </p:nvPr>
        </p:nvSpPr>
        <p:spPr>
          <a:xfrm>
            <a:off x="228600" y="24415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a:solidFill>
                  <a:srgbClr val="000000"/>
                </a:solidFill>
              </a:rPr>
              <a:t>Big Idea #2:Evaluate the effectiveness of Tier 1 instruction</a:t>
            </a:r>
            <a:endParaRPr sz="380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105"/>
          <p:cNvSpPr txBox="1">
            <a:spLocks noGrp="1"/>
          </p:cNvSpPr>
          <p:nvPr>
            <p:ph type="body" idx="1"/>
          </p:nvPr>
        </p:nvSpPr>
        <p:spPr>
          <a:xfrm>
            <a:off x="457200" y="1491101"/>
            <a:ext cx="8229600" cy="1769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Check in every two to three weeks on students who were unable to access interventions because of numbers.</a:t>
            </a:r>
            <a:endParaRPr/>
          </a:p>
          <a:p>
            <a:pPr marL="0" lvl="0" indent="0" algn="l" rtl="0">
              <a:spcBef>
                <a:spcPts val="360"/>
              </a:spcBef>
              <a:spcAft>
                <a:spcPts val="0"/>
              </a:spcAft>
              <a:buNone/>
            </a:pPr>
            <a:endParaRPr/>
          </a:p>
        </p:txBody>
      </p:sp>
      <p:sp>
        <p:nvSpPr>
          <p:cNvPr id="776" name="Google Shape;776;p105"/>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a:solidFill>
                  <a:schemeClr val="dk1"/>
                </a:solidFill>
              </a:rPr>
              <a:t>Tier 1 progress monitoring in 2022</a:t>
            </a:r>
            <a:endParaRPr sz="3800">
              <a:solidFill>
                <a:schemeClr val="dk1"/>
              </a:solidFill>
            </a:endParaRPr>
          </a:p>
        </p:txBody>
      </p:sp>
      <p:grpSp>
        <p:nvGrpSpPr>
          <p:cNvPr id="777" name="Google Shape;777;p105"/>
          <p:cNvGrpSpPr/>
          <p:nvPr/>
        </p:nvGrpSpPr>
        <p:grpSpPr>
          <a:xfrm>
            <a:off x="2643300" y="3429000"/>
            <a:ext cx="3857400" cy="3225975"/>
            <a:chOff x="2215150" y="3430000"/>
            <a:chExt cx="3857400" cy="3225975"/>
          </a:xfrm>
        </p:grpSpPr>
        <p:sp>
          <p:nvSpPr>
            <p:cNvPr id="778" name="Google Shape;778;p105"/>
            <p:cNvSpPr/>
            <p:nvPr/>
          </p:nvSpPr>
          <p:spPr>
            <a:xfrm rot="10800000">
              <a:off x="2215150" y="3430000"/>
              <a:ext cx="3857400" cy="3070200"/>
            </a:xfrm>
            <a:prstGeom prst="triangle">
              <a:avLst>
                <a:gd name="adj" fmla="val 50000"/>
              </a:avLst>
            </a:prstGeom>
            <a:solidFill>
              <a:srgbClr val="FF99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05"/>
            <p:cNvSpPr/>
            <p:nvPr/>
          </p:nvSpPr>
          <p:spPr>
            <a:xfrm rot="10800000">
              <a:off x="3239050" y="5043175"/>
              <a:ext cx="1809600" cy="1612800"/>
            </a:xfrm>
            <a:prstGeom prst="triangle">
              <a:avLst>
                <a:gd name="adj" fmla="val 50000"/>
              </a:avLst>
            </a:prstGeom>
            <a:solidFill>
              <a:srgbClr val="3BB54C"/>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05"/>
            <p:cNvSpPr txBox="1"/>
            <p:nvPr/>
          </p:nvSpPr>
          <p:spPr>
            <a:xfrm>
              <a:off x="3290500" y="3718075"/>
              <a:ext cx="1901100" cy="115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2100" b="1">
                  <a:solidFill>
                    <a:schemeClr val="dk1"/>
                  </a:solidFill>
                  <a:latin typeface="Verdana"/>
                  <a:ea typeface="Verdana"/>
                  <a:cs typeface="Verdana"/>
                  <a:sym typeface="Verdana"/>
                </a:rPr>
                <a:t>Below Benchmark 60%-80%</a:t>
              </a:r>
              <a:endParaRPr>
                <a:latin typeface="Verdana"/>
                <a:ea typeface="Verdana"/>
                <a:cs typeface="Verdana"/>
                <a:sym typeface="Verdana"/>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06"/>
          <p:cNvSpPr txBox="1">
            <a:spLocks noGrp="1"/>
          </p:cNvSpPr>
          <p:nvPr>
            <p:ph type="title"/>
          </p:nvPr>
        </p:nvSpPr>
        <p:spPr>
          <a:xfrm>
            <a:off x="914400" y="273050"/>
            <a:ext cx="2551200" cy="1161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100" b="0"/>
              <a:t>Explore and discuss</a:t>
            </a:r>
            <a:endParaRPr sz="3100" b="0"/>
          </a:p>
        </p:txBody>
      </p:sp>
      <p:sp>
        <p:nvSpPr>
          <p:cNvPr id="787" name="Google Shape;787;p106"/>
          <p:cNvSpPr txBox="1">
            <a:spLocks noGrp="1"/>
          </p:cNvSpPr>
          <p:nvPr>
            <p:ph type="body" idx="1"/>
          </p:nvPr>
        </p:nvSpPr>
        <p:spPr>
          <a:xfrm>
            <a:off x="3575050" y="273050"/>
            <a:ext cx="5111700" cy="5853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Take a few minutes to explore these resources in the folder. </a:t>
            </a:r>
            <a:endParaRPr/>
          </a:p>
          <a:p>
            <a:pPr marL="0" lvl="0" indent="0" algn="l" rtl="0">
              <a:spcBef>
                <a:spcPts val="640"/>
              </a:spcBef>
              <a:spcAft>
                <a:spcPts val="0"/>
              </a:spcAft>
              <a:buNone/>
            </a:pPr>
            <a:endParaRPr/>
          </a:p>
          <a:p>
            <a:pPr marL="0" lvl="0" indent="0" algn="l" rtl="0">
              <a:spcBef>
                <a:spcPts val="640"/>
              </a:spcBef>
              <a:spcAft>
                <a:spcPts val="0"/>
              </a:spcAft>
              <a:buNone/>
            </a:pPr>
            <a:r>
              <a:rPr lang="en-US"/>
              <a:t>How could some of these help with supporting school teams in intensifying Tier 1 instruction?</a:t>
            </a:r>
            <a:endParaRPr/>
          </a:p>
        </p:txBody>
      </p:sp>
      <p:sp>
        <p:nvSpPr>
          <p:cNvPr id="788" name="Google Shape;788;p106"/>
          <p:cNvSpPr txBox="1">
            <a:spLocks noGrp="1"/>
          </p:cNvSpPr>
          <p:nvPr>
            <p:ph type="body" idx="2"/>
          </p:nvPr>
        </p:nvSpPr>
        <p:spPr>
          <a:xfrm>
            <a:off x="457200" y="1435100"/>
            <a:ext cx="3008400" cy="4691100"/>
          </a:xfrm>
          <a:prstGeom prst="rect">
            <a:avLst/>
          </a:prstGeom>
        </p:spPr>
        <p:txBody>
          <a:bodyPr spcFirstLastPara="1" wrap="square" lIns="91425" tIns="45700" rIns="91425" bIns="45700" anchor="t" anchorCtr="0">
            <a:noAutofit/>
          </a:bodyPr>
          <a:lstStyle/>
          <a:p>
            <a:pPr marL="457200" lvl="0" indent="-400050" algn="l" rtl="0">
              <a:spcBef>
                <a:spcPts val="480"/>
              </a:spcBef>
              <a:spcAft>
                <a:spcPts val="0"/>
              </a:spcAft>
              <a:buSzPts val="2700"/>
              <a:buChar char="●"/>
            </a:pPr>
            <a:r>
              <a:rPr lang="en-US" sz="2700"/>
              <a:t>Tips for Intensifying Instruction at Tier 1</a:t>
            </a:r>
            <a:endParaRPr sz="2700"/>
          </a:p>
          <a:p>
            <a:pPr marL="457200" lvl="0" indent="-400050" algn="l" rtl="0">
              <a:spcBef>
                <a:spcPts val="0"/>
              </a:spcBef>
              <a:spcAft>
                <a:spcPts val="0"/>
              </a:spcAft>
              <a:buSzPts val="2700"/>
              <a:buChar char="●"/>
            </a:pPr>
            <a:r>
              <a:rPr lang="en-US" sz="2700"/>
              <a:t>Team Data Reflection sheet (example)</a:t>
            </a:r>
            <a:endParaRPr sz="2700"/>
          </a:p>
          <a:p>
            <a:pPr marL="457200" lvl="0" indent="-381000" algn="l" rtl="0">
              <a:spcBef>
                <a:spcPts val="0"/>
              </a:spcBef>
              <a:spcAft>
                <a:spcPts val="0"/>
              </a:spcAft>
              <a:buSzPts val="2400"/>
              <a:buChar char="●"/>
            </a:pPr>
            <a:r>
              <a:rPr lang="en-US" sz="2700"/>
              <a:t>Looking at Data Protocol</a:t>
            </a:r>
            <a:endParaRPr sz="2700"/>
          </a:p>
          <a:p>
            <a:pPr marL="457200" lvl="0" indent="0" algn="l" rtl="0">
              <a:spcBef>
                <a:spcPts val="480"/>
              </a:spcBef>
              <a:spcAft>
                <a:spcPts val="0"/>
              </a:spcAft>
              <a:buNone/>
            </a:pPr>
            <a:endParaRPr sz="2700"/>
          </a:p>
        </p:txBody>
      </p:sp>
      <p:sp>
        <p:nvSpPr>
          <p:cNvPr id="789" name="Google Shape;789;p106"/>
          <p:cNvSpPr txBox="1"/>
          <p:nvPr/>
        </p:nvSpPr>
        <p:spPr>
          <a:xfrm>
            <a:off x="762375" y="5863500"/>
            <a:ext cx="7353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Verdana"/>
                <a:ea typeface="Verdana"/>
                <a:cs typeface="Verdana"/>
                <a:sym typeface="Verdana"/>
                <a:hlinkClick r:id="rId3"/>
              </a:rPr>
              <a:t>5.D Progress Monitoring at Tier 1</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07"/>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700">
                <a:solidFill>
                  <a:srgbClr val="000000"/>
                </a:solidFill>
              </a:rPr>
              <a:t>Big Idea #3: Continuous evaluation using formative assessment</a:t>
            </a:r>
            <a:endParaRPr sz="3700">
              <a:solidFill>
                <a:srgbClr val="000000"/>
              </a:solidFill>
            </a:endParaRPr>
          </a:p>
        </p:txBody>
      </p:sp>
      <p:pic>
        <p:nvPicPr>
          <p:cNvPr id="796" name="Google Shape;796;p107" descr="Photo of the implementation matrix feature 5.D Progress Monitoring at Tier 1" title="Implementation Matrix"/>
          <p:cNvPicPr preferRelativeResize="0"/>
          <p:nvPr/>
        </p:nvPicPr>
        <p:blipFill rotWithShape="1">
          <a:blip r:embed="rId3">
            <a:alphaModFix/>
          </a:blip>
          <a:srcRect l="15594" t="19988" r="30465" b="42529"/>
          <a:stretch/>
        </p:blipFill>
        <p:spPr>
          <a:xfrm>
            <a:off x="141300" y="1605875"/>
            <a:ext cx="8747476" cy="3267099"/>
          </a:xfrm>
          <a:prstGeom prst="rect">
            <a:avLst/>
          </a:prstGeom>
          <a:noFill/>
          <a:ln w="9525" cap="flat" cmpd="sng">
            <a:solidFill>
              <a:srgbClr val="000000"/>
            </a:solidFill>
            <a:prstDash val="solid"/>
            <a:round/>
            <a:headEnd type="none" w="sm" len="sm"/>
            <a:tailEnd type="none" w="sm" len="sm"/>
          </a:ln>
        </p:spPr>
      </p:pic>
      <p:sp>
        <p:nvSpPr>
          <p:cNvPr id="797" name="Google Shape;797;p107"/>
          <p:cNvSpPr/>
          <p:nvPr/>
        </p:nvSpPr>
        <p:spPr>
          <a:xfrm>
            <a:off x="2854675" y="1605875"/>
            <a:ext cx="1785000" cy="31701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7"/>
          <p:cNvSpPr txBox="1">
            <a:spLocks noGrp="1"/>
          </p:cNvSpPr>
          <p:nvPr>
            <p:ph type="body" idx="1"/>
          </p:nvPr>
        </p:nvSpPr>
        <p:spPr>
          <a:xfrm>
            <a:off x="287850" y="1452350"/>
            <a:ext cx="8686800" cy="51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400" i="1">
                <a:solidFill>
                  <a:schemeClr val="dk2"/>
                </a:solidFill>
              </a:rPr>
              <a:t>After reflecting upon the content from </a:t>
            </a:r>
            <a:r>
              <a:rPr lang="en-US" sz="2400" i="1">
                <a:solidFill>
                  <a:srgbClr val="005878"/>
                </a:solidFill>
              </a:rPr>
              <a:t>Session B</a:t>
            </a:r>
            <a:r>
              <a:rPr lang="en-US" sz="2400" i="1">
                <a:solidFill>
                  <a:schemeClr val="dk2"/>
                </a:solidFill>
              </a:rPr>
              <a:t> and their discussion about possible next steps, the team members decided to focus their efforts on Quality Core Instruction (Feature 3.A on the Implementation Matrix). They plan to share the session information with the full DLT at their next meeting. They will explain why they think the division needs to review its written description for quality core instruction to see if it needs to be updated/revised. Do the walkthrough documents need to be reviewed to ensure alignment? And, they will discuss how the division’s definition of quality core instruction is communicated to internal and external stakeholders, asking for the perspective of the new family members on the team. </a:t>
            </a:r>
            <a:endParaRPr sz="2400" i="1">
              <a:solidFill>
                <a:schemeClr val="dk2"/>
              </a:solidFill>
            </a:endParaRPr>
          </a:p>
          <a:p>
            <a:pPr marL="0" lvl="0" indent="0" algn="l" rtl="0">
              <a:spcBef>
                <a:spcPts val="360"/>
              </a:spcBef>
              <a:spcAft>
                <a:spcPts val="0"/>
              </a:spcAft>
              <a:buClr>
                <a:schemeClr val="dk1"/>
              </a:buClr>
              <a:buSzPts val="1100"/>
              <a:buFont typeface="Arial"/>
              <a:buNone/>
            </a:pPr>
            <a:endParaRPr sz="2400" i="1">
              <a:solidFill>
                <a:srgbClr val="006387"/>
              </a:solidFill>
            </a:endParaRPr>
          </a:p>
        </p:txBody>
      </p:sp>
      <p:sp>
        <p:nvSpPr>
          <p:cNvPr id="506" name="Google Shape;506;p67"/>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a:solidFill>
                  <a:schemeClr val="dk1"/>
                </a:solidFill>
              </a:rPr>
              <a:t>River Valley County Public Schools</a:t>
            </a:r>
            <a:endParaRPr sz="38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08"/>
          <p:cNvSpPr txBox="1">
            <a:spLocks noGrp="1"/>
          </p:cNvSpPr>
          <p:nvPr>
            <p:ph type="body" idx="1"/>
          </p:nvPr>
        </p:nvSpPr>
        <p:spPr>
          <a:xfrm>
            <a:off x="457200" y="1600200"/>
            <a:ext cx="8229600" cy="4881900"/>
          </a:xfrm>
          <a:prstGeom prst="rect">
            <a:avLst/>
          </a:prstGeom>
        </p:spPr>
        <p:txBody>
          <a:bodyPr spcFirstLastPara="1" wrap="square" lIns="91425" tIns="45700" rIns="91425" bIns="45700" anchor="t" anchorCtr="0">
            <a:noAutofit/>
          </a:bodyPr>
          <a:lstStyle/>
          <a:p>
            <a:pPr marL="457200" lvl="0" indent="-412750" algn="l" rtl="0">
              <a:spcBef>
                <a:spcPts val="560"/>
              </a:spcBef>
              <a:spcAft>
                <a:spcPts val="0"/>
              </a:spcAft>
              <a:buSzPts val="2900"/>
              <a:buAutoNum type="arabicPeriod"/>
            </a:pPr>
            <a:r>
              <a:rPr lang="en-US" sz="2900"/>
              <a:t>Clarify, share, and understand learning intentions and success criteria</a:t>
            </a:r>
            <a:endParaRPr sz="2900"/>
          </a:p>
          <a:p>
            <a:pPr marL="457200" lvl="0" indent="-412750" algn="l" rtl="0">
              <a:spcBef>
                <a:spcPts val="0"/>
              </a:spcBef>
              <a:spcAft>
                <a:spcPts val="0"/>
              </a:spcAft>
              <a:buSzPts val="2900"/>
              <a:buAutoNum type="arabicPeriod"/>
            </a:pPr>
            <a:r>
              <a:rPr lang="en-US" sz="2900"/>
              <a:t>Find out what students have learned</a:t>
            </a:r>
            <a:endParaRPr sz="2900"/>
          </a:p>
          <a:p>
            <a:pPr marL="457200" lvl="0" indent="-412750" algn="l" rtl="0">
              <a:spcBef>
                <a:spcPts val="0"/>
              </a:spcBef>
              <a:spcAft>
                <a:spcPts val="0"/>
              </a:spcAft>
              <a:buSzPts val="2900"/>
              <a:buAutoNum type="arabicPeriod"/>
            </a:pPr>
            <a:r>
              <a:rPr lang="en-US" sz="2900"/>
              <a:t>Provide feedback that moves learning forward</a:t>
            </a:r>
            <a:endParaRPr sz="2900"/>
          </a:p>
          <a:p>
            <a:pPr marL="457200" lvl="0" indent="-412750" algn="l" rtl="0">
              <a:spcBef>
                <a:spcPts val="0"/>
              </a:spcBef>
              <a:spcAft>
                <a:spcPts val="0"/>
              </a:spcAft>
              <a:buSzPts val="2900"/>
              <a:buAutoNum type="arabicPeriod"/>
            </a:pPr>
            <a:r>
              <a:rPr lang="en-US" sz="2900"/>
              <a:t>Activate students as instructional resources for one another</a:t>
            </a:r>
            <a:endParaRPr sz="2900"/>
          </a:p>
          <a:p>
            <a:pPr marL="457200" lvl="0" indent="-412750" algn="l" rtl="0">
              <a:spcBef>
                <a:spcPts val="0"/>
              </a:spcBef>
              <a:spcAft>
                <a:spcPts val="0"/>
              </a:spcAft>
              <a:buSzPts val="2900"/>
              <a:buAutoNum type="arabicPeriod"/>
            </a:pPr>
            <a:r>
              <a:rPr lang="en-US" sz="2900"/>
              <a:t>Activate students as owners of their own learning</a:t>
            </a:r>
            <a:endParaRPr sz="2900"/>
          </a:p>
          <a:p>
            <a:pPr marL="0" lvl="0" indent="0" algn="l" rtl="0">
              <a:spcBef>
                <a:spcPts val="560"/>
              </a:spcBef>
              <a:spcAft>
                <a:spcPts val="0"/>
              </a:spcAft>
              <a:buNone/>
            </a:pPr>
            <a:endParaRPr sz="2700"/>
          </a:p>
          <a:p>
            <a:pPr marL="0" lvl="0" indent="0" algn="l" rtl="0">
              <a:spcBef>
                <a:spcPts val="0"/>
              </a:spcBef>
              <a:spcAft>
                <a:spcPts val="0"/>
              </a:spcAft>
              <a:buClr>
                <a:srgbClr val="888A8C"/>
              </a:buClr>
              <a:buSzPts val="1400"/>
              <a:buFont typeface="Verdana"/>
              <a:buNone/>
            </a:pPr>
            <a:r>
              <a:rPr lang="en-US" sz="2300"/>
              <a:t>Wiliam, D. (2011). </a:t>
            </a:r>
            <a:r>
              <a:rPr lang="en-US" sz="2300" i="1"/>
              <a:t>Embedded Formative Assessment</a:t>
            </a:r>
            <a:endParaRPr sz="2300"/>
          </a:p>
          <a:p>
            <a:pPr marL="0" lvl="0" indent="0" algn="l" rtl="0">
              <a:spcBef>
                <a:spcPts val="560"/>
              </a:spcBef>
              <a:spcAft>
                <a:spcPts val="0"/>
              </a:spcAft>
              <a:buNone/>
            </a:pPr>
            <a:endParaRPr sz="2700"/>
          </a:p>
        </p:txBody>
      </p:sp>
      <p:sp>
        <p:nvSpPr>
          <p:cNvPr id="804" name="Google Shape;804;p108"/>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a:solidFill>
                  <a:srgbClr val="000000"/>
                </a:solidFill>
              </a:rPr>
              <a:t>The 5 strategies of formative assessment</a:t>
            </a:r>
            <a:endParaRPr sz="380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09"/>
          <p:cNvSpPr txBox="1">
            <a:spLocks noGrp="1"/>
          </p:cNvSpPr>
          <p:nvPr>
            <p:ph type="body" idx="1"/>
          </p:nvPr>
        </p:nvSpPr>
        <p:spPr>
          <a:xfrm>
            <a:off x="228600" y="1481700"/>
            <a:ext cx="8686800" cy="4572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i="1"/>
              <a:t>VDOE Quick Checks:</a:t>
            </a:r>
            <a:endParaRPr i="1"/>
          </a:p>
          <a:p>
            <a:pPr marL="457200" lvl="0" indent="0" algn="l" rtl="0">
              <a:spcBef>
                <a:spcPts val="360"/>
              </a:spcBef>
              <a:spcAft>
                <a:spcPts val="0"/>
              </a:spcAft>
              <a:buNone/>
            </a:pPr>
            <a:r>
              <a:rPr lang="en-US"/>
              <a:t>A tool for accelerating learning by checking to determine what skills are already in place.</a:t>
            </a:r>
            <a:endParaRPr/>
          </a:p>
          <a:p>
            <a:pPr marL="457200" lvl="0" indent="0" algn="l" rtl="0">
              <a:spcBef>
                <a:spcPts val="360"/>
              </a:spcBef>
              <a:spcAft>
                <a:spcPts val="0"/>
              </a:spcAft>
              <a:buNone/>
            </a:pPr>
            <a:r>
              <a:rPr lang="en-US" u="sng">
                <a:solidFill>
                  <a:schemeClr val="hlink"/>
                </a:solidFill>
                <a:hlinkClick r:id="rId3"/>
              </a:rPr>
              <a:t>Just in Time – Mathematics Quick Checks</a:t>
            </a:r>
            <a:endParaRPr/>
          </a:p>
          <a:p>
            <a:pPr marL="0" lvl="0" indent="0" algn="l" rtl="0">
              <a:spcBef>
                <a:spcPts val="360"/>
              </a:spcBef>
              <a:spcAft>
                <a:spcPts val="0"/>
              </a:spcAft>
              <a:buNone/>
            </a:pPr>
            <a:r>
              <a:rPr lang="en-US" u="sng">
                <a:solidFill>
                  <a:schemeClr val="hlink"/>
                </a:solidFill>
                <a:hlinkClick r:id="rId4"/>
              </a:rPr>
              <a:t>Bridging for Math Strength</a:t>
            </a:r>
            <a:r>
              <a:rPr lang="en-US" i="1"/>
              <a:t> </a:t>
            </a:r>
            <a:r>
              <a:rPr lang="en-US"/>
              <a:t>website</a:t>
            </a:r>
            <a:endParaRPr/>
          </a:p>
          <a:p>
            <a:pPr marL="0" lvl="0" indent="0" algn="l" rtl="0">
              <a:spcBef>
                <a:spcPts val="360"/>
              </a:spcBef>
              <a:spcAft>
                <a:spcPts val="0"/>
              </a:spcAft>
              <a:buNone/>
            </a:pPr>
            <a:endParaRPr i="1"/>
          </a:p>
          <a:p>
            <a:pPr marL="0" lvl="0" indent="0" algn="l" rtl="0">
              <a:spcBef>
                <a:spcPts val="360"/>
              </a:spcBef>
              <a:spcAft>
                <a:spcPts val="0"/>
              </a:spcAft>
              <a:buNone/>
            </a:pPr>
            <a:endParaRPr/>
          </a:p>
        </p:txBody>
      </p:sp>
      <p:sp>
        <p:nvSpPr>
          <p:cNvPr id="811" name="Google Shape;811;p109"/>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800">
                <a:solidFill>
                  <a:schemeClr val="dk1"/>
                </a:solidFill>
              </a:rPr>
              <a:t>Valuable tools for math instructions from VDOE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10"/>
          <p:cNvSpPr txBox="1">
            <a:spLocks noGrp="1"/>
          </p:cNvSpPr>
          <p:nvPr>
            <p:ph type="body" idx="1"/>
          </p:nvPr>
        </p:nvSpPr>
        <p:spPr>
          <a:xfrm>
            <a:off x="457200" y="1555326"/>
            <a:ext cx="8229600" cy="17730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Effective Classroom Systems</a:t>
            </a:r>
            <a:endParaRPr/>
          </a:p>
          <a:p>
            <a:pPr marL="457200" lvl="0" indent="-342900" algn="l" rtl="0">
              <a:spcBef>
                <a:spcPts val="0"/>
              </a:spcBef>
              <a:spcAft>
                <a:spcPts val="0"/>
              </a:spcAft>
              <a:buSzPts val="1800"/>
              <a:buChar char="•"/>
            </a:pPr>
            <a:r>
              <a:rPr lang="en-US"/>
              <a:t>A-TFI for school teams</a:t>
            </a:r>
            <a:endParaRPr/>
          </a:p>
          <a:p>
            <a:pPr marL="457200" lvl="0" indent="-342900" algn="l" rtl="0">
              <a:spcBef>
                <a:spcPts val="0"/>
              </a:spcBef>
              <a:spcAft>
                <a:spcPts val="0"/>
              </a:spcAft>
              <a:buSzPts val="1800"/>
              <a:buChar char="•"/>
            </a:pPr>
            <a:r>
              <a:rPr lang="en-US"/>
              <a:t>VDOE resources</a:t>
            </a:r>
            <a:endParaRPr/>
          </a:p>
          <a:p>
            <a:pPr marL="0" lvl="0" indent="0" algn="l" rtl="0">
              <a:spcBef>
                <a:spcPts val="360"/>
              </a:spcBef>
              <a:spcAft>
                <a:spcPts val="0"/>
              </a:spcAft>
              <a:buNone/>
            </a:pPr>
            <a:endParaRPr/>
          </a:p>
        </p:txBody>
      </p:sp>
      <p:sp>
        <p:nvSpPr>
          <p:cNvPr id="818" name="Google Shape;818;p110"/>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a:solidFill>
                  <a:srgbClr val="000000"/>
                </a:solidFill>
              </a:rPr>
              <a:t>Coaching/Professional Learning</a:t>
            </a:r>
            <a:endParaRPr sz="3800">
              <a:solidFill>
                <a:srgbClr val="000000"/>
              </a:solidFill>
            </a:endParaRPr>
          </a:p>
        </p:txBody>
      </p:sp>
      <p:pic>
        <p:nvPicPr>
          <p:cNvPr id="819" name="Google Shape;819;p110"/>
          <p:cNvPicPr preferRelativeResize="0"/>
          <p:nvPr/>
        </p:nvPicPr>
        <p:blipFill rotWithShape="1">
          <a:blip r:embed="rId3">
            <a:alphaModFix/>
          </a:blip>
          <a:srcRect l="2447" t="35720" r="80290" b="18496"/>
          <a:stretch/>
        </p:blipFill>
        <p:spPr>
          <a:xfrm>
            <a:off x="1631500" y="3340902"/>
            <a:ext cx="2107700" cy="2979295"/>
          </a:xfrm>
          <a:prstGeom prst="rect">
            <a:avLst/>
          </a:prstGeom>
          <a:noFill/>
          <a:ln w="9525" cap="flat" cmpd="sng">
            <a:solidFill>
              <a:srgbClr val="000000"/>
            </a:solidFill>
            <a:prstDash val="solid"/>
            <a:round/>
            <a:headEnd type="none" w="sm" len="sm"/>
            <a:tailEnd type="none" w="sm" len="sm"/>
          </a:ln>
        </p:spPr>
      </p:pic>
      <p:pic>
        <p:nvPicPr>
          <p:cNvPr id="820" name="Google Shape;820;p110" descr="Book cover of Creating the Schools&#10;"/>
          <p:cNvPicPr preferRelativeResize="0"/>
          <p:nvPr/>
        </p:nvPicPr>
        <p:blipFill rotWithShape="1">
          <a:blip r:embed="rId4">
            <a:alphaModFix/>
          </a:blip>
          <a:srcRect/>
          <a:stretch/>
        </p:blipFill>
        <p:spPr>
          <a:xfrm>
            <a:off x="5244900" y="3328274"/>
            <a:ext cx="2107700" cy="30045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11"/>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105775"/>
              </a:buClr>
              <a:buSzPts val="4000"/>
              <a:buFont typeface="Verdana"/>
              <a:buNone/>
            </a:pPr>
            <a:r>
              <a:rPr lang="en-US" sz="3800">
                <a:solidFill>
                  <a:schemeClr val="dk1"/>
                </a:solidFill>
              </a:rPr>
              <a:t>Support schools in creating decision rules</a:t>
            </a:r>
            <a:endParaRPr sz="3700">
              <a:solidFill>
                <a:srgbClr val="000000"/>
              </a:solidFill>
            </a:endParaRPr>
          </a:p>
        </p:txBody>
      </p:sp>
      <p:pic>
        <p:nvPicPr>
          <p:cNvPr id="827" name="Google Shape;827;p111" descr="Photo of the implementation matrix feature 5.D Progress Monitoring at Tier 1" title="Implementation Matrix"/>
          <p:cNvPicPr preferRelativeResize="0"/>
          <p:nvPr/>
        </p:nvPicPr>
        <p:blipFill rotWithShape="1">
          <a:blip r:embed="rId3">
            <a:alphaModFix/>
          </a:blip>
          <a:srcRect l="15594" t="19988" r="30465" b="42529"/>
          <a:stretch/>
        </p:blipFill>
        <p:spPr>
          <a:xfrm>
            <a:off x="141300" y="1605875"/>
            <a:ext cx="8747476" cy="3267099"/>
          </a:xfrm>
          <a:prstGeom prst="rect">
            <a:avLst/>
          </a:prstGeom>
          <a:noFill/>
          <a:ln w="9525" cap="flat" cmpd="sng">
            <a:solidFill>
              <a:srgbClr val="000000"/>
            </a:solidFill>
            <a:prstDash val="solid"/>
            <a:round/>
            <a:headEnd type="none" w="sm" len="sm"/>
            <a:tailEnd type="none" w="sm" len="sm"/>
          </a:ln>
        </p:spPr>
      </p:pic>
      <p:sp>
        <p:nvSpPr>
          <p:cNvPr id="828" name="Google Shape;828;p111"/>
          <p:cNvSpPr/>
          <p:nvPr/>
        </p:nvSpPr>
        <p:spPr>
          <a:xfrm>
            <a:off x="4324250" y="1504525"/>
            <a:ext cx="1785000" cy="31701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112"/>
          <p:cNvSpPr txBox="1">
            <a:spLocks noGrp="1"/>
          </p:cNvSpPr>
          <p:nvPr>
            <p:ph type="title"/>
          </p:nvPr>
        </p:nvSpPr>
        <p:spPr>
          <a:xfrm>
            <a:off x="228600" y="228600"/>
            <a:ext cx="8915400" cy="1143000"/>
          </a:xfrm>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800">
                <a:solidFill>
                  <a:srgbClr val="000000"/>
                </a:solidFill>
              </a:rPr>
              <a:t> Make decisions easier and meetings more efficient</a:t>
            </a:r>
            <a:endParaRPr sz="3800">
              <a:solidFill>
                <a:srgbClr val="000000"/>
              </a:solidFill>
            </a:endParaRPr>
          </a:p>
        </p:txBody>
      </p:sp>
      <p:pic>
        <p:nvPicPr>
          <p:cNvPr id="834" name="Google Shape;834;p112"/>
          <p:cNvPicPr preferRelativeResize="0"/>
          <p:nvPr/>
        </p:nvPicPr>
        <p:blipFill rotWithShape="1">
          <a:blip r:embed="rId3">
            <a:alphaModFix/>
          </a:blip>
          <a:srcRect l="3057" t="34700" r="4835" b="6135"/>
          <a:stretch/>
        </p:blipFill>
        <p:spPr>
          <a:xfrm>
            <a:off x="279075" y="1959425"/>
            <a:ext cx="8585850" cy="2939151"/>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113"/>
          <p:cNvSpPr txBox="1">
            <a:spLocks noGrp="1"/>
          </p:cNvSpPr>
          <p:nvPr>
            <p:ph type="body" idx="1"/>
          </p:nvPr>
        </p:nvSpPr>
        <p:spPr>
          <a:xfrm>
            <a:off x="502950" y="1992450"/>
            <a:ext cx="8229600" cy="8157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a:t>Are we growing the green?</a:t>
            </a:r>
            <a:endParaRPr/>
          </a:p>
          <a:p>
            <a:pPr marL="0" lvl="0" indent="0" algn="l" rtl="0">
              <a:spcBef>
                <a:spcPts val="360"/>
              </a:spcBef>
              <a:spcAft>
                <a:spcPts val="0"/>
              </a:spcAft>
              <a:buNone/>
            </a:pPr>
            <a:endParaRPr/>
          </a:p>
        </p:txBody>
      </p:sp>
      <p:sp>
        <p:nvSpPr>
          <p:cNvPr id="841" name="Google Shape;841;p113"/>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a:solidFill>
                  <a:schemeClr val="dk1"/>
                </a:solidFill>
              </a:rPr>
              <a:t>Tier 1 progress monitoring in 2022</a:t>
            </a:r>
            <a:endParaRPr sz="3800">
              <a:solidFill>
                <a:schemeClr val="dk1"/>
              </a:solidFill>
            </a:endParaRPr>
          </a:p>
        </p:txBody>
      </p:sp>
      <p:sp>
        <p:nvSpPr>
          <p:cNvPr id="842" name="Google Shape;842;p113"/>
          <p:cNvSpPr/>
          <p:nvPr/>
        </p:nvSpPr>
        <p:spPr>
          <a:xfrm rot="10800000">
            <a:off x="2643300" y="3429000"/>
            <a:ext cx="3857400" cy="3070200"/>
          </a:xfrm>
          <a:prstGeom prst="triangle">
            <a:avLst>
              <a:gd name="adj" fmla="val 50000"/>
            </a:avLst>
          </a:prstGeom>
          <a:solidFill>
            <a:srgbClr val="FF99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3"/>
          <p:cNvSpPr/>
          <p:nvPr/>
        </p:nvSpPr>
        <p:spPr>
          <a:xfrm rot="10800000">
            <a:off x="3475625" y="4738275"/>
            <a:ext cx="2213400" cy="1916700"/>
          </a:xfrm>
          <a:prstGeom prst="triangle">
            <a:avLst>
              <a:gd name="adj" fmla="val 50000"/>
            </a:avLst>
          </a:prstGeom>
          <a:solidFill>
            <a:srgbClr val="3BB54C"/>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3"/>
          <p:cNvSpPr txBox="1"/>
          <p:nvPr/>
        </p:nvSpPr>
        <p:spPr>
          <a:xfrm>
            <a:off x="3667200" y="3429000"/>
            <a:ext cx="1901100" cy="115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2100" b="1">
                <a:solidFill>
                  <a:schemeClr val="dk1"/>
                </a:solidFill>
                <a:latin typeface="Verdana"/>
                <a:ea typeface="Verdana"/>
                <a:cs typeface="Verdana"/>
                <a:sym typeface="Verdana"/>
              </a:rPr>
              <a:t>Below Benchmark 30%-50%</a:t>
            </a:r>
            <a:endParaRPr>
              <a:latin typeface="Verdana"/>
              <a:ea typeface="Verdana"/>
              <a:cs typeface="Verdana"/>
              <a:sym typeface="Verdan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14"/>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a:solidFill>
                  <a:schemeClr val="dk1"/>
                </a:solidFill>
              </a:rPr>
              <a:t>Full implementation</a:t>
            </a:r>
            <a:endParaRPr sz="3700">
              <a:solidFill>
                <a:srgbClr val="000000"/>
              </a:solidFill>
            </a:endParaRPr>
          </a:p>
        </p:txBody>
      </p:sp>
      <p:pic>
        <p:nvPicPr>
          <p:cNvPr id="851" name="Google Shape;851;p114" descr="Photo of the implementation matrix feature 5.D Progress Monitoring at Tier 1" title="Implementation Matrix"/>
          <p:cNvPicPr preferRelativeResize="0"/>
          <p:nvPr/>
        </p:nvPicPr>
        <p:blipFill rotWithShape="1">
          <a:blip r:embed="rId3">
            <a:alphaModFix/>
          </a:blip>
          <a:srcRect l="15594" t="19988" r="30465" b="42529"/>
          <a:stretch/>
        </p:blipFill>
        <p:spPr>
          <a:xfrm>
            <a:off x="141300" y="1605875"/>
            <a:ext cx="8747476" cy="3267099"/>
          </a:xfrm>
          <a:prstGeom prst="rect">
            <a:avLst/>
          </a:prstGeom>
          <a:noFill/>
          <a:ln w="9525" cap="flat" cmpd="sng">
            <a:solidFill>
              <a:srgbClr val="000000"/>
            </a:solidFill>
            <a:prstDash val="solid"/>
            <a:round/>
            <a:headEnd type="none" w="sm" len="sm"/>
            <a:tailEnd type="none" w="sm" len="sm"/>
          </a:ln>
        </p:spPr>
      </p:pic>
      <p:sp>
        <p:nvSpPr>
          <p:cNvPr id="852" name="Google Shape;852;p114"/>
          <p:cNvSpPr/>
          <p:nvPr/>
        </p:nvSpPr>
        <p:spPr>
          <a:xfrm>
            <a:off x="5793800" y="1538300"/>
            <a:ext cx="1785000" cy="31701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15"/>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700"/>
              <a:t>The River Valley division team had decided to investigate and select a math screener for K-2.  Using the tool provided in December, they selected a few screeners, then solicited input from stakeholders.  Once a screener  was chosen, the team began to set up professional learning schedules for each of the schools and set a screening schedule for the next school year.</a:t>
            </a:r>
            <a:endParaRPr sz="2700"/>
          </a:p>
          <a:p>
            <a:pPr marL="0" lvl="0" indent="0" algn="l" rtl="0">
              <a:spcBef>
                <a:spcPts val="360"/>
              </a:spcBef>
              <a:spcAft>
                <a:spcPts val="0"/>
              </a:spcAft>
              <a:buNone/>
            </a:pPr>
            <a:r>
              <a:rPr lang="en-US" sz="2700"/>
              <a:t>  </a:t>
            </a:r>
            <a:endParaRPr sz="2700"/>
          </a:p>
        </p:txBody>
      </p:sp>
      <p:sp>
        <p:nvSpPr>
          <p:cNvPr id="859" name="Google Shape;859;p115"/>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River Valley</a:t>
            </a:r>
            <a:endParaRPr>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118"/>
          <p:cNvSpPr txBox="1"/>
          <p:nvPr/>
        </p:nvSpPr>
        <p:spPr>
          <a:xfrm>
            <a:off x="758113" y="4066675"/>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200" b="1">
                <a:solidFill>
                  <a:srgbClr val="006387"/>
                </a:solidFill>
                <a:latin typeface="Verdana"/>
                <a:ea typeface="Verdana"/>
                <a:cs typeface="Verdana"/>
                <a:sym typeface="Verdana"/>
              </a:rPr>
              <a:t>CONNECTION TO THE ACADEMIC TIERED FIDELITY INVENTORY</a:t>
            </a:r>
            <a:endParaRPr sz="3600" i="1">
              <a:solidFill>
                <a:srgbClr val="006387"/>
              </a:solidFill>
              <a:latin typeface="Verdana"/>
              <a:ea typeface="Verdana"/>
              <a:cs typeface="Verdana"/>
              <a:sym typeface="Verdan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pic>
        <p:nvPicPr>
          <p:cNvPr id="885" name="Google Shape;885;p119"/>
          <p:cNvPicPr preferRelativeResize="0"/>
          <p:nvPr/>
        </p:nvPicPr>
        <p:blipFill rotWithShape="1">
          <a:blip r:embed="rId3">
            <a:alphaModFix/>
          </a:blip>
          <a:srcRect l="30570" t="17206" r="35405" b="2200"/>
          <a:stretch/>
        </p:blipFill>
        <p:spPr>
          <a:xfrm>
            <a:off x="1920025" y="216238"/>
            <a:ext cx="5090023" cy="642552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9"/>
          <p:cNvSpPr txBox="1">
            <a:spLocks noGrp="1"/>
          </p:cNvSpPr>
          <p:nvPr>
            <p:ph type="body" idx="1"/>
          </p:nvPr>
        </p:nvSpPr>
        <p:spPr>
          <a:xfrm>
            <a:off x="228600" y="1546475"/>
            <a:ext cx="8686800" cy="5311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360"/>
              </a:spcBef>
              <a:spcAft>
                <a:spcPts val="0"/>
              </a:spcAft>
              <a:buSzPts val="1800"/>
              <a:buChar char="•"/>
            </a:pPr>
            <a:r>
              <a:rPr lang="en-US"/>
              <a:t>Aligned Organizational Structure</a:t>
            </a:r>
            <a:endParaRPr/>
          </a:p>
          <a:p>
            <a:pPr marL="457200" lvl="0" indent="-342900" algn="l" rtl="0">
              <a:lnSpc>
                <a:spcPct val="115000"/>
              </a:lnSpc>
              <a:spcBef>
                <a:spcPts val="0"/>
              </a:spcBef>
              <a:spcAft>
                <a:spcPts val="0"/>
              </a:spcAft>
              <a:buSzPts val="1800"/>
              <a:buChar char="•"/>
            </a:pPr>
            <a:r>
              <a:rPr lang="en-US"/>
              <a:t>Data-informed Decision Making</a:t>
            </a:r>
            <a:endParaRPr/>
          </a:p>
          <a:p>
            <a:pPr marL="457200" lvl="0" indent="-342900" algn="l" rtl="0">
              <a:lnSpc>
                <a:spcPct val="115000"/>
              </a:lnSpc>
              <a:spcBef>
                <a:spcPts val="0"/>
              </a:spcBef>
              <a:spcAft>
                <a:spcPts val="0"/>
              </a:spcAft>
              <a:buClr>
                <a:srgbClr val="006387"/>
              </a:buClr>
              <a:buSzPts val="1800"/>
              <a:buChar char="•"/>
            </a:pPr>
            <a:r>
              <a:rPr lang="en-US">
                <a:solidFill>
                  <a:srgbClr val="006387"/>
                </a:solidFill>
              </a:rPr>
              <a:t>Evidence-based Practices</a:t>
            </a:r>
            <a:endParaRPr>
              <a:solidFill>
                <a:srgbClr val="006387"/>
              </a:solidFill>
            </a:endParaRPr>
          </a:p>
          <a:p>
            <a:pPr marL="457200" lvl="0" indent="-342900" algn="l" rtl="0">
              <a:lnSpc>
                <a:spcPct val="115000"/>
              </a:lnSpc>
              <a:spcBef>
                <a:spcPts val="0"/>
              </a:spcBef>
              <a:spcAft>
                <a:spcPts val="0"/>
              </a:spcAft>
              <a:buSzPts val="1800"/>
              <a:buChar char="•"/>
            </a:pPr>
            <a:r>
              <a:rPr lang="en-US"/>
              <a:t>Family, School, Community Partnerships</a:t>
            </a:r>
            <a:endParaRPr/>
          </a:p>
          <a:p>
            <a:pPr marL="457200" lvl="0" indent="-342900" algn="l" rtl="0">
              <a:lnSpc>
                <a:spcPct val="115000"/>
              </a:lnSpc>
              <a:spcBef>
                <a:spcPts val="0"/>
              </a:spcBef>
              <a:spcAft>
                <a:spcPts val="0"/>
              </a:spcAft>
              <a:buClr>
                <a:srgbClr val="006387"/>
              </a:buClr>
              <a:buSzPts val="1800"/>
              <a:buChar char="•"/>
            </a:pPr>
            <a:r>
              <a:rPr lang="en-US">
                <a:solidFill>
                  <a:srgbClr val="006387"/>
                </a:solidFill>
              </a:rPr>
              <a:t>Monitoring Student Progress</a:t>
            </a:r>
            <a:endParaRPr>
              <a:solidFill>
                <a:srgbClr val="006387"/>
              </a:solidFill>
            </a:endParaRPr>
          </a:p>
          <a:p>
            <a:pPr marL="457200" lvl="0" indent="-342900" algn="l" rtl="0">
              <a:lnSpc>
                <a:spcPct val="115000"/>
              </a:lnSpc>
              <a:spcBef>
                <a:spcPts val="0"/>
              </a:spcBef>
              <a:spcAft>
                <a:spcPts val="0"/>
              </a:spcAft>
              <a:buSzPts val="1800"/>
              <a:buChar char="•"/>
            </a:pPr>
            <a:r>
              <a:rPr lang="en-US"/>
              <a:t>Evaluation of Process</a:t>
            </a:r>
            <a:endParaRPr/>
          </a:p>
          <a:p>
            <a:pPr marL="0" lvl="0" indent="0" algn="l" rtl="0">
              <a:lnSpc>
                <a:spcPct val="115000"/>
              </a:lnSpc>
              <a:spcBef>
                <a:spcPts val="360"/>
              </a:spcBef>
              <a:spcAft>
                <a:spcPts val="0"/>
              </a:spcAft>
              <a:buSzPts val="1800"/>
              <a:buNone/>
            </a:pPr>
            <a:endParaRPr/>
          </a:p>
          <a:p>
            <a:pPr marL="0" lvl="0" indent="0" algn="l" rtl="0">
              <a:lnSpc>
                <a:spcPct val="115000"/>
              </a:lnSpc>
              <a:spcBef>
                <a:spcPts val="360"/>
              </a:spcBef>
              <a:spcAft>
                <a:spcPts val="0"/>
              </a:spcAft>
              <a:buSzPts val="1800"/>
              <a:buNone/>
            </a:pPr>
            <a:r>
              <a:rPr lang="en-US" sz="2800"/>
              <a:t>Source: VTSS Implementation Matrix</a:t>
            </a:r>
            <a:endParaRPr sz="2800"/>
          </a:p>
        </p:txBody>
      </p:sp>
      <p:sp>
        <p:nvSpPr>
          <p:cNvPr id="520" name="Google Shape;520;p69"/>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VTSS Implementation Components</a:t>
            </a:r>
            <a:endParaRPr>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20"/>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Arial"/>
              <a:buNone/>
            </a:pPr>
            <a:r>
              <a:rPr lang="en-US" sz="3800"/>
              <a:t>Purpose of the A-TFI</a:t>
            </a:r>
            <a:endParaRPr sz="3800"/>
          </a:p>
        </p:txBody>
      </p:sp>
      <p:sp>
        <p:nvSpPr>
          <p:cNvPr id="891" name="Google Shape;891;p120"/>
          <p:cNvSpPr txBox="1">
            <a:spLocks noGrp="1"/>
          </p:cNvSpPr>
          <p:nvPr>
            <p:ph type="body" idx="4294967295"/>
          </p:nvPr>
        </p:nvSpPr>
        <p:spPr>
          <a:xfrm>
            <a:off x="457200" y="1600200"/>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Clr>
                <a:schemeClr val="dk1"/>
              </a:buClr>
              <a:buSzPts val="1100"/>
              <a:buFont typeface="Arial"/>
              <a:buNone/>
            </a:pPr>
            <a:r>
              <a:rPr lang="en-US" sz="2600"/>
              <a:t>The purpose of the Academic - Tiered Fidelity Inventory is to (a) measure fidelity of implementation of the essential academic components of an integrated, multi-tiered system and (b) provide a road map for school teams to action plan and monitor for continuous improvement.</a:t>
            </a:r>
            <a:endParaRPr sz="2600"/>
          </a:p>
          <a:p>
            <a:pPr marL="0" lvl="0" indent="0" algn="l" rtl="0">
              <a:lnSpc>
                <a:spcPct val="100000"/>
              </a:lnSpc>
              <a:spcBef>
                <a:spcPts val="640"/>
              </a:spcBef>
              <a:spcAft>
                <a:spcPts val="0"/>
              </a:spcAft>
              <a:buSzPts val="1100"/>
              <a:buNone/>
            </a:pPr>
            <a:endParaRPr sz="2600"/>
          </a:p>
          <a:p>
            <a:pPr marL="0" lvl="0" indent="0" algn="l" rtl="0">
              <a:lnSpc>
                <a:spcPct val="100000"/>
              </a:lnSpc>
              <a:spcBef>
                <a:spcPts val="640"/>
              </a:spcBef>
              <a:spcAft>
                <a:spcPts val="0"/>
              </a:spcAft>
              <a:buClr>
                <a:schemeClr val="dk1"/>
              </a:buClr>
              <a:buSzPts val="1100"/>
              <a:buFont typeface="Arial"/>
              <a:buNone/>
            </a:pPr>
            <a:r>
              <a:rPr lang="en-US" sz="2600"/>
              <a:t>The Academic - Tiered Fidelity Inventory (A-TFI) is intended to complement and align with the Tiered Fidelity Inventory.</a:t>
            </a:r>
            <a:endParaRPr sz="2600"/>
          </a:p>
          <a:p>
            <a:pPr marL="0" lvl="0" indent="0" algn="l" rtl="0">
              <a:lnSpc>
                <a:spcPct val="100000"/>
              </a:lnSpc>
              <a:spcBef>
                <a:spcPts val="640"/>
              </a:spcBef>
              <a:spcAft>
                <a:spcPts val="0"/>
              </a:spcAft>
              <a:buSzPts val="3200"/>
              <a:buNone/>
            </a:pPr>
            <a:endParaRPr>
              <a:solidFill>
                <a:srgbClr val="990000"/>
              </a:solidFill>
            </a:endParaRPr>
          </a:p>
          <a:p>
            <a:pPr marL="0" lvl="0" indent="0" algn="l" rtl="0">
              <a:lnSpc>
                <a:spcPct val="100000"/>
              </a:lnSpc>
              <a:spcBef>
                <a:spcPts val="640"/>
              </a:spcBef>
              <a:spcAft>
                <a:spcPts val="0"/>
              </a:spcAft>
              <a:buSzPts val="3200"/>
              <a:buNone/>
            </a:pPr>
            <a:endParaRPr sz="1800"/>
          </a:p>
          <a:p>
            <a:pPr marL="0" lvl="0" indent="0" algn="l" rtl="0">
              <a:lnSpc>
                <a:spcPct val="100000"/>
              </a:lnSpc>
              <a:spcBef>
                <a:spcPts val="640"/>
              </a:spcBef>
              <a:spcAft>
                <a:spcPts val="0"/>
              </a:spcAft>
              <a:buSzPts val="3200"/>
              <a:buNone/>
            </a:pPr>
            <a:endParaRPr sz="1800"/>
          </a:p>
          <a:p>
            <a:pPr marL="0" lvl="0" indent="0" algn="l" rtl="0">
              <a:lnSpc>
                <a:spcPct val="100000"/>
              </a:lnSpc>
              <a:spcBef>
                <a:spcPts val="640"/>
              </a:spcBef>
              <a:spcAft>
                <a:spcPts val="0"/>
              </a:spcAft>
              <a:buSzPts val="3200"/>
              <a:buNone/>
            </a:pPr>
            <a:endParaRPr sz="1800">
              <a:solidFill>
                <a:srgbClr val="000000"/>
              </a:solidFill>
            </a:endParaRPr>
          </a:p>
          <a:p>
            <a:pPr marL="0" lvl="0" indent="0" algn="l" rtl="0">
              <a:lnSpc>
                <a:spcPct val="100000"/>
              </a:lnSpc>
              <a:spcBef>
                <a:spcPts val="640"/>
              </a:spcBef>
              <a:spcAft>
                <a:spcPts val="0"/>
              </a:spcAft>
              <a:buSzPts val="3200"/>
              <a:buNone/>
            </a:pPr>
            <a:endParaRPr sz="1800">
              <a:solidFill>
                <a:srgbClr val="000000"/>
              </a:solidFill>
            </a:endParaRPr>
          </a:p>
          <a:p>
            <a:pPr marL="0" lvl="0" indent="0" algn="l" rtl="0">
              <a:lnSpc>
                <a:spcPct val="100000"/>
              </a:lnSpc>
              <a:spcBef>
                <a:spcPts val="640"/>
              </a:spcBef>
              <a:spcAft>
                <a:spcPts val="0"/>
              </a:spcAft>
              <a:buSzPts val="3200"/>
              <a:buNone/>
            </a:pPr>
            <a:endParaRPr sz="1800">
              <a:solidFill>
                <a:srgbClr val="000000"/>
              </a:solidFill>
            </a:endParaRPr>
          </a:p>
          <a:p>
            <a:pPr marL="0" lvl="0" indent="0" algn="l" rtl="0">
              <a:lnSpc>
                <a:spcPct val="100000"/>
              </a:lnSpc>
              <a:spcBef>
                <a:spcPts val="640"/>
              </a:spcBef>
              <a:spcAft>
                <a:spcPts val="0"/>
              </a:spcAft>
              <a:buSzPts val="3200"/>
              <a:buNone/>
            </a:pPr>
            <a:endParaRPr sz="1800">
              <a:solidFill>
                <a:srgbClr val="000000"/>
              </a:solidFill>
            </a:endParaRPr>
          </a:p>
          <a:p>
            <a:pPr marL="0" lvl="0" indent="0" algn="l" rtl="0">
              <a:lnSpc>
                <a:spcPct val="100000"/>
              </a:lnSpc>
              <a:spcBef>
                <a:spcPts val="640"/>
              </a:spcBef>
              <a:spcAft>
                <a:spcPts val="0"/>
              </a:spcAft>
              <a:buSzPts val="3200"/>
              <a:buNone/>
            </a:pPr>
            <a:endParaRPr sz="1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graphicFrame>
        <p:nvGraphicFramePr>
          <p:cNvPr id="896" name="Google Shape;896;p121"/>
          <p:cNvGraphicFramePr/>
          <p:nvPr/>
        </p:nvGraphicFramePr>
        <p:xfrm>
          <a:off x="3995100" y="103650"/>
          <a:ext cx="3000000" cy="3000000"/>
        </p:xfrm>
        <a:graphic>
          <a:graphicData uri="http://schemas.openxmlformats.org/drawingml/2006/table">
            <a:tbl>
              <a:tblPr>
                <a:noFill/>
                <a:tableStyleId>{927AA1AF-5346-47A6-BBFC-151427803F73}</a:tableStyleId>
              </a:tblPr>
              <a:tblGrid>
                <a:gridCol w="1023775"/>
                <a:gridCol w="3992650"/>
              </a:tblGrid>
              <a:tr h="313575">
                <a:tc gridSpan="2">
                  <a:txBody>
                    <a:bodyPr/>
                    <a:lstStyle/>
                    <a:p>
                      <a:pPr marL="0" marR="0" lvl="0" indent="0" algn="l" rtl="0">
                        <a:spcBef>
                          <a:spcPts val="0"/>
                        </a:spcBef>
                        <a:spcAft>
                          <a:spcPts val="0"/>
                        </a:spcAft>
                        <a:buClr>
                          <a:schemeClr val="dk1"/>
                        </a:buClr>
                        <a:buSzPts val="1600"/>
                        <a:buFont typeface="Verdana"/>
                        <a:buNone/>
                      </a:pPr>
                      <a:r>
                        <a:rPr lang="en-US" sz="1600" b="1" u="none" strike="noStrike" cap="none">
                          <a:solidFill>
                            <a:schemeClr val="accent4"/>
                          </a:solidFill>
                          <a:latin typeface="Verdana"/>
                          <a:ea typeface="Verdana"/>
                          <a:cs typeface="Verdana"/>
                          <a:sym typeface="Verdana"/>
                        </a:rPr>
                        <a:t>Implementation</a:t>
                      </a:r>
                      <a:endParaRPr sz="1600" b="1" u="none" strike="noStrike" cap="none">
                        <a:solidFill>
                          <a:schemeClr val="accent4"/>
                        </a:solidFill>
                        <a:latin typeface="Verdana"/>
                        <a:ea typeface="Verdana"/>
                        <a:cs typeface="Verdana"/>
                        <a:sym typeface="Verdana"/>
                      </a:endParaRPr>
                    </a:p>
                  </a:txBody>
                  <a:tcPr marL="91425" marR="91425" marT="91425" marB="91425"/>
                </a:tc>
                <a:tc hMerge="1">
                  <a:txBody>
                    <a:bodyPr/>
                    <a:lstStyle/>
                    <a:p>
                      <a:endParaRPr lang="en-US"/>
                    </a:p>
                  </a:txBody>
                  <a:tcPr/>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1.3</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Aligned Curricula</a:t>
                      </a:r>
                      <a:endParaRPr sz="1600" u="none" strike="noStrike" cap="none">
                        <a:latin typeface="Verdana"/>
                        <a:ea typeface="Verdana"/>
                        <a:cs typeface="Verdana"/>
                        <a:sym typeface="Verdana"/>
                      </a:endParaRPr>
                    </a:p>
                  </a:txBody>
                  <a:tcPr marL="91425" marR="91425" marT="91425" marB="91425"/>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1.4a</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Evidence-Based Practices</a:t>
                      </a:r>
                      <a:endParaRPr sz="1600" u="none" strike="noStrike" cap="none">
                        <a:latin typeface="Verdana"/>
                        <a:ea typeface="Verdana"/>
                        <a:cs typeface="Verdana"/>
                        <a:sym typeface="Verdana"/>
                      </a:endParaRPr>
                    </a:p>
                  </a:txBody>
                  <a:tcPr marL="91425" marR="91425" marT="91425" marB="91425"/>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1.4b</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Lesson Plans</a:t>
                      </a:r>
                      <a:endParaRPr sz="1600" u="none" strike="noStrike" cap="none">
                        <a:latin typeface="Verdana"/>
                        <a:ea typeface="Verdana"/>
                        <a:cs typeface="Verdana"/>
                        <a:sym typeface="Verdana"/>
                      </a:endParaRPr>
                    </a:p>
                  </a:txBody>
                  <a:tcPr marL="91425" marR="91425" marT="91425" marB="91425"/>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1.4c</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Relevant Objectives</a:t>
                      </a:r>
                      <a:endParaRPr sz="1600" u="none" strike="noStrike" cap="none">
                        <a:latin typeface="Verdana"/>
                        <a:ea typeface="Verdana"/>
                        <a:cs typeface="Verdana"/>
                        <a:sym typeface="Verdana"/>
                      </a:endParaRPr>
                    </a:p>
                  </a:txBody>
                  <a:tcPr marL="91425" marR="91425" marT="91425" marB="91425"/>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1.5</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Performance Measures</a:t>
                      </a:r>
                      <a:endParaRPr sz="1600" u="none" strike="noStrike" cap="none">
                        <a:latin typeface="Verdana"/>
                        <a:ea typeface="Verdana"/>
                        <a:cs typeface="Verdana"/>
                        <a:sym typeface="Verdana"/>
                      </a:endParaRPr>
                    </a:p>
                  </a:txBody>
                  <a:tcPr marL="91425" marR="91425" marT="91425" marB="91425"/>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1.6a </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Formative Assessment</a:t>
                      </a:r>
                      <a:endParaRPr sz="1600" u="none" strike="noStrike" cap="none">
                        <a:latin typeface="Verdana"/>
                        <a:ea typeface="Verdana"/>
                        <a:cs typeface="Verdana"/>
                        <a:sym typeface="Verdana"/>
                      </a:endParaRPr>
                    </a:p>
                  </a:txBody>
                  <a:tcPr marL="91425" marR="91425" marT="91425" marB="91425"/>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1.6b</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Instructional Adjustment</a:t>
                      </a:r>
                      <a:endParaRPr sz="1600" u="none" strike="noStrike" cap="none">
                        <a:latin typeface="Verdana"/>
                        <a:ea typeface="Verdana"/>
                        <a:cs typeface="Verdana"/>
                        <a:sym typeface="Verdana"/>
                      </a:endParaRPr>
                    </a:p>
                  </a:txBody>
                  <a:tcPr marL="91425" marR="91425" marT="91425" marB="91425"/>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1.7a</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Professional Learning</a:t>
                      </a:r>
                      <a:endParaRPr sz="1600" u="none" strike="noStrike" cap="none">
                        <a:latin typeface="Verdana"/>
                        <a:ea typeface="Verdana"/>
                        <a:cs typeface="Verdana"/>
                        <a:sym typeface="Verdana"/>
                      </a:endParaRPr>
                    </a:p>
                  </a:txBody>
                  <a:tcPr marL="91425" marR="91425" marT="91425" marB="91425"/>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1.7b</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Coaching</a:t>
                      </a:r>
                      <a:endParaRPr sz="1600" u="none" strike="noStrike" cap="none">
                        <a:latin typeface="Verdana"/>
                        <a:ea typeface="Verdana"/>
                        <a:cs typeface="Verdana"/>
                        <a:sym typeface="Verdana"/>
                      </a:endParaRPr>
                    </a:p>
                  </a:txBody>
                  <a:tcPr marL="91425" marR="91425" marT="91425" marB="91425"/>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1.7c</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Collaborative Planning</a:t>
                      </a:r>
                      <a:endParaRPr sz="1600" u="none" strike="noStrike" cap="none">
                        <a:latin typeface="Verdana"/>
                        <a:ea typeface="Verdana"/>
                        <a:cs typeface="Verdana"/>
                        <a:sym typeface="Verdana"/>
                      </a:endParaRPr>
                    </a:p>
                  </a:txBody>
                  <a:tcPr marL="91425" marR="91425" marT="91425" marB="91425"/>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1.8</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Instructional Practices</a:t>
                      </a:r>
                      <a:endParaRPr sz="1600" u="none" strike="noStrike" cap="none">
                        <a:latin typeface="Verdana"/>
                        <a:ea typeface="Verdana"/>
                        <a:cs typeface="Verdana"/>
                        <a:sym typeface="Verdana"/>
                      </a:endParaRPr>
                    </a:p>
                  </a:txBody>
                  <a:tcPr marL="91425" marR="91425" marT="91425" marB="91425"/>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1.9</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Student Involvement</a:t>
                      </a:r>
                      <a:endParaRPr sz="1600" u="none" strike="noStrike" cap="none">
                        <a:latin typeface="Verdana"/>
                        <a:ea typeface="Verdana"/>
                        <a:cs typeface="Verdana"/>
                        <a:sym typeface="Verdana"/>
                      </a:endParaRPr>
                    </a:p>
                  </a:txBody>
                  <a:tcPr marL="91425" marR="91425" marT="91425" marB="91425"/>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1.10</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Collective Teacher Efficacy</a:t>
                      </a:r>
                      <a:endParaRPr sz="1600" u="none" strike="noStrike" cap="none">
                        <a:latin typeface="Verdana"/>
                        <a:ea typeface="Verdana"/>
                        <a:cs typeface="Verdana"/>
                        <a:sym typeface="Verdana"/>
                      </a:endParaRPr>
                    </a:p>
                  </a:txBody>
                  <a:tcPr marL="91425" marR="91425" marT="91425" marB="91425"/>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1.11</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Family and Community Engagement</a:t>
                      </a:r>
                      <a:endParaRPr sz="1600" u="none" strike="noStrike" cap="none">
                        <a:latin typeface="Verdana"/>
                        <a:ea typeface="Verdana"/>
                        <a:cs typeface="Verdana"/>
                        <a:sym typeface="Verdana"/>
                      </a:endParaRPr>
                    </a:p>
                  </a:txBody>
                  <a:tcPr marL="91425" marR="91425" marT="91425" marB="91425"/>
                </a:tc>
              </a:tr>
            </a:tbl>
          </a:graphicData>
        </a:graphic>
      </p:graphicFrame>
      <p:sp>
        <p:nvSpPr>
          <p:cNvPr id="897" name="Google Shape;897;p121"/>
          <p:cNvSpPr txBox="1"/>
          <p:nvPr/>
        </p:nvSpPr>
        <p:spPr>
          <a:xfrm>
            <a:off x="191575" y="103650"/>
            <a:ext cx="3230400" cy="1436700"/>
          </a:xfrm>
          <a:prstGeom prst="rect">
            <a:avLst/>
          </a:prstGeom>
          <a:solidFill>
            <a:srgbClr val="A9DCF2">
              <a:alpha val="65490"/>
            </a:srgbClr>
          </a:solid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3000"/>
              <a:buFont typeface="Verdana"/>
              <a:buNone/>
            </a:pPr>
            <a:r>
              <a:rPr lang="en-US" sz="2700" i="0" u="none" strike="noStrike" cap="none">
                <a:solidFill>
                  <a:schemeClr val="dk1"/>
                </a:solidFill>
                <a:latin typeface="Verdana"/>
                <a:ea typeface="Verdana"/>
                <a:cs typeface="Verdana"/>
                <a:sym typeface="Verdana"/>
              </a:rPr>
              <a:t>Academic Tiered Fidelity Inventory Fea</a:t>
            </a:r>
            <a:r>
              <a:rPr lang="en-US" sz="2700">
                <a:solidFill>
                  <a:schemeClr val="dk1"/>
                </a:solidFill>
                <a:latin typeface="Verdana"/>
                <a:ea typeface="Verdana"/>
                <a:cs typeface="Verdana"/>
                <a:sym typeface="Verdana"/>
              </a:rPr>
              <a:t>tures</a:t>
            </a:r>
            <a:r>
              <a:rPr lang="en-US" sz="3100" b="0" i="0" u="none" strike="noStrike" cap="none">
                <a:solidFill>
                  <a:schemeClr val="dk1"/>
                </a:solidFill>
                <a:latin typeface="Verdana"/>
                <a:ea typeface="Verdana"/>
                <a:cs typeface="Verdana"/>
                <a:sym typeface="Verdana"/>
              </a:rPr>
              <a:t> </a:t>
            </a:r>
            <a:endParaRPr sz="3100" b="0" i="0" u="none" strike="noStrike" cap="none">
              <a:solidFill>
                <a:schemeClr val="dk1"/>
              </a:solidFill>
              <a:latin typeface="Verdana"/>
              <a:ea typeface="Verdana"/>
              <a:cs typeface="Verdana"/>
              <a:sym typeface="Verdana"/>
            </a:endParaRPr>
          </a:p>
        </p:txBody>
      </p:sp>
      <p:graphicFrame>
        <p:nvGraphicFramePr>
          <p:cNvPr id="898" name="Google Shape;898;p121"/>
          <p:cNvGraphicFramePr/>
          <p:nvPr/>
        </p:nvGraphicFramePr>
        <p:xfrm>
          <a:off x="191563" y="1459350"/>
          <a:ext cx="3000000" cy="3000000"/>
        </p:xfrm>
        <a:graphic>
          <a:graphicData uri="http://schemas.openxmlformats.org/drawingml/2006/table">
            <a:tbl>
              <a:tblPr>
                <a:noFill/>
                <a:tableStyleId>{927AA1AF-5346-47A6-BBFC-151427803F73}</a:tableStyleId>
              </a:tblPr>
              <a:tblGrid>
                <a:gridCol w="852200"/>
                <a:gridCol w="2758275"/>
              </a:tblGrid>
              <a:tr h="313575">
                <a:tc gridSpan="2">
                  <a:txBody>
                    <a:bodyPr/>
                    <a:lstStyle/>
                    <a:p>
                      <a:pPr marL="0" marR="0" lvl="0" indent="0" algn="l" rtl="0">
                        <a:spcBef>
                          <a:spcPts val="0"/>
                        </a:spcBef>
                        <a:spcAft>
                          <a:spcPts val="0"/>
                        </a:spcAft>
                        <a:buClr>
                          <a:schemeClr val="dk1"/>
                        </a:buClr>
                        <a:buSzPts val="1600"/>
                        <a:buFont typeface="Verdana"/>
                        <a:buNone/>
                      </a:pPr>
                      <a:r>
                        <a:rPr lang="en-US" sz="1600" b="1" u="none" strike="noStrike" cap="none">
                          <a:solidFill>
                            <a:schemeClr val="accent4"/>
                          </a:solidFill>
                          <a:latin typeface="Verdana"/>
                          <a:ea typeface="Verdana"/>
                          <a:cs typeface="Verdana"/>
                          <a:sym typeface="Verdana"/>
                        </a:rPr>
                        <a:t>Teaming</a:t>
                      </a:r>
                      <a:endParaRPr sz="1600" b="1" u="none" strike="noStrike" cap="none">
                        <a:solidFill>
                          <a:schemeClr val="accent4"/>
                        </a:solidFill>
                        <a:latin typeface="Verdana"/>
                        <a:ea typeface="Verdana"/>
                        <a:cs typeface="Verdana"/>
                        <a:sym typeface="Verdana"/>
                      </a:endParaRPr>
                    </a:p>
                  </a:txBody>
                  <a:tcPr marL="91425" marR="91425" marT="91425" marB="91425"/>
                </a:tc>
                <a:tc hMerge="1">
                  <a:txBody>
                    <a:bodyPr/>
                    <a:lstStyle/>
                    <a:p>
                      <a:endParaRPr lang="en-US"/>
                    </a:p>
                  </a:txBody>
                  <a:tcPr/>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1.1</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Team Composition</a:t>
                      </a:r>
                      <a:endParaRPr sz="1600" u="none" strike="noStrike" cap="none">
                        <a:latin typeface="Verdana"/>
                        <a:ea typeface="Verdana"/>
                        <a:cs typeface="Verdana"/>
                        <a:sym typeface="Verdana"/>
                      </a:endParaRPr>
                    </a:p>
                  </a:txBody>
                  <a:tcPr marL="91425" marR="91425" marT="91425" marB="91425"/>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1.2a</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Team Alignment</a:t>
                      </a:r>
                      <a:endParaRPr sz="1600" u="none" strike="noStrike" cap="none">
                        <a:latin typeface="Verdana"/>
                        <a:ea typeface="Verdana"/>
                        <a:cs typeface="Verdana"/>
                        <a:sym typeface="Verdana"/>
                      </a:endParaRPr>
                    </a:p>
                  </a:txBody>
                  <a:tcPr marL="91425" marR="91425" marT="91425" marB="91425"/>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1.2b</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Team Operating Procedures </a:t>
                      </a:r>
                      <a:endParaRPr sz="1600" u="none" strike="noStrike" cap="none">
                        <a:latin typeface="Verdana"/>
                        <a:ea typeface="Verdana"/>
                        <a:cs typeface="Verdana"/>
                        <a:sym typeface="Verdana"/>
                      </a:endParaRPr>
                    </a:p>
                  </a:txBody>
                  <a:tcPr marL="91425" marR="91425" marT="91425" marB="91425"/>
                </a:tc>
              </a:tr>
            </a:tbl>
          </a:graphicData>
        </a:graphic>
      </p:graphicFrame>
      <p:graphicFrame>
        <p:nvGraphicFramePr>
          <p:cNvPr id="899" name="Google Shape;899;p121"/>
          <p:cNvGraphicFramePr/>
          <p:nvPr/>
        </p:nvGraphicFramePr>
        <p:xfrm>
          <a:off x="191563" y="3429000"/>
          <a:ext cx="3000000" cy="3000000"/>
        </p:xfrm>
        <a:graphic>
          <a:graphicData uri="http://schemas.openxmlformats.org/drawingml/2006/table">
            <a:tbl>
              <a:tblPr>
                <a:noFill/>
                <a:tableStyleId>{927AA1AF-5346-47A6-BBFC-151427803F73}</a:tableStyleId>
              </a:tblPr>
              <a:tblGrid>
                <a:gridCol w="852200"/>
                <a:gridCol w="2758275"/>
              </a:tblGrid>
              <a:tr h="313575">
                <a:tc gridSpan="2">
                  <a:txBody>
                    <a:bodyPr/>
                    <a:lstStyle/>
                    <a:p>
                      <a:pPr marL="0" marR="0" lvl="0" indent="0" algn="l" rtl="0">
                        <a:spcBef>
                          <a:spcPts val="0"/>
                        </a:spcBef>
                        <a:spcAft>
                          <a:spcPts val="0"/>
                        </a:spcAft>
                        <a:buClr>
                          <a:schemeClr val="dk1"/>
                        </a:buClr>
                        <a:buSzPts val="1600"/>
                        <a:buFont typeface="Verdana"/>
                        <a:buNone/>
                      </a:pPr>
                      <a:r>
                        <a:rPr lang="en-US" sz="1600" b="1">
                          <a:solidFill>
                            <a:schemeClr val="accent4"/>
                          </a:solidFill>
                          <a:latin typeface="Verdana"/>
                          <a:ea typeface="Verdana"/>
                          <a:cs typeface="Verdana"/>
                          <a:sym typeface="Verdana"/>
                        </a:rPr>
                        <a:t>Evaluation</a:t>
                      </a:r>
                      <a:endParaRPr sz="1600" b="1" u="none" strike="noStrike" cap="none">
                        <a:solidFill>
                          <a:schemeClr val="accent4"/>
                        </a:solidFill>
                        <a:latin typeface="Verdana"/>
                        <a:ea typeface="Verdana"/>
                        <a:cs typeface="Verdana"/>
                        <a:sym typeface="Verdana"/>
                      </a:endParaRPr>
                    </a:p>
                  </a:txBody>
                  <a:tcPr marL="91425" marR="91425" marT="91425" marB="91425"/>
                </a:tc>
                <a:tc hMerge="1">
                  <a:txBody>
                    <a:bodyPr/>
                    <a:lstStyle/>
                    <a:p>
                      <a:endParaRPr lang="en-US"/>
                    </a:p>
                  </a:txBody>
                  <a:tcPr/>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a:t>
                      </a:r>
                      <a:r>
                        <a:rPr lang="en-US" sz="1600">
                          <a:latin typeface="Verdana"/>
                          <a:ea typeface="Verdana"/>
                          <a:cs typeface="Verdana"/>
                          <a:sym typeface="Verdana"/>
                        </a:rPr>
                        <a:t>12a</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a:latin typeface="Verdana"/>
                          <a:ea typeface="Verdana"/>
                          <a:cs typeface="Verdana"/>
                          <a:sym typeface="Verdana"/>
                        </a:rPr>
                        <a:t>Data Alignment</a:t>
                      </a:r>
                      <a:endParaRPr sz="1600" u="none" strike="noStrike" cap="none">
                        <a:latin typeface="Verdana"/>
                        <a:ea typeface="Verdana"/>
                        <a:cs typeface="Verdana"/>
                        <a:sym typeface="Verdana"/>
                      </a:endParaRPr>
                    </a:p>
                  </a:txBody>
                  <a:tcPr marL="91425" marR="91425" marT="91425" marB="91425"/>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1.12</a:t>
                      </a:r>
                      <a:r>
                        <a:rPr lang="en-US" sz="1600">
                          <a:latin typeface="Verdana"/>
                          <a:ea typeface="Verdana"/>
                          <a:cs typeface="Verdana"/>
                          <a:sym typeface="Verdana"/>
                        </a:rPr>
                        <a:t>b</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a:latin typeface="Verdana"/>
                          <a:ea typeface="Verdana"/>
                          <a:cs typeface="Verdana"/>
                          <a:sym typeface="Verdana"/>
                        </a:rPr>
                        <a:t>Universal Screening</a:t>
                      </a:r>
                      <a:endParaRPr sz="1600" u="none" strike="noStrike" cap="none">
                        <a:latin typeface="Verdana"/>
                        <a:ea typeface="Verdana"/>
                        <a:cs typeface="Verdana"/>
                        <a:sym typeface="Verdana"/>
                      </a:endParaRPr>
                    </a:p>
                  </a:txBody>
                  <a:tcPr marL="91425" marR="91425" marT="91425" marB="91425"/>
                </a:tc>
              </a:tr>
              <a:tr h="313575">
                <a:tc>
                  <a:txBody>
                    <a:bodyPr/>
                    <a:lstStyle/>
                    <a:p>
                      <a:pPr marL="0" marR="0" lvl="0" indent="0" algn="l" rtl="0">
                        <a:spcBef>
                          <a:spcPts val="0"/>
                        </a:spcBef>
                        <a:spcAft>
                          <a:spcPts val="0"/>
                        </a:spcAft>
                        <a:buClr>
                          <a:schemeClr val="dk1"/>
                        </a:buClr>
                        <a:buSzPts val="1600"/>
                        <a:buFont typeface="Verdana"/>
                        <a:buNone/>
                      </a:pPr>
                      <a:r>
                        <a:rPr lang="en-US" sz="1600" u="none" strike="noStrike" cap="none">
                          <a:latin typeface="Verdana"/>
                          <a:ea typeface="Verdana"/>
                          <a:cs typeface="Verdana"/>
                          <a:sym typeface="Verdana"/>
                        </a:rPr>
                        <a:t>1.</a:t>
                      </a:r>
                      <a:r>
                        <a:rPr lang="en-US" sz="1600">
                          <a:latin typeface="Verdana"/>
                          <a:ea typeface="Verdana"/>
                          <a:cs typeface="Verdana"/>
                          <a:sym typeface="Verdana"/>
                        </a:rPr>
                        <a:t>13 </a:t>
                      </a:r>
                      <a:endParaRPr sz="1600">
                        <a:latin typeface="Verdana"/>
                        <a:ea typeface="Verdana"/>
                        <a:cs typeface="Verdana"/>
                        <a:sym typeface="Verdana"/>
                      </a:endParaRPr>
                    </a:p>
                    <a:p>
                      <a:pPr marL="0" marR="0" lvl="0" indent="0" algn="l" rtl="0">
                        <a:spcBef>
                          <a:spcPts val="0"/>
                        </a:spcBef>
                        <a:spcAft>
                          <a:spcPts val="0"/>
                        </a:spcAft>
                        <a:buClr>
                          <a:schemeClr val="dk1"/>
                        </a:buClr>
                        <a:buSzPts val="1600"/>
                        <a:buFont typeface="Verdana"/>
                        <a:buNone/>
                      </a:pPr>
                      <a:endParaRPr sz="1600">
                        <a:latin typeface="Verdana"/>
                        <a:ea typeface="Verdana"/>
                        <a:cs typeface="Verdana"/>
                        <a:sym typeface="Verdana"/>
                      </a:endParaRPr>
                    </a:p>
                    <a:p>
                      <a:pPr marL="0" marR="0" lvl="0" indent="0" algn="l" rtl="0">
                        <a:spcBef>
                          <a:spcPts val="0"/>
                        </a:spcBef>
                        <a:spcAft>
                          <a:spcPts val="0"/>
                        </a:spcAft>
                        <a:buClr>
                          <a:schemeClr val="dk1"/>
                        </a:buClr>
                        <a:buSzPts val="1600"/>
                        <a:buFont typeface="Verdana"/>
                        <a:buNone/>
                      </a:pPr>
                      <a:endParaRPr sz="1600">
                        <a:latin typeface="Verdana"/>
                        <a:ea typeface="Verdana"/>
                        <a:cs typeface="Verdana"/>
                        <a:sym typeface="Verdana"/>
                      </a:endParaRPr>
                    </a:p>
                    <a:p>
                      <a:pPr marL="0" marR="0" lvl="0" indent="0" algn="l" rtl="0">
                        <a:spcBef>
                          <a:spcPts val="0"/>
                        </a:spcBef>
                        <a:spcAft>
                          <a:spcPts val="0"/>
                        </a:spcAft>
                        <a:buClr>
                          <a:schemeClr val="dk1"/>
                        </a:buClr>
                        <a:buSzPts val="1600"/>
                        <a:buFont typeface="Verdana"/>
                        <a:buNone/>
                      </a:pPr>
                      <a:r>
                        <a:rPr lang="en-US" sz="1600">
                          <a:latin typeface="Verdana"/>
                          <a:ea typeface="Verdana"/>
                          <a:cs typeface="Verdana"/>
                          <a:sym typeface="Verdana"/>
                        </a:rPr>
                        <a:t>1.14</a:t>
                      </a:r>
                      <a:endParaRPr sz="1600">
                        <a:latin typeface="Verdana"/>
                        <a:ea typeface="Verdana"/>
                        <a:cs typeface="Verdana"/>
                        <a:sym typeface="Verdana"/>
                      </a:endParaRPr>
                    </a:p>
                    <a:p>
                      <a:pPr marL="0" marR="0" lvl="0" indent="0" algn="l" rtl="0">
                        <a:spcBef>
                          <a:spcPts val="0"/>
                        </a:spcBef>
                        <a:spcAft>
                          <a:spcPts val="0"/>
                        </a:spcAft>
                        <a:buClr>
                          <a:schemeClr val="dk1"/>
                        </a:buClr>
                        <a:buSzPts val="1600"/>
                        <a:buFont typeface="Verdana"/>
                        <a:buNone/>
                      </a:pPr>
                      <a:endParaRPr sz="1600">
                        <a:latin typeface="Verdana"/>
                        <a:ea typeface="Verdana"/>
                        <a:cs typeface="Verdana"/>
                        <a:sym typeface="Verdana"/>
                      </a:endParaRPr>
                    </a:p>
                    <a:p>
                      <a:pPr marL="0" marR="0" lvl="0" indent="0" algn="l" rtl="0">
                        <a:spcBef>
                          <a:spcPts val="0"/>
                        </a:spcBef>
                        <a:spcAft>
                          <a:spcPts val="0"/>
                        </a:spcAft>
                        <a:buClr>
                          <a:schemeClr val="dk1"/>
                        </a:buClr>
                        <a:buSzPts val="1600"/>
                        <a:buFont typeface="Verdana"/>
                        <a:buNone/>
                      </a:pPr>
                      <a:r>
                        <a:rPr lang="en-US" sz="1600">
                          <a:latin typeface="Verdana"/>
                          <a:ea typeface="Verdana"/>
                          <a:cs typeface="Verdana"/>
                          <a:sym typeface="Verdana"/>
                        </a:rPr>
                        <a:t>1.15a</a:t>
                      </a:r>
                      <a:endParaRPr sz="1600">
                        <a:latin typeface="Verdana"/>
                        <a:ea typeface="Verdana"/>
                        <a:cs typeface="Verdana"/>
                        <a:sym typeface="Verdana"/>
                      </a:endParaRPr>
                    </a:p>
                    <a:p>
                      <a:pPr marL="0" marR="0" lvl="0" indent="0" algn="l" rtl="0">
                        <a:spcBef>
                          <a:spcPts val="0"/>
                        </a:spcBef>
                        <a:spcAft>
                          <a:spcPts val="0"/>
                        </a:spcAft>
                        <a:buClr>
                          <a:schemeClr val="dk1"/>
                        </a:buClr>
                        <a:buSzPts val="1600"/>
                        <a:buFont typeface="Verdana"/>
                        <a:buNone/>
                      </a:pPr>
                      <a:endParaRPr sz="1600">
                        <a:latin typeface="Verdana"/>
                        <a:ea typeface="Verdana"/>
                        <a:cs typeface="Verdana"/>
                        <a:sym typeface="Verdana"/>
                      </a:endParaRPr>
                    </a:p>
                    <a:p>
                      <a:pPr marL="0" marR="0" lvl="0" indent="0" algn="l" rtl="0">
                        <a:spcBef>
                          <a:spcPts val="0"/>
                        </a:spcBef>
                        <a:spcAft>
                          <a:spcPts val="0"/>
                        </a:spcAft>
                        <a:buClr>
                          <a:schemeClr val="dk1"/>
                        </a:buClr>
                        <a:buSzPts val="1600"/>
                        <a:buFont typeface="Verdana"/>
                        <a:buNone/>
                      </a:pPr>
                      <a:r>
                        <a:rPr lang="en-US" sz="1600">
                          <a:latin typeface="Verdana"/>
                          <a:ea typeface="Verdana"/>
                          <a:cs typeface="Verdana"/>
                          <a:sym typeface="Verdana"/>
                        </a:rPr>
                        <a:t>1.15b    </a:t>
                      </a:r>
                      <a:endParaRPr sz="1600" u="none" strike="noStrike" cap="none">
                        <a:latin typeface="Verdana"/>
                        <a:ea typeface="Verdana"/>
                        <a:cs typeface="Verdana"/>
                        <a:sym typeface="Verdana"/>
                      </a:endParaRPr>
                    </a:p>
                  </a:txBody>
                  <a:tcPr marL="91425" marR="91425" marT="91425" marB="91425"/>
                </a:tc>
                <a:tc>
                  <a:txBody>
                    <a:bodyPr/>
                    <a:lstStyle/>
                    <a:p>
                      <a:pPr marL="0" marR="0" lvl="0" indent="0" algn="l" rtl="0">
                        <a:spcBef>
                          <a:spcPts val="0"/>
                        </a:spcBef>
                        <a:spcAft>
                          <a:spcPts val="0"/>
                        </a:spcAft>
                        <a:buClr>
                          <a:schemeClr val="dk1"/>
                        </a:buClr>
                        <a:buSzPts val="1600"/>
                        <a:buFont typeface="Verdana"/>
                        <a:buNone/>
                      </a:pPr>
                      <a:r>
                        <a:rPr lang="en-US" sz="1600">
                          <a:latin typeface="Verdana"/>
                          <a:ea typeface="Verdana"/>
                          <a:cs typeface="Verdana"/>
                          <a:sym typeface="Verdana"/>
                        </a:rPr>
                        <a:t>Data-informed Decision Making</a:t>
                      </a:r>
                      <a:endParaRPr sz="1600" u="none" strike="noStrike" cap="none">
                        <a:latin typeface="Verdana"/>
                        <a:ea typeface="Verdana"/>
                        <a:cs typeface="Verdana"/>
                        <a:sym typeface="Verdana"/>
                      </a:endParaRPr>
                    </a:p>
                    <a:p>
                      <a:pPr marL="0" marR="0" lvl="0" indent="0" algn="l" rtl="0">
                        <a:spcBef>
                          <a:spcPts val="0"/>
                        </a:spcBef>
                        <a:spcAft>
                          <a:spcPts val="0"/>
                        </a:spcAft>
                        <a:buClr>
                          <a:schemeClr val="dk1"/>
                        </a:buClr>
                        <a:buSzPts val="1600"/>
                        <a:buFont typeface="Verdana"/>
                        <a:buNone/>
                      </a:pPr>
                      <a:endParaRPr sz="1600">
                        <a:latin typeface="Verdana"/>
                        <a:ea typeface="Verdana"/>
                        <a:cs typeface="Verdana"/>
                        <a:sym typeface="Verdana"/>
                      </a:endParaRPr>
                    </a:p>
                    <a:p>
                      <a:pPr marL="0" marR="0" lvl="0" indent="0" algn="l" rtl="0">
                        <a:spcBef>
                          <a:spcPts val="0"/>
                        </a:spcBef>
                        <a:spcAft>
                          <a:spcPts val="0"/>
                        </a:spcAft>
                        <a:buClr>
                          <a:schemeClr val="dk1"/>
                        </a:buClr>
                        <a:buSzPts val="1600"/>
                        <a:buFont typeface="Verdana"/>
                        <a:buNone/>
                      </a:pPr>
                      <a:r>
                        <a:rPr lang="en-US" sz="1600">
                          <a:latin typeface="Verdana"/>
                          <a:ea typeface="Verdana"/>
                          <a:cs typeface="Verdana"/>
                          <a:sym typeface="Verdana"/>
                        </a:rPr>
                        <a:t>Fidelity Data</a:t>
                      </a:r>
                      <a:r>
                        <a:rPr lang="en-US" sz="1600" u="none" strike="noStrike" cap="none">
                          <a:latin typeface="Verdana"/>
                          <a:ea typeface="Verdana"/>
                          <a:cs typeface="Verdana"/>
                          <a:sym typeface="Verdana"/>
                        </a:rPr>
                        <a:t> </a:t>
                      </a:r>
                      <a:endParaRPr sz="1600">
                        <a:latin typeface="Verdana"/>
                        <a:ea typeface="Verdana"/>
                        <a:cs typeface="Verdana"/>
                        <a:sym typeface="Verdana"/>
                      </a:endParaRPr>
                    </a:p>
                    <a:p>
                      <a:pPr marL="0" marR="0" lvl="0" indent="0" algn="l" rtl="0">
                        <a:spcBef>
                          <a:spcPts val="0"/>
                        </a:spcBef>
                        <a:spcAft>
                          <a:spcPts val="0"/>
                        </a:spcAft>
                        <a:buClr>
                          <a:schemeClr val="dk1"/>
                        </a:buClr>
                        <a:buSzPts val="1600"/>
                        <a:buFont typeface="Verdana"/>
                        <a:buNone/>
                      </a:pPr>
                      <a:endParaRPr sz="1600">
                        <a:latin typeface="Verdana"/>
                        <a:ea typeface="Verdana"/>
                        <a:cs typeface="Verdana"/>
                        <a:sym typeface="Verdana"/>
                      </a:endParaRPr>
                    </a:p>
                    <a:p>
                      <a:pPr marL="0" marR="0" lvl="0" indent="0" algn="l" rtl="0">
                        <a:spcBef>
                          <a:spcPts val="0"/>
                        </a:spcBef>
                        <a:spcAft>
                          <a:spcPts val="0"/>
                        </a:spcAft>
                        <a:buClr>
                          <a:schemeClr val="dk1"/>
                        </a:buClr>
                        <a:buSzPts val="1600"/>
                        <a:buFont typeface="Verdana"/>
                        <a:buNone/>
                      </a:pPr>
                      <a:r>
                        <a:rPr lang="en-US" sz="1600">
                          <a:latin typeface="Verdana"/>
                          <a:ea typeface="Verdana"/>
                          <a:cs typeface="Verdana"/>
                          <a:sym typeface="Verdana"/>
                        </a:rPr>
                        <a:t>Outcome Data</a:t>
                      </a:r>
                      <a:endParaRPr sz="1600">
                        <a:latin typeface="Verdana"/>
                        <a:ea typeface="Verdana"/>
                        <a:cs typeface="Verdana"/>
                        <a:sym typeface="Verdana"/>
                      </a:endParaRPr>
                    </a:p>
                    <a:p>
                      <a:pPr marL="0" marR="0" lvl="0" indent="0" algn="l" rtl="0">
                        <a:spcBef>
                          <a:spcPts val="0"/>
                        </a:spcBef>
                        <a:spcAft>
                          <a:spcPts val="0"/>
                        </a:spcAft>
                        <a:buClr>
                          <a:schemeClr val="dk1"/>
                        </a:buClr>
                        <a:buSzPts val="1600"/>
                        <a:buFont typeface="Verdana"/>
                        <a:buNone/>
                      </a:pPr>
                      <a:endParaRPr sz="1600">
                        <a:latin typeface="Verdana"/>
                        <a:ea typeface="Verdana"/>
                        <a:cs typeface="Verdana"/>
                        <a:sym typeface="Verdana"/>
                      </a:endParaRPr>
                    </a:p>
                    <a:p>
                      <a:pPr marL="0" marR="0" lvl="0" indent="0" algn="l" rtl="0">
                        <a:spcBef>
                          <a:spcPts val="0"/>
                        </a:spcBef>
                        <a:spcAft>
                          <a:spcPts val="0"/>
                        </a:spcAft>
                        <a:buClr>
                          <a:schemeClr val="dk1"/>
                        </a:buClr>
                        <a:buSzPts val="1600"/>
                        <a:buFont typeface="Verdana"/>
                        <a:buNone/>
                      </a:pPr>
                      <a:r>
                        <a:rPr lang="en-US" sz="1600">
                          <a:latin typeface="Verdana"/>
                          <a:ea typeface="Verdana"/>
                          <a:cs typeface="Verdana"/>
                          <a:sym typeface="Verdana"/>
                        </a:rPr>
                        <a:t>Annual Evaluation</a:t>
                      </a:r>
                      <a:endParaRPr sz="1600">
                        <a:latin typeface="Verdana"/>
                        <a:ea typeface="Verdana"/>
                        <a:cs typeface="Verdana"/>
                        <a:sym typeface="Verdana"/>
                      </a:endParaRPr>
                    </a:p>
                  </a:txBody>
                  <a:tcPr marL="91425" marR="91425" marT="91425" marB="91425"/>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122"/>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Arial"/>
              <a:buNone/>
            </a:pPr>
            <a:r>
              <a:rPr lang="en-US" sz="3800"/>
              <a:t>Teaming</a:t>
            </a:r>
            <a:endParaRPr sz="3800"/>
          </a:p>
        </p:txBody>
      </p:sp>
      <p:sp>
        <p:nvSpPr>
          <p:cNvPr id="905" name="Google Shape;905;p122"/>
          <p:cNvSpPr txBox="1">
            <a:spLocks noGrp="1"/>
          </p:cNvSpPr>
          <p:nvPr>
            <p:ph type="body" idx="4294967295"/>
          </p:nvPr>
        </p:nvSpPr>
        <p:spPr>
          <a:xfrm>
            <a:off x="228600" y="1600200"/>
            <a:ext cx="86868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a:solidFill>
                  <a:srgbClr val="990000"/>
                </a:solidFill>
              </a:rPr>
              <a:t>Implementation Matrix</a:t>
            </a:r>
            <a:endParaRPr>
              <a:solidFill>
                <a:srgbClr val="990000"/>
              </a:solidFill>
            </a:endParaRPr>
          </a:p>
          <a:p>
            <a:pPr marL="0" lvl="0" indent="0" algn="l" rtl="0">
              <a:lnSpc>
                <a:spcPct val="100000"/>
              </a:lnSpc>
              <a:spcBef>
                <a:spcPts val="640"/>
              </a:spcBef>
              <a:spcAft>
                <a:spcPts val="0"/>
              </a:spcAft>
              <a:buSzPts val="3200"/>
              <a:buNone/>
            </a:pPr>
            <a:r>
              <a:rPr lang="en-US"/>
              <a:t>1.B Teaming</a:t>
            </a:r>
            <a:endParaRPr/>
          </a:p>
          <a:p>
            <a:pPr marL="0" lvl="0" indent="0" algn="l" rtl="0">
              <a:lnSpc>
                <a:spcPct val="100000"/>
              </a:lnSpc>
              <a:spcBef>
                <a:spcPts val="640"/>
              </a:spcBef>
              <a:spcAft>
                <a:spcPts val="0"/>
              </a:spcAft>
              <a:buSzPts val="3200"/>
              <a:buNone/>
            </a:pPr>
            <a:r>
              <a:rPr lang="en-US"/>
              <a:t>1.C Planning</a:t>
            </a:r>
            <a:endParaRPr/>
          </a:p>
          <a:p>
            <a:pPr marL="0" lvl="0" indent="0" algn="l" rtl="0">
              <a:lnSpc>
                <a:spcPct val="100000"/>
              </a:lnSpc>
              <a:spcBef>
                <a:spcPts val="640"/>
              </a:spcBef>
              <a:spcAft>
                <a:spcPts val="0"/>
              </a:spcAft>
              <a:buSzPts val="3200"/>
              <a:buNone/>
            </a:pPr>
            <a:endParaRPr/>
          </a:p>
          <a:p>
            <a:pPr marL="0" lvl="0" indent="0" algn="l" rtl="0">
              <a:lnSpc>
                <a:spcPct val="100000"/>
              </a:lnSpc>
              <a:spcBef>
                <a:spcPts val="640"/>
              </a:spcBef>
              <a:spcAft>
                <a:spcPts val="0"/>
              </a:spcAft>
              <a:buSzPts val="3200"/>
              <a:buNone/>
            </a:pPr>
            <a:r>
              <a:rPr lang="en-US">
                <a:solidFill>
                  <a:srgbClr val="1155CC"/>
                </a:solidFill>
              </a:rPr>
              <a:t>A-TFI</a:t>
            </a:r>
            <a:endParaRPr>
              <a:solidFill>
                <a:srgbClr val="1155CC"/>
              </a:solidFill>
            </a:endParaRPr>
          </a:p>
          <a:p>
            <a:pPr marL="0" lvl="0" indent="0" algn="l" rtl="0">
              <a:lnSpc>
                <a:spcPct val="100000"/>
              </a:lnSpc>
              <a:spcBef>
                <a:spcPts val="640"/>
              </a:spcBef>
              <a:spcAft>
                <a:spcPts val="0"/>
              </a:spcAft>
              <a:buSzPts val="3200"/>
              <a:buNone/>
            </a:pPr>
            <a:r>
              <a:rPr lang="en-US"/>
              <a:t>1.2a Team Alignment</a:t>
            </a:r>
            <a:endParaRPr/>
          </a:p>
          <a:p>
            <a:pPr marL="0" lvl="0" indent="0" algn="l" rtl="0">
              <a:lnSpc>
                <a:spcPct val="100000"/>
              </a:lnSpc>
              <a:spcBef>
                <a:spcPts val="640"/>
              </a:spcBef>
              <a:spcAft>
                <a:spcPts val="0"/>
              </a:spcAft>
              <a:buSzPts val="3200"/>
              <a:buNone/>
            </a:pPr>
            <a:r>
              <a:rPr lang="en-US"/>
              <a:t>1.2b Team Operating Procedures</a:t>
            </a:r>
            <a:endParaRPr/>
          </a:p>
          <a:p>
            <a:pPr marL="0" lvl="0" indent="0" algn="l" rtl="0">
              <a:lnSpc>
                <a:spcPct val="100000"/>
              </a:lnSpc>
              <a:spcBef>
                <a:spcPts val="640"/>
              </a:spcBef>
              <a:spcAft>
                <a:spcPts val="0"/>
              </a:spcAft>
              <a:buSzPts val="3200"/>
              <a:buNone/>
            </a:pPr>
            <a:endParaRPr sz="1800"/>
          </a:p>
          <a:p>
            <a:pPr marL="0" lvl="0" indent="0" algn="l" rtl="0">
              <a:lnSpc>
                <a:spcPct val="100000"/>
              </a:lnSpc>
              <a:spcBef>
                <a:spcPts val="640"/>
              </a:spcBef>
              <a:spcAft>
                <a:spcPts val="0"/>
              </a:spcAft>
              <a:buSzPts val="3200"/>
              <a:buNone/>
            </a:pPr>
            <a:endParaRPr sz="1800"/>
          </a:p>
          <a:p>
            <a:pPr marL="0" lvl="0" indent="0" algn="l" rtl="0">
              <a:lnSpc>
                <a:spcPct val="100000"/>
              </a:lnSpc>
              <a:spcBef>
                <a:spcPts val="640"/>
              </a:spcBef>
              <a:spcAft>
                <a:spcPts val="0"/>
              </a:spcAft>
              <a:buSzPts val="3200"/>
              <a:buNone/>
            </a:pPr>
            <a:endParaRPr sz="1800">
              <a:solidFill>
                <a:srgbClr val="000000"/>
              </a:solidFill>
            </a:endParaRPr>
          </a:p>
          <a:p>
            <a:pPr marL="0" lvl="0" indent="0" algn="l" rtl="0">
              <a:lnSpc>
                <a:spcPct val="100000"/>
              </a:lnSpc>
              <a:spcBef>
                <a:spcPts val="640"/>
              </a:spcBef>
              <a:spcAft>
                <a:spcPts val="0"/>
              </a:spcAft>
              <a:buSzPts val="3200"/>
              <a:buNone/>
            </a:pPr>
            <a:endParaRPr sz="1800">
              <a:solidFill>
                <a:srgbClr val="000000"/>
              </a:solidFill>
            </a:endParaRPr>
          </a:p>
          <a:p>
            <a:pPr marL="0" lvl="0" indent="0" algn="l" rtl="0">
              <a:lnSpc>
                <a:spcPct val="100000"/>
              </a:lnSpc>
              <a:spcBef>
                <a:spcPts val="640"/>
              </a:spcBef>
              <a:spcAft>
                <a:spcPts val="0"/>
              </a:spcAft>
              <a:buSzPts val="3200"/>
              <a:buNone/>
            </a:pPr>
            <a:endParaRPr sz="1800">
              <a:solidFill>
                <a:srgbClr val="000000"/>
              </a:solidFill>
            </a:endParaRPr>
          </a:p>
          <a:p>
            <a:pPr marL="0" lvl="0" indent="0" algn="l" rtl="0">
              <a:lnSpc>
                <a:spcPct val="100000"/>
              </a:lnSpc>
              <a:spcBef>
                <a:spcPts val="640"/>
              </a:spcBef>
              <a:spcAft>
                <a:spcPts val="0"/>
              </a:spcAft>
              <a:buSzPts val="3200"/>
              <a:buNone/>
            </a:pPr>
            <a:endParaRPr sz="1800">
              <a:solidFill>
                <a:srgbClr val="000000"/>
              </a:solidFill>
            </a:endParaRPr>
          </a:p>
          <a:p>
            <a:pPr marL="0" lvl="0" indent="0" algn="l" rtl="0">
              <a:lnSpc>
                <a:spcPct val="100000"/>
              </a:lnSpc>
              <a:spcBef>
                <a:spcPts val="640"/>
              </a:spcBef>
              <a:spcAft>
                <a:spcPts val="0"/>
              </a:spcAft>
              <a:buSzPts val="3200"/>
              <a:buNone/>
            </a:pPr>
            <a:endParaRPr sz="1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123"/>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Arial"/>
              <a:buNone/>
            </a:pPr>
            <a:r>
              <a:rPr lang="en-US" sz="3800"/>
              <a:t>Assessment</a:t>
            </a:r>
            <a:endParaRPr sz="3800"/>
          </a:p>
        </p:txBody>
      </p:sp>
      <p:sp>
        <p:nvSpPr>
          <p:cNvPr id="911" name="Google Shape;911;p123"/>
          <p:cNvSpPr txBox="1">
            <a:spLocks noGrp="1"/>
          </p:cNvSpPr>
          <p:nvPr>
            <p:ph type="body" idx="4294967295"/>
          </p:nvPr>
        </p:nvSpPr>
        <p:spPr>
          <a:xfrm>
            <a:off x="228600" y="1417650"/>
            <a:ext cx="8686800" cy="5440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2900">
                <a:solidFill>
                  <a:srgbClr val="990000"/>
                </a:solidFill>
              </a:rPr>
              <a:t>Implementation Matrix</a:t>
            </a:r>
            <a:endParaRPr sz="2900">
              <a:solidFill>
                <a:srgbClr val="990000"/>
              </a:solidFill>
            </a:endParaRPr>
          </a:p>
          <a:p>
            <a:pPr marL="0" lvl="0" indent="0" algn="l" rtl="0">
              <a:lnSpc>
                <a:spcPct val="100000"/>
              </a:lnSpc>
              <a:spcBef>
                <a:spcPts val="640"/>
              </a:spcBef>
              <a:spcAft>
                <a:spcPts val="0"/>
              </a:spcAft>
              <a:buSzPts val="3200"/>
              <a:buNone/>
            </a:pPr>
            <a:r>
              <a:rPr lang="en-US" sz="2900"/>
              <a:t>5.A Assessment Mapping for Student Growth</a:t>
            </a:r>
            <a:endParaRPr sz="2900"/>
          </a:p>
          <a:p>
            <a:pPr marL="0" lvl="0" indent="0" algn="l" rtl="0">
              <a:lnSpc>
                <a:spcPct val="100000"/>
              </a:lnSpc>
              <a:spcBef>
                <a:spcPts val="640"/>
              </a:spcBef>
              <a:spcAft>
                <a:spcPts val="0"/>
              </a:spcAft>
              <a:buSzPts val="3200"/>
              <a:buNone/>
            </a:pPr>
            <a:r>
              <a:rPr lang="en-US" sz="2900"/>
              <a:t>5.B Screening Tools and Data</a:t>
            </a:r>
            <a:endParaRPr sz="2900"/>
          </a:p>
          <a:p>
            <a:pPr marL="0" lvl="0" indent="0" algn="l" rtl="0">
              <a:lnSpc>
                <a:spcPct val="100000"/>
              </a:lnSpc>
              <a:spcBef>
                <a:spcPts val="640"/>
              </a:spcBef>
              <a:spcAft>
                <a:spcPts val="0"/>
              </a:spcAft>
              <a:buSzPts val="3200"/>
              <a:buNone/>
            </a:pPr>
            <a:r>
              <a:rPr lang="en-US" sz="2900"/>
              <a:t>5.C Screening Process</a:t>
            </a:r>
            <a:endParaRPr sz="2900"/>
          </a:p>
          <a:p>
            <a:pPr marL="0" lvl="0" indent="0" algn="l" rtl="0">
              <a:lnSpc>
                <a:spcPct val="100000"/>
              </a:lnSpc>
              <a:spcBef>
                <a:spcPts val="640"/>
              </a:spcBef>
              <a:spcAft>
                <a:spcPts val="0"/>
              </a:spcAft>
              <a:buSzPts val="3200"/>
              <a:buNone/>
            </a:pPr>
            <a:endParaRPr sz="2900"/>
          </a:p>
          <a:p>
            <a:pPr marL="0" lvl="0" indent="0" algn="l" rtl="0">
              <a:lnSpc>
                <a:spcPct val="100000"/>
              </a:lnSpc>
              <a:spcBef>
                <a:spcPts val="640"/>
              </a:spcBef>
              <a:spcAft>
                <a:spcPts val="0"/>
              </a:spcAft>
              <a:buSzPts val="3200"/>
              <a:buNone/>
            </a:pPr>
            <a:r>
              <a:rPr lang="en-US" sz="2900">
                <a:solidFill>
                  <a:srgbClr val="1155CC"/>
                </a:solidFill>
              </a:rPr>
              <a:t>A-TFI</a:t>
            </a:r>
            <a:endParaRPr sz="2900">
              <a:solidFill>
                <a:srgbClr val="1155CC"/>
              </a:solidFill>
            </a:endParaRPr>
          </a:p>
          <a:p>
            <a:pPr marL="0" lvl="0" indent="0" algn="l" rtl="0">
              <a:lnSpc>
                <a:spcPct val="100000"/>
              </a:lnSpc>
              <a:spcBef>
                <a:spcPts val="640"/>
              </a:spcBef>
              <a:spcAft>
                <a:spcPts val="0"/>
              </a:spcAft>
              <a:buSzPts val="3200"/>
              <a:buNone/>
            </a:pPr>
            <a:r>
              <a:rPr lang="en-US" sz="2900"/>
              <a:t>1.6a Formative Assessment</a:t>
            </a:r>
            <a:endParaRPr sz="2900"/>
          </a:p>
          <a:p>
            <a:pPr marL="0" lvl="0" indent="0" algn="l" rtl="0">
              <a:lnSpc>
                <a:spcPct val="100000"/>
              </a:lnSpc>
              <a:spcBef>
                <a:spcPts val="640"/>
              </a:spcBef>
              <a:spcAft>
                <a:spcPts val="0"/>
              </a:spcAft>
              <a:buSzPts val="3200"/>
              <a:buNone/>
            </a:pPr>
            <a:r>
              <a:rPr lang="en-US" sz="2900"/>
              <a:t>1.12a Data Alignment</a:t>
            </a:r>
            <a:endParaRPr sz="2900"/>
          </a:p>
          <a:p>
            <a:pPr marL="0" lvl="0" indent="0" algn="l" rtl="0">
              <a:lnSpc>
                <a:spcPct val="100000"/>
              </a:lnSpc>
              <a:spcBef>
                <a:spcPts val="640"/>
              </a:spcBef>
              <a:spcAft>
                <a:spcPts val="0"/>
              </a:spcAft>
              <a:buSzPts val="3200"/>
              <a:buNone/>
            </a:pPr>
            <a:r>
              <a:rPr lang="en-US" sz="2900"/>
              <a:t>1.12b Universal Screening</a:t>
            </a:r>
            <a:endParaRPr sz="2900"/>
          </a:p>
          <a:p>
            <a:pPr marL="0" lvl="0" indent="0" algn="l" rtl="0">
              <a:lnSpc>
                <a:spcPct val="100000"/>
              </a:lnSpc>
              <a:spcBef>
                <a:spcPts val="640"/>
              </a:spcBef>
              <a:spcAft>
                <a:spcPts val="0"/>
              </a:spcAft>
              <a:buSzPts val="3200"/>
              <a:buNone/>
            </a:pPr>
            <a:r>
              <a:rPr lang="en-US" sz="2900"/>
              <a:t>1.13 Data-informed Decision Making</a:t>
            </a:r>
            <a:endParaRPr sz="2900"/>
          </a:p>
          <a:p>
            <a:pPr marL="0" lvl="0" indent="0" algn="l" rtl="0">
              <a:lnSpc>
                <a:spcPct val="100000"/>
              </a:lnSpc>
              <a:spcBef>
                <a:spcPts val="640"/>
              </a:spcBef>
              <a:spcAft>
                <a:spcPts val="0"/>
              </a:spcAft>
              <a:buSzPts val="3200"/>
              <a:buNone/>
            </a:pPr>
            <a:endParaRPr sz="1500"/>
          </a:p>
          <a:p>
            <a:pPr marL="0" lvl="0" indent="0" algn="l" rtl="0">
              <a:lnSpc>
                <a:spcPct val="100000"/>
              </a:lnSpc>
              <a:spcBef>
                <a:spcPts val="640"/>
              </a:spcBef>
              <a:spcAft>
                <a:spcPts val="0"/>
              </a:spcAft>
              <a:buSzPts val="3200"/>
              <a:buNone/>
            </a:pPr>
            <a:endParaRPr sz="1500"/>
          </a:p>
          <a:p>
            <a:pPr marL="0" lvl="0" indent="0" algn="l" rtl="0">
              <a:lnSpc>
                <a:spcPct val="100000"/>
              </a:lnSpc>
              <a:spcBef>
                <a:spcPts val="640"/>
              </a:spcBef>
              <a:spcAft>
                <a:spcPts val="0"/>
              </a:spcAft>
              <a:buSzPts val="3200"/>
              <a:buNone/>
            </a:pPr>
            <a:endParaRPr sz="1500">
              <a:solidFill>
                <a:srgbClr val="000000"/>
              </a:solidFill>
            </a:endParaRPr>
          </a:p>
          <a:p>
            <a:pPr marL="0" lvl="0" indent="0" algn="l" rtl="0">
              <a:lnSpc>
                <a:spcPct val="100000"/>
              </a:lnSpc>
              <a:spcBef>
                <a:spcPts val="640"/>
              </a:spcBef>
              <a:spcAft>
                <a:spcPts val="0"/>
              </a:spcAft>
              <a:buSzPts val="3200"/>
              <a:buNone/>
            </a:pPr>
            <a:endParaRPr sz="1500">
              <a:solidFill>
                <a:srgbClr val="000000"/>
              </a:solidFill>
            </a:endParaRPr>
          </a:p>
          <a:p>
            <a:pPr marL="0" lvl="0" indent="0" algn="l" rtl="0">
              <a:lnSpc>
                <a:spcPct val="100000"/>
              </a:lnSpc>
              <a:spcBef>
                <a:spcPts val="640"/>
              </a:spcBef>
              <a:spcAft>
                <a:spcPts val="0"/>
              </a:spcAft>
              <a:buSzPts val="3200"/>
              <a:buNone/>
            </a:pPr>
            <a:endParaRPr sz="1600">
              <a:solidFill>
                <a:srgbClr val="000000"/>
              </a:solidFill>
            </a:endParaRPr>
          </a:p>
          <a:p>
            <a:pPr marL="0" lvl="0" indent="0" algn="l" rtl="0">
              <a:lnSpc>
                <a:spcPct val="100000"/>
              </a:lnSpc>
              <a:spcBef>
                <a:spcPts val="640"/>
              </a:spcBef>
              <a:spcAft>
                <a:spcPts val="0"/>
              </a:spcAft>
              <a:buSzPts val="3200"/>
              <a:buNone/>
            </a:pPr>
            <a:endParaRPr sz="1600">
              <a:solidFill>
                <a:srgbClr val="000000"/>
              </a:solidFill>
            </a:endParaRPr>
          </a:p>
          <a:p>
            <a:pPr marL="0" lvl="0" indent="0" algn="l" rtl="0">
              <a:lnSpc>
                <a:spcPct val="100000"/>
              </a:lnSpc>
              <a:spcBef>
                <a:spcPts val="640"/>
              </a:spcBef>
              <a:spcAft>
                <a:spcPts val="0"/>
              </a:spcAft>
              <a:buSzPts val="3200"/>
              <a:buNone/>
            </a:pPr>
            <a:endParaRPr sz="16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26"/>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Arial"/>
              <a:buNone/>
            </a:pPr>
            <a:r>
              <a:rPr lang="en-US" sz="3800"/>
              <a:t>Quality Core Instruction</a:t>
            </a:r>
            <a:endParaRPr sz="3800"/>
          </a:p>
        </p:txBody>
      </p:sp>
      <p:sp>
        <p:nvSpPr>
          <p:cNvPr id="931" name="Google Shape;931;p126"/>
          <p:cNvSpPr txBox="1">
            <a:spLocks noGrp="1"/>
          </p:cNvSpPr>
          <p:nvPr>
            <p:ph type="body" idx="4294967295"/>
          </p:nvPr>
        </p:nvSpPr>
        <p:spPr>
          <a:xfrm>
            <a:off x="228600" y="1328125"/>
            <a:ext cx="8686800" cy="552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2800">
                <a:solidFill>
                  <a:srgbClr val="990000"/>
                </a:solidFill>
              </a:rPr>
              <a:t>Implementation Matrix</a:t>
            </a:r>
            <a:endParaRPr sz="2800">
              <a:solidFill>
                <a:srgbClr val="990000"/>
              </a:solidFill>
            </a:endParaRPr>
          </a:p>
          <a:p>
            <a:pPr marL="0" lvl="0" indent="0" algn="l" rtl="0">
              <a:lnSpc>
                <a:spcPct val="100000"/>
              </a:lnSpc>
              <a:spcBef>
                <a:spcPts val="640"/>
              </a:spcBef>
              <a:spcAft>
                <a:spcPts val="0"/>
              </a:spcAft>
              <a:buSzPts val="3200"/>
              <a:buNone/>
            </a:pPr>
            <a:r>
              <a:rPr lang="en-US" sz="2800"/>
              <a:t>3.A Quality Core Instruction</a:t>
            </a:r>
            <a:endParaRPr sz="2800"/>
          </a:p>
          <a:p>
            <a:pPr marL="0" lvl="0" indent="0" algn="l" rtl="0">
              <a:lnSpc>
                <a:spcPct val="100000"/>
              </a:lnSpc>
              <a:spcBef>
                <a:spcPts val="640"/>
              </a:spcBef>
              <a:spcAft>
                <a:spcPts val="0"/>
              </a:spcAft>
              <a:buSzPts val="3200"/>
              <a:buNone/>
            </a:pPr>
            <a:r>
              <a:rPr lang="en-US" sz="2800"/>
              <a:t>3.C Continuum of Supports that is Culturally Responsive</a:t>
            </a:r>
            <a:endParaRPr sz="2800"/>
          </a:p>
          <a:p>
            <a:pPr marL="0" lvl="0" indent="0" algn="l" rtl="0">
              <a:lnSpc>
                <a:spcPct val="100000"/>
              </a:lnSpc>
              <a:spcBef>
                <a:spcPts val="640"/>
              </a:spcBef>
              <a:spcAft>
                <a:spcPts val="0"/>
              </a:spcAft>
              <a:buSzPts val="3200"/>
              <a:buNone/>
            </a:pPr>
            <a:endParaRPr sz="2800"/>
          </a:p>
          <a:p>
            <a:pPr marL="0" lvl="0" indent="0" algn="l" rtl="0">
              <a:lnSpc>
                <a:spcPct val="100000"/>
              </a:lnSpc>
              <a:spcBef>
                <a:spcPts val="640"/>
              </a:spcBef>
              <a:spcAft>
                <a:spcPts val="0"/>
              </a:spcAft>
              <a:buSzPts val="3200"/>
              <a:buNone/>
            </a:pPr>
            <a:r>
              <a:rPr lang="en-US" sz="2800">
                <a:solidFill>
                  <a:srgbClr val="1155CC"/>
                </a:solidFill>
              </a:rPr>
              <a:t>A-TFI</a:t>
            </a:r>
            <a:endParaRPr sz="2800">
              <a:solidFill>
                <a:srgbClr val="1155CC"/>
              </a:solidFill>
            </a:endParaRPr>
          </a:p>
          <a:p>
            <a:pPr marL="0" lvl="0" indent="0" algn="l" rtl="0">
              <a:lnSpc>
                <a:spcPct val="100000"/>
              </a:lnSpc>
              <a:spcBef>
                <a:spcPts val="640"/>
              </a:spcBef>
              <a:spcAft>
                <a:spcPts val="0"/>
              </a:spcAft>
              <a:buSzPts val="3200"/>
              <a:buNone/>
            </a:pPr>
            <a:r>
              <a:rPr lang="en-US" sz="2800"/>
              <a:t>1.3 Aligned Curricula</a:t>
            </a:r>
            <a:endParaRPr sz="2800"/>
          </a:p>
          <a:p>
            <a:pPr marL="0" lvl="0" indent="0" algn="l" rtl="0">
              <a:lnSpc>
                <a:spcPct val="100000"/>
              </a:lnSpc>
              <a:spcBef>
                <a:spcPts val="640"/>
              </a:spcBef>
              <a:spcAft>
                <a:spcPts val="0"/>
              </a:spcAft>
              <a:buSzPts val="3200"/>
              <a:buNone/>
            </a:pPr>
            <a:r>
              <a:rPr lang="en-US" sz="2800"/>
              <a:t>1.4a Evidence-based Practices</a:t>
            </a:r>
            <a:endParaRPr sz="2800"/>
          </a:p>
          <a:p>
            <a:pPr marL="0" lvl="0" indent="0" algn="l" rtl="0">
              <a:lnSpc>
                <a:spcPct val="100000"/>
              </a:lnSpc>
              <a:spcBef>
                <a:spcPts val="640"/>
              </a:spcBef>
              <a:spcAft>
                <a:spcPts val="0"/>
              </a:spcAft>
              <a:buSzPts val="3200"/>
              <a:buNone/>
            </a:pPr>
            <a:r>
              <a:rPr lang="en-US" sz="2800"/>
              <a:t>1.4b Lesson Plans</a:t>
            </a:r>
            <a:endParaRPr sz="2800"/>
          </a:p>
          <a:p>
            <a:pPr marL="0" lvl="0" indent="0" algn="l" rtl="0">
              <a:lnSpc>
                <a:spcPct val="100000"/>
              </a:lnSpc>
              <a:spcBef>
                <a:spcPts val="640"/>
              </a:spcBef>
              <a:spcAft>
                <a:spcPts val="0"/>
              </a:spcAft>
              <a:buSzPts val="3200"/>
              <a:buNone/>
            </a:pPr>
            <a:r>
              <a:rPr lang="en-US" sz="2800"/>
              <a:t>1.4c Relevant Objectives</a:t>
            </a:r>
            <a:endParaRPr sz="2800"/>
          </a:p>
          <a:p>
            <a:pPr marL="0" lvl="0" indent="0" algn="l" rtl="0">
              <a:lnSpc>
                <a:spcPct val="100000"/>
              </a:lnSpc>
              <a:spcBef>
                <a:spcPts val="640"/>
              </a:spcBef>
              <a:spcAft>
                <a:spcPts val="0"/>
              </a:spcAft>
              <a:buSzPts val="3200"/>
              <a:buNone/>
            </a:pPr>
            <a:r>
              <a:rPr lang="en-US" sz="2800"/>
              <a:t>1.8 Instructional Practices</a:t>
            </a:r>
            <a:endParaRPr sz="2800"/>
          </a:p>
          <a:p>
            <a:pPr marL="0" lvl="0" indent="0" algn="l" rtl="0">
              <a:lnSpc>
                <a:spcPct val="100000"/>
              </a:lnSpc>
              <a:spcBef>
                <a:spcPts val="640"/>
              </a:spcBef>
              <a:spcAft>
                <a:spcPts val="0"/>
              </a:spcAft>
              <a:buSzPts val="3200"/>
              <a:buNone/>
            </a:pPr>
            <a:endParaRPr sz="1400"/>
          </a:p>
          <a:p>
            <a:pPr marL="0" lvl="0" indent="0" algn="l" rtl="0">
              <a:lnSpc>
                <a:spcPct val="100000"/>
              </a:lnSpc>
              <a:spcBef>
                <a:spcPts val="640"/>
              </a:spcBef>
              <a:spcAft>
                <a:spcPts val="0"/>
              </a:spcAft>
              <a:buSzPts val="3200"/>
              <a:buNone/>
            </a:pPr>
            <a:endParaRPr sz="1400"/>
          </a:p>
          <a:p>
            <a:pPr marL="0" lvl="0" indent="0" algn="l" rtl="0">
              <a:lnSpc>
                <a:spcPct val="100000"/>
              </a:lnSpc>
              <a:spcBef>
                <a:spcPts val="640"/>
              </a:spcBef>
              <a:spcAft>
                <a:spcPts val="0"/>
              </a:spcAft>
              <a:buSzPts val="3200"/>
              <a:buNone/>
            </a:pPr>
            <a:endParaRPr sz="1400">
              <a:solidFill>
                <a:srgbClr val="000000"/>
              </a:solidFill>
            </a:endParaRPr>
          </a:p>
          <a:p>
            <a:pPr marL="0" lvl="0" indent="0" algn="l" rtl="0">
              <a:lnSpc>
                <a:spcPct val="100000"/>
              </a:lnSpc>
              <a:spcBef>
                <a:spcPts val="640"/>
              </a:spcBef>
              <a:spcAft>
                <a:spcPts val="0"/>
              </a:spcAft>
              <a:buSzPts val="3200"/>
              <a:buNone/>
            </a:pPr>
            <a:endParaRPr sz="1400">
              <a:solidFill>
                <a:srgbClr val="000000"/>
              </a:solidFill>
            </a:endParaRPr>
          </a:p>
          <a:p>
            <a:pPr marL="0" lvl="0" indent="0" algn="l" rtl="0">
              <a:lnSpc>
                <a:spcPct val="100000"/>
              </a:lnSpc>
              <a:spcBef>
                <a:spcPts val="640"/>
              </a:spcBef>
              <a:spcAft>
                <a:spcPts val="0"/>
              </a:spcAft>
              <a:buSzPts val="3200"/>
              <a:buNone/>
            </a:pPr>
            <a:endParaRPr sz="1500">
              <a:solidFill>
                <a:srgbClr val="000000"/>
              </a:solidFill>
            </a:endParaRPr>
          </a:p>
          <a:p>
            <a:pPr marL="0" lvl="0" indent="0" algn="l" rtl="0">
              <a:lnSpc>
                <a:spcPct val="100000"/>
              </a:lnSpc>
              <a:spcBef>
                <a:spcPts val="640"/>
              </a:spcBef>
              <a:spcAft>
                <a:spcPts val="0"/>
              </a:spcAft>
              <a:buSzPts val="3200"/>
              <a:buNone/>
            </a:pPr>
            <a:endParaRPr sz="1500">
              <a:solidFill>
                <a:srgbClr val="000000"/>
              </a:solidFill>
            </a:endParaRPr>
          </a:p>
          <a:p>
            <a:pPr marL="0" lvl="0" indent="0" algn="l" rtl="0">
              <a:lnSpc>
                <a:spcPct val="100000"/>
              </a:lnSpc>
              <a:spcBef>
                <a:spcPts val="640"/>
              </a:spcBef>
              <a:spcAft>
                <a:spcPts val="0"/>
              </a:spcAft>
              <a:buSzPts val="3200"/>
              <a:buNone/>
            </a:pPr>
            <a:endParaRPr sz="15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127"/>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Arial"/>
              <a:buNone/>
            </a:pPr>
            <a:r>
              <a:rPr lang="en-US" sz="3800"/>
              <a:t>Data</a:t>
            </a:r>
            <a:endParaRPr sz="3800"/>
          </a:p>
        </p:txBody>
      </p:sp>
      <p:sp>
        <p:nvSpPr>
          <p:cNvPr id="937" name="Google Shape;937;p127"/>
          <p:cNvSpPr txBox="1">
            <a:spLocks noGrp="1"/>
          </p:cNvSpPr>
          <p:nvPr>
            <p:ph type="body" idx="4294967295"/>
          </p:nvPr>
        </p:nvSpPr>
        <p:spPr>
          <a:xfrm>
            <a:off x="228600" y="1417650"/>
            <a:ext cx="8686800" cy="5440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2600">
                <a:solidFill>
                  <a:srgbClr val="990000"/>
                </a:solidFill>
              </a:rPr>
              <a:t>Implementation Matrix</a:t>
            </a:r>
            <a:endParaRPr sz="2600">
              <a:solidFill>
                <a:srgbClr val="990000"/>
              </a:solidFill>
            </a:endParaRPr>
          </a:p>
          <a:p>
            <a:pPr marL="0" lvl="0" indent="0" algn="l" rtl="0">
              <a:lnSpc>
                <a:spcPct val="100000"/>
              </a:lnSpc>
              <a:spcBef>
                <a:spcPts val="640"/>
              </a:spcBef>
              <a:spcAft>
                <a:spcPts val="0"/>
              </a:spcAft>
              <a:buSzPts val="3200"/>
              <a:buNone/>
            </a:pPr>
            <a:r>
              <a:rPr lang="en-US" sz="2600"/>
              <a:t>2.C Meeting Structures for Data-informed Decision Making</a:t>
            </a:r>
            <a:endParaRPr sz="2600"/>
          </a:p>
          <a:p>
            <a:pPr marL="0" lvl="0" indent="0" algn="l" rtl="0">
              <a:lnSpc>
                <a:spcPct val="100000"/>
              </a:lnSpc>
              <a:spcBef>
                <a:spcPts val="640"/>
              </a:spcBef>
              <a:spcAft>
                <a:spcPts val="0"/>
              </a:spcAft>
              <a:buSzPts val="3200"/>
              <a:buNone/>
            </a:pPr>
            <a:r>
              <a:rPr lang="en-US" sz="2600"/>
              <a:t>3.D Fidelity of Practices</a:t>
            </a:r>
            <a:endParaRPr sz="2600"/>
          </a:p>
          <a:p>
            <a:pPr marL="0" lvl="0" indent="0" algn="l" rtl="0">
              <a:lnSpc>
                <a:spcPct val="100000"/>
              </a:lnSpc>
              <a:spcBef>
                <a:spcPts val="640"/>
              </a:spcBef>
              <a:spcAft>
                <a:spcPts val="0"/>
              </a:spcAft>
              <a:buSzPts val="3200"/>
              <a:buNone/>
            </a:pPr>
            <a:r>
              <a:rPr lang="en-US" sz="2600"/>
              <a:t>5.D Progress Monitoring at Tier 1</a:t>
            </a:r>
            <a:endParaRPr sz="2600"/>
          </a:p>
          <a:p>
            <a:pPr marL="0" lvl="0" indent="0" algn="l" rtl="0">
              <a:lnSpc>
                <a:spcPct val="100000"/>
              </a:lnSpc>
              <a:spcBef>
                <a:spcPts val="640"/>
              </a:spcBef>
              <a:spcAft>
                <a:spcPts val="0"/>
              </a:spcAft>
              <a:buSzPts val="3200"/>
              <a:buNone/>
            </a:pPr>
            <a:endParaRPr sz="2600"/>
          </a:p>
          <a:p>
            <a:pPr marL="0" lvl="0" indent="0" algn="l" rtl="0">
              <a:lnSpc>
                <a:spcPct val="100000"/>
              </a:lnSpc>
              <a:spcBef>
                <a:spcPts val="640"/>
              </a:spcBef>
              <a:spcAft>
                <a:spcPts val="0"/>
              </a:spcAft>
              <a:buSzPts val="3200"/>
              <a:buNone/>
            </a:pPr>
            <a:r>
              <a:rPr lang="en-US" sz="2600">
                <a:solidFill>
                  <a:srgbClr val="1155CC"/>
                </a:solidFill>
              </a:rPr>
              <a:t>A-TFI</a:t>
            </a:r>
            <a:endParaRPr sz="2600">
              <a:solidFill>
                <a:srgbClr val="1155CC"/>
              </a:solidFill>
            </a:endParaRPr>
          </a:p>
          <a:p>
            <a:pPr marL="0" lvl="0" indent="0" algn="l" rtl="0">
              <a:lnSpc>
                <a:spcPct val="100000"/>
              </a:lnSpc>
              <a:spcBef>
                <a:spcPts val="640"/>
              </a:spcBef>
              <a:spcAft>
                <a:spcPts val="0"/>
              </a:spcAft>
              <a:buSzPts val="3200"/>
              <a:buNone/>
            </a:pPr>
            <a:r>
              <a:rPr lang="en-US" sz="2600"/>
              <a:t>1.5 Performance Measures</a:t>
            </a:r>
            <a:endParaRPr sz="2600"/>
          </a:p>
          <a:p>
            <a:pPr marL="0" lvl="0" indent="0" algn="l" rtl="0">
              <a:lnSpc>
                <a:spcPct val="100000"/>
              </a:lnSpc>
              <a:spcBef>
                <a:spcPts val="640"/>
              </a:spcBef>
              <a:spcAft>
                <a:spcPts val="0"/>
              </a:spcAft>
              <a:buSzPts val="3200"/>
              <a:buNone/>
            </a:pPr>
            <a:r>
              <a:rPr lang="en-US" sz="2600"/>
              <a:t>1.9 Student Involvement</a:t>
            </a:r>
            <a:endParaRPr sz="2600"/>
          </a:p>
          <a:p>
            <a:pPr marL="0" lvl="0" indent="0" algn="l" rtl="0">
              <a:lnSpc>
                <a:spcPct val="100000"/>
              </a:lnSpc>
              <a:spcBef>
                <a:spcPts val="640"/>
              </a:spcBef>
              <a:spcAft>
                <a:spcPts val="0"/>
              </a:spcAft>
              <a:buSzPts val="3200"/>
              <a:buNone/>
            </a:pPr>
            <a:r>
              <a:rPr lang="en-US" sz="2600"/>
              <a:t>1.13 Data-informed Decision Making (Strand 1)</a:t>
            </a:r>
            <a:endParaRPr sz="2600"/>
          </a:p>
          <a:p>
            <a:pPr marL="0" lvl="0" indent="0" algn="l" rtl="0">
              <a:lnSpc>
                <a:spcPct val="100000"/>
              </a:lnSpc>
              <a:spcBef>
                <a:spcPts val="640"/>
              </a:spcBef>
              <a:spcAft>
                <a:spcPts val="0"/>
              </a:spcAft>
              <a:buSzPts val="3200"/>
              <a:buNone/>
            </a:pPr>
            <a:r>
              <a:rPr lang="en-US" sz="2600"/>
              <a:t>1.14 Fidelity Data</a:t>
            </a:r>
            <a:endParaRPr sz="2600"/>
          </a:p>
          <a:p>
            <a:pPr marL="0" lvl="0" indent="0" algn="l" rtl="0">
              <a:lnSpc>
                <a:spcPct val="100000"/>
              </a:lnSpc>
              <a:spcBef>
                <a:spcPts val="640"/>
              </a:spcBef>
              <a:spcAft>
                <a:spcPts val="0"/>
              </a:spcAft>
              <a:buSzPts val="3200"/>
              <a:buNone/>
            </a:pPr>
            <a:endParaRPr sz="1600"/>
          </a:p>
          <a:p>
            <a:pPr marL="0" lvl="0" indent="0" algn="l" rtl="0">
              <a:lnSpc>
                <a:spcPct val="100000"/>
              </a:lnSpc>
              <a:spcBef>
                <a:spcPts val="640"/>
              </a:spcBef>
              <a:spcAft>
                <a:spcPts val="0"/>
              </a:spcAft>
              <a:buSzPts val="3200"/>
              <a:buNone/>
            </a:pPr>
            <a:endParaRPr sz="1600"/>
          </a:p>
          <a:p>
            <a:pPr marL="0" lvl="0" indent="0" algn="l" rtl="0">
              <a:lnSpc>
                <a:spcPct val="100000"/>
              </a:lnSpc>
              <a:spcBef>
                <a:spcPts val="640"/>
              </a:spcBef>
              <a:spcAft>
                <a:spcPts val="0"/>
              </a:spcAft>
              <a:buSzPts val="3200"/>
              <a:buNone/>
            </a:pPr>
            <a:endParaRPr sz="1600">
              <a:solidFill>
                <a:srgbClr val="000000"/>
              </a:solidFill>
            </a:endParaRPr>
          </a:p>
          <a:p>
            <a:pPr marL="0" lvl="0" indent="0" algn="l" rtl="0">
              <a:lnSpc>
                <a:spcPct val="100000"/>
              </a:lnSpc>
              <a:spcBef>
                <a:spcPts val="640"/>
              </a:spcBef>
              <a:spcAft>
                <a:spcPts val="0"/>
              </a:spcAft>
              <a:buSzPts val="3200"/>
              <a:buNone/>
            </a:pPr>
            <a:endParaRPr sz="1600">
              <a:solidFill>
                <a:srgbClr val="000000"/>
              </a:solidFill>
            </a:endParaRPr>
          </a:p>
          <a:p>
            <a:pPr marL="0" lvl="0" indent="0" algn="l" rtl="0">
              <a:lnSpc>
                <a:spcPct val="100000"/>
              </a:lnSpc>
              <a:spcBef>
                <a:spcPts val="640"/>
              </a:spcBef>
              <a:spcAft>
                <a:spcPts val="0"/>
              </a:spcAft>
              <a:buSzPts val="3200"/>
              <a:buNone/>
            </a:pPr>
            <a:endParaRPr sz="1700">
              <a:solidFill>
                <a:srgbClr val="000000"/>
              </a:solidFill>
            </a:endParaRPr>
          </a:p>
          <a:p>
            <a:pPr marL="0" lvl="0" indent="0" algn="l" rtl="0">
              <a:lnSpc>
                <a:spcPct val="100000"/>
              </a:lnSpc>
              <a:spcBef>
                <a:spcPts val="640"/>
              </a:spcBef>
              <a:spcAft>
                <a:spcPts val="0"/>
              </a:spcAft>
              <a:buSzPts val="3200"/>
              <a:buNone/>
            </a:pPr>
            <a:endParaRPr sz="1700">
              <a:solidFill>
                <a:srgbClr val="000000"/>
              </a:solidFill>
            </a:endParaRPr>
          </a:p>
          <a:p>
            <a:pPr marL="0" lvl="0" indent="0" algn="l" rtl="0">
              <a:lnSpc>
                <a:spcPct val="100000"/>
              </a:lnSpc>
              <a:spcBef>
                <a:spcPts val="640"/>
              </a:spcBef>
              <a:spcAft>
                <a:spcPts val="0"/>
              </a:spcAft>
              <a:buSzPts val="3200"/>
              <a:buNone/>
            </a:pPr>
            <a:endParaRPr sz="17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2"/>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a:solidFill>
                  <a:srgbClr val="000000"/>
                </a:solidFill>
              </a:rPr>
              <a:t>Success…</a:t>
            </a:r>
            <a:endParaRPr sz="3800">
              <a:solidFill>
                <a:srgbClr val="000000"/>
              </a:solidFill>
            </a:endParaRPr>
          </a:p>
        </p:txBody>
      </p:sp>
      <p:sp>
        <p:nvSpPr>
          <p:cNvPr id="552" name="Google Shape;552;p72"/>
          <p:cNvSpPr txBox="1">
            <a:spLocks noGrp="1"/>
          </p:cNvSpPr>
          <p:nvPr>
            <p:ph type="body" idx="1"/>
          </p:nvPr>
        </p:nvSpPr>
        <p:spPr>
          <a:xfrm>
            <a:off x="0" y="1573825"/>
            <a:ext cx="5926500" cy="4910400"/>
          </a:xfrm>
          <a:prstGeom prst="rect">
            <a:avLst/>
          </a:prstGeom>
        </p:spPr>
        <p:txBody>
          <a:bodyPr spcFirstLastPara="1" wrap="square" lIns="91425" tIns="45700" rIns="91425" bIns="45700" anchor="t" anchorCtr="0">
            <a:noAutofit/>
          </a:bodyPr>
          <a:lstStyle/>
          <a:p>
            <a:pPr marL="457200" lvl="0" indent="-400050" algn="l" rtl="0">
              <a:spcBef>
                <a:spcPts val="360"/>
              </a:spcBef>
              <a:spcAft>
                <a:spcPts val="0"/>
              </a:spcAft>
              <a:buSzPts val="2700"/>
              <a:buChar char="•"/>
            </a:pPr>
            <a:r>
              <a:rPr lang="en-US" sz="2700"/>
              <a:t>Our team can evaluate if evidence-based practices are implemented with fidelity.</a:t>
            </a:r>
            <a:endParaRPr sz="2700"/>
          </a:p>
          <a:p>
            <a:pPr marL="457200" lvl="0" indent="-400050" algn="l" rtl="0">
              <a:spcBef>
                <a:spcPts val="0"/>
              </a:spcBef>
              <a:spcAft>
                <a:spcPts val="0"/>
              </a:spcAft>
              <a:buSzPts val="2700"/>
              <a:buChar char="•"/>
            </a:pPr>
            <a:r>
              <a:rPr lang="en-US" sz="2700"/>
              <a:t>Our team understands how to gather and use fidelity data. </a:t>
            </a:r>
            <a:endParaRPr sz="2700"/>
          </a:p>
          <a:p>
            <a:pPr marL="457200" lvl="0" indent="-400050" algn="l" rtl="0">
              <a:spcBef>
                <a:spcPts val="0"/>
              </a:spcBef>
              <a:spcAft>
                <a:spcPts val="0"/>
              </a:spcAft>
              <a:buSzPts val="2700"/>
              <a:buChar char="•"/>
            </a:pPr>
            <a:r>
              <a:rPr lang="en-US" sz="2700"/>
              <a:t>Our team can describe three ways to monitor progress at Tier 1.</a:t>
            </a:r>
            <a:endParaRPr sz="2700"/>
          </a:p>
          <a:p>
            <a:pPr marL="457200" lvl="0" indent="-400050" algn="l" rtl="0">
              <a:spcBef>
                <a:spcPts val="0"/>
              </a:spcBef>
              <a:spcAft>
                <a:spcPts val="0"/>
              </a:spcAft>
              <a:buSzPts val="2700"/>
              <a:buChar char="•"/>
            </a:pPr>
            <a:r>
              <a:rPr lang="en-US" sz="2700"/>
              <a:t>Our team can describe the purpose of the Academic Tiered Fidelity Inventory (A-TFI). </a:t>
            </a:r>
            <a:endParaRPr sz="2700"/>
          </a:p>
        </p:txBody>
      </p:sp>
      <p:pic>
        <p:nvPicPr>
          <p:cNvPr id="553" name="Google Shape;553;p72"/>
          <p:cNvPicPr preferRelativeResize="0"/>
          <p:nvPr/>
        </p:nvPicPr>
        <p:blipFill>
          <a:blip r:embed="rId3">
            <a:alphaModFix/>
          </a:blip>
          <a:stretch>
            <a:fillRect/>
          </a:stretch>
        </p:blipFill>
        <p:spPr>
          <a:xfrm>
            <a:off x="5926500" y="1719075"/>
            <a:ext cx="2888025" cy="4324599"/>
          </a:xfrm>
          <a:prstGeom prst="rect">
            <a:avLst/>
          </a:prstGeom>
          <a:noFill/>
          <a:ln>
            <a:noFill/>
          </a:ln>
        </p:spPr>
      </p:pic>
    </p:spTree>
    <p:extLst>
      <p:ext uri="{BB962C8B-B14F-4D97-AF65-F5344CB8AC3E}">
        <p14:creationId xmlns:p14="http://schemas.microsoft.com/office/powerpoint/2010/main" val="1030382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0"/>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1"/>
              </a:buClr>
              <a:buSzPts val="2400"/>
              <a:buFont typeface="Verdana"/>
              <a:buNone/>
            </a:pPr>
            <a:r>
              <a:rPr lang="en-US" sz="2400"/>
              <a:t>Supporting Improvements in Behavioral Competence, Academic Achievement and Social-Emotional Wellness</a:t>
            </a:r>
            <a:endParaRPr sz="2400"/>
          </a:p>
        </p:txBody>
      </p:sp>
      <p:sp>
        <p:nvSpPr>
          <p:cNvPr id="528" name="Google Shape;528;p70"/>
          <p:cNvSpPr/>
          <p:nvPr/>
        </p:nvSpPr>
        <p:spPr>
          <a:xfrm>
            <a:off x="3369625" y="3385400"/>
            <a:ext cx="2102700" cy="1899300"/>
          </a:xfrm>
          <a:prstGeom prst="ellipse">
            <a:avLst/>
          </a:prstGeom>
          <a:noFill/>
          <a:ln w="63500" cap="flat" cmpd="sng">
            <a:solidFill>
              <a:srgbClr val="0000FF"/>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FF"/>
              </a:solidFill>
              <a:latin typeface="Verdana"/>
              <a:ea typeface="Verdana"/>
              <a:cs typeface="Verdana"/>
              <a:sym typeface="Verdana"/>
            </a:endParaRPr>
          </a:p>
        </p:txBody>
      </p:sp>
      <p:sp>
        <p:nvSpPr>
          <p:cNvPr id="529" name="Google Shape;529;p70"/>
          <p:cNvSpPr/>
          <p:nvPr/>
        </p:nvSpPr>
        <p:spPr>
          <a:xfrm>
            <a:off x="4198151" y="2306275"/>
            <a:ext cx="2200800" cy="1838100"/>
          </a:xfrm>
          <a:prstGeom prst="ellipse">
            <a:avLst/>
          </a:prstGeom>
          <a:noFill/>
          <a:ln w="63500" cap="flat" cmpd="sng">
            <a:solidFill>
              <a:srgbClr val="FF6600"/>
            </a:solidFill>
            <a:prstDash val="solid"/>
            <a:round/>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530" name="Google Shape;530;p70"/>
          <p:cNvSpPr/>
          <p:nvPr/>
        </p:nvSpPr>
        <p:spPr>
          <a:xfrm>
            <a:off x="2508699" y="2347101"/>
            <a:ext cx="2200800" cy="1838100"/>
          </a:xfrm>
          <a:prstGeom prst="ellipse">
            <a:avLst/>
          </a:prstGeom>
          <a:noFill/>
          <a:ln w="63500" cap="flat" cmpd="sng">
            <a:solidFill>
              <a:srgbClr val="008000"/>
            </a:solidFill>
            <a:prstDash val="solid"/>
            <a:round/>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531" name="Google Shape;531;p70"/>
          <p:cNvSpPr txBox="1"/>
          <p:nvPr/>
        </p:nvSpPr>
        <p:spPr>
          <a:xfrm>
            <a:off x="2764791" y="2992999"/>
            <a:ext cx="1807200" cy="392400"/>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8000"/>
                </a:solidFill>
                <a:latin typeface="Verdana"/>
                <a:ea typeface="Verdana"/>
                <a:cs typeface="Verdana"/>
                <a:sym typeface="Verdana"/>
              </a:rPr>
              <a:t>SYSTEMS</a:t>
            </a:r>
            <a:endParaRPr sz="2200" b="0" i="0" u="none" strike="noStrike" cap="none">
              <a:solidFill>
                <a:srgbClr val="000000"/>
              </a:solidFill>
              <a:latin typeface="Arial"/>
              <a:ea typeface="Arial"/>
              <a:cs typeface="Arial"/>
              <a:sym typeface="Arial"/>
            </a:endParaRPr>
          </a:p>
        </p:txBody>
      </p:sp>
      <p:sp>
        <p:nvSpPr>
          <p:cNvPr id="532" name="Google Shape;532;p70"/>
          <p:cNvSpPr txBox="1"/>
          <p:nvPr/>
        </p:nvSpPr>
        <p:spPr>
          <a:xfrm>
            <a:off x="3257913" y="4189185"/>
            <a:ext cx="2467200" cy="392400"/>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FF"/>
                </a:solidFill>
                <a:latin typeface="Verdana"/>
                <a:ea typeface="Verdana"/>
                <a:cs typeface="Verdana"/>
                <a:sym typeface="Verdana"/>
              </a:rPr>
              <a:t>PRACTICES</a:t>
            </a:r>
            <a:endParaRPr sz="2200" b="0" i="0" u="none" strike="noStrike" cap="none">
              <a:solidFill>
                <a:srgbClr val="000000"/>
              </a:solidFill>
              <a:latin typeface="Arial"/>
              <a:ea typeface="Arial"/>
              <a:cs typeface="Arial"/>
              <a:sym typeface="Arial"/>
            </a:endParaRPr>
          </a:p>
        </p:txBody>
      </p:sp>
      <p:sp>
        <p:nvSpPr>
          <p:cNvPr id="533" name="Google Shape;533;p70"/>
          <p:cNvSpPr txBox="1"/>
          <p:nvPr/>
        </p:nvSpPr>
        <p:spPr>
          <a:xfrm>
            <a:off x="4821210" y="2983356"/>
            <a:ext cx="1146900" cy="3924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FF6600"/>
                </a:solidFill>
                <a:latin typeface="Verdana"/>
                <a:ea typeface="Verdana"/>
                <a:cs typeface="Verdana"/>
                <a:sym typeface="Verdana"/>
              </a:rPr>
              <a:t>DATA</a:t>
            </a:r>
            <a:endParaRPr sz="2200" b="0" i="0" u="none" strike="noStrike" cap="none">
              <a:solidFill>
                <a:srgbClr val="000000"/>
              </a:solidFill>
              <a:latin typeface="Arial"/>
              <a:ea typeface="Arial"/>
              <a:cs typeface="Arial"/>
              <a:sym typeface="Arial"/>
            </a:endParaRPr>
          </a:p>
        </p:txBody>
      </p:sp>
      <p:sp>
        <p:nvSpPr>
          <p:cNvPr id="534" name="Google Shape;534;p70"/>
          <p:cNvSpPr txBox="1"/>
          <p:nvPr/>
        </p:nvSpPr>
        <p:spPr>
          <a:xfrm>
            <a:off x="354099" y="2792909"/>
            <a:ext cx="2154300" cy="946500"/>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8000"/>
                </a:solidFill>
                <a:latin typeface="Verdana"/>
                <a:ea typeface="Verdana"/>
                <a:cs typeface="Verdana"/>
                <a:sym typeface="Verdana"/>
              </a:rPr>
              <a:t>Supporting</a:t>
            </a:r>
            <a:endParaRPr sz="22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8000"/>
                </a:solidFill>
                <a:latin typeface="Verdana"/>
                <a:ea typeface="Verdana"/>
                <a:cs typeface="Verdana"/>
                <a:sym typeface="Verdana"/>
              </a:rPr>
              <a:t>Staff </a:t>
            </a:r>
            <a:endParaRPr sz="22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8000"/>
                </a:solidFill>
                <a:latin typeface="Verdana"/>
                <a:ea typeface="Verdana"/>
                <a:cs typeface="Verdana"/>
                <a:sym typeface="Verdana"/>
              </a:rPr>
              <a:t> </a:t>
            </a:r>
            <a:endParaRPr sz="2200" b="0" i="0" u="none" strike="noStrike" cap="none">
              <a:solidFill>
                <a:srgbClr val="000000"/>
              </a:solidFill>
              <a:latin typeface="Verdana"/>
              <a:ea typeface="Verdana"/>
              <a:cs typeface="Verdana"/>
              <a:sym typeface="Verdana"/>
            </a:endParaRPr>
          </a:p>
        </p:txBody>
      </p:sp>
      <p:sp>
        <p:nvSpPr>
          <p:cNvPr id="535" name="Google Shape;535;p70"/>
          <p:cNvSpPr txBox="1"/>
          <p:nvPr/>
        </p:nvSpPr>
        <p:spPr>
          <a:xfrm>
            <a:off x="6553208" y="2732683"/>
            <a:ext cx="2102700" cy="1066800"/>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FF6600"/>
                </a:solidFill>
                <a:latin typeface="Verdana"/>
                <a:ea typeface="Verdana"/>
                <a:cs typeface="Verdana"/>
                <a:sym typeface="Verdana"/>
              </a:rPr>
              <a:t>Supporting</a:t>
            </a:r>
            <a:endParaRPr sz="22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FF6600"/>
                </a:solidFill>
                <a:latin typeface="Verdana"/>
                <a:ea typeface="Verdana"/>
                <a:cs typeface="Verdana"/>
                <a:sym typeface="Verdana"/>
              </a:rPr>
              <a:t>Decision</a:t>
            </a:r>
            <a:endParaRPr sz="22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FF6600"/>
                </a:solidFill>
                <a:latin typeface="Verdana"/>
                <a:ea typeface="Verdana"/>
                <a:cs typeface="Verdana"/>
                <a:sym typeface="Verdana"/>
              </a:rPr>
              <a:t>Making</a:t>
            </a:r>
            <a:endParaRPr sz="2200" b="1" i="0" u="none" strike="noStrike" cap="none">
              <a:solidFill>
                <a:srgbClr val="000000"/>
              </a:solidFill>
              <a:latin typeface="Verdana"/>
              <a:ea typeface="Verdana"/>
              <a:cs typeface="Verdana"/>
              <a:sym typeface="Verdana"/>
            </a:endParaRPr>
          </a:p>
        </p:txBody>
      </p:sp>
      <p:sp>
        <p:nvSpPr>
          <p:cNvPr id="536" name="Google Shape;536;p70"/>
          <p:cNvSpPr txBox="1"/>
          <p:nvPr/>
        </p:nvSpPr>
        <p:spPr>
          <a:xfrm>
            <a:off x="3305767" y="1950735"/>
            <a:ext cx="2276100" cy="392400"/>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660066"/>
                </a:solidFill>
                <a:latin typeface="Verdana"/>
                <a:ea typeface="Verdana"/>
                <a:cs typeface="Verdana"/>
                <a:sym typeface="Verdana"/>
              </a:rPr>
              <a:t>OUTCOMES</a:t>
            </a:r>
            <a:endParaRPr sz="2200" b="0" i="0" u="none" strike="noStrike" cap="none">
              <a:solidFill>
                <a:srgbClr val="000000"/>
              </a:solidFill>
              <a:latin typeface="Arial"/>
              <a:ea typeface="Arial"/>
              <a:cs typeface="Arial"/>
              <a:sym typeface="Arial"/>
            </a:endParaRPr>
          </a:p>
        </p:txBody>
      </p:sp>
      <p:sp>
        <p:nvSpPr>
          <p:cNvPr id="537" name="Google Shape;537;p70"/>
          <p:cNvSpPr txBox="1"/>
          <p:nvPr/>
        </p:nvSpPr>
        <p:spPr>
          <a:xfrm>
            <a:off x="2510325" y="5385352"/>
            <a:ext cx="3962400" cy="676500"/>
          </a:xfrm>
          <a:prstGeom prst="rect">
            <a:avLst/>
          </a:prstGeom>
          <a:solidFill>
            <a:schemeClr val="lt1"/>
          </a:solid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FF"/>
                </a:solidFill>
                <a:latin typeface="Verdana"/>
                <a:ea typeface="Verdana"/>
                <a:cs typeface="Verdana"/>
                <a:sym typeface="Verdana"/>
              </a:rPr>
              <a:t>Supporting</a:t>
            </a:r>
            <a:endParaRPr sz="22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FF"/>
                </a:solidFill>
                <a:latin typeface="Verdana"/>
                <a:ea typeface="Verdana"/>
                <a:cs typeface="Verdana"/>
                <a:sym typeface="Verdana"/>
              </a:rPr>
              <a:t>Students  </a:t>
            </a:r>
            <a:endParaRPr sz="2200" b="1" i="0" u="none" strike="noStrike" cap="none">
              <a:solidFill>
                <a:srgbClr val="000000"/>
              </a:solidFill>
              <a:latin typeface="Verdana"/>
              <a:ea typeface="Verdana"/>
              <a:cs typeface="Verdana"/>
              <a:sym typeface="Verdana"/>
            </a:endParaRPr>
          </a:p>
        </p:txBody>
      </p:sp>
      <p:sp>
        <p:nvSpPr>
          <p:cNvPr id="538" name="Google Shape;538;p70" descr="Circles indicating the overlapping connections between the following components."/>
          <p:cNvSpPr/>
          <p:nvPr/>
        </p:nvSpPr>
        <p:spPr>
          <a:xfrm>
            <a:off x="2304075" y="1618800"/>
            <a:ext cx="4374900" cy="3827400"/>
          </a:xfrm>
          <a:prstGeom prst="ellipse">
            <a:avLst/>
          </a:prstGeom>
          <a:noFill/>
          <a:ln w="63500" cap="flat" cmpd="sng">
            <a:solidFill>
              <a:srgbClr val="660066"/>
            </a:solidFill>
            <a:prstDash val="solid"/>
            <a:round/>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660066"/>
              </a:solidFill>
              <a:latin typeface="Verdana"/>
              <a:ea typeface="Verdana"/>
              <a:cs typeface="Verdana"/>
              <a:sym typeface="Verdana"/>
            </a:endParaRPr>
          </a:p>
        </p:txBody>
      </p:sp>
      <p:pic>
        <p:nvPicPr>
          <p:cNvPr id="539" name="Google Shape;539;p70" descr="Link to the Positive Behavioral Interventions and Supports website."/>
          <p:cNvPicPr preferRelativeResize="0"/>
          <p:nvPr/>
        </p:nvPicPr>
        <p:blipFill rotWithShape="1">
          <a:blip r:embed="rId3">
            <a:alphaModFix/>
          </a:blip>
          <a:srcRect/>
          <a:stretch/>
        </p:blipFill>
        <p:spPr>
          <a:xfrm>
            <a:off x="595092" y="5539365"/>
            <a:ext cx="1767783" cy="7866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1"/>
          <p:cNvSpPr txBox="1">
            <a:spLocks noGrp="1"/>
          </p:cNvSpPr>
          <p:nvPr>
            <p:ph type="title"/>
          </p:nvPr>
        </p:nvSpPr>
        <p:spPr>
          <a:xfrm>
            <a:off x="2743200" y="256814"/>
            <a:ext cx="5943600"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3C"/>
              </a:buClr>
              <a:buSzPts val="4000"/>
              <a:buFont typeface="Verdana"/>
              <a:buNone/>
            </a:pPr>
            <a:r>
              <a:rPr lang="en-US"/>
              <a:t>Today’s Learning Intentions</a:t>
            </a:r>
            <a:endParaRPr/>
          </a:p>
        </p:txBody>
      </p:sp>
      <p:sp>
        <p:nvSpPr>
          <p:cNvPr id="545" name="Google Shape;545;p71"/>
          <p:cNvSpPr txBox="1">
            <a:spLocks noGrp="1"/>
          </p:cNvSpPr>
          <p:nvPr>
            <p:ph type="body" idx="1"/>
          </p:nvPr>
        </p:nvSpPr>
        <p:spPr>
          <a:xfrm>
            <a:off x="0" y="1399825"/>
            <a:ext cx="9144000" cy="4870500"/>
          </a:xfrm>
          <a:prstGeom prst="rect">
            <a:avLst/>
          </a:prstGeom>
          <a:noFill/>
          <a:ln>
            <a:noFill/>
          </a:ln>
        </p:spPr>
        <p:txBody>
          <a:bodyPr spcFirstLastPara="1" wrap="square" lIns="91425" tIns="45700" rIns="91425" bIns="45700" anchor="t" anchorCtr="0">
            <a:noAutofit/>
          </a:bodyPr>
          <a:lstStyle/>
          <a:p>
            <a:pPr marL="457200" lvl="0" indent="-387350" algn="l" rtl="0">
              <a:lnSpc>
                <a:spcPct val="90000"/>
              </a:lnSpc>
              <a:spcBef>
                <a:spcPts val="800"/>
              </a:spcBef>
              <a:spcAft>
                <a:spcPts val="0"/>
              </a:spcAft>
              <a:buSzPts val="2500"/>
              <a:buFont typeface="Verdana"/>
              <a:buChar char="●"/>
            </a:pPr>
            <a:r>
              <a:rPr lang="en-US" sz="2500"/>
              <a:t>Develop a plan to monitor fidelity of implementation of evidence-based practices. Matrix 3D</a:t>
            </a:r>
            <a:endParaRPr sz="2500"/>
          </a:p>
          <a:p>
            <a:pPr marL="457200" lvl="0" indent="-387350" algn="l" rtl="0">
              <a:lnSpc>
                <a:spcPct val="90000"/>
              </a:lnSpc>
              <a:spcBef>
                <a:spcPts val="0"/>
              </a:spcBef>
              <a:spcAft>
                <a:spcPts val="0"/>
              </a:spcAft>
              <a:buSzPts val="2500"/>
              <a:buFont typeface="Verdana"/>
              <a:buChar char="●"/>
            </a:pPr>
            <a:r>
              <a:rPr lang="en-US" sz="2500"/>
              <a:t>Understand the elements of progress monitoring at Tier 1 and ensure a plan exists for utilizing these data. Matrix 5D</a:t>
            </a:r>
            <a:endParaRPr sz="2500"/>
          </a:p>
          <a:p>
            <a:pPr marL="457200" lvl="0" indent="-387350" algn="l" rtl="0">
              <a:lnSpc>
                <a:spcPct val="90000"/>
              </a:lnSpc>
              <a:spcBef>
                <a:spcPts val="0"/>
              </a:spcBef>
              <a:spcAft>
                <a:spcPts val="0"/>
              </a:spcAft>
              <a:buSzPts val="2500"/>
              <a:buFont typeface="Verdana"/>
              <a:buChar char="●"/>
            </a:pPr>
            <a:r>
              <a:rPr lang="en-US" sz="2500"/>
              <a:t>Explore the use of the Academic Tiered Fidelity Inventory as a tool to monitor the fidelity of implementation of essential Tier 1 academic features at the school level.</a:t>
            </a:r>
            <a:endParaRPr sz="2500"/>
          </a:p>
          <a:p>
            <a:pPr marL="0" lvl="0" indent="0" algn="l" rtl="0">
              <a:spcBef>
                <a:spcPts val="800"/>
              </a:spcBef>
              <a:spcAft>
                <a:spcPts val="0"/>
              </a:spcAft>
              <a:buClr>
                <a:schemeClr val="dk1"/>
              </a:buClr>
              <a:buSzPts val="1100"/>
              <a:buFont typeface="Arial"/>
              <a:buNone/>
            </a:pPr>
            <a:endParaRPr sz="2000"/>
          </a:p>
          <a:p>
            <a:pPr marL="0" lvl="0" indent="0" algn="l" rtl="0">
              <a:lnSpc>
                <a:spcPct val="100000"/>
              </a:lnSpc>
              <a:spcBef>
                <a:spcPts val="800"/>
              </a:spcBef>
              <a:spcAft>
                <a:spcPts val="0"/>
              </a:spcAft>
              <a:buSzPts val="2800"/>
              <a:buNone/>
            </a:pPr>
            <a:endParaRPr sz="2000"/>
          </a:p>
          <a:p>
            <a:pPr marL="0" lvl="0" indent="0" algn="l" rtl="0">
              <a:lnSpc>
                <a:spcPct val="100000"/>
              </a:lnSpc>
              <a:spcBef>
                <a:spcPts val="800"/>
              </a:spcBef>
              <a:spcAft>
                <a:spcPts val="0"/>
              </a:spcAft>
              <a:buSzPts val="2800"/>
              <a:buNone/>
            </a:pPr>
            <a:endParaRPr sz="2400">
              <a:solidFill>
                <a:schemeClr val="accent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2"/>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a:solidFill>
                  <a:srgbClr val="000000"/>
                </a:solidFill>
              </a:rPr>
              <a:t>Success…</a:t>
            </a:r>
            <a:endParaRPr sz="3800">
              <a:solidFill>
                <a:srgbClr val="000000"/>
              </a:solidFill>
            </a:endParaRPr>
          </a:p>
        </p:txBody>
      </p:sp>
      <p:sp>
        <p:nvSpPr>
          <p:cNvPr id="552" name="Google Shape;552;p72"/>
          <p:cNvSpPr txBox="1">
            <a:spLocks noGrp="1"/>
          </p:cNvSpPr>
          <p:nvPr>
            <p:ph type="body" idx="1"/>
          </p:nvPr>
        </p:nvSpPr>
        <p:spPr>
          <a:xfrm>
            <a:off x="0" y="1573825"/>
            <a:ext cx="5926500" cy="4910400"/>
          </a:xfrm>
          <a:prstGeom prst="rect">
            <a:avLst/>
          </a:prstGeom>
        </p:spPr>
        <p:txBody>
          <a:bodyPr spcFirstLastPara="1" wrap="square" lIns="91425" tIns="45700" rIns="91425" bIns="45700" anchor="t" anchorCtr="0">
            <a:noAutofit/>
          </a:bodyPr>
          <a:lstStyle/>
          <a:p>
            <a:pPr marL="457200" lvl="0" indent="-400050" algn="l" rtl="0">
              <a:spcBef>
                <a:spcPts val="360"/>
              </a:spcBef>
              <a:spcAft>
                <a:spcPts val="0"/>
              </a:spcAft>
              <a:buSzPts val="2700"/>
              <a:buChar char="•"/>
            </a:pPr>
            <a:r>
              <a:rPr lang="en-US" sz="2700"/>
              <a:t>Our team can evaluate if evidence-based practices are implemented with fidelity.</a:t>
            </a:r>
            <a:endParaRPr sz="2700"/>
          </a:p>
          <a:p>
            <a:pPr marL="457200" lvl="0" indent="-400050" algn="l" rtl="0">
              <a:spcBef>
                <a:spcPts val="0"/>
              </a:spcBef>
              <a:spcAft>
                <a:spcPts val="0"/>
              </a:spcAft>
              <a:buSzPts val="2700"/>
              <a:buChar char="•"/>
            </a:pPr>
            <a:r>
              <a:rPr lang="en-US" sz="2700"/>
              <a:t>Our team understands how to gather and use fidelity data. </a:t>
            </a:r>
            <a:endParaRPr sz="2700"/>
          </a:p>
          <a:p>
            <a:pPr marL="457200" lvl="0" indent="-400050" algn="l" rtl="0">
              <a:spcBef>
                <a:spcPts val="0"/>
              </a:spcBef>
              <a:spcAft>
                <a:spcPts val="0"/>
              </a:spcAft>
              <a:buSzPts val="2700"/>
              <a:buChar char="•"/>
            </a:pPr>
            <a:r>
              <a:rPr lang="en-US" sz="2700"/>
              <a:t>Our team can describe three ways to monitor progress at Tier 1.</a:t>
            </a:r>
            <a:endParaRPr sz="2700"/>
          </a:p>
          <a:p>
            <a:pPr marL="457200" lvl="0" indent="-400050" algn="l" rtl="0">
              <a:spcBef>
                <a:spcPts val="0"/>
              </a:spcBef>
              <a:spcAft>
                <a:spcPts val="0"/>
              </a:spcAft>
              <a:buSzPts val="2700"/>
              <a:buChar char="•"/>
            </a:pPr>
            <a:r>
              <a:rPr lang="en-US" sz="2700"/>
              <a:t>Our team can describe the purpose of the Academic Tiered Fidelity Inventory (A-TFI). </a:t>
            </a:r>
            <a:endParaRPr sz="2700"/>
          </a:p>
        </p:txBody>
      </p:sp>
      <p:pic>
        <p:nvPicPr>
          <p:cNvPr id="553" name="Google Shape;553;p72"/>
          <p:cNvPicPr preferRelativeResize="0"/>
          <p:nvPr/>
        </p:nvPicPr>
        <p:blipFill>
          <a:blip r:embed="rId3">
            <a:alphaModFix/>
          </a:blip>
          <a:stretch>
            <a:fillRect/>
          </a:stretch>
        </p:blipFill>
        <p:spPr>
          <a:xfrm>
            <a:off x="5926500" y="1719075"/>
            <a:ext cx="2888025" cy="4324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74"/>
          <p:cNvSpPr txBox="1"/>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6387"/>
                </a:solidFill>
                <a:latin typeface="Verdana"/>
                <a:ea typeface="Verdana"/>
                <a:cs typeface="Verdana"/>
                <a:sym typeface="Verdana"/>
              </a:rPr>
              <a:t>FIDELITY OF PRACTICES</a:t>
            </a:r>
            <a:r>
              <a:rPr lang="en-US" sz="3600" b="1" i="0" u="none" strike="noStrike" cap="none">
                <a:solidFill>
                  <a:srgbClr val="006387"/>
                </a:solidFill>
                <a:latin typeface="Verdana"/>
                <a:ea typeface="Verdana"/>
                <a:cs typeface="Verdana"/>
                <a:sym typeface="Verdana"/>
              </a:rPr>
              <a:t/>
            </a:r>
            <a:br>
              <a:rPr lang="en-US" sz="3600" b="1" i="0" u="none" strike="noStrike" cap="none">
                <a:solidFill>
                  <a:srgbClr val="006387"/>
                </a:solidFill>
                <a:latin typeface="Verdana"/>
                <a:ea typeface="Verdana"/>
                <a:cs typeface="Verdana"/>
                <a:sym typeface="Verdana"/>
              </a:rPr>
            </a:br>
            <a:endParaRPr sz="3600" b="0" i="1" u="none" strike="noStrike" cap="none">
              <a:solidFill>
                <a:srgbClr val="006387"/>
              </a:solidFill>
              <a:latin typeface="Verdana"/>
              <a:ea typeface="Verdana"/>
              <a:cs typeface="Verdana"/>
              <a:sym typeface="Verdana"/>
            </a:endParaRPr>
          </a:p>
        </p:txBody>
      </p:sp>
      <p:sp>
        <p:nvSpPr>
          <p:cNvPr id="566" name="Google Shape;566;p74"/>
          <p:cNvSpPr txBox="1"/>
          <p:nvPr/>
        </p:nvSpPr>
        <p:spPr>
          <a:xfrm>
            <a:off x="722313" y="3766782"/>
            <a:ext cx="7772400" cy="640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Verdana"/>
                <a:ea typeface="Verdana"/>
                <a:cs typeface="Verdana"/>
                <a:sym typeface="Verdana"/>
              </a:rPr>
              <a:t>Evidence-based Practices</a:t>
            </a:r>
            <a:endParaRPr sz="3200" b="0" i="0" u="none" strike="noStrike" cap="none">
              <a:solidFill>
                <a:srgbClr val="000000"/>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1807</Words>
  <Application>Microsoft Office PowerPoint</Application>
  <PresentationFormat>On-screen Show (4:3)</PresentationFormat>
  <Paragraphs>338</Paragraphs>
  <Slides>56</Slides>
  <Notes>56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56</vt:i4>
      </vt:variant>
    </vt:vector>
  </HeadingPairs>
  <TitlesOfParts>
    <vt:vector size="61" baseType="lpstr">
      <vt:lpstr>Arial</vt:lpstr>
      <vt:lpstr>Calibri</vt:lpstr>
      <vt:lpstr>Verdana</vt:lpstr>
      <vt:lpstr>Office Theme</vt:lpstr>
      <vt:lpstr>2_Office Theme</vt:lpstr>
      <vt:lpstr>Integrating and Aligning Academic Data, Practices and Systems</vt:lpstr>
      <vt:lpstr>VTSS Implementation Components</vt:lpstr>
      <vt:lpstr>River Valley County Public Schools</vt:lpstr>
      <vt:lpstr>River Valley County Public Schools</vt:lpstr>
      <vt:lpstr>VTSS Implementation Components</vt:lpstr>
      <vt:lpstr>Supporting Improvements in Behavioral Competence, Academic Achievement and Social-Emotional Wellness</vt:lpstr>
      <vt:lpstr>Today’s Learning Intentions</vt:lpstr>
      <vt:lpstr>Success…</vt:lpstr>
      <vt:lpstr>PowerPoint Presentation</vt:lpstr>
      <vt:lpstr>Evidence-based Practices</vt:lpstr>
      <vt:lpstr>Evidence-based Practices Feature 3.D</vt:lpstr>
      <vt:lpstr>Revisiting Warren County</vt:lpstr>
      <vt:lpstr>Warren County  System of Fidelity </vt:lpstr>
      <vt:lpstr>Warren County  Walkthrough Forms</vt:lpstr>
      <vt:lpstr>Effective practices….are they observable?</vt:lpstr>
      <vt:lpstr>Example: Walkthrough Observation Data</vt:lpstr>
      <vt:lpstr>Effective Classroom Systems Walkthrough Tools</vt:lpstr>
      <vt:lpstr>Narrow the focus to one practice</vt:lpstr>
      <vt:lpstr>Building fidelity of your implementation</vt:lpstr>
      <vt:lpstr>Google Forms from Effective Classroom Systems</vt:lpstr>
      <vt:lpstr>Using Google Forms to Create Forms for Brief Walkthroughs </vt:lpstr>
      <vt:lpstr>Data is compiled for  the school and DLT</vt:lpstr>
      <vt:lpstr>Gloucester LETRS/Science of Reading Implementation with Fidelity</vt:lpstr>
      <vt:lpstr>Gloucester LETRS/Science of Reading Implementation</vt:lpstr>
      <vt:lpstr>Next Steps: Gloucester LETRS/ Science of Reading Implementation</vt:lpstr>
      <vt:lpstr>River City County Schools From Data to Instruction: Fidelity</vt:lpstr>
      <vt:lpstr>PowerPoint Presentation</vt:lpstr>
      <vt:lpstr>Monitoring Student Progress</vt:lpstr>
      <vt:lpstr>Monitoring Student Progress  Feature 5.D</vt:lpstr>
      <vt:lpstr>Big Ideas about Progress Monitoring at Tier 1</vt:lpstr>
      <vt:lpstr>Big Idea#1 Screening</vt:lpstr>
      <vt:lpstr>Tier 1 progress monitoring in 2022</vt:lpstr>
      <vt:lpstr>Buy-in: Screening data is useless without a plan for review</vt:lpstr>
      <vt:lpstr>Promoting equity-using data</vt:lpstr>
      <vt:lpstr>Mid-Year checkup-Discuss</vt:lpstr>
      <vt:lpstr>Big Idea #2:Evaluate the effectiveness of Tier 1 instruction</vt:lpstr>
      <vt:lpstr>Tier 1 progress monitoring in 2022</vt:lpstr>
      <vt:lpstr>Explore and discuss</vt:lpstr>
      <vt:lpstr>Big Idea #3: Continuous evaluation using formative assessment</vt:lpstr>
      <vt:lpstr>The 5 strategies of formative assessment</vt:lpstr>
      <vt:lpstr>Valuable tools for math instructions from VDOE</vt:lpstr>
      <vt:lpstr>Coaching/Professional Learning</vt:lpstr>
      <vt:lpstr>Support schools in creating decision rules</vt:lpstr>
      <vt:lpstr> Make decisions easier and meetings more efficient</vt:lpstr>
      <vt:lpstr>Tier 1 progress monitoring in 2022</vt:lpstr>
      <vt:lpstr>Full implementation</vt:lpstr>
      <vt:lpstr>River Valley</vt:lpstr>
      <vt:lpstr>PowerPoint Presentation</vt:lpstr>
      <vt:lpstr>PowerPoint Presentation</vt:lpstr>
      <vt:lpstr>Purpose of the A-TFI</vt:lpstr>
      <vt:lpstr>PowerPoint Presentation</vt:lpstr>
      <vt:lpstr>Teaming</vt:lpstr>
      <vt:lpstr>Assessment</vt:lpstr>
      <vt:lpstr>Quality Core Instruction</vt:lpstr>
      <vt:lpstr>Data</vt:lpstr>
      <vt:lpstr>Success…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Rename Yourself</dc:title>
  <dc:creator>C Frawley</dc:creator>
  <cp:lastModifiedBy>Program Specialist</cp:lastModifiedBy>
  <cp:revision>4</cp:revision>
  <dcterms:modified xsi:type="dcterms:W3CDTF">2022-02-17T19:27:07Z</dcterms:modified>
</cp:coreProperties>
</file>