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1" r:id="rId2"/>
  </p:sldMasterIdLst>
  <p:notesMasterIdLst>
    <p:notesMasterId r:id="rId91"/>
  </p:notesMasterIdLst>
  <p:handoutMasterIdLst>
    <p:handoutMasterId r:id="rId92"/>
  </p:handoutMasterIdLst>
  <p:sldIdLst>
    <p:sldId id="256" r:id="rId3"/>
    <p:sldId id="257" r:id="rId4"/>
    <p:sldId id="258" r:id="rId5"/>
    <p:sldId id="332" r:id="rId6"/>
    <p:sldId id="259" r:id="rId7"/>
    <p:sldId id="335" r:id="rId8"/>
    <p:sldId id="333" r:id="rId9"/>
    <p:sldId id="336" r:id="rId10"/>
    <p:sldId id="337" r:id="rId11"/>
    <p:sldId id="338" r:id="rId12"/>
    <p:sldId id="260" r:id="rId13"/>
    <p:sldId id="339" r:id="rId14"/>
    <p:sldId id="262" r:id="rId15"/>
    <p:sldId id="263" r:id="rId16"/>
    <p:sldId id="264" r:id="rId17"/>
    <p:sldId id="265" r:id="rId18"/>
    <p:sldId id="266" r:id="rId19"/>
    <p:sldId id="267" r:id="rId20"/>
    <p:sldId id="268" r:id="rId21"/>
    <p:sldId id="269" r:id="rId22"/>
    <p:sldId id="270" r:id="rId23"/>
    <p:sldId id="341" r:id="rId24"/>
    <p:sldId id="340" r:id="rId25"/>
    <p:sldId id="271" r:id="rId26"/>
    <p:sldId id="272" r:id="rId27"/>
    <p:sldId id="273" r:id="rId28"/>
    <p:sldId id="274" r:id="rId29"/>
    <p:sldId id="275" r:id="rId30"/>
    <p:sldId id="276" r:id="rId31"/>
    <p:sldId id="277" r:id="rId32"/>
    <p:sldId id="278" r:id="rId33"/>
    <p:sldId id="279" r:id="rId34"/>
    <p:sldId id="342" r:id="rId35"/>
    <p:sldId id="343" r:id="rId36"/>
    <p:sldId id="280" r:id="rId37"/>
    <p:sldId id="344" r:id="rId38"/>
    <p:sldId id="345" r:id="rId39"/>
    <p:sldId id="282" r:id="rId40"/>
    <p:sldId id="283" r:id="rId41"/>
    <p:sldId id="284" r:id="rId42"/>
    <p:sldId id="285" r:id="rId43"/>
    <p:sldId id="286" r:id="rId44"/>
    <p:sldId id="287" r:id="rId45"/>
    <p:sldId id="330" r:id="rId46"/>
    <p:sldId id="289" r:id="rId47"/>
    <p:sldId id="346"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47" r:id="rId61"/>
    <p:sldId id="348" r:id="rId62"/>
    <p:sldId id="303" r:id="rId63"/>
    <p:sldId id="349" r:id="rId64"/>
    <p:sldId id="350"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31" r:id="rId85"/>
    <p:sldId id="325" r:id="rId86"/>
    <p:sldId id="326" r:id="rId87"/>
    <p:sldId id="327" r:id="rId88"/>
    <p:sldId id="328" r:id="rId89"/>
    <p:sldId id="329" r:id="rId9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 id="{88804569-66D9-B445-93E5-585DCC9BFFA2}">
          <p14:sldIdLst>
            <p14:sldId id="256"/>
            <p14:sldId id="257"/>
            <p14:sldId id="258"/>
            <p14:sldId id="332"/>
            <p14:sldId id="259"/>
            <p14:sldId id="335"/>
            <p14:sldId id="333"/>
            <p14:sldId id="336"/>
            <p14:sldId id="337"/>
            <p14:sldId id="338"/>
          </p14:sldIdLst>
        </p14:section>
        <p14:section name="Fundamentals of T2" id="{7DC3D550-751A-F543-9294-5D85F9034E6A}">
          <p14:sldIdLst>
            <p14:sldId id="260"/>
            <p14:sldId id="339"/>
            <p14:sldId id="262"/>
          </p14:sldIdLst>
        </p14:section>
        <p14:section name="Station 1" id="{25D50BF3-8405-FC4B-A5DB-430D13D48B34}">
          <p14:sldIdLst>
            <p14:sldId id="263"/>
            <p14:sldId id="264"/>
            <p14:sldId id="265"/>
            <p14:sldId id="266"/>
            <p14:sldId id="267"/>
            <p14:sldId id="268"/>
            <p14:sldId id="269"/>
          </p14:sldIdLst>
        </p14:section>
        <p14:section name="Station 2" id="{2EC91573-F15B-FE4F-A4D7-BFFA162E4E20}">
          <p14:sldIdLst>
            <p14:sldId id="270"/>
          </p14:sldIdLst>
        </p14:section>
        <p14:section name="Station 3" id="{FA0670D5-AAF5-BB41-AE57-9F7110E18D8A}">
          <p14:sldIdLst>
            <p14:sldId id="341"/>
            <p14:sldId id="340"/>
            <p14:sldId id="271"/>
            <p14:sldId id="272"/>
            <p14:sldId id="273"/>
            <p14:sldId id="274"/>
            <p14:sldId id="275"/>
            <p14:sldId id="276"/>
            <p14:sldId id="277"/>
            <p14:sldId id="278"/>
            <p14:sldId id="279"/>
            <p14:sldId id="342"/>
            <p14:sldId id="343"/>
            <p14:sldId id="280"/>
            <p14:sldId id="344"/>
            <p14:sldId id="345"/>
            <p14:sldId id="282"/>
            <p14:sldId id="283"/>
            <p14:sldId id="284"/>
            <p14:sldId id="285"/>
            <p14:sldId id="286"/>
            <p14:sldId id="287"/>
            <p14:sldId id="330"/>
            <p14:sldId id="289"/>
            <p14:sldId id="346"/>
            <p14:sldId id="290"/>
            <p14:sldId id="291"/>
            <p14:sldId id="292"/>
            <p14:sldId id="293"/>
            <p14:sldId id="294"/>
            <p14:sldId id="295"/>
            <p14:sldId id="296"/>
            <p14:sldId id="297"/>
            <p14:sldId id="298"/>
            <p14:sldId id="299"/>
            <p14:sldId id="300"/>
            <p14:sldId id="301"/>
            <p14:sldId id="347"/>
            <p14:sldId id="348"/>
            <p14:sldId id="303"/>
            <p14:sldId id="349"/>
            <p14:sldId id="350"/>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31"/>
            <p14:sldId id="325"/>
            <p14:sldId id="326"/>
            <p14:sldId id="327"/>
            <p14:sldId id="328"/>
            <p14:sldId id="3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93" roundtripDataSignature="AMtx7mjXtY/pAv2TcOliCLPNyggeJFHp4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8"/>
    <p:restoredTop sz="82088"/>
  </p:normalViewPr>
  <p:slideViewPr>
    <p:cSldViewPr snapToGrid="0">
      <p:cViewPr varScale="1">
        <p:scale>
          <a:sx n="120" d="100"/>
          <a:sy n="120" d="100"/>
        </p:scale>
        <p:origin x="696" y="192"/>
      </p:cViewPr>
      <p:guideLst>
        <p:guide orient="horz" pos="2160"/>
        <p:guide pos="2880"/>
      </p:guideLst>
    </p:cSldViewPr>
  </p:slideViewPr>
  <p:notesTextViewPr>
    <p:cViewPr>
      <p:scale>
        <a:sx n="1" d="1"/>
        <a:sy n="1" d="1"/>
      </p:scale>
      <p:origin x="0" y="0"/>
    </p:cViewPr>
  </p:notesTextViewPr>
  <p:notesViewPr>
    <p:cSldViewPr snapToGrid="0">
      <p:cViewPr varScale="1">
        <p:scale>
          <a:sx n="76" d="100"/>
          <a:sy n="76" d="100"/>
        </p:scale>
        <p:origin x="3504"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customschemas.google.com/relationships/presentationmetadata" Target="meta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B87AA4-3178-4449-8D9A-1DAE6E8662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06D0927-800C-224D-B9E5-0093DE7BAB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EFD5A0-6772-8340-A2B2-BC45F03F3630}" type="datetimeFigureOut">
              <a:rPr lang="en-US" smtClean="0"/>
              <a:t>10/15/19</a:t>
            </a:fld>
            <a:endParaRPr lang="en-US"/>
          </a:p>
        </p:txBody>
      </p:sp>
      <p:sp>
        <p:nvSpPr>
          <p:cNvPr id="4" name="Footer Placeholder 3">
            <a:extLst>
              <a:ext uri="{FF2B5EF4-FFF2-40B4-BE49-F238E27FC236}">
                <a16:creationId xmlns:a16="http://schemas.microsoft.com/office/drawing/2014/main" id="{681024F2-98A2-C648-AE9B-1F7D8B326A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B4FE976-B2D7-7B46-8ACC-AF0E7C02F0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EA7D2C-20B9-4946-BEE9-C63DB6FEC425}" type="slidenum">
              <a:rPr lang="en-US" smtClean="0"/>
              <a:t>‹#›</a:t>
            </a:fld>
            <a:endParaRPr lang="en-US"/>
          </a:p>
        </p:txBody>
      </p:sp>
    </p:spTree>
    <p:extLst>
      <p:ext uri="{BB962C8B-B14F-4D97-AF65-F5344CB8AC3E}">
        <p14:creationId xmlns:p14="http://schemas.microsoft.com/office/powerpoint/2010/main" val="1797634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Thought we should put this in to review the big picture.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We are going back through this now with the notion of advanced tiers:  who do we need to add to leadership?  How do we add initiatives for students who need additional supports</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317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326217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1883982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7: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95" name="Google Shape;49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8:notes"/>
          <p:cNvSpPr txBox="1">
            <a:spLocks noGrp="1"/>
          </p:cNvSpPr>
          <p:nvPr>
            <p:ph type="body" idx="1"/>
          </p:nvPr>
        </p:nvSpPr>
        <p:spPr>
          <a:xfrm>
            <a:off x="685800" y="4343401"/>
            <a:ext cx="5486400" cy="4114800"/>
          </a:xfrm>
          <a:prstGeom prst="rect">
            <a:avLst/>
          </a:prstGeom>
          <a:noFill/>
          <a:ln>
            <a:noFill/>
          </a:ln>
        </p:spPr>
        <p:txBody>
          <a:bodyPr spcFirstLastPara="1" wrap="square" lIns="88525" tIns="88525" rIns="88525" bIns="88525" anchor="t" anchorCtr="0">
            <a:noAutofit/>
          </a:bodyPr>
          <a:lstStyle/>
          <a:p>
            <a:pPr marL="0" lvl="0" indent="0" algn="l" rtl="0">
              <a:lnSpc>
                <a:spcPct val="100000"/>
              </a:lnSpc>
              <a:spcBef>
                <a:spcPts val="0"/>
              </a:spcBef>
              <a:spcAft>
                <a:spcPts val="0"/>
              </a:spcAft>
              <a:buSzPts val="1400"/>
              <a:buNone/>
            </a:pPr>
            <a:endParaRPr/>
          </a:p>
        </p:txBody>
      </p:sp>
      <p:sp>
        <p:nvSpPr>
          <p:cNvPr id="501" name="Google Shape;50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640"/>
              </a:spcBef>
              <a:spcAft>
                <a:spcPts val="0"/>
              </a:spcAft>
              <a:buSzPts val="1400"/>
              <a:buNone/>
            </a:pPr>
            <a:endParaRPr/>
          </a:p>
        </p:txBody>
      </p:sp>
      <p:sp>
        <p:nvSpPr>
          <p:cNvPr id="545" name="Google Shape;54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extLst>
      <p:ext uri="{BB962C8B-B14F-4D97-AF65-F5344CB8AC3E}">
        <p14:creationId xmlns:p14="http://schemas.microsoft.com/office/powerpoint/2010/main" val="2515999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extLst>
      <p:ext uri="{BB962C8B-B14F-4D97-AF65-F5344CB8AC3E}">
        <p14:creationId xmlns:p14="http://schemas.microsoft.com/office/powerpoint/2010/main" val="4038906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5" name="Google Shape;735;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extLst>
      <p:ext uri="{BB962C8B-B14F-4D97-AF65-F5344CB8AC3E}">
        <p14:creationId xmlns:p14="http://schemas.microsoft.com/office/powerpoint/2010/main" val="2212476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 a division team, your role would be to ensure that schools have the capacity to do this.  Are they using agendas, do they have the people that have the knowledge and skills and how can you help them access that? Do they align with other teams?  What is that communication process to ensure consistency among teams.  Do your schools have a tier 2 team???</a:t>
            </a:r>
            <a:endParaRPr/>
          </a:p>
          <a:p>
            <a:pPr marL="0" lvl="0" indent="0" algn="l" rtl="0">
              <a:lnSpc>
                <a:spcPct val="100000"/>
              </a:lnSpc>
              <a:spcBef>
                <a:spcPts val="0"/>
              </a:spcBef>
              <a:spcAft>
                <a:spcPts val="0"/>
              </a:spcAft>
              <a:buSzPts val="1400"/>
              <a:buNone/>
            </a:pPr>
            <a:endParaRPr/>
          </a:p>
        </p:txBody>
      </p:sp>
      <p:sp>
        <p:nvSpPr>
          <p:cNvPr id="743" name="Google Shape;743;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extLst>
      <p:ext uri="{BB962C8B-B14F-4D97-AF65-F5344CB8AC3E}">
        <p14:creationId xmlns:p14="http://schemas.microsoft.com/office/powerpoint/2010/main" val="2846801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0" name="Google Shape;57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a:p>
        </p:txBody>
      </p:sp>
      <p:sp>
        <p:nvSpPr>
          <p:cNvPr id="571" name="Google Shape;571;p2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526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Arial"/>
              <a:buNone/>
            </a:pP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800"/>
              <a:buFont typeface="Arial"/>
              <a:buNone/>
            </a:pPr>
            <a:endParaRPr sz="1200">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Arial"/>
              <a:buNone/>
            </a:pP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800"/>
              <a:buFont typeface="Arial"/>
              <a:buNone/>
            </a:pPr>
            <a:endParaRPr sz="1200">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056044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200">
              <a:solidFill>
                <a:schemeClr val="dk1"/>
              </a:solidFill>
              <a:latin typeface="Verdana"/>
              <a:ea typeface="Verdana"/>
              <a:cs typeface="Verdana"/>
              <a:sym typeface="Verdana"/>
            </a:endParaRPr>
          </a:p>
        </p:txBody>
      </p:sp>
      <p:sp>
        <p:nvSpPr>
          <p:cNvPr id="631" name="Google Shape;63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43836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000">
              <a:latin typeface="Verdana"/>
              <a:ea typeface="Verdana"/>
              <a:cs typeface="Verdana"/>
              <a:sym typeface="Verdana"/>
            </a:endParaRPr>
          </a:p>
          <a:p>
            <a:pPr marL="0" lvl="0" indent="0" algn="l" rtl="0">
              <a:lnSpc>
                <a:spcPct val="100000"/>
              </a:lnSpc>
              <a:spcBef>
                <a:spcPts val="360"/>
              </a:spcBef>
              <a:spcAft>
                <a:spcPts val="0"/>
              </a:spcAft>
              <a:buSzPts val="1400"/>
              <a:buNone/>
            </a:pPr>
            <a:endParaRPr sz="1000">
              <a:latin typeface="Verdana"/>
              <a:ea typeface="Verdana"/>
              <a:cs typeface="Verdana"/>
              <a:sym typeface="Verdana"/>
            </a:endParaRPr>
          </a:p>
          <a:p>
            <a:pPr marL="0" lvl="0" indent="0" algn="l" rtl="0">
              <a:lnSpc>
                <a:spcPct val="100000"/>
              </a:lnSpc>
              <a:spcBef>
                <a:spcPts val="360"/>
              </a:spcBef>
              <a:spcAft>
                <a:spcPts val="0"/>
              </a:spcAft>
              <a:buSzPts val="1400"/>
              <a:buNone/>
            </a:pPr>
            <a:endParaRPr sz="1000">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endParaRPr sz="1000">
              <a:latin typeface="Verdana"/>
              <a:ea typeface="Verdana"/>
              <a:cs typeface="Verdana"/>
              <a:sym typeface="Verdana"/>
            </a:endParaRPr>
          </a:p>
          <a:p>
            <a:pPr marL="0" lvl="0" indent="0" algn="l" rtl="0">
              <a:lnSpc>
                <a:spcPct val="100000"/>
              </a:lnSpc>
              <a:spcBef>
                <a:spcPts val="0"/>
              </a:spcBef>
              <a:spcAft>
                <a:spcPts val="0"/>
              </a:spcAft>
              <a:buSzPts val="1400"/>
              <a:buNone/>
            </a:pPr>
            <a:endParaRPr sz="1000">
              <a:latin typeface="Verdana"/>
              <a:ea typeface="Verdana"/>
              <a:cs typeface="Verdana"/>
              <a:sym typeface="Verdana"/>
            </a:endParaRPr>
          </a:p>
        </p:txBody>
      </p:sp>
      <p:sp>
        <p:nvSpPr>
          <p:cNvPr id="648" name="Google Shape;648;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5" name="Google Shape;655;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sz="1000"/>
          </a:p>
        </p:txBody>
      </p:sp>
      <p:sp>
        <p:nvSpPr>
          <p:cNvPr id="662" name="Google Shape;66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sz="1000"/>
          </a:p>
        </p:txBody>
      </p:sp>
      <p:sp>
        <p:nvSpPr>
          <p:cNvPr id="669" name="Google Shape;669;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
        <p:nvSpPr>
          <p:cNvPr id="681" name="Google Shape;68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200">
              <a:solidFill>
                <a:schemeClr val="dk1"/>
              </a:solidFill>
              <a:latin typeface="Verdana"/>
              <a:ea typeface="Verdana"/>
              <a:cs typeface="Verdana"/>
              <a:sym typeface="Verdana"/>
            </a:endParaRPr>
          </a:p>
        </p:txBody>
      </p:sp>
      <p:sp>
        <p:nvSpPr>
          <p:cNvPr id="682" name="Google Shape;682;p41:notes"/>
          <p:cNvSpPr txBox="1">
            <a:spLocks noGrp="1"/>
          </p:cNvSpPr>
          <p:nvPr>
            <p:ph type="sldNum" idx="12"/>
          </p:nvPr>
        </p:nvSpPr>
        <p:spPr>
          <a:xfrm>
            <a:off x="3884612" y="8685211"/>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6" name="Google Shape;706;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57</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58</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5" name="Google Shape;735;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59</a:t>
            </a:fld>
            <a:endParaRPr/>
          </a:p>
        </p:txBody>
      </p:sp>
    </p:spTree>
    <p:extLst>
      <p:ext uri="{BB962C8B-B14F-4D97-AF65-F5344CB8AC3E}">
        <p14:creationId xmlns:p14="http://schemas.microsoft.com/office/powerpoint/2010/main" val="21374540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71" name="Google Shape;971;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60</a:t>
            </a:fld>
            <a:endParaRPr/>
          </a:p>
        </p:txBody>
      </p:sp>
    </p:spTree>
    <p:extLst>
      <p:ext uri="{BB962C8B-B14F-4D97-AF65-F5344CB8AC3E}">
        <p14:creationId xmlns:p14="http://schemas.microsoft.com/office/powerpoint/2010/main" val="157092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Thought we should put this in to review the big picture.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We are going back through this now with the notion of advanced tiers:  who do we need to add to leadership?  How do we add initiatives for students who need additional supports</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Do we need to move the Initiative and Resource Mapping Boxes to the appropriate place in the presentation?</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042590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6" name="Google Shape;726;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61</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4" name="Google Shape;984;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5" name="Google Shape;985;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62</a:t>
            </a:fld>
            <a:endParaRPr/>
          </a:p>
        </p:txBody>
      </p:sp>
    </p:spTree>
    <p:extLst>
      <p:ext uri="{BB962C8B-B14F-4D97-AF65-F5344CB8AC3E}">
        <p14:creationId xmlns:p14="http://schemas.microsoft.com/office/powerpoint/2010/main" val="8263274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2" name="Google Shape;992;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63</a:t>
            </a:fld>
            <a:endParaRPr/>
          </a:p>
        </p:txBody>
      </p:sp>
    </p:spTree>
    <p:extLst>
      <p:ext uri="{BB962C8B-B14F-4D97-AF65-F5344CB8AC3E}">
        <p14:creationId xmlns:p14="http://schemas.microsoft.com/office/powerpoint/2010/main" val="25906462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51:notes"/>
          <p:cNvSpPr txBox="1"/>
          <p:nvPr/>
        </p:nvSpPr>
        <p:spPr>
          <a:xfrm>
            <a:off x="3884612" y="8685211"/>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64</a:t>
            </a:fld>
            <a:endParaRPr sz="1200" b="0" i="0" u="none" strike="noStrike" cap="none">
              <a:solidFill>
                <a:srgbClr val="000000"/>
              </a:solidFill>
              <a:latin typeface="Calibri"/>
              <a:ea typeface="Calibri"/>
              <a:cs typeface="Calibri"/>
              <a:sym typeface="Calibri"/>
            </a:endParaRPr>
          </a:p>
        </p:txBody>
      </p:sp>
      <p:sp>
        <p:nvSpPr>
          <p:cNvPr id="743" name="Google Shape;743;p51:notes"/>
          <p:cNvSpPr txBox="1"/>
          <p:nvPr/>
        </p:nvSpPr>
        <p:spPr>
          <a:xfrm>
            <a:off x="3884612" y="8685211"/>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64</a:t>
            </a:fld>
            <a:endParaRPr sz="1200" b="0" i="0" u="none" strike="noStrike" cap="none">
              <a:solidFill>
                <a:srgbClr val="000000"/>
              </a:solidFill>
              <a:latin typeface="Calibri"/>
              <a:ea typeface="Calibri"/>
              <a:cs typeface="Calibri"/>
              <a:sym typeface="Calibri"/>
            </a:endParaRPr>
          </a:p>
        </p:txBody>
      </p:sp>
      <p:sp>
        <p:nvSpPr>
          <p:cNvPr id="744" name="Google Shape;744;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745" name="Google Shape;745;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endParaRPr>
              <a:solidFill>
                <a:schemeClr val="dk1"/>
              </a:solidFill>
              <a:latin typeface="Verdana"/>
              <a:ea typeface="Verdana"/>
              <a:cs typeface="Verdana"/>
              <a:sym typeface="Verdana"/>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8" name="Google Shape;758;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759" name="Google Shape;759;p5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rgbClr val="000000"/>
                </a:solidFill>
                <a:latin typeface="Arial"/>
                <a:ea typeface="Arial"/>
                <a:cs typeface="Arial"/>
                <a:sym typeface="Arial"/>
              </a:rPr>
              <a:t>65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5" name="Google Shape;765;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766" name="Google Shape;766;p5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rgbClr val="000000"/>
                </a:solidFill>
                <a:latin typeface="Arial"/>
                <a:ea typeface="Arial"/>
                <a:cs typeface="Arial"/>
                <a:sym typeface="Arial"/>
              </a:rPr>
              <a:t>66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3" name="Google Shape;773;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67</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0" name="Google Shape;780;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68</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6" name="Google Shape;786;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3" name="Google Shape;793;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Thought we should put this in to review the big picture.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We are going back through this now with the notion of advanced tiers:  who do we need to add to leadership?  How do we add initiatives for students who need additional supports</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Do we need to move the Initiative and Resource Mapping Boxes to the appropriate place in the presentation?</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613912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0" name="Google Shape;800;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71</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72</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4" name="Google Shape;814;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73</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821" name="Google Shape;821;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74</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7" name="Google Shape;827;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75</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32" name="Google Shape;832;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US" sz="1800" b="0" i="0" u="none" strike="noStrike" cap="none"/>
              <a:t> </a:t>
            </a:r>
            <a:endParaRPr sz="1800" b="0" i="0" u="none" strike="noStrike" cap="none"/>
          </a:p>
        </p:txBody>
      </p:sp>
      <p:sp>
        <p:nvSpPr>
          <p:cNvPr id="833" name="Google Shape;833;p63:notes"/>
          <p:cNvSpPr txBox="1"/>
          <p:nvPr/>
        </p:nvSpPr>
        <p:spPr>
          <a:xfrm>
            <a:off x="3884612" y="8685211"/>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9" name="Google Shape;839;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0" name="Google Shape;840;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77</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5" name="Google Shape;845;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1" name="Google Shape;851;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79</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8" name="Google Shape;858;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Thought we should put this in to review the big picture.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We are going back through this now with the notion of advanced tiers:  who do we need to add to leadership?  How do we add initiatives for students who need additional supports</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Do we need to move the Initiative and Resource Mapping Boxes to the appropriate place in the presentation?</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275567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5" name="Google Shape;865;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81</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0" name="Google Shape;870;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0" name="Google Shape;870;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32208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6" name="Google Shape;876;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2" name="Google Shape;882;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8" name="Google Shape;888;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4" name="Google Shape;894;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5" name="Google Shape;895;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87</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2" name="Google Shape;902;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Thought we should put this in to review the big picture.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We are going back through this now with the notion of advanced tiers:  who do we need to add to leadership?  How do we add initiatives for students who need additional supports</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68628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76"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17" name="Google Shape;17;p76"/>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76"/>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p7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76"/>
          <p:cNvPicPr preferRelativeResize="0"/>
          <p:nvPr/>
        </p:nvPicPr>
        <p:blipFill>
          <a:blip r:embed="rId3"/>
          <a:stretch>
            <a:fillRect/>
          </a:stretch>
        </p:blipFill>
        <p:spPr>
          <a:xfrm>
            <a:off x="3060490" y="152399"/>
            <a:ext cx="3023021" cy="16047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94"/>
        <p:cNvGrpSpPr/>
        <p:nvPr/>
      </p:nvGrpSpPr>
      <p:grpSpPr>
        <a:xfrm>
          <a:off x="0" y="0"/>
          <a:ext cx="0" cy="0"/>
          <a:chOff x="0" y="0"/>
          <a:chExt cx="0" cy="0"/>
        </a:xfrm>
      </p:grpSpPr>
      <p:sp>
        <p:nvSpPr>
          <p:cNvPr id="95" name="Google Shape;95;p8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89"/>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7" name="Google Shape;97;p8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8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8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89"/>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1" name="Google Shape;101;p89"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02" name="Google Shape;102;p89"/>
          <p:cNvPicPr preferRelativeResize="0"/>
          <p:nvPr/>
        </p:nvPicPr>
        <p:blipFill>
          <a:blip r:embed="rId3"/>
          <a:stretch>
            <a:fillRect/>
          </a:stretch>
        </p:blipFill>
        <p:spPr>
          <a:xfrm>
            <a:off x="135777" y="47627"/>
            <a:ext cx="1428077" cy="685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03"/>
        <p:cNvGrpSpPr/>
        <p:nvPr/>
      </p:nvGrpSpPr>
      <p:grpSpPr>
        <a:xfrm>
          <a:off x="0" y="0"/>
          <a:ext cx="0" cy="0"/>
          <a:chOff x="0" y="0"/>
          <a:chExt cx="0" cy="0"/>
        </a:xfrm>
      </p:grpSpPr>
      <p:sp>
        <p:nvSpPr>
          <p:cNvPr id="104" name="Google Shape;104;p9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90"/>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6" name="Google Shape;106;p9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9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9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90"/>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0" name="Google Shape;110;p90" descr="Decorative image of professionals around a table"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111" name="Google Shape;111;p90"/>
          <p:cNvPicPr preferRelativeResize="0"/>
          <p:nvPr/>
        </p:nvPicPr>
        <p:blipFill>
          <a:blip r:embed="rId3"/>
          <a:stretch>
            <a:fillRect/>
          </a:stretch>
        </p:blipFill>
        <p:spPr>
          <a:xfrm>
            <a:off x="199277" y="166876"/>
            <a:ext cx="1428077" cy="6858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12"/>
        <p:cNvGrpSpPr/>
        <p:nvPr/>
      </p:nvGrpSpPr>
      <p:grpSpPr>
        <a:xfrm>
          <a:off x="0" y="0"/>
          <a:ext cx="0" cy="0"/>
          <a:chOff x="0" y="0"/>
          <a:chExt cx="0" cy="0"/>
        </a:xfrm>
      </p:grpSpPr>
      <p:sp>
        <p:nvSpPr>
          <p:cNvPr id="113" name="Google Shape;113;p91"/>
          <p:cNvSpPr txBox="1">
            <a:spLocks noGrp="1"/>
          </p:cNvSpPr>
          <p:nvPr>
            <p:ph type="ctrTitle"/>
          </p:nvPr>
        </p:nvSpPr>
        <p:spPr>
          <a:xfrm>
            <a:off x="928464" y="1600200"/>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91"/>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15" name="Google Shape;115;p9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9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9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8" name="Google Shape;118;p91"/>
          <p:cNvPicPr preferRelativeResize="0"/>
          <p:nvPr/>
        </p:nvPicPr>
        <p:blipFill>
          <a:blip r:embed="rId2"/>
          <a:stretch>
            <a:fillRect/>
          </a:stretch>
        </p:blipFill>
        <p:spPr>
          <a:xfrm>
            <a:off x="3199979" y="152400"/>
            <a:ext cx="2697480" cy="1295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Google Shape;120;p92"/>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9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9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4" name="Google Shape;124;p92"/>
          <p:cNvPicPr preferRelativeResize="0"/>
          <p:nvPr/>
        </p:nvPicPr>
        <p:blipFill>
          <a:blip r:embed="rId2"/>
          <a:stretch>
            <a:fillRect/>
          </a:stretch>
        </p:blipFill>
        <p:spPr>
          <a:xfrm>
            <a:off x="7970279" y="6248400"/>
            <a:ext cx="1090140" cy="52351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5"/>
        <p:cNvGrpSpPr/>
        <p:nvPr/>
      </p:nvGrpSpPr>
      <p:grpSpPr>
        <a:xfrm>
          <a:off x="0" y="0"/>
          <a:ext cx="0" cy="0"/>
          <a:chOff x="0" y="0"/>
          <a:chExt cx="0" cy="0"/>
        </a:xfrm>
      </p:grpSpPr>
      <p:pic>
        <p:nvPicPr>
          <p:cNvPr id="126" name="Google Shape;126;p93"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27" name="Google Shape;127;p93"/>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93"/>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29" name="Google Shape;129;p9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9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9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32" name="Google Shape;132;p93"/>
          <p:cNvPicPr preferRelativeResize="0"/>
          <p:nvPr/>
        </p:nvPicPr>
        <p:blipFill>
          <a:blip r:embed="rId3"/>
          <a:stretch>
            <a:fillRect/>
          </a:stretch>
        </p:blipFill>
        <p:spPr>
          <a:xfrm>
            <a:off x="3199979" y="152400"/>
            <a:ext cx="2697480" cy="1295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33"/>
        <p:cNvGrpSpPr/>
        <p:nvPr/>
      </p:nvGrpSpPr>
      <p:grpSpPr>
        <a:xfrm>
          <a:off x="0" y="0"/>
          <a:ext cx="0" cy="0"/>
          <a:chOff x="0" y="0"/>
          <a:chExt cx="0" cy="0"/>
        </a:xfrm>
      </p:grpSpPr>
      <p:pic>
        <p:nvPicPr>
          <p:cNvPr id="134" name="Google Shape;134;p94"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35" name="Google Shape;135;p94"/>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9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37" name="Google Shape;137;p9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9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9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40" name="Google Shape;140;p94"/>
          <p:cNvPicPr preferRelativeResize="0"/>
          <p:nvPr/>
        </p:nvPicPr>
        <p:blipFill>
          <a:blip r:embed="rId3"/>
          <a:stretch>
            <a:fillRect/>
          </a:stretch>
        </p:blipFill>
        <p:spPr>
          <a:xfrm>
            <a:off x="3054140" y="152399"/>
            <a:ext cx="3035721" cy="153721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141"/>
        <p:cNvGrpSpPr/>
        <p:nvPr/>
      </p:nvGrpSpPr>
      <p:grpSpPr>
        <a:xfrm>
          <a:off x="0" y="0"/>
          <a:ext cx="0" cy="0"/>
          <a:chOff x="0" y="0"/>
          <a:chExt cx="0" cy="0"/>
        </a:xfrm>
      </p:grpSpPr>
      <p:sp>
        <p:nvSpPr>
          <p:cNvPr id="142" name="Google Shape;142;p95"/>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95"/>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44" name="Google Shape;144;p9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9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9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47" name="Google Shape;147;p95"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148" name="Google Shape;148;p95"/>
          <p:cNvPicPr preferRelativeResize="0"/>
          <p:nvPr userDrawn="1"/>
        </p:nvPicPr>
        <p:blipFill>
          <a:blip r:embed="rId3"/>
          <a:stretch>
            <a:fillRect/>
          </a:stretch>
        </p:blipFill>
        <p:spPr>
          <a:xfrm>
            <a:off x="395758" y="324571"/>
            <a:ext cx="2180283" cy="10470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49"/>
        <p:cNvGrpSpPr/>
        <p:nvPr/>
      </p:nvGrpSpPr>
      <p:grpSpPr>
        <a:xfrm>
          <a:off x="0" y="0"/>
          <a:ext cx="0" cy="0"/>
          <a:chOff x="0" y="0"/>
          <a:chExt cx="0" cy="0"/>
        </a:xfrm>
      </p:grpSpPr>
      <p:sp>
        <p:nvSpPr>
          <p:cNvPr id="150" name="Google Shape;150;p9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9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9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3"/>
        <p:cNvGrpSpPr/>
        <p:nvPr/>
      </p:nvGrpSpPr>
      <p:grpSpPr>
        <a:xfrm>
          <a:off x="0" y="0"/>
          <a:ext cx="0" cy="0"/>
          <a:chOff x="0" y="0"/>
          <a:chExt cx="0" cy="0"/>
        </a:xfrm>
      </p:grpSpPr>
      <p:sp>
        <p:nvSpPr>
          <p:cNvPr id="154" name="Google Shape;154;p97"/>
          <p:cNvSpPr txBox="1">
            <a:spLocks noGrp="1"/>
          </p:cNvSpPr>
          <p:nvPr>
            <p:ph type="title"/>
          </p:nvPr>
        </p:nvSpPr>
        <p:spPr>
          <a:xfrm>
            <a:off x="914400" y="273050"/>
            <a:ext cx="2551200" cy="11619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97"/>
          <p:cNvSpPr txBox="1">
            <a:spLocks noGrp="1"/>
          </p:cNvSpPr>
          <p:nvPr>
            <p:ph type="body" idx="1"/>
          </p:nvPr>
        </p:nvSpPr>
        <p:spPr>
          <a:xfrm>
            <a:off x="3575050" y="273050"/>
            <a:ext cx="5111700" cy="58530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56" name="Google Shape;156;p97"/>
          <p:cNvSpPr txBox="1">
            <a:spLocks noGrp="1"/>
          </p:cNvSpPr>
          <p:nvPr>
            <p:ph type="body" idx="2"/>
          </p:nvPr>
        </p:nvSpPr>
        <p:spPr>
          <a:xfrm>
            <a:off x="457200" y="1435100"/>
            <a:ext cx="3008400" cy="4691100"/>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7" name="Google Shape;157;p9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9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97"/>
          <p:cNvSpPr/>
          <p:nvPr/>
        </p:nvSpPr>
        <p:spPr>
          <a:xfrm>
            <a:off x="457200" y="273362"/>
            <a:ext cx="457200" cy="1161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1" name="Google Shape;161;p97"/>
          <p:cNvPicPr preferRelativeResize="0"/>
          <p:nvPr/>
        </p:nvPicPr>
        <p:blipFill>
          <a:blip r:embed="rId2"/>
          <a:stretch>
            <a:fillRect/>
          </a:stretch>
        </p:blipFill>
        <p:spPr>
          <a:xfrm>
            <a:off x="7970280" y="6291443"/>
            <a:ext cx="1090140" cy="52351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2"/>
        <p:cNvGrpSpPr/>
        <p:nvPr/>
      </p:nvGrpSpPr>
      <p:grpSpPr>
        <a:xfrm>
          <a:off x="0" y="0"/>
          <a:ext cx="0" cy="0"/>
          <a:chOff x="0" y="0"/>
          <a:chExt cx="0" cy="0"/>
        </a:xfrm>
      </p:grpSpPr>
      <p:sp>
        <p:nvSpPr>
          <p:cNvPr id="163" name="Google Shape;163;p98"/>
          <p:cNvSpPr txBox="1">
            <a:spLocks noGrp="1"/>
          </p:cNvSpPr>
          <p:nvPr>
            <p:ph type="title"/>
          </p:nvPr>
        </p:nvSpPr>
        <p:spPr>
          <a:xfrm>
            <a:off x="2743200" y="4800600"/>
            <a:ext cx="4535400" cy="5667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98"/>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65" name="Google Shape;165;p9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9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8" name="Google Shape;168;p98"/>
          <p:cNvPicPr preferRelativeResize="0"/>
          <p:nvPr/>
        </p:nvPicPr>
        <p:blipFill>
          <a:blip r:embed="rId2"/>
          <a:stretch>
            <a:fillRect/>
          </a:stretch>
        </p:blipFill>
        <p:spPr>
          <a:xfrm>
            <a:off x="7970276" y="6299850"/>
            <a:ext cx="1090140" cy="523514"/>
          </a:xfrm>
          <a:prstGeom prst="rect">
            <a:avLst/>
          </a:prstGeom>
          <a:noFill/>
          <a:ln>
            <a:noFill/>
          </a:ln>
        </p:spPr>
      </p:pic>
      <p:sp>
        <p:nvSpPr>
          <p:cNvPr id="169" name="Google Shape;169;p98"/>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70" name="Google Shape;170;p98"/>
          <p:cNvSpPr txBox="1">
            <a:spLocks noGrp="1"/>
          </p:cNvSpPr>
          <p:nvPr>
            <p:ph type="body" idx="1"/>
          </p:nvPr>
        </p:nvSpPr>
        <p:spPr>
          <a:xfrm>
            <a:off x="1828800" y="5368925"/>
            <a:ext cx="5449800" cy="804900"/>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77"/>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7"/>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6" name="Google Shape;26;p7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7" name="Google Shape;27;p77"/>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8" name="Google Shape;28;p77"/>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9" name="Google Shape;29;p7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7"/>
          <p:cNvSpPr/>
          <p:nvPr/>
        </p:nvSpPr>
        <p:spPr>
          <a:xfrm>
            <a:off x="457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33" name="Google Shape;33;p77"/>
          <p:cNvSpPr/>
          <p:nvPr/>
        </p:nvSpPr>
        <p:spPr>
          <a:xfrm>
            <a:off x="4648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4" name="Google Shape;34;p77"/>
          <p:cNvPicPr preferRelativeResize="0"/>
          <p:nvPr/>
        </p:nvPicPr>
        <p:blipFill>
          <a:blip r:embed="rId2"/>
          <a:stretch>
            <a:fillRect/>
          </a:stretch>
        </p:blipFill>
        <p:spPr>
          <a:xfrm>
            <a:off x="7970279" y="6248400"/>
            <a:ext cx="1090140" cy="5235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1"/>
        <p:cNvGrpSpPr/>
        <p:nvPr/>
      </p:nvGrpSpPr>
      <p:grpSpPr>
        <a:xfrm>
          <a:off x="0" y="0"/>
          <a:ext cx="0" cy="0"/>
          <a:chOff x="0" y="0"/>
          <a:chExt cx="0" cy="0"/>
        </a:xfrm>
      </p:grpSpPr>
      <p:sp>
        <p:nvSpPr>
          <p:cNvPr id="172" name="Google Shape;172;p9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99"/>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4" name="Google Shape;174;p9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9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9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7"/>
        <p:cNvGrpSpPr/>
        <p:nvPr/>
      </p:nvGrpSpPr>
      <p:grpSpPr>
        <a:xfrm>
          <a:off x="0" y="0"/>
          <a:ext cx="0" cy="0"/>
          <a:chOff x="0" y="0"/>
          <a:chExt cx="0" cy="0"/>
        </a:xfrm>
      </p:grpSpPr>
      <p:sp>
        <p:nvSpPr>
          <p:cNvPr id="178" name="Google Shape;178;p100"/>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100"/>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0" name="Google Shape;180;p10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10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10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189"/>
        <p:cNvGrpSpPr/>
        <p:nvPr/>
      </p:nvGrpSpPr>
      <p:grpSpPr>
        <a:xfrm>
          <a:off x="0" y="0"/>
          <a:ext cx="0" cy="0"/>
          <a:chOff x="0" y="0"/>
          <a:chExt cx="0" cy="0"/>
        </a:xfrm>
      </p:grpSpPr>
      <p:sp>
        <p:nvSpPr>
          <p:cNvPr id="190" name="Google Shape;190;p83"/>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83"/>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92" name="Google Shape;192;p8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8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8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95" name="Google Shape;195;p83" descr="Decorative image of professionals around a computer" title="Decorative image"/>
          <p:cNvPicPr preferRelativeResize="0"/>
          <p:nvPr/>
        </p:nvPicPr>
        <p:blipFill rotWithShape="1">
          <a:blip r:embed="rId2">
            <a:alphaModFix/>
          </a:blip>
          <a:srcRect t="5951" b="16050"/>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196" name="Google Shape;196;p83"/>
          <p:cNvPicPr preferRelativeResize="0"/>
          <p:nvPr/>
        </p:nvPicPr>
        <p:blipFill>
          <a:blip r:embed="rId3"/>
          <a:stretch>
            <a:fillRect/>
          </a:stretch>
        </p:blipFill>
        <p:spPr>
          <a:xfrm>
            <a:off x="395758" y="324571"/>
            <a:ext cx="2180283" cy="104702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7"/>
        <p:cNvGrpSpPr/>
        <p:nvPr/>
      </p:nvGrpSpPr>
      <p:grpSpPr>
        <a:xfrm>
          <a:off x="0" y="0"/>
          <a:ext cx="0" cy="0"/>
          <a:chOff x="0" y="0"/>
          <a:chExt cx="0" cy="0"/>
        </a:xfrm>
      </p:grpSpPr>
      <p:sp>
        <p:nvSpPr>
          <p:cNvPr id="198" name="Google Shape;198;p84"/>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84"/>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00" name="Google Shape;200;p84"/>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01" name="Google Shape;201;p84"/>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02" name="Google Shape;202;p84"/>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03" name="Google Shape;203;p8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8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84"/>
          <p:cNvSpPr/>
          <p:nvPr/>
        </p:nvSpPr>
        <p:spPr>
          <a:xfrm>
            <a:off x="457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07" name="Google Shape;207;p84"/>
          <p:cNvSpPr/>
          <p:nvPr/>
        </p:nvSpPr>
        <p:spPr>
          <a:xfrm>
            <a:off x="4648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08" name="Google Shape;208;p84"/>
          <p:cNvPicPr preferRelativeResize="0"/>
          <p:nvPr/>
        </p:nvPicPr>
        <p:blipFill>
          <a:blip r:embed="rId2"/>
          <a:stretch>
            <a:fillRect/>
          </a:stretch>
        </p:blipFill>
        <p:spPr>
          <a:xfrm>
            <a:off x="7970279" y="6248400"/>
            <a:ext cx="1090140" cy="52351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09"/>
        <p:cNvGrpSpPr/>
        <p:nvPr/>
      </p:nvGrpSpPr>
      <p:grpSpPr>
        <a:xfrm>
          <a:off x="0" y="0"/>
          <a:ext cx="0" cy="0"/>
          <a:chOff x="0" y="0"/>
          <a:chExt cx="0" cy="0"/>
        </a:xfrm>
      </p:grpSpPr>
      <p:pic>
        <p:nvPicPr>
          <p:cNvPr id="210" name="Google Shape;210;p101"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211" name="Google Shape;211;p101"/>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101"/>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3" name="Google Shape;213;p10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10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10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16" name="Google Shape;216;p101"/>
          <p:cNvPicPr preferRelativeResize="0"/>
          <p:nvPr/>
        </p:nvPicPr>
        <p:blipFill>
          <a:blip r:embed="rId3"/>
          <a:stretch>
            <a:fillRect/>
          </a:stretch>
        </p:blipFill>
        <p:spPr>
          <a:xfrm>
            <a:off x="3054140" y="152399"/>
            <a:ext cx="3035721" cy="153721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7"/>
        <p:cNvGrpSpPr/>
        <p:nvPr/>
      </p:nvGrpSpPr>
      <p:grpSpPr>
        <a:xfrm>
          <a:off x="0" y="0"/>
          <a:ext cx="0" cy="0"/>
          <a:chOff x="0" y="0"/>
          <a:chExt cx="0" cy="0"/>
        </a:xfrm>
      </p:grpSpPr>
      <p:sp>
        <p:nvSpPr>
          <p:cNvPr id="218" name="Google Shape;218;p10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9" name="Google Shape;219;p10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0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102"/>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chemeClr val="tx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3" name="Google Shape;223;p102"/>
          <p:cNvPicPr preferRelativeResize="0"/>
          <p:nvPr/>
        </p:nvPicPr>
        <p:blipFill>
          <a:blip r:embed="rId2"/>
          <a:stretch>
            <a:fillRect/>
          </a:stretch>
        </p:blipFill>
        <p:spPr>
          <a:xfrm>
            <a:off x="8092879" y="6347802"/>
            <a:ext cx="984642" cy="47285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224"/>
        <p:cNvGrpSpPr/>
        <p:nvPr/>
      </p:nvGrpSpPr>
      <p:grpSpPr>
        <a:xfrm>
          <a:off x="0" y="0"/>
          <a:ext cx="0" cy="0"/>
          <a:chOff x="0" y="0"/>
          <a:chExt cx="0" cy="0"/>
        </a:xfrm>
      </p:grpSpPr>
      <p:sp>
        <p:nvSpPr>
          <p:cNvPr id="225" name="Google Shape;225;p103"/>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103"/>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27" name="Google Shape;227;p10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10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10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30" name="Google Shape;230;p103" descr="Decorative image of smiling kids"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231" name="Google Shape;231;p103"/>
          <p:cNvPicPr preferRelativeResize="0"/>
          <p:nvPr/>
        </p:nvPicPr>
        <p:blipFill>
          <a:blip r:embed="rId3"/>
          <a:stretch>
            <a:fillRect/>
          </a:stretch>
        </p:blipFill>
        <p:spPr>
          <a:xfrm>
            <a:off x="395758" y="324571"/>
            <a:ext cx="2180283" cy="104702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2"/>
        <p:cNvGrpSpPr/>
        <p:nvPr/>
      </p:nvGrpSpPr>
      <p:grpSpPr>
        <a:xfrm>
          <a:off x="0" y="0"/>
          <a:ext cx="0" cy="0"/>
          <a:chOff x="0" y="0"/>
          <a:chExt cx="0" cy="0"/>
        </a:xfrm>
      </p:grpSpPr>
      <p:sp>
        <p:nvSpPr>
          <p:cNvPr id="233" name="Google Shape;233;p104"/>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104"/>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35" name="Google Shape;235;p10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0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10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38" name="Google Shape;238;p104"/>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39" name="Google Shape;239;p104" descr="Decorative image of professionals working around a table" title="Decorative image"/>
          <p:cNvPicPr preferRelativeResize="0"/>
          <p:nvPr/>
        </p:nvPicPr>
        <p:blipFill rotWithShape="1">
          <a:blip r:embed="rId2">
            <a:alphaModFix/>
          </a:blip>
          <a:srcRect/>
          <a:stretch/>
        </p:blipFill>
        <p:spPr>
          <a:xfrm>
            <a:off x="-1" y="0"/>
            <a:ext cx="9144000" cy="2214563"/>
          </a:xfrm>
          <a:prstGeom prst="rect">
            <a:avLst/>
          </a:prstGeom>
          <a:noFill/>
          <a:ln>
            <a:noFill/>
          </a:ln>
          <a:effectLst>
            <a:reflection stA="52000" endA="300" endPos="35000" fadeDir="5400012" sy="-100000" algn="bl" rotWithShape="0"/>
          </a:effectLst>
        </p:spPr>
      </p:pic>
      <p:pic>
        <p:nvPicPr>
          <p:cNvPr id="240" name="Google Shape;240;p104"/>
          <p:cNvPicPr preferRelativeResize="0"/>
          <p:nvPr/>
        </p:nvPicPr>
        <p:blipFill>
          <a:blip r:embed="rId3"/>
          <a:stretch>
            <a:fillRect/>
          </a:stretch>
        </p:blipFill>
        <p:spPr>
          <a:xfrm>
            <a:off x="135777" y="47627"/>
            <a:ext cx="1428077" cy="6858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1"/>
        <p:cNvGrpSpPr/>
        <p:nvPr/>
      </p:nvGrpSpPr>
      <p:grpSpPr>
        <a:xfrm>
          <a:off x="0" y="0"/>
          <a:ext cx="0" cy="0"/>
          <a:chOff x="0" y="0"/>
          <a:chExt cx="0" cy="0"/>
        </a:xfrm>
      </p:grpSpPr>
      <p:sp>
        <p:nvSpPr>
          <p:cNvPr id="242" name="Google Shape;242;p10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10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5" name="Google Shape;245;p105"/>
          <p:cNvPicPr preferRelativeResize="0"/>
          <p:nvPr/>
        </p:nvPicPr>
        <p:blipFill>
          <a:blip r:embed="rId2"/>
          <a:stretch>
            <a:fillRect/>
          </a:stretch>
        </p:blipFill>
        <p:spPr>
          <a:xfrm>
            <a:off x="7970279" y="6248400"/>
            <a:ext cx="1090140" cy="52351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6"/>
        <p:cNvGrpSpPr/>
        <p:nvPr/>
      </p:nvGrpSpPr>
      <p:grpSpPr>
        <a:xfrm>
          <a:off x="0" y="0"/>
          <a:ext cx="0" cy="0"/>
          <a:chOff x="0" y="0"/>
          <a:chExt cx="0" cy="0"/>
        </a:xfrm>
      </p:grpSpPr>
      <p:sp>
        <p:nvSpPr>
          <p:cNvPr id="247" name="Google Shape;247;p106"/>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10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10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1" name="Google Shape;251;p106"/>
          <p:cNvPicPr preferRelativeResize="0"/>
          <p:nvPr/>
        </p:nvPicPr>
        <p:blipFill>
          <a:blip r:embed="rId2"/>
          <a:stretch>
            <a:fillRect/>
          </a:stretch>
        </p:blipFill>
        <p:spPr>
          <a:xfrm>
            <a:off x="7970279" y="6248400"/>
            <a:ext cx="1090140" cy="5235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78"/>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8"/>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78"/>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7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78" descr="Decorative image of smiling students shoulder-to-shoulder"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43" name="Google Shape;43;p78"/>
          <p:cNvPicPr preferRelativeResize="0"/>
          <p:nvPr/>
        </p:nvPicPr>
        <p:blipFill>
          <a:blip r:embed="rId3"/>
          <a:stretch>
            <a:fillRect/>
          </a:stretch>
        </p:blipFill>
        <p:spPr>
          <a:xfrm>
            <a:off x="395758" y="324571"/>
            <a:ext cx="2180283" cy="104702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252"/>
        <p:cNvGrpSpPr/>
        <p:nvPr/>
      </p:nvGrpSpPr>
      <p:grpSpPr>
        <a:xfrm>
          <a:off x="0" y="0"/>
          <a:ext cx="0" cy="0"/>
          <a:chOff x="0" y="0"/>
          <a:chExt cx="0" cy="0"/>
        </a:xfrm>
      </p:grpSpPr>
      <p:sp>
        <p:nvSpPr>
          <p:cNvPr id="253" name="Google Shape;253;p107"/>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107"/>
          <p:cNvSpPr txBox="1">
            <a:spLocks noGrp="1"/>
          </p:cNvSpPr>
          <p:nvPr>
            <p:ph type="body" idx="1"/>
          </p:nvPr>
        </p:nvSpPr>
        <p:spPr>
          <a:xfrm>
            <a:off x="457201"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5" name="Google Shape;255;p10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10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10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58" name="Google Shape;258;p107"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259" name="Google Shape;259;p107"/>
          <p:cNvPicPr preferRelativeResize="0"/>
          <p:nvPr/>
        </p:nvPicPr>
        <p:blipFill>
          <a:blip r:embed="rId3"/>
          <a:stretch>
            <a:fillRect/>
          </a:stretch>
        </p:blipFill>
        <p:spPr>
          <a:xfrm>
            <a:off x="395758" y="337271"/>
            <a:ext cx="2180283" cy="104702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0"/>
        <p:cNvGrpSpPr/>
        <p:nvPr/>
      </p:nvGrpSpPr>
      <p:grpSpPr>
        <a:xfrm>
          <a:off x="0" y="0"/>
          <a:ext cx="0" cy="0"/>
          <a:chOff x="0" y="0"/>
          <a:chExt cx="0" cy="0"/>
        </a:xfrm>
      </p:grpSpPr>
      <p:sp>
        <p:nvSpPr>
          <p:cNvPr id="261" name="Google Shape;261;p108"/>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108"/>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3" name="Google Shape;263;p108"/>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4" name="Google Shape;264;p10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10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10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67" name="Google Shape;267;p108" descr="Decorative image of smiling students shoulder-to-shoulder"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268" name="Google Shape;268;p108"/>
          <p:cNvPicPr preferRelativeResize="0"/>
          <p:nvPr/>
        </p:nvPicPr>
        <p:blipFill>
          <a:blip r:embed="rId3"/>
          <a:stretch>
            <a:fillRect/>
          </a:stretch>
        </p:blipFill>
        <p:spPr>
          <a:xfrm>
            <a:off x="395758" y="324571"/>
            <a:ext cx="2180283" cy="104702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9"/>
        <p:cNvGrpSpPr/>
        <p:nvPr/>
      </p:nvGrpSpPr>
      <p:grpSpPr>
        <a:xfrm>
          <a:off x="0" y="0"/>
          <a:ext cx="0" cy="0"/>
          <a:chOff x="0" y="0"/>
          <a:chExt cx="0" cy="0"/>
        </a:xfrm>
      </p:grpSpPr>
      <p:pic>
        <p:nvPicPr>
          <p:cNvPr id="270" name="Google Shape;270;p109"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71" name="Google Shape;271;p109"/>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109"/>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73" name="Google Shape;273;p10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10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10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76" name="Google Shape;276;p109"/>
          <p:cNvPicPr preferRelativeResize="0"/>
          <p:nvPr/>
        </p:nvPicPr>
        <p:blipFill>
          <a:blip r:embed="rId3"/>
          <a:stretch>
            <a:fillRect/>
          </a:stretch>
        </p:blipFill>
        <p:spPr>
          <a:xfrm>
            <a:off x="3199979" y="152400"/>
            <a:ext cx="2697480" cy="12954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77"/>
        <p:cNvGrpSpPr/>
        <p:nvPr/>
      </p:nvGrpSpPr>
      <p:grpSpPr>
        <a:xfrm>
          <a:off x="0" y="0"/>
          <a:ext cx="0" cy="0"/>
          <a:chOff x="0" y="0"/>
          <a:chExt cx="0" cy="0"/>
        </a:xfrm>
      </p:grpSpPr>
      <p:pic>
        <p:nvPicPr>
          <p:cNvPr id="278" name="Google Shape;278;p110"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279" name="Google Shape;279;p110"/>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110"/>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1" name="Google Shape;281;p1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1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1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84" name="Google Shape;284;p110"/>
          <p:cNvPicPr preferRelativeResize="0"/>
          <p:nvPr/>
        </p:nvPicPr>
        <p:blipFill>
          <a:blip r:embed="rId3"/>
          <a:stretch>
            <a:fillRect/>
          </a:stretch>
        </p:blipFill>
        <p:spPr>
          <a:xfrm>
            <a:off x="3166993" y="304799"/>
            <a:ext cx="2810015" cy="145231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85"/>
        <p:cNvGrpSpPr/>
        <p:nvPr/>
      </p:nvGrpSpPr>
      <p:grpSpPr>
        <a:xfrm>
          <a:off x="0" y="0"/>
          <a:ext cx="0" cy="0"/>
          <a:chOff x="0" y="0"/>
          <a:chExt cx="0" cy="0"/>
        </a:xfrm>
      </p:grpSpPr>
      <p:pic>
        <p:nvPicPr>
          <p:cNvPr id="286" name="Google Shape;286;p111"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287" name="Google Shape;287;p111"/>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111"/>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9" name="Google Shape;289;p1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1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1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2" name="Google Shape;292;p111"/>
          <p:cNvPicPr preferRelativeResize="0"/>
          <p:nvPr/>
        </p:nvPicPr>
        <p:blipFill>
          <a:blip r:embed="rId3"/>
          <a:stretch>
            <a:fillRect/>
          </a:stretch>
        </p:blipFill>
        <p:spPr>
          <a:xfrm>
            <a:off x="3027680" y="152399"/>
            <a:ext cx="3088640" cy="153721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3"/>
        <p:cNvGrpSpPr/>
        <p:nvPr/>
      </p:nvGrpSpPr>
      <p:grpSpPr>
        <a:xfrm>
          <a:off x="0" y="0"/>
          <a:ext cx="0" cy="0"/>
          <a:chOff x="0" y="0"/>
          <a:chExt cx="0" cy="0"/>
        </a:xfrm>
      </p:grpSpPr>
      <p:pic>
        <p:nvPicPr>
          <p:cNvPr id="294" name="Google Shape;294;p112"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295" name="Google Shape;295;p112"/>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112"/>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97" name="Google Shape;297;p1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1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1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00" name="Google Shape;300;p112"/>
          <p:cNvPicPr preferRelativeResize="0"/>
          <p:nvPr/>
        </p:nvPicPr>
        <p:blipFill>
          <a:blip r:embed="rId3"/>
          <a:stretch>
            <a:fillRect/>
          </a:stretch>
        </p:blipFill>
        <p:spPr>
          <a:xfrm>
            <a:off x="3199979" y="152400"/>
            <a:ext cx="2697480" cy="12954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301"/>
        <p:cNvGrpSpPr/>
        <p:nvPr/>
      </p:nvGrpSpPr>
      <p:grpSpPr>
        <a:xfrm>
          <a:off x="0" y="0"/>
          <a:ext cx="0" cy="0"/>
          <a:chOff x="0" y="0"/>
          <a:chExt cx="0" cy="0"/>
        </a:xfrm>
      </p:grpSpPr>
      <p:sp>
        <p:nvSpPr>
          <p:cNvPr id="302" name="Google Shape;302;p113"/>
          <p:cNvSpPr txBox="1">
            <a:spLocks noGrp="1"/>
          </p:cNvSpPr>
          <p:nvPr>
            <p:ph type="ctrTitle"/>
          </p:nvPr>
        </p:nvSpPr>
        <p:spPr>
          <a:xfrm>
            <a:off x="928464" y="1600200"/>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113"/>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04" name="Google Shape;304;p1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1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1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07" name="Google Shape;307;p113"/>
          <p:cNvPicPr preferRelativeResize="0"/>
          <p:nvPr/>
        </p:nvPicPr>
        <p:blipFill>
          <a:blip r:embed="rId2"/>
          <a:stretch>
            <a:fillRect/>
          </a:stretch>
        </p:blipFill>
        <p:spPr>
          <a:xfrm>
            <a:off x="3199979" y="152400"/>
            <a:ext cx="2697480" cy="12954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08"/>
        <p:cNvGrpSpPr/>
        <p:nvPr/>
      </p:nvGrpSpPr>
      <p:grpSpPr>
        <a:xfrm>
          <a:off x="0" y="0"/>
          <a:ext cx="0" cy="0"/>
          <a:chOff x="0" y="0"/>
          <a:chExt cx="0" cy="0"/>
        </a:xfrm>
      </p:grpSpPr>
      <p:sp>
        <p:nvSpPr>
          <p:cNvPr id="309" name="Google Shape;309;p114"/>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0" name="Google Shape;310;p114"/>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11" name="Google Shape;311;p1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1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1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14" name="Google Shape;314;p114"/>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15" name="Google Shape;315;p114" descr="Decorative image of professionals around a table"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fadeDir="5400012" sy="-100000" algn="bl" rotWithShape="0"/>
          </a:effectLst>
        </p:spPr>
      </p:pic>
      <p:pic>
        <p:nvPicPr>
          <p:cNvPr id="316" name="Google Shape;316;p114"/>
          <p:cNvPicPr preferRelativeResize="0"/>
          <p:nvPr/>
        </p:nvPicPr>
        <p:blipFill>
          <a:blip r:embed="rId3"/>
          <a:stretch>
            <a:fillRect/>
          </a:stretch>
        </p:blipFill>
        <p:spPr>
          <a:xfrm>
            <a:off x="135777" y="47627"/>
            <a:ext cx="1428077" cy="6858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17"/>
        <p:cNvGrpSpPr/>
        <p:nvPr/>
      </p:nvGrpSpPr>
      <p:grpSpPr>
        <a:xfrm>
          <a:off x="0" y="0"/>
          <a:ext cx="0" cy="0"/>
          <a:chOff x="0" y="0"/>
          <a:chExt cx="0" cy="0"/>
        </a:xfrm>
      </p:grpSpPr>
      <p:sp>
        <p:nvSpPr>
          <p:cNvPr id="318" name="Google Shape;318;p11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11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20" name="Google Shape;320;p1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1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1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23" name="Google Shape;323;p115"/>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24" name="Google Shape;324;p115" descr="Decorative image of smiling teenagers at a library"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fadeDir="5400012" sy="-100000" algn="bl" rotWithShape="0"/>
          </a:effectLst>
        </p:spPr>
      </p:pic>
      <p:pic>
        <p:nvPicPr>
          <p:cNvPr id="325" name="Google Shape;325;p115"/>
          <p:cNvPicPr preferRelativeResize="0"/>
          <p:nvPr/>
        </p:nvPicPr>
        <p:blipFill>
          <a:blip r:embed="rId3"/>
          <a:stretch>
            <a:fillRect/>
          </a:stretch>
        </p:blipFill>
        <p:spPr>
          <a:xfrm>
            <a:off x="135777" y="47627"/>
            <a:ext cx="1428077" cy="6858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26"/>
        <p:cNvGrpSpPr/>
        <p:nvPr/>
      </p:nvGrpSpPr>
      <p:grpSpPr>
        <a:xfrm>
          <a:off x="0" y="0"/>
          <a:ext cx="0" cy="0"/>
          <a:chOff x="0" y="0"/>
          <a:chExt cx="0" cy="0"/>
        </a:xfrm>
      </p:grpSpPr>
      <p:sp>
        <p:nvSpPr>
          <p:cNvPr id="327" name="Google Shape;327;p11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11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29" name="Google Shape;329;p1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p1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1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32" name="Google Shape;332;p116"/>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33" name="Google Shape;333;p116"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fadeDir="5400012" sy="-100000" algn="bl" rotWithShape="0"/>
          </a:effectLst>
        </p:spPr>
      </p:pic>
      <p:pic>
        <p:nvPicPr>
          <p:cNvPr id="334" name="Google Shape;334;p116"/>
          <p:cNvPicPr preferRelativeResize="0"/>
          <p:nvPr/>
        </p:nvPicPr>
        <p:blipFill>
          <a:blip r:embed="rId3"/>
          <a:stretch>
            <a:fillRect/>
          </a:stretch>
        </p:blipFill>
        <p:spPr>
          <a:xfrm>
            <a:off x="135777" y="47627"/>
            <a:ext cx="1428077" cy="68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79"/>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7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9"/>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ysClr val="windowText" lastClr="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 name="Google Shape;50;p79"/>
          <p:cNvPicPr preferRelativeResize="0"/>
          <p:nvPr/>
        </p:nvPicPr>
        <p:blipFill>
          <a:blip r:embed="rId2"/>
          <a:stretch>
            <a:fillRect/>
          </a:stretch>
        </p:blipFill>
        <p:spPr>
          <a:xfrm>
            <a:off x="8092879" y="6347802"/>
            <a:ext cx="984642" cy="47285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335"/>
        <p:cNvGrpSpPr/>
        <p:nvPr/>
      </p:nvGrpSpPr>
      <p:grpSpPr>
        <a:xfrm>
          <a:off x="0" y="0"/>
          <a:ext cx="0" cy="0"/>
          <a:chOff x="0" y="0"/>
          <a:chExt cx="0" cy="0"/>
        </a:xfrm>
      </p:grpSpPr>
      <p:sp>
        <p:nvSpPr>
          <p:cNvPr id="336" name="Google Shape;336;p1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p1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1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9"/>
        <p:cNvGrpSpPr/>
        <p:nvPr/>
      </p:nvGrpSpPr>
      <p:grpSpPr>
        <a:xfrm>
          <a:off x="0" y="0"/>
          <a:ext cx="0" cy="0"/>
          <a:chOff x="0" y="0"/>
          <a:chExt cx="0" cy="0"/>
        </a:xfrm>
      </p:grpSpPr>
      <p:sp>
        <p:nvSpPr>
          <p:cNvPr id="340" name="Google Shape;340;p118"/>
          <p:cNvSpPr txBox="1">
            <a:spLocks noGrp="1"/>
          </p:cNvSpPr>
          <p:nvPr>
            <p:ph type="title"/>
          </p:nvPr>
        </p:nvSpPr>
        <p:spPr>
          <a:xfrm>
            <a:off x="914400" y="273050"/>
            <a:ext cx="2551200" cy="11619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p118"/>
          <p:cNvSpPr txBox="1">
            <a:spLocks noGrp="1"/>
          </p:cNvSpPr>
          <p:nvPr>
            <p:ph type="body" idx="1"/>
          </p:nvPr>
        </p:nvSpPr>
        <p:spPr>
          <a:xfrm>
            <a:off x="3575050" y="273050"/>
            <a:ext cx="5111700" cy="58530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42" name="Google Shape;342;p118"/>
          <p:cNvSpPr txBox="1">
            <a:spLocks noGrp="1"/>
          </p:cNvSpPr>
          <p:nvPr>
            <p:ph type="body" idx="2"/>
          </p:nvPr>
        </p:nvSpPr>
        <p:spPr>
          <a:xfrm>
            <a:off x="457200" y="1435100"/>
            <a:ext cx="3008400" cy="4691100"/>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43" name="Google Shape;343;p1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1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118"/>
          <p:cNvSpPr/>
          <p:nvPr/>
        </p:nvSpPr>
        <p:spPr>
          <a:xfrm>
            <a:off x="457200" y="273362"/>
            <a:ext cx="457200" cy="1161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47" name="Google Shape;347;p118"/>
          <p:cNvPicPr preferRelativeResize="0"/>
          <p:nvPr/>
        </p:nvPicPr>
        <p:blipFill>
          <a:blip r:embed="rId2"/>
          <a:stretch>
            <a:fillRect/>
          </a:stretch>
        </p:blipFill>
        <p:spPr>
          <a:xfrm>
            <a:off x="7970280" y="6291443"/>
            <a:ext cx="1090140" cy="52351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8"/>
        <p:cNvGrpSpPr/>
        <p:nvPr/>
      </p:nvGrpSpPr>
      <p:grpSpPr>
        <a:xfrm>
          <a:off x="0" y="0"/>
          <a:ext cx="0" cy="0"/>
          <a:chOff x="0" y="0"/>
          <a:chExt cx="0" cy="0"/>
        </a:xfrm>
      </p:grpSpPr>
      <p:sp>
        <p:nvSpPr>
          <p:cNvPr id="349" name="Google Shape;349;p119"/>
          <p:cNvSpPr txBox="1">
            <a:spLocks noGrp="1"/>
          </p:cNvSpPr>
          <p:nvPr>
            <p:ph type="title"/>
          </p:nvPr>
        </p:nvSpPr>
        <p:spPr>
          <a:xfrm>
            <a:off x="2743200" y="4800600"/>
            <a:ext cx="4535400" cy="5667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119"/>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351" name="Google Shape;351;p1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2" name="Google Shape;352;p1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4" name="Google Shape;354;p119"/>
          <p:cNvPicPr preferRelativeResize="0"/>
          <p:nvPr/>
        </p:nvPicPr>
        <p:blipFill>
          <a:blip r:embed="rId2"/>
          <a:stretch>
            <a:fillRect/>
          </a:stretch>
        </p:blipFill>
        <p:spPr>
          <a:xfrm>
            <a:off x="7970276" y="6299850"/>
            <a:ext cx="1090140" cy="523514"/>
          </a:xfrm>
          <a:prstGeom prst="rect">
            <a:avLst/>
          </a:prstGeom>
          <a:noFill/>
          <a:ln>
            <a:noFill/>
          </a:ln>
        </p:spPr>
      </p:pic>
      <p:sp>
        <p:nvSpPr>
          <p:cNvPr id="355" name="Google Shape;355;p119"/>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356" name="Google Shape;356;p119"/>
          <p:cNvSpPr txBox="1">
            <a:spLocks noGrp="1"/>
          </p:cNvSpPr>
          <p:nvPr>
            <p:ph type="body" idx="1"/>
          </p:nvPr>
        </p:nvSpPr>
        <p:spPr>
          <a:xfrm>
            <a:off x="1828800" y="5368925"/>
            <a:ext cx="5449800" cy="804900"/>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7"/>
        <p:cNvGrpSpPr/>
        <p:nvPr/>
      </p:nvGrpSpPr>
      <p:grpSpPr>
        <a:xfrm>
          <a:off x="0" y="0"/>
          <a:ext cx="0" cy="0"/>
          <a:chOff x="0" y="0"/>
          <a:chExt cx="0" cy="0"/>
        </a:xfrm>
      </p:grpSpPr>
      <p:sp>
        <p:nvSpPr>
          <p:cNvPr id="358" name="Google Shape;358;p1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p120"/>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0" name="Google Shape;360;p1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1" name="Google Shape;361;p1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p1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3"/>
        <p:cNvGrpSpPr/>
        <p:nvPr/>
      </p:nvGrpSpPr>
      <p:grpSpPr>
        <a:xfrm>
          <a:off x="0" y="0"/>
          <a:ext cx="0" cy="0"/>
          <a:chOff x="0" y="0"/>
          <a:chExt cx="0" cy="0"/>
        </a:xfrm>
      </p:grpSpPr>
      <p:sp>
        <p:nvSpPr>
          <p:cNvPr id="364" name="Google Shape;364;p121"/>
          <p:cNvSpPr txBox="1">
            <a:spLocks noGrp="1"/>
          </p:cNvSpPr>
          <p:nvPr>
            <p:ph type="title"/>
          </p:nvPr>
        </p:nvSpPr>
        <p:spPr>
          <a:xfrm rot="5400000">
            <a:off x="4732349"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121"/>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6" name="Google Shape;366;p1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1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8" name="Google Shape;368;p1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8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0"/>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4" name="Google Shape;54;p8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80"/>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58" name="Google Shape;58;p80" descr="Decorative image of professionals working around a table" title="Decorative image"/>
          <p:cNvPicPr preferRelativeResize="0"/>
          <p:nvPr/>
        </p:nvPicPr>
        <p:blipFill rotWithShape="1">
          <a:blip r:embed="rId2">
            <a:alphaModFix/>
          </a:blip>
          <a:srcRect/>
          <a:stretch/>
        </p:blipFill>
        <p:spPr>
          <a:xfrm>
            <a:off x="-1" y="0"/>
            <a:ext cx="9144000" cy="2214563"/>
          </a:xfrm>
          <a:prstGeom prst="rect">
            <a:avLst/>
          </a:prstGeom>
          <a:noFill/>
          <a:ln>
            <a:noFill/>
          </a:ln>
          <a:effectLst>
            <a:reflection stA="52000" endA="300" endPos="35000" sy="-100000" algn="bl" rotWithShape="0"/>
          </a:effectLst>
        </p:spPr>
      </p:pic>
      <p:pic>
        <p:nvPicPr>
          <p:cNvPr id="59" name="Google Shape;59;p80"/>
          <p:cNvPicPr preferRelativeResize="0"/>
          <p:nvPr/>
        </p:nvPicPr>
        <p:blipFill>
          <a:blip r:embed="rId3"/>
          <a:stretch>
            <a:fillRect/>
          </a:stretch>
        </p:blipFill>
        <p:spPr>
          <a:xfrm>
            <a:off x="135777" y="47627"/>
            <a:ext cx="1428077" cy="685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0"/>
        <p:cNvGrpSpPr/>
        <p:nvPr/>
      </p:nvGrpSpPr>
      <p:grpSpPr>
        <a:xfrm>
          <a:off x="0" y="0"/>
          <a:ext cx="0" cy="0"/>
          <a:chOff x="0" y="0"/>
          <a:chExt cx="0" cy="0"/>
        </a:xfrm>
      </p:grpSpPr>
      <p:pic>
        <p:nvPicPr>
          <p:cNvPr id="61" name="Google Shape;61;p81"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62" name="Google Shape;62;p81"/>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1"/>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4" name="Google Shape;64;p8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81"/>
          <p:cNvPicPr preferRelativeResize="0"/>
          <p:nvPr/>
        </p:nvPicPr>
        <p:blipFill>
          <a:blip r:embed="rId3"/>
          <a:stretch>
            <a:fillRect/>
          </a:stretch>
        </p:blipFill>
        <p:spPr>
          <a:xfrm>
            <a:off x="3079539" y="152399"/>
            <a:ext cx="2984922" cy="153721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69"/>
        <p:cNvGrpSpPr/>
        <p:nvPr/>
      </p:nvGrpSpPr>
      <p:grpSpPr>
        <a:xfrm>
          <a:off x="0" y="0"/>
          <a:ext cx="0" cy="0"/>
          <a:chOff x="0" y="0"/>
          <a:chExt cx="0" cy="0"/>
        </a:xfrm>
      </p:grpSpPr>
      <p:sp>
        <p:nvSpPr>
          <p:cNvPr id="70" name="Google Shape;70;p86"/>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86"/>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2" name="Google Shape;72;p8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8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8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86" descr="Decorative image of smiling kids"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76" name="Google Shape;76;p86"/>
          <p:cNvPicPr preferRelativeResize="0"/>
          <p:nvPr/>
        </p:nvPicPr>
        <p:blipFill>
          <a:blip r:embed="rId3"/>
          <a:stretch>
            <a:fillRect/>
          </a:stretch>
        </p:blipFill>
        <p:spPr>
          <a:xfrm>
            <a:off x="395758" y="324571"/>
            <a:ext cx="2180283" cy="104702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7"/>
        <p:cNvGrpSpPr/>
        <p:nvPr/>
      </p:nvGrpSpPr>
      <p:grpSpPr>
        <a:xfrm>
          <a:off x="0" y="0"/>
          <a:ext cx="0" cy="0"/>
          <a:chOff x="0" y="0"/>
          <a:chExt cx="0" cy="0"/>
        </a:xfrm>
      </p:grpSpPr>
      <p:pic>
        <p:nvPicPr>
          <p:cNvPr id="78" name="Google Shape;78;p8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79" name="Google Shape;79;p87"/>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87"/>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1" name="Google Shape;81;p8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8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8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p87"/>
          <p:cNvPicPr preferRelativeResize="0"/>
          <p:nvPr/>
        </p:nvPicPr>
        <p:blipFill>
          <a:blip r:embed="rId3"/>
          <a:stretch>
            <a:fillRect/>
          </a:stretch>
        </p:blipFill>
        <p:spPr>
          <a:xfrm>
            <a:off x="3199979" y="152400"/>
            <a:ext cx="2697480" cy="1295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7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7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7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5" name="Google Shape;185;p8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86" name="Google Shape;186;p8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87" name="Google Shape;187;p8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88" name="Google Shape;188;p8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intensiveintervention.org/"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hyperlink" Target="http://www.ci3t.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www.tubechop.com/watch/8037984"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s://docs.google.com/spreadsheets/d/1JwWxDybfALDskFK_0abmeHvTrzt3dYdO/edit#gid=1933465988" TargetMode="External"/><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91919"/>
              </a:buClr>
              <a:buSzPts val="5400"/>
              <a:buFont typeface="Verdana"/>
              <a:buNone/>
            </a:pPr>
            <a:r>
              <a:rPr lang="en-US"/>
              <a:t>Implementing Advanced Tiers</a:t>
            </a:r>
            <a:endParaRPr/>
          </a:p>
        </p:txBody>
      </p:sp>
      <p:sp>
        <p:nvSpPr>
          <p:cNvPr id="374" name="Google Shape;374;p1"/>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88888"/>
              </a:buClr>
              <a:buSzPts val="3200"/>
              <a:buNone/>
            </a:pPr>
            <a:r>
              <a:rPr lang="en-US"/>
              <a:t>Strand 3 October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2" name="Title 1">
            <a:extLst>
              <a:ext uri="{FF2B5EF4-FFF2-40B4-BE49-F238E27FC236}">
                <a16:creationId xmlns:a16="http://schemas.microsoft.com/office/drawing/2014/main" id="{3B17ED82-8ADA-EE41-90CB-2BA555A656AE}"/>
              </a:ext>
            </a:extLst>
          </p:cNvPr>
          <p:cNvSpPr>
            <a:spLocks noGrp="1"/>
          </p:cNvSpPr>
          <p:nvPr>
            <p:ph type="title"/>
          </p:nvPr>
        </p:nvSpPr>
        <p:spPr>
          <a:xfrm>
            <a:off x="114700" y="115354"/>
            <a:ext cx="8686800" cy="1143000"/>
          </a:xfrm>
        </p:spPr>
        <p:txBody>
          <a:bodyPr/>
          <a:lstStyle/>
          <a:p>
            <a:r>
              <a:rPr lang="en-US" dirty="0"/>
              <a:t>Outcomes</a:t>
            </a:r>
          </a:p>
        </p:txBody>
      </p:sp>
      <p:grpSp>
        <p:nvGrpSpPr>
          <p:cNvPr id="22" name="Group 21" descr="Divisions and schools determine outcomes or measureable goals for improvement through the analysis of multiple data sources. Data supports all decision making. Decisions are made to select specific evidence based practices and implement them with fidelity based on the needs identified in the data. Systems are put in place to support the adults in the implementation of practices." title="Implementation Logic">
            <a:extLst>
              <a:ext uri="{FF2B5EF4-FFF2-40B4-BE49-F238E27FC236}">
                <a16:creationId xmlns:a16="http://schemas.microsoft.com/office/drawing/2014/main" id="{E9136956-FE4E-1242-A21B-4B91CD3820FC}"/>
              </a:ext>
            </a:extLst>
          </p:cNvPr>
          <p:cNvGrpSpPr/>
          <p:nvPr/>
        </p:nvGrpSpPr>
        <p:grpSpPr>
          <a:xfrm>
            <a:off x="2702952" y="1646394"/>
            <a:ext cx="3148787" cy="2725608"/>
            <a:chOff x="2375238" y="1260329"/>
            <a:chExt cx="4320600" cy="4173600"/>
          </a:xfrm>
        </p:grpSpPr>
        <p:sp>
          <p:nvSpPr>
            <p:cNvPr id="23" name="Google Shape;454;p10">
              <a:extLst>
                <a:ext uri="{FF2B5EF4-FFF2-40B4-BE49-F238E27FC236}">
                  <a16:creationId xmlns:a16="http://schemas.microsoft.com/office/drawing/2014/main" id="{A5C84B25-CE0C-0347-BD05-4E4B086622D3}"/>
                </a:ext>
              </a:extLst>
            </p:cNvPr>
            <p:cNvSpPr/>
            <p:nvPr/>
          </p:nvSpPr>
          <p:spPr>
            <a:xfrm>
              <a:off x="2375238" y="1260329"/>
              <a:ext cx="4320600" cy="4173600"/>
            </a:xfrm>
            <a:prstGeom prst="ellipse">
              <a:avLst/>
            </a:prstGeom>
            <a:noFill/>
            <a:ln w="762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455;p10">
              <a:extLst>
                <a:ext uri="{FF2B5EF4-FFF2-40B4-BE49-F238E27FC236}">
                  <a16:creationId xmlns:a16="http://schemas.microsoft.com/office/drawing/2014/main" id="{809C768A-FFE7-C84B-8827-1115A47C2F35}"/>
                </a:ext>
              </a:extLst>
            </p:cNvPr>
            <p:cNvSpPr/>
            <p:nvPr/>
          </p:nvSpPr>
          <p:spPr>
            <a:xfrm>
              <a:off x="2898100" y="1965944"/>
              <a:ext cx="1881300" cy="1805400"/>
            </a:xfrm>
            <a:prstGeom prst="ellipse">
              <a:avLst/>
            </a:prstGeom>
            <a:noFill/>
            <a:ln w="762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p:txBody>
        </p:sp>
        <p:sp>
          <p:nvSpPr>
            <p:cNvPr id="25" name="Google Shape;456;p10">
              <a:extLst>
                <a:ext uri="{FF2B5EF4-FFF2-40B4-BE49-F238E27FC236}">
                  <a16:creationId xmlns:a16="http://schemas.microsoft.com/office/drawing/2014/main" id="{A4B18EAF-01BF-E343-B382-D8F2BEA81A44}"/>
                </a:ext>
              </a:extLst>
            </p:cNvPr>
            <p:cNvSpPr/>
            <p:nvPr/>
          </p:nvSpPr>
          <p:spPr>
            <a:xfrm>
              <a:off x="4413625" y="1966070"/>
              <a:ext cx="1814400" cy="1827000"/>
            </a:xfrm>
            <a:prstGeom prst="ellipse">
              <a:avLst/>
            </a:prstGeom>
            <a:noFill/>
            <a:ln w="76200" cap="flat" cmpd="sng">
              <a:solidFill>
                <a:srgbClr val="E36C0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457;p10">
              <a:extLst>
                <a:ext uri="{FF2B5EF4-FFF2-40B4-BE49-F238E27FC236}">
                  <a16:creationId xmlns:a16="http://schemas.microsoft.com/office/drawing/2014/main" id="{11F798E1-5F08-C34C-A910-89FFC35E3F29}"/>
                </a:ext>
              </a:extLst>
            </p:cNvPr>
            <p:cNvSpPr/>
            <p:nvPr/>
          </p:nvSpPr>
          <p:spPr>
            <a:xfrm>
              <a:off x="3631350" y="3445294"/>
              <a:ext cx="1881300" cy="1784400"/>
            </a:xfrm>
            <a:prstGeom prst="ellipse">
              <a:avLst/>
            </a:prstGeom>
            <a:noFill/>
            <a:ln w="76200" cap="flat" cmpd="sng">
              <a:solidFill>
                <a:srgbClr val="0432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458;p10">
              <a:extLst>
                <a:ext uri="{FF2B5EF4-FFF2-40B4-BE49-F238E27FC236}">
                  <a16:creationId xmlns:a16="http://schemas.microsoft.com/office/drawing/2014/main" id="{3FB3E18D-C563-9F43-8122-69C4EDFD796A}"/>
                </a:ext>
              </a:extLst>
            </p:cNvPr>
            <p:cNvSpPr txBox="1"/>
            <p:nvPr/>
          </p:nvSpPr>
          <p:spPr>
            <a:xfrm>
              <a:off x="3443838" y="1379618"/>
              <a:ext cx="21834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1600" b="1" i="0" u="none" strike="noStrike" cap="none" dirty="0">
                  <a:solidFill>
                    <a:srgbClr val="7030A0"/>
                  </a:solidFill>
                  <a:latin typeface="Calibri"/>
                  <a:ea typeface="Calibri"/>
                  <a:cs typeface="Calibri"/>
                  <a:sym typeface="Calibri"/>
                </a:rPr>
                <a:t>OUTCOMES</a:t>
              </a:r>
              <a:endParaRPr sz="1600" b="1" i="0" u="none" strike="noStrike" cap="none" dirty="0">
                <a:solidFill>
                  <a:srgbClr val="7030A0"/>
                </a:solidFill>
                <a:latin typeface="Calibri"/>
                <a:ea typeface="Calibri"/>
                <a:cs typeface="Calibri"/>
                <a:sym typeface="Calibri"/>
              </a:endParaRPr>
            </a:p>
          </p:txBody>
        </p:sp>
        <p:sp>
          <p:nvSpPr>
            <p:cNvPr id="28" name="Google Shape;459;p10">
              <a:extLst>
                <a:ext uri="{FF2B5EF4-FFF2-40B4-BE49-F238E27FC236}">
                  <a16:creationId xmlns:a16="http://schemas.microsoft.com/office/drawing/2014/main" id="{EA2B4BCE-4D9E-AD44-961D-9EE077B023FC}"/>
                </a:ext>
              </a:extLst>
            </p:cNvPr>
            <p:cNvSpPr txBox="1"/>
            <p:nvPr/>
          </p:nvSpPr>
          <p:spPr>
            <a:xfrm>
              <a:off x="2898099" y="2608343"/>
              <a:ext cx="1483801" cy="56460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1600" b="1" i="0" u="none" strike="noStrike" cap="none" dirty="0">
                  <a:solidFill>
                    <a:srgbClr val="008000"/>
                  </a:solidFill>
                  <a:latin typeface="Calibri"/>
                  <a:ea typeface="Calibri"/>
                  <a:cs typeface="Calibri"/>
                  <a:sym typeface="Calibri"/>
                </a:rPr>
                <a:t>SYSTEMS</a:t>
              </a:r>
              <a:endParaRPr sz="1600" b="1" i="0" u="none" strike="noStrike" cap="none" dirty="0">
                <a:solidFill>
                  <a:srgbClr val="008000"/>
                </a:solidFill>
                <a:latin typeface="Calibri"/>
                <a:ea typeface="Calibri"/>
                <a:cs typeface="Calibri"/>
                <a:sym typeface="Calibri"/>
              </a:endParaRPr>
            </a:p>
          </p:txBody>
        </p:sp>
        <p:sp>
          <p:nvSpPr>
            <p:cNvPr id="29" name="Google Shape;460;p10">
              <a:extLst>
                <a:ext uri="{FF2B5EF4-FFF2-40B4-BE49-F238E27FC236}">
                  <a16:creationId xmlns:a16="http://schemas.microsoft.com/office/drawing/2014/main" id="{9E22C2EC-BA11-024C-B4E8-2AB9442D7A97}"/>
                </a:ext>
              </a:extLst>
            </p:cNvPr>
            <p:cNvSpPr txBox="1"/>
            <p:nvPr/>
          </p:nvSpPr>
          <p:spPr>
            <a:xfrm>
              <a:off x="4773850" y="2602734"/>
              <a:ext cx="11493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1600" b="1" i="0" u="none" strike="noStrike" cap="none" dirty="0">
                  <a:solidFill>
                    <a:srgbClr val="E36C09"/>
                  </a:solidFill>
                  <a:latin typeface="Calibri"/>
                  <a:ea typeface="Calibri"/>
                  <a:cs typeface="Calibri"/>
                  <a:sym typeface="Calibri"/>
                </a:rPr>
                <a:t>DATA</a:t>
              </a:r>
              <a:endParaRPr sz="1600" b="1" i="0" u="none" strike="noStrike" cap="none" dirty="0">
                <a:solidFill>
                  <a:srgbClr val="E36C09"/>
                </a:solidFill>
                <a:latin typeface="Calibri"/>
                <a:ea typeface="Calibri"/>
                <a:cs typeface="Calibri"/>
                <a:sym typeface="Calibri"/>
              </a:endParaRPr>
            </a:p>
          </p:txBody>
        </p:sp>
        <p:sp>
          <p:nvSpPr>
            <p:cNvPr id="30" name="Google Shape;461;p10">
              <a:extLst>
                <a:ext uri="{FF2B5EF4-FFF2-40B4-BE49-F238E27FC236}">
                  <a16:creationId xmlns:a16="http://schemas.microsoft.com/office/drawing/2014/main" id="{0207D324-937E-3B4C-8A0F-3D84D5263734}"/>
                </a:ext>
              </a:extLst>
            </p:cNvPr>
            <p:cNvSpPr txBox="1"/>
            <p:nvPr/>
          </p:nvSpPr>
          <p:spPr>
            <a:xfrm>
              <a:off x="3705525" y="4031364"/>
              <a:ext cx="17103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1600" b="1" i="0" u="none" strike="noStrike" cap="none" dirty="0">
                  <a:solidFill>
                    <a:srgbClr val="0432FF"/>
                  </a:solidFill>
                  <a:latin typeface="Calibri"/>
                  <a:ea typeface="Calibri"/>
                  <a:cs typeface="Calibri"/>
                  <a:sym typeface="Calibri"/>
                </a:rPr>
                <a:t>PRACTICES</a:t>
              </a:r>
              <a:endParaRPr sz="1600" b="1" i="0" u="none" strike="noStrike" cap="none" dirty="0">
                <a:solidFill>
                  <a:srgbClr val="0432FF"/>
                </a:solidFill>
                <a:latin typeface="Calibri"/>
                <a:ea typeface="Calibri"/>
                <a:cs typeface="Calibri"/>
                <a:sym typeface="Calibri"/>
              </a:endParaRPr>
            </a:p>
          </p:txBody>
        </p:sp>
      </p:grpSp>
      <p:sp>
        <p:nvSpPr>
          <p:cNvPr id="14" name="Google Shape;491;p11">
            <a:extLst>
              <a:ext uri="{FF2B5EF4-FFF2-40B4-BE49-F238E27FC236}">
                <a16:creationId xmlns:a16="http://schemas.microsoft.com/office/drawing/2014/main" id="{4ECAEEB0-0539-A445-BAE6-0EB18FDD31D6}"/>
              </a:ext>
            </a:extLst>
          </p:cNvPr>
          <p:cNvSpPr txBox="1"/>
          <p:nvPr/>
        </p:nvSpPr>
        <p:spPr>
          <a:xfrm>
            <a:off x="337984" y="4725663"/>
            <a:ext cx="8463516"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Examine OUTCOMES: </a:t>
            </a:r>
            <a:r>
              <a:rPr lang="en-US" sz="2400" b="0"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Were the desired outcomes achieved? Were the evidence based and culturally responsive instruction,  interventions and support implemented with fidelity? </a:t>
            </a:r>
            <a:endParaRPr sz="2400" b="0"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p14="http://schemas.microsoft.com/office/powerpoint/2010/main" val="234122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000"/>
              <a:buNone/>
            </a:pPr>
            <a:r>
              <a:rPr lang="en-US"/>
              <a:t>Aligning Language and Common Understanding</a:t>
            </a:r>
            <a:endParaRPr/>
          </a:p>
        </p:txBody>
      </p:sp>
      <p:sp>
        <p:nvSpPr>
          <p:cNvPr id="408" name="Google Shape;408;p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400"/>
              </a:spcBef>
              <a:spcAft>
                <a:spcPts val="0"/>
              </a:spcAft>
              <a:buSzPts val="2000"/>
              <a:buNone/>
            </a:pPr>
            <a:r>
              <a:rPr lang="en-US"/>
              <a:t>Laying the Foundation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3"/>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VTSS Implementation Matrix 1D</a:t>
            </a:r>
            <a:endParaRPr>
              <a:solidFill>
                <a:srgbClr val="000000"/>
              </a:solidFill>
            </a:endParaRPr>
          </a:p>
        </p:txBody>
      </p:sp>
      <p:pic>
        <p:nvPicPr>
          <p:cNvPr id="508" name="Google Shape;508;p13" title="Matrix 1.D Communication"/>
          <p:cNvPicPr preferRelativeResize="0"/>
          <p:nvPr/>
        </p:nvPicPr>
        <p:blipFill rotWithShape="1">
          <a:blip r:embed="rId3">
            <a:alphaModFix/>
          </a:blip>
          <a:srcRect/>
          <a:stretch/>
        </p:blipFill>
        <p:spPr>
          <a:xfrm>
            <a:off x="288549" y="1764817"/>
            <a:ext cx="8566901" cy="3528975"/>
          </a:xfrm>
          <a:prstGeom prst="rect">
            <a:avLst/>
          </a:prstGeom>
          <a:noFill/>
          <a:ln>
            <a:noFill/>
          </a:ln>
        </p:spPr>
      </p:pic>
      <p:sp>
        <p:nvSpPr>
          <p:cNvPr id="2" name="TextBox 1" hidden="1">
            <a:extLst>
              <a:ext uri="{FF2B5EF4-FFF2-40B4-BE49-F238E27FC236}">
                <a16:creationId xmlns:a16="http://schemas.microsoft.com/office/drawing/2014/main" id="{D81628B6-1A6F-9D45-B334-826296D3B32B}"/>
              </a:ext>
            </a:extLst>
          </p:cNvPr>
          <p:cNvSpPr txBox="1"/>
          <p:nvPr/>
        </p:nvSpPr>
        <p:spPr>
          <a:xfrm>
            <a:off x="228600" y="1597691"/>
            <a:ext cx="8059479" cy="4524315"/>
          </a:xfrm>
          <a:prstGeom prst="rect">
            <a:avLst/>
          </a:prstGeom>
          <a:noFill/>
        </p:spPr>
        <p:txBody>
          <a:bodyPr wrap="square" rtlCol="0">
            <a:spAutoFit/>
          </a:bodyPr>
          <a:lstStyle/>
          <a:p>
            <a:r>
              <a:rPr lang="en-US" sz="2400" b="1" dirty="0">
                <a:latin typeface="Verdana" panose="020B0604030504040204" pitchFamily="34" charset="0"/>
                <a:ea typeface="Verdana" panose="020B0604030504040204" pitchFamily="34" charset="0"/>
                <a:cs typeface="Verdana" panose="020B0604030504040204" pitchFamily="34" charset="0"/>
              </a:rPr>
              <a:t>1.D Communication</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b="1" dirty="0">
                <a:latin typeface="Verdana" panose="020B0604030504040204" pitchFamily="34" charset="0"/>
                <a:ea typeface="Verdana" panose="020B0604030504040204" pitchFamily="34" charset="0"/>
                <a:cs typeface="Verdana" panose="020B0604030504040204" pitchFamily="34" charset="0"/>
              </a:rPr>
              <a:t>The team communicates the work of implementation with each other and also with stakeholders</a:t>
            </a:r>
          </a:p>
          <a:p>
            <a:endParaRPr lang="en-US" sz="2400" b="1"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At full implementation the DLT utilizes the communication plan to report policy relevant information (with feedback loops) for all stakeholders including the school board. </a:t>
            </a:r>
            <a:r>
              <a:rPr lang="en-US" dirty="0">
                <a:latin typeface="Verdana" panose="020B0604030504040204" pitchFamily="34" charset="0"/>
                <a:ea typeface="Verdana" panose="020B0604030504040204" pitchFamily="34" charset="0"/>
                <a:cs typeface="Verdana" panose="020B0604030504040204" pitchFamily="34" charset="0"/>
              </a:rPr>
              <a:t> </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Stakeholders report the communication plan has been effective </a:t>
            </a: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79069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1" name="Google Shape;421;p7"/>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Stations</a:t>
            </a:r>
            <a:endParaRPr>
              <a:solidFill>
                <a:srgbClr val="000000"/>
              </a:solidFill>
            </a:endParaRPr>
          </a:p>
        </p:txBody>
      </p:sp>
      <p:sp>
        <p:nvSpPr>
          <p:cNvPr id="420" name="Google Shape;420;p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b="1"/>
              <a:t>Vocabulary</a:t>
            </a:r>
            <a:endParaRPr b="1"/>
          </a:p>
          <a:p>
            <a:pPr marL="0" lvl="0" indent="0" algn="ctr" rtl="0">
              <a:lnSpc>
                <a:spcPct val="100000"/>
              </a:lnSpc>
              <a:spcBef>
                <a:spcPts val="360"/>
              </a:spcBef>
              <a:spcAft>
                <a:spcPts val="0"/>
              </a:spcAft>
              <a:buSzPts val="1800"/>
              <a:buNone/>
            </a:pPr>
            <a:r>
              <a:rPr lang="en-US"/>
              <a:t>What Do We Mean When We Say…?</a:t>
            </a:r>
            <a:endParaRPr/>
          </a:p>
          <a:p>
            <a:pPr marL="0" lvl="0" indent="0" algn="ctr" rtl="0">
              <a:lnSpc>
                <a:spcPct val="100000"/>
              </a:lnSpc>
              <a:spcBef>
                <a:spcPts val="360"/>
              </a:spcBef>
              <a:spcAft>
                <a:spcPts val="0"/>
              </a:spcAft>
              <a:buSzPts val="1800"/>
              <a:buNone/>
            </a:pPr>
            <a:endParaRPr/>
          </a:p>
          <a:p>
            <a:pPr marL="0" lvl="0" indent="0" algn="ctr" rtl="0">
              <a:lnSpc>
                <a:spcPct val="100000"/>
              </a:lnSpc>
              <a:spcBef>
                <a:spcPts val="360"/>
              </a:spcBef>
              <a:spcAft>
                <a:spcPts val="0"/>
              </a:spcAft>
              <a:buSzPts val="1800"/>
              <a:buNone/>
            </a:pPr>
            <a:r>
              <a:rPr lang="en-US" b="1"/>
              <a:t>Six Core Features</a:t>
            </a:r>
            <a:endParaRPr b="1"/>
          </a:p>
          <a:p>
            <a:pPr marL="0" lvl="0" indent="0" algn="ctr" rtl="0">
              <a:lnSpc>
                <a:spcPct val="100000"/>
              </a:lnSpc>
              <a:spcBef>
                <a:spcPts val="360"/>
              </a:spcBef>
              <a:spcAft>
                <a:spcPts val="0"/>
              </a:spcAft>
              <a:buSzPts val="1800"/>
              <a:buNone/>
            </a:pPr>
            <a:r>
              <a:rPr lang="en-US"/>
              <a:t>What Distinguishes Advanced Tiers?</a:t>
            </a:r>
            <a:endParaRPr/>
          </a:p>
          <a:p>
            <a:pPr marL="0" lvl="0" indent="0" algn="ctr" rtl="0">
              <a:lnSpc>
                <a:spcPct val="100000"/>
              </a:lnSpc>
              <a:spcBef>
                <a:spcPts val="360"/>
              </a:spcBef>
              <a:spcAft>
                <a:spcPts val="0"/>
              </a:spcAft>
              <a:buSzPts val="1800"/>
              <a:buNone/>
            </a:pPr>
            <a:endParaRPr/>
          </a:p>
          <a:p>
            <a:pPr marL="0" lvl="0" indent="0" algn="ctr" rtl="0">
              <a:lnSpc>
                <a:spcPct val="100000"/>
              </a:lnSpc>
              <a:spcBef>
                <a:spcPts val="360"/>
              </a:spcBef>
              <a:spcAft>
                <a:spcPts val="0"/>
              </a:spcAft>
              <a:buSzPts val="1800"/>
              <a:buNone/>
            </a:pPr>
            <a:r>
              <a:rPr lang="en-US" b="1"/>
              <a:t>Screening and Referral</a:t>
            </a:r>
            <a:endParaRPr b="1"/>
          </a:p>
          <a:p>
            <a:pPr marL="0" lvl="0" indent="0" algn="ctr" rtl="0">
              <a:lnSpc>
                <a:spcPct val="100000"/>
              </a:lnSpc>
              <a:spcBef>
                <a:spcPts val="360"/>
              </a:spcBef>
              <a:spcAft>
                <a:spcPts val="0"/>
              </a:spcAft>
              <a:buSzPts val="1800"/>
              <a:buNone/>
            </a:pPr>
            <a:r>
              <a:rPr lang="en-US"/>
              <a:t>How do we give guidance?</a:t>
            </a:r>
            <a:endParaRPr/>
          </a:p>
          <a:p>
            <a:pPr marL="0" lvl="0" indent="0" algn="ctr" rtl="0">
              <a:lnSpc>
                <a:spcPct val="100000"/>
              </a:lnSpc>
              <a:spcBef>
                <a:spcPts val="360"/>
              </a:spcBef>
              <a:spcAft>
                <a:spcPts val="0"/>
              </a:spcAft>
              <a:buSzPts val="1800"/>
              <a:buNone/>
            </a:pPr>
            <a:endParaRPr b="1"/>
          </a:p>
          <a:p>
            <a:pPr marL="0" lvl="0" indent="0" algn="l" rtl="0">
              <a:lnSpc>
                <a:spcPct val="200000"/>
              </a:lnSpc>
              <a:spcBef>
                <a:spcPts val="360"/>
              </a:spcBef>
              <a:spcAft>
                <a:spcPts val="0"/>
              </a:spcAft>
              <a:buSzPts val="1800"/>
              <a:buNone/>
            </a:pPr>
            <a:endParaRPr/>
          </a:p>
          <a:p>
            <a:pPr marL="0" lvl="0" indent="0" algn="l" rtl="0">
              <a:lnSpc>
                <a:spcPct val="200000"/>
              </a:lnSpc>
              <a:spcBef>
                <a:spcPts val="360"/>
              </a:spcBef>
              <a:spcAft>
                <a:spcPts val="0"/>
              </a:spcAft>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000"/>
              <a:buNone/>
            </a:pPr>
            <a:r>
              <a:rPr lang="en-US">
                <a:solidFill>
                  <a:srgbClr val="000000"/>
                </a:solidFill>
              </a:rPr>
              <a:t>Common Vocabulary</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9"/>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800"/>
              <a:buNone/>
            </a:pPr>
            <a:r>
              <a:rPr lang="en-US"/>
              <a:t>Jargon Buster</a:t>
            </a:r>
            <a:endParaRPr/>
          </a:p>
        </p:txBody>
      </p:sp>
      <p:sp>
        <p:nvSpPr>
          <p:cNvPr id="434" name="Google Shape;434;p9"/>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800"/>
              <a:buChar char="•"/>
            </a:pPr>
            <a:r>
              <a:rPr lang="en-US"/>
              <a:t>Accommodations</a:t>
            </a:r>
            <a:endParaRPr/>
          </a:p>
          <a:p>
            <a:pPr marL="342900" lvl="0" indent="-342900" algn="l" rtl="0">
              <a:lnSpc>
                <a:spcPct val="100000"/>
              </a:lnSpc>
              <a:spcBef>
                <a:spcPts val="560"/>
              </a:spcBef>
              <a:spcAft>
                <a:spcPts val="0"/>
              </a:spcAft>
              <a:buSzPts val="2800"/>
              <a:buChar char="•"/>
            </a:pPr>
            <a:r>
              <a:rPr lang="en-US"/>
              <a:t>Modifications</a:t>
            </a:r>
            <a:endParaRPr/>
          </a:p>
          <a:p>
            <a:pPr marL="342900" lvl="0" indent="-342900" algn="l" rtl="0">
              <a:lnSpc>
                <a:spcPct val="100000"/>
              </a:lnSpc>
              <a:spcBef>
                <a:spcPts val="560"/>
              </a:spcBef>
              <a:spcAft>
                <a:spcPts val="0"/>
              </a:spcAft>
              <a:buSzPts val="2800"/>
              <a:buChar char="•"/>
            </a:pPr>
            <a:r>
              <a:rPr lang="en-US"/>
              <a:t>Remediation</a:t>
            </a:r>
            <a:endParaRPr/>
          </a:p>
          <a:p>
            <a:pPr marL="342900" lvl="0" indent="-342900" algn="l" rtl="0">
              <a:lnSpc>
                <a:spcPct val="100000"/>
              </a:lnSpc>
              <a:spcBef>
                <a:spcPts val="560"/>
              </a:spcBef>
              <a:spcAft>
                <a:spcPts val="0"/>
              </a:spcAft>
              <a:buSzPts val="2800"/>
              <a:buChar char="•"/>
            </a:pPr>
            <a:r>
              <a:rPr lang="en-US"/>
              <a:t>Intervention</a:t>
            </a:r>
            <a:endParaRPr/>
          </a:p>
          <a:p>
            <a:pPr marL="342900" lvl="0" indent="-342900" algn="l" rtl="0">
              <a:lnSpc>
                <a:spcPct val="100000"/>
              </a:lnSpc>
              <a:spcBef>
                <a:spcPts val="560"/>
              </a:spcBef>
              <a:spcAft>
                <a:spcPts val="0"/>
              </a:spcAft>
              <a:buSzPts val="2800"/>
              <a:buChar char="•"/>
            </a:pPr>
            <a:r>
              <a:rPr lang="en-US"/>
              <a:t>Strategy</a:t>
            </a:r>
            <a:endParaRPr/>
          </a:p>
        </p:txBody>
      </p:sp>
      <p:sp>
        <p:nvSpPr>
          <p:cNvPr id="435" name="Google Shape;435;p9"/>
          <p:cNvSpPr txBox="1">
            <a:spLocks noGrp="1"/>
          </p:cNvSpPr>
          <p:nvPr>
            <p:ph type="body" idx="2"/>
          </p:nvPr>
        </p:nvSpPr>
        <p:spPr>
          <a:xfrm>
            <a:off x="5278403" y="1975614"/>
            <a:ext cx="2684700" cy="1941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2800"/>
              <a:buFont typeface="Arial"/>
              <a:buNone/>
            </a:pPr>
            <a:r>
              <a:rPr lang="en-US" sz="2400"/>
              <a:t>As a team, write a definition for each of these terms</a:t>
            </a:r>
            <a:endParaRPr sz="2400">
              <a:solidFill>
                <a:srgbClr val="000000"/>
              </a:solidFill>
              <a:latin typeface="Arial"/>
              <a:ea typeface="Arial"/>
              <a:cs typeface="Arial"/>
              <a:sym typeface="Arial"/>
            </a:endParaRPr>
          </a:p>
          <a:p>
            <a:pPr marL="0" lvl="0" indent="0" algn="ctr" rtl="0">
              <a:lnSpc>
                <a:spcPct val="100000"/>
              </a:lnSpc>
              <a:spcBef>
                <a:spcPts val="560"/>
              </a:spcBef>
              <a:spcAft>
                <a:spcPts val="0"/>
              </a:spcAft>
              <a:buSzPts val="2800"/>
              <a:buNone/>
            </a:pP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4" name="Google Shape;444;p1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chemeClr val="dk1"/>
                </a:solidFill>
              </a:rPr>
              <a:t>Accommodations</a:t>
            </a:r>
            <a:endParaRPr/>
          </a:p>
        </p:txBody>
      </p:sp>
      <p:sp>
        <p:nvSpPr>
          <p:cNvPr id="440" name="Google Shape;440;p10"/>
          <p:cNvSpPr txBox="1"/>
          <p:nvPr/>
        </p:nvSpPr>
        <p:spPr>
          <a:xfrm>
            <a:off x="727884" y="1859747"/>
            <a:ext cx="3244646" cy="646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Changes that remove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barriers to learning</a:t>
            </a:r>
            <a:endParaRPr sz="2400" b="0" i="0" u="none" strike="noStrike" cap="none">
              <a:solidFill>
                <a:srgbClr val="000000"/>
              </a:solidFill>
              <a:latin typeface="Arial"/>
              <a:ea typeface="Arial"/>
              <a:cs typeface="Arial"/>
              <a:sym typeface="Arial"/>
            </a:endParaRPr>
          </a:p>
        </p:txBody>
      </p:sp>
      <p:sp>
        <p:nvSpPr>
          <p:cNvPr id="441" name="Google Shape;441;p10"/>
          <p:cNvSpPr txBox="1"/>
          <p:nvPr/>
        </p:nvSpPr>
        <p:spPr>
          <a:xfrm>
            <a:off x="5456465" y="1859747"/>
            <a:ext cx="2209686" cy="12004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Change </a:t>
            </a:r>
            <a:r>
              <a:rPr lang="en-US" sz="2400" b="0" i="1" u="none" strike="noStrike" cap="none">
                <a:solidFill>
                  <a:schemeClr val="dk1"/>
                </a:solidFill>
                <a:latin typeface="Verdana"/>
                <a:ea typeface="Verdana"/>
                <a:cs typeface="Verdana"/>
                <a:sym typeface="Verdana"/>
              </a:rPr>
              <a:t>how</a:t>
            </a:r>
            <a:r>
              <a:rPr lang="en-US" sz="2400" b="0" i="0" u="none" strike="noStrike" cap="none">
                <a:solidFill>
                  <a:schemeClr val="dk1"/>
                </a:solidFill>
                <a:latin typeface="Verdana"/>
                <a:ea typeface="Verdana"/>
                <a:cs typeface="Verdana"/>
                <a:sym typeface="Verdana"/>
              </a:rPr>
              <a:t> kids learn,</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Not </a:t>
            </a:r>
            <a:r>
              <a:rPr lang="en-US" sz="2400" b="0" i="1" u="none" strike="noStrike" cap="none">
                <a:solidFill>
                  <a:schemeClr val="dk1"/>
                </a:solidFill>
                <a:latin typeface="Verdana"/>
                <a:ea typeface="Verdana"/>
                <a:cs typeface="Verdana"/>
                <a:sym typeface="Verdana"/>
              </a:rPr>
              <a:t>what</a:t>
            </a:r>
            <a:r>
              <a:rPr lang="en-US" sz="2400" b="0" i="0" u="none" strike="noStrike" cap="none">
                <a:solidFill>
                  <a:schemeClr val="dk1"/>
                </a:solidFill>
                <a:latin typeface="Verdana"/>
                <a:ea typeface="Verdana"/>
                <a:cs typeface="Verdana"/>
                <a:sym typeface="Verdana"/>
              </a:rPr>
              <a:t> they learn</a:t>
            </a:r>
            <a:endParaRPr sz="2400" b="0" i="0" u="none" strike="noStrike" cap="none">
              <a:solidFill>
                <a:srgbClr val="000000"/>
              </a:solidFill>
              <a:latin typeface="Arial"/>
              <a:ea typeface="Arial"/>
              <a:cs typeface="Arial"/>
              <a:sym typeface="Arial"/>
            </a:endParaRPr>
          </a:p>
        </p:txBody>
      </p:sp>
      <p:sp>
        <p:nvSpPr>
          <p:cNvPr id="442" name="Google Shape;442;p10"/>
          <p:cNvSpPr txBox="1"/>
          <p:nvPr/>
        </p:nvSpPr>
        <p:spPr>
          <a:xfrm>
            <a:off x="816259" y="3742898"/>
            <a:ext cx="3044416" cy="1477278"/>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US" sz="2400" b="0" i="0" u="none" strike="noStrike" cap="none">
                <a:solidFill>
                  <a:schemeClr val="dk1"/>
                </a:solidFill>
                <a:latin typeface="Verdana"/>
                <a:ea typeface="Verdana"/>
                <a:cs typeface="Verdana"/>
                <a:sym typeface="Verdana"/>
              </a:rPr>
              <a:t>Presentation</a:t>
            </a:r>
            <a:endParaRPr sz="2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2400" b="0" i="0" u="none" strike="noStrike" cap="none">
                <a:solidFill>
                  <a:schemeClr val="dk1"/>
                </a:solidFill>
                <a:latin typeface="Verdana"/>
                <a:ea typeface="Verdana"/>
                <a:cs typeface="Verdana"/>
                <a:sym typeface="Verdana"/>
              </a:rPr>
              <a:t>Response</a:t>
            </a:r>
            <a:endParaRPr sz="2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2400" b="0" i="0" u="none" strike="noStrike" cap="none">
                <a:solidFill>
                  <a:schemeClr val="dk1"/>
                </a:solidFill>
                <a:latin typeface="Verdana"/>
                <a:ea typeface="Verdana"/>
                <a:cs typeface="Verdana"/>
                <a:sym typeface="Verdana"/>
              </a:rPr>
              <a:t>Setting</a:t>
            </a:r>
            <a:endParaRPr sz="2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2400" b="0" i="0" u="none" strike="noStrike" cap="none">
                <a:solidFill>
                  <a:schemeClr val="dk1"/>
                </a:solidFill>
                <a:latin typeface="Verdana"/>
                <a:ea typeface="Verdana"/>
                <a:cs typeface="Verdana"/>
                <a:sym typeface="Verdana"/>
              </a:rPr>
              <a:t>Timing and scheduling</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p:txBody>
      </p:sp>
      <p:sp>
        <p:nvSpPr>
          <p:cNvPr id="443" name="Google Shape;443;p10"/>
          <p:cNvSpPr txBox="1"/>
          <p:nvPr/>
        </p:nvSpPr>
        <p:spPr>
          <a:xfrm>
            <a:off x="5456465" y="4158348"/>
            <a:ext cx="2786572" cy="6463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Don’t lower</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expectations</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53" name="Google Shape;453;p11"/>
          <p:cNvSpPr txBox="1">
            <a:spLocks noGrp="1"/>
          </p:cNvSpPr>
          <p:nvPr>
            <p:ph type="title"/>
          </p:nvPr>
        </p:nvSpPr>
        <p:spPr>
          <a:xfrm>
            <a:off x="259602" y="113222"/>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chemeClr val="dk1"/>
                </a:solidFill>
              </a:rPr>
              <a:t>Modifications</a:t>
            </a:r>
            <a:endParaRPr/>
          </a:p>
        </p:txBody>
      </p:sp>
      <p:sp>
        <p:nvSpPr>
          <p:cNvPr id="449" name="Google Shape;449;p11"/>
          <p:cNvSpPr txBox="1"/>
          <p:nvPr/>
        </p:nvSpPr>
        <p:spPr>
          <a:xfrm>
            <a:off x="259602" y="1905411"/>
            <a:ext cx="3563819" cy="9234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Not expected to learn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the same material</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as their classmates</a:t>
            </a:r>
            <a:endParaRPr sz="2400" b="0" i="0" u="none" strike="noStrike" cap="none">
              <a:solidFill>
                <a:srgbClr val="000000"/>
              </a:solidFill>
              <a:latin typeface="Arial"/>
              <a:ea typeface="Arial"/>
              <a:cs typeface="Arial"/>
              <a:sym typeface="Arial"/>
            </a:endParaRPr>
          </a:p>
        </p:txBody>
      </p:sp>
      <p:sp>
        <p:nvSpPr>
          <p:cNvPr id="450" name="Google Shape;450;p11"/>
          <p:cNvSpPr txBox="1"/>
          <p:nvPr/>
        </p:nvSpPr>
        <p:spPr>
          <a:xfrm>
            <a:off x="368352" y="4127240"/>
            <a:ext cx="4091774" cy="15492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Changes what a student is taught or expected to learn</a:t>
            </a:r>
            <a:endParaRPr sz="2400" b="0" i="0" u="none" strike="noStrike" cap="none">
              <a:solidFill>
                <a:srgbClr val="000000"/>
              </a:solidFill>
              <a:latin typeface="Arial"/>
              <a:ea typeface="Arial"/>
              <a:cs typeface="Arial"/>
              <a:sym typeface="Arial"/>
            </a:endParaRPr>
          </a:p>
        </p:txBody>
      </p:sp>
      <p:sp>
        <p:nvSpPr>
          <p:cNvPr id="451" name="Google Shape;451;p11"/>
          <p:cNvSpPr txBox="1"/>
          <p:nvPr/>
        </p:nvSpPr>
        <p:spPr>
          <a:xfrm>
            <a:off x="5058036" y="1905421"/>
            <a:ext cx="2999028" cy="923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Only available to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students with an</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IEP or 504 plan</a:t>
            </a:r>
            <a:endParaRPr sz="2400" b="0" i="0" u="none" strike="noStrike" cap="none">
              <a:solidFill>
                <a:srgbClr val="000000"/>
              </a:solidFill>
              <a:latin typeface="Arial"/>
              <a:ea typeface="Arial"/>
              <a:cs typeface="Arial"/>
              <a:sym typeface="Arial"/>
            </a:endParaRPr>
          </a:p>
        </p:txBody>
      </p:sp>
      <p:sp>
        <p:nvSpPr>
          <p:cNvPr id="452" name="Google Shape;452;p11"/>
          <p:cNvSpPr txBox="1"/>
          <p:nvPr/>
        </p:nvSpPr>
        <p:spPr>
          <a:xfrm>
            <a:off x="5058036" y="4127240"/>
            <a:ext cx="3283994" cy="9232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Can result in learning less,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and over time could</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be a disadvantage  </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62" name="Google Shape;462;p12"/>
          <p:cNvSpPr txBox="1">
            <a:spLocks noGrp="1"/>
          </p:cNvSpPr>
          <p:nvPr>
            <p:ph type="title"/>
          </p:nvPr>
        </p:nvSpPr>
        <p:spPr>
          <a:xfrm>
            <a:off x="228600" y="161365"/>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chemeClr val="dk1"/>
                </a:solidFill>
              </a:rPr>
              <a:t>Remediation</a:t>
            </a:r>
            <a:endParaRPr/>
          </a:p>
        </p:txBody>
      </p:sp>
      <p:sp>
        <p:nvSpPr>
          <p:cNvPr id="458" name="Google Shape;458;p12"/>
          <p:cNvSpPr txBox="1"/>
          <p:nvPr/>
        </p:nvSpPr>
        <p:spPr>
          <a:xfrm>
            <a:off x="385908" y="1933702"/>
            <a:ext cx="3672323" cy="12003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Basic skills development for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students needing more support</a:t>
            </a:r>
            <a:endParaRPr sz="2400" b="0" i="0" u="none" strike="noStrike" cap="none">
              <a:solidFill>
                <a:srgbClr val="000000"/>
              </a:solidFill>
              <a:latin typeface="Arial"/>
              <a:ea typeface="Arial"/>
              <a:cs typeface="Arial"/>
              <a:sym typeface="Arial"/>
            </a:endParaRPr>
          </a:p>
        </p:txBody>
      </p:sp>
      <p:sp>
        <p:nvSpPr>
          <p:cNvPr id="459" name="Google Shape;459;p12"/>
          <p:cNvSpPr txBox="1"/>
          <p:nvPr/>
        </p:nvSpPr>
        <p:spPr>
          <a:xfrm>
            <a:off x="4621821" y="1903954"/>
            <a:ext cx="3943190" cy="9233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Assist in achieving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expected competencies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in core academic skills</a:t>
            </a:r>
            <a:endParaRPr sz="2400" b="0" i="0" u="none" strike="noStrike" cap="none">
              <a:solidFill>
                <a:srgbClr val="000000"/>
              </a:solidFill>
              <a:latin typeface="Arial"/>
              <a:ea typeface="Arial"/>
              <a:cs typeface="Arial"/>
              <a:sym typeface="Arial"/>
            </a:endParaRPr>
          </a:p>
        </p:txBody>
      </p:sp>
      <p:sp>
        <p:nvSpPr>
          <p:cNvPr id="460" name="Google Shape;460;p12"/>
          <p:cNvSpPr txBox="1"/>
          <p:nvPr/>
        </p:nvSpPr>
        <p:spPr>
          <a:xfrm>
            <a:off x="344850" y="4444237"/>
            <a:ext cx="3888725" cy="9231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Guided opportunity to internalize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cognitive strategies </a:t>
            </a:r>
            <a:endParaRPr sz="2400" b="0" i="0" u="none" strike="noStrike" cap="none">
              <a:solidFill>
                <a:srgbClr val="000000"/>
              </a:solidFill>
              <a:latin typeface="Arial"/>
              <a:ea typeface="Arial"/>
              <a:cs typeface="Arial"/>
              <a:sym typeface="Arial"/>
            </a:endParaRPr>
          </a:p>
        </p:txBody>
      </p:sp>
      <p:sp>
        <p:nvSpPr>
          <p:cNvPr id="461" name="Google Shape;461;p12"/>
          <p:cNvSpPr txBox="1"/>
          <p:nvPr/>
        </p:nvSpPr>
        <p:spPr>
          <a:xfrm>
            <a:off x="4901841" y="4261310"/>
            <a:ext cx="3919739" cy="13124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Rectify, improve or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remedy something</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71" name="Google Shape;471;p13"/>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chemeClr val="dk1"/>
                </a:solidFill>
              </a:rPr>
              <a:t>Strategy</a:t>
            </a:r>
            <a:endParaRPr/>
          </a:p>
        </p:txBody>
      </p:sp>
      <p:sp>
        <p:nvSpPr>
          <p:cNvPr id="470" name="Google Shape;470;p13"/>
          <p:cNvSpPr txBox="1"/>
          <p:nvPr/>
        </p:nvSpPr>
        <p:spPr>
          <a:xfrm>
            <a:off x="329206" y="2086524"/>
            <a:ext cx="3873959" cy="13536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Strategically matched to the</a:t>
            </a:r>
            <a:r>
              <a:rPr lang="en-US" sz="2400" b="0" i="0" u="none" strike="noStrike" cap="none">
                <a:solidFill>
                  <a:srgbClr val="000000"/>
                </a:solidFill>
                <a:latin typeface="Arial"/>
                <a:ea typeface="Arial"/>
                <a:cs typeface="Arial"/>
                <a:sym typeface="Arial"/>
              </a:rPr>
              <a:t> </a:t>
            </a:r>
            <a:r>
              <a:rPr lang="en-US" sz="2400" b="0" i="0" u="none" strike="noStrike" cap="none">
                <a:solidFill>
                  <a:schemeClr val="dk1"/>
                </a:solidFill>
                <a:latin typeface="Verdana"/>
                <a:ea typeface="Verdana"/>
                <a:cs typeface="Verdana"/>
                <a:sym typeface="Verdana"/>
              </a:rPr>
              <a:t>specific type of knowledge being taught</a:t>
            </a:r>
            <a:endParaRPr sz="2400" b="0" i="0" u="none" strike="noStrike" cap="none">
              <a:solidFill>
                <a:srgbClr val="000000"/>
              </a:solidFill>
              <a:latin typeface="Arial"/>
              <a:ea typeface="Arial"/>
              <a:cs typeface="Arial"/>
              <a:sym typeface="Arial"/>
            </a:endParaRPr>
          </a:p>
        </p:txBody>
      </p:sp>
      <p:sp>
        <p:nvSpPr>
          <p:cNvPr id="467" name="Google Shape;467;p13"/>
          <p:cNvSpPr txBox="1"/>
          <p:nvPr/>
        </p:nvSpPr>
        <p:spPr>
          <a:xfrm>
            <a:off x="329206" y="4327238"/>
            <a:ext cx="2235700" cy="646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Tool used to accomplish</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a task</a:t>
            </a:r>
            <a:endParaRPr sz="2400" b="0" i="0" u="none" strike="noStrike" cap="none">
              <a:solidFill>
                <a:srgbClr val="000000"/>
              </a:solidFill>
              <a:latin typeface="Arial"/>
              <a:ea typeface="Arial"/>
              <a:cs typeface="Arial"/>
              <a:sym typeface="Arial"/>
            </a:endParaRPr>
          </a:p>
        </p:txBody>
      </p:sp>
      <p:sp>
        <p:nvSpPr>
          <p:cNvPr id="468" name="Google Shape;468;p13"/>
          <p:cNvSpPr txBox="1"/>
          <p:nvPr/>
        </p:nvSpPr>
        <p:spPr>
          <a:xfrm>
            <a:off x="4798609" y="2116897"/>
            <a:ext cx="3761615" cy="6464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Enhances effort to</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improve performance</a:t>
            </a:r>
            <a:endParaRPr sz="2400" b="0" i="0" u="none" strike="noStrike" cap="none">
              <a:solidFill>
                <a:srgbClr val="000000"/>
              </a:solidFill>
              <a:latin typeface="Arial"/>
              <a:ea typeface="Arial"/>
              <a:cs typeface="Arial"/>
              <a:sym typeface="Arial"/>
            </a:endParaRPr>
          </a:p>
        </p:txBody>
      </p:sp>
      <p:sp>
        <p:nvSpPr>
          <p:cNvPr id="469" name="Google Shape;469;p13"/>
          <p:cNvSpPr txBox="1"/>
          <p:nvPr/>
        </p:nvSpPr>
        <p:spPr>
          <a:xfrm>
            <a:off x="4572000" y="4202229"/>
            <a:ext cx="4950593" cy="28233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Structure, system, method</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technique, procedure and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process used to assist</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student learning</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Welcome</a:t>
            </a:r>
            <a:endParaRPr/>
          </a:p>
        </p:txBody>
      </p:sp>
      <p:sp>
        <p:nvSpPr>
          <p:cNvPr id="384" name="Google Shape;384;p2"/>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p>
            <a:pPr marL="0" lvl="0" indent="0" algn="l" rtl="0">
              <a:lnSpc>
                <a:spcPct val="100000"/>
              </a:lnSpc>
              <a:spcBef>
                <a:spcPts val="420"/>
              </a:spcBef>
              <a:spcAft>
                <a:spcPts val="0"/>
              </a:spcAft>
              <a:buSzPts val="2100"/>
              <a:buNone/>
            </a:pPr>
            <a:r>
              <a:rPr lang="en-US" sz="2400"/>
              <a:t>Strand 3 Team</a:t>
            </a:r>
            <a:endParaRPr sz="2400"/>
          </a:p>
        </p:txBody>
      </p:sp>
      <p:sp>
        <p:nvSpPr>
          <p:cNvPr id="386" name="Google Shape;386;p2"/>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p>
            <a:pPr marL="0" lvl="0" indent="0" algn="l" rtl="0">
              <a:lnSpc>
                <a:spcPct val="100000"/>
              </a:lnSpc>
              <a:spcBef>
                <a:spcPts val="420"/>
              </a:spcBef>
              <a:spcAft>
                <a:spcPts val="0"/>
              </a:spcAft>
              <a:buSzPts val="2100"/>
              <a:buNone/>
            </a:pPr>
            <a:r>
              <a:rPr lang="en-US" sz="2400"/>
              <a:t>Located at...</a:t>
            </a:r>
            <a:endParaRPr sz="2400"/>
          </a:p>
        </p:txBody>
      </p:sp>
      <p:sp>
        <p:nvSpPr>
          <p:cNvPr id="385" name="Google Shape;385;p2"/>
          <p:cNvSpPr txBox="1">
            <a:spLocks noGrp="1"/>
          </p:cNvSpPr>
          <p:nvPr>
            <p:ph type="body" idx="2"/>
          </p:nvPr>
        </p:nvSpPr>
        <p:spPr>
          <a:xfrm>
            <a:off x="457200" y="2302499"/>
            <a:ext cx="8337177" cy="3951300"/>
          </a:xfrm>
          <a:prstGeom prst="rect">
            <a:avLst/>
          </a:prstGeom>
          <a:noFill/>
          <a:ln>
            <a:noFill/>
          </a:ln>
        </p:spPr>
        <p:txBody>
          <a:bodyPr spcFirstLastPara="1" wrap="square" lIns="91425" tIns="45700" rIns="91425" bIns="45700" anchor="t" anchorCtr="0">
            <a:noAutofit/>
          </a:bodyPr>
          <a:lstStyle/>
          <a:p>
            <a:pPr marL="0" lvl="0" indent="0">
              <a:lnSpc>
                <a:spcPct val="150000"/>
              </a:lnSpc>
              <a:buNone/>
            </a:pPr>
            <a:r>
              <a:rPr lang="en-US" b="1" dirty="0"/>
              <a:t>Regina Pierce			</a:t>
            </a:r>
            <a:r>
              <a:rPr lang="en-US" dirty="0"/>
              <a:t>RIC</a:t>
            </a:r>
          </a:p>
          <a:p>
            <a:pPr marL="0" indent="0">
              <a:lnSpc>
                <a:spcPct val="150000"/>
              </a:lnSpc>
              <a:buNone/>
            </a:pPr>
            <a:r>
              <a:rPr lang="en-US" b="1" dirty="0"/>
              <a:t>Rick </a:t>
            </a:r>
            <a:r>
              <a:rPr lang="en-US" b="1" dirty="0" err="1"/>
              <a:t>Bowmaster</a:t>
            </a:r>
            <a:r>
              <a:rPr lang="en-US" b="1" dirty="0"/>
              <a:t>		</a:t>
            </a:r>
            <a:r>
              <a:rPr lang="en-US" dirty="0"/>
              <a:t>RIC</a:t>
            </a:r>
          </a:p>
          <a:p>
            <a:pPr marL="0" indent="0">
              <a:lnSpc>
                <a:spcPct val="150000"/>
              </a:lnSpc>
              <a:buNone/>
            </a:pPr>
            <a:r>
              <a:rPr lang="en-US" b="1" dirty="0"/>
              <a:t>Kelley Neubert			</a:t>
            </a:r>
            <a:r>
              <a:rPr lang="en-US" dirty="0"/>
              <a:t>TTAC at VCU</a:t>
            </a:r>
          </a:p>
          <a:p>
            <a:pPr marL="0" indent="0">
              <a:lnSpc>
                <a:spcPct val="150000"/>
              </a:lnSpc>
              <a:buNone/>
            </a:pPr>
            <a:r>
              <a:rPr lang="en-US" b="1" dirty="0"/>
              <a:t>Karen Berlin			</a:t>
            </a:r>
            <a:r>
              <a:rPr lang="en-US" dirty="0"/>
              <a:t>TTAC at GMU</a:t>
            </a:r>
          </a:p>
          <a:p>
            <a:pPr marL="0" indent="0">
              <a:lnSpc>
                <a:spcPct val="150000"/>
              </a:lnSpc>
              <a:buNone/>
            </a:pPr>
            <a:r>
              <a:rPr lang="en-US" b="1" dirty="0"/>
              <a:t>Kandy Grant			</a:t>
            </a:r>
            <a:r>
              <a:rPr lang="en-US" dirty="0"/>
              <a:t>TTAC at JMU</a:t>
            </a:r>
            <a:endParaRPr lang="en-US" b="1" dirty="0"/>
          </a:p>
          <a:p>
            <a:pPr marL="0" lvl="0" indent="0" algn="l" rtl="0">
              <a:lnSpc>
                <a:spcPct val="150000"/>
              </a:lnSpc>
              <a:spcBef>
                <a:spcPts val="480"/>
              </a:spcBef>
              <a:spcAft>
                <a:spcPts val="0"/>
              </a:spcAft>
              <a:buSzPts val="2400"/>
              <a:buNone/>
            </a:pPr>
            <a:endParaRPr b="1" dirty="0"/>
          </a:p>
          <a:p>
            <a:pPr marL="0" lvl="0" indent="0" algn="l" rtl="0">
              <a:lnSpc>
                <a:spcPct val="150000"/>
              </a:lnSpc>
              <a:spcBef>
                <a:spcPts val="480"/>
              </a:spcBef>
              <a:spcAft>
                <a:spcPts val="0"/>
              </a:spcAft>
              <a:buSzPts val="2400"/>
              <a:buNone/>
            </a:pPr>
            <a:r>
              <a:rPr lang="en-US" b="1" dirty="0"/>
              <a: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80" name="Google Shape;480;p14"/>
          <p:cNvSpPr txBox="1">
            <a:spLocks noGrp="1"/>
          </p:cNvSpPr>
          <p:nvPr>
            <p:ph type="title"/>
          </p:nvPr>
        </p:nvSpPr>
        <p:spPr>
          <a:xfrm>
            <a:off x="189675" y="170495"/>
            <a:ext cx="8686800" cy="992477"/>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chemeClr val="dk1"/>
                </a:solidFill>
              </a:rPr>
              <a:t>Intervention</a:t>
            </a:r>
            <a:endParaRPr/>
          </a:p>
        </p:txBody>
      </p:sp>
      <p:sp>
        <p:nvSpPr>
          <p:cNvPr id="476" name="Google Shape;476;p14"/>
          <p:cNvSpPr txBox="1"/>
          <p:nvPr/>
        </p:nvSpPr>
        <p:spPr>
          <a:xfrm>
            <a:off x="361731" y="2189268"/>
            <a:ext cx="3754838" cy="8886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Intentional; aimed at a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particular weakness</a:t>
            </a:r>
            <a:endParaRPr sz="2400" b="0" i="0" u="none" strike="noStrike" cap="none">
              <a:solidFill>
                <a:srgbClr val="000000"/>
              </a:solidFill>
              <a:latin typeface="Arial"/>
              <a:ea typeface="Arial"/>
              <a:cs typeface="Arial"/>
              <a:sym typeface="Arial"/>
            </a:endParaRPr>
          </a:p>
        </p:txBody>
      </p:sp>
      <p:sp>
        <p:nvSpPr>
          <p:cNvPr id="477" name="Google Shape;477;p14"/>
          <p:cNvSpPr txBox="1"/>
          <p:nvPr/>
        </p:nvSpPr>
        <p:spPr>
          <a:xfrm>
            <a:off x="361731" y="4449850"/>
            <a:ext cx="4033682" cy="17011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Specific and formalized;</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reviewed at set intervals</a:t>
            </a:r>
            <a:endParaRPr sz="2400" b="0" i="0" u="none" strike="noStrike" cap="none">
              <a:solidFill>
                <a:srgbClr val="000000"/>
              </a:solidFill>
              <a:latin typeface="Arial"/>
              <a:ea typeface="Arial"/>
              <a:cs typeface="Arial"/>
              <a:sym typeface="Arial"/>
            </a:endParaRPr>
          </a:p>
        </p:txBody>
      </p:sp>
      <p:sp>
        <p:nvSpPr>
          <p:cNvPr id="478" name="Google Shape;478;p14"/>
          <p:cNvSpPr txBox="1"/>
          <p:nvPr/>
        </p:nvSpPr>
        <p:spPr>
          <a:xfrm>
            <a:off x="5280929" y="2302023"/>
            <a:ext cx="2803857" cy="15517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Child’s progress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is monitored</a:t>
            </a:r>
            <a:endParaRPr sz="2400" b="0" i="0" u="none" strike="noStrike" cap="none">
              <a:solidFill>
                <a:srgbClr val="000000"/>
              </a:solidFill>
              <a:latin typeface="Arial"/>
              <a:ea typeface="Arial"/>
              <a:cs typeface="Arial"/>
              <a:sym typeface="Arial"/>
            </a:endParaRPr>
          </a:p>
        </p:txBody>
      </p:sp>
      <p:sp>
        <p:nvSpPr>
          <p:cNvPr id="479" name="Google Shape;479;p14"/>
          <p:cNvSpPr txBox="1"/>
          <p:nvPr/>
        </p:nvSpPr>
        <p:spPr>
          <a:xfrm>
            <a:off x="5280929" y="4449850"/>
            <a:ext cx="3247441" cy="6463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Not an informal,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untracked strategy</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400"/>
              </a:spcBef>
              <a:spcAft>
                <a:spcPts val="0"/>
              </a:spcAft>
              <a:buSzPts val="2000"/>
              <a:buNone/>
            </a:pPr>
            <a:r>
              <a:rPr lang="en-US" dirty="0"/>
              <a:t>Advanced Tiers</a:t>
            </a:r>
            <a:endParaRPr dirty="0"/>
          </a:p>
        </p:txBody>
      </p:sp>
      <p:sp>
        <p:nvSpPr>
          <p:cNvPr id="487" name="Google Shape;487;p1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000"/>
              <a:buNone/>
            </a:pPr>
            <a:r>
              <a:rPr lang="en-US" dirty="0"/>
              <a:t>Tier 2 Core Features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CEB2-46AA-6841-BD28-ED83DE682960}"/>
              </a:ext>
            </a:extLst>
          </p:cNvPr>
          <p:cNvSpPr>
            <a:spLocks noGrp="1"/>
          </p:cNvSpPr>
          <p:nvPr>
            <p:ph type="title"/>
          </p:nvPr>
        </p:nvSpPr>
        <p:spPr/>
        <p:txBody>
          <a:bodyPr/>
          <a:lstStyle/>
          <a:p>
            <a:r>
              <a:rPr lang="en-US" dirty="0"/>
              <a:t>Core Features</a:t>
            </a:r>
          </a:p>
        </p:txBody>
      </p:sp>
      <p:sp>
        <p:nvSpPr>
          <p:cNvPr id="3" name="Text Placeholder 2">
            <a:extLst>
              <a:ext uri="{FF2B5EF4-FFF2-40B4-BE49-F238E27FC236}">
                <a16:creationId xmlns:a16="http://schemas.microsoft.com/office/drawing/2014/main" id="{E6FF94D2-FFD2-514B-96E0-F82C3159394A}"/>
              </a:ext>
            </a:extLst>
          </p:cNvPr>
          <p:cNvSpPr>
            <a:spLocks noGrp="1"/>
          </p:cNvSpPr>
          <p:nvPr>
            <p:ph type="body" idx="1"/>
          </p:nvPr>
        </p:nvSpPr>
        <p:spPr/>
        <p:txBody>
          <a:bodyPr/>
          <a:lstStyle/>
          <a:p>
            <a:r>
              <a:rPr lang="en-US" sz="2400" dirty="0"/>
              <a:t>Additional Instruction on skills</a:t>
            </a:r>
          </a:p>
          <a:p>
            <a:r>
              <a:rPr lang="en-US" sz="2400" dirty="0"/>
              <a:t>Increased regular feedback</a:t>
            </a:r>
          </a:p>
          <a:p>
            <a:r>
              <a:rPr lang="en-US" sz="2400" dirty="0"/>
              <a:t>Increased structures and prompts</a:t>
            </a:r>
          </a:p>
        </p:txBody>
      </p:sp>
      <p:sp>
        <p:nvSpPr>
          <p:cNvPr id="4" name="Text Placeholder 3">
            <a:extLst>
              <a:ext uri="{FF2B5EF4-FFF2-40B4-BE49-F238E27FC236}">
                <a16:creationId xmlns:a16="http://schemas.microsoft.com/office/drawing/2014/main" id="{4F35764D-F766-1743-9C60-67EFE93FAC2C}"/>
              </a:ext>
            </a:extLst>
          </p:cNvPr>
          <p:cNvSpPr>
            <a:spLocks noGrp="1"/>
          </p:cNvSpPr>
          <p:nvPr>
            <p:ph type="body" idx="2"/>
          </p:nvPr>
        </p:nvSpPr>
        <p:spPr/>
        <p:txBody>
          <a:bodyPr/>
          <a:lstStyle/>
          <a:p>
            <a:r>
              <a:rPr lang="en-US" sz="2400" dirty="0"/>
              <a:t>Increased intensity of data collection</a:t>
            </a:r>
          </a:p>
          <a:p>
            <a:r>
              <a:rPr lang="en-US" sz="2400" dirty="0"/>
              <a:t>Increased family engagement</a:t>
            </a:r>
          </a:p>
          <a:p>
            <a:r>
              <a:rPr lang="en-US" sz="2400" dirty="0"/>
              <a:t>Efficient system for access and delivery of intervention</a:t>
            </a:r>
          </a:p>
        </p:txBody>
      </p:sp>
    </p:spTree>
    <p:extLst>
      <p:ext uri="{BB962C8B-B14F-4D97-AF65-F5344CB8AC3E}">
        <p14:creationId xmlns:p14="http://schemas.microsoft.com/office/powerpoint/2010/main" val="2916523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400"/>
              </a:spcBef>
              <a:spcAft>
                <a:spcPts val="0"/>
              </a:spcAft>
              <a:buSzPts val="2000"/>
              <a:buNone/>
            </a:pPr>
            <a:r>
              <a:rPr lang="en-US"/>
              <a:t>Advanced Tier</a:t>
            </a:r>
            <a:endParaRPr/>
          </a:p>
        </p:txBody>
      </p:sp>
      <p:sp>
        <p:nvSpPr>
          <p:cNvPr id="487" name="Google Shape;487;p1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000"/>
              <a:buNone/>
            </a:pPr>
            <a:r>
              <a:rPr lang="en-US"/>
              <a:t>Screening and Referral Data</a:t>
            </a:r>
            <a:endParaRPr/>
          </a:p>
        </p:txBody>
      </p:sp>
    </p:spTree>
    <p:extLst>
      <p:ext uri="{BB962C8B-B14F-4D97-AF65-F5344CB8AC3E}">
        <p14:creationId xmlns:p14="http://schemas.microsoft.com/office/powerpoint/2010/main" val="2859617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16"/>
          <p:cNvSpPr txBox="1">
            <a:spLocks noGrp="1"/>
          </p:cNvSpPr>
          <p:nvPr>
            <p:ph type="ctrTitle"/>
          </p:nvPr>
        </p:nvSpPr>
        <p:spPr>
          <a:xfrm>
            <a:off x="1074278" y="4182142"/>
            <a:ext cx="72405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dirty="0"/>
              <a:t>Data Collection: Mapping</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7"/>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800"/>
              <a:buFont typeface="Verdana"/>
              <a:buNone/>
            </a:pPr>
            <a:r>
              <a:rPr lang="en-US"/>
              <a:t>Websites for screening tools</a:t>
            </a:r>
            <a:endParaRPr/>
          </a:p>
        </p:txBody>
      </p:sp>
      <p:sp>
        <p:nvSpPr>
          <p:cNvPr id="498" name="Google Shape;498;p17"/>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560"/>
              </a:spcBef>
              <a:spcAft>
                <a:spcPts val="0"/>
              </a:spcAft>
              <a:buClr>
                <a:schemeClr val="dk1"/>
              </a:buClr>
              <a:buSzPts val="2800"/>
              <a:buNone/>
            </a:pPr>
            <a:r>
              <a:rPr lang="en-US" u="sng">
                <a:solidFill>
                  <a:schemeClr val="hlink"/>
                </a:solidFill>
                <a:hlinkClick r:id="rId3"/>
              </a:rPr>
              <a:t>National Center on Intensive Intervention</a:t>
            </a:r>
            <a:r>
              <a:rPr lang="en-US"/>
              <a:t> </a:t>
            </a:r>
            <a:endParaRPr/>
          </a:p>
          <a:p>
            <a:pPr marL="457200" lvl="0" indent="-228600" algn="l" rtl="0">
              <a:lnSpc>
                <a:spcPct val="100000"/>
              </a:lnSpc>
              <a:spcBef>
                <a:spcPts val="560"/>
              </a:spcBef>
              <a:spcAft>
                <a:spcPts val="0"/>
              </a:spcAft>
              <a:buClr>
                <a:schemeClr val="dk1"/>
              </a:buClr>
              <a:buSzPts val="2800"/>
              <a:buNone/>
            </a:pPr>
            <a:r>
              <a:rPr lang="en-US"/>
              <a:t>(intensiveintervention.org)</a:t>
            </a:r>
            <a:endParaRPr/>
          </a:p>
          <a:p>
            <a:pPr marL="457200" lvl="0" indent="-228600" algn="l" rtl="0">
              <a:lnSpc>
                <a:spcPct val="100000"/>
              </a:lnSpc>
              <a:spcBef>
                <a:spcPts val="560"/>
              </a:spcBef>
              <a:spcAft>
                <a:spcPts val="0"/>
              </a:spcAft>
              <a:buClr>
                <a:schemeClr val="dk1"/>
              </a:buClr>
              <a:buSzPts val="2800"/>
              <a:buNone/>
            </a:pPr>
            <a:endParaRPr/>
          </a:p>
          <a:p>
            <a:pPr marL="457200" lvl="0" indent="-228600" algn="l" rtl="0">
              <a:lnSpc>
                <a:spcPct val="100000"/>
              </a:lnSpc>
              <a:spcBef>
                <a:spcPts val="560"/>
              </a:spcBef>
              <a:spcAft>
                <a:spcPts val="0"/>
              </a:spcAft>
              <a:buClr>
                <a:schemeClr val="dk1"/>
              </a:buClr>
              <a:buSzPts val="2800"/>
              <a:buNone/>
            </a:pPr>
            <a:r>
              <a:rPr lang="en-US" u="sng">
                <a:solidFill>
                  <a:schemeClr val="hlink"/>
                </a:solidFill>
                <a:hlinkClick r:id="rId4"/>
              </a:rPr>
              <a:t>Comprehensive, Integrated Three-tiered Model of Prevention</a:t>
            </a:r>
            <a:r>
              <a:rPr lang="en-US"/>
              <a:t> (ci3t.org)</a:t>
            </a:r>
            <a:endParaRPr/>
          </a:p>
          <a:p>
            <a:pPr marL="457200" lvl="0" indent="-228600" algn="l" rtl="0">
              <a:lnSpc>
                <a:spcPct val="100000"/>
              </a:lnSpc>
              <a:spcBef>
                <a:spcPts val="560"/>
              </a:spcBef>
              <a:spcAft>
                <a:spcPts val="0"/>
              </a:spcAft>
              <a:buClr>
                <a:schemeClr val="dk1"/>
              </a:buClr>
              <a:buSzPts val="2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1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Why universal screening?</a:t>
            </a:r>
            <a:endParaRPr/>
          </a:p>
        </p:txBody>
      </p:sp>
      <p:sp>
        <p:nvSpPr>
          <p:cNvPr id="504" name="Google Shape;504;p18"/>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p>
            <a:pPr marL="457200" lvl="0" indent="-228600" algn="l" rtl="0">
              <a:lnSpc>
                <a:spcPct val="100000"/>
              </a:lnSpc>
              <a:spcBef>
                <a:spcPts val="420"/>
              </a:spcBef>
              <a:spcAft>
                <a:spcPts val="0"/>
              </a:spcAft>
              <a:buClr>
                <a:schemeClr val="dk1"/>
              </a:buClr>
              <a:buSzPts val="2100"/>
              <a:buNone/>
            </a:pPr>
            <a:r>
              <a:rPr lang="en-US"/>
              <a:t>Division</a:t>
            </a:r>
            <a:endParaRPr/>
          </a:p>
        </p:txBody>
      </p:sp>
      <p:sp>
        <p:nvSpPr>
          <p:cNvPr id="505" name="Google Shape;505;p1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p>
            <a:pPr marL="342900" lvl="0" indent="-332930" algn="l" rtl="0">
              <a:lnSpc>
                <a:spcPct val="100000"/>
              </a:lnSpc>
              <a:spcBef>
                <a:spcPts val="0"/>
              </a:spcBef>
              <a:spcAft>
                <a:spcPts val="0"/>
              </a:spcAft>
              <a:buClr>
                <a:srgbClr val="000000"/>
              </a:buClr>
              <a:buSzPts val="3000"/>
              <a:buFont typeface="Verdana"/>
              <a:buChar char="•"/>
            </a:pPr>
            <a:r>
              <a:rPr lang="en-US"/>
              <a:t>Is the core instruction sufficient and is it improving?</a:t>
            </a:r>
            <a:endParaRPr/>
          </a:p>
          <a:p>
            <a:pPr marL="342900" lvl="0" indent="-332930" algn="l" rtl="0">
              <a:lnSpc>
                <a:spcPct val="100000"/>
              </a:lnSpc>
              <a:spcBef>
                <a:spcPts val="0"/>
              </a:spcBef>
              <a:spcAft>
                <a:spcPts val="0"/>
              </a:spcAft>
              <a:buClr>
                <a:srgbClr val="000000"/>
              </a:buClr>
              <a:buSzPts val="3000"/>
              <a:buFont typeface="Verdana"/>
              <a:buChar char="•"/>
            </a:pPr>
            <a:r>
              <a:rPr lang="en-US"/>
              <a:t>For which groups (gaps, schools, grade levels) is it working/not working?</a:t>
            </a:r>
            <a:endParaRPr/>
          </a:p>
          <a:p>
            <a:pPr marL="342900" lvl="0" indent="-332930" algn="l" rtl="0">
              <a:lnSpc>
                <a:spcPct val="100000"/>
              </a:lnSpc>
              <a:spcBef>
                <a:spcPts val="0"/>
              </a:spcBef>
              <a:spcAft>
                <a:spcPts val="0"/>
              </a:spcAft>
              <a:buClr>
                <a:srgbClr val="000000"/>
              </a:buClr>
              <a:buSzPts val="3000"/>
              <a:buFont typeface="Verdana"/>
              <a:buChar char="•"/>
            </a:pPr>
            <a:r>
              <a:rPr lang="en-US"/>
              <a:t>What is the efficacy of the tiered interventions?</a:t>
            </a:r>
            <a:endParaRPr/>
          </a:p>
          <a:p>
            <a:pPr marL="342900" lvl="0" indent="-142430" algn="l" rtl="0">
              <a:lnSpc>
                <a:spcPct val="100000"/>
              </a:lnSpc>
              <a:spcBef>
                <a:spcPts val="0"/>
              </a:spcBef>
              <a:spcAft>
                <a:spcPts val="0"/>
              </a:spcAft>
              <a:buClr>
                <a:srgbClr val="000000"/>
              </a:buClr>
              <a:buSzPts val="3000"/>
              <a:buFont typeface="Verdana"/>
              <a:buNone/>
            </a:pPr>
            <a:endParaRPr/>
          </a:p>
        </p:txBody>
      </p:sp>
      <p:sp>
        <p:nvSpPr>
          <p:cNvPr id="506" name="Google Shape;506;p18"/>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p>
            <a:pPr marL="457200" lvl="0" indent="-228600" algn="l" rtl="0">
              <a:lnSpc>
                <a:spcPct val="100000"/>
              </a:lnSpc>
              <a:spcBef>
                <a:spcPts val="420"/>
              </a:spcBef>
              <a:spcAft>
                <a:spcPts val="0"/>
              </a:spcAft>
              <a:buClr>
                <a:schemeClr val="dk1"/>
              </a:buClr>
              <a:buSzPts val="2100"/>
              <a:buNone/>
            </a:pPr>
            <a:r>
              <a:rPr lang="en-US"/>
              <a:t>School</a:t>
            </a:r>
            <a:endParaRPr/>
          </a:p>
        </p:txBody>
      </p:sp>
      <p:sp>
        <p:nvSpPr>
          <p:cNvPr id="507" name="Google Shape;507;p18"/>
          <p:cNvSpPr txBox="1">
            <a:spLocks noGrp="1"/>
          </p:cNvSpPr>
          <p:nvPr>
            <p:ph type="body" idx="4"/>
          </p:nvPr>
        </p:nvSpPr>
        <p:spPr>
          <a:xfrm>
            <a:off x="4648200" y="2174875"/>
            <a:ext cx="4376400" cy="4585800"/>
          </a:xfrm>
          <a:prstGeom prst="rect">
            <a:avLst/>
          </a:prstGeom>
          <a:noFill/>
          <a:ln>
            <a:noFill/>
          </a:ln>
        </p:spPr>
        <p:txBody>
          <a:bodyPr spcFirstLastPara="1" wrap="square" lIns="91425" tIns="45700" rIns="91425" bIns="45700" anchor="t" anchorCtr="0">
            <a:noAutofit/>
          </a:bodyPr>
          <a:lstStyle/>
          <a:p>
            <a:pPr marL="342900" lvl="0" indent="-294830" algn="l" rtl="0">
              <a:lnSpc>
                <a:spcPct val="100000"/>
              </a:lnSpc>
              <a:spcBef>
                <a:spcPts val="0"/>
              </a:spcBef>
              <a:spcAft>
                <a:spcPts val="0"/>
              </a:spcAft>
              <a:buClr>
                <a:srgbClr val="000000"/>
              </a:buClr>
              <a:buSzPts val="2400"/>
              <a:buFont typeface="Verdana"/>
              <a:buChar char="•"/>
            </a:pPr>
            <a:r>
              <a:rPr lang="en-US"/>
              <a:t>Is the core instruction sufficient and is it improving?</a:t>
            </a:r>
            <a:endParaRPr/>
          </a:p>
          <a:p>
            <a:pPr marL="342900" lvl="0" indent="-294830" algn="l" rtl="0">
              <a:lnSpc>
                <a:spcPct val="100000"/>
              </a:lnSpc>
              <a:spcBef>
                <a:spcPts val="0"/>
              </a:spcBef>
              <a:spcAft>
                <a:spcPts val="0"/>
              </a:spcAft>
              <a:buClr>
                <a:srgbClr val="000000"/>
              </a:buClr>
              <a:buSzPts val="2400"/>
              <a:buFont typeface="Verdana"/>
              <a:buChar char="•"/>
            </a:pPr>
            <a:r>
              <a:rPr lang="en-US"/>
              <a:t>For which groups (gaps, grade levels, classrooms) is it working/not working?</a:t>
            </a:r>
            <a:endParaRPr/>
          </a:p>
          <a:p>
            <a:pPr marL="342900" lvl="0" indent="-294830" algn="l" rtl="0">
              <a:lnSpc>
                <a:spcPct val="100000"/>
              </a:lnSpc>
              <a:spcBef>
                <a:spcPts val="0"/>
              </a:spcBef>
              <a:spcAft>
                <a:spcPts val="0"/>
              </a:spcAft>
              <a:buClr>
                <a:srgbClr val="000000"/>
              </a:buClr>
              <a:buSzPts val="2400"/>
              <a:buFont typeface="Verdana"/>
              <a:buChar char="•"/>
            </a:pPr>
            <a:r>
              <a:rPr lang="en-US"/>
              <a:t>What is the efficacy of the tiered interventions?</a:t>
            </a:r>
            <a:endParaRPr/>
          </a:p>
          <a:p>
            <a:pPr marL="342900" lvl="0" indent="-294830" algn="l" rtl="0">
              <a:lnSpc>
                <a:spcPct val="100000"/>
              </a:lnSpc>
              <a:spcBef>
                <a:spcPts val="0"/>
              </a:spcBef>
              <a:spcAft>
                <a:spcPts val="0"/>
              </a:spcAft>
              <a:buClr>
                <a:srgbClr val="000000"/>
              </a:buClr>
              <a:buSzPts val="2400"/>
              <a:buFont typeface="Verdana"/>
              <a:buChar char="•"/>
            </a:pPr>
            <a:r>
              <a:rPr lang="en-US"/>
              <a:t>What is the individual growth of our students?</a:t>
            </a:r>
            <a:endParaRPr/>
          </a:p>
          <a:p>
            <a:pPr marL="342900" lvl="0" indent="-142430" algn="l" rtl="0">
              <a:lnSpc>
                <a:spcPct val="100000"/>
              </a:lnSpc>
              <a:spcBef>
                <a:spcPts val="0"/>
              </a:spcBef>
              <a:spcAft>
                <a:spcPts val="0"/>
              </a:spcAft>
              <a:buClr>
                <a:srgbClr val="000000"/>
              </a:buClr>
              <a:buSzPts val="3000"/>
              <a:buFont typeface="Verdana"/>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4" name="Google Shape;514;p19"/>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Screening in All Domains: Behavior</a:t>
            </a:r>
            <a:endParaRPr>
              <a:solidFill>
                <a:srgbClr val="000000"/>
              </a:solidFill>
            </a:endParaRPr>
          </a:p>
        </p:txBody>
      </p:sp>
      <p:sp>
        <p:nvSpPr>
          <p:cNvPr id="513" name="Google Shape;513;p19"/>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342900" lvl="0" indent="0" algn="l" rtl="0">
              <a:lnSpc>
                <a:spcPct val="90000"/>
              </a:lnSpc>
              <a:spcBef>
                <a:spcPts val="0"/>
              </a:spcBef>
              <a:spcAft>
                <a:spcPts val="0"/>
              </a:spcAft>
              <a:buSzPts val="1800"/>
              <a:buNone/>
            </a:pPr>
            <a:r>
              <a:rPr lang="en-US" b="1">
                <a:latin typeface="Arial"/>
                <a:ea typeface="Arial"/>
                <a:cs typeface="Arial"/>
                <a:sym typeface="Arial"/>
              </a:rPr>
              <a:t>Sample Behavior Screening </a:t>
            </a:r>
            <a:endParaRPr b="1">
              <a:latin typeface="Arial"/>
              <a:ea typeface="Arial"/>
              <a:cs typeface="Arial"/>
              <a:sym typeface="Arial"/>
            </a:endParaRPr>
          </a:p>
          <a:p>
            <a:pPr marL="342900" lvl="0" indent="0" algn="l" rtl="0">
              <a:lnSpc>
                <a:spcPct val="90000"/>
              </a:lnSpc>
              <a:spcBef>
                <a:spcPts val="0"/>
              </a:spcBef>
              <a:spcAft>
                <a:spcPts val="0"/>
              </a:spcAft>
              <a:buSzPts val="1800"/>
              <a:buNone/>
            </a:pPr>
            <a:r>
              <a:rPr lang="en-US" b="1">
                <a:latin typeface="Arial"/>
                <a:ea typeface="Arial"/>
                <a:cs typeface="Arial"/>
                <a:sym typeface="Arial"/>
              </a:rPr>
              <a:t>(from preschool to high school):</a:t>
            </a:r>
            <a:endParaRPr/>
          </a:p>
          <a:p>
            <a:pPr marL="914400" lvl="1" indent="-457200" algn="l" rtl="0">
              <a:lnSpc>
                <a:spcPct val="90000"/>
              </a:lnSpc>
              <a:spcBef>
                <a:spcPts val="1200"/>
              </a:spcBef>
              <a:spcAft>
                <a:spcPts val="0"/>
              </a:spcAft>
              <a:buSzPts val="2000"/>
              <a:buFont typeface="Calibri"/>
              <a:buAutoNum type="arabicPeriod"/>
            </a:pPr>
            <a:r>
              <a:rPr lang="en-US" sz="2400"/>
              <a:t>BASC 2- Behavioral and Emotional Screening System (PK-12)</a:t>
            </a:r>
            <a:endParaRPr sz="2400"/>
          </a:p>
          <a:p>
            <a:pPr marL="914400" lvl="1" indent="-457200" algn="l" rtl="0">
              <a:lnSpc>
                <a:spcPct val="90000"/>
              </a:lnSpc>
              <a:spcBef>
                <a:spcPts val="1200"/>
              </a:spcBef>
              <a:spcAft>
                <a:spcPts val="0"/>
              </a:spcAft>
              <a:buSzPts val="2000"/>
              <a:buFont typeface="Calibri"/>
              <a:buAutoNum type="arabicPeriod"/>
            </a:pPr>
            <a:r>
              <a:rPr lang="en-US" sz="2400"/>
              <a:t>SRSS: Student Risk Screening Scale (K-6)</a:t>
            </a:r>
            <a:endParaRPr sz="2400"/>
          </a:p>
          <a:p>
            <a:pPr marL="914400" lvl="1" indent="-457200" algn="l" rtl="0">
              <a:lnSpc>
                <a:spcPct val="90000"/>
              </a:lnSpc>
              <a:spcBef>
                <a:spcPts val="1200"/>
              </a:spcBef>
              <a:spcAft>
                <a:spcPts val="0"/>
              </a:spcAft>
              <a:buSzPts val="2000"/>
              <a:buFont typeface="Calibri"/>
              <a:buAutoNum type="arabicPeriod"/>
            </a:pPr>
            <a:r>
              <a:rPr lang="en-US" sz="2400"/>
              <a:t>SSBD: Systematic Screening for Behavior Disorders (K-6)</a:t>
            </a:r>
            <a:endParaRPr sz="2400"/>
          </a:p>
          <a:p>
            <a:pPr marL="914400" lvl="1" indent="-457200" algn="l" rtl="0">
              <a:lnSpc>
                <a:spcPct val="90000"/>
              </a:lnSpc>
              <a:spcBef>
                <a:spcPts val="1200"/>
              </a:spcBef>
              <a:spcAft>
                <a:spcPts val="0"/>
              </a:spcAft>
              <a:buSzPts val="2000"/>
              <a:buFont typeface="Calibri"/>
              <a:buAutoNum type="arabicPeriod"/>
            </a:pPr>
            <a:r>
              <a:rPr lang="en-US" sz="2400"/>
              <a:t>Strengths and Difficulties Questionnaire  (ages 3-17)</a:t>
            </a:r>
            <a:endParaRPr sz="2400"/>
          </a:p>
          <a:p>
            <a:pPr marL="914400" lvl="1" indent="-457200" algn="l" rtl="0">
              <a:lnSpc>
                <a:spcPct val="90000"/>
              </a:lnSpc>
              <a:spcBef>
                <a:spcPts val="1200"/>
              </a:spcBef>
              <a:spcAft>
                <a:spcPts val="0"/>
              </a:spcAft>
              <a:buSzPts val="2000"/>
              <a:buFont typeface="Calibri"/>
              <a:buAutoNum type="arabicPeriod"/>
            </a:pPr>
            <a:r>
              <a:rPr lang="en-US" sz="2400"/>
              <a:t>SSIS:  Social Skills Improvement System (PK-12)</a:t>
            </a:r>
            <a:endParaRPr sz="2400"/>
          </a:p>
          <a:p>
            <a:pPr marL="0" lvl="0" indent="0" algn="l" rtl="0">
              <a:lnSpc>
                <a:spcPct val="100000"/>
              </a:lnSpc>
              <a:spcBef>
                <a:spcPts val="360"/>
              </a:spcBef>
              <a:spcAft>
                <a:spcPts val="0"/>
              </a:spcAft>
              <a:buSzPts val="1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1" name="Google Shape;521;p2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Screening in All Domains: </a:t>
            </a:r>
            <a:r>
              <a:rPr lang="en-US">
                <a:solidFill>
                  <a:srgbClr val="000000"/>
                </a:solidFill>
              </a:rPr>
              <a:t>Social-Emotional Learning </a:t>
            </a:r>
            <a:endParaRPr>
              <a:solidFill>
                <a:srgbClr val="000000"/>
              </a:solidFill>
            </a:endParaRPr>
          </a:p>
        </p:txBody>
      </p:sp>
      <p:sp>
        <p:nvSpPr>
          <p:cNvPr id="520" name="Google Shape;520;p2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60"/>
              </a:spcBef>
              <a:spcAft>
                <a:spcPts val="0"/>
              </a:spcAft>
              <a:buSzPts val="2400"/>
              <a:buChar char="●"/>
            </a:pPr>
            <a:r>
              <a:rPr lang="en-US" sz="2400"/>
              <a:t>Behavioral and Emotional Rating Scale </a:t>
            </a:r>
            <a:endParaRPr sz="2400"/>
          </a:p>
          <a:p>
            <a:pPr marL="457200" lvl="0" indent="0" algn="l" rtl="0">
              <a:lnSpc>
                <a:spcPct val="100000"/>
              </a:lnSpc>
              <a:spcBef>
                <a:spcPts val="360"/>
              </a:spcBef>
              <a:spcAft>
                <a:spcPts val="0"/>
              </a:spcAft>
              <a:buSzPts val="1800"/>
              <a:buNone/>
            </a:pPr>
            <a:r>
              <a:rPr lang="en-US" sz="2400"/>
              <a:t>Measures strengths and competencies ages 5-18</a:t>
            </a:r>
            <a:endParaRPr sz="2400"/>
          </a:p>
          <a:p>
            <a:pPr marL="457200" lvl="0" indent="-381000" algn="l" rtl="0">
              <a:lnSpc>
                <a:spcPct val="100000"/>
              </a:lnSpc>
              <a:spcBef>
                <a:spcPts val="360"/>
              </a:spcBef>
              <a:spcAft>
                <a:spcPts val="0"/>
              </a:spcAft>
              <a:buSzPts val="2400"/>
              <a:buChar char="●"/>
            </a:pPr>
            <a:r>
              <a:rPr lang="en-US" sz="2400"/>
              <a:t>Devereux Student Strengths Assessment</a:t>
            </a:r>
            <a:endParaRPr sz="2400"/>
          </a:p>
          <a:p>
            <a:pPr marL="457200" lvl="0" indent="0" algn="l" rtl="0">
              <a:lnSpc>
                <a:spcPct val="100000"/>
              </a:lnSpc>
              <a:spcBef>
                <a:spcPts val="360"/>
              </a:spcBef>
              <a:spcAft>
                <a:spcPts val="0"/>
              </a:spcAft>
              <a:buSzPts val="1800"/>
              <a:buNone/>
            </a:pPr>
            <a:r>
              <a:rPr lang="en-US" sz="2400"/>
              <a:t>Designed to screen, assess, guide K-8 intervention</a:t>
            </a:r>
            <a:endParaRPr sz="2400"/>
          </a:p>
          <a:p>
            <a:pPr marL="457200" lvl="0" indent="-381000" algn="l" rtl="0">
              <a:lnSpc>
                <a:spcPct val="115000"/>
              </a:lnSpc>
              <a:spcBef>
                <a:spcPts val="1200"/>
              </a:spcBef>
              <a:spcAft>
                <a:spcPts val="0"/>
              </a:spcAft>
              <a:buSzPts val="2400"/>
              <a:buChar char="●"/>
            </a:pPr>
            <a:r>
              <a:rPr lang="en-US" sz="2400"/>
              <a:t>Strengths and Difficulties Questionnaire (SDQ) - Elementary School</a:t>
            </a:r>
            <a:endParaRPr sz="2400"/>
          </a:p>
          <a:p>
            <a:pPr marL="457200" lvl="0" indent="-381000" algn="l" rtl="0">
              <a:lnSpc>
                <a:spcPct val="115000"/>
              </a:lnSpc>
              <a:spcBef>
                <a:spcPts val="0"/>
              </a:spcBef>
              <a:spcAft>
                <a:spcPts val="0"/>
              </a:spcAft>
              <a:buSzPts val="2400"/>
              <a:buChar char="●"/>
            </a:pPr>
            <a:r>
              <a:rPr lang="en-US" sz="2400"/>
              <a:t>Global Appraisal of Individual Needs- Short Screener (GAIN-SS) - Middle and High School</a:t>
            </a:r>
            <a:endParaRPr sz="2400"/>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SzPts val="1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8" name="Google Shape;528;p21"/>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a:solidFill>
                  <a:schemeClr val="dk1"/>
                </a:solidFill>
              </a:rPr>
              <a:t>Screening in All Domains: Academics </a:t>
            </a:r>
            <a:endParaRPr/>
          </a:p>
        </p:txBody>
      </p:sp>
      <p:sp>
        <p:nvSpPr>
          <p:cNvPr id="527" name="Google Shape;527;p21"/>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Examples:</a:t>
            </a:r>
            <a:endParaRPr/>
          </a:p>
          <a:p>
            <a:pPr marL="457200" lvl="0" indent="-342900" algn="l" rtl="0">
              <a:lnSpc>
                <a:spcPct val="100000"/>
              </a:lnSpc>
              <a:spcBef>
                <a:spcPts val="360"/>
              </a:spcBef>
              <a:spcAft>
                <a:spcPts val="0"/>
              </a:spcAft>
              <a:buSzPts val="1800"/>
              <a:buChar char="●"/>
            </a:pPr>
            <a:r>
              <a:rPr lang="en-US"/>
              <a:t>Measures of Academic Progress</a:t>
            </a:r>
            <a:endParaRPr/>
          </a:p>
          <a:p>
            <a:pPr marL="457200" lvl="0" indent="-342900" algn="l" rtl="0">
              <a:lnSpc>
                <a:spcPct val="100000"/>
              </a:lnSpc>
              <a:spcBef>
                <a:spcPts val="0"/>
              </a:spcBef>
              <a:spcAft>
                <a:spcPts val="0"/>
              </a:spcAft>
              <a:buSzPts val="1800"/>
              <a:buChar char="●"/>
            </a:pPr>
            <a:r>
              <a:rPr lang="en-US"/>
              <a:t>Aimsweb, FAST, DIBELS</a:t>
            </a:r>
            <a:endParaRPr/>
          </a:p>
          <a:p>
            <a:pPr marL="457200" lvl="0" indent="-342900" algn="l" rtl="0">
              <a:lnSpc>
                <a:spcPct val="100000"/>
              </a:lnSpc>
              <a:spcBef>
                <a:spcPts val="0"/>
              </a:spcBef>
              <a:spcAft>
                <a:spcPts val="0"/>
              </a:spcAft>
              <a:buSzPts val="1800"/>
              <a:buChar char="●"/>
            </a:pPr>
            <a:r>
              <a:rPr lang="en-US"/>
              <a:t>PALS</a:t>
            </a:r>
            <a:endParaRPr/>
          </a:p>
          <a:p>
            <a:pPr marL="457200" lvl="0" indent="-342900" algn="l" rtl="0">
              <a:lnSpc>
                <a:spcPct val="100000"/>
              </a:lnSpc>
              <a:spcBef>
                <a:spcPts val="0"/>
              </a:spcBef>
              <a:spcAft>
                <a:spcPts val="0"/>
              </a:spcAft>
              <a:buSzPts val="1800"/>
              <a:buChar char="●"/>
            </a:pPr>
            <a:r>
              <a:rPr lang="en-US"/>
              <a:t>I-Ready Diagnostics</a:t>
            </a:r>
            <a:endParaRPr/>
          </a:p>
          <a:p>
            <a:pPr marL="457200" lvl="0" indent="-342900" algn="l" rtl="0">
              <a:lnSpc>
                <a:spcPct val="100000"/>
              </a:lnSpc>
              <a:spcBef>
                <a:spcPts val="0"/>
              </a:spcBef>
              <a:spcAft>
                <a:spcPts val="0"/>
              </a:spcAft>
              <a:buSzPts val="1800"/>
              <a:buChar char="●"/>
            </a:pPr>
            <a:r>
              <a:rPr lang="en-US"/>
              <a:t>I-Station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
          <p:cNvSpPr txBox="1">
            <a:spLocks noGrp="1"/>
          </p:cNvSpPr>
          <p:nvPr>
            <p:ph type="title"/>
          </p:nvPr>
        </p:nvSpPr>
        <p:spPr>
          <a:xfrm>
            <a:off x="2743200" y="256814"/>
            <a:ext cx="5943600" cy="693681"/>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800"/>
              <a:buFont typeface="Verdana"/>
              <a:buNone/>
            </a:pPr>
            <a:r>
              <a:rPr lang="en-US"/>
              <a:t>Community Norms</a:t>
            </a:r>
            <a:endParaRPr/>
          </a:p>
        </p:txBody>
      </p:sp>
      <p:sp>
        <p:nvSpPr>
          <p:cNvPr id="393" name="Google Shape;393;p3"/>
          <p:cNvSpPr txBox="1">
            <a:spLocks noGrp="1"/>
          </p:cNvSpPr>
          <p:nvPr>
            <p:ph type="body" idx="1"/>
          </p:nvPr>
        </p:nvSpPr>
        <p:spPr>
          <a:xfrm>
            <a:off x="132347" y="1399814"/>
            <a:ext cx="2610853" cy="3352800"/>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560"/>
              </a:spcBef>
              <a:spcAft>
                <a:spcPts val="0"/>
              </a:spcAft>
              <a:buSzPts val="2800"/>
              <a:buNone/>
            </a:pPr>
            <a:r>
              <a:rPr lang="en-US">
                <a:solidFill>
                  <a:schemeClr val="dk1"/>
                </a:solidFill>
              </a:rPr>
              <a:t>Be Responsible</a:t>
            </a:r>
            <a:endParaRPr/>
          </a:p>
          <a:p>
            <a:pPr marL="457200" lvl="0" indent="-228600" algn="l" rtl="0">
              <a:lnSpc>
                <a:spcPct val="100000"/>
              </a:lnSpc>
              <a:spcBef>
                <a:spcPts val="560"/>
              </a:spcBef>
              <a:spcAft>
                <a:spcPts val="0"/>
              </a:spcAft>
              <a:buClr>
                <a:schemeClr val="dk1"/>
              </a:buClr>
              <a:buSzPts val="2800"/>
              <a:buNone/>
            </a:pPr>
            <a:endParaRPr>
              <a:solidFill>
                <a:schemeClr val="dk1"/>
              </a:solidFill>
            </a:endParaRPr>
          </a:p>
          <a:p>
            <a:pPr marL="50800" lvl="0" indent="0" algn="l" rtl="0">
              <a:lnSpc>
                <a:spcPct val="100000"/>
              </a:lnSpc>
              <a:spcBef>
                <a:spcPts val="560"/>
              </a:spcBef>
              <a:spcAft>
                <a:spcPts val="0"/>
              </a:spcAft>
              <a:buSzPts val="2800"/>
              <a:buNone/>
            </a:pPr>
            <a:r>
              <a:rPr lang="en-US">
                <a:solidFill>
                  <a:schemeClr val="dk1"/>
                </a:solidFill>
              </a:rPr>
              <a:t>Be Respectful</a:t>
            </a:r>
            <a:endParaRPr/>
          </a:p>
          <a:p>
            <a:pPr marL="457200" lvl="0" indent="-228600" algn="l" rtl="0">
              <a:lnSpc>
                <a:spcPct val="100000"/>
              </a:lnSpc>
              <a:spcBef>
                <a:spcPts val="560"/>
              </a:spcBef>
              <a:spcAft>
                <a:spcPts val="0"/>
              </a:spcAft>
              <a:buClr>
                <a:schemeClr val="dk1"/>
              </a:buClr>
              <a:buSzPts val="2800"/>
              <a:buNone/>
            </a:pPr>
            <a:endParaRPr>
              <a:solidFill>
                <a:schemeClr val="dk1"/>
              </a:solidFill>
            </a:endParaRPr>
          </a:p>
          <a:p>
            <a:pPr marL="50800" lvl="0" indent="0" algn="l" rtl="0">
              <a:lnSpc>
                <a:spcPct val="100000"/>
              </a:lnSpc>
              <a:spcBef>
                <a:spcPts val="560"/>
              </a:spcBef>
              <a:spcAft>
                <a:spcPts val="0"/>
              </a:spcAft>
              <a:buSzPts val="2800"/>
              <a:buNone/>
            </a:pPr>
            <a:r>
              <a:rPr lang="en-US">
                <a:solidFill>
                  <a:schemeClr val="dk1"/>
                </a:solidFill>
              </a:rPr>
              <a:t>Be Engaged</a:t>
            </a:r>
            <a:endParaRPr/>
          </a:p>
          <a:p>
            <a:pPr marL="457200" lvl="0" indent="-228600" algn="l" rtl="0">
              <a:lnSpc>
                <a:spcPct val="100000"/>
              </a:lnSpc>
              <a:spcBef>
                <a:spcPts val="560"/>
              </a:spcBef>
              <a:spcAft>
                <a:spcPts val="0"/>
              </a:spcAft>
              <a:buClr>
                <a:schemeClr val="dk1"/>
              </a:buClr>
              <a:buSzPts val="2800"/>
              <a:buNone/>
            </a:pPr>
            <a:endParaRPr>
              <a:solidFill>
                <a:schemeClr val="accent2"/>
              </a:solidFill>
            </a:endParaRPr>
          </a:p>
          <a:p>
            <a:pPr marL="457200" lvl="0" indent="-228600" algn="l" rtl="0">
              <a:lnSpc>
                <a:spcPct val="100000"/>
              </a:lnSpc>
              <a:spcBef>
                <a:spcPts val="560"/>
              </a:spcBef>
              <a:spcAft>
                <a:spcPts val="0"/>
              </a:spcAft>
              <a:buClr>
                <a:schemeClr val="dk1"/>
              </a:buClr>
              <a:buSzPts val="2800"/>
              <a:buNone/>
            </a:pPr>
            <a:endParaRPr>
              <a:solidFill>
                <a:schemeClr val="accent2"/>
              </a:solidFill>
            </a:endParaRPr>
          </a:p>
          <a:p>
            <a:pPr marL="457200" lvl="0" indent="-228600" algn="l" rtl="0">
              <a:lnSpc>
                <a:spcPct val="100000"/>
              </a:lnSpc>
              <a:spcBef>
                <a:spcPts val="560"/>
              </a:spcBef>
              <a:spcAft>
                <a:spcPts val="0"/>
              </a:spcAft>
              <a:buClr>
                <a:schemeClr val="dk1"/>
              </a:buClr>
              <a:buSzPts val="2800"/>
              <a:buNone/>
            </a:pPr>
            <a:endParaRPr>
              <a:solidFill>
                <a:schemeClr val="accent2"/>
              </a:solidFill>
            </a:endParaRPr>
          </a:p>
          <a:p>
            <a:pPr marL="457200" lvl="0" indent="-228600" algn="l" rtl="0">
              <a:lnSpc>
                <a:spcPct val="100000"/>
              </a:lnSpc>
              <a:spcBef>
                <a:spcPts val="560"/>
              </a:spcBef>
              <a:spcAft>
                <a:spcPts val="0"/>
              </a:spcAft>
              <a:buClr>
                <a:schemeClr val="dk1"/>
              </a:buClr>
              <a:buSzPts val="2800"/>
              <a:buNone/>
            </a:pPr>
            <a:endParaRPr>
              <a:solidFill>
                <a:schemeClr val="accent2"/>
              </a:solidFill>
            </a:endParaRPr>
          </a:p>
          <a:p>
            <a:pPr marL="457200" lvl="0" indent="-228600" algn="l" rtl="0">
              <a:lnSpc>
                <a:spcPct val="100000"/>
              </a:lnSpc>
              <a:spcBef>
                <a:spcPts val="560"/>
              </a:spcBef>
              <a:spcAft>
                <a:spcPts val="0"/>
              </a:spcAft>
              <a:buClr>
                <a:schemeClr val="dk1"/>
              </a:buClr>
              <a:buSzPts val="2800"/>
              <a:buNone/>
            </a:pPr>
            <a:endParaRPr/>
          </a:p>
        </p:txBody>
      </p:sp>
      <p:sp>
        <p:nvSpPr>
          <p:cNvPr id="394" name="Google Shape;394;p3"/>
          <p:cNvSpPr txBox="1">
            <a:spLocks noGrp="1"/>
          </p:cNvSpPr>
          <p:nvPr>
            <p:ph type="body" idx="2"/>
          </p:nvPr>
        </p:nvSpPr>
        <p:spPr>
          <a:xfrm>
            <a:off x="2574758" y="950495"/>
            <a:ext cx="6061241" cy="4002505"/>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0"/>
              </a:spcBef>
              <a:spcAft>
                <a:spcPts val="0"/>
              </a:spcAft>
              <a:buSzPts val="2400"/>
              <a:buNone/>
            </a:pPr>
            <a:r>
              <a:rPr lang="en-US" sz="2400"/>
              <a:t>Take care of your needs</a:t>
            </a:r>
            <a:endParaRPr/>
          </a:p>
          <a:p>
            <a:pPr marL="76200" lvl="0" indent="0" algn="l" rtl="0">
              <a:lnSpc>
                <a:spcPct val="100000"/>
              </a:lnSpc>
              <a:spcBef>
                <a:spcPts val="0"/>
              </a:spcBef>
              <a:spcAft>
                <a:spcPts val="0"/>
              </a:spcAft>
              <a:buSzPts val="2400"/>
              <a:buNone/>
            </a:pPr>
            <a:r>
              <a:rPr lang="en-US" sz="2400"/>
              <a:t>Share your questions with the group</a:t>
            </a:r>
            <a:endParaRPr/>
          </a:p>
          <a:p>
            <a:pPr marL="76200" lvl="0" indent="0" algn="l" rtl="0">
              <a:lnSpc>
                <a:spcPct val="100000"/>
              </a:lnSpc>
              <a:spcBef>
                <a:spcPts val="0"/>
              </a:spcBef>
              <a:spcAft>
                <a:spcPts val="0"/>
              </a:spcAft>
              <a:buSzPts val="2400"/>
              <a:buNone/>
            </a:pPr>
            <a:r>
              <a:rPr lang="en-US" sz="2400"/>
              <a:t>Turn volume/sound off on cell phones</a:t>
            </a:r>
            <a:endParaRPr/>
          </a:p>
          <a:p>
            <a:pPr marL="76200" lvl="0" indent="0" algn="l" rtl="0">
              <a:lnSpc>
                <a:spcPct val="100000"/>
              </a:lnSpc>
              <a:spcBef>
                <a:spcPts val="0"/>
              </a:spcBef>
              <a:spcAft>
                <a:spcPts val="0"/>
              </a:spcAft>
              <a:buSzPts val="2400"/>
              <a:buNone/>
            </a:pPr>
            <a:r>
              <a:rPr lang="en-US" sz="2400"/>
              <a:t>Listen to others attentively</a:t>
            </a:r>
            <a:endParaRPr/>
          </a:p>
          <a:p>
            <a:pPr marL="76200" lvl="0" indent="0" algn="l" rtl="0">
              <a:lnSpc>
                <a:spcPct val="100000"/>
              </a:lnSpc>
              <a:spcBef>
                <a:spcPts val="0"/>
              </a:spcBef>
              <a:spcAft>
                <a:spcPts val="0"/>
              </a:spcAft>
              <a:buSzPts val="2400"/>
              <a:buNone/>
            </a:pPr>
            <a:r>
              <a:rPr lang="en-US" sz="2400"/>
              <a:t>Follow up and complete assigned tasks</a:t>
            </a:r>
            <a:endParaRPr/>
          </a:p>
          <a:p>
            <a:pPr marL="76200" lvl="0" indent="0" algn="l" rtl="0">
              <a:lnSpc>
                <a:spcPct val="100000"/>
              </a:lnSpc>
              <a:spcBef>
                <a:spcPts val="0"/>
              </a:spcBef>
              <a:spcAft>
                <a:spcPts val="0"/>
              </a:spcAft>
              <a:buSzPts val="2400"/>
              <a:buNone/>
            </a:pPr>
            <a:r>
              <a:rPr lang="en-US" sz="2400"/>
              <a:t>Ask what you need to know to understand and contribute</a:t>
            </a:r>
            <a:endParaRPr/>
          </a:p>
          <a:p>
            <a:pPr marL="76200" lvl="0" indent="0" algn="l" rtl="0">
              <a:lnSpc>
                <a:spcPct val="100000"/>
              </a:lnSpc>
              <a:spcBef>
                <a:spcPts val="0"/>
              </a:spcBef>
              <a:spcAft>
                <a:spcPts val="0"/>
              </a:spcAft>
              <a:buSzPts val="2400"/>
              <a:buNone/>
            </a:pPr>
            <a:r>
              <a:rPr lang="en-US" sz="2400"/>
              <a:t>Share your expertise, information and ideas</a:t>
            </a:r>
            <a:endParaRPr/>
          </a:p>
          <a:p>
            <a:pPr marL="76200" lvl="0" indent="0" algn="l" rtl="0">
              <a:lnSpc>
                <a:spcPct val="100000"/>
              </a:lnSpc>
              <a:spcBef>
                <a:spcPts val="0"/>
              </a:spcBef>
              <a:spcAft>
                <a:spcPts val="0"/>
              </a:spcAft>
              <a:buSzPts val="2400"/>
              <a:buNone/>
            </a:pPr>
            <a:endParaRPr sz="2400"/>
          </a:p>
          <a:p>
            <a:pPr marL="76200" lvl="0" indent="0" algn="l" rtl="0">
              <a:lnSpc>
                <a:spcPct val="100000"/>
              </a:lnSpc>
              <a:spcBef>
                <a:spcPts val="0"/>
              </a:spcBef>
              <a:spcAft>
                <a:spcPts val="0"/>
              </a:spcAft>
              <a:buSzPts val="2400"/>
              <a:buNone/>
            </a:pPr>
            <a:endParaRPr sz="2400"/>
          </a:p>
          <a:p>
            <a:pPr marL="457200" lvl="0" indent="-228600" algn="l" rtl="0">
              <a:lnSpc>
                <a:spcPct val="100000"/>
              </a:lnSpc>
              <a:spcBef>
                <a:spcPts val="560"/>
              </a:spcBef>
              <a:spcAft>
                <a:spcPts val="0"/>
              </a:spcAft>
              <a:buClr>
                <a:schemeClr val="dk1"/>
              </a:buClr>
              <a:buSzPts val="2800"/>
              <a:buNone/>
            </a:pP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5" name="Google Shape;535;p22"/>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Division Guidance for Selection Criteria </a:t>
            </a:r>
            <a:endParaRPr>
              <a:solidFill>
                <a:srgbClr val="000000"/>
              </a:solidFill>
            </a:endParaRPr>
          </a:p>
        </p:txBody>
      </p:sp>
      <p:sp>
        <p:nvSpPr>
          <p:cNvPr id="534" name="Google Shape;534;p2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1143000" lvl="2" indent="-279400" algn="l" rtl="0">
              <a:lnSpc>
                <a:spcPct val="90000"/>
              </a:lnSpc>
              <a:spcBef>
                <a:spcPts val="500"/>
              </a:spcBef>
              <a:spcAft>
                <a:spcPts val="0"/>
              </a:spcAft>
              <a:buSzPts val="3000"/>
              <a:buChar char="•"/>
            </a:pPr>
            <a:r>
              <a:rPr lang="en-US" sz="3000"/>
              <a:t>ODRs, OSS, ISS</a:t>
            </a:r>
            <a:endParaRPr sz="3000"/>
          </a:p>
          <a:p>
            <a:pPr marL="1143000" lvl="2" indent="-279400" algn="l" rtl="0">
              <a:lnSpc>
                <a:spcPct val="90000"/>
              </a:lnSpc>
              <a:spcBef>
                <a:spcPts val="500"/>
              </a:spcBef>
              <a:spcAft>
                <a:spcPts val="0"/>
              </a:spcAft>
              <a:buSzPts val="3000"/>
              <a:buChar char="•"/>
            </a:pPr>
            <a:r>
              <a:rPr lang="en-US" sz="3000"/>
              <a:t>Minors</a:t>
            </a:r>
            <a:endParaRPr sz="3000"/>
          </a:p>
          <a:p>
            <a:pPr marL="1143000" lvl="2" indent="-279400" algn="l" rtl="0">
              <a:lnSpc>
                <a:spcPct val="90000"/>
              </a:lnSpc>
              <a:spcBef>
                <a:spcPts val="500"/>
              </a:spcBef>
              <a:spcAft>
                <a:spcPts val="0"/>
              </a:spcAft>
              <a:buSzPts val="3000"/>
              <a:buChar char="•"/>
            </a:pPr>
            <a:r>
              <a:rPr lang="en-US" sz="3000"/>
              <a:t>Attendance</a:t>
            </a:r>
            <a:endParaRPr sz="3000"/>
          </a:p>
          <a:p>
            <a:pPr marL="1143000" lvl="2" indent="-279400" algn="l" rtl="0">
              <a:lnSpc>
                <a:spcPct val="90000"/>
              </a:lnSpc>
              <a:spcBef>
                <a:spcPts val="500"/>
              </a:spcBef>
              <a:spcAft>
                <a:spcPts val="0"/>
              </a:spcAft>
              <a:buSzPts val="3000"/>
              <a:buChar char="•"/>
            </a:pPr>
            <a:r>
              <a:rPr lang="en-US" sz="3000"/>
              <a:t>Tardies </a:t>
            </a:r>
            <a:endParaRPr sz="3000"/>
          </a:p>
          <a:p>
            <a:pPr marL="1143000" lvl="2" indent="-279400" algn="l" rtl="0">
              <a:lnSpc>
                <a:spcPct val="90000"/>
              </a:lnSpc>
              <a:spcBef>
                <a:spcPts val="500"/>
              </a:spcBef>
              <a:spcAft>
                <a:spcPts val="0"/>
              </a:spcAft>
              <a:buSzPts val="3000"/>
              <a:buChar char="•"/>
            </a:pPr>
            <a:r>
              <a:rPr lang="en-US" sz="3000"/>
              <a:t>Early warning systems </a:t>
            </a:r>
            <a:endParaRPr sz="3000"/>
          </a:p>
          <a:p>
            <a:pPr marL="1143000" lvl="2" indent="-279400" algn="l" rtl="0">
              <a:lnSpc>
                <a:spcPct val="90000"/>
              </a:lnSpc>
              <a:spcBef>
                <a:spcPts val="500"/>
              </a:spcBef>
              <a:spcAft>
                <a:spcPts val="0"/>
              </a:spcAft>
              <a:buSzPts val="3000"/>
              <a:buChar char="•"/>
            </a:pPr>
            <a:r>
              <a:rPr lang="en-US" sz="3000"/>
              <a:t>Academic data</a:t>
            </a:r>
            <a:endParaRPr sz="3000"/>
          </a:p>
          <a:p>
            <a:pPr marL="1143000" lvl="2" indent="-279400" algn="l" rtl="0">
              <a:lnSpc>
                <a:spcPct val="90000"/>
              </a:lnSpc>
              <a:spcBef>
                <a:spcPts val="500"/>
              </a:spcBef>
              <a:spcAft>
                <a:spcPts val="0"/>
              </a:spcAft>
              <a:buSzPts val="3000"/>
              <a:buChar char="•"/>
            </a:pPr>
            <a:r>
              <a:rPr lang="en-US" sz="3000"/>
              <a:t>Mental health screeners </a:t>
            </a:r>
            <a:endParaRPr sz="3000"/>
          </a:p>
          <a:p>
            <a:pPr marL="1143000" lvl="2" indent="-279400" algn="l" rtl="0">
              <a:lnSpc>
                <a:spcPct val="90000"/>
              </a:lnSpc>
              <a:spcBef>
                <a:spcPts val="500"/>
              </a:spcBef>
              <a:spcAft>
                <a:spcPts val="0"/>
              </a:spcAft>
              <a:buSzPts val="3000"/>
              <a:buChar char="•"/>
            </a:pPr>
            <a:r>
              <a:rPr lang="en-US" sz="3000"/>
              <a:t>Lost instructional time (eg. any time out of room)</a:t>
            </a:r>
            <a:endParaRPr sz="3000"/>
          </a:p>
          <a:p>
            <a:pPr marL="1143000" lvl="2" indent="-279400" algn="l" rtl="0">
              <a:lnSpc>
                <a:spcPct val="90000"/>
              </a:lnSpc>
              <a:spcBef>
                <a:spcPts val="500"/>
              </a:spcBef>
              <a:spcAft>
                <a:spcPts val="0"/>
              </a:spcAft>
              <a:buSzPts val="3000"/>
              <a:buChar char="•"/>
            </a:pPr>
            <a:r>
              <a:rPr lang="en-US" sz="3000"/>
              <a:t>Nurse/counselor visits</a:t>
            </a:r>
            <a:endParaRPr sz="3000"/>
          </a:p>
          <a:p>
            <a:pPr marL="0" lvl="0" indent="0" algn="l" rtl="0">
              <a:lnSpc>
                <a:spcPct val="100000"/>
              </a:lnSpc>
              <a:spcBef>
                <a:spcPts val="360"/>
              </a:spcBef>
              <a:spcAft>
                <a:spcPts val="0"/>
              </a:spcAft>
              <a:buSzPts val="1800"/>
              <a:buNone/>
            </a:pPr>
            <a:endParaRPr sz="3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2" name="Google Shape;542;p23"/>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Division Guidance for Nomination/Referral Process</a:t>
            </a:r>
            <a:endParaRPr>
              <a:solidFill>
                <a:srgbClr val="000000"/>
              </a:solidFill>
            </a:endParaRPr>
          </a:p>
        </p:txBody>
      </p:sp>
      <p:sp>
        <p:nvSpPr>
          <p:cNvPr id="541" name="Google Shape;541;p2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00"/>
              </a:spcBef>
              <a:spcAft>
                <a:spcPts val="0"/>
              </a:spcAft>
              <a:buSzPts val="1800"/>
              <a:buNone/>
            </a:pPr>
            <a:r>
              <a:rPr lang="en-US" sz="2400">
                <a:latin typeface="Arial"/>
                <a:ea typeface="Arial"/>
                <a:cs typeface="Arial"/>
                <a:sym typeface="Arial"/>
              </a:rPr>
              <a:t>What is process for teacher/family student nomination?I</a:t>
            </a:r>
            <a:endParaRPr sz="2400">
              <a:latin typeface="Arial"/>
              <a:ea typeface="Arial"/>
              <a:cs typeface="Arial"/>
              <a:sym typeface="Arial"/>
            </a:endParaRPr>
          </a:p>
          <a:p>
            <a:pPr marL="0" lvl="0" indent="0" algn="l" rtl="0">
              <a:lnSpc>
                <a:spcPct val="90000"/>
              </a:lnSpc>
              <a:spcBef>
                <a:spcPts val="500"/>
              </a:spcBef>
              <a:spcAft>
                <a:spcPts val="0"/>
              </a:spcAft>
              <a:buSzPts val="1800"/>
              <a:buNone/>
            </a:pPr>
            <a:endParaRPr sz="2400">
              <a:latin typeface="Arial"/>
              <a:ea typeface="Arial"/>
              <a:cs typeface="Arial"/>
              <a:sym typeface="Arial"/>
            </a:endParaRPr>
          </a:p>
          <a:p>
            <a:pPr marL="342900" lvl="0" indent="0" algn="l" rtl="0">
              <a:lnSpc>
                <a:spcPct val="90000"/>
              </a:lnSpc>
              <a:spcBef>
                <a:spcPts val="0"/>
              </a:spcBef>
              <a:spcAft>
                <a:spcPts val="0"/>
              </a:spcAft>
              <a:buSzPts val="1800"/>
              <a:buNone/>
            </a:pPr>
            <a:r>
              <a:rPr lang="en-US" sz="2400" b="1"/>
              <a:t>Nomination Process</a:t>
            </a:r>
            <a:r>
              <a:rPr lang="en-US" sz="2400"/>
              <a:t> </a:t>
            </a:r>
            <a:r>
              <a:rPr lang="en-US" sz="2400" b="1"/>
              <a:t>Considerations</a:t>
            </a:r>
            <a:endParaRPr sz="2400"/>
          </a:p>
          <a:p>
            <a:pPr marL="914400" lvl="1" indent="-457200" algn="l" rtl="0">
              <a:lnSpc>
                <a:spcPct val="90000"/>
              </a:lnSpc>
              <a:spcBef>
                <a:spcPts val="0"/>
              </a:spcBef>
              <a:spcAft>
                <a:spcPts val="0"/>
              </a:spcAft>
              <a:buSzPts val="2400"/>
              <a:buFont typeface="Verdana"/>
              <a:buChar char="–"/>
            </a:pPr>
            <a:r>
              <a:rPr lang="en-US" sz="2400"/>
              <a:t>Staff training  </a:t>
            </a:r>
            <a:endParaRPr sz="2400"/>
          </a:p>
          <a:p>
            <a:pPr marL="914400" lvl="1" indent="-457200" algn="l" rtl="0">
              <a:lnSpc>
                <a:spcPct val="90000"/>
              </a:lnSpc>
              <a:spcBef>
                <a:spcPts val="0"/>
              </a:spcBef>
              <a:spcAft>
                <a:spcPts val="0"/>
              </a:spcAft>
              <a:buSzPts val="2400"/>
              <a:buFont typeface="Verdana"/>
              <a:buChar char="–"/>
            </a:pPr>
            <a:r>
              <a:rPr lang="en-US" sz="2400"/>
              <a:t>Decision rules </a:t>
            </a:r>
            <a:endParaRPr sz="2400"/>
          </a:p>
          <a:p>
            <a:pPr marL="914400" lvl="1" indent="-457200" algn="l" rtl="0">
              <a:lnSpc>
                <a:spcPct val="90000"/>
              </a:lnSpc>
              <a:spcBef>
                <a:spcPts val="0"/>
              </a:spcBef>
              <a:spcAft>
                <a:spcPts val="0"/>
              </a:spcAft>
              <a:buSzPts val="2400"/>
              <a:buFont typeface="Verdana"/>
              <a:buChar char="–"/>
            </a:pPr>
            <a:r>
              <a:rPr lang="en-US" sz="2400"/>
              <a:t>Number of teachers requesting support exceeds resources</a:t>
            </a:r>
            <a:endParaRPr sz="2400"/>
          </a:p>
          <a:p>
            <a:pPr marL="914400" lvl="1" indent="-457200" algn="l" rtl="0">
              <a:lnSpc>
                <a:spcPct val="90000"/>
              </a:lnSpc>
              <a:spcBef>
                <a:spcPts val="0"/>
              </a:spcBef>
              <a:spcAft>
                <a:spcPts val="0"/>
              </a:spcAft>
              <a:buSzPts val="2400"/>
              <a:buFont typeface="Verdana"/>
              <a:buChar char="–"/>
            </a:pPr>
            <a:r>
              <a:rPr lang="en-US" sz="2400"/>
              <a:t>Staff notification of students receiving support</a:t>
            </a:r>
            <a:endParaRPr sz="2400"/>
          </a:p>
          <a:p>
            <a:pPr marL="914400" lvl="1" indent="-457200" algn="l" rtl="0">
              <a:lnSpc>
                <a:spcPct val="90000"/>
              </a:lnSpc>
              <a:spcBef>
                <a:spcPts val="0"/>
              </a:spcBef>
              <a:spcAft>
                <a:spcPts val="0"/>
              </a:spcAft>
              <a:buSzPts val="2400"/>
              <a:buFont typeface="Verdana"/>
              <a:buChar char="–"/>
            </a:pPr>
            <a:r>
              <a:rPr lang="en-US" sz="2400"/>
              <a:t>Timeline for nomination decision </a:t>
            </a:r>
            <a:endParaRPr sz="2400"/>
          </a:p>
          <a:p>
            <a:pPr marL="914400" lvl="1" indent="-457200" algn="l" rtl="0">
              <a:lnSpc>
                <a:spcPct val="90000"/>
              </a:lnSpc>
              <a:spcBef>
                <a:spcPts val="0"/>
              </a:spcBef>
              <a:spcAft>
                <a:spcPts val="0"/>
              </a:spcAft>
              <a:buSzPts val="2400"/>
              <a:buFont typeface="Verdana"/>
              <a:buChar char="–"/>
            </a:pPr>
            <a:r>
              <a:rPr lang="en-US" sz="2400"/>
              <a:t>Timeline for providing supports to students </a:t>
            </a:r>
            <a:endParaRPr sz="2400"/>
          </a:p>
          <a:p>
            <a:pPr marL="914400" lvl="1" indent="-457200" algn="l" rtl="0">
              <a:lnSpc>
                <a:spcPct val="90000"/>
              </a:lnSpc>
              <a:spcBef>
                <a:spcPts val="0"/>
              </a:spcBef>
              <a:spcAft>
                <a:spcPts val="0"/>
              </a:spcAft>
              <a:buSzPts val="2400"/>
              <a:buFont typeface="Verdana"/>
              <a:buChar char="–"/>
            </a:pPr>
            <a:r>
              <a:rPr lang="en-US" sz="2400"/>
              <a:t>Family notification if child is nominated </a:t>
            </a:r>
            <a:endParaRPr sz="1800" b="1">
              <a:latin typeface="Arial"/>
              <a:ea typeface="Arial"/>
              <a:cs typeface="Arial"/>
              <a:sym typeface="Arial"/>
            </a:endParaRPr>
          </a:p>
          <a:p>
            <a:pPr marL="0" lvl="0" indent="0" algn="l" rtl="0">
              <a:lnSpc>
                <a:spcPct val="90000"/>
              </a:lnSpc>
              <a:spcBef>
                <a:spcPts val="500"/>
              </a:spcBef>
              <a:spcAft>
                <a:spcPts val="0"/>
              </a:spcAft>
              <a:buSzPts val="1800"/>
              <a:buNone/>
            </a:pPr>
            <a:endParaRPr sz="240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24"/>
          <p:cNvSpPr txBox="1">
            <a:spLocks noGrp="1"/>
          </p:cNvSpPr>
          <p:nvPr>
            <p:ph type="title"/>
          </p:nvPr>
        </p:nvSpPr>
        <p:spPr>
          <a:xfrm>
            <a:off x="228600" y="228600"/>
            <a:ext cx="8686800" cy="1143000"/>
          </a:xfrm>
          <a:prstGeom prst="rect">
            <a:avLst/>
          </a:prstGeom>
          <a:solidFill>
            <a:srgbClr val="A9DCF2">
              <a:alpha val="67058"/>
            </a:srgb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C3C"/>
              </a:buClr>
              <a:buSzPts val="4000"/>
              <a:buFont typeface="Verdana"/>
              <a:buNone/>
            </a:pPr>
            <a:r>
              <a:rPr lang="en-US">
                <a:solidFill>
                  <a:srgbClr val="000000"/>
                </a:solidFill>
              </a:rPr>
              <a:t>Common Errors to Pre-Correct</a:t>
            </a:r>
            <a:endParaRPr>
              <a:solidFill>
                <a:srgbClr val="000000"/>
              </a:solidFill>
            </a:endParaRPr>
          </a:p>
        </p:txBody>
      </p:sp>
      <p:sp>
        <p:nvSpPr>
          <p:cNvPr id="548" name="Google Shape;548;p24"/>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640"/>
              </a:spcBef>
              <a:spcAft>
                <a:spcPts val="0"/>
              </a:spcAft>
              <a:buClr>
                <a:schemeClr val="dk1"/>
              </a:buClr>
              <a:buSzPts val="2400"/>
              <a:buFont typeface="Arial"/>
              <a:buChar char="•"/>
            </a:pPr>
            <a:r>
              <a:rPr lang="en-US" sz="2400"/>
              <a:t>Staff are not trained, or held accountable for their part in  intervention</a:t>
            </a:r>
            <a:endParaRPr sz="2400"/>
          </a:p>
          <a:p>
            <a:pPr marL="457200" marR="0" lvl="0" indent="-381000" algn="l" rtl="0">
              <a:lnSpc>
                <a:spcPct val="100000"/>
              </a:lnSpc>
              <a:spcBef>
                <a:spcPts val="640"/>
              </a:spcBef>
              <a:spcAft>
                <a:spcPts val="0"/>
              </a:spcAft>
              <a:buClr>
                <a:schemeClr val="dk1"/>
              </a:buClr>
              <a:buSzPts val="2400"/>
              <a:buFont typeface="Arial"/>
              <a:buChar char="•"/>
            </a:pPr>
            <a:r>
              <a:rPr lang="en-US" sz="2400"/>
              <a:t>Selection: “Wrong” students on the “wrong” intervention</a:t>
            </a:r>
            <a:endParaRPr sz="2400"/>
          </a:p>
          <a:p>
            <a:pPr marL="914400" lvl="1" indent="-381000" algn="l" rtl="0">
              <a:lnSpc>
                <a:spcPct val="100000"/>
              </a:lnSpc>
              <a:spcBef>
                <a:spcPts val="560"/>
              </a:spcBef>
              <a:spcAft>
                <a:spcPts val="0"/>
              </a:spcAft>
              <a:buSzPts val="2400"/>
              <a:buChar char="–"/>
            </a:pPr>
            <a:r>
              <a:rPr lang="en-US" sz="2400"/>
              <a:t>Not attending to specific types of need</a:t>
            </a:r>
            <a:endParaRPr sz="2400"/>
          </a:p>
          <a:p>
            <a:pPr marL="914400" lvl="1" indent="-381000" algn="l" rtl="0">
              <a:lnSpc>
                <a:spcPct val="100000"/>
              </a:lnSpc>
              <a:spcBef>
                <a:spcPts val="560"/>
              </a:spcBef>
              <a:spcAft>
                <a:spcPts val="0"/>
              </a:spcAft>
              <a:buSzPts val="2400"/>
              <a:buChar char="–"/>
            </a:pPr>
            <a:r>
              <a:rPr lang="en-US" sz="2400"/>
              <a:t>Not attending to intensity of needs</a:t>
            </a:r>
            <a:endParaRPr sz="2400"/>
          </a:p>
          <a:p>
            <a:pPr marL="457200" marR="0" lvl="0" indent="-381000" algn="l" rtl="0">
              <a:lnSpc>
                <a:spcPct val="100000"/>
              </a:lnSpc>
              <a:spcBef>
                <a:spcPts val="640"/>
              </a:spcBef>
              <a:spcAft>
                <a:spcPts val="0"/>
              </a:spcAft>
              <a:buClr>
                <a:schemeClr val="dk1"/>
              </a:buClr>
              <a:buSzPts val="2400"/>
              <a:buFont typeface="Arial"/>
              <a:buChar char="•"/>
            </a:pPr>
            <a:r>
              <a:rPr lang="en-US" sz="2400"/>
              <a:t>Individualizing for every kid</a:t>
            </a:r>
            <a:endParaRPr sz="2400"/>
          </a:p>
          <a:p>
            <a:pPr marL="457200" marR="0" lvl="0" indent="-381000" algn="l" rtl="0">
              <a:lnSpc>
                <a:spcPct val="100000"/>
              </a:lnSpc>
              <a:spcBef>
                <a:spcPts val="640"/>
              </a:spcBef>
              <a:spcAft>
                <a:spcPts val="0"/>
              </a:spcAft>
              <a:buClr>
                <a:schemeClr val="dk1"/>
              </a:buClr>
              <a:buSzPts val="2400"/>
              <a:buFont typeface="Arial"/>
              <a:buChar char="•"/>
            </a:pPr>
            <a:r>
              <a:rPr lang="en-US" sz="2400"/>
              <a:t>Over-specialization: 1-2 staff trying to sustain system </a:t>
            </a:r>
            <a:endParaRPr sz="2400"/>
          </a:p>
          <a:p>
            <a:pPr marL="457200" marR="0" lvl="0" indent="0" algn="l" rtl="0">
              <a:lnSpc>
                <a:spcPct val="100000"/>
              </a:lnSpc>
              <a:spcBef>
                <a:spcPts val="640"/>
              </a:spcBef>
              <a:spcAft>
                <a:spcPts val="0"/>
              </a:spcAft>
              <a:buSzPts val="1800"/>
              <a:buNone/>
            </a:pP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3"/>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Matrix 1D: Action Planning</a:t>
            </a:r>
            <a:endParaRPr dirty="0">
              <a:solidFill>
                <a:srgbClr val="000000"/>
              </a:solidFill>
            </a:endParaRPr>
          </a:p>
        </p:txBody>
      </p:sp>
      <p:pic>
        <p:nvPicPr>
          <p:cNvPr id="508" name="Google Shape;508;p13" title="Matrix 1.D Communication"/>
          <p:cNvPicPr preferRelativeResize="0"/>
          <p:nvPr/>
        </p:nvPicPr>
        <p:blipFill rotWithShape="1">
          <a:blip r:embed="rId3">
            <a:alphaModFix/>
          </a:blip>
          <a:srcRect/>
          <a:stretch/>
        </p:blipFill>
        <p:spPr>
          <a:xfrm>
            <a:off x="288549" y="1764817"/>
            <a:ext cx="8566901" cy="3528975"/>
          </a:xfrm>
          <a:prstGeom prst="rect">
            <a:avLst/>
          </a:prstGeom>
          <a:noFill/>
          <a:ln>
            <a:noFill/>
          </a:ln>
        </p:spPr>
      </p:pic>
      <p:sp>
        <p:nvSpPr>
          <p:cNvPr id="2" name="TextBox 1" hidden="1">
            <a:extLst>
              <a:ext uri="{FF2B5EF4-FFF2-40B4-BE49-F238E27FC236}">
                <a16:creationId xmlns:a16="http://schemas.microsoft.com/office/drawing/2014/main" id="{D81628B6-1A6F-9D45-B334-826296D3B32B}"/>
              </a:ext>
            </a:extLst>
          </p:cNvPr>
          <p:cNvSpPr txBox="1"/>
          <p:nvPr/>
        </p:nvSpPr>
        <p:spPr>
          <a:xfrm>
            <a:off x="228600" y="1597691"/>
            <a:ext cx="8059479" cy="4524315"/>
          </a:xfrm>
          <a:prstGeom prst="rect">
            <a:avLst/>
          </a:prstGeom>
          <a:noFill/>
        </p:spPr>
        <p:txBody>
          <a:bodyPr wrap="square" rtlCol="0">
            <a:spAutoFit/>
          </a:bodyPr>
          <a:lstStyle/>
          <a:p>
            <a:r>
              <a:rPr lang="en-US" sz="2400" b="1" dirty="0">
                <a:latin typeface="Verdana" panose="020B0604030504040204" pitchFamily="34" charset="0"/>
                <a:ea typeface="Verdana" panose="020B0604030504040204" pitchFamily="34" charset="0"/>
                <a:cs typeface="Verdana" panose="020B0604030504040204" pitchFamily="34" charset="0"/>
              </a:rPr>
              <a:t>1.D Communication</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b="1" dirty="0">
                <a:latin typeface="Verdana" panose="020B0604030504040204" pitchFamily="34" charset="0"/>
                <a:ea typeface="Verdana" panose="020B0604030504040204" pitchFamily="34" charset="0"/>
                <a:cs typeface="Verdana" panose="020B0604030504040204" pitchFamily="34" charset="0"/>
              </a:rPr>
              <a:t>The team communicates the work of implementation with each other and also with stakeholders</a:t>
            </a:r>
          </a:p>
          <a:p>
            <a:endParaRPr lang="en-US" sz="2400" b="1"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At full implementation the DLT utilizes the communication plan to report policy relevant information (with feedback loops) for all stakeholders including the school board. </a:t>
            </a:r>
            <a:r>
              <a:rPr lang="en-US" dirty="0">
                <a:latin typeface="Verdana" panose="020B0604030504040204" pitchFamily="34" charset="0"/>
                <a:ea typeface="Verdana" panose="020B0604030504040204" pitchFamily="34" charset="0"/>
                <a:cs typeface="Verdana" panose="020B0604030504040204" pitchFamily="34" charset="0"/>
              </a:rPr>
              <a:t> </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Stakeholders report the communication plan has been effective </a:t>
            </a: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79495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3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endParaRPr/>
          </a:p>
        </p:txBody>
      </p:sp>
      <p:sp>
        <p:nvSpPr>
          <p:cNvPr id="724" name="Google Shape;724;p36"/>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Action Planner 1.D</a:t>
            </a:r>
            <a:endParaRPr>
              <a:solidFill>
                <a:srgbClr val="000000"/>
              </a:solidFill>
            </a:endParaRPr>
          </a:p>
        </p:txBody>
      </p:sp>
      <p:pic>
        <p:nvPicPr>
          <p:cNvPr id="725" name="Google Shape;725;p36" title="Action Planner for Feature 1.D Communications"/>
          <p:cNvPicPr preferRelativeResize="0"/>
          <p:nvPr/>
        </p:nvPicPr>
        <p:blipFill rotWithShape="1">
          <a:blip r:embed="rId3">
            <a:alphaModFix/>
          </a:blip>
          <a:srcRect/>
          <a:stretch/>
        </p:blipFill>
        <p:spPr>
          <a:xfrm>
            <a:off x="57863" y="1473400"/>
            <a:ext cx="9028285" cy="4825600"/>
          </a:xfrm>
          <a:prstGeom prst="rect">
            <a:avLst/>
          </a:prstGeom>
          <a:noFill/>
          <a:ln>
            <a:noFill/>
          </a:ln>
        </p:spPr>
      </p:pic>
    </p:spTree>
    <p:extLst>
      <p:ext uri="{BB962C8B-B14F-4D97-AF65-F5344CB8AC3E}">
        <p14:creationId xmlns:p14="http://schemas.microsoft.com/office/powerpoint/2010/main" val="3898169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2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000"/>
              <a:buNone/>
            </a:pPr>
            <a:r>
              <a:rPr lang="en-US"/>
              <a:t>Advanced Tiers Teaming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8"/>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latin typeface="Verdana"/>
                <a:ea typeface="Verdana"/>
                <a:cs typeface="Verdana"/>
                <a:sym typeface="Verdana"/>
              </a:rPr>
              <a:t>Implementation Matrix 2C</a:t>
            </a:r>
            <a:endParaRPr>
              <a:solidFill>
                <a:srgbClr val="000000"/>
              </a:solidFill>
              <a:latin typeface="Verdana"/>
              <a:ea typeface="Verdana"/>
              <a:cs typeface="Verdana"/>
              <a:sym typeface="Verdana"/>
            </a:endParaRPr>
          </a:p>
        </p:txBody>
      </p:sp>
      <p:pic>
        <p:nvPicPr>
          <p:cNvPr id="738" name="Google Shape;738;p38" title="Implementation Matrix Feature 2C"/>
          <p:cNvPicPr preferRelativeResize="0"/>
          <p:nvPr/>
        </p:nvPicPr>
        <p:blipFill rotWithShape="1">
          <a:blip r:embed="rId3">
            <a:alphaModFix/>
          </a:blip>
          <a:srcRect/>
          <a:stretch/>
        </p:blipFill>
        <p:spPr>
          <a:xfrm>
            <a:off x="51825" y="1760275"/>
            <a:ext cx="9040349" cy="3497400"/>
          </a:xfrm>
          <a:prstGeom prst="rect">
            <a:avLst/>
          </a:prstGeom>
          <a:noFill/>
          <a:ln>
            <a:noFill/>
          </a:ln>
        </p:spPr>
      </p:pic>
      <p:sp>
        <p:nvSpPr>
          <p:cNvPr id="2" name="TextBox 1" hidden="1">
            <a:extLst>
              <a:ext uri="{FF2B5EF4-FFF2-40B4-BE49-F238E27FC236}">
                <a16:creationId xmlns:a16="http://schemas.microsoft.com/office/drawing/2014/main" id="{06DD3D34-F621-EF4F-B07F-17FBDFBD9095}"/>
              </a:ext>
            </a:extLst>
          </p:cNvPr>
          <p:cNvSpPr txBox="1"/>
          <p:nvPr/>
        </p:nvSpPr>
        <p:spPr>
          <a:xfrm>
            <a:off x="510363" y="1616149"/>
            <a:ext cx="8314660" cy="3785652"/>
          </a:xfrm>
          <a:prstGeom prst="rect">
            <a:avLst/>
          </a:prstGeom>
          <a:noFill/>
        </p:spPr>
        <p:txBody>
          <a:bodyPr wrap="square" rtlCol="0">
            <a:spAutoFit/>
          </a:bodyPr>
          <a:lstStyle/>
          <a:p>
            <a:r>
              <a:rPr lang="en-US" sz="2400" b="1" dirty="0">
                <a:latin typeface="Verdana" panose="020B0604030504040204" pitchFamily="34" charset="0"/>
                <a:ea typeface="Verdana" panose="020B0604030504040204" pitchFamily="34" charset="0"/>
                <a:cs typeface="Verdana" panose="020B0604030504040204" pitchFamily="34" charset="0"/>
              </a:rPr>
              <a:t>2.C Meeting Structures for Data Informed Decision Making:</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b="1" dirty="0">
                <a:latin typeface="Verdana" panose="020B0604030504040204" pitchFamily="34" charset="0"/>
                <a:ea typeface="Verdana" panose="020B0604030504040204" pitchFamily="34" charset="0"/>
                <a:cs typeface="Verdana" panose="020B0604030504040204" pitchFamily="34" charset="0"/>
              </a:rPr>
              <a:t>Organizing the who, what, when, where and how to meet on the various types of data at both the division and building level</a:t>
            </a:r>
          </a:p>
          <a:p>
            <a:endParaRPr lang="en-US" sz="2400" b="1"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At full implementation the DLT collaborates with the SLT to determine the fidelity and effectiveness of the meeting structures and provides professional learning/coaching as needed</a:t>
            </a:r>
          </a:p>
        </p:txBody>
      </p:sp>
    </p:spTree>
    <p:extLst>
      <p:ext uri="{BB962C8B-B14F-4D97-AF65-F5344CB8AC3E}">
        <p14:creationId xmlns:p14="http://schemas.microsoft.com/office/powerpoint/2010/main" val="413868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9" name="Google Shape;749;p39"/>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TFI School Road Maps</a:t>
            </a:r>
            <a:endParaRPr/>
          </a:p>
        </p:txBody>
      </p:sp>
      <p:pic>
        <p:nvPicPr>
          <p:cNvPr id="745" name="Google Shape;745;p39" descr="TFi Components for team composition and team operating procesdure. Division level teams should support schools in the develpment of these critical features. " title="TFI Components"/>
          <p:cNvPicPr preferRelativeResize="0"/>
          <p:nvPr/>
        </p:nvPicPr>
        <p:blipFill rotWithShape="1">
          <a:blip r:embed="rId3">
            <a:alphaModFix/>
          </a:blip>
          <a:srcRect/>
          <a:stretch/>
        </p:blipFill>
        <p:spPr>
          <a:xfrm>
            <a:off x="457200" y="1523449"/>
            <a:ext cx="3748650" cy="5142599"/>
          </a:xfrm>
          <a:prstGeom prst="rect">
            <a:avLst/>
          </a:prstGeom>
          <a:noFill/>
          <a:ln>
            <a:noFill/>
          </a:ln>
        </p:spPr>
      </p:pic>
      <p:pic>
        <p:nvPicPr>
          <p:cNvPr id="746" name="Google Shape;746;p39" descr="Academic TFi Components for team composition, team operating procesdures and team alignment. Division level teams should support schools in the develpment of these critical features. " title="Academic TFI"/>
          <p:cNvPicPr preferRelativeResize="0"/>
          <p:nvPr/>
        </p:nvPicPr>
        <p:blipFill rotWithShape="1">
          <a:blip r:embed="rId4">
            <a:alphaModFix/>
          </a:blip>
          <a:srcRect r="2675"/>
          <a:stretch/>
        </p:blipFill>
        <p:spPr>
          <a:xfrm>
            <a:off x="4452045" y="1641324"/>
            <a:ext cx="3277825" cy="4906850"/>
          </a:xfrm>
          <a:prstGeom prst="rect">
            <a:avLst/>
          </a:prstGeom>
          <a:noFill/>
          <a:ln>
            <a:noFill/>
          </a:ln>
        </p:spPr>
      </p:pic>
    </p:spTree>
    <p:extLst>
      <p:ext uri="{BB962C8B-B14F-4D97-AF65-F5344CB8AC3E}">
        <p14:creationId xmlns:p14="http://schemas.microsoft.com/office/powerpoint/2010/main" val="1630199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7" name="Google Shape;567;p27"/>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Division Supports School Teams</a:t>
            </a:r>
            <a:r>
              <a:rPr lang="en-US"/>
              <a:t> </a:t>
            </a:r>
            <a:endParaRPr/>
          </a:p>
        </p:txBody>
      </p:sp>
      <p:sp>
        <p:nvSpPr>
          <p:cNvPr id="566" name="Google Shape;566;p2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Guidance for team membership at each tier</a:t>
            </a:r>
            <a:endParaRPr/>
          </a:p>
          <a:p>
            <a:pPr marL="457200" lvl="0" indent="-342900" algn="l" rtl="0">
              <a:lnSpc>
                <a:spcPct val="100000"/>
              </a:lnSpc>
              <a:spcBef>
                <a:spcPts val="0"/>
              </a:spcBef>
              <a:spcAft>
                <a:spcPts val="0"/>
              </a:spcAft>
              <a:buSzPts val="1800"/>
              <a:buChar char="●"/>
            </a:pPr>
            <a:r>
              <a:rPr lang="en-US"/>
              <a:t>Distinction guidance between Tier 1, 2, and 3 team functions, conversations and responsibilities</a:t>
            </a:r>
            <a:endParaRPr/>
          </a:p>
          <a:p>
            <a:pPr marL="457200" lvl="0" indent="-342900" algn="l" rtl="0">
              <a:lnSpc>
                <a:spcPct val="100000"/>
              </a:lnSpc>
              <a:spcBef>
                <a:spcPts val="0"/>
              </a:spcBef>
              <a:spcAft>
                <a:spcPts val="0"/>
              </a:spcAft>
              <a:buSzPts val="1800"/>
              <a:buChar char="●"/>
            </a:pPr>
            <a:r>
              <a:rPr lang="en-US"/>
              <a:t>Communication tools, meeting process structures and and supports</a:t>
            </a:r>
            <a:endParaRPr/>
          </a:p>
          <a:p>
            <a:pPr marL="914400" lvl="0" indent="0" algn="l" rtl="0">
              <a:lnSpc>
                <a:spcPct val="100000"/>
              </a:lnSpc>
              <a:spcBef>
                <a:spcPts val="360"/>
              </a:spcBef>
              <a:spcAft>
                <a:spcPts val="0"/>
              </a:spcAft>
              <a:buSzPts val="180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8"/>
          <p:cNvSpPr txBox="1">
            <a:spLocks noGrp="1"/>
          </p:cNvSpPr>
          <p:nvPr>
            <p:ph type="title"/>
          </p:nvPr>
        </p:nvSpPr>
        <p:spPr>
          <a:xfrm>
            <a:off x="228600" y="228600"/>
            <a:ext cx="8686800" cy="1143000"/>
          </a:xfrm>
          <a:prstGeom prst="rect">
            <a:avLst/>
          </a:prstGeom>
          <a:solidFill>
            <a:srgbClr val="A9DCF2">
              <a:alpha val="67058"/>
            </a:srgb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C3C"/>
              </a:buClr>
              <a:buSzPts val="4000"/>
              <a:buFont typeface="Verdana"/>
              <a:buNone/>
            </a:pPr>
            <a:r>
              <a:rPr lang="en-US" sz="3600">
                <a:solidFill>
                  <a:srgbClr val="000000"/>
                </a:solidFill>
              </a:rPr>
              <a:t>Advanced Tiers Division Leadership</a:t>
            </a:r>
            <a:r>
              <a:rPr lang="en-US" sz="3600"/>
              <a:t> </a:t>
            </a:r>
            <a:endParaRPr/>
          </a:p>
        </p:txBody>
      </p:sp>
      <p:sp>
        <p:nvSpPr>
          <p:cNvPr id="574" name="Google Shape;574;p2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90000"/>
              </a:lnSpc>
              <a:spcBef>
                <a:spcPts val="640"/>
              </a:spcBef>
              <a:spcAft>
                <a:spcPts val="0"/>
              </a:spcAft>
              <a:buClr>
                <a:schemeClr val="dk1"/>
              </a:buClr>
              <a:buSzPts val="3200"/>
              <a:buFont typeface="Arial"/>
              <a:buChar char="•"/>
            </a:pPr>
            <a:r>
              <a:rPr lang="en-US" sz="2590"/>
              <a:t>Explore data and “</a:t>
            </a:r>
            <a:r>
              <a:rPr lang="en-US" sz="2590" u="sng"/>
              <a:t>look</a:t>
            </a:r>
            <a:r>
              <a:rPr lang="en-US" sz="2590"/>
              <a:t>” for students in need</a:t>
            </a:r>
            <a:endParaRPr/>
          </a:p>
          <a:p>
            <a:pPr marL="457200" marR="0" lvl="0" indent="-431800" algn="l" rtl="0">
              <a:lnSpc>
                <a:spcPct val="90000"/>
              </a:lnSpc>
              <a:spcBef>
                <a:spcPts val="640"/>
              </a:spcBef>
              <a:spcAft>
                <a:spcPts val="0"/>
              </a:spcAft>
              <a:buClr>
                <a:schemeClr val="dk1"/>
              </a:buClr>
              <a:buSzPts val="3200"/>
              <a:buFont typeface="Arial"/>
              <a:buChar char="•"/>
            </a:pPr>
            <a:r>
              <a:rPr lang="en-US" sz="2590"/>
              <a:t>Establish </a:t>
            </a:r>
            <a:r>
              <a:rPr lang="en-US" sz="2590" u="sng"/>
              <a:t>decision rules </a:t>
            </a:r>
            <a:r>
              <a:rPr lang="en-US" sz="2590"/>
              <a:t>for access to  interventions</a:t>
            </a:r>
            <a:endParaRPr/>
          </a:p>
          <a:p>
            <a:pPr marL="457200" marR="0" lvl="0" indent="-431800" algn="l" rtl="0">
              <a:lnSpc>
                <a:spcPct val="90000"/>
              </a:lnSpc>
              <a:spcBef>
                <a:spcPts val="640"/>
              </a:spcBef>
              <a:spcAft>
                <a:spcPts val="0"/>
              </a:spcAft>
              <a:buClr>
                <a:schemeClr val="dk1"/>
              </a:buClr>
              <a:buSzPts val="3200"/>
              <a:buFont typeface="Arial"/>
              <a:buChar char="•"/>
            </a:pPr>
            <a:r>
              <a:rPr lang="en-US" sz="2590"/>
              <a:t>Link interventions </a:t>
            </a:r>
            <a:r>
              <a:rPr lang="en-US" sz="2590" u="sng"/>
              <a:t>directly</a:t>
            </a:r>
            <a:r>
              <a:rPr lang="en-US" sz="2590"/>
              <a:t> to the academic, SEL and behavior goals</a:t>
            </a:r>
            <a:endParaRPr/>
          </a:p>
          <a:p>
            <a:pPr marL="457200" marR="0" lvl="0" indent="-431800" algn="l" rtl="0">
              <a:lnSpc>
                <a:spcPct val="90000"/>
              </a:lnSpc>
              <a:spcBef>
                <a:spcPts val="640"/>
              </a:spcBef>
              <a:spcAft>
                <a:spcPts val="0"/>
              </a:spcAft>
              <a:buClr>
                <a:schemeClr val="dk1"/>
              </a:buClr>
              <a:buSzPts val="3200"/>
              <a:buFont typeface="Arial"/>
              <a:buChar char="•"/>
            </a:pPr>
            <a:r>
              <a:rPr lang="en-US" sz="2590" u="sng"/>
              <a:t>Select</a:t>
            </a:r>
            <a:r>
              <a:rPr lang="en-US" sz="2590"/>
              <a:t> and maintain interventions that are  </a:t>
            </a:r>
            <a:r>
              <a:rPr lang="en-US" sz="2590" u="sng"/>
              <a:t>always available</a:t>
            </a:r>
            <a:r>
              <a:rPr lang="en-US" sz="2590"/>
              <a:t> to students</a:t>
            </a:r>
            <a:endParaRPr/>
          </a:p>
          <a:p>
            <a:pPr marL="457200" marR="0" lvl="0" indent="-431800" algn="l" rtl="0">
              <a:lnSpc>
                <a:spcPct val="90000"/>
              </a:lnSpc>
              <a:spcBef>
                <a:spcPts val="640"/>
              </a:spcBef>
              <a:spcAft>
                <a:spcPts val="0"/>
              </a:spcAft>
              <a:buClr>
                <a:schemeClr val="dk1"/>
              </a:buClr>
              <a:buSzPts val="3200"/>
              <a:buFont typeface="Arial"/>
              <a:buChar char="•"/>
            </a:pPr>
            <a:r>
              <a:rPr lang="en-US" sz="2590" u="sng"/>
              <a:t>Collect and analyze data</a:t>
            </a:r>
            <a:r>
              <a:rPr lang="en-US" sz="2590"/>
              <a:t> of students in intervention</a:t>
            </a:r>
            <a:endParaRPr sz="2590"/>
          </a:p>
          <a:p>
            <a:pPr marL="457200" marR="0" lvl="0" indent="-431800" algn="l" rtl="0">
              <a:lnSpc>
                <a:spcPct val="90000"/>
              </a:lnSpc>
              <a:spcBef>
                <a:spcPts val="640"/>
              </a:spcBef>
              <a:spcAft>
                <a:spcPts val="0"/>
              </a:spcAft>
              <a:buClr>
                <a:schemeClr val="dk1"/>
              </a:buClr>
              <a:buSzPts val="3200"/>
              <a:buFont typeface="Arial"/>
              <a:buChar char="•"/>
            </a:pPr>
            <a:r>
              <a:rPr lang="en-US" sz="2590"/>
              <a:t>Provide ongoing support and </a:t>
            </a:r>
            <a:r>
              <a:rPr lang="en-US" sz="2590" u="sng"/>
              <a:t>feedback to staff</a:t>
            </a:r>
            <a:r>
              <a:rPr lang="en-US" sz="2590"/>
              <a:t> </a:t>
            </a:r>
            <a:endParaRPr sz="2590"/>
          </a:p>
          <a:p>
            <a:pPr marL="457200" marR="0" lvl="0" indent="0" algn="l" rtl="0">
              <a:lnSpc>
                <a:spcPct val="90000"/>
              </a:lnSpc>
              <a:spcBef>
                <a:spcPts val="640"/>
              </a:spcBef>
              <a:spcAft>
                <a:spcPts val="0"/>
              </a:spcAft>
              <a:buSzPts val="1800"/>
              <a:buNone/>
            </a:pP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8"/>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dirty="0"/>
              <a:t>The Division’s Role</a:t>
            </a:r>
            <a:endParaRPr dirty="0"/>
          </a:p>
        </p:txBody>
      </p:sp>
      <p:pic>
        <p:nvPicPr>
          <p:cNvPr id="440" name="Google Shape;440;p8" descr="Coaching in Context: coaching changes depending on your context. Coaching around educational practices is common in divisions.  Coaching around infrastructure may not be so common. The support for this infrastructure is primarily provided by the division, regional support (TTACs, RIC) and the state (VDOE) support."/>
          <p:cNvPicPr preferRelativeResize="0"/>
          <p:nvPr/>
        </p:nvPicPr>
        <p:blipFill rotWithShape="1">
          <a:blip r:embed="rId3">
            <a:alphaModFix/>
          </a:blip>
          <a:srcRect/>
          <a:stretch/>
        </p:blipFill>
        <p:spPr>
          <a:xfrm>
            <a:off x="611475" y="1511400"/>
            <a:ext cx="8075324" cy="4666475"/>
          </a:xfrm>
          <a:prstGeom prst="rect">
            <a:avLst/>
          </a:prstGeom>
          <a:noFill/>
          <a:ln>
            <a:noFill/>
          </a:ln>
        </p:spPr>
      </p:pic>
      <p:sp>
        <p:nvSpPr>
          <p:cNvPr id="441" name="Google Shape;441;p8"/>
          <p:cNvSpPr txBox="1"/>
          <p:nvPr/>
        </p:nvSpPr>
        <p:spPr>
          <a:xfrm>
            <a:off x="1794775" y="5320775"/>
            <a:ext cx="1209000" cy="85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Verdana"/>
                <a:ea typeface="Verdana"/>
                <a:cs typeface="Verdana"/>
                <a:sym typeface="Verdana"/>
              </a:rPr>
              <a:t>Practices</a:t>
            </a:r>
            <a:endParaRPr sz="1400" b="1" i="0" u="none" strike="noStrike" cap="none">
              <a:solidFill>
                <a:srgbClr val="000000"/>
              </a:solidFill>
              <a:latin typeface="Verdana"/>
              <a:ea typeface="Verdana"/>
              <a:cs typeface="Verdana"/>
              <a:sym typeface="Verdana"/>
            </a:endParaRPr>
          </a:p>
        </p:txBody>
      </p:sp>
      <p:sp>
        <p:nvSpPr>
          <p:cNvPr id="442" name="Google Shape;442;p8"/>
          <p:cNvSpPr txBox="1"/>
          <p:nvPr/>
        </p:nvSpPr>
        <p:spPr>
          <a:xfrm>
            <a:off x="5667750" y="5320775"/>
            <a:ext cx="1209000" cy="85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Verdana"/>
                <a:ea typeface="Verdana"/>
                <a:cs typeface="Verdana"/>
                <a:sym typeface="Verdana"/>
              </a:rPr>
              <a:t>Supports</a:t>
            </a:r>
            <a:endParaRPr sz="1400" b="1"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3727210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9"/>
          <p:cNvSpPr txBox="1">
            <a:spLocks noGrp="1"/>
          </p:cNvSpPr>
          <p:nvPr>
            <p:ph type="title"/>
          </p:nvPr>
        </p:nvSpPr>
        <p:spPr>
          <a:xfrm>
            <a:off x="2743200" y="256814"/>
            <a:ext cx="5943600" cy="1143000"/>
          </a:xfrm>
          <a:prstGeom prst="rect">
            <a:avLst/>
          </a:prstGeom>
          <a:solidFill>
            <a:srgbClr val="A9DCF2">
              <a:alpha val="67058"/>
            </a:srgbClr>
          </a:solidFill>
          <a:ln w="28575" cap="flat" cmpd="sng">
            <a:no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6"/>
              </a:buClr>
              <a:buSzPts val="3800"/>
              <a:buFont typeface="Calibri"/>
              <a:buNone/>
            </a:pPr>
            <a:r>
              <a:rPr lang="en-US" sz="3600">
                <a:solidFill>
                  <a:srgbClr val="000000"/>
                </a:solidFill>
                <a:latin typeface="Verdana"/>
                <a:ea typeface="Verdana"/>
                <a:cs typeface="Verdana"/>
                <a:sym typeface="Verdana"/>
              </a:rPr>
              <a:t>Consistent Team Structures</a:t>
            </a:r>
            <a:endParaRPr sz="3600">
              <a:solidFill>
                <a:srgbClr val="000000"/>
              </a:solidFill>
              <a:latin typeface="Verdana"/>
              <a:ea typeface="Verdana"/>
              <a:cs typeface="Verdana"/>
              <a:sym typeface="Verdana"/>
            </a:endParaRPr>
          </a:p>
        </p:txBody>
      </p:sp>
      <p:sp>
        <p:nvSpPr>
          <p:cNvPr id="580" name="Google Shape;580;p29"/>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3600"/>
              <a:buFont typeface="Verdana"/>
              <a:buChar char="•"/>
            </a:pPr>
            <a:r>
              <a:rPr lang="en-US" sz="3600">
                <a:solidFill>
                  <a:srgbClr val="000000"/>
                </a:solidFill>
                <a:latin typeface="Verdana"/>
                <a:ea typeface="Verdana"/>
                <a:cs typeface="Verdana"/>
                <a:sym typeface="Verdana"/>
              </a:rPr>
              <a:t>Who is on the school Tier 2 team?</a:t>
            </a:r>
            <a:endParaRPr sz="3600">
              <a:solidFill>
                <a:srgbClr val="000000"/>
              </a:solidFill>
              <a:latin typeface="Verdana"/>
              <a:ea typeface="Verdana"/>
              <a:cs typeface="Verdana"/>
              <a:sym typeface="Verdana"/>
            </a:endParaRPr>
          </a:p>
        </p:txBody>
      </p:sp>
      <p:sp>
        <p:nvSpPr>
          <p:cNvPr id="581" name="Google Shape;581;p29"/>
          <p:cNvSpPr txBox="1">
            <a:spLocks noGrp="1"/>
          </p:cNvSpPr>
          <p:nvPr>
            <p:ph type="body" idx="2"/>
          </p:nvPr>
        </p:nvSpPr>
        <p:spPr>
          <a:xfrm>
            <a:off x="4572000" y="1600200"/>
            <a:ext cx="4263900" cy="3505200"/>
          </a:xfrm>
          <a:prstGeom prst="rect">
            <a:avLst/>
          </a:prstGeom>
          <a:solidFill>
            <a:schemeClr val="lt2"/>
          </a:solidFill>
          <a:ln>
            <a:noFill/>
          </a:ln>
        </p:spPr>
        <p:txBody>
          <a:bodyPr spcFirstLastPara="1" wrap="square" lIns="91425" tIns="45700" rIns="91425" bIns="45700" anchor="t" anchorCtr="0">
            <a:noAutofit/>
          </a:bodyPr>
          <a:lstStyle/>
          <a:p>
            <a:pPr marL="342900" lvl="0" indent="-317500" algn="l" rtl="0">
              <a:lnSpc>
                <a:spcPct val="100000"/>
              </a:lnSpc>
              <a:spcBef>
                <a:spcPts val="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Administrator</a:t>
            </a:r>
            <a:endParaRPr sz="2400">
              <a:solidFill>
                <a:srgbClr val="000000"/>
              </a:solidFill>
              <a:latin typeface="Verdana"/>
              <a:ea typeface="Verdana"/>
              <a:cs typeface="Verdana"/>
              <a:sym typeface="Verdana"/>
            </a:endParaRPr>
          </a:p>
          <a:p>
            <a:pPr marL="342900" lvl="0" indent="-317500" algn="l" rtl="0">
              <a:lnSpc>
                <a:spcPct val="100000"/>
              </a:lnSpc>
              <a:spcBef>
                <a:spcPts val="56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Instructional specialists</a:t>
            </a:r>
            <a:endParaRPr sz="2400">
              <a:solidFill>
                <a:srgbClr val="000000"/>
              </a:solidFill>
              <a:latin typeface="Verdana"/>
              <a:ea typeface="Verdana"/>
              <a:cs typeface="Verdana"/>
              <a:sym typeface="Verdana"/>
            </a:endParaRPr>
          </a:p>
          <a:p>
            <a:pPr marL="342900" lvl="0" indent="-317500" algn="l" rtl="0">
              <a:lnSpc>
                <a:spcPct val="100000"/>
              </a:lnSpc>
              <a:spcBef>
                <a:spcPts val="56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Behavior specialists</a:t>
            </a:r>
            <a:endParaRPr sz="2400">
              <a:solidFill>
                <a:srgbClr val="000000"/>
              </a:solidFill>
              <a:latin typeface="Verdana"/>
              <a:ea typeface="Verdana"/>
              <a:cs typeface="Verdana"/>
              <a:sym typeface="Verdana"/>
            </a:endParaRPr>
          </a:p>
          <a:p>
            <a:pPr marL="342900" lvl="0" indent="-317500" algn="l" rtl="0">
              <a:lnSpc>
                <a:spcPct val="100000"/>
              </a:lnSpc>
              <a:spcBef>
                <a:spcPts val="56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School psychologist</a:t>
            </a:r>
            <a:endParaRPr sz="2400">
              <a:solidFill>
                <a:srgbClr val="000000"/>
              </a:solidFill>
              <a:latin typeface="Verdana"/>
              <a:ea typeface="Verdana"/>
              <a:cs typeface="Verdana"/>
              <a:sym typeface="Verdana"/>
            </a:endParaRPr>
          </a:p>
          <a:p>
            <a:pPr marL="342900" lvl="0" indent="-317500" algn="l" rtl="0">
              <a:lnSpc>
                <a:spcPct val="100000"/>
              </a:lnSpc>
              <a:spcBef>
                <a:spcPts val="56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School counselor</a:t>
            </a:r>
            <a:endParaRPr sz="2400">
              <a:solidFill>
                <a:srgbClr val="000000"/>
              </a:solidFill>
              <a:latin typeface="Verdana"/>
              <a:ea typeface="Verdana"/>
              <a:cs typeface="Verdana"/>
              <a:sym typeface="Verdana"/>
            </a:endParaRPr>
          </a:p>
          <a:p>
            <a:pPr marL="342900" lvl="0" indent="-317500" algn="l" rtl="0">
              <a:lnSpc>
                <a:spcPct val="100000"/>
              </a:lnSpc>
              <a:spcBef>
                <a:spcPts val="56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School social worker</a:t>
            </a:r>
            <a:endParaRPr sz="2400">
              <a:solidFill>
                <a:srgbClr val="000000"/>
              </a:solidFill>
              <a:latin typeface="Verdana"/>
              <a:ea typeface="Verdana"/>
              <a:cs typeface="Verdana"/>
              <a:sym typeface="Verdana"/>
            </a:endParaRPr>
          </a:p>
          <a:p>
            <a:pPr marL="342900" lvl="0" indent="-317500" algn="l" rtl="0">
              <a:lnSpc>
                <a:spcPct val="100000"/>
              </a:lnSpc>
              <a:spcBef>
                <a:spcPts val="560"/>
              </a:spcBef>
              <a:spcAft>
                <a:spcPts val="0"/>
              </a:spcAft>
              <a:buClr>
                <a:srgbClr val="000000"/>
              </a:buClr>
              <a:buSzPts val="2400"/>
              <a:buChar char="•"/>
            </a:pPr>
            <a:r>
              <a:rPr lang="en-US" sz="2400">
                <a:solidFill>
                  <a:srgbClr val="000000"/>
                </a:solidFill>
              </a:rPr>
              <a:t>Teachers</a:t>
            </a:r>
            <a:endParaRPr sz="2400">
              <a:solidFill>
                <a:srgbClr val="000000"/>
              </a:solidFill>
            </a:endParaRPr>
          </a:p>
          <a:p>
            <a:pPr marL="342900" lvl="0" indent="-317500" algn="l" rtl="0">
              <a:lnSpc>
                <a:spcPct val="100000"/>
              </a:lnSpc>
              <a:spcBef>
                <a:spcPts val="560"/>
              </a:spcBef>
              <a:spcAft>
                <a:spcPts val="0"/>
              </a:spcAft>
              <a:buClr>
                <a:srgbClr val="000000"/>
              </a:buClr>
              <a:buSzPts val="2400"/>
              <a:buChar char="•"/>
            </a:pPr>
            <a:r>
              <a:rPr lang="en-US" sz="2400">
                <a:solidFill>
                  <a:srgbClr val="000000"/>
                </a:solidFill>
              </a:rPr>
              <a:t>Who else?</a:t>
            </a:r>
            <a:endParaRPr sz="2400">
              <a:solidFill>
                <a:srgbClr val="000000"/>
              </a:solidFill>
            </a:endParaRPr>
          </a:p>
          <a:p>
            <a:pPr marL="342900" lvl="0" indent="-165100" algn="l" rtl="0">
              <a:lnSpc>
                <a:spcPct val="100000"/>
              </a:lnSpc>
              <a:spcBef>
                <a:spcPts val="560"/>
              </a:spcBef>
              <a:spcAft>
                <a:spcPts val="0"/>
              </a:spcAft>
              <a:buClr>
                <a:schemeClr val="dk1"/>
              </a:buClr>
              <a:buSzPts val="2800"/>
              <a:buNone/>
            </a:pPr>
            <a:endParaRPr>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3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Sample Tier 2 Teaming Structure</a:t>
            </a:r>
            <a:endParaRPr/>
          </a:p>
        </p:txBody>
      </p:sp>
      <p:sp>
        <p:nvSpPr>
          <p:cNvPr id="587" name="Google Shape;587;p3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800"/>
              <a:buFont typeface="Arial"/>
              <a:buNone/>
            </a:pPr>
            <a:r>
              <a:rPr lang="en-US" sz="2400" i="0" u="none" strike="noStrike" cap="none">
                <a:solidFill>
                  <a:schemeClr val="dk1"/>
                </a:solidFill>
                <a:latin typeface="Verdana"/>
                <a:ea typeface="Verdana"/>
                <a:cs typeface="Verdana"/>
                <a:sym typeface="Verdana"/>
              </a:rPr>
              <a:t>Tier 2 Core Members: Administrator, Coach(es), Intervention Coordinators</a:t>
            </a:r>
            <a:endParaRPr/>
          </a:p>
          <a:p>
            <a:pPr marL="0" marR="0" lvl="0" indent="0" algn="ctr" rtl="0">
              <a:lnSpc>
                <a:spcPct val="100000"/>
              </a:lnSpc>
              <a:spcBef>
                <a:spcPts val="0"/>
              </a:spcBef>
              <a:spcAft>
                <a:spcPts val="0"/>
              </a:spcAft>
              <a:buClr>
                <a:schemeClr val="dk1"/>
              </a:buClr>
              <a:buSzPts val="800"/>
              <a:buFont typeface="Arial"/>
              <a:buNone/>
            </a:pPr>
            <a:endParaRPr sz="2400"/>
          </a:p>
          <a:p>
            <a:pPr marL="0" marR="0" lvl="0" indent="0" algn="l" rtl="0">
              <a:lnSpc>
                <a:spcPct val="100000"/>
              </a:lnSpc>
              <a:spcBef>
                <a:spcPts val="0"/>
              </a:spcBef>
              <a:spcAft>
                <a:spcPts val="0"/>
              </a:spcAft>
              <a:buClr>
                <a:schemeClr val="dk1"/>
              </a:buClr>
              <a:buSzPts val="800"/>
              <a:buFont typeface="Arial"/>
              <a:buNone/>
            </a:pPr>
            <a:r>
              <a:rPr lang="en-US" sz="2400" i="0" u="none" strike="noStrike" cap="none">
                <a:solidFill>
                  <a:srgbClr val="000000"/>
                </a:solidFill>
                <a:latin typeface="Verdana"/>
                <a:ea typeface="Verdana"/>
                <a:cs typeface="Verdana"/>
                <a:sym typeface="Verdana"/>
              </a:rPr>
              <a:t>Intervention Coordinator CICO</a:t>
            </a:r>
            <a:endParaRPr/>
          </a:p>
          <a:p>
            <a:pPr marL="0" lvl="0" indent="0" algn="l" rtl="0">
              <a:lnSpc>
                <a:spcPct val="100000"/>
              </a:lnSpc>
              <a:spcBef>
                <a:spcPts val="0"/>
              </a:spcBef>
              <a:spcAft>
                <a:spcPts val="0"/>
              </a:spcAft>
              <a:buSzPts val="800"/>
              <a:buNone/>
            </a:pPr>
            <a:r>
              <a:rPr lang="en-US" sz="2400">
                <a:solidFill>
                  <a:srgbClr val="000000"/>
                </a:solidFill>
              </a:rPr>
              <a:t>Intervention Coordinator CICO-M</a:t>
            </a:r>
            <a:endParaRPr/>
          </a:p>
          <a:p>
            <a:pPr marL="0" lvl="0" indent="0" algn="l" rtl="0">
              <a:lnSpc>
                <a:spcPct val="100000"/>
              </a:lnSpc>
              <a:spcBef>
                <a:spcPts val="0"/>
              </a:spcBef>
              <a:spcAft>
                <a:spcPts val="0"/>
              </a:spcAft>
              <a:buSzPts val="800"/>
              <a:buNone/>
            </a:pPr>
            <a:r>
              <a:rPr lang="en-US" sz="2400">
                <a:solidFill>
                  <a:srgbClr val="000000"/>
                </a:solidFill>
              </a:rPr>
              <a:t>Intervention Coordinator SAIG</a:t>
            </a:r>
            <a:endParaRPr/>
          </a:p>
          <a:p>
            <a:pPr marL="0" lvl="0" indent="0" algn="l" rtl="0">
              <a:lnSpc>
                <a:spcPct val="100000"/>
              </a:lnSpc>
              <a:spcBef>
                <a:spcPts val="0"/>
              </a:spcBef>
              <a:spcAft>
                <a:spcPts val="0"/>
              </a:spcAft>
              <a:buSzPts val="800"/>
              <a:buNone/>
            </a:pPr>
            <a:r>
              <a:rPr lang="en-US" sz="2400">
                <a:solidFill>
                  <a:srgbClr val="000000"/>
                </a:solidFill>
              </a:rPr>
              <a:t>Intervention Coordinator Read 180</a:t>
            </a:r>
            <a:endParaRPr/>
          </a:p>
          <a:p>
            <a:pPr marL="0" lvl="0" indent="0" algn="l" rtl="0">
              <a:lnSpc>
                <a:spcPct val="100000"/>
              </a:lnSpc>
              <a:spcBef>
                <a:spcPts val="0"/>
              </a:spcBef>
              <a:spcAft>
                <a:spcPts val="0"/>
              </a:spcAft>
              <a:buSzPts val="800"/>
              <a:buNone/>
            </a:pPr>
            <a:endParaRPr sz="2400">
              <a:solidFill>
                <a:srgbClr val="000000"/>
              </a:solidFill>
            </a:endParaRPr>
          </a:p>
          <a:p>
            <a:pPr marL="0" lvl="0" indent="0" algn="l" rtl="0">
              <a:lnSpc>
                <a:spcPct val="100000"/>
              </a:lnSpc>
              <a:spcBef>
                <a:spcPts val="0"/>
              </a:spcBef>
              <a:spcAft>
                <a:spcPts val="0"/>
              </a:spcAft>
              <a:buSzPts val="800"/>
              <a:buNone/>
            </a:pPr>
            <a:r>
              <a:rPr lang="en-US" sz="2400">
                <a:solidFill>
                  <a:srgbClr val="000000"/>
                </a:solidFill>
              </a:rPr>
              <a:t>Each then work with facilitators</a:t>
            </a:r>
            <a:endParaRPr/>
          </a:p>
          <a:p>
            <a:pPr marL="0" marR="0" lvl="0" indent="0" algn="l" rtl="0">
              <a:lnSpc>
                <a:spcPct val="100000"/>
              </a:lnSpc>
              <a:spcBef>
                <a:spcPts val="0"/>
              </a:spcBef>
              <a:spcAft>
                <a:spcPts val="0"/>
              </a:spcAft>
              <a:buClr>
                <a:schemeClr val="dk1"/>
              </a:buClr>
              <a:buSzPts val="800"/>
              <a:buFont typeface="Arial"/>
              <a:buNone/>
            </a:pPr>
            <a:endParaRPr sz="2400" i="0" u="none" strike="noStrike" cap="none">
              <a:solidFill>
                <a:srgbClr val="000000"/>
              </a:solidFill>
              <a:latin typeface="Verdana"/>
              <a:ea typeface="Verdana"/>
              <a:cs typeface="Verdana"/>
              <a:sym typeface="Verdan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603" name="Google Shape;603;p31"/>
          <p:cNvSpPr txBox="1">
            <a:spLocks noGrp="1"/>
          </p:cNvSpPr>
          <p:nvPr>
            <p:ph type="title" idx="4294967295"/>
          </p:nvPr>
        </p:nvSpPr>
        <p:spPr>
          <a:xfrm>
            <a:off x="700961" y="237274"/>
            <a:ext cx="7692000" cy="555600"/>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b="1"/>
              <a:t>Team Conversations 1</a:t>
            </a:r>
            <a:endParaRPr b="1"/>
          </a:p>
        </p:txBody>
      </p:sp>
      <p:sp>
        <p:nvSpPr>
          <p:cNvPr id="592" name="Google Shape;592;p31"/>
          <p:cNvSpPr txBox="1"/>
          <p:nvPr/>
        </p:nvSpPr>
        <p:spPr>
          <a:xfrm>
            <a:off x="285860" y="899203"/>
            <a:ext cx="2164500" cy="83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Verdana"/>
                <a:ea typeface="Verdana"/>
                <a:cs typeface="Verdana"/>
                <a:sym typeface="Verdana"/>
              </a:rPr>
              <a:t>Tier 1/ Universal </a:t>
            </a:r>
            <a:endParaRPr sz="2400" b="1" i="0" u="none" strike="noStrike" cap="none" dirty="0">
              <a:solidFill>
                <a:srgbClr val="000000"/>
              </a:solidFill>
              <a:latin typeface="Verdana"/>
              <a:ea typeface="Verdana"/>
              <a:cs typeface="Verdana"/>
              <a:sym typeface="Verdana"/>
            </a:endParaRPr>
          </a:p>
        </p:txBody>
      </p:sp>
      <p:sp>
        <p:nvSpPr>
          <p:cNvPr id="595" name="Google Shape;595;p31"/>
          <p:cNvSpPr txBox="1"/>
          <p:nvPr/>
        </p:nvSpPr>
        <p:spPr>
          <a:xfrm>
            <a:off x="429710" y="2091846"/>
            <a:ext cx="1876800" cy="224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Uses data to provide schoolwide and classroom supports</a:t>
            </a:r>
            <a:endParaRPr sz="24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Verdana"/>
              <a:ea typeface="Verdana"/>
              <a:cs typeface="Verdana"/>
              <a:sym typeface="Verdana"/>
            </a:endParaRPr>
          </a:p>
        </p:txBody>
      </p:sp>
      <p:sp>
        <p:nvSpPr>
          <p:cNvPr id="602" name="Google Shape;602;p31"/>
          <p:cNvSpPr txBox="1"/>
          <p:nvPr/>
        </p:nvSpPr>
        <p:spPr>
          <a:xfrm>
            <a:off x="377810" y="4720248"/>
            <a:ext cx="1980600" cy="152634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Example: Schoolwide Lessons;</a:t>
            </a:r>
            <a:endParaRPr sz="24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Screeners</a:t>
            </a:r>
            <a:endParaRPr sz="2400" b="0" i="0" u="none" strike="noStrike" cap="none" dirty="0">
              <a:solidFill>
                <a:srgbClr val="000000"/>
              </a:solidFill>
              <a:latin typeface="Verdana"/>
              <a:ea typeface="Verdana"/>
              <a:cs typeface="Verdana"/>
              <a:sym typeface="Verdana"/>
            </a:endParaRPr>
          </a:p>
        </p:txBody>
      </p:sp>
      <p:sp>
        <p:nvSpPr>
          <p:cNvPr id="593" name="Google Shape;593;p31"/>
          <p:cNvSpPr txBox="1"/>
          <p:nvPr/>
        </p:nvSpPr>
        <p:spPr>
          <a:xfrm>
            <a:off x="3299637" y="899203"/>
            <a:ext cx="2695800" cy="83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Verdana"/>
                <a:ea typeface="Verdana"/>
                <a:cs typeface="Verdana"/>
                <a:sym typeface="Verdana"/>
              </a:rPr>
              <a:t>Tier 2/ Targeted </a:t>
            </a:r>
            <a:endParaRPr sz="2400" b="1" i="0" u="none" strike="noStrike" cap="none" dirty="0">
              <a:solidFill>
                <a:srgbClr val="000000"/>
              </a:solidFill>
              <a:latin typeface="Verdana"/>
              <a:ea typeface="Verdana"/>
              <a:cs typeface="Verdana"/>
              <a:sym typeface="Verdana"/>
            </a:endParaRPr>
          </a:p>
        </p:txBody>
      </p:sp>
      <p:sp>
        <p:nvSpPr>
          <p:cNvPr id="596" name="Google Shape;596;p31"/>
          <p:cNvSpPr txBox="1"/>
          <p:nvPr/>
        </p:nvSpPr>
        <p:spPr>
          <a:xfrm>
            <a:off x="2368864" y="2187417"/>
            <a:ext cx="2315400" cy="207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dirty="0">
                <a:solidFill>
                  <a:srgbClr val="000000"/>
                </a:solidFill>
                <a:latin typeface="Verdana"/>
                <a:ea typeface="Verdana"/>
                <a:cs typeface="Verdana"/>
                <a:sym typeface="Verdana"/>
              </a:rPr>
              <a:t>Uses data to determine overall intervention effectiveness</a:t>
            </a:r>
            <a:endParaRPr sz="2300" b="0" i="0" u="none" strike="noStrike" cap="none" dirty="0">
              <a:solidFill>
                <a:srgbClr val="000000"/>
              </a:solidFill>
              <a:latin typeface="Verdana"/>
              <a:ea typeface="Verdana"/>
              <a:cs typeface="Verdana"/>
              <a:sym typeface="Verdana"/>
            </a:endParaRPr>
          </a:p>
        </p:txBody>
      </p:sp>
      <p:sp>
        <p:nvSpPr>
          <p:cNvPr id="598" name="Google Shape;598;p31"/>
          <p:cNvSpPr txBox="1"/>
          <p:nvPr/>
        </p:nvSpPr>
        <p:spPr>
          <a:xfrm>
            <a:off x="2500661" y="4534843"/>
            <a:ext cx="2046300" cy="150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Examples:</a:t>
            </a: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CICO</a:t>
            </a:r>
            <a:endParaRPr sz="24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CICO-M</a:t>
            </a:r>
            <a:endParaRPr sz="24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Academic</a:t>
            </a:r>
            <a:endParaRPr sz="2400" b="0" i="0" u="none" strike="noStrike" cap="none" dirty="0">
              <a:solidFill>
                <a:srgbClr val="000000"/>
              </a:solidFill>
              <a:latin typeface="Verdana"/>
              <a:ea typeface="Verdana"/>
              <a:cs typeface="Verdana"/>
              <a:sym typeface="Verdana"/>
            </a:endParaRPr>
          </a:p>
        </p:txBody>
      </p:sp>
      <p:sp>
        <p:nvSpPr>
          <p:cNvPr id="597" name="Google Shape;597;p31"/>
          <p:cNvSpPr txBox="1"/>
          <p:nvPr/>
        </p:nvSpPr>
        <p:spPr>
          <a:xfrm>
            <a:off x="4564050" y="2100567"/>
            <a:ext cx="2046300" cy="224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Problem solves to determine or refine intervention match</a:t>
            </a:r>
            <a:endParaRPr sz="2400" b="0" i="0" u="none" strike="noStrike" cap="none">
              <a:solidFill>
                <a:srgbClr val="000000"/>
              </a:solidFill>
              <a:latin typeface="Verdana"/>
              <a:ea typeface="Verdana"/>
              <a:cs typeface="Verdana"/>
              <a:sym typeface="Verdana"/>
            </a:endParaRPr>
          </a:p>
        </p:txBody>
      </p:sp>
      <p:sp>
        <p:nvSpPr>
          <p:cNvPr id="599" name="Google Shape;599;p31"/>
          <p:cNvSpPr txBox="1"/>
          <p:nvPr/>
        </p:nvSpPr>
        <p:spPr>
          <a:xfrm>
            <a:off x="4647537" y="4534843"/>
            <a:ext cx="2046300" cy="150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Examples:</a:t>
            </a: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Brief FBA/BIP</a:t>
            </a:r>
            <a:endParaRPr sz="24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Diagnostic Review</a:t>
            </a:r>
            <a:endParaRPr sz="2400" b="0" i="0" u="none" strike="noStrike" cap="none" dirty="0">
              <a:solidFill>
                <a:srgbClr val="000000"/>
              </a:solidFill>
              <a:latin typeface="Verdana"/>
              <a:ea typeface="Verdana"/>
              <a:cs typeface="Verdana"/>
              <a:sym typeface="Verdana"/>
            </a:endParaRPr>
          </a:p>
        </p:txBody>
      </p:sp>
      <p:sp>
        <p:nvSpPr>
          <p:cNvPr id="594" name="Google Shape;594;p31"/>
          <p:cNvSpPr txBox="1"/>
          <p:nvPr/>
        </p:nvSpPr>
        <p:spPr>
          <a:xfrm>
            <a:off x="6839893" y="899203"/>
            <a:ext cx="1980600" cy="83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Verdana"/>
                <a:ea typeface="Verdana"/>
                <a:cs typeface="Verdana"/>
                <a:sym typeface="Verdana"/>
              </a:rPr>
              <a:t>Tier 3/ Tertiary </a:t>
            </a:r>
            <a:endParaRPr sz="2400" b="1" i="0" u="none" strike="noStrike" cap="none" dirty="0">
              <a:solidFill>
                <a:srgbClr val="000000"/>
              </a:solidFill>
              <a:latin typeface="Verdana"/>
              <a:ea typeface="Verdana"/>
              <a:cs typeface="Verdana"/>
              <a:sym typeface="Verdana"/>
            </a:endParaRPr>
          </a:p>
        </p:txBody>
      </p:sp>
      <p:sp>
        <p:nvSpPr>
          <p:cNvPr id="600" name="Google Shape;600;p31"/>
          <p:cNvSpPr txBox="1"/>
          <p:nvPr/>
        </p:nvSpPr>
        <p:spPr>
          <a:xfrm>
            <a:off x="6708025" y="2160650"/>
            <a:ext cx="2315400" cy="224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Uses data to determine overall intervention effectiveness</a:t>
            </a:r>
            <a:endParaRPr sz="2400" b="0" i="0" u="none" strike="noStrike" cap="none" dirty="0">
              <a:solidFill>
                <a:srgbClr val="000000"/>
              </a:solidFill>
              <a:latin typeface="Verdana"/>
              <a:ea typeface="Verdana"/>
              <a:cs typeface="Verdana"/>
              <a:sym typeface="Verdana"/>
            </a:endParaRPr>
          </a:p>
        </p:txBody>
      </p:sp>
      <p:sp>
        <p:nvSpPr>
          <p:cNvPr id="601" name="Google Shape;601;p31"/>
          <p:cNvSpPr txBox="1"/>
          <p:nvPr/>
        </p:nvSpPr>
        <p:spPr>
          <a:xfrm>
            <a:off x="6891800" y="4822901"/>
            <a:ext cx="1876800" cy="1399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Complex FBA/BIP</a:t>
            </a:r>
            <a:endParaRPr sz="24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WRAP RENEW</a:t>
            </a:r>
            <a:endParaRPr sz="24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32"/>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000">
                <a:solidFill>
                  <a:srgbClr val="000000"/>
                </a:solidFill>
              </a:rPr>
              <a:t>Data-Informed Decision Making and Team Problem Solving</a:t>
            </a:r>
            <a:endParaRPr sz="3000">
              <a:solidFill>
                <a:srgbClr val="000000"/>
              </a:solidFill>
            </a:endParaRPr>
          </a:p>
        </p:txBody>
      </p:sp>
      <p:sp>
        <p:nvSpPr>
          <p:cNvPr id="609" name="Google Shape;609;p32"/>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ctr" anchorCtr="0">
            <a:noAutofit/>
          </a:bodyPr>
          <a:lstStyle/>
          <a:p>
            <a:pPr marL="0" lvl="0" indent="0" algn="l" rtl="0">
              <a:lnSpc>
                <a:spcPct val="100000"/>
              </a:lnSpc>
              <a:spcBef>
                <a:spcPts val="420"/>
              </a:spcBef>
              <a:spcAft>
                <a:spcPts val="0"/>
              </a:spcAft>
              <a:buSzPts val="2100"/>
              <a:buNone/>
            </a:pPr>
            <a:r>
              <a:rPr lang="en-US" sz="2400">
                <a:solidFill>
                  <a:srgbClr val="000000"/>
                </a:solidFill>
              </a:rPr>
              <a:t>Problem Solving</a:t>
            </a:r>
            <a:endParaRPr sz="2400">
              <a:solidFill>
                <a:srgbClr val="000000"/>
              </a:solidFill>
            </a:endParaRPr>
          </a:p>
        </p:txBody>
      </p:sp>
      <p:sp>
        <p:nvSpPr>
          <p:cNvPr id="610" name="Google Shape;610;p32"/>
          <p:cNvSpPr txBox="1">
            <a:spLocks noGrp="1"/>
          </p:cNvSpPr>
          <p:nvPr>
            <p:ph type="body" idx="2"/>
          </p:nvPr>
        </p:nvSpPr>
        <p:spPr>
          <a:xfrm>
            <a:off x="457200" y="2281350"/>
            <a:ext cx="4040100" cy="3269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Clr>
                <a:srgbClr val="000000"/>
              </a:buClr>
              <a:buSzPts val="2400"/>
              <a:buFont typeface="Verdana"/>
              <a:buChar char="•"/>
            </a:pPr>
            <a:r>
              <a:rPr lang="en-US">
                <a:solidFill>
                  <a:srgbClr val="000000"/>
                </a:solidFill>
              </a:rPr>
              <a:t>Identify students</a:t>
            </a:r>
            <a:endParaRPr>
              <a:solidFill>
                <a:srgbClr val="000000"/>
              </a:solidFill>
            </a:endParaRPr>
          </a:p>
          <a:p>
            <a:pPr marL="457200" lvl="0" indent="0" algn="l" rtl="0">
              <a:lnSpc>
                <a:spcPct val="100000"/>
              </a:lnSpc>
              <a:spcBef>
                <a:spcPts val="480"/>
              </a:spcBef>
              <a:spcAft>
                <a:spcPts val="0"/>
              </a:spcAft>
              <a:buSzPts val="2400"/>
              <a:buNone/>
            </a:pPr>
            <a:endParaRPr>
              <a:solidFill>
                <a:srgbClr val="000000"/>
              </a:solidFill>
            </a:endParaRPr>
          </a:p>
          <a:p>
            <a:pPr marL="457200" lvl="0" indent="-381000" algn="l" rtl="0">
              <a:lnSpc>
                <a:spcPct val="100000"/>
              </a:lnSpc>
              <a:spcBef>
                <a:spcPts val="480"/>
              </a:spcBef>
              <a:spcAft>
                <a:spcPts val="0"/>
              </a:spcAft>
              <a:buClr>
                <a:srgbClr val="000000"/>
              </a:buClr>
              <a:buSzPts val="2400"/>
              <a:buFont typeface="Verdana"/>
              <a:buChar char="•"/>
            </a:pPr>
            <a:r>
              <a:rPr lang="en-US">
                <a:solidFill>
                  <a:srgbClr val="000000"/>
                </a:solidFill>
              </a:rPr>
              <a:t>Teachers and families invited</a:t>
            </a:r>
            <a:endParaRPr>
              <a:solidFill>
                <a:srgbClr val="000000"/>
              </a:solidFill>
            </a:endParaRPr>
          </a:p>
          <a:p>
            <a:pPr marL="457200" lvl="0" indent="0" algn="l" rtl="0">
              <a:lnSpc>
                <a:spcPct val="100000"/>
              </a:lnSpc>
              <a:spcBef>
                <a:spcPts val="480"/>
              </a:spcBef>
              <a:spcAft>
                <a:spcPts val="0"/>
              </a:spcAft>
              <a:buSzPts val="2400"/>
              <a:buNone/>
            </a:pPr>
            <a:endParaRPr>
              <a:solidFill>
                <a:srgbClr val="000000"/>
              </a:solidFill>
            </a:endParaRPr>
          </a:p>
          <a:p>
            <a:pPr marL="457200" lvl="0" indent="0" algn="l" rtl="0">
              <a:lnSpc>
                <a:spcPct val="100000"/>
              </a:lnSpc>
              <a:spcBef>
                <a:spcPts val="480"/>
              </a:spcBef>
              <a:spcAft>
                <a:spcPts val="0"/>
              </a:spcAft>
              <a:buSzPts val="2400"/>
              <a:buNone/>
            </a:pPr>
            <a:endParaRPr sz="600">
              <a:solidFill>
                <a:srgbClr val="000000"/>
              </a:solidFill>
            </a:endParaRPr>
          </a:p>
          <a:p>
            <a:pPr marL="457200" lvl="0" indent="-381000" algn="l" rtl="0">
              <a:lnSpc>
                <a:spcPct val="100000"/>
              </a:lnSpc>
              <a:spcBef>
                <a:spcPts val="480"/>
              </a:spcBef>
              <a:spcAft>
                <a:spcPts val="0"/>
              </a:spcAft>
              <a:buClr>
                <a:srgbClr val="000000"/>
              </a:buClr>
              <a:buSzPts val="2400"/>
              <a:buFont typeface="Verdana"/>
              <a:buChar char="•"/>
            </a:pPr>
            <a:r>
              <a:rPr lang="en-US">
                <a:solidFill>
                  <a:srgbClr val="000000"/>
                </a:solidFill>
              </a:rPr>
              <a:t>Communicate with all stakeholders</a:t>
            </a:r>
            <a:endParaRPr>
              <a:solidFill>
                <a:srgbClr val="000000"/>
              </a:solidFill>
            </a:endParaRPr>
          </a:p>
          <a:p>
            <a:pPr marL="457200" lvl="0" indent="0" algn="l" rtl="0">
              <a:lnSpc>
                <a:spcPct val="100000"/>
              </a:lnSpc>
              <a:spcBef>
                <a:spcPts val="480"/>
              </a:spcBef>
              <a:spcAft>
                <a:spcPts val="0"/>
              </a:spcAft>
              <a:buSzPts val="2400"/>
              <a:buNone/>
            </a:pPr>
            <a:endParaRPr sz="600">
              <a:solidFill>
                <a:srgbClr val="000000"/>
              </a:solidFill>
            </a:endParaRPr>
          </a:p>
          <a:p>
            <a:pPr marL="457200" lvl="0" indent="0" algn="l" rtl="0">
              <a:lnSpc>
                <a:spcPct val="100000"/>
              </a:lnSpc>
              <a:spcBef>
                <a:spcPts val="480"/>
              </a:spcBef>
              <a:spcAft>
                <a:spcPts val="0"/>
              </a:spcAft>
              <a:buSzPts val="2400"/>
              <a:buNone/>
            </a:pPr>
            <a:endParaRPr>
              <a:solidFill>
                <a:srgbClr val="000000"/>
              </a:solidFill>
            </a:endParaRPr>
          </a:p>
        </p:txBody>
      </p:sp>
      <p:sp>
        <p:nvSpPr>
          <p:cNvPr id="611" name="Google Shape;611;p32"/>
          <p:cNvSpPr txBox="1">
            <a:spLocks noGrp="1"/>
          </p:cNvSpPr>
          <p:nvPr>
            <p:ph type="body" idx="3"/>
          </p:nvPr>
        </p:nvSpPr>
        <p:spPr>
          <a:xfrm>
            <a:off x="5105400" y="1534963"/>
            <a:ext cx="3581400" cy="639900"/>
          </a:xfrm>
          <a:prstGeom prst="rect">
            <a:avLst/>
          </a:prstGeom>
          <a:solidFill>
            <a:srgbClr val="E8F7EB"/>
          </a:solidFill>
          <a:ln>
            <a:noFill/>
          </a:ln>
        </p:spPr>
        <p:txBody>
          <a:bodyPr spcFirstLastPara="1" wrap="square" lIns="91425" tIns="45700" rIns="91425" bIns="45700" anchor="ctr" anchorCtr="0">
            <a:noAutofit/>
          </a:bodyPr>
          <a:lstStyle/>
          <a:p>
            <a:pPr marL="0" lvl="0" indent="0" algn="l" rtl="0">
              <a:lnSpc>
                <a:spcPct val="115000"/>
              </a:lnSpc>
              <a:spcBef>
                <a:spcPts val="420"/>
              </a:spcBef>
              <a:spcAft>
                <a:spcPts val="0"/>
              </a:spcAft>
              <a:buSzPts val="2100"/>
              <a:buNone/>
            </a:pPr>
            <a:r>
              <a:rPr lang="en-US" sz="2400">
                <a:solidFill>
                  <a:srgbClr val="000000"/>
                </a:solidFill>
              </a:rPr>
              <a:t>Decision Making</a:t>
            </a:r>
            <a:endParaRPr sz="2400">
              <a:solidFill>
                <a:srgbClr val="000000"/>
              </a:solidFill>
            </a:endParaRPr>
          </a:p>
        </p:txBody>
      </p:sp>
      <p:sp>
        <p:nvSpPr>
          <p:cNvPr id="612" name="Google Shape;612;p32"/>
          <p:cNvSpPr txBox="1">
            <a:spLocks noGrp="1"/>
          </p:cNvSpPr>
          <p:nvPr>
            <p:ph type="body" idx="4"/>
          </p:nvPr>
        </p:nvSpPr>
        <p:spPr>
          <a:xfrm>
            <a:off x="4644900" y="2292200"/>
            <a:ext cx="4041900" cy="3269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Clr>
                <a:srgbClr val="000000"/>
              </a:buClr>
              <a:buSzPts val="2400"/>
              <a:buFont typeface="Verdana"/>
              <a:buChar char="•"/>
            </a:pPr>
            <a:r>
              <a:rPr lang="en-US">
                <a:solidFill>
                  <a:srgbClr val="000000"/>
                </a:solidFill>
              </a:rPr>
              <a:t>Match student needs to intervention</a:t>
            </a:r>
            <a:endParaRPr>
              <a:solidFill>
                <a:srgbClr val="000000"/>
              </a:solidFill>
            </a:endParaRPr>
          </a:p>
          <a:p>
            <a:pPr marL="457200" lvl="0" indent="0" algn="l" rtl="0">
              <a:lnSpc>
                <a:spcPct val="100000"/>
              </a:lnSpc>
              <a:spcBef>
                <a:spcPts val="480"/>
              </a:spcBef>
              <a:spcAft>
                <a:spcPts val="0"/>
              </a:spcAft>
              <a:buSzPts val="2400"/>
              <a:buNone/>
            </a:pPr>
            <a:endParaRPr>
              <a:solidFill>
                <a:srgbClr val="000000"/>
              </a:solidFill>
            </a:endParaRPr>
          </a:p>
          <a:p>
            <a:pPr marL="457200" lvl="0" indent="-381000" algn="l" rtl="0">
              <a:lnSpc>
                <a:spcPct val="100000"/>
              </a:lnSpc>
              <a:spcBef>
                <a:spcPts val="480"/>
              </a:spcBef>
              <a:spcAft>
                <a:spcPts val="0"/>
              </a:spcAft>
              <a:buClr>
                <a:srgbClr val="000000"/>
              </a:buClr>
              <a:buSzPts val="2400"/>
              <a:buFont typeface="Verdana"/>
              <a:buChar char="•"/>
            </a:pPr>
            <a:r>
              <a:rPr lang="en-US">
                <a:solidFill>
                  <a:srgbClr val="000000"/>
                </a:solidFill>
              </a:rPr>
              <a:t>Analyze individual student progress</a:t>
            </a:r>
            <a:endParaRPr>
              <a:solidFill>
                <a:srgbClr val="000000"/>
              </a:solidFill>
            </a:endParaRPr>
          </a:p>
          <a:p>
            <a:pPr marL="457200" lvl="0" indent="0" algn="l" rtl="0">
              <a:lnSpc>
                <a:spcPct val="100000"/>
              </a:lnSpc>
              <a:spcBef>
                <a:spcPts val="480"/>
              </a:spcBef>
              <a:spcAft>
                <a:spcPts val="0"/>
              </a:spcAft>
              <a:buSzPts val="2400"/>
              <a:buNone/>
            </a:pPr>
            <a:endParaRPr>
              <a:solidFill>
                <a:srgbClr val="000000"/>
              </a:solidFill>
            </a:endParaRPr>
          </a:p>
          <a:p>
            <a:pPr marL="457200" lvl="0" indent="-381000" algn="l" rtl="0">
              <a:lnSpc>
                <a:spcPct val="100000"/>
              </a:lnSpc>
              <a:spcBef>
                <a:spcPts val="480"/>
              </a:spcBef>
              <a:spcAft>
                <a:spcPts val="0"/>
              </a:spcAft>
              <a:buClr>
                <a:srgbClr val="000000"/>
              </a:buClr>
              <a:buSzPts val="2400"/>
              <a:buFont typeface="Verdana"/>
              <a:buChar char="•"/>
            </a:pPr>
            <a:r>
              <a:rPr lang="en-US">
                <a:solidFill>
                  <a:srgbClr val="000000"/>
                </a:solidFill>
              </a:rPr>
              <a:t>Identify staff professional learning needs</a:t>
            </a:r>
            <a:endParaRPr>
              <a:solidFill>
                <a:srgbClr val="000000"/>
              </a:solidFill>
            </a:endParaRPr>
          </a:p>
          <a:p>
            <a:pPr marL="0" lvl="0" indent="0" algn="l" rtl="0">
              <a:lnSpc>
                <a:spcPct val="100000"/>
              </a:lnSpc>
              <a:spcBef>
                <a:spcPts val="480"/>
              </a:spcBef>
              <a:spcAft>
                <a:spcPts val="0"/>
              </a:spcAft>
              <a:buSzPts val="2400"/>
              <a:buNone/>
            </a:pPr>
            <a:endParaRPr>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603" name="Google Shape;603;p31"/>
          <p:cNvSpPr txBox="1">
            <a:spLocks noGrp="1"/>
          </p:cNvSpPr>
          <p:nvPr>
            <p:ph type="title" idx="4294967295"/>
          </p:nvPr>
        </p:nvSpPr>
        <p:spPr>
          <a:xfrm>
            <a:off x="700961" y="237274"/>
            <a:ext cx="7692000" cy="555600"/>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b="1" dirty="0"/>
              <a:t>Team Conversations 2</a:t>
            </a:r>
            <a:endParaRPr b="1" dirty="0"/>
          </a:p>
        </p:txBody>
      </p:sp>
      <p:sp>
        <p:nvSpPr>
          <p:cNvPr id="592" name="Google Shape;592;p31"/>
          <p:cNvSpPr txBox="1"/>
          <p:nvPr/>
        </p:nvSpPr>
        <p:spPr>
          <a:xfrm>
            <a:off x="285860" y="899203"/>
            <a:ext cx="2164500" cy="83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Verdana"/>
                <a:ea typeface="Verdana"/>
                <a:cs typeface="Verdana"/>
                <a:sym typeface="Verdana"/>
              </a:rPr>
              <a:t>Tier 1/ Universal </a:t>
            </a:r>
            <a:endParaRPr sz="2400" b="1" i="0" u="none" strike="noStrike" cap="none" dirty="0">
              <a:solidFill>
                <a:srgbClr val="000000"/>
              </a:solidFill>
              <a:latin typeface="Verdana"/>
              <a:ea typeface="Verdana"/>
              <a:cs typeface="Verdana"/>
              <a:sym typeface="Verdana"/>
            </a:endParaRPr>
          </a:p>
        </p:txBody>
      </p:sp>
      <p:sp>
        <p:nvSpPr>
          <p:cNvPr id="595" name="Google Shape;595;p31"/>
          <p:cNvSpPr txBox="1"/>
          <p:nvPr/>
        </p:nvSpPr>
        <p:spPr>
          <a:xfrm>
            <a:off x="429710" y="2091846"/>
            <a:ext cx="1876800" cy="224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Uses data to provide schoolwide and classroom supports</a:t>
            </a:r>
            <a:endParaRPr sz="24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Verdana"/>
              <a:ea typeface="Verdana"/>
              <a:cs typeface="Verdana"/>
              <a:sym typeface="Verdana"/>
            </a:endParaRPr>
          </a:p>
        </p:txBody>
      </p:sp>
      <p:sp>
        <p:nvSpPr>
          <p:cNvPr id="602" name="Google Shape;602;p31"/>
          <p:cNvSpPr txBox="1"/>
          <p:nvPr/>
        </p:nvSpPr>
        <p:spPr>
          <a:xfrm>
            <a:off x="377810" y="4720248"/>
            <a:ext cx="1980600" cy="152634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Example: Schoolwide Lessons;</a:t>
            </a:r>
            <a:endParaRPr sz="24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Screeners</a:t>
            </a:r>
            <a:endParaRPr sz="2400" b="0" i="0" u="none" strike="noStrike" cap="none" dirty="0">
              <a:solidFill>
                <a:srgbClr val="000000"/>
              </a:solidFill>
              <a:latin typeface="Verdana"/>
              <a:ea typeface="Verdana"/>
              <a:cs typeface="Verdana"/>
              <a:sym typeface="Verdana"/>
            </a:endParaRPr>
          </a:p>
        </p:txBody>
      </p:sp>
      <p:sp>
        <p:nvSpPr>
          <p:cNvPr id="593" name="Google Shape;593;p31"/>
          <p:cNvSpPr txBox="1"/>
          <p:nvPr/>
        </p:nvSpPr>
        <p:spPr>
          <a:xfrm>
            <a:off x="3299637" y="899203"/>
            <a:ext cx="2695800" cy="83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Verdana"/>
                <a:ea typeface="Verdana"/>
                <a:cs typeface="Verdana"/>
                <a:sym typeface="Verdana"/>
              </a:rPr>
              <a:t>Tier 2/ Targeted </a:t>
            </a:r>
            <a:endParaRPr sz="2400" b="1" i="0" u="none" strike="noStrike" cap="none" dirty="0">
              <a:solidFill>
                <a:srgbClr val="000000"/>
              </a:solidFill>
              <a:latin typeface="Verdana"/>
              <a:ea typeface="Verdana"/>
              <a:cs typeface="Verdana"/>
              <a:sym typeface="Verdana"/>
            </a:endParaRPr>
          </a:p>
        </p:txBody>
      </p:sp>
      <p:sp>
        <p:nvSpPr>
          <p:cNvPr id="596" name="Google Shape;596;p31"/>
          <p:cNvSpPr txBox="1"/>
          <p:nvPr/>
        </p:nvSpPr>
        <p:spPr>
          <a:xfrm>
            <a:off x="2368864" y="2187417"/>
            <a:ext cx="2315400" cy="207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dirty="0">
                <a:solidFill>
                  <a:srgbClr val="000000"/>
                </a:solidFill>
                <a:latin typeface="Verdana"/>
                <a:ea typeface="Verdana"/>
                <a:cs typeface="Verdana"/>
                <a:sym typeface="Verdana"/>
              </a:rPr>
              <a:t>Uses data to determine overall intervention effectiveness</a:t>
            </a:r>
            <a:endParaRPr sz="2300" b="0" i="0" u="none" strike="noStrike" cap="none" dirty="0">
              <a:solidFill>
                <a:srgbClr val="000000"/>
              </a:solidFill>
              <a:latin typeface="Verdana"/>
              <a:ea typeface="Verdana"/>
              <a:cs typeface="Verdana"/>
              <a:sym typeface="Verdana"/>
            </a:endParaRPr>
          </a:p>
        </p:txBody>
      </p:sp>
      <p:sp>
        <p:nvSpPr>
          <p:cNvPr id="598" name="Google Shape;598;p31"/>
          <p:cNvSpPr txBox="1"/>
          <p:nvPr/>
        </p:nvSpPr>
        <p:spPr>
          <a:xfrm>
            <a:off x="2500661" y="4534843"/>
            <a:ext cx="2046300" cy="150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Examples:</a:t>
            </a: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CICO</a:t>
            </a:r>
            <a:endParaRPr sz="24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CICO-M</a:t>
            </a:r>
            <a:endParaRPr sz="24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Academic</a:t>
            </a:r>
            <a:endParaRPr sz="2400" b="0" i="0" u="none" strike="noStrike" cap="none" dirty="0">
              <a:solidFill>
                <a:srgbClr val="000000"/>
              </a:solidFill>
              <a:latin typeface="Verdana"/>
              <a:ea typeface="Verdana"/>
              <a:cs typeface="Verdana"/>
              <a:sym typeface="Verdana"/>
            </a:endParaRPr>
          </a:p>
        </p:txBody>
      </p:sp>
      <p:sp>
        <p:nvSpPr>
          <p:cNvPr id="597" name="Google Shape;597;p31"/>
          <p:cNvSpPr txBox="1"/>
          <p:nvPr/>
        </p:nvSpPr>
        <p:spPr>
          <a:xfrm>
            <a:off x="4564050" y="2100567"/>
            <a:ext cx="2046300" cy="224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Problem solves to determine or refine intervention match</a:t>
            </a:r>
            <a:endParaRPr sz="2400" b="0" i="0" u="none" strike="noStrike" cap="none">
              <a:solidFill>
                <a:srgbClr val="000000"/>
              </a:solidFill>
              <a:latin typeface="Verdana"/>
              <a:ea typeface="Verdana"/>
              <a:cs typeface="Verdana"/>
              <a:sym typeface="Verdana"/>
            </a:endParaRPr>
          </a:p>
        </p:txBody>
      </p:sp>
      <p:sp>
        <p:nvSpPr>
          <p:cNvPr id="599" name="Google Shape;599;p31"/>
          <p:cNvSpPr txBox="1"/>
          <p:nvPr/>
        </p:nvSpPr>
        <p:spPr>
          <a:xfrm>
            <a:off x="4647537" y="4534843"/>
            <a:ext cx="2046300" cy="150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Examples:</a:t>
            </a: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Brief FBA/BIP</a:t>
            </a:r>
            <a:endParaRPr sz="24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Diagnostic Review</a:t>
            </a:r>
            <a:endParaRPr sz="2400" b="0" i="0" u="none" strike="noStrike" cap="none" dirty="0">
              <a:solidFill>
                <a:srgbClr val="000000"/>
              </a:solidFill>
              <a:latin typeface="Verdana"/>
              <a:ea typeface="Verdana"/>
              <a:cs typeface="Verdana"/>
              <a:sym typeface="Verdana"/>
            </a:endParaRPr>
          </a:p>
        </p:txBody>
      </p:sp>
      <p:sp>
        <p:nvSpPr>
          <p:cNvPr id="594" name="Google Shape;594;p31"/>
          <p:cNvSpPr txBox="1"/>
          <p:nvPr/>
        </p:nvSpPr>
        <p:spPr>
          <a:xfrm>
            <a:off x="6839893" y="899203"/>
            <a:ext cx="1980600" cy="83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Verdana"/>
                <a:ea typeface="Verdana"/>
                <a:cs typeface="Verdana"/>
                <a:sym typeface="Verdana"/>
              </a:rPr>
              <a:t>Tier 3/ Tertiary </a:t>
            </a:r>
            <a:endParaRPr sz="2400" b="1" i="0" u="none" strike="noStrike" cap="none" dirty="0">
              <a:solidFill>
                <a:srgbClr val="000000"/>
              </a:solidFill>
              <a:latin typeface="Verdana"/>
              <a:ea typeface="Verdana"/>
              <a:cs typeface="Verdana"/>
              <a:sym typeface="Verdana"/>
            </a:endParaRPr>
          </a:p>
        </p:txBody>
      </p:sp>
      <p:sp>
        <p:nvSpPr>
          <p:cNvPr id="600" name="Google Shape;600;p31"/>
          <p:cNvSpPr txBox="1"/>
          <p:nvPr/>
        </p:nvSpPr>
        <p:spPr>
          <a:xfrm>
            <a:off x="6708025" y="2160650"/>
            <a:ext cx="2315400" cy="224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Uses data to determine overall intervention effectiveness</a:t>
            </a:r>
            <a:endParaRPr sz="2400" b="0" i="0" u="none" strike="noStrike" cap="none" dirty="0">
              <a:solidFill>
                <a:srgbClr val="000000"/>
              </a:solidFill>
              <a:latin typeface="Verdana"/>
              <a:ea typeface="Verdana"/>
              <a:cs typeface="Verdana"/>
              <a:sym typeface="Verdana"/>
            </a:endParaRPr>
          </a:p>
        </p:txBody>
      </p:sp>
      <p:sp>
        <p:nvSpPr>
          <p:cNvPr id="601" name="Google Shape;601;p31"/>
          <p:cNvSpPr txBox="1"/>
          <p:nvPr/>
        </p:nvSpPr>
        <p:spPr>
          <a:xfrm>
            <a:off x="6891800" y="4822901"/>
            <a:ext cx="1876800" cy="1399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Complex FBA/BIP</a:t>
            </a:r>
            <a:endParaRPr sz="24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WRAP RENEW</a:t>
            </a:r>
            <a:endParaRPr sz="2400" b="0" i="0" u="none" strike="noStrike" cap="none" dirty="0">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454599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4"/>
          <p:cNvSpPr txBox="1">
            <a:spLocks noGrp="1"/>
          </p:cNvSpPr>
          <p:nvPr>
            <p:ph type="title"/>
          </p:nvPr>
        </p:nvSpPr>
        <p:spPr>
          <a:prstGeom prst="rect">
            <a:avLst/>
          </a:prstGeom>
          <a:solidFill>
            <a:srgbClr val="A9DCF2">
              <a:alpha val="6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75"/>
              <a:buFont typeface="Verdana"/>
              <a:buNone/>
            </a:pPr>
            <a:r>
              <a:rPr lang="en-US" sz="3800" b="1" i="0" u="none" strike="noStrike" cap="none">
                <a:solidFill>
                  <a:srgbClr val="000000"/>
                </a:solidFill>
                <a:latin typeface="Verdana"/>
                <a:ea typeface="Verdana"/>
                <a:cs typeface="Verdana"/>
                <a:sym typeface="Verdana"/>
              </a:rPr>
              <a:t> </a:t>
            </a:r>
            <a:r>
              <a:rPr lang="en-US" sz="3800">
                <a:solidFill>
                  <a:srgbClr val="000000"/>
                </a:solidFill>
              </a:rPr>
              <a:t>Intervention </a:t>
            </a:r>
            <a:r>
              <a:rPr lang="en-US" sz="3800" i="0" u="none" strike="noStrike" cap="none">
                <a:solidFill>
                  <a:srgbClr val="000000"/>
                </a:solidFill>
              </a:rPr>
              <a:t>Effectiveness </a:t>
            </a:r>
            <a:endParaRPr sz="3800" b="0" i="0" u="none" strike="noStrike" cap="none">
              <a:solidFill>
                <a:srgbClr val="000000"/>
              </a:solidFill>
              <a:latin typeface="Verdana"/>
              <a:ea typeface="Verdana"/>
              <a:cs typeface="Verdana"/>
              <a:sym typeface="Verdana"/>
            </a:endParaRPr>
          </a:p>
        </p:txBody>
      </p:sp>
      <p:sp>
        <p:nvSpPr>
          <p:cNvPr id="634" name="Google Shape;634;p34"/>
          <p:cNvSpPr txBox="1">
            <a:spLocks noGrp="1"/>
          </p:cNvSpPr>
          <p:nvPr>
            <p:ph type="body" idx="1"/>
          </p:nvPr>
        </p:nvSpPr>
        <p:spPr>
          <a:prstGeom prst="rect">
            <a:avLst/>
          </a:prstGeom>
          <a:solidFill>
            <a:srgbClr val="E7F3D8"/>
          </a:solidFill>
          <a:ln>
            <a:noFill/>
          </a:ln>
        </p:spPr>
        <p:txBody>
          <a:bodyPr spcFirstLastPara="1" wrap="square" lIns="91425" tIns="45700" rIns="91425" bIns="45700" anchor="ctr" anchorCtr="0">
            <a:noAutofit/>
          </a:bodyPr>
          <a:lstStyle/>
          <a:p>
            <a:pPr marL="457200" marR="0" lvl="0" indent="-228600" algn="l" rtl="0">
              <a:lnSpc>
                <a:spcPct val="100000"/>
              </a:lnSpc>
              <a:spcBef>
                <a:spcPts val="420"/>
              </a:spcBef>
              <a:spcAft>
                <a:spcPts val="0"/>
              </a:spcAft>
              <a:buClr>
                <a:schemeClr val="dk1"/>
              </a:buClr>
              <a:buSzPts val="2100"/>
              <a:buFont typeface="Arial"/>
              <a:buNone/>
            </a:pPr>
            <a:r>
              <a:rPr lang="en-US" sz="2400" i="0" u="none" strike="noStrike" cap="none">
                <a:solidFill>
                  <a:srgbClr val="000000"/>
                </a:solidFill>
              </a:rPr>
              <a:t>Intervention</a:t>
            </a:r>
            <a:r>
              <a:rPr lang="en-US" sz="2400">
                <a:solidFill>
                  <a:srgbClr val="000000"/>
                </a:solidFill>
              </a:rPr>
              <a:t> </a:t>
            </a:r>
            <a:r>
              <a:rPr lang="en-US" sz="2400" i="0" u="none" strike="noStrike" cap="none">
                <a:solidFill>
                  <a:srgbClr val="000000"/>
                </a:solidFill>
              </a:rPr>
              <a:t>Monitoring </a:t>
            </a:r>
            <a:endParaRPr sz="2400" i="0" u="none" strike="noStrike" cap="none">
              <a:solidFill>
                <a:srgbClr val="000000"/>
              </a:solidFill>
            </a:endParaRPr>
          </a:p>
        </p:txBody>
      </p:sp>
      <p:sp>
        <p:nvSpPr>
          <p:cNvPr id="635" name="Google Shape;635;p34"/>
          <p:cNvSpPr txBox="1">
            <a:spLocks noGrp="1"/>
          </p:cNvSpPr>
          <p:nvPr>
            <p:ph type="body" idx="2"/>
          </p:nvPr>
        </p:nvSpPr>
        <p:spPr>
          <a:prstGeom prst="rect">
            <a:avLst/>
          </a:prstGeom>
          <a:noFill/>
          <a:ln>
            <a:noFill/>
          </a:ln>
        </p:spPr>
        <p:txBody>
          <a:bodyPr spcFirstLastPara="1" wrap="square" lIns="91425" tIns="45700" rIns="91425" bIns="45700" anchor="ctr" anchorCtr="0">
            <a:noAutofit/>
          </a:bodyPr>
          <a:lstStyle/>
          <a:p>
            <a:pPr marL="457200" marR="0" lvl="0" indent="-381000" algn="l" rtl="0">
              <a:lnSpc>
                <a:spcPct val="100000"/>
              </a:lnSpc>
              <a:spcBef>
                <a:spcPts val="480"/>
              </a:spcBef>
              <a:spcAft>
                <a:spcPts val="0"/>
              </a:spcAft>
              <a:buClr>
                <a:srgbClr val="000000"/>
              </a:buClr>
              <a:buSzPts val="2400"/>
              <a:buFont typeface="Verdana"/>
              <a:buChar char="•"/>
            </a:pPr>
            <a:r>
              <a:rPr lang="en-US" i="0" u="none" strike="noStrike" cap="none">
                <a:solidFill>
                  <a:srgbClr val="000000"/>
                </a:solidFill>
              </a:rPr>
              <a:t>Monitor effectiveness of </a:t>
            </a:r>
            <a:r>
              <a:rPr lang="en-US">
                <a:solidFill>
                  <a:srgbClr val="000000"/>
                </a:solidFill>
              </a:rPr>
              <a:t>tier 2 interventions</a:t>
            </a:r>
            <a:endParaRPr>
              <a:solidFill>
                <a:srgbClr val="000000"/>
              </a:solidFill>
            </a:endParaRPr>
          </a:p>
          <a:p>
            <a:pPr marL="457200" marR="0" lvl="0" indent="0" algn="l" rtl="0">
              <a:lnSpc>
                <a:spcPct val="100000"/>
              </a:lnSpc>
              <a:spcBef>
                <a:spcPts val="480"/>
              </a:spcBef>
              <a:spcAft>
                <a:spcPts val="0"/>
              </a:spcAft>
              <a:buSzPts val="2400"/>
              <a:buNone/>
            </a:pPr>
            <a:endParaRPr>
              <a:solidFill>
                <a:srgbClr val="000000"/>
              </a:solidFill>
            </a:endParaRPr>
          </a:p>
          <a:p>
            <a:pPr marL="457200" marR="0" lvl="0" indent="-381000" algn="l" rtl="0">
              <a:lnSpc>
                <a:spcPct val="100000"/>
              </a:lnSpc>
              <a:spcBef>
                <a:spcPts val="480"/>
              </a:spcBef>
              <a:spcAft>
                <a:spcPts val="0"/>
              </a:spcAft>
              <a:buClr>
                <a:srgbClr val="000000"/>
              </a:buClr>
              <a:buSzPts val="2400"/>
              <a:buFont typeface="Verdana"/>
              <a:buChar char="•"/>
            </a:pPr>
            <a:r>
              <a:rPr lang="en-US" i="0" u="none" strike="noStrike" cap="none">
                <a:solidFill>
                  <a:srgbClr val="000000"/>
                </a:solidFill>
              </a:rPr>
              <a:t>Review data to make decisions on improvements to intervention fidelity</a:t>
            </a:r>
            <a:endParaRPr i="0" u="none" strike="noStrike" cap="none">
              <a:solidFill>
                <a:srgbClr val="000000"/>
              </a:solidFill>
            </a:endParaRPr>
          </a:p>
        </p:txBody>
      </p:sp>
      <p:sp>
        <p:nvSpPr>
          <p:cNvPr id="636" name="Google Shape;636;p34"/>
          <p:cNvSpPr txBox="1">
            <a:spLocks noGrp="1"/>
          </p:cNvSpPr>
          <p:nvPr>
            <p:ph type="body" idx="3"/>
          </p:nvPr>
        </p:nvSpPr>
        <p:spPr>
          <a:prstGeom prst="rect">
            <a:avLst/>
          </a:prstGeom>
          <a:solidFill>
            <a:srgbClr val="E7F3D8"/>
          </a:solidFill>
          <a:ln>
            <a:noFill/>
          </a:ln>
        </p:spPr>
        <p:txBody>
          <a:bodyPr spcFirstLastPara="1" wrap="square" lIns="91425" tIns="45700" rIns="91425" bIns="45700" anchor="ctr" anchorCtr="0">
            <a:noAutofit/>
          </a:bodyPr>
          <a:lstStyle/>
          <a:p>
            <a:pPr marL="457200" marR="0" lvl="0" indent="-228600" algn="l" rtl="0">
              <a:lnSpc>
                <a:spcPct val="100000"/>
              </a:lnSpc>
              <a:spcBef>
                <a:spcPts val="420"/>
              </a:spcBef>
              <a:spcAft>
                <a:spcPts val="0"/>
              </a:spcAft>
              <a:buClr>
                <a:schemeClr val="dk1"/>
              </a:buClr>
              <a:buSzPts val="2100"/>
              <a:buFont typeface="Arial"/>
              <a:buNone/>
            </a:pPr>
            <a:r>
              <a:rPr lang="en-US" sz="2400">
                <a:solidFill>
                  <a:srgbClr val="000000"/>
                </a:solidFill>
              </a:rPr>
              <a:t>Progress Monitoring</a:t>
            </a:r>
            <a:endParaRPr sz="2400" i="0" u="none" strike="noStrike" cap="none">
              <a:solidFill>
                <a:srgbClr val="000000"/>
              </a:solidFill>
            </a:endParaRPr>
          </a:p>
        </p:txBody>
      </p:sp>
      <p:sp>
        <p:nvSpPr>
          <p:cNvPr id="637" name="Google Shape;637;p34"/>
          <p:cNvSpPr txBox="1">
            <a:spLocks noGrp="1"/>
          </p:cNvSpPr>
          <p:nvPr>
            <p:ph type="body" idx="4"/>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dirty="0">
                <a:solidFill>
                  <a:srgbClr val="000000"/>
                </a:solidFill>
              </a:rPr>
              <a:t>Focus on trends to assess how </a:t>
            </a:r>
            <a:r>
              <a:rPr lang="en-US" b="1" dirty="0">
                <a:solidFill>
                  <a:srgbClr val="000000"/>
                </a:solidFill>
              </a:rPr>
              <a:t>groups of students </a:t>
            </a:r>
            <a:r>
              <a:rPr lang="en-US" dirty="0">
                <a:solidFill>
                  <a:srgbClr val="000000"/>
                </a:solidFill>
              </a:rPr>
              <a:t>are responding</a:t>
            </a:r>
            <a:endParaRPr dirty="0">
              <a:solidFill>
                <a:srgbClr val="000000"/>
              </a:solidFill>
            </a:endParaRPr>
          </a:p>
          <a:p>
            <a:pPr marL="0" lvl="0" indent="0" algn="l" rtl="0">
              <a:lnSpc>
                <a:spcPct val="90000"/>
              </a:lnSpc>
              <a:spcBef>
                <a:spcPts val="0"/>
              </a:spcBef>
              <a:spcAft>
                <a:spcPts val="0"/>
              </a:spcAft>
              <a:buSzPts val="2400"/>
              <a:buNone/>
            </a:pPr>
            <a:endParaRPr dirty="0">
              <a:solidFill>
                <a:srgbClr val="000000"/>
              </a:solidFill>
            </a:endParaRPr>
          </a:p>
          <a:p>
            <a:pPr marL="0" marR="0" lvl="0" indent="0" algn="l" rtl="0">
              <a:lnSpc>
                <a:spcPct val="90000"/>
              </a:lnSpc>
              <a:spcBef>
                <a:spcPts val="0"/>
              </a:spcBef>
              <a:spcAft>
                <a:spcPts val="0"/>
              </a:spcAft>
              <a:buSzPts val="2400"/>
              <a:buNone/>
            </a:pPr>
            <a:r>
              <a:rPr lang="en-US" dirty="0">
                <a:solidFill>
                  <a:srgbClr val="000000"/>
                </a:solidFill>
              </a:rPr>
              <a:t># of s</a:t>
            </a:r>
            <a:r>
              <a:rPr lang="en-US" i="0" u="none" strike="noStrike" cap="none" dirty="0">
                <a:solidFill>
                  <a:srgbClr val="000000"/>
                </a:solidFill>
              </a:rPr>
              <a:t>tudents making/not making progress</a:t>
            </a:r>
            <a:endParaRPr b="1" dirty="0">
              <a:solidFill>
                <a:srgbClr val="000000"/>
              </a:solidFill>
            </a:endParaRPr>
          </a:p>
          <a:p>
            <a:pPr marL="0" marR="0" lvl="0" indent="0" algn="l" rtl="0">
              <a:lnSpc>
                <a:spcPct val="90000"/>
              </a:lnSpc>
              <a:spcBef>
                <a:spcPts val="520"/>
              </a:spcBef>
              <a:spcAft>
                <a:spcPts val="0"/>
              </a:spcAft>
              <a:buSzPts val="2400"/>
              <a:buNone/>
            </a:pPr>
            <a:r>
              <a:rPr lang="en-US" dirty="0">
                <a:solidFill>
                  <a:srgbClr val="000000"/>
                </a:solidFill>
              </a:rPr>
              <a:t># of s</a:t>
            </a:r>
            <a:r>
              <a:rPr lang="en-US" i="0" u="none" strike="noStrike" cap="none" dirty="0">
                <a:solidFill>
                  <a:srgbClr val="000000"/>
                </a:solidFill>
              </a:rPr>
              <a:t>tudents who have met their goal</a:t>
            </a:r>
            <a:endParaRPr i="0" u="none" strike="noStrike" cap="none" dirty="0">
              <a:solidFill>
                <a:srgbClr val="000000"/>
              </a:solidFill>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7" name="Google Shape;867;p49"/>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Advanced Tier Team Sample Guidance </a:t>
            </a:r>
            <a:endParaRPr>
              <a:solidFill>
                <a:srgbClr val="000000"/>
              </a:solidFill>
            </a:endParaRPr>
          </a:p>
        </p:txBody>
      </p:sp>
      <p:sp>
        <p:nvSpPr>
          <p:cNvPr id="868" name="Google Shape;868;p49"/>
          <p:cNvSpPr/>
          <p:nvPr/>
        </p:nvSpPr>
        <p:spPr>
          <a:xfrm>
            <a:off x="228600" y="1635500"/>
            <a:ext cx="8686800" cy="639900"/>
          </a:xfrm>
          <a:prstGeom prst="roundRect">
            <a:avLst>
              <a:gd name="adj" fmla="val 16667"/>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40"/>
              </a:spcBef>
              <a:spcAft>
                <a:spcPts val="0"/>
              </a:spcAft>
              <a:buClr>
                <a:srgbClr val="000000"/>
              </a:buClr>
              <a:buSzPts val="2500"/>
              <a:buFont typeface="Arial"/>
              <a:buNone/>
            </a:pPr>
            <a:r>
              <a:rPr lang="en-US" sz="2500" b="1" i="0" u="none" strike="noStrike" cap="none">
                <a:solidFill>
                  <a:schemeClr val="dk1"/>
                </a:solidFill>
                <a:latin typeface="Verdana"/>
                <a:ea typeface="Verdana"/>
                <a:cs typeface="Verdana"/>
                <a:sym typeface="Verdana"/>
              </a:rPr>
              <a:t>Team meets 1-2 times per month</a:t>
            </a:r>
            <a:endParaRPr sz="2500" b="1" i="0" u="none" strike="noStrike" cap="none">
              <a:solidFill>
                <a:srgbClr val="000000"/>
              </a:solidFill>
              <a:latin typeface="Verdana"/>
              <a:ea typeface="Verdana"/>
              <a:cs typeface="Verdana"/>
              <a:sym typeface="Verdana"/>
            </a:endParaRPr>
          </a:p>
        </p:txBody>
      </p:sp>
      <p:sp>
        <p:nvSpPr>
          <p:cNvPr id="869" name="Google Shape;869;p49"/>
          <p:cNvSpPr/>
          <p:nvPr/>
        </p:nvSpPr>
        <p:spPr>
          <a:xfrm>
            <a:off x="228600" y="2504625"/>
            <a:ext cx="8686800" cy="869100"/>
          </a:xfrm>
          <a:prstGeom prst="roundRect">
            <a:avLst>
              <a:gd name="adj" fmla="val 16667"/>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40"/>
              </a:spcBef>
              <a:spcAft>
                <a:spcPts val="0"/>
              </a:spcAft>
              <a:buClr>
                <a:srgbClr val="000000"/>
              </a:buClr>
              <a:buSzPts val="2500"/>
              <a:buFont typeface="Arial"/>
              <a:buNone/>
            </a:pPr>
            <a:r>
              <a:rPr lang="en-US" sz="2500" b="1" i="0" u="none" strike="noStrike" cap="none" dirty="0">
                <a:solidFill>
                  <a:schemeClr val="dk1"/>
                </a:solidFill>
                <a:latin typeface="Verdana"/>
                <a:ea typeface="Verdana"/>
                <a:cs typeface="Verdana"/>
                <a:sym typeface="Verdana"/>
              </a:rPr>
              <a:t>Team processes Requests for Assistance Forms and examines screening data</a:t>
            </a:r>
            <a:endParaRPr sz="2500" b="1" i="0" u="none" strike="noStrike" cap="none" dirty="0">
              <a:solidFill>
                <a:srgbClr val="000000"/>
              </a:solidFill>
              <a:latin typeface="Verdana"/>
              <a:ea typeface="Verdana"/>
              <a:cs typeface="Verdana"/>
              <a:sym typeface="Verdana"/>
            </a:endParaRPr>
          </a:p>
        </p:txBody>
      </p:sp>
      <p:sp>
        <p:nvSpPr>
          <p:cNvPr id="870" name="Google Shape;870;p49"/>
          <p:cNvSpPr/>
          <p:nvPr/>
        </p:nvSpPr>
        <p:spPr>
          <a:xfrm>
            <a:off x="228600" y="4780650"/>
            <a:ext cx="8686800" cy="869100"/>
          </a:xfrm>
          <a:prstGeom prst="roundRect">
            <a:avLst>
              <a:gd name="adj" fmla="val 16667"/>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40"/>
              </a:spcBef>
              <a:spcAft>
                <a:spcPts val="0"/>
              </a:spcAft>
              <a:buClr>
                <a:srgbClr val="000000"/>
              </a:buClr>
              <a:buSzPts val="2500"/>
              <a:buFont typeface="Arial"/>
              <a:buNone/>
            </a:pPr>
            <a:r>
              <a:rPr lang="en-US" sz="2500" b="1" i="0" u="none" strike="noStrike" cap="none">
                <a:solidFill>
                  <a:schemeClr val="dk1"/>
                </a:solidFill>
                <a:latin typeface="Verdana"/>
                <a:ea typeface="Verdana"/>
                <a:cs typeface="Verdana"/>
                <a:sym typeface="Verdana"/>
              </a:rPr>
              <a:t>Team uses meeting agenda format</a:t>
            </a:r>
            <a:endParaRPr sz="2500" b="1" i="0" u="none" strike="noStrike" cap="none">
              <a:solidFill>
                <a:srgbClr val="000000"/>
              </a:solidFill>
              <a:latin typeface="Verdana"/>
              <a:ea typeface="Verdana"/>
              <a:cs typeface="Verdana"/>
              <a:sym typeface="Verdana"/>
            </a:endParaRPr>
          </a:p>
        </p:txBody>
      </p:sp>
      <p:sp>
        <p:nvSpPr>
          <p:cNvPr id="871" name="Google Shape;871;p49"/>
          <p:cNvSpPr/>
          <p:nvPr/>
        </p:nvSpPr>
        <p:spPr>
          <a:xfrm>
            <a:off x="228600" y="3647925"/>
            <a:ext cx="8686800" cy="869100"/>
          </a:xfrm>
          <a:prstGeom prst="roundRect">
            <a:avLst>
              <a:gd name="adj" fmla="val 16667"/>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40"/>
              </a:spcBef>
              <a:spcAft>
                <a:spcPts val="0"/>
              </a:spcAft>
              <a:buClr>
                <a:srgbClr val="000000"/>
              </a:buClr>
              <a:buSzPts val="2500"/>
              <a:buFont typeface="Arial"/>
              <a:buNone/>
            </a:pPr>
            <a:r>
              <a:rPr lang="en-US" sz="2500" b="1" i="0" u="none" strike="noStrike" cap="none" dirty="0">
                <a:solidFill>
                  <a:schemeClr val="dk1"/>
                </a:solidFill>
                <a:latin typeface="Verdana"/>
                <a:ea typeface="Verdana"/>
                <a:cs typeface="Verdana"/>
                <a:sym typeface="Verdana"/>
              </a:rPr>
              <a:t>Team monitors progress of students receiving Tier II supports</a:t>
            </a:r>
            <a:endParaRPr sz="2500" b="1" i="0" u="none" strike="noStrike" cap="none" dirty="0">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422491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4" name="Google Shape;644;p35"/>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Which Team Is It? </a:t>
            </a:r>
            <a:endParaRPr>
              <a:solidFill>
                <a:srgbClr val="000000"/>
              </a:solidFill>
            </a:endParaRPr>
          </a:p>
        </p:txBody>
      </p:sp>
      <p:sp>
        <p:nvSpPr>
          <p:cNvPr id="643" name="Google Shape;643;p35"/>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360"/>
              </a:spcBef>
              <a:spcAft>
                <a:spcPts val="0"/>
              </a:spcAft>
              <a:buSzPts val="1800"/>
              <a:buNone/>
            </a:pPr>
            <a:r>
              <a:rPr lang="en-US" sz="3000"/>
              <a:t>Hold up a color response card to indicate if the statement on the screen represents:</a:t>
            </a:r>
            <a:br>
              <a:rPr lang="en-US" sz="3000"/>
            </a:br>
            <a:r>
              <a:rPr lang="en-US" sz="3000">
                <a:solidFill>
                  <a:srgbClr val="000000"/>
                </a:solidFill>
              </a:rPr>
              <a:t>Green: </a:t>
            </a:r>
            <a:r>
              <a:rPr lang="en-US"/>
              <a:t>Tier One Meeting</a:t>
            </a:r>
            <a:endParaRPr/>
          </a:p>
          <a:p>
            <a:pPr marL="0" lvl="0" indent="0" algn="ctr" rtl="0">
              <a:lnSpc>
                <a:spcPct val="150000"/>
              </a:lnSpc>
              <a:spcBef>
                <a:spcPts val="360"/>
              </a:spcBef>
              <a:spcAft>
                <a:spcPts val="0"/>
              </a:spcAft>
              <a:buSzPts val="1800"/>
              <a:buNone/>
            </a:pPr>
            <a:r>
              <a:rPr lang="en-US" sz="3000">
                <a:solidFill>
                  <a:srgbClr val="000000"/>
                </a:solidFill>
              </a:rPr>
              <a:t>Yellow: </a:t>
            </a:r>
            <a:r>
              <a:rPr lang="en-US"/>
              <a:t>Tier Two Meeting</a:t>
            </a:r>
            <a:endParaRPr/>
          </a:p>
          <a:p>
            <a:pPr marL="0" lvl="0" indent="0" algn="ctr" rtl="0">
              <a:lnSpc>
                <a:spcPct val="150000"/>
              </a:lnSpc>
              <a:spcBef>
                <a:spcPts val="360"/>
              </a:spcBef>
              <a:spcAft>
                <a:spcPts val="0"/>
              </a:spcAft>
              <a:buSzPts val="1800"/>
              <a:buNone/>
            </a:pPr>
            <a:r>
              <a:rPr lang="en-US" sz="3000">
                <a:solidFill>
                  <a:srgbClr val="000000"/>
                </a:solidFill>
              </a:rPr>
              <a:t>Red: </a:t>
            </a:r>
            <a:r>
              <a:rPr lang="en-US"/>
              <a:t>Tier Three Meeting</a:t>
            </a:r>
            <a:endParaRPr/>
          </a:p>
          <a:p>
            <a:pPr marL="0" lvl="0" indent="0" algn="ctr" rtl="0">
              <a:lnSpc>
                <a:spcPct val="200000"/>
              </a:lnSpc>
              <a:spcBef>
                <a:spcPts val="360"/>
              </a:spcBef>
              <a:spcAft>
                <a:spcPts val="0"/>
              </a:spcAft>
              <a:buSzPts val="1800"/>
              <a:buNone/>
            </a:pPr>
            <a:endParaRPr sz="3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p36"/>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Name that Team</a:t>
            </a:r>
            <a:endParaRPr>
              <a:solidFill>
                <a:srgbClr val="000000"/>
              </a:solidFill>
            </a:endParaRPr>
          </a:p>
        </p:txBody>
      </p:sp>
      <p:sp>
        <p:nvSpPr>
          <p:cNvPr id="650" name="Google Shape;650;p3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9144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School-wide representation</a:t>
            </a:r>
            <a:endParaRPr/>
          </a:p>
          <a:p>
            <a:pPr marL="457200" lvl="0" indent="-342900" algn="l" rtl="0">
              <a:lnSpc>
                <a:spcPct val="100000"/>
              </a:lnSpc>
              <a:spcBef>
                <a:spcPts val="0"/>
              </a:spcBef>
              <a:spcAft>
                <a:spcPts val="0"/>
              </a:spcAft>
              <a:buSzPts val="1800"/>
              <a:buChar char="•"/>
            </a:pPr>
            <a:r>
              <a:rPr lang="en-US"/>
              <a:t>Specialist representation</a:t>
            </a:r>
            <a:endParaRPr/>
          </a:p>
          <a:p>
            <a:pPr marL="457200" lvl="0" indent="-342900" algn="l" rtl="0">
              <a:lnSpc>
                <a:spcPct val="100000"/>
              </a:lnSpc>
              <a:spcBef>
                <a:spcPts val="0"/>
              </a:spcBef>
              <a:spcAft>
                <a:spcPts val="0"/>
              </a:spcAft>
              <a:buSzPts val="1800"/>
              <a:buChar char="•"/>
            </a:pPr>
            <a:r>
              <a:rPr lang="en-US"/>
              <a:t>Meets monthly</a:t>
            </a:r>
            <a:endParaRPr/>
          </a:p>
          <a:p>
            <a:pPr marL="457200" lvl="0" indent="-342900" algn="l" rtl="0">
              <a:lnSpc>
                <a:spcPct val="100000"/>
              </a:lnSpc>
              <a:spcBef>
                <a:spcPts val="0"/>
              </a:spcBef>
              <a:spcAft>
                <a:spcPts val="0"/>
              </a:spcAft>
              <a:buSzPts val="1800"/>
              <a:buChar char="•"/>
            </a:pPr>
            <a:r>
              <a:rPr lang="en-US"/>
              <a:t>Meets 2x/month</a:t>
            </a:r>
            <a:endParaRPr/>
          </a:p>
          <a:p>
            <a:pPr marL="457200" lvl="0" indent="-342900" algn="l" rtl="0">
              <a:lnSpc>
                <a:spcPct val="100000"/>
              </a:lnSpc>
              <a:spcBef>
                <a:spcPts val="0"/>
              </a:spcBef>
              <a:spcAft>
                <a:spcPts val="0"/>
              </a:spcAft>
              <a:buSzPts val="1800"/>
              <a:buChar char="•"/>
            </a:pPr>
            <a:r>
              <a:rPr lang="en-US"/>
              <a:t>Family representation</a:t>
            </a:r>
            <a:endParaRPr/>
          </a:p>
          <a:p>
            <a:pPr marL="457200" lvl="0" indent="-342900" algn="l" rtl="0">
              <a:lnSpc>
                <a:spcPct val="100000"/>
              </a:lnSpc>
              <a:spcBef>
                <a:spcPts val="0"/>
              </a:spcBef>
              <a:spcAft>
                <a:spcPts val="0"/>
              </a:spcAft>
              <a:buSzPts val="1800"/>
              <a:buChar char="•"/>
            </a:pPr>
            <a:r>
              <a:rPr lang="en-US"/>
              <a:t>Community Partner representation</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0">
                                            <p:txEl>
                                              <p:pRg st="0" end="0"/>
                                            </p:txEl>
                                          </p:spTgt>
                                        </p:tgtEl>
                                        <p:attrNameLst>
                                          <p:attrName>style.visibility</p:attrName>
                                        </p:attrNameLst>
                                      </p:cBhvr>
                                      <p:to>
                                        <p:strVal val="visible"/>
                                      </p:to>
                                    </p:set>
                                    <p:animEffect transition="in" filter="fade">
                                      <p:cBhvr>
                                        <p:cTn id="7" dur="1000"/>
                                        <p:tgtEl>
                                          <p:spTgt spid="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0">
                                            <p:txEl>
                                              <p:pRg st="1" end="1"/>
                                            </p:txEl>
                                          </p:spTgt>
                                        </p:tgtEl>
                                        <p:attrNameLst>
                                          <p:attrName>style.visibility</p:attrName>
                                        </p:attrNameLst>
                                      </p:cBhvr>
                                      <p:to>
                                        <p:strVal val="visible"/>
                                      </p:to>
                                    </p:set>
                                    <p:animEffect transition="in" filter="fade">
                                      <p:cBhvr>
                                        <p:cTn id="12" dur="1000"/>
                                        <p:tgtEl>
                                          <p:spTgt spid="6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0">
                                            <p:txEl>
                                              <p:pRg st="2" end="2"/>
                                            </p:txEl>
                                          </p:spTgt>
                                        </p:tgtEl>
                                        <p:attrNameLst>
                                          <p:attrName>style.visibility</p:attrName>
                                        </p:attrNameLst>
                                      </p:cBhvr>
                                      <p:to>
                                        <p:strVal val="visible"/>
                                      </p:to>
                                    </p:set>
                                    <p:animEffect transition="in" filter="fade">
                                      <p:cBhvr>
                                        <p:cTn id="17" dur="1000"/>
                                        <p:tgtEl>
                                          <p:spTgt spid="6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0">
                                            <p:txEl>
                                              <p:pRg st="3" end="3"/>
                                            </p:txEl>
                                          </p:spTgt>
                                        </p:tgtEl>
                                        <p:attrNameLst>
                                          <p:attrName>style.visibility</p:attrName>
                                        </p:attrNameLst>
                                      </p:cBhvr>
                                      <p:to>
                                        <p:strVal val="visible"/>
                                      </p:to>
                                    </p:set>
                                    <p:animEffect transition="in" filter="fade">
                                      <p:cBhvr>
                                        <p:cTn id="22" dur="1000"/>
                                        <p:tgtEl>
                                          <p:spTgt spid="6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0">
                                            <p:txEl>
                                              <p:pRg st="4" end="4"/>
                                            </p:txEl>
                                          </p:spTgt>
                                        </p:tgtEl>
                                        <p:attrNameLst>
                                          <p:attrName>style.visibility</p:attrName>
                                        </p:attrNameLst>
                                      </p:cBhvr>
                                      <p:to>
                                        <p:strVal val="visible"/>
                                      </p:to>
                                    </p:set>
                                    <p:animEffect transition="in" filter="fade">
                                      <p:cBhvr>
                                        <p:cTn id="27" dur="1000"/>
                                        <p:tgtEl>
                                          <p:spTgt spid="6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50">
                                            <p:txEl>
                                              <p:pRg st="5" end="5"/>
                                            </p:txEl>
                                          </p:spTgt>
                                        </p:tgtEl>
                                        <p:attrNameLst>
                                          <p:attrName>style.visibility</p:attrName>
                                        </p:attrNameLst>
                                      </p:cBhvr>
                                      <p:to>
                                        <p:strVal val="visible"/>
                                      </p:to>
                                    </p:set>
                                    <p:animEffect transition="in" filter="fade">
                                      <p:cBhvr>
                                        <p:cTn id="32" dur="1000"/>
                                        <p:tgtEl>
                                          <p:spTgt spid="65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50">
                                            <p:txEl>
                                              <p:pRg st="6" end="6"/>
                                            </p:txEl>
                                          </p:spTgt>
                                        </p:tgtEl>
                                        <p:attrNameLst>
                                          <p:attrName>style.visibility</p:attrName>
                                        </p:attrNameLst>
                                      </p:cBhvr>
                                      <p:to>
                                        <p:strVal val="visible"/>
                                      </p:to>
                                    </p:set>
                                    <p:animEffect transition="in" filter="fade">
                                      <p:cBhvr>
                                        <p:cTn id="37" dur="1000"/>
                                        <p:tgtEl>
                                          <p:spTgt spid="65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50">
                                            <p:txEl>
                                              <p:pRg st="7" end="7"/>
                                            </p:txEl>
                                          </p:spTgt>
                                        </p:tgtEl>
                                        <p:attrNameLst>
                                          <p:attrName>style.visibility</p:attrName>
                                        </p:attrNameLst>
                                      </p:cBhvr>
                                      <p:to>
                                        <p:strVal val="visible"/>
                                      </p:to>
                                    </p:set>
                                    <p:animEffect transition="in" filter="fade">
                                      <p:cBhvr>
                                        <p:cTn id="42" dur="1000"/>
                                        <p:tgtEl>
                                          <p:spTgt spid="65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50">
                                            <p:txEl>
                                              <p:pRg st="8" end="8"/>
                                            </p:txEl>
                                          </p:spTgt>
                                        </p:tgtEl>
                                        <p:attrNameLst>
                                          <p:attrName>style.visibility</p:attrName>
                                        </p:attrNameLst>
                                      </p:cBhvr>
                                      <p:to>
                                        <p:strVal val="visible"/>
                                      </p:to>
                                    </p:set>
                                    <p:animEffect transition="in" filter="fade">
                                      <p:cBhvr>
                                        <p:cTn id="47" dur="1000"/>
                                        <p:tgtEl>
                                          <p:spTgt spid="65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50">
                                            <p:txEl>
                                              <p:pRg st="9" end="9"/>
                                            </p:txEl>
                                          </p:spTgt>
                                        </p:tgtEl>
                                        <p:attrNameLst>
                                          <p:attrName>style.visibility</p:attrName>
                                        </p:attrNameLst>
                                      </p:cBhvr>
                                      <p:to>
                                        <p:strVal val="visible"/>
                                      </p:to>
                                    </p:set>
                                    <p:animEffect transition="in" filter="fade">
                                      <p:cBhvr>
                                        <p:cTn id="52" dur="1000"/>
                                        <p:tgtEl>
                                          <p:spTgt spid="65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50">
                                            <p:txEl>
                                              <p:pRg st="10" end="10"/>
                                            </p:txEl>
                                          </p:spTgt>
                                        </p:tgtEl>
                                        <p:attrNameLst>
                                          <p:attrName>style.visibility</p:attrName>
                                        </p:attrNameLst>
                                      </p:cBhvr>
                                      <p:to>
                                        <p:strVal val="visible"/>
                                      </p:to>
                                    </p:set>
                                    <p:animEffect transition="in" filter="fade">
                                      <p:cBhvr>
                                        <p:cTn id="57" dur="1000"/>
                                        <p:tgtEl>
                                          <p:spTgt spid="65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8" name="Google Shape;658;p37"/>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Design Interventions for Who?</a:t>
            </a:r>
            <a:endParaRPr>
              <a:solidFill>
                <a:srgbClr val="000000"/>
              </a:solidFill>
            </a:endParaRPr>
          </a:p>
        </p:txBody>
      </p:sp>
      <p:sp>
        <p:nvSpPr>
          <p:cNvPr id="657" name="Google Shape;657;p37"/>
          <p:cNvSpPr txBox="1">
            <a:spLocks noGrp="1"/>
          </p:cNvSpPr>
          <p:nvPr>
            <p:ph type="body" idx="1"/>
          </p:nvPr>
        </p:nvSpPr>
        <p:spPr>
          <a:xfrm>
            <a:off x="228600" y="1600200"/>
            <a:ext cx="84582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Designs positive interventions for all students with goal of 80-90% of students meet expectations</a:t>
            </a:r>
            <a:endParaRPr/>
          </a:p>
          <a:p>
            <a:pPr marL="457200" lvl="0" indent="-342900" algn="l" rtl="0">
              <a:lnSpc>
                <a:spcPct val="100000"/>
              </a:lnSpc>
              <a:spcBef>
                <a:spcPts val="0"/>
              </a:spcBef>
              <a:spcAft>
                <a:spcPts val="0"/>
              </a:spcAft>
              <a:buSzPts val="1800"/>
              <a:buChar char="•"/>
            </a:pPr>
            <a:r>
              <a:rPr lang="en-US"/>
              <a:t>Designs positive interventions for individuals, about 1-5% of students</a:t>
            </a:r>
            <a:endParaRPr/>
          </a:p>
          <a:p>
            <a:pPr marL="457200" lvl="0" indent="-342900" algn="l" rtl="0">
              <a:lnSpc>
                <a:spcPct val="100000"/>
              </a:lnSpc>
              <a:spcBef>
                <a:spcPts val="0"/>
              </a:spcBef>
              <a:spcAft>
                <a:spcPts val="0"/>
              </a:spcAft>
              <a:buSzPts val="1800"/>
              <a:buChar char="•"/>
            </a:pPr>
            <a:r>
              <a:rPr lang="en-US"/>
              <a:t>Designs positive interventions for small groups, about 10-15% of students</a:t>
            </a:r>
            <a:endParaRPr/>
          </a:p>
          <a:p>
            <a:pPr marL="457200" lvl="0" indent="0" algn="l" rtl="0">
              <a:lnSpc>
                <a:spcPct val="100000"/>
              </a:lnSpc>
              <a:spcBef>
                <a:spcPts val="360"/>
              </a:spcBef>
              <a:spcAft>
                <a:spcPts val="0"/>
              </a:spcAft>
              <a:buSzPts val="1800"/>
              <a:buNone/>
            </a:pPr>
            <a:r>
              <a:rPr lang="en-US"/>
              <a:t> </a:t>
            </a:r>
            <a:endParaRPr/>
          </a:p>
          <a:p>
            <a:pPr marL="457200" lvl="0" indent="0" algn="l" rtl="0">
              <a:lnSpc>
                <a:spcPct val="100000"/>
              </a:lnSpc>
              <a:spcBef>
                <a:spcPts val="360"/>
              </a:spcBef>
              <a:spcAft>
                <a:spcPts val="0"/>
              </a:spcAft>
              <a:buSzPts val="1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7">
                                            <p:txEl>
                                              <p:pRg st="0" end="0"/>
                                            </p:txEl>
                                          </p:spTgt>
                                        </p:tgtEl>
                                        <p:attrNameLst>
                                          <p:attrName>style.visibility</p:attrName>
                                        </p:attrNameLst>
                                      </p:cBhvr>
                                      <p:to>
                                        <p:strVal val="visible"/>
                                      </p:to>
                                    </p:set>
                                    <p:animEffect transition="in" filter="fade">
                                      <p:cBhvr>
                                        <p:cTn id="7" dur="1000"/>
                                        <p:tgtEl>
                                          <p:spTgt spid="6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7">
                                            <p:txEl>
                                              <p:pRg st="1" end="1"/>
                                            </p:txEl>
                                          </p:spTgt>
                                        </p:tgtEl>
                                        <p:attrNameLst>
                                          <p:attrName>style.visibility</p:attrName>
                                        </p:attrNameLst>
                                      </p:cBhvr>
                                      <p:to>
                                        <p:strVal val="visible"/>
                                      </p:to>
                                    </p:set>
                                    <p:animEffect transition="in" filter="fade">
                                      <p:cBhvr>
                                        <p:cTn id="12" dur="1000"/>
                                        <p:tgtEl>
                                          <p:spTgt spid="6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7">
                                            <p:txEl>
                                              <p:pRg st="2" end="2"/>
                                            </p:txEl>
                                          </p:spTgt>
                                        </p:tgtEl>
                                        <p:attrNameLst>
                                          <p:attrName>style.visibility</p:attrName>
                                        </p:attrNameLst>
                                      </p:cBhvr>
                                      <p:to>
                                        <p:strVal val="visible"/>
                                      </p:to>
                                    </p:set>
                                    <p:animEffect transition="in" filter="fade">
                                      <p:cBhvr>
                                        <p:cTn id="17" dur="1000"/>
                                        <p:tgtEl>
                                          <p:spTgt spid="6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7">
                                            <p:txEl>
                                              <p:pRg st="3" end="3"/>
                                            </p:txEl>
                                          </p:spTgt>
                                        </p:tgtEl>
                                        <p:attrNameLst>
                                          <p:attrName>style.visibility</p:attrName>
                                        </p:attrNameLst>
                                      </p:cBhvr>
                                      <p:to>
                                        <p:strVal val="visible"/>
                                      </p:to>
                                    </p:set>
                                    <p:animEffect transition="in" filter="fade">
                                      <p:cBhvr>
                                        <p:cTn id="22" dur="1000"/>
                                        <p:tgtEl>
                                          <p:spTgt spid="6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7">
                                            <p:txEl>
                                              <p:pRg st="4" end="4"/>
                                            </p:txEl>
                                          </p:spTgt>
                                        </p:tgtEl>
                                        <p:attrNameLst>
                                          <p:attrName>style.visibility</p:attrName>
                                        </p:attrNameLst>
                                      </p:cBhvr>
                                      <p:to>
                                        <p:strVal val="visible"/>
                                      </p:to>
                                    </p:set>
                                    <p:animEffect transition="in" filter="fade">
                                      <p:cBhvr>
                                        <p:cTn id="27" dur="1000"/>
                                        <p:tgtEl>
                                          <p:spTgt spid="6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4"/>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Today’s Learning Intentions</a:t>
            </a:r>
            <a:endParaRPr>
              <a:solidFill>
                <a:srgbClr val="000000"/>
              </a:solidFill>
            </a:endParaRPr>
          </a:p>
        </p:txBody>
      </p:sp>
      <p:sp>
        <p:nvSpPr>
          <p:cNvPr id="400" name="Google Shape;400;p4"/>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Font typeface="Verdana"/>
              <a:buChar char="●"/>
            </a:pPr>
            <a:r>
              <a:rPr lang="en-US" sz="2400"/>
              <a:t>Identify enhancements to data dashboards to include data related to advanced tier instruction, inclusive of mental wellness (Matrix 2A)</a:t>
            </a:r>
            <a:endParaRPr sz="2400"/>
          </a:p>
          <a:p>
            <a:pPr marL="457200" lvl="0" indent="-381000" algn="l" rtl="0">
              <a:lnSpc>
                <a:spcPct val="115000"/>
              </a:lnSpc>
              <a:spcBef>
                <a:spcPts val="0"/>
              </a:spcBef>
              <a:spcAft>
                <a:spcPts val="0"/>
              </a:spcAft>
              <a:buSzPts val="2400"/>
              <a:buFont typeface="Verdana"/>
              <a:buChar char="●"/>
            </a:pPr>
            <a:r>
              <a:rPr lang="en-US" sz="2400"/>
              <a:t>Establish communication loops to connect faculty and staff with advanced tier implementation, as appropriate (Matrix 1D and 2C)</a:t>
            </a:r>
            <a:endParaRPr sz="2400"/>
          </a:p>
          <a:p>
            <a:pPr marL="457200" lvl="0" indent="-381000" algn="l" rtl="0">
              <a:lnSpc>
                <a:spcPct val="115000"/>
              </a:lnSpc>
              <a:spcBef>
                <a:spcPts val="0"/>
              </a:spcBef>
              <a:spcAft>
                <a:spcPts val="0"/>
              </a:spcAft>
              <a:buSzPts val="2400"/>
              <a:buFont typeface="Verdana"/>
              <a:buChar char="●"/>
            </a:pPr>
            <a:r>
              <a:rPr lang="en-US" sz="2400"/>
              <a:t>Apply the data-informed decision-making process to complex concerns so that the DLT and SLT position solutions accurately to maximize the efficient use of resources (Matrix 2B)</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5" name="Google Shape;665;p38"/>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Progress Monitor What?</a:t>
            </a:r>
            <a:endParaRPr>
              <a:solidFill>
                <a:srgbClr val="000000"/>
              </a:solidFill>
            </a:endParaRPr>
          </a:p>
        </p:txBody>
      </p:sp>
      <p:sp>
        <p:nvSpPr>
          <p:cNvPr id="664" name="Google Shape;664;p3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Student outcome and intervention fidelity data</a:t>
            </a:r>
            <a:endParaRPr/>
          </a:p>
          <a:p>
            <a:pPr marL="457200" lvl="0" indent="-342900" algn="l" rtl="0">
              <a:lnSpc>
                <a:spcPct val="100000"/>
              </a:lnSpc>
              <a:spcBef>
                <a:spcPts val="0"/>
              </a:spcBef>
              <a:spcAft>
                <a:spcPts val="0"/>
              </a:spcAft>
              <a:buSzPts val="1800"/>
              <a:buChar char="•"/>
            </a:pPr>
            <a:r>
              <a:rPr lang="en-US"/>
              <a:t>School-wide data for all students</a:t>
            </a:r>
            <a:endParaRPr/>
          </a:p>
          <a:p>
            <a:pPr marL="457200" lvl="0" indent="-342900" algn="l" rtl="0">
              <a:lnSpc>
                <a:spcPct val="100000"/>
              </a:lnSpc>
              <a:spcBef>
                <a:spcPts val="0"/>
              </a:spcBef>
              <a:spcAft>
                <a:spcPts val="0"/>
              </a:spcAft>
              <a:buSzPts val="1800"/>
              <a:buChar char="•"/>
            </a:pPr>
            <a:r>
              <a:rPr lang="en-US"/>
              <a:t>Analyzes data for small groups of students </a:t>
            </a:r>
            <a:endParaRPr/>
          </a:p>
          <a:p>
            <a:pPr marL="457200" lvl="0" indent="-342900" algn="l" rtl="0">
              <a:lnSpc>
                <a:spcPct val="100000"/>
              </a:lnSpc>
              <a:spcBef>
                <a:spcPts val="0"/>
              </a:spcBef>
              <a:spcAft>
                <a:spcPts val="0"/>
              </a:spcAft>
              <a:buSzPts val="1800"/>
              <a:buChar char="•"/>
            </a:pPr>
            <a:r>
              <a:rPr lang="en-US"/>
              <a:t>Behavior Intervention Plan</a:t>
            </a:r>
            <a:endParaRPr/>
          </a:p>
          <a:p>
            <a:pPr marL="0" lvl="0" indent="0" algn="l" rtl="0">
              <a:lnSpc>
                <a:spcPct val="100000"/>
              </a:lnSpc>
              <a:spcBef>
                <a:spcPts val="360"/>
              </a:spcBef>
              <a:spcAft>
                <a:spcPts val="0"/>
              </a:spcAft>
              <a:buSzPts val="1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4">
                                            <p:txEl>
                                              <p:pRg st="0" end="0"/>
                                            </p:txEl>
                                          </p:spTgt>
                                        </p:tgtEl>
                                        <p:attrNameLst>
                                          <p:attrName>style.visibility</p:attrName>
                                        </p:attrNameLst>
                                      </p:cBhvr>
                                      <p:to>
                                        <p:strVal val="visible"/>
                                      </p:to>
                                    </p:set>
                                    <p:animEffect transition="in" filter="fade">
                                      <p:cBhvr>
                                        <p:cTn id="7" dur="1000"/>
                                        <p:tgtEl>
                                          <p:spTgt spid="6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4">
                                            <p:txEl>
                                              <p:pRg st="1" end="1"/>
                                            </p:txEl>
                                          </p:spTgt>
                                        </p:tgtEl>
                                        <p:attrNameLst>
                                          <p:attrName>style.visibility</p:attrName>
                                        </p:attrNameLst>
                                      </p:cBhvr>
                                      <p:to>
                                        <p:strVal val="visible"/>
                                      </p:to>
                                    </p:set>
                                    <p:animEffect transition="in" filter="fade">
                                      <p:cBhvr>
                                        <p:cTn id="12" dur="1000"/>
                                        <p:tgtEl>
                                          <p:spTgt spid="6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4">
                                            <p:txEl>
                                              <p:pRg st="2" end="2"/>
                                            </p:txEl>
                                          </p:spTgt>
                                        </p:tgtEl>
                                        <p:attrNameLst>
                                          <p:attrName>style.visibility</p:attrName>
                                        </p:attrNameLst>
                                      </p:cBhvr>
                                      <p:to>
                                        <p:strVal val="visible"/>
                                      </p:to>
                                    </p:set>
                                    <p:animEffect transition="in" filter="fade">
                                      <p:cBhvr>
                                        <p:cTn id="17" dur="1000"/>
                                        <p:tgtEl>
                                          <p:spTgt spid="6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4">
                                            <p:txEl>
                                              <p:pRg st="3" end="3"/>
                                            </p:txEl>
                                          </p:spTgt>
                                        </p:tgtEl>
                                        <p:attrNameLst>
                                          <p:attrName>style.visibility</p:attrName>
                                        </p:attrNameLst>
                                      </p:cBhvr>
                                      <p:to>
                                        <p:strVal val="visible"/>
                                      </p:to>
                                    </p:set>
                                    <p:animEffect transition="in" filter="fade">
                                      <p:cBhvr>
                                        <p:cTn id="22" dur="1000"/>
                                        <p:tgtEl>
                                          <p:spTgt spid="6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4">
                                            <p:txEl>
                                              <p:pRg st="4" end="4"/>
                                            </p:txEl>
                                          </p:spTgt>
                                        </p:tgtEl>
                                        <p:attrNameLst>
                                          <p:attrName>style.visibility</p:attrName>
                                        </p:attrNameLst>
                                      </p:cBhvr>
                                      <p:to>
                                        <p:strVal val="visible"/>
                                      </p:to>
                                    </p:set>
                                    <p:animEffect transition="in" filter="fade">
                                      <p:cBhvr>
                                        <p:cTn id="27" dur="1000"/>
                                        <p:tgtEl>
                                          <p:spTgt spid="6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2" name="Google Shape;672;p39"/>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Share What?</a:t>
            </a:r>
            <a:endParaRPr>
              <a:solidFill>
                <a:srgbClr val="000000"/>
              </a:solidFill>
            </a:endParaRPr>
          </a:p>
        </p:txBody>
      </p:sp>
      <p:sp>
        <p:nvSpPr>
          <p:cNvPr id="671" name="Google Shape;671;p39"/>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Professional learning and wrap around intervention support </a:t>
            </a:r>
            <a:endParaRPr/>
          </a:p>
          <a:p>
            <a:pPr marL="457200" lvl="0" indent="-342900" algn="l" rtl="0">
              <a:lnSpc>
                <a:spcPct val="100000"/>
              </a:lnSpc>
              <a:spcBef>
                <a:spcPts val="0"/>
              </a:spcBef>
              <a:spcAft>
                <a:spcPts val="0"/>
              </a:spcAft>
              <a:buSzPts val="1800"/>
              <a:buChar char="•"/>
            </a:pPr>
            <a:r>
              <a:rPr lang="en-US"/>
              <a:t>Professional learning and core instruction support</a:t>
            </a:r>
            <a:endParaRPr/>
          </a:p>
          <a:p>
            <a:pPr marL="457200" lvl="0" indent="-342900" algn="l" rtl="0">
              <a:lnSpc>
                <a:spcPct val="100000"/>
              </a:lnSpc>
              <a:spcBef>
                <a:spcPts val="0"/>
              </a:spcBef>
              <a:spcAft>
                <a:spcPts val="0"/>
              </a:spcAft>
              <a:buSzPts val="1800"/>
              <a:buChar char="•"/>
            </a:pPr>
            <a:r>
              <a:rPr lang="en-US"/>
              <a:t>Professional learning and targeted instruction support</a:t>
            </a:r>
            <a:endParaRPr/>
          </a:p>
          <a:p>
            <a:pPr marL="457200" lvl="0" indent="-342900" algn="l" rtl="0">
              <a:lnSpc>
                <a:spcPct val="100000"/>
              </a:lnSpc>
              <a:spcBef>
                <a:spcPts val="0"/>
              </a:spcBef>
              <a:spcAft>
                <a:spcPts val="0"/>
              </a:spcAft>
              <a:buSzPts val="1800"/>
              <a:buChar char="•"/>
            </a:pPr>
            <a:r>
              <a:rPr lang="en-US"/>
              <a:t>Intervention data and outcomes with staff and stakeholders</a:t>
            </a:r>
            <a:endParaRPr/>
          </a:p>
          <a:p>
            <a:pPr marL="457200" lvl="0" indent="-342900" algn="l" rtl="0">
              <a:lnSpc>
                <a:spcPct val="100000"/>
              </a:lnSpc>
              <a:spcBef>
                <a:spcPts val="0"/>
              </a:spcBef>
              <a:spcAft>
                <a:spcPts val="0"/>
              </a:spcAft>
              <a:buSzPts val="1800"/>
              <a:buChar char="•"/>
            </a:pPr>
            <a:r>
              <a:rPr lang="en-US"/>
              <a:t>School-wide data and outcomes </a:t>
            </a:r>
            <a:endParaRPr/>
          </a:p>
          <a:p>
            <a:pPr marL="0" lvl="0" indent="0" algn="l" rtl="0">
              <a:lnSpc>
                <a:spcPct val="100000"/>
              </a:lnSpc>
              <a:spcBef>
                <a:spcPts val="360"/>
              </a:spcBef>
              <a:spcAft>
                <a:spcPts val="0"/>
              </a:spcAft>
              <a:buClr>
                <a:schemeClr val="dk1"/>
              </a:buClr>
              <a:buSzPts val="1100"/>
              <a:buFont typeface="Arial"/>
              <a:buNone/>
            </a:pPr>
            <a:r>
              <a:rPr lang="en-US"/>
              <a:t> </a:t>
            </a:r>
            <a:endParaRPr/>
          </a:p>
          <a:p>
            <a:pPr marL="0" lvl="0" indent="0" algn="l" rtl="0">
              <a:lnSpc>
                <a:spcPct val="100000"/>
              </a:lnSpc>
              <a:spcBef>
                <a:spcPts val="360"/>
              </a:spcBef>
              <a:spcAft>
                <a:spcPts val="0"/>
              </a:spcAft>
              <a:buSzPts val="1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1">
                                            <p:txEl>
                                              <p:pRg st="0" end="0"/>
                                            </p:txEl>
                                          </p:spTgt>
                                        </p:tgtEl>
                                        <p:attrNameLst>
                                          <p:attrName>style.visibility</p:attrName>
                                        </p:attrNameLst>
                                      </p:cBhvr>
                                      <p:to>
                                        <p:strVal val="visible"/>
                                      </p:to>
                                    </p:set>
                                    <p:animEffect transition="in" filter="fade">
                                      <p:cBhvr>
                                        <p:cTn id="7" dur="1000"/>
                                        <p:tgtEl>
                                          <p:spTgt spid="6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1">
                                            <p:txEl>
                                              <p:pRg st="1" end="1"/>
                                            </p:txEl>
                                          </p:spTgt>
                                        </p:tgtEl>
                                        <p:attrNameLst>
                                          <p:attrName>style.visibility</p:attrName>
                                        </p:attrNameLst>
                                      </p:cBhvr>
                                      <p:to>
                                        <p:strVal val="visible"/>
                                      </p:to>
                                    </p:set>
                                    <p:animEffect transition="in" filter="fade">
                                      <p:cBhvr>
                                        <p:cTn id="12" dur="1000"/>
                                        <p:tgtEl>
                                          <p:spTgt spid="6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1">
                                            <p:txEl>
                                              <p:pRg st="2" end="2"/>
                                            </p:txEl>
                                          </p:spTgt>
                                        </p:tgtEl>
                                        <p:attrNameLst>
                                          <p:attrName>style.visibility</p:attrName>
                                        </p:attrNameLst>
                                      </p:cBhvr>
                                      <p:to>
                                        <p:strVal val="visible"/>
                                      </p:to>
                                    </p:set>
                                    <p:animEffect transition="in" filter="fade">
                                      <p:cBhvr>
                                        <p:cTn id="17" dur="1000"/>
                                        <p:tgtEl>
                                          <p:spTgt spid="6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1">
                                            <p:txEl>
                                              <p:pRg st="3" end="3"/>
                                            </p:txEl>
                                          </p:spTgt>
                                        </p:tgtEl>
                                        <p:attrNameLst>
                                          <p:attrName>style.visibility</p:attrName>
                                        </p:attrNameLst>
                                      </p:cBhvr>
                                      <p:to>
                                        <p:strVal val="visible"/>
                                      </p:to>
                                    </p:set>
                                    <p:animEffect transition="in" filter="fade">
                                      <p:cBhvr>
                                        <p:cTn id="22" dur="1000"/>
                                        <p:tgtEl>
                                          <p:spTgt spid="6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71">
                                            <p:txEl>
                                              <p:pRg st="4" end="4"/>
                                            </p:txEl>
                                          </p:spTgt>
                                        </p:tgtEl>
                                        <p:attrNameLst>
                                          <p:attrName>style.visibility</p:attrName>
                                        </p:attrNameLst>
                                      </p:cBhvr>
                                      <p:to>
                                        <p:strVal val="visible"/>
                                      </p:to>
                                    </p:set>
                                    <p:animEffect transition="in" filter="fade">
                                      <p:cBhvr>
                                        <p:cTn id="27" dur="1000"/>
                                        <p:tgtEl>
                                          <p:spTgt spid="6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71">
                                            <p:txEl>
                                              <p:pRg st="5" end="5"/>
                                            </p:txEl>
                                          </p:spTgt>
                                        </p:tgtEl>
                                        <p:attrNameLst>
                                          <p:attrName>style.visibility</p:attrName>
                                        </p:attrNameLst>
                                      </p:cBhvr>
                                      <p:to>
                                        <p:strVal val="visible"/>
                                      </p:to>
                                    </p:set>
                                    <p:animEffect transition="in" filter="fade">
                                      <p:cBhvr>
                                        <p:cTn id="32" dur="1000"/>
                                        <p:tgtEl>
                                          <p:spTgt spid="6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71">
                                            <p:txEl>
                                              <p:pRg st="6" end="6"/>
                                            </p:txEl>
                                          </p:spTgt>
                                        </p:tgtEl>
                                        <p:attrNameLst>
                                          <p:attrName>style.visibility</p:attrName>
                                        </p:attrNameLst>
                                      </p:cBhvr>
                                      <p:to>
                                        <p:strVal val="visible"/>
                                      </p:to>
                                    </p:set>
                                    <p:animEffect transition="in" filter="fade">
                                      <p:cBhvr>
                                        <p:cTn id="37" dur="1000"/>
                                        <p:tgtEl>
                                          <p:spTgt spid="6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40"/>
          <p:cNvSpPr txBox="1">
            <a:spLocks noGrp="1"/>
          </p:cNvSpPr>
          <p:nvPr>
            <p:ph type="title"/>
          </p:nvPr>
        </p:nvSpPr>
        <p:spPr>
          <a:xfrm>
            <a:off x="228600" y="228600"/>
            <a:ext cx="8686800" cy="1143000"/>
          </a:xfrm>
          <a:prstGeom prst="rect">
            <a:avLst/>
          </a:prstGeom>
          <a:solidFill>
            <a:srgbClr val="A9DCF2">
              <a:alpha val="67058"/>
            </a:srgb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000"/>
              <a:buNone/>
            </a:pPr>
            <a:r>
              <a:rPr lang="en-US" sz="4000">
                <a:solidFill>
                  <a:srgbClr val="000000"/>
                </a:solidFill>
              </a:rPr>
              <a:t>Tier 2 Team Meeting</a:t>
            </a:r>
            <a:endParaRPr>
              <a:solidFill>
                <a:srgbClr val="000000"/>
              </a:solidFill>
            </a:endParaRPr>
          </a:p>
        </p:txBody>
      </p:sp>
      <p:sp>
        <p:nvSpPr>
          <p:cNvPr id="678" name="Google Shape;678;p4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640"/>
              </a:spcBef>
              <a:spcAft>
                <a:spcPts val="0"/>
              </a:spcAft>
              <a:buClr>
                <a:schemeClr val="dk1"/>
              </a:buClr>
              <a:buSzPts val="3200"/>
              <a:buFont typeface="Arial"/>
              <a:buChar char="•"/>
            </a:pPr>
            <a:r>
              <a:rPr lang="en-US" u="sng">
                <a:solidFill>
                  <a:schemeClr val="hlink"/>
                </a:solidFill>
                <a:hlinkClick r:id="rId3"/>
              </a:rPr>
              <a:t> https://www.youtube.com/watch?v=z6MtVtRSXMs</a:t>
            </a:r>
            <a:endParaRPr u="sng">
              <a:solidFill>
                <a:schemeClr val="hlink"/>
              </a:solidFill>
              <a:hlinkClick r:id="rId3"/>
            </a:endParaRPr>
          </a:p>
          <a:p>
            <a:pPr marL="457200" marR="0" lvl="0" indent="-228600" algn="l" rtl="0">
              <a:lnSpc>
                <a:spcPct val="100000"/>
              </a:lnSpc>
              <a:spcBef>
                <a:spcPts val="640"/>
              </a:spcBef>
              <a:spcAft>
                <a:spcPts val="0"/>
              </a:spcAft>
              <a:buClr>
                <a:schemeClr val="dk1"/>
              </a:buClr>
              <a:buSzPts val="3200"/>
              <a:buFont typeface="Arial"/>
              <a:buNone/>
            </a:pPr>
            <a:endParaRPr u="sng">
              <a:solidFill>
                <a:schemeClr val="hlink"/>
              </a:solidFill>
              <a:hlinkClick r:id="rId3"/>
            </a:endParaRPr>
          </a:p>
          <a:p>
            <a:pPr marL="457200" marR="0" lvl="0" indent="-228600" algn="l" rtl="0">
              <a:lnSpc>
                <a:spcPct val="100000"/>
              </a:lnSpc>
              <a:spcBef>
                <a:spcPts val="640"/>
              </a:spcBef>
              <a:spcAft>
                <a:spcPts val="0"/>
              </a:spcAft>
              <a:buClr>
                <a:schemeClr val="dk1"/>
              </a:buClr>
              <a:buSzPts val="3200"/>
              <a:buFont typeface="Arial"/>
              <a:buNone/>
            </a:pPr>
            <a:endParaRPr u="sng">
              <a:solidFill>
                <a:schemeClr val="hlink"/>
              </a:solidFill>
              <a:hlinkClick r:id="rId3"/>
            </a:endParaRPr>
          </a:p>
          <a:p>
            <a:pPr marL="457200" marR="0" lvl="0" indent="-228600" algn="l" rtl="0">
              <a:lnSpc>
                <a:spcPct val="100000"/>
              </a:lnSpc>
              <a:spcBef>
                <a:spcPts val="640"/>
              </a:spcBef>
              <a:spcAft>
                <a:spcPts val="0"/>
              </a:spcAft>
              <a:buClr>
                <a:schemeClr val="dk1"/>
              </a:buClr>
              <a:buSzPts val="3200"/>
              <a:buFont typeface="Arial"/>
              <a:buNone/>
            </a:pPr>
            <a:endParaRPr u="sng">
              <a:solidFill>
                <a:schemeClr val="hlink"/>
              </a:solidFill>
              <a:hlinkClick r:id="rId3"/>
            </a:endParaRPr>
          </a:p>
          <a:p>
            <a:pPr marL="203200" lvl="0" indent="0" algn="l" rtl="0">
              <a:lnSpc>
                <a:spcPct val="100000"/>
              </a:lnSpc>
              <a:spcBef>
                <a:spcPts val="640"/>
              </a:spcBef>
              <a:spcAft>
                <a:spcPts val="0"/>
              </a:spcAft>
              <a:buSzPts val="320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41"/>
          <p:cNvSpPr txBox="1">
            <a:spLocks noGrp="1"/>
          </p:cNvSpPr>
          <p:nvPr>
            <p:ph type="title"/>
          </p:nvPr>
        </p:nvSpPr>
        <p:spPr>
          <a:xfrm>
            <a:off x="2796100" y="106000"/>
            <a:ext cx="5885100" cy="1351200"/>
          </a:xfrm>
          <a:prstGeom prst="rect">
            <a:avLst/>
          </a:prstGeom>
          <a:solidFill>
            <a:srgbClr val="A9DCF2">
              <a:alpha val="67058"/>
            </a:srgbClr>
          </a:solidFill>
          <a:ln w="2857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497D"/>
              </a:buClr>
              <a:buSzPts val="4300"/>
              <a:buFont typeface="Calibri"/>
              <a:buNone/>
            </a:pPr>
            <a:r>
              <a:rPr lang="en-US" dirty="0">
                <a:solidFill>
                  <a:srgbClr val="000000"/>
                </a:solidFill>
                <a:latin typeface="Verdana"/>
                <a:ea typeface="Verdana"/>
                <a:cs typeface="Verdana"/>
                <a:sym typeface="Verdana"/>
              </a:rPr>
              <a:t>Teaming Alignment</a:t>
            </a:r>
            <a:endParaRPr i="0" u="none" strike="noStrike" cap="none" dirty="0">
              <a:solidFill>
                <a:srgbClr val="000000"/>
              </a:solidFill>
              <a:latin typeface="Verdana"/>
              <a:ea typeface="Verdana"/>
              <a:cs typeface="Verdana"/>
              <a:sym typeface="Verdana"/>
            </a:endParaRPr>
          </a:p>
        </p:txBody>
      </p:sp>
      <p:sp>
        <p:nvSpPr>
          <p:cNvPr id="685" name="Google Shape;685;p41"/>
          <p:cNvSpPr txBox="1">
            <a:spLocks noGrp="1"/>
          </p:cNvSpPr>
          <p:nvPr>
            <p:ph type="body" idx="4294967295"/>
          </p:nvPr>
        </p:nvSpPr>
        <p:spPr>
          <a:xfrm>
            <a:off x="462750" y="1662533"/>
            <a:ext cx="8218500" cy="3290400"/>
          </a:xfrm>
          <a:prstGeom prst="rect">
            <a:avLst/>
          </a:prstGeom>
          <a:solidFill>
            <a:srgbClr val="000000">
              <a:alpha val="0"/>
            </a:srgbClr>
          </a:solidFill>
          <a:ln>
            <a:noFill/>
          </a:ln>
        </p:spPr>
        <p:txBody>
          <a:bodyPr spcFirstLastPara="1" wrap="square" lIns="91425" tIns="45700" rIns="91425" bIns="45700" anchor="ctr" anchorCtr="0">
            <a:noAutofit/>
          </a:bodyPr>
          <a:lstStyle/>
          <a:p>
            <a:pPr marL="342900" marR="0" lvl="0" indent="0" algn="l" rtl="0">
              <a:lnSpc>
                <a:spcPct val="150000"/>
              </a:lnSpc>
              <a:spcBef>
                <a:spcPts val="518"/>
              </a:spcBef>
              <a:spcAft>
                <a:spcPts val="0"/>
              </a:spcAft>
              <a:buSzPts val="3200"/>
              <a:buNone/>
            </a:pPr>
            <a:endParaRPr sz="2500">
              <a:solidFill>
                <a:srgbClr val="000000"/>
              </a:solidFill>
              <a:latin typeface="Verdana"/>
              <a:ea typeface="Verdana"/>
              <a:cs typeface="Verdana"/>
              <a:sym typeface="Verdana"/>
            </a:endParaRPr>
          </a:p>
          <a:p>
            <a:pPr marL="342900" marR="0" lvl="0" indent="-337185" algn="l" rtl="0">
              <a:lnSpc>
                <a:spcPct val="150000"/>
              </a:lnSpc>
              <a:spcBef>
                <a:spcPts val="518"/>
              </a:spcBef>
              <a:spcAft>
                <a:spcPts val="0"/>
              </a:spcAft>
              <a:buClr>
                <a:srgbClr val="000000"/>
              </a:buClr>
              <a:buSzPts val="2500"/>
              <a:buFont typeface="Verdana"/>
              <a:buChar char="●"/>
            </a:pPr>
            <a:r>
              <a:rPr lang="en-US" sz="2500">
                <a:solidFill>
                  <a:srgbClr val="000000"/>
                </a:solidFill>
                <a:latin typeface="Verdana"/>
                <a:ea typeface="Verdana"/>
                <a:cs typeface="Verdana"/>
                <a:sym typeface="Verdana"/>
              </a:rPr>
              <a:t>Do you know what teams are having what conversations at your your schools? </a:t>
            </a:r>
            <a:endParaRPr sz="2500">
              <a:solidFill>
                <a:srgbClr val="000000"/>
              </a:solidFill>
              <a:latin typeface="Verdana"/>
              <a:ea typeface="Verdana"/>
              <a:cs typeface="Verdana"/>
              <a:sym typeface="Verdana"/>
            </a:endParaRPr>
          </a:p>
          <a:p>
            <a:pPr marL="342900" marR="0" lvl="0" indent="-337185" algn="l" rtl="0">
              <a:lnSpc>
                <a:spcPct val="150000"/>
              </a:lnSpc>
              <a:spcBef>
                <a:spcPts val="518"/>
              </a:spcBef>
              <a:spcAft>
                <a:spcPts val="0"/>
              </a:spcAft>
              <a:buClr>
                <a:srgbClr val="000000"/>
              </a:buClr>
              <a:buSzPts val="2500"/>
              <a:buFont typeface="Verdana"/>
              <a:buChar char="●"/>
            </a:pPr>
            <a:r>
              <a:rPr lang="en-US" sz="2500">
                <a:solidFill>
                  <a:srgbClr val="000000"/>
                </a:solidFill>
                <a:latin typeface="Verdana"/>
                <a:ea typeface="Verdana"/>
                <a:cs typeface="Verdana"/>
                <a:sym typeface="Verdana"/>
              </a:rPr>
              <a:t>Is there overlap</a:t>
            </a:r>
            <a:r>
              <a:rPr lang="en-US" sz="2500" i="0" u="none" strike="noStrike" cap="none">
                <a:solidFill>
                  <a:srgbClr val="000000"/>
                </a:solidFill>
                <a:latin typeface="Verdana"/>
                <a:ea typeface="Verdana"/>
                <a:cs typeface="Verdana"/>
                <a:sym typeface="Verdana"/>
              </a:rPr>
              <a:t>?</a:t>
            </a:r>
            <a:endParaRPr sz="2500" i="0" u="none" strike="noStrike" cap="none">
              <a:solidFill>
                <a:srgbClr val="000000"/>
              </a:solidFill>
              <a:latin typeface="Verdana"/>
              <a:ea typeface="Verdana"/>
              <a:cs typeface="Verdana"/>
              <a:sym typeface="Verdana"/>
            </a:endParaRPr>
          </a:p>
          <a:p>
            <a:pPr marL="342900" marR="0" lvl="0" indent="-337185" algn="l" rtl="0">
              <a:lnSpc>
                <a:spcPct val="150000"/>
              </a:lnSpc>
              <a:spcBef>
                <a:spcPts val="518"/>
              </a:spcBef>
              <a:spcAft>
                <a:spcPts val="0"/>
              </a:spcAft>
              <a:buClr>
                <a:srgbClr val="000000"/>
              </a:buClr>
              <a:buSzPts val="2500"/>
              <a:buFont typeface="Verdana"/>
              <a:buChar char="●"/>
            </a:pPr>
            <a:r>
              <a:rPr lang="en-US" sz="2500">
                <a:solidFill>
                  <a:srgbClr val="000000"/>
                </a:solidFill>
                <a:latin typeface="Verdana"/>
                <a:ea typeface="Verdana"/>
                <a:cs typeface="Verdana"/>
                <a:sym typeface="Verdana"/>
              </a:rPr>
              <a:t>Is there an opportunity for integration?</a:t>
            </a:r>
            <a:endParaRPr sz="2500">
              <a:solidFill>
                <a:srgbClr val="000000"/>
              </a:solidFill>
              <a:latin typeface="Verdana"/>
              <a:ea typeface="Verdana"/>
              <a:cs typeface="Verdana"/>
              <a:sym typeface="Verdana"/>
            </a:endParaRPr>
          </a:p>
          <a:p>
            <a:pPr marL="342900" marR="0" lvl="0" indent="-337185" algn="l" rtl="0">
              <a:lnSpc>
                <a:spcPct val="150000"/>
              </a:lnSpc>
              <a:spcBef>
                <a:spcPts val="518"/>
              </a:spcBef>
              <a:spcAft>
                <a:spcPts val="0"/>
              </a:spcAft>
              <a:buClr>
                <a:srgbClr val="000000"/>
              </a:buClr>
              <a:buSzPts val="2500"/>
              <a:buFont typeface="Verdana"/>
              <a:buChar char="●"/>
            </a:pPr>
            <a:r>
              <a:rPr lang="en-US" sz="2500">
                <a:solidFill>
                  <a:srgbClr val="000000"/>
                </a:solidFill>
                <a:latin typeface="Verdana"/>
                <a:ea typeface="Verdana"/>
                <a:cs typeface="Verdana"/>
                <a:sym typeface="Verdana"/>
              </a:rPr>
              <a:t>What can you do do to help school teams work smarter, not harder? </a:t>
            </a:r>
            <a:endParaRPr sz="2500">
              <a:solidFill>
                <a:srgbClr val="000000"/>
              </a:solidFill>
              <a:latin typeface="Verdana"/>
              <a:ea typeface="Verdana"/>
              <a:cs typeface="Verdana"/>
              <a:sym typeface="Verdana"/>
            </a:endParaRPr>
          </a:p>
          <a:p>
            <a:pPr marL="0" marR="0" lvl="0" indent="0" algn="l" rtl="0">
              <a:lnSpc>
                <a:spcPct val="150000"/>
              </a:lnSpc>
              <a:spcBef>
                <a:spcPts val="518"/>
              </a:spcBef>
              <a:spcAft>
                <a:spcPts val="0"/>
              </a:spcAft>
              <a:buSzPts val="3200"/>
              <a:buNone/>
            </a:pPr>
            <a:endParaRPr sz="2500">
              <a:solidFill>
                <a:srgbClr val="000000"/>
              </a:solidFill>
              <a:latin typeface="Verdana"/>
              <a:ea typeface="Verdana"/>
              <a:cs typeface="Verdana"/>
              <a:sym typeface="Verdan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2"/>
          <p:cNvSpPr txBox="1">
            <a:spLocks noGrp="1"/>
          </p:cNvSpPr>
          <p:nvPr>
            <p:ph type="ctrTitle"/>
          </p:nvPr>
        </p:nvSpPr>
        <p:spPr>
          <a:xfrm>
            <a:off x="953254" y="4558660"/>
            <a:ext cx="7240500" cy="1470000"/>
          </a:xfrm>
          <a:prstGeom prst="rect">
            <a:avLst/>
          </a:prstGeom>
          <a:no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400"/>
              <a:buNone/>
            </a:pPr>
            <a:r>
              <a:rPr lang="en-US">
                <a:solidFill>
                  <a:srgbClr val="000000"/>
                </a:solidFill>
                <a:latin typeface="Verdana"/>
                <a:ea typeface="Verdana"/>
                <a:cs typeface="Verdana"/>
                <a:sym typeface="Verdana"/>
              </a:rPr>
              <a:t>Working Smarter</a:t>
            </a:r>
            <a:endParaRPr>
              <a:solidFill>
                <a:srgbClr val="000000"/>
              </a:solidFill>
              <a:latin typeface="Verdana"/>
              <a:ea typeface="Verdana"/>
              <a:cs typeface="Verdana"/>
              <a:sym typeface="Verdan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6" name="Google Shape;696;p43"/>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Assessment</a:t>
            </a:r>
            <a:endParaRPr>
              <a:solidFill>
                <a:srgbClr val="000000"/>
              </a:solidFill>
            </a:endParaRPr>
          </a:p>
        </p:txBody>
      </p:sp>
      <p:sp>
        <p:nvSpPr>
          <p:cNvPr id="695" name="Google Shape;695;p43"/>
          <p:cNvSpPr txBox="1">
            <a:spLocks noGrp="1"/>
          </p:cNvSpPr>
          <p:nvPr>
            <p:ph type="body" idx="1"/>
          </p:nvPr>
        </p:nvSpPr>
        <p:spPr>
          <a:xfrm>
            <a:off x="457201" y="1600201"/>
            <a:ext cx="8412600" cy="45720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360"/>
              </a:spcBef>
              <a:spcAft>
                <a:spcPts val="0"/>
              </a:spcAft>
              <a:buSzPts val="3200"/>
              <a:buAutoNum type="arabicPeriod"/>
            </a:pPr>
            <a:r>
              <a:rPr lang="en-US"/>
              <a:t>Tier 2 team members who serve on tier one teams should retain the same roles and responsibilities.</a:t>
            </a:r>
            <a:endParaRPr/>
          </a:p>
          <a:p>
            <a:pPr marL="457200" lvl="0" indent="-431800" algn="l" rtl="0">
              <a:lnSpc>
                <a:spcPct val="100000"/>
              </a:lnSpc>
              <a:spcBef>
                <a:spcPts val="0"/>
              </a:spcBef>
              <a:spcAft>
                <a:spcPts val="0"/>
              </a:spcAft>
              <a:buSzPts val="3200"/>
              <a:buAutoNum type="arabicPeriod"/>
            </a:pPr>
            <a:r>
              <a:rPr lang="en-US"/>
              <a:t>Tier 2 teams coordinate the data, systems, and practices by are not necessarily the implementers. </a:t>
            </a:r>
            <a:endParaRPr/>
          </a:p>
          <a:p>
            <a:pPr marL="457200" lvl="0" indent="-431800" algn="l" rtl="0">
              <a:lnSpc>
                <a:spcPct val="100000"/>
              </a:lnSpc>
              <a:spcBef>
                <a:spcPts val="0"/>
              </a:spcBef>
              <a:spcAft>
                <a:spcPts val="0"/>
              </a:spcAft>
              <a:buSzPts val="3200"/>
              <a:buAutoNum type="arabicPeriod"/>
            </a:pPr>
            <a:r>
              <a:rPr lang="en-US"/>
              <a:t>Tier 2 teams plan supports for staff implementing tier 2 practices.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2" name="Google Shape;702;p44"/>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Assessment (continued)</a:t>
            </a:r>
            <a:endParaRPr dirty="0">
              <a:solidFill>
                <a:srgbClr val="000000"/>
              </a:solidFill>
            </a:endParaRPr>
          </a:p>
        </p:txBody>
      </p:sp>
      <p:sp>
        <p:nvSpPr>
          <p:cNvPr id="701" name="Google Shape;701;p44"/>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dirty="0"/>
              <a:t>4.  Tier 2 teams have two kinds of conversations:  problem solving and intervention effectiveness.</a:t>
            </a:r>
            <a:endParaRPr dirty="0"/>
          </a:p>
          <a:p>
            <a:pPr marL="0" lvl="0" indent="0" algn="l" rtl="0">
              <a:lnSpc>
                <a:spcPct val="100000"/>
              </a:lnSpc>
              <a:spcBef>
                <a:spcPts val="360"/>
              </a:spcBef>
              <a:spcAft>
                <a:spcPts val="0"/>
              </a:spcAft>
              <a:buSzPts val="1800"/>
              <a:buNone/>
            </a:pPr>
            <a:r>
              <a:rPr lang="en-US" dirty="0"/>
              <a:t>5.  Tier 2 teams should never share intervention data and outcomes with stakeholders to avoid breaking confidentiality.  </a:t>
            </a:r>
            <a:endParaRPr dirty="0"/>
          </a:p>
          <a:p>
            <a:pPr marL="0" lvl="0" indent="0" algn="l" rtl="0">
              <a:lnSpc>
                <a:spcPct val="100000"/>
              </a:lnSpc>
              <a:spcBef>
                <a:spcPts val="360"/>
              </a:spcBef>
              <a:spcAft>
                <a:spcPts val="0"/>
              </a:spcAft>
              <a:buSzPts val="1800"/>
              <a:buNone/>
            </a:pPr>
            <a:r>
              <a:rPr lang="en-US" dirty="0"/>
              <a:t>6.  Tier 2 teams problem solve for individual students.</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9" name="Google Shape;709;p45"/>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Reflection:  Division Team Composition</a:t>
            </a:r>
            <a:endParaRPr>
              <a:solidFill>
                <a:srgbClr val="000000"/>
              </a:solidFill>
            </a:endParaRPr>
          </a:p>
        </p:txBody>
      </p:sp>
      <p:sp>
        <p:nvSpPr>
          <p:cNvPr id="708" name="Google Shape;708;p45"/>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360"/>
              </a:spcBef>
              <a:spcAft>
                <a:spcPts val="0"/>
              </a:spcAft>
              <a:buSzPts val="1800"/>
              <a:buNone/>
            </a:pPr>
            <a:r>
              <a:rPr lang="en-US" sz="2600"/>
              <a:t>We have everyone we need to be effective and efficient moving into advance tiers</a:t>
            </a:r>
            <a:endParaRPr sz="2600"/>
          </a:p>
          <a:p>
            <a:pPr marL="457200" lvl="0" indent="0" algn="l" rtl="0">
              <a:lnSpc>
                <a:spcPct val="100000"/>
              </a:lnSpc>
              <a:spcBef>
                <a:spcPts val="360"/>
              </a:spcBef>
              <a:spcAft>
                <a:spcPts val="0"/>
              </a:spcAft>
              <a:buSzPts val="1800"/>
              <a:buNone/>
            </a:pPr>
            <a:endParaRPr sz="2600"/>
          </a:p>
          <a:p>
            <a:pPr marL="457200" lvl="0" indent="0" algn="l" rtl="0">
              <a:lnSpc>
                <a:spcPct val="100000"/>
              </a:lnSpc>
              <a:spcBef>
                <a:spcPts val="360"/>
              </a:spcBef>
              <a:spcAft>
                <a:spcPts val="0"/>
              </a:spcAft>
              <a:buSzPts val="1800"/>
              <a:buNone/>
            </a:pPr>
            <a:r>
              <a:rPr lang="en-US" sz="2600"/>
              <a:t>We may need to think about adding someone else</a:t>
            </a:r>
            <a:endParaRPr sz="2600"/>
          </a:p>
          <a:p>
            <a:pPr marL="457200" lvl="0" indent="0" algn="l" rtl="0">
              <a:lnSpc>
                <a:spcPct val="100000"/>
              </a:lnSpc>
              <a:spcBef>
                <a:spcPts val="360"/>
              </a:spcBef>
              <a:spcAft>
                <a:spcPts val="0"/>
              </a:spcAft>
              <a:buSzPts val="1800"/>
              <a:buNone/>
            </a:pPr>
            <a:endParaRPr sz="2600"/>
          </a:p>
          <a:p>
            <a:pPr marL="457200" lvl="0" indent="0" algn="l" rtl="0">
              <a:lnSpc>
                <a:spcPct val="100000"/>
              </a:lnSpc>
              <a:spcBef>
                <a:spcPts val="360"/>
              </a:spcBef>
              <a:spcAft>
                <a:spcPts val="0"/>
              </a:spcAft>
              <a:buSzPts val="1800"/>
              <a:buNone/>
            </a:pPr>
            <a:r>
              <a:rPr lang="en-US" sz="2600"/>
              <a:t>We need to reflect on this with our larger team</a:t>
            </a:r>
            <a:endParaRPr sz="2600"/>
          </a:p>
          <a:p>
            <a:pPr marL="457200" lvl="0" indent="0" algn="l" rtl="0">
              <a:lnSpc>
                <a:spcPct val="100000"/>
              </a:lnSpc>
              <a:spcBef>
                <a:spcPts val="360"/>
              </a:spcBef>
              <a:spcAft>
                <a:spcPts val="0"/>
              </a:spcAft>
              <a:buSzPts val="1800"/>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6" name="Google Shape;716;p46"/>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Reflection:  Knowledge of School Team Composition</a:t>
            </a:r>
            <a:endParaRPr>
              <a:solidFill>
                <a:srgbClr val="000000"/>
              </a:solidFill>
            </a:endParaRPr>
          </a:p>
        </p:txBody>
      </p:sp>
      <p:sp>
        <p:nvSpPr>
          <p:cNvPr id="715" name="Google Shape;715;p4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60"/>
              </a:spcBef>
              <a:spcAft>
                <a:spcPts val="0"/>
              </a:spcAft>
              <a:buSzPts val="2400"/>
              <a:buChar char="•"/>
            </a:pPr>
            <a:r>
              <a:rPr lang="en-US" sz="2400"/>
              <a:t>We have tier 2/3 teams in schools</a:t>
            </a:r>
            <a:endParaRPr sz="2400"/>
          </a:p>
          <a:p>
            <a:pPr marL="457200" lvl="0" indent="0" algn="l" rtl="0">
              <a:lnSpc>
                <a:spcPct val="100000"/>
              </a:lnSpc>
              <a:spcBef>
                <a:spcPts val="360"/>
              </a:spcBef>
              <a:spcAft>
                <a:spcPts val="0"/>
              </a:spcAft>
              <a:buSzPts val="1800"/>
              <a:buNone/>
            </a:pPr>
            <a:endParaRPr sz="2400"/>
          </a:p>
          <a:p>
            <a:pPr marL="457200" lvl="0" indent="-381000" algn="l" rtl="0">
              <a:lnSpc>
                <a:spcPct val="100000"/>
              </a:lnSpc>
              <a:spcBef>
                <a:spcPts val="360"/>
              </a:spcBef>
              <a:spcAft>
                <a:spcPts val="0"/>
              </a:spcAft>
              <a:buSzPts val="2400"/>
              <a:buChar char="•"/>
            </a:pPr>
            <a:r>
              <a:rPr lang="en-US" sz="2400"/>
              <a:t>We know how our teams communicate with one another</a:t>
            </a:r>
            <a:endParaRPr sz="2400"/>
          </a:p>
          <a:p>
            <a:pPr marL="457200" lvl="0" indent="0" algn="l" rtl="0">
              <a:lnSpc>
                <a:spcPct val="100000"/>
              </a:lnSpc>
              <a:spcBef>
                <a:spcPts val="360"/>
              </a:spcBef>
              <a:spcAft>
                <a:spcPts val="0"/>
              </a:spcAft>
              <a:buSzPts val="1800"/>
              <a:buNone/>
            </a:pPr>
            <a:endParaRPr sz="2400"/>
          </a:p>
          <a:p>
            <a:pPr marL="457200" lvl="0" indent="-381000" algn="l" rtl="0">
              <a:lnSpc>
                <a:spcPct val="100000"/>
              </a:lnSpc>
              <a:spcBef>
                <a:spcPts val="360"/>
              </a:spcBef>
              <a:spcAft>
                <a:spcPts val="0"/>
              </a:spcAft>
              <a:buSzPts val="2400"/>
              <a:buChar char="•"/>
            </a:pPr>
            <a:r>
              <a:rPr lang="en-US" sz="2400"/>
              <a:t>We have staff with needed expertise on our advanced tier teams</a:t>
            </a:r>
            <a:endParaRPr sz="2400"/>
          </a:p>
          <a:p>
            <a:pPr marL="457200" lvl="0" indent="0" algn="l" rtl="0">
              <a:lnSpc>
                <a:spcPct val="100000"/>
              </a:lnSpc>
              <a:spcBef>
                <a:spcPts val="360"/>
              </a:spcBef>
              <a:spcAft>
                <a:spcPts val="0"/>
              </a:spcAft>
              <a:buSzPts val="1800"/>
              <a:buNone/>
            </a:pPr>
            <a:endParaRPr sz="2400"/>
          </a:p>
          <a:p>
            <a:pPr marL="457200" lvl="0" indent="-381000" algn="l" rtl="0">
              <a:lnSpc>
                <a:spcPct val="100000"/>
              </a:lnSpc>
              <a:spcBef>
                <a:spcPts val="360"/>
              </a:spcBef>
              <a:spcAft>
                <a:spcPts val="0"/>
              </a:spcAft>
              <a:buSzPts val="2400"/>
              <a:buChar char="•"/>
            </a:pPr>
            <a:r>
              <a:rPr lang="en-US" sz="2400"/>
              <a:t>We need to go put on our action plan to go back and look at exactly how this works in our schools</a:t>
            </a:r>
            <a:endParaRPr sz="2400"/>
          </a:p>
          <a:p>
            <a:pPr marL="457200" lvl="0" indent="0" algn="l" rtl="0">
              <a:lnSpc>
                <a:spcPct val="100000"/>
              </a:lnSpc>
              <a:spcBef>
                <a:spcPts val="360"/>
              </a:spcBef>
              <a:spcAft>
                <a:spcPts val="0"/>
              </a:spcAft>
              <a:buSzPts val="1800"/>
              <a:buNone/>
            </a:pPr>
            <a:endParaRPr sz="2400"/>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8"/>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latin typeface="Verdana"/>
                <a:ea typeface="Verdana"/>
                <a:cs typeface="Verdana"/>
                <a:sym typeface="Verdana"/>
              </a:rPr>
              <a:t>Matrix 2C: Action Planning</a:t>
            </a:r>
            <a:endParaRPr dirty="0">
              <a:solidFill>
                <a:srgbClr val="000000"/>
              </a:solidFill>
              <a:latin typeface="Verdana"/>
              <a:ea typeface="Verdana"/>
              <a:cs typeface="Verdana"/>
              <a:sym typeface="Verdana"/>
            </a:endParaRPr>
          </a:p>
        </p:txBody>
      </p:sp>
      <p:pic>
        <p:nvPicPr>
          <p:cNvPr id="738" name="Google Shape;738;p38" title="Implementation Matrix Feature 2C"/>
          <p:cNvPicPr preferRelativeResize="0"/>
          <p:nvPr/>
        </p:nvPicPr>
        <p:blipFill rotWithShape="1">
          <a:blip r:embed="rId3">
            <a:alphaModFix/>
          </a:blip>
          <a:srcRect/>
          <a:stretch/>
        </p:blipFill>
        <p:spPr>
          <a:xfrm>
            <a:off x="51825" y="1760275"/>
            <a:ext cx="9040349" cy="3497400"/>
          </a:xfrm>
          <a:prstGeom prst="rect">
            <a:avLst/>
          </a:prstGeom>
          <a:noFill/>
          <a:ln>
            <a:noFill/>
          </a:ln>
        </p:spPr>
      </p:pic>
      <p:sp>
        <p:nvSpPr>
          <p:cNvPr id="2" name="TextBox 1" hidden="1">
            <a:extLst>
              <a:ext uri="{FF2B5EF4-FFF2-40B4-BE49-F238E27FC236}">
                <a16:creationId xmlns:a16="http://schemas.microsoft.com/office/drawing/2014/main" id="{06DD3D34-F621-EF4F-B07F-17FBDFBD9095}"/>
              </a:ext>
            </a:extLst>
          </p:cNvPr>
          <p:cNvSpPr txBox="1"/>
          <p:nvPr/>
        </p:nvSpPr>
        <p:spPr>
          <a:xfrm>
            <a:off x="510363" y="1616149"/>
            <a:ext cx="8314660" cy="3785652"/>
          </a:xfrm>
          <a:prstGeom prst="rect">
            <a:avLst/>
          </a:prstGeom>
          <a:noFill/>
        </p:spPr>
        <p:txBody>
          <a:bodyPr wrap="square" rtlCol="0">
            <a:spAutoFit/>
          </a:bodyPr>
          <a:lstStyle/>
          <a:p>
            <a:r>
              <a:rPr lang="en-US" sz="2400" b="1" dirty="0">
                <a:latin typeface="Verdana" panose="020B0604030504040204" pitchFamily="34" charset="0"/>
                <a:ea typeface="Verdana" panose="020B0604030504040204" pitchFamily="34" charset="0"/>
                <a:cs typeface="Verdana" panose="020B0604030504040204" pitchFamily="34" charset="0"/>
              </a:rPr>
              <a:t>2.C Meeting Structures for Data Informed Decision Making:</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b="1" dirty="0">
                <a:latin typeface="Verdana" panose="020B0604030504040204" pitchFamily="34" charset="0"/>
                <a:ea typeface="Verdana" panose="020B0604030504040204" pitchFamily="34" charset="0"/>
                <a:cs typeface="Verdana" panose="020B0604030504040204" pitchFamily="34" charset="0"/>
              </a:rPr>
              <a:t>Organizing the who, what, when, where and how to meet on the various types of data at both the division and building level</a:t>
            </a:r>
          </a:p>
          <a:p>
            <a:endParaRPr lang="en-US" sz="2400" b="1"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At full implementation the DLT collaborates with the SLT to determine the fidelity and effectiveness of the meeting structures and provides professional learning/coaching as needed</a:t>
            </a:r>
          </a:p>
        </p:txBody>
      </p:sp>
    </p:spTree>
    <p:extLst>
      <p:ext uri="{BB962C8B-B14F-4D97-AF65-F5344CB8AC3E}">
        <p14:creationId xmlns:p14="http://schemas.microsoft.com/office/powerpoint/2010/main" val="1548797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2" name="Title 1">
            <a:extLst>
              <a:ext uri="{FF2B5EF4-FFF2-40B4-BE49-F238E27FC236}">
                <a16:creationId xmlns:a16="http://schemas.microsoft.com/office/drawing/2014/main" id="{C42AF7BC-3BD0-5349-9C86-267C7A37D3C2}"/>
              </a:ext>
            </a:extLst>
          </p:cNvPr>
          <p:cNvSpPr>
            <a:spLocks noGrp="1"/>
          </p:cNvSpPr>
          <p:nvPr>
            <p:ph type="title"/>
          </p:nvPr>
        </p:nvSpPr>
        <p:spPr>
          <a:xfrm>
            <a:off x="420738" y="109888"/>
            <a:ext cx="8229600" cy="1081569"/>
          </a:xfrm>
        </p:spPr>
        <p:txBody>
          <a:bodyPr/>
          <a:lstStyle/>
          <a:p>
            <a:r>
              <a:rPr lang="en-US" dirty="0"/>
              <a:t>Implementation at </a:t>
            </a:r>
            <a:br>
              <a:rPr lang="en-US" dirty="0"/>
            </a:br>
            <a:r>
              <a:rPr lang="en-US" dirty="0"/>
              <a:t>Advanced Tiers</a:t>
            </a:r>
          </a:p>
        </p:txBody>
      </p:sp>
      <p:grpSp>
        <p:nvGrpSpPr>
          <p:cNvPr id="3" name="Group 2" descr="Divisions and schools determine outcomes or measureable goals for improvement through the analysis of multiple data sources. Data supports all decision making. Decisions are made to select specific evidence based practices and implement them with fidelity based on the needs identified in the data. Systems are put in place to support the adults in the implementation of practices." title="Implementation Logic">
            <a:extLst>
              <a:ext uri="{FF2B5EF4-FFF2-40B4-BE49-F238E27FC236}">
                <a16:creationId xmlns:a16="http://schemas.microsoft.com/office/drawing/2014/main" id="{DEFCEFBF-35C8-474A-9CBB-3E73815FDDAF}"/>
              </a:ext>
            </a:extLst>
          </p:cNvPr>
          <p:cNvGrpSpPr/>
          <p:nvPr/>
        </p:nvGrpSpPr>
        <p:grpSpPr>
          <a:xfrm>
            <a:off x="2802431" y="1527418"/>
            <a:ext cx="3148787" cy="2725608"/>
            <a:chOff x="2375238" y="1260329"/>
            <a:chExt cx="4320600" cy="4173600"/>
          </a:xfrm>
        </p:grpSpPr>
        <p:sp>
          <p:nvSpPr>
            <p:cNvPr id="454" name="Google Shape;454;p10"/>
            <p:cNvSpPr/>
            <p:nvPr/>
          </p:nvSpPr>
          <p:spPr>
            <a:xfrm>
              <a:off x="2375238" y="1260329"/>
              <a:ext cx="4320600" cy="4173600"/>
            </a:xfrm>
            <a:prstGeom prst="ellipse">
              <a:avLst/>
            </a:prstGeom>
            <a:noFill/>
            <a:ln w="762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0"/>
            <p:cNvSpPr/>
            <p:nvPr/>
          </p:nvSpPr>
          <p:spPr>
            <a:xfrm>
              <a:off x="2898100" y="1965944"/>
              <a:ext cx="1881300" cy="1805400"/>
            </a:xfrm>
            <a:prstGeom prst="ellipse">
              <a:avLst/>
            </a:prstGeom>
            <a:noFill/>
            <a:ln w="762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p:txBody>
        </p:sp>
        <p:sp>
          <p:nvSpPr>
            <p:cNvPr id="456" name="Google Shape;456;p10"/>
            <p:cNvSpPr/>
            <p:nvPr/>
          </p:nvSpPr>
          <p:spPr>
            <a:xfrm>
              <a:off x="4413625" y="1966070"/>
              <a:ext cx="1814400" cy="1827000"/>
            </a:xfrm>
            <a:prstGeom prst="ellipse">
              <a:avLst/>
            </a:prstGeom>
            <a:noFill/>
            <a:ln w="76200" cap="flat" cmpd="sng">
              <a:solidFill>
                <a:srgbClr val="E36C0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0"/>
            <p:cNvSpPr/>
            <p:nvPr/>
          </p:nvSpPr>
          <p:spPr>
            <a:xfrm>
              <a:off x="3631350" y="3445294"/>
              <a:ext cx="1881300" cy="1784400"/>
            </a:xfrm>
            <a:prstGeom prst="ellipse">
              <a:avLst/>
            </a:prstGeom>
            <a:noFill/>
            <a:ln w="76200" cap="flat" cmpd="sng">
              <a:solidFill>
                <a:srgbClr val="0432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0"/>
            <p:cNvSpPr txBox="1"/>
            <p:nvPr/>
          </p:nvSpPr>
          <p:spPr>
            <a:xfrm>
              <a:off x="3443838" y="1379618"/>
              <a:ext cx="21834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1600" b="1" i="0" u="none" strike="noStrike" cap="none" dirty="0">
                  <a:solidFill>
                    <a:srgbClr val="7030A0"/>
                  </a:solidFill>
                  <a:latin typeface="Calibri"/>
                  <a:ea typeface="Calibri"/>
                  <a:cs typeface="Calibri"/>
                  <a:sym typeface="Calibri"/>
                </a:rPr>
                <a:t>OUTCOMES</a:t>
              </a:r>
              <a:endParaRPr sz="1600" b="1" i="0" u="none" strike="noStrike" cap="none" dirty="0">
                <a:solidFill>
                  <a:srgbClr val="7030A0"/>
                </a:solidFill>
                <a:latin typeface="Calibri"/>
                <a:ea typeface="Calibri"/>
                <a:cs typeface="Calibri"/>
                <a:sym typeface="Calibri"/>
              </a:endParaRPr>
            </a:p>
          </p:txBody>
        </p:sp>
        <p:sp>
          <p:nvSpPr>
            <p:cNvPr id="459" name="Google Shape;459;p10"/>
            <p:cNvSpPr txBox="1"/>
            <p:nvPr/>
          </p:nvSpPr>
          <p:spPr>
            <a:xfrm>
              <a:off x="2929824" y="2527824"/>
              <a:ext cx="1483800" cy="56460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1600" b="1" i="0" u="none" strike="noStrike" cap="none" dirty="0">
                  <a:solidFill>
                    <a:srgbClr val="008000"/>
                  </a:solidFill>
                  <a:latin typeface="Calibri"/>
                  <a:ea typeface="Calibri"/>
                  <a:cs typeface="Calibri"/>
                  <a:sym typeface="Calibri"/>
                </a:rPr>
                <a:t>SYSTEMS</a:t>
              </a:r>
              <a:endParaRPr sz="1600" b="1" i="0" u="none" strike="noStrike" cap="none" dirty="0">
                <a:solidFill>
                  <a:srgbClr val="008000"/>
                </a:solidFill>
                <a:latin typeface="Calibri"/>
                <a:ea typeface="Calibri"/>
                <a:cs typeface="Calibri"/>
                <a:sym typeface="Calibri"/>
              </a:endParaRPr>
            </a:p>
          </p:txBody>
        </p:sp>
        <p:sp>
          <p:nvSpPr>
            <p:cNvPr id="460" name="Google Shape;460;p10"/>
            <p:cNvSpPr txBox="1"/>
            <p:nvPr/>
          </p:nvSpPr>
          <p:spPr>
            <a:xfrm>
              <a:off x="4811125" y="2546851"/>
              <a:ext cx="11493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1600" b="1" i="0" u="none" strike="noStrike" cap="none" dirty="0">
                  <a:solidFill>
                    <a:srgbClr val="E36C09"/>
                  </a:solidFill>
                  <a:latin typeface="Calibri"/>
                  <a:ea typeface="Calibri"/>
                  <a:cs typeface="Calibri"/>
                  <a:sym typeface="Calibri"/>
                </a:rPr>
                <a:t>DATA</a:t>
              </a:r>
              <a:endParaRPr sz="1600" b="1" i="0" u="none" strike="noStrike" cap="none" dirty="0">
                <a:solidFill>
                  <a:srgbClr val="E36C09"/>
                </a:solidFill>
                <a:latin typeface="Calibri"/>
                <a:ea typeface="Calibri"/>
                <a:cs typeface="Calibri"/>
                <a:sym typeface="Calibri"/>
              </a:endParaRPr>
            </a:p>
          </p:txBody>
        </p:sp>
        <p:sp>
          <p:nvSpPr>
            <p:cNvPr id="461" name="Google Shape;461;p10"/>
            <p:cNvSpPr txBox="1"/>
            <p:nvPr/>
          </p:nvSpPr>
          <p:spPr>
            <a:xfrm>
              <a:off x="3705525" y="4031364"/>
              <a:ext cx="17103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1600" b="1" i="0" u="none" strike="noStrike" cap="none" dirty="0">
                  <a:solidFill>
                    <a:srgbClr val="0432FF"/>
                  </a:solidFill>
                  <a:latin typeface="Calibri"/>
                  <a:ea typeface="Calibri"/>
                  <a:cs typeface="Calibri"/>
                  <a:sym typeface="Calibri"/>
                </a:rPr>
                <a:t>PRACTICES</a:t>
              </a:r>
              <a:endParaRPr sz="1600" b="1" i="0" u="none" strike="noStrike" cap="none" dirty="0">
                <a:solidFill>
                  <a:srgbClr val="0432FF"/>
                </a:solidFill>
                <a:latin typeface="Calibri"/>
                <a:ea typeface="Calibri"/>
                <a:cs typeface="Calibri"/>
                <a:sym typeface="Calibri"/>
              </a:endParaRPr>
            </a:p>
          </p:txBody>
        </p:sp>
      </p:grpSp>
      <p:sp>
        <p:nvSpPr>
          <p:cNvPr id="468" name="Google Shape;468;p10"/>
          <p:cNvSpPr txBox="1"/>
          <p:nvPr/>
        </p:nvSpPr>
        <p:spPr>
          <a:xfrm>
            <a:off x="286639" y="4399963"/>
            <a:ext cx="8548992" cy="206463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1"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Leadership Team Established</a:t>
            </a:r>
            <a:r>
              <a:rPr lang="en-US" sz="240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 Support the vision of a sustainable implementation of a tiered system through effective communication, common language, infrastructure planning, consensus and commitment building and a communication plan.</a:t>
            </a:r>
            <a:endParaRPr sz="240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p14="http://schemas.microsoft.com/office/powerpoint/2010/main" val="39902580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64"/>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endParaRPr/>
          </a:p>
        </p:txBody>
      </p:sp>
      <p:sp>
        <p:nvSpPr>
          <p:cNvPr id="974" name="Google Shape;974;p64"/>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Action Planner</a:t>
            </a:r>
            <a:endParaRPr>
              <a:solidFill>
                <a:srgbClr val="000000"/>
              </a:solidFill>
            </a:endParaRPr>
          </a:p>
        </p:txBody>
      </p:sp>
      <p:pic>
        <p:nvPicPr>
          <p:cNvPr id="975" name="Google Shape;975;p64" title="Feature 2.C Action Planning Template"/>
          <p:cNvPicPr preferRelativeResize="0"/>
          <p:nvPr/>
        </p:nvPicPr>
        <p:blipFill rotWithShape="1">
          <a:blip r:embed="rId3">
            <a:alphaModFix/>
          </a:blip>
          <a:srcRect/>
          <a:stretch/>
        </p:blipFill>
        <p:spPr>
          <a:xfrm>
            <a:off x="228600" y="1468800"/>
            <a:ext cx="8686799" cy="4834800"/>
          </a:xfrm>
          <a:prstGeom prst="rect">
            <a:avLst/>
          </a:prstGeom>
          <a:noFill/>
          <a:ln>
            <a:noFill/>
          </a:ln>
        </p:spPr>
      </p:pic>
    </p:spTree>
    <p:extLst>
      <p:ext uri="{BB962C8B-B14F-4D97-AF65-F5344CB8AC3E}">
        <p14:creationId xmlns:p14="http://schemas.microsoft.com/office/powerpoint/2010/main" val="851662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000"/>
              <a:buNone/>
            </a:pPr>
            <a:r>
              <a:rPr lang="en-US">
                <a:solidFill>
                  <a:srgbClr val="000000"/>
                </a:solidFill>
              </a:rPr>
              <a:t>Data Informed Decision Making</a:t>
            </a:r>
            <a:endParaRPr>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66"/>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VTSS Implementation Matrix 2A</a:t>
            </a:r>
            <a:endParaRPr>
              <a:solidFill>
                <a:srgbClr val="000000"/>
              </a:solidFill>
            </a:endParaRPr>
          </a:p>
        </p:txBody>
      </p:sp>
      <p:pic>
        <p:nvPicPr>
          <p:cNvPr id="988" name="Google Shape;988;p66" title="Implementation Matrix Feature 2A"/>
          <p:cNvPicPr preferRelativeResize="0"/>
          <p:nvPr/>
        </p:nvPicPr>
        <p:blipFill rotWithShape="1">
          <a:blip r:embed="rId3">
            <a:alphaModFix/>
          </a:blip>
          <a:srcRect/>
          <a:stretch/>
        </p:blipFill>
        <p:spPr>
          <a:xfrm>
            <a:off x="412950" y="2630119"/>
            <a:ext cx="8318100" cy="2237875"/>
          </a:xfrm>
          <a:prstGeom prst="rect">
            <a:avLst/>
          </a:prstGeom>
          <a:noFill/>
          <a:ln>
            <a:noFill/>
          </a:ln>
        </p:spPr>
      </p:pic>
      <p:sp>
        <p:nvSpPr>
          <p:cNvPr id="5" name="TextBox 4" hidden="1">
            <a:extLst>
              <a:ext uri="{FF2B5EF4-FFF2-40B4-BE49-F238E27FC236}">
                <a16:creationId xmlns:a16="http://schemas.microsoft.com/office/drawing/2014/main" id="{81F7521F-3DD3-B547-BB96-9F197586B017}"/>
              </a:ext>
            </a:extLst>
          </p:cNvPr>
          <p:cNvSpPr txBox="1"/>
          <p:nvPr/>
        </p:nvSpPr>
        <p:spPr>
          <a:xfrm>
            <a:off x="228600" y="2466475"/>
            <a:ext cx="8155172" cy="2308324"/>
          </a:xfrm>
          <a:prstGeom prst="rect">
            <a:avLst/>
          </a:prstGeom>
          <a:noFill/>
        </p:spPr>
        <p:txBody>
          <a:bodyPr wrap="square" rtlCol="0">
            <a:spAutoFit/>
          </a:bodyPr>
          <a:lstStyle/>
          <a:p>
            <a:r>
              <a:rPr lang="en-US" sz="2400" b="1" dirty="0">
                <a:latin typeface="Verdana" panose="020B0604030504040204" pitchFamily="34" charset="0"/>
                <a:ea typeface="Verdana" panose="020B0604030504040204" pitchFamily="34" charset="0"/>
                <a:cs typeface="Verdana" panose="020B0604030504040204" pitchFamily="34" charset="0"/>
              </a:rPr>
              <a:t>2.A Data Systems</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b="1" dirty="0">
                <a:latin typeface="Verdana" panose="020B0604030504040204" pitchFamily="34" charset="0"/>
                <a:ea typeface="Verdana" panose="020B0604030504040204" pitchFamily="34" charset="0"/>
                <a:cs typeface="Verdana" panose="020B0604030504040204" pitchFamily="34" charset="0"/>
              </a:rPr>
              <a:t>Managing the data effectively and efficiently at all levels</a:t>
            </a: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At full implementation the DLT maintains a process to ensure fidelity of usage and evaluation of the effectiveness of the data systems</a:t>
            </a:r>
          </a:p>
        </p:txBody>
      </p:sp>
    </p:spTree>
    <p:extLst>
      <p:ext uri="{BB962C8B-B14F-4D97-AF65-F5344CB8AC3E}">
        <p14:creationId xmlns:p14="http://schemas.microsoft.com/office/powerpoint/2010/main" val="396795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67"/>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VTSS Implementation Matrix 2B</a:t>
            </a:r>
            <a:endParaRPr>
              <a:solidFill>
                <a:srgbClr val="000000"/>
              </a:solidFill>
            </a:endParaRPr>
          </a:p>
        </p:txBody>
      </p:sp>
      <p:pic>
        <p:nvPicPr>
          <p:cNvPr id="995" name="Google Shape;995;p67"/>
          <p:cNvPicPr preferRelativeResize="0"/>
          <p:nvPr/>
        </p:nvPicPr>
        <p:blipFill rotWithShape="1">
          <a:blip r:embed="rId3">
            <a:alphaModFix/>
          </a:blip>
          <a:srcRect/>
          <a:stretch/>
        </p:blipFill>
        <p:spPr>
          <a:xfrm>
            <a:off x="228600" y="2234950"/>
            <a:ext cx="8764525" cy="2409475"/>
          </a:xfrm>
          <a:prstGeom prst="rect">
            <a:avLst/>
          </a:prstGeom>
          <a:noFill/>
          <a:ln>
            <a:noFill/>
          </a:ln>
        </p:spPr>
      </p:pic>
      <p:sp>
        <p:nvSpPr>
          <p:cNvPr id="2" name="TextBox 1" hidden="1">
            <a:extLst>
              <a:ext uri="{FF2B5EF4-FFF2-40B4-BE49-F238E27FC236}">
                <a16:creationId xmlns:a16="http://schemas.microsoft.com/office/drawing/2014/main" id="{2AFA77DF-4839-D04F-90BE-06BB2881D8AA}"/>
              </a:ext>
            </a:extLst>
          </p:cNvPr>
          <p:cNvSpPr txBox="1"/>
          <p:nvPr/>
        </p:nvSpPr>
        <p:spPr>
          <a:xfrm>
            <a:off x="643270" y="1626780"/>
            <a:ext cx="7857460" cy="4893647"/>
          </a:xfrm>
          <a:prstGeom prst="rect">
            <a:avLst/>
          </a:prstGeom>
          <a:noFill/>
        </p:spPr>
        <p:txBody>
          <a:bodyPr wrap="square" rtlCol="0">
            <a:spAutoFit/>
          </a:bodyPr>
          <a:lstStyle/>
          <a:p>
            <a:r>
              <a:rPr lang="en-US" sz="2400" b="1" dirty="0">
                <a:latin typeface="Verdana" panose="020B0604030504040204" pitchFamily="34" charset="0"/>
                <a:ea typeface="Verdana" panose="020B0604030504040204" pitchFamily="34" charset="0"/>
                <a:cs typeface="Verdana" panose="020B0604030504040204" pitchFamily="34" charset="0"/>
              </a:rPr>
              <a:t>2.B Decision Making Process</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b="1" dirty="0">
                <a:latin typeface="Verdana" panose="020B0604030504040204" pitchFamily="34" charset="0"/>
                <a:ea typeface="Verdana" panose="020B0604030504040204" pitchFamily="34" charset="0"/>
                <a:cs typeface="Verdana" panose="020B0604030504040204" pitchFamily="34" charset="0"/>
              </a:rPr>
              <a:t>Using Data Driven Decision Making in a problem solving process</a:t>
            </a:r>
          </a:p>
          <a:p>
            <a:endParaRPr lang="en-US" sz="2400" b="1"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At full implementation the DLT utilizes the fidelity evidence outcome data and adjusts the guidelines and professional learning/coaching based on the data.</a:t>
            </a:r>
          </a:p>
          <a:p>
            <a:r>
              <a:rPr lang="en-US" sz="2400" dirty="0">
                <a:latin typeface="Verdana" panose="020B0604030504040204" pitchFamily="34" charset="0"/>
                <a:ea typeface="Verdana" panose="020B0604030504040204" pitchFamily="34" charset="0"/>
                <a:cs typeface="Verdana" panose="020B0604030504040204" pitchFamily="34" charset="0"/>
              </a:rPr>
              <a:t> </a:t>
            </a:r>
          </a:p>
          <a:p>
            <a:r>
              <a:rPr lang="en-US" sz="2400" dirty="0">
                <a:latin typeface="Verdana" panose="020B0604030504040204" pitchFamily="34" charset="0"/>
                <a:ea typeface="Verdana" panose="020B0604030504040204" pitchFamily="34" charset="0"/>
                <a:cs typeface="Verdana" panose="020B0604030504040204" pitchFamily="34" charset="0"/>
              </a:rPr>
              <a:t>The DLT utilizes scale-up data to create implementation plans for schools based on stages of implementation</a:t>
            </a: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211388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52" name="Google Shape;752;p51"/>
          <p:cNvSpPr txBox="1">
            <a:spLocks noGrp="1"/>
          </p:cNvSpPr>
          <p:nvPr>
            <p:ph type="title"/>
          </p:nvPr>
        </p:nvSpPr>
        <p:spPr>
          <a:xfrm>
            <a:off x="228600" y="228600"/>
            <a:ext cx="8686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75"/>
              <a:buFont typeface="Calibri"/>
              <a:buNone/>
            </a:pPr>
            <a:r>
              <a:rPr lang="en-US" sz="3800" i="0" u="none" strike="noStrike" cap="none">
                <a:solidFill>
                  <a:srgbClr val="000000"/>
                </a:solidFill>
              </a:rPr>
              <a:t>WHERE ARE WE IN THE TRIANGLE?</a:t>
            </a:r>
            <a:endParaRPr sz="3800" i="0" u="none" strike="noStrike" cap="none">
              <a:solidFill>
                <a:srgbClr val="000000"/>
              </a:solidFill>
            </a:endParaRPr>
          </a:p>
        </p:txBody>
      </p:sp>
      <p:sp>
        <p:nvSpPr>
          <p:cNvPr id="753" name="Google Shape;753;p51"/>
          <p:cNvSpPr txBox="1"/>
          <p:nvPr/>
        </p:nvSpPr>
        <p:spPr>
          <a:xfrm>
            <a:off x="762000" y="1354137"/>
            <a:ext cx="2170200" cy="3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00"/>
              <a:buFont typeface="Calibri"/>
              <a:buNone/>
            </a:pPr>
            <a:r>
              <a:rPr lang="en-US" sz="2000" b="1" i="0" u="none" strike="noStrike" cap="none" dirty="0">
                <a:solidFill>
                  <a:srgbClr val="000000"/>
                </a:solidFill>
                <a:latin typeface="Calibri"/>
                <a:ea typeface="Calibri"/>
                <a:cs typeface="Calibri"/>
                <a:sym typeface="Calibri"/>
              </a:rPr>
              <a:t>Academic Systems</a:t>
            </a:r>
            <a:endParaRPr sz="1400" b="0" i="0" u="none" strike="noStrike" cap="none" dirty="0">
              <a:solidFill>
                <a:srgbClr val="000000"/>
              </a:solidFill>
              <a:latin typeface="Arial"/>
              <a:ea typeface="Arial"/>
              <a:cs typeface="Arial"/>
              <a:sym typeface="Arial"/>
            </a:endParaRPr>
          </a:p>
        </p:txBody>
      </p:sp>
      <p:sp>
        <p:nvSpPr>
          <p:cNvPr id="751" name="Google Shape;751;p51"/>
          <p:cNvSpPr txBox="1"/>
          <p:nvPr/>
        </p:nvSpPr>
        <p:spPr>
          <a:xfrm>
            <a:off x="168275" y="4692650"/>
            <a:ext cx="3641700" cy="77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
              <a:buFont typeface="Calibri"/>
              <a:buNone/>
            </a:pPr>
            <a:r>
              <a:rPr lang="en-US" sz="1600" b="1" i="0" u="sng" strike="noStrike" cap="none" dirty="0">
                <a:solidFill>
                  <a:srgbClr val="000000"/>
                </a:solidFill>
                <a:latin typeface="Calibri"/>
                <a:ea typeface="Calibri"/>
                <a:cs typeface="Calibri"/>
                <a:sym typeface="Calibri"/>
              </a:rPr>
              <a:t>Tier I/Universal Interventions  </a:t>
            </a:r>
            <a:r>
              <a:rPr lang="en-US" sz="1600" b="0" i="0" u="sng" strike="noStrike" cap="none" dirty="0">
                <a:solidFill>
                  <a:srgbClr val="000000"/>
                </a:solidFill>
                <a:latin typeface="Calibri"/>
                <a:ea typeface="Calibri"/>
                <a:cs typeface="Calibri"/>
                <a:sym typeface="Calibri"/>
              </a:rPr>
              <a:t>80-90%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Char char="•"/>
            </a:pPr>
            <a:r>
              <a:rPr lang="en-US" sz="1400" b="0" i="0" u="none" strike="noStrike" cap="none" dirty="0">
                <a:solidFill>
                  <a:srgbClr val="000000"/>
                </a:solidFill>
                <a:latin typeface="Calibri"/>
                <a:ea typeface="Calibri"/>
                <a:cs typeface="Calibri"/>
                <a:sym typeface="Calibri"/>
              </a:rPr>
              <a:t>All students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Char char="•"/>
            </a:pPr>
            <a:r>
              <a:rPr lang="en-US" sz="1400" b="0" i="0" u="none" strike="noStrike" cap="none" dirty="0">
                <a:solidFill>
                  <a:srgbClr val="000000"/>
                </a:solidFill>
                <a:latin typeface="Calibri"/>
                <a:ea typeface="Calibri"/>
                <a:cs typeface="Calibri"/>
                <a:sym typeface="Calibri"/>
              </a:rPr>
              <a:t>Preventive, proactive</a:t>
            </a:r>
            <a:endParaRPr sz="1400" b="0" i="0" u="none" strike="noStrike" cap="none" dirty="0">
              <a:solidFill>
                <a:srgbClr val="000000"/>
              </a:solidFill>
              <a:latin typeface="Arial"/>
              <a:ea typeface="Arial"/>
              <a:cs typeface="Arial"/>
              <a:sym typeface="Arial"/>
            </a:endParaRPr>
          </a:p>
        </p:txBody>
      </p:sp>
      <p:sp>
        <p:nvSpPr>
          <p:cNvPr id="749" name="Google Shape;749;p51"/>
          <p:cNvSpPr txBox="1"/>
          <p:nvPr/>
        </p:nvSpPr>
        <p:spPr>
          <a:xfrm>
            <a:off x="168275" y="3079750"/>
            <a:ext cx="3918000" cy="184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
              <a:buFont typeface="Calibri"/>
              <a:buNone/>
            </a:pPr>
            <a:r>
              <a:rPr lang="en-US" sz="1600" b="1" i="0" u="sng" strike="noStrike" cap="none" dirty="0">
                <a:solidFill>
                  <a:srgbClr val="000000"/>
                </a:solidFill>
                <a:latin typeface="Calibri"/>
                <a:ea typeface="Calibri"/>
                <a:cs typeface="Calibri"/>
                <a:sym typeface="Calibri"/>
              </a:rPr>
              <a:t>Tier 2/Targeted Interventions      </a:t>
            </a:r>
            <a:r>
              <a:rPr lang="en-US" sz="1600" b="0" i="0" u="sng" strike="noStrike" cap="none" dirty="0">
                <a:solidFill>
                  <a:srgbClr val="000000"/>
                </a:solidFill>
                <a:latin typeface="Calibri"/>
                <a:ea typeface="Calibri"/>
                <a:cs typeface="Calibri"/>
                <a:sym typeface="Calibri"/>
              </a:rPr>
              <a:t>5-15%</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Char char="•"/>
            </a:pPr>
            <a:r>
              <a:rPr lang="en-US" sz="1400" b="0" i="0" u="none" strike="noStrike" cap="none" dirty="0">
                <a:solidFill>
                  <a:srgbClr val="000000"/>
                </a:solidFill>
                <a:latin typeface="Calibri"/>
                <a:ea typeface="Calibri"/>
                <a:cs typeface="Calibri"/>
                <a:sym typeface="Calibri"/>
              </a:rPr>
              <a:t>Some students (at-risk)</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Char char="•"/>
            </a:pPr>
            <a:r>
              <a:rPr lang="en-US" sz="1400" b="0" i="0" u="none" strike="noStrike" cap="none" dirty="0">
                <a:solidFill>
                  <a:srgbClr val="000000"/>
                </a:solidFill>
                <a:latin typeface="Calibri"/>
                <a:ea typeface="Calibri"/>
                <a:cs typeface="Calibri"/>
                <a:sym typeface="Calibri"/>
              </a:rPr>
              <a:t>High efficiency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Char char="•"/>
            </a:pPr>
            <a:r>
              <a:rPr lang="en-US" sz="1400" b="0" i="0" u="none" strike="noStrike" cap="none" dirty="0">
                <a:solidFill>
                  <a:srgbClr val="000000"/>
                </a:solidFill>
                <a:latin typeface="Calibri"/>
                <a:ea typeface="Calibri"/>
                <a:cs typeface="Calibri"/>
                <a:sym typeface="Calibri"/>
              </a:rPr>
              <a:t>Rapid response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Char char="•"/>
            </a:pPr>
            <a:r>
              <a:rPr lang="en-US" sz="1400" b="0" i="0" u="none" strike="noStrike" cap="none" dirty="0">
                <a:solidFill>
                  <a:srgbClr val="000000"/>
                </a:solidFill>
                <a:latin typeface="Calibri"/>
                <a:ea typeface="Calibri"/>
                <a:cs typeface="Calibri"/>
                <a:sym typeface="Calibri"/>
              </a:rPr>
              <a:t>Small group interventions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Char char="•"/>
            </a:pPr>
            <a:r>
              <a:rPr lang="en-US" sz="1400" b="0" i="0" u="none" strike="noStrike" cap="none" dirty="0">
                <a:solidFill>
                  <a:srgbClr val="000000"/>
                </a:solidFill>
                <a:latin typeface="Calibri"/>
                <a:ea typeface="Calibri"/>
                <a:cs typeface="Calibri"/>
                <a:sym typeface="Calibri"/>
              </a:rPr>
              <a:t>Some individualizing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747" name="Google Shape;747;p51"/>
          <p:cNvSpPr txBox="1"/>
          <p:nvPr/>
        </p:nvSpPr>
        <p:spPr>
          <a:xfrm>
            <a:off x="168275" y="1920875"/>
            <a:ext cx="4198800" cy="98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
              <a:buFont typeface="Calibri"/>
              <a:buNone/>
            </a:pPr>
            <a:r>
              <a:rPr lang="en-US" sz="1600" b="1" i="0" u="sng" strike="noStrike" cap="none" dirty="0">
                <a:solidFill>
                  <a:srgbClr val="000000"/>
                </a:solidFill>
                <a:latin typeface="Calibri"/>
                <a:ea typeface="Calibri"/>
                <a:cs typeface="Calibri"/>
                <a:sym typeface="Calibri"/>
              </a:rPr>
              <a:t>Tier </a:t>
            </a:r>
            <a:r>
              <a:rPr lang="en-US" sz="1600" b="1" u="sng" dirty="0">
                <a:latin typeface="Calibri"/>
                <a:ea typeface="Calibri"/>
                <a:cs typeface="Calibri"/>
                <a:sym typeface="Calibri"/>
              </a:rPr>
              <a:t>3</a:t>
            </a:r>
            <a:r>
              <a:rPr lang="en-US" sz="1600" b="1" i="0" u="sng" strike="noStrike" cap="none" dirty="0">
                <a:solidFill>
                  <a:srgbClr val="000000"/>
                </a:solidFill>
                <a:latin typeface="Calibri"/>
                <a:ea typeface="Calibri"/>
                <a:cs typeface="Calibri"/>
                <a:sym typeface="Calibri"/>
              </a:rPr>
              <a:t>/Tertiary Interventions	         </a:t>
            </a:r>
            <a:r>
              <a:rPr lang="en-US" sz="1600" b="0" i="0" u="sng" strike="noStrike" cap="none" dirty="0">
                <a:solidFill>
                  <a:srgbClr val="000000"/>
                </a:solidFill>
                <a:latin typeface="Calibri"/>
                <a:ea typeface="Calibri"/>
                <a:cs typeface="Calibri"/>
                <a:sym typeface="Calibri"/>
              </a:rPr>
              <a:t>1-5%</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Char char="•"/>
            </a:pPr>
            <a:r>
              <a:rPr lang="en-US" sz="1400" b="0" i="0" u="none" strike="noStrike" cap="none" dirty="0">
                <a:solidFill>
                  <a:srgbClr val="000000"/>
                </a:solidFill>
                <a:latin typeface="Calibri"/>
                <a:ea typeface="Calibri"/>
                <a:cs typeface="Calibri"/>
                <a:sym typeface="Calibri"/>
              </a:rPr>
              <a:t>Individual students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Char char="•"/>
            </a:pPr>
            <a:r>
              <a:rPr lang="en-US" sz="1400" b="0" i="0" u="none" strike="noStrike" cap="none" dirty="0">
                <a:solidFill>
                  <a:srgbClr val="000000"/>
                </a:solidFill>
                <a:latin typeface="Calibri"/>
                <a:ea typeface="Calibri"/>
                <a:cs typeface="Calibri"/>
                <a:sym typeface="Calibri"/>
              </a:rPr>
              <a:t>Assessment-based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Char char="•"/>
            </a:pPr>
            <a:r>
              <a:rPr lang="en-US" sz="1400" b="0" i="0" u="none" strike="noStrike" cap="none" dirty="0">
                <a:solidFill>
                  <a:srgbClr val="000000"/>
                </a:solidFill>
                <a:latin typeface="Calibri"/>
                <a:ea typeface="Calibri"/>
                <a:cs typeface="Calibri"/>
                <a:sym typeface="Calibri"/>
              </a:rPr>
              <a:t>High intensity</a:t>
            </a:r>
            <a:endParaRPr sz="1400" b="0" i="0" u="none" strike="noStrike" cap="none" dirty="0">
              <a:solidFill>
                <a:srgbClr val="000000"/>
              </a:solidFill>
              <a:latin typeface="Arial"/>
              <a:ea typeface="Arial"/>
              <a:cs typeface="Arial"/>
              <a:sym typeface="Arial"/>
            </a:endParaRPr>
          </a:p>
        </p:txBody>
      </p:sp>
      <p:sp>
        <p:nvSpPr>
          <p:cNvPr id="754" name="Google Shape;754;p51"/>
          <p:cNvSpPr txBox="1"/>
          <p:nvPr/>
        </p:nvSpPr>
        <p:spPr>
          <a:xfrm>
            <a:off x="5715000" y="1355725"/>
            <a:ext cx="2276400" cy="3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00"/>
              <a:buFont typeface="Calibri"/>
              <a:buNone/>
            </a:pPr>
            <a:r>
              <a:rPr lang="en-US" sz="2000" b="1" i="0" u="none" strike="noStrike" cap="none">
                <a:solidFill>
                  <a:srgbClr val="000000"/>
                </a:solidFill>
                <a:latin typeface="Calibri"/>
                <a:ea typeface="Calibri"/>
                <a:cs typeface="Calibri"/>
                <a:sym typeface="Calibri"/>
              </a:rPr>
              <a:t>Behavioral Systems</a:t>
            </a:r>
            <a:endParaRPr sz="1400" b="0" i="0" u="none" strike="noStrike" cap="none">
              <a:solidFill>
                <a:srgbClr val="000000"/>
              </a:solidFill>
              <a:latin typeface="Arial"/>
              <a:ea typeface="Arial"/>
              <a:cs typeface="Arial"/>
              <a:sym typeface="Arial"/>
            </a:endParaRPr>
          </a:p>
        </p:txBody>
      </p:sp>
      <p:sp>
        <p:nvSpPr>
          <p:cNvPr id="755" name="Google Shape;755;p51"/>
          <p:cNvSpPr txBox="1"/>
          <p:nvPr/>
        </p:nvSpPr>
        <p:spPr>
          <a:xfrm>
            <a:off x="5715000" y="4800600"/>
            <a:ext cx="4016400" cy="77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
              <a:buFont typeface="Calibri"/>
              <a:buNone/>
            </a:pPr>
            <a:r>
              <a:rPr lang="en-US" sz="1600" b="0" i="0" u="sng" strike="noStrike" cap="none">
                <a:solidFill>
                  <a:srgbClr val="000000"/>
                </a:solidFill>
                <a:latin typeface="Calibri"/>
                <a:ea typeface="Calibri"/>
                <a:cs typeface="Calibri"/>
                <a:sym typeface="Calibri"/>
              </a:rPr>
              <a:t>80- 90%  </a:t>
            </a:r>
            <a:r>
              <a:rPr lang="en-US" sz="1600" b="1" i="0" u="sng" strike="noStrike" cap="none">
                <a:solidFill>
                  <a:srgbClr val="000000"/>
                </a:solidFill>
                <a:latin typeface="Calibri"/>
                <a:ea typeface="Calibri"/>
                <a:cs typeface="Calibri"/>
                <a:sym typeface="Calibri"/>
              </a:rPr>
              <a:t>Tier I/Universal Interventions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All settings, all students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Preventive, proactive</a:t>
            </a:r>
            <a:endParaRPr sz="1400" b="0" i="0" u="none" strike="noStrike" cap="none">
              <a:solidFill>
                <a:srgbClr val="000000"/>
              </a:solidFill>
              <a:latin typeface="Arial"/>
              <a:ea typeface="Arial"/>
              <a:cs typeface="Arial"/>
              <a:sym typeface="Arial"/>
            </a:endParaRPr>
          </a:p>
        </p:txBody>
      </p:sp>
      <p:sp>
        <p:nvSpPr>
          <p:cNvPr id="750" name="Google Shape;750;p51"/>
          <p:cNvSpPr txBox="1"/>
          <p:nvPr/>
        </p:nvSpPr>
        <p:spPr>
          <a:xfrm>
            <a:off x="5257800" y="3048000"/>
            <a:ext cx="3733800" cy="163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
              <a:buFont typeface="Calibri"/>
              <a:buNone/>
            </a:pPr>
            <a:r>
              <a:rPr lang="en-US" sz="1600" b="1" i="0" u="none" strike="noStrike" cap="none">
                <a:solidFill>
                  <a:srgbClr val="000000"/>
                </a:solidFill>
                <a:latin typeface="Calibri"/>
                <a:ea typeface="Calibri"/>
                <a:cs typeface="Calibri"/>
                <a:sym typeface="Calibri"/>
              </a:rPr>
              <a:t>         </a:t>
            </a:r>
            <a:r>
              <a:rPr lang="en-US" sz="1600" b="0" i="0" u="sng" strike="noStrike" cap="none">
                <a:solidFill>
                  <a:srgbClr val="000000"/>
                </a:solidFill>
                <a:latin typeface="Calibri"/>
                <a:ea typeface="Calibri"/>
                <a:cs typeface="Calibri"/>
                <a:sym typeface="Calibri"/>
              </a:rPr>
              <a:t>5-15%  </a:t>
            </a:r>
            <a:r>
              <a:rPr lang="en-US" sz="1600" b="1" i="0" u="sng" strike="noStrike" cap="none">
                <a:solidFill>
                  <a:srgbClr val="000000"/>
                </a:solidFill>
                <a:latin typeface="Calibri"/>
                <a:ea typeface="Calibri"/>
                <a:cs typeface="Calibri"/>
                <a:sym typeface="Calibri"/>
              </a:rPr>
              <a:t>Tier 2/Targeted Interventions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Some students (at-risk)</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High efficiency</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Rapid response</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Small group interventions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Some individualizing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8" name="Google Shape;748;p51"/>
          <p:cNvSpPr txBox="1"/>
          <p:nvPr/>
        </p:nvSpPr>
        <p:spPr>
          <a:xfrm>
            <a:off x="5867400" y="1920875"/>
            <a:ext cx="3505200" cy="98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
              <a:buFont typeface="Calibri"/>
              <a:buNone/>
            </a:pPr>
            <a:r>
              <a:rPr lang="en-US" sz="1600" b="1" i="0" u="none" strike="noStrike" cap="none" dirty="0">
                <a:solidFill>
                  <a:srgbClr val="000000"/>
                </a:solidFill>
                <a:latin typeface="Calibri"/>
                <a:ea typeface="Calibri"/>
                <a:cs typeface="Calibri"/>
                <a:sym typeface="Calibri"/>
              </a:rPr>
              <a:t>  </a:t>
            </a:r>
            <a:r>
              <a:rPr lang="en-US" sz="1600" b="0" i="0" u="sng" strike="noStrike" cap="none" dirty="0">
                <a:solidFill>
                  <a:srgbClr val="000000"/>
                </a:solidFill>
                <a:latin typeface="Calibri"/>
                <a:ea typeface="Calibri"/>
                <a:cs typeface="Calibri"/>
                <a:sym typeface="Calibri"/>
              </a:rPr>
              <a:t>1-5%</a:t>
            </a:r>
            <a:r>
              <a:rPr lang="en-US" sz="1600" b="1" i="0" u="sng" strike="noStrike" cap="none" dirty="0">
                <a:solidFill>
                  <a:srgbClr val="000000"/>
                </a:solidFill>
                <a:latin typeface="Calibri"/>
                <a:ea typeface="Calibri"/>
                <a:cs typeface="Calibri"/>
                <a:sym typeface="Calibri"/>
              </a:rPr>
              <a:t> Tier 3/Tertiary Interventions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Char char="•"/>
            </a:pPr>
            <a:r>
              <a:rPr lang="en-US" sz="1400" b="0" i="0" u="none" strike="noStrike" cap="none" dirty="0">
                <a:solidFill>
                  <a:srgbClr val="000000"/>
                </a:solidFill>
                <a:latin typeface="Calibri"/>
                <a:ea typeface="Calibri"/>
                <a:cs typeface="Calibri"/>
                <a:sym typeface="Calibri"/>
              </a:rPr>
              <a:t>Individual students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Char char="•"/>
            </a:pPr>
            <a:r>
              <a:rPr lang="en-US" sz="1400" b="0" i="0" u="none" strike="noStrike" cap="none" dirty="0">
                <a:solidFill>
                  <a:srgbClr val="000000"/>
                </a:solidFill>
                <a:latin typeface="Calibri"/>
                <a:ea typeface="Calibri"/>
                <a:cs typeface="Calibri"/>
                <a:sym typeface="Calibri"/>
              </a:rPr>
              <a:t>Assessment-based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Char char="•"/>
            </a:pPr>
            <a:r>
              <a:rPr lang="en-US" sz="1400" b="0" i="0" u="none" strike="noStrike" cap="none" dirty="0">
                <a:solidFill>
                  <a:srgbClr val="000000"/>
                </a:solidFill>
                <a:latin typeface="Calibri"/>
                <a:ea typeface="Calibri"/>
                <a:cs typeface="Calibri"/>
                <a:sym typeface="Calibri"/>
              </a:rPr>
              <a:t>Intense, durable procedures</a:t>
            </a:r>
            <a:endParaRPr sz="1400" b="0" i="0" u="none" strike="noStrike" cap="none" dirty="0">
              <a:solidFill>
                <a:srgbClr val="000000"/>
              </a:solidFill>
              <a:latin typeface="Arial"/>
              <a:ea typeface="Arial"/>
              <a:cs typeface="Arial"/>
              <a:sym typeface="Arial"/>
            </a:endParaRPr>
          </a:p>
        </p:txBody>
      </p:sp>
    </p:spTree>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52"/>
          <p:cNvSpPr txBox="1">
            <a:spLocks noGrp="1"/>
          </p:cNvSpPr>
          <p:nvPr>
            <p:ph type="title"/>
          </p:nvPr>
        </p:nvSpPr>
        <p:spPr>
          <a:xfrm>
            <a:off x="228600" y="228600"/>
            <a:ext cx="8686800" cy="1143000"/>
          </a:xfrm>
          <a:prstGeom prst="rect">
            <a:avLst/>
          </a:prstGeom>
          <a:solidFill>
            <a:srgbClr val="A9DCF2">
              <a:alpha val="67058"/>
            </a:srgb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600">
                <a:solidFill>
                  <a:srgbClr val="000000"/>
                </a:solidFill>
              </a:rPr>
              <a:t>Data-Informed Decision Making:</a:t>
            </a:r>
            <a:endParaRPr sz="3600">
              <a:solidFill>
                <a:srgbClr val="000000"/>
              </a:solidFill>
            </a:endParaRPr>
          </a:p>
          <a:p>
            <a:pPr marL="0" lvl="0" indent="0" algn="ctr" rtl="0">
              <a:lnSpc>
                <a:spcPct val="100000"/>
              </a:lnSpc>
              <a:spcBef>
                <a:spcPts val="0"/>
              </a:spcBef>
              <a:spcAft>
                <a:spcPts val="0"/>
              </a:spcAft>
              <a:buSzPts val="4000"/>
              <a:buNone/>
            </a:pPr>
            <a:r>
              <a:rPr lang="en-US" sz="3600">
                <a:solidFill>
                  <a:srgbClr val="000000"/>
                </a:solidFill>
              </a:rPr>
              <a:t>Systems or Student Issue?</a:t>
            </a:r>
            <a:endParaRPr sz="3600">
              <a:solidFill>
                <a:srgbClr val="000000"/>
              </a:solidFill>
            </a:endParaRPr>
          </a:p>
        </p:txBody>
      </p:sp>
      <p:sp>
        <p:nvSpPr>
          <p:cNvPr id="762" name="Google Shape;762;p52"/>
          <p:cNvSpPr txBox="1">
            <a:spLocks noGrp="1"/>
          </p:cNvSpPr>
          <p:nvPr>
            <p:ph type="body" idx="1"/>
          </p:nvPr>
        </p:nvSpPr>
        <p:spPr>
          <a:xfrm>
            <a:off x="457201" y="1909926"/>
            <a:ext cx="8229600" cy="4572000"/>
          </a:xfrm>
          <a:prstGeom prst="rect">
            <a:avLst/>
          </a:prstGeom>
          <a:noFill/>
          <a:ln>
            <a:noFill/>
          </a:ln>
        </p:spPr>
        <p:txBody>
          <a:bodyPr spcFirstLastPara="1" wrap="square" lIns="91425" tIns="45700" rIns="91425" bIns="45700" anchor="t" anchorCtr="0">
            <a:noAutofit/>
          </a:bodyPr>
          <a:lstStyle/>
          <a:p>
            <a:pPr marL="342900" lvl="0" indent="-292100" algn="l" rtl="0">
              <a:lnSpc>
                <a:spcPct val="100000"/>
              </a:lnSpc>
              <a:spcBef>
                <a:spcPts val="640"/>
              </a:spcBef>
              <a:spcAft>
                <a:spcPts val="0"/>
              </a:spcAft>
              <a:buSzPts val="2400"/>
              <a:buFont typeface="Arial"/>
              <a:buChar char="•"/>
            </a:pPr>
            <a:r>
              <a:rPr lang="en-US" sz="2400" b="1">
                <a:solidFill>
                  <a:schemeClr val="dk1"/>
                </a:solidFill>
              </a:rPr>
              <a:t>80-90%</a:t>
            </a:r>
            <a:r>
              <a:rPr lang="en-US" sz="2400" b="1"/>
              <a:t> </a:t>
            </a:r>
            <a:r>
              <a:rPr lang="en-US" sz="2400"/>
              <a:t>of total population </a:t>
            </a:r>
            <a:r>
              <a:rPr lang="en-US" sz="2400">
                <a:solidFill>
                  <a:schemeClr val="dk1"/>
                </a:solidFill>
              </a:rPr>
              <a:t>needs are  met by</a:t>
            </a:r>
            <a:r>
              <a:rPr lang="en-US" sz="2400" b="1">
                <a:solidFill>
                  <a:schemeClr val="dk1"/>
                </a:solidFill>
              </a:rPr>
              <a:t> Tier I alone </a:t>
            </a:r>
            <a:endParaRPr sz="2400" b="1"/>
          </a:p>
          <a:p>
            <a:pPr marL="0" lvl="0" indent="0" algn="l" rtl="0">
              <a:lnSpc>
                <a:spcPct val="100000"/>
              </a:lnSpc>
              <a:spcBef>
                <a:spcPts val="640"/>
              </a:spcBef>
              <a:spcAft>
                <a:spcPts val="0"/>
              </a:spcAft>
              <a:buSzPts val="3200"/>
              <a:buNone/>
            </a:pPr>
            <a:endParaRPr sz="2400" b="1">
              <a:solidFill>
                <a:schemeClr val="dk1"/>
              </a:solidFill>
            </a:endParaRPr>
          </a:p>
          <a:p>
            <a:pPr marL="342900" lvl="0" indent="-292100" algn="l" rtl="0">
              <a:lnSpc>
                <a:spcPct val="100000"/>
              </a:lnSpc>
              <a:spcBef>
                <a:spcPts val="640"/>
              </a:spcBef>
              <a:spcAft>
                <a:spcPts val="0"/>
              </a:spcAft>
              <a:buSzPts val="2400"/>
              <a:buFont typeface="Arial"/>
              <a:buChar char="•"/>
            </a:pPr>
            <a:r>
              <a:rPr lang="en-US" sz="2400" b="1">
                <a:solidFill>
                  <a:schemeClr val="dk1"/>
                </a:solidFill>
              </a:rPr>
              <a:t>5-15%</a:t>
            </a:r>
            <a:r>
              <a:rPr lang="en-US" sz="2400" b="1"/>
              <a:t> </a:t>
            </a:r>
            <a:r>
              <a:rPr lang="en-US" sz="2400">
                <a:solidFill>
                  <a:schemeClr val="dk1"/>
                </a:solidFill>
              </a:rPr>
              <a:t>total population </a:t>
            </a:r>
            <a:r>
              <a:rPr lang="en-US" sz="2400" b="1">
                <a:solidFill>
                  <a:schemeClr val="dk1"/>
                </a:solidFill>
              </a:rPr>
              <a:t>expected to need and be supported by Tier 2 interventions</a:t>
            </a:r>
            <a:br>
              <a:rPr lang="en-US" sz="2400">
                <a:solidFill>
                  <a:schemeClr val="dk1"/>
                </a:solidFill>
              </a:rPr>
            </a:br>
            <a:endParaRPr sz="2400">
              <a:solidFill>
                <a:schemeClr val="dk1"/>
              </a:solidFill>
            </a:endParaRPr>
          </a:p>
          <a:p>
            <a:pPr marL="342900" lvl="0" indent="-292100" algn="l" rtl="0">
              <a:lnSpc>
                <a:spcPct val="100000"/>
              </a:lnSpc>
              <a:spcBef>
                <a:spcPts val="640"/>
              </a:spcBef>
              <a:spcAft>
                <a:spcPts val="0"/>
              </a:spcAft>
              <a:buSzPts val="2400"/>
              <a:buFont typeface="Arial"/>
              <a:buChar char="•"/>
            </a:pPr>
            <a:r>
              <a:rPr lang="en-US" sz="2400" b="1">
                <a:solidFill>
                  <a:schemeClr val="dk1"/>
                </a:solidFill>
              </a:rPr>
              <a:t>1-5%</a:t>
            </a:r>
            <a:r>
              <a:rPr lang="en-US" sz="2400" b="1"/>
              <a:t> </a:t>
            </a:r>
            <a:r>
              <a:rPr lang="en-US" sz="2400">
                <a:solidFill>
                  <a:schemeClr val="dk1"/>
                </a:solidFill>
              </a:rPr>
              <a:t>total population </a:t>
            </a:r>
            <a:r>
              <a:rPr lang="en-US" sz="2400" b="1">
                <a:solidFill>
                  <a:schemeClr val="dk1"/>
                </a:solidFill>
              </a:rPr>
              <a:t>expected to need and be supported by Tier 3 interventions</a:t>
            </a:r>
            <a:br>
              <a:rPr lang="en-US" sz="2400" b="1">
                <a:solidFill>
                  <a:schemeClr val="dk1"/>
                </a:solidFill>
              </a:rPr>
            </a:br>
            <a:endParaRPr sz="24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2">
                                            <p:txEl>
                                              <p:pRg st="0" end="0"/>
                                            </p:txEl>
                                          </p:spTgt>
                                        </p:tgtEl>
                                        <p:attrNameLst>
                                          <p:attrName>style.visibility</p:attrName>
                                        </p:attrNameLst>
                                      </p:cBhvr>
                                      <p:to>
                                        <p:strVal val="visible"/>
                                      </p:to>
                                    </p:set>
                                    <p:animEffect transition="in" filter="fade">
                                      <p:cBhvr>
                                        <p:cTn id="7" dur="500"/>
                                        <p:tgtEl>
                                          <p:spTgt spid="7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2">
                                            <p:txEl>
                                              <p:pRg st="1" end="1"/>
                                            </p:txEl>
                                          </p:spTgt>
                                        </p:tgtEl>
                                        <p:attrNameLst>
                                          <p:attrName>style.visibility</p:attrName>
                                        </p:attrNameLst>
                                      </p:cBhvr>
                                      <p:to>
                                        <p:strVal val="visible"/>
                                      </p:to>
                                    </p:set>
                                    <p:animEffect transition="in" filter="fade">
                                      <p:cBhvr>
                                        <p:cTn id="12" dur="500"/>
                                        <p:tgtEl>
                                          <p:spTgt spid="7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2">
                                            <p:txEl>
                                              <p:pRg st="2" end="2"/>
                                            </p:txEl>
                                          </p:spTgt>
                                        </p:tgtEl>
                                        <p:attrNameLst>
                                          <p:attrName>style.visibility</p:attrName>
                                        </p:attrNameLst>
                                      </p:cBhvr>
                                      <p:to>
                                        <p:strVal val="visible"/>
                                      </p:to>
                                    </p:set>
                                    <p:animEffect transition="in" filter="fade">
                                      <p:cBhvr>
                                        <p:cTn id="17" dur="500"/>
                                        <p:tgtEl>
                                          <p:spTgt spid="7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2">
                                            <p:txEl>
                                              <p:pRg st="3" end="3"/>
                                            </p:txEl>
                                          </p:spTgt>
                                        </p:tgtEl>
                                        <p:attrNameLst>
                                          <p:attrName>style.visibility</p:attrName>
                                        </p:attrNameLst>
                                      </p:cBhvr>
                                      <p:to>
                                        <p:strVal val="visible"/>
                                      </p:to>
                                    </p:set>
                                    <p:animEffect transition="in" filter="fade">
                                      <p:cBhvr>
                                        <p:cTn id="22" dur="500"/>
                                        <p:tgtEl>
                                          <p:spTgt spid="7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9" name="Google Shape;769;p53"/>
          <p:cNvSpPr txBox="1">
            <a:spLocks noGrp="1"/>
          </p:cNvSpPr>
          <p:nvPr>
            <p:ph type="title"/>
          </p:nvPr>
        </p:nvSpPr>
        <p:spPr>
          <a:xfrm>
            <a:off x="228600" y="228600"/>
            <a:ext cx="8686800" cy="1143000"/>
          </a:xfrm>
          <a:prstGeom prst="rect">
            <a:avLst/>
          </a:prstGeom>
          <a:solidFill>
            <a:srgbClr val="A9DCF2">
              <a:alpha val="67058"/>
            </a:srgb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C3C"/>
              </a:buClr>
              <a:buSzPts val="4000"/>
              <a:buFont typeface="Verdana"/>
              <a:buNone/>
            </a:pPr>
            <a:r>
              <a:rPr lang="en-US">
                <a:solidFill>
                  <a:srgbClr val="000000"/>
                </a:solidFill>
              </a:rPr>
              <a:t>Quick Math</a:t>
            </a:r>
            <a:endParaRPr>
              <a:solidFill>
                <a:srgbClr val="000000"/>
              </a:solidFill>
            </a:endParaRPr>
          </a:p>
        </p:txBody>
      </p:sp>
      <p:sp>
        <p:nvSpPr>
          <p:cNvPr id="768" name="Google Shape;768;p5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90000"/>
              </a:lnSpc>
              <a:spcBef>
                <a:spcPts val="640"/>
              </a:spcBef>
              <a:spcAft>
                <a:spcPts val="0"/>
              </a:spcAft>
              <a:buClr>
                <a:schemeClr val="dk1"/>
              </a:buClr>
              <a:buSzPts val="3200"/>
              <a:buFont typeface="Arial"/>
              <a:buChar char="•"/>
            </a:pPr>
            <a:r>
              <a:rPr lang="en-US" sz="2800"/>
              <a:t>What is your total student </a:t>
            </a:r>
            <a:br>
              <a:rPr lang="en-US" sz="2800"/>
            </a:br>
            <a:r>
              <a:rPr lang="en-US" sz="2800"/>
              <a:t>enrollment?  (*If you need numbers, check your your school profile page)</a:t>
            </a:r>
            <a:endParaRPr/>
          </a:p>
          <a:p>
            <a:pPr marL="457200" marR="0" lvl="0" indent="-431800" algn="l" rtl="0">
              <a:lnSpc>
                <a:spcPct val="90000"/>
              </a:lnSpc>
              <a:spcBef>
                <a:spcPts val="640"/>
              </a:spcBef>
              <a:spcAft>
                <a:spcPts val="0"/>
              </a:spcAft>
              <a:buClr>
                <a:schemeClr val="dk1"/>
              </a:buClr>
              <a:buSzPts val="3200"/>
              <a:buFont typeface="Arial"/>
              <a:buChar char="•"/>
            </a:pPr>
            <a:r>
              <a:rPr lang="en-US" sz="2800"/>
              <a:t>What is 10% of your total enrollment?</a:t>
            </a:r>
            <a:endParaRPr sz="2800"/>
          </a:p>
          <a:p>
            <a:pPr marL="914400" marR="0" lvl="1" indent="-406400" algn="l" rtl="0">
              <a:lnSpc>
                <a:spcPct val="90000"/>
              </a:lnSpc>
              <a:spcBef>
                <a:spcPts val="640"/>
              </a:spcBef>
              <a:spcAft>
                <a:spcPts val="0"/>
              </a:spcAft>
              <a:buSzPts val="2800"/>
              <a:buChar char="–"/>
            </a:pPr>
            <a:r>
              <a:rPr lang="en-US"/>
              <a:t>+ ½ that number</a:t>
            </a:r>
            <a:endParaRPr sz="2800"/>
          </a:p>
          <a:p>
            <a:pPr marL="457200" marR="0" lvl="0" indent="-431800" algn="l" rtl="0">
              <a:lnSpc>
                <a:spcPct val="90000"/>
              </a:lnSpc>
              <a:spcBef>
                <a:spcPts val="640"/>
              </a:spcBef>
              <a:spcAft>
                <a:spcPts val="0"/>
              </a:spcAft>
              <a:buClr>
                <a:schemeClr val="dk1"/>
              </a:buClr>
              <a:buSzPts val="3200"/>
              <a:buFont typeface="Arial"/>
              <a:buChar char="•"/>
            </a:pPr>
            <a:r>
              <a:rPr lang="en-US" sz="2800"/>
              <a:t>Write this number down</a:t>
            </a:r>
            <a:endParaRPr sz="2800"/>
          </a:p>
          <a:p>
            <a:pPr marL="457200" lvl="0" indent="0" algn="l" rtl="0">
              <a:lnSpc>
                <a:spcPct val="90000"/>
              </a:lnSpc>
              <a:spcBef>
                <a:spcPts val="640"/>
              </a:spcBef>
              <a:spcAft>
                <a:spcPts val="0"/>
              </a:spcAft>
              <a:buSzPts val="3200"/>
              <a:buNone/>
            </a:pPr>
            <a:r>
              <a:rPr lang="en-US" sz="2800">
                <a:solidFill>
                  <a:srgbClr val="000000"/>
                </a:solidFill>
              </a:rPr>
              <a:t>This is the number of students in your division you will likely be supporting in academic, behavior, SEL (or combination thereof) intervention at any given time</a:t>
            </a:r>
            <a:endParaRPr sz="2800">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6" name="Google Shape;776;p54"/>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800"/>
              <a:buNone/>
            </a:pPr>
            <a:r>
              <a:rPr lang="en-US">
                <a:solidFill>
                  <a:srgbClr val="000000"/>
                </a:solidFill>
              </a:rPr>
              <a:t>Framework Health Assessment </a:t>
            </a:r>
            <a:endParaRPr>
              <a:solidFill>
                <a:srgbClr val="000000"/>
              </a:solidFill>
            </a:endParaRPr>
          </a:p>
        </p:txBody>
      </p:sp>
      <p:sp>
        <p:nvSpPr>
          <p:cNvPr id="775" name="Google Shape;775;p54"/>
          <p:cNvSpPr txBox="1">
            <a:spLocks noGrp="1"/>
          </p:cNvSpPr>
          <p:nvPr>
            <p:ph type="body" idx="1"/>
          </p:nvPr>
        </p:nvSpPr>
        <p:spPr>
          <a:xfrm>
            <a:off x="349623" y="1586754"/>
            <a:ext cx="8431306" cy="3352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60"/>
              </a:spcBef>
              <a:spcAft>
                <a:spcPts val="0"/>
              </a:spcAft>
              <a:buSzPts val="2800"/>
              <a:buNone/>
            </a:pPr>
            <a:endParaRPr dirty="0"/>
          </a:p>
          <a:p>
            <a:pPr marL="0" lvl="0" indent="0" algn="ctr" rtl="0">
              <a:lnSpc>
                <a:spcPct val="100000"/>
              </a:lnSpc>
              <a:spcBef>
                <a:spcPts val="0"/>
              </a:spcBef>
              <a:spcAft>
                <a:spcPts val="0"/>
              </a:spcAft>
              <a:buSzPts val="2800"/>
              <a:buNone/>
            </a:pPr>
            <a:r>
              <a:rPr lang="en-US" sz="3400" dirty="0">
                <a:solidFill>
                  <a:srgbClr val="000000"/>
                </a:solidFill>
              </a:rPr>
              <a:t>Do we have too many students in advanced tier interventions?</a:t>
            </a:r>
            <a:endParaRPr sz="3400" dirty="0">
              <a:solidFill>
                <a:srgbClr val="000000"/>
              </a:solidFill>
            </a:endParaRPr>
          </a:p>
          <a:p>
            <a:pPr marL="0" lvl="0" indent="0" algn="ctr" rtl="0">
              <a:lnSpc>
                <a:spcPct val="100000"/>
              </a:lnSpc>
              <a:spcBef>
                <a:spcPts val="0"/>
              </a:spcBef>
              <a:spcAft>
                <a:spcPts val="0"/>
              </a:spcAft>
              <a:buSzPts val="2800"/>
              <a:buNone/>
            </a:pPr>
            <a:r>
              <a:rPr lang="en-US" sz="3600" dirty="0">
                <a:solidFill>
                  <a:srgbClr val="000000"/>
                </a:solidFill>
                <a:latin typeface="Comic Sans MS"/>
                <a:ea typeface="Comic Sans MS"/>
                <a:cs typeface="Comic Sans MS"/>
                <a:sym typeface="Comic Sans MS"/>
              </a:rPr>
              <a:t> </a:t>
            </a:r>
            <a:endParaRPr sz="1200" dirty="0">
              <a:solidFill>
                <a:srgbClr val="000000"/>
              </a:solidFill>
              <a:latin typeface="Cambria"/>
              <a:ea typeface="Cambria"/>
              <a:cs typeface="Cambria"/>
              <a:sym typeface="Cambria"/>
            </a:endParaRPr>
          </a:p>
          <a:p>
            <a:pPr marL="0" lvl="0" indent="0" algn="ctr" rtl="0">
              <a:lnSpc>
                <a:spcPct val="100000"/>
              </a:lnSpc>
              <a:spcBef>
                <a:spcPts val="560"/>
              </a:spcBef>
              <a:spcAft>
                <a:spcPts val="0"/>
              </a:spcAft>
              <a:buSzPts val="2800"/>
              <a:buNone/>
            </a:pPr>
            <a:endParaRPr dirty="0"/>
          </a:p>
          <a:p>
            <a:pPr marL="0" lvl="0" indent="0" algn="ctr" rtl="0">
              <a:lnSpc>
                <a:spcPct val="100000"/>
              </a:lnSpc>
              <a:spcBef>
                <a:spcPts val="560"/>
              </a:spcBef>
              <a:spcAft>
                <a:spcPts val="0"/>
              </a:spcAft>
              <a:buSzPts val="2800"/>
              <a:buNone/>
            </a:pPr>
            <a:endParaRPr dirty="0"/>
          </a:p>
          <a:p>
            <a:pPr marL="0" lvl="0" indent="0" algn="ctr" rtl="0">
              <a:lnSpc>
                <a:spcPct val="100000"/>
              </a:lnSpc>
              <a:spcBef>
                <a:spcPts val="560"/>
              </a:spcBef>
              <a:spcAft>
                <a:spcPts val="0"/>
              </a:spcAft>
              <a:buSzPts val="2800"/>
              <a:buNone/>
            </a:pPr>
            <a:endParaRPr dirty="0"/>
          </a:p>
          <a:p>
            <a:pPr marL="0" lvl="0" indent="0" algn="ctr" rtl="0">
              <a:lnSpc>
                <a:spcPct val="100000"/>
              </a:lnSpc>
              <a:spcBef>
                <a:spcPts val="560"/>
              </a:spcBef>
              <a:spcAft>
                <a:spcPts val="0"/>
              </a:spcAft>
              <a:buSzPts val="2800"/>
              <a:buNone/>
            </a:pP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3" name="Google Shape;783;p55"/>
          <p:cNvSpPr txBox="1">
            <a:spLocks noGrp="1"/>
          </p:cNvSpPr>
          <p:nvPr>
            <p:ph type="title"/>
          </p:nvPr>
        </p:nvSpPr>
        <p:spPr>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Data Divisions Want to Know</a:t>
            </a:r>
            <a:endParaRPr>
              <a:solidFill>
                <a:srgbClr val="000000"/>
              </a:solidFill>
            </a:endParaRPr>
          </a:p>
        </p:txBody>
      </p:sp>
      <p:sp>
        <p:nvSpPr>
          <p:cNvPr id="782" name="Google Shape;782;p5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endParaRPr sz="3000" b="1"/>
          </a:p>
          <a:p>
            <a:pPr marL="457200" lvl="0" indent="-419100" algn="l" rtl="0">
              <a:lnSpc>
                <a:spcPct val="115000"/>
              </a:lnSpc>
              <a:spcBef>
                <a:spcPts val="0"/>
              </a:spcBef>
              <a:spcAft>
                <a:spcPts val="0"/>
              </a:spcAft>
              <a:buSzPts val="3000"/>
              <a:buFont typeface="Verdana"/>
              <a:buChar char="●"/>
            </a:pPr>
            <a:r>
              <a:rPr lang="en-US" sz="3000"/>
              <a:t>What percent of students are making adequate progress in advanced tiers</a:t>
            </a:r>
            <a:endParaRPr sz="3000"/>
          </a:p>
          <a:p>
            <a:pPr marL="457200" lvl="0" indent="-419100" algn="l" rtl="0">
              <a:lnSpc>
                <a:spcPct val="115000"/>
              </a:lnSpc>
              <a:spcBef>
                <a:spcPts val="0"/>
              </a:spcBef>
              <a:spcAft>
                <a:spcPts val="0"/>
              </a:spcAft>
              <a:buSzPts val="3000"/>
              <a:buFont typeface="Verdana"/>
              <a:buChar char="●"/>
            </a:pPr>
            <a:r>
              <a:rPr lang="en-US" sz="3000" i="1"/>
              <a:t>70% of students are making progress if intervention is effective</a:t>
            </a:r>
            <a:endParaRPr sz="3000" i="1"/>
          </a:p>
          <a:p>
            <a:pPr marL="457200" lvl="0" indent="-419100" algn="l" rtl="0">
              <a:lnSpc>
                <a:spcPct val="115000"/>
              </a:lnSpc>
              <a:spcBef>
                <a:spcPts val="0"/>
              </a:spcBef>
              <a:spcAft>
                <a:spcPts val="0"/>
              </a:spcAft>
              <a:buSzPts val="3000"/>
              <a:buChar char="●"/>
            </a:pPr>
            <a:r>
              <a:rPr lang="en-US" sz="3000"/>
              <a:t>Remember: Tier 2 supports that are used too little (1%) or too much (20%) are not sustainable</a:t>
            </a:r>
            <a:endParaRPr sz="3000"/>
          </a:p>
          <a:p>
            <a:pPr marL="342900" lvl="0" indent="0" algn="l" rtl="0">
              <a:lnSpc>
                <a:spcPct val="115000"/>
              </a:lnSpc>
              <a:spcBef>
                <a:spcPts val="0"/>
              </a:spcBef>
              <a:spcAft>
                <a:spcPts val="0"/>
              </a:spcAft>
              <a:buSzPts val="1800"/>
              <a:buNone/>
            </a:pPr>
            <a:endParaRPr sz="3000"/>
          </a:p>
          <a:p>
            <a:pPr marL="0" lvl="0" indent="0" algn="l" rtl="0">
              <a:lnSpc>
                <a:spcPct val="115000"/>
              </a:lnSpc>
              <a:spcBef>
                <a:spcPts val="0"/>
              </a:spcBef>
              <a:spcAft>
                <a:spcPts val="0"/>
              </a:spcAft>
              <a:buSzPts val="1800"/>
              <a:buNone/>
            </a:pPr>
            <a:endParaRPr sz="3000" b="1"/>
          </a:p>
          <a:p>
            <a:pPr marL="0" lvl="0" indent="0" algn="l" rtl="0">
              <a:lnSpc>
                <a:spcPct val="115000"/>
              </a:lnSpc>
              <a:spcBef>
                <a:spcPts val="0"/>
              </a:spcBef>
              <a:spcAft>
                <a:spcPts val="0"/>
              </a:spcAft>
              <a:buSzPts val="1800"/>
              <a:buNone/>
            </a:pPr>
            <a:endParaRPr sz="3000" b="1"/>
          </a:p>
          <a:p>
            <a:pPr marL="0" lvl="0" indent="0" algn="l" rtl="0">
              <a:lnSpc>
                <a:spcPct val="115000"/>
              </a:lnSpc>
              <a:spcBef>
                <a:spcPts val="0"/>
              </a:spcBef>
              <a:spcAft>
                <a:spcPts val="0"/>
              </a:spcAft>
              <a:buSzPts val="1800"/>
              <a:buNone/>
            </a:pPr>
            <a:endParaRPr sz="3000"/>
          </a:p>
          <a:p>
            <a:pPr marL="0" lvl="0" indent="0" algn="l" rtl="0">
              <a:lnSpc>
                <a:spcPct val="100000"/>
              </a:lnSpc>
              <a:spcBef>
                <a:spcPts val="360"/>
              </a:spcBef>
              <a:spcAft>
                <a:spcPts val="0"/>
              </a:spcAft>
              <a:buSzPts val="1800"/>
              <a:buNone/>
            </a:pPr>
            <a:endParaRPr sz="30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56"/>
          <p:cNvSpPr txBox="1">
            <a:spLocks noGrp="1"/>
          </p:cNvSpPr>
          <p:nvPr>
            <p:ph type="title"/>
          </p:nvPr>
        </p:nvSpPr>
        <p:spPr>
          <a:xfrm>
            <a:off x="2743200" y="256975"/>
            <a:ext cx="5943600" cy="1367100"/>
          </a:xfrm>
          <a:prstGeom prst="rect">
            <a:avLst/>
          </a:prstGeom>
          <a:solidFill>
            <a:srgbClr val="A9DCF2">
              <a:alpha val="67058"/>
            </a:srgbClr>
          </a:solidFill>
          <a:ln w="2857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800"/>
              <a:buFont typeface="Verdana"/>
              <a:buNone/>
            </a:pPr>
            <a:r>
              <a:rPr lang="en-US" sz="4000">
                <a:solidFill>
                  <a:srgbClr val="000000"/>
                </a:solidFill>
                <a:latin typeface="Verdana"/>
                <a:ea typeface="Verdana"/>
                <a:cs typeface="Verdana"/>
                <a:sym typeface="Verdana"/>
              </a:rPr>
              <a:t>DLT Assures Schools Can...</a:t>
            </a:r>
            <a:endParaRPr sz="4000" i="0" u="none" strike="noStrike" cap="none">
              <a:solidFill>
                <a:schemeClr val="dk1"/>
              </a:solidFill>
              <a:latin typeface="Verdana"/>
              <a:ea typeface="Verdana"/>
              <a:cs typeface="Verdana"/>
              <a:sym typeface="Verdana"/>
            </a:endParaRPr>
          </a:p>
        </p:txBody>
      </p:sp>
      <p:sp>
        <p:nvSpPr>
          <p:cNvPr id="789" name="Google Shape;789;p56"/>
          <p:cNvSpPr txBox="1">
            <a:spLocks noGrp="1"/>
          </p:cNvSpPr>
          <p:nvPr>
            <p:ph type="body" idx="1"/>
          </p:nvPr>
        </p:nvSpPr>
        <p:spPr>
          <a:xfrm>
            <a:off x="457200" y="1624075"/>
            <a:ext cx="8229600" cy="34662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800"/>
              </a:spcBef>
              <a:spcAft>
                <a:spcPts val="0"/>
              </a:spcAft>
              <a:buClr>
                <a:schemeClr val="dk1"/>
              </a:buClr>
              <a:buSzPts val="2400"/>
              <a:buFont typeface="Verdana"/>
              <a:buChar char="•"/>
            </a:pPr>
            <a:r>
              <a:rPr lang="en-US" sz="2400">
                <a:solidFill>
                  <a:srgbClr val="000000"/>
                </a:solidFill>
              </a:rPr>
              <a:t>g</a:t>
            </a:r>
            <a:r>
              <a:rPr lang="en-US" sz="2400" i="0" u="none" strike="noStrike" cap="none">
                <a:solidFill>
                  <a:srgbClr val="000000"/>
                </a:solidFill>
                <a:latin typeface="Verdana"/>
                <a:ea typeface="Verdana"/>
                <a:cs typeface="Verdana"/>
                <a:sym typeface="Verdana"/>
              </a:rPr>
              <a:t>ather accurate and reliable data</a:t>
            </a:r>
            <a:endParaRPr sz="2400" i="0" u="none" strike="noStrike" cap="none">
              <a:solidFill>
                <a:srgbClr val="000000"/>
              </a:solidFill>
              <a:latin typeface="Verdana"/>
              <a:ea typeface="Verdana"/>
              <a:cs typeface="Verdana"/>
              <a:sym typeface="Verdana"/>
            </a:endParaRPr>
          </a:p>
          <a:p>
            <a:pPr marL="342900" marR="0" lvl="0" indent="-317500" algn="l" rtl="0">
              <a:lnSpc>
                <a:spcPct val="100000"/>
              </a:lnSpc>
              <a:spcBef>
                <a:spcPts val="800"/>
              </a:spcBef>
              <a:spcAft>
                <a:spcPts val="0"/>
              </a:spcAft>
              <a:buClr>
                <a:schemeClr val="dk1"/>
              </a:buClr>
              <a:buSzPts val="2400"/>
              <a:buFont typeface="Verdana"/>
              <a:buChar char="•"/>
            </a:pPr>
            <a:r>
              <a:rPr lang="en-US" sz="2400">
                <a:solidFill>
                  <a:srgbClr val="000000"/>
                </a:solidFill>
              </a:rPr>
              <a:t>c</a:t>
            </a:r>
            <a:r>
              <a:rPr lang="en-US" sz="2400" i="0" u="none" strike="noStrike" cap="none">
                <a:solidFill>
                  <a:srgbClr val="000000"/>
                </a:solidFill>
                <a:latin typeface="Verdana"/>
                <a:ea typeface="Verdana"/>
                <a:cs typeface="Verdana"/>
                <a:sym typeface="Verdana"/>
              </a:rPr>
              <a:t>orrectly interpret and validate data</a:t>
            </a:r>
            <a:endParaRPr sz="2400" i="0" u="none" strike="noStrike" cap="none">
              <a:solidFill>
                <a:srgbClr val="000000"/>
              </a:solidFill>
              <a:latin typeface="Verdana"/>
              <a:ea typeface="Verdana"/>
              <a:cs typeface="Verdana"/>
              <a:sym typeface="Verdana"/>
            </a:endParaRPr>
          </a:p>
          <a:p>
            <a:pPr marL="342900" marR="0" lvl="0" indent="-317500" algn="l" rtl="0">
              <a:lnSpc>
                <a:spcPct val="100000"/>
              </a:lnSpc>
              <a:spcBef>
                <a:spcPts val="800"/>
              </a:spcBef>
              <a:spcAft>
                <a:spcPts val="0"/>
              </a:spcAft>
              <a:buClr>
                <a:schemeClr val="dk1"/>
              </a:buClr>
              <a:buSzPts val="2400"/>
              <a:buFont typeface="Verdana"/>
              <a:buChar char="•"/>
            </a:pPr>
            <a:r>
              <a:rPr lang="en-US" sz="2400">
                <a:solidFill>
                  <a:srgbClr val="000000"/>
                </a:solidFill>
              </a:rPr>
              <a:t>u</a:t>
            </a:r>
            <a:r>
              <a:rPr lang="en-US" sz="2400" i="0" u="none" strike="noStrike" cap="none">
                <a:solidFill>
                  <a:srgbClr val="000000"/>
                </a:solidFill>
                <a:latin typeface="Verdana"/>
                <a:ea typeface="Verdana"/>
                <a:cs typeface="Verdana"/>
                <a:sym typeface="Verdana"/>
              </a:rPr>
              <a:t>se the data to make meaningful instructional changes for students</a:t>
            </a:r>
            <a:endParaRPr sz="2400" i="0" u="none" strike="noStrike" cap="none">
              <a:solidFill>
                <a:srgbClr val="000000"/>
              </a:solidFill>
              <a:latin typeface="Verdana"/>
              <a:ea typeface="Verdana"/>
              <a:cs typeface="Verdana"/>
              <a:sym typeface="Verdana"/>
            </a:endParaRPr>
          </a:p>
          <a:p>
            <a:pPr marL="342900" marR="0" lvl="0" indent="-317500" algn="l" rtl="0">
              <a:lnSpc>
                <a:spcPct val="100000"/>
              </a:lnSpc>
              <a:spcBef>
                <a:spcPts val="800"/>
              </a:spcBef>
              <a:spcAft>
                <a:spcPts val="0"/>
              </a:spcAft>
              <a:buClr>
                <a:schemeClr val="dk1"/>
              </a:buClr>
              <a:buSzPts val="2400"/>
              <a:buFont typeface="Verdana"/>
              <a:buChar char="•"/>
            </a:pPr>
            <a:r>
              <a:rPr lang="en-US" sz="2400">
                <a:solidFill>
                  <a:srgbClr val="000000"/>
                </a:solidFill>
              </a:rPr>
              <a:t>e</a:t>
            </a:r>
            <a:r>
              <a:rPr lang="en-US" sz="2400" i="0" u="none" strike="noStrike" cap="none">
                <a:solidFill>
                  <a:srgbClr val="000000"/>
                </a:solidFill>
                <a:latin typeface="Verdana"/>
                <a:ea typeface="Verdana"/>
                <a:cs typeface="Verdana"/>
                <a:sym typeface="Verdana"/>
              </a:rPr>
              <a:t>stablish and manage increasingly intensive tiers of support</a:t>
            </a:r>
            <a:endParaRPr sz="2400">
              <a:solidFill>
                <a:srgbClr val="000000"/>
              </a:solidFill>
              <a:latin typeface="Verdana"/>
              <a:ea typeface="Verdana"/>
              <a:cs typeface="Verdana"/>
              <a:sym typeface="Verdana"/>
            </a:endParaRPr>
          </a:p>
          <a:p>
            <a:pPr marL="342900" marR="0" lvl="0" indent="-317500" algn="l" rtl="0">
              <a:lnSpc>
                <a:spcPct val="100000"/>
              </a:lnSpc>
              <a:spcBef>
                <a:spcPts val="800"/>
              </a:spcBef>
              <a:spcAft>
                <a:spcPts val="0"/>
              </a:spcAft>
              <a:buClr>
                <a:schemeClr val="dk1"/>
              </a:buClr>
              <a:buSzPts val="2400"/>
              <a:buFont typeface="Verdana"/>
              <a:buChar char="•"/>
            </a:pPr>
            <a:r>
              <a:rPr lang="en-US" sz="2400">
                <a:solidFill>
                  <a:srgbClr val="000000"/>
                </a:solidFill>
              </a:rPr>
              <a:t>e</a:t>
            </a:r>
            <a:r>
              <a:rPr lang="en-US" sz="2400" i="0" u="none" strike="noStrike" cap="none">
                <a:solidFill>
                  <a:srgbClr val="000000"/>
                </a:solidFill>
                <a:latin typeface="Verdana"/>
                <a:ea typeface="Verdana"/>
                <a:cs typeface="Verdana"/>
                <a:sym typeface="Verdana"/>
              </a:rPr>
              <a:t>valuate the process at all tiers to ensure the system is working</a:t>
            </a:r>
            <a:endParaRPr sz="2400" i="0" u="none" strike="noStrike" cap="none">
              <a:solidFill>
                <a:srgbClr val="000000"/>
              </a:solidFill>
              <a:latin typeface="Verdana"/>
              <a:ea typeface="Verdana"/>
              <a:cs typeface="Verdana"/>
              <a:sym typeface="Verdana"/>
            </a:endParaRPr>
          </a:p>
          <a:p>
            <a:pPr marL="0" marR="0" lvl="0" indent="0" algn="l" rtl="0">
              <a:lnSpc>
                <a:spcPct val="100000"/>
              </a:lnSpc>
              <a:spcBef>
                <a:spcPts val="560"/>
              </a:spcBef>
              <a:spcAft>
                <a:spcPts val="0"/>
              </a:spcAft>
              <a:buClr>
                <a:schemeClr val="dk1"/>
              </a:buClr>
              <a:buSzPts val="2800"/>
              <a:buFont typeface="Arial"/>
              <a:buNone/>
            </a:pPr>
            <a:endParaRPr sz="2400" i="0" u="none" strike="noStrike" cap="none">
              <a:solidFill>
                <a:schemeClr val="dk1"/>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2" name="Title 1">
            <a:extLst>
              <a:ext uri="{FF2B5EF4-FFF2-40B4-BE49-F238E27FC236}">
                <a16:creationId xmlns:a16="http://schemas.microsoft.com/office/drawing/2014/main" id="{C42AF7BC-3BD0-5349-9C86-267C7A37D3C2}"/>
              </a:ext>
            </a:extLst>
          </p:cNvPr>
          <p:cNvSpPr>
            <a:spLocks noGrp="1"/>
          </p:cNvSpPr>
          <p:nvPr>
            <p:ph type="title"/>
          </p:nvPr>
        </p:nvSpPr>
        <p:spPr>
          <a:xfrm>
            <a:off x="420738" y="109888"/>
            <a:ext cx="8229600" cy="1143000"/>
          </a:xfrm>
        </p:spPr>
        <p:txBody>
          <a:bodyPr/>
          <a:lstStyle/>
          <a:p>
            <a:r>
              <a:rPr lang="en-US" dirty="0"/>
              <a:t>Implementation at </a:t>
            </a:r>
            <a:br>
              <a:rPr lang="en-US" dirty="0"/>
            </a:br>
            <a:r>
              <a:rPr lang="en-US" dirty="0"/>
              <a:t>Advanced Tiers (continued)</a:t>
            </a:r>
          </a:p>
        </p:txBody>
      </p:sp>
      <p:grpSp>
        <p:nvGrpSpPr>
          <p:cNvPr id="3" name="Group 2" descr="Divisions and schools determine outcomes or measureable goals for improvement through the analysis of multiple data sources. Data supports all decision making. Decisions are made to select specific evidence based practices and implement them with fidelity based on the needs identified in the data. Systems are put in place to support the adults in the implementation of practices." title="Implementation Logic">
            <a:extLst>
              <a:ext uri="{FF2B5EF4-FFF2-40B4-BE49-F238E27FC236}">
                <a16:creationId xmlns:a16="http://schemas.microsoft.com/office/drawing/2014/main" id="{DEFCEFBF-35C8-474A-9CBB-3E73815FDDAF}"/>
              </a:ext>
            </a:extLst>
          </p:cNvPr>
          <p:cNvGrpSpPr/>
          <p:nvPr/>
        </p:nvGrpSpPr>
        <p:grpSpPr>
          <a:xfrm>
            <a:off x="537036" y="1777972"/>
            <a:ext cx="2825496" cy="2557114"/>
            <a:chOff x="2375238" y="1260329"/>
            <a:chExt cx="4320600" cy="4173600"/>
          </a:xfrm>
        </p:grpSpPr>
        <p:sp>
          <p:nvSpPr>
            <p:cNvPr id="454" name="Google Shape;454;p10"/>
            <p:cNvSpPr/>
            <p:nvPr/>
          </p:nvSpPr>
          <p:spPr>
            <a:xfrm>
              <a:off x="2375238" y="1260329"/>
              <a:ext cx="4320600" cy="4173600"/>
            </a:xfrm>
            <a:prstGeom prst="ellipse">
              <a:avLst/>
            </a:prstGeom>
            <a:noFill/>
            <a:ln w="762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0"/>
            <p:cNvSpPr/>
            <p:nvPr/>
          </p:nvSpPr>
          <p:spPr>
            <a:xfrm>
              <a:off x="2898100" y="1965944"/>
              <a:ext cx="1881300" cy="1805400"/>
            </a:xfrm>
            <a:prstGeom prst="ellipse">
              <a:avLst/>
            </a:prstGeom>
            <a:noFill/>
            <a:ln w="762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p:txBody>
        </p:sp>
        <p:sp>
          <p:nvSpPr>
            <p:cNvPr id="456" name="Google Shape;456;p10"/>
            <p:cNvSpPr/>
            <p:nvPr/>
          </p:nvSpPr>
          <p:spPr>
            <a:xfrm>
              <a:off x="4413625" y="1966070"/>
              <a:ext cx="1814400" cy="1827000"/>
            </a:xfrm>
            <a:prstGeom prst="ellipse">
              <a:avLst/>
            </a:prstGeom>
            <a:noFill/>
            <a:ln w="76200" cap="flat" cmpd="sng">
              <a:solidFill>
                <a:srgbClr val="E36C0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0"/>
            <p:cNvSpPr/>
            <p:nvPr/>
          </p:nvSpPr>
          <p:spPr>
            <a:xfrm>
              <a:off x="3631350" y="3445294"/>
              <a:ext cx="1881300" cy="1784400"/>
            </a:xfrm>
            <a:prstGeom prst="ellipse">
              <a:avLst/>
            </a:prstGeom>
            <a:noFill/>
            <a:ln w="76200" cap="flat" cmpd="sng">
              <a:solidFill>
                <a:srgbClr val="0432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0"/>
            <p:cNvSpPr txBox="1"/>
            <p:nvPr/>
          </p:nvSpPr>
          <p:spPr>
            <a:xfrm>
              <a:off x="3443838" y="1379618"/>
              <a:ext cx="21834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1600" b="1" i="0" u="none" strike="noStrike" cap="none" dirty="0">
                  <a:solidFill>
                    <a:srgbClr val="7030A0"/>
                  </a:solidFill>
                  <a:latin typeface="Calibri"/>
                  <a:ea typeface="Calibri"/>
                  <a:cs typeface="Calibri"/>
                  <a:sym typeface="Calibri"/>
                </a:rPr>
                <a:t>OUTCOMES</a:t>
              </a:r>
              <a:endParaRPr sz="1600" b="1" i="0" u="none" strike="noStrike" cap="none" dirty="0">
                <a:solidFill>
                  <a:srgbClr val="7030A0"/>
                </a:solidFill>
                <a:latin typeface="Calibri"/>
                <a:ea typeface="Calibri"/>
                <a:cs typeface="Calibri"/>
                <a:sym typeface="Calibri"/>
              </a:endParaRPr>
            </a:p>
          </p:txBody>
        </p:sp>
        <p:sp>
          <p:nvSpPr>
            <p:cNvPr id="459" name="Google Shape;459;p10"/>
            <p:cNvSpPr txBox="1"/>
            <p:nvPr/>
          </p:nvSpPr>
          <p:spPr>
            <a:xfrm>
              <a:off x="2898099" y="2608343"/>
              <a:ext cx="1483801" cy="56460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1600" b="1" i="0" u="none" strike="noStrike" cap="none" dirty="0">
                  <a:solidFill>
                    <a:srgbClr val="008000"/>
                  </a:solidFill>
                  <a:latin typeface="Calibri"/>
                  <a:ea typeface="Calibri"/>
                  <a:cs typeface="Calibri"/>
                  <a:sym typeface="Calibri"/>
                </a:rPr>
                <a:t>SYSTEMS</a:t>
              </a:r>
              <a:endParaRPr sz="1600" b="1" i="0" u="none" strike="noStrike" cap="none" dirty="0">
                <a:solidFill>
                  <a:srgbClr val="008000"/>
                </a:solidFill>
                <a:latin typeface="Calibri"/>
                <a:ea typeface="Calibri"/>
                <a:cs typeface="Calibri"/>
                <a:sym typeface="Calibri"/>
              </a:endParaRPr>
            </a:p>
          </p:txBody>
        </p:sp>
        <p:sp>
          <p:nvSpPr>
            <p:cNvPr id="460" name="Google Shape;460;p10"/>
            <p:cNvSpPr txBox="1"/>
            <p:nvPr/>
          </p:nvSpPr>
          <p:spPr>
            <a:xfrm>
              <a:off x="4773850" y="2602734"/>
              <a:ext cx="11493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1600" b="1" i="0" u="none" strike="noStrike" cap="none" dirty="0">
                  <a:solidFill>
                    <a:srgbClr val="E36C09"/>
                  </a:solidFill>
                  <a:latin typeface="Calibri"/>
                  <a:ea typeface="Calibri"/>
                  <a:cs typeface="Calibri"/>
                  <a:sym typeface="Calibri"/>
                </a:rPr>
                <a:t>DATA</a:t>
              </a:r>
              <a:endParaRPr sz="1600" b="1" i="0" u="none" strike="noStrike" cap="none" dirty="0">
                <a:solidFill>
                  <a:srgbClr val="E36C09"/>
                </a:solidFill>
                <a:latin typeface="Calibri"/>
                <a:ea typeface="Calibri"/>
                <a:cs typeface="Calibri"/>
                <a:sym typeface="Calibri"/>
              </a:endParaRPr>
            </a:p>
          </p:txBody>
        </p:sp>
        <p:sp>
          <p:nvSpPr>
            <p:cNvPr id="461" name="Google Shape;461;p10"/>
            <p:cNvSpPr txBox="1"/>
            <p:nvPr/>
          </p:nvSpPr>
          <p:spPr>
            <a:xfrm>
              <a:off x="3705525" y="4031364"/>
              <a:ext cx="17103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1600" b="1" i="0" u="none" strike="noStrike" cap="none" dirty="0">
                  <a:solidFill>
                    <a:srgbClr val="0432FF"/>
                  </a:solidFill>
                  <a:latin typeface="Calibri"/>
                  <a:ea typeface="Calibri"/>
                  <a:cs typeface="Calibri"/>
                  <a:sym typeface="Calibri"/>
                </a:rPr>
                <a:t>PRACTICES</a:t>
              </a:r>
              <a:endParaRPr sz="1600" b="1" i="0" u="none" strike="noStrike" cap="none" dirty="0">
                <a:solidFill>
                  <a:srgbClr val="0432FF"/>
                </a:solidFill>
                <a:latin typeface="Calibri"/>
                <a:ea typeface="Calibri"/>
                <a:cs typeface="Calibri"/>
                <a:sym typeface="Calibri"/>
              </a:endParaRPr>
            </a:p>
          </p:txBody>
        </p:sp>
      </p:grpSp>
      <p:sp>
        <p:nvSpPr>
          <p:cNvPr id="472" name="Google Shape;472;p10"/>
          <p:cNvSpPr txBox="1"/>
          <p:nvPr/>
        </p:nvSpPr>
        <p:spPr>
          <a:xfrm>
            <a:off x="3568178" y="1369995"/>
            <a:ext cx="5052234" cy="315275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INITIATIVE MAP</a:t>
            </a:r>
            <a:endParaRPr sz="2400" b="1"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ctr" rtl="0">
              <a:lnSpc>
                <a:spcPct val="100000"/>
              </a:lnSpc>
              <a:spcBef>
                <a:spcPts val="0"/>
              </a:spcBef>
              <a:spcAft>
                <a:spcPts val="0"/>
              </a:spcAft>
              <a:buClr>
                <a:srgbClr val="000000"/>
              </a:buClr>
              <a:buSzPts val="1600"/>
              <a:buFont typeface="Arial"/>
              <a:buNone/>
            </a:pPr>
            <a:r>
              <a:rPr lang="en-US" sz="24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Used at the division level to describe initiatives that the division expects every school to implement, along with the data and systems necessary to implement those practices with fidelity.</a:t>
            </a:r>
            <a:endParaRPr sz="24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ctr" rtl="0">
              <a:lnSpc>
                <a:spcPct val="100000"/>
              </a:lnSpc>
              <a:spcBef>
                <a:spcPts val="0"/>
              </a:spcBef>
              <a:spcAft>
                <a:spcPts val="0"/>
              </a:spcAft>
              <a:buClr>
                <a:srgbClr val="000000"/>
              </a:buClr>
              <a:buSzPts val="1600"/>
              <a:buFont typeface="Arial"/>
              <a:buNone/>
            </a:pPr>
            <a:endParaRPr sz="2400" b="1"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471" name="Google Shape;471;p10"/>
          <p:cNvSpPr txBox="1"/>
          <p:nvPr/>
        </p:nvSpPr>
        <p:spPr>
          <a:xfrm>
            <a:off x="337048" y="4668746"/>
            <a:ext cx="7514458" cy="183441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RESOURCE MAP</a:t>
            </a:r>
            <a:endParaRPr sz="2400" b="1"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ctr" rtl="0">
              <a:lnSpc>
                <a:spcPct val="100000"/>
              </a:lnSpc>
              <a:spcBef>
                <a:spcPts val="0"/>
              </a:spcBef>
              <a:spcAft>
                <a:spcPts val="0"/>
              </a:spcAft>
              <a:buClr>
                <a:srgbClr val="000000"/>
              </a:buClr>
              <a:buSzPts val="1600"/>
              <a:buFont typeface="Arial"/>
              <a:buNone/>
            </a:pPr>
            <a:r>
              <a:rPr lang="en-US" sz="24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Used at the school level to describes the specific practices in use at each tier along with the data and systems necessary to implement those practices with fidelity.</a:t>
            </a:r>
            <a:endParaRPr sz="24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p14="http://schemas.microsoft.com/office/powerpoint/2010/main" val="31106803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57"/>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Station Groups</a:t>
            </a:r>
            <a:endParaRPr>
              <a:solidFill>
                <a:srgbClr val="000000"/>
              </a:solidFill>
            </a:endParaRPr>
          </a:p>
        </p:txBody>
      </p:sp>
      <p:sp>
        <p:nvSpPr>
          <p:cNvPr id="796" name="Google Shape;796;p57"/>
          <p:cNvSpPr txBox="1">
            <a:spLocks noGrp="1"/>
          </p:cNvSpPr>
          <p:nvPr>
            <p:ph type="body" idx="1"/>
          </p:nvPr>
        </p:nvSpPr>
        <p:spPr>
          <a:xfrm>
            <a:off x="457200" y="1600200"/>
            <a:ext cx="8229600" cy="5095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sz="3000" b="1"/>
              <a:t>Data Audit</a:t>
            </a:r>
            <a:endParaRPr sz="3000" b="1"/>
          </a:p>
          <a:p>
            <a:pPr marL="0" lvl="0" indent="0" algn="ctr" rtl="0">
              <a:lnSpc>
                <a:spcPct val="100000"/>
              </a:lnSpc>
              <a:spcBef>
                <a:spcPts val="360"/>
              </a:spcBef>
              <a:spcAft>
                <a:spcPts val="0"/>
              </a:spcAft>
              <a:buSzPts val="1800"/>
              <a:buNone/>
            </a:pPr>
            <a:r>
              <a:rPr lang="en-US" sz="3000"/>
              <a:t>Looking at intervention data through a division lens</a:t>
            </a:r>
            <a:endParaRPr sz="3000"/>
          </a:p>
          <a:p>
            <a:pPr marL="0" lvl="0" indent="0" algn="ctr" rtl="0">
              <a:lnSpc>
                <a:spcPct val="100000"/>
              </a:lnSpc>
              <a:spcBef>
                <a:spcPts val="360"/>
              </a:spcBef>
              <a:spcAft>
                <a:spcPts val="0"/>
              </a:spcAft>
              <a:buSzPts val="1800"/>
              <a:buNone/>
            </a:pPr>
            <a:endParaRPr sz="3000" b="1"/>
          </a:p>
          <a:p>
            <a:pPr marL="0" lvl="0" indent="0" algn="ctr" rtl="0">
              <a:lnSpc>
                <a:spcPct val="100000"/>
              </a:lnSpc>
              <a:spcBef>
                <a:spcPts val="360"/>
              </a:spcBef>
              <a:spcAft>
                <a:spcPts val="0"/>
              </a:spcAft>
              <a:buSzPts val="1800"/>
              <a:buNone/>
            </a:pPr>
            <a:r>
              <a:rPr lang="en-US" sz="3000" b="1"/>
              <a:t>Precision Statements</a:t>
            </a:r>
            <a:endParaRPr sz="3000" b="1"/>
          </a:p>
          <a:p>
            <a:pPr marL="0" lvl="0" indent="0" algn="ctr" rtl="0">
              <a:lnSpc>
                <a:spcPct val="100000"/>
              </a:lnSpc>
              <a:spcBef>
                <a:spcPts val="360"/>
              </a:spcBef>
              <a:spcAft>
                <a:spcPts val="0"/>
              </a:spcAft>
              <a:buSzPts val="1800"/>
              <a:buNone/>
            </a:pPr>
            <a:r>
              <a:rPr lang="en-US" sz="3000"/>
              <a:t>Telling the story through data</a:t>
            </a:r>
            <a:endParaRPr sz="3000"/>
          </a:p>
          <a:p>
            <a:pPr marL="0" lvl="0" indent="0" algn="ctr" rtl="0">
              <a:lnSpc>
                <a:spcPct val="100000"/>
              </a:lnSpc>
              <a:spcBef>
                <a:spcPts val="360"/>
              </a:spcBef>
              <a:spcAft>
                <a:spcPts val="0"/>
              </a:spcAft>
              <a:buSzPts val="1800"/>
              <a:buNone/>
            </a:pPr>
            <a:endParaRPr sz="3000" b="1"/>
          </a:p>
          <a:p>
            <a:pPr marL="0" lvl="0" indent="0" algn="ctr" rtl="0">
              <a:lnSpc>
                <a:spcPct val="100000"/>
              </a:lnSpc>
              <a:spcBef>
                <a:spcPts val="360"/>
              </a:spcBef>
              <a:spcAft>
                <a:spcPts val="0"/>
              </a:spcAft>
              <a:buSzPts val="1800"/>
              <a:buNone/>
            </a:pPr>
            <a:r>
              <a:rPr lang="en-US" sz="3000" b="1"/>
              <a:t>Decision Rules</a:t>
            </a:r>
            <a:endParaRPr sz="3000" b="1"/>
          </a:p>
          <a:p>
            <a:pPr marL="0" lvl="0" indent="0" algn="ctr" rtl="0">
              <a:lnSpc>
                <a:spcPct val="100000"/>
              </a:lnSpc>
              <a:spcBef>
                <a:spcPts val="360"/>
              </a:spcBef>
              <a:spcAft>
                <a:spcPts val="0"/>
              </a:spcAft>
              <a:buSzPts val="1800"/>
              <a:buNone/>
            </a:pPr>
            <a:r>
              <a:rPr lang="en-US" sz="3000"/>
              <a:t>Creating consistency</a:t>
            </a:r>
            <a:endParaRPr sz="3000"/>
          </a:p>
          <a:p>
            <a:pPr marL="0" lvl="0" indent="0" algn="ctr" rtl="0">
              <a:lnSpc>
                <a:spcPct val="100000"/>
              </a:lnSpc>
              <a:spcBef>
                <a:spcPts val="360"/>
              </a:spcBef>
              <a:spcAft>
                <a:spcPts val="0"/>
              </a:spcAft>
              <a:buSzPts val="1800"/>
              <a:buNone/>
            </a:pPr>
            <a:endParaRPr i="1"/>
          </a:p>
          <a:p>
            <a:pPr marL="0" lvl="0" indent="0" algn="ctr" rtl="0">
              <a:lnSpc>
                <a:spcPct val="100000"/>
              </a:lnSpc>
              <a:spcBef>
                <a:spcPts val="360"/>
              </a:spcBef>
              <a:spcAft>
                <a:spcPts val="0"/>
              </a:spcAft>
              <a:buSzPts val="1800"/>
              <a:buNone/>
            </a:pPr>
            <a:endParaRPr/>
          </a:p>
          <a:p>
            <a:pPr marL="0" lvl="0" indent="0" algn="ctr" rtl="0">
              <a:lnSpc>
                <a:spcPct val="100000"/>
              </a:lnSpc>
              <a:spcBef>
                <a:spcPts val="360"/>
              </a:spcBef>
              <a:spcAft>
                <a:spcPts val="0"/>
              </a:spcAft>
              <a:buSzPts val="1800"/>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3" name="Google Shape;803;p5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000"/>
              <a:buNone/>
            </a:pPr>
            <a:r>
              <a:rPr lang="en-US"/>
              <a:t>Data Audit</a:t>
            </a:r>
            <a:endParaRPr/>
          </a:p>
        </p:txBody>
      </p:sp>
      <p:sp>
        <p:nvSpPr>
          <p:cNvPr id="802" name="Google Shape;802;p58"/>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400"/>
              </a:spcBef>
              <a:spcAft>
                <a:spcPts val="0"/>
              </a:spcAft>
              <a:buSzPts val="2000"/>
              <a:buNone/>
            </a:pPr>
            <a:r>
              <a:rPr lang="en-US"/>
              <a:t>Station 1</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10" name="Google Shape;810;p59"/>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Division Dashboard/System</a:t>
            </a:r>
            <a:endParaRPr>
              <a:solidFill>
                <a:srgbClr val="000000"/>
              </a:solidFill>
            </a:endParaRPr>
          </a:p>
        </p:txBody>
      </p:sp>
      <p:sp>
        <p:nvSpPr>
          <p:cNvPr id="809" name="Google Shape;809;p59"/>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endParaRPr sz="2400" dirty="0"/>
          </a:p>
          <a:p>
            <a:pPr marL="457200" lvl="0" indent="-381000" algn="l" rtl="0">
              <a:lnSpc>
                <a:spcPct val="115000"/>
              </a:lnSpc>
              <a:spcBef>
                <a:spcPts val="360"/>
              </a:spcBef>
              <a:spcAft>
                <a:spcPts val="0"/>
              </a:spcAft>
              <a:buSzPts val="2400"/>
              <a:buChar char="•"/>
            </a:pPr>
            <a:r>
              <a:rPr lang="en-US" sz="2400" dirty="0"/>
              <a:t>How does your  division look at intervention data in the aggregate?</a:t>
            </a:r>
            <a:endParaRPr sz="2400" dirty="0"/>
          </a:p>
          <a:p>
            <a:pPr marL="457200" lvl="0" indent="-381000" algn="l" rtl="0">
              <a:lnSpc>
                <a:spcPct val="115000"/>
              </a:lnSpc>
              <a:spcBef>
                <a:spcPts val="0"/>
              </a:spcBef>
              <a:spcAft>
                <a:spcPts val="0"/>
              </a:spcAft>
              <a:buSzPts val="2400"/>
              <a:buChar char="•"/>
            </a:pPr>
            <a:r>
              <a:rPr lang="en-US" sz="2400" dirty="0"/>
              <a:t>Is it on a dashboard?</a:t>
            </a:r>
            <a:endParaRPr sz="2400" dirty="0"/>
          </a:p>
          <a:p>
            <a:pPr marL="0" lvl="0" indent="0" algn="ctr" rtl="0">
              <a:lnSpc>
                <a:spcPct val="100000"/>
              </a:lnSpc>
              <a:spcBef>
                <a:spcPts val="360"/>
              </a:spcBef>
              <a:spcAft>
                <a:spcPts val="0"/>
              </a:spcAft>
              <a:buSzPts val="1800"/>
              <a:buNone/>
            </a:pPr>
            <a:endParaRPr dirty="0"/>
          </a:p>
          <a:p>
            <a:pPr marL="0" lvl="0" indent="0" algn="ctr" rtl="0">
              <a:lnSpc>
                <a:spcPct val="100000"/>
              </a:lnSpc>
              <a:spcBef>
                <a:spcPts val="360"/>
              </a:spcBef>
              <a:spcAft>
                <a:spcPts val="0"/>
              </a:spcAft>
              <a:buSzPts val="1800"/>
              <a:buNone/>
            </a:pPr>
            <a:endParaRPr dirty="0"/>
          </a:p>
          <a:p>
            <a:pPr marL="0" lvl="0" indent="0" algn="l" rtl="0">
              <a:lnSpc>
                <a:spcPct val="100000"/>
              </a:lnSpc>
              <a:spcBef>
                <a:spcPts val="360"/>
              </a:spcBef>
              <a:spcAft>
                <a:spcPts val="0"/>
              </a:spcAft>
              <a:buSzPts val="1800"/>
              <a:buNone/>
            </a:pPr>
            <a:endParaRPr dirty="0"/>
          </a:p>
          <a:p>
            <a:pPr marL="0" lvl="0" indent="0" algn="l" rtl="0">
              <a:lnSpc>
                <a:spcPct val="100000"/>
              </a:lnSpc>
              <a:spcBef>
                <a:spcPts val="360"/>
              </a:spcBef>
              <a:spcAft>
                <a:spcPts val="0"/>
              </a:spcAft>
              <a:buSzPts val="1800"/>
              <a:buNone/>
            </a:pP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7" name="Google Shape;817;p6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VTSS Cohort 1 Example</a:t>
            </a:r>
            <a:endParaRPr>
              <a:solidFill>
                <a:srgbClr val="000000"/>
              </a:solidFill>
            </a:endParaRPr>
          </a:p>
          <a:p>
            <a:pPr marL="0" lvl="0" indent="0" algn="ctr" rtl="0">
              <a:lnSpc>
                <a:spcPct val="100000"/>
              </a:lnSpc>
              <a:spcBef>
                <a:spcPts val="0"/>
              </a:spcBef>
              <a:spcAft>
                <a:spcPts val="0"/>
              </a:spcAft>
              <a:buSzPts val="4000"/>
              <a:buNone/>
            </a:pPr>
            <a:r>
              <a:rPr lang="en-US">
                <a:solidFill>
                  <a:srgbClr val="000000"/>
                </a:solidFill>
              </a:rPr>
              <a:t>Powhatan</a:t>
            </a:r>
            <a:endParaRPr>
              <a:solidFill>
                <a:srgbClr val="000000"/>
              </a:solidFill>
            </a:endParaRPr>
          </a:p>
        </p:txBody>
      </p:sp>
      <p:sp>
        <p:nvSpPr>
          <p:cNvPr id="816" name="Google Shape;816;p6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400" u="sng">
                <a:solidFill>
                  <a:schemeClr val="hlink"/>
                </a:solidFill>
                <a:hlinkClick r:id="rId3"/>
              </a:rPr>
              <a:t>https://docs.google.com/spreadsheets/d/1JwWxDybfALDskFK_0abmeHvTrzt3dYdO/edit#gid=1933465988</a:t>
            </a:r>
            <a:endParaRPr sz="2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61"/>
          <p:cNvSpPr txBox="1">
            <a:spLocks noGrp="1"/>
          </p:cNvSpPr>
          <p:nvPr>
            <p:ph type="title"/>
          </p:nvPr>
        </p:nvSpPr>
        <p:spPr>
          <a:xfrm>
            <a:off x="722313" y="2975863"/>
            <a:ext cx="7772400" cy="136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Data Audit of Systems</a:t>
            </a:r>
            <a:endParaRPr>
              <a:solidFill>
                <a:srgbClr val="0000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62"/>
          <p:cNvSpPr txBox="1">
            <a:spLocks noGrp="1"/>
          </p:cNvSpPr>
          <p:nvPr>
            <p:ph type="ctrTitle"/>
          </p:nvPr>
        </p:nvSpPr>
        <p:spPr>
          <a:xfrm>
            <a:off x="928463" y="1600199"/>
            <a:ext cx="7373325" cy="247850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400"/>
              <a:buNone/>
            </a:pPr>
            <a:r>
              <a:rPr lang="en-US">
                <a:solidFill>
                  <a:srgbClr val="000000"/>
                </a:solidFill>
              </a:rPr>
              <a:t>Expanding the View Gather Division Data</a:t>
            </a:r>
            <a:endParaRPr>
              <a:solidFill>
                <a:srgbClr val="00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6" name="Google Shape;836;p63"/>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Intervention Tracking Tool</a:t>
            </a:r>
            <a:endParaRPr>
              <a:solidFill>
                <a:srgbClr val="000000"/>
              </a:solidFill>
            </a:endParaRPr>
          </a:p>
        </p:txBody>
      </p:sp>
      <p:pic>
        <p:nvPicPr>
          <p:cNvPr id="835" name="Google Shape;835;p63" descr="Screen Shot 2016-01-11 at 3.57.48 PM.png"/>
          <p:cNvPicPr preferRelativeResize="0"/>
          <p:nvPr/>
        </p:nvPicPr>
        <p:blipFill rotWithShape="1">
          <a:blip r:embed="rId3">
            <a:alphaModFix/>
          </a:blip>
          <a:srcRect/>
          <a:stretch/>
        </p:blipFill>
        <p:spPr>
          <a:xfrm>
            <a:off x="228600" y="1509225"/>
            <a:ext cx="8686799" cy="5211628"/>
          </a:xfrm>
          <a:prstGeom prst="rect">
            <a:avLst/>
          </a:prstGeom>
          <a:noFill/>
          <a:ln>
            <a:noFill/>
          </a:ln>
        </p:spPr>
      </p:pic>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64"/>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000"/>
              <a:buNone/>
            </a:pPr>
            <a:r>
              <a:rPr lang="en-US"/>
              <a:t>Precision Statements for Team Problem Solving</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6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Tell the Story</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4" name="Google Shape;854;p66"/>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Division Data Dig</a:t>
            </a:r>
            <a:endParaRPr>
              <a:solidFill>
                <a:srgbClr val="000000"/>
              </a:solidFill>
            </a:endParaRPr>
          </a:p>
        </p:txBody>
      </p:sp>
      <p:sp>
        <p:nvSpPr>
          <p:cNvPr id="853" name="Google Shape;853;p6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360"/>
              </a:spcBef>
              <a:spcAft>
                <a:spcPts val="0"/>
              </a:spcAft>
              <a:buSzPts val="3200"/>
              <a:buChar char="•"/>
            </a:pPr>
            <a:r>
              <a:rPr lang="en-US"/>
              <a:t>Examine your division’s 2018-19 TFI data</a:t>
            </a:r>
            <a:endParaRPr/>
          </a:p>
          <a:p>
            <a:pPr marL="457200" lvl="0" indent="-431800" algn="l" rtl="0">
              <a:lnSpc>
                <a:spcPct val="100000"/>
              </a:lnSpc>
              <a:spcBef>
                <a:spcPts val="0"/>
              </a:spcBef>
              <a:spcAft>
                <a:spcPts val="0"/>
              </a:spcAft>
              <a:buSzPts val="3200"/>
              <a:buChar char="•"/>
            </a:pPr>
            <a:r>
              <a:rPr lang="en-US"/>
              <a:t>What advanced tier implementation trends do you notice across the division?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2" name="Title 1">
            <a:extLst>
              <a:ext uri="{FF2B5EF4-FFF2-40B4-BE49-F238E27FC236}">
                <a16:creationId xmlns:a16="http://schemas.microsoft.com/office/drawing/2014/main" id="{C42AF7BC-3BD0-5349-9C86-267C7A37D3C2}"/>
              </a:ext>
            </a:extLst>
          </p:cNvPr>
          <p:cNvSpPr>
            <a:spLocks noGrp="1"/>
          </p:cNvSpPr>
          <p:nvPr>
            <p:ph type="title"/>
          </p:nvPr>
        </p:nvSpPr>
        <p:spPr>
          <a:xfrm>
            <a:off x="420738" y="109888"/>
            <a:ext cx="8229600" cy="1081569"/>
          </a:xfrm>
        </p:spPr>
        <p:txBody>
          <a:bodyPr/>
          <a:lstStyle/>
          <a:p>
            <a:r>
              <a:rPr lang="en-US" dirty="0"/>
              <a:t>Implementation at </a:t>
            </a:r>
            <a:br>
              <a:rPr lang="en-US" dirty="0"/>
            </a:br>
            <a:r>
              <a:rPr lang="en-US" dirty="0"/>
              <a:t>Advanced Tiers Also Includes…</a:t>
            </a:r>
          </a:p>
        </p:txBody>
      </p:sp>
      <p:grpSp>
        <p:nvGrpSpPr>
          <p:cNvPr id="3" name="Group 2" descr="Divisions and schools determine outcomes or measureable goals for improvement through the analysis of multiple data sources. Data supports all decision making. Decisions are made to select specific evidence based practices and implement them with fidelity based on the needs identified in the data. Systems are put in place to support the adults in the implementation of practices." title="Implementation Logic">
            <a:extLst>
              <a:ext uri="{FF2B5EF4-FFF2-40B4-BE49-F238E27FC236}">
                <a16:creationId xmlns:a16="http://schemas.microsoft.com/office/drawing/2014/main" id="{DEFCEFBF-35C8-474A-9CBB-3E73815FDDAF}"/>
              </a:ext>
            </a:extLst>
          </p:cNvPr>
          <p:cNvGrpSpPr/>
          <p:nvPr/>
        </p:nvGrpSpPr>
        <p:grpSpPr>
          <a:xfrm>
            <a:off x="2802431" y="1527418"/>
            <a:ext cx="3148787" cy="2725608"/>
            <a:chOff x="2375238" y="1260329"/>
            <a:chExt cx="4320600" cy="4173600"/>
          </a:xfrm>
        </p:grpSpPr>
        <p:sp>
          <p:nvSpPr>
            <p:cNvPr id="454" name="Google Shape;454;p10"/>
            <p:cNvSpPr/>
            <p:nvPr/>
          </p:nvSpPr>
          <p:spPr>
            <a:xfrm>
              <a:off x="2375238" y="1260329"/>
              <a:ext cx="4320600" cy="4173600"/>
            </a:xfrm>
            <a:prstGeom prst="ellipse">
              <a:avLst/>
            </a:prstGeom>
            <a:noFill/>
            <a:ln w="762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0"/>
            <p:cNvSpPr/>
            <p:nvPr/>
          </p:nvSpPr>
          <p:spPr>
            <a:xfrm>
              <a:off x="2898100" y="1965944"/>
              <a:ext cx="1881300" cy="1805400"/>
            </a:xfrm>
            <a:prstGeom prst="ellipse">
              <a:avLst/>
            </a:prstGeom>
            <a:noFill/>
            <a:ln w="762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p:txBody>
        </p:sp>
        <p:sp>
          <p:nvSpPr>
            <p:cNvPr id="456" name="Google Shape;456;p10"/>
            <p:cNvSpPr/>
            <p:nvPr/>
          </p:nvSpPr>
          <p:spPr>
            <a:xfrm>
              <a:off x="4413625" y="1966070"/>
              <a:ext cx="1814400" cy="1827000"/>
            </a:xfrm>
            <a:prstGeom prst="ellipse">
              <a:avLst/>
            </a:prstGeom>
            <a:noFill/>
            <a:ln w="76200" cap="flat" cmpd="sng">
              <a:solidFill>
                <a:srgbClr val="E36C0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0"/>
            <p:cNvSpPr/>
            <p:nvPr/>
          </p:nvSpPr>
          <p:spPr>
            <a:xfrm>
              <a:off x="3631350" y="3445294"/>
              <a:ext cx="1881300" cy="1784400"/>
            </a:xfrm>
            <a:prstGeom prst="ellipse">
              <a:avLst/>
            </a:prstGeom>
            <a:noFill/>
            <a:ln w="76200" cap="flat" cmpd="sng">
              <a:solidFill>
                <a:srgbClr val="0432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0"/>
            <p:cNvSpPr txBox="1"/>
            <p:nvPr/>
          </p:nvSpPr>
          <p:spPr>
            <a:xfrm>
              <a:off x="3443838" y="1379618"/>
              <a:ext cx="21834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1600" b="1" i="0" u="none" strike="noStrike" cap="none" dirty="0">
                  <a:solidFill>
                    <a:srgbClr val="7030A0"/>
                  </a:solidFill>
                  <a:latin typeface="Calibri"/>
                  <a:ea typeface="Calibri"/>
                  <a:cs typeface="Calibri"/>
                  <a:sym typeface="Calibri"/>
                </a:rPr>
                <a:t>OUTCOMES</a:t>
              </a:r>
              <a:endParaRPr sz="1600" b="1" i="0" u="none" strike="noStrike" cap="none" dirty="0">
                <a:solidFill>
                  <a:srgbClr val="7030A0"/>
                </a:solidFill>
                <a:latin typeface="Calibri"/>
                <a:ea typeface="Calibri"/>
                <a:cs typeface="Calibri"/>
                <a:sym typeface="Calibri"/>
              </a:endParaRPr>
            </a:p>
          </p:txBody>
        </p:sp>
        <p:sp>
          <p:nvSpPr>
            <p:cNvPr id="459" name="Google Shape;459;p10"/>
            <p:cNvSpPr txBox="1"/>
            <p:nvPr/>
          </p:nvSpPr>
          <p:spPr>
            <a:xfrm>
              <a:off x="2898099" y="2608343"/>
              <a:ext cx="1483801" cy="56460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1600" b="1" i="0" u="none" strike="noStrike" cap="none" dirty="0">
                  <a:solidFill>
                    <a:srgbClr val="008000"/>
                  </a:solidFill>
                  <a:latin typeface="Calibri"/>
                  <a:ea typeface="Calibri"/>
                  <a:cs typeface="Calibri"/>
                  <a:sym typeface="Calibri"/>
                </a:rPr>
                <a:t>SYSTEMS</a:t>
              </a:r>
              <a:endParaRPr sz="1600" b="1" i="0" u="none" strike="noStrike" cap="none" dirty="0">
                <a:solidFill>
                  <a:srgbClr val="008000"/>
                </a:solidFill>
                <a:latin typeface="Calibri"/>
                <a:ea typeface="Calibri"/>
                <a:cs typeface="Calibri"/>
                <a:sym typeface="Calibri"/>
              </a:endParaRPr>
            </a:p>
          </p:txBody>
        </p:sp>
        <p:sp>
          <p:nvSpPr>
            <p:cNvPr id="460" name="Google Shape;460;p10"/>
            <p:cNvSpPr txBox="1"/>
            <p:nvPr/>
          </p:nvSpPr>
          <p:spPr>
            <a:xfrm>
              <a:off x="4773850" y="2602734"/>
              <a:ext cx="11493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1600" b="1" i="0" u="none" strike="noStrike" cap="none" dirty="0">
                  <a:solidFill>
                    <a:srgbClr val="E36C09"/>
                  </a:solidFill>
                  <a:latin typeface="Calibri"/>
                  <a:ea typeface="Calibri"/>
                  <a:cs typeface="Calibri"/>
                  <a:sym typeface="Calibri"/>
                </a:rPr>
                <a:t>DATA</a:t>
              </a:r>
              <a:endParaRPr sz="1600" b="1" i="0" u="none" strike="noStrike" cap="none" dirty="0">
                <a:solidFill>
                  <a:srgbClr val="E36C09"/>
                </a:solidFill>
                <a:latin typeface="Calibri"/>
                <a:ea typeface="Calibri"/>
                <a:cs typeface="Calibri"/>
                <a:sym typeface="Calibri"/>
              </a:endParaRPr>
            </a:p>
          </p:txBody>
        </p:sp>
        <p:sp>
          <p:nvSpPr>
            <p:cNvPr id="461" name="Google Shape;461;p10"/>
            <p:cNvSpPr txBox="1"/>
            <p:nvPr/>
          </p:nvSpPr>
          <p:spPr>
            <a:xfrm>
              <a:off x="3705525" y="4031364"/>
              <a:ext cx="17103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1600" b="1" i="0" u="none" strike="noStrike" cap="none" dirty="0">
                  <a:solidFill>
                    <a:srgbClr val="0432FF"/>
                  </a:solidFill>
                  <a:latin typeface="Calibri"/>
                  <a:ea typeface="Calibri"/>
                  <a:cs typeface="Calibri"/>
                  <a:sym typeface="Calibri"/>
                </a:rPr>
                <a:t>PRACTICES</a:t>
              </a:r>
              <a:endParaRPr sz="1600" b="1" i="0" u="none" strike="noStrike" cap="none" dirty="0">
                <a:solidFill>
                  <a:srgbClr val="0432FF"/>
                </a:solidFill>
                <a:latin typeface="Calibri"/>
                <a:ea typeface="Calibri"/>
                <a:cs typeface="Calibri"/>
                <a:sym typeface="Calibri"/>
              </a:endParaRPr>
            </a:p>
          </p:txBody>
        </p:sp>
      </p:grpSp>
      <p:sp>
        <p:nvSpPr>
          <p:cNvPr id="13" name="Google Shape;465;p10">
            <a:extLst>
              <a:ext uri="{FF2B5EF4-FFF2-40B4-BE49-F238E27FC236}">
                <a16:creationId xmlns:a16="http://schemas.microsoft.com/office/drawing/2014/main" id="{B2DEB175-79F4-8443-9EC2-46B54763F927}"/>
              </a:ext>
            </a:extLst>
          </p:cNvPr>
          <p:cNvSpPr txBox="1"/>
          <p:nvPr/>
        </p:nvSpPr>
        <p:spPr>
          <a:xfrm>
            <a:off x="6180393" y="1559120"/>
            <a:ext cx="2665895" cy="129472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b="0"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Start with </a:t>
            </a:r>
            <a:r>
              <a:rPr lang="en-US" sz="2400" b="1"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universal data and other multiple measures</a:t>
            </a:r>
            <a:r>
              <a:rPr lang="en-US" sz="2400" b="0"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 to set goals.</a:t>
            </a:r>
            <a:endParaRPr sz="2400" b="0"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4" name="Google Shape;467;p10">
            <a:extLst>
              <a:ext uri="{FF2B5EF4-FFF2-40B4-BE49-F238E27FC236}">
                <a16:creationId xmlns:a16="http://schemas.microsoft.com/office/drawing/2014/main" id="{4E83E06B-F384-544B-B585-3802AB2AC799}"/>
              </a:ext>
            </a:extLst>
          </p:cNvPr>
          <p:cNvSpPr txBox="1"/>
          <p:nvPr/>
        </p:nvSpPr>
        <p:spPr>
          <a:xfrm>
            <a:off x="420738" y="4408646"/>
            <a:ext cx="8229599"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400" b="0"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Build a </a:t>
            </a:r>
            <a:r>
              <a:rPr lang="en-US" sz="2400" b="1"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continuum of supports</a:t>
            </a:r>
            <a:r>
              <a:rPr lang="en-US" sz="2400" b="0"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 that includes culturally responsive evidence based practices, at all 3 tiers, for academics, behavior and mental wellness with a scheduled time and resources for delivery.</a:t>
            </a:r>
            <a:endParaRPr sz="2400" b="0"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5" name="Google Shape;466;p10">
            <a:extLst>
              <a:ext uri="{FF2B5EF4-FFF2-40B4-BE49-F238E27FC236}">
                <a16:creationId xmlns:a16="http://schemas.microsoft.com/office/drawing/2014/main" id="{28734A91-89C1-2948-95D2-E80A98578F1B}"/>
              </a:ext>
            </a:extLst>
          </p:cNvPr>
          <p:cNvSpPr txBox="1"/>
          <p:nvPr/>
        </p:nvSpPr>
        <p:spPr>
          <a:xfrm>
            <a:off x="168667" y="1559120"/>
            <a:ext cx="2738499" cy="56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b="0"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Set up a system of decision rules and clarity around tiered support (</a:t>
            </a:r>
            <a:r>
              <a:rPr lang="en-US" sz="2400" b="1"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tier definitions</a:t>
            </a:r>
            <a:r>
              <a:rPr lang="en-US" sz="2400" b="0"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a:t>
            </a:r>
            <a:endParaRPr sz="2400" b="0"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p14="http://schemas.microsoft.com/office/powerpoint/2010/main" val="13234666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1" name="Google Shape;861;p67"/>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Division Professional Learning Plan</a:t>
            </a:r>
            <a:endParaRPr>
              <a:solidFill>
                <a:srgbClr val="000000"/>
              </a:solidFill>
            </a:endParaRPr>
          </a:p>
        </p:txBody>
      </p:sp>
      <p:sp>
        <p:nvSpPr>
          <p:cNvPr id="860" name="Google Shape;860;p67"/>
          <p:cNvSpPr txBox="1">
            <a:spLocks noGrp="1"/>
          </p:cNvSpPr>
          <p:nvPr>
            <p:ph type="body" idx="1"/>
          </p:nvPr>
        </p:nvSpPr>
        <p:spPr>
          <a:xfrm>
            <a:off x="457200" y="1600201"/>
            <a:ext cx="8458199" cy="457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360"/>
              </a:spcBef>
              <a:spcAft>
                <a:spcPts val="0"/>
              </a:spcAft>
              <a:buSzPts val="1800"/>
              <a:buNone/>
            </a:pPr>
            <a:r>
              <a:rPr lang="en-US" dirty="0"/>
              <a:t>What does the division leadership team need to do to be sure school teams are proficient in data informed decision-making?</a:t>
            </a:r>
            <a:endParaRP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6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000"/>
              <a:buNone/>
            </a:pPr>
            <a:r>
              <a:rPr lang="en-US"/>
              <a:t>Data Informed Decision Rules</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6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Creating Decision Rules</a:t>
            </a:r>
            <a:endParaRPr/>
          </a:p>
        </p:txBody>
      </p:sp>
      <p:sp>
        <p:nvSpPr>
          <p:cNvPr id="873" name="Google Shape;873;p69"/>
          <p:cNvSpPr txBox="1"/>
          <p:nvPr/>
        </p:nvSpPr>
        <p:spPr>
          <a:xfrm>
            <a:off x="457200" y="1417638"/>
            <a:ext cx="8390965" cy="5332786"/>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600"/>
              </a:spcBef>
              <a:spcAft>
                <a:spcPts val="0"/>
              </a:spcAft>
              <a:buClr>
                <a:srgbClr val="000000"/>
              </a:buClr>
              <a:buSzPts val="2400"/>
              <a:buFont typeface="Arial"/>
              <a:buNone/>
            </a:pPr>
            <a:r>
              <a:rPr lang="en-US" sz="2400" b="0" i="0" u="sng" strike="noStrike" cap="none" dirty="0">
                <a:solidFill>
                  <a:srgbClr val="00212C"/>
                </a:solidFill>
                <a:latin typeface="Verdana"/>
                <a:ea typeface="Verdana"/>
                <a:cs typeface="Verdana"/>
                <a:sym typeface="Verdana"/>
              </a:rPr>
              <a:t>Decision rules:</a:t>
            </a:r>
            <a:r>
              <a:rPr lang="en-US" sz="2400" b="0" i="0" u="none" strike="noStrike" cap="none" dirty="0">
                <a:solidFill>
                  <a:srgbClr val="00212C"/>
                </a:solidFill>
                <a:latin typeface="Verdana"/>
                <a:ea typeface="Verdana"/>
                <a:cs typeface="Verdana"/>
                <a:sym typeface="Verdana"/>
              </a:rPr>
              <a:t> </a:t>
            </a:r>
            <a:r>
              <a:rPr lang="en-US" sz="2400" b="0" i="1" u="none" strike="noStrike" cap="none" dirty="0">
                <a:solidFill>
                  <a:srgbClr val="00212C"/>
                </a:solidFill>
                <a:latin typeface="Verdana"/>
                <a:ea typeface="Verdana"/>
                <a:cs typeface="Verdana"/>
                <a:sym typeface="Verdana"/>
              </a:rPr>
              <a:t>data sets consistent for all students that determine which students would receive support in an advanced tier or are ready to move to a lower tier.</a:t>
            </a:r>
            <a:endParaRPr sz="2400" b="0" i="1" u="none" strike="noStrike" cap="none" dirty="0">
              <a:solidFill>
                <a:srgbClr val="00212C"/>
              </a:solidFill>
              <a:latin typeface="Verdana"/>
              <a:ea typeface="Verdana"/>
              <a:cs typeface="Verdana"/>
              <a:sym typeface="Verdana"/>
            </a:endParaRPr>
          </a:p>
          <a:p>
            <a:pPr marL="342900" marR="0" lvl="0" indent="-342900" algn="l" rtl="0">
              <a:lnSpc>
                <a:spcPct val="115000"/>
              </a:lnSpc>
              <a:spcBef>
                <a:spcPts val="600"/>
              </a:spcBef>
              <a:spcAft>
                <a:spcPts val="0"/>
              </a:spcAft>
              <a:buClr>
                <a:srgbClr val="000000"/>
              </a:buClr>
              <a:buSzPts val="2400"/>
              <a:buFont typeface="Arial"/>
              <a:buChar char="•"/>
            </a:pPr>
            <a:r>
              <a:rPr lang="en-US" sz="2400" b="0" i="0" u="none" strike="noStrike" cap="none" dirty="0">
                <a:solidFill>
                  <a:srgbClr val="00212C"/>
                </a:solidFill>
                <a:latin typeface="Verdana"/>
                <a:ea typeface="Verdana"/>
                <a:cs typeface="Verdana"/>
                <a:sym typeface="Verdana"/>
              </a:rPr>
              <a:t>Making these decisions based on common data sets provides </a:t>
            </a:r>
            <a:r>
              <a:rPr lang="en-US" sz="2400" b="1" i="0" u="none" strike="noStrike" cap="none" dirty="0">
                <a:solidFill>
                  <a:srgbClr val="00212C"/>
                </a:solidFill>
                <a:latin typeface="Verdana"/>
                <a:ea typeface="Verdana"/>
                <a:cs typeface="Verdana"/>
                <a:sym typeface="Verdana"/>
              </a:rPr>
              <a:t>equity</a:t>
            </a:r>
            <a:r>
              <a:rPr lang="en-US" sz="2400" b="0" i="0" u="none" strike="noStrike" cap="none" dirty="0">
                <a:solidFill>
                  <a:srgbClr val="00212C"/>
                </a:solidFill>
                <a:latin typeface="Verdana"/>
                <a:ea typeface="Verdana"/>
                <a:cs typeface="Verdana"/>
                <a:sym typeface="Verdana"/>
              </a:rPr>
              <a:t> in selection.</a:t>
            </a:r>
            <a:endParaRPr sz="2400" b="0" i="0" u="none" strike="noStrike" cap="none" dirty="0">
              <a:solidFill>
                <a:schemeClr val="dk1"/>
              </a:solidFill>
              <a:latin typeface="Verdana"/>
              <a:ea typeface="Verdana"/>
              <a:cs typeface="Verdana"/>
              <a:sym typeface="Verdana"/>
            </a:endParaRPr>
          </a:p>
          <a:p>
            <a:pPr marL="342900" marR="0" lvl="0" indent="-342900" algn="l" rtl="0">
              <a:lnSpc>
                <a:spcPct val="115000"/>
              </a:lnSpc>
              <a:spcBef>
                <a:spcPts val="600"/>
              </a:spcBef>
              <a:spcAft>
                <a:spcPts val="0"/>
              </a:spcAft>
              <a:buClr>
                <a:srgbClr val="000000"/>
              </a:buClr>
              <a:buSzPts val="2400"/>
              <a:buFont typeface="Arial"/>
              <a:buChar char="•"/>
            </a:pPr>
            <a:r>
              <a:rPr lang="en-US" sz="2400" b="0" i="0" u="none" strike="noStrike" cap="none" dirty="0">
                <a:solidFill>
                  <a:srgbClr val="00212C"/>
                </a:solidFill>
                <a:latin typeface="Verdana"/>
                <a:ea typeface="Verdana"/>
                <a:cs typeface="Verdana"/>
                <a:sym typeface="Verdana"/>
              </a:rPr>
              <a:t>Make sure there are multiple methods</a:t>
            </a:r>
            <a:endParaRPr sz="2400" b="0" i="0" u="none" strike="noStrike" cap="none" dirty="0">
              <a:solidFill>
                <a:schemeClr val="dk1"/>
              </a:solidFill>
              <a:latin typeface="Verdana"/>
              <a:ea typeface="Verdana"/>
              <a:cs typeface="Verdana"/>
              <a:sym typeface="Verdana"/>
            </a:endParaRPr>
          </a:p>
          <a:p>
            <a:pPr marL="1371600" marR="0" lvl="2" indent="-482600" algn="l" rtl="0">
              <a:lnSpc>
                <a:spcPct val="100000"/>
              </a:lnSpc>
              <a:spcBef>
                <a:spcPts val="600"/>
              </a:spcBef>
              <a:spcAft>
                <a:spcPts val="0"/>
              </a:spcAft>
              <a:buClr>
                <a:srgbClr val="000000"/>
              </a:buClr>
              <a:buSzPts val="2400"/>
              <a:buFont typeface="Arial"/>
              <a:buChar char="•"/>
            </a:pPr>
            <a:r>
              <a:rPr lang="en-US" sz="2400" b="0" i="0" u="none" strike="noStrike" cap="none" dirty="0">
                <a:solidFill>
                  <a:srgbClr val="00212C"/>
                </a:solidFill>
                <a:latin typeface="Verdana"/>
                <a:ea typeface="Verdana"/>
                <a:cs typeface="Verdana"/>
                <a:sym typeface="Verdana"/>
              </a:rPr>
              <a:t>Nominations – not just teachers</a:t>
            </a:r>
            <a:endParaRPr sz="2400" b="0" i="0" u="none" strike="noStrike" cap="none" dirty="0">
              <a:solidFill>
                <a:schemeClr val="dk1"/>
              </a:solidFill>
              <a:latin typeface="Verdana"/>
              <a:ea typeface="Verdana"/>
              <a:cs typeface="Verdana"/>
              <a:sym typeface="Verdana"/>
            </a:endParaRPr>
          </a:p>
          <a:p>
            <a:pPr marL="1371600" marR="0" lvl="2" indent="-482600" algn="l" rtl="0">
              <a:lnSpc>
                <a:spcPct val="100000"/>
              </a:lnSpc>
              <a:spcBef>
                <a:spcPts val="600"/>
              </a:spcBef>
              <a:spcAft>
                <a:spcPts val="0"/>
              </a:spcAft>
              <a:buClr>
                <a:srgbClr val="000000"/>
              </a:buClr>
              <a:buSzPts val="2400"/>
              <a:buFont typeface="Arial"/>
              <a:buChar char="•"/>
            </a:pPr>
            <a:r>
              <a:rPr lang="en-US" sz="2400" b="0" i="0" u="none" strike="noStrike" cap="none" dirty="0">
                <a:solidFill>
                  <a:srgbClr val="00212C"/>
                </a:solidFill>
                <a:latin typeface="Verdana"/>
                <a:ea typeface="Verdana"/>
                <a:cs typeface="Verdana"/>
                <a:sym typeface="Verdana"/>
              </a:rPr>
              <a:t>Existing data</a:t>
            </a:r>
            <a:endParaRPr sz="2400" b="0" i="0" u="none" strike="noStrike" cap="none" dirty="0">
              <a:solidFill>
                <a:schemeClr val="dk1"/>
              </a:solidFill>
              <a:latin typeface="Verdana"/>
              <a:ea typeface="Verdana"/>
              <a:cs typeface="Verdana"/>
              <a:sym typeface="Verdana"/>
            </a:endParaRPr>
          </a:p>
          <a:p>
            <a:pPr marL="1371600" marR="0" lvl="2" indent="-482600" algn="l" rtl="0">
              <a:lnSpc>
                <a:spcPct val="100000"/>
              </a:lnSpc>
              <a:spcBef>
                <a:spcPts val="600"/>
              </a:spcBef>
              <a:spcAft>
                <a:spcPts val="0"/>
              </a:spcAft>
              <a:buClr>
                <a:srgbClr val="000000"/>
              </a:buClr>
              <a:buSzPts val="2400"/>
              <a:buFont typeface="Arial"/>
              <a:buChar char="•"/>
            </a:pPr>
            <a:r>
              <a:rPr lang="en-US" sz="2400" b="0" i="0" u="none" strike="noStrike" cap="none" dirty="0">
                <a:solidFill>
                  <a:srgbClr val="00212C"/>
                </a:solidFill>
                <a:latin typeface="Verdana"/>
                <a:ea typeface="Verdana"/>
                <a:cs typeface="Verdana"/>
                <a:sym typeface="Verdana"/>
              </a:rPr>
              <a:t>Screeners  </a:t>
            </a:r>
            <a:endParaRPr sz="2400" b="0" i="0" u="none" strike="noStrike" cap="none" dirty="0">
              <a:solidFill>
                <a:srgbClr val="00212C"/>
              </a:solidFill>
              <a:latin typeface="Verdana"/>
              <a:ea typeface="Verdana"/>
              <a:cs typeface="Verdana"/>
              <a:sym typeface="Verdana"/>
            </a:endParaRPr>
          </a:p>
          <a:p>
            <a:pPr marL="457200" marR="0" lvl="0" indent="-228600" algn="l" rtl="0">
              <a:lnSpc>
                <a:spcPct val="100000"/>
              </a:lnSpc>
              <a:spcBef>
                <a:spcPts val="600"/>
              </a:spcBef>
              <a:spcAft>
                <a:spcPts val="0"/>
              </a:spcAft>
              <a:buClr>
                <a:srgbClr val="00212C"/>
              </a:buClr>
              <a:buSzPts val="2400"/>
              <a:buFont typeface="Verdana"/>
              <a:buNone/>
            </a:pPr>
            <a:endParaRPr sz="2400" b="0" i="0" u="none" strike="noStrike" cap="none" dirty="0">
              <a:solidFill>
                <a:srgbClr val="00212C"/>
              </a:solidFill>
              <a:latin typeface="Verdana"/>
              <a:ea typeface="Verdana"/>
              <a:cs typeface="Verdana"/>
              <a:sym typeface="Verdan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6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dirty="0"/>
              <a:t>Creating Decision Rules, cont’d</a:t>
            </a:r>
            <a:endParaRPr dirty="0"/>
          </a:p>
        </p:txBody>
      </p:sp>
      <p:sp>
        <p:nvSpPr>
          <p:cNvPr id="873" name="Google Shape;873;p69"/>
          <p:cNvSpPr txBox="1"/>
          <p:nvPr/>
        </p:nvSpPr>
        <p:spPr>
          <a:xfrm>
            <a:off x="457200" y="1417638"/>
            <a:ext cx="8229600" cy="4539409"/>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400"/>
              <a:buFont typeface="Arial"/>
              <a:buNone/>
            </a:pPr>
            <a:r>
              <a:rPr lang="en-US" sz="2400" b="0" i="1" u="none" strike="noStrike" cap="none" dirty="0">
                <a:solidFill>
                  <a:schemeClr val="dk1"/>
                </a:solidFill>
                <a:latin typeface="Arial"/>
                <a:ea typeface="Arial"/>
                <a:cs typeface="Arial"/>
                <a:sym typeface="Arial"/>
              </a:rPr>
              <a:t>Decision rules may be a division decision, or they may be a school decision, but the </a:t>
            </a:r>
            <a:r>
              <a:rPr lang="en-US" sz="2400" b="0" i="1" u="sng" strike="noStrike" cap="none" dirty="0">
                <a:solidFill>
                  <a:schemeClr val="dk1"/>
                </a:solidFill>
                <a:latin typeface="Arial"/>
                <a:ea typeface="Arial"/>
                <a:cs typeface="Arial"/>
                <a:sym typeface="Arial"/>
              </a:rPr>
              <a:t>division</a:t>
            </a:r>
            <a:r>
              <a:rPr lang="en-US" sz="2400" b="0" i="1" u="none" strike="noStrike" cap="none" dirty="0">
                <a:solidFill>
                  <a:schemeClr val="dk1"/>
                </a:solidFill>
                <a:latin typeface="Arial"/>
                <a:ea typeface="Arial"/>
                <a:cs typeface="Arial"/>
                <a:sym typeface="Arial"/>
              </a:rPr>
              <a:t> establishes and documents the process</a:t>
            </a:r>
            <a:endParaRPr sz="2400" b="0" i="1" u="none" strike="noStrike" cap="none" dirty="0">
              <a:solidFill>
                <a:schemeClr val="dk1"/>
              </a:solidFill>
              <a:latin typeface="Arial"/>
              <a:ea typeface="Arial"/>
              <a:cs typeface="Arial"/>
              <a:sym typeface="Arial"/>
            </a:endParaRPr>
          </a:p>
          <a:p>
            <a:pPr marL="457200" marR="0" lvl="0" indent="-228600" algn="ctr" rtl="0">
              <a:lnSpc>
                <a:spcPct val="100000"/>
              </a:lnSpc>
              <a:spcBef>
                <a:spcPts val="600"/>
              </a:spcBef>
              <a:spcAft>
                <a:spcPts val="0"/>
              </a:spcAft>
              <a:buClr>
                <a:srgbClr val="00212C"/>
              </a:buClr>
              <a:buSzPts val="2400"/>
              <a:buFont typeface="Verdana"/>
              <a:buNone/>
            </a:pPr>
            <a:endParaRPr sz="2400" b="0" i="0" u="none" strike="noStrike" cap="none" dirty="0">
              <a:solidFill>
                <a:srgbClr val="00212C"/>
              </a:solidFill>
              <a:latin typeface="Verdana"/>
              <a:ea typeface="Verdana"/>
              <a:cs typeface="Verdana"/>
              <a:sym typeface="Verdana"/>
            </a:endParaRPr>
          </a:p>
        </p:txBody>
      </p:sp>
    </p:spTree>
    <p:extLst>
      <p:ext uri="{BB962C8B-B14F-4D97-AF65-F5344CB8AC3E}">
        <p14:creationId xmlns:p14="http://schemas.microsoft.com/office/powerpoint/2010/main" val="32085716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70"/>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b="1"/>
              <a:t>Academic</a:t>
            </a:r>
            <a:r>
              <a:rPr lang="en-US"/>
              <a:t> Example: Decision Rules for Tier 2</a:t>
            </a:r>
            <a:endParaRPr/>
          </a:p>
        </p:txBody>
      </p:sp>
      <p:sp>
        <p:nvSpPr>
          <p:cNvPr id="879" name="Google Shape;879;p70"/>
          <p:cNvSpPr txBox="1"/>
          <p:nvPr/>
        </p:nvSpPr>
        <p:spPr>
          <a:xfrm>
            <a:off x="457201" y="1600201"/>
            <a:ext cx="8229600" cy="45720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200000"/>
              </a:lnSpc>
              <a:spcBef>
                <a:spcPts val="48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Below 25% on universal screener</a:t>
            </a:r>
            <a:endParaRPr sz="1400" b="0" i="0" u="none" strike="noStrike" cap="none">
              <a:solidFill>
                <a:srgbClr val="000000"/>
              </a:solidFill>
              <a:latin typeface="Arial"/>
              <a:ea typeface="Arial"/>
              <a:cs typeface="Arial"/>
              <a:sym typeface="Arial"/>
            </a:endParaRPr>
          </a:p>
          <a:p>
            <a:pPr marL="457200" marR="0" lvl="0" indent="-381000" algn="l" rtl="0">
              <a:lnSpc>
                <a:spcPct val="20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Below 70% on benchmark assessments</a:t>
            </a:r>
            <a:endParaRPr sz="1400" b="0" i="0" u="none" strike="noStrike" cap="none">
              <a:solidFill>
                <a:srgbClr val="000000"/>
              </a:solidFill>
              <a:latin typeface="Arial"/>
              <a:ea typeface="Arial"/>
              <a:cs typeface="Arial"/>
              <a:sym typeface="Arial"/>
            </a:endParaRPr>
          </a:p>
          <a:p>
            <a:pPr marL="457200" marR="0" lvl="0" indent="-381000" algn="l" rtl="0">
              <a:lnSpc>
                <a:spcPct val="20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Did not meet PALS benchmark</a:t>
            </a:r>
            <a:endParaRPr sz="1400" b="0" i="0" u="none" strike="noStrike" cap="none">
              <a:solidFill>
                <a:srgbClr val="000000"/>
              </a:solidFill>
              <a:latin typeface="Arial"/>
              <a:ea typeface="Arial"/>
              <a:cs typeface="Arial"/>
              <a:sym typeface="Arial"/>
            </a:endParaRPr>
          </a:p>
          <a:p>
            <a:pPr marL="457200" marR="0" lvl="0" indent="-381000" algn="l" rtl="0">
              <a:lnSpc>
                <a:spcPct val="20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Did not pass prior year’s SOL</a:t>
            </a:r>
            <a:endParaRPr sz="1400" b="0" i="0" u="none" strike="noStrike" cap="none">
              <a:solidFill>
                <a:srgbClr val="000000"/>
              </a:solidFill>
              <a:latin typeface="Arial"/>
              <a:ea typeface="Arial"/>
              <a:cs typeface="Arial"/>
              <a:sym typeface="Arial"/>
            </a:endParaRPr>
          </a:p>
          <a:p>
            <a:pPr marL="457200" marR="0" lvl="0" indent="-381000" algn="l" rtl="0">
              <a:lnSpc>
                <a:spcPct val="20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Did not achieve course credit</a:t>
            </a:r>
            <a:endParaRPr sz="3200" b="0" i="0" u="none" strike="noStrike" cap="none">
              <a:solidFill>
                <a:schemeClr val="dk1"/>
              </a:solidFill>
              <a:latin typeface="Verdana"/>
              <a:ea typeface="Verdana"/>
              <a:cs typeface="Verdana"/>
              <a:sym typeface="Verdana"/>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71"/>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b="1"/>
              <a:t>Behavior</a:t>
            </a:r>
            <a:r>
              <a:rPr lang="en-US"/>
              <a:t> Example: Decision Rules for Tier 2</a:t>
            </a:r>
            <a:endParaRPr/>
          </a:p>
        </p:txBody>
      </p:sp>
      <p:sp>
        <p:nvSpPr>
          <p:cNvPr id="885" name="Google Shape;885;p71"/>
          <p:cNvSpPr txBox="1"/>
          <p:nvPr/>
        </p:nvSpPr>
        <p:spPr>
          <a:xfrm>
            <a:off x="457200" y="2057400"/>
            <a:ext cx="8572500" cy="22029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200000"/>
              </a:lnSpc>
              <a:spcBef>
                <a:spcPts val="48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More than 2 ODRs (Office Disciplinary Referrals)</a:t>
            </a:r>
            <a:endParaRPr sz="1400" b="0" i="0" u="none" strike="noStrike" cap="none">
              <a:solidFill>
                <a:srgbClr val="000000"/>
              </a:solidFill>
              <a:latin typeface="Arial"/>
              <a:ea typeface="Arial"/>
              <a:cs typeface="Arial"/>
              <a:sym typeface="Arial"/>
            </a:endParaRPr>
          </a:p>
          <a:p>
            <a:pPr marL="457200" marR="0" lvl="0" indent="-381000" algn="l" rtl="0">
              <a:lnSpc>
                <a:spcPct val="20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3-5 classroom managed referrals </a:t>
            </a:r>
            <a:endParaRPr sz="3200" b="0" i="0" u="none" strike="noStrike" cap="none">
              <a:solidFill>
                <a:schemeClr val="dk1"/>
              </a:solidFill>
              <a:latin typeface="Verdana"/>
              <a:ea typeface="Verdana"/>
              <a:cs typeface="Verdana"/>
              <a:sym typeface="Verdana"/>
            </a:endParaRPr>
          </a:p>
          <a:p>
            <a:pPr marL="457200" marR="0" lvl="0" indent="-381000" algn="l" rtl="0">
              <a:lnSpc>
                <a:spcPct val="20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Nominations</a:t>
            </a:r>
            <a:endParaRPr sz="3200" b="0" i="0" u="none" strike="noStrike" cap="none">
              <a:solidFill>
                <a:schemeClr val="dk1"/>
              </a:solidFill>
              <a:latin typeface="Verdana"/>
              <a:ea typeface="Verdana"/>
              <a:cs typeface="Verdana"/>
              <a:sym typeface="Verdana"/>
            </a:endParaRPr>
          </a:p>
          <a:p>
            <a:pPr marL="457200" marR="0" lvl="0" indent="-381000" algn="l" rtl="0">
              <a:lnSpc>
                <a:spcPct val="20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Screener cut scores will be embedded in the tools</a:t>
            </a:r>
            <a:endParaRPr sz="3200" b="0" i="0" u="none" strike="noStrike" cap="none">
              <a:solidFill>
                <a:schemeClr val="dk1"/>
              </a:solidFill>
              <a:latin typeface="Verdana"/>
              <a:ea typeface="Verdana"/>
              <a:cs typeface="Verdana"/>
              <a:sym typeface="Verdan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72"/>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b="1"/>
              <a:t>Mental Wellness </a:t>
            </a:r>
            <a:r>
              <a:rPr lang="en-US"/>
              <a:t>Example: Decision Rules for Tier 2</a:t>
            </a:r>
            <a:endParaRPr/>
          </a:p>
        </p:txBody>
      </p:sp>
      <p:sp>
        <p:nvSpPr>
          <p:cNvPr id="891" name="Google Shape;891;p72"/>
          <p:cNvSpPr txBox="1"/>
          <p:nvPr/>
        </p:nvSpPr>
        <p:spPr>
          <a:xfrm>
            <a:off x="285750" y="2819400"/>
            <a:ext cx="8572500" cy="23304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5+ visits to the nurse or school counselor per month</a:t>
            </a:r>
            <a:endParaRPr sz="3200" b="0" i="0" u="none" strike="noStrike" cap="none">
              <a:solidFill>
                <a:schemeClr val="dk1"/>
              </a:solidFill>
              <a:latin typeface="Verdana"/>
              <a:ea typeface="Verdana"/>
              <a:cs typeface="Verdana"/>
              <a:sym typeface="Verdana"/>
            </a:endParaRPr>
          </a:p>
          <a:p>
            <a:pPr marL="457200" marR="0" lvl="0" indent="-381000" algn="l" rtl="0">
              <a:lnSpc>
                <a:spcPct val="200000"/>
              </a:lnSpc>
              <a:spcBef>
                <a:spcPts val="48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3-5 absences per month</a:t>
            </a:r>
            <a:endParaRPr sz="3200" b="0" i="0" u="none" strike="noStrike" cap="none">
              <a:solidFill>
                <a:schemeClr val="dk1"/>
              </a:solidFill>
              <a:latin typeface="Verdana"/>
              <a:ea typeface="Verdana"/>
              <a:cs typeface="Verdana"/>
              <a:sym typeface="Verdana"/>
            </a:endParaRPr>
          </a:p>
          <a:p>
            <a:pPr marL="457200" marR="0" lvl="0" indent="-381000" algn="l" rtl="0">
              <a:lnSpc>
                <a:spcPct val="200000"/>
              </a:lnSpc>
              <a:spcBef>
                <a:spcPts val="48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2-4 tardies and/or early dismissals</a:t>
            </a:r>
            <a:endParaRPr sz="3200" b="0" i="0" u="none" strike="noStrike" cap="none">
              <a:solidFill>
                <a:schemeClr val="dk1"/>
              </a:solidFill>
              <a:latin typeface="Verdana"/>
              <a:ea typeface="Verdana"/>
              <a:cs typeface="Verdana"/>
              <a:sym typeface="Verdana"/>
            </a:endParaRPr>
          </a:p>
          <a:p>
            <a:pPr marL="457200" marR="0" lvl="0" indent="-381000" algn="l" rtl="0">
              <a:lnSpc>
                <a:spcPct val="200000"/>
              </a:lnSpc>
              <a:spcBef>
                <a:spcPts val="48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Nominations</a:t>
            </a:r>
            <a:endParaRPr sz="3200" b="0" i="0" u="none" strike="noStrike" cap="none">
              <a:solidFill>
                <a:schemeClr val="dk1"/>
              </a:solidFill>
              <a:latin typeface="Verdana"/>
              <a:ea typeface="Verdana"/>
              <a:cs typeface="Verdana"/>
              <a:sym typeface="Verdana"/>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7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a:t> </a:t>
            </a:r>
            <a:endParaRPr/>
          </a:p>
          <a:p>
            <a:pPr marL="0" lvl="0" indent="0" algn="ctr" rtl="0">
              <a:lnSpc>
                <a:spcPct val="100000"/>
              </a:lnSpc>
              <a:spcBef>
                <a:spcPts val="360"/>
              </a:spcBef>
              <a:spcAft>
                <a:spcPts val="0"/>
              </a:spcAft>
              <a:buSzPts val="1800"/>
              <a:buNone/>
            </a:pPr>
            <a:r>
              <a:rPr lang="en-US"/>
              <a:t>Make Sure They Belong There</a:t>
            </a:r>
            <a:endParaRPr/>
          </a:p>
          <a:p>
            <a:pPr marL="0" lvl="0" indent="0" algn="ctr" rtl="0">
              <a:lnSpc>
                <a:spcPct val="100000"/>
              </a:lnSpc>
              <a:spcBef>
                <a:spcPts val="360"/>
              </a:spcBef>
              <a:spcAft>
                <a:spcPts val="0"/>
              </a:spcAft>
              <a:buSzPts val="1800"/>
              <a:buNone/>
            </a:pPr>
            <a:r>
              <a:rPr lang="en-US"/>
              <a:t>Who Is “IN”</a:t>
            </a:r>
            <a:endParaRPr/>
          </a:p>
        </p:txBody>
      </p:sp>
      <p:sp>
        <p:nvSpPr>
          <p:cNvPr id="898" name="Google Shape;898;p73"/>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a:solidFill>
                  <a:srgbClr val="000000"/>
                </a:solidFill>
              </a:rPr>
              <a:t>Document the Process</a:t>
            </a:r>
            <a:endParaRPr>
              <a:solidFill>
                <a:srgbClr val="00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74"/>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400"/>
              <a:buNone/>
            </a:pPr>
            <a:endParaRPr sz="3600">
              <a:solidFill>
                <a:srgbClr val="000000"/>
              </a:solidFill>
            </a:endParaRPr>
          </a:p>
          <a:p>
            <a:pPr marL="0" lvl="0" indent="0" algn="ctr" rtl="0">
              <a:lnSpc>
                <a:spcPct val="100000"/>
              </a:lnSpc>
              <a:spcBef>
                <a:spcPts val="0"/>
              </a:spcBef>
              <a:spcAft>
                <a:spcPts val="0"/>
              </a:spcAft>
              <a:buSzPts val="5400"/>
              <a:buNone/>
            </a:pPr>
            <a:r>
              <a:rPr lang="en-US" sz="3600">
                <a:solidFill>
                  <a:srgbClr val="000000"/>
                </a:solidFill>
              </a:rPr>
              <a:t>Matrix </a:t>
            </a:r>
            <a:r>
              <a:rPr lang="en-US" sz="3600">
                <a:solidFill>
                  <a:schemeClr val="dk1"/>
                </a:solidFill>
              </a:rPr>
              <a:t>2.A and 2.B </a:t>
            </a:r>
            <a:r>
              <a:rPr lang="en-US" sz="3600">
                <a:solidFill>
                  <a:srgbClr val="000000"/>
                </a:solidFill>
              </a:rPr>
              <a:t>Action Planning</a:t>
            </a:r>
            <a:endParaRPr sz="3600">
              <a:solidFill>
                <a:srgbClr val="000000"/>
              </a:solidFill>
            </a:endParaRPr>
          </a:p>
          <a:p>
            <a:pPr marL="0" lvl="0" indent="0" algn="ctr" rtl="0">
              <a:lnSpc>
                <a:spcPct val="100000"/>
              </a:lnSpc>
              <a:spcBef>
                <a:spcPts val="0"/>
              </a:spcBef>
              <a:spcAft>
                <a:spcPts val="0"/>
              </a:spcAft>
              <a:buSzPts val="5400"/>
              <a:buNone/>
            </a:pP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2" name="Title 1">
            <a:extLst>
              <a:ext uri="{FF2B5EF4-FFF2-40B4-BE49-F238E27FC236}">
                <a16:creationId xmlns:a16="http://schemas.microsoft.com/office/drawing/2014/main" id="{3B17ED82-8ADA-EE41-90CB-2BA555A656AE}"/>
              </a:ext>
            </a:extLst>
          </p:cNvPr>
          <p:cNvSpPr>
            <a:spLocks noGrp="1"/>
          </p:cNvSpPr>
          <p:nvPr>
            <p:ph type="title"/>
          </p:nvPr>
        </p:nvSpPr>
        <p:spPr>
          <a:xfrm>
            <a:off x="114700" y="115354"/>
            <a:ext cx="8686800" cy="1143000"/>
          </a:xfrm>
        </p:spPr>
        <p:txBody>
          <a:bodyPr/>
          <a:lstStyle/>
          <a:p>
            <a:r>
              <a:rPr lang="en-US" dirty="0"/>
              <a:t>Data Informed Decision </a:t>
            </a:r>
            <a:br>
              <a:rPr lang="en-US" dirty="0"/>
            </a:br>
            <a:r>
              <a:rPr lang="en-US" dirty="0"/>
              <a:t>Making Process</a:t>
            </a:r>
          </a:p>
        </p:txBody>
      </p:sp>
      <p:grpSp>
        <p:nvGrpSpPr>
          <p:cNvPr id="22" name="Group 21" descr="Divisions and schools determine outcomes or measureable goals for improvement through the analysis of multiple data sources. Data supports all decision making. Decisions are made to select specific evidence based practices and implement them with fidelity based on the needs identified in the data. Systems are put in place to support the adults in the implementation of practices." title="Implementation Logic">
            <a:extLst>
              <a:ext uri="{FF2B5EF4-FFF2-40B4-BE49-F238E27FC236}">
                <a16:creationId xmlns:a16="http://schemas.microsoft.com/office/drawing/2014/main" id="{E9136956-FE4E-1242-A21B-4B91CD3820FC}"/>
              </a:ext>
            </a:extLst>
          </p:cNvPr>
          <p:cNvGrpSpPr/>
          <p:nvPr/>
        </p:nvGrpSpPr>
        <p:grpSpPr>
          <a:xfrm>
            <a:off x="2777380" y="1813255"/>
            <a:ext cx="3148787" cy="2725608"/>
            <a:chOff x="2375238" y="1260329"/>
            <a:chExt cx="4320600" cy="4173600"/>
          </a:xfrm>
        </p:grpSpPr>
        <p:sp>
          <p:nvSpPr>
            <p:cNvPr id="23" name="Google Shape;454;p10">
              <a:extLst>
                <a:ext uri="{FF2B5EF4-FFF2-40B4-BE49-F238E27FC236}">
                  <a16:creationId xmlns:a16="http://schemas.microsoft.com/office/drawing/2014/main" id="{A5C84B25-CE0C-0347-BD05-4E4B086622D3}"/>
                </a:ext>
              </a:extLst>
            </p:cNvPr>
            <p:cNvSpPr/>
            <p:nvPr/>
          </p:nvSpPr>
          <p:spPr>
            <a:xfrm>
              <a:off x="2375238" y="1260329"/>
              <a:ext cx="4320600" cy="4173600"/>
            </a:xfrm>
            <a:prstGeom prst="ellipse">
              <a:avLst/>
            </a:prstGeom>
            <a:noFill/>
            <a:ln w="762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455;p10">
              <a:extLst>
                <a:ext uri="{FF2B5EF4-FFF2-40B4-BE49-F238E27FC236}">
                  <a16:creationId xmlns:a16="http://schemas.microsoft.com/office/drawing/2014/main" id="{809C768A-FFE7-C84B-8827-1115A47C2F35}"/>
                </a:ext>
              </a:extLst>
            </p:cNvPr>
            <p:cNvSpPr/>
            <p:nvPr/>
          </p:nvSpPr>
          <p:spPr>
            <a:xfrm>
              <a:off x="2898100" y="1965944"/>
              <a:ext cx="1881300" cy="1805400"/>
            </a:xfrm>
            <a:prstGeom prst="ellipse">
              <a:avLst/>
            </a:prstGeom>
            <a:noFill/>
            <a:ln w="762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p:txBody>
        </p:sp>
        <p:sp>
          <p:nvSpPr>
            <p:cNvPr id="25" name="Google Shape;456;p10">
              <a:extLst>
                <a:ext uri="{FF2B5EF4-FFF2-40B4-BE49-F238E27FC236}">
                  <a16:creationId xmlns:a16="http://schemas.microsoft.com/office/drawing/2014/main" id="{A4B18EAF-01BF-E343-B382-D8F2BEA81A44}"/>
                </a:ext>
              </a:extLst>
            </p:cNvPr>
            <p:cNvSpPr/>
            <p:nvPr/>
          </p:nvSpPr>
          <p:spPr>
            <a:xfrm>
              <a:off x="4413625" y="1966070"/>
              <a:ext cx="1814400" cy="1827000"/>
            </a:xfrm>
            <a:prstGeom prst="ellipse">
              <a:avLst/>
            </a:prstGeom>
            <a:noFill/>
            <a:ln w="76200" cap="flat" cmpd="sng">
              <a:solidFill>
                <a:srgbClr val="E36C0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457;p10">
              <a:extLst>
                <a:ext uri="{FF2B5EF4-FFF2-40B4-BE49-F238E27FC236}">
                  <a16:creationId xmlns:a16="http://schemas.microsoft.com/office/drawing/2014/main" id="{11F798E1-5F08-C34C-A910-89FFC35E3F29}"/>
                </a:ext>
              </a:extLst>
            </p:cNvPr>
            <p:cNvSpPr/>
            <p:nvPr/>
          </p:nvSpPr>
          <p:spPr>
            <a:xfrm>
              <a:off x="3631350" y="3445294"/>
              <a:ext cx="1881300" cy="1784400"/>
            </a:xfrm>
            <a:prstGeom prst="ellipse">
              <a:avLst/>
            </a:prstGeom>
            <a:noFill/>
            <a:ln w="76200" cap="flat" cmpd="sng">
              <a:solidFill>
                <a:srgbClr val="0432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458;p10">
              <a:extLst>
                <a:ext uri="{FF2B5EF4-FFF2-40B4-BE49-F238E27FC236}">
                  <a16:creationId xmlns:a16="http://schemas.microsoft.com/office/drawing/2014/main" id="{3FB3E18D-C563-9F43-8122-69C4EDFD796A}"/>
                </a:ext>
              </a:extLst>
            </p:cNvPr>
            <p:cNvSpPr txBox="1"/>
            <p:nvPr/>
          </p:nvSpPr>
          <p:spPr>
            <a:xfrm>
              <a:off x="3443838" y="1379618"/>
              <a:ext cx="21834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1600" b="1" i="0" u="none" strike="noStrike" cap="none" dirty="0">
                  <a:solidFill>
                    <a:srgbClr val="7030A0"/>
                  </a:solidFill>
                  <a:latin typeface="Calibri"/>
                  <a:ea typeface="Calibri"/>
                  <a:cs typeface="Calibri"/>
                  <a:sym typeface="Calibri"/>
                </a:rPr>
                <a:t>OUTCOMES</a:t>
              </a:r>
              <a:endParaRPr sz="1600" b="1" i="0" u="none" strike="noStrike" cap="none" dirty="0">
                <a:solidFill>
                  <a:srgbClr val="7030A0"/>
                </a:solidFill>
                <a:latin typeface="Calibri"/>
                <a:ea typeface="Calibri"/>
                <a:cs typeface="Calibri"/>
                <a:sym typeface="Calibri"/>
              </a:endParaRPr>
            </a:p>
          </p:txBody>
        </p:sp>
        <p:sp>
          <p:nvSpPr>
            <p:cNvPr id="28" name="Google Shape;459;p10">
              <a:extLst>
                <a:ext uri="{FF2B5EF4-FFF2-40B4-BE49-F238E27FC236}">
                  <a16:creationId xmlns:a16="http://schemas.microsoft.com/office/drawing/2014/main" id="{EA2B4BCE-4D9E-AD44-961D-9EE077B023FC}"/>
                </a:ext>
              </a:extLst>
            </p:cNvPr>
            <p:cNvSpPr txBox="1"/>
            <p:nvPr/>
          </p:nvSpPr>
          <p:spPr>
            <a:xfrm>
              <a:off x="2898099" y="2608343"/>
              <a:ext cx="1483801" cy="56460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1600" b="1" i="0" u="none" strike="noStrike" cap="none" dirty="0">
                  <a:solidFill>
                    <a:srgbClr val="008000"/>
                  </a:solidFill>
                  <a:latin typeface="Calibri"/>
                  <a:ea typeface="Calibri"/>
                  <a:cs typeface="Calibri"/>
                  <a:sym typeface="Calibri"/>
                </a:rPr>
                <a:t>SYSTEMS</a:t>
              </a:r>
              <a:endParaRPr sz="1600" b="1" i="0" u="none" strike="noStrike" cap="none" dirty="0">
                <a:solidFill>
                  <a:srgbClr val="008000"/>
                </a:solidFill>
                <a:latin typeface="Calibri"/>
                <a:ea typeface="Calibri"/>
                <a:cs typeface="Calibri"/>
                <a:sym typeface="Calibri"/>
              </a:endParaRPr>
            </a:p>
          </p:txBody>
        </p:sp>
        <p:sp>
          <p:nvSpPr>
            <p:cNvPr id="29" name="Google Shape;460;p10">
              <a:extLst>
                <a:ext uri="{FF2B5EF4-FFF2-40B4-BE49-F238E27FC236}">
                  <a16:creationId xmlns:a16="http://schemas.microsoft.com/office/drawing/2014/main" id="{9E22C2EC-BA11-024C-B4E8-2AB9442D7A97}"/>
                </a:ext>
              </a:extLst>
            </p:cNvPr>
            <p:cNvSpPr txBox="1"/>
            <p:nvPr/>
          </p:nvSpPr>
          <p:spPr>
            <a:xfrm>
              <a:off x="4773850" y="2602734"/>
              <a:ext cx="11493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1600" b="1" i="0" u="none" strike="noStrike" cap="none" dirty="0">
                  <a:solidFill>
                    <a:srgbClr val="E36C09"/>
                  </a:solidFill>
                  <a:latin typeface="Calibri"/>
                  <a:ea typeface="Calibri"/>
                  <a:cs typeface="Calibri"/>
                  <a:sym typeface="Calibri"/>
                </a:rPr>
                <a:t>DATA</a:t>
              </a:r>
              <a:endParaRPr sz="1600" b="1" i="0" u="none" strike="noStrike" cap="none" dirty="0">
                <a:solidFill>
                  <a:srgbClr val="E36C09"/>
                </a:solidFill>
                <a:latin typeface="Calibri"/>
                <a:ea typeface="Calibri"/>
                <a:cs typeface="Calibri"/>
                <a:sym typeface="Calibri"/>
              </a:endParaRPr>
            </a:p>
          </p:txBody>
        </p:sp>
        <p:sp>
          <p:nvSpPr>
            <p:cNvPr id="30" name="Google Shape;461;p10">
              <a:extLst>
                <a:ext uri="{FF2B5EF4-FFF2-40B4-BE49-F238E27FC236}">
                  <a16:creationId xmlns:a16="http://schemas.microsoft.com/office/drawing/2014/main" id="{0207D324-937E-3B4C-8A0F-3D84D5263734}"/>
                </a:ext>
              </a:extLst>
            </p:cNvPr>
            <p:cNvSpPr txBox="1"/>
            <p:nvPr/>
          </p:nvSpPr>
          <p:spPr>
            <a:xfrm>
              <a:off x="3705525" y="4031364"/>
              <a:ext cx="17103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1600" b="1" i="0" u="none" strike="noStrike" cap="none" dirty="0">
                  <a:solidFill>
                    <a:srgbClr val="0432FF"/>
                  </a:solidFill>
                  <a:latin typeface="Calibri"/>
                  <a:ea typeface="Calibri"/>
                  <a:cs typeface="Calibri"/>
                  <a:sym typeface="Calibri"/>
                </a:rPr>
                <a:t>PRACTICES</a:t>
              </a:r>
              <a:endParaRPr sz="1600" b="1" i="0" u="none" strike="noStrike" cap="none" dirty="0">
                <a:solidFill>
                  <a:srgbClr val="0432FF"/>
                </a:solidFill>
                <a:latin typeface="Calibri"/>
                <a:ea typeface="Calibri"/>
                <a:cs typeface="Calibri"/>
                <a:sym typeface="Calibri"/>
              </a:endParaRPr>
            </a:p>
          </p:txBody>
        </p:sp>
      </p:grpSp>
      <p:sp>
        <p:nvSpPr>
          <p:cNvPr id="489" name="Google Shape;489;p11"/>
          <p:cNvSpPr txBox="1"/>
          <p:nvPr/>
        </p:nvSpPr>
        <p:spPr>
          <a:xfrm>
            <a:off x="6097804" y="1665600"/>
            <a:ext cx="2529300" cy="351473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Progress monitor</a:t>
            </a:r>
            <a:r>
              <a:rPr lang="en-US" sz="2400" b="0"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 all 3 tiers systematically using assessments defined in tier definitions.  </a:t>
            </a:r>
            <a:endParaRPr sz="2400" b="0"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490" name="Google Shape;490;p11"/>
          <p:cNvSpPr txBox="1"/>
          <p:nvPr/>
        </p:nvSpPr>
        <p:spPr>
          <a:xfrm>
            <a:off x="248079" y="1608858"/>
            <a:ext cx="2529300" cy="56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Provide professional development to support staff </a:t>
            </a:r>
            <a:r>
              <a:rPr lang="en-US" sz="2400" b="0"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with improving outcomes and meeting goals. Determine how to include and keep families informed. </a:t>
            </a:r>
            <a:endParaRPr sz="2400" b="0"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p14="http://schemas.microsoft.com/office/powerpoint/2010/main" val="2487689246"/>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3243</Words>
  <Application>Microsoft Macintosh PowerPoint</Application>
  <PresentationFormat>On-screen Show (4:3)</PresentationFormat>
  <Paragraphs>625</Paragraphs>
  <Slides>88</Slides>
  <Notes>87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88</vt:i4>
      </vt:variant>
    </vt:vector>
  </HeadingPairs>
  <TitlesOfParts>
    <vt:vector size="95" baseType="lpstr">
      <vt:lpstr>Arial</vt:lpstr>
      <vt:lpstr>Calibri</vt:lpstr>
      <vt:lpstr>Cambria</vt:lpstr>
      <vt:lpstr>Comic Sans MS</vt:lpstr>
      <vt:lpstr>Verdana</vt:lpstr>
      <vt:lpstr>Office Theme</vt:lpstr>
      <vt:lpstr>Office Theme</vt:lpstr>
      <vt:lpstr>Implementing Advanced Tiers</vt:lpstr>
      <vt:lpstr>Welcome</vt:lpstr>
      <vt:lpstr>Community Norms</vt:lpstr>
      <vt:lpstr>The Division’s Role</vt:lpstr>
      <vt:lpstr>Today’s Learning Intentions</vt:lpstr>
      <vt:lpstr>Implementation at  Advanced Tiers</vt:lpstr>
      <vt:lpstr>Implementation at  Advanced Tiers (continued)</vt:lpstr>
      <vt:lpstr>Implementation at  Advanced Tiers Also Includes…</vt:lpstr>
      <vt:lpstr>Data Informed Decision  Making Process</vt:lpstr>
      <vt:lpstr>Outcomes</vt:lpstr>
      <vt:lpstr>Aligning Language and Common Understanding</vt:lpstr>
      <vt:lpstr>VTSS Implementation Matrix 1D</vt:lpstr>
      <vt:lpstr>Stations</vt:lpstr>
      <vt:lpstr>Common Vocabulary</vt:lpstr>
      <vt:lpstr>Jargon Buster</vt:lpstr>
      <vt:lpstr>Accommodations</vt:lpstr>
      <vt:lpstr>Modifications</vt:lpstr>
      <vt:lpstr>Remediation</vt:lpstr>
      <vt:lpstr>Strategy</vt:lpstr>
      <vt:lpstr>Intervention</vt:lpstr>
      <vt:lpstr>Tier 2 Core Features</vt:lpstr>
      <vt:lpstr>Core Features</vt:lpstr>
      <vt:lpstr>Screening and Referral Data</vt:lpstr>
      <vt:lpstr>Data Collection: Mapping</vt:lpstr>
      <vt:lpstr>Websites for screening tools</vt:lpstr>
      <vt:lpstr>Why universal screening?</vt:lpstr>
      <vt:lpstr>Screening in All Domains: Behavior</vt:lpstr>
      <vt:lpstr>Screening in All Domains: Social-Emotional Learning </vt:lpstr>
      <vt:lpstr>Screening in All Domains: Academics </vt:lpstr>
      <vt:lpstr>Division Guidance for Selection Criteria </vt:lpstr>
      <vt:lpstr>Division Guidance for Nomination/Referral Process</vt:lpstr>
      <vt:lpstr>Common Errors to Pre-Correct</vt:lpstr>
      <vt:lpstr>Matrix 1D: Action Planning</vt:lpstr>
      <vt:lpstr>Action Planner 1.D</vt:lpstr>
      <vt:lpstr>Advanced Tiers Teaming</vt:lpstr>
      <vt:lpstr>Implementation Matrix 2C</vt:lpstr>
      <vt:lpstr>TFI School Road Maps</vt:lpstr>
      <vt:lpstr>Division Supports School Teams </vt:lpstr>
      <vt:lpstr>Advanced Tiers Division Leadership </vt:lpstr>
      <vt:lpstr>Consistent Team Structures</vt:lpstr>
      <vt:lpstr>Sample Tier 2 Teaming Structure</vt:lpstr>
      <vt:lpstr>Team Conversations 1</vt:lpstr>
      <vt:lpstr>Data-Informed Decision Making and Team Problem Solving</vt:lpstr>
      <vt:lpstr>Team Conversations 2</vt:lpstr>
      <vt:lpstr> Intervention Effectiveness </vt:lpstr>
      <vt:lpstr>Advanced Tier Team Sample Guidance </vt:lpstr>
      <vt:lpstr>Which Team Is It? </vt:lpstr>
      <vt:lpstr>Name that Team</vt:lpstr>
      <vt:lpstr>Design Interventions for Who?</vt:lpstr>
      <vt:lpstr>Progress Monitor What?</vt:lpstr>
      <vt:lpstr>Share What?</vt:lpstr>
      <vt:lpstr>Tier 2 Team Meeting</vt:lpstr>
      <vt:lpstr>Teaming Alignment</vt:lpstr>
      <vt:lpstr>Working Smarter</vt:lpstr>
      <vt:lpstr>Assessment</vt:lpstr>
      <vt:lpstr>Assessment (continued)</vt:lpstr>
      <vt:lpstr>Reflection:  Division Team Composition</vt:lpstr>
      <vt:lpstr>Reflection:  Knowledge of School Team Composition</vt:lpstr>
      <vt:lpstr>Matrix 2C: Action Planning</vt:lpstr>
      <vt:lpstr>Action Planner</vt:lpstr>
      <vt:lpstr>Data Informed Decision Making</vt:lpstr>
      <vt:lpstr>VTSS Implementation Matrix 2A</vt:lpstr>
      <vt:lpstr>VTSS Implementation Matrix 2B</vt:lpstr>
      <vt:lpstr>WHERE ARE WE IN THE TRIANGLE?</vt:lpstr>
      <vt:lpstr>Data-Informed Decision Making: Systems or Student Issue?</vt:lpstr>
      <vt:lpstr>Quick Math</vt:lpstr>
      <vt:lpstr>Framework Health Assessment </vt:lpstr>
      <vt:lpstr>Data Divisions Want to Know</vt:lpstr>
      <vt:lpstr>DLT Assures Schools Can...</vt:lpstr>
      <vt:lpstr>Station Groups</vt:lpstr>
      <vt:lpstr>Data Audit</vt:lpstr>
      <vt:lpstr>Division Dashboard/System</vt:lpstr>
      <vt:lpstr>VTSS Cohort 1 Example Powhatan</vt:lpstr>
      <vt:lpstr>Data Audit of Systems</vt:lpstr>
      <vt:lpstr>Expanding the View Gather Division Data</vt:lpstr>
      <vt:lpstr>Intervention Tracking Tool</vt:lpstr>
      <vt:lpstr>Precision Statements for Team Problem Solving</vt:lpstr>
      <vt:lpstr>Tell the Story</vt:lpstr>
      <vt:lpstr>Division Data Dig</vt:lpstr>
      <vt:lpstr>Division Professional Learning Plan</vt:lpstr>
      <vt:lpstr>Data Informed Decision Rules</vt:lpstr>
      <vt:lpstr>Creating Decision Rules</vt:lpstr>
      <vt:lpstr>Creating Decision Rules, cont’d</vt:lpstr>
      <vt:lpstr>Academic Example: Decision Rules for Tier 2</vt:lpstr>
      <vt:lpstr>Behavior Example: Decision Rules for Tier 2</vt:lpstr>
      <vt:lpstr>Mental Wellness Example: Decision Rules for Tier 2</vt:lpstr>
      <vt:lpstr>Document the Process</vt:lpstr>
      <vt:lpstr> Matrix 2.A and 2.B Action Planning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Advanced Tiers</dc:title>
  <cp:lastModifiedBy>Microsoft Office User</cp:lastModifiedBy>
  <cp:revision>14</cp:revision>
  <dcterms:modified xsi:type="dcterms:W3CDTF">2019-10-15T19:25:56Z</dcterms:modified>
</cp:coreProperties>
</file>