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9144000"/>
  <p:notesSz cx="6858000" cy="9144000"/>
  <p:embeddedFontLst>
    <p:embeddedFont>
      <p:font typeface="Source Sans Pro"/>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61C4A15-5DD4-47BA-AAE3-2C0733198C83}">
  <a:tblStyle styleId="{F61C4A15-5DD4-47BA-AAE3-2C0733198C8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D1F84F6-EDEB-4CCF-B634-172538B03C05}"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SourceSansPro-boldItalic.fntdata"/><Relationship Id="rId72" Type="http://schemas.openxmlformats.org/officeDocument/2006/relationships/font" Target="fonts/SourceSansPro-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SourceSansPro-bold.fntdata"/><Relationship Id="rId70" Type="http://schemas.openxmlformats.org/officeDocument/2006/relationships/font" Target="fonts/SourceSansPro-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df49eef4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7df49eef4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2ca99159d_0_19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2ca99159d_0_19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281" name="Google Shape;281;g52ca99159d_0_19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6fd0b97064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6fd0b9706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fd0b97064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298" name="Google Shape;298;g6fd0b9706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lang="en-US" sz="1200">
                <a:solidFill>
                  <a:schemeClr val="dk1"/>
                </a:solidFill>
                <a:latin typeface="Verdana"/>
                <a:ea typeface="Verdana"/>
                <a:cs typeface="Verdana"/>
                <a:sym typeface="Verdana"/>
              </a:rPr>
              <a:t>  </a:t>
            </a:r>
            <a:endParaRPr sz="1200">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Arial"/>
              <a:buNone/>
            </a:pPr>
            <a:r>
              <a:t/>
            </a:r>
            <a:endParaRPr>
              <a:latin typeface="Verdana"/>
              <a:ea typeface="Verdana"/>
              <a:cs typeface="Verdana"/>
              <a:sym typeface="Verdana"/>
            </a:endParaRPr>
          </a:p>
        </p:txBody>
      </p:sp>
      <p:sp>
        <p:nvSpPr>
          <p:cNvPr id="299" name="Google Shape;299;g6fd0b97064_0_11:notes"/>
          <p:cNvSpPr txBox="1"/>
          <p:nvPr>
            <p:ph idx="12" type="sldNum"/>
          </p:nvPr>
        </p:nvSpPr>
        <p:spPr>
          <a:xfrm>
            <a:off x="3884612" y="8685211"/>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fd0b9706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309" name="Google Shape;309;g6fd0b9706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2ca99159d_0_5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52ca99159d_0_5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Arial"/>
              <a:buNone/>
            </a:pPr>
            <a:r>
              <a:t/>
            </a:r>
            <a:endParaRPr>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fd0b97064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6fd0b97064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2ca99159d_0_16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359" name="Google Shape;359;g52ca99159d_0_16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6f1573c1e9_0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373" name="Google Shape;373;g6f1573c1e9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2ca99159d_0_17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52ca99159d_0_17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380" name="Google Shape;380;g52ca99159d_0_17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6f1573c1e9_0_2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388" name="Google Shape;388;g6f1573c1e9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df49eef47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7df49eef47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7df49eef47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6f1573c1e9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t/>
            </a:r>
            <a:endParaRPr>
              <a:latin typeface="Verdana"/>
              <a:ea typeface="Verdana"/>
              <a:cs typeface="Verdana"/>
              <a:sym typeface="Verdana"/>
            </a:endParaRPr>
          </a:p>
        </p:txBody>
      </p:sp>
      <p:sp>
        <p:nvSpPr>
          <p:cNvPr id="394" name="Google Shape;394;g6f1573c1e9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6f1573c1e9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6f1573c1e9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52ca99159d_0_7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52ca99159d_0_7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FF0000"/>
              </a:solidFill>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6f16eaadfb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6f16eaadfb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6f16eaadfb_1_4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6f16eaadfb_1_4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F0000"/>
              </a:solidFill>
              <a:highlight>
                <a:srgbClr val="FFFF00"/>
              </a:highlight>
            </a:endParaRPr>
          </a:p>
        </p:txBody>
      </p:sp>
      <p:sp>
        <p:nvSpPr>
          <p:cNvPr id="422" name="Google Shape;422;g6f16eaadfb_1_4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6f16eaadfb_1_13:notes"/>
          <p:cNvSpPr/>
          <p:nvPr>
            <p:ph idx="2" type="sldImg"/>
          </p:nvPr>
        </p:nvSpPr>
        <p:spPr>
          <a:xfrm>
            <a:off x="1134915" y="686112"/>
            <a:ext cx="45882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6f16eaadfb_1_13:notes"/>
          <p:cNvSpPr txBox="1"/>
          <p:nvPr>
            <p:ph idx="1" type="body"/>
          </p:nvPr>
        </p:nvSpPr>
        <p:spPr>
          <a:xfrm>
            <a:off x="685802" y="4343401"/>
            <a:ext cx="5486400" cy="4114800"/>
          </a:xfrm>
          <a:prstGeom prst="rect">
            <a:avLst/>
          </a:prstGeom>
          <a:noFill/>
          <a:ln>
            <a:noFill/>
          </a:ln>
        </p:spPr>
        <p:txBody>
          <a:bodyPr anchorCtr="0" anchor="t" bIns="45725" lIns="91500" spcFirstLastPara="1" rIns="91500" wrap="square" tIns="45725">
            <a:noAutofit/>
          </a:bodyPr>
          <a:lstStyle/>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
        <p:nvSpPr>
          <p:cNvPr id="429" name="Google Shape;429;g6f16eaadfb_1_13:notes"/>
          <p:cNvSpPr txBox="1"/>
          <p:nvPr>
            <p:ph idx="12" type="sldNum"/>
          </p:nvPr>
        </p:nvSpPr>
        <p:spPr>
          <a:xfrm>
            <a:off x="3884620" y="8685213"/>
            <a:ext cx="2971800" cy="457200"/>
          </a:xfrm>
          <a:prstGeom prst="rect">
            <a:avLst/>
          </a:prstGeom>
          <a:noFill/>
          <a:ln>
            <a:noFill/>
          </a:ln>
        </p:spPr>
        <p:txBody>
          <a:bodyPr anchorCtr="0" anchor="b" bIns="45725" lIns="91500" spcFirstLastPara="1" rIns="91500" wrap="square" tIns="45725">
            <a:noAutofit/>
          </a:bodyPr>
          <a:lstStyle/>
          <a:p>
            <a:pPr indent="0" lvl="0" marL="0" rtl="0" algn="r">
              <a:spcBef>
                <a:spcPts val="0"/>
              </a:spcBef>
              <a:spcAft>
                <a:spcPts val="0"/>
              </a:spcAft>
              <a:buNone/>
            </a:pPr>
            <a:fld id="{00000000-1234-1234-1234-123412341234}" type="slidenum">
              <a:rPr lang="en-US">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6f16eaadfb_1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6f16eaadfb_1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6f16eaadfb_1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6f16eaadfb_1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6f16eaadfb_1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6f16eaadfb_1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6f16eaadfb_1_37:notes"/>
          <p:cNvSpPr txBox="1"/>
          <p:nvPr>
            <p:ph idx="1" type="body"/>
          </p:nvPr>
        </p:nvSpPr>
        <p:spPr>
          <a:xfrm>
            <a:off x="685801"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6f16eaadfb_1_37:notes"/>
          <p:cNvSpPr/>
          <p:nvPr>
            <p:ph idx="2" type="sldImg"/>
          </p:nvPr>
        </p:nvSpPr>
        <p:spPr>
          <a:xfrm>
            <a:off x="1365028" y="1143000"/>
            <a:ext cx="41280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2ca99159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2ca99159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52ca99159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6f16eaadfb_1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f16eaadfb_1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6f16eaadfb_1_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6f16eaadfb_1_685:notes"/>
          <p:cNvSpPr/>
          <p:nvPr>
            <p:ph idx="2" type="sldImg"/>
          </p:nvPr>
        </p:nvSpPr>
        <p:spPr>
          <a:xfrm>
            <a:off x="1134915" y="686112"/>
            <a:ext cx="45882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6f16eaadfb_1_685:notes"/>
          <p:cNvSpPr txBox="1"/>
          <p:nvPr>
            <p:ph idx="1" type="body"/>
          </p:nvPr>
        </p:nvSpPr>
        <p:spPr>
          <a:xfrm>
            <a:off x="685802" y="4343401"/>
            <a:ext cx="5486400" cy="4114800"/>
          </a:xfrm>
          <a:prstGeom prst="rect">
            <a:avLst/>
          </a:prstGeom>
          <a:noFill/>
          <a:ln>
            <a:noFill/>
          </a:ln>
        </p:spPr>
        <p:txBody>
          <a:bodyPr anchorCtr="0" anchor="t" bIns="45725" lIns="91500" spcFirstLastPara="1" rIns="91500" wrap="square" tIns="45725">
            <a:noAutofit/>
          </a:bodyPr>
          <a:lstStyle/>
          <a:p>
            <a:pPr indent="0" lvl="0" marL="0" rtl="0" algn="l">
              <a:spcBef>
                <a:spcPts val="0"/>
              </a:spcBef>
              <a:spcAft>
                <a:spcPts val="0"/>
              </a:spcAft>
              <a:buNone/>
            </a:pPr>
            <a:r>
              <a:t/>
            </a:r>
            <a:endParaRPr/>
          </a:p>
        </p:txBody>
      </p:sp>
      <p:sp>
        <p:nvSpPr>
          <p:cNvPr id="472" name="Google Shape;472;g6f16eaadfb_1_685:notes"/>
          <p:cNvSpPr txBox="1"/>
          <p:nvPr>
            <p:ph idx="12" type="sldNum"/>
          </p:nvPr>
        </p:nvSpPr>
        <p:spPr>
          <a:xfrm>
            <a:off x="3884620" y="8685213"/>
            <a:ext cx="2971800" cy="457200"/>
          </a:xfrm>
          <a:prstGeom prst="rect">
            <a:avLst/>
          </a:prstGeom>
          <a:noFill/>
          <a:ln>
            <a:noFill/>
          </a:ln>
        </p:spPr>
        <p:txBody>
          <a:bodyPr anchorCtr="0" anchor="b" bIns="45725" lIns="91500" spcFirstLastPara="1" rIns="91500" wrap="square" tIns="45725">
            <a:noAutofit/>
          </a:bodyPr>
          <a:lstStyle/>
          <a:p>
            <a:pPr indent="0" lvl="0" marL="0" rtl="0" algn="r">
              <a:spcBef>
                <a:spcPts val="0"/>
              </a:spcBef>
              <a:spcAft>
                <a:spcPts val="0"/>
              </a:spcAft>
              <a:buNone/>
            </a:pPr>
            <a:fld id="{00000000-1234-1234-1234-123412341234}" type="slidenum">
              <a:rPr lang="en-US">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f16eaadfb_1_54:notes"/>
          <p:cNvSpPr/>
          <p:nvPr>
            <p:ph idx="2" type="sldImg"/>
          </p:nvPr>
        </p:nvSpPr>
        <p:spPr>
          <a:xfrm>
            <a:off x="1134915" y="686112"/>
            <a:ext cx="45882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6f16eaadfb_1_54:notes"/>
          <p:cNvSpPr txBox="1"/>
          <p:nvPr>
            <p:ph idx="1" type="body"/>
          </p:nvPr>
        </p:nvSpPr>
        <p:spPr>
          <a:xfrm>
            <a:off x="685802" y="4343401"/>
            <a:ext cx="5486400" cy="4114800"/>
          </a:xfrm>
          <a:prstGeom prst="rect">
            <a:avLst/>
          </a:prstGeom>
          <a:noFill/>
          <a:ln>
            <a:noFill/>
          </a:ln>
        </p:spPr>
        <p:txBody>
          <a:bodyPr anchorCtr="0" anchor="t" bIns="45725" lIns="91500" spcFirstLastPara="1" rIns="91500" wrap="square" tIns="45725">
            <a:noAutofit/>
          </a:bodyPr>
          <a:lstStyle/>
          <a:p>
            <a:pPr indent="0" lvl="0" marL="0" rtl="0" algn="l">
              <a:spcBef>
                <a:spcPts val="0"/>
              </a:spcBef>
              <a:spcAft>
                <a:spcPts val="0"/>
              </a:spcAft>
              <a:buNone/>
            </a:pPr>
            <a:r>
              <a:t/>
            </a:r>
            <a:endParaRPr/>
          </a:p>
        </p:txBody>
      </p:sp>
      <p:sp>
        <p:nvSpPr>
          <p:cNvPr id="479" name="Google Shape;479;g6f16eaadfb_1_54:notes"/>
          <p:cNvSpPr txBox="1"/>
          <p:nvPr>
            <p:ph idx="12" type="sldNum"/>
          </p:nvPr>
        </p:nvSpPr>
        <p:spPr>
          <a:xfrm>
            <a:off x="3884620" y="8685213"/>
            <a:ext cx="2971800" cy="457200"/>
          </a:xfrm>
          <a:prstGeom prst="rect">
            <a:avLst/>
          </a:prstGeom>
          <a:noFill/>
          <a:ln>
            <a:noFill/>
          </a:ln>
        </p:spPr>
        <p:txBody>
          <a:bodyPr anchorCtr="0" anchor="b" bIns="45725" lIns="91500" spcFirstLastPara="1" rIns="91500" wrap="square" tIns="45725">
            <a:noAutofit/>
          </a:bodyPr>
          <a:lstStyle/>
          <a:p>
            <a:pPr indent="0" lvl="0" marL="0" rtl="0" algn="r">
              <a:spcBef>
                <a:spcPts val="0"/>
              </a:spcBef>
              <a:spcAft>
                <a:spcPts val="0"/>
              </a:spcAft>
              <a:buNone/>
            </a:pPr>
            <a:fld id="{00000000-1234-1234-1234-123412341234}" type="slidenum">
              <a:rPr lang="en-US">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6f16eaadfb_1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6f16eaadfb_1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6f16eaadfb_1_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6f16eaadfb_1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6f16eaadfb_1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6f16eaadfb_1_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6f16eaadfb_1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6f16eaadfb_1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6f16eaadfb_1_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6f16eaadfb_1_5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6f16eaadfb_1_5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6f16eaadfb_1_50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6f16eaadfb_1_5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6f16eaadfb_1_5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516" name="Google Shape;516;g6f16eaadfb_1_50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7dfbd78931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7dfbd78931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25" name="Google Shape;525;g7dfbd78931_0_3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7dfbd78931_0_3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7dfbd78931_0_3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7dfbd78931_0_30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2ca99159d_0_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2ca99159d_0_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52ca99159d_0_1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7dfbd78931_0_3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7dfbd78931_0_3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7dfbd78931_0_3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7dfbd7893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44" name="Google Shape;544;g7dfbd7893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7dfbd78931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60" name="Google Shape;560;g7dfbd78931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7dfbd78931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7dfbd78931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567" name="Google Shape;567;g7dfbd78931_0_2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7e31b56a85_0_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7e31b56a85_0_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000">
              <a:latin typeface="Verdana"/>
              <a:ea typeface="Verdana"/>
              <a:cs typeface="Verdana"/>
              <a:sym typeface="Verdana"/>
            </a:endParaRPr>
          </a:p>
        </p:txBody>
      </p:sp>
      <p:sp>
        <p:nvSpPr>
          <p:cNvPr id="574" name="Google Shape;574;g7e31b56a85_0_2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7e31b56a85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7e31b56a85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000">
              <a:latin typeface="Verdana"/>
              <a:ea typeface="Verdana"/>
              <a:cs typeface="Verdana"/>
              <a:sym typeface="Verdana"/>
            </a:endParaRPr>
          </a:p>
        </p:txBody>
      </p:sp>
      <p:sp>
        <p:nvSpPr>
          <p:cNvPr id="593" name="Google Shape;593;g7e31b56a85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7e31b56a85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7e31b56a85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sz="1000">
              <a:latin typeface="Verdana"/>
              <a:ea typeface="Verdana"/>
              <a:cs typeface="Verdana"/>
              <a:sym typeface="Verdana"/>
            </a:endParaRPr>
          </a:p>
        </p:txBody>
      </p:sp>
      <p:sp>
        <p:nvSpPr>
          <p:cNvPr id="611" name="Google Shape;611;g7e31b56a85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7dfbd78931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8" name="Google Shape;628;g7dfbd78931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7dfbd78931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7dfbd78931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635" name="Google Shape;635;g7dfbd78931_0_4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7dfbd78931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Verdana"/>
              <a:buNone/>
            </a:pPr>
            <a:r>
              <a:t/>
            </a:r>
            <a:endParaRPr/>
          </a:p>
        </p:txBody>
      </p:sp>
      <p:sp>
        <p:nvSpPr>
          <p:cNvPr id="652" name="Google Shape;652;g7dfbd78931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2ca99159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2ca99159d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52ca99159d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7dfbd78931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63" name="Google Shape;663;g7dfbd78931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g6f16eaadfb_1_6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6f16eaadfb_1_6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670" name="Google Shape;670;g6f16eaadfb_1_69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g6f16eaadfb_1_7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6f16eaadfb_1_7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g6f16eaadfb_1_7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7dfbd78931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7dfbd78931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solidFill>
                <a:srgbClr val="000000"/>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400"/>
              <a:buFont typeface="Calibri"/>
              <a:buNone/>
            </a:pPr>
            <a:r>
              <a:t/>
            </a:r>
            <a:endParaRPr>
              <a:solidFill>
                <a:srgbClr val="000000"/>
              </a:solidFill>
            </a:endParaRPr>
          </a:p>
          <a:p>
            <a:pPr indent="0" lvl="0" marL="0" rtl="0" algn="l">
              <a:lnSpc>
                <a:spcPct val="100000"/>
              </a:lnSpc>
              <a:spcBef>
                <a:spcPts val="0"/>
              </a:spcBef>
              <a:spcAft>
                <a:spcPts val="0"/>
              </a:spcAft>
              <a:buClr>
                <a:schemeClr val="dk1"/>
              </a:buClr>
              <a:buSzPts val="1400"/>
              <a:buFont typeface="Calibri"/>
              <a:buNone/>
            </a:pPr>
            <a:r>
              <a:t/>
            </a:r>
            <a:endParaRPr>
              <a:solidFill>
                <a:srgbClr val="000000"/>
              </a:solidFill>
            </a:endParaRPr>
          </a:p>
          <a:p>
            <a:pPr indent="0" lvl="0" marL="0" rtl="0" algn="l">
              <a:lnSpc>
                <a:spcPct val="100000"/>
              </a:lnSpc>
              <a:spcBef>
                <a:spcPts val="0"/>
              </a:spcBef>
              <a:spcAft>
                <a:spcPts val="0"/>
              </a:spcAft>
              <a:buClr>
                <a:schemeClr val="dk1"/>
              </a:buClr>
              <a:buSzPts val="1400"/>
              <a:buFont typeface="Calibri"/>
              <a:buNone/>
            </a:pPr>
            <a:r>
              <a:t/>
            </a:r>
            <a:endParaRPr b="1">
              <a:highlight>
                <a:srgbClr val="FFFF00"/>
              </a:highlight>
            </a:endParaRPr>
          </a:p>
        </p:txBody>
      </p:sp>
      <p:sp>
        <p:nvSpPr>
          <p:cNvPr id="685" name="Google Shape;685;g7dfbd78931_0_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6f16eaadfb_1_7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6f16eaadfb_1_7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g6f16eaadfb_1_70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6f16eaadfb_1_7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6f16eaadfb_1_7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6f16eaadfb_1_7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6f16eaadfb_1_7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6f16eaadfb_1_7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6f16eaadfb_1_73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g6f16eaadfb_1_7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6f16eaadfb_1_7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g6f16eaadfb_1_7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6f16eaadfb_1_7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6f16eaadfb_1_7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6f16eaadfb_1_75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g6f16eaadfb_1_7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6f16eaadfb_1_7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g6f16eaadfb_1_7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df49eef47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df49eef47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244" name="Google Shape;244;g7df49eef47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g6f16eaadfb_1_7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6f16eaadfb_1_7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g6f16eaadfb_1_7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6f16eaadfb_1_1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6f16eaadfb_1_11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b="1">
              <a:latin typeface="Arial"/>
              <a:ea typeface="Arial"/>
              <a:cs typeface="Arial"/>
              <a:sym typeface="Arial"/>
            </a:endParaRPr>
          </a:p>
        </p:txBody>
      </p:sp>
      <p:sp>
        <p:nvSpPr>
          <p:cNvPr id="748" name="Google Shape;748;g6f16eaadfb_1_119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6f16eaadfb_1_8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6f16eaadfb_1_8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g6f16eaadfb_1_8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9" name="Shape 759"/>
        <p:cNvGrpSpPr/>
        <p:nvPr/>
      </p:nvGrpSpPr>
      <p:grpSpPr>
        <a:xfrm>
          <a:off x="0" y="0"/>
          <a:ext cx="0" cy="0"/>
          <a:chOff x="0" y="0"/>
          <a:chExt cx="0" cy="0"/>
        </a:xfrm>
      </p:grpSpPr>
      <p:sp>
        <p:nvSpPr>
          <p:cNvPr id="760" name="Google Shape;760;g6f16eaadfb_1_1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6f16eaadfb_1_11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g6f16eaadfb_1_11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f16eaadfb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f16eaadfb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6f16eaadfb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2ca99159d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52ca99159d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52ca99159d_0_1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f1573c1e9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Verdana"/>
              <a:ea typeface="Verdana"/>
              <a:cs typeface="Verdana"/>
              <a:sym typeface="Verdana"/>
            </a:endParaRPr>
          </a:p>
        </p:txBody>
      </p:sp>
      <p:sp>
        <p:nvSpPr>
          <p:cNvPr id="262" name="Google Shape;262;g6f1573c1e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descr="Decorative Image of Smiling kids" id="16" name="Google Shape;16;p2"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17" name="Google Shape;17;p2"/>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One Content">
  <p:cSld name="2_One Content">
    <p:spTree>
      <p:nvGrpSpPr>
        <p:cNvPr id="85" name="Shape 85"/>
        <p:cNvGrpSpPr/>
        <p:nvPr/>
      </p:nvGrpSpPr>
      <p:grpSpPr>
        <a:xfrm>
          <a:off x="0" y="0"/>
          <a:ext cx="0" cy="0"/>
          <a:chOff x="0" y="0"/>
          <a:chExt cx="0" cy="0"/>
        </a:xfrm>
      </p:grpSpPr>
      <p:sp>
        <p:nvSpPr>
          <p:cNvPr id="86" name="Google Shape;86;p11"/>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457201"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8" name="Google Shape;8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91" name="Google Shape;91;p11" title="Decorative image"/>
          <p:cNvPicPr preferRelativeResize="0"/>
          <p:nvPr/>
        </p:nvPicPr>
        <p:blipFill rotWithShape="1">
          <a:blip r:embed="rId2">
            <a:alphaModFix/>
          </a:blip>
          <a:srcRect b="0" l="0" r="0" t="21433"/>
          <a:stretch/>
        </p:blipFill>
        <p:spPr>
          <a:xfrm>
            <a:off x="1" y="5118100"/>
            <a:ext cx="9144000" cy="1739900"/>
          </a:xfrm>
          <a:prstGeom prst="rect">
            <a:avLst/>
          </a:prstGeom>
          <a:noFill/>
          <a:ln cap="flat" cmpd="sng" w="38100">
            <a:solidFill>
              <a:schemeClr val="accent5"/>
            </a:solidFill>
            <a:prstDash val="dash"/>
            <a:round/>
            <a:headEnd len="sm" w="sm" type="none"/>
            <a:tailEnd len="sm" w="sm" type="none"/>
          </a:ln>
        </p:spPr>
      </p:pic>
      <p:pic>
        <p:nvPicPr>
          <p:cNvPr id="92" name="Google Shape;92;p11"/>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3" name="Shape 93"/>
        <p:cNvGrpSpPr/>
        <p:nvPr/>
      </p:nvGrpSpPr>
      <p:grpSpPr>
        <a:xfrm>
          <a:off x="0" y="0"/>
          <a:ext cx="0" cy="0"/>
          <a:chOff x="0" y="0"/>
          <a:chExt cx="0" cy="0"/>
        </a:xfrm>
      </p:grpSpPr>
      <p:sp>
        <p:nvSpPr>
          <p:cNvPr id="94" name="Google Shape;94;p12"/>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6" name="Google Shape;96;p12"/>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7" name="Google Shape;9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100" name="Google Shape;100;p12"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101" name="Google Shape;101;p12"/>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2" name="Shape 102"/>
        <p:cNvGrpSpPr/>
        <p:nvPr/>
      </p:nvGrpSpPr>
      <p:grpSpPr>
        <a:xfrm>
          <a:off x="0" y="0"/>
          <a:ext cx="0" cy="0"/>
          <a:chOff x="0" y="0"/>
          <a:chExt cx="0" cy="0"/>
        </a:xfrm>
      </p:grpSpPr>
      <p:sp>
        <p:nvSpPr>
          <p:cNvPr id="103" name="Google Shape;103;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5" name="Google Shape;10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working around a table" id="109" name="Google Shape;109;p13" title="Decorative image"/>
          <p:cNvPicPr preferRelativeResize="0"/>
          <p:nvPr/>
        </p:nvPicPr>
        <p:blipFill rotWithShape="1">
          <a:blip r:embed="rId2">
            <a:alphaModFix/>
          </a:blip>
          <a:srcRect b="0" l="0" r="0" t="0"/>
          <a:stretch/>
        </p:blipFill>
        <p:spPr>
          <a:xfrm>
            <a:off x="-1" y="0"/>
            <a:ext cx="9144001" cy="2214563"/>
          </a:xfrm>
          <a:prstGeom prst="rect">
            <a:avLst/>
          </a:prstGeom>
          <a:noFill/>
          <a:ln>
            <a:noFill/>
          </a:ln>
          <a:effectLst>
            <a:reflection blurRad="0" dir="0" dist="0" endA="300" endPos="35000" fadeDir="5400000" kx="0" rotWithShape="0" algn="bl" stA="52000" stPos="0" sy="-100000" ky="0"/>
          </a:effectLst>
        </p:spPr>
      </p:pic>
      <p:pic>
        <p:nvPicPr>
          <p:cNvPr id="110" name="Google Shape;110;p13"/>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ection Header">
  <p:cSld name="3_Section Header">
    <p:spTree>
      <p:nvGrpSpPr>
        <p:cNvPr id="111" name="Shape 111"/>
        <p:cNvGrpSpPr/>
        <p:nvPr/>
      </p:nvGrpSpPr>
      <p:grpSpPr>
        <a:xfrm>
          <a:off x="0" y="0"/>
          <a:ext cx="0" cy="0"/>
          <a:chOff x="0" y="0"/>
          <a:chExt cx="0" cy="0"/>
        </a:xfrm>
      </p:grpSpPr>
      <p:sp>
        <p:nvSpPr>
          <p:cNvPr id="112" name="Google Shape;11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4" name="Google Shape;11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118" name="Google Shape;118;p14"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19" name="Google Shape;119;p14"/>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120" name="Shape 120"/>
        <p:cNvGrpSpPr/>
        <p:nvPr/>
      </p:nvGrpSpPr>
      <p:grpSpPr>
        <a:xfrm>
          <a:off x="0" y="0"/>
          <a:ext cx="0" cy="0"/>
          <a:chOff x="0" y="0"/>
          <a:chExt cx="0" cy="0"/>
        </a:xfrm>
      </p:grpSpPr>
      <p:sp>
        <p:nvSpPr>
          <p:cNvPr id="121" name="Google Shape;121;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3" name="Google Shape;12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127" name="Google Shape;127;p15"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28" name="Google Shape;128;p15"/>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p:cSld name="2_Section Header">
    <p:spTree>
      <p:nvGrpSpPr>
        <p:cNvPr id="129" name="Shape 129"/>
        <p:cNvGrpSpPr/>
        <p:nvPr/>
      </p:nvGrpSpPr>
      <p:grpSpPr>
        <a:xfrm>
          <a:off x="0" y="0"/>
          <a:ext cx="0" cy="0"/>
          <a:chOff x="0" y="0"/>
          <a:chExt cx="0" cy="0"/>
        </a:xfrm>
      </p:grpSpPr>
      <p:sp>
        <p:nvSpPr>
          <p:cNvPr id="130" name="Google Shape;130;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32" name="Google Shape;13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136" name="Google Shape;136;p16"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137" name="Google Shape;137;p16"/>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8" name="Shape 138"/>
        <p:cNvGrpSpPr/>
        <p:nvPr/>
      </p:nvGrpSpPr>
      <p:grpSpPr>
        <a:xfrm>
          <a:off x="0" y="0"/>
          <a:ext cx="0" cy="0"/>
          <a:chOff x="0" y="0"/>
          <a:chExt cx="0" cy="0"/>
        </a:xfrm>
      </p:grpSpPr>
      <p:sp>
        <p:nvSpPr>
          <p:cNvPr id="139" name="Google Shape;139;p17"/>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1" name="Google Shape;141;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2" name="Google Shape;142;p17"/>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3" name="Google Shape;143;p17"/>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4" name="Google Shape;14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17"/>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48" name="Google Shape;148;p17"/>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149" name="Google Shape;149;p17"/>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0" name="Shape 150"/>
        <p:cNvGrpSpPr/>
        <p:nvPr/>
      </p:nvGrpSpPr>
      <p:grpSpPr>
        <a:xfrm>
          <a:off x="0" y="0"/>
          <a:ext cx="0" cy="0"/>
          <a:chOff x="0" y="0"/>
          <a:chExt cx="0" cy="0"/>
        </a:xfrm>
      </p:grpSpPr>
      <p:sp>
        <p:nvSpPr>
          <p:cNvPr id="151" name="Google Shape;151;p18"/>
          <p:cNvSpPr txBox="1"/>
          <p:nvPr>
            <p:ph type="title"/>
          </p:nvPr>
        </p:nvSpPr>
        <p:spPr>
          <a:xfrm>
            <a:off x="457200" y="274638"/>
            <a:ext cx="8229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5" name="Google Shape;155;p18"/>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lt1"/>
        </a:solidFill>
      </p:bgPr>
    </p:bg>
    <p:spTree>
      <p:nvGrpSpPr>
        <p:cNvPr id="156" name="Shape 156"/>
        <p:cNvGrpSpPr/>
        <p:nvPr/>
      </p:nvGrpSpPr>
      <p:grpSpPr>
        <a:xfrm>
          <a:off x="0" y="0"/>
          <a:ext cx="0" cy="0"/>
          <a:chOff x="0" y="0"/>
          <a:chExt cx="0" cy="0"/>
        </a:xfrm>
      </p:grpSpPr>
      <p:sp>
        <p:nvSpPr>
          <p:cNvPr id="157" name="Google Shape;15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0" name="Google Shape;160;p19"/>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_No_VTSS">
  <p:cSld name="1_Blank_No_VTSS">
    <p:bg>
      <p:bgPr>
        <a:solidFill>
          <a:schemeClr val="lt1"/>
        </a:solidFill>
      </p:bgPr>
    </p:bg>
    <p:spTree>
      <p:nvGrpSpPr>
        <p:cNvPr id="161" name="Shape 161"/>
        <p:cNvGrpSpPr/>
        <p:nvPr/>
      </p:nvGrpSpPr>
      <p:grpSpPr>
        <a:xfrm>
          <a:off x="0" y="0"/>
          <a:ext cx="0" cy="0"/>
          <a:chOff x="0" y="0"/>
          <a:chExt cx="0" cy="0"/>
        </a:xfrm>
      </p:grpSpPr>
      <p:sp>
        <p:nvSpPr>
          <p:cNvPr id="162" name="Google Shape;1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3" name="Shape 23"/>
        <p:cNvGrpSpPr/>
        <p:nvPr/>
      </p:nvGrpSpPr>
      <p:grpSpPr>
        <a:xfrm>
          <a:off x="0" y="0"/>
          <a:ext cx="0" cy="0"/>
          <a:chOff x="0" y="0"/>
          <a:chExt cx="0" cy="0"/>
        </a:xfrm>
      </p:grpSpPr>
      <p:pic>
        <p:nvPicPr>
          <p:cNvPr descr="Decorative image of kids smiling" id="24" name="Google Shape;24;p3"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25" name="Google Shape;25;p3"/>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 name="Google Shape;27;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3"/>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21"/>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1"/>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68" name="Google Shape;168;p21"/>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9" name="Google Shape;16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1"/>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173" name="Google Shape;173;p21"/>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p22"/>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2"/>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177" name="Google Shape;1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22"/>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81" name="Google Shape;181;p22"/>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182" name="Google Shape;182;p22"/>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3" name="Shape 183"/>
        <p:cNvGrpSpPr/>
        <p:nvPr/>
      </p:nvGrpSpPr>
      <p:grpSpPr>
        <a:xfrm>
          <a:off x="0" y="0"/>
          <a:ext cx="0" cy="0"/>
          <a:chOff x="0" y="0"/>
          <a:chExt cx="0" cy="0"/>
        </a:xfrm>
      </p:grpSpPr>
      <p:sp>
        <p:nvSpPr>
          <p:cNvPr id="184" name="Google Shape;18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2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2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spTree>
      <p:nvGrpSpPr>
        <p:cNvPr id="195" name="Shape 19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 Header">
    <p:spTree>
      <p:nvGrpSpPr>
        <p:cNvPr id="196" name="Shape 196"/>
        <p:cNvGrpSpPr/>
        <p:nvPr/>
      </p:nvGrpSpPr>
      <p:grpSpPr>
        <a:xfrm>
          <a:off x="0" y="0"/>
          <a:ext cx="0" cy="0"/>
          <a:chOff x="0" y="0"/>
          <a:chExt cx="0" cy="0"/>
        </a:xfrm>
      </p:grpSpPr>
      <p:sp>
        <p:nvSpPr>
          <p:cNvPr id="197" name="Google Shape;197;p26"/>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000"/>
              <a:buFont typeface="Verdana"/>
              <a:buNone/>
              <a:defRPr b="1"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26"/>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rgbClr val="888A8C"/>
              </a:buClr>
              <a:buSzPts val="2000"/>
              <a:buFont typeface="Arial"/>
              <a:buNone/>
              <a:defRPr b="0" i="0" sz="2000" u="none" cap="none" strike="noStrike">
                <a:solidFill>
                  <a:srgbClr val="888A8C"/>
                </a:solidFill>
                <a:latin typeface="Verdana"/>
                <a:ea typeface="Verdana"/>
                <a:cs typeface="Verdana"/>
                <a:sym typeface="Verdana"/>
              </a:defRPr>
            </a:lvl1pPr>
            <a:lvl2pPr indent="-228600" lvl="1" marL="914400" marR="0" rtl="0" algn="l">
              <a:lnSpc>
                <a:spcPct val="100000"/>
              </a:lnSpc>
              <a:spcBef>
                <a:spcPts val="360"/>
              </a:spcBef>
              <a:spcAft>
                <a:spcPts val="0"/>
              </a:spcAft>
              <a:buClr>
                <a:srgbClr val="888A8C"/>
              </a:buClr>
              <a:buSzPts val="1800"/>
              <a:buFont typeface="Arial"/>
              <a:buNone/>
              <a:defRPr b="0" i="0" sz="1800" u="none" cap="none" strike="noStrike">
                <a:solidFill>
                  <a:srgbClr val="888A8C"/>
                </a:solidFill>
                <a:latin typeface="Verdana"/>
                <a:ea typeface="Verdana"/>
                <a:cs typeface="Verdana"/>
                <a:sym typeface="Verdana"/>
              </a:defRPr>
            </a:lvl2pPr>
            <a:lvl3pPr indent="-228600" lvl="2" marL="1371600" marR="0" rtl="0" algn="l">
              <a:lnSpc>
                <a:spcPct val="100000"/>
              </a:lnSpc>
              <a:spcBef>
                <a:spcPts val="320"/>
              </a:spcBef>
              <a:spcAft>
                <a:spcPts val="0"/>
              </a:spcAft>
              <a:buClr>
                <a:srgbClr val="888A8C"/>
              </a:buClr>
              <a:buSzPts val="1600"/>
              <a:buFont typeface="Arial"/>
              <a:buNone/>
              <a:defRPr b="0" i="0" sz="1600" u="none" cap="none" strike="noStrike">
                <a:solidFill>
                  <a:srgbClr val="888A8C"/>
                </a:solidFill>
                <a:latin typeface="Verdana"/>
                <a:ea typeface="Verdana"/>
                <a:cs typeface="Verdana"/>
                <a:sym typeface="Verdana"/>
              </a:defRPr>
            </a:lvl3pPr>
            <a:lvl4pPr indent="-228600" lvl="3" marL="18288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4pPr>
            <a:lvl5pPr indent="-228600" lvl="4" marL="22860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5pPr>
            <a:lvl6pPr indent="-228600" lvl="5" marL="27432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6pPr>
            <a:lvl7pPr indent="-228600" lvl="6" marL="32004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7pPr>
            <a:lvl8pPr indent="-228600" lvl="7" marL="36576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8pPr>
            <a:lvl9pPr indent="-228600" lvl="8" marL="4114800" marR="0" rtl="0" algn="l">
              <a:lnSpc>
                <a:spcPct val="100000"/>
              </a:lnSpc>
              <a:spcBef>
                <a:spcPts val="280"/>
              </a:spcBef>
              <a:spcAft>
                <a:spcPts val="0"/>
              </a:spcAft>
              <a:buClr>
                <a:srgbClr val="888A8C"/>
              </a:buClr>
              <a:buSzPts val="1400"/>
              <a:buFont typeface="Arial"/>
              <a:buNone/>
              <a:defRPr b="0" i="0" sz="1400" u="none" cap="none" strike="noStrike">
                <a:solidFill>
                  <a:srgbClr val="888A8C"/>
                </a:solidFill>
                <a:latin typeface="Verdana"/>
                <a:ea typeface="Verdana"/>
                <a:cs typeface="Verdana"/>
                <a:sym typeface="Verdana"/>
              </a:defRPr>
            </a:lvl9pPr>
          </a:lstStyle>
          <a:p/>
        </p:txBody>
      </p:sp>
      <p:sp>
        <p:nvSpPr>
          <p:cNvPr id="199" name="Google Shape;199;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1pPr>
            <a:lvl2pPr indent="0" lvl="1"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2pPr>
            <a:lvl3pPr indent="0" lvl="2"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3pPr>
            <a:lvl4pPr indent="0" lvl="3"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4pPr>
            <a:lvl5pPr indent="0" lvl="4"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5pPr>
            <a:lvl6pPr indent="0" lvl="5"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6pPr>
            <a:lvl7pPr indent="0" lvl="6"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7pPr>
            <a:lvl8pPr indent="0" lvl="7"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8pPr>
            <a:lvl9pPr indent="0" lvl="8" marL="0" marR="0" rtl="0" algn="r">
              <a:lnSpc>
                <a:spcPct val="100000"/>
              </a:lnSpc>
              <a:spcBef>
                <a:spcPts val="0"/>
              </a:spcBef>
              <a:spcAft>
                <a:spcPts val="0"/>
              </a:spcAft>
              <a:buClr>
                <a:srgbClr val="888A8C"/>
              </a:buClr>
              <a:buSzPts val="1200"/>
              <a:buFont typeface="Arial"/>
              <a:buNone/>
              <a:defRPr b="0" i="0" sz="1200" u="none" cap="none" strike="noStrike">
                <a:solidFill>
                  <a:srgbClr val="888A8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2" name="Google Shape;202;p26"/>
          <p:cNvSpPr/>
          <p:nvPr/>
        </p:nvSpPr>
        <p:spPr>
          <a:xfrm>
            <a:off x="-1" y="2214563"/>
            <a:ext cx="9144000" cy="681300"/>
          </a:xfrm>
          <a:prstGeom prst="rect">
            <a:avLst/>
          </a:prstGeom>
          <a:gradFill>
            <a:gsLst>
              <a:gs pos="0">
                <a:schemeClr val="accent5"/>
              </a:gs>
              <a:gs pos="75000">
                <a:srgbClr val="7DCCED"/>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Decorative image of professionals working around a table" id="203" name="Google Shape;203;p26" title="Decorative image"/>
          <p:cNvPicPr preferRelativeResize="0"/>
          <p:nvPr/>
        </p:nvPicPr>
        <p:blipFill rotWithShape="1">
          <a:blip r:embed="rId2">
            <a:alphaModFix/>
          </a:blip>
          <a:srcRect b="0" l="0" r="0" t="0"/>
          <a:stretch/>
        </p:blipFill>
        <p:spPr>
          <a:xfrm>
            <a:off x="-1" y="0"/>
            <a:ext cx="6857999" cy="1660922"/>
          </a:xfrm>
          <a:prstGeom prst="rect">
            <a:avLst/>
          </a:prstGeom>
          <a:noFill/>
          <a:ln>
            <a:noFill/>
          </a:ln>
          <a:effectLst>
            <a:reflection blurRad="0" dir="0" dist="0" endA="300" endPos="35000" fadeDir="5400012" kx="0" rotWithShape="0" algn="bl" stA="52000" stPos="0" sy="-100000" ky="0"/>
          </a:effectLst>
        </p:spPr>
      </p:pic>
      <p:pic>
        <p:nvPicPr>
          <p:cNvPr id="204" name="Google Shape;204;p26"/>
          <p:cNvPicPr preferRelativeResize="0"/>
          <p:nvPr/>
        </p:nvPicPr>
        <p:blipFill rotWithShape="1">
          <a:blip r:embed="rId3">
            <a:alphaModFix/>
          </a:blip>
          <a:srcRect b="0" l="0" r="0" t="0"/>
          <a:stretch/>
        </p:blipFill>
        <p:spPr>
          <a:xfrm>
            <a:off x="76200" y="47627"/>
            <a:ext cx="1160423" cy="5143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1">
  <p:cSld name="3_Title and Content_1">
    <p:spTree>
      <p:nvGrpSpPr>
        <p:cNvPr id="205" name="Shape 20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Slide">
  <p:cSld name="4_Title Slide">
    <p:spTree>
      <p:nvGrpSpPr>
        <p:cNvPr id="31" name="Shape 31"/>
        <p:cNvGrpSpPr/>
        <p:nvPr/>
      </p:nvGrpSpPr>
      <p:grpSpPr>
        <a:xfrm>
          <a:off x="0" y="0"/>
          <a:ext cx="0" cy="0"/>
          <a:chOff x="0" y="0"/>
          <a:chExt cx="0" cy="0"/>
        </a:xfrm>
      </p:grpSpPr>
      <p:pic>
        <p:nvPicPr>
          <p:cNvPr descr="Decorative image of teenage students sitting around a table" id="32" name="Google Shape;32;p4"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33" name="Google Shape;33;p4"/>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 name="Google Shape;3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39" name="Shape 39"/>
        <p:cNvGrpSpPr/>
        <p:nvPr/>
      </p:nvGrpSpPr>
      <p:grpSpPr>
        <a:xfrm>
          <a:off x="0" y="0"/>
          <a:ext cx="0" cy="0"/>
          <a:chOff x="0" y="0"/>
          <a:chExt cx="0" cy="0"/>
        </a:xfrm>
      </p:grpSpPr>
      <p:pic>
        <p:nvPicPr>
          <p:cNvPr descr="Decorative image of professionals around a computer" id="40" name="Google Shape;40;p5"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41" name="Google Shape;41;p5"/>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3" name="Google Shape;4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47" name="Shape 47"/>
        <p:cNvGrpSpPr/>
        <p:nvPr/>
      </p:nvGrpSpPr>
      <p:grpSpPr>
        <a:xfrm>
          <a:off x="0" y="0"/>
          <a:ext cx="0" cy="0"/>
          <a:chOff x="0" y="0"/>
          <a:chExt cx="0" cy="0"/>
        </a:xfrm>
      </p:grpSpPr>
      <p:pic>
        <p:nvPicPr>
          <p:cNvPr descr="Decorative image of smiling professionals" id="48" name="Google Shape;48;p6"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49" name="Google Shape;49;p6"/>
          <p:cNvSpPr txBox="1"/>
          <p:nvPr>
            <p:ph type="ctrTitle"/>
          </p:nvPr>
        </p:nvSpPr>
        <p:spPr>
          <a:xfrm>
            <a:off x="953254" y="3671154"/>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subTitle"/>
          </p:nvPr>
        </p:nvSpPr>
        <p:spPr>
          <a:xfrm>
            <a:off x="1373109" y="52578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1" name="Google Shape;5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p6"/>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Slide">
  <p:cSld name="5_Title Slide">
    <p:spTree>
      <p:nvGrpSpPr>
        <p:cNvPr id="55" name="Shape 55"/>
        <p:cNvGrpSpPr/>
        <p:nvPr/>
      </p:nvGrpSpPr>
      <p:grpSpPr>
        <a:xfrm>
          <a:off x="0" y="0"/>
          <a:ext cx="0" cy="0"/>
          <a:chOff x="0" y="0"/>
          <a:chExt cx="0" cy="0"/>
        </a:xfrm>
      </p:grpSpPr>
      <p:sp>
        <p:nvSpPr>
          <p:cNvPr id="56" name="Google Shape;56;p7"/>
          <p:cNvSpPr txBox="1"/>
          <p:nvPr>
            <p:ph type="ctrTitle"/>
          </p:nvPr>
        </p:nvSpPr>
        <p:spPr>
          <a:xfrm>
            <a:off x="928464" y="1600200"/>
            <a:ext cx="7240509"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subTitle"/>
          </p:nvPr>
        </p:nvSpPr>
        <p:spPr>
          <a:xfrm>
            <a:off x="1348319" y="3429000"/>
            <a:ext cx="6400800" cy="914400"/>
          </a:xfrm>
          <a:prstGeom prst="rect">
            <a:avLst/>
          </a:prstGeom>
          <a:solidFill>
            <a:schemeClr val="lt1">
              <a:alpha val="67843"/>
            </a:schemeClr>
          </a:solid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8" name="Google Shape;5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8"/>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8"/>
          <p:cNvSpPr txBox="1"/>
          <p:nvPr>
            <p:ph type="title"/>
          </p:nvPr>
        </p:nvSpPr>
        <p:spPr>
          <a:xfrm>
            <a:off x="228600" y="228600"/>
            <a:ext cx="8686799"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8" name="Google Shape;68;p8"/>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One Content">
  <p:cSld name="1_One Content">
    <p:spTree>
      <p:nvGrpSpPr>
        <p:cNvPr id="69" name="Shape 69"/>
        <p:cNvGrpSpPr/>
        <p:nvPr/>
      </p:nvGrpSpPr>
      <p:grpSpPr>
        <a:xfrm>
          <a:off x="0" y="0"/>
          <a:ext cx="0" cy="0"/>
          <a:chOff x="0" y="0"/>
          <a:chExt cx="0" cy="0"/>
        </a:xfrm>
      </p:grpSpPr>
      <p:sp>
        <p:nvSpPr>
          <p:cNvPr id="70" name="Google Shape;70;p9"/>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9"/>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 name="Google Shape;7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75" name="Google Shape;75;p9"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76" name="Google Shape;76;p9"/>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One Content">
  <p:cSld name="3_One Content">
    <p:spTree>
      <p:nvGrpSpPr>
        <p:cNvPr id="77" name="Shape 77"/>
        <p:cNvGrpSpPr/>
        <p:nvPr/>
      </p:nvGrpSpPr>
      <p:grpSpPr>
        <a:xfrm>
          <a:off x="0" y="0"/>
          <a:ext cx="0" cy="0"/>
          <a:chOff x="0" y="0"/>
          <a:chExt cx="0" cy="0"/>
        </a:xfrm>
      </p:grpSpPr>
      <p:sp>
        <p:nvSpPr>
          <p:cNvPr id="78" name="Google Shape;78;p10"/>
          <p:cNvSpPr txBox="1"/>
          <p:nvPr>
            <p:ph type="title"/>
          </p:nvPr>
        </p:nvSpPr>
        <p:spPr>
          <a:xfrm>
            <a:off x="2743200" y="256814"/>
            <a:ext cx="59436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 name="Google Shape;8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83" name="Google Shape;83;p10"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84" name="Google Shape;84;p10"/>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youtube.com/watch?v=1ufwtP36id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9.png"/><Relationship Id="rId4" Type="http://schemas.openxmlformats.org/officeDocument/2006/relationships/image" Target="../media/image43.jpg"/><Relationship Id="rId5"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8"/>
          <p:cNvSpPr txBox="1"/>
          <p:nvPr>
            <p:ph type="ctrTitle"/>
          </p:nvPr>
        </p:nvSpPr>
        <p:spPr>
          <a:xfrm>
            <a:off x="609600" y="3886200"/>
            <a:ext cx="8153400" cy="1371600"/>
          </a:xfrm>
          <a:prstGeom prst="rect">
            <a:avLst/>
          </a:prstGeom>
          <a:solidFill>
            <a:schemeClr val="lt1">
              <a:alpha val="6745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Verdana"/>
              <a:buNone/>
            </a:pPr>
            <a:r>
              <a:rPr b="1" lang="en-US" sz="3600"/>
              <a:t>Optimizing the Aligned and Integrated Systems of VTSS</a:t>
            </a:r>
            <a:endParaRPr/>
          </a:p>
        </p:txBody>
      </p:sp>
      <p:sp>
        <p:nvSpPr>
          <p:cNvPr id="211" name="Google Shape;211;p28"/>
          <p:cNvSpPr txBox="1"/>
          <p:nvPr>
            <p:ph idx="1" type="subTitle"/>
          </p:nvPr>
        </p:nvSpPr>
        <p:spPr>
          <a:xfrm>
            <a:off x="1077449" y="5257800"/>
            <a:ext cx="6989100" cy="914400"/>
          </a:xfrm>
          <a:prstGeom prst="rect">
            <a:avLst/>
          </a:prstGeom>
          <a:solidFill>
            <a:schemeClr val="lt1">
              <a:alpha val="67450"/>
            </a:schemeClr>
          </a:solid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888888"/>
              </a:buClr>
              <a:buSzPts val="2480"/>
              <a:buNone/>
            </a:pPr>
            <a:r>
              <a:rPr lang="en-US" sz="2480"/>
              <a:t>Strand 3 March 2020</a:t>
            </a:r>
            <a:endParaRPr/>
          </a:p>
          <a:p>
            <a:pPr indent="0" lvl="0" marL="0" rtl="0" algn="ctr">
              <a:lnSpc>
                <a:spcPct val="80000"/>
              </a:lnSpc>
              <a:spcBef>
                <a:spcPts val="496"/>
              </a:spcBef>
              <a:spcAft>
                <a:spcPts val="0"/>
              </a:spcAft>
              <a:buClr>
                <a:srgbClr val="888888"/>
              </a:buClr>
              <a:buSzPts val="2480"/>
              <a:buNone/>
            </a:pPr>
            <a:r>
              <a:rPr lang="en-US" sz="2480"/>
              <a:t>Implementation Matrix: 6A, 6B, 1G, 1H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105775"/>
                </a:solidFill>
              </a:rPr>
              <a:t>Team </a:t>
            </a:r>
            <a:r>
              <a:rPr lang="en-US">
                <a:solidFill>
                  <a:srgbClr val="105775"/>
                </a:solidFill>
              </a:rPr>
              <a:t>Evaluation Tasks</a:t>
            </a:r>
            <a:endParaRPr>
              <a:solidFill>
                <a:srgbClr val="105775"/>
              </a:solidFill>
            </a:endParaRPr>
          </a:p>
        </p:txBody>
      </p:sp>
      <p:sp>
        <p:nvSpPr>
          <p:cNvPr id="284" name="Google Shape;284;p37"/>
          <p:cNvSpPr txBox="1"/>
          <p:nvPr>
            <p:ph idx="1" type="body"/>
          </p:nvPr>
        </p:nvSpPr>
        <p:spPr>
          <a:xfrm>
            <a:off x="914400" y="1524000"/>
            <a:ext cx="3582900" cy="651000"/>
          </a:xfrm>
          <a:prstGeom prst="rect">
            <a:avLst/>
          </a:prstGeom>
        </p:spPr>
        <p:txBody>
          <a:bodyPr anchorCtr="0" anchor="b" bIns="45700" lIns="91425" spcFirstLastPara="1" rIns="91425" wrap="square" tIns="45700">
            <a:noAutofit/>
          </a:bodyPr>
          <a:lstStyle/>
          <a:p>
            <a:pPr indent="0" lvl="0" marL="457200" rtl="0" algn="l">
              <a:spcBef>
                <a:spcPts val="420"/>
              </a:spcBef>
              <a:spcAft>
                <a:spcPts val="0"/>
              </a:spcAft>
              <a:buNone/>
            </a:pPr>
            <a:r>
              <a:rPr lang="en-US"/>
              <a:t>Fidelity of Interventions</a:t>
            </a:r>
            <a:endParaRPr/>
          </a:p>
        </p:txBody>
      </p:sp>
      <p:sp>
        <p:nvSpPr>
          <p:cNvPr id="285" name="Google Shape;285;p37"/>
          <p:cNvSpPr txBox="1"/>
          <p:nvPr>
            <p:ph idx="2" type="body"/>
          </p:nvPr>
        </p:nvSpPr>
        <p:spPr>
          <a:xfrm>
            <a:off x="457200" y="2174875"/>
            <a:ext cx="4040100" cy="3951300"/>
          </a:xfrm>
          <a:prstGeom prst="rect">
            <a:avLst/>
          </a:prstGeom>
        </p:spPr>
        <p:txBody>
          <a:bodyPr anchorCtr="0" anchor="ctr" bIns="45700" lIns="91425" spcFirstLastPara="1" rIns="91425" wrap="square" tIns="45700">
            <a:noAutofit/>
          </a:bodyPr>
          <a:lstStyle/>
          <a:p>
            <a:pPr indent="0" lvl="0" marL="0" rtl="0" algn="l">
              <a:spcBef>
                <a:spcPts val="480"/>
              </a:spcBef>
              <a:spcAft>
                <a:spcPts val="0"/>
              </a:spcAft>
              <a:buNone/>
            </a:pPr>
            <a:r>
              <a:rPr lang="en-US"/>
              <a:t>“</a:t>
            </a:r>
            <a:r>
              <a:rPr lang="en-US"/>
              <a:t>Did we do what we said we were going to do in the way we said we would do it?”</a:t>
            </a:r>
            <a:endParaRPr/>
          </a:p>
          <a:p>
            <a:pPr indent="-381000" lvl="0" marL="457200" rtl="0" algn="l">
              <a:spcBef>
                <a:spcPts val="480"/>
              </a:spcBef>
              <a:spcAft>
                <a:spcPts val="0"/>
              </a:spcAft>
              <a:buSzPts val="2400"/>
              <a:buChar char="•"/>
            </a:pPr>
            <a:r>
              <a:rPr lang="en-US"/>
              <a:t>tools </a:t>
            </a:r>
            <a:endParaRPr/>
          </a:p>
          <a:p>
            <a:pPr indent="-381000" lvl="0" marL="457200" rtl="0" algn="l">
              <a:spcBef>
                <a:spcPts val="0"/>
              </a:spcBef>
              <a:spcAft>
                <a:spcPts val="0"/>
              </a:spcAft>
              <a:buSzPts val="2400"/>
              <a:buChar char="•"/>
            </a:pPr>
            <a:r>
              <a:rPr lang="en-US"/>
              <a:t>frequency</a:t>
            </a:r>
            <a:endParaRPr/>
          </a:p>
          <a:p>
            <a:pPr indent="-381000" lvl="0" marL="457200" rtl="0" algn="l">
              <a:spcBef>
                <a:spcPts val="0"/>
              </a:spcBef>
              <a:spcAft>
                <a:spcPts val="0"/>
              </a:spcAft>
              <a:buSzPts val="2400"/>
              <a:buChar char="•"/>
            </a:pPr>
            <a:r>
              <a:rPr lang="en-US"/>
              <a:t>who and how</a:t>
            </a:r>
            <a:endParaRPr/>
          </a:p>
          <a:p>
            <a:pPr indent="-381000" lvl="0" marL="457200" rtl="0" algn="l">
              <a:spcBef>
                <a:spcPts val="0"/>
              </a:spcBef>
              <a:spcAft>
                <a:spcPts val="0"/>
              </a:spcAft>
              <a:buSzPts val="2400"/>
              <a:buChar char="•"/>
            </a:pPr>
            <a:r>
              <a:rPr lang="en-US"/>
              <a:t>communication</a:t>
            </a:r>
            <a:endParaRPr/>
          </a:p>
        </p:txBody>
      </p:sp>
      <p:sp>
        <p:nvSpPr>
          <p:cNvPr id="286" name="Google Shape;286;p37"/>
          <p:cNvSpPr txBox="1"/>
          <p:nvPr>
            <p:ph idx="3" type="body"/>
          </p:nvPr>
        </p:nvSpPr>
        <p:spPr>
          <a:xfrm>
            <a:off x="5105400" y="1535113"/>
            <a:ext cx="3581400" cy="639900"/>
          </a:xfrm>
          <a:prstGeom prst="rect">
            <a:avLst/>
          </a:prstGeom>
        </p:spPr>
        <p:txBody>
          <a:bodyPr anchorCtr="0" anchor="b" bIns="45700" lIns="91425" spcFirstLastPara="1" rIns="91425" wrap="square" tIns="45700">
            <a:noAutofit/>
          </a:bodyPr>
          <a:lstStyle/>
          <a:p>
            <a:pPr indent="0" lvl="0" marL="0" rtl="0" algn="l">
              <a:spcBef>
                <a:spcPts val="420"/>
              </a:spcBef>
              <a:spcAft>
                <a:spcPts val="0"/>
              </a:spcAft>
              <a:buNone/>
            </a:pPr>
            <a:r>
              <a:rPr lang="en-US"/>
              <a:t>Impact of Interventions</a:t>
            </a:r>
            <a:endParaRPr/>
          </a:p>
        </p:txBody>
      </p:sp>
      <p:sp>
        <p:nvSpPr>
          <p:cNvPr id="287" name="Google Shape;287;p37"/>
          <p:cNvSpPr txBox="1"/>
          <p:nvPr>
            <p:ph idx="4" type="body"/>
          </p:nvPr>
        </p:nvSpPr>
        <p:spPr>
          <a:xfrm>
            <a:off x="4648200" y="2174875"/>
            <a:ext cx="4038600" cy="3951300"/>
          </a:xfrm>
          <a:prstGeom prst="rect">
            <a:avLst/>
          </a:prstGeom>
        </p:spPr>
        <p:txBody>
          <a:bodyPr anchorCtr="0" anchor="ctr" bIns="45700" lIns="91425" spcFirstLastPara="1" rIns="91425" wrap="square" tIns="45700">
            <a:noAutofit/>
          </a:bodyPr>
          <a:lstStyle/>
          <a:p>
            <a:pPr indent="0" lvl="0" marL="0" rtl="0" algn="l">
              <a:spcBef>
                <a:spcPts val="480"/>
              </a:spcBef>
              <a:spcAft>
                <a:spcPts val="0"/>
              </a:spcAft>
              <a:buNone/>
            </a:pPr>
            <a:r>
              <a:rPr lang="en-US"/>
              <a:t>“Did it work?”</a:t>
            </a:r>
            <a:endParaRPr/>
          </a:p>
          <a:p>
            <a:pPr indent="-381000" lvl="0" marL="457200" rtl="0" algn="l">
              <a:spcBef>
                <a:spcPts val="480"/>
              </a:spcBef>
              <a:spcAft>
                <a:spcPts val="0"/>
              </a:spcAft>
              <a:buSzPts val="2400"/>
              <a:buChar char="•"/>
            </a:pPr>
            <a:r>
              <a:rPr lang="en-US"/>
              <a:t>Better</a:t>
            </a:r>
            <a:endParaRPr/>
          </a:p>
          <a:p>
            <a:pPr indent="-381000" lvl="0" marL="457200" rtl="0" algn="l">
              <a:spcBef>
                <a:spcPts val="0"/>
              </a:spcBef>
              <a:spcAft>
                <a:spcPts val="0"/>
              </a:spcAft>
              <a:buSzPts val="2400"/>
              <a:buChar char="•"/>
            </a:pPr>
            <a:r>
              <a:rPr lang="en-US"/>
              <a:t>Same</a:t>
            </a:r>
            <a:endParaRPr/>
          </a:p>
          <a:p>
            <a:pPr indent="-381000" lvl="0" marL="457200" rtl="0" algn="l">
              <a:spcBef>
                <a:spcPts val="0"/>
              </a:spcBef>
              <a:spcAft>
                <a:spcPts val="0"/>
              </a:spcAft>
              <a:buSzPts val="2400"/>
              <a:buChar char="•"/>
            </a:pPr>
            <a:r>
              <a:rPr lang="en-US"/>
              <a:t>Worse</a:t>
            </a:r>
            <a:endParaRPr/>
          </a:p>
          <a:p>
            <a:pPr indent="-381000" lvl="0" marL="457200" rtl="0" algn="l">
              <a:spcBef>
                <a:spcPts val="1000"/>
              </a:spcBef>
              <a:spcAft>
                <a:spcPts val="0"/>
              </a:spcAft>
              <a:buSzPts val="2400"/>
              <a:buChar char="•"/>
            </a:pPr>
            <a:r>
              <a:rPr lang="en-US"/>
              <a:t>Continue?</a:t>
            </a:r>
            <a:endParaRPr/>
          </a:p>
          <a:p>
            <a:pPr indent="-381000" lvl="0" marL="457200" rtl="0" algn="l">
              <a:spcBef>
                <a:spcPts val="0"/>
              </a:spcBef>
              <a:spcAft>
                <a:spcPts val="0"/>
              </a:spcAft>
              <a:buSzPts val="2400"/>
              <a:buChar char="•"/>
            </a:pPr>
            <a:r>
              <a:rPr lang="en-US"/>
              <a:t>Fade?</a:t>
            </a:r>
            <a:endParaRPr/>
          </a:p>
          <a:p>
            <a:pPr indent="-381000" lvl="0" marL="457200" rtl="0" algn="l">
              <a:spcBef>
                <a:spcPts val="0"/>
              </a:spcBef>
              <a:spcAft>
                <a:spcPts val="0"/>
              </a:spcAft>
              <a:buSzPts val="2400"/>
              <a:buChar char="•"/>
            </a:pPr>
            <a:r>
              <a:rPr lang="en-US"/>
              <a:t>Change?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8"/>
          <p:cNvSpPr/>
          <p:nvPr/>
        </p:nvSpPr>
        <p:spPr>
          <a:xfrm flipH="1">
            <a:off x="3597600" y="3913775"/>
            <a:ext cx="4257300" cy="2468400"/>
          </a:xfrm>
          <a:prstGeom prst="wedgeEllipseCallout">
            <a:avLst>
              <a:gd fmla="val 29775" name="adj1"/>
              <a:gd fmla="val 64811" name="adj2"/>
            </a:avLst>
          </a:prstGeom>
          <a:solidFill>
            <a:srgbClr val="A33ABA">
              <a:alpha val="51370"/>
            </a:srgbClr>
          </a:solid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Verdana"/>
                <a:ea typeface="Verdana"/>
                <a:cs typeface="Verdana"/>
                <a:sym typeface="Verdana"/>
              </a:rPr>
              <a:t>We meet every week for 30 minutes for each Tier</a:t>
            </a:r>
            <a:endParaRPr b="0" i="0" sz="1400" u="none" cap="none" strike="noStrike">
              <a:solidFill>
                <a:srgbClr val="000000"/>
              </a:solidFill>
              <a:latin typeface="Arial"/>
              <a:ea typeface="Arial"/>
              <a:cs typeface="Arial"/>
              <a:sym typeface="Arial"/>
            </a:endParaRPr>
          </a:p>
        </p:txBody>
      </p:sp>
      <p:sp>
        <p:nvSpPr>
          <p:cNvPr descr="yellow callout box with text" id="293" name="Google Shape;293;p38" title="Callout - yellow"/>
          <p:cNvSpPr/>
          <p:nvPr/>
        </p:nvSpPr>
        <p:spPr>
          <a:xfrm>
            <a:off x="3714300" y="1635500"/>
            <a:ext cx="5201100" cy="2140200"/>
          </a:xfrm>
          <a:prstGeom prst="wedgeRectCallout">
            <a:avLst>
              <a:gd fmla="val 33039" name="adj1"/>
              <a:gd fmla="val 86036" name="adj2"/>
            </a:avLst>
          </a:prstGeom>
          <a:solidFill>
            <a:srgbClr val="FFFF00">
              <a:alpha val="36860"/>
            </a:srgbClr>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400"/>
              <a:buFont typeface="Arial"/>
              <a:buNone/>
            </a:pPr>
            <a:r>
              <a:rPr b="1" i="0" lang="en-US" sz="2400" u="none" cap="none" strike="noStrike">
                <a:solidFill>
                  <a:schemeClr val="dk1"/>
                </a:solidFill>
                <a:latin typeface="Verdana"/>
                <a:ea typeface="Verdana"/>
                <a:cs typeface="Verdana"/>
                <a:sym typeface="Verdana"/>
              </a:rPr>
              <a:t>We are a small school. Our Tier I, Tier II &amp; III teams are the same people </a:t>
            </a:r>
            <a:endParaRPr b="0" i="0" sz="1400" u="none" cap="none" strike="noStrike">
              <a:solidFill>
                <a:srgbClr val="000000"/>
              </a:solidFill>
              <a:latin typeface="Arial"/>
              <a:ea typeface="Arial"/>
              <a:cs typeface="Arial"/>
              <a:sym typeface="Arial"/>
            </a:endParaRPr>
          </a:p>
        </p:txBody>
      </p:sp>
      <p:sp>
        <p:nvSpPr>
          <p:cNvPr id="294" name="Google Shape;294;p38"/>
          <p:cNvSpPr/>
          <p:nvPr/>
        </p:nvSpPr>
        <p:spPr>
          <a:xfrm>
            <a:off x="228600" y="2053825"/>
            <a:ext cx="3369000" cy="3275700"/>
          </a:xfrm>
          <a:prstGeom prst="wedgeRoundRectCallout">
            <a:avLst>
              <a:gd fmla="val -934" name="adj1"/>
              <a:gd fmla="val 80885" name="adj2"/>
              <a:gd fmla="val 0" name="adj3"/>
            </a:avLst>
          </a:prstGeom>
          <a:solidFill>
            <a:srgbClr val="00FFFF">
              <a:alpha val="21180"/>
            </a:srgbClr>
          </a:solid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lang="en-US" sz="2500">
                <a:solidFill>
                  <a:schemeClr val="dk1"/>
                </a:solidFill>
                <a:latin typeface="Verdana"/>
                <a:ea typeface="Verdana"/>
                <a:cs typeface="Verdana"/>
                <a:sym typeface="Verdana"/>
              </a:rPr>
              <a:t>PBIS </a:t>
            </a:r>
            <a:r>
              <a:rPr b="1" i="0" lang="en-US" sz="2500" u="none" cap="none" strike="noStrike">
                <a:solidFill>
                  <a:schemeClr val="dk1"/>
                </a:solidFill>
                <a:latin typeface="Verdana"/>
                <a:ea typeface="Verdana"/>
                <a:cs typeface="Verdana"/>
                <a:sym typeface="Verdana"/>
              </a:rPr>
              <a:t>Team meets monthly, and  </a:t>
            </a:r>
            <a:r>
              <a:rPr b="1" lang="en-US" sz="2500">
                <a:solidFill>
                  <a:schemeClr val="dk1"/>
                </a:solidFill>
                <a:latin typeface="Verdana"/>
                <a:ea typeface="Verdana"/>
                <a:cs typeface="Verdana"/>
                <a:sym typeface="Verdana"/>
              </a:rPr>
              <a:t>VTSS </a:t>
            </a:r>
            <a:r>
              <a:rPr b="1" i="0" lang="en-US" sz="2500" u="none" cap="none" strike="noStrike">
                <a:solidFill>
                  <a:schemeClr val="dk1"/>
                </a:solidFill>
                <a:latin typeface="Verdana"/>
                <a:ea typeface="Verdana"/>
                <a:cs typeface="Verdana"/>
                <a:sym typeface="Verdana"/>
              </a:rPr>
              <a:t>integrated Team meets every other week</a:t>
            </a:r>
            <a:endParaRPr b="1" i="0" sz="2500" u="none" cap="none" strike="noStrike">
              <a:solidFill>
                <a:srgbClr val="000000"/>
              </a:solidFill>
              <a:latin typeface="Verdana"/>
              <a:ea typeface="Verdana"/>
              <a:cs typeface="Verdana"/>
              <a:sym typeface="Verdana"/>
            </a:endParaRPr>
          </a:p>
        </p:txBody>
      </p:sp>
      <p:sp>
        <p:nvSpPr>
          <p:cNvPr id="295" name="Google Shape;295;p38"/>
          <p:cNvSpPr txBox="1"/>
          <p:nvPr>
            <p:ph type="title"/>
          </p:nvPr>
        </p:nvSpPr>
        <p:spPr>
          <a:xfrm>
            <a:off x="243900" y="39800"/>
            <a:ext cx="865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Varied Forms of Teaming</a:t>
            </a:r>
            <a:endParaRPr>
              <a:solidFill>
                <a:srgbClr val="10577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descr="This is a venn diagram for participants to fill in, noting the similarities and differences between Tier 1 and Tier 2 teams for VTSS." id="301" name="Google Shape;301;p39" title="Compare and Contrast Venn Diagram"/>
          <p:cNvPicPr preferRelativeResize="0"/>
          <p:nvPr>
            <p:ph idx="1" type="body"/>
          </p:nvPr>
        </p:nvPicPr>
        <p:blipFill rotWithShape="1">
          <a:blip r:embed="rId3">
            <a:alphaModFix/>
          </a:blip>
          <a:srcRect b="0" l="0" r="0" t="0"/>
          <a:stretch/>
        </p:blipFill>
        <p:spPr>
          <a:xfrm>
            <a:off x="1812150" y="2337563"/>
            <a:ext cx="5519700" cy="3572100"/>
          </a:xfrm>
          <a:prstGeom prst="rect">
            <a:avLst/>
          </a:prstGeom>
          <a:noFill/>
          <a:ln>
            <a:noFill/>
          </a:ln>
        </p:spPr>
      </p:pic>
      <p:sp>
        <p:nvSpPr>
          <p:cNvPr id="302" name="Google Shape;302;p39"/>
          <p:cNvSpPr txBox="1"/>
          <p:nvPr/>
        </p:nvSpPr>
        <p:spPr>
          <a:xfrm>
            <a:off x="970500" y="1182800"/>
            <a:ext cx="3526800" cy="9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What is the same?</a:t>
            </a:r>
            <a:endParaRPr b="0" i="0" sz="2400" u="none" cap="none" strike="noStrike">
              <a:solidFill>
                <a:srgbClr val="000000"/>
              </a:solidFill>
              <a:latin typeface="Verdana"/>
              <a:ea typeface="Verdana"/>
              <a:cs typeface="Verdana"/>
              <a:sym typeface="Verdana"/>
            </a:endParaRPr>
          </a:p>
        </p:txBody>
      </p:sp>
      <p:sp>
        <p:nvSpPr>
          <p:cNvPr id="303" name="Google Shape;303;p39"/>
          <p:cNvSpPr txBox="1"/>
          <p:nvPr/>
        </p:nvSpPr>
        <p:spPr>
          <a:xfrm>
            <a:off x="5179500" y="1182800"/>
            <a:ext cx="3453000" cy="9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What  is different?</a:t>
            </a:r>
            <a:endParaRPr b="0" i="0" sz="2400" u="none" cap="none" strike="noStrike">
              <a:solidFill>
                <a:srgbClr val="000000"/>
              </a:solidFill>
              <a:latin typeface="Verdana"/>
              <a:ea typeface="Verdana"/>
              <a:cs typeface="Verdana"/>
              <a:sym typeface="Verdana"/>
            </a:endParaRPr>
          </a:p>
        </p:txBody>
      </p:sp>
      <p:sp>
        <p:nvSpPr>
          <p:cNvPr id="304" name="Google Shape;304;p39"/>
          <p:cNvSpPr txBox="1"/>
          <p:nvPr>
            <p:ph type="title"/>
          </p:nvPr>
        </p:nvSpPr>
        <p:spPr>
          <a:xfrm>
            <a:off x="243900" y="39800"/>
            <a:ext cx="865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105775"/>
                </a:solidFill>
              </a:rPr>
              <a:t>Advanced Tier Team Distinctions</a:t>
            </a:r>
            <a:endParaRPr>
              <a:solidFill>
                <a:srgbClr val="105775"/>
              </a:solidFill>
            </a:endParaRPr>
          </a:p>
        </p:txBody>
      </p:sp>
      <p:sp>
        <p:nvSpPr>
          <p:cNvPr id="305" name="Google Shape;305;p39"/>
          <p:cNvSpPr txBox="1"/>
          <p:nvPr/>
        </p:nvSpPr>
        <p:spPr>
          <a:xfrm>
            <a:off x="2806500" y="5909675"/>
            <a:ext cx="1434000" cy="46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Verdana"/>
                <a:ea typeface="Verdana"/>
                <a:cs typeface="Verdana"/>
                <a:sym typeface="Verdana"/>
              </a:rPr>
              <a:t>Tier 1</a:t>
            </a:r>
            <a:endParaRPr sz="2400">
              <a:latin typeface="Verdana"/>
              <a:ea typeface="Verdana"/>
              <a:cs typeface="Verdana"/>
              <a:sym typeface="Verdana"/>
            </a:endParaRPr>
          </a:p>
        </p:txBody>
      </p:sp>
      <p:sp>
        <p:nvSpPr>
          <p:cNvPr id="306" name="Google Shape;306;p39"/>
          <p:cNvSpPr txBox="1"/>
          <p:nvPr/>
        </p:nvSpPr>
        <p:spPr>
          <a:xfrm>
            <a:off x="5179500" y="5909675"/>
            <a:ext cx="1434000" cy="46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Verdana"/>
                <a:ea typeface="Verdana"/>
                <a:cs typeface="Verdana"/>
                <a:sym typeface="Verdana"/>
              </a:rPr>
              <a:t>Tier 2</a:t>
            </a:r>
            <a:endParaRPr sz="24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0"/>
          <p:cNvSpPr txBox="1"/>
          <p:nvPr/>
        </p:nvSpPr>
        <p:spPr>
          <a:xfrm>
            <a:off x="1351571" y="1767905"/>
            <a:ext cx="6698400" cy="9540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US" sz="2400" u="none" cap="none" strike="noStrike">
                <a:solidFill>
                  <a:srgbClr val="000000"/>
                </a:solidFill>
                <a:latin typeface="Verdana"/>
                <a:ea typeface="Verdana"/>
                <a:cs typeface="Verdana"/>
                <a:sym typeface="Verdana"/>
              </a:rPr>
              <a:t>Tier 2 Core Members: Administrator, Coach(es), Intervention Coordinators</a:t>
            </a:r>
            <a:endParaRPr sz="2400">
              <a:latin typeface="Verdana"/>
              <a:ea typeface="Verdana"/>
              <a:cs typeface="Verdana"/>
              <a:sym typeface="Verdana"/>
            </a:endParaRPr>
          </a:p>
        </p:txBody>
      </p:sp>
      <p:sp>
        <p:nvSpPr>
          <p:cNvPr id="312" name="Google Shape;312;p40"/>
          <p:cNvSpPr txBox="1"/>
          <p:nvPr/>
        </p:nvSpPr>
        <p:spPr>
          <a:xfrm>
            <a:off x="1118525" y="3739500"/>
            <a:ext cx="2249400" cy="13707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US" sz="2400" u="none" cap="none" strike="noStrike">
                <a:solidFill>
                  <a:srgbClr val="000000"/>
                </a:solidFill>
                <a:latin typeface="Verdana"/>
                <a:ea typeface="Verdana"/>
                <a:cs typeface="Verdana"/>
                <a:sym typeface="Verdana"/>
              </a:rPr>
              <a:t>Intervention Coordinator CICO</a:t>
            </a:r>
            <a:endParaRPr sz="2400">
              <a:latin typeface="Verdana"/>
              <a:ea typeface="Verdana"/>
              <a:cs typeface="Verdana"/>
              <a:sym typeface="Verdana"/>
            </a:endParaRPr>
          </a:p>
        </p:txBody>
      </p:sp>
      <p:sp>
        <p:nvSpPr>
          <p:cNvPr id="313" name="Google Shape;313;p40"/>
          <p:cNvSpPr txBox="1"/>
          <p:nvPr/>
        </p:nvSpPr>
        <p:spPr>
          <a:xfrm>
            <a:off x="3608025" y="3739500"/>
            <a:ext cx="2185500" cy="1978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US" sz="2400" u="none" cap="none" strike="noStrike">
                <a:solidFill>
                  <a:srgbClr val="000000"/>
                </a:solidFill>
                <a:latin typeface="Verdana"/>
                <a:ea typeface="Verdana"/>
                <a:cs typeface="Verdana"/>
                <a:sym typeface="Verdana"/>
              </a:rPr>
              <a:t>Intervention Coordinator </a:t>
            </a:r>
            <a:endParaRPr sz="2400">
              <a:latin typeface="Verdana"/>
              <a:ea typeface="Verdana"/>
              <a:cs typeface="Verdana"/>
              <a:sym typeface="Verdana"/>
            </a:endParaRPr>
          </a:p>
          <a:p>
            <a:pPr indent="0" lvl="0" marL="0" marR="0" rtl="0" algn="ctr">
              <a:lnSpc>
                <a:spcPct val="100000"/>
              </a:lnSpc>
              <a:spcBef>
                <a:spcPts val="0"/>
              </a:spcBef>
              <a:spcAft>
                <a:spcPts val="0"/>
              </a:spcAft>
              <a:buNone/>
            </a:pPr>
            <a:r>
              <a:rPr lang="en-US" sz="2400">
                <a:latin typeface="Verdana"/>
                <a:ea typeface="Verdana"/>
                <a:cs typeface="Verdana"/>
                <a:sym typeface="Verdana"/>
              </a:rPr>
              <a:t>Math</a:t>
            </a:r>
            <a:endParaRPr sz="2400">
              <a:latin typeface="Verdana"/>
              <a:ea typeface="Verdana"/>
              <a:cs typeface="Verdana"/>
              <a:sym typeface="Verdana"/>
            </a:endParaRPr>
          </a:p>
        </p:txBody>
      </p:sp>
      <p:sp>
        <p:nvSpPr>
          <p:cNvPr id="314" name="Google Shape;314;p40"/>
          <p:cNvSpPr txBox="1"/>
          <p:nvPr/>
        </p:nvSpPr>
        <p:spPr>
          <a:xfrm>
            <a:off x="6157175" y="3739500"/>
            <a:ext cx="2185500" cy="1978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US" sz="2400" u="none" cap="none" strike="noStrike">
                <a:solidFill>
                  <a:srgbClr val="000000"/>
                </a:solidFill>
                <a:latin typeface="Verdana"/>
                <a:ea typeface="Verdana"/>
                <a:cs typeface="Verdana"/>
                <a:sym typeface="Verdana"/>
              </a:rPr>
              <a:t>Intervention Coordinator Leveled Literacy</a:t>
            </a:r>
            <a:endParaRPr sz="2400">
              <a:latin typeface="Verdana"/>
              <a:ea typeface="Verdana"/>
              <a:cs typeface="Verdana"/>
              <a:sym typeface="Verdana"/>
            </a:endParaRPr>
          </a:p>
        </p:txBody>
      </p:sp>
      <p:sp>
        <p:nvSpPr>
          <p:cNvPr descr="Downward pointing to Intervention Coordinator for Math" id="315" name="Google Shape;315;p40" title="Arrow 2"/>
          <p:cNvSpPr/>
          <p:nvPr/>
        </p:nvSpPr>
        <p:spPr>
          <a:xfrm>
            <a:off x="4391325" y="2713553"/>
            <a:ext cx="484500" cy="954000"/>
          </a:xfrm>
          <a:prstGeom prst="downArrow">
            <a:avLst>
              <a:gd fmla="val 50000" name="adj1"/>
              <a:gd fmla="val 50000" name="adj2"/>
            </a:avLst>
          </a:prstGeom>
          <a:solidFill>
            <a:srgbClr val="BCC6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Downward pointing to Intervention Coordinator for Check In Check Out" id="316" name="Google Shape;316;p40" title="Arrow 1"/>
          <p:cNvSpPr/>
          <p:nvPr/>
        </p:nvSpPr>
        <p:spPr>
          <a:xfrm>
            <a:off x="1938975" y="2787928"/>
            <a:ext cx="484500" cy="879600"/>
          </a:xfrm>
          <a:prstGeom prst="downArrow">
            <a:avLst>
              <a:gd fmla="val 50000" name="adj1"/>
              <a:gd fmla="val 50000" name="adj2"/>
            </a:avLst>
          </a:prstGeom>
          <a:solidFill>
            <a:srgbClr val="BCC6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Downward pointing to Intervention Coordinator for Leveled Literacy" id="317" name="Google Shape;317;p40" title="Arrow 3"/>
          <p:cNvSpPr/>
          <p:nvPr/>
        </p:nvSpPr>
        <p:spPr>
          <a:xfrm>
            <a:off x="6843675" y="2787924"/>
            <a:ext cx="484500" cy="879600"/>
          </a:xfrm>
          <a:prstGeom prst="downArrow">
            <a:avLst>
              <a:gd fmla="val 50000" name="adj1"/>
              <a:gd fmla="val 50000" name="adj2"/>
            </a:avLst>
          </a:prstGeom>
          <a:solidFill>
            <a:srgbClr val="BCC6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40"/>
          <p:cNvSpPr txBox="1"/>
          <p:nvPr>
            <p:ph type="title"/>
          </p:nvPr>
        </p:nvSpPr>
        <p:spPr>
          <a:xfrm>
            <a:off x="123800" y="228600"/>
            <a:ext cx="9020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Who</a:t>
            </a:r>
            <a:r>
              <a:rPr lang="en-US"/>
              <a:t> is on Advanced Tier Teams?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1"/>
          <p:cNvSpPr txBox="1"/>
          <p:nvPr/>
        </p:nvSpPr>
        <p:spPr>
          <a:xfrm>
            <a:off x="290750" y="887549"/>
            <a:ext cx="2164500" cy="833700"/>
          </a:xfrm>
          <a:prstGeom prst="rect">
            <a:avLst/>
          </a:prstGeom>
          <a:solidFill>
            <a:srgbClr val="90D75F">
              <a:alpha val="50590"/>
            </a:srgbClr>
          </a:solidFill>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Verdana"/>
                <a:ea typeface="Verdana"/>
                <a:cs typeface="Verdana"/>
                <a:sym typeface="Verdana"/>
              </a:rPr>
              <a:t>Tier 1/ Universal </a:t>
            </a:r>
            <a:endParaRPr b="1" i="0" sz="2400" u="none" cap="none" strike="noStrike">
              <a:solidFill>
                <a:srgbClr val="000000"/>
              </a:solidFill>
              <a:latin typeface="Verdana"/>
              <a:ea typeface="Verdana"/>
              <a:cs typeface="Verdana"/>
              <a:sym typeface="Verdana"/>
            </a:endParaRPr>
          </a:p>
        </p:txBody>
      </p:sp>
      <p:sp>
        <p:nvSpPr>
          <p:cNvPr id="324" name="Google Shape;324;p41"/>
          <p:cNvSpPr txBox="1"/>
          <p:nvPr/>
        </p:nvSpPr>
        <p:spPr>
          <a:xfrm>
            <a:off x="3299637" y="910857"/>
            <a:ext cx="2695800" cy="833700"/>
          </a:xfrm>
          <a:prstGeom prst="rect">
            <a:avLst/>
          </a:prstGeom>
          <a:solidFill>
            <a:srgbClr val="FFF546">
              <a:alpha val="37650"/>
            </a:srgbClr>
          </a:solidFill>
          <a:ln cap="flat" cmpd="sng" w="3810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Verdana"/>
                <a:ea typeface="Verdana"/>
                <a:cs typeface="Verdana"/>
                <a:sym typeface="Verdana"/>
              </a:rPr>
              <a:t>Tier 2/ Targeted </a:t>
            </a:r>
            <a:endParaRPr b="1" i="0" sz="2400" u="none" cap="none" strike="noStrike">
              <a:solidFill>
                <a:srgbClr val="000000"/>
              </a:solidFill>
              <a:latin typeface="Verdana"/>
              <a:ea typeface="Verdana"/>
              <a:cs typeface="Verdana"/>
              <a:sym typeface="Verdana"/>
            </a:endParaRPr>
          </a:p>
        </p:txBody>
      </p:sp>
      <p:sp>
        <p:nvSpPr>
          <p:cNvPr id="325" name="Google Shape;325;p41"/>
          <p:cNvSpPr txBox="1"/>
          <p:nvPr/>
        </p:nvSpPr>
        <p:spPr>
          <a:xfrm>
            <a:off x="6839893" y="910857"/>
            <a:ext cx="1980600" cy="833700"/>
          </a:xfrm>
          <a:prstGeom prst="rect">
            <a:avLst/>
          </a:prstGeom>
          <a:solidFill>
            <a:srgbClr val="FF0000">
              <a:alpha val="6902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Verdana"/>
                <a:ea typeface="Verdana"/>
                <a:cs typeface="Verdana"/>
                <a:sym typeface="Verdana"/>
              </a:rPr>
              <a:t>Tier 3/ Tertiary </a:t>
            </a:r>
            <a:endParaRPr b="1" i="0" sz="2400" u="none" cap="none" strike="noStrike">
              <a:solidFill>
                <a:srgbClr val="000000"/>
              </a:solidFill>
              <a:latin typeface="Verdana"/>
              <a:ea typeface="Verdana"/>
              <a:cs typeface="Verdana"/>
              <a:sym typeface="Verdana"/>
            </a:endParaRPr>
          </a:p>
        </p:txBody>
      </p:sp>
      <p:sp>
        <p:nvSpPr>
          <p:cNvPr descr="between Tiers 1 and 2" id="326" name="Google Shape;326;p41" title="arrows"/>
          <p:cNvSpPr/>
          <p:nvPr/>
        </p:nvSpPr>
        <p:spPr>
          <a:xfrm>
            <a:off x="2504907" y="974462"/>
            <a:ext cx="739800" cy="312600"/>
          </a:xfrm>
          <a:prstGeom prst="lef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Between Tiers 2 and 3" id="327" name="Google Shape;327;p41" title="arrows"/>
          <p:cNvSpPr/>
          <p:nvPr/>
        </p:nvSpPr>
        <p:spPr>
          <a:xfrm>
            <a:off x="5990216" y="974462"/>
            <a:ext cx="739800" cy="312600"/>
          </a:xfrm>
          <a:prstGeom prst="lef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1"/>
          <p:cNvSpPr/>
          <p:nvPr/>
        </p:nvSpPr>
        <p:spPr>
          <a:xfrm>
            <a:off x="349776" y="2034057"/>
            <a:ext cx="2046300" cy="2373600"/>
          </a:xfrm>
          <a:prstGeom prst="wedgeRoundRectCallout">
            <a:avLst>
              <a:gd fmla="val -20833" name="adj1"/>
              <a:gd fmla="val 62500" name="adj2"/>
              <a:gd fmla="val 0" name="adj3"/>
            </a:avLst>
          </a:prstGeom>
          <a:solidFill>
            <a:srgbClr val="90D75F">
              <a:alpha val="45100"/>
            </a:srgbClr>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1"/>
          <p:cNvSpPr txBox="1"/>
          <p:nvPr/>
        </p:nvSpPr>
        <p:spPr>
          <a:xfrm>
            <a:off x="418615" y="2091846"/>
            <a:ext cx="1876800" cy="224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Uses data to provide schoolwide and classroom supports</a:t>
            </a:r>
            <a:endParaRPr b="0" i="0" sz="1400" u="none" cap="none" strike="noStrike">
              <a:solidFill>
                <a:srgbClr val="000000"/>
              </a:solidFill>
              <a:latin typeface="Verdana"/>
              <a:ea typeface="Verdana"/>
              <a:cs typeface="Verdana"/>
              <a:sym typeface="Verdana"/>
            </a:endParaRPr>
          </a:p>
        </p:txBody>
      </p:sp>
      <p:sp>
        <p:nvSpPr>
          <p:cNvPr id="330" name="Google Shape;330;p41"/>
          <p:cNvSpPr/>
          <p:nvPr/>
        </p:nvSpPr>
        <p:spPr>
          <a:xfrm>
            <a:off x="2516918" y="2045646"/>
            <a:ext cx="2046300" cy="2373600"/>
          </a:xfrm>
          <a:prstGeom prst="wedgeRoundRectCallout">
            <a:avLst>
              <a:gd fmla="val -20833" name="adj1"/>
              <a:gd fmla="val 62500" name="adj2"/>
              <a:gd fmla="val 0" name="adj3"/>
            </a:avLst>
          </a:prstGeom>
          <a:solidFill>
            <a:srgbClr val="FFF546">
              <a:alpha val="37650"/>
            </a:srgbClr>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1"/>
          <p:cNvSpPr/>
          <p:nvPr/>
        </p:nvSpPr>
        <p:spPr>
          <a:xfrm>
            <a:off x="4612487" y="2045646"/>
            <a:ext cx="2046300" cy="2373600"/>
          </a:xfrm>
          <a:prstGeom prst="wedgeRoundRectCallout">
            <a:avLst>
              <a:gd fmla="val -20833" name="adj1"/>
              <a:gd fmla="val 62500" name="adj2"/>
              <a:gd fmla="val 0" name="adj3"/>
            </a:avLst>
          </a:prstGeom>
          <a:solidFill>
            <a:srgbClr val="FFF546">
              <a:alpha val="37650"/>
            </a:srgbClr>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1"/>
          <p:cNvSpPr txBox="1"/>
          <p:nvPr/>
        </p:nvSpPr>
        <p:spPr>
          <a:xfrm>
            <a:off x="2368864" y="2091846"/>
            <a:ext cx="2315400" cy="207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Verdana"/>
                <a:ea typeface="Verdana"/>
                <a:cs typeface="Verdana"/>
                <a:sym typeface="Verdana"/>
              </a:rPr>
              <a:t>Uses data to determine overall intervention effectiveness</a:t>
            </a:r>
            <a:endParaRPr b="0" i="0" sz="2300" u="none" cap="none" strike="noStrike">
              <a:solidFill>
                <a:srgbClr val="000000"/>
              </a:solidFill>
              <a:latin typeface="Verdana"/>
              <a:ea typeface="Verdana"/>
              <a:cs typeface="Verdana"/>
              <a:sym typeface="Verdana"/>
            </a:endParaRPr>
          </a:p>
        </p:txBody>
      </p:sp>
      <p:sp>
        <p:nvSpPr>
          <p:cNvPr id="333" name="Google Shape;333;p41"/>
          <p:cNvSpPr txBox="1"/>
          <p:nvPr/>
        </p:nvSpPr>
        <p:spPr>
          <a:xfrm>
            <a:off x="4564050" y="2109288"/>
            <a:ext cx="2046300" cy="2246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Problem solves to determine or refine intervention match</a:t>
            </a:r>
            <a:endParaRPr b="0" i="0" sz="2400" u="none" cap="none" strike="noStrike">
              <a:solidFill>
                <a:srgbClr val="000000"/>
              </a:solidFill>
              <a:latin typeface="Verdana"/>
              <a:ea typeface="Verdana"/>
              <a:cs typeface="Verdana"/>
              <a:sym typeface="Verdana"/>
            </a:endParaRPr>
          </a:p>
        </p:txBody>
      </p:sp>
      <p:sp>
        <p:nvSpPr>
          <p:cNvPr id="334" name="Google Shape;334;p41"/>
          <p:cNvSpPr txBox="1"/>
          <p:nvPr/>
        </p:nvSpPr>
        <p:spPr>
          <a:xfrm>
            <a:off x="2453775" y="4720126"/>
            <a:ext cx="2046300" cy="1502400"/>
          </a:xfrm>
          <a:prstGeom prst="rect">
            <a:avLst/>
          </a:prstGeom>
          <a:solidFill>
            <a:srgbClr val="FFF546">
              <a:alpha val="37650"/>
            </a:srgbClr>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latin typeface="Verdana"/>
                <a:ea typeface="Verdana"/>
                <a:cs typeface="Verdana"/>
                <a:sym typeface="Verdana"/>
              </a:rPr>
              <a:t>Behavior</a:t>
            </a:r>
            <a:endParaRPr b="0" i="0" sz="2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Academic</a:t>
            </a:r>
            <a:endParaRPr b="0" i="0" sz="2400" u="none" cap="none" strike="noStrike">
              <a:solidFill>
                <a:srgbClr val="000000"/>
              </a:solidFill>
              <a:latin typeface="Verdana"/>
              <a:ea typeface="Verdana"/>
              <a:cs typeface="Verdana"/>
              <a:sym typeface="Verdana"/>
            </a:endParaRPr>
          </a:p>
        </p:txBody>
      </p:sp>
      <p:sp>
        <p:nvSpPr>
          <p:cNvPr id="335" name="Google Shape;335;p41"/>
          <p:cNvSpPr txBox="1"/>
          <p:nvPr/>
        </p:nvSpPr>
        <p:spPr>
          <a:xfrm>
            <a:off x="4612475" y="4720126"/>
            <a:ext cx="2046300" cy="1502400"/>
          </a:xfrm>
          <a:prstGeom prst="rect">
            <a:avLst/>
          </a:prstGeom>
          <a:solidFill>
            <a:srgbClr val="FFF546">
              <a:alpha val="37650"/>
            </a:srgbClr>
          </a:solidFill>
          <a:ln cap="flat" cmpd="sng" w="38100">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Brief </a:t>
            </a:r>
            <a:endParaRPr b="0" i="0" sz="2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Diagnostic Review</a:t>
            </a:r>
            <a:endParaRPr b="0" i="0" sz="2400" u="none" cap="none" strike="noStrike">
              <a:solidFill>
                <a:srgbClr val="000000"/>
              </a:solidFill>
              <a:latin typeface="Verdana"/>
              <a:ea typeface="Verdana"/>
              <a:cs typeface="Verdana"/>
              <a:sym typeface="Verdana"/>
            </a:endParaRPr>
          </a:p>
        </p:txBody>
      </p:sp>
      <p:sp>
        <p:nvSpPr>
          <p:cNvPr id="336" name="Google Shape;336;p41"/>
          <p:cNvSpPr/>
          <p:nvPr/>
        </p:nvSpPr>
        <p:spPr>
          <a:xfrm>
            <a:off x="6842575" y="2096913"/>
            <a:ext cx="2046300" cy="2373600"/>
          </a:xfrm>
          <a:prstGeom prst="wedgeRoundRectCallout">
            <a:avLst>
              <a:gd fmla="val -20833" name="adj1"/>
              <a:gd fmla="val 62500" name="adj2"/>
              <a:gd fmla="val 0" name="adj3"/>
            </a:avLst>
          </a:prstGeom>
          <a:solidFill>
            <a:srgbClr val="E06666"/>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1"/>
          <p:cNvSpPr txBox="1"/>
          <p:nvPr/>
        </p:nvSpPr>
        <p:spPr>
          <a:xfrm>
            <a:off x="6708025" y="2160650"/>
            <a:ext cx="2315400" cy="2246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Uses data to determine overall intervention effectiveness</a:t>
            </a:r>
            <a:endParaRPr b="0" i="0" sz="2400" u="none" cap="none" strike="noStrike">
              <a:solidFill>
                <a:srgbClr val="000000"/>
              </a:solidFill>
              <a:latin typeface="Verdana"/>
              <a:ea typeface="Verdana"/>
              <a:cs typeface="Verdana"/>
              <a:sym typeface="Verdana"/>
            </a:endParaRPr>
          </a:p>
        </p:txBody>
      </p:sp>
      <p:sp>
        <p:nvSpPr>
          <p:cNvPr id="338" name="Google Shape;338;p41"/>
          <p:cNvSpPr txBox="1"/>
          <p:nvPr/>
        </p:nvSpPr>
        <p:spPr>
          <a:xfrm>
            <a:off x="6891800" y="4822901"/>
            <a:ext cx="1876800" cy="1399500"/>
          </a:xfrm>
          <a:prstGeom prst="rect">
            <a:avLst/>
          </a:prstGeom>
          <a:solidFill>
            <a:srgbClr val="E06666"/>
          </a:solid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Complex FBA/BIP</a:t>
            </a:r>
            <a:endParaRPr b="0" i="0" sz="2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WRAP RENEW</a:t>
            </a:r>
            <a:endParaRPr b="0" i="0" sz="2400" u="none" cap="none" strike="noStrike">
              <a:solidFill>
                <a:srgbClr val="000000"/>
              </a:solidFill>
              <a:latin typeface="Verdana"/>
              <a:ea typeface="Verdana"/>
              <a:cs typeface="Verdana"/>
              <a:sym typeface="Verdana"/>
            </a:endParaRPr>
          </a:p>
        </p:txBody>
      </p:sp>
      <p:sp>
        <p:nvSpPr>
          <p:cNvPr id="339" name="Google Shape;339;p41"/>
          <p:cNvSpPr txBox="1"/>
          <p:nvPr/>
        </p:nvSpPr>
        <p:spPr>
          <a:xfrm>
            <a:off x="349776" y="4720248"/>
            <a:ext cx="1980600" cy="1296900"/>
          </a:xfrm>
          <a:prstGeom prst="rect">
            <a:avLst/>
          </a:prstGeom>
          <a:solidFill>
            <a:srgbClr val="90D75F">
              <a:alpha val="48240"/>
            </a:srgbClr>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Schoolwide Lessons;</a:t>
            </a:r>
            <a:endParaRPr b="0" i="0" sz="24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Verdana"/>
                <a:ea typeface="Verdana"/>
                <a:cs typeface="Verdana"/>
                <a:sym typeface="Verdana"/>
              </a:rPr>
              <a:t>Screeners</a:t>
            </a:r>
            <a:endParaRPr b="0" i="0" sz="2400" u="none" cap="none" strike="noStrike">
              <a:solidFill>
                <a:srgbClr val="000000"/>
              </a:solidFill>
              <a:latin typeface="Verdana"/>
              <a:ea typeface="Verdana"/>
              <a:cs typeface="Verdana"/>
              <a:sym typeface="Verdana"/>
            </a:endParaRPr>
          </a:p>
        </p:txBody>
      </p:sp>
      <p:sp>
        <p:nvSpPr>
          <p:cNvPr id="340" name="Google Shape;340;p41"/>
          <p:cNvSpPr txBox="1"/>
          <p:nvPr>
            <p:ph idx="4294967295" type="title"/>
          </p:nvPr>
        </p:nvSpPr>
        <p:spPr>
          <a:xfrm>
            <a:off x="700961" y="237274"/>
            <a:ext cx="7692000" cy="555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rgbClr val="395E89"/>
                </a:solidFill>
              </a:rPr>
              <a:t>Team </a:t>
            </a:r>
            <a:r>
              <a:rPr lang="en-US">
                <a:solidFill>
                  <a:srgbClr val="395E89"/>
                </a:solidFill>
              </a:rPr>
              <a:t>Conversations</a:t>
            </a:r>
            <a:endParaRPr>
              <a:solidFill>
                <a:srgbClr val="395E89"/>
              </a:solidFill>
            </a:endParaRPr>
          </a:p>
        </p:txBody>
      </p:sp>
      <p:sp>
        <p:nvSpPr>
          <p:cNvPr id="341" name="Google Shape;341;p41"/>
          <p:cNvSpPr/>
          <p:nvPr/>
        </p:nvSpPr>
        <p:spPr>
          <a:xfrm flipH="1">
            <a:off x="7727335" y="1663403"/>
            <a:ext cx="379200" cy="555600"/>
          </a:xfrm>
          <a:prstGeom prst="downArrow">
            <a:avLst>
              <a:gd fmla="val 50000" name="adj1"/>
              <a:gd fmla="val 50000" name="adj2"/>
            </a:avLst>
          </a:prstGeom>
          <a:solidFill>
            <a:srgbClr val="E06666"/>
          </a:solid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1"/>
          <p:cNvSpPr/>
          <p:nvPr/>
        </p:nvSpPr>
        <p:spPr>
          <a:xfrm>
            <a:off x="3537503" y="1617181"/>
            <a:ext cx="308100" cy="555600"/>
          </a:xfrm>
          <a:prstGeom prst="downArrow">
            <a:avLst>
              <a:gd fmla="val 50000" name="adj1"/>
              <a:gd fmla="val 50000" name="adj2"/>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1"/>
          <p:cNvSpPr/>
          <p:nvPr/>
        </p:nvSpPr>
        <p:spPr>
          <a:xfrm>
            <a:off x="5384048" y="1617181"/>
            <a:ext cx="308100" cy="555600"/>
          </a:xfrm>
          <a:prstGeom prst="downArrow">
            <a:avLst>
              <a:gd fmla="val 50000" name="adj1"/>
              <a:gd fmla="val 50000" name="adj2"/>
            </a:avLst>
          </a:prstGeom>
          <a:solidFill>
            <a:srgbClr val="FFF2CC"/>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1"/>
          <p:cNvSpPr/>
          <p:nvPr/>
        </p:nvSpPr>
        <p:spPr>
          <a:xfrm>
            <a:off x="1098320" y="1617181"/>
            <a:ext cx="308100" cy="555600"/>
          </a:xfrm>
          <a:prstGeom prst="downArrow">
            <a:avLst>
              <a:gd fmla="val 50000" name="adj1"/>
              <a:gd fmla="val 50000" name="adj2"/>
            </a:avLst>
          </a:prstGeom>
          <a:solidFill>
            <a:srgbClr val="B6D7A8"/>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The red circle is placed around the components of Tier 2 Team Conversations: Uses data to determine overall intervention effectiveness and Problem solves to determine or refine intervention match)" id="345" name="Google Shape;345;p41" title="Red Circle"/>
          <p:cNvSpPr/>
          <p:nvPr/>
        </p:nvSpPr>
        <p:spPr>
          <a:xfrm>
            <a:off x="2293725" y="1386700"/>
            <a:ext cx="4707600" cy="3482700"/>
          </a:xfrm>
          <a:prstGeom prst="ellipse">
            <a:avLst/>
          </a:prstGeom>
          <a:noFill/>
          <a:ln cap="flat" cmpd="sng" w="7620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2"/>
          <p:cNvSpPr/>
          <p:nvPr/>
        </p:nvSpPr>
        <p:spPr>
          <a:xfrm>
            <a:off x="228600" y="1635500"/>
            <a:ext cx="8686800" cy="639900"/>
          </a:xfrm>
          <a:prstGeom prst="roundRect">
            <a:avLst>
              <a:gd fmla="val 16667" name="adj"/>
            </a:avLst>
          </a:prstGeom>
          <a:solidFill>
            <a:srgbClr val="FFD966"/>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i="0" lang="en-US" sz="2500" u="none" cap="none" strike="noStrike">
                <a:solidFill>
                  <a:schemeClr val="dk1"/>
                </a:solidFill>
                <a:latin typeface="Verdana"/>
                <a:ea typeface="Verdana"/>
                <a:cs typeface="Verdana"/>
                <a:sym typeface="Verdana"/>
              </a:rPr>
              <a:t>Team meets 1-2 times per month</a:t>
            </a:r>
            <a:endParaRPr b="1" i="0" sz="2500" u="none" cap="none" strike="noStrike">
              <a:solidFill>
                <a:srgbClr val="000000"/>
              </a:solidFill>
              <a:latin typeface="Verdana"/>
              <a:ea typeface="Verdana"/>
              <a:cs typeface="Verdana"/>
              <a:sym typeface="Verdana"/>
            </a:endParaRPr>
          </a:p>
        </p:txBody>
      </p:sp>
      <p:sp>
        <p:nvSpPr>
          <p:cNvPr id="351" name="Google Shape;351;p42"/>
          <p:cNvSpPr/>
          <p:nvPr/>
        </p:nvSpPr>
        <p:spPr>
          <a:xfrm>
            <a:off x="228600" y="2504625"/>
            <a:ext cx="8686800" cy="869100"/>
          </a:xfrm>
          <a:prstGeom prst="roundRect">
            <a:avLst>
              <a:gd fmla="val 16667" name="adj"/>
            </a:avLst>
          </a:prstGeom>
          <a:solidFill>
            <a:srgbClr val="93C47D"/>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i="0" lang="en-US" sz="2500" u="none" cap="none" strike="noStrike">
                <a:solidFill>
                  <a:schemeClr val="dk1"/>
                </a:solidFill>
                <a:latin typeface="Verdana"/>
                <a:ea typeface="Verdana"/>
                <a:cs typeface="Verdana"/>
                <a:sym typeface="Verdana"/>
              </a:rPr>
              <a:t>Team processes </a:t>
            </a:r>
            <a:r>
              <a:rPr b="1" lang="en-US" sz="2500">
                <a:solidFill>
                  <a:schemeClr val="dk1"/>
                </a:solidFill>
                <a:latin typeface="Verdana"/>
                <a:ea typeface="Verdana"/>
                <a:cs typeface="Verdana"/>
                <a:sym typeface="Verdana"/>
              </a:rPr>
              <a:t>r</a:t>
            </a:r>
            <a:r>
              <a:rPr b="1" i="0" lang="en-US" sz="2500" u="none" cap="none" strike="noStrike">
                <a:solidFill>
                  <a:schemeClr val="dk1"/>
                </a:solidFill>
                <a:latin typeface="Verdana"/>
                <a:ea typeface="Verdana"/>
                <a:cs typeface="Verdana"/>
                <a:sym typeface="Verdana"/>
              </a:rPr>
              <a:t>equests for assistance </a:t>
            </a:r>
            <a:r>
              <a:rPr b="1" lang="en-US" sz="2500">
                <a:solidFill>
                  <a:schemeClr val="dk1"/>
                </a:solidFill>
                <a:latin typeface="Verdana"/>
                <a:ea typeface="Verdana"/>
                <a:cs typeface="Verdana"/>
                <a:sym typeface="Verdana"/>
              </a:rPr>
              <a:t>f</a:t>
            </a:r>
            <a:r>
              <a:rPr b="1" i="0" lang="en-US" sz="2500" u="none" cap="none" strike="noStrike">
                <a:solidFill>
                  <a:schemeClr val="dk1"/>
                </a:solidFill>
                <a:latin typeface="Verdana"/>
                <a:ea typeface="Verdana"/>
                <a:cs typeface="Verdana"/>
                <a:sym typeface="Verdana"/>
              </a:rPr>
              <a:t>orms and examines screening data</a:t>
            </a:r>
            <a:endParaRPr b="1" i="0" sz="2500" u="none" cap="none" strike="noStrike">
              <a:solidFill>
                <a:srgbClr val="000000"/>
              </a:solidFill>
              <a:latin typeface="Verdana"/>
              <a:ea typeface="Verdana"/>
              <a:cs typeface="Verdana"/>
              <a:sym typeface="Verdana"/>
            </a:endParaRPr>
          </a:p>
        </p:txBody>
      </p:sp>
      <p:sp>
        <p:nvSpPr>
          <p:cNvPr id="352" name="Google Shape;352;p42"/>
          <p:cNvSpPr/>
          <p:nvPr/>
        </p:nvSpPr>
        <p:spPr>
          <a:xfrm>
            <a:off x="158400" y="3602950"/>
            <a:ext cx="8686800" cy="869100"/>
          </a:xfrm>
          <a:prstGeom prst="roundRect">
            <a:avLst>
              <a:gd fmla="val 16667" name="adj"/>
            </a:avLst>
          </a:prstGeom>
          <a:solidFill>
            <a:srgbClr val="C27BA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i="0" lang="en-US" sz="2500" u="none" cap="none" strike="noStrike">
                <a:solidFill>
                  <a:schemeClr val="dk1"/>
                </a:solidFill>
                <a:latin typeface="Verdana"/>
                <a:ea typeface="Verdana"/>
                <a:cs typeface="Verdana"/>
                <a:sym typeface="Verdana"/>
              </a:rPr>
              <a:t>Team uses meeting agenda format</a:t>
            </a:r>
            <a:endParaRPr b="1" i="0" sz="2500" u="none" cap="none" strike="noStrike">
              <a:solidFill>
                <a:srgbClr val="000000"/>
              </a:solidFill>
              <a:latin typeface="Verdana"/>
              <a:ea typeface="Verdana"/>
              <a:cs typeface="Verdana"/>
              <a:sym typeface="Verdana"/>
            </a:endParaRPr>
          </a:p>
        </p:txBody>
      </p:sp>
      <p:sp>
        <p:nvSpPr>
          <p:cNvPr id="353" name="Google Shape;353;p42"/>
          <p:cNvSpPr/>
          <p:nvPr/>
        </p:nvSpPr>
        <p:spPr>
          <a:xfrm>
            <a:off x="158400" y="4758163"/>
            <a:ext cx="8686800" cy="869100"/>
          </a:xfrm>
          <a:prstGeom prst="roundRect">
            <a:avLst>
              <a:gd fmla="val 16667" name="adj"/>
            </a:avLst>
          </a:prstGeom>
          <a:solidFill>
            <a:srgbClr val="6D9EEB"/>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i="0" lang="en-US" sz="2500" u="none" cap="none" strike="noStrike">
                <a:solidFill>
                  <a:schemeClr val="dk1"/>
                </a:solidFill>
                <a:latin typeface="Verdana"/>
                <a:ea typeface="Verdana"/>
                <a:cs typeface="Verdana"/>
                <a:sym typeface="Verdana"/>
              </a:rPr>
              <a:t>Team monitors and </a:t>
            </a:r>
            <a:r>
              <a:rPr b="1" lang="en-US" sz="2500">
                <a:solidFill>
                  <a:schemeClr val="dk1"/>
                </a:solidFill>
                <a:latin typeface="Verdana"/>
                <a:ea typeface="Verdana"/>
                <a:cs typeface="Verdana"/>
                <a:sym typeface="Verdana"/>
              </a:rPr>
              <a:t>reports </a:t>
            </a:r>
            <a:r>
              <a:rPr b="1" i="0" lang="en-US" sz="2500" u="none" cap="none" strike="noStrike">
                <a:solidFill>
                  <a:schemeClr val="dk1"/>
                </a:solidFill>
                <a:latin typeface="Verdana"/>
                <a:ea typeface="Verdana"/>
                <a:cs typeface="Verdana"/>
                <a:sym typeface="Verdana"/>
              </a:rPr>
              <a:t>progress of students receiving Tier II supports</a:t>
            </a:r>
            <a:endParaRPr b="1" i="0" sz="2500" u="none" cap="none" strike="noStrike">
              <a:solidFill>
                <a:srgbClr val="000000"/>
              </a:solidFill>
              <a:latin typeface="Verdana"/>
              <a:ea typeface="Verdana"/>
              <a:cs typeface="Verdana"/>
              <a:sym typeface="Verdana"/>
            </a:endParaRPr>
          </a:p>
        </p:txBody>
      </p:sp>
      <p:sp>
        <p:nvSpPr>
          <p:cNvPr id="354" name="Google Shape;354;p42"/>
          <p:cNvSpPr txBox="1"/>
          <p:nvPr>
            <p:ph type="title"/>
          </p:nvPr>
        </p:nvSpPr>
        <p:spPr>
          <a:xfrm>
            <a:off x="243900" y="39800"/>
            <a:ext cx="865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Sample Division Guidance</a:t>
            </a:r>
            <a:endParaRPr>
              <a:solidFill>
                <a:srgbClr val="105775"/>
              </a:solidFill>
            </a:endParaRPr>
          </a:p>
        </p:txBody>
      </p:sp>
      <p:sp>
        <p:nvSpPr>
          <p:cNvPr id="355" name="Google Shape;355;p42"/>
          <p:cNvSpPr/>
          <p:nvPr/>
        </p:nvSpPr>
        <p:spPr>
          <a:xfrm>
            <a:off x="228600" y="5913375"/>
            <a:ext cx="8686800" cy="869100"/>
          </a:xfrm>
          <a:prstGeom prst="roundRect">
            <a:avLst>
              <a:gd fmla="val 16667" name="adj"/>
            </a:avLst>
          </a:prstGeom>
          <a:solidFill>
            <a:srgbClr val="90D75F">
              <a:alpha val="45100"/>
            </a:srgbClr>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40"/>
              </a:spcBef>
              <a:spcAft>
                <a:spcPts val="0"/>
              </a:spcAft>
              <a:buClr>
                <a:srgbClr val="000000"/>
              </a:buClr>
              <a:buSzPts val="2500"/>
              <a:buFont typeface="Arial"/>
              <a:buNone/>
            </a:pPr>
            <a:r>
              <a:rPr b="1" i="0" lang="en-US" sz="2500" u="none" cap="none" strike="noStrike">
                <a:solidFill>
                  <a:schemeClr val="dk1"/>
                </a:solidFill>
                <a:latin typeface="Verdana"/>
                <a:ea typeface="Verdana"/>
                <a:cs typeface="Verdana"/>
                <a:sym typeface="Verdana"/>
              </a:rPr>
              <a:t>Team </a:t>
            </a:r>
            <a:r>
              <a:rPr b="1" lang="en-US" sz="2500">
                <a:solidFill>
                  <a:schemeClr val="dk1"/>
                </a:solidFill>
                <a:latin typeface="Verdana"/>
                <a:ea typeface="Verdana"/>
                <a:cs typeface="Verdana"/>
                <a:sym typeface="Verdana"/>
              </a:rPr>
              <a:t>monitors and reports intervention fidelity data </a:t>
            </a:r>
            <a:endParaRPr b="1" i="0" sz="2500" u="none" cap="none" strike="noStrike">
              <a:solidFill>
                <a:srgbClr val="000000"/>
              </a:solidFill>
              <a:latin typeface="Verdana"/>
              <a:ea typeface="Verdana"/>
              <a:cs typeface="Verdana"/>
              <a:sym typeface="Verdana"/>
            </a:endParaRPr>
          </a:p>
        </p:txBody>
      </p:sp>
      <p:sp>
        <p:nvSpPr>
          <p:cNvPr id="356" name="Google Shape;356;p42"/>
          <p:cNvSpPr/>
          <p:nvPr/>
        </p:nvSpPr>
        <p:spPr>
          <a:xfrm>
            <a:off x="259200" y="3429000"/>
            <a:ext cx="8656200" cy="3231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descr="Goal and timeline:  &quot;Reduce instances to a rate .20 instances per school day or less by the date of our April meeting and to maintain at that level or lower for each successive review for the remainder of the school year&#10;Fidelity of Implementation:  options to check include Not Started, Partial Implementation, Implemented with fidelity, stopped.  In this example, Implemented with fidelity is checked,&#10;Effectiveness of Solution:  Options are worse, no change, Implemented but not to goal, and implemented and goal met.  The current rate or level per school day is identified at .17 per day." id="361" name="Google Shape;361;p43" title="Sample section from agenda"/>
          <p:cNvPicPr preferRelativeResize="0"/>
          <p:nvPr/>
        </p:nvPicPr>
        <p:blipFill rotWithShape="1">
          <a:blip r:embed="rId3">
            <a:alphaModFix/>
          </a:blip>
          <a:srcRect b="0" l="62714" r="1114" t="0"/>
          <a:stretch/>
        </p:blipFill>
        <p:spPr>
          <a:xfrm>
            <a:off x="3310302" y="1267924"/>
            <a:ext cx="5048933" cy="4731925"/>
          </a:xfrm>
          <a:prstGeom prst="rect">
            <a:avLst/>
          </a:prstGeom>
          <a:noFill/>
          <a:ln>
            <a:noFill/>
          </a:ln>
          <a:effectLst>
            <a:outerShdw blurRad="292100" rotWithShape="0" algn="tl" dir="2700000" dist="139700">
              <a:srgbClr val="333333">
                <a:alpha val="64709"/>
              </a:srgbClr>
            </a:outerShdw>
          </a:effectLst>
        </p:spPr>
      </p:pic>
      <p:sp>
        <p:nvSpPr>
          <p:cNvPr id="362" name="Google Shape;362;p43"/>
          <p:cNvSpPr txBox="1"/>
          <p:nvPr/>
        </p:nvSpPr>
        <p:spPr>
          <a:xfrm>
            <a:off x="6863625" y="3279000"/>
            <a:ext cx="13446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C00000"/>
                </a:solidFill>
                <a:latin typeface="Verdana"/>
                <a:ea typeface="Verdana"/>
                <a:cs typeface="Verdana"/>
                <a:sym typeface="Verdana"/>
              </a:rPr>
              <a:t>.17/day</a:t>
            </a:r>
            <a:endParaRPr sz="2000">
              <a:latin typeface="Verdana"/>
              <a:ea typeface="Verdana"/>
              <a:cs typeface="Verdana"/>
              <a:sym typeface="Verdana"/>
            </a:endParaRPr>
          </a:p>
        </p:txBody>
      </p:sp>
      <p:cxnSp>
        <p:nvCxnSpPr>
          <p:cNvPr id="363" name="Google Shape;363;p43"/>
          <p:cNvCxnSpPr/>
          <p:nvPr/>
        </p:nvCxnSpPr>
        <p:spPr>
          <a:xfrm>
            <a:off x="3882550" y="2564222"/>
            <a:ext cx="5826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0000">
              <a:srgbClr val="000000">
                <a:alpha val="37650"/>
              </a:srgbClr>
            </a:outerShdw>
          </a:effectLst>
        </p:spPr>
      </p:cxnSp>
      <p:cxnSp>
        <p:nvCxnSpPr>
          <p:cNvPr id="364" name="Google Shape;364;p43"/>
          <p:cNvCxnSpPr/>
          <p:nvPr/>
        </p:nvCxnSpPr>
        <p:spPr>
          <a:xfrm>
            <a:off x="3531552" y="2749367"/>
            <a:ext cx="1011000" cy="630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0000">
              <a:srgbClr val="000000">
                <a:alpha val="37650"/>
              </a:srgbClr>
            </a:outerShdw>
          </a:effectLst>
        </p:spPr>
      </p:cxnSp>
      <p:cxnSp>
        <p:nvCxnSpPr>
          <p:cNvPr id="365" name="Google Shape;365;p43"/>
          <p:cNvCxnSpPr/>
          <p:nvPr/>
        </p:nvCxnSpPr>
        <p:spPr>
          <a:xfrm>
            <a:off x="3531546" y="2991587"/>
            <a:ext cx="582600" cy="0"/>
          </a:xfrm>
          <a:prstGeom prst="straightConnector1">
            <a:avLst/>
          </a:prstGeom>
          <a:noFill/>
          <a:ln cap="flat" cmpd="sng" w="38100">
            <a:solidFill>
              <a:schemeClr val="accent6"/>
            </a:solidFill>
            <a:prstDash val="solid"/>
            <a:round/>
            <a:headEnd len="sm" w="sm" type="none"/>
            <a:tailEnd len="sm" w="sm" type="none"/>
          </a:ln>
          <a:effectLst>
            <a:outerShdw blurRad="40000" rotWithShape="0" dir="5400000" dist="20000">
              <a:srgbClr val="000000">
                <a:alpha val="37650"/>
              </a:srgbClr>
            </a:outerShdw>
          </a:effectLst>
        </p:spPr>
      </p:cxnSp>
      <p:sp>
        <p:nvSpPr>
          <p:cNvPr id="366" name="Google Shape;366;p43"/>
          <p:cNvSpPr txBox="1"/>
          <p:nvPr/>
        </p:nvSpPr>
        <p:spPr>
          <a:xfrm>
            <a:off x="6375875" y="2691575"/>
            <a:ext cx="390900" cy="3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50">
                <a:solidFill>
                  <a:srgbClr val="C00000"/>
                </a:solidFill>
                <a:latin typeface="Arial"/>
                <a:ea typeface="Arial"/>
                <a:cs typeface="Arial"/>
                <a:sym typeface="Arial"/>
              </a:rPr>
              <a:t>X</a:t>
            </a:r>
            <a:endParaRPr/>
          </a:p>
        </p:txBody>
      </p:sp>
      <p:pic>
        <p:nvPicPr>
          <p:cNvPr descr="From top to bottom, the table reads:  worse, no change, Improved but not to goal, and improved and goal met." id="367" name="Google Shape;367;p43" title="Table Measuring Intervention Effectiveness"/>
          <p:cNvPicPr preferRelativeResize="0"/>
          <p:nvPr/>
        </p:nvPicPr>
        <p:blipFill rotWithShape="1">
          <a:blip r:embed="rId4">
            <a:alphaModFix/>
          </a:blip>
          <a:srcRect b="0" l="0" r="0" t="0"/>
          <a:stretch/>
        </p:blipFill>
        <p:spPr>
          <a:xfrm>
            <a:off x="1143002" y="1838875"/>
            <a:ext cx="2151367" cy="3699632"/>
          </a:xfrm>
          <a:prstGeom prst="rect">
            <a:avLst/>
          </a:prstGeom>
          <a:noFill/>
          <a:ln>
            <a:noFill/>
          </a:ln>
        </p:spPr>
      </p:pic>
      <p:sp>
        <p:nvSpPr>
          <p:cNvPr descr="indicates improvement and goal was met" id="368" name="Google Shape;368;p43" title="Left arrow"/>
          <p:cNvSpPr/>
          <p:nvPr/>
        </p:nvSpPr>
        <p:spPr>
          <a:xfrm>
            <a:off x="3294373" y="4954292"/>
            <a:ext cx="916200" cy="422100"/>
          </a:xfrm>
          <a:prstGeom prst="leftArrow">
            <a:avLst>
              <a:gd fmla="val 50000" name="adj1"/>
              <a:gd fmla="val 50000" name="adj2"/>
            </a:avLst>
          </a:prstGeom>
          <a:solidFill>
            <a:srgbClr val="1883AF"/>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Source Sans Pro"/>
              <a:ea typeface="Source Sans Pro"/>
              <a:cs typeface="Source Sans Pro"/>
              <a:sym typeface="Source Sans Pro"/>
            </a:endParaRPr>
          </a:p>
        </p:txBody>
      </p:sp>
      <p:sp>
        <p:nvSpPr>
          <p:cNvPr id="369" name="Google Shape;369;p43"/>
          <p:cNvSpPr/>
          <p:nvPr/>
        </p:nvSpPr>
        <p:spPr>
          <a:xfrm>
            <a:off x="1491762" y="3795432"/>
            <a:ext cx="390900" cy="244200"/>
          </a:xfrm>
          <a:prstGeom prst="rect">
            <a:avLst/>
          </a:prstGeom>
          <a:solidFill>
            <a:srgbClr val="40DA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Source Sans Pro"/>
              <a:ea typeface="Source Sans Pro"/>
              <a:cs typeface="Source Sans Pro"/>
              <a:sym typeface="Source Sans Pro"/>
            </a:endParaRPr>
          </a:p>
        </p:txBody>
      </p:sp>
      <p:sp>
        <p:nvSpPr>
          <p:cNvPr id="370" name="Google Shape;370;p43"/>
          <p:cNvSpPr txBox="1"/>
          <p:nvPr>
            <p:ph type="title"/>
          </p:nvPr>
        </p:nvSpPr>
        <p:spPr>
          <a:xfrm>
            <a:off x="367350" y="124913"/>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Meeting Structures that Guide Conversation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3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4"/>
          <p:cNvSpPr txBox="1"/>
          <p:nvPr>
            <p:ph idx="1" type="body"/>
          </p:nvPr>
        </p:nvSpPr>
        <p:spPr>
          <a:xfrm>
            <a:off x="457201" y="1600201"/>
            <a:ext cx="8229600" cy="2819400"/>
          </a:xfrm>
          <a:prstGeom prst="rect">
            <a:avLst/>
          </a:prstGeom>
          <a:noFill/>
          <a:ln>
            <a:noFill/>
          </a:ln>
        </p:spPr>
        <p:txBody>
          <a:bodyPr anchorCtr="0" anchor="t" bIns="45700" lIns="91425" spcFirstLastPara="1" rIns="91425" wrap="square" tIns="45700">
            <a:noAutofit/>
          </a:bodyPr>
          <a:lstStyle/>
          <a:p>
            <a:pPr indent="-381000" lvl="0" marL="457200" rtl="0" algn="l">
              <a:spcBef>
                <a:spcPts val="480"/>
              </a:spcBef>
              <a:spcAft>
                <a:spcPts val="0"/>
              </a:spcAft>
              <a:buClr>
                <a:srgbClr val="254061"/>
              </a:buClr>
              <a:buSzPts val="2400"/>
              <a:buFont typeface="Verdana"/>
              <a:buChar char="•"/>
            </a:pPr>
            <a:r>
              <a:rPr lang="en-US" sz="2400"/>
              <a:t>Coordinator/data analyst report for each intervention </a:t>
            </a:r>
            <a:endParaRPr sz="2400"/>
          </a:p>
          <a:p>
            <a:pPr indent="-381000" lvl="0" marL="457200" rtl="0" algn="l">
              <a:spcBef>
                <a:spcPts val="480"/>
              </a:spcBef>
              <a:spcAft>
                <a:spcPts val="0"/>
              </a:spcAft>
              <a:buClr>
                <a:srgbClr val="254061"/>
              </a:buClr>
              <a:buSzPts val="2400"/>
              <a:buFont typeface="Verdana"/>
              <a:buChar char="•"/>
            </a:pPr>
            <a:r>
              <a:rPr lang="en-US" sz="2400"/>
              <a:t>New referrals to team </a:t>
            </a:r>
            <a:endParaRPr sz="2400"/>
          </a:p>
          <a:p>
            <a:pPr indent="-381000" lvl="0" marL="457200" rtl="0" algn="l">
              <a:spcBef>
                <a:spcPts val="480"/>
              </a:spcBef>
              <a:spcAft>
                <a:spcPts val="0"/>
              </a:spcAft>
              <a:buClr>
                <a:srgbClr val="254061"/>
              </a:buClr>
              <a:buSzPts val="2400"/>
              <a:buFont typeface="Verdana"/>
              <a:buChar char="•"/>
            </a:pPr>
            <a:r>
              <a:rPr lang="en-US" sz="2400"/>
              <a:t>Fading and graduation</a:t>
            </a:r>
            <a:endParaRPr sz="2400"/>
          </a:p>
          <a:p>
            <a:pPr indent="-381000" lvl="0" marL="457200" rtl="0" algn="l">
              <a:spcBef>
                <a:spcPts val="480"/>
              </a:spcBef>
              <a:spcAft>
                <a:spcPts val="0"/>
              </a:spcAft>
              <a:buClr>
                <a:srgbClr val="254061"/>
              </a:buClr>
              <a:buSzPts val="2400"/>
              <a:buFont typeface="Verdana"/>
              <a:buChar char="•"/>
            </a:pPr>
            <a:r>
              <a:rPr lang="en-US" sz="2400"/>
              <a:t>System updates and communication</a:t>
            </a:r>
            <a:endParaRPr sz="2400"/>
          </a:p>
          <a:p>
            <a:pPr indent="-381000" lvl="0" marL="457200" rtl="0" algn="l">
              <a:spcBef>
                <a:spcPts val="480"/>
              </a:spcBef>
              <a:spcAft>
                <a:spcPts val="0"/>
              </a:spcAft>
              <a:buClr>
                <a:srgbClr val="254061"/>
              </a:buClr>
              <a:buSzPts val="2400"/>
              <a:buFont typeface="Verdana"/>
              <a:buChar char="•"/>
            </a:pPr>
            <a:r>
              <a:rPr lang="en-US" sz="2400"/>
              <a:t>Problem solving and action planning</a:t>
            </a:r>
            <a:endParaRPr sz="2400"/>
          </a:p>
        </p:txBody>
      </p:sp>
      <p:sp>
        <p:nvSpPr>
          <p:cNvPr id="376" name="Google Shape;376;p44"/>
          <p:cNvSpPr txBox="1"/>
          <p:nvPr>
            <p:ph type="title"/>
          </p:nvPr>
        </p:nvSpPr>
        <p:spPr>
          <a:xfrm>
            <a:off x="228600" y="228600"/>
            <a:ext cx="86868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a:t>Sample Advanced Tiers</a:t>
            </a:r>
            <a:endParaRPr/>
          </a:p>
          <a:p>
            <a:pPr indent="0" lvl="0" marL="0" rtl="0" algn="ctr">
              <a:spcBef>
                <a:spcPts val="0"/>
              </a:spcBef>
              <a:spcAft>
                <a:spcPts val="0"/>
              </a:spcAft>
              <a:buClr>
                <a:srgbClr val="105775"/>
              </a:buClr>
              <a:buSzPts val="4000"/>
              <a:buFont typeface="Verdana"/>
              <a:buNone/>
            </a:pPr>
            <a:r>
              <a:rPr lang="en-US"/>
              <a:t>Agenda Items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pic>
        <p:nvPicPr>
          <p:cNvPr descr="This picture illustrates an example of an agenda used during an advanced tiers meeting.  Important components of the agenda include Today's Agenda Items, Defining the Precise Problem Statement which includes the who, what, where, why and How Often, Solution Actions that should include Prevent, Teach, Reward, Correct, Extinguish and Safety, Who is responsible, By When, and the Goal and Timeline.  The last two categories are highlighted to stress the importance of including on the agenda a place to note the level of Fidelity of Implementation (not started, partially implemented, Implemented with Fidelity or Stopped) and the Effectiveness of the Solution (worse, No Change, Improved but not to Goal, or Improved and Goal Met).  The current rate or level per school day is also listed to be filled in.&#10;" id="382" name="Google Shape;382;p45" title="Sample Meeting Agenda for Advanced Tiers"/>
          <p:cNvPicPr preferRelativeResize="0"/>
          <p:nvPr/>
        </p:nvPicPr>
        <p:blipFill>
          <a:blip r:embed="rId3">
            <a:alphaModFix/>
          </a:blip>
          <a:stretch>
            <a:fillRect/>
          </a:stretch>
        </p:blipFill>
        <p:spPr>
          <a:xfrm>
            <a:off x="451175" y="1487975"/>
            <a:ext cx="8590300" cy="4873701"/>
          </a:xfrm>
          <a:prstGeom prst="rect">
            <a:avLst/>
          </a:prstGeom>
          <a:noFill/>
          <a:ln>
            <a:noFill/>
          </a:ln>
        </p:spPr>
      </p:pic>
      <p:sp>
        <p:nvSpPr>
          <p:cNvPr id="383" name="Google Shape;383;p45"/>
          <p:cNvSpPr txBox="1"/>
          <p:nvPr>
            <p:ph type="title"/>
          </p:nvPr>
        </p:nvSpPr>
        <p:spPr>
          <a:xfrm>
            <a:off x="367350" y="124913"/>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“What’s My Line?”</a:t>
            </a:r>
            <a:endParaRPr/>
          </a:p>
        </p:txBody>
      </p:sp>
      <p:pic>
        <p:nvPicPr>
          <p:cNvPr descr="This section highlights areas for planning around implementing interventions." id="384" name="Google Shape;384;p45" title="Section of Team Agenda "/>
          <p:cNvPicPr preferRelativeResize="0"/>
          <p:nvPr/>
        </p:nvPicPr>
        <p:blipFill>
          <a:blip r:embed="rId4">
            <a:alphaModFix/>
          </a:blip>
          <a:stretch>
            <a:fillRect/>
          </a:stretch>
        </p:blipFill>
        <p:spPr>
          <a:xfrm>
            <a:off x="496300" y="4013000"/>
            <a:ext cx="8177725" cy="1687000"/>
          </a:xfrm>
          <a:prstGeom prst="rect">
            <a:avLst/>
          </a:prstGeom>
          <a:noFill/>
          <a:ln>
            <a:noFill/>
          </a:ln>
        </p:spPr>
      </p:pic>
      <p:sp>
        <p:nvSpPr>
          <p:cNvPr descr="Red box placed around Fidelity of Implementation and Effectiveness of Solution sections to highlight these areas." id="385" name="Google Shape;385;p45" title="red box"/>
          <p:cNvSpPr/>
          <p:nvPr/>
        </p:nvSpPr>
        <p:spPr>
          <a:xfrm>
            <a:off x="6560975" y="4013000"/>
            <a:ext cx="1978200" cy="1524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6"/>
          <p:cNvSpPr txBox="1"/>
          <p:nvPr>
            <p:ph type="title"/>
          </p:nvPr>
        </p:nvSpPr>
        <p:spPr>
          <a:xfrm>
            <a:off x="2743200" y="256814"/>
            <a:ext cx="59436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solidFill>
                  <a:srgbClr val="395E89"/>
                </a:solidFill>
              </a:rPr>
              <a:t>What Do We Do Next?</a:t>
            </a:r>
            <a:endParaRPr>
              <a:solidFill>
                <a:srgbClr val="395E89"/>
              </a:solidFill>
            </a:endParaRPr>
          </a:p>
        </p:txBody>
      </p:sp>
      <p:sp>
        <p:nvSpPr>
          <p:cNvPr id="391" name="Google Shape;391;p46"/>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p>
            <a:pPr indent="-406400" lvl="0" marL="457200" rtl="0" algn="l">
              <a:spcBef>
                <a:spcPts val="0"/>
              </a:spcBef>
              <a:spcAft>
                <a:spcPts val="0"/>
              </a:spcAft>
              <a:buSzPts val="2800"/>
              <a:buChar char="●"/>
            </a:pPr>
            <a:r>
              <a:rPr lang="en-US"/>
              <a:t>Modify the intervention</a:t>
            </a:r>
            <a:endParaRPr/>
          </a:p>
          <a:p>
            <a:pPr indent="-406400" lvl="0" marL="457200" rtl="0" algn="l">
              <a:spcBef>
                <a:spcPts val="0"/>
              </a:spcBef>
              <a:spcAft>
                <a:spcPts val="0"/>
              </a:spcAft>
              <a:buSzPts val="2800"/>
              <a:buChar char="●"/>
            </a:pPr>
            <a:r>
              <a:rPr lang="en-US"/>
              <a:t>Monitor fidelity and/or feasibility</a:t>
            </a:r>
            <a:endParaRPr/>
          </a:p>
          <a:p>
            <a:pPr indent="-406400" lvl="0" marL="457200" rtl="0" algn="l">
              <a:spcBef>
                <a:spcPts val="0"/>
              </a:spcBef>
              <a:spcAft>
                <a:spcPts val="0"/>
              </a:spcAft>
              <a:buSzPts val="2800"/>
              <a:buChar char="●"/>
            </a:pPr>
            <a:r>
              <a:rPr lang="en-US"/>
              <a:t>Revisit the problem-solving process</a:t>
            </a:r>
            <a:endParaRPr/>
          </a:p>
          <a:p>
            <a:pPr indent="-406400" lvl="0" marL="457200" rtl="0" algn="l">
              <a:spcBef>
                <a:spcPts val="0"/>
              </a:spcBef>
              <a:spcAft>
                <a:spcPts val="0"/>
              </a:spcAft>
              <a:buSzPts val="2800"/>
              <a:buChar char="●"/>
            </a:pPr>
            <a:r>
              <a:rPr lang="en-US"/>
              <a:t>Revise the precision problem statement</a:t>
            </a:r>
            <a:endParaRPr/>
          </a:p>
          <a:p>
            <a:pPr indent="-406400" lvl="0" marL="457200" rtl="0" algn="l">
              <a:spcBef>
                <a:spcPts val="0"/>
              </a:spcBef>
              <a:spcAft>
                <a:spcPts val="0"/>
              </a:spcAft>
              <a:buSzPts val="2800"/>
              <a:buChar char="●"/>
            </a:pPr>
            <a:r>
              <a:rPr lang="en-US"/>
              <a:t>Revise the goal</a:t>
            </a:r>
            <a:endParaRPr/>
          </a:p>
          <a:p>
            <a:pPr indent="-406400" lvl="0" marL="457200" rtl="0" algn="l">
              <a:spcBef>
                <a:spcPts val="0"/>
              </a:spcBef>
              <a:spcAft>
                <a:spcPts val="0"/>
              </a:spcAft>
              <a:buSzPts val="2800"/>
              <a:buChar char="●"/>
            </a:pPr>
            <a:r>
              <a:rPr lang="en-US"/>
              <a:t>Change the intervention</a:t>
            </a:r>
            <a:endParaRPr/>
          </a:p>
          <a:p>
            <a:pPr indent="-406400" lvl="0" marL="457200" rtl="0" algn="l">
              <a:spcBef>
                <a:spcPts val="0"/>
              </a:spcBef>
              <a:spcAft>
                <a:spcPts val="0"/>
              </a:spcAft>
              <a:buSzPts val="2800"/>
              <a:buChar char="●"/>
            </a:pPr>
            <a:r>
              <a:rPr lang="en-US"/>
              <a:t>Stop the intervention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solidFill>
                  <a:srgbClr val="395E89"/>
                </a:solidFill>
              </a:rPr>
              <a:t>Community Norms</a:t>
            </a:r>
            <a:endParaRPr>
              <a:solidFill>
                <a:srgbClr val="395E89"/>
              </a:solidFill>
            </a:endParaRPr>
          </a:p>
        </p:txBody>
      </p:sp>
      <p:graphicFrame>
        <p:nvGraphicFramePr>
          <p:cNvPr id="218" name="Google Shape;218;p29"/>
          <p:cNvGraphicFramePr/>
          <p:nvPr/>
        </p:nvGraphicFramePr>
        <p:xfrm>
          <a:off x="628975" y="1668500"/>
          <a:ext cx="3000000" cy="3000000"/>
        </p:xfrm>
        <a:graphic>
          <a:graphicData uri="http://schemas.openxmlformats.org/drawingml/2006/table">
            <a:tbl>
              <a:tblPr>
                <a:noFill/>
                <a:tableStyleId>{F61C4A15-5DD4-47BA-AAE3-2C0733198C83}</a:tableStyleId>
              </a:tblPr>
              <a:tblGrid>
                <a:gridCol w="2392050"/>
                <a:gridCol w="5436900"/>
              </a:tblGrid>
              <a:tr h="3810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Verdana"/>
                          <a:ea typeface="Verdana"/>
                          <a:cs typeface="Verdana"/>
                          <a:sym typeface="Verdana"/>
                        </a:rPr>
                        <a:t>Be Responsible</a:t>
                      </a:r>
                      <a:endParaRPr sz="2400" u="none" cap="none" strike="noStrike">
                        <a:latin typeface="Verdana"/>
                        <a:ea typeface="Verdana"/>
                        <a:cs typeface="Verdana"/>
                        <a:sym typeface="Verdana"/>
                      </a:endParaRPr>
                    </a:p>
                  </a:txBody>
                  <a:tcPr marT="91425" marB="91425" marR="91425" marL="91425"/>
                </a:tc>
                <a:tc>
                  <a:txBody>
                    <a:bodyPr/>
                    <a:lstStyle/>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Take care of your needs</a:t>
                      </a:r>
                      <a:endParaRPr sz="2400" u="none" cap="none" strike="noStrike">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Share your questions with the group</a:t>
                      </a:r>
                      <a:endParaRPr sz="2400" u="none" cap="none" strike="noStrike">
                        <a:latin typeface="Verdana"/>
                        <a:ea typeface="Verdana"/>
                        <a:cs typeface="Verdana"/>
                        <a:sym typeface="Verdana"/>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Verdana"/>
                          <a:ea typeface="Verdana"/>
                          <a:cs typeface="Verdana"/>
                          <a:sym typeface="Verdana"/>
                        </a:rPr>
                        <a:t>Be Respectful</a:t>
                      </a:r>
                      <a:endParaRPr sz="2400" u="none" cap="none" strike="noStrike">
                        <a:latin typeface="Verdana"/>
                        <a:ea typeface="Verdana"/>
                        <a:cs typeface="Verdana"/>
                        <a:sym typeface="Verdana"/>
                      </a:endParaRPr>
                    </a:p>
                  </a:txBody>
                  <a:tcPr marT="91425" marB="91425" marR="91425" marL="91425"/>
                </a:tc>
                <a:tc>
                  <a:txBody>
                    <a:bodyPr/>
                    <a:lstStyle/>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Turn volume/sound off on cell phones</a:t>
                      </a:r>
                      <a:endParaRPr sz="2400" u="none" cap="none" strike="noStrike">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Listen to others attentively</a:t>
                      </a:r>
                      <a:endParaRPr sz="2400" u="none" cap="none" strike="noStrike">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Follow up and complete assigned tasks</a:t>
                      </a:r>
                      <a:endParaRPr sz="2400" u="none" cap="none" strike="noStrike">
                        <a:latin typeface="Verdana"/>
                        <a:ea typeface="Verdana"/>
                        <a:cs typeface="Verdana"/>
                        <a:sym typeface="Verdana"/>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latin typeface="Verdana"/>
                          <a:ea typeface="Verdana"/>
                          <a:cs typeface="Verdana"/>
                          <a:sym typeface="Verdana"/>
                        </a:rPr>
                        <a:t>Be Engaged</a:t>
                      </a:r>
                      <a:endParaRPr sz="2400" u="none" cap="none" strike="noStrike">
                        <a:latin typeface="Verdana"/>
                        <a:ea typeface="Verdana"/>
                        <a:cs typeface="Verdana"/>
                        <a:sym typeface="Verdana"/>
                      </a:endParaRPr>
                    </a:p>
                  </a:txBody>
                  <a:tcPr marT="91425" marB="91425" marR="91425" marL="91425"/>
                </a:tc>
                <a:tc>
                  <a:txBody>
                    <a:bodyPr/>
                    <a:lstStyle/>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Ask what you need to know to understand and contribute</a:t>
                      </a:r>
                      <a:endParaRPr sz="2400" u="none" cap="none" strike="noStrike">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lang="en-US" sz="2400" u="none" cap="none" strike="noStrike">
                          <a:latin typeface="Verdana"/>
                          <a:ea typeface="Verdana"/>
                          <a:cs typeface="Verdana"/>
                          <a:sym typeface="Verdana"/>
                        </a:rPr>
                        <a:t>Share your expertise, information and ideas</a:t>
                      </a:r>
                      <a:endParaRPr sz="2400" u="none" cap="none" strike="noStrike">
                        <a:latin typeface="Verdana"/>
                        <a:ea typeface="Verdana"/>
                        <a:cs typeface="Verdana"/>
                        <a:sym typeface="Verdana"/>
                      </a:endParaRPr>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47"/>
          <p:cNvSpPr txBox="1"/>
          <p:nvPr>
            <p:ph idx="1" type="body"/>
          </p:nvPr>
        </p:nvSpPr>
        <p:spPr>
          <a:xfrm>
            <a:off x="914400" y="1524000"/>
            <a:ext cx="3566100" cy="638700"/>
          </a:xfrm>
          <a:prstGeom prst="rect">
            <a:avLst/>
          </a:prstGeom>
          <a:solidFill>
            <a:srgbClr val="E7F3D8"/>
          </a:solidFill>
          <a:ln>
            <a:noFill/>
          </a:ln>
        </p:spPr>
        <p:txBody>
          <a:bodyPr anchorCtr="0" anchor="ctr" bIns="45700" lIns="91425" spcFirstLastPara="1" rIns="91425" wrap="square" tIns="45700">
            <a:noAutofit/>
          </a:bodyPr>
          <a:lstStyle/>
          <a:p>
            <a:pPr indent="-228600" lvl="0" marL="457200" marR="0" rtl="0" algn="l">
              <a:lnSpc>
                <a:spcPct val="100000"/>
              </a:lnSpc>
              <a:spcBef>
                <a:spcPts val="420"/>
              </a:spcBef>
              <a:spcAft>
                <a:spcPts val="0"/>
              </a:spcAft>
              <a:buClr>
                <a:schemeClr val="dk1"/>
              </a:buClr>
              <a:buSzPts val="2100"/>
              <a:buFont typeface="Arial"/>
              <a:buNone/>
            </a:pPr>
            <a:r>
              <a:rPr i="0" lang="en-US" sz="2400" u="none" cap="none" strike="noStrike">
                <a:solidFill>
                  <a:srgbClr val="000000"/>
                </a:solidFill>
              </a:rPr>
              <a:t>Intervention</a:t>
            </a:r>
            <a:r>
              <a:rPr lang="en-US" sz="2400">
                <a:solidFill>
                  <a:srgbClr val="000000"/>
                </a:solidFill>
              </a:rPr>
              <a:t> </a:t>
            </a:r>
            <a:r>
              <a:rPr i="0" lang="en-US" sz="2400" u="none" cap="none" strike="noStrike">
                <a:solidFill>
                  <a:srgbClr val="000000"/>
                </a:solidFill>
              </a:rPr>
              <a:t>Monitoring </a:t>
            </a:r>
            <a:endParaRPr i="0" sz="2400" u="none" cap="none" strike="noStrike">
              <a:solidFill>
                <a:srgbClr val="000000"/>
              </a:solidFill>
            </a:endParaRPr>
          </a:p>
        </p:txBody>
      </p:sp>
      <p:sp>
        <p:nvSpPr>
          <p:cNvPr id="397" name="Google Shape;397;p47"/>
          <p:cNvSpPr txBox="1"/>
          <p:nvPr>
            <p:ph idx="2" type="body"/>
          </p:nvPr>
        </p:nvSpPr>
        <p:spPr>
          <a:xfrm>
            <a:off x="440400" y="2173800"/>
            <a:ext cx="4040100" cy="40575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100000"/>
              </a:lnSpc>
              <a:spcBef>
                <a:spcPts val="480"/>
              </a:spcBef>
              <a:spcAft>
                <a:spcPts val="0"/>
              </a:spcAft>
              <a:buClr>
                <a:srgbClr val="000000"/>
              </a:buClr>
              <a:buSzPts val="2400"/>
              <a:buFont typeface="Verdana"/>
              <a:buChar char="•"/>
            </a:pPr>
            <a:r>
              <a:rPr i="0" lang="en-US" u="none" cap="none" strike="noStrike">
                <a:solidFill>
                  <a:srgbClr val="000000"/>
                </a:solidFill>
              </a:rPr>
              <a:t>Monitor effectiveness of </a:t>
            </a:r>
            <a:r>
              <a:rPr lang="en-US">
                <a:solidFill>
                  <a:srgbClr val="000000"/>
                </a:solidFill>
              </a:rPr>
              <a:t>tier 2 interventions</a:t>
            </a:r>
            <a:endParaRPr>
              <a:solidFill>
                <a:srgbClr val="000000"/>
              </a:solidFill>
            </a:endParaRPr>
          </a:p>
          <a:p>
            <a:pPr indent="-381000" lvl="0" marL="457200" marR="0" rtl="0" algn="l">
              <a:lnSpc>
                <a:spcPct val="100000"/>
              </a:lnSpc>
              <a:spcBef>
                <a:spcPts val="480"/>
              </a:spcBef>
              <a:spcAft>
                <a:spcPts val="0"/>
              </a:spcAft>
              <a:buClr>
                <a:srgbClr val="000000"/>
              </a:buClr>
              <a:buSzPts val="2400"/>
              <a:buFont typeface="Verdana"/>
              <a:buChar char="•"/>
            </a:pPr>
            <a:r>
              <a:rPr i="0" lang="en-US" u="none" cap="none" strike="noStrike">
                <a:solidFill>
                  <a:srgbClr val="000000"/>
                </a:solidFill>
              </a:rPr>
              <a:t>Review data to make decisions on improvements to intervention fidelity</a:t>
            </a:r>
            <a:endParaRPr i="0" u="none" cap="none" strike="noStrike">
              <a:solidFill>
                <a:srgbClr val="000000"/>
              </a:solidFill>
            </a:endParaRPr>
          </a:p>
        </p:txBody>
      </p:sp>
      <p:sp>
        <p:nvSpPr>
          <p:cNvPr id="398" name="Google Shape;398;p47"/>
          <p:cNvSpPr txBox="1"/>
          <p:nvPr>
            <p:ph idx="3" type="body"/>
          </p:nvPr>
        </p:nvSpPr>
        <p:spPr>
          <a:xfrm>
            <a:off x="5105400" y="1535100"/>
            <a:ext cx="3566100" cy="638700"/>
          </a:xfrm>
          <a:prstGeom prst="rect">
            <a:avLst/>
          </a:prstGeom>
          <a:solidFill>
            <a:srgbClr val="E7F3D8"/>
          </a:solidFill>
          <a:ln>
            <a:noFill/>
          </a:ln>
        </p:spPr>
        <p:txBody>
          <a:bodyPr anchorCtr="0" anchor="ctr" bIns="45700" lIns="91425" spcFirstLastPara="1" rIns="91425" wrap="square" tIns="45700">
            <a:noAutofit/>
          </a:bodyPr>
          <a:lstStyle/>
          <a:p>
            <a:pPr indent="-228600" lvl="0" marL="457200" marR="0" rtl="0" algn="l">
              <a:lnSpc>
                <a:spcPct val="100000"/>
              </a:lnSpc>
              <a:spcBef>
                <a:spcPts val="420"/>
              </a:spcBef>
              <a:spcAft>
                <a:spcPts val="0"/>
              </a:spcAft>
              <a:buClr>
                <a:schemeClr val="dk1"/>
              </a:buClr>
              <a:buSzPts val="2100"/>
              <a:buFont typeface="Arial"/>
              <a:buNone/>
            </a:pPr>
            <a:r>
              <a:rPr i="0" lang="en-US" sz="2400" u="none" cap="none" strike="noStrike">
                <a:solidFill>
                  <a:srgbClr val="000000"/>
                </a:solidFill>
              </a:rPr>
              <a:t>IN, ON, OUT</a:t>
            </a:r>
            <a:endParaRPr i="0" sz="2400" u="none" cap="none" strike="noStrike">
              <a:solidFill>
                <a:srgbClr val="000000"/>
              </a:solidFill>
            </a:endParaRPr>
          </a:p>
        </p:txBody>
      </p:sp>
      <p:sp>
        <p:nvSpPr>
          <p:cNvPr id="399" name="Google Shape;399;p47"/>
          <p:cNvSpPr txBox="1"/>
          <p:nvPr>
            <p:ph idx="4" type="body"/>
          </p:nvPr>
        </p:nvSpPr>
        <p:spPr>
          <a:xfrm>
            <a:off x="4645025" y="2173700"/>
            <a:ext cx="4262700" cy="405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400"/>
              <a:buNone/>
            </a:pPr>
            <a:r>
              <a:rPr lang="en-US">
                <a:solidFill>
                  <a:srgbClr val="000000"/>
                </a:solidFill>
              </a:rPr>
              <a:t>Focus on trends to assess how </a:t>
            </a:r>
            <a:r>
              <a:rPr b="1" lang="en-US">
                <a:solidFill>
                  <a:srgbClr val="000000"/>
                </a:solidFill>
              </a:rPr>
              <a:t>groups of students </a:t>
            </a:r>
            <a:r>
              <a:rPr lang="en-US">
                <a:solidFill>
                  <a:srgbClr val="000000"/>
                </a:solidFill>
              </a:rPr>
              <a:t>are responding</a:t>
            </a:r>
            <a:endParaRPr>
              <a:solidFill>
                <a:srgbClr val="000000"/>
              </a:solidFill>
            </a:endParaRPr>
          </a:p>
          <a:p>
            <a:pPr indent="-171450" lvl="0" marL="285750" marR="0" rtl="0" algn="l">
              <a:lnSpc>
                <a:spcPct val="90000"/>
              </a:lnSpc>
              <a:spcBef>
                <a:spcPts val="0"/>
              </a:spcBef>
              <a:spcAft>
                <a:spcPts val="0"/>
              </a:spcAft>
              <a:buClr>
                <a:srgbClr val="000000"/>
              </a:buClr>
              <a:buSzPts val="1800"/>
              <a:buFont typeface="Verdana"/>
              <a:buChar char="★"/>
            </a:pPr>
            <a:r>
              <a:rPr i="0" lang="en-US" u="none" cap="none" strike="noStrike">
                <a:solidFill>
                  <a:srgbClr val="000000"/>
                </a:solidFill>
              </a:rPr>
              <a:t>Students making/not making progress</a:t>
            </a:r>
            <a:endParaRPr b="1">
              <a:solidFill>
                <a:srgbClr val="000000"/>
              </a:solidFill>
            </a:endParaRPr>
          </a:p>
          <a:p>
            <a:pPr indent="-171450" lvl="0" marL="285750" marR="0" rtl="0" algn="l">
              <a:lnSpc>
                <a:spcPct val="90000"/>
              </a:lnSpc>
              <a:spcBef>
                <a:spcPts val="0"/>
              </a:spcBef>
              <a:spcAft>
                <a:spcPts val="0"/>
              </a:spcAft>
              <a:buClr>
                <a:srgbClr val="000000"/>
              </a:buClr>
              <a:buSzPts val="1800"/>
              <a:buFont typeface="Verdana"/>
              <a:buChar char="★"/>
            </a:pPr>
            <a:r>
              <a:rPr i="0" lang="en-US" u="none" cap="none" strike="noStrike">
                <a:solidFill>
                  <a:srgbClr val="000000"/>
                </a:solidFill>
              </a:rPr>
              <a:t>Students who have met their goal</a:t>
            </a:r>
            <a:endParaRPr i="0" u="none" cap="none" strike="noStrike">
              <a:solidFill>
                <a:srgbClr val="000000"/>
              </a:solidFill>
            </a:endParaRPr>
          </a:p>
        </p:txBody>
      </p:sp>
      <p:sp>
        <p:nvSpPr>
          <p:cNvPr id="400" name="Google Shape;400;p47"/>
          <p:cNvSpPr txBox="1"/>
          <p:nvPr>
            <p:ph type="title"/>
          </p:nvPr>
        </p:nvSpPr>
        <p:spPr>
          <a:xfrm>
            <a:off x="243900" y="39800"/>
            <a:ext cx="865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105775"/>
                </a:solidFill>
              </a:rPr>
              <a:t>Intervention Effectiveness</a:t>
            </a:r>
            <a:endParaRPr>
              <a:solidFill>
                <a:srgbClr val="105775"/>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8"/>
          <p:cNvSpPr txBox="1"/>
          <p:nvPr>
            <p:ph type="title"/>
          </p:nvPr>
        </p:nvSpPr>
        <p:spPr>
          <a:xfrm>
            <a:off x="228600" y="228600"/>
            <a:ext cx="8686800" cy="1143000"/>
          </a:xfrm>
          <a:prstGeom prst="rect">
            <a:avLst/>
          </a:prstGeom>
          <a:solidFill>
            <a:srgbClr val="A9DCF2">
              <a:alpha val="67450"/>
            </a:srgb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b="1" lang="en-US" sz="3800"/>
              <a:t>Sample Intervention Tracker</a:t>
            </a:r>
            <a:endParaRPr b="1" sz="3800"/>
          </a:p>
        </p:txBody>
      </p:sp>
      <p:pic>
        <p:nvPicPr>
          <p:cNvPr descr="This table organizes the following information for tracking interventions from September to May:  1.  Number of students participating in the intervention, 2.  Number of students responding/making adequate progress, 3.  Percent of students responding/making adequate progress, 4.  Average fidelity of implementation score." id="406" name="Google Shape;406;p48" title="Intervention Tracker Table"/>
          <p:cNvPicPr preferRelativeResize="0"/>
          <p:nvPr/>
        </p:nvPicPr>
        <p:blipFill rotWithShape="1">
          <a:blip r:embed="rId3">
            <a:alphaModFix/>
          </a:blip>
          <a:srcRect b="0" l="0" r="0" t="0"/>
          <a:stretch/>
        </p:blipFill>
        <p:spPr>
          <a:xfrm>
            <a:off x="457200" y="1699800"/>
            <a:ext cx="8114200" cy="415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9"/>
          <p:cNvSpPr txBox="1"/>
          <p:nvPr>
            <p:ph idx="1" type="body"/>
          </p:nvPr>
        </p:nvSpPr>
        <p:spPr>
          <a:xfrm>
            <a:off x="399925" y="1600200"/>
            <a:ext cx="8229600" cy="49701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640"/>
              </a:spcBef>
              <a:spcAft>
                <a:spcPts val="0"/>
              </a:spcAft>
              <a:buSzPts val="2400"/>
              <a:buFont typeface="Verdana"/>
              <a:buAutoNum type="arabicPeriod"/>
            </a:pPr>
            <a:r>
              <a:rPr lang="en-US" sz="2400"/>
              <a:t> School division leadership teams provide guidance and tools  for</a:t>
            </a:r>
            <a:r>
              <a:rPr lang="en-US" sz="2400"/>
              <a:t> advanced tiers meetings at the school level. </a:t>
            </a:r>
            <a:endParaRPr sz="2400"/>
          </a:p>
          <a:p>
            <a:pPr indent="-381000" lvl="0" marL="457200" rtl="0" algn="l">
              <a:lnSpc>
                <a:spcPct val="100000"/>
              </a:lnSpc>
              <a:spcBef>
                <a:spcPts val="0"/>
              </a:spcBef>
              <a:spcAft>
                <a:spcPts val="0"/>
              </a:spcAft>
              <a:buSzPts val="2400"/>
              <a:buAutoNum type="arabicPeriod"/>
            </a:pPr>
            <a:r>
              <a:rPr lang="en-US" sz="2400"/>
              <a:t>The most important function of the advanced tier team is problem solving for individual students.</a:t>
            </a:r>
            <a:endParaRPr sz="2400"/>
          </a:p>
          <a:p>
            <a:pPr indent="-381000" lvl="0" marL="457200" rtl="0" algn="l">
              <a:lnSpc>
                <a:spcPct val="100000"/>
              </a:lnSpc>
              <a:spcBef>
                <a:spcPts val="0"/>
              </a:spcBef>
              <a:spcAft>
                <a:spcPts val="0"/>
              </a:spcAft>
              <a:buSzPts val="2400"/>
              <a:buAutoNum type="arabicPeriod"/>
            </a:pPr>
            <a:r>
              <a:rPr lang="en-US" sz="2400"/>
              <a:t>It saves time when the same people serve on tier one and advanced tier teams because the conversations are so similar.</a:t>
            </a:r>
            <a:endParaRPr sz="2400"/>
          </a:p>
          <a:p>
            <a:pPr indent="-381000" lvl="0" marL="457200" rtl="0" algn="l">
              <a:lnSpc>
                <a:spcPct val="100000"/>
              </a:lnSpc>
              <a:spcBef>
                <a:spcPts val="0"/>
              </a:spcBef>
              <a:spcAft>
                <a:spcPts val="0"/>
              </a:spcAft>
              <a:buSzPts val="2400"/>
              <a:buAutoNum type="arabicPeriod"/>
            </a:pPr>
            <a:r>
              <a:rPr lang="en-US" sz="2400"/>
              <a:t>Division leadership teams develop a system to provide professional learning and coaching to sustain effective advanced tiers teaming structures and data-informed decision making.</a:t>
            </a:r>
            <a:endParaRPr sz="2400"/>
          </a:p>
        </p:txBody>
      </p:sp>
      <p:sp>
        <p:nvSpPr>
          <p:cNvPr id="412" name="Google Shape;412;p49"/>
          <p:cNvSpPr txBox="1"/>
          <p:nvPr>
            <p:ph type="title"/>
          </p:nvPr>
        </p:nvSpPr>
        <p:spPr>
          <a:xfrm>
            <a:off x="243900" y="39800"/>
            <a:ext cx="8656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Assessment</a:t>
            </a:r>
            <a:endParaRPr>
              <a:solidFill>
                <a:srgbClr val="10577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0"/>
          <p:cNvSpPr txBox="1"/>
          <p:nvPr>
            <p:ph type="ctrTitle"/>
          </p:nvPr>
        </p:nvSpPr>
        <p:spPr>
          <a:xfrm>
            <a:off x="466950" y="3863300"/>
            <a:ext cx="8210100" cy="1470000"/>
          </a:xfrm>
          <a:prstGeom prst="rect">
            <a:avLst/>
          </a:prstGeom>
          <a:solidFill>
            <a:schemeClr val="lt1">
              <a:alpha val="6784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3000">
                <a:solidFill>
                  <a:schemeClr val="dk1"/>
                </a:solidFill>
              </a:rPr>
              <a:t>Implement fidelity measures for data informed decision making (6.B)</a:t>
            </a:r>
            <a:endParaRPr b="1" sz="3000"/>
          </a:p>
        </p:txBody>
      </p:sp>
      <p:sp>
        <p:nvSpPr>
          <p:cNvPr id="418" name="Google Shape;418;p50"/>
          <p:cNvSpPr txBox="1"/>
          <p:nvPr>
            <p:ph idx="1" type="subTitle"/>
          </p:nvPr>
        </p:nvSpPr>
        <p:spPr>
          <a:xfrm>
            <a:off x="1373109" y="5257800"/>
            <a:ext cx="6400800" cy="914400"/>
          </a:xfrm>
          <a:prstGeom prst="rect">
            <a:avLst/>
          </a:prstGeom>
          <a:solidFill>
            <a:schemeClr val="lt1">
              <a:alpha val="67840"/>
            </a:schemeClr>
          </a:solid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rgbClr val="395E89"/>
                </a:solidFill>
              </a:rPr>
              <a:t>Did we do what we said we would do?</a:t>
            </a:r>
            <a:endParaRPr>
              <a:solidFill>
                <a:srgbClr val="395E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1"/>
          <p:cNvSpPr txBox="1"/>
          <p:nvPr>
            <p:ph type="ctrTitle"/>
          </p:nvPr>
        </p:nvSpPr>
        <p:spPr>
          <a:xfrm>
            <a:off x="951750" y="4132951"/>
            <a:ext cx="7240500" cy="12423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Checklist Manifesto</a:t>
            </a:r>
            <a:endParaRPr/>
          </a:p>
        </p:txBody>
      </p:sp>
      <p:sp>
        <p:nvSpPr>
          <p:cNvPr id="425" name="Google Shape;425;p51"/>
          <p:cNvSpPr txBox="1"/>
          <p:nvPr>
            <p:ph idx="1" type="subTitle"/>
          </p:nvPr>
        </p:nvSpPr>
        <p:spPr>
          <a:xfrm>
            <a:off x="1208850" y="5242675"/>
            <a:ext cx="6726300" cy="9144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US" sz="2000" u="sng">
                <a:solidFill>
                  <a:schemeClr val="hlink"/>
                </a:solidFill>
                <a:hlinkClick r:id="rId3"/>
              </a:rPr>
              <a:t>https://www.youtube.com/watch?v=1ufwtP36id8</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pic>
        <p:nvPicPr>
          <p:cNvPr descr="image of clay-like white figure resting on a red question mark" id="431" name="Google Shape;431;p52" title="Thinking Man Icon"/>
          <p:cNvPicPr preferRelativeResize="0"/>
          <p:nvPr/>
        </p:nvPicPr>
        <p:blipFill rotWithShape="1">
          <a:blip r:embed="rId3">
            <a:alphaModFix/>
          </a:blip>
          <a:srcRect b="4662" l="26559" r="28492" t="0"/>
          <a:stretch/>
        </p:blipFill>
        <p:spPr>
          <a:xfrm>
            <a:off x="6477000" y="3048001"/>
            <a:ext cx="1524000" cy="2362200"/>
          </a:xfrm>
          <a:prstGeom prst="rect">
            <a:avLst/>
          </a:prstGeom>
          <a:noFill/>
          <a:ln>
            <a:noFill/>
          </a:ln>
        </p:spPr>
      </p:pic>
      <p:sp>
        <p:nvSpPr>
          <p:cNvPr id="432" name="Google Shape;432;p52"/>
          <p:cNvSpPr txBox="1"/>
          <p:nvPr>
            <p:ph type="title"/>
          </p:nvPr>
        </p:nvSpPr>
        <p:spPr>
          <a:xfrm>
            <a:off x="228600" y="228600"/>
            <a:ext cx="86868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6600"/>
              <a:buFont typeface="Calibri"/>
              <a:buNone/>
            </a:pPr>
            <a:r>
              <a:rPr lang="en-US" sz="5400"/>
              <a:t>Fidelity</a:t>
            </a:r>
            <a:endParaRPr sz="5400"/>
          </a:p>
        </p:txBody>
      </p:sp>
      <p:sp>
        <p:nvSpPr>
          <p:cNvPr id="433" name="Google Shape;433;p52"/>
          <p:cNvSpPr txBox="1"/>
          <p:nvPr>
            <p:ph idx="1" type="body"/>
          </p:nvPr>
        </p:nvSpPr>
        <p:spPr>
          <a:xfrm>
            <a:off x="228600" y="1537275"/>
            <a:ext cx="8686800" cy="4572000"/>
          </a:xfrm>
          <a:prstGeom prst="rect">
            <a:avLst/>
          </a:prstGeom>
        </p:spPr>
        <p:txBody>
          <a:bodyPr anchorCtr="0" anchor="t" bIns="45700" lIns="91425" spcFirstLastPara="1" rIns="91425" wrap="square" tIns="45700">
            <a:noAutofit/>
          </a:bodyPr>
          <a:lstStyle/>
          <a:p>
            <a:pPr indent="-1028700" lvl="0" marL="1143000" rtl="0" algn="l">
              <a:spcBef>
                <a:spcPts val="0"/>
              </a:spcBef>
              <a:spcAft>
                <a:spcPts val="0"/>
              </a:spcAft>
              <a:buSzPts val="4800"/>
              <a:buFont typeface="Verdana"/>
              <a:buAutoNum type="arabicPeriod"/>
            </a:pPr>
            <a:r>
              <a:rPr lang="en-US" sz="4800"/>
              <a:t>Implementation</a:t>
            </a:r>
            <a:endParaRPr sz="4800"/>
          </a:p>
          <a:p>
            <a:pPr indent="-1028700" lvl="0" marL="1143000" rtl="0" algn="l">
              <a:spcBef>
                <a:spcPts val="0"/>
              </a:spcBef>
              <a:spcAft>
                <a:spcPts val="0"/>
              </a:spcAft>
              <a:buSzPts val="4800"/>
              <a:buFont typeface="Verdana"/>
              <a:buAutoNum type="arabicPeriod"/>
            </a:pPr>
            <a:r>
              <a:rPr lang="en-US" sz="4800"/>
              <a:t>Instruction</a:t>
            </a:r>
            <a:endParaRPr sz="4800"/>
          </a:p>
          <a:p>
            <a:pPr indent="-1028700" lvl="0" marL="1143000" rtl="0" algn="l">
              <a:spcBef>
                <a:spcPts val="0"/>
              </a:spcBef>
              <a:spcAft>
                <a:spcPts val="0"/>
              </a:spcAft>
              <a:buSzPts val="4800"/>
              <a:buFont typeface="Verdana"/>
              <a:buAutoNum type="arabicPeriod"/>
            </a:pPr>
            <a:r>
              <a:rPr lang="en-US" sz="4800"/>
              <a:t>Assessment</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53"/>
          <p:cNvSpPr txBox="1"/>
          <p:nvPr>
            <p:ph type="ctrTitle"/>
          </p:nvPr>
        </p:nvSpPr>
        <p:spPr>
          <a:xfrm>
            <a:off x="928464" y="1600200"/>
            <a:ext cx="7240500" cy="1470000"/>
          </a:xfrm>
          <a:prstGeom prst="rect">
            <a:avLst/>
          </a:prstGeom>
          <a:solidFill>
            <a:schemeClr val="lt1">
              <a:alpha val="67840"/>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191919"/>
              </a:buClr>
              <a:buSzPts val="5400"/>
              <a:buFont typeface="Verdana"/>
              <a:buNone/>
            </a:pPr>
            <a:r>
              <a:rPr lang="en-US"/>
              <a:t>Fidelity Tools</a:t>
            </a:r>
            <a:endParaRPr/>
          </a:p>
        </p:txBody>
      </p:sp>
      <p:sp>
        <p:nvSpPr>
          <p:cNvPr id="439" name="Google Shape;439;p53"/>
          <p:cNvSpPr txBox="1"/>
          <p:nvPr>
            <p:ph idx="1" type="subTitle"/>
          </p:nvPr>
        </p:nvSpPr>
        <p:spPr>
          <a:xfrm>
            <a:off x="645450" y="3284925"/>
            <a:ext cx="7641900" cy="3319500"/>
          </a:xfrm>
          <a:prstGeom prst="rect">
            <a:avLst/>
          </a:prstGeom>
          <a:solidFill>
            <a:schemeClr val="lt1">
              <a:alpha val="67840"/>
            </a:schemeClr>
          </a:solid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rgbClr val="105775"/>
                </a:solidFill>
              </a:rPr>
              <a:t>TFI = Tiered Fidelity Inventory</a:t>
            </a:r>
            <a:endParaRPr>
              <a:solidFill>
                <a:srgbClr val="105775"/>
              </a:solidFill>
            </a:endParaRPr>
          </a:p>
          <a:p>
            <a:pPr indent="0" lvl="0" marL="0" rtl="0" algn="ctr">
              <a:spcBef>
                <a:spcPts val="0"/>
              </a:spcBef>
              <a:spcAft>
                <a:spcPts val="0"/>
              </a:spcAft>
              <a:buClr>
                <a:srgbClr val="888888"/>
              </a:buClr>
              <a:buSzPts val="3200"/>
              <a:buNone/>
            </a:pPr>
            <a:r>
              <a:t/>
            </a:r>
            <a:endParaRPr>
              <a:solidFill>
                <a:srgbClr val="105775"/>
              </a:solidFill>
            </a:endParaRPr>
          </a:p>
          <a:p>
            <a:pPr indent="0" lvl="0" marL="0" rtl="0" algn="ctr">
              <a:spcBef>
                <a:spcPts val="0"/>
              </a:spcBef>
              <a:spcAft>
                <a:spcPts val="0"/>
              </a:spcAft>
              <a:buClr>
                <a:srgbClr val="888888"/>
              </a:buClr>
              <a:buSzPts val="3200"/>
              <a:buNone/>
            </a:pPr>
            <a:r>
              <a:t/>
            </a:r>
            <a:endParaRPr>
              <a:solidFill>
                <a:srgbClr val="105775"/>
              </a:solidFill>
            </a:endParaRPr>
          </a:p>
          <a:p>
            <a:pPr indent="0" lvl="0" marL="0" rtl="0" algn="ctr">
              <a:spcBef>
                <a:spcPts val="0"/>
              </a:spcBef>
              <a:spcAft>
                <a:spcPts val="0"/>
              </a:spcAft>
              <a:buClr>
                <a:srgbClr val="888888"/>
              </a:buClr>
              <a:buSzPts val="3200"/>
              <a:buNone/>
            </a:pPr>
            <a:r>
              <a:rPr lang="en-US">
                <a:solidFill>
                  <a:srgbClr val="105775"/>
                </a:solidFill>
              </a:rPr>
              <a:t>ATFI = Academic Tiered Fidelity Inventory</a:t>
            </a:r>
            <a:endParaRPr>
              <a:solidFill>
                <a:srgbClr val="105775"/>
              </a:solidFill>
            </a:endParaRPr>
          </a:p>
          <a:p>
            <a:pPr indent="0" lvl="0" marL="0" rtl="0" algn="ctr">
              <a:spcBef>
                <a:spcPts val="0"/>
              </a:spcBef>
              <a:spcAft>
                <a:spcPts val="0"/>
              </a:spcAft>
              <a:buClr>
                <a:srgbClr val="888888"/>
              </a:buClr>
              <a:buSzPts val="3200"/>
              <a:buNone/>
            </a:pPr>
            <a:r>
              <a:t/>
            </a:r>
            <a:endParaRPr>
              <a:solidFill>
                <a:srgbClr val="105775"/>
              </a:solidFill>
            </a:endParaRPr>
          </a:p>
          <a:p>
            <a:pPr indent="0" lvl="0" marL="0" rtl="0" algn="l">
              <a:spcBef>
                <a:spcPts val="0"/>
              </a:spcBef>
              <a:spcAft>
                <a:spcPts val="0"/>
              </a:spcAft>
              <a:buClr>
                <a:srgbClr val="888888"/>
              </a:buClr>
              <a:buSzPts val="3200"/>
              <a:buNone/>
            </a:pPr>
            <a:r>
              <a:t/>
            </a:r>
            <a:endParaRPr>
              <a:solidFill>
                <a:srgbClr val="10577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43" name="Shape 443"/>
        <p:cNvGrpSpPr/>
        <p:nvPr/>
      </p:nvGrpSpPr>
      <p:grpSpPr>
        <a:xfrm>
          <a:off x="0" y="0"/>
          <a:ext cx="0" cy="0"/>
          <a:chOff x="0" y="0"/>
          <a:chExt cx="0" cy="0"/>
        </a:xfrm>
      </p:grpSpPr>
      <p:sp>
        <p:nvSpPr>
          <p:cNvPr id="444" name="Google Shape;444;p54"/>
          <p:cNvSpPr txBox="1"/>
          <p:nvPr>
            <p:ph type="title"/>
          </p:nvPr>
        </p:nvSpPr>
        <p:spPr>
          <a:xfrm>
            <a:off x="228600" y="228600"/>
            <a:ext cx="8686800" cy="6381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a:t>Implementation Matrix</a:t>
            </a:r>
            <a:endParaRPr/>
          </a:p>
        </p:txBody>
      </p:sp>
      <p:pic>
        <p:nvPicPr>
          <p:cNvPr descr="not presented" id="445" name="Google Shape;445;p54"/>
          <p:cNvPicPr preferRelativeResize="0"/>
          <p:nvPr/>
        </p:nvPicPr>
        <p:blipFill>
          <a:blip r:embed="rId3">
            <a:alphaModFix/>
          </a:blip>
          <a:stretch>
            <a:fillRect/>
          </a:stretch>
        </p:blipFill>
        <p:spPr>
          <a:xfrm>
            <a:off x="763300" y="8606100"/>
            <a:ext cx="2651365" cy="638175"/>
          </a:xfrm>
          <a:prstGeom prst="rect">
            <a:avLst/>
          </a:prstGeom>
          <a:noFill/>
          <a:ln>
            <a:noFill/>
          </a:ln>
        </p:spPr>
      </p:pic>
      <p:sp>
        <p:nvSpPr>
          <p:cNvPr descr="not presented" id="446" name="Google Shape;446;p54" title="not presented"/>
          <p:cNvSpPr txBox="1"/>
          <p:nvPr/>
        </p:nvSpPr>
        <p:spPr>
          <a:xfrm>
            <a:off x="0" y="866700"/>
            <a:ext cx="9144000" cy="5863500"/>
          </a:xfrm>
          <a:prstGeom prst="rect">
            <a:avLst/>
          </a:prstGeom>
          <a:noFill/>
          <a:ln>
            <a:noFill/>
          </a:ln>
        </p:spPr>
        <p:txBody>
          <a:bodyPr anchorCtr="0" anchor="ctr" bIns="91425" lIns="91425" spcFirstLastPara="1" rIns="91425" wrap="square" tIns="91425">
            <a:noAutofit/>
          </a:bodyPr>
          <a:lstStyle/>
          <a:p>
            <a:pPr indent="-228600" lvl="0" marL="457200" rtl="0" algn="ctr">
              <a:spcBef>
                <a:spcPts val="25"/>
              </a:spcBef>
              <a:spcAft>
                <a:spcPts val="0"/>
              </a:spcAft>
              <a:buNone/>
            </a:pPr>
            <a:r>
              <a:rPr b="1" lang="en-US" sz="2000" u="sng">
                <a:latin typeface="Verdana"/>
                <a:ea typeface="Verdana"/>
                <a:cs typeface="Verdana"/>
                <a:sym typeface="Verdana"/>
              </a:rPr>
              <a:t>VTSS </a:t>
            </a:r>
            <a:r>
              <a:rPr b="1" lang="en-US" sz="2000" u="sng">
                <a:latin typeface="Verdana"/>
                <a:ea typeface="Verdana"/>
                <a:cs typeface="Verdana"/>
                <a:sym typeface="Verdana"/>
              </a:rPr>
              <a:t>IMPLEMENTATION AT A GLANCE for Divisions </a:t>
            </a:r>
            <a:endParaRPr sz="2000" u="sng">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Aligned Organizational Structure:  </a:t>
            </a:r>
            <a:r>
              <a:rPr lang="en-US" sz="2000">
                <a:latin typeface="Verdana"/>
                <a:ea typeface="Verdana"/>
                <a:cs typeface="Verdana"/>
                <a:sym typeface="Verdana"/>
              </a:rPr>
              <a:t>The elements of a tiered system exist at the division, school, and classroom levels and are compatible.</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Leadership:</a:t>
            </a:r>
            <a:r>
              <a:rPr lang="en-US" sz="2000">
                <a:latin typeface="Verdana"/>
                <a:ea typeface="Verdana"/>
                <a:cs typeface="Verdana"/>
                <a:sym typeface="Verdana"/>
              </a:rPr>
              <a:t> Getting a functional team together and helping schools to do the same.</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Teaming:</a:t>
            </a:r>
            <a:r>
              <a:rPr lang="en-US" sz="2000">
                <a:latin typeface="Verdana"/>
                <a:ea typeface="Verdana"/>
                <a:cs typeface="Verdana"/>
                <a:sym typeface="Verdana"/>
              </a:rPr>
              <a:t>  Making sure the team is knowledgeable and fits with other teams.</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Planning:</a:t>
            </a:r>
            <a:r>
              <a:rPr lang="en-US" sz="2000">
                <a:latin typeface="Verdana"/>
                <a:ea typeface="Verdana"/>
                <a:cs typeface="Verdana"/>
                <a:sym typeface="Verdana"/>
              </a:rPr>
              <a:t>  The team now aligns the work for implementation.</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Communication:</a:t>
            </a:r>
            <a:r>
              <a:rPr lang="en-US" sz="2000">
                <a:latin typeface="Verdana"/>
                <a:ea typeface="Verdana"/>
                <a:cs typeface="Verdana"/>
                <a:sym typeface="Verdana"/>
              </a:rPr>
              <a:t> The team communicates the work of implementation with each other and also with stakeholders.</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Aligned Definitions of Multi-tiered Supports:</a:t>
            </a:r>
            <a:r>
              <a:rPr lang="en-US" sz="2000">
                <a:latin typeface="Verdana"/>
                <a:ea typeface="Verdana"/>
                <a:cs typeface="Verdana"/>
                <a:sym typeface="Verdana"/>
              </a:rPr>
              <a:t> Establishing the data, practices, and systems across all three tiers.</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Aligned and Effective Resources for Multi-Tiered Supports: </a:t>
            </a:r>
            <a:r>
              <a:rPr lang="en-US" sz="2000">
                <a:latin typeface="Verdana"/>
                <a:ea typeface="Verdana"/>
                <a:cs typeface="Verdana"/>
                <a:sym typeface="Verdana"/>
              </a:rPr>
              <a:t>Operationalizing the multi-tiered system.</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Professional Learning:</a:t>
            </a:r>
            <a:r>
              <a:rPr lang="en-US" sz="2000">
                <a:latin typeface="Verdana"/>
                <a:ea typeface="Verdana"/>
                <a:cs typeface="Verdana"/>
                <a:sym typeface="Verdana"/>
              </a:rPr>
              <a:t> Integrating and aligning all professional learning based on need.</a:t>
            </a:r>
            <a:endParaRPr sz="2000">
              <a:latin typeface="Verdana"/>
              <a:ea typeface="Verdana"/>
              <a:cs typeface="Verdana"/>
              <a:sym typeface="Verdana"/>
            </a:endParaRPr>
          </a:p>
          <a:p>
            <a:pPr indent="-355600" lvl="0" marL="685800" rtl="0" algn="l">
              <a:spcBef>
                <a:spcPts val="25"/>
              </a:spcBef>
              <a:spcAft>
                <a:spcPts val="0"/>
              </a:spcAft>
              <a:buSzPts val="2000"/>
              <a:buFont typeface="Verdana"/>
              <a:buChar char="●"/>
            </a:pPr>
            <a:r>
              <a:rPr b="1" lang="en-US" sz="2000">
                <a:latin typeface="Verdana"/>
                <a:ea typeface="Verdana"/>
                <a:cs typeface="Verdana"/>
                <a:sym typeface="Verdana"/>
              </a:rPr>
              <a:t>Coaching:</a:t>
            </a:r>
            <a:r>
              <a:rPr lang="en-US" sz="2000">
                <a:latin typeface="Verdana"/>
                <a:ea typeface="Verdana"/>
                <a:cs typeface="Verdana"/>
                <a:sym typeface="Verdana"/>
              </a:rPr>
              <a:t> Developing coaching plans and processes to support data, practices, and systems.</a:t>
            </a:r>
            <a:endParaRPr sz="20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55"/>
          <p:cNvSpPr txBox="1"/>
          <p:nvPr>
            <p:ph idx="1" type="body"/>
          </p:nvPr>
        </p:nvSpPr>
        <p:spPr>
          <a:xfrm>
            <a:off x="457200" y="1600200"/>
            <a:ext cx="8229600" cy="50388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Clearly defined outcomes</a:t>
            </a:r>
            <a:endParaRPr/>
          </a:p>
          <a:p>
            <a:pPr indent="-342900" lvl="0" marL="457200" rtl="0" algn="l">
              <a:spcBef>
                <a:spcPts val="1000"/>
              </a:spcBef>
              <a:spcAft>
                <a:spcPts val="0"/>
              </a:spcAft>
              <a:buSzPts val="1800"/>
              <a:buChar char="•"/>
            </a:pPr>
            <a:r>
              <a:rPr lang="en-US"/>
              <a:t>People responsible for implementation</a:t>
            </a:r>
            <a:endParaRPr/>
          </a:p>
          <a:p>
            <a:pPr indent="-342900" lvl="0" marL="457200" rtl="0" algn="l">
              <a:spcBef>
                <a:spcPts val="1000"/>
              </a:spcBef>
              <a:spcAft>
                <a:spcPts val="0"/>
              </a:spcAft>
              <a:buSzPts val="1800"/>
              <a:buChar char="•"/>
            </a:pPr>
            <a:r>
              <a:rPr lang="en-US"/>
              <a:t>Specific decision rules</a:t>
            </a:r>
            <a:endParaRPr/>
          </a:p>
          <a:p>
            <a:pPr indent="-342900" lvl="0" marL="457200" rtl="0" algn="l">
              <a:spcBef>
                <a:spcPts val="1000"/>
              </a:spcBef>
              <a:spcAft>
                <a:spcPts val="0"/>
              </a:spcAft>
              <a:buSzPts val="1800"/>
              <a:buChar char="•"/>
            </a:pPr>
            <a:r>
              <a:rPr lang="en-US"/>
              <a:t>Data Dashboard</a:t>
            </a:r>
            <a:endParaRPr/>
          </a:p>
          <a:p>
            <a:pPr indent="-342900" lvl="0" marL="457200" rtl="0" algn="l">
              <a:spcBef>
                <a:spcPts val="1000"/>
              </a:spcBef>
              <a:spcAft>
                <a:spcPts val="1000"/>
              </a:spcAft>
              <a:buSzPts val="1800"/>
              <a:buChar char="•"/>
            </a:pPr>
            <a:r>
              <a:rPr lang="en-US"/>
              <a:t>Use of TFI &amp; ATFI</a:t>
            </a:r>
            <a:endParaRPr/>
          </a:p>
        </p:txBody>
      </p:sp>
      <p:sp>
        <p:nvSpPr>
          <p:cNvPr id="452" name="Google Shape;452;p55"/>
          <p:cNvSpPr txBox="1"/>
          <p:nvPr>
            <p:ph type="title"/>
          </p:nvPr>
        </p:nvSpPr>
        <p:spPr>
          <a:xfrm>
            <a:off x="228600" y="228600"/>
            <a:ext cx="86868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a:t>Considerations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descr="Cover page of TFI" id="457" name="Google Shape;457;p56" title="Tiered Fidelity Inventory"/>
          <p:cNvPicPr preferRelativeResize="0"/>
          <p:nvPr/>
        </p:nvPicPr>
        <p:blipFill rotWithShape="1">
          <a:blip r:embed="rId3">
            <a:alphaModFix/>
          </a:blip>
          <a:srcRect b="0" l="-1722" r="-3297" t="0"/>
          <a:stretch/>
        </p:blipFill>
        <p:spPr>
          <a:xfrm>
            <a:off x="5543125" y="1464900"/>
            <a:ext cx="2929324" cy="3073126"/>
          </a:xfrm>
          <a:prstGeom prst="rect">
            <a:avLst/>
          </a:prstGeom>
          <a:noFill/>
          <a:ln>
            <a:noFill/>
          </a:ln>
        </p:spPr>
      </p:pic>
      <p:sp>
        <p:nvSpPr>
          <p:cNvPr id="458" name="Google Shape;458;p56"/>
          <p:cNvSpPr txBox="1"/>
          <p:nvPr>
            <p:ph type="title"/>
          </p:nvPr>
        </p:nvSpPr>
        <p:spPr>
          <a:xfrm>
            <a:off x="228600" y="228600"/>
            <a:ext cx="8686800" cy="1143000"/>
          </a:xfrm>
          <a:prstGeom prst="rect">
            <a:avLst/>
          </a:prstGeom>
          <a:solidFill>
            <a:srgbClr val="A9DCF2">
              <a:alpha val="67450"/>
            </a:srgbClr>
          </a:solidFill>
          <a:ln cap="flat" cmpd="sng" w="9525">
            <a:solidFill>
              <a:srgbClr val="002C3C"/>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6000"/>
              <a:buFont typeface="Calibri"/>
              <a:buNone/>
            </a:pPr>
            <a:r>
              <a:rPr lang="en-US" sz="3600"/>
              <a:t>Fidelity of Implementation</a:t>
            </a:r>
            <a:endParaRPr sz="3600"/>
          </a:p>
        </p:txBody>
      </p:sp>
      <p:pic>
        <p:nvPicPr>
          <p:cNvPr descr="Cover page of Academic TFI " id="459" name="Google Shape;459;p56" title="Academic TFI "/>
          <p:cNvPicPr preferRelativeResize="0"/>
          <p:nvPr/>
        </p:nvPicPr>
        <p:blipFill>
          <a:blip r:embed="rId4">
            <a:alphaModFix/>
          </a:blip>
          <a:stretch>
            <a:fillRect/>
          </a:stretch>
        </p:blipFill>
        <p:spPr>
          <a:xfrm>
            <a:off x="1040855" y="1464899"/>
            <a:ext cx="2655770" cy="2940276"/>
          </a:xfrm>
          <a:prstGeom prst="rect">
            <a:avLst/>
          </a:prstGeom>
          <a:noFill/>
          <a:ln>
            <a:noFill/>
          </a:ln>
        </p:spPr>
      </p:pic>
      <p:pic>
        <p:nvPicPr>
          <p:cNvPr descr="Image of Cultural Responsiveness Field Guide Brief" id="460" name="Google Shape;460;p56" title="Cultural Responsiveness Field Guide"/>
          <p:cNvPicPr preferRelativeResize="0"/>
          <p:nvPr/>
        </p:nvPicPr>
        <p:blipFill>
          <a:blip r:embed="rId5">
            <a:alphaModFix/>
          </a:blip>
          <a:stretch>
            <a:fillRect/>
          </a:stretch>
        </p:blipFill>
        <p:spPr>
          <a:xfrm>
            <a:off x="2521241" y="4722975"/>
            <a:ext cx="4101509" cy="204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25370"/>
                </a:solidFill>
              </a:rPr>
              <a:t>Learning </a:t>
            </a:r>
            <a:r>
              <a:rPr lang="en-US">
                <a:solidFill>
                  <a:srgbClr val="025370"/>
                </a:solidFill>
              </a:rPr>
              <a:t>Intentions</a:t>
            </a:r>
            <a:endParaRPr>
              <a:solidFill>
                <a:srgbClr val="025370"/>
              </a:solidFill>
            </a:endParaRPr>
          </a:p>
        </p:txBody>
      </p:sp>
      <p:sp>
        <p:nvSpPr>
          <p:cNvPr id="225" name="Google Shape;225;p30"/>
          <p:cNvSpPr txBox="1"/>
          <p:nvPr/>
        </p:nvSpPr>
        <p:spPr>
          <a:xfrm>
            <a:off x="641600" y="1921950"/>
            <a:ext cx="7784700" cy="4461600"/>
          </a:xfrm>
          <a:prstGeom prst="rect">
            <a:avLst/>
          </a:prstGeom>
          <a:noFill/>
          <a:ln>
            <a:noFill/>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Apply outcome evaluation data to problem solving(6.A)</a:t>
            </a:r>
            <a:endParaRPr sz="2400">
              <a:solidFill>
                <a:schemeClr val="dk1"/>
              </a:solidFill>
              <a:latin typeface="Verdana"/>
              <a:ea typeface="Verdana"/>
              <a:cs typeface="Verdana"/>
              <a:sym typeface="Verdana"/>
            </a:endParaRPr>
          </a:p>
          <a:p>
            <a:pPr indent="-381000" lvl="0" marL="457200" rtl="0" algn="l">
              <a:lnSpc>
                <a:spcPct val="115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Implement fidelity measures for data informed decision making (6.B)</a:t>
            </a:r>
            <a:endParaRPr sz="2400">
              <a:solidFill>
                <a:schemeClr val="dk1"/>
              </a:solidFill>
              <a:latin typeface="Verdana"/>
              <a:ea typeface="Verdana"/>
              <a:cs typeface="Verdana"/>
              <a:sym typeface="Verdana"/>
            </a:endParaRPr>
          </a:p>
          <a:p>
            <a:pPr indent="-381000" lvl="0" marL="457200" rtl="0" algn="l">
              <a:lnSpc>
                <a:spcPct val="115000"/>
              </a:lnSpc>
              <a:spcBef>
                <a:spcPts val="0"/>
              </a:spcBef>
              <a:spcAft>
                <a:spcPts val="0"/>
              </a:spcAft>
              <a:buClr>
                <a:schemeClr val="dk1"/>
              </a:buClr>
              <a:buSzPts val="2400"/>
              <a:buFont typeface="Verdana"/>
              <a:buAutoNum type="arabicPeriod"/>
            </a:pPr>
            <a:r>
              <a:rPr lang="en-US" sz="2400">
                <a:solidFill>
                  <a:schemeClr val="dk1"/>
                </a:solidFill>
                <a:latin typeface="Verdana"/>
                <a:ea typeface="Verdana"/>
                <a:cs typeface="Verdana"/>
                <a:sym typeface="Verdana"/>
              </a:rPr>
              <a:t>Develop professional learning and coaching supports for effective advanced tiers implementation (1.G; 1.H)</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7"/>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Power of Fidelity</a:t>
            </a:r>
            <a:endParaRPr/>
          </a:p>
        </p:txBody>
      </p:sp>
      <p:pic>
        <p:nvPicPr>
          <p:cNvPr descr="Diagram breaking down components for implementation:  Effective Innovations times Effective Implementation times Enabling Context equals Socially Significant Outcomes" id="467" name="Google Shape;467;p57" title="Formula for Success Diagram"/>
          <p:cNvPicPr preferRelativeResize="0"/>
          <p:nvPr/>
        </p:nvPicPr>
        <p:blipFill>
          <a:blip r:embed="rId3">
            <a:alphaModFix/>
          </a:blip>
          <a:stretch>
            <a:fillRect/>
          </a:stretch>
        </p:blipFill>
        <p:spPr>
          <a:xfrm>
            <a:off x="297625" y="1554000"/>
            <a:ext cx="8548750" cy="4164150"/>
          </a:xfrm>
          <a:prstGeom prst="rect">
            <a:avLst/>
          </a:prstGeom>
          <a:noFill/>
          <a:ln>
            <a:noFill/>
          </a:ln>
        </p:spPr>
      </p:pic>
      <p:sp>
        <p:nvSpPr>
          <p:cNvPr id="468" name="Google Shape;468;p57"/>
          <p:cNvSpPr txBox="1"/>
          <p:nvPr/>
        </p:nvSpPr>
        <p:spPr>
          <a:xfrm>
            <a:off x="74625" y="6341825"/>
            <a:ext cx="73413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National Implementation Research Network</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8"/>
          <p:cNvSpPr txBox="1"/>
          <p:nvPr>
            <p:ph type="title"/>
          </p:nvPr>
        </p:nvSpPr>
        <p:spPr>
          <a:xfrm>
            <a:off x="304800" y="290274"/>
            <a:ext cx="8534400" cy="1081200"/>
          </a:xfrm>
          <a:prstGeom prst="rect">
            <a:avLst/>
          </a:prstGeom>
          <a:solidFill>
            <a:srgbClr val="A9DCF2">
              <a:alpha val="67450"/>
            </a:srgbClr>
          </a:solidFill>
          <a:ln cap="flat" cmpd="sng" w="9525">
            <a:solidFill>
              <a:srgbClr val="002C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8000"/>
              </a:buClr>
              <a:buSzPts val="1350"/>
              <a:buFont typeface="Questrial"/>
              <a:buNone/>
            </a:pPr>
            <a:r>
              <a:rPr i="0" lang="en-US" sz="3600" u="none" cap="none" strike="noStrike"/>
              <a:t>Fidelity of Assessment</a:t>
            </a:r>
            <a:endParaRPr sz="3600"/>
          </a:p>
        </p:txBody>
      </p:sp>
      <p:pic>
        <p:nvPicPr>
          <p:cNvPr descr="image of teacher smiling while she observes young student working on task" id="475" name="Google Shape;475;p58" title="Teacher and student image"/>
          <p:cNvPicPr preferRelativeResize="0"/>
          <p:nvPr>
            <p:ph idx="1" type="body"/>
          </p:nvPr>
        </p:nvPicPr>
        <p:blipFill rotWithShape="1">
          <a:blip r:embed="rId3">
            <a:alphaModFix/>
          </a:blip>
          <a:srcRect b="-35946" l="0" r="0" t="-35963"/>
          <a:stretch/>
        </p:blipFill>
        <p:spPr>
          <a:xfrm>
            <a:off x="381000" y="1676400"/>
            <a:ext cx="8432400" cy="4302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59"/>
          <p:cNvSpPr txBox="1"/>
          <p:nvPr>
            <p:ph type="title"/>
          </p:nvPr>
        </p:nvSpPr>
        <p:spPr>
          <a:xfrm>
            <a:off x="457200" y="304800"/>
            <a:ext cx="8229600" cy="1143000"/>
          </a:xfrm>
          <a:prstGeom prst="rect">
            <a:avLst/>
          </a:prstGeom>
          <a:solidFill>
            <a:srgbClr val="A9DCF2">
              <a:alpha val="67450"/>
            </a:srgbClr>
          </a:solidFill>
          <a:ln cap="flat" cmpd="sng" w="9525">
            <a:solidFill>
              <a:srgbClr val="002C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8000"/>
              </a:buClr>
              <a:buSzPts val="1500"/>
              <a:buFont typeface="Questrial"/>
              <a:buNone/>
            </a:pPr>
            <a:r>
              <a:rPr i="0" lang="en-US" sz="4800" u="none" cap="none" strike="noStrike">
                <a:solidFill>
                  <a:srgbClr val="105775"/>
                </a:solidFill>
              </a:rPr>
              <a:t>Fidelity of Instruction</a:t>
            </a:r>
            <a:endParaRPr sz="4800">
              <a:solidFill>
                <a:srgbClr val="105775"/>
              </a:solidFill>
            </a:endParaRPr>
          </a:p>
        </p:txBody>
      </p:sp>
      <p:pic>
        <p:nvPicPr>
          <p:cNvPr descr="Image of 5 adults (3 women and 2 men) looking at something on a computer screen together." id="482" name="Google Shape;482;p59" title="Team at Computer"/>
          <p:cNvPicPr preferRelativeResize="0"/>
          <p:nvPr/>
        </p:nvPicPr>
        <p:blipFill rotWithShape="1">
          <a:blip r:embed="rId3">
            <a:alphaModFix/>
          </a:blip>
          <a:srcRect b="0" l="0" r="0" t="0"/>
          <a:stretch/>
        </p:blipFill>
        <p:spPr>
          <a:xfrm>
            <a:off x="1371600" y="1828800"/>
            <a:ext cx="6597777" cy="40424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60"/>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Programs</a:t>
            </a:r>
            <a:endParaRPr/>
          </a:p>
        </p:txBody>
      </p:sp>
      <p:pic>
        <p:nvPicPr>
          <p:cNvPr descr="Title header for Six-Minute Solution table below it" id="489" name="Google Shape;489;p60" title="The Six-Minute Solution"/>
          <p:cNvPicPr preferRelativeResize="0"/>
          <p:nvPr/>
        </p:nvPicPr>
        <p:blipFill>
          <a:blip r:embed="rId3">
            <a:alphaModFix/>
          </a:blip>
          <a:stretch>
            <a:fillRect/>
          </a:stretch>
        </p:blipFill>
        <p:spPr>
          <a:xfrm>
            <a:off x="1207325" y="1412548"/>
            <a:ext cx="6569850" cy="1550600"/>
          </a:xfrm>
          <a:prstGeom prst="rect">
            <a:avLst/>
          </a:prstGeom>
          <a:noFill/>
          <a:ln>
            <a:noFill/>
          </a:ln>
        </p:spPr>
      </p:pic>
      <p:sp>
        <p:nvSpPr>
          <p:cNvPr id="490" name="Google Shape;490;p60"/>
          <p:cNvSpPr txBox="1"/>
          <p:nvPr/>
        </p:nvSpPr>
        <p:spPr>
          <a:xfrm flipH="1">
            <a:off x="0" y="6172200"/>
            <a:ext cx="6776100" cy="7635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i="1" lang="en-US" sz="2400">
                <a:solidFill>
                  <a:schemeClr val="dk1"/>
                </a:solidFill>
                <a:latin typeface="Verdana"/>
                <a:ea typeface="Verdana"/>
                <a:cs typeface="Verdana"/>
                <a:sym typeface="Verdana"/>
              </a:rPr>
              <a:t>(Example only)</a:t>
            </a:r>
            <a:endParaRPr i="1" sz="2400">
              <a:solidFill>
                <a:schemeClr val="dk1"/>
              </a:solidFill>
              <a:latin typeface="Verdana"/>
              <a:ea typeface="Verdana"/>
              <a:cs typeface="Verdana"/>
              <a:sym typeface="Verdana"/>
            </a:endParaRPr>
          </a:p>
          <a:p>
            <a:pPr indent="0" lvl="0" marL="0" rtl="0" algn="l">
              <a:spcBef>
                <a:spcPts val="360"/>
              </a:spcBef>
              <a:spcAft>
                <a:spcPts val="0"/>
              </a:spcAft>
              <a:buNone/>
            </a:pPr>
            <a:r>
              <a:t/>
            </a:r>
            <a:endParaRPr sz="3200">
              <a:solidFill>
                <a:schemeClr val="dk1"/>
              </a:solidFill>
              <a:latin typeface="Verdana"/>
              <a:ea typeface="Verdana"/>
              <a:cs typeface="Verdana"/>
              <a:sym typeface="Verdana"/>
            </a:endParaRPr>
          </a:p>
        </p:txBody>
      </p:sp>
      <p:pic>
        <p:nvPicPr>
          <p:cNvPr descr="Checklist for example intervention of Six-Minute Solution" id="491" name="Google Shape;491;p60" title="Sample Intervention Checklist"/>
          <p:cNvPicPr preferRelativeResize="0"/>
          <p:nvPr/>
        </p:nvPicPr>
        <p:blipFill>
          <a:blip r:embed="rId4">
            <a:alphaModFix/>
          </a:blip>
          <a:stretch>
            <a:fillRect/>
          </a:stretch>
        </p:blipFill>
        <p:spPr>
          <a:xfrm>
            <a:off x="1001075" y="2963150"/>
            <a:ext cx="6776101" cy="3181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61"/>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Strategies</a:t>
            </a:r>
            <a:endParaRPr/>
          </a:p>
        </p:txBody>
      </p:sp>
      <p:pic>
        <p:nvPicPr>
          <p:cNvPr descr="sample checklist for partner reading, used to monitor fidelity of implementation" id="498" name="Google Shape;498;p61" title="Strategy Checklist"/>
          <p:cNvPicPr preferRelativeResize="0"/>
          <p:nvPr/>
        </p:nvPicPr>
        <p:blipFill>
          <a:blip r:embed="rId3">
            <a:alphaModFix/>
          </a:blip>
          <a:stretch>
            <a:fillRect/>
          </a:stretch>
        </p:blipFill>
        <p:spPr>
          <a:xfrm>
            <a:off x="952500" y="1371600"/>
            <a:ext cx="7239000" cy="4829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62"/>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One More Resource</a:t>
            </a:r>
            <a:endParaRPr/>
          </a:p>
        </p:txBody>
      </p:sp>
      <p:pic>
        <p:nvPicPr>
          <p:cNvPr descr="image of checklist used for monitoring that the effective components of intensive interventions are included" id="505" name="Google Shape;505;p62" title="Checklist for Intensive Interventions"/>
          <p:cNvPicPr preferRelativeResize="0"/>
          <p:nvPr/>
        </p:nvPicPr>
        <p:blipFill>
          <a:blip r:embed="rId3">
            <a:alphaModFix/>
          </a:blip>
          <a:stretch>
            <a:fillRect/>
          </a:stretch>
        </p:blipFill>
        <p:spPr>
          <a:xfrm>
            <a:off x="662325" y="1371588"/>
            <a:ext cx="7620000" cy="5324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63"/>
          <p:cNvSpPr txBox="1"/>
          <p:nvPr>
            <p:ph idx="1" type="body"/>
          </p:nvPr>
        </p:nvSpPr>
        <p:spPr>
          <a:xfrm>
            <a:off x="457201" y="1600201"/>
            <a:ext cx="8229600" cy="45720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US" sz="2400"/>
              <a:t>“</a:t>
            </a:r>
            <a:r>
              <a:rPr lang="en-US" sz="2400"/>
              <a:t>Did we do what we said we were going to do in the way we said we would do it?”</a:t>
            </a:r>
            <a:endParaRPr sz="2400"/>
          </a:p>
          <a:p>
            <a:pPr indent="0" lvl="0" marL="0" rtl="0" algn="l">
              <a:spcBef>
                <a:spcPts val="480"/>
              </a:spcBef>
              <a:spcAft>
                <a:spcPts val="0"/>
              </a:spcAft>
              <a:buNone/>
            </a:pPr>
            <a:r>
              <a:t/>
            </a:r>
            <a:endParaRPr sz="2400"/>
          </a:p>
          <a:p>
            <a:pPr indent="0" lvl="0" marL="0" rtl="0" algn="l">
              <a:spcBef>
                <a:spcPts val="480"/>
              </a:spcBef>
              <a:spcAft>
                <a:spcPts val="0"/>
              </a:spcAft>
              <a:buClr>
                <a:schemeClr val="dk1"/>
              </a:buClr>
              <a:buSzPts val="1100"/>
              <a:buFont typeface="Arial"/>
              <a:buNone/>
            </a:pPr>
            <a:r>
              <a:rPr lang="en-US" sz="2400"/>
              <a:t>Thinking back on the intervention(s) you discussed in the morning mixer, what will be your fidelity measures? </a:t>
            </a:r>
            <a:endParaRPr sz="2400"/>
          </a:p>
          <a:p>
            <a:pPr indent="-381000" lvl="0" marL="457200" rtl="0" algn="l">
              <a:spcBef>
                <a:spcPts val="480"/>
              </a:spcBef>
              <a:spcAft>
                <a:spcPts val="0"/>
              </a:spcAft>
              <a:buSzPts val="2400"/>
              <a:buChar char="•"/>
            </a:pPr>
            <a:r>
              <a:rPr lang="en-US" sz="2400"/>
              <a:t>tools </a:t>
            </a:r>
            <a:endParaRPr sz="2400"/>
          </a:p>
          <a:p>
            <a:pPr indent="-381000" lvl="0" marL="457200" rtl="0" algn="l">
              <a:spcBef>
                <a:spcPts val="0"/>
              </a:spcBef>
              <a:spcAft>
                <a:spcPts val="0"/>
              </a:spcAft>
              <a:buSzPts val="2400"/>
              <a:buChar char="•"/>
            </a:pPr>
            <a:r>
              <a:rPr lang="en-US" sz="2400"/>
              <a:t>frequency</a:t>
            </a:r>
            <a:endParaRPr sz="2400"/>
          </a:p>
          <a:p>
            <a:pPr indent="-381000" lvl="0" marL="457200" rtl="0" algn="l">
              <a:spcBef>
                <a:spcPts val="0"/>
              </a:spcBef>
              <a:spcAft>
                <a:spcPts val="0"/>
              </a:spcAft>
              <a:buSzPts val="2400"/>
              <a:buChar char="•"/>
            </a:pPr>
            <a:r>
              <a:rPr lang="en-US" sz="2400"/>
              <a:t>who and how</a:t>
            </a:r>
            <a:endParaRPr sz="2400"/>
          </a:p>
          <a:p>
            <a:pPr indent="-381000" lvl="0" marL="457200" rtl="0" algn="l">
              <a:spcBef>
                <a:spcPts val="0"/>
              </a:spcBef>
              <a:spcAft>
                <a:spcPts val="0"/>
              </a:spcAft>
              <a:buSzPts val="2400"/>
              <a:buChar char="•"/>
            </a:pPr>
            <a:r>
              <a:rPr lang="en-US" sz="2400"/>
              <a:t>communication</a:t>
            </a:r>
            <a:endParaRPr sz="2400"/>
          </a:p>
          <a:p>
            <a:pPr indent="0" lvl="0" marL="0" rtl="0" algn="l">
              <a:spcBef>
                <a:spcPts val="360"/>
              </a:spcBef>
              <a:spcAft>
                <a:spcPts val="0"/>
              </a:spcAft>
              <a:buNone/>
            </a:pPr>
            <a:r>
              <a:t/>
            </a:r>
            <a:endParaRPr/>
          </a:p>
        </p:txBody>
      </p:sp>
      <p:sp>
        <p:nvSpPr>
          <p:cNvPr id="512" name="Google Shape;512;p63"/>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Your Division Manifestos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64"/>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 Fidelity on </a:t>
            </a:r>
            <a:endParaRPr/>
          </a:p>
          <a:p>
            <a:pPr indent="0" lvl="0" marL="0" rtl="0" algn="ctr">
              <a:spcBef>
                <a:spcPts val="0"/>
              </a:spcBef>
              <a:spcAft>
                <a:spcPts val="0"/>
              </a:spcAft>
              <a:buNone/>
            </a:pPr>
            <a:r>
              <a:rPr lang="en-US"/>
              <a:t>Tier Definition/Resource Map</a:t>
            </a:r>
            <a:endParaRPr/>
          </a:p>
        </p:txBody>
      </p:sp>
      <p:sp>
        <p:nvSpPr>
          <p:cNvPr id="519" name="Google Shape;519;p64"/>
          <p:cNvSpPr txBox="1"/>
          <p:nvPr/>
        </p:nvSpPr>
        <p:spPr>
          <a:xfrm>
            <a:off x="902250" y="5316000"/>
            <a:ext cx="73395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Verdana"/>
                <a:ea typeface="Verdana"/>
                <a:cs typeface="Verdana"/>
                <a:sym typeface="Verdana"/>
              </a:rPr>
              <a:t>What is the professional learning and coaching needed for the person delivering the intervention to be able to teach with fidelity?</a:t>
            </a:r>
            <a:endParaRPr sz="1800">
              <a:latin typeface="Verdana"/>
              <a:ea typeface="Verdana"/>
              <a:cs typeface="Verdana"/>
              <a:sym typeface="Verdana"/>
            </a:endParaRPr>
          </a:p>
        </p:txBody>
      </p:sp>
      <p:pic>
        <p:nvPicPr>
          <p:cNvPr descr="Document for teams to use to plan the systems, data and practices intended to be implemented." id="520" name="Google Shape;520;p64" title="Resource Map"/>
          <p:cNvPicPr preferRelativeResize="0"/>
          <p:nvPr/>
        </p:nvPicPr>
        <p:blipFill>
          <a:blip r:embed="rId3">
            <a:alphaModFix/>
          </a:blip>
          <a:stretch>
            <a:fillRect/>
          </a:stretch>
        </p:blipFill>
        <p:spPr>
          <a:xfrm>
            <a:off x="0" y="1726263"/>
            <a:ext cx="9143999" cy="4510923"/>
          </a:xfrm>
          <a:prstGeom prst="rect">
            <a:avLst/>
          </a:prstGeom>
          <a:noFill/>
          <a:ln>
            <a:noFill/>
          </a:ln>
        </p:spPr>
      </p:pic>
      <p:sp>
        <p:nvSpPr>
          <p:cNvPr descr="Red Box placed around section: &quot;How is fidelity of implementation measured?&quot; to indicate the area teams should be planning around at this time." id="521" name="Google Shape;521;p64" title="Red Box"/>
          <p:cNvSpPr/>
          <p:nvPr/>
        </p:nvSpPr>
        <p:spPr>
          <a:xfrm>
            <a:off x="5725525" y="2149750"/>
            <a:ext cx="1219200" cy="1143000"/>
          </a:xfrm>
          <a:prstGeom prst="roundRect">
            <a:avLst>
              <a:gd fmla="val 18382"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65"/>
          <p:cNvSpPr txBox="1"/>
          <p:nvPr>
            <p:ph type="title"/>
          </p:nvPr>
        </p:nvSpPr>
        <p:spPr>
          <a:xfrm>
            <a:off x="722325" y="3765884"/>
            <a:ext cx="7772400" cy="2783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3600"/>
              <a:t>Matrix 1.G:</a:t>
            </a:r>
            <a:endParaRPr sz="3600"/>
          </a:p>
          <a:p>
            <a:pPr indent="0" lvl="0" marL="0" rtl="0" algn="ctr">
              <a:lnSpc>
                <a:spcPct val="100000"/>
              </a:lnSpc>
              <a:spcBef>
                <a:spcPts val="0"/>
              </a:spcBef>
              <a:spcAft>
                <a:spcPts val="0"/>
              </a:spcAft>
              <a:buSzPts val="4000"/>
              <a:buNone/>
            </a:pPr>
            <a:r>
              <a:rPr lang="en-US" sz="3600"/>
              <a:t>Professional Learning</a:t>
            </a:r>
            <a:r>
              <a:rPr lang="en-US"/>
              <a:t> </a:t>
            </a:r>
            <a:br>
              <a:rPr lang="en-US"/>
            </a:br>
            <a:endParaRPr/>
          </a:p>
          <a:p>
            <a:pPr indent="0" lvl="0" marL="0" rtl="0" algn="ctr">
              <a:lnSpc>
                <a:spcPct val="100000"/>
              </a:lnSpc>
              <a:spcBef>
                <a:spcPts val="0"/>
              </a:spcBef>
              <a:spcAft>
                <a:spcPts val="0"/>
              </a:spcAft>
              <a:buSzPts val="4000"/>
              <a:buNone/>
            </a:pPr>
            <a:r>
              <a:rPr b="0" lang="en-US" sz="2400">
                <a:solidFill>
                  <a:srgbClr val="105775"/>
                </a:solidFill>
              </a:rPr>
              <a:t>Integrate and Align Learning Based on Need </a:t>
            </a:r>
            <a:endParaRPr sz="2400">
              <a:solidFill>
                <a:srgbClr val="10577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66"/>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1.6 - Professional Learning</a:t>
            </a:r>
            <a:endParaRPr/>
          </a:p>
        </p:txBody>
      </p:sp>
      <p:pic>
        <p:nvPicPr>
          <p:cNvPr descr="VTSS Matrix 1.6 - Professional Learning" id="534" name="Google Shape;534;p66"/>
          <p:cNvPicPr preferRelativeResize="0"/>
          <p:nvPr/>
        </p:nvPicPr>
        <p:blipFill>
          <a:blip r:embed="rId3">
            <a:alphaModFix/>
          </a:blip>
          <a:stretch>
            <a:fillRect/>
          </a:stretch>
        </p:blipFill>
        <p:spPr>
          <a:xfrm>
            <a:off x="189400" y="1671650"/>
            <a:ext cx="8686800" cy="25899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Agenda</a:t>
            </a:r>
            <a:endParaRPr/>
          </a:p>
        </p:txBody>
      </p:sp>
      <p:sp>
        <p:nvSpPr>
          <p:cNvPr id="232" name="Google Shape;232;p31"/>
          <p:cNvSpPr txBox="1"/>
          <p:nvPr>
            <p:ph idx="1" type="body"/>
          </p:nvPr>
        </p:nvSpPr>
        <p:spPr>
          <a:xfrm>
            <a:off x="457200" y="1600200"/>
            <a:ext cx="8458200" cy="4572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lang="en-US" sz="2400"/>
              <a:t>11:00 -12:00  	</a:t>
            </a:r>
            <a:r>
              <a:rPr b="1" lang="en-US" sz="2400"/>
              <a:t>Division Networking: </a:t>
            </a:r>
            <a:r>
              <a:rPr b="1" i="1" lang="en-US" sz="2400">
                <a:solidFill>
                  <a:srgbClr val="000000"/>
                </a:solidFill>
              </a:rPr>
              <a:t>Advanced</a:t>
            </a:r>
            <a:endParaRPr b="1" i="1" sz="2400">
              <a:solidFill>
                <a:srgbClr val="000000"/>
              </a:solidFill>
            </a:endParaRPr>
          </a:p>
          <a:p>
            <a:pPr indent="0" lvl="0" marL="2286000" rtl="0" algn="l">
              <a:spcBef>
                <a:spcPts val="1000"/>
              </a:spcBef>
              <a:spcAft>
                <a:spcPts val="0"/>
              </a:spcAft>
              <a:buNone/>
            </a:pPr>
            <a:r>
              <a:rPr b="1" i="1" lang="en-US" sz="2400">
                <a:solidFill>
                  <a:srgbClr val="000000"/>
                </a:solidFill>
              </a:rPr>
              <a:t>    Tiers Implementation</a:t>
            </a:r>
            <a:endParaRPr b="1" i="1" sz="2400">
              <a:solidFill>
                <a:srgbClr val="000000"/>
              </a:solidFill>
            </a:endParaRPr>
          </a:p>
          <a:p>
            <a:pPr indent="0" lvl="0" marL="0" rtl="0" algn="l">
              <a:spcBef>
                <a:spcPts val="1000"/>
              </a:spcBef>
              <a:spcAft>
                <a:spcPts val="0"/>
              </a:spcAft>
              <a:buNone/>
            </a:pPr>
            <a:r>
              <a:rPr lang="en-US" sz="2400"/>
              <a:t>12:00 - 1:00  		Lunch</a:t>
            </a:r>
            <a:endParaRPr sz="2400"/>
          </a:p>
          <a:p>
            <a:pPr indent="0" lvl="0" marL="0" rtl="0" algn="l">
              <a:spcBef>
                <a:spcPts val="1000"/>
              </a:spcBef>
              <a:spcAft>
                <a:spcPts val="0"/>
              </a:spcAft>
              <a:buNone/>
            </a:pPr>
            <a:r>
              <a:rPr lang="en-US" sz="2400"/>
              <a:t>1:00- 2:00  		</a:t>
            </a:r>
            <a:r>
              <a:rPr b="1" lang="en-US" sz="2400"/>
              <a:t>Teaming / </a:t>
            </a:r>
            <a:r>
              <a:rPr b="1" lang="en-US" sz="2400">
                <a:solidFill>
                  <a:srgbClr val="000000"/>
                </a:solidFill>
              </a:rPr>
              <a:t>Fidelity Measures</a:t>
            </a:r>
            <a:endParaRPr b="1" sz="2400">
              <a:solidFill>
                <a:srgbClr val="000000"/>
              </a:solidFill>
            </a:endParaRPr>
          </a:p>
          <a:p>
            <a:pPr indent="0" lvl="0" marL="0" rtl="0" algn="l">
              <a:spcBef>
                <a:spcPts val="1000"/>
              </a:spcBef>
              <a:spcAft>
                <a:spcPts val="0"/>
              </a:spcAft>
              <a:buNone/>
            </a:pPr>
            <a:r>
              <a:rPr lang="en-US" sz="2400"/>
              <a:t>2:00 - 2:15 		Break</a:t>
            </a:r>
            <a:endParaRPr sz="2400"/>
          </a:p>
          <a:p>
            <a:pPr indent="0" lvl="0" marL="0" rtl="0" algn="l">
              <a:spcBef>
                <a:spcPts val="1000"/>
              </a:spcBef>
              <a:spcAft>
                <a:spcPts val="0"/>
              </a:spcAft>
              <a:buNone/>
            </a:pPr>
            <a:r>
              <a:rPr lang="en-US" sz="2400"/>
              <a:t>2:15 -3:15  		</a:t>
            </a:r>
            <a:r>
              <a:rPr b="1" lang="en-US" sz="2400">
                <a:solidFill>
                  <a:srgbClr val="000000"/>
                </a:solidFill>
              </a:rPr>
              <a:t>Professional Learning/Coaching </a:t>
            </a:r>
            <a:endParaRPr b="1" sz="2400">
              <a:solidFill>
                <a:srgbClr val="0C343D"/>
              </a:solidFill>
            </a:endParaRPr>
          </a:p>
          <a:p>
            <a:pPr indent="0" lvl="0" marL="0" rtl="0" algn="l">
              <a:spcBef>
                <a:spcPts val="1000"/>
              </a:spcBef>
              <a:spcAft>
                <a:spcPts val="1000"/>
              </a:spcAft>
              <a:buNone/>
            </a:pPr>
            <a:r>
              <a:rPr lang="en-US" sz="2400"/>
              <a:t>3:15 - 4:00  		</a:t>
            </a:r>
            <a:r>
              <a:rPr b="1" lang="en-US" sz="2400"/>
              <a:t>Action Planning and Closing</a:t>
            </a:r>
            <a:r>
              <a:rPr lang="en-US" sz="2400"/>
              <a:t>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67"/>
          <p:cNvSpPr txBox="1"/>
          <p:nvPr/>
        </p:nvSpPr>
        <p:spPr>
          <a:xfrm>
            <a:off x="285750" y="1638600"/>
            <a:ext cx="8572500" cy="30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Verdana"/>
                <a:ea typeface="Verdana"/>
                <a:cs typeface="Verdana"/>
                <a:sym typeface="Verdana"/>
              </a:rPr>
              <a:t>We give schools strategies and systems for improving practice and outcomes, but</a:t>
            </a:r>
            <a:r>
              <a:rPr b="1" lang="en-US" sz="2400">
                <a:latin typeface="Verdana"/>
                <a:ea typeface="Verdana"/>
                <a:cs typeface="Verdana"/>
                <a:sym typeface="Verdana"/>
              </a:rPr>
              <a:t> implementation is not accurate, consistent, or durable, and desired outcomes aren’t realized. </a:t>
            </a:r>
            <a:r>
              <a:rPr lang="en-US" sz="2400">
                <a:latin typeface="Verdana"/>
                <a:ea typeface="Verdana"/>
                <a:cs typeface="Verdana"/>
                <a:sym typeface="Verdana"/>
              </a:rPr>
              <a:t>School personnel and teams need more than exposure, practice, and enthusiasm.</a:t>
            </a:r>
            <a:endParaRPr sz="2400">
              <a:latin typeface="Verdana"/>
              <a:ea typeface="Verdana"/>
              <a:cs typeface="Verdana"/>
              <a:sym typeface="Verdana"/>
            </a:endParaRPr>
          </a:p>
          <a:p>
            <a:pPr indent="0" lvl="0" marL="0" rtl="0" algn="l">
              <a:spcBef>
                <a:spcPts val="0"/>
              </a:spcBef>
              <a:spcAft>
                <a:spcPts val="0"/>
              </a:spcAft>
              <a:buNone/>
            </a:pPr>
            <a:r>
              <a:t/>
            </a:r>
            <a:endParaRPr sz="2400">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rPr lang="en-US" sz="2000">
                <a:latin typeface="Verdana"/>
                <a:ea typeface="Verdana"/>
                <a:cs typeface="Verdana"/>
                <a:sym typeface="Verdana"/>
              </a:rPr>
              <a:t>George Sugai, OSEP Center on PBIS, Center for Behavioral Education and Research, University of Connecticut</a:t>
            </a:r>
            <a:endParaRPr sz="2000">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541" name="Google Shape;541;p67"/>
          <p:cNvSpPr txBox="1"/>
          <p:nvPr>
            <p:ph type="title"/>
          </p:nvPr>
        </p:nvSpPr>
        <p:spPr>
          <a:xfrm>
            <a:off x="2743200" y="256814"/>
            <a:ext cx="5943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105775"/>
                </a:solidFill>
              </a:rPr>
              <a:t>Something to Consider</a:t>
            </a:r>
            <a:endParaRPr>
              <a:solidFill>
                <a:srgbClr val="105775"/>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68"/>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105775"/>
                </a:solidFill>
              </a:rPr>
              <a:t>Common Language</a:t>
            </a:r>
            <a:endParaRPr/>
          </a:p>
        </p:txBody>
      </p:sp>
      <p:grpSp>
        <p:nvGrpSpPr>
          <p:cNvPr id="547" name="Google Shape;547;p68"/>
          <p:cNvGrpSpPr/>
          <p:nvPr/>
        </p:nvGrpSpPr>
        <p:grpSpPr>
          <a:xfrm>
            <a:off x="1096168" y="1397000"/>
            <a:ext cx="7794231" cy="4813224"/>
            <a:chOff x="867567" y="0"/>
            <a:chExt cx="7794231" cy="4813224"/>
          </a:xfrm>
        </p:grpSpPr>
        <p:sp>
          <p:nvSpPr>
            <p:cNvPr descr="Circles are embedded together with green in the center for Professional Development and larger blue circle around it for Professional Learning" id="548" name="Google Shape;548;p68" title="Blue and Green Circle"/>
            <p:cNvSpPr/>
            <p:nvPr/>
          </p:nvSpPr>
          <p:spPr>
            <a:xfrm>
              <a:off x="867567" y="1203324"/>
              <a:ext cx="3609900" cy="3609900"/>
            </a:xfrm>
            <a:prstGeom prst="ellipse">
              <a:avLst/>
            </a:prstGeom>
            <a:solidFill>
              <a:srgbClr val="24ABE4"/>
            </a:solidFill>
            <a:ln cap="flat" cmpd="sng" w="38100">
              <a:solidFill>
                <a:srgbClr val="105775"/>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8"/>
            <p:cNvSpPr/>
            <p:nvPr/>
          </p:nvSpPr>
          <p:spPr>
            <a:xfrm>
              <a:off x="2070892" y="2406650"/>
              <a:ext cx="1203300" cy="1203300"/>
            </a:xfrm>
            <a:prstGeom prst="ellipse">
              <a:avLst/>
            </a:prstGeom>
            <a:solidFill>
              <a:srgbClr val="6AA84F"/>
            </a:solidFill>
            <a:ln cap="flat" cmpd="sng" w="38100">
              <a:solidFill>
                <a:srgbClr val="105775"/>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8"/>
            <p:cNvSpPr/>
            <p:nvPr/>
          </p:nvSpPr>
          <p:spPr>
            <a:xfrm>
              <a:off x="4916485" y="0"/>
              <a:ext cx="3675000" cy="1504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8"/>
            <p:cNvSpPr txBox="1"/>
            <p:nvPr/>
          </p:nvSpPr>
          <p:spPr>
            <a:xfrm>
              <a:off x="4986798" y="451224"/>
              <a:ext cx="3675000" cy="1504200"/>
            </a:xfrm>
            <a:prstGeom prst="rect">
              <a:avLst/>
            </a:prstGeom>
            <a:noFill/>
            <a:ln>
              <a:noFill/>
            </a:ln>
          </p:spPr>
          <p:txBody>
            <a:bodyPr anchorCtr="0" anchor="ctr" bIns="29200" lIns="163575" spcFirstLastPara="1" rIns="29200" wrap="square" tIns="29200">
              <a:noAutofit/>
            </a:bodyPr>
            <a:lstStyle/>
            <a:p>
              <a:pPr indent="0" lvl="0" marL="0" marR="0" rtl="0" algn="l">
                <a:lnSpc>
                  <a:spcPct val="90000"/>
                </a:lnSpc>
                <a:spcBef>
                  <a:spcPts val="0"/>
                </a:spcBef>
                <a:spcAft>
                  <a:spcPts val="0"/>
                </a:spcAft>
                <a:buClr>
                  <a:srgbClr val="000000"/>
                </a:buClr>
                <a:buSzPts val="2300"/>
                <a:buFont typeface="Arial"/>
                <a:buNone/>
              </a:pPr>
              <a:r>
                <a:rPr b="0" i="0" lang="en-US" sz="2400" u="none" cap="none" strike="noStrike">
                  <a:solidFill>
                    <a:srgbClr val="000000"/>
                  </a:solidFill>
                  <a:latin typeface="Verdana"/>
                  <a:ea typeface="Verdana"/>
                  <a:cs typeface="Verdana"/>
                  <a:sym typeface="Verdana"/>
                </a:rPr>
                <a:t>PROFESSIONAL DEVELOPMENT: a single event such as face-to-face training</a:t>
              </a:r>
              <a:endParaRPr b="0" i="0" sz="2400" u="none" cap="none" strike="noStrike">
                <a:solidFill>
                  <a:srgbClr val="000000"/>
                </a:solidFill>
                <a:latin typeface="Verdana"/>
                <a:ea typeface="Verdana"/>
                <a:cs typeface="Verdana"/>
                <a:sym typeface="Verdana"/>
              </a:endParaRPr>
            </a:p>
          </p:txBody>
        </p:sp>
        <p:cxnSp>
          <p:nvCxnSpPr>
            <p:cNvPr id="552" name="Google Shape;552;p68"/>
            <p:cNvCxnSpPr/>
            <p:nvPr/>
          </p:nvCxnSpPr>
          <p:spPr>
            <a:xfrm>
              <a:off x="4627958" y="752078"/>
              <a:ext cx="451200" cy="0"/>
            </a:xfrm>
            <a:prstGeom prst="straightConnector1">
              <a:avLst/>
            </a:prstGeom>
            <a:solidFill>
              <a:srgbClr val="0C6937"/>
            </a:solidFill>
            <a:ln cap="flat" cmpd="sng" w="25400">
              <a:solidFill>
                <a:srgbClr val="BAC6BD"/>
              </a:solidFill>
              <a:prstDash val="solid"/>
              <a:round/>
              <a:headEnd len="sm" w="sm" type="none"/>
              <a:tailEnd len="sm" w="sm" type="none"/>
            </a:ln>
            <a:effectLst>
              <a:outerShdw blurRad="40000" rotWithShape="0" dir="5400000" dist="20000">
                <a:srgbClr val="000000">
                  <a:alpha val="36470"/>
                </a:srgbClr>
              </a:outerShdw>
            </a:effectLst>
          </p:spPr>
        </p:cxnSp>
        <p:cxnSp>
          <p:nvCxnSpPr>
            <p:cNvPr id="553" name="Google Shape;553;p68"/>
            <p:cNvCxnSpPr/>
            <p:nvPr/>
          </p:nvCxnSpPr>
          <p:spPr>
            <a:xfrm rot="5400000">
              <a:off x="2520752" y="902675"/>
              <a:ext cx="2257500" cy="1953900"/>
            </a:xfrm>
            <a:prstGeom prst="straightConnector1">
              <a:avLst/>
            </a:prstGeom>
            <a:solidFill>
              <a:srgbClr val="0C6937"/>
            </a:solidFill>
            <a:ln cap="flat" cmpd="sng" w="25400">
              <a:solidFill>
                <a:srgbClr val="BAC6BD"/>
              </a:solidFill>
              <a:prstDash val="solid"/>
              <a:round/>
              <a:headEnd len="sm" w="sm" type="none"/>
              <a:tailEnd len="sm" w="sm" type="none"/>
            </a:ln>
            <a:effectLst>
              <a:outerShdw blurRad="40000" rotWithShape="0" dir="5400000" dist="20000">
                <a:srgbClr val="000000">
                  <a:alpha val="36470"/>
                </a:srgbClr>
              </a:outerShdw>
            </a:effectLst>
          </p:spPr>
        </p:cxnSp>
        <p:sp>
          <p:nvSpPr>
            <p:cNvPr id="554" name="Google Shape;554;p68"/>
            <p:cNvSpPr/>
            <p:nvPr/>
          </p:nvSpPr>
          <p:spPr>
            <a:xfrm>
              <a:off x="4986798" y="1504156"/>
              <a:ext cx="3162300" cy="1504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8"/>
            <p:cNvSpPr txBox="1"/>
            <p:nvPr/>
          </p:nvSpPr>
          <p:spPr>
            <a:xfrm>
              <a:off x="5079127" y="2406648"/>
              <a:ext cx="3162300" cy="1504200"/>
            </a:xfrm>
            <a:prstGeom prst="rect">
              <a:avLst/>
            </a:prstGeom>
            <a:noFill/>
            <a:ln>
              <a:noFill/>
            </a:ln>
          </p:spPr>
          <p:txBody>
            <a:bodyPr anchorCtr="0" anchor="ctr" bIns="27925" lIns="156450" spcFirstLastPara="1" rIns="27925" wrap="square" tIns="27925">
              <a:noAutofit/>
            </a:bodyPr>
            <a:lstStyle/>
            <a:p>
              <a:pPr indent="0" lvl="0" marL="0" marR="0" rtl="0" algn="l">
                <a:lnSpc>
                  <a:spcPct val="90000"/>
                </a:lnSpc>
                <a:spcBef>
                  <a:spcPts val="0"/>
                </a:spcBef>
                <a:spcAft>
                  <a:spcPts val="0"/>
                </a:spcAft>
                <a:buClr>
                  <a:srgbClr val="000000"/>
                </a:buClr>
                <a:buSzPts val="2200"/>
                <a:buFont typeface="Arial"/>
                <a:buNone/>
              </a:pPr>
              <a:r>
                <a:rPr b="0" i="0" lang="en-US" sz="2400" u="none" cap="none" strike="noStrike">
                  <a:solidFill>
                    <a:srgbClr val="000000"/>
                  </a:solidFill>
                  <a:latin typeface="Verdana"/>
                  <a:ea typeface="Verdana"/>
                  <a:cs typeface="Verdana"/>
                  <a:sym typeface="Verdana"/>
                </a:rPr>
                <a:t>PROFESSIONAL LEARNING: a systematic process of support for everyone</a:t>
              </a:r>
              <a:endParaRPr b="0" i="0" sz="2400" u="none" cap="none" strike="noStrike">
                <a:solidFill>
                  <a:srgbClr val="000000"/>
                </a:solidFill>
                <a:latin typeface="Verdana"/>
                <a:ea typeface="Verdana"/>
                <a:cs typeface="Verdana"/>
                <a:sym typeface="Verdana"/>
              </a:endParaRPr>
            </a:p>
          </p:txBody>
        </p:sp>
        <p:cxnSp>
          <p:nvCxnSpPr>
            <p:cNvPr id="556" name="Google Shape;556;p68"/>
            <p:cNvCxnSpPr/>
            <p:nvPr/>
          </p:nvCxnSpPr>
          <p:spPr>
            <a:xfrm>
              <a:off x="4657640" y="2670774"/>
              <a:ext cx="451200" cy="0"/>
            </a:xfrm>
            <a:prstGeom prst="straightConnector1">
              <a:avLst/>
            </a:prstGeom>
            <a:solidFill>
              <a:srgbClr val="0C6937"/>
            </a:solidFill>
            <a:ln cap="flat" cmpd="sng" w="25400">
              <a:solidFill>
                <a:srgbClr val="BAC6BD"/>
              </a:solidFill>
              <a:prstDash val="solid"/>
              <a:round/>
              <a:headEnd len="sm" w="sm" type="none"/>
              <a:tailEnd len="sm" w="sm" type="none"/>
            </a:ln>
            <a:effectLst>
              <a:outerShdw blurRad="40000" rotWithShape="0" dir="5400000" dist="20000">
                <a:srgbClr val="000000">
                  <a:alpha val="36470"/>
                </a:srgbClr>
              </a:outerShdw>
            </a:effectLst>
          </p:spPr>
        </p:cxnSp>
        <p:cxnSp>
          <p:nvCxnSpPr>
            <p:cNvPr id="557" name="Google Shape;557;p68"/>
            <p:cNvCxnSpPr/>
            <p:nvPr/>
          </p:nvCxnSpPr>
          <p:spPr>
            <a:xfrm flipH="1">
              <a:off x="3633140" y="2670774"/>
              <a:ext cx="1024500" cy="939300"/>
            </a:xfrm>
            <a:prstGeom prst="straightConnector1">
              <a:avLst/>
            </a:prstGeom>
            <a:solidFill>
              <a:srgbClr val="0C6937"/>
            </a:solidFill>
            <a:ln cap="flat" cmpd="sng" w="25400">
              <a:solidFill>
                <a:srgbClr val="BAC6BD"/>
              </a:solidFill>
              <a:prstDash val="solid"/>
              <a:round/>
              <a:headEnd len="sm" w="sm" type="none"/>
              <a:tailEnd len="sm" w="sm" type="none"/>
            </a:ln>
            <a:effectLst>
              <a:outerShdw blurRad="40000" rotWithShape="0" dir="5400000" dist="20000">
                <a:srgbClr val="000000">
                  <a:alpha val="36470"/>
                </a:srgbClr>
              </a:outerShdw>
            </a:effectLst>
          </p:spPr>
        </p:cxn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69"/>
          <p:cNvSpPr txBox="1"/>
          <p:nvPr>
            <p:ph idx="1" type="body"/>
          </p:nvPr>
        </p:nvSpPr>
        <p:spPr>
          <a:xfrm>
            <a:off x="457201" y="1600200"/>
            <a:ext cx="8229600" cy="3352800"/>
          </a:xfrm>
          <a:prstGeom prst="rect">
            <a:avLst/>
          </a:prstGeom>
          <a:noFill/>
          <a:ln>
            <a:noFill/>
          </a:ln>
        </p:spPr>
        <p:txBody>
          <a:bodyPr anchorCtr="0" anchor="ctr"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A process of continuous improvement </a:t>
            </a:r>
            <a:endParaRPr/>
          </a:p>
          <a:p>
            <a:pPr indent="-342900" lvl="0" marL="342900" rtl="0" algn="l">
              <a:lnSpc>
                <a:spcPct val="100000"/>
              </a:lnSpc>
              <a:spcBef>
                <a:spcPts val="640"/>
              </a:spcBef>
              <a:spcAft>
                <a:spcPts val="0"/>
              </a:spcAft>
              <a:buClr>
                <a:schemeClr val="dk1"/>
              </a:buClr>
              <a:buSzPts val="3200"/>
              <a:buChar char="•"/>
            </a:pPr>
            <a:r>
              <a:rPr lang="en-US"/>
              <a:t>Focused on achieving learning goals </a:t>
            </a:r>
            <a:endParaRPr/>
          </a:p>
          <a:p>
            <a:pPr indent="-342900" lvl="0" marL="342900" rtl="0" algn="l">
              <a:lnSpc>
                <a:spcPct val="100000"/>
              </a:lnSpc>
              <a:spcBef>
                <a:spcPts val="640"/>
              </a:spcBef>
              <a:spcAft>
                <a:spcPts val="0"/>
              </a:spcAft>
              <a:buClr>
                <a:schemeClr val="dk1"/>
              </a:buClr>
              <a:buSzPts val="3200"/>
              <a:buChar char="•"/>
            </a:pPr>
            <a:r>
              <a:rPr lang="en-US"/>
              <a:t>Not an event defined by a predetermined number of hours </a:t>
            </a:r>
            <a:endParaRPr/>
          </a:p>
        </p:txBody>
      </p:sp>
      <p:sp>
        <p:nvSpPr>
          <p:cNvPr id="563" name="Google Shape;563;p69"/>
          <p:cNvSpPr txBox="1"/>
          <p:nvPr>
            <p:ph type="title"/>
          </p:nvPr>
        </p:nvSpPr>
        <p:spPr>
          <a:xfrm>
            <a:off x="2743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105775"/>
                </a:solidFill>
              </a:rPr>
              <a:t>Professional Learning is…</a:t>
            </a:r>
            <a:endParaRPr>
              <a:solidFill>
                <a:srgbClr val="10577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70"/>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105775"/>
                </a:solidFill>
              </a:rPr>
              <a:t>Professional Learning Examples</a:t>
            </a:r>
            <a:endParaRPr/>
          </a:p>
        </p:txBody>
      </p:sp>
      <p:graphicFrame>
        <p:nvGraphicFramePr>
          <p:cNvPr id="570" name="Google Shape;570;p70"/>
          <p:cNvGraphicFramePr/>
          <p:nvPr/>
        </p:nvGraphicFramePr>
        <p:xfrm>
          <a:off x="508397" y="1755592"/>
          <a:ext cx="3000000" cy="3000000"/>
        </p:xfrm>
        <a:graphic>
          <a:graphicData uri="http://schemas.openxmlformats.org/drawingml/2006/table">
            <a:tbl>
              <a:tblPr>
                <a:noFill/>
                <a:tableStyleId>{1D1F84F6-EDEB-4CCF-B634-172538B03C05}</a:tableStyleId>
              </a:tblPr>
              <a:tblGrid>
                <a:gridCol w="1607275"/>
                <a:gridCol w="3845000"/>
                <a:gridCol w="2726125"/>
              </a:tblGrid>
              <a:tr h="306300">
                <a:tc>
                  <a:txBody>
                    <a:bodyPr/>
                    <a:lstStyle/>
                    <a:p>
                      <a:pPr indent="0" lvl="0" marL="0" marR="0" rtl="0" algn="ctr">
                        <a:lnSpc>
                          <a:spcPct val="100000"/>
                        </a:lnSpc>
                        <a:spcBef>
                          <a:spcPts val="0"/>
                        </a:spcBef>
                        <a:spcAft>
                          <a:spcPts val="0"/>
                        </a:spcAft>
                        <a:buClr>
                          <a:srgbClr val="000000"/>
                        </a:buClr>
                        <a:buSzPts val="1200"/>
                        <a:buFont typeface="Georgia"/>
                        <a:buNone/>
                      </a:pPr>
                      <a:r>
                        <a:rPr lang="en-US" sz="1200" u="none" cap="none" strike="noStrike">
                          <a:latin typeface="Georgia"/>
                          <a:ea typeface="Georgia"/>
                          <a:cs typeface="Georgia"/>
                          <a:sym typeface="Georgia"/>
                        </a:rPr>
                        <a:t>Standard</a:t>
                      </a:r>
                      <a:endParaRPr sz="1200" u="none" cap="none" strike="noStrike">
                        <a:latin typeface="Georgia"/>
                        <a:ea typeface="Georgia"/>
                        <a:cs typeface="Georgia"/>
                        <a:sym typeface="Georg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Georgia"/>
                        <a:buNone/>
                      </a:pPr>
                      <a:r>
                        <a:rPr lang="en-US" sz="1200" u="none" cap="none" strike="noStrike">
                          <a:latin typeface="Georgia"/>
                          <a:ea typeface="Georgia"/>
                          <a:cs typeface="Georgia"/>
                          <a:sym typeface="Georgia"/>
                        </a:rPr>
                        <a:t>Qualities</a:t>
                      </a:r>
                      <a:endParaRPr sz="1200" u="none" cap="none" strike="noStrike">
                        <a:latin typeface="Georgia"/>
                        <a:ea typeface="Georgia"/>
                        <a:cs typeface="Georgia"/>
                        <a:sym typeface="Georg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Georgia"/>
                        <a:buNone/>
                      </a:pPr>
                      <a:r>
                        <a:rPr lang="en-US" sz="1200" u="none" cap="none" strike="noStrike">
                          <a:latin typeface="Georgia"/>
                          <a:ea typeface="Georgia"/>
                          <a:cs typeface="Georgia"/>
                          <a:sym typeface="Georgia"/>
                        </a:rPr>
                        <a:t>Team’s Role</a:t>
                      </a:r>
                      <a:endParaRPr sz="1200" u="none" cap="none" strike="noStrike">
                        <a:latin typeface="Georgia"/>
                        <a:ea typeface="Georgia"/>
                        <a:cs typeface="Georgia"/>
                        <a:sym typeface="Georg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Learning Communities</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occurs within learning communities committed to continuous improvement, collective responsibility, and goal alignment.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creates a network of ongoing learning for evidence based practices embedded in PBIS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Resources</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requires prioritizing, monitoring, and coordinating resources for educator learning.</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identifies resource needs and determine how to meet them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Learning Designs</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integrates theories, research, and models of human learning to achieve its intended outcomes.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brings the learning design to the faculty…provides well designed training and time to discuss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Leadership</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requires skillful leaders who develop capacity, advocate, and create support systems for professional learning.</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dk1"/>
                          </a:solidFill>
                          <a:latin typeface="Times New Roman"/>
                          <a:ea typeface="Times New Roman"/>
                          <a:cs typeface="Times New Roman"/>
                          <a:sym typeface="Times New Roman"/>
                        </a:rPr>
                        <a:t>.</a:t>
                      </a:r>
                      <a:endParaRPr b="1" i="0" sz="1200" u="none" cap="none" strike="noStrik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Data</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uses a variety of sources and types of student, educator, and system data to plan, assess, and evaluate professional learning.</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shares and analyzes data</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Implementation</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applies research on change and sustains support for implementation of professional learning for long term change.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makes implementation plans</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Times New Roman"/>
                        <a:buNone/>
                      </a:pPr>
                      <a:r>
                        <a:rPr b="1" lang="en-US" sz="1200" u="none" cap="none" strike="noStrike">
                          <a:latin typeface="Times New Roman"/>
                          <a:ea typeface="Times New Roman"/>
                          <a:cs typeface="Times New Roman"/>
                          <a:sym typeface="Times New Roman"/>
                        </a:rPr>
                        <a:t>Outcomes</a:t>
                      </a:r>
                      <a:endParaRPr b="1" sz="1200" u="none" cap="none" strike="noStrike">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2" marL="0" marR="0" rtl="0" algn="l">
                        <a:lnSpc>
                          <a:spcPct val="100000"/>
                        </a:lnSpc>
                        <a:spcBef>
                          <a:spcPts val="0"/>
                        </a:spcBef>
                        <a:spcAft>
                          <a:spcPts val="0"/>
                        </a:spcAft>
                        <a:buClr>
                          <a:schemeClr val="dk1"/>
                        </a:buClr>
                        <a:buSzPts val="1200"/>
                        <a:buFont typeface="Times New Roman"/>
                        <a:buNone/>
                      </a:pPr>
                      <a:r>
                        <a:rPr b="1" lang="en-US" sz="1200" u="none" cap="none" strike="noStrike">
                          <a:solidFill>
                            <a:schemeClr val="dk1"/>
                          </a:solidFill>
                          <a:latin typeface="Times New Roman"/>
                          <a:ea typeface="Times New Roman"/>
                          <a:cs typeface="Times New Roman"/>
                          <a:sym typeface="Times New Roman"/>
                        </a:rPr>
                        <a:t>aligns its outcomes with educator performance and student curriculum standards.</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cap="none" strike="noStrike">
                          <a:solidFill>
                            <a:schemeClr val="dk1"/>
                          </a:solidFill>
                          <a:latin typeface="Times New Roman"/>
                          <a:ea typeface="Times New Roman"/>
                          <a:cs typeface="Times New Roman"/>
                          <a:sym typeface="Times New Roman"/>
                        </a:rPr>
                        <a:t>measures fidelity and outcomes.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75" name="Shape 575"/>
        <p:cNvGrpSpPr/>
        <p:nvPr/>
      </p:nvGrpSpPr>
      <p:grpSpPr>
        <a:xfrm>
          <a:off x="0" y="0"/>
          <a:ext cx="0" cy="0"/>
          <a:chOff x="0" y="0"/>
          <a:chExt cx="0" cy="0"/>
        </a:xfrm>
      </p:grpSpPr>
      <p:grpSp>
        <p:nvGrpSpPr>
          <p:cNvPr id="576" name="Google Shape;576;p71"/>
          <p:cNvGrpSpPr/>
          <p:nvPr/>
        </p:nvGrpSpPr>
        <p:grpSpPr>
          <a:xfrm>
            <a:off x="257266" y="1211908"/>
            <a:ext cx="8215173" cy="5645933"/>
            <a:chOff x="91403" y="-228594"/>
            <a:chExt cx="6772049" cy="4566060"/>
          </a:xfrm>
        </p:grpSpPr>
        <p:sp>
          <p:nvSpPr>
            <p:cNvPr id="577" name="Google Shape;577;p71"/>
            <p:cNvSpPr/>
            <p:nvPr/>
          </p:nvSpPr>
          <p:spPr>
            <a:xfrm>
              <a:off x="1547006" y="-228594"/>
              <a:ext cx="4449900" cy="4449900"/>
            </a:xfrm>
            <a:custGeom>
              <a:rect b="b" l="l" r="r" t="t"/>
              <a:pathLst>
                <a:path extrusionOk="0" h="120000" w="120000">
                  <a:moveTo>
                    <a:pt x="87493" y="10064"/>
                  </a:moveTo>
                  <a:lnTo>
                    <a:pt x="87493" y="10064"/>
                  </a:lnTo>
                  <a:cubicBezTo>
                    <a:pt x="108322" y="21496"/>
                    <a:pt x="119873" y="44620"/>
                    <a:pt x="116491" y="68110"/>
                  </a:cubicBezTo>
                  <a:cubicBezTo>
                    <a:pt x="113108" y="91600"/>
                    <a:pt x="95499" y="110538"/>
                    <a:pt x="72288" y="115648"/>
                  </a:cubicBezTo>
                  <a:cubicBezTo>
                    <a:pt x="49078" y="120758"/>
                    <a:pt x="25125" y="110970"/>
                    <a:pt x="12163" y="91078"/>
                  </a:cubicBezTo>
                  <a:cubicBezTo>
                    <a:pt x="-800" y="71186"/>
                    <a:pt x="-58" y="45356"/>
                    <a:pt x="14024" y="26238"/>
                  </a:cubicBezTo>
                  <a:lnTo>
                    <a:pt x="11777" y="24308"/>
                  </a:lnTo>
                  <a:lnTo>
                    <a:pt x="18818" y="24639"/>
                  </a:lnTo>
                  <a:lnTo>
                    <a:pt x="20453" y="31758"/>
                  </a:lnTo>
                  <a:lnTo>
                    <a:pt x="18206" y="29829"/>
                  </a:lnTo>
                  <a:lnTo>
                    <a:pt x="18206" y="29829"/>
                  </a:lnTo>
                  <a:cubicBezTo>
                    <a:pt x="5594" y="47130"/>
                    <a:pt x="5063" y="70395"/>
                    <a:pt x="16871" y="88249"/>
                  </a:cubicBezTo>
                  <a:cubicBezTo>
                    <a:pt x="28680" y="106104"/>
                    <a:pt x="50362" y="114818"/>
                    <a:pt x="71318" y="110133"/>
                  </a:cubicBezTo>
                  <a:cubicBezTo>
                    <a:pt x="92274" y="105448"/>
                    <a:pt x="108126" y="88341"/>
                    <a:pt x="111126" y="67176"/>
                  </a:cubicBezTo>
                  <a:cubicBezTo>
                    <a:pt x="114126" y="46011"/>
                    <a:pt x="103646" y="25209"/>
                    <a:pt x="84810" y="14938"/>
                  </a:cubicBezTo>
                  <a:close/>
                </a:path>
              </a:pathLst>
            </a:custGeom>
            <a:solidFill>
              <a:srgbClr val="D2ED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78" name="Google Shape;578;p71"/>
            <p:cNvSpPr/>
            <p:nvPr/>
          </p:nvSpPr>
          <p:spPr>
            <a:xfrm>
              <a:off x="2322444" y="-24291"/>
              <a:ext cx="2757300" cy="1079400"/>
            </a:xfrm>
            <a:prstGeom prst="roundRect">
              <a:avLst>
                <a:gd fmla="val 16667" name="adj"/>
              </a:avLst>
            </a:prstGeom>
            <a:solidFill>
              <a:schemeClr val="l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79" name="Google Shape;579;p71"/>
            <p:cNvSpPr txBox="1"/>
            <p:nvPr/>
          </p:nvSpPr>
          <p:spPr>
            <a:xfrm>
              <a:off x="2314466" y="4392"/>
              <a:ext cx="2670000" cy="9357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Define quality instruction for all levels and tiers</a:t>
              </a:r>
              <a:endParaRPr b="1" i="0" sz="1400" u="none" cap="none" strike="noStrike">
                <a:solidFill>
                  <a:srgbClr val="000000"/>
                </a:solidFill>
                <a:latin typeface="Verdana"/>
                <a:ea typeface="Verdana"/>
                <a:cs typeface="Verdana"/>
                <a:sym typeface="Verdana"/>
              </a:endParaRPr>
            </a:p>
          </p:txBody>
        </p:sp>
        <p:sp>
          <p:nvSpPr>
            <p:cNvPr id="580" name="Google Shape;580;p71"/>
            <p:cNvSpPr/>
            <p:nvPr/>
          </p:nvSpPr>
          <p:spPr>
            <a:xfrm>
              <a:off x="4193452" y="1471952"/>
              <a:ext cx="2670000" cy="1334400"/>
            </a:xfrm>
            <a:prstGeom prst="roundRect">
              <a:avLst>
                <a:gd fmla="val 16667" name="adj"/>
              </a:avLst>
            </a:prstGeom>
            <a:solidFill>
              <a:schemeClr val="l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81" name="Google Shape;581;p71"/>
            <p:cNvSpPr txBox="1"/>
            <p:nvPr/>
          </p:nvSpPr>
          <p:spPr>
            <a:xfrm>
              <a:off x="4308516" y="1488611"/>
              <a:ext cx="2439900" cy="1317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Develop a professional learning plan for instructional leaders and staff</a:t>
              </a:r>
              <a:endParaRPr b="1" i="0" sz="1400" u="none" cap="none" strike="noStrike">
                <a:solidFill>
                  <a:srgbClr val="000000"/>
                </a:solidFill>
                <a:latin typeface="Verdana"/>
                <a:ea typeface="Verdana"/>
                <a:cs typeface="Verdana"/>
                <a:sym typeface="Verdana"/>
              </a:endParaRPr>
            </a:p>
          </p:txBody>
        </p:sp>
        <p:sp>
          <p:nvSpPr>
            <p:cNvPr id="582" name="Google Shape;582;p71"/>
            <p:cNvSpPr/>
            <p:nvPr/>
          </p:nvSpPr>
          <p:spPr>
            <a:xfrm>
              <a:off x="4251057" y="3258066"/>
              <a:ext cx="2554800" cy="1079400"/>
            </a:xfrm>
            <a:prstGeom prst="roundRect">
              <a:avLst>
                <a:gd fmla="val 16667" name="adj"/>
              </a:avLst>
            </a:prstGeom>
            <a:solidFill>
              <a:schemeClr val="l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83" name="Google Shape;583;p71"/>
            <p:cNvSpPr txBox="1"/>
            <p:nvPr/>
          </p:nvSpPr>
          <p:spPr>
            <a:xfrm>
              <a:off x="4193452" y="3225227"/>
              <a:ext cx="2554800" cy="10155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Create a fidelity measure (walkthrough tool)</a:t>
              </a:r>
              <a:endParaRPr b="1" i="0" sz="1400" u="none" cap="none" strike="noStrike">
                <a:solidFill>
                  <a:srgbClr val="000000"/>
                </a:solidFill>
                <a:latin typeface="Verdana"/>
                <a:ea typeface="Verdana"/>
                <a:cs typeface="Verdana"/>
                <a:sym typeface="Verdana"/>
              </a:endParaRPr>
            </a:p>
          </p:txBody>
        </p:sp>
        <p:sp>
          <p:nvSpPr>
            <p:cNvPr id="584" name="Google Shape;584;p71"/>
            <p:cNvSpPr/>
            <p:nvPr/>
          </p:nvSpPr>
          <p:spPr>
            <a:xfrm>
              <a:off x="91403" y="1279218"/>
              <a:ext cx="2898900" cy="1015500"/>
            </a:xfrm>
            <a:prstGeom prst="roundRect">
              <a:avLst>
                <a:gd fmla="val 16667" name="adj"/>
              </a:avLst>
            </a:prstGeom>
            <a:solidFill>
              <a:schemeClr val="l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85" name="Google Shape;585;p71"/>
            <p:cNvSpPr txBox="1"/>
            <p:nvPr/>
          </p:nvSpPr>
          <p:spPr>
            <a:xfrm>
              <a:off x="162214" y="1292402"/>
              <a:ext cx="2757300" cy="10257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Analyze data from fidelity tool to create a coaching plan</a:t>
              </a:r>
              <a:endParaRPr b="1" i="0" sz="1400" u="none" cap="none" strike="noStrike">
                <a:solidFill>
                  <a:srgbClr val="000000"/>
                </a:solidFill>
                <a:latin typeface="Verdana"/>
                <a:ea typeface="Verdana"/>
                <a:cs typeface="Verdana"/>
                <a:sym typeface="Verdana"/>
              </a:endParaRPr>
            </a:p>
          </p:txBody>
        </p:sp>
      </p:grpSp>
      <p:sp>
        <p:nvSpPr>
          <p:cNvPr id="586" name="Google Shape;586;p71"/>
          <p:cNvSpPr/>
          <p:nvPr/>
        </p:nvSpPr>
        <p:spPr>
          <a:xfrm>
            <a:off x="883825" y="4758675"/>
            <a:ext cx="3544500" cy="1215300"/>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87" name="Google Shape;587;p71"/>
          <p:cNvSpPr txBox="1"/>
          <p:nvPr/>
        </p:nvSpPr>
        <p:spPr>
          <a:xfrm>
            <a:off x="991525" y="4758675"/>
            <a:ext cx="3329100" cy="1215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Division supports school implementation</a:t>
            </a:r>
            <a:endParaRPr b="1" i="0" sz="1400" u="none" cap="none" strike="noStrike">
              <a:solidFill>
                <a:srgbClr val="000000"/>
              </a:solidFill>
              <a:latin typeface="Verdana"/>
              <a:ea typeface="Verdana"/>
              <a:cs typeface="Verdana"/>
              <a:sym typeface="Verdana"/>
            </a:endParaRPr>
          </a:p>
        </p:txBody>
      </p:sp>
      <p:sp>
        <p:nvSpPr>
          <p:cNvPr id="588" name="Google Shape;588;p71"/>
          <p:cNvSpPr txBox="1"/>
          <p:nvPr>
            <p:ph type="title"/>
          </p:nvPr>
        </p:nvSpPr>
        <p:spPr>
          <a:xfrm>
            <a:off x="175723" y="252556"/>
            <a:ext cx="8795400" cy="1143000"/>
          </a:xfrm>
          <a:prstGeom prst="rect">
            <a:avLst/>
          </a:prstGeom>
          <a:solidFill>
            <a:srgbClr val="A9DCF2">
              <a:alpha val="66670"/>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Verdana"/>
              <a:buNone/>
            </a:pPr>
            <a:r>
              <a:rPr lang="en-US" sz="3000"/>
              <a:t>The Teacher Professional Learning Process - Division Process</a:t>
            </a:r>
            <a:endParaRPr sz="3000"/>
          </a:p>
        </p:txBody>
      </p:sp>
      <p:sp>
        <p:nvSpPr>
          <p:cNvPr id="589" name="Google Shape;589;p71"/>
          <p:cNvSpPr txBox="1"/>
          <p:nvPr/>
        </p:nvSpPr>
        <p:spPr>
          <a:xfrm>
            <a:off x="6958660" y="1416156"/>
            <a:ext cx="2037300" cy="3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(Workbook p. 8)</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94" name="Shape 594"/>
        <p:cNvGrpSpPr/>
        <p:nvPr/>
      </p:nvGrpSpPr>
      <p:grpSpPr>
        <a:xfrm>
          <a:off x="0" y="0"/>
          <a:ext cx="0" cy="0"/>
          <a:chOff x="0" y="0"/>
          <a:chExt cx="0" cy="0"/>
        </a:xfrm>
      </p:grpSpPr>
      <p:grpSp>
        <p:nvGrpSpPr>
          <p:cNvPr id="595" name="Google Shape;595;p72"/>
          <p:cNvGrpSpPr/>
          <p:nvPr/>
        </p:nvGrpSpPr>
        <p:grpSpPr>
          <a:xfrm>
            <a:off x="582925" y="1110777"/>
            <a:ext cx="8208109" cy="5332245"/>
            <a:chOff x="91403" y="-228594"/>
            <a:chExt cx="6825303" cy="4566060"/>
          </a:xfrm>
        </p:grpSpPr>
        <p:sp>
          <p:nvSpPr>
            <p:cNvPr id="596" name="Google Shape;596;p72"/>
            <p:cNvSpPr/>
            <p:nvPr/>
          </p:nvSpPr>
          <p:spPr>
            <a:xfrm>
              <a:off x="1547006" y="-228594"/>
              <a:ext cx="4449900" cy="4449900"/>
            </a:xfrm>
            <a:custGeom>
              <a:rect b="b" l="l" r="r" t="t"/>
              <a:pathLst>
                <a:path extrusionOk="0" h="120000" w="120000">
                  <a:moveTo>
                    <a:pt x="87493" y="10064"/>
                  </a:moveTo>
                  <a:lnTo>
                    <a:pt x="87493" y="10064"/>
                  </a:lnTo>
                  <a:cubicBezTo>
                    <a:pt x="108322" y="21496"/>
                    <a:pt x="119873" y="44620"/>
                    <a:pt x="116491" y="68110"/>
                  </a:cubicBezTo>
                  <a:cubicBezTo>
                    <a:pt x="113108" y="91600"/>
                    <a:pt x="95499" y="110538"/>
                    <a:pt x="72288" y="115648"/>
                  </a:cubicBezTo>
                  <a:cubicBezTo>
                    <a:pt x="49078" y="120758"/>
                    <a:pt x="25125" y="110970"/>
                    <a:pt x="12163" y="91078"/>
                  </a:cubicBezTo>
                  <a:cubicBezTo>
                    <a:pt x="-800" y="71186"/>
                    <a:pt x="-58" y="45356"/>
                    <a:pt x="14024" y="26238"/>
                  </a:cubicBezTo>
                  <a:lnTo>
                    <a:pt x="11777" y="24308"/>
                  </a:lnTo>
                  <a:lnTo>
                    <a:pt x="18818" y="24639"/>
                  </a:lnTo>
                  <a:lnTo>
                    <a:pt x="20453" y="31758"/>
                  </a:lnTo>
                  <a:lnTo>
                    <a:pt x="18206" y="29829"/>
                  </a:lnTo>
                  <a:lnTo>
                    <a:pt x="18206" y="29829"/>
                  </a:lnTo>
                  <a:cubicBezTo>
                    <a:pt x="5594" y="47130"/>
                    <a:pt x="5063" y="70395"/>
                    <a:pt x="16871" y="88249"/>
                  </a:cubicBezTo>
                  <a:cubicBezTo>
                    <a:pt x="28680" y="106104"/>
                    <a:pt x="50362" y="114818"/>
                    <a:pt x="71318" y="110133"/>
                  </a:cubicBezTo>
                  <a:cubicBezTo>
                    <a:pt x="92274" y="105448"/>
                    <a:pt x="108126" y="88341"/>
                    <a:pt x="111126" y="67176"/>
                  </a:cubicBezTo>
                  <a:cubicBezTo>
                    <a:pt x="114126" y="46011"/>
                    <a:pt x="103646" y="25209"/>
                    <a:pt x="84810" y="14938"/>
                  </a:cubicBezTo>
                  <a:close/>
                </a:path>
              </a:pathLst>
            </a:custGeom>
            <a:solidFill>
              <a:srgbClr val="D2ED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97" name="Google Shape;597;p72"/>
            <p:cNvSpPr/>
            <p:nvPr/>
          </p:nvSpPr>
          <p:spPr>
            <a:xfrm>
              <a:off x="2322444" y="-24291"/>
              <a:ext cx="2757300" cy="10794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598" name="Google Shape;598;p72"/>
            <p:cNvSpPr txBox="1"/>
            <p:nvPr/>
          </p:nvSpPr>
          <p:spPr>
            <a:xfrm>
              <a:off x="2174158" y="-15733"/>
              <a:ext cx="2670000" cy="9357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Define quality ____________ for all levels and tiers</a:t>
              </a:r>
              <a:endParaRPr b="1" i="0" sz="1400" u="none" cap="none" strike="noStrike">
                <a:solidFill>
                  <a:srgbClr val="000000"/>
                </a:solidFill>
                <a:latin typeface="Verdana"/>
                <a:ea typeface="Verdana"/>
                <a:cs typeface="Verdana"/>
                <a:sym typeface="Verdana"/>
              </a:endParaRPr>
            </a:p>
          </p:txBody>
        </p:sp>
        <p:sp>
          <p:nvSpPr>
            <p:cNvPr id="599" name="Google Shape;599;p72"/>
            <p:cNvSpPr/>
            <p:nvPr/>
          </p:nvSpPr>
          <p:spPr>
            <a:xfrm>
              <a:off x="4193452" y="1471952"/>
              <a:ext cx="2670000" cy="12138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00" name="Google Shape;600;p72"/>
            <p:cNvSpPr txBox="1"/>
            <p:nvPr/>
          </p:nvSpPr>
          <p:spPr>
            <a:xfrm>
              <a:off x="4304306" y="1140467"/>
              <a:ext cx="2612400" cy="1293000"/>
            </a:xfrm>
            <a:prstGeom prst="rect">
              <a:avLst/>
            </a:prstGeom>
            <a:solidFill>
              <a:schemeClr val="lt1"/>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Develop a P______ L_________ plan for instructional leaders and staff</a:t>
              </a:r>
              <a:endParaRPr b="1" i="0" sz="1400" u="none" cap="none" strike="noStrike">
                <a:solidFill>
                  <a:srgbClr val="000000"/>
                </a:solidFill>
                <a:latin typeface="Verdana"/>
                <a:ea typeface="Verdana"/>
                <a:cs typeface="Verdana"/>
                <a:sym typeface="Verdana"/>
              </a:endParaRPr>
            </a:p>
          </p:txBody>
        </p:sp>
        <p:sp>
          <p:nvSpPr>
            <p:cNvPr id="601" name="Google Shape;601;p72"/>
            <p:cNvSpPr/>
            <p:nvPr/>
          </p:nvSpPr>
          <p:spPr>
            <a:xfrm>
              <a:off x="4251057" y="3258066"/>
              <a:ext cx="2554800" cy="10794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02" name="Google Shape;602;p72"/>
            <p:cNvSpPr txBox="1"/>
            <p:nvPr/>
          </p:nvSpPr>
          <p:spPr>
            <a:xfrm>
              <a:off x="3902004" y="3313238"/>
              <a:ext cx="2554800" cy="10155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Create a __________ measure (walkthrough tool)</a:t>
              </a:r>
              <a:endParaRPr b="1" i="0" sz="1400" u="none" cap="none" strike="noStrike">
                <a:solidFill>
                  <a:srgbClr val="000000"/>
                </a:solidFill>
                <a:latin typeface="Verdana"/>
                <a:ea typeface="Verdana"/>
                <a:cs typeface="Verdana"/>
                <a:sym typeface="Verdana"/>
              </a:endParaRPr>
            </a:p>
          </p:txBody>
        </p:sp>
        <p:sp>
          <p:nvSpPr>
            <p:cNvPr id="603" name="Google Shape;603;p72"/>
            <p:cNvSpPr/>
            <p:nvPr/>
          </p:nvSpPr>
          <p:spPr>
            <a:xfrm>
              <a:off x="91403" y="1279218"/>
              <a:ext cx="2898900" cy="101550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04" name="Google Shape;604;p72"/>
            <p:cNvSpPr txBox="1"/>
            <p:nvPr/>
          </p:nvSpPr>
          <p:spPr>
            <a:xfrm>
              <a:off x="162202" y="1194634"/>
              <a:ext cx="2757300" cy="1025700"/>
            </a:xfrm>
            <a:prstGeom prst="rect">
              <a:avLst/>
            </a:prstGeom>
            <a:solidFill>
              <a:schemeClr val="lt1"/>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Analyze data from fidelity tool to create a ________ plan</a:t>
              </a:r>
              <a:endParaRPr b="1" i="0" sz="1400" u="none" cap="none" strike="noStrike">
                <a:solidFill>
                  <a:srgbClr val="000000"/>
                </a:solidFill>
                <a:latin typeface="Verdana"/>
                <a:ea typeface="Verdana"/>
                <a:cs typeface="Verdana"/>
                <a:sym typeface="Verdana"/>
              </a:endParaRPr>
            </a:p>
          </p:txBody>
        </p:sp>
      </p:grpSp>
      <p:sp>
        <p:nvSpPr>
          <p:cNvPr id="605" name="Google Shape;605;p72"/>
          <p:cNvSpPr/>
          <p:nvPr/>
        </p:nvSpPr>
        <p:spPr>
          <a:xfrm>
            <a:off x="883825" y="4758675"/>
            <a:ext cx="3544500" cy="1215300"/>
          </a:xfrm>
          <a:prstGeom prst="roundRect">
            <a:avLst>
              <a:gd fmla="val 16667"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06" name="Google Shape;606;p72"/>
          <p:cNvSpPr txBox="1"/>
          <p:nvPr/>
        </p:nvSpPr>
        <p:spPr>
          <a:xfrm>
            <a:off x="991525" y="4758675"/>
            <a:ext cx="3329100" cy="1215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___________ supports school implementation</a:t>
            </a:r>
            <a:endParaRPr b="1" i="0" sz="1400" u="none" cap="none" strike="noStrike">
              <a:solidFill>
                <a:srgbClr val="000000"/>
              </a:solidFill>
              <a:latin typeface="Verdana"/>
              <a:ea typeface="Verdana"/>
              <a:cs typeface="Verdana"/>
              <a:sym typeface="Verdana"/>
            </a:endParaRPr>
          </a:p>
        </p:txBody>
      </p:sp>
      <p:sp>
        <p:nvSpPr>
          <p:cNvPr id="607" name="Google Shape;607;p72"/>
          <p:cNvSpPr txBox="1"/>
          <p:nvPr>
            <p:ph type="title"/>
          </p:nvPr>
        </p:nvSpPr>
        <p:spPr>
          <a:xfrm>
            <a:off x="257263" y="68900"/>
            <a:ext cx="8795400" cy="1290600"/>
          </a:xfrm>
          <a:prstGeom prst="rect">
            <a:avLst/>
          </a:prstGeom>
          <a:solidFill>
            <a:srgbClr val="A9DCF2">
              <a:alpha val="66670"/>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Verdana"/>
              <a:buNone/>
            </a:pPr>
            <a:r>
              <a:rPr lang="en-US" sz="3000"/>
              <a:t>Check: </a:t>
            </a:r>
            <a:r>
              <a:rPr lang="en-US" sz="3000"/>
              <a:t>The Teacher Professional Learning Process - Division Process</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grpSp>
        <p:nvGrpSpPr>
          <p:cNvPr id="613" name="Google Shape;613;p73"/>
          <p:cNvGrpSpPr/>
          <p:nvPr/>
        </p:nvGrpSpPr>
        <p:grpSpPr>
          <a:xfrm>
            <a:off x="1524774" y="1457201"/>
            <a:ext cx="6094438" cy="4748160"/>
            <a:chOff x="724675" y="-101419"/>
            <a:chExt cx="6094438" cy="4748160"/>
          </a:xfrm>
        </p:grpSpPr>
        <p:sp>
          <p:nvSpPr>
            <p:cNvPr id="614" name="Google Shape;614;p73"/>
            <p:cNvSpPr/>
            <p:nvPr/>
          </p:nvSpPr>
          <p:spPr>
            <a:xfrm>
              <a:off x="1547006" y="-101419"/>
              <a:ext cx="4449900" cy="4449900"/>
            </a:xfrm>
            <a:custGeom>
              <a:rect b="b" l="l" r="r" t="t"/>
              <a:pathLst>
                <a:path extrusionOk="0" h="120000" w="120000">
                  <a:moveTo>
                    <a:pt x="88106" y="10429"/>
                  </a:moveTo>
                  <a:lnTo>
                    <a:pt x="88106" y="10429"/>
                  </a:lnTo>
                  <a:cubicBezTo>
                    <a:pt x="108624" y="22062"/>
                    <a:pt x="119855" y="45135"/>
                    <a:pt x="116353" y="68461"/>
                  </a:cubicBezTo>
                  <a:cubicBezTo>
                    <a:pt x="112851" y="91786"/>
                    <a:pt x="95340" y="110544"/>
                    <a:pt x="72310" y="115639"/>
                  </a:cubicBezTo>
                  <a:cubicBezTo>
                    <a:pt x="49279" y="120734"/>
                    <a:pt x="25490" y="111114"/>
                    <a:pt x="12475" y="91443"/>
                  </a:cubicBezTo>
                  <a:cubicBezTo>
                    <a:pt x="-539" y="71771"/>
                    <a:pt x="-90" y="46114"/>
                    <a:pt x="13607" y="26911"/>
                  </a:cubicBezTo>
                  <a:lnTo>
                    <a:pt x="11297" y="24985"/>
                  </a:lnTo>
                  <a:lnTo>
                    <a:pt x="18385" y="25301"/>
                  </a:lnTo>
                  <a:lnTo>
                    <a:pt x="20231" y="32435"/>
                  </a:lnTo>
                  <a:lnTo>
                    <a:pt x="17923" y="30510"/>
                  </a:lnTo>
                  <a:lnTo>
                    <a:pt x="17923" y="30510"/>
                  </a:lnTo>
                  <a:cubicBezTo>
                    <a:pt x="5738" y="47895"/>
                    <a:pt x="5500" y="70983"/>
                    <a:pt x="17323" y="88616"/>
                  </a:cubicBezTo>
                  <a:cubicBezTo>
                    <a:pt x="29147" y="106249"/>
                    <a:pt x="50597" y="114795"/>
                    <a:pt x="71306" y="110123"/>
                  </a:cubicBezTo>
                  <a:cubicBezTo>
                    <a:pt x="92016" y="105452"/>
                    <a:pt x="107720" y="88525"/>
                    <a:pt x="110829" y="67524"/>
                  </a:cubicBezTo>
                  <a:cubicBezTo>
                    <a:pt x="113938" y="46523"/>
                    <a:pt x="103811" y="25773"/>
                    <a:pt x="85343" y="15302"/>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15" name="Google Shape;615;p73"/>
            <p:cNvSpPr/>
            <p:nvPr/>
          </p:nvSpPr>
          <p:spPr>
            <a:xfrm>
              <a:off x="2322444" y="1603"/>
              <a:ext cx="2898900" cy="1449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16" name="Google Shape;616;p73"/>
            <p:cNvSpPr txBox="1"/>
            <p:nvPr/>
          </p:nvSpPr>
          <p:spPr>
            <a:xfrm>
              <a:off x="2393201" y="72360"/>
              <a:ext cx="2757300" cy="1308000"/>
            </a:xfrm>
            <a:prstGeom prst="rect">
              <a:avLst/>
            </a:prstGeom>
            <a:solidFill>
              <a:schemeClr val="accent5"/>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Presentation of Theory and Research</a:t>
              </a:r>
              <a:endParaRPr b="1" i="0" sz="1400" u="none" cap="none" strike="noStrike">
                <a:solidFill>
                  <a:srgbClr val="000000"/>
                </a:solidFill>
                <a:latin typeface="Verdana"/>
                <a:ea typeface="Verdana"/>
                <a:cs typeface="Verdana"/>
                <a:sym typeface="Verdana"/>
              </a:endParaRPr>
            </a:p>
          </p:txBody>
        </p:sp>
        <p:sp>
          <p:nvSpPr>
            <p:cNvPr id="617" name="Google Shape;617;p73"/>
            <p:cNvSpPr/>
            <p:nvPr/>
          </p:nvSpPr>
          <p:spPr>
            <a:xfrm>
              <a:off x="3920213" y="1599372"/>
              <a:ext cx="2898900" cy="1449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18" name="Google Shape;618;p73"/>
            <p:cNvSpPr txBox="1"/>
            <p:nvPr/>
          </p:nvSpPr>
          <p:spPr>
            <a:xfrm>
              <a:off x="3990970" y="1670129"/>
              <a:ext cx="2757300" cy="1308000"/>
            </a:xfrm>
            <a:prstGeom prst="rect">
              <a:avLst/>
            </a:prstGeom>
            <a:solidFill>
              <a:schemeClr val="accent5"/>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Demonstration of the Strategy or Skill</a:t>
              </a:r>
              <a:endParaRPr b="1" i="0" sz="1400" u="none" cap="none" strike="noStrike">
                <a:solidFill>
                  <a:srgbClr val="000000"/>
                </a:solidFill>
                <a:latin typeface="Verdana"/>
                <a:ea typeface="Verdana"/>
                <a:cs typeface="Verdana"/>
                <a:sym typeface="Verdana"/>
              </a:endParaRPr>
            </a:p>
          </p:txBody>
        </p:sp>
        <p:sp>
          <p:nvSpPr>
            <p:cNvPr id="619" name="Google Shape;619;p73"/>
            <p:cNvSpPr/>
            <p:nvPr/>
          </p:nvSpPr>
          <p:spPr>
            <a:xfrm>
              <a:off x="2322444" y="3197141"/>
              <a:ext cx="2898900" cy="1449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20" name="Google Shape;620;p73"/>
            <p:cNvSpPr txBox="1"/>
            <p:nvPr/>
          </p:nvSpPr>
          <p:spPr>
            <a:xfrm>
              <a:off x="2393201" y="3267898"/>
              <a:ext cx="2757300" cy="1308000"/>
            </a:xfrm>
            <a:prstGeom prst="rect">
              <a:avLst/>
            </a:prstGeom>
            <a:solidFill>
              <a:schemeClr val="accent5"/>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Practice and Feedback</a:t>
              </a:r>
              <a:endParaRPr b="1" i="0" sz="1400" u="none" cap="none" strike="noStrike">
                <a:solidFill>
                  <a:srgbClr val="000000"/>
                </a:solidFill>
                <a:latin typeface="Verdana"/>
                <a:ea typeface="Verdana"/>
                <a:cs typeface="Verdana"/>
                <a:sym typeface="Verdana"/>
              </a:endParaRPr>
            </a:p>
          </p:txBody>
        </p:sp>
        <p:sp>
          <p:nvSpPr>
            <p:cNvPr id="621" name="Google Shape;621;p73"/>
            <p:cNvSpPr/>
            <p:nvPr/>
          </p:nvSpPr>
          <p:spPr>
            <a:xfrm>
              <a:off x="724675" y="1599372"/>
              <a:ext cx="2898900" cy="1449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Verdana"/>
                <a:ea typeface="Verdana"/>
                <a:cs typeface="Verdana"/>
                <a:sym typeface="Verdana"/>
              </a:endParaRPr>
            </a:p>
          </p:txBody>
        </p:sp>
        <p:sp>
          <p:nvSpPr>
            <p:cNvPr id="622" name="Google Shape;622;p73"/>
            <p:cNvSpPr txBox="1"/>
            <p:nvPr/>
          </p:nvSpPr>
          <p:spPr>
            <a:xfrm>
              <a:off x="795432" y="1670129"/>
              <a:ext cx="2757300" cy="1308000"/>
            </a:xfrm>
            <a:prstGeom prst="rect">
              <a:avLst/>
            </a:prstGeom>
            <a:solidFill>
              <a:schemeClr val="accent5"/>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Coaching and Follow up</a:t>
              </a:r>
              <a:endParaRPr b="1" i="0" sz="1400" u="none" cap="none" strike="noStrike">
                <a:solidFill>
                  <a:srgbClr val="000000"/>
                </a:solidFill>
                <a:latin typeface="Verdana"/>
                <a:ea typeface="Verdana"/>
                <a:cs typeface="Verdana"/>
                <a:sym typeface="Verdana"/>
              </a:endParaRPr>
            </a:p>
          </p:txBody>
        </p:sp>
      </p:grpSp>
      <p:sp>
        <p:nvSpPr>
          <p:cNvPr id="623" name="Google Shape;623;p7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200"/>
              <a:buNone/>
            </a:pPr>
            <a:r>
              <a:rPr lang="en-US"/>
              <a:t>Adapted from </a:t>
            </a:r>
            <a:r>
              <a:rPr b="0" i="0" lang="en-US" sz="1200" u="none" cap="none" strike="noStrike">
                <a:solidFill>
                  <a:srgbClr val="888A8C"/>
                </a:solidFill>
                <a:latin typeface="Verdana"/>
                <a:ea typeface="Verdana"/>
                <a:cs typeface="Verdana"/>
                <a:sym typeface="Verdana"/>
              </a:rPr>
              <a:t>Best Practices in Professional Development, Hanover Research, March 2017</a:t>
            </a:r>
            <a:endParaRPr/>
          </a:p>
        </p:txBody>
      </p:sp>
      <p:sp>
        <p:nvSpPr>
          <p:cNvPr id="624" name="Google Shape;624;p73"/>
          <p:cNvSpPr txBox="1"/>
          <p:nvPr/>
        </p:nvSpPr>
        <p:spPr>
          <a:xfrm>
            <a:off x="6526772" y="1435923"/>
            <a:ext cx="2184900" cy="3900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(Workbook p. 8)</a:t>
            </a:r>
            <a:endParaRPr b="0" i="0" sz="1800" u="none" cap="none" strike="noStrike">
              <a:solidFill>
                <a:srgbClr val="000000"/>
              </a:solidFill>
              <a:latin typeface="Arial"/>
              <a:ea typeface="Arial"/>
              <a:cs typeface="Arial"/>
              <a:sym typeface="Arial"/>
            </a:endParaRPr>
          </a:p>
        </p:txBody>
      </p:sp>
      <p:sp>
        <p:nvSpPr>
          <p:cNvPr id="625" name="Google Shape;625;p73"/>
          <p:cNvSpPr txBox="1"/>
          <p:nvPr>
            <p:ph type="title"/>
          </p:nvPr>
        </p:nvSpPr>
        <p:spPr>
          <a:xfrm>
            <a:off x="228600" y="163068"/>
            <a:ext cx="8686800" cy="1143000"/>
          </a:xfrm>
          <a:prstGeom prst="rect">
            <a:avLst/>
          </a:prstGeom>
          <a:solidFill>
            <a:srgbClr val="A9DCF2">
              <a:alpha val="6667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Verdana"/>
              <a:buNone/>
            </a:pPr>
            <a:r>
              <a:rPr lang="en-US" sz="3600">
                <a:solidFill>
                  <a:schemeClr val="dk1"/>
                </a:solidFill>
              </a:rPr>
              <a:t>Teacher Professional Learning Process – School Process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74"/>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Based on data, identify the need to be addressed</a:t>
            </a:r>
            <a:endParaRPr/>
          </a:p>
          <a:p>
            <a:pPr indent="-342900" lvl="0" marL="342900" rtl="0" algn="l">
              <a:lnSpc>
                <a:spcPct val="100000"/>
              </a:lnSpc>
              <a:spcBef>
                <a:spcPts val="640"/>
              </a:spcBef>
              <a:spcAft>
                <a:spcPts val="0"/>
              </a:spcAft>
              <a:buClr>
                <a:schemeClr val="dk1"/>
              </a:buClr>
              <a:buSzPts val="3200"/>
              <a:buChar char="•"/>
            </a:pPr>
            <a:r>
              <a:rPr lang="en-US"/>
              <a:t>What is the desired outcome?</a:t>
            </a:r>
            <a:endParaRPr/>
          </a:p>
          <a:p>
            <a:pPr indent="-342900" lvl="0" marL="342900" rtl="0" algn="l">
              <a:lnSpc>
                <a:spcPct val="100000"/>
              </a:lnSpc>
              <a:spcBef>
                <a:spcPts val="640"/>
              </a:spcBef>
              <a:spcAft>
                <a:spcPts val="0"/>
              </a:spcAft>
              <a:buClr>
                <a:schemeClr val="dk1"/>
              </a:buClr>
              <a:buSzPts val="3200"/>
              <a:buChar char="•"/>
            </a:pPr>
            <a:r>
              <a:rPr lang="en-US"/>
              <a:t>What practices do teachers need to know and be able to do to reach that outcome?</a:t>
            </a:r>
            <a:endParaRPr/>
          </a:p>
          <a:p>
            <a:pPr indent="-342900" lvl="0" marL="342900" rtl="0" algn="l">
              <a:lnSpc>
                <a:spcPct val="100000"/>
              </a:lnSpc>
              <a:spcBef>
                <a:spcPts val="640"/>
              </a:spcBef>
              <a:spcAft>
                <a:spcPts val="0"/>
              </a:spcAft>
              <a:buClr>
                <a:schemeClr val="dk1"/>
              </a:buClr>
              <a:buSzPts val="3200"/>
              <a:buChar char="•"/>
            </a:pPr>
            <a:r>
              <a:rPr lang="en-US"/>
              <a:t>What systems are needed to support staff growth?</a:t>
            </a:r>
            <a:endParaRPr/>
          </a:p>
        </p:txBody>
      </p:sp>
      <p:sp>
        <p:nvSpPr>
          <p:cNvPr id="631" name="Google Shape;631;p74"/>
          <p:cNvSpPr txBox="1"/>
          <p:nvPr>
            <p:ph type="title"/>
          </p:nvPr>
        </p:nvSpPr>
        <p:spPr>
          <a:xfrm>
            <a:off x="228600" y="228600"/>
            <a:ext cx="86868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Developing a Plan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descr="Image of VTSS Implementation Logic which depicts how data, systems and practices work together to achieve intended outcomes." id="637" name="Google Shape;637;p75" title="VTSS Implementation Logic"/>
          <p:cNvSpPr/>
          <p:nvPr/>
        </p:nvSpPr>
        <p:spPr>
          <a:xfrm>
            <a:off x="3111450" y="1600200"/>
            <a:ext cx="5551800" cy="4950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5"/>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US">
                <a:solidFill>
                  <a:srgbClr val="105775"/>
                </a:solidFill>
              </a:rPr>
              <a:t>Implementation with Fidelity</a:t>
            </a:r>
            <a:endParaRPr>
              <a:solidFill>
                <a:srgbClr val="105775"/>
              </a:solidFill>
            </a:endParaRPr>
          </a:p>
        </p:txBody>
      </p:sp>
      <p:sp>
        <p:nvSpPr>
          <p:cNvPr id="639" name="Google Shape;639;p75"/>
          <p:cNvSpPr txBox="1"/>
          <p:nvPr>
            <p:ph idx="4294967295" type="body"/>
          </p:nvPr>
        </p:nvSpPr>
        <p:spPr>
          <a:xfrm>
            <a:off x="393625" y="1600200"/>
            <a:ext cx="3645000" cy="1323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2400"/>
              <a:t>Implementation with fidelity is better achieved when…</a:t>
            </a:r>
            <a:endParaRPr sz="2400"/>
          </a:p>
        </p:txBody>
      </p:sp>
      <p:sp>
        <p:nvSpPr>
          <p:cNvPr id="640" name="Google Shape;640;p75"/>
          <p:cNvSpPr/>
          <p:nvPr/>
        </p:nvSpPr>
        <p:spPr>
          <a:xfrm>
            <a:off x="3846025" y="2360175"/>
            <a:ext cx="2312400" cy="2188200"/>
          </a:xfrm>
          <a:prstGeom prst="ellipse">
            <a:avLst/>
          </a:prstGeom>
          <a:noFill/>
          <a:ln cap="flat" cmpd="sng" w="635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FF"/>
              </a:solidFill>
              <a:latin typeface="Times New Roman"/>
              <a:ea typeface="Times New Roman"/>
              <a:cs typeface="Times New Roman"/>
              <a:sym typeface="Times New Roman"/>
            </a:endParaRPr>
          </a:p>
        </p:txBody>
      </p:sp>
      <p:sp>
        <p:nvSpPr>
          <p:cNvPr id="641" name="Google Shape;641;p75"/>
          <p:cNvSpPr/>
          <p:nvPr/>
        </p:nvSpPr>
        <p:spPr>
          <a:xfrm>
            <a:off x="4640402" y="4287148"/>
            <a:ext cx="2232300" cy="2131800"/>
          </a:xfrm>
          <a:prstGeom prst="ellipse">
            <a:avLst/>
          </a:prstGeom>
          <a:noFill/>
          <a:ln cap="flat" cmpd="sng" w="6350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descr="around data component" id="642" name="Google Shape;642;p75" title="green circle"/>
          <p:cNvSpPr/>
          <p:nvPr/>
        </p:nvSpPr>
        <p:spPr>
          <a:xfrm>
            <a:off x="5883248" y="2703063"/>
            <a:ext cx="2312400" cy="2171400"/>
          </a:xfrm>
          <a:prstGeom prst="ellipse">
            <a:avLst/>
          </a:prstGeom>
          <a:noFill/>
          <a:ln cap="flat" cmpd="sng" w="63500">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643" name="Google Shape;643;p75"/>
          <p:cNvSpPr txBox="1"/>
          <p:nvPr/>
        </p:nvSpPr>
        <p:spPr>
          <a:xfrm>
            <a:off x="6370900" y="2864576"/>
            <a:ext cx="1337100" cy="3651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9051"/>
              </a:buClr>
              <a:buSzPts val="600"/>
              <a:buFont typeface="Impact"/>
              <a:buNone/>
            </a:pPr>
            <a:r>
              <a:rPr b="1" lang="en-US" sz="2000" u="none" cap="none" strike="noStrike">
                <a:solidFill>
                  <a:srgbClr val="FFFFFF"/>
                </a:solidFill>
                <a:latin typeface="Verdana"/>
                <a:ea typeface="Verdana"/>
                <a:cs typeface="Verdana"/>
                <a:sym typeface="Verdana"/>
              </a:rPr>
              <a:t>Data</a:t>
            </a:r>
            <a:endParaRPr sz="2000" u="none" cap="none" strike="noStrike">
              <a:solidFill>
                <a:srgbClr val="FFFFFF"/>
              </a:solidFill>
              <a:latin typeface="Verdana"/>
              <a:ea typeface="Verdana"/>
              <a:cs typeface="Verdana"/>
              <a:sym typeface="Verdana"/>
            </a:endParaRPr>
          </a:p>
        </p:txBody>
      </p:sp>
      <p:sp>
        <p:nvSpPr>
          <p:cNvPr id="644" name="Google Shape;644;p75"/>
          <p:cNvSpPr txBox="1"/>
          <p:nvPr/>
        </p:nvSpPr>
        <p:spPr>
          <a:xfrm>
            <a:off x="4254525" y="2590050"/>
            <a:ext cx="1455600" cy="365100"/>
          </a:xfrm>
          <a:prstGeom prst="rect">
            <a:avLst/>
          </a:prstGeom>
          <a:solidFill>
            <a:srgbClr val="0000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600"/>
              <a:buFont typeface="Impact"/>
              <a:buNone/>
            </a:pPr>
            <a:r>
              <a:rPr b="1" i="0" lang="en-US" sz="2000" u="none" cap="none" strike="noStrike">
                <a:solidFill>
                  <a:srgbClr val="FFFFFF"/>
                </a:solidFill>
                <a:latin typeface="Verdana"/>
                <a:ea typeface="Verdana"/>
                <a:cs typeface="Verdana"/>
                <a:sym typeface="Verdana"/>
              </a:rPr>
              <a:t>Systems</a:t>
            </a:r>
            <a:endParaRPr i="0" sz="2000" u="none" cap="none" strike="noStrike">
              <a:solidFill>
                <a:srgbClr val="FFFFFF"/>
              </a:solidFill>
              <a:latin typeface="Verdana"/>
              <a:ea typeface="Verdana"/>
              <a:cs typeface="Verdana"/>
              <a:sym typeface="Verdana"/>
            </a:endParaRPr>
          </a:p>
        </p:txBody>
      </p:sp>
      <p:sp>
        <p:nvSpPr>
          <p:cNvPr id="645" name="Google Shape;645;p75"/>
          <p:cNvSpPr txBox="1"/>
          <p:nvPr/>
        </p:nvSpPr>
        <p:spPr>
          <a:xfrm>
            <a:off x="4936500" y="4562153"/>
            <a:ext cx="1640100" cy="365100"/>
          </a:xfrm>
          <a:prstGeom prst="rect">
            <a:avLst/>
          </a:prstGeom>
          <a:solidFill>
            <a:srgbClr val="FF66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6600"/>
              </a:buClr>
              <a:buSzPts val="600"/>
              <a:buFont typeface="Impact"/>
              <a:buNone/>
            </a:pPr>
            <a:r>
              <a:rPr b="1" lang="en-US" sz="2000">
                <a:solidFill>
                  <a:srgbClr val="FFFFFF"/>
                </a:solidFill>
                <a:latin typeface="Verdana"/>
                <a:ea typeface="Verdana"/>
                <a:cs typeface="Verdana"/>
                <a:sym typeface="Verdana"/>
              </a:rPr>
              <a:t>P</a:t>
            </a:r>
            <a:r>
              <a:rPr b="1" i="0" lang="en-US" sz="2000" u="none" cap="none" strike="noStrike">
                <a:solidFill>
                  <a:srgbClr val="FFFFFF"/>
                </a:solidFill>
                <a:latin typeface="Verdana"/>
                <a:ea typeface="Verdana"/>
                <a:cs typeface="Verdana"/>
                <a:sym typeface="Verdana"/>
              </a:rPr>
              <a:t>ractices</a:t>
            </a:r>
            <a:endParaRPr i="0" sz="2000" u="none" cap="none" strike="noStrike">
              <a:solidFill>
                <a:srgbClr val="FFFFFF"/>
              </a:solidFill>
              <a:latin typeface="Verdana"/>
              <a:ea typeface="Verdana"/>
              <a:cs typeface="Verdana"/>
              <a:sym typeface="Verdana"/>
            </a:endParaRPr>
          </a:p>
        </p:txBody>
      </p:sp>
      <p:sp>
        <p:nvSpPr>
          <p:cNvPr id="646" name="Google Shape;646;p75"/>
          <p:cNvSpPr/>
          <p:nvPr/>
        </p:nvSpPr>
        <p:spPr>
          <a:xfrm>
            <a:off x="6158429" y="3225351"/>
            <a:ext cx="18249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6F36"/>
              </a:buClr>
              <a:buSzPts val="2000"/>
              <a:buFont typeface="Times New Roman"/>
              <a:buNone/>
            </a:pPr>
            <a:r>
              <a:rPr i="0" lang="en-US" sz="2000" u="none" cap="none" strike="noStrike">
                <a:latin typeface="Verdana"/>
                <a:ea typeface="Verdana"/>
                <a:cs typeface="Verdana"/>
                <a:sym typeface="Verdana"/>
              </a:rPr>
              <a:t>What does the data tell us is an area of concern?</a:t>
            </a:r>
            <a:endParaRPr i="0" sz="2000" u="none" cap="none" strike="noStrike">
              <a:latin typeface="Verdana"/>
              <a:ea typeface="Verdana"/>
              <a:cs typeface="Verdana"/>
              <a:sym typeface="Verdana"/>
            </a:endParaRPr>
          </a:p>
        </p:txBody>
      </p:sp>
      <p:sp>
        <p:nvSpPr>
          <p:cNvPr id="647" name="Google Shape;647;p75"/>
          <p:cNvSpPr/>
          <p:nvPr/>
        </p:nvSpPr>
        <p:spPr>
          <a:xfrm>
            <a:off x="3919825" y="2882776"/>
            <a:ext cx="21648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
              <a:buFont typeface="Times New Roman"/>
              <a:buNone/>
            </a:pPr>
            <a:r>
              <a:rPr i="0" lang="en-US" sz="2000" u="none" cap="none" strike="noStrike">
                <a:solidFill>
                  <a:schemeClr val="dk1"/>
                </a:solidFill>
                <a:latin typeface="Verdana"/>
                <a:ea typeface="Verdana"/>
                <a:cs typeface="Verdana"/>
                <a:sym typeface="Verdana"/>
              </a:rPr>
              <a:t>How will we train on and implement a new resource?</a:t>
            </a:r>
            <a:endParaRPr i="0" sz="2000" u="none" cap="none" strike="noStrike">
              <a:solidFill>
                <a:srgbClr val="000000"/>
              </a:solidFill>
              <a:latin typeface="Verdana"/>
              <a:ea typeface="Verdana"/>
              <a:cs typeface="Verdana"/>
              <a:sym typeface="Verdana"/>
            </a:endParaRPr>
          </a:p>
        </p:txBody>
      </p:sp>
      <p:sp>
        <p:nvSpPr>
          <p:cNvPr id="648" name="Google Shape;648;p75"/>
          <p:cNvSpPr txBox="1"/>
          <p:nvPr/>
        </p:nvSpPr>
        <p:spPr>
          <a:xfrm>
            <a:off x="4689750" y="4874475"/>
            <a:ext cx="21336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9300"/>
              </a:buClr>
              <a:buSzPts val="2000"/>
              <a:buFont typeface="Times New Roman"/>
              <a:buNone/>
            </a:pPr>
            <a:r>
              <a:rPr i="0" lang="en-US" sz="2000" u="none" cap="none" strike="noStrike">
                <a:latin typeface="Verdana"/>
                <a:ea typeface="Verdana"/>
                <a:cs typeface="Verdana"/>
                <a:sym typeface="Verdana"/>
              </a:rPr>
              <a:t>What resource can address this areas of concern?</a:t>
            </a:r>
            <a:endParaRPr i="0" sz="2000" u="none" cap="none" strike="noStrike">
              <a:latin typeface="Verdana"/>
              <a:ea typeface="Verdana"/>
              <a:cs typeface="Verdana"/>
              <a:sym typeface="Verdana"/>
            </a:endParaRPr>
          </a:p>
        </p:txBody>
      </p:sp>
      <p:sp>
        <p:nvSpPr>
          <p:cNvPr id="649" name="Google Shape;649;p75"/>
          <p:cNvSpPr txBox="1"/>
          <p:nvPr/>
        </p:nvSpPr>
        <p:spPr>
          <a:xfrm>
            <a:off x="5018250" y="1741500"/>
            <a:ext cx="17382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Verdana"/>
                <a:ea typeface="Verdana"/>
                <a:cs typeface="Verdana"/>
                <a:sym typeface="Verdana"/>
              </a:rPr>
              <a:t>OUTCOMES</a:t>
            </a:r>
            <a:endParaRPr b="1" sz="1800">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20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2000"/>
                                        <p:tgtEl>
                                          <p:spTgt spid="646"/>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20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2000"/>
                                        <p:tgtEl>
                                          <p:spTgt spid="647"/>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20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20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76"/>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105775"/>
                </a:solidFill>
              </a:rPr>
              <a:t>Supporting Our Teachers</a:t>
            </a:r>
            <a:endParaRPr/>
          </a:p>
        </p:txBody>
      </p:sp>
      <p:pic>
        <p:nvPicPr>
          <p:cNvPr descr="Triangle of Professional Development options for teachers depending on need: (green - universal PD, yellow - Tier 2 Targeted PD, and red at top (Tier 3 Intensive PD)" id="655" name="Google Shape;655;p76" title="Tiered Triangle"/>
          <p:cNvPicPr preferRelativeResize="0"/>
          <p:nvPr/>
        </p:nvPicPr>
        <p:blipFill rotWithShape="1">
          <a:blip r:embed="rId3">
            <a:alphaModFix/>
          </a:blip>
          <a:srcRect b="0" l="0" r="0" t="0"/>
          <a:stretch/>
        </p:blipFill>
        <p:spPr>
          <a:xfrm>
            <a:off x="84350" y="1489650"/>
            <a:ext cx="7440175" cy="5302750"/>
          </a:xfrm>
          <a:prstGeom prst="rect">
            <a:avLst/>
          </a:prstGeom>
          <a:noFill/>
          <a:ln>
            <a:noFill/>
          </a:ln>
        </p:spPr>
      </p:pic>
      <p:sp>
        <p:nvSpPr>
          <p:cNvPr id="656" name="Google Shape;656;p76"/>
          <p:cNvSpPr/>
          <p:nvPr/>
        </p:nvSpPr>
        <p:spPr>
          <a:xfrm>
            <a:off x="4942400" y="1560113"/>
            <a:ext cx="2538900" cy="12930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cap="none" strike="noStrike">
                <a:solidFill>
                  <a:schemeClr val="dk1"/>
                </a:solidFill>
                <a:latin typeface="Verdana"/>
                <a:ea typeface="Verdana"/>
                <a:cs typeface="Verdana"/>
                <a:sym typeface="Verdana"/>
              </a:rPr>
              <a:t>Tier 3 </a:t>
            </a:r>
            <a:endParaRPr b="1" i="0" sz="18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Intensive PD</a:t>
            </a:r>
            <a:endParaRPr b="0" i="0" sz="1800" u="none" cap="none" strike="noStrike">
              <a:solidFill>
                <a:schemeClr val="dk1"/>
              </a:solidFill>
              <a:latin typeface="Verdana"/>
              <a:ea typeface="Verdana"/>
              <a:cs typeface="Verdana"/>
              <a:sym typeface="Verdana"/>
            </a:endParaRPr>
          </a:p>
        </p:txBody>
      </p:sp>
      <p:sp>
        <p:nvSpPr>
          <p:cNvPr id="657" name="Google Shape;657;p76"/>
          <p:cNvSpPr/>
          <p:nvPr/>
        </p:nvSpPr>
        <p:spPr>
          <a:xfrm>
            <a:off x="5319625" y="3132000"/>
            <a:ext cx="2538900" cy="13638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cap="none" strike="noStrike">
                <a:solidFill>
                  <a:schemeClr val="dk1"/>
                </a:solidFill>
                <a:latin typeface="Verdana"/>
                <a:ea typeface="Verdana"/>
                <a:cs typeface="Verdana"/>
                <a:sym typeface="Verdana"/>
              </a:rPr>
              <a:t>Tier 2 </a:t>
            </a:r>
            <a:endParaRPr b="1" i="0" sz="18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Targeted PD </a:t>
            </a:r>
            <a:endParaRPr b="0" i="0" sz="1800" u="none" cap="none" strike="noStrike">
              <a:solidFill>
                <a:schemeClr val="dk1"/>
              </a:solidFill>
              <a:latin typeface="Verdana"/>
              <a:ea typeface="Verdana"/>
              <a:cs typeface="Verdana"/>
              <a:sym typeface="Verdana"/>
            </a:endParaRPr>
          </a:p>
        </p:txBody>
      </p:sp>
      <p:sp>
        <p:nvSpPr>
          <p:cNvPr descr="universal pd" id="658" name="Google Shape;658;p76" title="Green rectangle"/>
          <p:cNvSpPr/>
          <p:nvPr/>
        </p:nvSpPr>
        <p:spPr>
          <a:xfrm>
            <a:off x="5624900" y="4638275"/>
            <a:ext cx="2538900" cy="1188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Verdana"/>
              <a:buNone/>
            </a:pPr>
            <a:r>
              <a:t/>
            </a:r>
            <a:endParaRPr b="0" i="0" sz="1800" u="none" cap="none" strike="noStrike">
              <a:solidFill>
                <a:schemeClr val="dk1"/>
              </a:solidFill>
              <a:latin typeface="Verdana"/>
              <a:ea typeface="Verdana"/>
              <a:cs typeface="Verdana"/>
              <a:sym typeface="Verdana"/>
            </a:endParaRPr>
          </a:p>
        </p:txBody>
      </p:sp>
      <p:sp>
        <p:nvSpPr>
          <p:cNvPr id="659" name="Google Shape;659;p76"/>
          <p:cNvSpPr txBox="1"/>
          <p:nvPr/>
        </p:nvSpPr>
        <p:spPr>
          <a:xfrm>
            <a:off x="5631325" y="4638275"/>
            <a:ext cx="2411700" cy="6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cap="none" strike="noStrike">
                <a:solidFill>
                  <a:schemeClr val="dk1"/>
                </a:solidFill>
                <a:latin typeface="Verdana"/>
                <a:ea typeface="Verdana"/>
                <a:cs typeface="Verdana"/>
                <a:sym typeface="Verdana"/>
              </a:rPr>
              <a:t>Tier 1</a:t>
            </a:r>
            <a:endParaRPr b="1" i="0" sz="18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Universal PD </a:t>
            </a:r>
            <a:endParaRPr b="0" i="0" sz="1800" u="none" cap="none" strike="noStrike">
              <a:solidFill>
                <a:schemeClr val="dk1"/>
              </a:solidFill>
              <a:latin typeface="Verdana"/>
              <a:ea typeface="Verdana"/>
              <a:cs typeface="Verdana"/>
              <a:sym typeface="Verdana"/>
            </a:endParaRPr>
          </a:p>
        </p:txBody>
      </p:sp>
      <p:sp>
        <p:nvSpPr>
          <p:cNvPr id="660" name="Google Shape;660;p76"/>
          <p:cNvSpPr txBox="1"/>
          <p:nvPr/>
        </p:nvSpPr>
        <p:spPr>
          <a:xfrm>
            <a:off x="457200" y="1489650"/>
            <a:ext cx="3564600" cy="62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Verdana"/>
              <a:buNone/>
            </a:pPr>
            <a:r>
              <a:rPr b="0" i="1" lang="en-US" sz="1800" u="none" cap="none" strike="noStrike">
                <a:solidFill>
                  <a:schemeClr val="dk1"/>
                </a:solidFill>
                <a:latin typeface="Verdana"/>
                <a:ea typeface="Verdana"/>
                <a:cs typeface="Verdana"/>
                <a:sym typeface="Verdana"/>
              </a:rPr>
              <a:t>Source:Simonson et al, 2013</a:t>
            </a:r>
            <a:endParaRPr b="0" i="1" sz="1800" u="none" cap="none" strike="noStrik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2743200" y="256814"/>
            <a:ext cx="5943600" cy="11430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395E89"/>
                </a:solidFill>
              </a:rPr>
              <a:t>Mix and Share</a:t>
            </a:r>
            <a:endParaRPr>
              <a:solidFill>
                <a:srgbClr val="395E89"/>
              </a:solidFill>
            </a:endParaRPr>
          </a:p>
        </p:txBody>
      </p:sp>
      <p:sp>
        <p:nvSpPr>
          <p:cNvPr id="239" name="Google Shape;239;p32"/>
          <p:cNvSpPr txBox="1"/>
          <p:nvPr>
            <p:ph idx="1" type="body"/>
          </p:nvPr>
        </p:nvSpPr>
        <p:spPr>
          <a:xfrm>
            <a:off x="275425" y="1600200"/>
            <a:ext cx="4220400" cy="33528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560"/>
              </a:spcBef>
              <a:spcAft>
                <a:spcPts val="0"/>
              </a:spcAft>
              <a:buNone/>
            </a:pPr>
            <a:r>
              <a:rPr lang="en-US"/>
              <a:t>First:</a:t>
            </a:r>
            <a:endParaRPr/>
          </a:p>
          <a:p>
            <a:pPr indent="0" lvl="0" marL="0" rtl="0" algn="ctr">
              <a:spcBef>
                <a:spcPts val="560"/>
              </a:spcBef>
              <a:spcAft>
                <a:spcPts val="0"/>
              </a:spcAft>
              <a:buNone/>
            </a:pPr>
            <a:r>
              <a:rPr lang="en-US"/>
              <a:t>Move to the chart paper that lists the continuum of supports your team is seeking to build</a:t>
            </a:r>
            <a:endParaRPr/>
          </a:p>
        </p:txBody>
      </p:sp>
      <p:sp>
        <p:nvSpPr>
          <p:cNvPr id="240" name="Google Shape;240;p32"/>
          <p:cNvSpPr txBox="1"/>
          <p:nvPr>
            <p:ph idx="2" type="body"/>
          </p:nvPr>
        </p:nvSpPr>
        <p:spPr>
          <a:xfrm>
            <a:off x="4597399" y="1600200"/>
            <a:ext cx="4038600" cy="33528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560"/>
              </a:spcBef>
              <a:spcAft>
                <a:spcPts val="0"/>
              </a:spcAft>
              <a:buNone/>
            </a:pPr>
            <a:r>
              <a:rPr lang="en-US"/>
              <a:t>Then:</a:t>
            </a:r>
            <a:endParaRPr/>
          </a:p>
          <a:p>
            <a:pPr indent="0" lvl="0" marL="0" rtl="0" algn="ctr">
              <a:spcBef>
                <a:spcPts val="560"/>
              </a:spcBef>
              <a:spcAft>
                <a:spcPts val="0"/>
              </a:spcAft>
              <a:buNone/>
            </a:pPr>
            <a:r>
              <a:rPr lang="en-US"/>
              <a:t>Share responses </a:t>
            </a:r>
            <a:r>
              <a:rPr lang="en-US"/>
              <a:t>with one another </a:t>
            </a:r>
            <a:r>
              <a:rPr lang="en-US"/>
              <a:t>to the implementation questions provided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77"/>
          <p:cNvSpPr txBox="1"/>
          <p:nvPr>
            <p:ph type="title"/>
          </p:nvPr>
        </p:nvSpPr>
        <p:spPr>
          <a:xfrm>
            <a:off x="457200" y="274638"/>
            <a:ext cx="8229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solidFill>
                  <a:srgbClr val="105775"/>
                </a:solidFill>
              </a:rPr>
              <a:t>Something like this…</a:t>
            </a:r>
            <a:endParaRPr/>
          </a:p>
        </p:txBody>
      </p:sp>
      <p:pic>
        <p:nvPicPr>
          <p:cNvPr descr="Example of Intervention" id="666" name="Google Shape;666;p77"/>
          <p:cNvPicPr preferRelativeResize="0"/>
          <p:nvPr/>
        </p:nvPicPr>
        <p:blipFill rotWithShape="1">
          <a:blip r:embed="rId3">
            <a:alphaModFix/>
          </a:blip>
          <a:srcRect b="0" l="0" r="0" t="8933"/>
          <a:stretch/>
        </p:blipFill>
        <p:spPr>
          <a:xfrm>
            <a:off x="424088" y="1561875"/>
            <a:ext cx="8295826" cy="42654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78"/>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 Professional Learning  </a:t>
            </a:r>
            <a:endParaRPr/>
          </a:p>
          <a:p>
            <a:pPr indent="0" lvl="0" marL="0" rtl="0" algn="ctr">
              <a:spcBef>
                <a:spcPts val="0"/>
              </a:spcBef>
              <a:spcAft>
                <a:spcPts val="0"/>
              </a:spcAft>
              <a:buNone/>
            </a:pPr>
            <a:r>
              <a:rPr lang="en-US"/>
              <a:t>Tier Definition/Resource Map</a:t>
            </a:r>
            <a:endParaRPr/>
          </a:p>
        </p:txBody>
      </p:sp>
      <p:sp>
        <p:nvSpPr>
          <p:cNvPr id="673" name="Google Shape;673;p78"/>
          <p:cNvSpPr txBox="1"/>
          <p:nvPr/>
        </p:nvSpPr>
        <p:spPr>
          <a:xfrm>
            <a:off x="902250" y="5316000"/>
            <a:ext cx="73395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Verdana"/>
                <a:ea typeface="Verdana"/>
                <a:cs typeface="Verdana"/>
                <a:sym typeface="Verdana"/>
              </a:rPr>
              <a:t>What is the professional learning and coaching needed for the person delivering the intervention to be able to teach with fidelity?</a:t>
            </a:r>
            <a:endParaRPr sz="1800">
              <a:latin typeface="Verdana"/>
              <a:ea typeface="Verdana"/>
              <a:cs typeface="Verdana"/>
              <a:sym typeface="Verdana"/>
            </a:endParaRPr>
          </a:p>
        </p:txBody>
      </p:sp>
      <p:pic>
        <p:nvPicPr>
          <p:cNvPr descr="Document utilized for planning advanced interventions around data systems and practices.&#10;" id="674" name="Google Shape;674;p78" title="Resource Map"/>
          <p:cNvPicPr preferRelativeResize="0"/>
          <p:nvPr/>
        </p:nvPicPr>
        <p:blipFill>
          <a:blip r:embed="rId3">
            <a:alphaModFix/>
          </a:blip>
          <a:stretch>
            <a:fillRect/>
          </a:stretch>
        </p:blipFill>
        <p:spPr>
          <a:xfrm>
            <a:off x="0" y="1661288"/>
            <a:ext cx="9143999" cy="4510923"/>
          </a:xfrm>
          <a:prstGeom prst="rect">
            <a:avLst/>
          </a:prstGeom>
          <a:noFill/>
          <a:ln>
            <a:noFill/>
          </a:ln>
        </p:spPr>
      </p:pic>
      <p:sp>
        <p:nvSpPr>
          <p:cNvPr descr="Rectangle surrounding category indicating &quot;Who is needed to implement? What professional learning is needed?&quot; to denote which items teams should plan for at this time." id="675" name="Google Shape;675;p78" title="Rectangle"/>
          <p:cNvSpPr/>
          <p:nvPr/>
        </p:nvSpPr>
        <p:spPr>
          <a:xfrm>
            <a:off x="7847600" y="1983125"/>
            <a:ext cx="1067700" cy="1344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79"/>
          <p:cNvSpPr txBox="1"/>
          <p:nvPr>
            <p:ph type="title"/>
          </p:nvPr>
        </p:nvSpPr>
        <p:spPr>
          <a:xfrm>
            <a:off x="722325" y="3453063"/>
            <a:ext cx="7772400" cy="3096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3600"/>
              <a:t>Matrix 1.H:</a:t>
            </a:r>
            <a:endParaRPr sz="3600"/>
          </a:p>
          <a:p>
            <a:pPr indent="0" lvl="0" marL="0" rtl="0" algn="ctr">
              <a:lnSpc>
                <a:spcPct val="100000"/>
              </a:lnSpc>
              <a:spcBef>
                <a:spcPts val="0"/>
              </a:spcBef>
              <a:spcAft>
                <a:spcPts val="0"/>
              </a:spcAft>
              <a:buSzPts val="4000"/>
              <a:buNone/>
            </a:pPr>
            <a:r>
              <a:rPr lang="en-US" sz="3600"/>
              <a:t>Coaching </a:t>
            </a:r>
            <a:br>
              <a:rPr lang="en-US"/>
            </a:br>
            <a:endParaRPr/>
          </a:p>
          <a:p>
            <a:pPr indent="0" lvl="0" marL="0" rtl="0" algn="ctr">
              <a:lnSpc>
                <a:spcPct val="100000"/>
              </a:lnSpc>
              <a:spcBef>
                <a:spcPts val="0"/>
              </a:spcBef>
              <a:spcAft>
                <a:spcPts val="0"/>
              </a:spcAft>
              <a:buSzPts val="4000"/>
              <a:buNone/>
            </a:pPr>
            <a:r>
              <a:rPr b="0" lang="en-US" sz="2400">
                <a:solidFill>
                  <a:srgbClr val="105775"/>
                </a:solidFill>
              </a:rPr>
              <a:t>Develop coaching plans and processes to support data, practices and systems </a:t>
            </a:r>
            <a:endParaRPr sz="2400">
              <a:solidFill>
                <a:srgbClr val="10577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80"/>
          <p:cNvSpPr txBox="1"/>
          <p:nvPr>
            <p:ph type="title"/>
          </p:nvPr>
        </p:nvSpPr>
        <p:spPr>
          <a:xfrm>
            <a:off x="228600" y="228600"/>
            <a:ext cx="86868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05775"/>
              </a:buClr>
              <a:buSzPts val="4000"/>
              <a:buFont typeface="Verdana"/>
              <a:buNone/>
            </a:pPr>
            <a:r>
              <a:rPr lang="en-US"/>
              <a:t>Professional Learning Impact</a:t>
            </a:r>
            <a:endParaRPr/>
          </a:p>
        </p:txBody>
      </p:sp>
      <p:pic>
        <p:nvPicPr>
          <p:cNvPr descr="Information inside the table includes training components (Theory and Discussion, PLUS Demonstration in Training, PLUS Practice and Feedback in Training, PLUS Coaching in the Classroom) and the effects on Demonstrating Knowledge, Demonstrating New Skill in Training, and Using New Skills in the Classroom.  The table identifies the highest effect of Using New Skills in the classroom is achieved (at 95%) when all components of training are in place. " id="688" name="Google Shape;688;p80" title="Table of Professional Learning Impact"/>
          <p:cNvPicPr preferRelativeResize="0"/>
          <p:nvPr/>
        </p:nvPicPr>
        <p:blipFill rotWithShape="1">
          <a:blip r:embed="rId3">
            <a:alphaModFix/>
          </a:blip>
          <a:srcRect b="20967" l="13096" r="13081" t="14155"/>
          <a:stretch/>
        </p:blipFill>
        <p:spPr>
          <a:xfrm>
            <a:off x="228600" y="1371600"/>
            <a:ext cx="8686800" cy="4471126"/>
          </a:xfrm>
          <a:prstGeom prst="rect">
            <a:avLst/>
          </a:prstGeom>
          <a:noFill/>
          <a:ln>
            <a:noFill/>
          </a:ln>
        </p:spPr>
      </p:pic>
      <p:sp>
        <p:nvSpPr>
          <p:cNvPr descr="circle surrounding 95% to draw attention to this number" id="689" name="Google Shape;689;p80" title="Blue Circle"/>
          <p:cNvSpPr/>
          <p:nvPr/>
        </p:nvSpPr>
        <p:spPr>
          <a:xfrm>
            <a:off x="7118429" y="4572001"/>
            <a:ext cx="1030200" cy="609600"/>
          </a:xfrm>
          <a:prstGeom prst="donut">
            <a:avLst>
              <a:gd fmla="val 7616" name="adj"/>
            </a:avLst>
          </a:prstGeom>
          <a:solidFill>
            <a:srgbClr val="7DCCED"/>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81"/>
          <p:cNvSpPr txBox="1"/>
          <p:nvPr>
            <p:ph idx="1" type="body"/>
          </p:nvPr>
        </p:nvSpPr>
        <p:spPr>
          <a:xfrm>
            <a:off x="228600" y="1371600"/>
            <a:ext cx="8458200" cy="5379600"/>
          </a:xfrm>
          <a:prstGeom prst="rect">
            <a:avLst/>
          </a:prstGeom>
        </p:spPr>
        <p:txBody>
          <a:bodyPr anchorCtr="0" anchor="ctr" bIns="45700" lIns="91425" spcFirstLastPara="1" rIns="91425" wrap="square" tIns="45700">
            <a:noAutofit/>
          </a:bodyPr>
          <a:lstStyle/>
          <a:p>
            <a:pPr indent="0" lvl="0" marL="0" rtl="0" algn="l">
              <a:lnSpc>
                <a:spcPct val="140000"/>
              </a:lnSpc>
              <a:spcBef>
                <a:spcPts val="1400"/>
              </a:spcBef>
              <a:spcAft>
                <a:spcPts val="0"/>
              </a:spcAft>
              <a:buClr>
                <a:schemeClr val="dk1"/>
              </a:buClr>
              <a:buSzPts val="1100"/>
              <a:buFont typeface="Arial"/>
              <a:buNone/>
            </a:pPr>
            <a:r>
              <a:rPr b="1" lang="en-US" sz="2000">
                <a:solidFill>
                  <a:srgbClr val="2C2C2C"/>
                </a:solidFill>
              </a:rPr>
              <a:t>Systems Coaching Institutes:</a:t>
            </a:r>
            <a:endParaRPr b="1" sz="2000">
              <a:solidFill>
                <a:srgbClr val="2C2C2C"/>
              </a:solidFill>
            </a:endParaRPr>
          </a:p>
          <a:p>
            <a:pPr indent="0" lvl="0" marL="0" rtl="0" algn="l">
              <a:lnSpc>
                <a:spcPct val="170000"/>
              </a:lnSpc>
              <a:spcBef>
                <a:spcPts val="400"/>
              </a:spcBef>
              <a:spcAft>
                <a:spcPts val="1500"/>
              </a:spcAft>
              <a:buClr>
                <a:schemeClr val="dk1"/>
              </a:buClr>
              <a:buSzPts val="1100"/>
              <a:buFont typeface="Arial"/>
              <a:buNone/>
            </a:pPr>
            <a:r>
              <a:rPr lang="en-US" sz="2000">
                <a:solidFill>
                  <a:srgbClr val="2C2C2C"/>
                </a:solidFill>
              </a:rPr>
              <a:t>The vision of VTSS is to build capacity within school divisions for a sustained tiered system of academic, behavioral, mental wellness supports responsive to the needs of all students. VTSS Systems Coaching Institutes are designed to develop a set of coaching skills or facilitation capacity within a team of individuals in order to raise a system’s ability to organize personnel and resources for prompting and encouraging local school training and implementation efforts.</a:t>
            </a:r>
            <a:endParaRPr sz="2000"/>
          </a:p>
        </p:txBody>
      </p:sp>
      <p:sp>
        <p:nvSpPr>
          <p:cNvPr id="696" name="Google Shape;696;p81"/>
          <p:cNvSpPr txBox="1"/>
          <p:nvPr>
            <p:ph type="title"/>
          </p:nvPr>
        </p:nvSpPr>
        <p:spPr>
          <a:xfrm>
            <a:off x="228600" y="228600"/>
            <a:ext cx="8686800" cy="1143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600"/>
              <a:t>Coaching in VTSS:</a:t>
            </a:r>
            <a:endParaRPr sz="3600"/>
          </a:p>
          <a:p>
            <a:pPr indent="0" lvl="0" marL="0" rtl="0" algn="l">
              <a:spcBef>
                <a:spcPts val="0"/>
              </a:spcBef>
              <a:spcAft>
                <a:spcPts val="0"/>
              </a:spcAft>
              <a:buNone/>
            </a:pPr>
            <a:r>
              <a:rPr lang="en-US" sz="3600"/>
              <a:t>Think Verb, Not Noun</a:t>
            </a:r>
            <a:endParaRPr sz="3600"/>
          </a:p>
        </p:txBody>
      </p:sp>
      <p:pic>
        <p:nvPicPr>
          <p:cNvPr descr="image of 4 individuals all smiling with one hand each reaching into the center" id="697" name="Google Shape;697;p81" title="Team image"/>
          <p:cNvPicPr preferRelativeResize="0"/>
          <p:nvPr/>
        </p:nvPicPr>
        <p:blipFill>
          <a:blip r:embed="rId3">
            <a:alphaModFix/>
          </a:blip>
          <a:stretch>
            <a:fillRect/>
          </a:stretch>
        </p:blipFill>
        <p:spPr>
          <a:xfrm>
            <a:off x="6063925" y="228600"/>
            <a:ext cx="2926375" cy="18964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82"/>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Example and Non-Example</a:t>
            </a:r>
            <a:endParaRPr/>
          </a:p>
        </p:txBody>
      </p:sp>
      <p:pic>
        <p:nvPicPr>
          <p:cNvPr descr="Table illustrating interventions and how they are/are not working at various schools within the same division." id="704" name="Google Shape;704;p82" title="Sample Intervention Tracker for Division"/>
          <p:cNvPicPr preferRelativeResize="0"/>
          <p:nvPr/>
        </p:nvPicPr>
        <p:blipFill>
          <a:blip r:embed="rId3">
            <a:alphaModFix/>
          </a:blip>
          <a:stretch>
            <a:fillRect/>
          </a:stretch>
        </p:blipFill>
        <p:spPr>
          <a:xfrm>
            <a:off x="466725" y="1562100"/>
            <a:ext cx="8210550" cy="4648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83"/>
          <p:cNvSpPr txBox="1"/>
          <p:nvPr>
            <p:ph idx="1" type="body"/>
          </p:nvPr>
        </p:nvSpPr>
        <p:spPr>
          <a:xfrm>
            <a:off x="457201" y="1600201"/>
            <a:ext cx="8229600" cy="4572000"/>
          </a:xfrm>
          <a:prstGeom prst="rect">
            <a:avLst/>
          </a:prstGeom>
        </p:spPr>
        <p:txBody>
          <a:bodyPr anchorCtr="0" anchor="ctr" bIns="45700" lIns="91425" spcFirstLastPara="1" rIns="91425" wrap="square" tIns="45700">
            <a:noAutofit/>
          </a:bodyPr>
          <a:lstStyle/>
          <a:p>
            <a:pPr indent="0" lvl="0" marL="0" rtl="0" algn="ctr">
              <a:spcBef>
                <a:spcPts val="360"/>
              </a:spcBef>
              <a:spcAft>
                <a:spcPts val="0"/>
              </a:spcAft>
              <a:buNone/>
            </a:pPr>
            <a:r>
              <a:rPr lang="en-US" sz="4800"/>
              <a:t>How can this be accomplished?</a:t>
            </a:r>
            <a:endParaRPr sz="4800"/>
          </a:p>
        </p:txBody>
      </p:sp>
      <p:sp>
        <p:nvSpPr>
          <p:cNvPr id="711" name="Google Shape;711;p83"/>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Network around ways to have coaching available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84"/>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1.H Examining the Matrix: Using an Advanced Tiers Lens</a:t>
            </a:r>
            <a:endParaRPr/>
          </a:p>
        </p:txBody>
      </p:sp>
      <p:pic>
        <p:nvPicPr>
          <p:cNvPr descr="This image is a section of the VTSS Matrix: 1H - Coaching (Developing coaching plans and processes to support data, practices, and systems)" id="718" name="Google Shape;718;p84" title="Section 1H of VTSS Matrix"/>
          <p:cNvPicPr preferRelativeResize="0"/>
          <p:nvPr/>
        </p:nvPicPr>
        <p:blipFill>
          <a:blip r:embed="rId3">
            <a:alphaModFix/>
          </a:blip>
          <a:stretch>
            <a:fillRect/>
          </a:stretch>
        </p:blipFill>
        <p:spPr>
          <a:xfrm>
            <a:off x="152400" y="1524000"/>
            <a:ext cx="8839199" cy="2505550"/>
          </a:xfrm>
          <a:prstGeom prst="rect">
            <a:avLst/>
          </a:prstGeom>
          <a:noFill/>
          <a:ln>
            <a:noFill/>
          </a:ln>
        </p:spPr>
      </p:pic>
      <p:pic>
        <p:nvPicPr>
          <p:cNvPr descr="This is an image of the VTSS Implementation Logic which depicts how data, practices and systems work together to achieve intended outcomes." id="719" name="Google Shape;719;p84" title="VTSS Implementation Logic"/>
          <p:cNvPicPr preferRelativeResize="0"/>
          <p:nvPr/>
        </p:nvPicPr>
        <p:blipFill>
          <a:blip r:embed="rId4">
            <a:alphaModFix/>
          </a:blip>
          <a:stretch>
            <a:fillRect/>
          </a:stretch>
        </p:blipFill>
        <p:spPr>
          <a:xfrm>
            <a:off x="5195630" y="4029550"/>
            <a:ext cx="3025532" cy="2266225"/>
          </a:xfrm>
          <a:prstGeom prst="rect">
            <a:avLst/>
          </a:prstGeom>
          <a:noFill/>
          <a:ln>
            <a:noFill/>
          </a:ln>
        </p:spPr>
      </p:pic>
      <p:sp>
        <p:nvSpPr>
          <p:cNvPr descr="This red box is placed over the section indicating the DLT continually monitors fidelity and outcome data and collaborates with coaches to adjust coaching plans for desired outcomes to highlight the focus." id="720" name="Google Shape;720;p84" title="Red Box"/>
          <p:cNvSpPr/>
          <p:nvPr/>
        </p:nvSpPr>
        <p:spPr>
          <a:xfrm>
            <a:off x="6014350" y="1524000"/>
            <a:ext cx="1388100" cy="1782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a hand holding a magnifying type lens when looking out toward water and mountains in background&#10;" id="721" name="Google Shape;721;p84" title="Looking through Lens"/>
          <p:cNvPicPr preferRelativeResize="0"/>
          <p:nvPr/>
        </p:nvPicPr>
        <p:blipFill>
          <a:blip r:embed="rId5">
            <a:alphaModFix/>
          </a:blip>
          <a:stretch>
            <a:fillRect/>
          </a:stretch>
        </p:blipFill>
        <p:spPr>
          <a:xfrm>
            <a:off x="228600" y="4287675"/>
            <a:ext cx="2882776" cy="20081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85"/>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Coaching Plans</a:t>
            </a:r>
            <a:endParaRPr/>
          </a:p>
        </p:txBody>
      </p:sp>
      <p:pic>
        <p:nvPicPr>
          <p:cNvPr descr="This image is a sample of the coaching pan template that may be used when developing coaching supports." id="728" name="Google Shape;728;p85" title="Coaching Plan Section"/>
          <p:cNvPicPr preferRelativeResize="0"/>
          <p:nvPr/>
        </p:nvPicPr>
        <p:blipFill>
          <a:blip r:embed="rId3">
            <a:alphaModFix/>
          </a:blip>
          <a:stretch>
            <a:fillRect/>
          </a:stretch>
        </p:blipFill>
        <p:spPr>
          <a:xfrm>
            <a:off x="0" y="1783651"/>
            <a:ext cx="9143999" cy="329069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86"/>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Example of Responsibilities</a:t>
            </a:r>
            <a:endParaRPr/>
          </a:p>
        </p:txBody>
      </p:sp>
      <p:pic>
        <p:nvPicPr>
          <p:cNvPr descr="This table defines the roles and identifies the responsibilities for the following people on the team: Central Office Staff (Buiding level support), Instructional Coach, and the Intervention Resource Teacher." id="735" name="Google Shape;735;p86" title="Team Member Responsibilities Table"/>
          <p:cNvPicPr preferRelativeResize="0"/>
          <p:nvPr/>
        </p:nvPicPr>
        <p:blipFill>
          <a:blip r:embed="rId3">
            <a:alphaModFix/>
          </a:blip>
          <a:stretch>
            <a:fillRect/>
          </a:stretch>
        </p:blipFill>
        <p:spPr>
          <a:xfrm>
            <a:off x="1850100" y="1431350"/>
            <a:ext cx="5667400" cy="5273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722313" y="4406900"/>
            <a:ext cx="7772400" cy="136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We Want to Know</a:t>
            </a:r>
            <a:endParaRPr/>
          </a:p>
        </p:txBody>
      </p:sp>
      <p:sp>
        <p:nvSpPr>
          <p:cNvPr id="247" name="Google Shape;247;p33"/>
          <p:cNvSpPr txBox="1"/>
          <p:nvPr>
            <p:ph idx="1" type="body"/>
          </p:nvPr>
        </p:nvSpPr>
        <p:spPr>
          <a:xfrm>
            <a:off x="722313" y="2906713"/>
            <a:ext cx="7772400" cy="1500300"/>
          </a:xfrm>
          <a:prstGeom prst="rect">
            <a:avLst/>
          </a:prstGeom>
        </p:spPr>
        <p:txBody>
          <a:bodyPr anchorCtr="0" anchor="b" bIns="45700" lIns="91425" spcFirstLastPara="1" rIns="91425" wrap="square" tIns="45700">
            <a:noAutofit/>
          </a:bodyPr>
          <a:lstStyle/>
          <a:p>
            <a:pPr indent="0" lvl="0" marL="0" rtl="0" algn="l">
              <a:spcBef>
                <a:spcPts val="400"/>
              </a:spcBef>
              <a:spcAft>
                <a:spcPts val="0"/>
              </a:spcAft>
              <a:buNone/>
            </a:pPr>
            <a:r>
              <a:rPr lang="en-US" sz="2400"/>
              <a:t>Questions that Remain and </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87"/>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Adding to </a:t>
            </a:r>
            <a:endParaRPr/>
          </a:p>
          <a:p>
            <a:pPr indent="0" lvl="0" marL="0" rtl="0" algn="ctr">
              <a:spcBef>
                <a:spcPts val="0"/>
              </a:spcBef>
              <a:spcAft>
                <a:spcPts val="0"/>
              </a:spcAft>
              <a:buNone/>
            </a:pPr>
            <a:r>
              <a:rPr lang="en-US"/>
              <a:t>Tier Definition/Resource Map</a:t>
            </a:r>
            <a:endParaRPr/>
          </a:p>
        </p:txBody>
      </p:sp>
      <p:sp>
        <p:nvSpPr>
          <p:cNvPr id="742" name="Google Shape;742;p87"/>
          <p:cNvSpPr txBox="1"/>
          <p:nvPr/>
        </p:nvSpPr>
        <p:spPr>
          <a:xfrm>
            <a:off x="265363" y="5316000"/>
            <a:ext cx="88119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latin typeface="Verdana"/>
                <a:ea typeface="Verdana"/>
                <a:cs typeface="Verdana"/>
                <a:sym typeface="Verdana"/>
              </a:rPr>
              <a:t>What is the professional learning and coaching needed for the person delivering the intervention to be able to teach with fidelity?</a:t>
            </a:r>
            <a:endParaRPr sz="2000">
              <a:latin typeface="Verdana"/>
              <a:ea typeface="Verdana"/>
              <a:cs typeface="Verdana"/>
              <a:sym typeface="Verdana"/>
            </a:endParaRPr>
          </a:p>
        </p:txBody>
      </p:sp>
      <p:pic>
        <p:nvPicPr>
          <p:cNvPr descr="Document for teams to use to plan the systems, data and practices intended to be implemented." id="743" name="Google Shape;743;p87" title="Resource Map"/>
          <p:cNvPicPr preferRelativeResize="0"/>
          <p:nvPr/>
        </p:nvPicPr>
        <p:blipFill>
          <a:blip r:embed="rId3">
            <a:alphaModFix/>
          </a:blip>
          <a:stretch>
            <a:fillRect/>
          </a:stretch>
        </p:blipFill>
        <p:spPr>
          <a:xfrm>
            <a:off x="228600" y="1443600"/>
            <a:ext cx="8885425" cy="3970801"/>
          </a:xfrm>
          <a:prstGeom prst="rect">
            <a:avLst/>
          </a:prstGeom>
          <a:noFill/>
          <a:ln>
            <a:noFill/>
          </a:ln>
        </p:spPr>
      </p:pic>
      <p:sp>
        <p:nvSpPr>
          <p:cNvPr descr="The red box is placed over the section:  &quot;Who is needed to implement? What professional learning/coaching does staff need?&quot; to indicate the section that should be focused on during action planning time." id="744" name="Google Shape;744;p87" title="Red Box"/>
          <p:cNvSpPr/>
          <p:nvPr/>
        </p:nvSpPr>
        <p:spPr>
          <a:xfrm>
            <a:off x="7831375" y="1507675"/>
            <a:ext cx="1219200" cy="1344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49" name="Shape 749"/>
        <p:cNvGrpSpPr/>
        <p:nvPr/>
      </p:nvGrpSpPr>
      <p:grpSpPr>
        <a:xfrm>
          <a:off x="0" y="0"/>
          <a:ext cx="0" cy="0"/>
          <a:chOff x="0" y="0"/>
          <a:chExt cx="0" cy="0"/>
        </a:xfrm>
      </p:grpSpPr>
      <p:sp>
        <p:nvSpPr>
          <p:cNvPr id="750" name="Google Shape;750;p88"/>
          <p:cNvSpPr txBox="1"/>
          <p:nvPr>
            <p:ph idx="1" type="body"/>
          </p:nvPr>
        </p:nvSpPr>
        <p:spPr>
          <a:xfrm>
            <a:off x="475050" y="1615375"/>
            <a:ext cx="8193900" cy="45852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SzPts val="2400"/>
              <a:buChar char="•"/>
            </a:pPr>
            <a:r>
              <a:rPr lang="en-US" sz="2400"/>
              <a:t>Determine Impact of data, systems, practices</a:t>
            </a:r>
            <a:endParaRPr sz="2400"/>
          </a:p>
          <a:p>
            <a:pPr indent="-381000" lvl="0" marL="457200" rtl="0" algn="l">
              <a:lnSpc>
                <a:spcPct val="150000"/>
              </a:lnSpc>
              <a:spcBef>
                <a:spcPts val="0"/>
              </a:spcBef>
              <a:spcAft>
                <a:spcPts val="0"/>
              </a:spcAft>
              <a:buSzPts val="2400"/>
              <a:buChar char="•"/>
            </a:pPr>
            <a:r>
              <a:rPr lang="en-US" sz="2400"/>
              <a:t>Determine professional learning requirements</a:t>
            </a:r>
            <a:endParaRPr sz="2400"/>
          </a:p>
          <a:p>
            <a:pPr indent="-381000" lvl="0" marL="457200" rtl="0" algn="l">
              <a:lnSpc>
                <a:spcPct val="150000"/>
              </a:lnSpc>
              <a:spcBef>
                <a:spcPts val="0"/>
              </a:spcBef>
              <a:spcAft>
                <a:spcPts val="0"/>
              </a:spcAft>
              <a:buSzPts val="2400"/>
              <a:buChar char="•"/>
            </a:pPr>
            <a:r>
              <a:rPr lang="en-US" sz="2400"/>
              <a:t>Initiate coaching according to need</a:t>
            </a:r>
            <a:endParaRPr sz="2400"/>
          </a:p>
          <a:p>
            <a:pPr indent="-381000" lvl="0" marL="457200" rtl="0" algn="l">
              <a:lnSpc>
                <a:spcPct val="150000"/>
              </a:lnSpc>
              <a:spcBef>
                <a:spcPts val="0"/>
              </a:spcBef>
              <a:spcAft>
                <a:spcPts val="0"/>
              </a:spcAft>
              <a:buSzPts val="2400"/>
              <a:buChar char="•"/>
            </a:pPr>
            <a:r>
              <a:rPr lang="en-US" sz="2400"/>
              <a:t>Implement practices with fidelity</a:t>
            </a:r>
            <a:endParaRPr sz="2400"/>
          </a:p>
          <a:p>
            <a:pPr indent="-381000" lvl="0" marL="457200" rtl="0" algn="l">
              <a:lnSpc>
                <a:spcPct val="150000"/>
              </a:lnSpc>
              <a:spcBef>
                <a:spcPts val="0"/>
              </a:spcBef>
              <a:spcAft>
                <a:spcPts val="0"/>
              </a:spcAft>
              <a:buSzPts val="2400"/>
              <a:buChar char="•"/>
            </a:pPr>
            <a:r>
              <a:rPr lang="en-US" sz="2400"/>
              <a:t>Evaluate fidelity of implementation</a:t>
            </a:r>
            <a:endParaRPr sz="2400"/>
          </a:p>
        </p:txBody>
      </p:sp>
      <p:sp>
        <p:nvSpPr>
          <p:cNvPr id="751" name="Google Shape;751;p88"/>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The Big Ideas:</a:t>
            </a:r>
            <a:endParaRPr/>
          </a:p>
          <a:p>
            <a:pPr indent="0" lvl="0" marL="0" rtl="0" algn="ctr">
              <a:spcBef>
                <a:spcPts val="0"/>
              </a:spcBef>
              <a:spcAft>
                <a:spcPts val="0"/>
              </a:spcAft>
              <a:buNone/>
            </a:pPr>
            <a:r>
              <a:rPr lang="en-US"/>
              <a:t>Thinking Through Our Day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Google Shape;757;p89"/>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600"/>
              <a:t>Spiraling Back and Moving Forward:</a:t>
            </a:r>
            <a:endParaRPr sz="3600"/>
          </a:p>
          <a:p>
            <a:pPr indent="0" lvl="0" marL="0" rtl="0" algn="ctr">
              <a:spcBef>
                <a:spcPts val="0"/>
              </a:spcBef>
              <a:spcAft>
                <a:spcPts val="0"/>
              </a:spcAft>
              <a:buNone/>
            </a:pPr>
            <a:r>
              <a:rPr lang="en-US" sz="3600"/>
              <a:t>Building Data, Systems, Practices</a:t>
            </a:r>
            <a:endParaRPr sz="3600"/>
          </a:p>
        </p:txBody>
      </p:sp>
      <p:sp>
        <p:nvSpPr>
          <p:cNvPr id="758" name="Google Shape;758;p89"/>
          <p:cNvSpPr txBox="1"/>
          <p:nvPr>
            <p:ph idx="1" type="body"/>
          </p:nvPr>
        </p:nvSpPr>
        <p:spPr>
          <a:xfrm>
            <a:off x="457200" y="1600200"/>
            <a:ext cx="8229600" cy="4949700"/>
          </a:xfrm>
          <a:prstGeom prst="rect">
            <a:avLst/>
          </a:prstGeom>
        </p:spPr>
        <p:txBody>
          <a:bodyPr anchorCtr="0" anchor="ctr" bIns="45700" lIns="91425" spcFirstLastPara="1" rIns="91425" wrap="square" tIns="45700">
            <a:noAutofit/>
          </a:bodyPr>
          <a:lstStyle/>
          <a:p>
            <a:pPr indent="-361950" lvl="0" marL="457200" rtl="0" algn="l">
              <a:spcBef>
                <a:spcPts val="360"/>
              </a:spcBef>
              <a:spcAft>
                <a:spcPts val="0"/>
              </a:spcAft>
              <a:buSzPts val="2100"/>
              <a:buChar char="•"/>
            </a:pPr>
            <a:r>
              <a:rPr lang="en-US" sz="2100"/>
              <a:t>Determine Advanced Tiers teams</a:t>
            </a:r>
            <a:endParaRPr sz="2100"/>
          </a:p>
          <a:p>
            <a:pPr indent="-361950" lvl="0" marL="457200" rtl="0" algn="l">
              <a:spcBef>
                <a:spcPts val="0"/>
              </a:spcBef>
              <a:spcAft>
                <a:spcPts val="0"/>
              </a:spcAft>
              <a:buSzPts val="2100"/>
              <a:buChar char="•"/>
            </a:pPr>
            <a:r>
              <a:rPr lang="en-US" sz="2100"/>
              <a:t>Evaluate Tier 1 using universal screening data</a:t>
            </a:r>
            <a:endParaRPr sz="2100"/>
          </a:p>
          <a:p>
            <a:pPr indent="-361950" lvl="0" marL="457200" rtl="0" algn="l">
              <a:spcBef>
                <a:spcPts val="0"/>
              </a:spcBef>
              <a:spcAft>
                <a:spcPts val="0"/>
              </a:spcAft>
              <a:buSzPts val="2100"/>
              <a:buChar char="•"/>
            </a:pPr>
            <a:r>
              <a:rPr lang="en-US" sz="2100"/>
              <a:t>Make decision rules about access and exit to </a:t>
            </a:r>
            <a:r>
              <a:rPr lang="en-US" sz="2100"/>
              <a:t>Advanced</a:t>
            </a:r>
            <a:r>
              <a:rPr lang="en-US" sz="2100"/>
              <a:t> Tiers supports</a:t>
            </a:r>
            <a:endParaRPr sz="2100"/>
          </a:p>
          <a:p>
            <a:pPr indent="-361950" lvl="0" marL="457200" rtl="0" algn="l">
              <a:spcBef>
                <a:spcPts val="0"/>
              </a:spcBef>
              <a:spcAft>
                <a:spcPts val="0"/>
              </a:spcAft>
              <a:buSzPts val="2100"/>
              <a:buChar char="•"/>
            </a:pPr>
            <a:r>
              <a:rPr lang="en-US" sz="2100"/>
              <a:t>Ensure a continuum of evidence based practices at Advanced Tiers (6 core features, selection process)</a:t>
            </a:r>
            <a:endParaRPr sz="2100"/>
          </a:p>
          <a:p>
            <a:pPr indent="-361950" lvl="0" marL="457200" rtl="0" algn="l">
              <a:spcBef>
                <a:spcPts val="0"/>
              </a:spcBef>
              <a:spcAft>
                <a:spcPts val="0"/>
              </a:spcAft>
              <a:buSzPts val="2100"/>
              <a:buChar char="•"/>
            </a:pPr>
            <a:r>
              <a:rPr lang="en-US" sz="2100"/>
              <a:t>Ensure a system for matching intervention to student need</a:t>
            </a:r>
            <a:endParaRPr sz="2100"/>
          </a:p>
          <a:p>
            <a:pPr indent="-361950" lvl="0" marL="457200" rtl="0" algn="l">
              <a:spcBef>
                <a:spcPts val="0"/>
              </a:spcBef>
              <a:spcAft>
                <a:spcPts val="0"/>
              </a:spcAft>
              <a:buSzPts val="2100"/>
              <a:buChar char="•"/>
            </a:pPr>
            <a:r>
              <a:rPr lang="en-US" sz="2100"/>
              <a:t>Determine the progress monitoring data to be collected</a:t>
            </a:r>
            <a:endParaRPr sz="2100"/>
          </a:p>
          <a:p>
            <a:pPr indent="-361950" lvl="0" marL="457200" rtl="0" algn="l">
              <a:spcBef>
                <a:spcPts val="0"/>
              </a:spcBef>
              <a:spcAft>
                <a:spcPts val="0"/>
              </a:spcAft>
              <a:buSzPts val="2100"/>
              <a:buChar char="•"/>
            </a:pPr>
            <a:r>
              <a:rPr lang="en-US" sz="2100"/>
              <a:t>Ensure coaching (, training, and fidelity checks </a:t>
            </a:r>
            <a:endParaRPr sz="2100"/>
          </a:p>
          <a:p>
            <a:pPr indent="-361950" lvl="0" marL="457200" rtl="0" algn="l">
              <a:spcBef>
                <a:spcPts val="0"/>
              </a:spcBef>
              <a:spcAft>
                <a:spcPts val="0"/>
              </a:spcAft>
              <a:buSzPts val="2100"/>
              <a:buChar char="•"/>
            </a:pPr>
            <a:r>
              <a:rPr lang="en-US" sz="2100"/>
              <a:t>Determine meeting structures with agendas utilizing problem solving process</a:t>
            </a:r>
            <a:endParaRPr sz="2100"/>
          </a:p>
          <a:p>
            <a:pPr indent="-361950" lvl="1" marL="914400" rtl="0" algn="l">
              <a:spcBef>
                <a:spcPts val="0"/>
              </a:spcBef>
              <a:spcAft>
                <a:spcPts val="0"/>
              </a:spcAft>
              <a:buSzPts val="2100"/>
              <a:buChar char="–"/>
            </a:pPr>
            <a:r>
              <a:rPr lang="en-US" sz="2100"/>
              <a:t>when do we discuss intervention data?</a:t>
            </a:r>
            <a:endParaRPr sz="2100"/>
          </a:p>
          <a:p>
            <a:pPr indent="-361950" lvl="1" marL="914400" rtl="0" algn="l">
              <a:spcBef>
                <a:spcPts val="0"/>
              </a:spcBef>
              <a:spcAft>
                <a:spcPts val="0"/>
              </a:spcAft>
              <a:buSzPts val="2100"/>
              <a:buChar char="–"/>
            </a:pPr>
            <a:r>
              <a:rPr lang="en-US" sz="2100"/>
              <a:t>when do we discuss individual student data?</a:t>
            </a:r>
            <a:endParaRPr sz="21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3" name="Shape 763"/>
        <p:cNvGrpSpPr/>
        <p:nvPr/>
      </p:nvGrpSpPr>
      <p:grpSpPr>
        <a:xfrm>
          <a:off x="0" y="0"/>
          <a:ext cx="0" cy="0"/>
          <a:chOff x="0" y="0"/>
          <a:chExt cx="0" cy="0"/>
        </a:xfrm>
      </p:grpSpPr>
      <p:sp>
        <p:nvSpPr>
          <p:cNvPr id="764" name="Google Shape;764;p90"/>
          <p:cNvSpPr txBox="1"/>
          <p:nvPr>
            <p:ph idx="1" type="body"/>
          </p:nvPr>
        </p:nvSpPr>
        <p:spPr>
          <a:xfrm>
            <a:off x="457201" y="1600201"/>
            <a:ext cx="82296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Action planning and interactive group activity</a:t>
            </a:r>
            <a:endParaRPr/>
          </a:p>
        </p:txBody>
      </p:sp>
      <p:sp>
        <p:nvSpPr>
          <p:cNvPr id="765" name="Google Shape;765;p90"/>
          <p:cNvSpPr txBox="1"/>
          <p:nvPr>
            <p:ph type="title"/>
          </p:nvPr>
        </p:nvSpPr>
        <p:spPr>
          <a:xfrm>
            <a:off x="228600" y="228600"/>
            <a:ext cx="8686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Closing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722313" y="4406900"/>
            <a:ext cx="7772400" cy="1362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LUNCH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722325" y="3765884"/>
            <a:ext cx="7772400" cy="2783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3000"/>
              <a:t>Matrix 6.A</a:t>
            </a:r>
            <a:endParaRPr sz="3000"/>
          </a:p>
          <a:p>
            <a:pPr indent="0" lvl="0" marL="0" rtl="0" algn="ctr">
              <a:lnSpc>
                <a:spcPct val="100000"/>
              </a:lnSpc>
              <a:spcBef>
                <a:spcPts val="0"/>
              </a:spcBef>
              <a:spcAft>
                <a:spcPts val="0"/>
              </a:spcAft>
              <a:buSzPts val="4000"/>
              <a:buNone/>
            </a:pPr>
            <a:r>
              <a:rPr lang="en-US"/>
              <a:t>Using Outcome Data for Problem Solving</a:t>
            </a:r>
            <a:r>
              <a:rPr lang="en-US"/>
              <a:t> </a:t>
            </a:r>
            <a:br>
              <a:rPr lang="en-US"/>
            </a:br>
            <a:endParaRPr/>
          </a:p>
          <a:p>
            <a:pPr indent="0" lvl="0" marL="0" rtl="0" algn="ctr">
              <a:lnSpc>
                <a:spcPct val="100000"/>
              </a:lnSpc>
              <a:spcBef>
                <a:spcPts val="0"/>
              </a:spcBef>
              <a:spcAft>
                <a:spcPts val="0"/>
              </a:spcAft>
              <a:buSzPts val="4000"/>
              <a:buNone/>
            </a:pPr>
            <a:r>
              <a:rPr lang="en-US" sz="2400">
                <a:solidFill>
                  <a:srgbClr val="395E89"/>
                </a:solidFill>
              </a:rPr>
              <a:t>Meeting Structures for Team Effectiveness</a:t>
            </a:r>
            <a:endParaRPr sz="2400">
              <a:solidFill>
                <a:srgbClr val="395E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228600" y="228600"/>
            <a:ext cx="8686800" cy="1143000"/>
          </a:xfrm>
          <a:prstGeom prst="rect">
            <a:avLst/>
          </a:prstGeom>
          <a:solidFill>
            <a:srgbClr val="A9DCF2">
              <a:alpha val="6784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05775"/>
              </a:buClr>
              <a:buSzPts val="4000"/>
              <a:buFont typeface="Verdana"/>
              <a:buNone/>
            </a:pPr>
            <a:r>
              <a:rPr lang="en-US"/>
              <a:t>Continuous Quality Improvement</a:t>
            </a:r>
            <a:endParaRPr/>
          </a:p>
        </p:txBody>
      </p:sp>
      <p:sp>
        <p:nvSpPr>
          <p:cNvPr id="265" name="Google Shape;265;p36"/>
          <p:cNvSpPr txBox="1"/>
          <p:nvPr/>
        </p:nvSpPr>
        <p:spPr>
          <a:xfrm>
            <a:off x="6094468" y="1694745"/>
            <a:ext cx="2492420" cy="709196"/>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i="0" lang="en-US" sz="2000" u="none" cap="none" strike="noStrike">
                <a:solidFill>
                  <a:srgbClr val="262626"/>
                </a:solidFill>
                <a:latin typeface="Verdana"/>
                <a:ea typeface="Verdana"/>
                <a:cs typeface="Verdana"/>
                <a:sym typeface="Verdana"/>
              </a:rPr>
              <a:t>Identify problems with precision</a:t>
            </a:r>
            <a:endParaRPr sz="2000">
              <a:solidFill>
                <a:schemeClr val="dk1"/>
              </a:solidFill>
              <a:latin typeface="Verdana"/>
              <a:ea typeface="Verdana"/>
              <a:cs typeface="Verdana"/>
              <a:sym typeface="Verdana"/>
            </a:endParaRPr>
          </a:p>
        </p:txBody>
      </p:sp>
      <p:sp>
        <p:nvSpPr>
          <p:cNvPr descr="arrow connecting Evaluate to Identify problems with precision" id="266" name="Google Shape;266;p36" title="right arrow"/>
          <p:cNvSpPr/>
          <p:nvPr/>
        </p:nvSpPr>
        <p:spPr>
          <a:xfrm>
            <a:off x="4731023" y="1901313"/>
            <a:ext cx="1363432" cy="295968"/>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262626"/>
              </a:solidFill>
              <a:latin typeface="Calibri"/>
              <a:ea typeface="Calibri"/>
              <a:cs typeface="Calibri"/>
              <a:sym typeface="Calibri"/>
            </a:endParaRPr>
          </a:p>
        </p:txBody>
      </p:sp>
      <p:sp>
        <p:nvSpPr>
          <p:cNvPr id="267" name="Google Shape;267;p36"/>
          <p:cNvSpPr txBox="1"/>
          <p:nvPr/>
        </p:nvSpPr>
        <p:spPr>
          <a:xfrm>
            <a:off x="7310822" y="3291407"/>
            <a:ext cx="1616705" cy="709196"/>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lang="en-US" sz="2000">
                <a:solidFill>
                  <a:srgbClr val="262626"/>
                </a:solidFill>
                <a:latin typeface="Verdana"/>
                <a:ea typeface="Verdana"/>
                <a:cs typeface="Verdana"/>
                <a:sym typeface="Verdana"/>
              </a:rPr>
              <a:t>Establish goal(s)</a:t>
            </a:r>
            <a:endParaRPr sz="2000">
              <a:solidFill>
                <a:schemeClr val="dk1"/>
              </a:solidFill>
              <a:latin typeface="Verdana"/>
              <a:ea typeface="Verdana"/>
              <a:cs typeface="Verdana"/>
              <a:sym typeface="Verdana"/>
            </a:endParaRPr>
          </a:p>
        </p:txBody>
      </p:sp>
      <p:sp>
        <p:nvSpPr>
          <p:cNvPr descr="arrow connecting Plan to Establish goals" id="268" name="Google Shape;268;p36" title="Arrow"/>
          <p:cNvSpPr/>
          <p:nvPr/>
        </p:nvSpPr>
        <p:spPr>
          <a:xfrm>
            <a:off x="5955797" y="3497975"/>
            <a:ext cx="1363432" cy="295968"/>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262626"/>
              </a:solidFill>
              <a:latin typeface="Calibri"/>
              <a:ea typeface="Calibri"/>
              <a:cs typeface="Calibri"/>
              <a:sym typeface="Calibri"/>
            </a:endParaRPr>
          </a:p>
        </p:txBody>
      </p:sp>
      <p:sp>
        <p:nvSpPr>
          <p:cNvPr descr="arrow connecting Plan to Develop solutions and Select Interventions&#10;" id="269" name="Google Shape;269;p36" title="arrow"/>
          <p:cNvSpPr/>
          <p:nvPr/>
        </p:nvSpPr>
        <p:spPr>
          <a:xfrm>
            <a:off x="5825016" y="4863666"/>
            <a:ext cx="1363432" cy="295968"/>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262626"/>
              </a:solidFill>
              <a:latin typeface="Calibri"/>
              <a:ea typeface="Calibri"/>
              <a:cs typeface="Calibri"/>
              <a:sym typeface="Calibri"/>
            </a:endParaRPr>
          </a:p>
        </p:txBody>
      </p:sp>
      <p:sp>
        <p:nvSpPr>
          <p:cNvPr id="270" name="Google Shape;270;p36"/>
          <p:cNvSpPr txBox="1"/>
          <p:nvPr/>
        </p:nvSpPr>
        <p:spPr>
          <a:xfrm>
            <a:off x="7101701" y="4657100"/>
            <a:ext cx="1843988" cy="709196"/>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lang="en-US" sz="2000">
                <a:solidFill>
                  <a:srgbClr val="262626"/>
                </a:solidFill>
                <a:latin typeface="Verdana"/>
                <a:ea typeface="Verdana"/>
                <a:cs typeface="Verdana"/>
                <a:sym typeface="Verdana"/>
              </a:rPr>
              <a:t>Develop solution(s)</a:t>
            </a:r>
            <a:endParaRPr sz="2000">
              <a:solidFill>
                <a:srgbClr val="262626"/>
              </a:solidFill>
              <a:latin typeface="Verdana"/>
              <a:ea typeface="Verdana"/>
              <a:cs typeface="Verdana"/>
              <a:sym typeface="Verdana"/>
            </a:endParaRPr>
          </a:p>
          <a:p>
            <a:pPr indent="0" lvl="0" marL="0" marR="0" rtl="0" algn="l">
              <a:spcBef>
                <a:spcPts val="0"/>
              </a:spcBef>
              <a:spcAft>
                <a:spcPts val="0"/>
              </a:spcAft>
              <a:buNone/>
            </a:pPr>
            <a:r>
              <a:rPr lang="en-US" sz="2000">
                <a:solidFill>
                  <a:srgbClr val="262626"/>
                </a:solidFill>
                <a:latin typeface="Verdana"/>
                <a:ea typeface="Verdana"/>
                <a:cs typeface="Verdana"/>
                <a:sym typeface="Verdana"/>
              </a:rPr>
              <a:t>Select </a:t>
            </a:r>
            <a:endParaRPr sz="2000">
              <a:solidFill>
                <a:srgbClr val="262626"/>
              </a:solidFill>
              <a:latin typeface="Verdana"/>
              <a:ea typeface="Verdana"/>
              <a:cs typeface="Verdana"/>
              <a:sym typeface="Verdana"/>
            </a:endParaRPr>
          </a:p>
          <a:p>
            <a:pPr indent="0" lvl="0" marL="0" marR="0" rtl="0" algn="l">
              <a:spcBef>
                <a:spcPts val="0"/>
              </a:spcBef>
              <a:spcAft>
                <a:spcPts val="0"/>
              </a:spcAft>
              <a:buNone/>
            </a:pPr>
            <a:r>
              <a:rPr lang="en-US" sz="2000">
                <a:solidFill>
                  <a:srgbClr val="262626"/>
                </a:solidFill>
                <a:latin typeface="Verdana"/>
                <a:ea typeface="Verdana"/>
                <a:cs typeface="Verdana"/>
                <a:sym typeface="Verdana"/>
              </a:rPr>
              <a:t>Interventions</a:t>
            </a:r>
            <a:endParaRPr sz="2000">
              <a:solidFill>
                <a:srgbClr val="262626"/>
              </a:solidFill>
              <a:latin typeface="Verdana"/>
              <a:ea typeface="Verdana"/>
              <a:cs typeface="Verdana"/>
              <a:sym typeface="Verdana"/>
            </a:endParaRPr>
          </a:p>
        </p:txBody>
      </p:sp>
      <p:sp>
        <p:nvSpPr>
          <p:cNvPr descr="arrow connecting Implement to Reassess and revise interventions as needed" id="271" name="Google Shape;271;p36" title="arrow"/>
          <p:cNvSpPr/>
          <p:nvPr/>
        </p:nvSpPr>
        <p:spPr>
          <a:xfrm rot="-8570103">
            <a:off x="2589701" y="2486016"/>
            <a:ext cx="1201072" cy="300032"/>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262626"/>
              </a:solidFill>
              <a:latin typeface="Calibri"/>
              <a:ea typeface="Calibri"/>
              <a:cs typeface="Calibri"/>
              <a:sym typeface="Calibri"/>
            </a:endParaRPr>
          </a:p>
        </p:txBody>
      </p:sp>
      <p:sp>
        <p:nvSpPr>
          <p:cNvPr id="272" name="Google Shape;272;p36"/>
          <p:cNvSpPr txBox="1"/>
          <p:nvPr/>
        </p:nvSpPr>
        <p:spPr>
          <a:xfrm>
            <a:off x="331858" y="1645799"/>
            <a:ext cx="3135548" cy="1024366"/>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lang="en-US" sz="2000">
                <a:solidFill>
                  <a:srgbClr val="262626"/>
                </a:solidFill>
                <a:latin typeface="Verdana"/>
                <a:ea typeface="Verdana"/>
                <a:cs typeface="Verdana"/>
                <a:sym typeface="Verdana"/>
              </a:rPr>
              <a:t>Reassess and revise intervention(s) as needed</a:t>
            </a:r>
            <a:endParaRPr sz="2000">
              <a:solidFill>
                <a:schemeClr val="dk1"/>
              </a:solidFill>
              <a:latin typeface="Verdana"/>
              <a:ea typeface="Verdana"/>
              <a:cs typeface="Verdana"/>
              <a:sym typeface="Verdana"/>
            </a:endParaRPr>
          </a:p>
        </p:txBody>
      </p:sp>
      <p:pic>
        <p:nvPicPr>
          <p:cNvPr descr="Diagram of connected arrows in a circle.  &quot;Evaluate&quot; is at the top, which connects to &quot;Plan&quot;, which connects to &quot;Implement&quot;." id="273" name="Google Shape;273;p36" title="Continuous Quality Improvement Diagram"/>
          <p:cNvPicPr preferRelativeResize="0"/>
          <p:nvPr/>
        </p:nvPicPr>
        <p:blipFill rotWithShape="1">
          <a:blip r:embed="rId3">
            <a:alphaModFix/>
          </a:blip>
          <a:srcRect b="0" l="0" r="0" t="0"/>
          <a:stretch/>
        </p:blipFill>
        <p:spPr>
          <a:xfrm>
            <a:off x="2211462" y="1901325"/>
            <a:ext cx="4721076" cy="4403025"/>
          </a:xfrm>
          <a:prstGeom prst="rect">
            <a:avLst/>
          </a:prstGeom>
          <a:noFill/>
          <a:ln>
            <a:noFill/>
          </a:ln>
        </p:spPr>
      </p:pic>
      <p:sp>
        <p:nvSpPr>
          <p:cNvPr descr="ellipse surrounding the words: Implement iterventions with integrity and fidelity" id="274" name="Google Shape;274;p36" title="Ellipse"/>
          <p:cNvSpPr/>
          <p:nvPr/>
        </p:nvSpPr>
        <p:spPr>
          <a:xfrm>
            <a:off x="415368" y="4863668"/>
            <a:ext cx="3135460" cy="1819502"/>
          </a:xfrm>
          <a:prstGeom prst="ellipse">
            <a:avLst/>
          </a:prstGeom>
          <a:noFill/>
          <a:ln cap="flat" cmpd="sng" w="25400">
            <a:solidFill>
              <a:srgbClr val="6C9F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descr="Circle surrounding words: monitor outcomes and compare goals" id="275" name="Google Shape;275;p36" title="Circle"/>
          <p:cNvSpPr/>
          <p:nvPr/>
        </p:nvSpPr>
        <p:spPr>
          <a:xfrm>
            <a:off x="274278" y="2892880"/>
            <a:ext cx="2130147" cy="1970729"/>
          </a:xfrm>
          <a:prstGeom prst="ellipse">
            <a:avLst/>
          </a:prstGeom>
          <a:noFill/>
          <a:ln cap="flat" cmpd="sng" w="25400">
            <a:solidFill>
              <a:srgbClr val="6C9F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36"/>
          <p:cNvSpPr txBox="1"/>
          <p:nvPr/>
        </p:nvSpPr>
        <p:spPr>
          <a:xfrm>
            <a:off x="399050" y="3042475"/>
            <a:ext cx="1844100" cy="16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2000">
                <a:solidFill>
                  <a:srgbClr val="262626"/>
                </a:solidFill>
                <a:latin typeface="Verdana"/>
                <a:ea typeface="Verdana"/>
                <a:cs typeface="Verdana"/>
                <a:sym typeface="Verdana"/>
              </a:rPr>
              <a:t>Monitor outcomes and compare </a:t>
            </a:r>
            <a:endParaRPr sz="2000">
              <a:solidFill>
                <a:schemeClr val="dk1"/>
              </a:solidFill>
              <a:latin typeface="Verdana"/>
              <a:ea typeface="Verdana"/>
              <a:cs typeface="Verdana"/>
              <a:sym typeface="Verdana"/>
            </a:endParaRPr>
          </a:p>
          <a:p>
            <a:pPr indent="0" lvl="0" marL="0" rtl="0" algn="ctr">
              <a:spcBef>
                <a:spcPts val="0"/>
              </a:spcBef>
              <a:spcAft>
                <a:spcPts val="0"/>
              </a:spcAft>
              <a:buClr>
                <a:schemeClr val="dk1"/>
              </a:buClr>
              <a:buFont typeface="Arial"/>
              <a:buNone/>
            </a:pPr>
            <a:r>
              <a:rPr lang="en-US" sz="2000">
                <a:solidFill>
                  <a:srgbClr val="262626"/>
                </a:solidFill>
                <a:latin typeface="Verdana"/>
                <a:ea typeface="Verdana"/>
                <a:cs typeface="Verdana"/>
                <a:sym typeface="Verdana"/>
              </a:rPr>
              <a:t>to goal(s)</a:t>
            </a:r>
            <a:endParaRPr sz="2000">
              <a:solidFill>
                <a:schemeClr val="dk1"/>
              </a:solidFill>
              <a:latin typeface="Verdana"/>
              <a:ea typeface="Verdana"/>
              <a:cs typeface="Verdana"/>
              <a:sym typeface="Verdana"/>
            </a:endParaRPr>
          </a:p>
        </p:txBody>
      </p:sp>
      <p:sp>
        <p:nvSpPr>
          <p:cNvPr id="277" name="Google Shape;277;p36"/>
          <p:cNvSpPr txBox="1"/>
          <p:nvPr/>
        </p:nvSpPr>
        <p:spPr>
          <a:xfrm>
            <a:off x="623500" y="5137275"/>
            <a:ext cx="2468700" cy="12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2000">
                <a:solidFill>
                  <a:srgbClr val="262626"/>
                </a:solidFill>
                <a:latin typeface="Verdana"/>
                <a:ea typeface="Verdana"/>
                <a:cs typeface="Verdana"/>
                <a:sym typeface="Verdana"/>
              </a:rPr>
              <a:t>Implement interventions  with integrity and fidelity</a:t>
            </a:r>
            <a:endParaRPr sz="200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