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8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1" r:id="rId79"/>
    <p:sldId id="332" r:id="rId80"/>
    <p:sldId id="333" r:id="rId81"/>
    <p:sldId id="334" r:id="rId82"/>
    <p:sldId id="335" r:id="rId8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i4C5rsja4mZrWf/2CmOAsinIqv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F81C8F-DFF3-4AA6-8761-EEEC201DC08C}">
  <a:tblStyle styleId="{FEF81C8F-DFF3-4AA6-8761-EEEC201DC08C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8EF"/>
          </a:solidFill>
        </a:fill>
      </a:tcStyle>
    </a:wholeTbl>
    <a:band1H>
      <a:tcTxStyle b="off" i="off"/>
      <a:tcStyle>
        <a:tcBdr/>
        <a:fill>
          <a:solidFill>
            <a:srgbClr val="DCF1D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CF1D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685C802-E490-406F-AA74-660FE2A66E5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ACEF6E6-DDBE-43D9-9FA8-84E280325959}" styleName="Table_2"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CF1DF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EF8E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8" autoAdjust="0"/>
  </p:normalViewPr>
  <p:slideViewPr>
    <p:cSldViewPr snapToGrid="0"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commentAuthors" Target="comment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customschemas.google.com/relationships/presentationmetadata" Target="metadata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81" name="Google Shape;2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127088c0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f127088c0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8" name="Google Shape;288;gf127088c0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127088c08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127088c08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gf127088c08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127088c08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f127088c08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gf127088c08_2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127088c08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f127088c08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17" name="Google Shape;317;gf127088c08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127088c08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f127088c08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gf127088c08_2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127088c08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f127088c08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6" name="Google Shape;336;gf127088c08_2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127088c08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f127088c08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f127088c08_2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127088c08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127088c08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gf127088c08_2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127088c08_2_62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f127088c08_2_62:notes"/>
          <p:cNvSpPr txBox="1"/>
          <p:nvPr/>
        </p:nvSpPr>
        <p:spPr>
          <a:xfrm>
            <a:off x="3884027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45750" rIns="91525" bIns="45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f127088c08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4" name="Google Shape;364;gf127088c08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fe0268552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fe0268552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efe0268552_2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2" name="Google Shape;3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54bcebe8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f54bcebe8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f54bcebe80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f127088c0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f127088c0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gf127088c08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483" name="Google Shape;4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489" name="Google Shape;4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496" name="Google Shape;49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10" name="Google Shape;5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511" name="Google Shape;511;p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9" name="Google Shape;51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2" name="Google Shape;54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550" name="Google Shape;55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57" name="Google Shape;5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558" name="Google Shape;558;p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fe0268552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fe0268552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gefe0268552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573" name="Google Shape;57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580" name="Google Shape;58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sym typeface="Verdana"/>
            </a:endParaRPr>
          </a:p>
        </p:txBody>
      </p:sp>
      <p:sp>
        <p:nvSpPr>
          <p:cNvPr id="587" name="Google Shape;58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ym typeface="Times New Roman"/>
            </a:endParaRPr>
          </a:p>
        </p:txBody>
      </p:sp>
      <p:sp>
        <p:nvSpPr>
          <p:cNvPr id="594" name="Google Shape;59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04" name="Google Shape;60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024d15a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a024d15a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1" name="Google Shape;611;ga024d15a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2a853228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2a853228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gf2a853228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25" name="Google Shape;62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32" name="Google Shape;63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39" name="Google Shape;63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fe026855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fe026855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gefe026855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2a853228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f2a853228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gf2a853228f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52" name="Google Shape;6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59" name="Google Shape;65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52</a:t>
            </a:fld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ym typeface="Verdana"/>
            </a:endParaRPr>
          </a:p>
        </p:txBody>
      </p:sp>
      <p:sp>
        <p:nvSpPr>
          <p:cNvPr id="666" name="Google Shape;66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73" name="Google Shape;67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674" name="Google Shape;674;p47:notes"/>
          <p:cNvSpPr txBox="1"/>
          <p:nvPr/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1" name="Google Shape;681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8" name="Google Shape;68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94" name="Google Shape;69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ym typeface="Verdana"/>
            </a:endParaRPr>
          </a:p>
        </p:txBody>
      </p:sp>
      <p:sp>
        <p:nvSpPr>
          <p:cNvPr id="695" name="Google Shape;695;p50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f54bcebe80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2" name="Google Shape;702;gf54bcebe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f54bcebe80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f54bcebe80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" name="Google Shape;717;gf54bcebe80_0_6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f54bcebe80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5" name="Google Shape;725;gf54bcebe80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f54bcebe8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f54bcebe8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5" name="Google Shape;735;gf54bcebe80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61</a:t>
            </a:fld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f54bcebe8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f54bcebe8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C1D3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2" name="Google Shape;742;gf54bcebe80_0_2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f54bcebe8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f54bcebe8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Google Shape;753;gf54bcebe80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9" name="Google Shape;75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f54bcebe80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f54bcebe80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4" name="Google Shape;774;gf54bcebe80_0_7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1" name="Google Shape;781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9" name="Google Shape;789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95" name="Google Shape;7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3" name="Google Shape;81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9" name="Google Shape;81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7" name="Google Shape;827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73</a:t>
            </a:fld>
            <a:endParaRPr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efe0268552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efe0268552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3" name="Google Shape;833;gefe0268552_4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74</a:t>
            </a:fld>
            <a:endParaRPr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f54bcebe8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f54bcebe8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5" name="Google Shape;855;gf54bcebe80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75</a:t>
            </a:fld>
            <a:endParaRPr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7" name="Google Shape;867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76</a:t>
            </a:fld>
            <a:endParaRPr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f547146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f547146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4" name="Google Shape;874;gf547146a4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77</a:t>
            </a:fld>
            <a:endParaRPr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f005da04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f005da04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2" name="Google Shape;882;gf005da047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78</a:t>
            </a:fld>
            <a:endParaRPr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f005da047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f005da047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0" name="Google Shape;890;gf005da047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79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7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" name="Google Shape;2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 type="blank">
  <p:cSld name="BLANK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2" name="Google Shape;92;p7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76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94" name="Google Shape;9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7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2" name="Google Shape;10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8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10" name="Google Shape;11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9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18" name="Google Shape;118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0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6" name="Google Shape;12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1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1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33" name="Google Shape;13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2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7" name="Google Shape;137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0" name="Google Shape;140;p82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1" name="Google Shape;14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8" name="Google Shape;148;p83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9" name="Google Shape;14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6" name="Google Shape;156;p8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85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8" name="Google Shape;158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8" name="Google Shape;28;p6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5" name="Google Shape;165;p8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86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67" name="Google Shape;167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0" name="Google Shape;170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72" name="Google Shape;172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6" name="Google Shape;176;p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8" name="Google Shape;178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0" name="Google Shape;180;p88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Google Shape;18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9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185" name="Google Shape;185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8" name="Google Shape;188;p89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89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90" name="Google Shape;190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6" name="Google Shape;19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2" name="Google Shape;202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2" descr="Decorative image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5"/>
            <a:ext cx="9147018" cy="28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2"/>
          <p:cNvSpPr txBox="1">
            <a:spLocks noGrp="1"/>
          </p:cNvSpPr>
          <p:nvPr>
            <p:ph type="title"/>
          </p:nvPr>
        </p:nvSpPr>
        <p:spPr>
          <a:xfrm>
            <a:off x="953254" y="3671153"/>
            <a:ext cx="7240500" cy="1470000"/>
          </a:xfrm>
          <a:prstGeom prst="rect">
            <a:avLst/>
          </a:prstGeom>
          <a:solidFill>
            <a:srgbClr val="FFFFFF">
              <a:alpha val="67058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Verdana"/>
              <a:buNone/>
              <a:defRPr sz="5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2"/>
          <p:cNvSpPr txBox="1">
            <a:spLocks noGrp="1"/>
          </p:cNvSpPr>
          <p:nvPr>
            <p:ph type="body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rgbClr val="FFFFFF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9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3" y="82049"/>
            <a:ext cx="2885795" cy="13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2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5" name="Google Shape;3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" name="Google Shape;42;p70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" name="Google Shape;43;p70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44" name="Google Shape;4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84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2" name="Google Shape;52;p84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3" name="Google Shape;5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1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71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1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71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71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" name="Google Shape;6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2" name="Google Shape;72;p72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3" name="Google Shape;7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8388925" y="6397962"/>
            <a:ext cx="2979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sldNum" idx="12"/>
          </p:nvPr>
        </p:nvSpPr>
        <p:spPr>
          <a:xfrm>
            <a:off x="8388885" y="6397942"/>
            <a:ext cx="2979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oregonrti.org/resources" TargetMode="Externa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_y7dhlWzmGfB-9YDAnFpx7TV3cxcI-o/view?usp=shar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ion.ohio.gov/Topics/Student-Supports/PBIS-Resources/Project-AWARE-Ohio/Project-AWARE-Ohio-Statewide-Resources" TargetMode="External"/><Relationship Id="rId3" Type="http://schemas.openxmlformats.org/officeDocument/2006/relationships/hyperlink" Target="https://charts.intensiveintervention.org/chart/academic-screening." TargetMode="External"/><Relationship Id="rId7" Type="http://schemas.openxmlformats.org/officeDocument/2006/relationships/hyperlink" Target="https://measuringsel.casel.org/assessment-guide/?accessform=true&amp;position=Professional+Development+Staff.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bis.org/resource/screening-resources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charts.intensiveintervention.org/chart/behavior-screening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rand.org/education-and-labor/projects/assessments" TargetMode="External"/><Relationship Id="rId9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dirty="0"/>
              <a:t>Strand 3</a:t>
            </a:r>
            <a:br>
              <a:rPr lang="en-US" dirty="0"/>
            </a:br>
            <a:r>
              <a:rPr lang="en-US" dirty="0"/>
              <a:t>Advanced Tiers</a:t>
            </a:r>
            <a:endParaRPr dirty="0"/>
          </a:p>
        </p:txBody>
      </p:sp>
      <p:sp>
        <p:nvSpPr>
          <p:cNvPr id="214" name="Google Shape;214;p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 sz="2960" dirty="0"/>
              <a:t>Building A System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 sz="2960" dirty="0"/>
              <a:t>Supporting Schools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My division team will provide school teams with: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 dirty="0"/>
              <a:t>Documented meeting structure guidance for  efficient and effective advanced tiers meetings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-US" sz="2400" dirty="0"/>
              <a:t>Documented guidance for regularly occurring advanced tier data-informed decision making (DIDM) about intervention level of use, student performance, and fidelity of implementation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❏"/>
            </a:pPr>
            <a:r>
              <a:rPr lang="en-US" sz="2400" dirty="0"/>
              <a:t>Documented guidance to create and/or revise advanced tiers decision rules </a:t>
            </a:r>
            <a:endParaRPr sz="2400" dirty="0"/>
          </a:p>
        </p:txBody>
      </p:sp>
      <p:sp>
        <p:nvSpPr>
          <p:cNvPr id="284" name="Google Shape;284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Success Criteria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127088c08_2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Advanced Tiers Foundations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“The Elite Eight”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291" name="Google Shape;291;gf127088c08_2_0" descr="Graphic of 8 circles&#10;"/>
          <p:cNvGrpSpPr/>
          <p:nvPr/>
        </p:nvGrpSpPr>
        <p:grpSpPr>
          <a:xfrm>
            <a:off x="2232213" y="1591550"/>
            <a:ext cx="4965300" cy="4892750"/>
            <a:chOff x="1967738" y="83500"/>
            <a:chExt cx="4965300" cy="4892750"/>
          </a:xfrm>
        </p:grpSpPr>
        <p:sp>
          <p:nvSpPr>
            <p:cNvPr id="292" name="Google Shape;292;gf127088c08_2_0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F006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3" name="Google Shape;293;gf127088c08_2_0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04C4D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f127088c08_2_0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F6650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f127088c08_2_0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FFD966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f127088c08_2_0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4285F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f127088c08_2_0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CC0000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f127088c08_2_0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674EA7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f127088c08_2_0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38761D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127088c08_2_14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Targeted support for students not successful with Tier 1 alone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Small group intervention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Provided </a:t>
            </a:r>
            <a:r>
              <a:rPr lang="en-US" u="sng" dirty="0"/>
              <a:t>in addition</a:t>
            </a:r>
            <a:r>
              <a:rPr lang="en-US" dirty="0"/>
              <a:t> to universal, Tier 1 and aligned with student needs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For students who may be struggling or who need more challenge</a:t>
            </a:r>
            <a:endParaRPr dirty="0"/>
          </a:p>
        </p:txBody>
      </p:sp>
      <p:sp>
        <p:nvSpPr>
          <p:cNvPr id="306" name="Google Shape;306;gf127088c08_2_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What is Advanced Tiers?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VTSS Tier 2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127088c08_2_28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Frequent, intensive, and individualized intervention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Intensive support for students not responding to Tier 2 support or need more intensive support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Individualized intervention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Different than special education</a:t>
            </a:r>
            <a:endParaRPr dirty="0"/>
          </a:p>
        </p:txBody>
      </p:sp>
      <p:sp>
        <p:nvSpPr>
          <p:cNvPr id="313" name="Google Shape;313;gf127088c08_2_28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What is Advanced Tiers?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VTSS Tier 3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127088c08_2_2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47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Where Are We in the Triangle?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20" name="Google Shape;320;gf127088c08_2_20" descr="multi-colored pyramid showing three ti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850" y="1918424"/>
            <a:ext cx="4567400" cy="43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f127088c08_2_20"/>
          <p:cNvSpPr txBox="1"/>
          <p:nvPr/>
        </p:nvSpPr>
        <p:spPr>
          <a:xfrm>
            <a:off x="5406250" y="1715600"/>
            <a:ext cx="4306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3 for a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Few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Intensive, Individualized</a:t>
            </a: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2 for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Some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Targeted for Small Groups</a:t>
            </a: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 for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Core/Universal</a:t>
            </a: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gf127088c08_2_20"/>
          <p:cNvSpPr txBox="1"/>
          <p:nvPr/>
        </p:nvSpPr>
        <p:spPr>
          <a:xfrm>
            <a:off x="76200" y="3821750"/>
            <a:ext cx="1859400" cy="568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80 - 90%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gf127088c08_2_20"/>
          <p:cNvSpPr txBox="1"/>
          <p:nvPr/>
        </p:nvSpPr>
        <p:spPr>
          <a:xfrm>
            <a:off x="1219850" y="2870075"/>
            <a:ext cx="1595400" cy="5685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5 - 15%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gf127088c08_2_20"/>
          <p:cNvSpPr txBox="1"/>
          <p:nvPr/>
        </p:nvSpPr>
        <p:spPr>
          <a:xfrm>
            <a:off x="2434250" y="1918425"/>
            <a:ext cx="1595400" cy="568500"/>
          </a:xfrm>
          <a:prstGeom prst="rect">
            <a:avLst/>
          </a:prstGeom>
          <a:solidFill>
            <a:srgbClr val="E066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1 - 5%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127088c08_2_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Moving In and Out of Tiers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31" name="Google Shape;331;gf127088c08_2_55" descr="Lava lamp with colors flowing to indicate how students move between tiers versus staying in one place or one support forever. lava_lamp_blue_hg_clr_12208.gif" title="Lava La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5961" y="1371600"/>
            <a:ext cx="304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f127088c08_2_55"/>
          <p:cNvSpPr txBox="1"/>
          <p:nvPr/>
        </p:nvSpPr>
        <p:spPr>
          <a:xfrm>
            <a:off x="391200" y="1534325"/>
            <a:ext cx="52800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students’ experiences in a multi-tiered system of supports similar to a lava lamp? </a:t>
            </a:r>
            <a:endParaRPr sz="3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127088c08_2_3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dirty="0">
                <a:solidFill>
                  <a:srgbClr val="000000"/>
                </a:solidFill>
              </a:rPr>
              <a:t>What is your Data Story?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39" name="Google Shape;339;gf127088c08_2_31" descr="Three tiered triangle with green on bottom, yellow in middle and red on top"/>
          <p:cNvSpPr/>
          <p:nvPr/>
        </p:nvSpPr>
        <p:spPr>
          <a:xfrm>
            <a:off x="959850" y="1634035"/>
            <a:ext cx="3342000" cy="27222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127088c08_2_31" descr="yellow and red tier&#10;"/>
          <p:cNvSpPr/>
          <p:nvPr/>
        </p:nvSpPr>
        <p:spPr>
          <a:xfrm>
            <a:off x="1723440" y="1634035"/>
            <a:ext cx="1814700" cy="1470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127088c08_2_31" descr="small red triangle"/>
          <p:cNvSpPr/>
          <p:nvPr/>
        </p:nvSpPr>
        <p:spPr>
          <a:xfrm flipH="1">
            <a:off x="2233501" y="1634035"/>
            <a:ext cx="794700" cy="630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f127088c08_2_31"/>
          <p:cNvSpPr txBox="1">
            <a:spLocks noGrp="1"/>
          </p:cNvSpPr>
          <p:nvPr>
            <p:ph type="body" idx="1"/>
          </p:nvPr>
        </p:nvSpPr>
        <p:spPr>
          <a:xfrm>
            <a:off x="228600" y="4431150"/>
            <a:ext cx="8686800" cy="2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900"/>
              <a:buFont typeface="Verdana"/>
              <a:buChar char="•"/>
            </a:pPr>
            <a:r>
              <a:rPr lang="en-US" sz="2900" dirty="0"/>
              <a:t>What does your triangle currently look like? </a:t>
            </a:r>
            <a:endParaRPr sz="2900" dirty="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Verdana"/>
              <a:buChar char="–"/>
            </a:pPr>
            <a:r>
              <a:rPr lang="en-US" sz="2900" dirty="0"/>
              <a:t>If your Tier 1 foundation is not strong enough, too many students will require more intensive instruction</a:t>
            </a:r>
            <a:endParaRPr sz="2900" dirty="0"/>
          </a:p>
        </p:txBody>
      </p:sp>
      <p:sp>
        <p:nvSpPr>
          <p:cNvPr id="343" name="Google Shape;343;gf127088c08_2_31" descr="Three tiered triangle with green on bottom, yellow in middle and red on top"/>
          <p:cNvSpPr/>
          <p:nvPr/>
        </p:nvSpPr>
        <p:spPr>
          <a:xfrm rot="10800000">
            <a:off x="4842156" y="1634024"/>
            <a:ext cx="3342000" cy="2722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f127088c08_2_31" descr="yellow and red tier&#10;"/>
          <p:cNvSpPr/>
          <p:nvPr/>
        </p:nvSpPr>
        <p:spPr>
          <a:xfrm rot="10800000">
            <a:off x="5193089" y="2207912"/>
            <a:ext cx="2644200" cy="2148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f127088c08_2_31" descr="small red triangle"/>
          <p:cNvSpPr/>
          <p:nvPr/>
        </p:nvSpPr>
        <p:spPr>
          <a:xfrm rot="10800000" flipH="1">
            <a:off x="5743526" y="3097090"/>
            <a:ext cx="1531500" cy="1259100"/>
          </a:xfrm>
          <a:prstGeom prst="triangle">
            <a:avLst>
              <a:gd name="adj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127088c08_2_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What goes into Advanced Tiers?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52" name="Google Shape;352;gf127088c08_2_4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400"/>
              </a:spcBef>
              <a:spcAft>
                <a:spcPts val="0"/>
              </a:spcAft>
              <a:buSzPts val="2300"/>
              <a:buChar char="➔"/>
            </a:pPr>
            <a:r>
              <a:rPr lang="en-US" sz="2300" dirty="0"/>
              <a:t>Determine the available interventions (academics, behavior, mental wellness, attendance)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300" dirty="0"/>
              <a:t>Teams meet and evaluate early warning (EWS) and screening data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300" dirty="0"/>
              <a:t>Develop and respond to a Request for Assistance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300" dirty="0"/>
              <a:t>Determine what the intervention will be for specific students 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◆"/>
            </a:pPr>
            <a:r>
              <a:rPr lang="en-US" sz="2300" dirty="0"/>
              <a:t>Make an instructional match based on available data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300" dirty="0"/>
              <a:t>Set goals for students!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◆"/>
            </a:pPr>
            <a:r>
              <a:rPr lang="en-US" sz="2300" dirty="0"/>
              <a:t>How will teams determine movement in and out of different levels of support?</a:t>
            </a:r>
            <a:endParaRPr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127088c08_2_4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What goes into Advanced Tiers (cont.)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59" name="Google Shape;359;gf127088c08_2_4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➔"/>
            </a:pPr>
            <a:r>
              <a:rPr lang="en-US" sz="2600" dirty="0"/>
              <a:t>Track the efficacy of each intervention and monitor fidelity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-US" sz="2600" dirty="0"/>
              <a:t>Monitor progress of students receiving intervention and respond accordingly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-US" sz="2600" dirty="0"/>
              <a:t>Align with Student Support/Special Education/Tier 1 instruction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-US" sz="2600" dirty="0"/>
              <a:t>Communicate and engage with school/stakeholders/families</a:t>
            </a:r>
            <a:endParaRPr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127088c08_2_62"/>
          <p:cNvSpPr txBox="1">
            <a:spLocks noGrp="1"/>
          </p:cNvSpPr>
          <p:nvPr>
            <p:ph type="title"/>
          </p:nvPr>
        </p:nvSpPr>
        <p:spPr>
          <a:xfrm>
            <a:off x="228600" y="79625"/>
            <a:ext cx="8686800" cy="843000"/>
          </a:xfrm>
          <a:prstGeom prst="rect">
            <a:avLst/>
          </a:prstGeom>
          <a:solidFill>
            <a:srgbClr val="A9DCF2">
              <a:alpha val="6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 dirty="0">
                <a:solidFill>
                  <a:schemeClr val="dk1"/>
                </a:solidFill>
              </a:rPr>
              <a:t>Social Competence &amp; Academic Achievement</a:t>
            </a:r>
            <a:endParaRPr sz="3000" dirty="0"/>
          </a:p>
        </p:txBody>
      </p:sp>
      <p:sp>
        <p:nvSpPr>
          <p:cNvPr id="367" name="Google Shape;367;gf127088c08_2_62" descr="Circle graphic with outcomes at top and data, systems and practices on three interlocking rings&#10;"/>
          <p:cNvSpPr/>
          <p:nvPr/>
        </p:nvSpPr>
        <p:spPr>
          <a:xfrm>
            <a:off x="1982400" y="1115600"/>
            <a:ext cx="4982400" cy="4832100"/>
          </a:xfrm>
          <a:prstGeom prst="ellipse">
            <a:avLst/>
          </a:prstGeom>
          <a:noFill/>
          <a:ln w="635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f127088c08_2_62" descr="Green Circle used to enclose the term (Systems)" title="Green Circle"/>
          <p:cNvSpPr/>
          <p:nvPr/>
        </p:nvSpPr>
        <p:spPr>
          <a:xfrm>
            <a:off x="2138700" y="1821500"/>
            <a:ext cx="2505300" cy="2627700"/>
          </a:xfrm>
          <a:prstGeom prst="ellipse">
            <a:avLst/>
          </a:prstGeom>
          <a:noFill/>
          <a:ln w="635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f127088c08_2_62"/>
          <p:cNvSpPr txBox="1"/>
          <p:nvPr/>
        </p:nvSpPr>
        <p:spPr>
          <a:xfrm>
            <a:off x="2353188" y="2732250"/>
            <a:ext cx="1866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gf127088c08_2_62" descr="Orange circle used to enclose the term &quot;Data&quot;" title="Orange Circle"/>
          <p:cNvSpPr/>
          <p:nvPr/>
        </p:nvSpPr>
        <p:spPr>
          <a:xfrm>
            <a:off x="4324375" y="1846400"/>
            <a:ext cx="2505300" cy="2627700"/>
          </a:xfrm>
          <a:prstGeom prst="ellipse">
            <a:avLst/>
          </a:prstGeom>
          <a:noFill/>
          <a:ln w="635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f127088c08_2_62"/>
          <p:cNvSpPr txBox="1"/>
          <p:nvPr/>
        </p:nvSpPr>
        <p:spPr>
          <a:xfrm>
            <a:off x="5102600" y="2646050"/>
            <a:ext cx="12114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gf127088c08_2_62" descr="Blue Circle used to enclose the term &quot;Practices&quot;" title="Blue Circle"/>
          <p:cNvSpPr/>
          <p:nvPr/>
        </p:nvSpPr>
        <p:spPr>
          <a:xfrm>
            <a:off x="3162750" y="3244800"/>
            <a:ext cx="2621700" cy="26775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f127088c08_2_62"/>
          <p:cNvSpPr txBox="1"/>
          <p:nvPr/>
        </p:nvSpPr>
        <p:spPr>
          <a:xfrm>
            <a:off x="3414600" y="4590150"/>
            <a:ext cx="2314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gf127088c08_2_62"/>
          <p:cNvSpPr txBox="1"/>
          <p:nvPr/>
        </p:nvSpPr>
        <p:spPr>
          <a:xfrm>
            <a:off x="3606306" y="1304113"/>
            <a:ext cx="193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f127088c08_2_62"/>
          <p:cNvSpPr txBox="1"/>
          <p:nvPr/>
        </p:nvSpPr>
        <p:spPr>
          <a:xfrm>
            <a:off x="6772600" y="1415600"/>
            <a:ext cx="23715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What we use to make decisions; Progress Monitoring, Fidelity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6" name="Google Shape;376;gf127088c08_2_62" descr="curved arrow pointing from Practices to &quot;What we do to support Students&quot;" title="curved arrow pointing from Practices to &quot;What we do to support Student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18954">
            <a:off x="5913386" y="4930108"/>
            <a:ext cx="528637" cy="7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f127088c08_2_62"/>
          <p:cNvSpPr txBox="1"/>
          <p:nvPr/>
        </p:nvSpPr>
        <p:spPr>
          <a:xfrm>
            <a:off x="5055150" y="5751400"/>
            <a:ext cx="31830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What we do to 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 students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8" name="Google Shape;378;gf127088c08_2_62" descr="green arrow pointing downward from systems to practices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54490" flipH="1">
            <a:off x="373767" y="2573278"/>
            <a:ext cx="1816100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f127088c08_2_62"/>
          <p:cNvSpPr txBox="1"/>
          <p:nvPr/>
        </p:nvSpPr>
        <p:spPr>
          <a:xfrm>
            <a:off x="268950" y="4005600"/>
            <a:ext cx="2142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What we do to support adults to implement the practices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fe0268552_2_1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Greetings from the VDOE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1" name="Google Shape;221;gefe0268552_2_1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Division’s Role</a:t>
            </a:r>
            <a:endParaRPr dirty="0"/>
          </a:p>
        </p:txBody>
      </p:sp>
      <p:pic>
        <p:nvPicPr>
          <p:cNvPr id="385" name="Google Shape;385;p12" descr="Coaching in Context: coaching changes depending on your context. Coaching around educational practices is common in divisions.  Coaching around infrastructure may not be so comm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75" y="1511400"/>
            <a:ext cx="8075324" cy="46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"/>
          <p:cNvSpPr txBox="1"/>
          <p:nvPr/>
        </p:nvSpPr>
        <p:spPr>
          <a:xfrm>
            <a:off x="2023375" y="5320775"/>
            <a:ext cx="1209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5896350" y="5320775"/>
            <a:ext cx="1209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Supports</a:t>
            </a:r>
            <a:endParaRPr sz="1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54bcebe80_1_1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Advanced Tiers Foundations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Today’s Agenda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394" name="Google Shape;394;gf54bcebe80_1_18" descr="Graphic of 8 shapes with teaming, screening, decision rules and data informed decision making highlighted&#10;"/>
          <p:cNvGrpSpPr/>
          <p:nvPr/>
        </p:nvGrpSpPr>
        <p:grpSpPr>
          <a:xfrm>
            <a:off x="2232213" y="1591550"/>
            <a:ext cx="4965300" cy="4892750"/>
            <a:chOff x="1967738" y="83500"/>
            <a:chExt cx="4965300" cy="4892750"/>
          </a:xfrm>
        </p:grpSpPr>
        <p:sp>
          <p:nvSpPr>
            <p:cNvPr id="395" name="Google Shape;395;gf54bcebe80_1_18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F006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6" name="Google Shape;396;gf54bcebe80_1_18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f54bcebe80_1_18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F6650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f54bcebe80_1_18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FFD966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f54bcebe80_1_18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4285F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f54bcebe80_1_18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f54bcebe80_1_18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f54bcebe80_1_18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>
            <a:spLocks noGrp="1"/>
          </p:cNvSpPr>
          <p:nvPr>
            <p:ph type="title"/>
          </p:nvPr>
        </p:nvSpPr>
        <p:spPr>
          <a:xfrm>
            <a:off x="732313" y="53279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Teaming</a:t>
            </a:r>
            <a:endParaRPr dirty="0"/>
          </a:p>
        </p:txBody>
      </p:sp>
      <p:grpSp>
        <p:nvGrpSpPr>
          <p:cNvPr id="408" name="Google Shape;408;p13" descr="graphic of 8 circles, teaming circle highlighted&#10;"/>
          <p:cNvGrpSpPr/>
          <p:nvPr/>
        </p:nvGrpSpPr>
        <p:grpSpPr>
          <a:xfrm>
            <a:off x="2089327" y="1069603"/>
            <a:ext cx="4957356" cy="4813396"/>
            <a:chOff x="1967738" y="83500"/>
            <a:chExt cx="4965300" cy="4892657"/>
          </a:xfrm>
        </p:grpSpPr>
        <p:sp>
          <p:nvSpPr>
            <p:cNvPr id="409" name="Google Shape;409;p13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F006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3718809" y="3438657"/>
              <a:ext cx="1463100" cy="15375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dirty="0"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dirty="0"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dirty="0"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dirty="0"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dirty="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dirty="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Implementation Matrix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Meeting Structures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23" name="Google Shape;423;p14" descr="Circle of 8 &quot;Teaming&quot;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7775" y="258650"/>
            <a:ext cx="1082901" cy="108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4" descr="Screenshot of Matrix 2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50" y="2134100"/>
            <a:ext cx="9040349" cy="3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   VTSS Division Leadership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431" name="Google Shape;431;p16" descr="Circle of 8 &quot;Teaming&quot;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3050" y="273225"/>
            <a:ext cx="1053751" cy="10537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6"/>
          <p:cNvSpPr txBox="1">
            <a:spLocks noGrp="1"/>
          </p:cNvSpPr>
          <p:nvPr>
            <p:ph type="body" idx="1"/>
          </p:nvPr>
        </p:nvSpPr>
        <p:spPr>
          <a:xfrm>
            <a:off x="22865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Division provides schools guidance at each tier for: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Team Membership and Responsibilities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Alignment and guidance for team meeting structures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highlight>
                  <a:schemeClr val="lt1"/>
                </a:highlight>
              </a:rPr>
              <a:t>Data Conversations and Decisions</a:t>
            </a:r>
            <a:endParaRPr dirty="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Communication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dirty="0"/>
              <a:t>Professional Learning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Advanced Tier Team Meetings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228600" y="1635500"/>
            <a:ext cx="8686800" cy="639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Occur  more frequently (2x month) 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228600" y="2504625"/>
            <a:ext cx="8686800" cy="869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 referrals:</a:t>
            </a:r>
            <a:endParaRPr sz="25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Screening data and Requests for Assistance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266125" y="3550963"/>
            <a:ext cx="8686800" cy="869100"/>
          </a:xfrm>
          <a:prstGeom prst="roundRect">
            <a:avLst>
              <a:gd name="adj" fmla="val 16667"/>
            </a:avLst>
          </a:prstGeom>
          <a:solidFill>
            <a:srgbClr val="C27BA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Data-Informed Intervention Decisions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17"/>
          <p:cNvSpPr/>
          <p:nvPr/>
        </p:nvSpPr>
        <p:spPr>
          <a:xfrm>
            <a:off x="266125" y="4623300"/>
            <a:ext cx="8686800" cy="869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 student progress and intervention effectiveness data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2" name="Google Shape;442;p17"/>
          <p:cNvSpPr/>
          <p:nvPr/>
        </p:nvSpPr>
        <p:spPr>
          <a:xfrm>
            <a:off x="266125" y="5695625"/>
            <a:ext cx="8686800" cy="869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Communicate with staff and stakeholders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000"/>
              <a:buNone/>
            </a:pPr>
            <a:r>
              <a:rPr lang="en-US" sz="3400" dirty="0">
                <a:solidFill>
                  <a:schemeClr val="dk1"/>
                </a:solidFill>
              </a:rPr>
              <a:t>How Does This Look at Various Sites?</a:t>
            </a:r>
            <a:endParaRPr sz="3400" dirty="0"/>
          </a:p>
        </p:txBody>
      </p:sp>
      <p:sp>
        <p:nvSpPr>
          <p:cNvPr id="448" name="Google Shape;448;p20"/>
          <p:cNvSpPr/>
          <p:nvPr/>
        </p:nvSpPr>
        <p:spPr>
          <a:xfrm flipH="1">
            <a:off x="3597600" y="3913775"/>
            <a:ext cx="4257300" cy="2468400"/>
          </a:xfrm>
          <a:prstGeom prst="wedgeEllipseCallout">
            <a:avLst>
              <a:gd name="adj1" fmla="val 29775"/>
              <a:gd name="adj2" fmla="val 64811"/>
            </a:avLst>
          </a:prstGeom>
          <a:solidFill>
            <a:srgbClr val="A33ABA">
              <a:alpha val="50980"/>
            </a:srgbClr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meet every week for 30 minutes for each Tier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0"/>
          <p:cNvSpPr/>
          <p:nvPr/>
        </p:nvSpPr>
        <p:spPr>
          <a:xfrm>
            <a:off x="3714300" y="1635500"/>
            <a:ext cx="5201100" cy="2140200"/>
          </a:xfrm>
          <a:prstGeom prst="wedgeRectCallout">
            <a:avLst>
              <a:gd name="adj1" fmla="val 33039"/>
              <a:gd name="adj2" fmla="val 86036"/>
            </a:avLst>
          </a:prstGeom>
          <a:solidFill>
            <a:srgbClr val="FFFF00">
              <a:alpha val="36470"/>
            </a:srgbClr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are a small school. Our Tier I, Tier II &amp; III teams are the same people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228600" y="2053825"/>
            <a:ext cx="3369000" cy="3275700"/>
          </a:xfrm>
          <a:prstGeom prst="wedgeRoundRectCallout">
            <a:avLst>
              <a:gd name="adj1" fmla="val -934"/>
              <a:gd name="adj2" fmla="val 80885"/>
              <a:gd name="adj3" fmla="val 0"/>
            </a:avLst>
          </a:prstGeom>
          <a:solidFill>
            <a:srgbClr val="00FFFF">
              <a:alpha val="20784"/>
            </a:srgbClr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Team meets monthly, and our Tier II Team meets every other week</a:t>
            </a:r>
            <a:endParaRPr sz="2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127088c08_0_19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gf127088c08_0_19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Sample from The Field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458" name="Google Shape;458;gf127088c08_0_198" descr="screenshot of middle school teaming list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00" y="1651475"/>
            <a:ext cx="8333499" cy="505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"/>
          <p:cNvSpPr txBox="1">
            <a:spLocks noGrp="1"/>
          </p:cNvSpPr>
          <p:nvPr>
            <p:ph type="title"/>
          </p:nvPr>
        </p:nvSpPr>
        <p:spPr>
          <a:xfrm>
            <a:off x="228600" y="72875"/>
            <a:ext cx="8686800" cy="8835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Team Data Conversations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247725" y="1385299"/>
            <a:ext cx="2164500" cy="833700"/>
          </a:xfrm>
          <a:prstGeom prst="rect">
            <a:avLst/>
          </a:prstGeom>
          <a:solidFill>
            <a:srgbClr val="90D75F">
              <a:alpha val="49803"/>
            </a:srgbClr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1/ Universal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2550550" y="1326175"/>
            <a:ext cx="3754500" cy="833700"/>
          </a:xfrm>
          <a:prstGeom prst="rect">
            <a:avLst/>
          </a:prstGeom>
          <a:solidFill>
            <a:srgbClr val="FFF546">
              <a:alpha val="36470"/>
            </a:srgbClr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2/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Targeted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443376" y="1341075"/>
            <a:ext cx="2412600" cy="833700"/>
          </a:xfrm>
          <a:prstGeom prst="rect">
            <a:avLst/>
          </a:prstGeom>
          <a:solidFill>
            <a:srgbClr val="FF0000">
              <a:alpha val="68235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3/ Tertiary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7" name="Google Shape;467;p21" descr="Line with arrows on either end" title="line"/>
          <p:cNvSpPr/>
          <p:nvPr/>
        </p:nvSpPr>
        <p:spPr>
          <a:xfrm>
            <a:off x="2458596" y="956375"/>
            <a:ext cx="3938400" cy="312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1" descr="This holds the text: &quot;School and Classroom&quot;" title="Green Callout Box"/>
          <p:cNvSpPr/>
          <p:nvPr/>
        </p:nvSpPr>
        <p:spPr>
          <a:xfrm>
            <a:off x="349775" y="2893624"/>
            <a:ext cx="2046300" cy="2246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0D75F">
              <a:alpha val="44313"/>
            </a:srgbClr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1" descr="wedge round rectangle with arrow to hold tier one text" title="shape text box "/>
          <p:cNvSpPr txBox="1"/>
          <p:nvPr/>
        </p:nvSpPr>
        <p:spPr>
          <a:xfrm>
            <a:off x="229725" y="3149088"/>
            <a:ext cx="21198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Schoolwide and classroom 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4640881" y="2829883"/>
            <a:ext cx="2046300" cy="2373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546">
              <a:alpha val="36470"/>
            </a:srgbClr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 referral and progress monitoring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 descr="wedge round rectangle with tier 2 text" title="shaped text box"/>
          <p:cNvSpPr/>
          <p:nvPr/>
        </p:nvSpPr>
        <p:spPr>
          <a:xfrm>
            <a:off x="2504900" y="2829875"/>
            <a:ext cx="1980600" cy="2373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546">
              <a:alpha val="36470"/>
            </a:srgbClr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 txBox="1"/>
          <p:nvPr/>
        </p:nvSpPr>
        <p:spPr>
          <a:xfrm>
            <a:off x="2505025" y="2980475"/>
            <a:ext cx="20463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Intervention level of use and % of students making progress</a:t>
            </a:r>
            <a:endParaRPr sz="23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21" descr="This box holds the text: &quot;Individual student progress monitoring&quot;" title="Red Callout Box"/>
          <p:cNvSpPr/>
          <p:nvPr/>
        </p:nvSpPr>
        <p:spPr>
          <a:xfrm>
            <a:off x="6842550" y="2829863"/>
            <a:ext cx="2046300" cy="2373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E06666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1" descr="wedge rounded rectangle with tier 3 text" title="shaped text box"/>
          <p:cNvSpPr txBox="1"/>
          <p:nvPr/>
        </p:nvSpPr>
        <p:spPr>
          <a:xfrm>
            <a:off x="6776725" y="2944625"/>
            <a:ext cx="21645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Intensified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ndividual student progress monitoring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21" descr="arrow pointing down" title="down arrow"/>
          <p:cNvSpPr/>
          <p:nvPr/>
        </p:nvSpPr>
        <p:spPr>
          <a:xfrm flipH="1">
            <a:off x="7676110" y="2281903"/>
            <a:ext cx="379200" cy="5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1" descr="The arrow points from &quot;Tier 2/Targeted&quot; to &quot;Intervention level of use and percentage of students making progress&quot;" title="Down Arrow"/>
          <p:cNvSpPr/>
          <p:nvPr/>
        </p:nvSpPr>
        <p:spPr>
          <a:xfrm>
            <a:off x="3591328" y="2217081"/>
            <a:ext cx="308100" cy="5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1" descr="arrow pointing down" title="arrow"/>
          <p:cNvSpPr/>
          <p:nvPr/>
        </p:nvSpPr>
        <p:spPr>
          <a:xfrm>
            <a:off x="5512523" y="2217069"/>
            <a:ext cx="308100" cy="5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1" descr="arrow pointing down" title="arrow "/>
          <p:cNvSpPr/>
          <p:nvPr/>
        </p:nvSpPr>
        <p:spPr>
          <a:xfrm>
            <a:off x="1027224" y="2278525"/>
            <a:ext cx="556800" cy="555600"/>
          </a:xfrm>
          <a:prstGeom prst="downArrow">
            <a:avLst>
              <a:gd name="adj1" fmla="val 33736"/>
              <a:gd name="adj2" fmla="val 50000"/>
            </a:avLst>
          </a:prstGeom>
          <a:solidFill>
            <a:srgbClr val="B6D7A8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1" descr="shape circling tier 2" title="elipse"/>
          <p:cNvSpPr/>
          <p:nvPr/>
        </p:nvSpPr>
        <p:spPr>
          <a:xfrm>
            <a:off x="2132650" y="2410100"/>
            <a:ext cx="4703400" cy="3154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1" descr="This arrow is used to illustrate that increased progress monitoring, family engagement and fidelity are components that should occur in team data conversations across all three tiers." title="Blue Arrow Pointing Left to Right"/>
          <p:cNvSpPr/>
          <p:nvPr/>
        </p:nvSpPr>
        <p:spPr>
          <a:xfrm>
            <a:off x="349775" y="5195850"/>
            <a:ext cx="8131500" cy="1464900"/>
          </a:xfrm>
          <a:prstGeom prst="rightArrow">
            <a:avLst>
              <a:gd name="adj1" fmla="val 47061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Increased progress monitoring, fidelity measures and family engagement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"/>
          <p:cNvSpPr txBox="1">
            <a:spLocks noGrp="1"/>
          </p:cNvSpPr>
          <p:nvPr>
            <p:ph type="title"/>
          </p:nvPr>
        </p:nvSpPr>
        <p:spPr>
          <a:xfrm>
            <a:off x="143625" y="228600"/>
            <a:ext cx="9000300" cy="9144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500" dirty="0">
                <a:solidFill>
                  <a:srgbClr val="000000"/>
                </a:solidFill>
              </a:rPr>
              <a:t>Advanced Tier Sample Meeting Agenda</a:t>
            </a:r>
            <a:endParaRPr sz="3500" dirty="0">
              <a:solidFill>
                <a:srgbClr val="000000"/>
              </a:solidFill>
            </a:endParaRPr>
          </a:p>
        </p:txBody>
      </p:sp>
      <p:pic>
        <p:nvPicPr>
          <p:cNvPr id="486" name="Google Shape;486;p22" descr="Picture of  front side of advanced tier meeting sample agen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200" y="1295400"/>
            <a:ext cx="84973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Today’s Agenda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111975" y="1371600"/>
            <a:ext cx="88035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9:00 - 10:30</a:t>
            </a:r>
            <a:r>
              <a:rPr lang="en-US" sz="3000" dirty="0"/>
              <a:t>	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Intro &amp; Connections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Advanced Tiers Overview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Teaming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Data-Informed Decision Making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10:30 - 10:40:  </a:t>
            </a:r>
            <a:r>
              <a:rPr lang="en-US" sz="3000" dirty="0"/>
              <a:t>Quick Break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10:40 - 11:30</a:t>
            </a:r>
            <a:r>
              <a:rPr lang="en-US" sz="3000" dirty="0"/>
              <a:t> 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Decision Rules 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Team Time Guidance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 dirty="0"/>
              <a:t>11:30 -12:15:</a:t>
            </a:r>
            <a:r>
              <a:rPr lang="en-US" sz="3000" dirty="0"/>
              <a:t> Team Time Breakout Rooms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12:15- 12:30:</a:t>
            </a:r>
            <a:r>
              <a:rPr lang="en-US" sz="3000" dirty="0"/>
              <a:t> Review &amp; Preview    </a:t>
            </a:r>
            <a:r>
              <a:rPr lang="en-US" dirty="0"/>
              <a:t> 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"/>
          <p:cNvSpPr txBox="1">
            <a:spLocks noGrp="1"/>
          </p:cNvSpPr>
          <p:nvPr>
            <p:ph type="title"/>
          </p:nvPr>
        </p:nvSpPr>
        <p:spPr>
          <a:xfrm>
            <a:off x="215425" y="228600"/>
            <a:ext cx="8928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400" dirty="0">
                <a:solidFill>
                  <a:schemeClr val="dk1"/>
                </a:solidFill>
              </a:rPr>
              <a:t>Advanced Tiers Standing Agenda Items</a:t>
            </a:r>
            <a:endParaRPr sz="3400" dirty="0">
              <a:solidFill>
                <a:schemeClr val="dk1"/>
              </a:solidFill>
            </a:endParaRPr>
          </a:p>
        </p:txBody>
      </p:sp>
      <p:sp>
        <p:nvSpPr>
          <p:cNvPr id="492" name="Google Shape;49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Intervention Effectiveness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# of students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# meeting goal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# not meeting goal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Level of Use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Total school population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# of students receiving intervention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Fidelity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Intervention Referrals and Decision Rules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Team Problem Solving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Different Forms,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Same Discussions!</a:t>
            </a:r>
            <a:endParaRPr dirty="0"/>
          </a:p>
        </p:txBody>
      </p:sp>
      <p:pic>
        <p:nvPicPr>
          <p:cNvPr id="499" name="Google Shape;499;p24" descr="Picture of page 1 of an RTI sample meeting agenda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5" y="1641625"/>
            <a:ext cx="4312675" cy="49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4" descr="Picture of page 2 of a sample RTI meeting agen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570050"/>
            <a:ext cx="4146050" cy="51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4"/>
          <p:cNvSpPr txBox="1"/>
          <p:nvPr/>
        </p:nvSpPr>
        <p:spPr>
          <a:xfrm>
            <a:off x="335525" y="6458050"/>
            <a:ext cx="63405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retrieved from </a:t>
            </a:r>
            <a:r>
              <a:rPr lang="en-US" sz="17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http://www.oregonrti.org/resources</a:t>
            </a:r>
            <a:endParaRPr sz="17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 txBox="1">
            <a:spLocks noGrp="1"/>
          </p:cNvSpPr>
          <p:nvPr>
            <p:ph type="title"/>
          </p:nvPr>
        </p:nvSpPr>
        <p:spPr>
          <a:xfrm>
            <a:off x="257875" y="228600"/>
            <a:ext cx="8628000" cy="11433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800" dirty="0">
                <a:solidFill>
                  <a:srgbClr val="000000"/>
                </a:solidFill>
              </a:rPr>
              <a:t>Communication with Staff</a:t>
            </a:r>
            <a:endParaRPr sz="3800" dirty="0">
              <a:solidFill>
                <a:srgbClr val="000000"/>
              </a:solidFill>
            </a:endParaRPr>
          </a:p>
        </p:txBody>
      </p:sp>
      <p:sp>
        <p:nvSpPr>
          <p:cNvPr id="507" name="Google Shape;507;p25"/>
          <p:cNvSpPr txBox="1">
            <a:spLocks noGrp="1"/>
          </p:cNvSpPr>
          <p:nvPr>
            <p:ph type="body" idx="1"/>
          </p:nvPr>
        </p:nvSpPr>
        <p:spPr>
          <a:xfrm>
            <a:off x="457200" y="1635500"/>
            <a:ext cx="8229600" cy="4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Share student progress graphs in CLTs and grade level meetings</a:t>
            </a:r>
            <a:endParaRPr sz="2400" dirty="0"/>
          </a:p>
          <a:p>
            <a:pPr marL="3429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Include Tier 2  graphs in school-to-home communication </a:t>
            </a:r>
            <a:endParaRPr sz="2400" dirty="0"/>
          </a:p>
          <a:p>
            <a:pPr marL="742950" lvl="1" indent="-323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Builds commitment to Tier 2 interventions</a:t>
            </a:r>
            <a:endParaRPr sz="2400" dirty="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Increases awareness of interventions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Create and maintain a clear communication plan to share information and decisions across teams</a:t>
            </a:r>
            <a:endParaRPr sz="2400" dirty="0"/>
          </a:p>
          <a:p>
            <a:pPr marL="74295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74295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2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Continue the Conversation!</a:t>
            </a:r>
            <a:endParaRPr sz="38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514" name="Google Shape;514;p26" descr="clipart graphic of shape figures networ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675" y="3675250"/>
            <a:ext cx="4664750" cy="2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6"/>
          <p:cNvSpPr txBox="1">
            <a:spLocks noGrp="1"/>
          </p:cNvSpPr>
          <p:nvPr>
            <p:ph type="body" idx="1"/>
          </p:nvPr>
        </p:nvSpPr>
        <p:spPr>
          <a:xfrm>
            <a:off x="561201" y="16844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 guidance does or could your division provide to school teams as they support core instruction and advanced tiers interventions this school year?   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Stretch Break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22" name="Google Shape;522;p2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Stand, stretch, refocus your eyes</a:t>
            </a:r>
            <a:endParaRPr dirty="0"/>
          </a:p>
        </p:txBody>
      </p:sp>
      <p:pic>
        <p:nvPicPr>
          <p:cNvPr id="523" name="Google Shape;523;p28" descr="Female icon stretc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274" y="2621850"/>
            <a:ext cx="2174453" cy="32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 descr="unisex icon stretch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0350" y="2825300"/>
            <a:ext cx="2928200" cy="30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"/>
          <p:cNvSpPr txBox="1">
            <a:spLocks noGrp="1"/>
          </p:cNvSpPr>
          <p:nvPr>
            <p:ph type="title"/>
          </p:nvPr>
        </p:nvSpPr>
        <p:spPr>
          <a:xfrm>
            <a:off x="1043650" y="5964200"/>
            <a:ext cx="7772400" cy="727800"/>
          </a:xfrm>
          <a:prstGeom prst="rect">
            <a:avLst/>
          </a:prstGeom>
          <a:solidFill>
            <a:srgbClr val="FFFFFF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Data Informed Decision Making</a:t>
            </a:r>
            <a:endParaRPr sz="3000" dirty="0"/>
          </a:p>
        </p:txBody>
      </p:sp>
      <p:grpSp>
        <p:nvGrpSpPr>
          <p:cNvPr id="530" name="Google Shape;530;p29" descr="graphic of 8 circles with data-informed decision making highlighted&#10;"/>
          <p:cNvGrpSpPr/>
          <p:nvPr/>
        </p:nvGrpSpPr>
        <p:grpSpPr>
          <a:xfrm>
            <a:off x="2089338" y="982625"/>
            <a:ext cx="4965300" cy="4892750"/>
            <a:chOff x="1967738" y="83500"/>
            <a:chExt cx="4965300" cy="4892750"/>
          </a:xfrm>
        </p:grpSpPr>
        <p:sp>
          <p:nvSpPr>
            <p:cNvPr id="531" name="Google Shape;531;p29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EFEFE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Alignment</a:t>
              </a:r>
              <a:endParaRPr dirty="0"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dirty="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FFD966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dirty="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dirty="0"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dirty="0"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dirty="0"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VTSS Implementation Matrix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Decision Making Process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45" name="Google Shape;545;p30" descr="screen shot of matrix 2B" title="Matrix 2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34950"/>
            <a:ext cx="8764525" cy="2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 descr="Yellow &quot;Data-Informed Decision Making&quot; circle" title="Yell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3275" y="228600"/>
            <a:ext cx="1152126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   Division Data Dashboard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53" name="Google Shape;553;p31" descr="Yellow &quot;Data-Informed Decision Making&quot; circle" title="Yellow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6952" y="114300"/>
            <a:ext cx="138255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dirty="0"/>
              <a:t>Division data dashboard includes: 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en-US" sz="3000" dirty="0"/>
              <a:t>% of students receiving interventions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●"/>
            </a:pPr>
            <a:r>
              <a:rPr lang="en-US" sz="3000" dirty="0"/>
              <a:t>% of students are  making adequate progress in interventions</a:t>
            </a:r>
            <a:endParaRPr sz="3000" dirty="0"/>
          </a:p>
          <a:p>
            <a:pPr marL="74295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–"/>
            </a:pPr>
            <a:r>
              <a:rPr lang="en-US" sz="3000" i="1" dirty="0"/>
              <a:t>70% of students are making progress if intervention is effective</a:t>
            </a:r>
            <a:endParaRPr sz="3000" i="1" dirty="0"/>
          </a:p>
          <a:p>
            <a:pPr marL="74295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i="1" dirty="0"/>
              <a:t>Tier 2 interventions used too little (1% or too much (20%) are not sustainable</a:t>
            </a:r>
            <a:endParaRPr sz="3000" i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2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Division Data Conversations </a:t>
            </a:r>
            <a:endParaRPr sz="38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561" name="Google Shape;561;p32" descr="Yellow &quot;Data-Informed Decision Making&quot; circle" title="Yellow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902" y="114300"/>
            <a:ext cx="138255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2"/>
          <p:cNvSpPr txBox="1">
            <a:spLocks noGrp="1"/>
          </p:cNvSpPr>
          <p:nvPr>
            <p:ph type="body" idx="1"/>
          </p:nvPr>
        </p:nvSpPr>
        <p:spPr>
          <a:xfrm>
            <a:off x="339600" y="1600200"/>
            <a:ext cx="8686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dirty="0">
                <a:solidFill>
                  <a:srgbClr val="000000"/>
                </a:solidFill>
              </a:rPr>
              <a:t>VTSS division leadership teams use data to make decisions about:</a:t>
            </a:r>
            <a:endParaRPr sz="36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Level of use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Intervention effectiveness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Student growth and progress</a:t>
            </a:r>
            <a:endParaRPr sz="36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Intervention fidelity</a:t>
            </a:r>
            <a:endParaRPr sz="36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400" i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-US" sz="4000" dirty="0">
                <a:solidFill>
                  <a:srgbClr val="000000"/>
                </a:solidFill>
              </a:rPr>
              <a:t>T School </a:t>
            </a:r>
            <a:r>
              <a:rPr lang="en-US" dirty="0">
                <a:solidFill>
                  <a:srgbClr val="000000"/>
                </a:solidFill>
              </a:rPr>
              <a:t>Support</a:t>
            </a:r>
            <a:endParaRPr sz="40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8" name="Google Shape;568;p33" descr="Yellow &quot;Data-Informed Decision Making&quot; circle" title="Yellow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252" y="228600"/>
            <a:ext cx="138255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0000"/>
                </a:solidFill>
              </a:rPr>
              <a:t>Division Leadership ensures school teams can:</a:t>
            </a:r>
            <a:endParaRPr sz="2400" dirty="0">
              <a:solidFill>
                <a:srgbClr val="000000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ather accurate and reliable data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orrectly interpret and </a:t>
            </a:r>
            <a:r>
              <a:rPr lang="en-US" sz="2400" dirty="0">
                <a:solidFill>
                  <a:srgbClr val="000000"/>
                </a:solidFill>
              </a:rPr>
              <a:t>analyze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data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the data to make meaningful instructional</a:t>
            </a:r>
            <a:r>
              <a:rPr lang="en-US" sz="2400" dirty="0">
                <a:solidFill>
                  <a:srgbClr val="000000"/>
                </a:solidFill>
              </a:rPr>
              <a:t> decisions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for students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 the data to evaluate health of the multi-tiered framework at their school</a:t>
            </a:r>
            <a:endParaRPr sz="2400" dirty="0">
              <a:solidFill>
                <a:srgbClr val="000000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identify and provide professional learning and coaching needs for intervention implementation fidelity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e0268552_2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Welcome!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35" name="Google Shape;235;gefe0268552_2_6" descr="Fall leaves background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228600" y="1506950"/>
            <a:ext cx="8686800" cy="46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efe0268552_2_6"/>
          <p:cNvSpPr txBox="1"/>
          <p:nvPr/>
        </p:nvSpPr>
        <p:spPr>
          <a:xfrm>
            <a:off x="968300" y="2098625"/>
            <a:ext cx="7336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Let’s meet one another!</a:t>
            </a:r>
            <a:endParaRPr sz="3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Please tell us:</a:t>
            </a:r>
            <a:endParaRPr sz="3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97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name</a:t>
            </a:r>
            <a:endParaRPr sz="3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97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role in your division  </a:t>
            </a:r>
            <a:endParaRPr sz="3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397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Something that has “fallen” into place recently either personally or professionally</a:t>
            </a:r>
            <a:endParaRPr sz="3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"/>
          <p:cNvSpPr txBox="1">
            <a:spLocks noGrp="1"/>
          </p:cNvSpPr>
          <p:nvPr>
            <p:ph type="title"/>
          </p:nvPr>
        </p:nvSpPr>
        <p:spPr>
          <a:xfrm>
            <a:off x="722325" y="4572000"/>
            <a:ext cx="77724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LEVEL OF USE and EFFECTIVENESS DATA</a:t>
            </a:r>
            <a:endParaRPr dirty="0"/>
          </a:p>
        </p:txBody>
      </p:sp>
      <p:pic>
        <p:nvPicPr>
          <p:cNvPr id="576" name="Google Shape;576;p35" descr="Yellow &quot;Data-Informed Decision Making&quot;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2775" y="2352863"/>
            <a:ext cx="2843001" cy="28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 Level of Use Team Discussions</a:t>
            </a:r>
            <a:endParaRPr sz="4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3" name="Google Shape;583;p3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Level of use data are necessary to answer important questions: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Is access to intervention proportionate to school population?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Is the intervention effective for most of the students receiving the intervention?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Is there disparity across students receiving intervention?</a:t>
            </a:r>
            <a:endParaRPr dirty="0"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5-15% of students receive Tier 2 supports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Tier 2 supports that are used too little (1%) or too much (20% &gt;) are not sustainable</a:t>
            </a: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590" name="Google Shape;590;p3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Tier 2 Enrollment Rates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Academic  Data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Level of Use Decision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97" name="Google Shape;597;p3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4000" dirty="0"/>
              <a:t>IF</a:t>
            </a:r>
            <a:endParaRPr dirty="0"/>
          </a:p>
        </p:txBody>
      </p:sp>
      <p:sp>
        <p:nvSpPr>
          <p:cNvPr id="598" name="Google Shape;598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12C"/>
              </a:buClr>
              <a:buSzPts val="2400"/>
              <a:buNone/>
            </a:pPr>
            <a:r>
              <a:rPr lang="en-US" sz="3300" dirty="0">
                <a:solidFill>
                  <a:srgbClr val="00212C"/>
                </a:solidFill>
              </a:rPr>
              <a:t>Screening data indicates more  than 50% of 5th grade students are in need of math intervention</a:t>
            </a:r>
            <a:endParaRPr sz="3300" dirty="0"/>
          </a:p>
        </p:txBody>
      </p:sp>
      <p:sp>
        <p:nvSpPr>
          <p:cNvPr id="599" name="Google Shape;599;p38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4000" dirty="0"/>
              <a:t>THEN?</a:t>
            </a:r>
            <a:endParaRPr dirty="0"/>
          </a:p>
        </p:txBody>
      </p:sp>
      <p:sp>
        <p:nvSpPr>
          <p:cNvPr id="600" name="Google Shape;600;p38"/>
          <p:cNvSpPr txBox="1">
            <a:spLocks noGrp="1"/>
          </p:cNvSpPr>
          <p:nvPr>
            <p:ph type="body" idx="4"/>
          </p:nvPr>
        </p:nvSpPr>
        <p:spPr>
          <a:xfrm>
            <a:off x="48768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12C"/>
              </a:buClr>
              <a:buSzPts val="3300"/>
              <a:buAutoNum type="alphaUcPeriod"/>
            </a:pPr>
            <a:r>
              <a:rPr lang="en-US" sz="3300" dirty="0">
                <a:solidFill>
                  <a:srgbClr val="00212C"/>
                </a:solidFill>
              </a:rPr>
              <a:t>Tier 2 group intervention</a:t>
            </a:r>
            <a:endParaRPr sz="3300" dirty="0">
              <a:solidFill>
                <a:srgbClr val="00212C"/>
              </a:solidFill>
            </a:endParaRPr>
          </a:p>
          <a:p>
            <a:pPr marL="53340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12C"/>
              </a:buClr>
              <a:buSzPts val="3300"/>
              <a:buAutoNum type="alphaUcPeriod"/>
            </a:pPr>
            <a:r>
              <a:rPr lang="en-US" sz="3300" dirty="0">
                <a:solidFill>
                  <a:srgbClr val="00212C"/>
                </a:solidFill>
              </a:rPr>
              <a:t>Tier 1 Core instruction</a:t>
            </a:r>
            <a:endParaRPr sz="3300" dirty="0"/>
          </a:p>
          <a:p>
            <a:pPr marL="53340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12C"/>
              </a:buClr>
              <a:buSzPts val="3300"/>
              <a:buAutoNum type="alphaUcPeriod"/>
            </a:pPr>
            <a:r>
              <a:rPr lang="en-US" sz="3300" dirty="0">
                <a:solidFill>
                  <a:srgbClr val="00212C"/>
                </a:solidFill>
              </a:rPr>
              <a:t>Tier 3 individual intervention</a:t>
            </a:r>
            <a:endParaRPr sz="33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600" dirty="0">
              <a:solidFill>
                <a:srgbClr val="00212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Intervention Effectiveness Data</a:t>
            </a:r>
            <a:r>
              <a:rPr lang="en-US" sz="4000" b="1" dirty="0">
                <a:solidFill>
                  <a:srgbClr val="1F497D"/>
                </a:solidFill>
              </a:rPr>
              <a:t/>
            </a:r>
            <a:br>
              <a:rPr lang="en-US" sz="4000" b="1" dirty="0">
                <a:solidFill>
                  <a:srgbClr val="1F497D"/>
                </a:solidFill>
              </a:rPr>
            </a:br>
            <a:endParaRPr sz="4000" b="1" dirty="0">
              <a:solidFill>
                <a:srgbClr val="1F497D"/>
              </a:solidFill>
            </a:endParaRPr>
          </a:p>
        </p:txBody>
      </p:sp>
      <p:pic>
        <p:nvPicPr>
          <p:cNvPr id="607" name="Google Shape;607;p39" descr="Picture of intervention tracking t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400" y="1456950"/>
            <a:ext cx="8423876" cy="46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024d15a58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Powhatan Sample Tracking Tool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14" name="Google Shape;614;ga024d15a58_0_0" descr="screen shot of excel spreadsheet intervention tracking t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35375"/>
            <a:ext cx="9144001" cy="44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f2a853228f_1_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Powhatan County Public Schools Presentation</a:t>
            </a:r>
            <a:endParaRPr dirty="0"/>
          </a:p>
        </p:txBody>
      </p:sp>
      <p:sp>
        <p:nvSpPr>
          <p:cNvPr id="621" name="Google Shape;621;gf2a853228f_1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Insert Powhatan Video Clip here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 txBox="1">
            <a:spLocks noGrp="1"/>
          </p:cNvSpPr>
          <p:nvPr>
            <p:ph type="title"/>
          </p:nvPr>
        </p:nvSpPr>
        <p:spPr>
          <a:xfrm>
            <a:off x="0" y="5146200"/>
            <a:ext cx="9051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STUDENT PERFORMANCE DATA</a:t>
            </a:r>
            <a:endParaRPr dirty="0"/>
          </a:p>
        </p:txBody>
      </p:sp>
      <p:pic>
        <p:nvPicPr>
          <p:cNvPr id="628" name="Google Shape;628;p40" descr="Circle of &quot;Data-Informed Decision Making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937" y="2699325"/>
            <a:ext cx="2968125" cy="29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 Student Performance Data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Self-Check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35" name="Google Shape;635;p4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Tier II team tracks proportion and % of students experiencing success </a:t>
            </a:r>
            <a:r>
              <a:rPr lang="en-US" sz="2400" b="1" dirty="0"/>
              <a:t>AND</a:t>
            </a:r>
            <a:r>
              <a:rPr lang="en-US" sz="2400" dirty="0"/>
              <a:t> uses Tier II intervention outcomes data and decision rules for progress monitoring and intervention modification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0 = Student data not monitored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/>
              <a:t>1 = Student data monitored/no data decision rules to alter</a:t>
            </a:r>
            <a:r>
              <a:rPr lang="en-US" sz="2000" dirty="0"/>
              <a:t> </a:t>
            </a:r>
            <a:r>
              <a:rPr lang="en-US" sz="2400" dirty="0"/>
              <a:t>support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/>
              <a:t>2 = Student data monitored and used at least monthly, with data decision rules established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Coordinator Report Example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42" name="Google Shape;642;p4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90381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Student Intervention Data Meeting     Grade ____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Name:______________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Date:____  Reading____Math____Behavior  MW_____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Intervention Data: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Goal ROI/Trend ROI  ___/___ for reading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Progress Monitoring Data: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Other indicators impacting performance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Is the progress:  ____Good  ____Questionable ___Poor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Decision: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__exit (goal met)	____modify 	___increase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__continue (satisfactory progress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___schedule individual problem solving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fe0268552_2_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u="sng" dirty="0"/>
              <a:t>Top Ten for Advanced Tiers</a:t>
            </a:r>
            <a:endParaRPr sz="3100" u="sng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dirty="0"/>
              <a:t>    </a:t>
            </a:r>
            <a:endParaRPr sz="31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dirty="0"/>
              <a:t>    Answer: </a:t>
            </a:r>
            <a:endParaRPr sz="3100" dirty="0"/>
          </a:p>
          <a:p>
            <a:pPr marL="18288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“in place”</a:t>
            </a:r>
            <a:endParaRPr sz="3100" dirty="0"/>
          </a:p>
          <a:p>
            <a:pPr marL="18288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 “in progress”</a:t>
            </a:r>
            <a:endParaRPr sz="3100" dirty="0"/>
          </a:p>
          <a:p>
            <a:pPr marL="18288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 “unsure” </a:t>
            </a:r>
            <a:endParaRPr sz="31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1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dirty="0"/>
              <a:t>...reflecting your knowledge of the stated item.</a:t>
            </a:r>
            <a:endParaRPr sz="3100" dirty="0"/>
          </a:p>
        </p:txBody>
      </p:sp>
      <p:sp>
        <p:nvSpPr>
          <p:cNvPr id="243" name="Google Shape;243;gefe0268552_2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Poll: Where Are You?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f2a853228f_1_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Progress Monitoring 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Decision Tree Example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49" name="Google Shape;649;gf2a853228f_1_6" descr="Screenshot of progress monitoring exampl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928" y="2005125"/>
            <a:ext cx="7568576" cy="41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4000" dirty="0">
                <a:solidFill>
                  <a:srgbClr val="000000"/>
                </a:solidFill>
              </a:rPr>
              <a:t>What Do We Do Next?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655" name="Google Shape;655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>
                <a:highlight>
                  <a:schemeClr val="lt1"/>
                </a:highlight>
              </a:rPr>
              <a:t>Modify the intervention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>
                <a:highlight>
                  <a:schemeClr val="lt1"/>
                </a:highlight>
              </a:rPr>
              <a:t>Change the intervention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>
                <a:highlight>
                  <a:schemeClr val="lt1"/>
                </a:highlight>
              </a:rPr>
              <a:t>Fade the intervention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Monitor fidelity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Revisit the problem-solving process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Revise the precision problem statement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Revise the goal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4"/>
          <p:cNvSpPr txBox="1">
            <a:spLocks noGrp="1"/>
          </p:cNvSpPr>
          <p:nvPr>
            <p:ph type="title"/>
          </p:nvPr>
        </p:nvSpPr>
        <p:spPr>
          <a:xfrm>
            <a:off x="777613" y="52747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FIDELITY DATA	</a:t>
            </a:r>
            <a:endParaRPr dirty="0"/>
          </a:p>
        </p:txBody>
      </p:sp>
      <p:pic>
        <p:nvPicPr>
          <p:cNvPr id="662" name="Google Shape;662;p44" descr="&quot;Data-Informed Decision Making&quot; cir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7000" y="2811488"/>
            <a:ext cx="2843001" cy="28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Power of Fidelity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69" name="Google Shape;669;p45" descr="Diagram breaking down components for implementation:  Effective Innovations times Effective Implementation times Enabling Context equals Socially Significant Outcomes" title="Formula for Success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5" y="1554000"/>
            <a:ext cx="8548750" cy="41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45"/>
          <p:cNvSpPr txBox="1"/>
          <p:nvPr/>
        </p:nvSpPr>
        <p:spPr>
          <a:xfrm>
            <a:off x="74625" y="6341825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Implementation Research Network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Behavior Intervention Fidelity Checklist Example</a:t>
            </a:r>
            <a:endParaRPr dirty="0"/>
          </a:p>
        </p:txBody>
      </p:sp>
      <p:pic>
        <p:nvPicPr>
          <p:cNvPr id="677" name="Google Shape;677;p47" descr="Behavior Check-in and Check-out  intervention fidelity checklist screenshot&#10;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510405"/>
            <a:ext cx="5825239" cy="534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_____   _______ are important because they prevent teams from misplaced problem solving when the problem is the intervention and not the student.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A) Decision Rules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B) Effectiveness and Efficiency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dirty="0"/>
              <a:t>C) Fidelity Measures</a:t>
            </a:r>
            <a:endParaRPr sz="2800"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684" name="Google Shape;684;p4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Quick Check for Understanding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8"/>
          <p:cNvSpPr txBox="1">
            <a:spLocks noGrp="1"/>
          </p:cNvSpPr>
          <p:nvPr>
            <p:ph type="title"/>
          </p:nvPr>
        </p:nvSpPr>
        <p:spPr>
          <a:xfrm>
            <a:off x="228600" y="2013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Assessment Continued</a:t>
            </a:r>
            <a:endParaRPr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691" name="Google Shape;691;p48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dirty="0"/>
              <a:t>Level of use</a:t>
            </a:r>
            <a:r>
              <a:rPr lang="en-US" sz="3000" dirty="0"/>
              <a:t> data help determine: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dirty="0"/>
              <a:t>1) Health of multi-tiered framework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dirty="0"/>
              <a:t>2) If disparity exists across students receiving the intervention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dirty="0"/>
              <a:t>3) intervention effectiveness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2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Data Discussion</a:t>
            </a:r>
            <a:endParaRPr sz="38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698" name="Google Shape;698;p50" descr="clipart graphic of shape figures networ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950" y="4347100"/>
            <a:ext cx="3450575" cy="19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0"/>
          <p:cNvSpPr txBox="1">
            <a:spLocks noGrp="1"/>
          </p:cNvSpPr>
          <p:nvPr>
            <p:ph type="body" idx="1"/>
          </p:nvPr>
        </p:nvSpPr>
        <p:spPr>
          <a:xfrm>
            <a:off x="457201" y="1612826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What new or additional supports can your division leadership team provide school teams to ensure regular review of level of use, intervention effectiveness, student performance and fidelity data?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f54bcebe80_0_16"/>
          <p:cNvSpPr txBox="1">
            <a:spLocks noGrp="1"/>
          </p:cNvSpPr>
          <p:nvPr>
            <p:ph type="title"/>
          </p:nvPr>
        </p:nvSpPr>
        <p:spPr>
          <a:xfrm>
            <a:off x="1043650" y="5964200"/>
            <a:ext cx="7772400" cy="819900"/>
          </a:xfrm>
          <a:prstGeom prst="rect">
            <a:avLst/>
          </a:prstGeom>
          <a:solidFill>
            <a:srgbClr val="FFFFFF">
              <a:alpha val="67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sz="3000" dirty="0">
                <a:solidFill>
                  <a:srgbClr val="000000"/>
                </a:solidFill>
              </a:rPr>
              <a:t>Screening and Request for Assistance</a:t>
            </a:r>
            <a:endParaRPr sz="3000" dirty="0"/>
          </a:p>
        </p:txBody>
      </p:sp>
      <p:grpSp>
        <p:nvGrpSpPr>
          <p:cNvPr id="705" name="Google Shape;705;gf54bcebe80_0_16" descr="graphic of 8 circles with screening and requests for assistance highlighted&#10;"/>
          <p:cNvGrpSpPr/>
          <p:nvPr/>
        </p:nvGrpSpPr>
        <p:grpSpPr>
          <a:xfrm>
            <a:off x="2089338" y="982625"/>
            <a:ext cx="4965300" cy="4892750"/>
            <a:chOff x="1967738" y="83500"/>
            <a:chExt cx="4965300" cy="4892750"/>
          </a:xfrm>
        </p:grpSpPr>
        <p:sp>
          <p:nvSpPr>
            <p:cNvPr id="706" name="Google Shape;706;gf54bcebe80_0_16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7" name="Google Shape;707;gf54bcebe80_0_16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dirty="0"/>
            </a:p>
          </p:txBody>
        </p:sp>
        <p:sp>
          <p:nvSpPr>
            <p:cNvPr id="708" name="Google Shape;708;gf54bcebe80_0_16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dirty="0"/>
            </a:p>
          </p:txBody>
        </p:sp>
        <p:sp>
          <p:nvSpPr>
            <p:cNvPr id="709" name="Google Shape;709;gf54bcebe80_0_16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dirty="0"/>
            </a:p>
          </p:txBody>
        </p:sp>
        <p:sp>
          <p:nvSpPr>
            <p:cNvPr id="710" name="Google Shape;710;gf54bcebe80_0_16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4285F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dirty="0"/>
            </a:p>
          </p:txBody>
        </p:sp>
        <p:sp>
          <p:nvSpPr>
            <p:cNvPr id="711" name="Google Shape;711;gf54bcebe80_0_16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dirty="0"/>
            </a:p>
          </p:txBody>
        </p:sp>
        <p:sp>
          <p:nvSpPr>
            <p:cNvPr id="712" name="Google Shape;712;gf54bcebe80_0_16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dirty="0"/>
            </a:p>
          </p:txBody>
        </p:sp>
        <p:sp>
          <p:nvSpPr>
            <p:cNvPr id="713" name="Google Shape;713;gf54bcebe80_0_16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f54bcebe80_0_68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Implementation Matrix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Screening Tools, Data, Process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20" name="Google Shape;720;gf54bcebe80_0_689" descr="screenshot of implementation matrix&#10;"/>
          <p:cNvSpPr txBox="1"/>
          <p:nvPr/>
        </p:nvSpPr>
        <p:spPr>
          <a:xfrm>
            <a:off x="0" y="495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21" name="Google Shape;721;gf54bcebe80_0_689" descr="screenshot of implementation matrix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839199" cy="29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f54bcebe80_0_689"/>
          <p:cNvSpPr/>
          <p:nvPr/>
        </p:nvSpPr>
        <p:spPr>
          <a:xfrm>
            <a:off x="7945697" y="0"/>
            <a:ext cx="1139100" cy="1143000"/>
          </a:xfrm>
          <a:prstGeom prst="ellipse">
            <a:avLst/>
          </a:prstGeom>
          <a:solidFill>
            <a:srgbClr val="4285F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Screening and Request for Assistance</a:t>
            </a:r>
            <a:endParaRPr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457200" y="289863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Navigating ZOOM!</a:t>
            </a:r>
            <a:endParaRPr sz="4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dirty="0"/>
          </a:p>
        </p:txBody>
      </p:sp>
      <p:pic>
        <p:nvPicPr>
          <p:cNvPr id="249" name="Google Shape;249;p4" descr="Picture of top menu bar on Zoom app screen" title="Pictur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66197"/>
            <a:ext cx="9144000" cy="4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"/>
          <p:cNvSpPr txBox="1"/>
          <p:nvPr/>
        </p:nvSpPr>
        <p:spPr>
          <a:xfrm>
            <a:off x="855875" y="1756100"/>
            <a:ext cx="2687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MUTE YOUR MICROPHONE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4" descr="Red arrow pointing to mute text button" title="Red arrow"/>
          <p:cNvSpPr/>
          <p:nvPr/>
        </p:nvSpPr>
        <p:spPr>
          <a:xfrm rot="2433865">
            <a:off x="408328" y="2051173"/>
            <a:ext cx="353835" cy="9451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5163350" y="1545453"/>
            <a:ext cx="1425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CHAT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4" descr="Red arrow pointing to Chat" title="Red arrow"/>
          <p:cNvSpPr/>
          <p:nvPr/>
        </p:nvSpPr>
        <p:spPr>
          <a:xfrm>
            <a:off x="5437625" y="2127500"/>
            <a:ext cx="365700" cy="79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4" descr="oval highlighting text &quot;hide your video camera&quot;" title="oval"/>
          <p:cNvSpPr/>
          <p:nvPr/>
        </p:nvSpPr>
        <p:spPr>
          <a:xfrm>
            <a:off x="1528200" y="3592450"/>
            <a:ext cx="3475800" cy="1543500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4" descr="Red arrow pointing to hide your video camera" title="Red arrow"/>
          <p:cNvSpPr/>
          <p:nvPr/>
        </p:nvSpPr>
        <p:spPr>
          <a:xfrm rot="8322810">
            <a:off x="1161251" y="3537281"/>
            <a:ext cx="353730" cy="9449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4"/>
          <p:cNvSpPr txBox="1"/>
          <p:nvPr/>
        </p:nvSpPr>
        <p:spPr>
          <a:xfrm>
            <a:off x="1820075" y="3985525"/>
            <a:ext cx="2956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HIDE YOUR VIDEO CAMERA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5578550" y="4265650"/>
            <a:ext cx="2599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SHARE YOUR SCREEN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4" descr="Red arrow pointing to Share your Screen" title="Red arrow"/>
          <p:cNvSpPr/>
          <p:nvPr/>
        </p:nvSpPr>
        <p:spPr>
          <a:xfrm rot="8869170">
            <a:off x="5000846" y="3614158"/>
            <a:ext cx="353744" cy="944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f54bcebe80_0_47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Universal Screeners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728" name="Google Shape;728;gf54bcebe80_0_475" descr="picture of books, emoji faces and brain&#10;"/>
          <p:cNvGraphicFramePr/>
          <p:nvPr>
            <p:extLst>
              <p:ext uri="{D42A27DB-BD31-4B8C-83A1-F6EECF244321}">
                <p14:modId xmlns:p14="http://schemas.microsoft.com/office/powerpoint/2010/main" val="1398458308"/>
              </p:ext>
            </p:extLst>
          </p:nvPr>
        </p:nvGraphicFramePr>
        <p:xfrm>
          <a:off x="188976" y="1446858"/>
          <a:ext cx="8955000" cy="5411150"/>
        </p:xfrm>
        <a:graphic>
          <a:graphicData uri="http://schemas.openxmlformats.org/drawingml/2006/table">
            <a:tbl>
              <a:tblPr firstRow="1">
                <a:noFill/>
                <a:tableStyleId>{E685C802-E490-406F-AA74-660FE2A66E57}</a:tableStyleId>
              </a:tblPr>
              <a:tblGrid>
                <a:gridCol w="291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ACADEMIC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3"/>
                        </a:rPr>
                        <a:t>National Center on Intensive Intervention</a:t>
                      </a:r>
                      <a:endParaRPr sz="1400" u="none" strike="noStrike" cap="none" dirty="0"/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RAND Education Assessment Finder</a:t>
                      </a:r>
                      <a:endParaRPr sz="2400" u="none" strike="noStrike" cap="none" dirty="0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BEHAVIOR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/>
                        </a:rPr>
                        <a:t>National Center on Intensive Interventions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/>
                        </a:rPr>
                        <a:t>Center on PBIS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SOCIAL EMOTIONAL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7"/>
                        </a:rPr>
                        <a:t>CASEL Assessment Guide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RAND Education Assessment Finder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marR="0" lvl="0" indent="-381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Verdana"/>
                        <a:buChar char="●"/>
                      </a:pPr>
                      <a:r>
                        <a:rPr lang="en-US" sz="2400" u="sng" strike="noStrike" cap="none" dirty="0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8"/>
                        </a:rPr>
                        <a:t>Ohio Department of Education</a:t>
                      </a:r>
                      <a:endParaRPr sz="24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9" name="Google Shape;729;gf54bcebe80_0_475" descr="Rainbow Color of Stacked Books with Red Apple on Top." title="Academic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7775" y="1808275"/>
            <a:ext cx="672676" cy="84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gf54bcebe80_0_475" descr="Green Smiling Emoji, Yellow Worried Emoji, Red Upset Emoji in Horizontal Line" title="Behavior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46928" y="1976476"/>
            <a:ext cx="1585024" cy="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gf54bcebe80_0_475" descr="Colorful clipart of brain with right hemisphere represented as artistic with birds flying out from it and the left hemisphere more scientific with sharp grid lines." title="Social Emotional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18425" y="2220575"/>
            <a:ext cx="837926" cy="7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f54bcebe80_0_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AutoNum type="arabicPeriod"/>
            </a:pPr>
            <a:r>
              <a:rPr lang="en-US" sz="3000" dirty="0"/>
              <a:t>Establish Clear Roles/Responsibilities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Verdana"/>
              <a:buAutoNum type="arabicPeriod"/>
            </a:pPr>
            <a:r>
              <a:rPr lang="en-US" sz="3000" dirty="0"/>
              <a:t>Identify Stakeholders 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Verdana"/>
              <a:buAutoNum type="arabicPeriod"/>
            </a:pPr>
            <a:r>
              <a:rPr lang="en-US" sz="3000" dirty="0"/>
              <a:t>Determine the frequency/timelines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Verdana"/>
              <a:buAutoNum type="arabicPeriod"/>
            </a:pPr>
            <a:r>
              <a:rPr lang="en-US" sz="3000" dirty="0"/>
              <a:t>Communicate the Purpose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Verdana"/>
              <a:buAutoNum type="arabicPeriod"/>
            </a:pPr>
            <a:r>
              <a:rPr lang="en-US" sz="3000" dirty="0"/>
              <a:t>Ensure Accessibility of ALL and elimination of potential bias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000"/>
              <a:buAutoNum type="arabicPeriod"/>
            </a:pPr>
            <a:r>
              <a:rPr lang="en-US" sz="3000" dirty="0"/>
              <a:t>Provide/Participate in Professional Development of Assessment Tools</a:t>
            </a:r>
            <a:endParaRPr sz="3000" dirty="0"/>
          </a:p>
        </p:txBody>
      </p:sp>
      <p:sp>
        <p:nvSpPr>
          <p:cNvPr id="738" name="Google Shape;738;gf54bcebe80_0_2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dk1"/>
                </a:solidFill>
              </a:rPr>
              <a:t>Steps to Universal Screener Implementation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f54bcebe80_0_253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INFORMAL	</a:t>
            </a:r>
            <a:endParaRPr dirty="0"/>
          </a:p>
        </p:txBody>
      </p:sp>
      <p:sp>
        <p:nvSpPr>
          <p:cNvPr id="745" name="Google Shape;745;gf54bcebe80_0_2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Integrated Screening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46" name="Google Shape;746;gf54bcebe80_0_2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Nominations/ Requests for Assistance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747" name="Google Shape;747;gf54bcebe80_0_253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FORMAL</a:t>
            </a:r>
            <a:endParaRPr dirty="0"/>
          </a:p>
        </p:txBody>
      </p:sp>
      <p:sp>
        <p:nvSpPr>
          <p:cNvPr id="748" name="Google Shape;748;gf54bcebe80_0_253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Existing Data Sets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Universal Screeners</a:t>
            </a:r>
            <a:endParaRPr dirty="0"/>
          </a:p>
        </p:txBody>
      </p:sp>
      <p:pic>
        <p:nvPicPr>
          <p:cNvPr id="749" name="Google Shape;749;gf54bcebe80_0_253" descr="Grey Network of Connections with Color of the Rainbow when more than a few Connections are present." title="Integrated Screening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75" y="2979000"/>
            <a:ext cx="7049201" cy="36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f54bcebe80_0_26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●"/>
            </a:pPr>
            <a:r>
              <a:rPr lang="en-US" sz="2600" dirty="0"/>
              <a:t>Designed for quick response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Verdana"/>
              <a:buChar char="●"/>
            </a:pPr>
            <a:r>
              <a:rPr lang="en-US" sz="2600" dirty="0"/>
              <a:t>Staff (Teacher, Support Staff, Administration), Caregiver and/or Student may make a nomination.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Verdana"/>
              <a:buChar char="●"/>
            </a:pPr>
            <a:r>
              <a:rPr lang="en-US" sz="2600" dirty="0"/>
              <a:t>Should identify students with not only externalizing (interpersonal) risk characteristics but those with internalizing (intrapersonal) risk characteristics as well.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Font typeface="Verdana"/>
              <a:buChar char="●"/>
            </a:pPr>
            <a:r>
              <a:rPr lang="en-US" sz="2600" dirty="0"/>
              <a:t>Scheduled to occur at designated points across the school year.</a:t>
            </a:r>
            <a:endParaRPr sz="2600" dirty="0"/>
          </a:p>
        </p:txBody>
      </p:sp>
      <p:sp>
        <p:nvSpPr>
          <p:cNvPr id="756" name="Google Shape;756;gf54bcebe80_0_26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dk1"/>
                </a:solidFill>
              </a:rPr>
              <a:t>Nominations/ Request for Assistance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1"/>
          <p:cNvSpPr txBox="1">
            <a:spLocks noGrp="1"/>
          </p:cNvSpPr>
          <p:nvPr>
            <p:ph type="title"/>
          </p:nvPr>
        </p:nvSpPr>
        <p:spPr>
          <a:xfrm>
            <a:off x="1043650" y="5964200"/>
            <a:ext cx="7772400" cy="727800"/>
          </a:xfrm>
          <a:prstGeom prst="rect">
            <a:avLst/>
          </a:prstGeom>
          <a:solidFill>
            <a:srgbClr val="FFFFFF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Data Informed Decision Rules</a:t>
            </a:r>
            <a:endParaRPr sz="3000" dirty="0"/>
          </a:p>
        </p:txBody>
      </p:sp>
      <p:grpSp>
        <p:nvGrpSpPr>
          <p:cNvPr id="762" name="Google Shape;762;p51" descr="Graphic of 8 circles with decision rules highlighted&#10;"/>
          <p:cNvGrpSpPr/>
          <p:nvPr/>
        </p:nvGrpSpPr>
        <p:grpSpPr>
          <a:xfrm>
            <a:off x="2089338" y="982625"/>
            <a:ext cx="4965300" cy="4892750"/>
            <a:chOff x="1967738" y="83500"/>
            <a:chExt cx="4965300" cy="4892750"/>
          </a:xfrm>
        </p:grpSpPr>
        <p:sp>
          <p:nvSpPr>
            <p:cNvPr id="763" name="Google Shape;763;p51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2F2F2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dirty="0"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F6650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dirty="0"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dirty="0"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dirty="0"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dirty="0"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dirty="0"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f54bcebe80_0_7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Implementation Matrix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Aligned Definitions &amp; Resources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77" name="Google Shape;777;gf54bcebe80_0_715"/>
          <p:cNvSpPr/>
          <p:nvPr/>
        </p:nvSpPr>
        <p:spPr>
          <a:xfrm>
            <a:off x="8161275" y="0"/>
            <a:ext cx="982800" cy="1062900"/>
          </a:xfrm>
          <a:prstGeom prst="ellipse">
            <a:avLst/>
          </a:prstGeom>
          <a:solidFill>
            <a:srgbClr val="F6650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Decision Rules</a:t>
            </a:r>
            <a:endParaRPr sz="1200" dirty="0"/>
          </a:p>
        </p:txBody>
      </p:sp>
      <p:pic>
        <p:nvPicPr>
          <p:cNvPr id="778" name="Google Shape;778;gf54bcebe80_0_715" descr="Implementation matrix screenshot for aligned definitions and resources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0" y="1524000"/>
            <a:ext cx="8102901" cy="4676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Going Beyond Tier 1</a:t>
            </a:r>
            <a:endParaRPr dirty="0"/>
          </a:p>
        </p:txBody>
      </p:sp>
      <p:sp>
        <p:nvSpPr>
          <p:cNvPr id="784" name="Google Shape;784;p5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28"/>
              <a:buNone/>
            </a:pPr>
            <a:r>
              <a:rPr lang="en-US" sz="2328" dirty="0"/>
              <a:t>*Grab the reading specialist in the hall and ask if she can add one more to the group.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328"/>
              <a:buNone/>
            </a:pPr>
            <a:endParaRPr sz="2328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328"/>
              <a:buNone/>
            </a:pPr>
            <a:r>
              <a:rPr lang="en-US" sz="2328" dirty="0"/>
              <a:t>*Tell the high school counselor Johnny just got on your last nerve and he/she needs to see him during your class period for social skills.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328"/>
              <a:buNone/>
            </a:pPr>
            <a:endParaRPr sz="2328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328"/>
              <a:buNone/>
            </a:pPr>
            <a:r>
              <a:rPr lang="en-US" sz="2328" dirty="0"/>
              <a:t>*Email the school psychologist and everyone else you know because Susie seriously interferes with learning in the classroom and please come or send the behavior specialist (who is serving Tier 3 only at this time).</a:t>
            </a:r>
            <a:endParaRPr dirty="0"/>
          </a:p>
        </p:txBody>
      </p:sp>
      <p:sp>
        <p:nvSpPr>
          <p:cNvPr id="785" name="Google Shape;785;p53" descr="The red ellipse encloses all of the text within the slide and is used along with a red line through the center.  This indicates that all scenarios listed should not be considered as non-examples." title="Red Ellipse"/>
          <p:cNvSpPr/>
          <p:nvPr/>
        </p:nvSpPr>
        <p:spPr>
          <a:xfrm>
            <a:off x="165000" y="1308899"/>
            <a:ext cx="8814000" cy="5154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6" name="Google Shape;786;p53" descr="large universal no symbol, read oval with a line through it&#10;"/>
          <p:cNvCxnSpPr/>
          <p:nvPr/>
        </p:nvCxnSpPr>
        <p:spPr>
          <a:xfrm flipH="1">
            <a:off x="1795500" y="1840949"/>
            <a:ext cx="5553000" cy="409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4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1.Decision rules, or “entry and exit criteria” allow for more equitable decisions on who receives support.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2. Clear criteria to return to Tier 1.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3. There needs to be a uniform method to refer students to advanced tiers.</a:t>
            </a:r>
            <a:endParaRPr dirty="0"/>
          </a:p>
        </p:txBody>
      </p:sp>
      <p:sp>
        <p:nvSpPr>
          <p:cNvPr id="792" name="Google Shape;792;p54"/>
          <p:cNvSpPr txBox="1"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None/>
            </a:pPr>
            <a:r>
              <a:rPr lang="en-US" sz="3400" dirty="0">
                <a:solidFill>
                  <a:srgbClr val="000000"/>
                </a:solidFill>
              </a:rPr>
              <a:t>Decision Rules </a:t>
            </a: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6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Make sure there are multiple methods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Nominations – not just teachers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Existing data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Screeners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None/>
            </a:pPr>
            <a:r>
              <a:rPr lang="en-US" sz="3000" dirty="0"/>
              <a:t>Decision rules may be a division decision, or they may be a school decision, but the division establishes and documents the process</a:t>
            </a:r>
            <a:endParaRPr dirty="0"/>
          </a:p>
        </p:txBody>
      </p:sp>
      <p:sp>
        <p:nvSpPr>
          <p:cNvPr id="798" name="Google Shape;798;p5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Creating Decision Rules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7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300789" lvl="0" indent="-300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Below 25% on universal screener</a:t>
            </a:r>
            <a:endParaRPr dirty="0"/>
          </a:p>
          <a:p>
            <a:pPr marL="300789" lvl="0" indent="-300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Below 70% on benchmark assessments</a:t>
            </a:r>
            <a:endParaRPr dirty="0"/>
          </a:p>
          <a:p>
            <a:pPr marL="300789" lvl="0" indent="-300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Did not meet PALS benchmark</a:t>
            </a:r>
            <a:endParaRPr dirty="0"/>
          </a:p>
          <a:p>
            <a:pPr marL="300789" lvl="0" indent="-300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Did not pass prior year’s SOL</a:t>
            </a:r>
            <a:endParaRPr dirty="0"/>
          </a:p>
          <a:p>
            <a:pPr marL="300789" lvl="0" indent="-3007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Did not achieve course credit</a:t>
            </a:r>
            <a:endParaRPr dirty="0"/>
          </a:p>
        </p:txBody>
      </p:sp>
      <p:sp>
        <p:nvSpPr>
          <p:cNvPr id="804" name="Google Shape;804;p5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None/>
            </a:pPr>
            <a:r>
              <a:rPr lang="en-US" sz="3400" dirty="0">
                <a:solidFill>
                  <a:srgbClr val="000000"/>
                </a:solidFill>
              </a:rPr>
              <a:t>Example: </a:t>
            </a:r>
            <a:r>
              <a:rPr lang="en-US" sz="3400" dirty="0"/>
              <a:t>Academic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None/>
            </a:pPr>
            <a:r>
              <a:rPr lang="en-US" sz="3400" dirty="0">
                <a:solidFill>
                  <a:srgbClr val="000000"/>
                </a:solidFill>
              </a:rPr>
              <a:t>Decision Rules for Tier 2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None/>
            </a:pPr>
            <a:r>
              <a:rPr lang="en-US" sz="3600" dirty="0">
                <a:solidFill>
                  <a:srgbClr val="000000"/>
                </a:solidFill>
              </a:rPr>
              <a:t>Chat Box Feature</a:t>
            </a:r>
            <a:endParaRPr sz="3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4" name="Google Shape;264;p5" descr="Picture of Zoom screen" title="Zoom scr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687" y="1417650"/>
            <a:ext cx="4890964" cy="54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" descr="Red arrow is pointing to the word Everyone as screen on the Zoom app screen" title="Red arrow"/>
          <p:cNvSpPr/>
          <p:nvPr/>
        </p:nvSpPr>
        <p:spPr>
          <a:xfrm rot="-2308515">
            <a:off x="2177119" y="4396077"/>
            <a:ext cx="349097" cy="11886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8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300789" lvl="0" indent="-30078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2-5 ODR’s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1 Suspension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&gt; </a:t>
            </a:r>
            <a:r>
              <a:rPr lang="en-US" u="sng" dirty="0"/>
              <a:t> ? </a:t>
            </a:r>
            <a:r>
              <a:rPr lang="en-US" sz="3000" dirty="0"/>
              <a:t> minutes missed instruction 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&gt; </a:t>
            </a:r>
            <a:r>
              <a:rPr lang="en-US" u="sng" dirty="0"/>
              <a:t> ? </a:t>
            </a:r>
            <a:r>
              <a:rPr lang="en-US" sz="3000" dirty="0"/>
              <a:t> days unexcused absences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Incomplete classwork/homework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Tardies</a:t>
            </a:r>
            <a:endParaRPr dirty="0"/>
          </a:p>
          <a:p>
            <a:pPr marL="300789" lvl="0" indent="-3007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Char char="•"/>
            </a:pPr>
            <a:r>
              <a:rPr lang="en-US" sz="3000" dirty="0"/>
              <a:t>Student, family, staff nomination</a:t>
            </a:r>
            <a:endParaRPr dirty="0"/>
          </a:p>
        </p:txBody>
      </p:sp>
      <p:sp>
        <p:nvSpPr>
          <p:cNvPr id="810" name="Google Shape;810;p58"/>
          <p:cNvSpPr txBox="1">
            <a:spLocks noGrp="1"/>
          </p:cNvSpPr>
          <p:nvPr>
            <p:ph type="title"/>
          </p:nvPr>
        </p:nvSpPr>
        <p:spPr>
          <a:xfrm>
            <a:off x="228600" y="203200"/>
            <a:ext cx="8686800" cy="1143000"/>
          </a:xfrm>
          <a:prstGeom prst="rect">
            <a:avLst/>
          </a:prstGeom>
          <a:solidFill>
            <a:srgbClr val="A9DCF2">
              <a:alpha val="65490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Verdana"/>
              <a:buNone/>
            </a:pPr>
            <a:r>
              <a:rPr lang="en-US" sz="3400" dirty="0"/>
              <a:t>Example: Behavior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Verdana"/>
              <a:buNone/>
            </a:pPr>
            <a:r>
              <a:rPr lang="en-US" sz="3400" dirty="0"/>
              <a:t>Decision Rules for Tier 2</a:t>
            </a:r>
            <a:endParaRPr sz="3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dirty="0"/>
              <a:t>5+ visits to the nurse/school counselor per month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dirty="0"/>
              <a:t>3-5 absences per month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dirty="0"/>
              <a:t>2-4 tardies and/or early dismissals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dirty="0"/>
              <a:t>Student, family, staff nomination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 dirty="0"/>
              <a:t>Mental Wellness Screener</a:t>
            </a:r>
            <a:endParaRPr dirty="0"/>
          </a:p>
        </p:txBody>
      </p:sp>
      <p:sp>
        <p:nvSpPr>
          <p:cNvPr id="816" name="Google Shape;816;p5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ADDF3">
              <a:alpha val="6705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Verdana"/>
              <a:buNone/>
            </a:pPr>
            <a:r>
              <a:rPr lang="en-US" sz="3400" dirty="0"/>
              <a:t>Example: Mental Wellness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Verdana"/>
              <a:buNone/>
            </a:pPr>
            <a:r>
              <a:rPr lang="en-US" sz="3400" dirty="0"/>
              <a:t>Decision Rules for Tier 2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0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None/>
            </a:pPr>
            <a:r>
              <a:rPr lang="en-US" sz="3400" dirty="0">
                <a:solidFill>
                  <a:srgbClr val="000000"/>
                </a:solidFill>
              </a:rPr>
              <a:t>Sample Decision Rules</a:t>
            </a:r>
            <a:endParaRPr dirty="0"/>
          </a:p>
        </p:txBody>
      </p:sp>
      <p:graphicFrame>
        <p:nvGraphicFramePr>
          <p:cNvPr id="822" name="Google Shape;822;p60" descr="Decision rules screen shot listing measure, proficient score, at-risk and high risk columns&#10;Header row is decision rules&#10;&#10;&#10;"/>
          <p:cNvGraphicFramePr/>
          <p:nvPr>
            <p:extLst>
              <p:ext uri="{D42A27DB-BD31-4B8C-83A1-F6EECF244321}">
                <p14:modId xmlns:p14="http://schemas.microsoft.com/office/powerpoint/2010/main" val="2476833007"/>
              </p:ext>
            </p:extLst>
          </p:nvPr>
        </p:nvGraphicFramePr>
        <p:xfrm>
          <a:off x="228599" y="1505984"/>
          <a:ext cx="8686800" cy="4602150"/>
        </p:xfrm>
        <a:graphic>
          <a:graphicData uri="http://schemas.openxmlformats.org/drawingml/2006/table">
            <a:tbl>
              <a:tblPr firstRow="1">
                <a:noFill/>
                <a:tableStyleId>{AACEF6E6-DDBE-43D9-9FA8-84E280325959}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u="none" strike="noStrike" cap="none" dirty="0"/>
                        <a:t>Measure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u="none" strike="noStrike" cap="none" dirty="0"/>
                        <a:t>Proficient Score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u="none" strike="noStrike" cap="none" dirty="0"/>
                        <a:t>At-Risk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u="none" strike="noStrike" cap="none" dirty="0"/>
                        <a:t>High Risk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Classroom Managed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0-4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5 or more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15 or more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ODR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0-1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2-5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6 or more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Absences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&lt;5 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5+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10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Tardy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&lt;4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4+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10 / trimester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ISS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0-1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2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4 or more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OSS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0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1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2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Reading Virginia Growth Assessment</a:t>
                      </a:r>
                      <a:r>
                        <a:rPr lang="en-US" sz="1200" u="none" strike="noStrike" cap="none" dirty="0"/>
                        <a:t>     </a:t>
                      </a:r>
                      <a:endParaRPr sz="1200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red or higher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fall between purple and red 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fall below purple 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Math Virginia Growth Assessment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red or higher 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fall between purple and red 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dirty="0"/>
                        <a:t>scores fall below purple 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Writing Assessment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3 or 4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2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NS; 1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Nurse</a:t>
                      </a:r>
                      <a:r>
                        <a:rPr lang="en-US" sz="1200" dirty="0"/>
                        <a:t> </a:t>
                      </a:r>
                      <a:r>
                        <a:rPr lang="en-US" sz="1200" u="none" strike="noStrike" cap="none" dirty="0"/>
                        <a:t>(non-medication)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0-1 (no pattern)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2-5 (patterns of regular visits)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200" u="none" strike="noStrike" cap="none" dirty="0"/>
                        <a:t>6 or more (patterns of regular visits)</a:t>
                      </a:r>
                      <a:endParaRPr sz="12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23" name="Google Shape;823;p60"/>
          <p:cNvSpPr txBox="1"/>
          <p:nvPr/>
        </p:nvSpPr>
        <p:spPr>
          <a:xfrm>
            <a:off x="253075" y="6022900"/>
            <a:ext cx="868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Verdana"/>
                <a:ea typeface="Verdana"/>
                <a:cs typeface="Verdana"/>
                <a:sym typeface="Verdana"/>
              </a:rPr>
              <a:t>*Ensure schools are looking at more than one data point to determine intervention need(s)*</a:t>
            </a:r>
            <a:endParaRPr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TEAM TIME</a:t>
            </a: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fe0268552_4_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Advanced Tiers Foundations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“The Elite Eight” Team Time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836" name="Google Shape;836;gefe0268552_4_9" descr="graphic of 8 circles with Elite 8 elements of Advanced Tiers&#10;"/>
          <p:cNvGrpSpPr/>
          <p:nvPr/>
        </p:nvGrpSpPr>
        <p:grpSpPr>
          <a:xfrm>
            <a:off x="2232213" y="1591550"/>
            <a:ext cx="4965300" cy="4892750"/>
            <a:chOff x="1967738" y="83500"/>
            <a:chExt cx="4965300" cy="4892750"/>
          </a:xfrm>
        </p:grpSpPr>
        <p:sp>
          <p:nvSpPr>
            <p:cNvPr id="837" name="Google Shape;837;gefe0268552_4_9"/>
            <p:cNvSpPr/>
            <p:nvPr/>
          </p:nvSpPr>
          <p:spPr>
            <a:xfrm>
              <a:off x="3718838" y="83500"/>
              <a:ext cx="1463100" cy="1463100"/>
            </a:xfrm>
            <a:prstGeom prst="ellipse">
              <a:avLst/>
            </a:prstGeom>
            <a:solidFill>
              <a:srgbClr val="FF006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Teaming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38" name="Google Shape;838;gefe0268552_4_9"/>
            <p:cNvSpPr/>
            <p:nvPr/>
          </p:nvSpPr>
          <p:spPr>
            <a:xfrm>
              <a:off x="3718838" y="35131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Alignment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efe0268552_4_9"/>
            <p:cNvSpPr/>
            <p:nvPr/>
          </p:nvSpPr>
          <p:spPr>
            <a:xfrm>
              <a:off x="5469938" y="1731250"/>
              <a:ext cx="1463100" cy="1463100"/>
            </a:xfrm>
            <a:prstGeom prst="ellipse">
              <a:avLst/>
            </a:prstGeom>
            <a:solidFill>
              <a:srgbClr val="F6650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Decision Rules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efe0268552_4_9"/>
            <p:cNvSpPr/>
            <p:nvPr/>
          </p:nvSpPr>
          <p:spPr>
            <a:xfrm>
              <a:off x="1967738" y="1794450"/>
              <a:ext cx="1463100" cy="1463100"/>
            </a:xfrm>
            <a:prstGeom prst="ellipse">
              <a:avLst/>
            </a:prstGeom>
            <a:solidFill>
              <a:srgbClr val="FFD966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Data-</a:t>
              </a:r>
              <a:endParaRPr sz="13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Informed Decision Making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efe0268552_4_9"/>
            <p:cNvSpPr/>
            <p:nvPr/>
          </p:nvSpPr>
          <p:spPr>
            <a:xfrm>
              <a:off x="4989788" y="584450"/>
              <a:ext cx="1463100" cy="1463100"/>
            </a:xfrm>
            <a:prstGeom prst="ellipse">
              <a:avLst/>
            </a:prstGeom>
            <a:solidFill>
              <a:srgbClr val="4285F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Screening and Request for Assistance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efe0268552_4_9"/>
            <p:cNvSpPr/>
            <p:nvPr/>
          </p:nvSpPr>
          <p:spPr>
            <a:xfrm>
              <a:off x="2447913" y="58445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5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Professional Learning and Coaching</a:t>
              </a:r>
              <a:endParaRPr sz="11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efe0268552_4_9"/>
            <p:cNvSpPr/>
            <p:nvPr/>
          </p:nvSpPr>
          <p:spPr>
            <a:xfrm>
              <a:off x="2447913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Progress Monitoring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efe0268552_4_9"/>
            <p:cNvSpPr/>
            <p:nvPr/>
          </p:nvSpPr>
          <p:spPr>
            <a:xfrm>
              <a:off x="4989788" y="3017100"/>
              <a:ext cx="1463100" cy="1463100"/>
            </a:xfrm>
            <a:prstGeom prst="ellipse">
              <a:avLst/>
            </a:prstGeom>
            <a:solidFill>
              <a:srgbClr val="E5E5E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Support</a:t>
              </a:r>
              <a:endParaRPr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f54bcebe80_1_7"/>
          <p:cNvSpPr txBox="1">
            <a:spLocks noGrp="1"/>
          </p:cNvSpPr>
          <p:nvPr>
            <p:ph type="title"/>
          </p:nvPr>
        </p:nvSpPr>
        <p:spPr>
          <a:xfrm>
            <a:off x="228600" y="23985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Division Leadership Team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Guiding Questions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58" name="Google Shape;858;gf54bcebe80_1_7"/>
          <p:cNvSpPr txBox="1">
            <a:spLocks noGrp="1"/>
          </p:cNvSpPr>
          <p:nvPr>
            <p:ph type="body" idx="1"/>
          </p:nvPr>
        </p:nvSpPr>
        <p:spPr>
          <a:xfrm>
            <a:off x="114300" y="1498850"/>
            <a:ext cx="8915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What documentation and/or guidance do we need to provide school teams about: </a:t>
            </a:r>
            <a:endParaRPr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Effective and consistent advanced tiers meeting structures</a:t>
            </a:r>
            <a:endParaRPr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Level of use, intervention effectiveness, fidelity, and student performance data-informed decision making</a:t>
            </a:r>
            <a:endParaRPr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Screening and request for assistance procedures</a:t>
            </a:r>
            <a:endParaRPr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Decision rules, advanced tiers entry/exit criteria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What do we already have in place? What do we need to create or revise at this time?</a:t>
            </a:r>
            <a:endParaRPr sz="2400" b="1" dirty="0"/>
          </a:p>
        </p:txBody>
      </p:sp>
      <p:pic>
        <p:nvPicPr>
          <p:cNvPr id="3" name="Picture 2" descr="small circle with word teaming&#10;">
            <a:extLst>
              <a:ext uri="{FF2B5EF4-FFF2-40B4-BE49-F238E27FC236}">
                <a16:creationId xmlns:a16="http://schemas.microsoft.com/office/drawing/2014/main" id="{B60D31C6-D399-4FAF-9543-F1C4F79C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" y="2346890"/>
            <a:ext cx="404893" cy="433265"/>
          </a:xfrm>
          <a:prstGeom prst="rect">
            <a:avLst/>
          </a:prstGeom>
        </p:spPr>
      </p:pic>
      <p:pic>
        <p:nvPicPr>
          <p:cNvPr id="5" name="Picture 4" descr="small circle with word data">
            <a:extLst>
              <a:ext uri="{FF2B5EF4-FFF2-40B4-BE49-F238E27FC236}">
                <a16:creationId xmlns:a16="http://schemas.microsoft.com/office/drawing/2014/main" id="{7BFDBABC-29BA-4064-83AB-94E859164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075329"/>
            <a:ext cx="453325" cy="433265"/>
          </a:xfrm>
          <a:prstGeom prst="rect">
            <a:avLst/>
          </a:prstGeom>
        </p:spPr>
      </p:pic>
      <p:pic>
        <p:nvPicPr>
          <p:cNvPr id="6" name="Picture 5" descr="small circle with word screening">
            <a:extLst>
              <a:ext uri="{FF2B5EF4-FFF2-40B4-BE49-F238E27FC236}">
                <a16:creationId xmlns:a16="http://schemas.microsoft.com/office/drawing/2014/main" id="{82BC6748-3AE2-4E9A-A6F4-A58CC8B10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45" y="3624594"/>
            <a:ext cx="433265" cy="433265"/>
          </a:xfrm>
          <a:prstGeom prst="rect">
            <a:avLst/>
          </a:prstGeom>
        </p:spPr>
      </p:pic>
      <p:pic>
        <p:nvPicPr>
          <p:cNvPr id="7" name="Picture 6" descr="small word with word decision rules">
            <a:extLst>
              <a:ext uri="{FF2B5EF4-FFF2-40B4-BE49-F238E27FC236}">
                <a16:creationId xmlns:a16="http://schemas.microsoft.com/office/drawing/2014/main" id="{28FCF2DE-14B9-4E1D-A237-3216E32BE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60" y="4077846"/>
            <a:ext cx="479554" cy="47955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Action Planning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70" name="Google Shape;870;p64" descr="This image is taken from the action planner document that will be used as teams plan next steps for DCA items 1.F, 2.B and 2.C." title="Image of Action Planning Docu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56975"/>
            <a:ext cx="8686801" cy="4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f547146a40_0_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Select a reporter who will share your thoughts and ideas.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Thanks for sharing and helping everyone move forward!</a:t>
            </a:r>
            <a:endParaRPr dirty="0"/>
          </a:p>
        </p:txBody>
      </p:sp>
      <p:sp>
        <p:nvSpPr>
          <p:cNvPr id="877" name="Google Shape;877;gf547146a40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Sharing of Discussions</a:t>
            </a:r>
            <a:endParaRPr dirty="0"/>
          </a:p>
        </p:txBody>
      </p:sp>
      <p:pic>
        <p:nvPicPr>
          <p:cNvPr id="878" name="Google Shape;878;gf547146a40_0_0" descr="stick figure partner pictur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975" y="4287900"/>
            <a:ext cx="2528925" cy="18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f005da0474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Continuum of Supports - The Story of Evidence-Based Intervention Selection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Progress Monitoring - The story of how plans are used to assess whether students are making adequate growth.</a:t>
            </a:r>
            <a:endParaRPr dirty="0"/>
          </a:p>
        </p:txBody>
      </p:sp>
      <p:sp>
        <p:nvSpPr>
          <p:cNvPr id="885" name="Google Shape;885;gf005da0474_0_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COMING IN DECEMBER!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Double Feature to Amaze You!</a:t>
            </a:r>
            <a:endParaRPr dirty="0"/>
          </a:p>
        </p:txBody>
      </p:sp>
      <p:pic>
        <p:nvPicPr>
          <p:cNvPr id="886" name="Google Shape;886;gf005da0474_0_1" descr="old time movie projector pictur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849" y="4832901"/>
            <a:ext cx="3986302" cy="17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f005da0474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How did today’s session measure up with you?  Please complete our evaluation to help ensure we meet your needs.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Thanks!  </a:t>
            </a:r>
            <a:endParaRPr dirty="0"/>
          </a:p>
        </p:txBody>
      </p:sp>
      <p:sp>
        <p:nvSpPr>
          <p:cNvPr id="893" name="Google Shape;893;gf005da0474_0_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</a:t>
            </a:r>
            <a:endParaRPr dirty="0"/>
          </a:p>
        </p:txBody>
      </p:sp>
      <p:pic>
        <p:nvPicPr>
          <p:cNvPr id="894" name="Google Shape;894;gf005da0474_0_8" descr="stick figure with measuring tape pictur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852" y="3429000"/>
            <a:ext cx="2647950" cy="30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Virtual Norms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271" name="Google Shape;271;p6"/>
          <p:cNvGraphicFramePr/>
          <p:nvPr/>
        </p:nvGraphicFramePr>
        <p:xfrm>
          <a:off x="228600" y="12039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{FEF81C8F-DFF3-4AA6-8761-EEEC201DC08C}</a:tableStyleId>
              </a:tblPr>
              <a:tblGrid>
                <a:gridCol w="227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Be Engaged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</a:rPr>
                        <a:t>Unmute to share ideas/questions.</a:t>
                      </a:r>
                      <a:endParaRPr sz="240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</a:rPr>
                        <a:t>Participate in virtual activities</a:t>
                      </a:r>
                      <a:endParaRPr sz="2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Be Respectful</a:t>
                      </a:r>
                      <a:endParaRPr sz="2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 dirty="0"/>
                        <a:t>Eliminate distractions like cell phones, email, social media, and background noise</a:t>
                      </a:r>
                      <a:endParaRPr sz="2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 dirty="0"/>
                        <a:t>Give others time to talk and share</a:t>
                      </a:r>
                      <a:endParaRPr sz="2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 dirty="0"/>
                        <a:t>Be committed to attend the full session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Be Prepared</a:t>
                      </a:r>
                      <a:endParaRPr sz="2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Download materials prior to session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Set dates/times with your team to continue action planning after sessions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686799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191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Participants apply the Data Informed Decision- Making Process for Advanced Tiers implementation (Matrix 2.B).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Participants coordinate collaboration with school teams to ensure fidelity and effectiveness of the meeting structures used for data informed decision making (2.C). </a:t>
            </a:r>
            <a:endParaRPr sz="2400" dirty="0"/>
          </a:p>
          <a:p>
            <a:pPr marL="4191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Participants analyze current definitions of each tier and design aligned operational definitions for multi-tiered supports across domains for efficient implementation (Matrix 1.F). 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86799" cy="9906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Learning Intentions for Session 1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8C66DD6878247934C3032C88502BD" ma:contentTypeVersion="13" ma:contentTypeDescription="Create a new document." ma:contentTypeScope="" ma:versionID="e399806ee7818528b0c6422deab80896">
  <xsd:schema xmlns:xsd="http://www.w3.org/2001/XMLSchema" xmlns:xs="http://www.w3.org/2001/XMLSchema" xmlns:p="http://schemas.microsoft.com/office/2006/metadata/properties" xmlns:ns3="e57f6c35-541a-4073-a2f6-49dc8be0127c" xmlns:ns4="67ced3dd-177e-454b-b64a-ad68f0d994e1" targetNamespace="http://schemas.microsoft.com/office/2006/metadata/properties" ma:root="true" ma:fieldsID="e4b84bd36beafc5fd138232b73a97858" ns3:_="" ns4:_="">
    <xsd:import namespace="e57f6c35-541a-4073-a2f6-49dc8be0127c"/>
    <xsd:import namespace="67ced3dd-177e-454b-b64a-ad68f0d994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f6c35-541a-4073-a2f6-49dc8be01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d3dd-177e-454b-b64a-ad68f0d99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15227-E33F-4C1E-A3A3-714148B2EA93}">
  <ds:schemaRefs>
    <ds:schemaRef ds:uri="http://schemas.microsoft.com/office/infopath/2007/PartnerControls"/>
    <ds:schemaRef ds:uri="http://www.w3.org/XML/1998/namespace"/>
    <ds:schemaRef ds:uri="e57f6c35-541a-4073-a2f6-49dc8be0127c"/>
    <ds:schemaRef ds:uri="http://schemas.microsoft.com/office/2006/documentManagement/types"/>
    <ds:schemaRef ds:uri="http://purl.org/dc/terms/"/>
    <ds:schemaRef ds:uri="67ced3dd-177e-454b-b64a-ad68f0d994e1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196977-A4D0-444A-907C-542868B9F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7f6c35-541a-4073-a2f6-49dc8be0127c"/>
    <ds:schemaRef ds:uri="67ced3dd-177e-454b-b64a-ad68f0d99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6914B9-6037-4ACE-9180-59324D9211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Microsoft Office PowerPoint</Application>
  <PresentationFormat>On-screen Show (4:3)</PresentationFormat>
  <Paragraphs>559</Paragraphs>
  <Slides>79</Slides>
  <Notes>79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Helvetica Neue</vt:lpstr>
      <vt:lpstr>Times New Roman</vt:lpstr>
      <vt:lpstr>Verdana</vt:lpstr>
      <vt:lpstr>Office Theme</vt:lpstr>
      <vt:lpstr>Strand 3 Advanced Tiers</vt:lpstr>
      <vt:lpstr>Greetings from the VDOE</vt:lpstr>
      <vt:lpstr>Today’s Agenda</vt:lpstr>
      <vt:lpstr>Welcome!</vt:lpstr>
      <vt:lpstr>Poll: Where Are You?</vt:lpstr>
      <vt:lpstr> Navigating ZOOM! </vt:lpstr>
      <vt:lpstr>Chat Box Feature</vt:lpstr>
      <vt:lpstr>Virtual Norms</vt:lpstr>
      <vt:lpstr>Learning Intentions for Session 1</vt:lpstr>
      <vt:lpstr>Success Criteria</vt:lpstr>
      <vt:lpstr>Advanced Tiers Foundations “The Elite Eight”</vt:lpstr>
      <vt:lpstr>What is Advanced Tiers? VTSS Tier 2</vt:lpstr>
      <vt:lpstr>What is Advanced Tiers? VTSS Tier 3</vt:lpstr>
      <vt:lpstr>Where Are We in the Triangle?</vt:lpstr>
      <vt:lpstr>Moving In and Out of Tiers</vt:lpstr>
      <vt:lpstr>What is your Data Story?</vt:lpstr>
      <vt:lpstr>What goes into Advanced Tiers?</vt:lpstr>
      <vt:lpstr>What goes into Advanced Tiers (cont.)</vt:lpstr>
      <vt:lpstr>Social Competence &amp; Academic Achievement</vt:lpstr>
      <vt:lpstr>The Division’s Role</vt:lpstr>
      <vt:lpstr>Advanced Tiers Foundations Today’s Agenda</vt:lpstr>
      <vt:lpstr>  Teaming</vt:lpstr>
      <vt:lpstr>Implementation Matrix Meeting Structures</vt:lpstr>
      <vt:lpstr>   VTSS Division Leadership </vt:lpstr>
      <vt:lpstr>Advanced Tier Team Meetings</vt:lpstr>
      <vt:lpstr>How Does This Look at Various Sites?</vt:lpstr>
      <vt:lpstr>Sample from The Field</vt:lpstr>
      <vt:lpstr>Team Data Conversations</vt:lpstr>
      <vt:lpstr>Advanced Tier Sample Meeting Agenda</vt:lpstr>
      <vt:lpstr>Advanced Tiers Standing Agenda Items</vt:lpstr>
      <vt:lpstr>Different Forms,  Same Discussions!</vt:lpstr>
      <vt:lpstr>Communication with Staff</vt:lpstr>
      <vt:lpstr>Continue the Conversation!</vt:lpstr>
      <vt:lpstr>Stretch Break</vt:lpstr>
      <vt:lpstr>Data Informed Decision Making</vt:lpstr>
      <vt:lpstr>VTSS Implementation Matrix Decision Making Process</vt:lpstr>
      <vt:lpstr>   Division Data Dashboard</vt:lpstr>
      <vt:lpstr>Division Data Conversations </vt:lpstr>
      <vt:lpstr>DLT School Support</vt:lpstr>
      <vt:lpstr> LEVEL OF USE and EFFECTIVENESS DATA</vt:lpstr>
      <vt:lpstr>  Level of Use Team Discussions</vt:lpstr>
      <vt:lpstr>Tier 2 Enrollment Rates</vt:lpstr>
      <vt:lpstr>Academic  Data  Level of Use Decision</vt:lpstr>
      <vt:lpstr> Intervention Effectiveness Data </vt:lpstr>
      <vt:lpstr> Powhatan Sample Tracking Tool</vt:lpstr>
      <vt:lpstr>Insert Powhatan Video Clip here</vt:lpstr>
      <vt:lpstr>  STUDENT PERFORMANCE DATA</vt:lpstr>
      <vt:lpstr> Student Performance Data Self-Check</vt:lpstr>
      <vt:lpstr>Coordinator Report Example </vt:lpstr>
      <vt:lpstr>Progress Monitoring  Decision Tree Example</vt:lpstr>
      <vt:lpstr>What Do We Do Next?</vt:lpstr>
      <vt:lpstr> FIDELITY DATA </vt:lpstr>
      <vt:lpstr>Power of Fidelity</vt:lpstr>
      <vt:lpstr>Behavior Intervention Fidelity Checklist Example</vt:lpstr>
      <vt:lpstr>Quick Check for Understanding</vt:lpstr>
      <vt:lpstr>Assessment Continued  </vt:lpstr>
      <vt:lpstr>Data Discussion</vt:lpstr>
      <vt:lpstr>Screening and Request for Assistance</vt:lpstr>
      <vt:lpstr>Implementation Matrix Screening Tools, Data, Process</vt:lpstr>
      <vt:lpstr>Universal Screeners</vt:lpstr>
      <vt:lpstr>Steps to Universal Screener Implementation</vt:lpstr>
      <vt:lpstr>Integrated Screening</vt:lpstr>
      <vt:lpstr>Nominations/ Request for Assistance</vt:lpstr>
      <vt:lpstr>Data Informed Decision Rules</vt:lpstr>
      <vt:lpstr>Implementation Matrix Aligned Definitions &amp; Resources</vt:lpstr>
      <vt:lpstr>Going Beyond Tier 1</vt:lpstr>
      <vt:lpstr>Decision Rules </vt:lpstr>
      <vt:lpstr>Creating Decision Rules</vt:lpstr>
      <vt:lpstr>Example: Academic Decision Rules for Tier 2</vt:lpstr>
      <vt:lpstr>Example: Behavior Decision Rules for Tier 2</vt:lpstr>
      <vt:lpstr>Example: Mental Wellness  Decision Rules for Tier 2</vt:lpstr>
      <vt:lpstr>Sample Decision Rules</vt:lpstr>
      <vt:lpstr>TEAM TIME</vt:lpstr>
      <vt:lpstr>Advanced Tiers Foundations “The Elite Eight” Team Time</vt:lpstr>
      <vt:lpstr>Division Leadership Team Guiding Questions</vt:lpstr>
      <vt:lpstr>Action Planning</vt:lpstr>
      <vt:lpstr>Sharing of Discussions</vt:lpstr>
      <vt:lpstr>COMING IN DECEMBER!  A Double Feature to Amaze You!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2021-10-07T12:43:38Z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0x0101009A88C66DD6878247934C3032C88502BD</vt:lpwstr>
  </property>
</Properties>
</file>