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3.xml" ContentType="application/vnd.openxmlformats-officedocument.presentationml.comment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6858000" type="screen4x3"/>
  <p:notesSz cx="6858000" cy="9144000"/>
  <p:embeddedFontLst>
    <p:embeddedFont>
      <p:font typeface="Verdana" panose="020B0604030504040204" pitchFamily="34" charset="0"/>
      <p:regular r:id="rId80"/>
      <p:bold r:id="rId81"/>
      <p:italic r:id="rId82"/>
      <p:boldItalic r:id="rId83"/>
    </p:embeddedFont>
    <p:embeddedFont>
      <p:font typeface="Permanent Marker" panose="020B0604020202020204" charset="0"/>
      <p:regular r:id="rId84"/>
    </p:embeddedFont>
    <p:embeddedFont>
      <p:font typeface="Pacifico" panose="020B0604020202020204" charset="0"/>
      <p:regular r:id="rId85"/>
    </p:embeddedFont>
    <p:embeddedFont>
      <p:font typeface="Calibri" panose="020F0502020204030204" pitchFamily="34" charset="0"/>
      <p:regular r:id="rId86"/>
      <p:bold r:id="rId87"/>
      <p:italic r:id="rId88"/>
      <p:boldItalic r:id="rId89"/>
    </p:embeddedFont>
  </p:embeddedFontLst>
  <p:custDataLst>
    <p:tags r:id="rId9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jQwkCvvZu5MEe7iJKjBwX+W0fr8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Gregory" initials="" lastIdx="3" clrIdx="0"/>
  <p:cmAuthor id="1" name="Karen Berlin" initials="" lastIdx="1" clrIdx="1"/>
  <p:cmAuthor id="2" name="Rick Bowmaster"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F65E4A-D9CF-4024-81CF-9EDA87F4A000}">
  <a:tblStyle styleId="{9FF65E4A-D9CF-4024-81CF-9EDA87F4A000}"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8EF"/>
          </a:solidFill>
        </a:fill>
      </a:tcStyle>
    </a:wholeTbl>
    <a:band1H>
      <a:tcTxStyle b="off" i="off"/>
      <a:tcStyle>
        <a:tcBdr/>
        <a:fill>
          <a:solidFill>
            <a:srgbClr val="DCF1DF"/>
          </a:solidFill>
        </a:fill>
      </a:tcStyle>
    </a:band1H>
    <a:band2H>
      <a:tcTxStyle b="off" i="off"/>
      <a:tcStyle>
        <a:tcBdr/>
      </a:tcStyle>
    </a:band2H>
    <a:band1V>
      <a:tcTxStyle b="off" i="off"/>
      <a:tcStyle>
        <a:tcBdr/>
        <a:fill>
          <a:solidFill>
            <a:srgbClr val="DCF1DF"/>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83" autoAdjust="0"/>
  </p:normalViewPr>
  <p:slideViewPr>
    <p:cSldViewPr snapToGrid="0">
      <p:cViewPr varScale="1">
        <p:scale>
          <a:sx n="95" d="100"/>
          <a:sy n="95" d="100"/>
        </p:scale>
        <p:origin x="198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tags" Target="tags/tag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customschemas.google.com/relationships/presentationmetadata" Target="meta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0-29T15:31:18.424" idx="1">
    <p:pos x="288" y="1051"/>
    <p:text>add resources for SEL?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RRepJs4"/>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1-08T14:00:32.523" idx="1">
    <p:pos x="6000" y="0"/>
    <p:text>Kristin is not available to present in person on December 1 but has granted permission for recording to be played, If recording is not available, Kristin has affirmed my sharing the share LCPS process for creating continuum of supports and instructional decision trees as one of their state VTSS coaches. If no recording, slides 23 and 33 will be deleted from the final presentation.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RbpT5K0"/>
      </p:ext>
    </p:extLst>
  </p:cm>
  <p:cm authorId="2" dt="2021-11-08T14:00:32.523" idx="1">
    <p:pos x="6000" y="0"/>
    <p:text>Thanks.  The key is to share the information.</p:text>
    <p:extLst>
      <p:ext uri="{C676402C-5697-4E1C-873F-D02D1690AC5C}">
        <p15:threadingInfo xmlns:p15="http://schemas.microsoft.com/office/powerpoint/2012/main" timeZoneBias="0">
          <p15:parentCm authorId="1"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ReRfz0U"/>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1-11-08T15:07:01.908" idx="2">
    <p:pos x="6000" y="0"/>
    <p:text>potential changes are the slides with a temp. yellow background. I forgot how much I enjoy this work and may have gotten carried away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Rm568No"/>
      </p:ext>
    </p:extLst>
  </p:cm>
  <p:cm authorId="2" dt="2021-11-08T13:48:46.223" idx="2">
    <p:pos x="6000" y="0"/>
    <p:text>The soft yellow background is much easier on the eyes to view.  Is is allowed with accessibility?  If so, my vote is to keep!</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ReRfz0Q"/>
      </p:ext>
    </p:extLst>
  </p:cm>
  <p:cm authorId="0" dt="2021-11-08T15:07:01.908" idx="3">
    <p:pos x="6000" y="0"/>
    <p:text>haha! I just did it so you could easily see the difference. But it is nice!</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QzVlA5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3" name="Google Shape;18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04b9d7e52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004b9d7e52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p>
          <a:p>
            <a:pPr marL="0" lvl="0" indent="0" algn="l" rtl="0">
              <a:lnSpc>
                <a:spcPct val="100000"/>
              </a:lnSpc>
              <a:spcBef>
                <a:spcPts val="0"/>
              </a:spcBef>
              <a:spcAft>
                <a:spcPts val="0"/>
              </a:spcAft>
              <a:buSzPts val="1400"/>
              <a:buNone/>
            </a:pPr>
            <a:endParaRPr sz="1300"/>
          </a:p>
          <a:p>
            <a:pPr marL="0" lvl="0" indent="0" algn="l" rtl="0">
              <a:lnSpc>
                <a:spcPct val="100000"/>
              </a:lnSpc>
              <a:spcBef>
                <a:spcPts val="0"/>
              </a:spcBef>
              <a:spcAft>
                <a:spcPts val="0"/>
              </a:spcAft>
              <a:buSzPts val="1400"/>
              <a:buNone/>
            </a:pPr>
            <a:r>
              <a:rPr lang="en-US" sz="1300"/>
              <a:t> </a:t>
            </a:r>
            <a:endParaRPr sz="1800"/>
          </a:p>
          <a:p>
            <a:pPr marL="0" lvl="0" indent="0" algn="l" rtl="0">
              <a:lnSpc>
                <a:spcPct val="100000"/>
              </a:lnSpc>
              <a:spcBef>
                <a:spcPts val="0"/>
              </a:spcBef>
              <a:spcAft>
                <a:spcPts val="0"/>
              </a:spcAft>
              <a:buSzPts val="1400"/>
              <a:buNone/>
            </a:pPr>
            <a:endParaRPr sz="1800"/>
          </a:p>
        </p:txBody>
      </p:sp>
      <p:sp>
        <p:nvSpPr>
          <p:cNvPr id="190" name="Google Shape;190;g1004b9d7e52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9f20b6708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4" name="Google Shape;204;g9f20b6708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889cd219f_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f889cd219f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889cd219f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f889cd219f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f20b6708b_0_27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9f20b6708b_0_27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9f20b6708b_0_27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f20b6708b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38" name="Google Shape;238;g9f20b6708b_0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f20b6708b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sz="1200">
              <a:solidFill>
                <a:schemeClr val="dk1"/>
              </a:solidFill>
              <a:latin typeface="Verdana"/>
              <a:ea typeface="Verdana"/>
              <a:cs typeface="Verdana"/>
              <a:sym typeface="Verdana"/>
            </a:endParaRPr>
          </a:p>
        </p:txBody>
      </p:sp>
      <p:sp>
        <p:nvSpPr>
          <p:cNvPr id="265" name="Google Shape;265;g9f20b6708b_0_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f20b6708b_0_18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9f20b6708b_0_18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9f20b6708b_0_18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9f20b6708b_0_19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  </a:t>
            </a:r>
            <a:endParaRPr/>
          </a:p>
        </p:txBody>
      </p:sp>
      <p:sp>
        <p:nvSpPr>
          <p:cNvPr id="300" name="Google Shape;300;g9f20b6708b_0_19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14cd9140a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014cd9140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1014cd9140a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f20b6708b_0_19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9f20b6708b_0_19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9f20b6708b_0_19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9f20b6708b_0_19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5" name="Google Shape;315;g9f20b6708b_0_19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321" name="Google Shape;32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Arial"/>
              <a:buNone/>
            </a:pPr>
            <a:endParaRPr>
              <a:latin typeface="Verdana"/>
              <a:ea typeface="Verdana"/>
              <a:cs typeface="Verdana"/>
              <a:sym typeface="Verdana"/>
            </a:endParaRPr>
          </a:p>
        </p:txBody>
      </p:sp>
      <p:sp>
        <p:nvSpPr>
          <p:cNvPr id="322" name="Google Shape;322;p26:notes"/>
          <p:cNvSpPr txBox="1">
            <a:spLocks noGrp="1"/>
          </p:cNvSpPr>
          <p:nvPr>
            <p:ph type="sldNum" idx="12"/>
          </p:nvPr>
        </p:nvSpPr>
        <p:spPr>
          <a:xfrm>
            <a:off x="3884612" y="8685211"/>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f20b6708b_0_27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9f20b6708b_0_27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9f20b6708b_0_27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9f20b6708b_0_27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9f20b6708b_0_27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9f20b6708b_0_27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f20b6708b_0_355:notes"/>
          <p:cNvSpPr txBox="1">
            <a:spLocks noGrp="1"/>
          </p:cNvSpPr>
          <p:nvPr>
            <p:ph type="body" idx="1"/>
          </p:nvPr>
        </p:nvSpPr>
        <p:spPr>
          <a:xfrm>
            <a:off x="685793" y="4343398"/>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9f20b6708b_0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9f20b6708b_0_485:notes"/>
          <p:cNvSpPr txBox="1">
            <a:spLocks noGrp="1"/>
          </p:cNvSpPr>
          <p:nvPr>
            <p:ph type="body" idx="1"/>
          </p:nvPr>
        </p:nvSpPr>
        <p:spPr>
          <a:xfrm>
            <a:off x="685793" y="4343398"/>
            <a:ext cx="5486400" cy="4114800"/>
          </a:xfrm>
          <a:prstGeom prst="rect">
            <a:avLst/>
          </a:prstGeom>
          <a:noFill/>
          <a:ln>
            <a:noFill/>
          </a:ln>
        </p:spPr>
        <p:txBody>
          <a:bodyPr spcFirstLastPara="1" wrap="square" lIns="88800" tIns="88800" rIns="88800" bIns="88800" anchor="t" anchorCtr="0">
            <a:noAutofit/>
          </a:bodyPr>
          <a:lstStyle/>
          <a:p>
            <a:pPr marL="0" lvl="0" indent="0" algn="l" rtl="0">
              <a:lnSpc>
                <a:spcPct val="100000"/>
              </a:lnSpc>
              <a:spcBef>
                <a:spcPts val="0"/>
              </a:spcBef>
              <a:spcAft>
                <a:spcPts val="0"/>
              </a:spcAft>
              <a:buSzPts val="1100"/>
              <a:buNone/>
            </a:pPr>
            <a:endParaRPr/>
          </a:p>
        </p:txBody>
      </p:sp>
      <p:sp>
        <p:nvSpPr>
          <p:cNvPr id="360" name="Google Shape;360;g9f20b6708b_0_4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9f20b6708b_0_490:notes"/>
          <p:cNvSpPr txBox="1">
            <a:spLocks noGrp="1"/>
          </p:cNvSpPr>
          <p:nvPr>
            <p:ph type="body" idx="1"/>
          </p:nvPr>
        </p:nvSpPr>
        <p:spPr>
          <a:xfrm>
            <a:off x="685793" y="4343398"/>
            <a:ext cx="5486400" cy="4114800"/>
          </a:xfrm>
          <a:prstGeom prst="rect">
            <a:avLst/>
          </a:prstGeom>
          <a:noFill/>
          <a:ln>
            <a:noFill/>
          </a:ln>
        </p:spPr>
        <p:txBody>
          <a:bodyPr spcFirstLastPara="1" wrap="square" lIns="88800" tIns="88800" rIns="88800" bIns="88800" anchor="t" anchorCtr="0">
            <a:noAutofit/>
          </a:bodyPr>
          <a:lstStyle/>
          <a:p>
            <a:pPr marL="0" lvl="0" indent="0" algn="l" rtl="0">
              <a:lnSpc>
                <a:spcPct val="100000"/>
              </a:lnSpc>
              <a:spcBef>
                <a:spcPts val="0"/>
              </a:spcBef>
              <a:spcAft>
                <a:spcPts val="0"/>
              </a:spcAft>
              <a:buSzPts val="1100"/>
              <a:buNone/>
            </a:pPr>
            <a:endParaRPr/>
          </a:p>
        </p:txBody>
      </p:sp>
      <p:sp>
        <p:nvSpPr>
          <p:cNvPr id="366" name="Google Shape;366;g9f20b6708b_0_4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9f20b6708b_0_803:notes"/>
          <p:cNvSpPr txBox="1">
            <a:spLocks noGrp="1"/>
          </p:cNvSpPr>
          <p:nvPr>
            <p:ph type="body" idx="1"/>
          </p:nvPr>
        </p:nvSpPr>
        <p:spPr>
          <a:xfrm>
            <a:off x="685793" y="4343398"/>
            <a:ext cx="5486400" cy="4114800"/>
          </a:xfrm>
          <a:prstGeom prst="rect">
            <a:avLst/>
          </a:prstGeom>
          <a:noFill/>
          <a:ln>
            <a:noFill/>
          </a:ln>
        </p:spPr>
        <p:txBody>
          <a:bodyPr spcFirstLastPara="1" wrap="square" lIns="88800" tIns="88800" rIns="88800" bIns="88800" anchor="t" anchorCtr="0">
            <a:noAutofit/>
          </a:bodyPr>
          <a:lstStyle/>
          <a:p>
            <a:pPr marL="0" lvl="0" indent="0" algn="l" rtl="0">
              <a:lnSpc>
                <a:spcPct val="100000"/>
              </a:lnSpc>
              <a:spcBef>
                <a:spcPts val="0"/>
              </a:spcBef>
              <a:spcAft>
                <a:spcPts val="0"/>
              </a:spcAft>
              <a:buSzPts val="1100"/>
              <a:buNone/>
            </a:pPr>
            <a:endParaRPr/>
          </a:p>
        </p:txBody>
      </p:sp>
      <p:sp>
        <p:nvSpPr>
          <p:cNvPr id="372" name="Google Shape;372;g9f20b6708b_0_8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fff7f8796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afff7f8796_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afff7f8796_4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9f20b6708b_0_932:notes"/>
          <p:cNvSpPr txBox="1">
            <a:spLocks noGrp="1"/>
          </p:cNvSpPr>
          <p:nvPr>
            <p:ph type="body" idx="1"/>
          </p:nvPr>
        </p:nvSpPr>
        <p:spPr>
          <a:xfrm>
            <a:off x="685793" y="4343398"/>
            <a:ext cx="5486400" cy="4114800"/>
          </a:xfrm>
          <a:prstGeom prst="rect">
            <a:avLst/>
          </a:prstGeom>
          <a:noFill/>
          <a:ln>
            <a:noFill/>
          </a:ln>
        </p:spPr>
        <p:txBody>
          <a:bodyPr spcFirstLastPara="1" wrap="square" lIns="88800" tIns="88800" rIns="88800" bIns="88800" anchor="t" anchorCtr="0">
            <a:noAutofit/>
          </a:bodyPr>
          <a:lstStyle/>
          <a:p>
            <a:pPr marL="0" lvl="0" indent="0" algn="l" rtl="0">
              <a:lnSpc>
                <a:spcPct val="100000"/>
              </a:lnSpc>
              <a:spcBef>
                <a:spcPts val="0"/>
              </a:spcBef>
              <a:spcAft>
                <a:spcPts val="0"/>
              </a:spcAft>
              <a:buSzPts val="1100"/>
              <a:buNone/>
            </a:pPr>
            <a:endParaRPr/>
          </a:p>
        </p:txBody>
      </p:sp>
      <p:sp>
        <p:nvSpPr>
          <p:cNvPr id="378" name="Google Shape;378;g9f20b6708b_0_9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9f20b6708b_0_1061:notes"/>
          <p:cNvSpPr txBox="1">
            <a:spLocks noGrp="1"/>
          </p:cNvSpPr>
          <p:nvPr>
            <p:ph type="body" idx="1"/>
          </p:nvPr>
        </p:nvSpPr>
        <p:spPr>
          <a:xfrm>
            <a:off x="685793" y="4343398"/>
            <a:ext cx="5486400" cy="4114800"/>
          </a:xfrm>
          <a:prstGeom prst="rect">
            <a:avLst/>
          </a:prstGeom>
          <a:noFill/>
          <a:ln>
            <a:noFill/>
          </a:ln>
        </p:spPr>
        <p:txBody>
          <a:bodyPr spcFirstLastPara="1" wrap="square" lIns="88800" tIns="88800" rIns="88800" bIns="88800" anchor="t" anchorCtr="0">
            <a:noAutofit/>
          </a:bodyPr>
          <a:lstStyle/>
          <a:p>
            <a:pPr marL="0" lvl="0" indent="0" algn="l" rtl="0">
              <a:lnSpc>
                <a:spcPct val="100000"/>
              </a:lnSpc>
              <a:spcBef>
                <a:spcPts val="0"/>
              </a:spcBef>
              <a:spcAft>
                <a:spcPts val="0"/>
              </a:spcAft>
              <a:buSzPts val="1100"/>
              <a:buNone/>
            </a:pPr>
            <a:endParaRPr/>
          </a:p>
        </p:txBody>
      </p:sp>
      <p:sp>
        <p:nvSpPr>
          <p:cNvPr id="384" name="Google Shape;384;g9f20b6708b_0_10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9f20b6708b_0_1066:notes"/>
          <p:cNvSpPr txBox="1">
            <a:spLocks noGrp="1"/>
          </p:cNvSpPr>
          <p:nvPr>
            <p:ph type="body" idx="1"/>
          </p:nvPr>
        </p:nvSpPr>
        <p:spPr>
          <a:xfrm>
            <a:off x="685793" y="4343398"/>
            <a:ext cx="5486400" cy="4114800"/>
          </a:xfrm>
          <a:prstGeom prst="rect">
            <a:avLst/>
          </a:prstGeom>
          <a:noFill/>
          <a:ln>
            <a:noFill/>
          </a:ln>
        </p:spPr>
        <p:txBody>
          <a:bodyPr spcFirstLastPara="1" wrap="square" lIns="88800" tIns="88800" rIns="88800" bIns="88800" anchor="t" anchorCtr="0">
            <a:noAutofit/>
          </a:bodyPr>
          <a:lstStyle/>
          <a:p>
            <a:pPr marL="0" lvl="0" indent="0" algn="l" rtl="0">
              <a:lnSpc>
                <a:spcPct val="100000"/>
              </a:lnSpc>
              <a:spcBef>
                <a:spcPts val="0"/>
              </a:spcBef>
              <a:spcAft>
                <a:spcPts val="0"/>
              </a:spcAft>
              <a:buSzPts val="1100"/>
              <a:buNone/>
            </a:pPr>
            <a:endParaRPr/>
          </a:p>
        </p:txBody>
      </p:sp>
      <p:sp>
        <p:nvSpPr>
          <p:cNvPr id="390" name="Google Shape;390;g9f20b6708b_0_10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f20b6708b_0_1071:notes"/>
          <p:cNvSpPr txBox="1">
            <a:spLocks noGrp="1"/>
          </p:cNvSpPr>
          <p:nvPr>
            <p:ph type="body" idx="1"/>
          </p:nvPr>
        </p:nvSpPr>
        <p:spPr>
          <a:xfrm>
            <a:off x="685793" y="4343398"/>
            <a:ext cx="5486400" cy="4114800"/>
          </a:xfrm>
          <a:prstGeom prst="rect">
            <a:avLst/>
          </a:prstGeom>
          <a:noFill/>
          <a:ln>
            <a:noFill/>
          </a:ln>
        </p:spPr>
        <p:txBody>
          <a:bodyPr spcFirstLastPara="1" wrap="square" lIns="88800" tIns="88800" rIns="88800" bIns="88800" anchor="t" anchorCtr="0">
            <a:noAutofit/>
          </a:bodyPr>
          <a:lstStyle/>
          <a:p>
            <a:pPr marL="0" lvl="0" indent="0" algn="l" rtl="0">
              <a:lnSpc>
                <a:spcPct val="100000"/>
              </a:lnSpc>
              <a:spcBef>
                <a:spcPts val="0"/>
              </a:spcBef>
              <a:spcAft>
                <a:spcPts val="0"/>
              </a:spcAft>
              <a:buSzPts val="1100"/>
              <a:buNone/>
            </a:pPr>
            <a:endParaRPr/>
          </a:p>
        </p:txBody>
      </p:sp>
      <p:sp>
        <p:nvSpPr>
          <p:cNvPr id="396" name="Google Shape;396;g9f20b6708b_0_10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9f20b6708b_0_1481:notes"/>
          <p:cNvSpPr txBox="1">
            <a:spLocks noGrp="1"/>
          </p:cNvSpPr>
          <p:nvPr>
            <p:ph type="body" idx="1"/>
          </p:nvPr>
        </p:nvSpPr>
        <p:spPr>
          <a:xfrm>
            <a:off x="685793" y="4343398"/>
            <a:ext cx="5486400" cy="4114800"/>
          </a:xfrm>
          <a:prstGeom prst="rect">
            <a:avLst/>
          </a:prstGeom>
          <a:noFill/>
          <a:ln>
            <a:noFill/>
          </a:ln>
        </p:spPr>
        <p:txBody>
          <a:bodyPr spcFirstLastPara="1" wrap="square" lIns="88800" tIns="88800" rIns="88800" bIns="88800" anchor="t" anchorCtr="0">
            <a:noAutofit/>
          </a:bodyPr>
          <a:lstStyle/>
          <a:p>
            <a:pPr marL="0" lvl="0" indent="0" algn="l" rtl="0">
              <a:lnSpc>
                <a:spcPct val="100000"/>
              </a:lnSpc>
              <a:spcBef>
                <a:spcPts val="0"/>
              </a:spcBef>
              <a:spcAft>
                <a:spcPts val="0"/>
              </a:spcAft>
              <a:buSzPts val="1100"/>
              <a:buNone/>
            </a:pPr>
            <a:endParaRPr/>
          </a:p>
        </p:txBody>
      </p:sp>
      <p:sp>
        <p:nvSpPr>
          <p:cNvPr id="402" name="Google Shape;402;g9f20b6708b_0_1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f20b6708b_0_1488:notes"/>
          <p:cNvSpPr txBox="1">
            <a:spLocks noGrp="1"/>
          </p:cNvSpPr>
          <p:nvPr>
            <p:ph type="body" idx="1"/>
          </p:nvPr>
        </p:nvSpPr>
        <p:spPr>
          <a:xfrm>
            <a:off x="685793" y="4343398"/>
            <a:ext cx="5486400" cy="4114800"/>
          </a:xfrm>
          <a:prstGeom prst="rect">
            <a:avLst/>
          </a:prstGeom>
          <a:noFill/>
          <a:ln>
            <a:noFill/>
          </a:ln>
        </p:spPr>
        <p:txBody>
          <a:bodyPr spcFirstLastPara="1" wrap="square" lIns="88800" tIns="88800" rIns="88800" bIns="88800" anchor="t" anchorCtr="0">
            <a:noAutofit/>
          </a:bodyPr>
          <a:lstStyle/>
          <a:p>
            <a:pPr marL="0" lvl="0" indent="0" algn="l" rtl="0">
              <a:lnSpc>
                <a:spcPct val="100000"/>
              </a:lnSpc>
              <a:spcBef>
                <a:spcPts val="0"/>
              </a:spcBef>
              <a:spcAft>
                <a:spcPts val="0"/>
              </a:spcAft>
              <a:buSzPts val="1100"/>
              <a:buNone/>
            </a:pPr>
            <a:endParaRPr/>
          </a:p>
        </p:txBody>
      </p:sp>
      <p:sp>
        <p:nvSpPr>
          <p:cNvPr id="410" name="Google Shape;410;g9f20b6708b_0_14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f20b6708b_0_1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9f20b6708b_0_1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9f20b6708b_0_1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9f20b6708b_0_1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9f20b6708b_0_1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25" name="Google Shape;425;g9f20b6708b_0_12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9f20b6708b_0_27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9f20b6708b_0_27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g9f20b6708b_0_27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f20b6708b_0_28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9f20b6708b_0_28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39" name="Google Shape;439;g9f20b6708b_0_28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9f20b6708b_0_30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9f20b6708b_0_30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g9f20b6708b_0_30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a6e18e550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a6e18e550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ga6e18e5505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9f22bd46c8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9f22bd46c8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9f22bd46c8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6" name="Google Shape;466;g9f22bd46c8_0_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9f22bd46c8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3000"/>
              </a:spcBef>
              <a:spcAft>
                <a:spcPts val="0"/>
              </a:spcAft>
              <a:buClr>
                <a:schemeClr val="dk1"/>
              </a:buClr>
              <a:buSzPts val="3200"/>
              <a:buFont typeface="Arial"/>
              <a:buNone/>
            </a:pPr>
            <a:endParaRPr>
              <a:solidFill>
                <a:srgbClr val="CC0000"/>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473" name="Google Shape;473;g9f22bd46c8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04b9d7e52_3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004b9d7e52_3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1004b9d7e52_3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004b9d7e52_3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1004b9d7e52_3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g1004b9d7e52_3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004b9d7e52_3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004b9d7e52_3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g1004b9d7e52_3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9f22bd46c8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9f22bd46c8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g9f22bd46c8_0_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9f22bd46c8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8" name="Google Shape;508;g9f22bd46c8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509" name="Google Shape;509;g9f22bd46c8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49</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9f22bd46c8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6" name="Google Shape;516;g9f22bd46c8_0_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9f22bd46c8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4" name="Google Shape;524;g9f22bd46c8_0_8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9f22bd46c8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g9f22bd46c8_0_9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9f22bd46c8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g9f22bd46c8_0_10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f889cd219f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f889cd219f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gf889cd219f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889cd219f_0_15:notes"/>
          <p:cNvSpPr txBox="1">
            <a:spLocks noGrp="1"/>
          </p:cNvSpPr>
          <p:nvPr>
            <p:ph type="sldNum" idx="12"/>
          </p:nvPr>
        </p:nvSpPr>
        <p:spPr>
          <a:xfrm>
            <a:off x="3884612" y="8685211"/>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
        <p:nvSpPr>
          <p:cNvPr id="553" name="Google Shape;553;gf889cd219f_0_15:notes"/>
          <p:cNvSpPr txBox="1"/>
          <p:nvPr/>
        </p:nvSpPr>
        <p:spPr>
          <a:xfrm>
            <a:off x="3884027" y="8684926"/>
            <a:ext cx="2972400" cy="457500"/>
          </a:xfrm>
          <a:prstGeom prst="rect">
            <a:avLst/>
          </a:prstGeom>
          <a:noFill/>
          <a:ln>
            <a:noFill/>
          </a:ln>
        </p:spPr>
        <p:txBody>
          <a:bodyPr spcFirstLastPara="1" wrap="square" lIns="91525" tIns="45750" rIns="91525" bIns="457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
        <p:nvSpPr>
          <p:cNvPr id="554" name="Google Shape;554;gf889cd219f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55" name="Google Shape;555;gf889cd219f_0_15: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300"/>
          </a:p>
          <a:p>
            <a:pPr marL="0" marR="0" lvl="0" indent="0" algn="l" rtl="0">
              <a:lnSpc>
                <a:spcPct val="100000"/>
              </a:lnSpc>
              <a:spcBef>
                <a:spcPts val="0"/>
              </a:spcBef>
              <a:spcAft>
                <a:spcPts val="0"/>
              </a:spcAft>
              <a:buClr>
                <a:schemeClr val="dk1"/>
              </a:buClr>
              <a:buSzPts val="1800"/>
              <a:buFont typeface="Arial"/>
              <a:buNone/>
            </a:pPr>
            <a:endParaRPr sz="1300"/>
          </a:p>
          <a:p>
            <a:pPr marL="0" marR="0" lvl="0" indent="0" algn="l" rtl="0">
              <a:lnSpc>
                <a:spcPct val="100000"/>
              </a:lnSpc>
              <a:spcBef>
                <a:spcPts val="0"/>
              </a:spcBef>
              <a:spcAft>
                <a:spcPts val="0"/>
              </a:spcAft>
              <a:buClr>
                <a:schemeClr val="dk1"/>
              </a:buClr>
              <a:buSzPts val="1800"/>
              <a:buFont typeface="Arial"/>
              <a:buNone/>
            </a:pPr>
            <a:endParaRPr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889cd219f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gf889cd219f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gf889cd219f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f889cd219f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3000"/>
              </a:spcBef>
              <a:spcAft>
                <a:spcPts val="0"/>
              </a:spcAft>
              <a:buClr>
                <a:schemeClr val="dk1"/>
              </a:buClr>
              <a:buSzPts val="3200"/>
              <a:buFont typeface="Arial"/>
              <a:buNone/>
            </a:pPr>
            <a:endParaRPr>
              <a:solidFill>
                <a:srgbClr val="CC0000"/>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581" name="Google Shape;581;gf889cd219f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f889cd219f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f889cd219f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f889cd219f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f889cd219f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48" name="Google Shape;14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f889cd219f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f889cd219f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f889cd219f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f889cd219f_0_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f889cd219f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2" name="Google Shape;612;gf889cd219f_0_6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f889cd219f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f889cd219f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gf889cd219f_0_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f889cd219f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f889cd219f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f889cd219f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f889cd219f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f889cd219f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4" name="Google Shape;644;gf889cd219f_0_9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f889cd219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1" name="Google Shape;651;gf889cd219f_0_1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f889cd219f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9" name="Google Shape;659;gf889cd219f_0_10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f889cd219f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gf889cd219f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004b9d7e52_2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1004b9d7e52_2_4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g1004b9d7e52_2_4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f889cd219f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gf889cd219f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gf889cd219f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f771980cf8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gf771980cf8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gf771980cf8_1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f771980cf8_1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gf771980cf8_1_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1" name="Google Shape;711;gf771980cf8_1_2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9f20b6708b_0_30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9f20b6708b_0_30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g9f20b6708b_0_30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771980cf8_1_6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f771980cf8_1_6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gf771980cf8_1_6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771980cf8_1_4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gf771980cf8_1_4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4" name="Google Shape;734;gf771980cf8_1_4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6" name="Google Shape;17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0143739276_0_4"/>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g10143739276_0_4"/>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10143739276_0_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69"/>
        <p:cNvGrpSpPr/>
        <p:nvPr/>
      </p:nvGrpSpPr>
      <p:grpSpPr>
        <a:xfrm>
          <a:off x="0" y="0"/>
          <a:ext cx="0" cy="0"/>
          <a:chOff x="0" y="0"/>
          <a:chExt cx="0" cy="0"/>
        </a:xfrm>
      </p:grpSpPr>
      <p:sp>
        <p:nvSpPr>
          <p:cNvPr id="70" name="Google Shape;70;g10143739276_0_9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0143739276_0_9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2" name="Google Shape;72;g10143739276_0_9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g10143739276_0_9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g10143739276_0_9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g10143739276_0_92"/>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76" name="Google Shape;76;g10143739276_0_92"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77" name="Google Shape;77;g10143739276_0_92"/>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g10143739276_0_8"/>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0" name="Google Shape;80;g10143739276_0_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1"/>
        <p:cNvGrpSpPr/>
        <p:nvPr/>
      </p:nvGrpSpPr>
      <p:grpSpPr>
        <a:xfrm>
          <a:off x="0" y="0"/>
          <a:ext cx="0" cy="0"/>
          <a:chOff x="0" y="0"/>
          <a:chExt cx="0" cy="0"/>
        </a:xfrm>
      </p:grpSpPr>
      <p:sp>
        <p:nvSpPr>
          <p:cNvPr id="82" name="Google Shape;82;g10143739276_0_1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g10143739276_0_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4" name="Google Shape;84;g10143739276_0_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sp>
        <p:nvSpPr>
          <p:cNvPr id="86" name="Google Shape;86;g10143739276_0_1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g10143739276_0_1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8" name="Google Shape;88;g10143739276_0_1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9" name="Google Shape;89;g10143739276_0_1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g10143739276_0_23"/>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2" name="Google Shape;92;g10143739276_0_23"/>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3" name="Google Shape;93;g10143739276_0_2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Google Shape;95;g10143739276_0_27"/>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6" name="Google Shape;96;g10143739276_0_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g10143739276_0_3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10143739276_0_3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0" name="Google Shape;100;g10143739276_0_3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1" name="Google Shape;101;g10143739276_0_3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2" name="Google Shape;102;g10143739276_0_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g10143739276_0_36"/>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5" name="Google Shape;105;g10143739276_0_3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g10143739276_0_39"/>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8" name="Google Shape;108;g10143739276_0_39"/>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9" name="Google Shape;109;g10143739276_0_3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0143739276_0_4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g10143739276_0_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g10143739276_0_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g10143739276_0_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g10143739276_0_45"/>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g10143739276_0_45"/>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g10143739276_0_2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g10143739276_0_2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g10143739276_0_52"/>
          <p:cNvSpPr txBox="1">
            <a:spLocks noGrp="1"/>
          </p:cNvSpPr>
          <p:nvPr>
            <p:ph type="title"/>
          </p:nvPr>
        </p:nvSpPr>
        <p:spPr>
          <a:xfrm>
            <a:off x="457200" y="274638"/>
            <a:ext cx="8229600" cy="1143000"/>
          </a:xfrm>
          <a:prstGeom prst="rect">
            <a:avLst/>
          </a:prstGeom>
          <a:solidFill>
            <a:srgbClr val="A9DCF2">
              <a:alpha val="6549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10143739276_0_52"/>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0" name="Google Shape;30;g10143739276_0_5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1" name="Google Shape;31;g10143739276_0_52"/>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2" name="Google Shape;32;g10143739276_0_52"/>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 name="Google Shape;33;g10143739276_0_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g10143739276_0_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g10143739276_0_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g10143739276_0_52"/>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7" name="Google Shape;37;g10143739276_0_52"/>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8" name="Google Shape;38;g10143739276_0_5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39"/>
        <p:cNvGrpSpPr/>
        <p:nvPr/>
      </p:nvGrpSpPr>
      <p:grpSpPr>
        <a:xfrm>
          <a:off x="0" y="0"/>
          <a:ext cx="0" cy="0"/>
          <a:chOff x="0" y="0"/>
          <a:chExt cx="0" cy="0"/>
        </a:xfrm>
      </p:grpSpPr>
      <p:sp>
        <p:nvSpPr>
          <p:cNvPr id="40" name="Google Shape;40;g10143739276_0_64"/>
          <p:cNvSpPr txBox="1">
            <a:spLocks noGrp="1"/>
          </p:cNvSpPr>
          <p:nvPr>
            <p:ph type="title"/>
          </p:nvPr>
        </p:nvSpPr>
        <p:spPr>
          <a:xfrm>
            <a:off x="2743200" y="256814"/>
            <a:ext cx="5943600" cy="1143000"/>
          </a:xfrm>
          <a:prstGeom prst="rect">
            <a:avLst/>
          </a:prstGeom>
          <a:solidFill>
            <a:srgbClr val="A9DCF2">
              <a:alpha val="6549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10143739276_0_64"/>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g10143739276_0_6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g10143739276_0_6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g10143739276_0_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g10143739276_0_64"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46" name="Google Shape;46;g10143739276_0_64"/>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g10143739276_0_72"/>
          <p:cNvSpPr txBox="1">
            <a:spLocks noGrp="1"/>
          </p:cNvSpPr>
          <p:nvPr>
            <p:ph type="title"/>
          </p:nvPr>
        </p:nvSpPr>
        <p:spPr>
          <a:xfrm>
            <a:off x="2743200" y="256814"/>
            <a:ext cx="5943600" cy="1143000"/>
          </a:xfrm>
          <a:prstGeom prst="rect">
            <a:avLst/>
          </a:prstGeom>
          <a:solidFill>
            <a:srgbClr val="A9DCF2">
              <a:alpha val="6549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10143739276_0_72"/>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 name="Google Shape;50;g10143739276_0_72"/>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1" name="Google Shape;51;g10143739276_0_7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g10143739276_0_7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g10143739276_0_7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g10143739276_0_72" descr="Decorative image of smiling students shoulder-to-shoulder"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55" name="Google Shape;55;g10143739276_0_72"/>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6"/>
        <p:cNvGrpSpPr/>
        <p:nvPr/>
      </p:nvGrpSpPr>
      <p:grpSpPr>
        <a:xfrm>
          <a:off x="0" y="0"/>
          <a:ext cx="0" cy="0"/>
          <a:chOff x="0" y="0"/>
          <a:chExt cx="0" cy="0"/>
        </a:xfrm>
      </p:grpSpPr>
      <p:sp>
        <p:nvSpPr>
          <p:cNvPr id="57" name="Google Shape;57;g10143739276_0_8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10143739276_0_8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9" name="Google Shape;59;g10143739276_0_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g10143739276_0_8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g10143739276_0_8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g10143739276_0_81"/>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63" name="Google Shape;63;g10143739276_0_81"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fadeDir="5400012" sy="-100000" algn="bl" rotWithShape="0"/>
          </a:effectLst>
        </p:spPr>
      </p:pic>
      <p:pic>
        <p:nvPicPr>
          <p:cNvPr id="64" name="Google Shape;64;g10143739276_0_81"/>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g10143739276_0_4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Blank_No_VTSS 1">
  <p:cSld name="1_Blank_No_VTSS">
    <p:spTree>
      <p:nvGrpSpPr>
        <p:cNvPr id="1" name="Shape 67"/>
        <p:cNvGrpSpPr/>
        <p:nvPr/>
      </p:nvGrpSpPr>
      <p:grpSpPr>
        <a:xfrm>
          <a:off x="0" y="0"/>
          <a:ext cx="0" cy="0"/>
          <a:chOff x="0" y="0"/>
          <a:chExt cx="0" cy="0"/>
        </a:xfrm>
      </p:grpSpPr>
      <p:sp>
        <p:nvSpPr>
          <p:cNvPr id="68" name="Google Shape;68;g10143739276_0_90"/>
          <p:cNvSpPr txBox="1">
            <a:spLocks noGrp="1"/>
          </p:cNvSpPr>
          <p:nvPr>
            <p:ph type="sldNum" idx="12"/>
          </p:nvPr>
        </p:nvSpPr>
        <p:spPr>
          <a:xfrm>
            <a:off x="8388885" y="6397942"/>
            <a:ext cx="297900" cy="282000"/>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0143739276_0_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g10143739276_0_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g10143739276_0_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es.ed.gov/ncee/wwc/"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charts.intensiveintervention.org/chart/behavioral-intervention-char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g.casel.org/review-programs/" TargetMode="External"/><Relationship Id="rId5" Type="http://schemas.openxmlformats.org/officeDocument/2006/relationships/hyperlink" Target="https://pg.casel.org/" TargetMode="External"/><Relationship Id="rId4" Type="http://schemas.openxmlformats.org/officeDocument/2006/relationships/hyperlink" Target="https://ies.ed.gov/ncee/wwc/FW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MrT6JcBJ28OmPIeIeTSbw4Z7DKtzX_Q8/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file/d/19XDyONAx5Pq_7h_howM0bhinKB0RRJ_z/view?usp=shar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rive.google.com/drive/folders/1lZDfWE55FlaKH_HB5-M1bmEF8rLDEfAa"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www.rtinetwork.org/learn/research/progress-monitoring-within-a-rti-mode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rti4success.org/resource/progress-monitoring-briefs"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5" Type="http://schemas.openxmlformats.org/officeDocument/2006/relationships/image" Target="../media/image35.jp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hyperlink" Target="https://intensiveintervention.org/resource/FAQ-collecting-progress-monitoring-data-virtually"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hyperlink" Target="https://intensiveintervention.org/resource/academic-progress-monitoring-tools-chart" TargetMode="Externa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rtinetwork.org/learn/research/progress-monitoring-within-a-rti-mode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intensiveintervention.org/resource/FAQ-collecting-progress-monitoring-data-virtually"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intensiveintervention.org/resource/academic-progress-monitoring-tools-chart" TargetMode="Externa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rtinetwork.org/essential/tieredinstruction/tier2/how-to-develop-an-effective-tier-2-system"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311708" y="992767"/>
            <a:ext cx="8520600" cy="2736900"/>
          </a:xfrm>
          <a:prstGeom prst="rect">
            <a:avLst/>
          </a:prstGeom>
          <a:solidFill>
            <a:schemeClr val="lt1">
              <a:alpha val="6549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Verdana"/>
              <a:buNone/>
            </a:pPr>
            <a:r>
              <a:rPr lang="en-US"/>
              <a:t>Strand 3</a:t>
            </a:r>
            <a:br>
              <a:rPr lang="en-US"/>
            </a:br>
            <a:r>
              <a:rPr lang="en-US"/>
              <a:t>Advanced Tiers</a:t>
            </a:r>
            <a:endParaRPr/>
          </a:p>
        </p:txBody>
      </p:sp>
      <p:sp>
        <p:nvSpPr>
          <p:cNvPr id="115" name="Google Shape;115;p1"/>
          <p:cNvSpPr txBox="1">
            <a:spLocks noGrp="1"/>
          </p:cNvSpPr>
          <p:nvPr>
            <p:ph type="subTitle" idx="1"/>
          </p:nvPr>
        </p:nvSpPr>
        <p:spPr>
          <a:xfrm>
            <a:off x="311700" y="3778833"/>
            <a:ext cx="8520600" cy="1056900"/>
          </a:xfrm>
          <a:prstGeom prst="rect">
            <a:avLst/>
          </a:prstGeom>
          <a:solidFill>
            <a:schemeClr val="lt1">
              <a:alpha val="65490"/>
            </a:schemeClr>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888888"/>
              </a:buClr>
              <a:buSzPts val="2960"/>
              <a:buNone/>
            </a:pPr>
            <a:r>
              <a:rPr lang="en-US" sz="3859"/>
              <a:t>Building A System</a:t>
            </a:r>
            <a:endParaRPr sz="3700"/>
          </a:p>
          <a:p>
            <a:pPr marL="0" lvl="0" indent="0" algn="ctr" rtl="0">
              <a:lnSpc>
                <a:spcPct val="80000"/>
              </a:lnSpc>
              <a:spcBef>
                <a:spcPts val="592"/>
              </a:spcBef>
              <a:spcAft>
                <a:spcPts val="0"/>
              </a:spcAft>
              <a:buClr>
                <a:srgbClr val="888888"/>
              </a:buClr>
              <a:buSzPts val="2960"/>
              <a:buNone/>
            </a:pPr>
            <a:r>
              <a:rPr lang="en-US" sz="3859"/>
              <a:t>Supporting Schools</a:t>
            </a:r>
            <a:endParaRPr sz="3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body" idx="1"/>
          </p:nvPr>
        </p:nvSpPr>
        <p:spPr>
          <a:xfrm>
            <a:off x="228600" y="1371600"/>
            <a:ext cx="8686800" cy="480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360"/>
              </a:spcBef>
              <a:spcAft>
                <a:spcPts val="0"/>
              </a:spcAft>
              <a:buSzPts val="1800"/>
              <a:buNone/>
            </a:pPr>
            <a:r>
              <a:rPr lang="en-US" sz="2400" b="1"/>
              <a:t>My division team will</a:t>
            </a:r>
            <a:r>
              <a:rPr lang="en-US" sz="2400"/>
              <a:t>: </a:t>
            </a:r>
            <a:endParaRPr sz="2400"/>
          </a:p>
          <a:p>
            <a:pPr marL="457200" lvl="0" indent="-381000" algn="l" rtl="0">
              <a:lnSpc>
                <a:spcPct val="100000"/>
              </a:lnSpc>
              <a:spcBef>
                <a:spcPts val="0"/>
              </a:spcBef>
              <a:spcAft>
                <a:spcPts val="0"/>
              </a:spcAft>
              <a:buSzPts val="2400"/>
              <a:buFont typeface="Verdana"/>
              <a:buChar char="❏"/>
            </a:pPr>
            <a:r>
              <a:rPr lang="en-US" sz="2400"/>
              <a:t>Select contextually fit evidence-based practices utilizing an evidence-based selection tool</a:t>
            </a:r>
            <a:endParaRPr sz="2400"/>
          </a:p>
          <a:p>
            <a:pPr marL="457200" lvl="0" indent="-381000" algn="l" rtl="0">
              <a:lnSpc>
                <a:spcPct val="100000"/>
              </a:lnSpc>
              <a:spcBef>
                <a:spcPts val="1000"/>
              </a:spcBef>
              <a:spcAft>
                <a:spcPts val="0"/>
              </a:spcAft>
              <a:buClr>
                <a:schemeClr val="dk1"/>
              </a:buClr>
              <a:buSzPts val="2400"/>
              <a:buChar char="❏"/>
            </a:pPr>
            <a:r>
              <a:rPr lang="en-US" sz="2400"/>
              <a:t>Create a continuum of supports that ensures advanced tiers interventions are culturally responsive and matched to student needs. </a:t>
            </a:r>
            <a:endParaRPr sz="2400"/>
          </a:p>
          <a:p>
            <a:pPr marL="457200" lvl="0" indent="-381000" algn="l" rtl="0">
              <a:lnSpc>
                <a:spcPct val="100000"/>
              </a:lnSpc>
              <a:spcBef>
                <a:spcPts val="1000"/>
              </a:spcBef>
              <a:spcAft>
                <a:spcPts val="1000"/>
              </a:spcAft>
              <a:buClr>
                <a:schemeClr val="dk1"/>
              </a:buClr>
              <a:buSzPts val="2400"/>
              <a:buChar char="❏"/>
            </a:pPr>
            <a:r>
              <a:rPr lang="en-US" sz="2400"/>
              <a:t>Provide advanced tiers progress monitoring guidance to schools.   </a:t>
            </a:r>
            <a:endParaRPr sz="2400"/>
          </a:p>
        </p:txBody>
      </p:sp>
      <p:sp>
        <p:nvSpPr>
          <p:cNvPr id="186" name="Google Shape;186;p8"/>
          <p:cNvSpPr txBox="1">
            <a:spLocks noGrp="1"/>
          </p:cNvSpPr>
          <p:nvPr>
            <p:ph type="title"/>
          </p:nvPr>
        </p:nvSpPr>
        <p:spPr>
          <a:xfrm>
            <a:off x="228600" y="228600"/>
            <a:ext cx="8686800" cy="1143000"/>
          </a:xfrm>
          <a:prstGeom prst="rect">
            <a:avLst/>
          </a:prstGeom>
          <a:solidFill>
            <a:srgbClr val="A9DCF2">
              <a:alpha val="64313"/>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Success Criteria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g1004b9d7e52_2_0"/>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Advanced Tiers Foundations</a:t>
            </a:r>
            <a:endParaRPr>
              <a:solidFill>
                <a:srgbClr val="000000"/>
              </a:solidFill>
            </a:endParaRPr>
          </a:p>
          <a:p>
            <a:pPr marL="0" lvl="0" indent="0" algn="ctr" rtl="0">
              <a:lnSpc>
                <a:spcPct val="100000"/>
              </a:lnSpc>
              <a:spcBef>
                <a:spcPts val="0"/>
              </a:spcBef>
              <a:spcAft>
                <a:spcPts val="0"/>
              </a:spcAft>
              <a:buSzPts val="4000"/>
              <a:buNone/>
            </a:pPr>
            <a:r>
              <a:rPr lang="en-US">
                <a:solidFill>
                  <a:srgbClr val="000000"/>
                </a:solidFill>
              </a:rPr>
              <a:t>“The Elite Eight”</a:t>
            </a:r>
            <a:endParaRPr>
              <a:solidFill>
                <a:srgbClr val="000000"/>
              </a:solidFill>
            </a:endParaRPr>
          </a:p>
        </p:txBody>
      </p:sp>
      <p:grpSp>
        <p:nvGrpSpPr>
          <p:cNvPr id="193" name="Google Shape;193;g1004b9d7e52_2_0"/>
          <p:cNvGrpSpPr/>
          <p:nvPr/>
        </p:nvGrpSpPr>
        <p:grpSpPr>
          <a:xfrm>
            <a:off x="2232213" y="1591550"/>
            <a:ext cx="4965300" cy="4892750"/>
            <a:chOff x="1967738" y="83500"/>
            <a:chExt cx="4965300" cy="4892750"/>
          </a:xfrm>
        </p:grpSpPr>
        <p:sp>
          <p:nvSpPr>
            <p:cNvPr id="194" name="Google Shape;194;g1004b9d7e52_2_0"/>
            <p:cNvSpPr/>
            <p:nvPr/>
          </p:nvSpPr>
          <p:spPr>
            <a:xfrm>
              <a:off x="3718838" y="83500"/>
              <a:ext cx="1463100" cy="1463100"/>
            </a:xfrm>
            <a:prstGeom prst="ellipse">
              <a:avLst/>
            </a:prstGeom>
            <a:solidFill>
              <a:srgbClr val="FF006F"/>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Verdana"/>
                  <a:ea typeface="Verdana"/>
                  <a:cs typeface="Verdana"/>
                  <a:sym typeface="Verdana"/>
                </a:rPr>
                <a:t>Teaming</a:t>
              </a:r>
              <a:endParaRPr sz="1300" b="1" i="0" u="none" strike="noStrike" cap="none">
                <a:solidFill>
                  <a:srgbClr val="000000"/>
                </a:solidFill>
                <a:latin typeface="Verdana"/>
                <a:ea typeface="Verdana"/>
                <a:cs typeface="Verdana"/>
                <a:sym typeface="Verdana"/>
              </a:endParaRPr>
            </a:p>
          </p:txBody>
        </p:sp>
        <p:sp>
          <p:nvSpPr>
            <p:cNvPr id="195" name="Google Shape;195;g1004b9d7e52_2_0"/>
            <p:cNvSpPr/>
            <p:nvPr/>
          </p:nvSpPr>
          <p:spPr>
            <a:xfrm>
              <a:off x="3718838" y="3513150"/>
              <a:ext cx="1463100" cy="1463100"/>
            </a:xfrm>
            <a:prstGeom prst="ellipse">
              <a:avLst/>
            </a:prstGeom>
            <a:solidFill>
              <a:srgbClr val="04C4D9"/>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Verdana"/>
                  <a:ea typeface="Verdana"/>
                  <a:cs typeface="Verdana"/>
                  <a:sym typeface="Verdana"/>
                </a:rPr>
                <a:t>Alignment</a:t>
              </a:r>
              <a:endParaRPr sz="1400" b="0" i="0" u="none" strike="noStrike" cap="none">
                <a:solidFill>
                  <a:srgbClr val="000000"/>
                </a:solidFill>
                <a:latin typeface="Arial"/>
                <a:ea typeface="Arial"/>
                <a:cs typeface="Arial"/>
                <a:sym typeface="Arial"/>
              </a:endParaRPr>
            </a:p>
          </p:txBody>
        </p:sp>
        <p:sp>
          <p:nvSpPr>
            <p:cNvPr id="196" name="Google Shape;196;g1004b9d7e52_2_0"/>
            <p:cNvSpPr/>
            <p:nvPr/>
          </p:nvSpPr>
          <p:spPr>
            <a:xfrm>
              <a:off x="5469938" y="1731250"/>
              <a:ext cx="1463100" cy="1463100"/>
            </a:xfrm>
            <a:prstGeom prst="ellipse">
              <a:avLst/>
            </a:prstGeom>
            <a:solidFill>
              <a:srgbClr val="F66504"/>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Verdana"/>
                  <a:ea typeface="Verdana"/>
                  <a:cs typeface="Verdana"/>
                  <a:sym typeface="Verdana"/>
                </a:rPr>
                <a:t>Decision Rules</a:t>
              </a:r>
              <a:endParaRPr sz="1400" b="0" i="0" u="none" strike="noStrike" cap="none">
                <a:solidFill>
                  <a:srgbClr val="000000"/>
                </a:solidFill>
                <a:latin typeface="Arial"/>
                <a:ea typeface="Arial"/>
                <a:cs typeface="Arial"/>
                <a:sym typeface="Arial"/>
              </a:endParaRPr>
            </a:p>
          </p:txBody>
        </p:sp>
        <p:sp>
          <p:nvSpPr>
            <p:cNvPr id="197" name="Google Shape;197;g1004b9d7e52_2_0"/>
            <p:cNvSpPr/>
            <p:nvPr/>
          </p:nvSpPr>
          <p:spPr>
            <a:xfrm>
              <a:off x="1967738" y="1794450"/>
              <a:ext cx="1463100" cy="1463100"/>
            </a:xfrm>
            <a:prstGeom prst="ellipse">
              <a:avLst/>
            </a:prstGeom>
            <a:solidFill>
              <a:srgbClr val="FFD966"/>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Verdana"/>
                  <a:ea typeface="Verdana"/>
                  <a:cs typeface="Verdana"/>
                  <a:sym typeface="Verdana"/>
                </a:rPr>
                <a:t>Data-</a:t>
              </a:r>
              <a:endParaRPr sz="13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Verdana"/>
                  <a:ea typeface="Verdana"/>
                  <a:cs typeface="Verdana"/>
                  <a:sym typeface="Verdana"/>
                </a:rPr>
                <a:t>Informed Decision Making</a:t>
              </a:r>
              <a:endParaRPr sz="1400" b="0" i="0" u="none" strike="noStrike" cap="none">
                <a:solidFill>
                  <a:srgbClr val="000000"/>
                </a:solidFill>
                <a:latin typeface="Arial"/>
                <a:ea typeface="Arial"/>
                <a:cs typeface="Arial"/>
                <a:sym typeface="Arial"/>
              </a:endParaRPr>
            </a:p>
          </p:txBody>
        </p:sp>
        <p:sp>
          <p:nvSpPr>
            <p:cNvPr id="198" name="Google Shape;198;g1004b9d7e52_2_0"/>
            <p:cNvSpPr/>
            <p:nvPr/>
          </p:nvSpPr>
          <p:spPr>
            <a:xfrm>
              <a:off x="4989788" y="584450"/>
              <a:ext cx="1463100" cy="1463100"/>
            </a:xfrm>
            <a:prstGeom prst="ellipse">
              <a:avLst/>
            </a:prstGeom>
            <a:solidFill>
              <a:srgbClr val="4285F4"/>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200" b="1" i="0" u="none" strike="noStrike" cap="none">
                  <a:solidFill>
                    <a:srgbClr val="000000"/>
                  </a:solidFill>
                  <a:latin typeface="Verdana"/>
                  <a:ea typeface="Verdana"/>
                  <a:cs typeface="Verdana"/>
                  <a:sym typeface="Verdana"/>
                </a:rPr>
                <a:t>Screening and Request for Assistance</a:t>
              </a:r>
              <a:endParaRPr sz="1000" b="0" i="0" u="none" strike="noStrike" cap="none">
                <a:solidFill>
                  <a:srgbClr val="000000"/>
                </a:solidFill>
                <a:latin typeface="Arial"/>
                <a:ea typeface="Arial"/>
                <a:cs typeface="Arial"/>
                <a:sym typeface="Arial"/>
              </a:endParaRPr>
            </a:p>
          </p:txBody>
        </p:sp>
        <p:sp>
          <p:nvSpPr>
            <p:cNvPr id="199" name="Google Shape;199;g1004b9d7e52_2_0"/>
            <p:cNvSpPr/>
            <p:nvPr/>
          </p:nvSpPr>
          <p:spPr>
            <a:xfrm>
              <a:off x="2447913" y="584450"/>
              <a:ext cx="1463100" cy="1463100"/>
            </a:xfrm>
            <a:prstGeom prst="ellipse">
              <a:avLst/>
            </a:prstGeom>
            <a:solidFill>
              <a:srgbClr val="CC0000"/>
            </a:solidFill>
            <a:ln w="3810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50" b="1" i="0" u="none" strike="noStrike" cap="none">
                  <a:solidFill>
                    <a:srgbClr val="000000"/>
                  </a:solidFill>
                  <a:latin typeface="Verdana"/>
                  <a:ea typeface="Verdana"/>
                  <a:cs typeface="Verdana"/>
                  <a:sym typeface="Verdana"/>
                </a:rPr>
                <a:t>Professional Learning and Coaching</a:t>
              </a:r>
              <a:endParaRPr sz="1150" b="1" i="0" u="none" strike="noStrike" cap="none">
                <a:solidFill>
                  <a:srgbClr val="000000"/>
                </a:solidFill>
                <a:latin typeface="Arial"/>
                <a:ea typeface="Arial"/>
                <a:cs typeface="Arial"/>
                <a:sym typeface="Arial"/>
              </a:endParaRPr>
            </a:p>
          </p:txBody>
        </p:sp>
        <p:sp>
          <p:nvSpPr>
            <p:cNvPr id="200" name="Google Shape;200;g1004b9d7e52_2_0"/>
            <p:cNvSpPr/>
            <p:nvPr/>
          </p:nvSpPr>
          <p:spPr>
            <a:xfrm>
              <a:off x="2447913" y="3017100"/>
              <a:ext cx="1463100" cy="1463100"/>
            </a:xfrm>
            <a:prstGeom prst="ellipse">
              <a:avLst/>
            </a:prstGeom>
            <a:solidFill>
              <a:srgbClr val="674EA7"/>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Verdana"/>
                  <a:ea typeface="Verdana"/>
                  <a:cs typeface="Verdana"/>
                  <a:sym typeface="Verdana"/>
                </a:rPr>
                <a:t>Progress Monitoring</a:t>
              </a:r>
              <a:endParaRPr sz="1400" b="0" i="0" u="none" strike="noStrike" cap="none">
                <a:solidFill>
                  <a:srgbClr val="000000"/>
                </a:solidFill>
                <a:latin typeface="Arial"/>
                <a:ea typeface="Arial"/>
                <a:cs typeface="Arial"/>
                <a:sym typeface="Arial"/>
              </a:endParaRPr>
            </a:p>
          </p:txBody>
        </p:sp>
        <p:sp>
          <p:nvSpPr>
            <p:cNvPr id="201" name="Google Shape;201;g1004b9d7e52_2_0"/>
            <p:cNvSpPr/>
            <p:nvPr/>
          </p:nvSpPr>
          <p:spPr>
            <a:xfrm>
              <a:off x="4989788" y="3017100"/>
              <a:ext cx="1463100" cy="1463100"/>
            </a:xfrm>
            <a:prstGeom prst="ellipse">
              <a:avLst/>
            </a:prstGeom>
            <a:solidFill>
              <a:srgbClr val="38761D"/>
            </a:solidFill>
            <a:ln w="3810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Verdana"/>
                  <a:ea typeface="Verdana"/>
                  <a:cs typeface="Verdana"/>
                  <a:sym typeface="Verdana"/>
                </a:rPr>
                <a:t>Continuum of Support</a:t>
              </a:r>
              <a:endParaRPr sz="1400" b="0" i="0" u="none" strike="noStrike" cap="none">
                <a:solidFill>
                  <a:srgbClr val="000000"/>
                </a:solidFill>
                <a:latin typeface="Verdana"/>
                <a:ea typeface="Verdana"/>
                <a:cs typeface="Verdana"/>
                <a:sym typeface="Verdan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9f20b6708b_0_0"/>
          <p:cNvSpPr txBox="1">
            <a:spLocks noGrp="1"/>
          </p:cNvSpPr>
          <p:nvPr>
            <p:ph type="title"/>
          </p:nvPr>
        </p:nvSpPr>
        <p:spPr>
          <a:xfrm>
            <a:off x="457200" y="274638"/>
            <a:ext cx="8229600" cy="1143000"/>
          </a:xfrm>
          <a:prstGeom prst="rect">
            <a:avLst/>
          </a:prstGeom>
          <a:solidFill>
            <a:srgbClr val="A9DCF2">
              <a:alpha val="64313"/>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sz="3600"/>
              <a:t>Building on What We Learned</a:t>
            </a:r>
            <a:endParaRPr sz="3600"/>
          </a:p>
        </p:txBody>
      </p:sp>
      <p:sp>
        <p:nvSpPr>
          <p:cNvPr id="207" name="Google Shape;207;g9f20b6708b_0_0"/>
          <p:cNvSpPr txBox="1">
            <a:spLocks noGrp="1"/>
          </p:cNvSpPr>
          <p:nvPr>
            <p:ph type="body" idx="1"/>
          </p:nvPr>
        </p:nvSpPr>
        <p:spPr>
          <a:xfrm>
            <a:off x="914400" y="1524000"/>
            <a:ext cx="3582900" cy="65100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2800"/>
              <a:buNone/>
            </a:pPr>
            <a:endParaRPr sz="2400" b="1"/>
          </a:p>
          <a:p>
            <a:pPr marL="0" lvl="0" indent="0" algn="l" rtl="0">
              <a:lnSpc>
                <a:spcPct val="100000"/>
              </a:lnSpc>
              <a:spcBef>
                <a:spcPts val="0"/>
              </a:spcBef>
              <a:spcAft>
                <a:spcPts val="0"/>
              </a:spcAft>
              <a:buSzPts val="2800"/>
              <a:buNone/>
            </a:pPr>
            <a:endParaRPr sz="2400" b="1"/>
          </a:p>
          <a:p>
            <a:pPr marL="0" lvl="0" indent="0" algn="l" rtl="0">
              <a:lnSpc>
                <a:spcPct val="100000"/>
              </a:lnSpc>
              <a:spcBef>
                <a:spcPts val="0"/>
              </a:spcBef>
              <a:spcAft>
                <a:spcPts val="0"/>
              </a:spcAft>
              <a:buSzPts val="2800"/>
              <a:buNone/>
            </a:pPr>
            <a:r>
              <a:rPr lang="en-US" sz="2400" b="1"/>
              <a:t> Last Time:</a:t>
            </a:r>
            <a:endParaRPr sz="2400" b="1"/>
          </a:p>
          <a:p>
            <a:pPr marL="0" lvl="0" indent="0" algn="l" rtl="0">
              <a:lnSpc>
                <a:spcPct val="100000"/>
              </a:lnSpc>
              <a:spcBef>
                <a:spcPts val="0"/>
              </a:spcBef>
              <a:spcAft>
                <a:spcPts val="0"/>
              </a:spcAft>
              <a:buSzPts val="2800"/>
              <a:buNone/>
            </a:pPr>
            <a:endParaRPr sz="2400" b="1"/>
          </a:p>
          <a:p>
            <a:pPr marL="342900" lvl="0" indent="0" algn="l" rtl="0">
              <a:lnSpc>
                <a:spcPct val="100000"/>
              </a:lnSpc>
              <a:spcBef>
                <a:spcPts val="420"/>
              </a:spcBef>
              <a:spcAft>
                <a:spcPts val="0"/>
              </a:spcAft>
              <a:buSzPts val="2800"/>
              <a:buNone/>
            </a:pPr>
            <a:endParaRPr sz="2400"/>
          </a:p>
        </p:txBody>
      </p:sp>
      <p:sp>
        <p:nvSpPr>
          <p:cNvPr id="208" name="Google Shape;208;g9f20b6708b_0_0"/>
          <p:cNvSpPr txBox="1">
            <a:spLocks noGrp="1"/>
          </p:cNvSpPr>
          <p:nvPr>
            <p:ph type="body" idx="2"/>
          </p:nvPr>
        </p:nvSpPr>
        <p:spPr>
          <a:xfrm>
            <a:off x="457200" y="2174875"/>
            <a:ext cx="4040100" cy="4434900"/>
          </a:xfrm>
          <a:prstGeom prst="rect">
            <a:avLst/>
          </a:prstGeom>
          <a:noFill/>
          <a:ln>
            <a:noFill/>
          </a:ln>
        </p:spPr>
        <p:txBody>
          <a:bodyPr spcFirstLastPara="1" wrap="square" lIns="68550" tIns="34275" rIns="68550" bIns="34275" anchor="t" anchorCtr="0">
            <a:noAutofit/>
          </a:bodyPr>
          <a:lstStyle/>
          <a:p>
            <a:pPr marL="457200" lvl="0" indent="-412750" algn="l" rtl="0">
              <a:lnSpc>
                <a:spcPct val="100000"/>
              </a:lnSpc>
              <a:spcBef>
                <a:spcPts val="0"/>
              </a:spcBef>
              <a:spcAft>
                <a:spcPts val="0"/>
              </a:spcAft>
              <a:buSzPts val="2900"/>
              <a:buChar char="•"/>
            </a:pPr>
            <a:r>
              <a:rPr lang="en-US" sz="2900"/>
              <a:t>The Elite 8 Circle</a:t>
            </a:r>
            <a:endParaRPr sz="2900"/>
          </a:p>
          <a:p>
            <a:pPr marL="457200" lvl="0" indent="-412750" algn="l" rtl="0">
              <a:lnSpc>
                <a:spcPct val="100000"/>
              </a:lnSpc>
              <a:spcBef>
                <a:spcPts val="0"/>
              </a:spcBef>
              <a:spcAft>
                <a:spcPts val="0"/>
              </a:spcAft>
              <a:buSzPts val="2900"/>
              <a:buChar char="•"/>
            </a:pPr>
            <a:r>
              <a:rPr lang="en-US" sz="2900"/>
              <a:t>Teaming</a:t>
            </a:r>
            <a:endParaRPr sz="2900"/>
          </a:p>
          <a:p>
            <a:pPr marL="457200" lvl="0" indent="-412750" algn="l" rtl="0">
              <a:lnSpc>
                <a:spcPct val="100000"/>
              </a:lnSpc>
              <a:spcBef>
                <a:spcPts val="0"/>
              </a:spcBef>
              <a:spcAft>
                <a:spcPts val="0"/>
              </a:spcAft>
              <a:buSzPts val="2900"/>
              <a:buChar char="•"/>
            </a:pPr>
            <a:r>
              <a:rPr lang="en-US" sz="2900"/>
              <a:t>Data-informed decision-making</a:t>
            </a:r>
            <a:endParaRPr sz="2900"/>
          </a:p>
          <a:p>
            <a:pPr marL="457200" lvl="0" indent="-412750" algn="l" rtl="0">
              <a:lnSpc>
                <a:spcPct val="100000"/>
              </a:lnSpc>
              <a:spcBef>
                <a:spcPts val="0"/>
              </a:spcBef>
              <a:spcAft>
                <a:spcPts val="0"/>
              </a:spcAft>
              <a:buSzPts val="2900"/>
              <a:buChar char="•"/>
            </a:pPr>
            <a:r>
              <a:rPr lang="en-US" sz="2900"/>
              <a:t>Screening and requests for assistance</a:t>
            </a:r>
            <a:endParaRPr sz="2900"/>
          </a:p>
          <a:p>
            <a:pPr marL="457200" lvl="0" indent="-412750" algn="l" rtl="0">
              <a:lnSpc>
                <a:spcPct val="100000"/>
              </a:lnSpc>
              <a:spcBef>
                <a:spcPts val="0"/>
              </a:spcBef>
              <a:spcAft>
                <a:spcPts val="0"/>
              </a:spcAft>
              <a:buSzPts val="2900"/>
              <a:buChar char="•"/>
            </a:pPr>
            <a:r>
              <a:rPr lang="en-US" sz="2900"/>
              <a:t>Decision rules</a:t>
            </a:r>
            <a:endParaRPr sz="2900"/>
          </a:p>
          <a:p>
            <a:pPr marL="0" lvl="0" indent="0" algn="l" rtl="0">
              <a:lnSpc>
                <a:spcPct val="100000"/>
              </a:lnSpc>
              <a:spcBef>
                <a:spcPts val="420"/>
              </a:spcBef>
              <a:spcAft>
                <a:spcPts val="0"/>
              </a:spcAft>
              <a:buClr>
                <a:schemeClr val="dk1"/>
              </a:buClr>
              <a:buSzPts val="2800"/>
              <a:buFont typeface="Arial"/>
              <a:buNone/>
            </a:pPr>
            <a:endParaRPr b="1"/>
          </a:p>
        </p:txBody>
      </p:sp>
      <p:pic>
        <p:nvPicPr>
          <p:cNvPr id="209" name="Google Shape;209;g9f20b6708b_0_0" descr="red arrow symbolizing spiraling back" title="spiral"/>
          <p:cNvPicPr preferRelativeResize="0"/>
          <p:nvPr/>
        </p:nvPicPr>
        <p:blipFill rotWithShape="1">
          <a:blip r:embed="rId3">
            <a:alphaModFix/>
          </a:blip>
          <a:srcRect l="4171" t="924" r="9819" b="7522"/>
          <a:stretch/>
        </p:blipFill>
        <p:spPr>
          <a:xfrm>
            <a:off x="4049375" y="2621275"/>
            <a:ext cx="819650" cy="1890489"/>
          </a:xfrm>
          <a:prstGeom prst="rect">
            <a:avLst/>
          </a:prstGeom>
          <a:noFill/>
          <a:ln>
            <a:noFill/>
          </a:ln>
        </p:spPr>
      </p:pic>
      <p:sp>
        <p:nvSpPr>
          <p:cNvPr id="210" name="Google Shape;210;g9f20b6708b_0_0"/>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SzPts val="2100"/>
              <a:buNone/>
            </a:pPr>
            <a:r>
              <a:rPr lang="en-US"/>
              <a:t>This Time:</a:t>
            </a:r>
            <a:endParaRPr/>
          </a:p>
        </p:txBody>
      </p:sp>
      <p:sp>
        <p:nvSpPr>
          <p:cNvPr id="211" name="Google Shape;211;g9f20b6708b_0_0"/>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480"/>
              </a:spcBef>
              <a:spcAft>
                <a:spcPts val="0"/>
              </a:spcAft>
              <a:buSzPts val="2800"/>
              <a:buChar char="•"/>
            </a:pPr>
            <a:r>
              <a:rPr lang="en-US" sz="2800"/>
              <a:t>Evidence based practice selection</a:t>
            </a:r>
            <a:endParaRPr sz="2800"/>
          </a:p>
          <a:p>
            <a:pPr marL="457200" lvl="0" indent="-406400" algn="l" rtl="0">
              <a:lnSpc>
                <a:spcPct val="100000"/>
              </a:lnSpc>
              <a:spcBef>
                <a:spcPts val="0"/>
              </a:spcBef>
              <a:spcAft>
                <a:spcPts val="0"/>
              </a:spcAft>
              <a:buSzPts val="2800"/>
              <a:buChar char="•"/>
            </a:pPr>
            <a:r>
              <a:rPr lang="en-US" sz="2800"/>
              <a:t>Continuum of supports</a:t>
            </a:r>
            <a:endParaRPr sz="2800"/>
          </a:p>
          <a:p>
            <a:pPr marL="457200" lvl="0" indent="-406400" algn="l" rtl="0">
              <a:lnSpc>
                <a:spcPct val="100000"/>
              </a:lnSpc>
              <a:spcBef>
                <a:spcPts val="0"/>
              </a:spcBef>
              <a:spcAft>
                <a:spcPts val="0"/>
              </a:spcAft>
              <a:buSzPts val="2800"/>
              <a:buChar char="•"/>
            </a:pPr>
            <a:r>
              <a:rPr lang="en-US" sz="2800"/>
              <a:t>Progress monitoring</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f889cd219f_0_190"/>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The Start of Our Work</a:t>
            </a:r>
            <a:endParaRPr>
              <a:solidFill>
                <a:schemeClr val="dk1"/>
              </a:solidFill>
            </a:endParaRPr>
          </a:p>
        </p:txBody>
      </p:sp>
      <p:sp>
        <p:nvSpPr>
          <p:cNvPr id="217" name="Google Shape;217;gf889cd219f_0_190"/>
          <p:cNvSpPr/>
          <p:nvPr/>
        </p:nvSpPr>
        <p:spPr>
          <a:xfrm>
            <a:off x="228725" y="1453350"/>
            <a:ext cx="6760800" cy="1180800"/>
          </a:xfrm>
          <a:prstGeom prst="rect">
            <a:avLst/>
          </a:prstGeom>
          <a:solidFill>
            <a:srgbClr val="FF006F">
              <a:alpha val="74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Verdana"/>
                <a:ea typeface="Verdana"/>
                <a:cs typeface="Verdana"/>
                <a:sym typeface="Verdana"/>
              </a:rPr>
              <a:t>Teaming and Meeting Structures for Tier 2 &amp; Tier 3 teams</a:t>
            </a:r>
            <a:endParaRPr sz="1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8000"/>
                </a:solidFill>
                <a:latin typeface="Verdana"/>
                <a:ea typeface="Verdana"/>
                <a:cs typeface="Verdana"/>
                <a:sym typeface="Verdana"/>
              </a:rPr>
              <a:t>How do our teams consistently function?</a:t>
            </a:r>
            <a:endParaRPr sz="1500" b="1" i="0" u="none" strike="noStrike" cap="none">
              <a:solidFill>
                <a:srgbClr val="008000"/>
              </a:solidFill>
              <a:latin typeface="Verdana"/>
              <a:ea typeface="Verdana"/>
              <a:cs typeface="Verdana"/>
              <a:sym typeface="Verdana"/>
            </a:endParaRPr>
          </a:p>
        </p:txBody>
      </p:sp>
      <p:sp>
        <p:nvSpPr>
          <p:cNvPr id="218" name="Google Shape;218;gf889cd219f_0_190"/>
          <p:cNvSpPr/>
          <p:nvPr/>
        </p:nvSpPr>
        <p:spPr>
          <a:xfrm>
            <a:off x="883011" y="2634200"/>
            <a:ext cx="6760800" cy="1180800"/>
          </a:xfrm>
          <a:prstGeom prst="rect">
            <a:avLst/>
          </a:prstGeom>
          <a:solidFill>
            <a:srgbClr val="FFD966">
              <a:alpha val="823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Verdana"/>
                <a:ea typeface="Verdana"/>
                <a:cs typeface="Verdana"/>
                <a:sym typeface="Verdana"/>
              </a:rPr>
              <a:t>Data-informed decision making process to problem solve around student data. </a:t>
            </a:r>
            <a:endParaRPr sz="1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8000"/>
                </a:solidFill>
                <a:latin typeface="Verdana"/>
                <a:ea typeface="Verdana"/>
                <a:cs typeface="Verdana"/>
                <a:sym typeface="Verdana"/>
              </a:rPr>
              <a:t>What data do we have and how to we use it to guide our work?</a:t>
            </a:r>
            <a:endParaRPr sz="1500" b="1" i="0" u="none" strike="noStrike" cap="none">
              <a:solidFill>
                <a:srgbClr val="008000"/>
              </a:solidFill>
              <a:latin typeface="Verdana"/>
              <a:ea typeface="Verdana"/>
              <a:cs typeface="Verdana"/>
              <a:sym typeface="Verdana"/>
            </a:endParaRPr>
          </a:p>
        </p:txBody>
      </p:sp>
      <p:sp>
        <p:nvSpPr>
          <p:cNvPr id="219" name="Google Shape;219;gf889cd219f_0_190"/>
          <p:cNvSpPr/>
          <p:nvPr/>
        </p:nvSpPr>
        <p:spPr>
          <a:xfrm>
            <a:off x="1504200" y="3815000"/>
            <a:ext cx="6760800" cy="1180800"/>
          </a:xfrm>
          <a:prstGeom prst="rect">
            <a:avLst/>
          </a:prstGeom>
          <a:solidFill>
            <a:srgbClr val="4285F4">
              <a:alpha val="74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Verdana"/>
                <a:ea typeface="Verdana"/>
                <a:cs typeface="Verdana"/>
                <a:sym typeface="Verdana"/>
              </a:rPr>
              <a:t>Universal screeners and request for assistance guidance.</a:t>
            </a:r>
            <a:endParaRPr sz="1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8000"/>
                </a:solidFill>
                <a:latin typeface="Verdana"/>
                <a:ea typeface="Verdana"/>
                <a:cs typeface="Verdana"/>
                <a:sym typeface="Verdana"/>
              </a:rPr>
              <a:t>How do we know who is and is not responding to universal instruction?</a:t>
            </a:r>
            <a:endParaRPr sz="1500" b="1" i="0" u="none" strike="noStrike" cap="none">
              <a:solidFill>
                <a:srgbClr val="008000"/>
              </a:solidFill>
              <a:latin typeface="Verdana"/>
              <a:ea typeface="Verdana"/>
              <a:cs typeface="Verdana"/>
              <a:sym typeface="Verdana"/>
            </a:endParaRPr>
          </a:p>
        </p:txBody>
      </p:sp>
      <p:sp>
        <p:nvSpPr>
          <p:cNvPr id="220" name="Google Shape;220;gf889cd219f_0_190"/>
          <p:cNvSpPr/>
          <p:nvPr/>
        </p:nvSpPr>
        <p:spPr>
          <a:xfrm>
            <a:off x="2154824" y="4995850"/>
            <a:ext cx="6760800" cy="1180800"/>
          </a:xfrm>
          <a:prstGeom prst="rect">
            <a:avLst/>
          </a:prstGeom>
          <a:solidFill>
            <a:srgbClr val="F66504">
              <a:alpha val="823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Verdana"/>
                <a:ea typeface="Verdana"/>
                <a:cs typeface="Verdana"/>
                <a:sym typeface="Verdana"/>
              </a:rPr>
              <a:t>Decision-making rules for movement in within tiers of support.</a:t>
            </a:r>
            <a:endParaRPr sz="15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8000"/>
                </a:solidFill>
                <a:latin typeface="Verdana"/>
                <a:ea typeface="Verdana"/>
                <a:cs typeface="Verdana"/>
                <a:sym typeface="Verdana"/>
              </a:rPr>
              <a:t>What is our criteria to know who requires additional support, no longer requires additional support, and how do we ensure consistency across the division?</a:t>
            </a:r>
            <a:endParaRPr sz="1500" b="1" i="0" u="none" strike="noStrike" cap="none">
              <a:solidFill>
                <a:srgbClr val="008000"/>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f889cd219f_0_198"/>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Building on Our Learning</a:t>
            </a:r>
            <a:endParaRPr>
              <a:solidFill>
                <a:schemeClr val="dk1"/>
              </a:solidFill>
            </a:endParaRPr>
          </a:p>
        </p:txBody>
      </p:sp>
      <p:sp>
        <p:nvSpPr>
          <p:cNvPr id="226" name="Google Shape;226;gf889cd219f_0_198"/>
          <p:cNvSpPr/>
          <p:nvPr/>
        </p:nvSpPr>
        <p:spPr>
          <a:xfrm>
            <a:off x="228725" y="1453350"/>
            <a:ext cx="7308000" cy="1392900"/>
          </a:xfrm>
          <a:prstGeom prst="rect">
            <a:avLst/>
          </a:prstGeom>
          <a:solidFill>
            <a:srgbClr val="38761D">
              <a:alpha val="74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Verdana"/>
                <a:ea typeface="Verdana"/>
                <a:cs typeface="Verdana"/>
                <a:sym typeface="Verdana"/>
              </a:rPr>
              <a:t>Continuum of supports provided across the division.</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Verdana"/>
                <a:ea typeface="Verdana"/>
                <a:cs typeface="Verdana"/>
                <a:sym typeface="Verdana"/>
              </a:rPr>
              <a:t>What is currently being provided for each tier of support across the division? What are we missing? What can we remove?</a:t>
            </a:r>
            <a:endParaRPr sz="1600" b="1" i="0" u="none" strike="noStrike" cap="none">
              <a:solidFill>
                <a:srgbClr val="008000"/>
              </a:solidFill>
              <a:latin typeface="Verdana"/>
              <a:ea typeface="Verdana"/>
              <a:cs typeface="Verdana"/>
              <a:sym typeface="Verdana"/>
            </a:endParaRPr>
          </a:p>
        </p:txBody>
      </p:sp>
      <p:sp>
        <p:nvSpPr>
          <p:cNvPr id="227" name="Google Shape;227;gf889cd219f_0_198"/>
          <p:cNvSpPr/>
          <p:nvPr/>
        </p:nvSpPr>
        <p:spPr>
          <a:xfrm>
            <a:off x="935975" y="2846181"/>
            <a:ext cx="7308000" cy="13929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Verdana"/>
                <a:ea typeface="Verdana"/>
                <a:cs typeface="Verdana"/>
                <a:sym typeface="Verdana"/>
              </a:rPr>
              <a:t>Identifying evidence-based practices / interventions within our continuum.</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Verdana"/>
                <a:ea typeface="Verdana"/>
                <a:cs typeface="Verdana"/>
                <a:sym typeface="Verdana"/>
              </a:rPr>
              <a:t>What criteria do we use to ensure practices and interventions are a good fit?</a:t>
            </a:r>
            <a:endParaRPr sz="1600" b="1" i="0" u="none" strike="noStrike" cap="none">
              <a:solidFill>
                <a:srgbClr val="008000"/>
              </a:solidFill>
              <a:latin typeface="Verdana"/>
              <a:ea typeface="Verdana"/>
              <a:cs typeface="Verdana"/>
              <a:sym typeface="Verdana"/>
            </a:endParaRPr>
          </a:p>
        </p:txBody>
      </p:sp>
      <p:sp>
        <p:nvSpPr>
          <p:cNvPr id="228" name="Google Shape;228;gf889cd219f_0_198"/>
          <p:cNvSpPr/>
          <p:nvPr/>
        </p:nvSpPr>
        <p:spPr>
          <a:xfrm>
            <a:off x="1607449" y="4238953"/>
            <a:ext cx="7308000" cy="1392900"/>
          </a:xfrm>
          <a:prstGeom prst="rect">
            <a:avLst/>
          </a:prstGeom>
          <a:solidFill>
            <a:srgbClr val="674EA7">
              <a:alpha val="823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Verdana"/>
                <a:ea typeface="Verdana"/>
                <a:cs typeface="Verdana"/>
                <a:sym typeface="Verdana"/>
              </a:rPr>
              <a:t>Monitoring progress to determine if the identified intervention is effective.</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Verdana"/>
                <a:ea typeface="Verdana"/>
                <a:cs typeface="Verdana"/>
                <a:sym typeface="Verdana"/>
              </a:rPr>
              <a:t>How do we systematically monitor progress to know the student is making progress towards their goal/ expectation with the targeted/intensive intervention?</a:t>
            </a:r>
            <a:endParaRPr sz="1600" b="1" i="0" u="none" strike="noStrike" cap="none">
              <a:solidFill>
                <a:srgbClr val="008000"/>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9f20b6708b_0_2720"/>
          <p:cNvSpPr txBox="1">
            <a:spLocks noGrp="1"/>
          </p:cNvSpPr>
          <p:nvPr>
            <p:ph type="title"/>
          </p:nvPr>
        </p:nvSpPr>
        <p:spPr>
          <a:xfrm>
            <a:off x="311700" y="288350"/>
            <a:ext cx="8520600" cy="1068600"/>
          </a:xfrm>
          <a:prstGeom prst="rect">
            <a:avLst/>
          </a:prstGeom>
          <a:solidFill>
            <a:srgbClr val="A9DCF2">
              <a:alpha val="65490"/>
            </a:srgbClr>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900">
                <a:solidFill>
                  <a:srgbClr val="002C3C"/>
                </a:solidFill>
              </a:rPr>
              <a:t>VTSS Implementation Matrix </a:t>
            </a:r>
            <a:endParaRPr sz="3900">
              <a:solidFill>
                <a:srgbClr val="002C3C"/>
              </a:solidFill>
            </a:endParaRPr>
          </a:p>
          <a:p>
            <a:pPr marL="0" lvl="0" indent="0" algn="ctr" rtl="0">
              <a:lnSpc>
                <a:spcPct val="100000"/>
              </a:lnSpc>
              <a:spcBef>
                <a:spcPts val="0"/>
              </a:spcBef>
              <a:spcAft>
                <a:spcPts val="0"/>
              </a:spcAft>
              <a:buSzPts val="4000"/>
              <a:buNone/>
            </a:pPr>
            <a:r>
              <a:rPr lang="en-US" sz="3500">
                <a:solidFill>
                  <a:srgbClr val="002C3C"/>
                </a:solidFill>
              </a:rPr>
              <a:t>Aligned Definitions and Resources</a:t>
            </a:r>
            <a:endParaRPr sz="3500">
              <a:solidFill>
                <a:srgbClr val="002C3C"/>
              </a:solidFill>
            </a:endParaRPr>
          </a:p>
        </p:txBody>
      </p:sp>
      <p:pic>
        <p:nvPicPr>
          <p:cNvPr id="235" name="Google Shape;235;g9f20b6708b_0_2720" descr="VTSS matrix listing phases of implementation&#10;"/>
          <p:cNvPicPr preferRelativeResize="0"/>
          <p:nvPr/>
        </p:nvPicPr>
        <p:blipFill rotWithShape="1">
          <a:blip r:embed="rId3">
            <a:alphaModFix/>
          </a:blip>
          <a:srcRect/>
          <a:stretch/>
        </p:blipFill>
        <p:spPr>
          <a:xfrm>
            <a:off x="0" y="1600196"/>
            <a:ext cx="9143999" cy="51618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g9f20b6708b_0_200" descr="picture of 6 core features of advanced tier interventions"/>
          <p:cNvGrpSpPr/>
          <p:nvPr/>
        </p:nvGrpSpPr>
        <p:grpSpPr>
          <a:xfrm>
            <a:off x="425829" y="1592026"/>
            <a:ext cx="8292160" cy="3840811"/>
            <a:chOff x="-78823" y="593372"/>
            <a:chExt cx="9322271" cy="5442555"/>
          </a:xfrm>
        </p:grpSpPr>
        <p:sp>
          <p:nvSpPr>
            <p:cNvPr id="241" name="Google Shape;241;g9f20b6708b_0_200"/>
            <p:cNvSpPr/>
            <p:nvPr/>
          </p:nvSpPr>
          <p:spPr>
            <a:xfrm>
              <a:off x="3397535" y="3586427"/>
              <a:ext cx="2449500" cy="2449500"/>
            </a:xfrm>
            <a:prstGeom prst="ellipse">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42" name="Google Shape;242;g9f20b6708b_0_200"/>
            <p:cNvSpPr txBox="1"/>
            <p:nvPr/>
          </p:nvSpPr>
          <p:spPr>
            <a:xfrm>
              <a:off x="3756269" y="3945161"/>
              <a:ext cx="1732200" cy="1732200"/>
            </a:xfrm>
            <a:prstGeom prst="rect">
              <a:avLst/>
            </a:prstGeom>
            <a:noFill/>
            <a:ln>
              <a:noFill/>
            </a:ln>
          </p:spPr>
          <p:txBody>
            <a:bodyPr spcFirstLastPara="1" wrap="square" lIns="11400" tIns="11400" rIns="11400" bIns="114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Verdana"/>
                  <a:ea typeface="Verdana"/>
                  <a:cs typeface="Verdana"/>
                  <a:sym typeface="Verdana"/>
                </a:rPr>
                <a:t>Tier 2 Core Features </a:t>
              </a:r>
              <a:endParaRPr sz="1800" b="0" i="0" u="none" strike="noStrike" cap="none">
                <a:solidFill>
                  <a:srgbClr val="000000"/>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800"/>
                <a:buFont typeface="Arial"/>
                <a:buNone/>
              </a:pPr>
              <a:r>
                <a:rPr lang="en-US" sz="1800" b="0" i="0" u="none" strike="noStrike" cap="none">
                  <a:solidFill>
                    <a:srgbClr val="000000"/>
                  </a:solidFill>
                  <a:latin typeface="Verdana"/>
                  <a:ea typeface="Verdana"/>
                  <a:cs typeface="Verdana"/>
                  <a:sym typeface="Verdana"/>
                </a:rPr>
                <a:t>TFI 2.6</a:t>
              </a:r>
              <a:endParaRPr sz="1800" b="0" i="0" u="none" strike="noStrike" cap="none">
                <a:solidFill>
                  <a:srgbClr val="000000"/>
                </a:solidFill>
                <a:latin typeface="Verdana"/>
                <a:ea typeface="Verdana"/>
                <a:cs typeface="Verdana"/>
                <a:sym typeface="Verdana"/>
              </a:endParaRPr>
            </a:p>
          </p:txBody>
        </p:sp>
        <p:sp>
          <p:nvSpPr>
            <p:cNvPr id="243" name="Google Shape;243;g9f20b6708b_0_200"/>
            <p:cNvSpPr/>
            <p:nvPr/>
          </p:nvSpPr>
          <p:spPr>
            <a:xfrm rot="10800000">
              <a:off x="1077857" y="4462189"/>
              <a:ext cx="2192100" cy="698100"/>
            </a:xfrm>
            <a:prstGeom prst="leftArrow">
              <a:avLst>
                <a:gd name="adj1" fmla="val 60000"/>
                <a:gd name="adj2" fmla="val 50000"/>
              </a:avLst>
            </a:prstGeom>
            <a:gradFill>
              <a:gsLst>
                <a:gs pos="0">
                  <a:srgbClr val="FFF6DB"/>
                </a:gs>
                <a:gs pos="100000">
                  <a:srgbClr val="FAD25C"/>
                </a:gs>
              </a:gsLst>
              <a:path path="circle">
                <a:fillToRect l="50000" t="50000" r="50000" b="50000"/>
              </a:path>
              <a:tileRect/>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44" name="Google Shape;244;g9f20b6708b_0_200"/>
            <p:cNvSpPr/>
            <p:nvPr/>
          </p:nvSpPr>
          <p:spPr>
            <a:xfrm>
              <a:off x="-78823" y="3874522"/>
              <a:ext cx="2313600" cy="19473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45" name="Google Shape;245;g9f20b6708b_0_200"/>
            <p:cNvSpPr txBox="1"/>
            <p:nvPr/>
          </p:nvSpPr>
          <p:spPr>
            <a:xfrm>
              <a:off x="-78683" y="3733247"/>
              <a:ext cx="2313300" cy="20886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US" sz="1350" b="0" i="0" u="none" strike="noStrike" cap="none">
                  <a:solidFill>
                    <a:srgbClr val="000000"/>
                  </a:solidFill>
                  <a:latin typeface="Verdana"/>
                  <a:ea typeface="Verdana"/>
                  <a:cs typeface="Verdana"/>
                  <a:sym typeface="Verdana"/>
                </a:rPr>
                <a:t>Additional Instruction on Skills (prosocial, emotional, academic)</a:t>
              </a:r>
              <a:endParaRPr sz="1350" b="0" i="0" u="none" strike="noStrike" cap="none">
                <a:solidFill>
                  <a:srgbClr val="000000"/>
                </a:solidFill>
                <a:latin typeface="Verdana"/>
                <a:ea typeface="Verdana"/>
                <a:cs typeface="Verdana"/>
                <a:sym typeface="Verdana"/>
              </a:endParaRPr>
            </a:p>
          </p:txBody>
        </p:sp>
        <p:sp>
          <p:nvSpPr>
            <p:cNvPr id="246" name="Google Shape;246;g9f20b6708b_0_200"/>
            <p:cNvSpPr/>
            <p:nvPr/>
          </p:nvSpPr>
          <p:spPr>
            <a:xfrm rot="-8674050">
              <a:off x="1121252" y="2903793"/>
              <a:ext cx="2621505" cy="698080"/>
            </a:xfrm>
            <a:prstGeom prst="leftArrow">
              <a:avLst>
                <a:gd name="adj1" fmla="val 60000"/>
                <a:gd name="adj2" fmla="val 5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47" name="Google Shape;247;g9f20b6708b_0_200"/>
            <p:cNvSpPr/>
            <p:nvPr/>
          </p:nvSpPr>
          <p:spPr>
            <a:xfrm>
              <a:off x="506546" y="1806996"/>
              <a:ext cx="1714800" cy="13719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48" name="Google Shape;248;g9f20b6708b_0_200"/>
            <p:cNvSpPr txBox="1"/>
            <p:nvPr/>
          </p:nvSpPr>
          <p:spPr>
            <a:xfrm>
              <a:off x="546725" y="1847172"/>
              <a:ext cx="1634400" cy="11349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US" sz="1350" b="0" i="0" u="none" strike="noStrike" cap="none">
                  <a:solidFill>
                    <a:srgbClr val="000000"/>
                  </a:solidFill>
                  <a:latin typeface="Verdana"/>
                  <a:ea typeface="Verdana"/>
                  <a:cs typeface="Verdana"/>
                  <a:sym typeface="Verdana"/>
                </a:rPr>
                <a:t>Increased </a:t>
              </a:r>
              <a:endParaRPr sz="1350" b="0" i="0" u="none" strike="noStrike" cap="none">
                <a:solidFill>
                  <a:srgbClr val="000000"/>
                </a:solidFill>
                <a:latin typeface="Verdana"/>
                <a:ea typeface="Verdana"/>
                <a:cs typeface="Verdana"/>
                <a:sym typeface="Verdana"/>
              </a:endParaRPr>
            </a:p>
            <a:p>
              <a:pPr marL="0" marR="0" lvl="0" indent="0" algn="ctr" rtl="0">
                <a:lnSpc>
                  <a:spcPct val="90000"/>
                </a:lnSpc>
                <a:spcBef>
                  <a:spcPts val="0"/>
                </a:spcBef>
                <a:spcAft>
                  <a:spcPts val="0"/>
                </a:spcAft>
                <a:buClr>
                  <a:srgbClr val="000000"/>
                </a:buClr>
                <a:buSzPts val="1350"/>
                <a:buFont typeface="Arial"/>
                <a:buNone/>
              </a:pPr>
              <a:r>
                <a:rPr lang="en-US" sz="1350" b="0" i="0" u="none" strike="noStrike" cap="none">
                  <a:solidFill>
                    <a:srgbClr val="000000"/>
                  </a:solidFill>
                  <a:latin typeface="Verdana"/>
                  <a:ea typeface="Verdana"/>
                  <a:cs typeface="Verdana"/>
                  <a:sym typeface="Verdana"/>
                </a:rPr>
                <a:t>Regular Feedback</a:t>
              </a:r>
              <a:endParaRPr sz="1350" b="0" i="0" u="none" strike="noStrike" cap="none">
                <a:solidFill>
                  <a:srgbClr val="000000"/>
                </a:solidFill>
                <a:latin typeface="Verdana"/>
                <a:ea typeface="Verdana"/>
                <a:cs typeface="Verdana"/>
                <a:sym typeface="Verdana"/>
              </a:endParaRPr>
            </a:p>
          </p:txBody>
        </p:sp>
        <p:sp>
          <p:nvSpPr>
            <p:cNvPr id="249" name="Google Shape;249;g9f20b6708b_0_200"/>
            <p:cNvSpPr/>
            <p:nvPr/>
          </p:nvSpPr>
          <p:spPr>
            <a:xfrm rot="-6480166">
              <a:off x="2662112" y="2048835"/>
              <a:ext cx="2351948" cy="698061"/>
            </a:xfrm>
            <a:prstGeom prst="leftArrow">
              <a:avLst>
                <a:gd name="adj1" fmla="val 60000"/>
                <a:gd name="adj2" fmla="val 5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50" name="Google Shape;250;g9f20b6708b_0_200"/>
            <p:cNvSpPr/>
            <p:nvPr/>
          </p:nvSpPr>
          <p:spPr>
            <a:xfrm>
              <a:off x="2617374" y="593372"/>
              <a:ext cx="1714800" cy="12135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51" name="Google Shape;251;g9f20b6708b_0_200"/>
            <p:cNvSpPr txBox="1"/>
            <p:nvPr/>
          </p:nvSpPr>
          <p:spPr>
            <a:xfrm>
              <a:off x="2657542" y="633547"/>
              <a:ext cx="1634400" cy="9930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US" sz="1350" b="0" i="0" u="none" strike="noStrike" cap="none">
                  <a:solidFill>
                    <a:srgbClr val="000000"/>
                  </a:solidFill>
                  <a:latin typeface="Verdana"/>
                  <a:ea typeface="Verdana"/>
                  <a:cs typeface="Verdana"/>
                  <a:sym typeface="Verdana"/>
                </a:rPr>
                <a:t>Increased Structure &amp; Prompts</a:t>
              </a:r>
              <a:endParaRPr sz="1350" b="0" i="0" u="none" strike="noStrike" cap="none">
                <a:solidFill>
                  <a:srgbClr val="000000"/>
                </a:solidFill>
                <a:latin typeface="Verdana"/>
                <a:ea typeface="Verdana"/>
                <a:cs typeface="Verdana"/>
                <a:sym typeface="Verdana"/>
              </a:endParaRPr>
            </a:p>
          </p:txBody>
        </p:sp>
        <p:sp>
          <p:nvSpPr>
            <p:cNvPr id="252" name="Google Shape;252;g9f20b6708b_0_200"/>
            <p:cNvSpPr/>
            <p:nvPr/>
          </p:nvSpPr>
          <p:spPr>
            <a:xfrm rot="-4319834">
              <a:off x="4230583" y="2048666"/>
              <a:ext cx="2351948" cy="698061"/>
            </a:xfrm>
            <a:prstGeom prst="leftArrow">
              <a:avLst>
                <a:gd name="adj1" fmla="val 60000"/>
                <a:gd name="adj2" fmla="val 5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53" name="Google Shape;253;g9f20b6708b_0_200"/>
            <p:cNvSpPr/>
            <p:nvPr/>
          </p:nvSpPr>
          <p:spPr>
            <a:xfrm>
              <a:off x="4912588" y="593372"/>
              <a:ext cx="1714800" cy="12135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54" name="Google Shape;254;g9f20b6708b_0_200"/>
            <p:cNvSpPr txBox="1"/>
            <p:nvPr/>
          </p:nvSpPr>
          <p:spPr>
            <a:xfrm>
              <a:off x="4952755" y="633548"/>
              <a:ext cx="1634400" cy="11349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US" sz="1350" b="0" i="0" u="none" strike="noStrike" cap="none">
                  <a:solidFill>
                    <a:srgbClr val="000000"/>
                  </a:solidFill>
                  <a:latin typeface="Verdana"/>
                  <a:ea typeface="Verdana"/>
                  <a:cs typeface="Verdana"/>
                  <a:sym typeface="Verdana"/>
                </a:rPr>
                <a:t>Increased Intensity of Data Collection</a:t>
              </a:r>
              <a:endParaRPr sz="1350" b="0" i="0" u="none" strike="noStrike" cap="none">
                <a:solidFill>
                  <a:srgbClr val="000000"/>
                </a:solidFill>
                <a:latin typeface="Verdana"/>
                <a:ea typeface="Verdana"/>
                <a:cs typeface="Verdana"/>
                <a:sym typeface="Verdana"/>
              </a:endParaRPr>
            </a:p>
          </p:txBody>
        </p:sp>
        <p:sp>
          <p:nvSpPr>
            <p:cNvPr id="255" name="Google Shape;255;g9f20b6708b_0_200"/>
            <p:cNvSpPr/>
            <p:nvPr/>
          </p:nvSpPr>
          <p:spPr>
            <a:xfrm rot="-2159837">
              <a:off x="5499432" y="2970560"/>
              <a:ext cx="2352033" cy="698241"/>
            </a:xfrm>
            <a:prstGeom prst="leftArrow">
              <a:avLst>
                <a:gd name="adj1" fmla="val 60000"/>
                <a:gd name="adj2" fmla="val 5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56" name="Google Shape;256;g9f20b6708b_0_200"/>
            <p:cNvSpPr/>
            <p:nvPr/>
          </p:nvSpPr>
          <p:spPr>
            <a:xfrm>
              <a:off x="6632301" y="1942468"/>
              <a:ext cx="1989000" cy="13719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57" name="Google Shape;257;g9f20b6708b_0_200"/>
            <p:cNvSpPr txBox="1"/>
            <p:nvPr/>
          </p:nvSpPr>
          <p:spPr>
            <a:xfrm>
              <a:off x="6672477" y="1982647"/>
              <a:ext cx="1908600" cy="11349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US" sz="1350" b="0" i="0" u="none" strike="noStrike" cap="none">
                  <a:solidFill>
                    <a:srgbClr val="000000"/>
                  </a:solidFill>
                  <a:latin typeface="Verdana"/>
                  <a:ea typeface="Verdana"/>
                  <a:cs typeface="Verdana"/>
                  <a:sym typeface="Verdana"/>
                </a:rPr>
                <a:t>Increased Family Engagement</a:t>
              </a:r>
              <a:endParaRPr sz="1350" b="0" i="0" u="none" strike="noStrike" cap="none">
                <a:solidFill>
                  <a:srgbClr val="000000"/>
                </a:solidFill>
                <a:latin typeface="Verdana"/>
                <a:ea typeface="Verdana"/>
                <a:cs typeface="Verdana"/>
                <a:sym typeface="Verdana"/>
              </a:endParaRPr>
            </a:p>
          </p:txBody>
        </p:sp>
        <p:sp>
          <p:nvSpPr>
            <p:cNvPr id="258" name="Google Shape;258;g9f20b6708b_0_200"/>
            <p:cNvSpPr/>
            <p:nvPr/>
          </p:nvSpPr>
          <p:spPr>
            <a:xfrm rot="16321">
              <a:off x="5848688" y="4428484"/>
              <a:ext cx="2211625" cy="698108"/>
            </a:xfrm>
            <a:prstGeom prst="leftArrow">
              <a:avLst>
                <a:gd name="adj1" fmla="val 60000"/>
                <a:gd name="adj2" fmla="val 5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59" name="Google Shape;259;g9f20b6708b_0_200"/>
            <p:cNvSpPr/>
            <p:nvPr/>
          </p:nvSpPr>
          <p:spPr>
            <a:xfrm>
              <a:off x="7131148" y="3882035"/>
              <a:ext cx="2112300" cy="18921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60" name="Google Shape;260;g9f20b6708b_0_200"/>
            <p:cNvSpPr txBox="1"/>
            <p:nvPr/>
          </p:nvSpPr>
          <p:spPr>
            <a:xfrm>
              <a:off x="7131137" y="3937422"/>
              <a:ext cx="2001300" cy="16266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r>
                <a:rPr lang="en-US" sz="1350" b="0" i="0" u="none" strike="noStrike" cap="none">
                  <a:solidFill>
                    <a:srgbClr val="000000"/>
                  </a:solidFill>
                  <a:latin typeface="Verdana"/>
                  <a:ea typeface="Verdana"/>
                  <a:cs typeface="Verdana"/>
                  <a:sym typeface="Verdana"/>
                </a:rPr>
                <a:t>Efficient system for access and delivery of intervention</a:t>
              </a:r>
              <a:endParaRPr sz="1350" b="0" i="0" u="none" strike="noStrike" cap="none">
                <a:solidFill>
                  <a:srgbClr val="000000"/>
                </a:solidFill>
                <a:latin typeface="Verdana"/>
                <a:ea typeface="Verdana"/>
                <a:cs typeface="Verdana"/>
                <a:sym typeface="Verdana"/>
              </a:endParaRPr>
            </a:p>
          </p:txBody>
        </p:sp>
      </p:grpSp>
      <p:sp>
        <p:nvSpPr>
          <p:cNvPr id="261" name="Google Shape;261;g9f20b6708b_0_200"/>
          <p:cNvSpPr txBox="1"/>
          <p:nvPr/>
        </p:nvSpPr>
        <p:spPr>
          <a:xfrm>
            <a:off x="5536621" y="5596563"/>
            <a:ext cx="3368700" cy="181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Adapted from Horner &amp; Sugai (2016)</a:t>
            </a:r>
            <a:endParaRPr sz="1050" b="0" i="0" u="none" strike="noStrike" cap="none">
              <a:solidFill>
                <a:srgbClr val="000000"/>
              </a:solidFill>
              <a:latin typeface="Arial"/>
              <a:ea typeface="Arial"/>
              <a:cs typeface="Arial"/>
              <a:sym typeface="Arial"/>
            </a:endParaRPr>
          </a:p>
        </p:txBody>
      </p:sp>
      <p:sp>
        <p:nvSpPr>
          <p:cNvPr id="262" name="Google Shape;262;g9f20b6708b_0_200"/>
          <p:cNvSpPr txBox="1">
            <a:spLocks noGrp="1"/>
          </p:cNvSpPr>
          <p:nvPr>
            <p:ph type="title"/>
          </p:nvPr>
        </p:nvSpPr>
        <p:spPr>
          <a:xfrm>
            <a:off x="305800" y="354175"/>
            <a:ext cx="8707800" cy="1074600"/>
          </a:xfrm>
          <a:prstGeom prst="rect">
            <a:avLst/>
          </a:prstGeom>
          <a:solidFill>
            <a:srgbClr val="7DCCED">
              <a:alpha val="31372"/>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Advanced Tier Intervention Core Features</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g9f20b6708b_0_174" descr="picture of blank core features graphic&#10;"/>
          <p:cNvGrpSpPr/>
          <p:nvPr/>
        </p:nvGrpSpPr>
        <p:grpSpPr>
          <a:xfrm>
            <a:off x="425829" y="1592026"/>
            <a:ext cx="8292160" cy="3840811"/>
            <a:chOff x="-78823" y="593372"/>
            <a:chExt cx="9322271" cy="5442555"/>
          </a:xfrm>
        </p:grpSpPr>
        <p:sp>
          <p:nvSpPr>
            <p:cNvPr id="268" name="Google Shape;268;g9f20b6708b_0_174"/>
            <p:cNvSpPr/>
            <p:nvPr/>
          </p:nvSpPr>
          <p:spPr>
            <a:xfrm>
              <a:off x="3397535" y="3586427"/>
              <a:ext cx="2449500" cy="2449500"/>
            </a:xfrm>
            <a:prstGeom prst="ellipse">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69" name="Google Shape;269;g9f20b6708b_0_174"/>
            <p:cNvSpPr txBox="1"/>
            <p:nvPr/>
          </p:nvSpPr>
          <p:spPr>
            <a:xfrm>
              <a:off x="3756269" y="3945161"/>
              <a:ext cx="1732200" cy="1732200"/>
            </a:xfrm>
            <a:prstGeom prst="rect">
              <a:avLst/>
            </a:prstGeom>
            <a:noFill/>
            <a:ln>
              <a:noFill/>
            </a:ln>
          </p:spPr>
          <p:txBody>
            <a:bodyPr spcFirstLastPara="1" wrap="square" lIns="11400" tIns="11400" rIns="11400" bIns="114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Verdana"/>
                  <a:ea typeface="Verdana"/>
                  <a:cs typeface="Verdana"/>
                  <a:sym typeface="Verdana"/>
                </a:rPr>
                <a:t>Tier 2 Core Features </a:t>
              </a:r>
              <a:endParaRPr sz="1800" b="0" i="0" u="none" strike="noStrike" cap="none">
                <a:solidFill>
                  <a:srgbClr val="000000"/>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800"/>
                <a:buFont typeface="Arial"/>
                <a:buNone/>
              </a:pPr>
              <a:r>
                <a:rPr lang="en-US" sz="1800" b="0" i="0" u="none" strike="noStrike" cap="none">
                  <a:solidFill>
                    <a:srgbClr val="000000"/>
                  </a:solidFill>
                  <a:latin typeface="Verdana"/>
                  <a:ea typeface="Verdana"/>
                  <a:cs typeface="Verdana"/>
                  <a:sym typeface="Verdana"/>
                </a:rPr>
                <a:t>TFI 2.6</a:t>
              </a:r>
              <a:endParaRPr sz="1800" b="0" i="0" u="none" strike="noStrike" cap="none">
                <a:solidFill>
                  <a:srgbClr val="000000"/>
                </a:solidFill>
                <a:latin typeface="Verdana"/>
                <a:ea typeface="Verdana"/>
                <a:cs typeface="Verdana"/>
                <a:sym typeface="Verdana"/>
              </a:endParaRPr>
            </a:p>
          </p:txBody>
        </p:sp>
        <p:sp>
          <p:nvSpPr>
            <p:cNvPr id="270" name="Google Shape;270;g9f20b6708b_0_174"/>
            <p:cNvSpPr/>
            <p:nvPr/>
          </p:nvSpPr>
          <p:spPr>
            <a:xfrm rot="10800000">
              <a:off x="1077857" y="4462189"/>
              <a:ext cx="2192100" cy="698100"/>
            </a:xfrm>
            <a:prstGeom prst="leftArrow">
              <a:avLst>
                <a:gd name="adj1" fmla="val 60000"/>
                <a:gd name="adj2" fmla="val 50000"/>
              </a:avLst>
            </a:prstGeom>
            <a:gradFill>
              <a:gsLst>
                <a:gs pos="0">
                  <a:srgbClr val="FFF6DB"/>
                </a:gs>
                <a:gs pos="100000">
                  <a:srgbClr val="FAD25C"/>
                </a:gs>
              </a:gsLst>
              <a:path path="circle">
                <a:fillToRect l="50000" t="50000" r="50000" b="50000"/>
              </a:path>
              <a:tileRect/>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71" name="Google Shape;271;g9f20b6708b_0_174"/>
            <p:cNvSpPr/>
            <p:nvPr/>
          </p:nvSpPr>
          <p:spPr>
            <a:xfrm>
              <a:off x="-78823" y="3874522"/>
              <a:ext cx="2313600" cy="19473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72" name="Google Shape;272;g9f20b6708b_0_174"/>
            <p:cNvSpPr txBox="1"/>
            <p:nvPr/>
          </p:nvSpPr>
          <p:spPr>
            <a:xfrm>
              <a:off x="-78683" y="3733247"/>
              <a:ext cx="2313300" cy="20886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endParaRPr sz="1350" b="0" i="0" u="none" strike="noStrike" cap="none">
                <a:solidFill>
                  <a:srgbClr val="000000"/>
                </a:solidFill>
                <a:latin typeface="Verdana"/>
                <a:ea typeface="Verdana"/>
                <a:cs typeface="Verdana"/>
                <a:sym typeface="Verdana"/>
              </a:endParaRPr>
            </a:p>
          </p:txBody>
        </p:sp>
        <p:sp>
          <p:nvSpPr>
            <p:cNvPr id="273" name="Google Shape;273;g9f20b6708b_0_174"/>
            <p:cNvSpPr/>
            <p:nvPr/>
          </p:nvSpPr>
          <p:spPr>
            <a:xfrm rot="-8674050">
              <a:off x="1121252" y="2903793"/>
              <a:ext cx="2621505" cy="698080"/>
            </a:xfrm>
            <a:prstGeom prst="leftArrow">
              <a:avLst>
                <a:gd name="adj1" fmla="val 60000"/>
                <a:gd name="adj2" fmla="val 5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74" name="Google Shape;274;g9f20b6708b_0_174"/>
            <p:cNvSpPr/>
            <p:nvPr/>
          </p:nvSpPr>
          <p:spPr>
            <a:xfrm>
              <a:off x="506546" y="1806996"/>
              <a:ext cx="1714800" cy="13719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75" name="Google Shape;275;g9f20b6708b_0_174"/>
            <p:cNvSpPr txBox="1"/>
            <p:nvPr/>
          </p:nvSpPr>
          <p:spPr>
            <a:xfrm>
              <a:off x="546725" y="1847172"/>
              <a:ext cx="1634400" cy="11349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endParaRPr sz="1350" b="0" i="0" u="none" strike="noStrike" cap="none">
                <a:solidFill>
                  <a:srgbClr val="000000"/>
                </a:solidFill>
                <a:latin typeface="Verdana"/>
                <a:ea typeface="Verdana"/>
                <a:cs typeface="Verdana"/>
                <a:sym typeface="Verdana"/>
              </a:endParaRPr>
            </a:p>
          </p:txBody>
        </p:sp>
        <p:sp>
          <p:nvSpPr>
            <p:cNvPr id="276" name="Google Shape;276;g9f20b6708b_0_174"/>
            <p:cNvSpPr/>
            <p:nvPr/>
          </p:nvSpPr>
          <p:spPr>
            <a:xfrm rot="-6480166">
              <a:off x="2662112" y="2048835"/>
              <a:ext cx="2351948" cy="698061"/>
            </a:xfrm>
            <a:prstGeom prst="leftArrow">
              <a:avLst>
                <a:gd name="adj1" fmla="val 60000"/>
                <a:gd name="adj2" fmla="val 5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77" name="Google Shape;277;g9f20b6708b_0_174"/>
            <p:cNvSpPr/>
            <p:nvPr/>
          </p:nvSpPr>
          <p:spPr>
            <a:xfrm>
              <a:off x="2617374" y="593372"/>
              <a:ext cx="1714800" cy="12135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78" name="Google Shape;278;g9f20b6708b_0_174"/>
            <p:cNvSpPr txBox="1"/>
            <p:nvPr/>
          </p:nvSpPr>
          <p:spPr>
            <a:xfrm>
              <a:off x="2657542" y="633547"/>
              <a:ext cx="1634400" cy="9930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endParaRPr sz="1350" b="0" i="0" u="none" strike="noStrike" cap="none">
                <a:solidFill>
                  <a:srgbClr val="000000"/>
                </a:solidFill>
                <a:latin typeface="Verdana"/>
                <a:ea typeface="Verdana"/>
                <a:cs typeface="Verdana"/>
                <a:sym typeface="Verdana"/>
              </a:endParaRPr>
            </a:p>
          </p:txBody>
        </p:sp>
        <p:sp>
          <p:nvSpPr>
            <p:cNvPr id="279" name="Google Shape;279;g9f20b6708b_0_174"/>
            <p:cNvSpPr/>
            <p:nvPr/>
          </p:nvSpPr>
          <p:spPr>
            <a:xfrm rot="-4319834">
              <a:off x="4230583" y="2048666"/>
              <a:ext cx="2351948" cy="698061"/>
            </a:xfrm>
            <a:prstGeom prst="leftArrow">
              <a:avLst>
                <a:gd name="adj1" fmla="val 60000"/>
                <a:gd name="adj2" fmla="val 5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80" name="Google Shape;280;g9f20b6708b_0_174"/>
            <p:cNvSpPr/>
            <p:nvPr/>
          </p:nvSpPr>
          <p:spPr>
            <a:xfrm>
              <a:off x="4912588" y="593372"/>
              <a:ext cx="1714800" cy="12135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81" name="Google Shape;281;g9f20b6708b_0_174"/>
            <p:cNvSpPr txBox="1"/>
            <p:nvPr/>
          </p:nvSpPr>
          <p:spPr>
            <a:xfrm>
              <a:off x="4952755" y="633548"/>
              <a:ext cx="1634400" cy="11349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endParaRPr sz="1350" b="0" i="0" u="none" strike="noStrike" cap="none">
                <a:solidFill>
                  <a:srgbClr val="000000"/>
                </a:solidFill>
                <a:latin typeface="Verdana"/>
                <a:ea typeface="Verdana"/>
                <a:cs typeface="Verdana"/>
                <a:sym typeface="Verdana"/>
              </a:endParaRPr>
            </a:p>
          </p:txBody>
        </p:sp>
        <p:sp>
          <p:nvSpPr>
            <p:cNvPr id="282" name="Google Shape;282;g9f20b6708b_0_174"/>
            <p:cNvSpPr/>
            <p:nvPr/>
          </p:nvSpPr>
          <p:spPr>
            <a:xfrm rot="-2159837">
              <a:off x="5499432" y="2970560"/>
              <a:ext cx="2352033" cy="698241"/>
            </a:xfrm>
            <a:prstGeom prst="leftArrow">
              <a:avLst>
                <a:gd name="adj1" fmla="val 60000"/>
                <a:gd name="adj2" fmla="val 5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83" name="Google Shape;283;g9f20b6708b_0_174"/>
            <p:cNvSpPr/>
            <p:nvPr/>
          </p:nvSpPr>
          <p:spPr>
            <a:xfrm>
              <a:off x="6632301" y="1942468"/>
              <a:ext cx="1989000" cy="13719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84" name="Google Shape;284;g9f20b6708b_0_174"/>
            <p:cNvSpPr txBox="1"/>
            <p:nvPr/>
          </p:nvSpPr>
          <p:spPr>
            <a:xfrm>
              <a:off x="6672477" y="1982647"/>
              <a:ext cx="1908600" cy="11349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endParaRPr sz="1350" b="0" i="0" u="none" strike="noStrike" cap="none">
                <a:solidFill>
                  <a:srgbClr val="000000"/>
                </a:solidFill>
                <a:latin typeface="Verdana"/>
                <a:ea typeface="Verdana"/>
                <a:cs typeface="Verdana"/>
                <a:sym typeface="Verdana"/>
              </a:endParaRPr>
            </a:p>
          </p:txBody>
        </p:sp>
        <p:sp>
          <p:nvSpPr>
            <p:cNvPr id="285" name="Google Shape;285;g9f20b6708b_0_174"/>
            <p:cNvSpPr/>
            <p:nvPr/>
          </p:nvSpPr>
          <p:spPr>
            <a:xfrm rot="16321">
              <a:off x="5848688" y="4428484"/>
              <a:ext cx="2211625" cy="698108"/>
            </a:xfrm>
            <a:prstGeom prst="leftArrow">
              <a:avLst>
                <a:gd name="adj1" fmla="val 60000"/>
                <a:gd name="adj2" fmla="val 5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86" name="Google Shape;286;g9f20b6708b_0_174"/>
            <p:cNvSpPr/>
            <p:nvPr/>
          </p:nvSpPr>
          <p:spPr>
            <a:xfrm>
              <a:off x="7131148" y="3882035"/>
              <a:ext cx="2112300" cy="1892100"/>
            </a:xfrm>
            <a:prstGeom prst="roundRect">
              <a:avLst>
                <a:gd name="adj" fmla="val 10000"/>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87" name="Google Shape;287;g9f20b6708b_0_174"/>
            <p:cNvSpPr txBox="1"/>
            <p:nvPr/>
          </p:nvSpPr>
          <p:spPr>
            <a:xfrm>
              <a:off x="7131137" y="3937422"/>
              <a:ext cx="2001300" cy="16266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1350"/>
                <a:buFont typeface="Arial"/>
                <a:buNone/>
              </a:pPr>
              <a:endParaRPr sz="1350" b="0" i="0" u="none" strike="noStrike" cap="none">
                <a:solidFill>
                  <a:srgbClr val="000000"/>
                </a:solidFill>
                <a:latin typeface="Verdana"/>
                <a:ea typeface="Verdana"/>
                <a:cs typeface="Verdana"/>
                <a:sym typeface="Verdana"/>
              </a:endParaRPr>
            </a:p>
          </p:txBody>
        </p:sp>
      </p:grpSp>
      <p:sp>
        <p:nvSpPr>
          <p:cNvPr id="288" name="Google Shape;288;g9f20b6708b_0_174"/>
          <p:cNvSpPr txBox="1"/>
          <p:nvPr/>
        </p:nvSpPr>
        <p:spPr>
          <a:xfrm>
            <a:off x="5536621" y="5596563"/>
            <a:ext cx="3368700" cy="181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Adapted from Horner &amp; Sugai (2016)</a:t>
            </a:r>
            <a:endParaRPr sz="1050" b="0" i="0" u="none" strike="noStrike" cap="none">
              <a:solidFill>
                <a:srgbClr val="000000"/>
              </a:solidFill>
              <a:latin typeface="Arial"/>
              <a:ea typeface="Arial"/>
              <a:cs typeface="Arial"/>
              <a:sym typeface="Arial"/>
            </a:endParaRPr>
          </a:p>
        </p:txBody>
      </p:sp>
      <p:sp>
        <p:nvSpPr>
          <p:cNvPr id="289" name="Google Shape;289;g9f20b6708b_0_174"/>
          <p:cNvSpPr txBox="1">
            <a:spLocks noGrp="1"/>
          </p:cNvSpPr>
          <p:nvPr>
            <p:ph type="title"/>
          </p:nvPr>
        </p:nvSpPr>
        <p:spPr>
          <a:xfrm>
            <a:off x="457200" y="336137"/>
            <a:ext cx="8229600" cy="1092600"/>
          </a:xfrm>
          <a:prstGeom prst="rect">
            <a:avLst/>
          </a:prstGeom>
          <a:solidFill>
            <a:srgbClr val="7DCCED">
              <a:alpha val="31372"/>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Core Features Quick Check</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9f20b6708b_0_1899"/>
          <p:cNvSpPr txBox="1">
            <a:spLocks noGrp="1"/>
          </p:cNvSpPr>
          <p:nvPr>
            <p:ph type="title"/>
          </p:nvPr>
        </p:nvSpPr>
        <p:spPr>
          <a:xfrm>
            <a:off x="2743200" y="256814"/>
            <a:ext cx="5943600"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800"/>
              <a:buNone/>
            </a:pPr>
            <a:r>
              <a:rPr lang="en-US"/>
              <a:t>Evidence-Based Selection Tool</a:t>
            </a:r>
            <a:endParaRPr/>
          </a:p>
        </p:txBody>
      </p:sp>
      <p:sp>
        <p:nvSpPr>
          <p:cNvPr id="296" name="Google Shape;296;g9f20b6708b_0_1899"/>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SzPts val="2800"/>
              <a:buNone/>
            </a:pPr>
            <a:endParaRPr/>
          </a:p>
        </p:txBody>
      </p:sp>
      <p:pic>
        <p:nvPicPr>
          <p:cNvPr id="297" name="Google Shape;297;g9f20b6708b_0_1899" descr="screen shot of evidence based practices tool data, practices and systems&#10;"/>
          <p:cNvPicPr preferRelativeResize="0"/>
          <p:nvPr/>
        </p:nvPicPr>
        <p:blipFill rotWithShape="1">
          <a:blip r:embed="rId3">
            <a:alphaModFix/>
          </a:blip>
          <a:srcRect/>
          <a:stretch/>
        </p:blipFill>
        <p:spPr>
          <a:xfrm>
            <a:off x="64161" y="1600200"/>
            <a:ext cx="9015683" cy="3352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01"/>
        <p:cNvGrpSpPr/>
        <p:nvPr/>
      </p:nvGrpSpPr>
      <p:grpSpPr>
        <a:xfrm>
          <a:off x="0" y="0"/>
          <a:ext cx="0" cy="0"/>
          <a:chOff x="0" y="0"/>
          <a:chExt cx="0" cy="0"/>
        </a:xfrm>
      </p:grpSpPr>
      <p:sp>
        <p:nvSpPr>
          <p:cNvPr id="302" name="Google Shape;302;g9f20b6708b_0_1906"/>
          <p:cNvSpPr txBox="1">
            <a:spLocks noGrp="1"/>
          </p:cNvSpPr>
          <p:nvPr>
            <p:ph type="title"/>
          </p:nvPr>
        </p:nvSpPr>
        <p:spPr>
          <a:xfrm>
            <a:off x="228600" y="228600"/>
            <a:ext cx="8686800"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Evidence Based Practices Evaluation</a:t>
            </a:r>
            <a:endParaRPr sz="4000">
              <a:solidFill>
                <a:srgbClr val="000000"/>
              </a:solidFill>
            </a:endParaRPr>
          </a:p>
        </p:txBody>
      </p:sp>
      <p:pic>
        <p:nvPicPr>
          <p:cNvPr id="303" name="Google Shape;303;g9f20b6708b_0_1906" descr="Picture of EBP selection tool&#10;"/>
          <p:cNvPicPr preferRelativeResize="0"/>
          <p:nvPr/>
        </p:nvPicPr>
        <p:blipFill rotWithShape="1">
          <a:blip r:embed="rId3">
            <a:alphaModFix/>
          </a:blip>
          <a:srcRect l="1007" t="18770" r="6588" b="27399"/>
          <a:stretch/>
        </p:blipFill>
        <p:spPr>
          <a:xfrm>
            <a:off x="338100" y="1618025"/>
            <a:ext cx="8620201" cy="389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014cd9140a_0_7"/>
          <p:cNvSpPr txBox="1">
            <a:spLocks noGrp="1"/>
          </p:cNvSpPr>
          <p:nvPr>
            <p:ph type="title"/>
          </p:nvPr>
        </p:nvSpPr>
        <p:spPr>
          <a:xfrm>
            <a:off x="228600" y="228600"/>
            <a:ext cx="8686800" cy="21447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5400">
                <a:solidFill>
                  <a:srgbClr val="000000"/>
                </a:solidFill>
              </a:rPr>
              <a:t>Welcome to Strand 3</a:t>
            </a:r>
            <a:endParaRPr sz="5400">
              <a:solidFill>
                <a:srgbClr val="000000"/>
              </a:solidFill>
            </a:endParaRPr>
          </a:p>
          <a:p>
            <a:pPr marL="0" lvl="0" indent="0" algn="ctr" rtl="0">
              <a:lnSpc>
                <a:spcPct val="100000"/>
              </a:lnSpc>
              <a:spcBef>
                <a:spcPts val="0"/>
              </a:spcBef>
              <a:spcAft>
                <a:spcPts val="0"/>
              </a:spcAft>
              <a:buSzPts val="4000"/>
              <a:buNone/>
            </a:pPr>
            <a:r>
              <a:rPr lang="en-US" sz="5400">
                <a:solidFill>
                  <a:srgbClr val="000000"/>
                </a:solidFill>
              </a:rPr>
              <a:t>Advanced Tiers</a:t>
            </a:r>
            <a:endParaRPr sz="5400">
              <a:solidFill>
                <a:srgbClr val="000000"/>
              </a:solidFill>
            </a:endParaRPr>
          </a:p>
        </p:txBody>
      </p:sp>
      <p:sp>
        <p:nvSpPr>
          <p:cNvPr id="122" name="Google Shape;122;g1014cd9140a_0_7"/>
          <p:cNvSpPr txBox="1">
            <a:spLocks noGrp="1"/>
          </p:cNvSpPr>
          <p:nvPr>
            <p:ph type="body" idx="1"/>
          </p:nvPr>
        </p:nvSpPr>
        <p:spPr>
          <a:xfrm>
            <a:off x="457200" y="2749750"/>
            <a:ext cx="8229600" cy="3422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sz="3000">
              <a:latin typeface="Verdana"/>
              <a:ea typeface="Verdana"/>
              <a:cs typeface="Verdana"/>
              <a:sym typeface="Verdana"/>
            </a:endParaRPr>
          </a:p>
          <a:p>
            <a:pPr marL="0" lvl="0" indent="0" algn="l" rtl="0">
              <a:lnSpc>
                <a:spcPct val="100000"/>
              </a:lnSpc>
              <a:spcBef>
                <a:spcPts val="360"/>
              </a:spcBef>
              <a:spcAft>
                <a:spcPts val="0"/>
              </a:spcAft>
              <a:buSzPts val="1800"/>
              <a:buNone/>
            </a:pPr>
            <a:endParaRPr sz="3000">
              <a:latin typeface="Verdana"/>
              <a:ea typeface="Verdana"/>
              <a:cs typeface="Verdana"/>
              <a:sym typeface="Verdana"/>
            </a:endParaRPr>
          </a:p>
          <a:p>
            <a:pPr marL="914400" lvl="0" indent="457200" algn="l" rtl="0">
              <a:lnSpc>
                <a:spcPct val="100000"/>
              </a:lnSpc>
              <a:spcBef>
                <a:spcPts val="360"/>
              </a:spcBef>
              <a:spcAft>
                <a:spcPts val="0"/>
              </a:spcAft>
              <a:buSzPts val="1800"/>
              <a:buNone/>
            </a:pPr>
            <a:r>
              <a:rPr lang="en-US" sz="5400"/>
              <a:t>Building A System </a:t>
            </a:r>
            <a:endParaRPr sz="5400"/>
          </a:p>
          <a:p>
            <a:pPr marL="914400" lvl="0" indent="457200" algn="l" rtl="0">
              <a:lnSpc>
                <a:spcPct val="100000"/>
              </a:lnSpc>
              <a:spcBef>
                <a:spcPts val="360"/>
              </a:spcBef>
              <a:spcAft>
                <a:spcPts val="0"/>
              </a:spcAft>
              <a:buSzPts val="1800"/>
              <a:buNone/>
            </a:pPr>
            <a:r>
              <a:rPr lang="en-US" sz="4800"/>
              <a:t>Supporting Schools</a:t>
            </a:r>
            <a:endParaRPr sz="4800"/>
          </a:p>
        </p:txBody>
      </p:sp>
      <p:pic>
        <p:nvPicPr>
          <p:cNvPr id="123" name="Google Shape;123;g1014cd9140a_0_7"/>
          <p:cNvPicPr preferRelativeResize="0"/>
          <p:nvPr/>
        </p:nvPicPr>
        <p:blipFill rotWithShape="1">
          <a:blip r:embed="rId3">
            <a:alphaModFix/>
          </a:blip>
          <a:srcRect/>
          <a:stretch/>
        </p:blipFill>
        <p:spPr>
          <a:xfrm>
            <a:off x="3486275" y="2373300"/>
            <a:ext cx="2275100" cy="1423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9f20b6708b_0_1911"/>
          <p:cNvSpPr txBox="1">
            <a:spLocks noGrp="1"/>
          </p:cNvSpPr>
          <p:nvPr>
            <p:ph type="title"/>
          </p:nvPr>
        </p:nvSpPr>
        <p:spPr>
          <a:xfrm>
            <a:off x="2743200" y="256814"/>
            <a:ext cx="5943600" cy="11430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800"/>
              <a:buNone/>
            </a:pPr>
            <a:r>
              <a:rPr lang="en-US"/>
              <a:t>Finding Evidence Based Practices</a:t>
            </a:r>
            <a:endParaRPr/>
          </a:p>
        </p:txBody>
      </p:sp>
      <p:sp>
        <p:nvSpPr>
          <p:cNvPr id="310" name="Google Shape;310;g9f20b6708b_0_1911"/>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SzPts val="2800"/>
              <a:buNone/>
            </a:pPr>
            <a:endParaRPr/>
          </a:p>
        </p:txBody>
      </p:sp>
      <p:sp>
        <p:nvSpPr>
          <p:cNvPr id="311" name="Google Shape;311;g9f20b6708b_0_1911"/>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SzPts val="2800"/>
              <a:buNone/>
            </a:pPr>
            <a:endParaRPr/>
          </a:p>
        </p:txBody>
      </p:sp>
      <p:pic>
        <p:nvPicPr>
          <p:cNvPr id="312" name="Google Shape;312;g9f20b6708b_0_1911" descr="screenshot of What Works Clearinghouse website homepage">
            <a:hlinkClick r:id="rId3"/>
          </p:cNvPr>
          <p:cNvPicPr preferRelativeResize="0"/>
          <p:nvPr/>
        </p:nvPicPr>
        <p:blipFill rotWithShape="1">
          <a:blip r:embed="rId4">
            <a:alphaModFix/>
          </a:blip>
          <a:srcRect/>
          <a:stretch/>
        </p:blipFill>
        <p:spPr>
          <a:xfrm>
            <a:off x="457200" y="1669950"/>
            <a:ext cx="7923626" cy="3350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9f20b6708b_0_1919"/>
          <p:cNvSpPr txBox="1">
            <a:spLocks noGrp="1"/>
          </p:cNvSpPr>
          <p:nvPr>
            <p:ph type="body" idx="1"/>
          </p:nvPr>
        </p:nvSpPr>
        <p:spPr>
          <a:xfrm>
            <a:off x="457200" y="1600200"/>
            <a:ext cx="8229600" cy="55332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chemeClr val="dk1"/>
              </a:buClr>
              <a:buSzPts val="3200"/>
              <a:buNone/>
            </a:pPr>
            <a:r>
              <a:rPr lang="en-US" sz="2400" b="1"/>
              <a:t>National Center on Intensive Intervention      </a:t>
            </a:r>
            <a:r>
              <a:rPr lang="en-US" sz="2400" u="sng">
                <a:solidFill>
                  <a:schemeClr val="hlink"/>
                </a:solidFill>
                <a:hlinkClick r:id="rId3"/>
              </a:rPr>
              <a:t>https://charts.intensiveintervention.org/chart/behavioral-intervention-chart</a:t>
            </a:r>
            <a:endParaRPr sz="2400"/>
          </a:p>
          <a:p>
            <a:pPr marL="0" lvl="0" indent="0" algn="l" rtl="0">
              <a:lnSpc>
                <a:spcPct val="100000"/>
              </a:lnSpc>
              <a:spcBef>
                <a:spcPts val="480"/>
              </a:spcBef>
              <a:spcAft>
                <a:spcPts val="0"/>
              </a:spcAft>
              <a:buClr>
                <a:schemeClr val="dk1"/>
              </a:buClr>
              <a:buSzPts val="3200"/>
              <a:buNone/>
            </a:pPr>
            <a:r>
              <a:rPr lang="en-US" sz="2400"/>
              <a:t>   Behavior Intervention Tools Chart</a:t>
            </a:r>
            <a:endParaRPr/>
          </a:p>
          <a:p>
            <a:pPr marL="342900" lvl="1" indent="0" algn="l" rtl="0">
              <a:lnSpc>
                <a:spcPct val="100000"/>
              </a:lnSpc>
              <a:spcBef>
                <a:spcPts val="360"/>
              </a:spcBef>
              <a:spcAft>
                <a:spcPts val="0"/>
              </a:spcAft>
              <a:buClr>
                <a:schemeClr val="dk1"/>
              </a:buClr>
              <a:buSzPts val="2400"/>
              <a:buNone/>
            </a:pPr>
            <a:r>
              <a:rPr lang="en-US" sz="2400"/>
              <a:t>Academic Intervention Tools Chart</a:t>
            </a:r>
            <a:endParaRPr sz="2400" b="1"/>
          </a:p>
          <a:p>
            <a:pPr marL="0" lvl="0" indent="0" algn="l" rtl="0">
              <a:lnSpc>
                <a:spcPct val="100000"/>
              </a:lnSpc>
              <a:spcBef>
                <a:spcPts val="360"/>
              </a:spcBef>
              <a:spcAft>
                <a:spcPts val="0"/>
              </a:spcAft>
              <a:buClr>
                <a:schemeClr val="dk1"/>
              </a:buClr>
              <a:buSzPts val="2400"/>
              <a:buNone/>
            </a:pPr>
            <a:r>
              <a:rPr lang="en-US" sz="2400" b="1"/>
              <a:t>What Works Clearinghouse</a:t>
            </a:r>
            <a:endParaRPr sz="2400"/>
          </a:p>
          <a:p>
            <a:pPr marL="0" lvl="0" indent="0" algn="l" rtl="0">
              <a:lnSpc>
                <a:spcPct val="100000"/>
              </a:lnSpc>
              <a:spcBef>
                <a:spcPts val="360"/>
              </a:spcBef>
              <a:spcAft>
                <a:spcPts val="0"/>
              </a:spcAft>
              <a:buClr>
                <a:schemeClr val="dk1"/>
              </a:buClr>
              <a:buSzPts val="2400"/>
              <a:buNone/>
            </a:pPr>
            <a:r>
              <a:rPr lang="en-US" sz="2400" u="sng">
                <a:solidFill>
                  <a:schemeClr val="hlink"/>
                </a:solidFill>
                <a:hlinkClick r:id="rId4"/>
              </a:rPr>
              <a:t>https://ies.ed.gov/ncee/wwc/FWW</a:t>
            </a:r>
            <a:endParaRPr sz="2400"/>
          </a:p>
          <a:p>
            <a:pPr marL="342900" lvl="1" indent="0" algn="l" rtl="0">
              <a:lnSpc>
                <a:spcPct val="100000"/>
              </a:lnSpc>
              <a:spcBef>
                <a:spcPts val="360"/>
              </a:spcBef>
              <a:spcAft>
                <a:spcPts val="0"/>
              </a:spcAft>
              <a:buClr>
                <a:schemeClr val="dk1"/>
              </a:buClr>
              <a:buSzPts val="2400"/>
              <a:buNone/>
            </a:pPr>
            <a:r>
              <a:rPr lang="en-US" sz="2400"/>
              <a:t>Behavior Intervention Tools Chart</a:t>
            </a:r>
            <a:endParaRPr sz="2400"/>
          </a:p>
          <a:p>
            <a:pPr marL="342900" lvl="1" indent="0" algn="l" rtl="0">
              <a:lnSpc>
                <a:spcPct val="100000"/>
              </a:lnSpc>
              <a:spcBef>
                <a:spcPts val="360"/>
              </a:spcBef>
              <a:spcAft>
                <a:spcPts val="0"/>
              </a:spcAft>
              <a:buClr>
                <a:schemeClr val="dk1"/>
              </a:buClr>
              <a:buSzPts val="2400"/>
              <a:buNone/>
            </a:pPr>
            <a:r>
              <a:rPr lang="en-US" sz="2400"/>
              <a:t>Academic Intervention Tools Chart</a:t>
            </a:r>
            <a:endParaRPr sz="2400"/>
          </a:p>
          <a:p>
            <a:pPr marL="0" lvl="1" indent="0" algn="l" rtl="0">
              <a:lnSpc>
                <a:spcPct val="100000"/>
              </a:lnSpc>
              <a:spcBef>
                <a:spcPts val="360"/>
              </a:spcBef>
              <a:spcAft>
                <a:spcPts val="0"/>
              </a:spcAft>
              <a:buClr>
                <a:schemeClr val="dk1"/>
              </a:buClr>
              <a:buSzPts val="2400"/>
              <a:buNone/>
            </a:pPr>
            <a:r>
              <a:rPr lang="en-US" sz="2400" b="1"/>
              <a:t>CASEL Program Guide</a:t>
            </a:r>
            <a:endParaRPr sz="2400" b="1"/>
          </a:p>
          <a:p>
            <a:pPr marL="0" lvl="1" indent="0" algn="l" rtl="0">
              <a:lnSpc>
                <a:spcPct val="100000"/>
              </a:lnSpc>
              <a:spcBef>
                <a:spcPts val="360"/>
              </a:spcBef>
              <a:spcAft>
                <a:spcPts val="0"/>
              </a:spcAft>
              <a:buClr>
                <a:schemeClr val="dk1"/>
              </a:buClr>
              <a:buSzPts val="2400"/>
              <a:buNone/>
            </a:pPr>
            <a:r>
              <a:rPr lang="en-US" sz="2400" u="sng">
                <a:solidFill>
                  <a:schemeClr val="hlink"/>
                </a:solidFill>
                <a:hlinkClick r:id="rId5"/>
              </a:rPr>
              <a:t>https://pg.casel.org/</a:t>
            </a:r>
            <a:endParaRPr sz="2400"/>
          </a:p>
          <a:p>
            <a:pPr marL="0" lvl="1" indent="0" algn="l" rtl="0">
              <a:lnSpc>
                <a:spcPct val="100000"/>
              </a:lnSpc>
              <a:spcBef>
                <a:spcPts val="360"/>
              </a:spcBef>
              <a:spcAft>
                <a:spcPts val="0"/>
              </a:spcAft>
              <a:buClr>
                <a:schemeClr val="dk1"/>
              </a:buClr>
              <a:buSzPts val="2400"/>
              <a:buNone/>
            </a:pPr>
            <a:r>
              <a:rPr lang="en-US" sz="2400"/>
              <a:t>	</a:t>
            </a:r>
            <a:r>
              <a:rPr lang="en-US" sz="2400" u="sng">
                <a:solidFill>
                  <a:schemeClr val="hlink"/>
                </a:solidFill>
                <a:hlinkClick r:id="rId6"/>
              </a:rPr>
              <a:t>Review Program Lists</a:t>
            </a:r>
            <a:endParaRPr sz="2400"/>
          </a:p>
          <a:p>
            <a:pPr marL="0" lvl="1" indent="0" algn="l" rtl="0">
              <a:lnSpc>
                <a:spcPct val="100000"/>
              </a:lnSpc>
              <a:spcBef>
                <a:spcPts val="360"/>
              </a:spcBef>
              <a:spcAft>
                <a:spcPts val="0"/>
              </a:spcAft>
              <a:buClr>
                <a:schemeClr val="dk1"/>
              </a:buClr>
              <a:buSzPts val="2400"/>
              <a:buNone/>
            </a:pPr>
            <a:endParaRPr sz="2400"/>
          </a:p>
          <a:p>
            <a:pPr marL="150876" lvl="1" indent="0" algn="l" rtl="0">
              <a:lnSpc>
                <a:spcPct val="100000"/>
              </a:lnSpc>
              <a:spcBef>
                <a:spcPts val="360"/>
              </a:spcBef>
              <a:spcAft>
                <a:spcPts val="0"/>
              </a:spcAft>
              <a:buClr>
                <a:schemeClr val="dk1"/>
              </a:buClr>
              <a:buSzPts val="2400"/>
              <a:buNone/>
            </a:pPr>
            <a:endParaRPr sz="1800"/>
          </a:p>
        </p:txBody>
      </p:sp>
      <p:sp>
        <p:nvSpPr>
          <p:cNvPr id="318" name="Google Shape;318;g9f20b6708b_0_1919"/>
          <p:cNvSpPr txBox="1">
            <a:spLocks noGrp="1"/>
          </p:cNvSpPr>
          <p:nvPr>
            <p:ph type="title"/>
          </p:nvPr>
        </p:nvSpPr>
        <p:spPr>
          <a:xfrm>
            <a:off x="228600" y="304800"/>
            <a:ext cx="8686800" cy="1143000"/>
          </a:xfrm>
          <a:prstGeom prst="rect">
            <a:avLst/>
          </a:prstGeom>
          <a:solidFill>
            <a:schemeClr val="accent5">
              <a:alpha val="20000"/>
            </a:scheme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002C3C"/>
              </a:buClr>
              <a:buSzPts val="4000"/>
              <a:buFont typeface="Verdana"/>
              <a:buNone/>
            </a:pPr>
            <a:r>
              <a:rPr lang="en-US">
                <a:solidFill>
                  <a:schemeClr val="dk1"/>
                </a:solidFill>
              </a:rPr>
              <a:t>Evidence-based Practices</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6" descr="clipart graphic of shape figures networking"/>
          <p:cNvPicPr preferRelativeResize="0"/>
          <p:nvPr/>
        </p:nvPicPr>
        <p:blipFill rotWithShape="1">
          <a:blip r:embed="rId3">
            <a:alphaModFix/>
          </a:blip>
          <a:srcRect/>
          <a:stretch/>
        </p:blipFill>
        <p:spPr>
          <a:xfrm>
            <a:off x="6026450" y="4686825"/>
            <a:ext cx="2888950" cy="1598550"/>
          </a:xfrm>
          <a:prstGeom prst="rect">
            <a:avLst/>
          </a:prstGeom>
          <a:noFill/>
          <a:ln>
            <a:noFill/>
          </a:ln>
        </p:spPr>
      </p:pic>
      <p:sp>
        <p:nvSpPr>
          <p:cNvPr id="325" name="Google Shape;325;p26"/>
          <p:cNvSpPr txBox="1">
            <a:spLocks noGrp="1"/>
          </p:cNvSpPr>
          <p:nvPr>
            <p:ph type="title"/>
          </p:nvPr>
        </p:nvSpPr>
        <p:spPr>
          <a:xfrm>
            <a:off x="228600" y="228600"/>
            <a:ext cx="8686800" cy="1143000"/>
          </a:xfrm>
          <a:prstGeom prst="rect">
            <a:avLst/>
          </a:prstGeom>
          <a:solidFill>
            <a:srgbClr val="A9DCF2">
              <a:alpha val="65098"/>
            </a:srgbClr>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420"/>
              <a:buFont typeface="Calibri"/>
              <a:buNone/>
            </a:pPr>
            <a:r>
              <a:rPr lang="en-US" sz="3800">
                <a:solidFill>
                  <a:srgbClr val="000000"/>
                </a:solidFill>
              </a:rPr>
              <a:t>Break-out Room Discussion</a:t>
            </a:r>
            <a:endParaRPr sz="3800" i="0" u="none" strike="noStrike" cap="none">
              <a:solidFill>
                <a:srgbClr val="000000"/>
              </a:solidFill>
            </a:endParaRPr>
          </a:p>
        </p:txBody>
      </p:sp>
      <p:sp>
        <p:nvSpPr>
          <p:cNvPr id="326" name="Google Shape;326;p26"/>
          <p:cNvSpPr txBox="1">
            <a:spLocks noGrp="1"/>
          </p:cNvSpPr>
          <p:nvPr>
            <p:ph type="body" idx="1"/>
          </p:nvPr>
        </p:nvSpPr>
        <p:spPr>
          <a:xfrm>
            <a:off x="228600" y="1567250"/>
            <a:ext cx="8686800" cy="513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400"/>
              <a:t>How does your DLT ensure advanced tier interventions provided include 6 core features?</a:t>
            </a:r>
            <a:endParaRPr sz="2400"/>
          </a:p>
          <a:p>
            <a:pPr marL="0" lvl="0" indent="0" algn="l" rtl="0">
              <a:lnSpc>
                <a:spcPct val="100000"/>
              </a:lnSpc>
              <a:spcBef>
                <a:spcPts val="360"/>
              </a:spcBef>
              <a:spcAft>
                <a:spcPts val="0"/>
              </a:spcAft>
              <a:buSzPts val="1800"/>
              <a:buNone/>
            </a:pPr>
            <a:endParaRPr sz="2400"/>
          </a:p>
          <a:p>
            <a:pPr marL="0" lvl="0" indent="0" algn="l" rtl="0">
              <a:lnSpc>
                <a:spcPct val="100000"/>
              </a:lnSpc>
              <a:spcBef>
                <a:spcPts val="360"/>
              </a:spcBef>
              <a:spcAft>
                <a:spcPts val="0"/>
              </a:spcAft>
              <a:buSzPts val="1800"/>
              <a:buNone/>
            </a:pPr>
            <a:r>
              <a:rPr lang="en-US" sz="2400"/>
              <a:t>What do you find most helpful on the VTSS EBP selection tool?  How might a tool like this assist selection of evidence-based practices? </a:t>
            </a:r>
            <a:endParaRPr sz="2400"/>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8"/>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Stretch Break</a:t>
            </a:r>
            <a:endParaRPr>
              <a:solidFill>
                <a:srgbClr val="000000"/>
              </a:solidFill>
            </a:endParaRPr>
          </a:p>
        </p:txBody>
      </p:sp>
      <p:sp>
        <p:nvSpPr>
          <p:cNvPr id="333" name="Google Shape;333;p2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400"/>
              <a:t>Stand, stretch, refocus your eyes</a:t>
            </a:r>
            <a:endParaRPr sz="2400"/>
          </a:p>
        </p:txBody>
      </p:sp>
      <p:pic>
        <p:nvPicPr>
          <p:cNvPr id="334" name="Google Shape;334;p28" descr="Female icon stretching"/>
          <p:cNvPicPr preferRelativeResize="0"/>
          <p:nvPr/>
        </p:nvPicPr>
        <p:blipFill rotWithShape="1">
          <a:blip r:embed="rId3">
            <a:alphaModFix/>
          </a:blip>
          <a:srcRect/>
          <a:stretch/>
        </p:blipFill>
        <p:spPr>
          <a:xfrm>
            <a:off x="1295274" y="2621850"/>
            <a:ext cx="2174453" cy="3291525"/>
          </a:xfrm>
          <a:prstGeom prst="rect">
            <a:avLst/>
          </a:prstGeom>
          <a:noFill/>
          <a:ln>
            <a:noFill/>
          </a:ln>
        </p:spPr>
      </p:pic>
      <p:pic>
        <p:nvPicPr>
          <p:cNvPr id="335" name="Google Shape;335;p28" descr="unisex icon stretching"/>
          <p:cNvPicPr preferRelativeResize="0"/>
          <p:nvPr/>
        </p:nvPicPr>
        <p:blipFill rotWithShape="1">
          <a:blip r:embed="rId4">
            <a:alphaModFix/>
          </a:blip>
          <a:srcRect/>
          <a:stretch/>
        </p:blipFill>
        <p:spPr>
          <a:xfrm>
            <a:off x="5270350" y="2825300"/>
            <a:ext cx="2928200" cy="3088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9f20b6708b_0_2714"/>
          <p:cNvSpPr txBox="1">
            <a:spLocks noGrp="1"/>
          </p:cNvSpPr>
          <p:nvPr>
            <p:ph type="title"/>
          </p:nvPr>
        </p:nvSpPr>
        <p:spPr>
          <a:xfrm>
            <a:off x="0" y="4911800"/>
            <a:ext cx="8922600" cy="1743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000"/>
              <a:buNone/>
            </a:pPr>
            <a:endParaRPr sz="3600"/>
          </a:p>
          <a:p>
            <a:pPr marL="0" lvl="0" indent="0" algn="ctr" rtl="0">
              <a:lnSpc>
                <a:spcPct val="100000"/>
              </a:lnSpc>
              <a:spcBef>
                <a:spcPts val="0"/>
              </a:spcBef>
              <a:spcAft>
                <a:spcPts val="0"/>
              </a:spcAft>
              <a:buSzPts val="4000"/>
              <a:buNone/>
            </a:pPr>
            <a:r>
              <a:rPr lang="en-US" sz="3600"/>
              <a:t>Building a Continuum of Supports</a:t>
            </a:r>
            <a:endParaRPr sz="3600"/>
          </a:p>
        </p:txBody>
      </p:sp>
      <p:pic>
        <p:nvPicPr>
          <p:cNvPr id="342" name="Google Shape;342;g9f20b6708b_0_2714" descr="Large green circle with title &quot;continuum of supports&quot;"/>
          <p:cNvPicPr preferRelativeResize="0"/>
          <p:nvPr/>
        </p:nvPicPr>
        <p:blipFill rotWithShape="1">
          <a:blip r:embed="rId3">
            <a:alphaModFix/>
          </a:blip>
          <a:srcRect/>
          <a:stretch/>
        </p:blipFill>
        <p:spPr>
          <a:xfrm>
            <a:off x="2712653" y="1764841"/>
            <a:ext cx="3328325" cy="3328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9f20b6708b_0_2707"/>
          <p:cNvSpPr txBox="1">
            <a:spLocks noGrp="1"/>
          </p:cNvSpPr>
          <p:nvPr>
            <p:ph type="title"/>
          </p:nvPr>
        </p:nvSpPr>
        <p:spPr>
          <a:xfrm>
            <a:off x="228600" y="228600"/>
            <a:ext cx="8686800" cy="1143000"/>
          </a:xfrm>
          <a:prstGeom prst="rect">
            <a:avLst/>
          </a:prstGeom>
          <a:solidFill>
            <a:srgbClr val="A9DCF2">
              <a:alpha val="65490"/>
            </a:srgbClr>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800">
                <a:solidFill>
                  <a:srgbClr val="000000"/>
                </a:solidFill>
              </a:rPr>
              <a:t>VTSS Implementation Matrix</a:t>
            </a:r>
            <a:endParaRPr sz="3800">
              <a:solidFill>
                <a:srgbClr val="000000"/>
              </a:solidFill>
            </a:endParaRPr>
          </a:p>
          <a:p>
            <a:pPr marL="0" lvl="0" indent="0" algn="ctr" rtl="0">
              <a:lnSpc>
                <a:spcPct val="100000"/>
              </a:lnSpc>
              <a:spcBef>
                <a:spcPts val="0"/>
              </a:spcBef>
              <a:spcAft>
                <a:spcPts val="0"/>
              </a:spcAft>
              <a:buSzPts val="4000"/>
              <a:buNone/>
            </a:pPr>
            <a:r>
              <a:rPr lang="en-US" sz="2600">
                <a:solidFill>
                  <a:srgbClr val="000000"/>
                </a:solidFill>
              </a:rPr>
              <a:t>Aligned Interventions and Continuum of Supports</a:t>
            </a:r>
            <a:endParaRPr>
              <a:solidFill>
                <a:srgbClr val="000000"/>
              </a:solidFill>
            </a:endParaRPr>
          </a:p>
        </p:txBody>
      </p:sp>
      <p:sp>
        <p:nvSpPr>
          <p:cNvPr id="349" name="Google Shape;349;g9f20b6708b_0_270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a:p>
        </p:txBody>
      </p:sp>
      <p:pic>
        <p:nvPicPr>
          <p:cNvPr id="350" name="Google Shape;350;g9f20b6708b_0_2707" descr="Screenshot listing features, phases of implementation and evaluation tools for VTSS matrix 3B and 3C" title="Screenshot of Matrix 3B and 3C"/>
          <p:cNvPicPr preferRelativeResize="0"/>
          <p:nvPr/>
        </p:nvPicPr>
        <p:blipFill rotWithShape="1">
          <a:blip r:embed="rId3">
            <a:alphaModFix/>
          </a:blip>
          <a:srcRect/>
          <a:stretch/>
        </p:blipFill>
        <p:spPr>
          <a:xfrm>
            <a:off x="0" y="1600190"/>
            <a:ext cx="9144000" cy="490712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9f20b6708b_0_355"/>
          <p:cNvSpPr txBox="1">
            <a:spLocks noGrp="1"/>
          </p:cNvSpPr>
          <p:nvPr>
            <p:ph type="title"/>
          </p:nvPr>
        </p:nvSpPr>
        <p:spPr>
          <a:xfrm>
            <a:off x="311700" y="593367"/>
            <a:ext cx="8520600" cy="763500"/>
          </a:xfrm>
          <a:prstGeom prst="rect">
            <a:avLst/>
          </a:prstGeom>
          <a:solidFill>
            <a:srgbClr val="7DCCED">
              <a:alpha val="3215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C3C"/>
              </a:buClr>
              <a:buSzPts val="4000"/>
              <a:buFont typeface="Verdana"/>
              <a:buNone/>
            </a:pPr>
            <a:r>
              <a:rPr lang="en-US"/>
              <a:t>Three Integrated Frameworks</a:t>
            </a:r>
            <a:endParaRPr/>
          </a:p>
        </p:txBody>
      </p:sp>
      <p:pic>
        <p:nvPicPr>
          <p:cNvPr id="356" name="Google Shape;356;g9f20b6708b_0_355" descr="Loudoun County MTSS logo" title="logo"/>
          <p:cNvPicPr preferRelativeResize="0"/>
          <p:nvPr/>
        </p:nvPicPr>
        <p:blipFill rotWithShape="1">
          <a:blip r:embed="rId3">
            <a:alphaModFix/>
          </a:blip>
          <a:srcRect/>
          <a:stretch/>
        </p:blipFill>
        <p:spPr>
          <a:xfrm>
            <a:off x="4183672" y="1647566"/>
            <a:ext cx="4170647" cy="4897319"/>
          </a:xfrm>
          <a:prstGeom prst="rect">
            <a:avLst/>
          </a:prstGeom>
          <a:noFill/>
          <a:ln>
            <a:noFill/>
          </a:ln>
        </p:spPr>
      </p:pic>
      <p:sp>
        <p:nvSpPr>
          <p:cNvPr id="357" name="Google Shape;357;g9f20b6708b_0_355"/>
          <p:cNvSpPr txBox="1"/>
          <p:nvPr/>
        </p:nvSpPr>
        <p:spPr>
          <a:xfrm>
            <a:off x="683741" y="3105664"/>
            <a:ext cx="3130500" cy="1679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RTI (Academics)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PBIS (Behavior)</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Mental Health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9f20b6708b_0_485"/>
          <p:cNvSpPr txBox="1">
            <a:spLocks noGrp="1"/>
          </p:cNvSpPr>
          <p:nvPr>
            <p:ph type="title"/>
          </p:nvPr>
        </p:nvSpPr>
        <p:spPr>
          <a:xfrm>
            <a:off x="311700" y="593367"/>
            <a:ext cx="8520600" cy="763500"/>
          </a:xfrm>
          <a:prstGeom prst="rect">
            <a:avLst/>
          </a:prstGeom>
          <a:solidFill>
            <a:srgbClr val="7DCCED">
              <a:alpha val="3176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C3C"/>
              </a:buClr>
              <a:buSzPts val="4000"/>
              <a:buFont typeface="Verdana"/>
              <a:buNone/>
            </a:pPr>
            <a:r>
              <a:rPr lang="en-US"/>
              <a:t>LCPS RTI Core Components</a:t>
            </a:r>
            <a:endParaRPr/>
          </a:p>
        </p:txBody>
      </p:sp>
      <p:sp>
        <p:nvSpPr>
          <p:cNvPr id="363" name="Google Shape;363;g9f20b6708b_0_485"/>
          <p:cNvSpPr txBox="1">
            <a:spLocks noGrp="1"/>
          </p:cNvSpPr>
          <p:nvPr>
            <p:ph type="body" idx="4294967295"/>
          </p:nvPr>
        </p:nvSpPr>
        <p:spPr>
          <a:xfrm>
            <a:off x="144379" y="1600199"/>
            <a:ext cx="8867400" cy="4872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chemeClr val="dk1"/>
              </a:buClr>
              <a:buSzPts val="2400"/>
              <a:buNone/>
            </a:pPr>
            <a:r>
              <a:rPr lang="en-US" sz="2400" b="1"/>
              <a:t>Leadership</a:t>
            </a:r>
            <a:endParaRPr sz="2400"/>
          </a:p>
          <a:p>
            <a:pPr marL="0" lvl="0" indent="0" algn="l" rtl="0">
              <a:lnSpc>
                <a:spcPct val="90000"/>
              </a:lnSpc>
              <a:spcBef>
                <a:spcPts val="480"/>
              </a:spcBef>
              <a:spcAft>
                <a:spcPts val="0"/>
              </a:spcAft>
              <a:buClr>
                <a:schemeClr val="dk1"/>
              </a:buClr>
              <a:buSzPts val="2400"/>
              <a:buNone/>
            </a:pPr>
            <a:r>
              <a:rPr lang="en-US" sz="2400" b="1"/>
              <a:t>Data for Student Success</a:t>
            </a:r>
            <a:endParaRPr sz="2400"/>
          </a:p>
          <a:p>
            <a:pPr marL="0" lvl="0" indent="0" algn="l" rtl="0">
              <a:lnSpc>
                <a:spcPct val="90000"/>
              </a:lnSpc>
              <a:spcBef>
                <a:spcPts val="360"/>
              </a:spcBef>
              <a:spcAft>
                <a:spcPts val="0"/>
              </a:spcAft>
              <a:buClr>
                <a:schemeClr val="dk1"/>
              </a:buClr>
              <a:buSzPts val="1800"/>
              <a:buNone/>
            </a:pPr>
            <a:r>
              <a:rPr lang="en-US" sz="2400"/>
              <a:t>    Includes universal screening and progress monitoring</a:t>
            </a:r>
            <a:endParaRPr sz="2400"/>
          </a:p>
          <a:p>
            <a:pPr marL="0" lvl="0" indent="0" algn="l" rtl="0">
              <a:lnSpc>
                <a:spcPct val="90000"/>
              </a:lnSpc>
              <a:spcBef>
                <a:spcPts val="480"/>
              </a:spcBef>
              <a:spcAft>
                <a:spcPts val="0"/>
              </a:spcAft>
              <a:buClr>
                <a:schemeClr val="dk1"/>
              </a:buClr>
              <a:buSzPts val="2400"/>
              <a:buNone/>
            </a:pPr>
            <a:r>
              <a:rPr lang="en-US" sz="2400" b="1"/>
              <a:t>Targeted Instruction</a:t>
            </a:r>
            <a:endParaRPr sz="2400"/>
          </a:p>
          <a:p>
            <a:pPr marL="0" lvl="0" indent="0" algn="l" rtl="0">
              <a:lnSpc>
                <a:spcPct val="90000"/>
              </a:lnSpc>
              <a:spcBef>
                <a:spcPts val="360"/>
              </a:spcBef>
              <a:spcAft>
                <a:spcPts val="0"/>
              </a:spcAft>
              <a:buClr>
                <a:schemeClr val="dk1"/>
              </a:buClr>
              <a:buSzPts val="1800"/>
              <a:buNone/>
            </a:pPr>
            <a:r>
              <a:rPr lang="en-US" sz="2400"/>
              <a:t>    High quality core instruction at Tier 1</a:t>
            </a:r>
            <a:endParaRPr sz="2400"/>
          </a:p>
          <a:p>
            <a:pPr marL="0" lvl="0" indent="0" algn="l" rtl="0">
              <a:lnSpc>
                <a:spcPct val="90000"/>
              </a:lnSpc>
              <a:spcBef>
                <a:spcPts val="360"/>
              </a:spcBef>
              <a:spcAft>
                <a:spcPts val="0"/>
              </a:spcAft>
              <a:buClr>
                <a:schemeClr val="dk1"/>
              </a:buClr>
              <a:buSzPts val="1800"/>
              <a:buNone/>
            </a:pPr>
            <a:r>
              <a:rPr lang="en-US" sz="2400"/>
              <a:t>    Strategic intervention at Tier 2</a:t>
            </a:r>
            <a:endParaRPr sz="2400"/>
          </a:p>
          <a:p>
            <a:pPr marL="0" lvl="0" indent="0" algn="l" rtl="0">
              <a:lnSpc>
                <a:spcPct val="90000"/>
              </a:lnSpc>
              <a:spcBef>
                <a:spcPts val="360"/>
              </a:spcBef>
              <a:spcAft>
                <a:spcPts val="0"/>
              </a:spcAft>
              <a:buClr>
                <a:schemeClr val="dk1"/>
              </a:buClr>
              <a:buSzPts val="1800"/>
              <a:buNone/>
            </a:pPr>
            <a:r>
              <a:rPr lang="en-US" sz="2400"/>
              <a:t>    Intensive intervention at Tier 3</a:t>
            </a:r>
            <a:endParaRPr sz="2400"/>
          </a:p>
          <a:p>
            <a:pPr marL="0" lvl="0" indent="0" algn="l" rtl="0">
              <a:lnSpc>
                <a:spcPct val="90000"/>
              </a:lnSpc>
              <a:spcBef>
                <a:spcPts val="480"/>
              </a:spcBef>
              <a:spcAft>
                <a:spcPts val="0"/>
              </a:spcAft>
              <a:buClr>
                <a:schemeClr val="dk1"/>
              </a:buClr>
              <a:buSzPts val="2400"/>
              <a:buNone/>
            </a:pPr>
            <a:r>
              <a:rPr lang="en-US" sz="2400" b="1"/>
              <a:t>Data-Driven Decision Making</a:t>
            </a:r>
            <a:endParaRPr sz="2400"/>
          </a:p>
          <a:p>
            <a:pPr marL="0" lvl="0" indent="0" algn="l" rtl="0">
              <a:lnSpc>
                <a:spcPct val="90000"/>
              </a:lnSpc>
              <a:spcBef>
                <a:spcPts val="480"/>
              </a:spcBef>
              <a:spcAft>
                <a:spcPts val="0"/>
              </a:spcAft>
              <a:buClr>
                <a:schemeClr val="dk1"/>
              </a:buClr>
              <a:buSzPts val="2400"/>
              <a:buNone/>
            </a:pPr>
            <a:r>
              <a:rPr lang="en-US" sz="2400" b="1"/>
              <a:t>Evaluation </a:t>
            </a:r>
            <a:endParaRPr sz="2400"/>
          </a:p>
          <a:p>
            <a:pPr marL="0" lvl="0" indent="0" algn="l" rtl="0">
              <a:lnSpc>
                <a:spcPct val="90000"/>
              </a:lnSpc>
              <a:spcBef>
                <a:spcPts val="360"/>
              </a:spcBef>
              <a:spcAft>
                <a:spcPts val="0"/>
              </a:spcAft>
              <a:buClr>
                <a:schemeClr val="dk1"/>
              </a:buClr>
              <a:buSzPts val="1800"/>
              <a:buNone/>
            </a:pPr>
            <a:r>
              <a:rPr lang="en-US" sz="2400"/>
              <a:t>    Fidelity and Student Outcomes</a:t>
            </a:r>
            <a:endParaRPr sz="2400"/>
          </a:p>
          <a:p>
            <a:pPr marL="0" lvl="0" indent="0" algn="ctr" rtl="0">
              <a:lnSpc>
                <a:spcPct val="90000"/>
              </a:lnSpc>
              <a:spcBef>
                <a:spcPts val="360"/>
              </a:spcBef>
              <a:spcAft>
                <a:spcPts val="0"/>
              </a:spcAft>
              <a:buSzPts val="1800"/>
              <a:buNone/>
            </a:pPr>
            <a:r>
              <a:rPr lang="en-US" sz="2400"/>
              <a:t>Anchors: Structures – Processes &amp; Procedures – Professional Development</a:t>
            </a:r>
            <a:endParaRPr sz="2400"/>
          </a:p>
          <a:p>
            <a:pPr marL="0" lvl="0" indent="0" algn="l" rtl="0">
              <a:lnSpc>
                <a:spcPct val="90000"/>
              </a:lnSpc>
              <a:spcBef>
                <a:spcPts val="360"/>
              </a:spcBef>
              <a:spcAft>
                <a:spcPts val="0"/>
              </a:spcAft>
              <a:buClr>
                <a:schemeClr val="dk1"/>
              </a:buClr>
              <a:buSzPts val="1800"/>
              <a:buNone/>
            </a:pPr>
            <a:endParaRPr sz="1300"/>
          </a:p>
          <a:p>
            <a:pPr marL="0" lvl="0" indent="0" algn="l" rtl="0">
              <a:lnSpc>
                <a:spcPct val="90000"/>
              </a:lnSpc>
              <a:spcBef>
                <a:spcPts val="360"/>
              </a:spcBef>
              <a:spcAft>
                <a:spcPts val="0"/>
              </a:spcAft>
              <a:buClr>
                <a:schemeClr val="dk1"/>
              </a:buClr>
              <a:buSzPts val="1800"/>
              <a:buNone/>
            </a:pP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9f20b6708b_0_490"/>
          <p:cNvSpPr txBox="1">
            <a:spLocks noGrp="1"/>
          </p:cNvSpPr>
          <p:nvPr>
            <p:ph type="title"/>
          </p:nvPr>
        </p:nvSpPr>
        <p:spPr>
          <a:xfrm>
            <a:off x="228600" y="228600"/>
            <a:ext cx="8686800" cy="1143000"/>
          </a:xfrm>
          <a:prstGeom prst="rect">
            <a:avLst/>
          </a:prstGeom>
          <a:solidFill>
            <a:srgbClr val="7DCCED">
              <a:alpha val="3176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C3C"/>
              </a:buClr>
              <a:buSzPts val="4000"/>
              <a:buFont typeface="Verdana"/>
              <a:buNone/>
            </a:pPr>
            <a:r>
              <a:rPr lang="en-US" b="1"/>
              <a:t>MISSION</a:t>
            </a:r>
            <a:r>
              <a:rPr lang="en-US"/>
              <a:t> </a:t>
            </a:r>
            <a:r>
              <a:rPr lang="en-US" strike="sngStrike"/>
              <a:t>IM</a:t>
            </a:r>
            <a:r>
              <a:rPr lang="en-US" sz="4800" b="1">
                <a:solidFill>
                  <a:srgbClr val="A61C00"/>
                </a:solidFill>
                <a:latin typeface="Permanent Marker"/>
                <a:ea typeface="Permanent Marker"/>
                <a:cs typeface="Permanent Marker"/>
                <a:sym typeface="Permanent Marker"/>
              </a:rPr>
              <a:t>POSSIBLE</a:t>
            </a:r>
            <a:endParaRPr sz="4800" b="1">
              <a:solidFill>
                <a:srgbClr val="A61C00"/>
              </a:solidFill>
              <a:latin typeface="Permanent Marker"/>
              <a:ea typeface="Permanent Marker"/>
              <a:cs typeface="Permanent Marker"/>
              <a:sym typeface="Permanent Marker"/>
            </a:endParaRPr>
          </a:p>
        </p:txBody>
      </p:sp>
      <p:sp>
        <p:nvSpPr>
          <p:cNvPr id="369" name="Google Shape;369;g9f20b6708b_0_490"/>
          <p:cNvSpPr txBox="1"/>
          <p:nvPr/>
        </p:nvSpPr>
        <p:spPr>
          <a:xfrm>
            <a:off x="609600" y="1905000"/>
            <a:ext cx="7924800" cy="39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Verdana"/>
                <a:ea typeface="Verdana"/>
                <a:cs typeface="Verdana"/>
                <a:sym typeface="Verdana"/>
              </a:rPr>
              <a:t>Reduce time spent on assessment.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Verdana"/>
                <a:ea typeface="Verdana"/>
                <a:cs typeface="Verdana"/>
                <a:sym typeface="Verdana"/>
              </a:rPr>
              <a:t>Increase time spent on instruction.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Verdana"/>
                <a:ea typeface="Verdana"/>
                <a:cs typeface="Verdana"/>
                <a:sym typeface="Verdana"/>
              </a:rPr>
              <a:t>Increase effective </a:t>
            </a:r>
            <a:r>
              <a:rPr lang="en-US" sz="3000" b="1" i="0" u="none" strike="noStrike" cap="none">
                <a:solidFill>
                  <a:schemeClr val="dk1"/>
                </a:solidFill>
                <a:latin typeface="Verdana"/>
                <a:ea typeface="Verdana"/>
                <a:cs typeface="Verdana"/>
                <a:sym typeface="Verdana"/>
              </a:rPr>
              <a:t>data-driven</a:t>
            </a:r>
            <a:r>
              <a:rPr lang="en-US" sz="3000" b="0" i="0" u="none" strike="noStrike" cap="none">
                <a:solidFill>
                  <a:schemeClr val="dk1"/>
                </a:solidFill>
                <a:latin typeface="Verdana"/>
                <a:ea typeface="Verdana"/>
                <a:cs typeface="Verdana"/>
                <a:sym typeface="Verdana"/>
              </a:rPr>
              <a:t> decision making across the division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9f20b6708b_0_80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590"/>
              <a:buChar char="•"/>
            </a:pPr>
            <a:r>
              <a:rPr lang="en-US" sz="2590"/>
              <a:t>Identifying students in need of tiered reading support</a:t>
            </a:r>
            <a:endParaRPr/>
          </a:p>
          <a:p>
            <a:pPr marL="0" lvl="0" indent="0" algn="l" rtl="0">
              <a:lnSpc>
                <a:spcPct val="90000"/>
              </a:lnSpc>
              <a:spcBef>
                <a:spcPts val="518"/>
              </a:spcBef>
              <a:spcAft>
                <a:spcPts val="0"/>
              </a:spcAft>
              <a:buClr>
                <a:schemeClr val="dk1"/>
              </a:buClr>
              <a:buSzPts val="2590"/>
              <a:buNone/>
            </a:pPr>
            <a:endParaRPr sz="2590"/>
          </a:p>
          <a:p>
            <a:pPr marL="342900" lvl="0" indent="-342900" algn="l" rtl="0">
              <a:lnSpc>
                <a:spcPct val="90000"/>
              </a:lnSpc>
              <a:spcBef>
                <a:spcPts val="518"/>
              </a:spcBef>
              <a:spcAft>
                <a:spcPts val="0"/>
              </a:spcAft>
              <a:buClr>
                <a:schemeClr val="dk1"/>
              </a:buClr>
              <a:buSzPts val="2590"/>
              <a:buChar char="•"/>
            </a:pPr>
            <a:r>
              <a:rPr lang="en-US" sz="2590"/>
              <a:t>Diagnosing root of students’ reading difficulties</a:t>
            </a:r>
            <a:endParaRPr/>
          </a:p>
          <a:p>
            <a:pPr marL="342900" lvl="0" indent="-178435" algn="l" rtl="0">
              <a:lnSpc>
                <a:spcPct val="90000"/>
              </a:lnSpc>
              <a:spcBef>
                <a:spcPts val="518"/>
              </a:spcBef>
              <a:spcAft>
                <a:spcPts val="0"/>
              </a:spcAft>
              <a:buClr>
                <a:schemeClr val="dk1"/>
              </a:buClr>
              <a:buSzPts val="2590"/>
              <a:buNone/>
            </a:pPr>
            <a:endParaRPr sz="2590"/>
          </a:p>
          <a:p>
            <a:pPr marL="342900" lvl="0" indent="-342900" algn="l" rtl="0">
              <a:lnSpc>
                <a:spcPct val="90000"/>
              </a:lnSpc>
              <a:spcBef>
                <a:spcPts val="518"/>
              </a:spcBef>
              <a:spcAft>
                <a:spcPts val="0"/>
              </a:spcAft>
              <a:buClr>
                <a:schemeClr val="dk1"/>
              </a:buClr>
              <a:buSzPts val="2590"/>
              <a:buChar char="•"/>
            </a:pPr>
            <a:r>
              <a:rPr lang="en-US" sz="2590"/>
              <a:t>Matching evidenced-based interventions to specific student needs (Just Right Fit)</a:t>
            </a:r>
            <a:endParaRPr/>
          </a:p>
          <a:p>
            <a:pPr marL="0" lvl="0" indent="0" algn="l" rtl="0">
              <a:lnSpc>
                <a:spcPct val="90000"/>
              </a:lnSpc>
              <a:spcBef>
                <a:spcPts val="518"/>
              </a:spcBef>
              <a:spcAft>
                <a:spcPts val="0"/>
              </a:spcAft>
              <a:buClr>
                <a:schemeClr val="dk1"/>
              </a:buClr>
              <a:buSzPts val="2590"/>
              <a:buNone/>
            </a:pPr>
            <a:endParaRPr sz="2590"/>
          </a:p>
          <a:p>
            <a:pPr marL="342900" lvl="0" indent="-342900" algn="l" rtl="0">
              <a:lnSpc>
                <a:spcPct val="90000"/>
              </a:lnSpc>
              <a:spcBef>
                <a:spcPts val="518"/>
              </a:spcBef>
              <a:spcAft>
                <a:spcPts val="0"/>
              </a:spcAft>
              <a:buClr>
                <a:schemeClr val="dk1"/>
              </a:buClr>
              <a:buSzPts val="2590"/>
              <a:buChar char="•"/>
            </a:pPr>
            <a:r>
              <a:rPr lang="en-US" sz="2590"/>
              <a:t>Monitoring effectiveness of match and student growth</a:t>
            </a:r>
            <a:endParaRPr sz="2590"/>
          </a:p>
          <a:p>
            <a:pPr marL="0" lvl="0" indent="0" algn="l" rtl="0">
              <a:lnSpc>
                <a:spcPct val="90000"/>
              </a:lnSpc>
              <a:spcBef>
                <a:spcPts val="592"/>
              </a:spcBef>
              <a:spcAft>
                <a:spcPts val="0"/>
              </a:spcAft>
              <a:buClr>
                <a:schemeClr val="dk1"/>
              </a:buClr>
              <a:buSzPts val="2960"/>
              <a:buNone/>
            </a:pPr>
            <a:endParaRPr sz="2960"/>
          </a:p>
        </p:txBody>
      </p:sp>
      <p:sp>
        <p:nvSpPr>
          <p:cNvPr id="375" name="Google Shape;375;g9f20b6708b_0_803"/>
          <p:cNvSpPr txBox="1">
            <a:spLocks noGrp="1"/>
          </p:cNvSpPr>
          <p:nvPr>
            <p:ph type="title"/>
          </p:nvPr>
        </p:nvSpPr>
        <p:spPr>
          <a:xfrm>
            <a:off x="228600" y="324853"/>
            <a:ext cx="8686800" cy="1143000"/>
          </a:xfrm>
          <a:prstGeom prst="rect">
            <a:avLst/>
          </a:prstGeom>
          <a:solidFill>
            <a:srgbClr val="7DCCED">
              <a:alpha val="3176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C3C"/>
              </a:buClr>
              <a:buSzPts val="4000"/>
              <a:buFont typeface="Verdana"/>
              <a:buNone/>
            </a:pPr>
            <a:r>
              <a:rPr lang="en-US">
                <a:solidFill>
                  <a:schemeClr val="dk1"/>
                </a:solidFill>
              </a:rPr>
              <a:t>Create Effective Efficiencies</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afff7f8796_4_0"/>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VDOE Update</a:t>
            </a:r>
            <a:endParaRPr>
              <a:solidFill>
                <a:srgbClr val="000000"/>
              </a:solidFill>
            </a:endParaRPr>
          </a:p>
        </p:txBody>
      </p:sp>
      <p:pic>
        <p:nvPicPr>
          <p:cNvPr id="130" name="Google Shape;130;gafff7f8796_4_0" title="S2S Michael &amp; Jodie Welcome.mp4">
            <a:hlinkClick r:id="rId3"/>
          </p:cNvPr>
          <p:cNvPicPr preferRelativeResize="0"/>
          <p:nvPr/>
        </p:nvPicPr>
        <p:blipFill rotWithShape="1">
          <a:blip r:embed="rId4">
            <a:alphaModFix/>
          </a:blip>
          <a:srcRect/>
          <a:stretch/>
        </p:blipFill>
        <p:spPr>
          <a:xfrm>
            <a:off x="152400" y="1524000"/>
            <a:ext cx="8576443" cy="51816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9f20b6708b_0_93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sz="2400"/>
              <a:t>What assessments do we have? For what? Who is trained to give them?</a:t>
            </a:r>
            <a:endParaRPr/>
          </a:p>
          <a:p>
            <a:pPr marL="0" lvl="0" indent="0" algn="l" rtl="0">
              <a:lnSpc>
                <a:spcPct val="100000"/>
              </a:lnSpc>
              <a:spcBef>
                <a:spcPts val="480"/>
              </a:spcBef>
              <a:spcAft>
                <a:spcPts val="0"/>
              </a:spcAft>
              <a:buClr>
                <a:schemeClr val="dk1"/>
              </a:buClr>
              <a:buSzPts val="2400"/>
              <a:buNone/>
            </a:pPr>
            <a:endParaRPr sz="2400"/>
          </a:p>
          <a:p>
            <a:pPr marL="342900" lvl="0" indent="-342900" algn="l" rtl="0">
              <a:lnSpc>
                <a:spcPct val="100000"/>
              </a:lnSpc>
              <a:spcBef>
                <a:spcPts val="480"/>
              </a:spcBef>
              <a:spcAft>
                <a:spcPts val="0"/>
              </a:spcAft>
              <a:buClr>
                <a:schemeClr val="dk1"/>
              </a:buClr>
              <a:buSzPts val="2400"/>
              <a:buChar char="•"/>
            </a:pPr>
            <a:r>
              <a:rPr lang="en-US" sz="2400"/>
              <a:t>What EBIs can we provide </a:t>
            </a:r>
            <a:r>
              <a:rPr lang="en-US" sz="2400" b="1"/>
              <a:t>with fidelity</a:t>
            </a:r>
            <a:r>
              <a:rPr lang="en-US" sz="2400"/>
              <a:t>?  Who is trained to implement them?  How much time is required?</a:t>
            </a:r>
            <a:endParaRPr/>
          </a:p>
          <a:p>
            <a:pPr marL="0" lvl="0" indent="0" algn="l" rtl="0">
              <a:lnSpc>
                <a:spcPct val="100000"/>
              </a:lnSpc>
              <a:spcBef>
                <a:spcPts val="480"/>
              </a:spcBef>
              <a:spcAft>
                <a:spcPts val="0"/>
              </a:spcAft>
              <a:buClr>
                <a:schemeClr val="dk1"/>
              </a:buClr>
              <a:buSzPts val="2400"/>
              <a:buNone/>
            </a:pPr>
            <a:endParaRPr sz="2400"/>
          </a:p>
          <a:p>
            <a:pPr marL="342900" lvl="0" indent="-342900" algn="l" rtl="0">
              <a:lnSpc>
                <a:spcPct val="100000"/>
              </a:lnSpc>
              <a:spcBef>
                <a:spcPts val="480"/>
              </a:spcBef>
              <a:spcAft>
                <a:spcPts val="0"/>
              </a:spcAft>
              <a:buClr>
                <a:schemeClr val="dk1"/>
              </a:buClr>
              <a:buSzPts val="2400"/>
              <a:buChar char="•"/>
            </a:pPr>
            <a:r>
              <a:rPr lang="en-US" sz="2400"/>
              <a:t>What’s missing?  What do we need?  What is the cost, required training, and implementation time?</a:t>
            </a:r>
            <a:endParaRPr/>
          </a:p>
          <a:p>
            <a:pPr marL="342900" lvl="0" indent="-139700" algn="l" rtl="0">
              <a:lnSpc>
                <a:spcPct val="100000"/>
              </a:lnSpc>
              <a:spcBef>
                <a:spcPts val="640"/>
              </a:spcBef>
              <a:spcAft>
                <a:spcPts val="0"/>
              </a:spcAft>
              <a:buClr>
                <a:schemeClr val="dk1"/>
              </a:buClr>
              <a:buSzPts val="3200"/>
              <a:buNone/>
            </a:pPr>
            <a:endParaRPr/>
          </a:p>
        </p:txBody>
      </p:sp>
      <p:sp>
        <p:nvSpPr>
          <p:cNvPr id="381" name="Google Shape;381;g9f20b6708b_0_932"/>
          <p:cNvSpPr txBox="1">
            <a:spLocks noGrp="1"/>
          </p:cNvSpPr>
          <p:nvPr>
            <p:ph type="title"/>
          </p:nvPr>
        </p:nvSpPr>
        <p:spPr>
          <a:xfrm>
            <a:off x="228600" y="228600"/>
            <a:ext cx="8686800" cy="1143000"/>
          </a:xfrm>
          <a:prstGeom prst="rect">
            <a:avLst/>
          </a:prstGeom>
          <a:solidFill>
            <a:schemeClr val="accent5">
              <a:alpha val="20392"/>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C3C"/>
              </a:buClr>
              <a:buSzPts val="4000"/>
              <a:buFont typeface="Verdana"/>
              <a:buNone/>
            </a:pPr>
            <a:r>
              <a:rPr lang="en-US">
                <a:solidFill>
                  <a:schemeClr val="dk1"/>
                </a:solidFill>
              </a:rPr>
              <a:t>Map Resources</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9f20b6708b_0_1061"/>
          <p:cNvSpPr txBox="1">
            <a:spLocks noGrp="1"/>
          </p:cNvSpPr>
          <p:nvPr>
            <p:ph type="body" idx="1"/>
          </p:nvPr>
        </p:nvSpPr>
        <p:spPr>
          <a:xfrm>
            <a:off x="457201" y="1600201"/>
            <a:ext cx="8229600" cy="477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100"/>
              <a:t>MAP Growth</a:t>
            </a:r>
            <a:endParaRPr sz="2100"/>
          </a:p>
          <a:p>
            <a:pPr marL="0" lvl="0" indent="0" algn="l" rtl="0">
              <a:lnSpc>
                <a:spcPct val="90000"/>
              </a:lnSpc>
              <a:spcBef>
                <a:spcPts val="400"/>
              </a:spcBef>
              <a:spcAft>
                <a:spcPts val="0"/>
              </a:spcAft>
              <a:buClr>
                <a:schemeClr val="dk1"/>
              </a:buClr>
              <a:buSzPts val="2000"/>
              <a:buNone/>
            </a:pPr>
            <a:r>
              <a:rPr lang="en-US" sz="2700"/>
              <a:t>Reading Comprehension</a:t>
            </a:r>
            <a:endParaRPr sz="2700"/>
          </a:p>
          <a:p>
            <a:pPr marL="0" lvl="0" indent="0" algn="l" rtl="0">
              <a:lnSpc>
                <a:spcPct val="90000"/>
              </a:lnSpc>
              <a:spcBef>
                <a:spcPts val="400"/>
              </a:spcBef>
              <a:spcAft>
                <a:spcPts val="0"/>
              </a:spcAft>
              <a:buClr>
                <a:schemeClr val="dk1"/>
              </a:buClr>
              <a:buSzPts val="2000"/>
              <a:buNone/>
            </a:pPr>
            <a:endParaRPr sz="2300"/>
          </a:p>
          <a:p>
            <a:pPr marL="0" lvl="0" indent="0" algn="l" rtl="0">
              <a:lnSpc>
                <a:spcPct val="90000"/>
              </a:lnSpc>
              <a:spcBef>
                <a:spcPts val="640"/>
              </a:spcBef>
              <a:spcAft>
                <a:spcPts val="0"/>
              </a:spcAft>
              <a:buClr>
                <a:schemeClr val="dk1"/>
              </a:buClr>
              <a:buSzPts val="3200"/>
              <a:buNone/>
            </a:pPr>
            <a:r>
              <a:rPr lang="en-US" sz="2100"/>
              <a:t>FAST</a:t>
            </a:r>
            <a:endParaRPr sz="2100"/>
          </a:p>
          <a:p>
            <a:pPr marL="0" lvl="0" indent="0" algn="l" rtl="0">
              <a:lnSpc>
                <a:spcPct val="90000"/>
              </a:lnSpc>
              <a:spcBef>
                <a:spcPts val="400"/>
              </a:spcBef>
              <a:spcAft>
                <a:spcPts val="0"/>
              </a:spcAft>
              <a:buClr>
                <a:schemeClr val="dk1"/>
              </a:buClr>
              <a:buSzPts val="2000"/>
              <a:buNone/>
            </a:pPr>
            <a:r>
              <a:rPr lang="en-US" sz="2700"/>
              <a:t>Phonological Awareness  Fluency, Phonics Fluency, Oral Reading Fluency</a:t>
            </a:r>
            <a:endParaRPr sz="2700"/>
          </a:p>
          <a:p>
            <a:pPr marL="0" lvl="0" indent="0" algn="l" rtl="0">
              <a:lnSpc>
                <a:spcPct val="90000"/>
              </a:lnSpc>
              <a:spcBef>
                <a:spcPts val="400"/>
              </a:spcBef>
              <a:spcAft>
                <a:spcPts val="0"/>
              </a:spcAft>
              <a:buClr>
                <a:schemeClr val="dk1"/>
              </a:buClr>
              <a:buSzPts val="2000"/>
              <a:buNone/>
            </a:pPr>
            <a:endParaRPr sz="2300"/>
          </a:p>
          <a:p>
            <a:pPr marL="0" lvl="0" indent="0" algn="l" rtl="0">
              <a:lnSpc>
                <a:spcPct val="90000"/>
              </a:lnSpc>
              <a:spcBef>
                <a:spcPts val="640"/>
              </a:spcBef>
              <a:spcAft>
                <a:spcPts val="0"/>
              </a:spcAft>
              <a:buClr>
                <a:schemeClr val="dk1"/>
              </a:buClr>
              <a:buSzPts val="3200"/>
              <a:buNone/>
            </a:pPr>
            <a:r>
              <a:rPr lang="en-US" sz="2100"/>
              <a:t>Developmental Spelling (DSA)</a:t>
            </a:r>
            <a:endParaRPr sz="2100"/>
          </a:p>
          <a:p>
            <a:pPr marL="0" lvl="0" indent="0" algn="l" rtl="0">
              <a:lnSpc>
                <a:spcPct val="90000"/>
              </a:lnSpc>
              <a:spcBef>
                <a:spcPts val="640"/>
              </a:spcBef>
              <a:spcAft>
                <a:spcPts val="0"/>
              </a:spcAft>
              <a:buClr>
                <a:schemeClr val="dk1"/>
              </a:buClr>
              <a:buSzPts val="3200"/>
              <a:buNone/>
            </a:pPr>
            <a:r>
              <a:rPr lang="en-US" sz="2100"/>
              <a:t>Words Their Way Inventories</a:t>
            </a:r>
            <a:endParaRPr sz="2100"/>
          </a:p>
          <a:p>
            <a:pPr marL="0" lvl="0" indent="0" algn="l" rtl="0">
              <a:lnSpc>
                <a:spcPct val="90000"/>
              </a:lnSpc>
              <a:spcBef>
                <a:spcPts val="640"/>
              </a:spcBef>
              <a:spcAft>
                <a:spcPts val="0"/>
              </a:spcAft>
              <a:buClr>
                <a:schemeClr val="dk1"/>
              </a:buClr>
              <a:buSzPts val="3200"/>
              <a:buNone/>
            </a:pPr>
            <a:r>
              <a:rPr lang="en-US" sz="2100"/>
              <a:t>Orton-Gillingham Phonics Inventor</a:t>
            </a:r>
            <a:r>
              <a:rPr lang="en-US" sz="2000"/>
              <a:t>y</a:t>
            </a:r>
            <a:endParaRPr sz="2000"/>
          </a:p>
          <a:p>
            <a:pPr marL="0" lvl="0" indent="0" algn="l" rtl="0">
              <a:lnSpc>
                <a:spcPct val="90000"/>
              </a:lnSpc>
              <a:spcBef>
                <a:spcPts val="400"/>
              </a:spcBef>
              <a:spcAft>
                <a:spcPts val="0"/>
              </a:spcAft>
              <a:buClr>
                <a:schemeClr val="dk1"/>
              </a:buClr>
              <a:buSzPts val="2000"/>
              <a:buNone/>
            </a:pPr>
            <a:r>
              <a:rPr lang="en-US" sz="2600"/>
              <a:t>Phonics</a:t>
            </a:r>
            <a:endParaRPr sz="2600"/>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p:txBody>
      </p:sp>
      <p:sp>
        <p:nvSpPr>
          <p:cNvPr id="387" name="Google Shape;387;g9f20b6708b_0_1061"/>
          <p:cNvSpPr txBox="1">
            <a:spLocks noGrp="1"/>
          </p:cNvSpPr>
          <p:nvPr>
            <p:ph type="title"/>
          </p:nvPr>
        </p:nvSpPr>
        <p:spPr>
          <a:xfrm>
            <a:off x="228600" y="228600"/>
            <a:ext cx="8686800" cy="1143000"/>
          </a:xfrm>
          <a:prstGeom prst="rect">
            <a:avLst/>
          </a:prstGeom>
          <a:solidFill>
            <a:schemeClr val="accent5">
              <a:alpha val="22352"/>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C3C"/>
              </a:buClr>
              <a:buSzPts val="4000"/>
              <a:buFont typeface="Verdana"/>
              <a:buNone/>
            </a:pPr>
            <a:r>
              <a:rPr lang="en-US">
                <a:solidFill>
                  <a:schemeClr val="dk1"/>
                </a:solidFill>
              </a:rPr>
              <a:t>Select Assessments</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9f20b6708b_0_106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3200"/>
              <a:buNone/>
            </a:pPr>
            <a:r>
              <a:rPr lang="en-US" sz="2800" b="1"/>
              <a:t>Universal</a:t>
            </a:r>
            <a:r>
              <a:rPr lang="en-US" sz="2800"/>
              <a:t> - ALL</a:t>
            </a:r>
            <a:endParaRPr sz="2800"/>
          </a:p>
          <a:p>
            <a:pPr marL="457200" lvl="1" indent="0" algn="l" rtl="0">
              <a:lnSpc>
                <a:spcPct val="100000"/>
              </a:lnSpc>
              <a:spcBef>
                <a:spcPts val="400"/>
              </a:spcBef>
              <a:spcAft>
                <a:spcPts val="0"/>
              </a:spcAft>
              <a:buClr>
                <a:schemeClr val="dk1"/>
              </a:buClr>
              <a:buSzPts val="2000"/>
              <a:buNone/>
            </a:pPr>
            <a:r>
              <a:rPr lang="en-US" sz="2400"/>
              <a:t>PALS (Grades K-1)</a:t>
            </a:r>
            <a:endParaRPr sz="2400"/>
          </a:p>
          <a:p>
            <a:pPr marL="457200" lvl="1" indent="0" algn="l" rtl="0">
              <a:lnSpc>
                <a:spcPct val="100000"/>
              </a:lnSpc>
              <a:spcBef>
                <a:spcPts val="400"/>
              </a:spcBef>
              <a:spcAft>
                <a:spcPts val="0"/>
              </a:spcAft>
              <a:buClr>
                <a:schemeClr val="dk1"/>
              </a:buClr>
              <a:buSzPts val="2000"/>
              <a:buNone/>
            </a:pPr>
            <a:r>
              <a:rPr lang="en-US" sz="2400"/>
              <a:t>MAP Growth (Grades 2-8)</a:t>
            </a:r>
            <a:endParaRPr sz="2400"/>
          </a:p>
          <a:p>
            <a:pPr marL="457200" lvl="1" indent="0" algn="l" rtl="0">
              <a:lnSpc>
                <a:spcPct val="100000"/>
              </a:lnSpc>
              <a:spcBef>
                <a:spcPts val="400"/>
              </a:spcBef>
              <a:spcAft>
                <a:spcPts val="0"/>
              </a:spcAft>
              <a:buClr>
                <a:schemeClr val="dk1"/>
              </a:buClr>
              <a:buSzPts val="2000"/>
              <a:buNone/>
            </a:pPr>
            <a:endParaRPr sz="2000"/>
          </a:p>
          <a:p>
            <a:pPr marL="0" lvl="0" indent="0" algn="l" rtl="0">
              <a:lnSpc>
                <a:spcPct val="110000"/>
              </a:lnSpc>
              <a:spcBef>
                <a:spcPts val="640"/>
              </a:spcBef>
              <a:spcAft>
                <a:spcPts val="0"/>
              </a:spcAft>
              <a:buClr>
                <a:schemeClr val="dk1"/>
              </a:buClr>
              <a:buSzPts val="3200"/>
              <a:buNone/>
            </a:pPr>
            <a:r>
              <a:rPr lang="en-US" sz="2800" b="1"/>
              <a:t>Supplemental</a:t>
            </a:r>
            <a:r>
              <a:rPr lang="en-US" sz="2800"/>
              <a:t>- SOME</a:t>
            </a:r>
            <a:endParaRPr sz="2800"/>
          </a:p>
          <a:p>
            <a:pPr marL="457200" lvl="1" indent="0" algn="l" rtl="0">
              <a:lnSpc>
                <a:spcPct val="110000"/>
              </a:lnSpc>
              <a:spcBef>
                <a:spcPts val="360"/>
              </a:spcBef>
              <a:spcAft>
                <a:spcPts val="0"/>
              </a:spcAft>
              <a:buClr>
                <a:schemeClr val="dk1"/>
              </a:buClr>
              <a:buSzPts val="1800"/>
              <a:buNone/>
            </a:pPr>
            <a:r>
              <a:rPr lang="en-US" sz="2400"/>
              <a:t>Formative Assessment System for Teachers (FAST)</a:t>
            </a:r>
            <a:endParaRPr sz="2400"/>
          </a:p>
          <a:p>
            <a:pPr marL="457200" lvl="1" indent="0" algn="l" rtl="0">
              <a:lnSpc>
                <a:spcPct val="110000"/>
              </a:lnSpc>
              <a:spcBef>
                <a:spcPts val="360"/>
              </a:spcBef>
              <a:spcAft>
                <a:spcPts val="0"/>
              </a:spcAft>
              <a:buClr>
                <a:schemeClr val="dk1"/>
              </a:buClr>
              <a:buSzPts val="1800"/>
              <a:buNone/>
            </a:pPr>
            <a:r>
              <a:rPr lang="en-US" sz="2400"/>
              <a:t>Developmental Reading Assessment (DRA-2)</a:t>
            </a:r>
            <a:endParaRPr sz="2400"/>
          </a:p>
          <a:p>
            <a:pPr marL="457200" lvl="1" indent="0" algn="l" rtl="0">
              <a:lnSpc>
                <a:spcPct val="110000"/>
              </a:lnSpc>
              <a:spcBef>
                <a:spcPts val="360"/>
              </a:spcBef>
              <a:spcAft>
                <a:spcPts val="0"/>
              </a:spcAft>
              <a:buClr>
                <a:schemeClr val="dk1"/>
              </a:buClr>
              <a:buSzPts val="1800"/>
              <a:buNone/>
            </a:pPr>
            <a:endParaRPr sz="1800"/>
          </a:p>
          <a:p>
            <a:pPr marL="57150" lvl="0" indent="0" algn="l" rtl="0">
              <a:lnSpc>
                <a:spcPct val="110000"/>
              </a:lnSpc>
              <a:spcBef>
                <a:spcPts val="600"/>
              </a:spcBef>
              <a:spcAft>
                <a:spcPts val="0"/>
              </a:spcAft>
              <a:buClr>
                <a:schemeClr val="dk1"/>
              </a:buClr>
              <a:buSzPts val="3000"/>
              <a:buNone/>
            </a:pPr>
            <a:r>
              <a:rPr lang="en-US" sz="2800" b="1"/>
              <a:t>Diagnostic</a:t>
            </a:r>
            <a:r>
              <a:rPr lang="en-US" sz="2800"/>
              <a:t> - FEW</a:t>
            </a:r>
            <a:endParaRPr sz="2800"/>
          </a:p>
          <a:p>
            <a:pPr marL="457200" lvl="1" indent="0" algn="l" rtl="0">
              <a:lnSpc>
                <a:spcPct val="110000"/>
              </a:lnSpc>
              <a:spcBef>
                <a:spcPts val="360"/>
              </a:spcBef>
              <a:spcAft>
                <a:spcPts val="0"/>
              </a:spcAft>
              <a:buClr>
                <a:schemeClr val="dk1"/>
              </a:buClr>
              <a:buSzPts val="1800"/>
              <a:buNone/>
            </a:pPr>
            <a:r>
              <a:rPr lang="en-US" sz="2400"/>
              <a:t>Phonics Inventories</a:t>
            </a:r>
            <a:endParaRPr sz="2400"/>
          </a:p>
          <a:p>
            <a:pPr marL="0" lvl="0" indent="0" algn="l" rtl="0">
              <a:lnSpc>
                <a:spcPct val="110000"/>
              </a:lnSpc>
              <a:spcBef>
                <a:spcPts val="440"/>
              </a:spcBef>
              <a:spcAft>
                <a:spcPts val="0"/>
              </a:spcAft>
              <a:buClr>
                <a:schemeClr val="dk1"/>
              </a:buClr>
              <a:buSzPts val="2200"/>
              <a:buNone/>
            </a:pPr>
            <a:endParaRPr sz="2200"/>
          </a:p>
          <a:p>
            <a:pPr marL="342900" lvl="0" indent="-139700" algn="l" rtl="0">
              <a:lnSpc>
                <a:spcPct val="170000"/>
              </a:lnSpc>
              <a:spcBef>
                <a:spcPts val="640"/>
              </a:spcBef>
              <a:spcAft>
                <a:spcPts val="0"/>
              </a:spcAft>
              <a:buClr>
                <a:schemeClr val="dk1"/>
              </a:buClr>
              <a:buSzPts val="3200"/>
              <a:buNone/>
            </a:pPr>
            <a:endParaRPr/>
          </a:p>
        </p:txBody>
      </p:sp>
      <p:sp>
        <p:nvSpPr>
          <p:cNvPr id="393" name="Google Shape;393;g9f20b6708b_0_1066"/>
          <p:cNvSpPr txBox="1">
            <a:spLocks noGrp="1"/>
          </p:cNvSpPr>
          <p:nvPr>
            <p:ph type="title"/>
          </p:nvPr>
        </p:nvSpPr>
        <p:spPr>
          <a:xfrm>
            <a:off x="228600" y="228600"/>
            <a:ext cx="8686800" cy="1143000"/>
          </a:xfrm>
          <a:prstGeom prst="rect">
            <a:avLst/>
          </a:prstGeom>
          <a:solidFill>
            <a:schemeClr val="accent5">
              <a:alpha val="22352"/>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C3C"/>
              </a:buClr>
              <a:buSzPts val="4000"/>
              <a:buFont typeface="Verdana"/>
              <a:buNone/>
            </a:pPr>
            <a:r>
              <a:rPr lang="en-US">
                <a:solidFill>
                  <a:schemeClr val="dk1"/>
                </a:solidFill>
              </a:rPr>
              <a:t>Define Assessment Logic</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9f20b6708b_0_1071"/>
          <p:cNvSpPr txBox="1">
            <a:spLocks noGrp="1"/>
          </p:cNvSpPr>
          <p:nvPr>
            <p:ph type="body" idx="1"/>
          </p:nvPr>
        </p:nvSpPr>
        <p:spPr>
          <a:xfrm>
            <a:off x="457200" y="1371600"/>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960"/>
              <a:buNone/>
            </a:pPr>
            <a:r>
              <a:rPr lang="en-US" sz="2960"/>
              <a:t>PALS (Grades K-1)</a:t>
            </a:r>
            <a:endParaRPr/>
          </a:p>
          <a:p>
            <a:pPr marL="400050" lvl="1" indent="0" algn="l" rtl="0">
              <a:lnSpc>
                <a:spcPct val="100000"/>
              </a:lnSpc>
              <a:spcBef>
                <a:spcPts val="296"/>
              </a:spcBef>
              <a:spcAft>
                <a:spcPts val="0"/>
              </a:spcAft>
              <a:buClr>
                <a:schemeClr val="dk1"/>
              </a:buClr>
              <a:buSzPts val="1480"/>
              <a:buNone/>
            </a:pPr>
            <a:r>
              <a:rPr lang="en-US" sz="2400"/>
              <a:t>Students who don’t meet the fall benchmark</a:t>
            </a:r>
            <a:endParaRPr sz="2400"/>
          </a:p>
          <a:p>
            <a:pPr marL="400050" lvl="1" indent="0" algn="l" rtl="0">
              <a:lnSpc>
                <a:spcPct val="100000"/>
              </a:lnSpc>
              <a:spcBef>
                <a:spcPts val="296"/>
              </a:spcBef>
              <a:spcAft>
                <a:spcPts val="0"/>
              </a:spcAft>
              <a:buClr>
                <a:schemeClr val="dk1"/>
              </a:buClr>
              <a:buSzPts val="1480"/>
              <a:buNone/>
            </a:pPr>
            <a:r>
              <a:rPr lang="en-US" sz="2400"/>
              <a:t>Students who meet the fall benchmark but team still has concerns</a:t>
            </a:r>
            <a:endParaRPr sz="2400"/>
          </a:p>
          <a:p>
            <a:pPr marL="0" lvl="0" indent="0" algn="l" rtl="0">
              <a:lnSpc>
                <a:spcPct val="150000"/>
              </a:lnSpc>
              <a:spcBef>
                <a:spcPts val="592"/>
              </a:spcBef>
              <a:spcAft>
                <a:spcPts val="0"/>
              </a:spcAft>
              <a:buClr>
                <a:schemeClr val="dk1"/>
              </a:buClr>
              <a:buSzPts val="2960"/>
              <a:buNone/>
            </a:pPr>
            <a:r>
              <a:rPr lang="en-US" sz="2960"/>
              <a:t>MAP Growth (Grades 2-8)</a:t>
            </a:r>
            <a:endParaRPr/>
          </a:p>
          <a:p>
            <a:pPr marL="400050" lvl="1" indent="0" algn="l" rtl="0">
              <a:lnSpc>
                <a:spcPct val="100000"/>
              </a:lnSpc>
              <a:spcBef>
                <a:spcPts val="296"/>
              </a:spcBef>
              <a:spcAft>
                <a:spcPts val="0"/>
              </a:spcAft>
              <a:buClr>
                <a:schemeClr val="dk1"/>
              </a:buClr>
              <a:buSzPts val="1480"/>
              <a:buNone/>
            </a:pPr>
            <a:r>
              <a:rPr lang="en-US" sz="2400"/>
              <a:t>Grade 2 = Students whose score falls below the 40%tile –OR- are not on DRA grade level</a:t>
            </a:r>
            <a:endParaRPr sz="2400"/>
          </a:p>
          <a:p>
            <a:pPr marL="400050" lvl="1" indent="0" algn="l" rtl="0">
              <a:lnSpc>
                <a:spcPct val="100000"/>
              </a:lnSpc>
              <a:spcBef>
                <a:spcPts val="296"/>
              </a:spcBef>
              <a:spcAft>
                <a:spcPts val="0"/>
              </a:spcAft>
              <a:buClr>
                <a:schemeClr val="dk1"/>
              </a:buClr>
              <a:buSzPts val="1480"/>
              <a:buNone/>
            </a:pPr>
            <a:endParaRPr sz="2400" b="1"/>
          </a:p>
          <a:p>
            <a:pPr marL="400050" lvl="1" indent="0" algn="l" rtl="0">
              <a:lnSpc>
                <a:spcPct val="100000"/>
              </a:lnSpc>
              <a:spcBef>
                <a:spcPts val="296"/>
              </a:spcBef>
              <a:spcAft>
                <a:spcPts val="0"/>
              </a:spcAft>
              <a:buClr>
                <a:schemeClr val="dk1"/>
              </a:buClr>
              <a:buSzPts val="1480"/>
              <a:buNone/>
            </a:pPr>
            <a:r>
              <a:rPr lang="en-US" sz="2400"/>
              <a:t>Grades 6-8 = Students whose score fall below the 40%ile –OR- are not predicted to pass the VA SOL English per the Class Breakdown by Proficiency Report</a:t>
            </a:r>
            <a:endParaRPr sz="2400"/>
          </a:p>
        </p:txBody>
      </p:sp>
      <p:sp>
        <p:nvSpPr>
          <p:cNvPr id="399" name="Google Shape;399;g9f20b6708b_0_1071"/>
          <p:cNvSpPr txBox="1">
            <a:spLocks noGrp="1"/>
          </p:cNvSpPr>
          <p:nvPr>
            <p:ph type="title"/>
          </p:nvPr>
        </p:nvSpPr>
        <p:spPr>
          <a:xfrm>
            <a:off x="228600" y="228600"/>
            <a:ext cx="8686800" cy="1143000"/>
          </a:xfrm>
          <a:prstGeom prst="rect">
            <a:avLst/>
          </a:prstGeom>
          <a:solidFill>
            <a:schemeClr val="accent5">
              <a:alpha val="22352"/>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C3C"/>
              </a:buClr>
              <a:buSzPts val="3200"/>
              <a:buFont typeface="Verdana"/>
              <a:buNone/>
            </a:pPr>
            <a:r>
              <a:rPr lang="en-US" sz="3200">
                <a:solidFill>
                  <a:schemeClr val="dk1"/>
                </a:solidFill>
              </a:rPr>
              <a:t>Establish Criteria for Additional Assessment</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9f20b6708b_0_1481"/>
          <p:cNvSpPr txBox="1">
            <a:spLocks noGrp="1"/>
          </p:cNvSpPr>
          <p:nvPr>
            <p:ph type="title" idx="4294967295"/>
          </p:nvPr>
        </p:nvSpPr>
        <p:spPr>
          <a:xfrm>
            <a:off x="320693" y="273050"/>
            <a:ext cx="4032300" cy="1161900"/>
          </a:xfrm>
          <a:prstGeom prst="rect">
            <a:avLst/>
          </a:prstGeom>
          <a:solidFill>
            <a:srgbClr val="7DCCED">
              <a:alpha val="31764"/>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2C3C"/>
              </a:buClr>
              <a:buSzPts val="4000"/>
              <a:buFont typeface="Verdana"/>
              <a:buNone/>
            </a:pPr>
            <a:r>
              <a:rPr lang="en-US"/>
              <a:t>Create Decision Tree</a:t>
            </a:r>
            <a:endParaRPr/>
          </a:p>
        </p:txBody>
      </p:sp>
      <p:sp>
        <p:nvSpPr>
          <p:cNvPr id="405" name="Google Shape;405;g9f20b6708b_0_1481"/>
          <p:cNvSpPr txBox="1">
            <a:spLocks noGrp="1"/>
          </p:cNvSpPr>
          <p:nvPr>
            <p:ph type="body" idx="4294967295"/>
          </p:nvPr>
        </p:nvSpPr>
        <p:spPr>
          <a:xfrm>
            <a:off x="320693" y="3299997"/>
            <a:ext cx="4032300" cy="2691600"/>
          </a:xfrm>
          <a:prstGeom prst="rect">
            <a:avLst/>
          </a:prstGeom>
          <a:solidFill>
            <a:srgbClr val="E7F3D8"/>
          </a:solid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sz="2800">
                <a:latin typeface="Verdana"/>
                <a:ea typeface="Verdana"/>
                <a:cs typeface="Verdana"/>
                <a:sym typeface="Verdana"/>
              </a:rPr>
              <a:t>Created using Microsoft Word </a:t>
            </a:r>
            <a:endParaRPr sz="2800">
              <a:latin typeface="Verdana"/>
              <a:ea typeface="Verdana"/>
              <a:cs typeface="Verdana"/>
              <a:sym typeface="Verdana"/>
            </a:endParaRPr>
          </a:p>
          <a:p>
            <a:pPr marL="0" lvl="0" indent="0" algn="l" rtl="0">
              <a:lnSpc>
                <a:spcPct val="100000"/>
              </a:lnSpc>
              <a:spcBef>
                <a:spcPts val="480"/>
              </a:spcBef>
              <a:spcAft>
                <a:spcPts val="0"/>
              </a:spcAft>
              <a:buSzPts val="2400"/>
              <a:buNone/>
            </a:pPr>
            <a:r>
              <a:rPr lang="en-US" sz="2800">
                <a:latin typeface="Verdana"/>
                <a:ea typeface="Verdana"/>
                <a:cs typeface="Verdana"/>
                <a:sym typeface="Verdana"/>
              </a:rPr>
              <a:t>Converted to .pdf</a:t>
            </a:r>
            <a:endParaRPr sz="2800">
              <a:latin typeface="Verdana"/>
              <a:ea typeface="Verdana"/>
              <a:cs typeface="Verdana"/>
              <a:sym typeface="Verdana"/>
            </a:endParaRPr>
          </a:p>
          <a:p>
            <a:pPr marL="0" lvl="0" indent="0" algn="l" rtl="0">
              <a:lnSpc>
                <a:spcPct val="100000"/>
              </a:lnSpc>
              <a:spcBef>
                <a:spcPts val="480"/>
              </a:spcBef>
              <a:spcAft>
                <a:spcPts val="0"/>
              </a:spcAft>
              <a:buSzPts val="2400"/>
              <a:buNone/>
            </a:pPr>
            <a:r>
              <a:rPr lang="en-US" sz="2800">
                <a:latin typeface="Verdana"/>
                <a:ea typeface="Verdana"/>
                <a:cs typeface="Verdana"/>
                <a:sym typeface="Verdana"/>
              </a:rPr>
              <a:t>Saved in Google drive </a:t>
            </a:r>
            <a:endParaRPr sz="2800">
              <a:latin typeface="Verdana"/>
              <a:ea typeface="Verdana"/>
              <a:cs typeface="Verdana"/>
              <a:sym typeface="Verdana"/>
            </a:endParaRPr>
          </a:p>
        </p:txBody>
      </p:sp>
      <p:sp>
        <p:nvSpPr>
          <p:cNvPr id="406" name="Google Shape;406;g9f20b6708b_0_1481" descr="screen shot of LCPS decision trees for reading"/>
          <p:cNvSpPr txBox="1">
            <a:spLocks noGrp="1"/>
          </p:cNvSpPr>
          <p:nvPr>
            <p:ph type="body" idx="4294967295"/>
          </p:nvPr>
        </p:nvSpPr>
        <p:spPr>
          <a:xfrm>
            <a:off x="4032250" y="273050"/>
            <a:ext cx="5111700" cy="5853000"/>
          </a:xfrm>
          <a:prstGeom prst="rect">
            <a:avLst/>
          </a:prstGeom>
          <a:noFill/>
          <a:ln>
            <a:noFill/>
          </a:ln>
        </p:spPr>
        <p:txBody>
          <a:bodyPr spcFirstLastPara="1" wrap="square" lIns="91425" tIns="45700" rIns="91425" bIns="45700" anchor="t" anchorCtr="0">
            <a:noAutofit/>
          </a:bodyPr>
          <a:lstStyle/>
          <a:p>
            <a:pPr marL="0" lvl="0" indent="0" algn="l" rtl="0">
              <a:lnSpc>
                <a:spcPct val="170000"/>
              </a:lnSpc>
              <a:spcBef>
                <a:spcPts val="640"/>
              </a:spcBef>
              <a:spcAft>
                <a:spcPts val="0"/>
              </a:spcAft>
              <a:buClr>
                <a:schemeClr val="dk1"/>
              </a:buClr>
              <a:buSzPts val="3200"/>
              <a:buNone/>
            </a:pPr>
            <a:endParaRPr>
              <a:latin typeface="Calibri"/>
              <a:ea typeface="Calibri"/>
              <a:cs typeface="Calibri"/>
              <a:sym typeface="Calibri"/>
            </a:endParaRPr>
          </a:p>
          <a:p>
            <a:pPr marL="0" lvl="0" indent="0" algn="l" rtl="0">
              <a:lnSpc>
                <a:spcPct val="100000"/>
              </a:lnSpc>
              <a:spcBef>
                <a:spcPts val="480"/>
              </a:spcBef>
              <a:spcAft>
                <a:spcPts val="0"/>
              </a:spcAft>
              <a:buClr>
                <a:schemeClr val="dk1"/>
              </a:buClr>
              <a:buSzPts val="2400"/>
              <a:buNone/>
            </a:pPr>
            <a:endParaRPr sz="2400" b="1">
              <a:latin typeface="Calibri"/>
              <a:ea typeface="Calibri"/>
              <a:cs typeface="Calibri"/>
              <a:sym typeface="Calibri"/>
            </a:endParaRPr>
          </a:p>
          <a:p>
            <a:pPr marL="0" lvl="0" indent="0" algn="l" rtl="0">
              <a:lnSpc>
                <a:spcPct val="100000"/>
              </a:lnSpc>
              <a:spcBef>
                <a:spcPts val="480"/>
              </a:spcBef>
              <a:spcAft>
                <a:spcPts val="0"/>
              </a:spcAft>
              <a:buClr>
                <a:schemeClr val="dk1"/>
              </a:buClr>
              <a:buSzPts val="2400"/>
              <a:buNone/>
            </a:pPr>
            <a:endParaRPr sz="2400" b="1">
              <a:latin typeface="Calibri"/>
              <a:ea typeface="Calibri"/>
              <a:cs typeface="Calibri"/>
              <a:sym typeface="Calibri"/>
            </a:endParaRPr>
          </a:p>
          <a:p>
            <a:pPr marL="0" lvl="0" indent="0" algn="l" rtl="0">
              <a:lnSpc>
                <a:spcPct val="100000"/>
              </a:lnSpc>
              <a:spcBef>
                <a:spcPts val="480"/>
              </a:spcBef>
              <a:spcAft>
                <a:spcPts val="0"/>
              </a:spcAft>
              <a:buClr>
                <a:schemeClr val="dk1"/>
              </a:buClr>
              <a:buSzPts val="2400"/>
              <a:buNone/>
            </a:pPr>
            <a:endParaRPr sz="2400"/>
          </a:p>
        </p:txBody>
      </p:sp>
      <p:pic>
        <p:nvPicPr>
          <p:cNvPr id="407" name="Google Shape;407;g9f20b6708b_0_1481" descr="Loudoun County Public Schools Reading Decision Tree" title="Screenshot of Reading Decision Tree"/>
          <p:cNvPicPr preferRelativeResize="0"/>
          <p:nvPr/>
        </p:nvPicPr>
        <p:blipFill rotWithShape="1">
          <a:blip r:embed="rId3">
            <a:alphaModFix/>
          </a:blip>
          <a:srcRect/>
          <a:stretch/>
        </p:blipFill>
        <p:spPr>
          <a:xfrm>
            <a:off x="3785462" y="0"/>
            <a:ext cx="5358526"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9f20b6708b_0_1488"/>
          <p:cNvSpPr txBox="1">
            <a:spLocks noGrp="1"/>
          </p:cNvSpPr>
          <p:nvPr>
            <p:ph type="title"/>
          </p:nvPr>
        </p:nvSpPr>
        <p:spPr>
          <a:xfrm>
            <a:off x="228600" y="228600"/>
            <a:ext cx="8686800" cy="1143000"/>
          </a:xfrm>
          <a:prstGeom prst="rect">
            <a:avLst/>
          </a:prstGeom>
          <a:solidFill>
            <a:schemeClr val="accent5">
              <a:alpha val="20392"/>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C3C"/>
              </a:buClr>
              <a:buSzPts val="3600"/>
              <a:buFont typeface="Verdana"/>
              <a:buNone/>
            </a:pPr>
            <a:r>
              <a:rPr lang="en-US" sz="3600">
                <a:solidFill>
                  <a:schemeClr val="dk1"/>
                </a:solidFill>
              </a:rPr>
              <a:t>Match EBIs to Specific Deficit Areas</a:t>
            </a:r>
            <a:endParaRPr sz="3600">
              <a:solidFill>
                <a:schemeClr val="dk1"/>
              </a:solidFill>
            </a:endParaRPr>
          </a:p>
        </p:txBody>
      </p:sp>
      <p:sp>
        <p:nvSpPr>
          <p:cNvPr id="413" name="Google Shape;413;g9f20b6708b_0_1488" descr="Screenshot of LCPS general eductaion tier 2 and 3 reading interventions"/>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endParaRPr/>
          </a:p>
          <a:p>
            <a:pPr marL="0" lvl="0" indent="0" algn="l" rtl="0">
              <a:lnSpc>
                <a:spcPct val="100000"/>
              </a:lnSpc>
              <a:spcBef>
                <a:spcPts val="640"/>
              </a:spcBef>
              <a:spcAft>
                <a:spcPts val="0"/>
              </a:spcAft>
              <a:buClr>
                <a:schemeClr val="dk1"/>
              </a:buClr>
              <a:buSzPts val="3200"/>
              <a:buNone/>
            </a:pPr>
            <a:endParaRPr u="sng">
              <a:solidFill>
                <a:schemeClr val="hlink"/>
              </a:solidFill>
              <a:hlinkClick r:id="rId3"/>
            </a:endParaRPr>
          </a:p>
          <a:p>
            <a:pPr marL="0" lvl="0" indent="0" algn="l" rtl="0">
              <a:lnSpc>
                <a:spcPct val="100000"/>
              </a:lnSpc>
              <a:spcBef>
                <a:spcPts val="640"/>
              </a:spcBef>
              <a:spcAft>
                <a:spcPts val="0"/>
              </a:spcAft>
              <a:buClr>
                <a:schemeClr val="dk1"/>
              </a:buClr>
              <a:buSzPts val="3200"/>
              <a:buNone/>
            </a:pPr>
            <a:endParaRPr u="sng">
              <a:solidFill>
                <a:schemeClr val="hlink"/>
              </a:solidFill>
              <a:hlinkClick r:id="rId3"/>
            </a:endParaRPr>
          </a:p>
          <a:p>
            <a:pPr marL="0" lvl="0" indent="0" algn="l" rtl="0">
              <a:lnSpc>
                <a:spcPct val="100000"/>
              </a:lnSpc>
              <a:spcBef>
                <a:spcPts val="640"/>
              </a:spcBef>
              <a:spcAft>
                <a:spcPts val="0"/>
              </a:spcAft>
              <a:buClr>
                <a:schemeClr val="dk1"/>
              </a:buClr>
              <a:buSzPts val="3200"/>
              <a:buNone/>
            </a:pPr>
            <a:endParaRPr u="sng">
              <a:solidFill>
                <a:schemeClr val="hlink"/>
              </a:solidFill>
              <a:hlinkClick r:id="rId3"/>
            </a:endParaRPr>
          </a:p>
          <a:p>
            <a:pPr marL="0" lvl="0" indent="0" algn="l" rtl="0">
              <a:lnSpc>
                <a:spcPct val="100000"/>
              </a:lnSpc>
              <a:spcBef>
                <a:spcPts val="640"/>
              </a:spcBef>
              <a:spcAft>
                <a:spcPts val="0"/>
              </a:spcAft>
              <a:buClr>
                <a:schemeClr val="dk1"/>
              </a:buClr>
              <a:buSzPts val="3200"/>
              <a:buNone/>
            </a:pPr>
            <a:endParaRPr u="sng">
              <a:solidFill>
                <a:schemeClr val="hlink"/>
              </a:solidFill>
              <a:hlinkClick r:id="rId3"/>
            </a:endParaRPr>
          </a:p>
          <a:p>
            <a:pPr marL="0" lvl="0" indent="0" algn="l" rtl="0">
              <a:lnSpc>
                <a:spcPct val="100000"/>
              </a:lnSpc>
              <a:spcBef>
                <a:spcPts val="640"/>
              </a:spcBef>
              <a:spcAft>
                <a:spcPts val="0"/>
              </a:spcAft>
              <a:buClr>
                <a:schemeClr val="dk1"/>
              </a:buClr>
              <a:buSzPts val="3200"/>
              <a:buNone/>
            </a:pPr>
            <a:endParaRPr u="sng">
              <a:solidFill>
                <a:schemeClr val="hlink"/>
              </a:solidFill>
              <a:hlinkClick r:id="rId3"/>
            </a:endParaRPr>
          </a:p>
          <a:p>
            <a:pPr marL="0" lvl="0" indent="0" algn="l" rtl="0">
              <a:lnSpc>
                <a:spcPct val="100000"/>
              </a:lnSpc>
              <a:spcBef>
                <a:spcPts val="640"/>
              </a:spcBef>
              <a:spcAft>
                <a:spcPts val="0"/>
              </a:spcAft>
              <a:buClr>
                <a:schemeClr val="dk1"/>
              </a:buClr>
              <a:buSzPts val="3200"/>
              <a:buNone/>
            </a:pPr>
            <a:endParaRPr u="sng">
              <a:solidFill>
                <a:schemeClr val="hlink"/>
              </a:solidFill>
              <a:hlinkClick r:id="rId3"/>
            </a:endParaRPr>
          </a:p>
          <a:p>
            <a:pPr marL="0" lvl="0" indent="0" algn="l" rtl="0">
              <a:lnSpc>
                <a:spcPct val="100000"/>
              </a:lnSpc>
              <a:spcBef>
                <a:spcPts val="640"/>
              </a:spcBef>
              <a:spcAft>
                <a:spcPts val="0"/>
              </a:spcAft>
              <a:buClr>
                <a:schemeClr val="dk1"/>
              </a:buClr>
              <a:buSzPts val="3200"/>
              <a:buNone/>
            </a:pPr>
            <a:endParaRPr/>
          </a:p>
          <a:p>
            <a:pPr marL="0" lvl="0" indent="0" algn="l" rtl="0">
              <a:lnSpc>
                <a:spcPct val="100000"/>
              </a:lnSpc>
              <a:spcBef>
                <a:spcPts val="640"/>
              </a:spcBef>
              <a:spcAft>
                <a:spcPts val="0"/>
              </a:spcAft>
              <a:buClr>
                <a:schemeClr val="dk1"/>
              </a:buClr>
              <a:buSzPts val="3200"/>
              <a:buNone/>
            </a:pPr>
            <a:endParaRPr/>
          </a:p>
        </p:txBody>
      </p:sp>
      <p:pic>
        <p:nvPicPr>
          <p:cNvPr id="414" name="Google Shape;414;g9f20b6708b_0_1488" descr="Loudoun County Public Schools instructional continuum of supports listing interventions matched to student  needs" title="screenshot of continuum of supports"/>
          <p:cNvPicPr preferRelativeResize="0"/>
          <p:nvPr/>
        </p:nvPicPr>
        <p:blipFill rotWithShape="1">
          <a:blip r:embed="rId4">
            <a:alphaModFix/>
          </a:blip>
          <a:srcRect/>
          <a:stretch/>
        </p:blipFill>
        <p:spPr>
          <a:xfrm>
            <a:off x="123050" y="1371600"/>
            <a:ext cx="8897899" cy="52951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9f20b6708b_0_1206"/>
          <p:cNvSpPr txBox="1">
            <a:spLocks noGrp="1"/>
          </p:cNvSpPr>
          <p:nvPr>
            <p:ph type="title"/>
          </p:nvPr>
        </p:nvSpPr>
        <p:spPr>
          <a:xfrm>
            <a:off x="311700" y="593367"/>
            <a:ext cx="8520600" cy="763500"/>
          </a:xfrm>
          <a:prstGeom prst="rect">
            <a:avLst/>
          </a:prstGeom>
          <a:solidFill>
            <a:schemeClr val="accent5">
              <a:alpha val="20392"/>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Advanced Tiers</a:t>
            </a:r>
            <a:endParaRPr>
              <a:solidFill>
                <a:srgbClr val="000000"/>
              </a:solidFill>
            </a:endParaRPr>
          </a:p>
          <a:p>
            <a:pPr marL="0" lvl="0" indent="0" algn="ctr" rtl="0">
              <a:lnSpc>
                <a:spcPct val="100000"/>
              </a:lnSpc>
              <a:spcBef>
                <a:spcPts val="0"/>
              </a:spcBef>
              <a:spcAft>
                <a:spcPts val="0"/>
              </a:spcAft>
              <a:buSzPts val="4000"/>
              <a:buNone/>
            </a:pPr>
            <a:r>
              <a:rPr lang="en-US">
                <a:solidFill>
                  <a:srgbClr val="000000"/>
                </a:solidFill>
              </a:rPr>
              <a:t>Resource Map Example</a:t>
            </a:r>
            <a:endParaRPr>
              <a:solidFill>
                <a:srgbClr val="000000"/>
              </a:solidFill>
            </a:endParaRPr>
          </a:p>
        </p:txBody>
      </p:sp>
      <p:pic>
        <p:nvPicPr>
          <p:cNvPr id="421" name="Google Shape;421;g9f20b6708b_0_1206" descr="Sceenshot of LCPS Math Intervention resource map&#10;"/>
          <p:cNvPicPr preferRelativeResize="0"/>
          <p:nvPr/>
        </p:nvPicPr>
        <p:blipFill rotWithShape="1">
          <a:blip r:embed="rId3">
            <a:alphaModFix/>
          </a:blip>
          <a:srcRect l="1601" t="18976" r="20648" b="5631"/>
          <a:stretch/>
        </p:blipFill>
        <p:spPr>
          <a:xfrm>
            <a:off x="1015125" y="1505926"/>
            <a:ext cx="6937382" cy="445153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9f20b6708b_0_1212"/>
          <p:cNvSpPr txBox="1">
            <a:spLocks noGrp="1"/>
          </p:cNvSpPr>
          <p:nvPr>
            <p:ph type="title"/>
          </p:nvPr>
        </p:nvSpPr>
        <p:spPr>
          <a:xfrm>
            <a:off x="311700" y="593367"/>
            <a:ext cx="8520600" cy="7635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Advanced Tiers Decision Rules</a:t>
            </a:r>
            <a:endParaRPr>
              <a:solidFill>
                <a:srgbClr val="000000"/>
              </a:solidFill>
            </a:endParaRPr>
          </a:p>
        </p:txBody>
      </p:sp>
      <p:pic>
        <p:nvPicPr>
          <p:cNvPr id="428" name="Google Shape;428;g9f20b6708b_0_1212" descr="Advanced tiers decision rules table&#10;"/>
          <p:cNvPicPr preferRelativeResize="0"/>
          <p:nvPr/>
        </p:nvPicPr>
        <p:blipFill rotWithShape="1">
          <a:blip r:embed="rId3">
            <a:alphaModFix/>
          </a:blip>
          <a:srcRect l="1430" t="17603" r="21170" b="27003"/>
          <a:stretch/>
        </p:blipFill>
        <p:spPr>
          <a:xfrm>
            <a:off x="494174" y="1523394"/>
            <a:ext cx="8155651" cy="448743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9f20b6708b_0_2744"/>
          <p:cNvSpPr txBox="1">
            <a:spLocks noGrp="1"/>
          </p:cNvSpPr>
          <p:nvPr>
            <p:ph type="title"/>
          </p:nvPr>
        </p:nvSpPr>
        <p:spPr>
          <a:xfrm>
            <a:off x="311700" y="593367"/>
            <a:ext cx="8520600" cy="7635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Your Turn! Resource Map</a:t>
            </a:r>
            <a:endParaRPr/>
          </a:p>
        </p:txBody>
      </p:sp>
      <p:pic>
        <p:nvPicPr>
          <p:cNvPr id="435" name="Google Shape;435;g9f20b6708b_0_2744" descr="Advance tiers resource map&#10;"/>
          <p:cNvPicPr preferRelativeResize="0"/>
          <p:nvPr/>
        </p:nvPicPr>
        <p:blipFill rotWithShape="1">
          <a:blip r:embed="rId3">
            <a:alphaModFix/>
          </a:blip>
          <a:srcRect/>
          <a:stretch/>
        </p:blipFill>
        <p:spPr>
          <a:xfrm>
            <a:off x="1007198" y="1766903"/>
            <a:ext cx="6858001" cy="3994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9f20b6708b_0_2874"/>
          <p:cNvSpPr txBox="1">
            <a:spLocks noGrp="1"/>
          </p:cNvSpPr>
          <p:nvPr>
            <p:ph type="title"/>
          </p:nvPr>
        </p:nvSpPr>
        <p:spPr>
          <a:xfrm>
            <a:off x="2656700" y="256825"/>
            <a:ext cx="6487200" cy="1143000"/>
          </a:xfrm>
          <a:prstGeom prst="rect">
            <a:avLst/>
          </a:prstGeom>
          <a:solidFill>
            <a:schemeClr val="accent5">
              <a:alpha val="22352"/>
            </a:scheme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800"/>
              <a:buNone/>
            </a:pPr>
            <a:r>
              <a:rPr lang="en-US" sz="3200" b="1"/>
              <a:t>Break-out Rooms</a:t>
            </a:r>
            <a:endParaRPr sz="3200" b="1"/>
          </a:p>
        </p:txBody>
      </p:sp>
      <p:sp>
        <p:nvSpPr>
          <p:cNvPr id="442" name="Google Shape;442;g9f20b6708b_0_2874"/>
          <p:cNvSpPr txBox="1">
            <a:spLocks noGrp="1"/>
          </p:cNvSpPr>
          <p:nvPr>
            <p:ph type="body" idx="1"/>
          </p:nvPr>
        </p:nvSpPr>
        <p:spPr>
          <a:xfrm>
            <a:off x="457200" y="1526310"/>
            <a:ext cx="4038600" cy="33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SzPts val="2800"/>
              <a:buNone/>
            </a:pPr>
            <a:r>
              <a:rPr lang="en-US" sz="2400"/>
              <a:t>Choose a domain and analyze what information your division has and has not mapped </a:t>
            </a:r>
            <a:endParaRPr sz="2400"/>
          </a:p>
          <a:p>
            <a:pPr marL="0" lvl="0" indent="0" algn="l" rtl="0">
              <a:lnSpc>
                <a:spcPct val="100000"/>
              </a:lnSpc>
              <a:spcBef>
                <a:spcPts val="560"/>
              </a:spcBef>
              <a:spcAft>
                <a:spcPts val="0"/>
              </a:spcAft>
              <a:buSzPts val="2800"/>
              <a:buNone/>
            </a:pPr>
            <a:r>
              <a:rPr lang="en-US" sz="2400"/>
              <a:t>How can a completed resource map and decision trees help your DLT?</a:t>
            </a:r>
            <a:endParaRPr sz="2400"/>
          </a:p>
        </p:txBody>
      </p:sp>
      <p:pic>
        <p:nvPicPr>
          <p:cNvPr id="443" name="Google Shape;443;g9f20b6708b_0_2874" descr="Advanced tiers resource map&#10;">
            <a:hlinkClick r:id="rId3"/>
          </p:cNvPr>
          <p:cNvPicPr preferRelativeResize="0"/>
          <p:nvPr/>
        </p:nvPicPr>
        <p:blipFill rotWithShape="1">
          <a:blip r:embed="rId4">
            <a:alphaModFix/>
          </a:blip>
          <a:srcRect/>
          <a:stretch/>
        </p:blipFill>
        <p:spPr>
          <a:xfrm>
            <a:off x="4810050" y="1806400"/>
            <a:ext cx="3623300" cy="26360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Today’s Agenda</a:t>
            </a:r>
            <a:endParaRPr>
              <a:solidFill>
                <a:srgbClr val="000000"/>
              </a:solidFill>
            </a:endParaRPr>
          </a:p>
        </p:txBody>
      </p:sp>
      <p:sp>
        <p:nvSpPr>
          <p:cNvPr id="137" name="Google Shape;137;p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3000"/>
              <a:t>9:00 - 9:20			Intro &amp; Connections</a:t>
            </a:r>
            <a:endParaRPr/>
          </a:p>
          <a:p>
            <a:pPr marL="0" lvl="0" indent="0" algn="l" rtl="0">
              <a:lnSpc>
                <a:spcPct val="100000"/>
              </a:lnSpc>
              <a:spcBef>
                <a:spcPts val="360"/>
              </a:spcBef>
              <a:spcAft>
                <a:spcPts val="0"/>
              </a:spcAft>
              <a:buSzPts val="1800"/>
              <a:buNone/>
            </a:pPr>
            <a:r>
              <a:rPr lang="en-US" sz="3000"/>
              <a:t>9:20 - 9:55 		Evidenced-Based 								  		Intervention Selection</a:t>
            </a:r>
            <a:endParaRPr sz="3000"/>
          </a:p>
          <a:p>
            <a:pPr marL="0" lvl="0" indent="0" algn="l" rtl="0">
              <a:lnSpc>
                <a:spcPct val="100000"/>
              </a:lnSpc>
              <a:spcBef>
                <a:spcPts val="360"/>
              </a:spcBef>
              <a:spcAft>
                <a:spcPts val="0"/>
              </a:spcAft>
              <a:buSzPts val="1800"/>
              <a:buNone/>
            </a:pPr>
            <a:r>
              <a:rPr lang="en-US" sz="3000"/>
              <a:t>9:55 - 10:35		Continuum of 	Supports</a:t>
            </a:r>
            <a:endParaRPr sz="3000"/>
          </a:p>
          <a:p>
            <a:pPr marL="0" lvl="0" indent="0" algn="l" rtl="0">
              <a:lnSpc>
                <a:spcPct val="100000"/>
              </a:lnSpc>
              <a:spcBef>
                <a:spcPts val="360"/>
              </a:spcBef>
              <a:spcAft>
                <a:spcPts val="0"/>
              </a:spcAft>
              <a:buSzPts val="1800"/>
              <a:buNone/>
            </a:pPr>
            <a:r>
              <a:rPr lang="en-US" sz="3000"/>
              <a:t>10:35 - 10:40		Quick Break</a:t>
            </a:r>
            <a:endParaRPr sz="3000"/>
          </a:p>
          <a:p>
            <a:pPr marL="0" lvl="0" indent="0" algn="l" rtl="0">
              <a:lnSpc>
                <a:spcPct val="100000"/>
              </a:lnSpc>
              <a:spcBef>
                <a:spcPts val="360"/>
              </a:spcBef>
              <a:spcAft>
                <a:spcPts val="0"/>
              </a:spcAft>
              <a:buSzPts val="1800"/>
              <a:buNone/>
            </a:pPr>
            <a:r>
              <a:rPr lang="en-US" sz="3000"/>
              <a:t>10:40 - 11:25		Progress Monitoring</a:t>
            </a:r>
            <a:endParaRPr sz="3000"/>
          </a:p>
          <a:p>
            <a:pPr marL="0" lvl="0" indent="0" algn="l" rtl="0">
              <a:lnSpc>
                <a:spcPct val="100000"/>
              </a:lnSpc>
              <a:spcBef>
                <a:spcPts val="360"/>
              </a:spcBef>
              <a:spcAft>
                <a:spcPts val="0"/>
              </a:spcAft>
              <a:buSzPts val="1800"/>
              <a:buNone/>
            </a:pPr>
            <a:r>
              <a:rPr lang="en-US" sz="3000"/>
              <a:t>11:25 - 11:30 	Break</a:t>
            </a:r>
            <a:endParaRPr sz="3000"/>
          </a:p>
          <a:p>
            <a:pPr marL="0" lvl="0" indent="0" algn="l" rtl="0">
              <a:lnSpc>
                <a:spcPct val="100000"/>
              </a:lnSpc>
              <a:spcBef>
                <a:spcPts val="360"/>
              </a:spcBef>
              <a:spcAft>
                <a:spcPts val="0"/>
              </a:spcAft>
              <a:buSzPts val="1800"/>
              <a:buNone/>
            </a:pPr>
            <a:r>
              <a:rPr lang="en-US" sz="3000"/>
              <a:t>11:30 - 11:40		Review and Preview </a:t>
            </a:r>
            <a:endParaRPr sz="3000"/>
          </a:p>
          <a:p>
            <a:pPr marL="0" lvl="0" indent="0" algn="l" rtl="0">
              <a:lnSpc>
                <a:spcPct val="100000"/>
              </a:lnSpc>
              <a:spcBef>
                <a:spcPts val="360"/>
              </a:spcBef>
              <a:spcAft>
                <a:spcPts val="0"/>
              </a:spcAft>
              <a:buSzPts val="1800"/>
              <a:buNone/>
            </a:pPr>
            <a:r>
              <a:rPr lang="en-US" sz="3000"/>
              <a:t>11:40 - 12:30		Breakout Rooms </a:t>
            </a:r>
            <a:r>
              <a:rPr lang="en-US" sz="3000">
                <a:latin typeface="Verdana"/>
                <a:ea typeface="Verdana"/>
                <a:cs typeface="Verdana"/>
                <a:sym typeface="Verdana"/>
              </a:rPr>
              <a:t>   </a:t>
            </a:r>
            <a:r>
              <a:rPr lang="en-US">
                <a:latin typeface="Verdana"/>
                <a:ea typeface="Verdana"/>
                <a:cs typeface="Verdana"/>
                <a:sym typeface="Verdana"/>
              </a:rPr>
              <a:t>  </a:t>
            </a:r>
            <a:endParaRPr>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9f20b6708b_0_3005"/>
          <p:cNvSpPr txBox="1">
            <a:spLocks noGrp="1"/>
          </p:cNvSpPr>
          <p:nvPr>
            <p:ph type="title"/>
          </p:nvPr>
        </p:nvSpPr>
        <p:spPr>
          <a:xfrm>
            <a:off x="629763" y="4407025"/>
            <a:ext cx="7772400" cy="13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000"/>
              <a:buNone/>
            </a:pPr>
            <a:r>
              <a:rPr lang="en-US"/>
              <a:t>Progress Monitoring</a:t>
            </a:r>
            <a:endParaRPr/>
          </a:p>
          <a:p>
            <a:pPr marL="0" lvl="0" indent="0" algn="ctr" rtl="0">
              <a:lnSpc>
                <a:spcPct val="100000"/>
              </a:lnSpc>
              <a:spcBef>
                <a:spcPts val="0"/>
              </a:spcBef>
              <a:spcAft>
                <a:spcPts val="0"/>
              </a:spcAft>
              <a:buSzPts val="4000"/>
              <a:buNone/>
            </a:pPr>
            <a:r>
              <a:rPr lang="en-US" sz="2500" b="0"/>
              <a:t>How to Tell if Students are Making Adequate Progress</a:t>
            </a:r>
            <a:endParaRPr sz="2500" b="0"/>
          </a:p>
          <a:p>
            <a:pPr marL="0" lvl="0" indent="0" algn="ctr" rtl="0">
              <a:lnSpc>
                <a:spcPct val="100000"/>
              </a:lnSpc>
              <a:spcBef>
                <a:spcPts val="0"/>
              </a:spcBef>
              <a:spcAft>
                <a:spcPts val="0"/>
              </a:spcAft>
              <a:buSzPts val="4000"/>
              <a:buNone/>
            </a:pPr>
            <a:endParaRPr/>
          </a:p>
        </p:txBody>
      </p:sp>
      <p:pic>
        <p:nvPicPr>
          <p:cNvPr id="450" name="Google Shape;450;g9f20b6708b_0_3005" descr="Purple circle with title &quot;Progress Monitoring&quot;&#10;"/>
          <p:cNvPicPr preferRelativeResize="0"/>
          <p:nvPr/>
        </p:nvPicPr>
        <p:blipFill rotWithShape="1">
          <a:blip r:embed="rId3">
            <a:alphaModFix/>
          </a:blip>
          <a:srcRect/>
          <a:stretch/>
        </p:blipFill>
        <p:spPr>
          <a:xfrm>
            <a:off x="3215013" y="1760275"/>
            <a:ext cx="2601913" cy="26019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a6e18e5505_0_0"/>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VTSS Matrix 5E</a:t>
            </a:r>
            <a:br>
              <a:rPr lang="en-US">
                <a:solidFill>
                  <a:srgbClr val="000000"/>
                </a:solidFill>
              </a:rPr>
            </a:br>
            <a:r>
              <a:rPr lang="en-US" sz="3800">
                <a:solidFill>
                  <a:srgbClr val="000000"/>
                </a:solidFill>
              </a:rPr>
              <a:t>Progress Monitoring at Tiers 2 &amp; 3</a:t>
            </a:r>
            <a:endParaRPr sz="3800">
              <a:solidFill>
                <a:srgbClr val="000000"/>
              </a:solidFill>
            </a:endParaRPr>
          </a:p>
        </p:txBody>
      </p:sp>
      <p:pic>
        <p:nvPicPr>
          <p:cNvPr id="457" name="Google Shape;457;ga6e18e5505_0_0"/>
          <p:cNvPicPr preferRelativeResize="0"/>
          <p:nvPr/>
        </p:nvPicPr>
        <p:blipFill rotWithShape="1">
          <a:blip r:embed="rId3">
            <a:alphaModFix/>
          </a:blip>
          <a:srcRect/>
          <a:stretch/>
        </p:blipFill>
        <p:spPr>
          <a:xfrm>
            <a:off x="152400" y="1688875"/>
            <a:ext cx="8839196" cy="448878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9f22bd46c8_0_5"/>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True</a:t>
            </a:r>
            <a:r>
              <a:rPr lang="en-US"/>
              <a:t> ⭐️  				</a:t>
            </a:r>
            <a:r>
              <a:rPr lang="en-US">
                <a:solidFill>
                  <a:srgbClr val="000000"/>
                </a:solidFill>
                <a:latin typeface="Pacifico"/>
                <a:ea typeface="Pacifico"/>
                <a:cs typeface="Pacifico"/>
                <a:sym typeface="Pacifico"/>
              </a:rPr>
              <a:t>or</a:t>
            </a:r>
            <a:r>
              <a:rPr lang="en-US"/>
              <a:t>					</a:t>
            </a:r>
            <a:r>
              <a:rPr lang="en-US">
                <a:solidFill>
                  <a:srgbClr val="000000"/>
                </a:solidFill>
              </a:rPr>
              <a:t>False</a:t>
            </a:r>
            <a:r>
              <a:rPr lang="en-US"/>
              <a:t>❌</a:t>
            </a:r>
            <a:endParaRPr/>
          </a:p>
        </p:txBody>
      </p:sp>
      <p:sp>
        <p:nvSpPr>
          <p:cNvPr id="463" name="Google Shape;463;g9f22bd46c8_0_5"/>
          <p:cNvSpPr txBox="1">
            <a:spLocks noGrp="1"/>
          </p:cNvSpPr>
          <p:nvPr>
            <p:ph type="body" idx="1"/>
          </p:nvPr>
        </p:nvSpPr>
        <p:spPr>
          <a:xfrm>
            <a:off x="457200" y="1600200"/>
            <a:ext cx="8229600" cy="5012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00000"/>
              </a:lnSpc>
              <a:spcBef>
                <a:spcPts val="360"/>
              </a:spcBef>
              <a:spcAft>
                <a:spcPts val="0"/>
              </a:spcAft>
              <a:buSzPts val="1800"/>
              <a:buNone/>
            </a:pPr>
            <a:endParaRPr sz="1100">
              <a:solidFill>
                <a:schemeClr val="dk1"/>
              </a:solidFill>
              <a:latin typeface="Arial"/>
              <a:ea typeface="Arial"/>
              <a:cs typeface="Arial"/>
              <a:sym typeface="Arial"/>
            </a:endParaRPr>
          </a:p>
          <a:p>
            <a:pPr marL="457200" lvl="0" indent="-381000" algn="l" rtl="0">
              <a:lnSpc>
                <a:spcPct val="100000"/>
              </a:lnSpc>
              <a:spcBef>
                <a:spcPts val="360"/>
              </a:spcBef>
              <a:spcAft>
                <a:spcPts val="0"/>
              </a:spcAft>
              <a:buClr>
                <a:schemeClr val="dk1"/>
              </a:buClr>
              <a:buSzPts val="2400"/>
              <a:buAutoNum type="arabicPeriod"/>
            </a:pPr>
            <a:r>
              <a:rPr lang="en-US" sz="2400">
                <a:solidFill>
                  <a:schemeClr val="dk1"/>
                </a:solidFill>
              </a:rPr>
              <a:t>Progress monitoring only happens at tiers two and three. </a:t>
            </a:r>
            <a:endParaRPr sz="2400">
              <a:solidFill>
                <a:schemeClr val="dk1"/>
              </a:solidFill>
            </a:endParaRPr>
          </a:p>
          <a:p>
            <a:pPr marL="457200" lvl="0" indent="0" algn="l" rtl="0">
              <a:lnSpc>
                <a:spcPct val="100000"/>
              </a:lnSpc>
              <a:spcBef>
                <a:spcPts val="360"/>
              </a:spcBef>
              <a:spcAft>
                <a:spcPts val="0"/>
              </a:spcAft>
              <a:buSzPts val="1800"/>
              <a:buNone/>
            </a:pPr>
            <a:endParaRPr sz="2400">
              <a:solidFill>
                <a:schemeClr val="dk1"/>
              </a:solidFill>
            </a:endParaRPr>
          </a:p>
          <a:p>
            <a:pPr marL="457200" lvl="0" indent="-381000" algn="l" rtl="0">
              <a:lnSpc>
                <a:spcPct val="100000"/>
              </a:lnSpc>
              <a:spcBef>
                <a:spcPts val="1200"/>
              </a:spcBef>
              <a:spcAft>
                <a:spcPts val="0"/>
              </a:spcAft>
              <a:buClr>
                <a:schemeClr val="dk1"/>
              </a:buClr>
              <a:buSzPts val="2400"/>
              <a:buAutoNum type="arabicPeriod"/>
            </a:pPr>
            <a:r>
              <a:rPr lang="en-US" sz="2400">
                <a:solidFill>
                  <a:schemeClr val="dk1"/>
                </a:solidFill>
              </a:rPr>
              <a:t>Progress monitoring is primarily used to track student progress.</a:t>
            </a:r>
            <a:endParaRPr sz="2400">
              <a:solidFill>
                <a:schemeClr val="dk1"/>
              </a:solidFill>
            </a:endParaRPr>
          </a:p>
          <a:p>
            <a:pPr marL="2743200" lvl="0" indent="0" algn="l" rtl="0">
              <a:lnSpc>
                <a:spcPct val="100000"/>
              </a:lnSpc>
              <a:spcBef>
                <a:spcPts val="1200"/>
              </a:spcBef>
              <a:spcAft>
                <a:spcPts val="0"/>
              </a:spcAft>
              <a:buSzPts val="1800"/>
              <a:buNone/>
            </a:pPr>
            <a:endParaRPr sz="2400">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AutoNum type="arabicPeriod"/>
            </a:pPr>
            <a:r>
              <a:rPr lang="en-US" sz="2400">
                <a:solidFill>
                  <a:schemeClr val="dk1"/>
                </a:solidFill>
              </a:rPr>
              <a:t>Curriculum-based measurements are standardized. </a:t>
            </a:r>
            <a:endParaRPr sz="2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9f22bd46c8_0_28"/>
          <p:cNvSpPr txBox="1">
            <a:spLocks noGrp="1"/>
          </p:cNvSpPr>
          <p:nvPr>
            <p:ph type="title" idx="4294967295"/>
          </p:nvPr>
        </p:nvSpPr>
        <p:spPr>
          <a:xfrm>
            <a:off x="228600" y="228600"/>
            <a:ext cx="8686800" cy="1143000"/>
          </a:xfrm>
          <a:prstGeom prst="rect">
            <a:avLst/>
          </a:prstGeom>
          <a:solidFill>
            <a:srgbClr val="A9DCF2">
              <a:alpha val="65882"/>
            </a:srgbClr>
          </a:solidFill>
          <a:ln>
            <a:noFill/>
          </a:ln>
        </p:spPr>
        <p:txBody>
          <a:bodyPr spcFirstLastPara="1" wrap="square" lIns="45675" tIns="45675" rIns="45675" bIns="4567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Where Does it Fit?</a:t>
            </a:r>
            <a:endParaRPr>
              <a:solidFill>
                <a:srgbClr val="000000"/>
              </a:solidFill>
            </a:endParaRPr>
          </a:p>
        </p:txBody>
      </p:sp>
      <p:pic>
        <p:nvPicPr>
          <p:cNvPr id="469" name="Google Shape;469;g9f22bd46c8_0_28" descr="Google Shape;1069;p138"/>
          <p:cNvPicPr preferRelativeResize="0"/>
          <p:nvPr/>
        </p:nvPicPr>
        <p:blipFill rotWithShape="1">
          <a:blip r:embed="rId3">
            <a:alphaModFix/>
          </a:blip>
          <a:srcRect l="20873" t="26085" r="24093" b="5430"/>
          <a:stretch/>
        </p:blipFill>
        <p:spPr>
          <a:xfrm>
            <a:off x="299318" y="1536000"/>
            <a:ext cx="8545349" cy="5156525"/>
          </a:xfrm>
          <a:prstGeom prst="rect">
            <a:avLst/>
          </a:prstGeom>
          <a:noFill/>
          <a:ln w="9525" cap="flat" cmpd="sng">
            <a:solidFill>
              <a:srgbClr val="000000"/>
            </a:solidFill>
            <a:prstDash val="solid"/>
            <a:round/>
            <a:headEnd type="none" w="sm" len="sm"/>
            <a:tailEnd type="none" w="sm" len="sm"/>
          </a:ln>
        </p:spPr>
      </p:pic>
      <p:sp>
        <p:nvSpPr>
          <p:cNvPr id="470" name="Google Shape;470;g9f22bd46c8_0_28" descr="Text box with oval circling the question &quot;Does it work?&quot;"/>
          <p:cNvSpPr/>
          <p:nvPr/>
        </p:nvSpPr>
        <p:spPr>
          <a:xfrm>
            <a:off x="130400" y="4661650"/>
            <a:ext cx="3636000" cy="2101500"/>
          </a:xfrm>
          <a:prstGeom prst="ellipse">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9f22bd46c8_0_34"/>
          <p:cNvSpPr txBox="1">
            <a:spLocks noGrp="1"/>
          </p:cNvSpPr>
          <p:nvPr>
            <p:ph type="title"/>
          </p:nvPr>
        </p:nvSpPr>
        <p:spPr>
          <a:xfrm>
            <a:off x="311700" y="593367"/>
            <a:ext cx="8520600" cy="7635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Arial"/>
              <a:buNone/>
            </a:pPr>
            <a:r>
              <a:rPr lang="en-US" sz="3600"/>
              <a:t>Definition</a:t>
            </a:r>
            <a:endParaRPr sz="3600"/>
          </a:p>
        </p:txBody>
      </p:sp>
      <p:sp>
        <p:nvSpPr>
          <p:cNvPr id="476" name="Google Shape;476;g9f22bd46c8_0_34"/>
          <p:cNvSpPr txBox="1">
            <a:spLocks noGrp="1"/>
          </p:cNvSpPr>
          <p:nvPr>
            <p:ph type="body" idx="4294967295"/>
          </p:nvPr>
        </p:nvSpPr>
        <p:spPr>
          <a:xfrm>
            <a:off x="457200" y="1399825"/>
            <a:ext cx="8229600" cy="545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80"/>
              <a:buFont typeface="Arial"/>
              <a:buNone/>
            </a:pPr>
            <a:r>
              <a:rPr lang="en-US" sz="2300"/>
              <a:t>“…is used to </a:t>
            </a:r>
            <a:r>
              <a:rPr lang="en-US" sz="2300" b="1" i="1">
                <a:solidFill>
                  <a:srgbClr val="1155CC"/>
                </a:solidFill>
              </a:rPr>
              <a:t>assess student progress or performance in those areas</a:t>
            </a:r>
            <a:r>
              <a:rPr lang="en-US" sz="2300" i="1"/>
              <a:t> </a:t>
            </a:r>
            <a:r>
              <a:rPr lang="en-US" sz="2300"/>
              <a:t>in which they were </a:t>
            </a:r>
            <a:r>
              <a:rPr lang="en-US" sz="2300" b="1" i="1">
                <a:solidFill>
                  <a:srgbClr val="1155CC"/>
                </a:solidFill>
              </a:rPr>
              <a:t>identified by universal screening as being at-risk for failure </a:t>
            </a:r>
            <a:r>
              <a:rPr lang="en-US" sz="2300"/>
              <a:t>(e.g., reading, mathematics, social behavior). It is the method by which teachers or other school personnel </a:t>
            </a:r>
            <a:r>
              <a:rPr lang="en-US" sz="2300" b="1" i="1">
                <a:solidFill>
                  <a:srgbClr val="1155CC"/>
                </a:solidFill>
              </a:rPr>
              <a:t>determine if students are benefitting appropriately from the typical</a:t>
            </a:r>
            <a:r>
              <a:rPr lang="en-US" sz="2300" b="1">
                <a:solidFill>
                  <a:srgbClr val="1155CC"/>
                </a:solidFill>
              </a:rPr>
              <a:t> </a:t>
            </a:r>
            <a:r>
              <a:rPr lang="en-US" sz="2300"/>
              <a:t>(e.g., grade level, locally determined, etc.) </a:t>
            </a:r>
            <a:r>
              <a:rPr lang="en-US" sz="2300" i="1"/>
              <a:t>i</a:t>
            </a:r>
            <a:r>
              <a:rPr lang="en-US" sz="2300" b="1" i="1">
                <a:solidFill>
                  <a:srgbClr val="1155CC"/>
                </a:solidFill>
              </a:rPr>
              <a:t>nstructional program, identify students who are not making adequate progress, and help guide the construction of effective intervention programs</a:t>
            </a:r>
            <a:r>
              <a:rPr lang="en-US" sz="2300"/>
              <a:t> for students who are not profiting from typical instruction” (paragraph 2). </a:t>
            </a:r>
            <a:endParaRPr sz="2300"/>
          </a:p>
          <a:p>
            <a:pPr marL="0" lvl="0" indent="0" algn="l" rtl="0">
              <a:lnSpc>
                <a:spcPct val="100000"/>
              </a:lnSpc>
              <a:spcBef>
                <a:spcPts val="0"/>
              </a:spcBef>
              <a:spcAft>
                <a:spcPts val="0"/>
              </a:spcAft>
              <a:buClr>
                <a:schemeClr val="dk1"/>
              </a:buClr>
              <a:buSzPts val="2480"/>
              <a:buFont typeface="Arial"/>
              <a:buNone/>
            </a:pPr>
            <a:endParaRPr sz="2200"/>
          </a:p>
          <a:p>
            <a:pPr marL="0" lvl="0" indent="0" algn="l" rtl="0">
              <a:lnSpc>
                <a:spcPct val="100000"/>
              </a:lnSpc>
              <a:spcBef>
                <a:spcPts val="0"/>
              </a:spcBef>
              <a:spcAft>
                <a:spcPts val="0"/>
              </a:spcAft>
              <a:buClr>
                <a:schemeClr val="dk1"/>
              </a:buClr>
              <a:buSzPts val="2480"/>
              <a:buFont typeface="Arial"/>
              <a:buNone/>
            </a:pPr>
            <a:r>
              <a:rPr lang="en-US" sz="2200"/>
              <a:t>Source: </a:t>
            </a:r>
            <a:r>
              <a:rPr lang="en-US" sz="2200" i="1" u="sng">
                <a:solidFill>
                  <a:schemeClr val="hlink"/>
                </a:solidFill>
                <a:hlinkClick r:id="rId3"/>
              </a:rPr>
              <a:t>RTI Action Network</a:t>
            </a:r>
            <a:endParaRPr sz="2200"/>
          </a:p>
          <a:p>
            <a:pPr marL="0" lvl="0" indent="0" algn="l" rtl="0">
              <a:lnSpc>
                <a:spcPct val="100000"/>
              </a:lnSpc>
              <a:spcBef>
                <a:spcPts val="0"/>
              </a:spcBef>
              <a:spcAft>
                <a:spcPts val="0"/>
              </a:spcAft>
              <a:buClr>
                <a:schemeClr val="dk1"/>
              </a:buClr>
              <a:buSzPts val="2480"/>
              <a:buFont typeface="Arial"/>
              <a:buNone/>
            </a:pPr>
            <a:endParaRPr sz="2300">
              <a:latin typeface="Calibri"/>
              <a:ea typeface="Calibri"/>
              <a:cs typeface="Calibri"/>
              <a:sym typeface="Calibri"/>
            </a:endParaRPr>
          </a:p>
          <a:p>
            <a:pPr marL="342900" marR="0" lvl="0" indent="-165100" algn="l" rtl="0">
              <a:lnSpc>
                <a:spcPct val="100000"/>
              </a:lnSpc>
              <a:spcBef>
                <a:spcPts val="0"/>
              </a:spcBef>
              <a:spcAft>
                <a:spcPts val="0"/>
              </a:spcAft>
              <a:buClr>
                <a:schemeClr val="dk1"/>
              </a:buClr>
              <a:buSzPts val="2800"/>
              <a:buFont typeface="Arial"/>
              <a:buNone/>
            </a:pPr>
            <a:endParaRPr sz="3100" i="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1004b9d7e52_3_9"/>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a:t>Important Components of Progress Monitoring</a:t>
            </a:r>
            <a:endParaRPr/>
          </a:p>
        </p:txBody>
      </p:sp>
      <p:sp>
        <p:nvSpPr>
          <p:cNvPr id="483" name="Google Shape;483;g1004b9d7e52_3_9"/>
          <p:cNvSpPr txBox="1"/>
          <p:nvPr/>
        </p:nvSpPr>
        <p:spPr>
          <a:xfrm>
            <a:off x="457150" y="1715350"/>
            <a:ext cx="8399100" cy="3632700"/>
          </a:xfrm>
          <a:prstGeom prst="rect">
            <a:avLst/>
          </a:prstGeom>
          <a:noFill/>
          <a:ln>
            <a:noFill/>
          </a:ln>
        </p:spPr>
        <p:txBody>
          <a:bodyPr spcFirstLastPara="1" wrap="square" lIns="91425" tIns="91425" rIns="91425" bIns="91425" anchor="t" anchorCtr="0">
            <a:spAutoFit/>
          </a:bodyPr>
          <a:lstStyle/>
          <a:p>
            <a:pPr marL="1041400" marR="0" lvl="0" indent="-431800" algn="l" rtl="0">
              <a:lnSpc>
                <a:spcPct val="150000"/>
              </a:lnSpc>
              <a:spcBef>
                <a:spcPts val="0"/>
              </a:spcBef>
              <a:spcAft>
                <a:spcPts val="0"/>
              </a:spcAft>
              <a:buClr>
                <a:schemeClr val="dk1"/>
              </a:buClr>
              <a:buSzPts val="3200"/>
              <a:buFont typeface="Verdana"/>
              <a:buChar char="●"/>
            </a:pPr>
            <a:r>
              <a:rPr lang="en-US" sz="3200" b="0" i="0" u="none" strike="noStrike" cap="none">
                <a:solidFill>
                  <a:schemeClr val="dk1"/>
                </a:solidFill>
                <a:highlight>
                  <a:srgbClr val="FCFCFC"/>
                </a:highlight>
                <a:latin typeface="Verdana"/>
                <a:ea typeface="Verdana"/>
                <a:cs typeface="Verdana"/>
                <a:sym typeface="Verdana"/>
              </a:rPr>
              <a:t>Selecting evidence-based tools</a:t>
            </a:r>
            <a:endParaRPr sz="3200" b="0" i="0" u="none" strike="noStrike" cap="none">
              <a:solidFill>
                <a:schemeClr val="dk1"/>
              </a:solidFill>
              <a:highlight>
                <a:srgbClr val="FCFCFC"/>
              </a:highlight>
              <a:latin typeface="Verdana"/>
              <a:ea typeface="Verdana"/>
              <a:cs typeface="Verdana"/>
              <a:sym typeface="Verdana"/>
            </a:endParaRPr>
          </a:p>
          <a:p>
            <a:pPr marL="1041400" marR="0" lvl="0" indent="-431800" algn="l" rtl="0">
              <a:lnSpc>
                <a:spcPct val="150000"/>
              </a:lnSpc>
              <a:spcBef>
                <a:spcPts val="0"/>
              </a:spcBef>
              <a:spcAft>
                <a:spcPts val="0"/>
              </a:spcAft>
              <a:buClr>
                <a:schemeClr val="dk1"/>
              </a:buClr>
              <a:buSzPts val="3200"/>
              <a:buFont typeface="Verdana"/>
              <a:buChar char="●"/>
            </a:pPr>
            <a:r>
              <a:rPr lang="en-US" sz="3200" b="0" i="0" u="none" strike="noStrike" cap="none">
                <a:solidFill>
                  <a:schemeClr val="dk1"/>
                </a:solidFill>
                <a:highlight>
                  <a:srgbClr val="FCFCFC"/>
                </a:highlight>
                <a:latin typeface="Verdana"/>
                <a:ea typeface="Verdana"/>
                <a:cs typeface="Verdana"/>
                <a:sym typeface="Verdana"/>
              </a:rPr>
              <a:t>Implementing the assessment well</a:t>
            </a:r>
            <a:endParaRPr sz="3200" b="0" i="0" u="none" strike="noStrike" cap="none">
              <a:solidFill>
                <a:schemeClr val="dk1"/>
              </a:solidFill>
              <a:highlight>
                <a:srgbClr val="FCFCFC"/>
              </a:highlight>
              <a:latin typeface="Verdana"/>
              <a:ea typeface="Verdana"/>
              <a:cs typeface="Verdana"/>
              <a:sym typeface="Verdana"/>
            </a:endParaRPr>
          </a:p>
          <a:p>
            <a:pPr marL="1041400" marR="0" lvl="0" indent="-431800" algn="l" rtl="0">
              <a:lnSpc>
                <a:spcPct val="150000"/>
              </a:lnSpc>
              <a:spcBef>
                <a:spcPts val="0"/>
              </a:spcBef>
              <a:spcAft>
                <a:spcPts val="0"/>
              </a:spcAft>
              <a:buClr>
                <a:schemeClr val="dk1"/>
              </a:buClr>
              <a:buSzPts val="3200"/>
              <a:buFont typeface="Verdana"/>
              <a:buChar char="●"/>
            </a:pPr>
            <a:r>
              <a:rPr lang="en-US" sz="3200" b="0" i="0" u="none" strike="noStrike" cap="none">
                <a:solidFill>
                  <a:schemeClr val="dk1"/>
                </a:solidFill>
                <a:highlight>
                  <a:srgbClr val="FCFCFC"/>
                </a:highlight>
                <a:latin typeface="Verdana"/>
                <a:ea typeface="Verdana"/>
                <a:cs typeface="Verdana"/>
                <a:sym typeface="Verdana"/>
              </a:rPr>
              <a:t>Considering students’ language barriers and special needs</a:t>
            </a:r>
            <a:endParaRPr sz="3200" b="0" i="0" u="none" strike="noStrike" cap="none">
              <a:solidFill>
                <a:schemeClr val="dk1"/>
              </a:solidFill>
              <a:highlight>
                <a:srgbClr val="FCFCFC"/>
              </a:highlight>
              <a:latin typeface="Verdana"/>
              <a:ea typeface="Verdana"/>
              <a:cs typeface="Verdana"/>
              <a:sym typeface="Verdana"/>
            </a:endParaRPr>
          </a:p>
          <a:p>
            <a:pPr marL="1041400" marR="0" lvl="0" indent="-431800" algn="l" rtl="0">
              <a:lnSpc>
                <a:spcPct val="150000"/>
              </a:lnSpc>
              <a:spcBef>
                <a:spcPts val="0"/>
              </a:spcBef>
              <a:spcAft>
                <a:spcPts val="0"/>
              </a:spcAft>
              <a:buClr>
                <a:schemeClr val="dk1"/>
              </a:buClr>
              <a:buSzPts val="3200"/>
              <a:buFont typeface="Verdana"/>
              <a:buChar char="●"/>
            </a:pPr>
            <a:r>
              <a:rPr lang="en-US" sz="3200" b="0" i="0" u="none" strike="noStrike" cap="none">
                <a:solidFill>
                  <a:schemeClr val="dk1"/>
                </a:solidFill>
                <a:highlight>
                  <a:srgbClr val="FCFCFC"/>
                </a:highlight>
                <a:latin typeface="Verdana"/>
                <a:ea typeface="Verdana"/>
                <a:cs typeface="Verdana"/>
                <a:sym typeface="Verdana"/>
              </a:rPr>
              <a:t>Recognizing students’ strengths</a:t>
            </a:r>
            <a:endParaRPr sz="3200" b="0" i="0" u="none" strike="noStrike" cap="none">
              <a:solidFill>
                <a:schemeClr val="dk1"/>
              </a:solidFill>
              <a:highlight>
                <a:srgbClr val="FCFCFC"/>
              </a:highlight>
              <a:latin typeface="Verdana"/>
              <a:ea typeface="Verdana"/>
              <a:cs typeface="Verdana"/>
              <a:sym typeface="Verdana"/>
            </a:endParaRPr>
          </a:p>
        </p:txBody>
      </p:sp>
      <p:sp>
        <p:nvSpPr>
          <p:cNvPr id="484" name="Google Shape;484;g1004b9d7e52_3_9"/>
          <p:cNvSpPr txBox="1"/>
          <p:nvPr/>
        </p:nvSpPr>
        <p:spPr>
          <a:xfrm>
            <a:off x="618875" y="5917800"/>
            <a:ext cx="733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Renaissance https://www.renaissance.com/edwords/progress-monitoring/</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1004b9d7e52_3_20"/>
          <p:cNvSpPr txBox="1">
            <a:spLocks noGrp="1"/>
          </p:cNvSpPr>
          <p:nvPr>
            <p:ph type="body" idx="1"/>
          </p:nvPr>
        </p:nvSpPr>
        <p:spPr>
          <a:xfrm>
            <a:off x="654000" y="1922475"/>
            <a:ext cx="86868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3600">
                <a:highlight>
                  <a:srgbClr val="FFFFFF"/>
                </a:highlight>
              </a:rPr>
              <a:t>  Data should be used to help </a:t>
            </a:r>
            <a:endParaRPr sz="3600">
              <a:highlight>
                <a:srgbClr val="FFFFFF"/>
              </a:highlight>
            </a:endParaRPr>
          </a:p>
          <a:p>
            <a:pPr marL="0" lvl="0" indent="0" algn="l" rtl="0">
              <a:lnSpc>
                <a:spcPct val="100000"/>
              </a:lnSpc>
              <a:spcBef>
                <a:spcPts val="360"/>
              </a:spcBef>
              <a:spcAft>
                <a:spcPts val="0"/>
              </a:spcAft>
              <a:buSzPts val="1800"/>
              <a:buNone/>
            </a:pPr>
            <a:r>
              <a:rPr lang="en-US" sz="3600">
                <a:highlight>
                  <a:srgbClr val="FFFFFF"/>
                </a:highlight>
              </a:rPr>
              <a:t>  individual students make</a:t>
            </a:r>
            <a:endParaRPr sz="3600">
              <a:highlight>
                <a:srgbClr val="FFFFFF"/>
              </a:highlight>
            </a:endParaRPr>
          </a:p>
          <a:p>
            <a:pPr marL="0" lvl="0" indent="0" algn="l" rtl="0">
              <a:lnSpc>
                <a:spcPct val="100000"/>
              </a:lnSpc>
              <a:spcBef>
                <a:spcPts val="360"/>
              </a:spcBef>
              <a:spcAft>
                <a:spcPts val="0"/>
              </a:spcAft>
              <a:buSzPts val="1800"/>
              <a:buNone/>
            </a:pPr>
            <a:r>
              <a:rPr lang="en-US" sz="3600">
                <a:highlight>
                  <a:srgbClr val="FFFFFF"/>
                </a:highlight>
              </a:rPr>
              <a:t>  significant growth toward</a:t>
            </a:r>
            <a:endParaRPr sz="3600">
              <a:highlight>
                <a:srgbClr val="FFFFFF"/>
              </a:highlight>
            </a:endParaRPr>
          </a:p>
          <a:p>
            <a:pPr marL="0" lvl="0" indent="0" algn="l" rtl="0">
              <a:lnSpc>
                <a:spcPct val="100000"/>
              </a:lnSpc>
              <a:spcBef>
                <a:spcPts val="360"/>
              </a:spcBef>
              <a:spcAft>
                <a:spcPts val="0"/>
              </a:spcAft>
              <a:buSzPts val="1800"/>
              <a:buNone/>
            </a:pPr>
            <a:r>
              <a:rPr lang="en-US" sz="3600">
                <a:highlight>
                  <a:srgbClr val="FFFFFF"/>
                </a:highlight>
              </a:rPr>
              <a:t>  educational goals by redirecting</a:t>
            </a:r>
            <a:endParaRPr sz="3600">
              <a:highlight>
                <a:srgbClr val="FFFFFF"/>
              </a:highlight>
            </a:endParaRPr>
          </a:p>
          <a:p>
            <a:pPr marL="0" lvl="0" indent="0" algn="l" rtl="0">
              <a:lnSpc>
                <a:spcPct val="100000"/>
              </a:lnSpc>
              <a:spcBef>
                <a:spcPts val="360"/>
              </a:spcBef>
              <a:spcAft>
                <a:spcPts val="0"/>
              </a:spcAft>
              <a:buSzPts val="1800"/>
              <a:buNone/>
            </a:pPr>
            <a:r>
              <a:rPr lang="en-US" sz="3600">
                <a:highlight>
                  <a:srgbClr val="FFFFFF"/>
                </a:highlight>
              </a:rPr>
              <a:t>  instruction when needed</a:t>
            </a:r>
            <a:endParaRPr sz="3600"/>
          </a:p>
        </p:txBody>
      </p:sp>
      <p:sp>
        <p:nvSpPr>
          <p:cNvPr id="491" name="Google Shape;491;g1004b9d7e52_3_20"/>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Why is it Important?</a:t>
            </a:r>
            <a:endParaRPr>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004b9d7e52_3_27"/>
          <p:cNvSpPr txBox="1">
            <a:spLocks noGrp="1"/>
          </p:cNvSpPr>
          <p:nvPr>
            <p:ph type="body" idx="1"/>
          </p:nvPr>
        </p:nvSpPr>
        <p:spPr>
          <a:xfrm>
            <a:off x="457200" y="1471300"/>
            <a:ext cx="8229600" cy="4872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SzPts val="2400"/>
              <a:buAutoNum type="arabicPeriod"/>
            </a:pPr>
            <a:r>
              <a:rPr lang="en-US" sz="2400">
                <a:highlight>
                  <a:srgbClr val="FFFFFF"/>
                </a:highlight>
              </a:rPr>
              <a:t>A child may have a reading intervention goal that is stated in terms of the number of words per minute expected </a:t>
            </a:r>
            <a:endParaRPr sz="2400">
              <a:highlight>
                <a:srgbClr val="FFFFFF"/>
              </a:highlight>
            </a:endParaRPr>
          </a:p>
          <a:p>
            <a:pPr marL="457200" lvl="0" indent="-381000" algn="l" rtl="0">
              <a:lnSpc>
                <a:spcPct val="100000"/>
              </a:lnSpc>
              <a:spcBef>
                <a:spcPts val="0"/>
              </a:spcBef>
              <a:spcAft>
                <a:spcPts val="0"/>
              </a:spcAft>
              <a:buSzPts val="2400"/>
              <a:buAutoNum type="arabicPeriod"/>
            </a:pPr>
            <a:r>
              <a:rPr lang="en-US" sz="2400">
                <a:highlight>
                  <a:srgbClr val="FFFFFF"/>
                </a:highlight>
              </a:rPr>
              <a:t>The intervention begins and the child's progress toward meeting the goal is measured at set intervals. </a:t>
            </a:r>
            <a:endParaRPr sz="2400">
              <a:highlight>
                <a:srgbClr val="FFFFFF"/>
              </a:highlight>
            </a:endParaRPr>
          </a:p>
          <a:p>
            <a:pPr marL="457200" lvl="0" indent="-381000" algn="l" rtl="0">
              <a:lnSpc>
                <a:spcPct val="100000"/>
              </a:lnSpc>
              <a:spcBef>
                <a:spcPts val="0"/>
              </a:spcBef>
              <a:spcAft>
                <a:spcPts val="0"/>
              </a:spcAft>
              <a:buSzPts val="2400"/>
              <a:buAutoNum type="arabicPeriod"/>
            </a:pPr>
            <a:r>
              <a:rPr lang="en-US" sz="2400">
                <a:highlight>
                  <a:srgbClr val="FFFFFF"/>
                </a:highlight>
              </a:rPr>
              <a:t>Each probe has the same level of difficulty, so they can reflect the child's rate of progress accurately. </a:t>
            </a:r>
            <a:endParaRPr sz="2400">
              <a:highlight>
                <a:srgbClr val="FFFFFF"/>
              </a:highlight>
            </a:endParaRPr>
          </a:p>
          <a:p>
            <a:pPr marL="457200" lvl="0" indent="-381000" algn="l" rtl="0">
              <a:lnSpc>
                <a:spcPct val="100000"/>
              </a:lnSpc>
              <a:spcBef>
                <a:spcPts val="0"/>
              </a:spcBef>
              <a:spcAft>
                <a:spcPts val="0"/>
              </a:spcAft>
              <a:buSzPts val="2400"/>
              <a:buAutoNum type="arabicPeriod"/>
            </a:pPr>
            <a:r>
              <a:rPr lang="en-US" sz="2400">
                <a:highlight>
                  <a:srgbClr val="FFFFFF"/>
                </a:highlight>
              </a:rPr>
              <a:t>With each test, comparisons are made as to how much the child is expected to have learned to the child's actual rate of learning.</a:t>
            </a:r>
            <a:endParaRPr sz="2400"/>
          </a:p>
        </p:txBody>
      </p:sp>
      <p:sp>
        <p:nvSpPr>
          <p:cNvPr id="498" name="Google Shape;498;g1004b9d7e52_3_27"/>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Example</a:t>
            </a:r>
            <a:endParaRPr>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9f22bd46c8_0_65"/>
          <p:cNvSpPr txBox="1">
            <a:spLocks noGrp="1"/>
          </p:cNvSpPr>
          <p:nvPr>
            <p:ph type="body" idx="1"/>
          </p:nvPr>
        </p:nvSpPr>
        <p:spPr>
          <a:xfrm>
            <a:off x="457200" y="1600200"/>
            <a:ext cx="8229600" cy="470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400" b="1">
                <a:latin typeface="Verdana"/>
                <a:ea typeface="Verdana"/>
                <a:cs typeface="Verdana"/>
                <a:sym typeface="Verdana"/>
              </a:rPr>
              <a:t>Curriculum-based measurements </a:t>
            </a:r>
            <a:r>
              <a:rPr lang="en-US" sz="2400">
                <a:latin typeface="Verdana"/>
                <a:ea typeface="Verdana"/>
                <a:cs typeface="Verdana"/>
                <a:sym typeface="Verdana"/>
              </a:rPr>
              <a:t>(CBMs) are standardized assessments, including specific scoring guidelines, usually timed, criterion based.  For example, fluency measures serve as a proxy for overall literacy development</a:t>
            </a:r>
            <a:endParaRPr sz="2400">
              <a:latin typeface="Verdana"/>
              <a:ea typeface="Verdana"/>
              <a:cs typeface="Verdana"/>
              <a:sym typeface="Verdana"/>
            </a:endParaRPr>
          </a:p>
          <a:p>
            <a:pPr marL="0" lvl="0" indent="0" algn="l" rtl="0">
              <a:lnSpc>
                <a:spcPct val="100000"/>
              </a:lnSpc>
              <a:spcBef>
                <a:spcPts val="360"/>
              </a:spcBef>
              <a:spcAft>
                <a:spcPts val="0"/>
              </a:spcAft>
              <a:buSzPts val="1800"/>
              <a:buNone/>
            </a:pPr>
            <a:endParaRPr sz="2400" b="1"/>
          </a:p>
          <a:p>
            <a:pPr marL="0" lvl="0" indent="0" algn="l" rtl="0">
              <a:lnSpc>
                <a:spcPct val="100000"/>
              </a:lnSpc>
              <a:spcBef>
                <a:spcPts val="360"/>
              </a:spcBef>
              <a:spcAft>
                <a:spcPts val="0"/>
              </a:spcAft>
              <a:buSzPts val="1800"/>
              <a:buNone/>
            </a:pPr>
            <a:r>
              <a:rPr lang="en-US" sz="2400" b="1">
                <a:latin typeface="Verdana"/>
                <a:ea typeface="Verdana"/>
                <a:cs typeface="Verdana"/>
                <a:sym typeface="Verdana"/>
              </a:rPr>
              <a:t>Curriculum-based assessments </a:t>
            </a:r>
            <a:r>
              <a:rPr lang="en-US" sz="2400">
                <a:latin typeface="Verdana"/>
                <a:ea typeface="Verdana"/>
                <a:cs typeface="Verdana"/>
                <a:sym typeface="Verdana"/>
              </a:rPr>
              <a:t>(CBAs) are tools developed by teachers that align with the content they have taught.  CBAs involve “direct observation and recording of a students performance in the local curriculum…” (Deno, 1987)</a:t>
            </a:r>
            <a:endParaRPr sz="2400">
              <a:latin typeface="Verdana"/>
              <a:ea typeface="Verdana"/>
              <a:cs typeface="Verdana"/>
              <a:sym typeface="Verdana"/>
            </a:endParaRPr>
          </a:p>
          <a:p>
            <a:pPr marL="0" lvl="0" indent="0" algn="l" rtl="0">
              <a:lnSpc>
                <a:spcPct val="100000"/>
              </a:lnSpc>
              <a:spcBef>
                <a:spcPts val="360"/>
              </a:spcBef>
              <a:spcAft>
                <a:spcPts val="0"/>
              </a:spcAft>
              <a:buSzPts val="1800"/>
              <a:buNone/>
            </a:pPr>
            <a:r>
              <a:rPr lang="en-US" sz="1600"/>
              <a:t>*Definition adapted from Hattie, Fisher, Frey (2016)</a:t>
            </a:r>
            <a:endParaRPr sz="1600"/>
          </a:p>
        </p:txBody>
      </p:sp>
      <p:sp>
        <p:nvSpPr>
          <p:cNvPr id="505" name="Google Shape;505;g9f22bd46c8_0_65"/>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endParaRPr>
              <a:solidFill>
                <a:srgbClr val="000000"/>
              </a:solidFill>
            </a:endParaRPr>
          </a:p>
          <a:p>
            <a:pPr marL="0" lvl="0" indent="0" algn="ctr" rtl="0">
              <a:lnSpc>
                <a:spcPct val="100000"/>
              </a:lnSpc>
              <a:spcBef>
                <a:spcPts val="0"/>
              </a:spcBef>
              <a:spcAft>
                <a:spcPts val="0"/>
              </a:spcAft>
              <a:buSzPts val="4000"/>
              <a:buNone/>
            </a:pPr>
            <a:r>
              <a:rPr lang="en-US" sz="4000">
                <a:solidFill>
                  <a:srgbClr val="000000"/>
                </a:solidFill>
                <a:latin typeface="Verdana"/>
                <a:ea typeface="Verdana"/>
                <a:cs typeface="Verdana"/>
                <a:sym typeface="Verdana"/>
              </a:rPr>
              <a:t>Measurement Tools</a:t>
            </a:r>
            <a:endParaRPr sz="4000">
              <a:solidFill>
                <a:srgbClr val="000000"/>
              </a:solidFill>
              <a:latin typeface="Verdana"/>
              <a:ea typeface="Verdana"/>
              <a:cs typeface="Verdana"/>
              <a:sym typeface="Verdana"/>
            </a:endParaRPr>
          </a:p>
          <a:p>
            <a:pPr marL="0" lvl="0" indent="0" algn="ctr" rtl="0">
              <a:lnSpc>
                <a:spcPct val="100000"/>
              </a:lnSpc>
              <a:spcBef>
                <a:spcPts val="0"/>
              </a:spcBef>
              <a:spcAft>
                <a:spcPts val="0"/>
              </a:spcAft>
              <a:buSzPts val="4000"/>
              <a:buNone/>
            </a:pPr>
            <a:endParaRPr sz="4000">
              <a:solidFill>
                <a:srgbClr val="000000"/>
              </a:solidFill>
              <a:latin typeface="Verdana"/>
              <a:ea typeface="Verdana"/>
              <a:cs typeface="Verdana"/>
              <a:sym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9f22bd46c8_0_71"/>
          <p:cNvSpPr txBox="1">
            <a:spLocks noGrp="1"/>
          </p:cNvSpPr>
          <p:nvPr>
            <p:ph type="title"/>
          </p:nvPr>
        </p:nvSpPr>
        <p:spPr>
          <a:xfrm>
            <a:off x="311700" y="593367"/>
            <a:ext cx="8520600" cy="7635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The RATE and LEVEL of Learning</a:t>
            </a:r>
            <a:endParaRPr/>
          </a:p>
        </p:txBody>
      </p:sp>
      <p:pic>
        <p:nvPicPr>
          <p:cNvPr id="512" name="Google Shape;512;g9f22bd46c8_0_71" descr="C:\Users\Regina\Desktop\Nick.1.JPG graphic of CBM measures&#10;"/>
          <p:cNvPicPr preferRelativeResize="0"/>
          <p:nvPr/>
        </p:nvPicPr>
        <p:blipFill rotWithShape="1">
          <a:blip r:embed="rId3">
            <a:alphaModFix/>
          </a:blip>
          <a:srcRect/>
          <a:stretch/>
        </p:blipFill>
        <p:spPr>
          <a:xfrm>
            <a:off x="144379" y="1417638"/>
            <a:ext cx="8771019" cy="2773362"/>
          </a:xfrm>
          <a:prstGeom prst="rect">
            <a:avLst/>
          </a:prstGeom>
          <a:noFill/>
          <a:ln w="25400" cap="flat" cmpd="sng">
            <a:solidFill>
              <a:srgbClr val="4A7DBA"/>
            </a:solidFill>
            <a:prstDash val="solid"/>
            <a:round/>
            <a:headEnd type="none" w="sm" len="sm"/>
            <a:tailEnd type="none" w="sm" len="sm"/>
          </a:ln>
        </p:spPr>
      </p:pic>
      <p:pic>
        <p:nvPicPr>
          <p:cNvPr id="513" name="Google Shape;513;g9f22bd46c8_0_71" descr="C:\Users\Regina\Desktop\Nick.2.JPG&#10;graphic of goal trend and rate of improvement"/>
          <p:cNvPicPr preferRelativeResize="0"/>
          <p:nvPr/>
        </p:nvPicPr>
        <p:blipFill rotWithShape="1">
          <a:blip r:embed="rId4">
            <a:alphaModFix/>
          </a:blip>
          <a:srcRect/>
          <a:stretch/>
        </p:blipFill>
        <p:spPr>
          <a:xfrm>
            <a:off x="144378" y="4267200"/>
            <a:ext cx="8847221" cy="2504792"/>
          </a:xfrm>
          <a:prstGeom prst="rect">
            <a:avLst/>
          </a:prstGeom>
          <a:noFill/>
          <a:ln w="25400" cap="flat" cmpd="sng">
            <a:solidFill>
              <a:srgbClr val="4A7DBA"/>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327350" y="228575"/>
            <a:ext cx="84456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5500">
                <a:solidFill>
                  <a:srgbClr val="000000"/>
                </a:solidFill>
              </a:rPr>
              <a:t>Welcome Activity</a:t>
            </a:r>
            <a:endParaRPr sz="5500">
              <a:solidFill>
                <a:srgbClr val="000000"/>
              </a:solidFill>
            </a:endParaRPr>
          </a:p>
        </p:txBody>
      </p:sp>
      <p:sp>
        <p:nvSpPr>
          <p:cNvPr id="144" name="Google Shape;144;p3"/>
          <p:cNvSpPr txBox="1">
            <a:spLocks noGrp="1"/>
          </p:cNvSpPr>
          <p:nvPr>
            <p:ph type="body" idx="1"/>
          </p:nvPr>
        </p:nvSpPr>
        <p:spPr>
          <a:xfrm>
            <a:off x="457200" y="1600200"/>
            <a:ext cx="8229600" cy="515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sz="3200">
              <a:latin typeface="Verdana"/>
              <a:ea typeface="Verdana"/>
              <a:cs typeface="Verdana"/>
              <a:sym typeface="Verdana"/>
            </a:endParaRPr>
          </a:p>
          <a:p>
            <a:pPr marL="0" lvl="0" indent="0" algn="l" rtl="0">
              <a:lnSpc>
                <a:spcPct val="100000"/>
              </a:lnSpc>
              <a:spcBef>
                <a:spcPts val="360"/>
              </a:spcBef>
              <a:spcAft>
                <a:spcPts val="0"/>
              </a:spcAft>
              <a:buSzPts val="1800"/>
              <a:buNone/>
            </a:pPr>
            <a:r>
              <a:rPr lang="en-US" sz="3200">
                <a:latin typeface="Verdana"/>
                <a:ea typeface="Verdana"/>
                <a:cs typeface="Verdana"/>
                <a:sym typeface="Verdana"/>
              </a:rPr>
              <a:t>T</a:t>
            </a:r>
            <a:r>
              <a:rPr lang="en-US" sz="3200"/>
              <a:t>hink, think, think…</a:t>
            </a:r>
            <a:endParaRPr sz="3200"/>
          </a:p>
          <a:p>
            <a:pPr marL="0" lvl="0" indent="0" algn="l" rtl="0">
              <a:lnSpc>
                <a:spcPct val="100000"/>
              </a:lnSpc>
              <a:spcBef>
                <a:spcPts val="360"/>
              </a:spcBef>
              <a:spcAft>
                <a:spcPts val="0"/>
              </a:spcAft>
              <a:buSzPts val="1800"/>
              <a:buNone/>
            </a:pPr>
            <a:endParaRPr sz="3200"/>
          </a:p>
          <a:p>
            <a:pPr marL="0" lvl="0" indent="0" algn="l" rtl="0">
              <a:lnSpc>
                <a:spcPct val="100000"/>
              </a:lnSpc>
              <a:spcBef>
                <a:spcPts val="360"/>
              </a:spcBef>
              <a:spcAft>
                <a:spcPts val="0"/>
              </a:spcAft>
              <a:buSzPts val="1800"/>
              <a:buNone/>
            </a:pPr>
            <a:endParaRPr sz="3200"/>
          </a:p>
          <a:p>
            <a:pPr marL="0" lvl="0" indent="0" algn="l" rtl="0">
              <a:lnSpc>
                <a:spcPct val="100000"/>
              </a:lnSpc>
              <a:spcBef>
                <a:spcPts val="360"/>
              </a:spcBef>
              <a:spcAft>
                <a:spcPts val="0"/>
              </a:spcAft>
              <a:buSzPts val="1800"/>
              <a:buNone/>
            </a:pPr>
            <a:r>
              <a:rPr lang="en-US" sz="3200"/>
              <a:t>What television show, movie, book, or song best describes where in advanced tiers implementation your team is currently?  Why?</a:t>
            </a:r>
            <a:endParaRPr sz="3200"/>
          </a:p>
          <a:p>
            <a:pPr marL="0" lvl="0" indent="0" algn="l" rtl="0">
              <a:lnSpc>
                <a:spcPct val="100000"/>
              </a:lnSpc>
              <a:spcBef>
                <a:spcPts val="360"/>
              </a:spcBef>
              <a:spcAft>
                <a:spcPts val="0"/>
              </a:spcAft>
              <a:buSzPts val="1800"/>
              <a:buNone/>
            </a:pPr>
            <a:endParaRPr sz="3200"/>
          </a:p>
          <a:p>
            <a:pPr marL="0" lvl="0" indent="0" algn="l" rtl="0">
              <a:lnSpc>
                <a:spcPct val="100000"/>
              </a:lnSpc>
              <a:spcBef>
                <a:spcPts val="360"/>
              </a:spcBef>
              <a:spcAft>
                <a:spcPts val="0"/>
              </a:spcAft>
              <a:buSzPts val="1800"/>
              <a:buNone/>
            </a:pPr>
            <a:r>
              <a:rPr lang="en-US" sz="3200"/>
              <a:t>Be Creative!  </a:t>
            </a:r>
            <a:r>
              <a:rPr lang="en-US" sz="2200"/>
              <a:t> </a:t>
            </a:r>
            <a:endParaRPr sz="2200"/>
          </a:p>
          <a:p>
            <a:pPr marL="0" lvl="0" indent="0" algn="l" rtl="0">
              <a:lnSpc>
                <a:spcPct val="100000"/>
              </a:lnSpc>
              <a:spcBef>
                <a:spcPts val="360"/>
              </a:spcBef>
              <a:spcAft>
                <a:spcPts val="0"/>
              </a:spcAft>
              <a:buSzPts val="1800"/>
              <a:buNone/>
            </a:pPr>
            <a:endParaRPr sz="2000">
              <a:latin typeface="Verdana"/>
              <a:ea typeface="Verdana"/>
              <a:cs typeface="Verdana"/>
              <a:sym typeface="Verdana"/>
            </a:endParaRPr>
          </a:p>
          <a:p>
            <a:pPr marL="0" lvl="0" indent="0" algn="l" rtl="0">
              <a:lnSpc>
                <a:spcPct val="100000"/>
              </a:lnSpc>
              <a:spcBef>
                <a:spcPts val="360"/>
              </a:spcBef>
              <a:spcAft>
                <a:spcPts val="0"/>
              </a:spcAft>
              <a:buSzPts val="1800"/>
              <a:buNone/>
            </a:pPr>
            <a:endParaRPr/>
          </a:p>
        </p:txBody>
      </p:sp>
      <p:pic>
        <p:nvPicPr>
          <p:cNvPr id="145" name="Google Shape;145;p3"/>
          <p:cNvPicPr preferRelativeResize="0"/>
          <p:nvPr/>
        </p:nvPicPr>
        <p:blipFill rotWithShape="1">
          <a:blip r:embed="rId3">
            <a:alphaModFix/>
          </a:blip>
          <a:srcRect/>
          <a:stretch/>
        </p:blipFill>
        <p:spPr>
          <a:xfrm>
            <a:off x="6284101" y="1600200"/>
            <a:ext cx="2236775" cy="19515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9f22bd46c8_0_78"/>
          <p:cNvSpPr txBox="1">
            <a:spLocks noGrp="1"/>
          </p:cNvSpPr>
          <p:nvPr>
            <p:ph type="title" idx="4294967295"/>
          </p:nvPr>
        </p:nvSpPr>
        <p:spPr>
          <a:xfrm>
            <a:off x="457200" y="78062"/>
            <a:ext cx="8229600" cy="1143000"/>
          </a:xfrm>
          <a:prstGeom prst="rect">
            <a:avLst/>
          </a:prstGeom>
          <a:solidFill>
            <a:srgbClr val="A9DCF2">
              <a:alpha val="65882"/>
            </a:srgbClr>
          </a:solidFill>
          <a:ln>
            <a:noFill/>
          </a:ln>
        </p:spPr>
        <p:txBody>
          <a:bodyPr spcFirstLastPara="1" wrap="square" lIns="45675" tIns="45675" rIns="45675" bIns="45675" anchor="ctr" anchorCtr="0">
            <a:noAutofit/>
          </a:bodyPr>
          <a:lstStyle/>
          <a:p>
            <a:pPr marL="0" lvl="0" indent="434340" algn="ctr" rtl="0">
              <a:lnSpc>
                <a:spcPct val="100000"/>
              </a:lnSpc>
              <a:spcBef>
                <a:spcPts val="0"/>
              </a:spcBef>
              <a:spcAft>
                <a:spcPts val="0"/>
              </a:spcAft>
              <a:buClr>
                <a:srgbClr val="000000"/>
              </a:buClr>
              <a:buSzPts val="3420"/>
              <a:buFont typeface="Verdana"/>
              <a:buNone/>
            </a:pPr>
            <a:r>
              <a:rPr lang="en-US" sz="3420">
                <a:solidFill>
                  <a:srgbClr val="000000"/>
                </a:solidFill>
              </a:rPr>
              <a:t>Student Graph: </a:t>
            </a:r>
            <a:endParaRPr/>
          </a:p>
          <a:p>
            <a:pPr marL="0" lvl="0" indent="0" algn="ctr" rtl="0">
              <a:lnSpc>
                <a:spcPct val="100000"/>
              </a:lnSpc>
              <a:spcBef>
                <a:spcPts val="0"/>
              </a:spcBef>
              <a:spcAft>
                <a:spcPts val="0"/>
              </a:spcAft>
              <a:buClr>
                <a:srgbClr val="000000"/>
              </a:buClr>
              <a:buSzPts val="3420"/>
              <a:buFont typeface="Verdana"/>
              <a:buNone/>
            </a:pPr>
            <a:r>
              <a:rPr lang="en-US" sz="3420">
                <a:solidFill>
                  <a:srgbClr val="000000"/>
                </a:solidFill>
              </a:rPr>
              <a:t>Student Data and Aim/Goal Line</a:t>
            </a:r>
            <a:endParaRPr/>
          </a:p>
        </p:txBody>
      </p:sp>
      <p:pic>
        <p:nvPicPr>
          <p:cNvPr id="519" name="Google Shape;519;g9f22bd46c8_0_78" descr="Google Shape;1107;p142">
            <a:hlinkClick r:id="rId3"/>
          </p:cNvPr>
          <p:cNvPicPr preferRelativeResize="0"/>
          <p:nvPr/>
        </p:nvPicPr>
        <p:blipFill rotWithShape="1">
          <a:blip r:embed="rId4">
            <a:alphaModFix/>
          </a:blip>
          <a:srcRect l="13523" t="21470" r="52292"/>
          <a:stretch/>
        </p:blipFill>
        <p:spPr>
          <a:xfrm>
            <a:off x="696149" y="1333100"/>
            <a:ext cx="4310328" cy="5277227"/>
          </a:xfrm>
          <a:prstGeom prst="rect">
            <a:avLst/>
          </a:prstGeom>
          <a:noFill/>
          <a:ln>
            <a:noFill/>
          </a:ln>
        </p:spPr>
      </p:pic>
      <p:pic>
        <p:nvPicPr>
          <p:cNvPr id="520" name="Google Shape;520;g9f22bd46c8_0_78" descr="graphic of post it note that says &quot;work in progress&quot;"/>
          <p:cNvPicPr preferRelativeResize="0"/>
          <p:nvPr/>
        </p:nvPicPr>
        <p:blipFill rotWithShape="1">
          <a:blip r:embed="rId5">
            <a:alphaModFix/>
          </a:blip>
          <a:srcRect/>
          <a:stretch/>
        </p:blipFill>
        <p:spPr>
          <a:xfrm>
            <a:off x="5604925" y="1333088"/>
            <a:ext cx="2720899" cy="2684861"/>
          </a:xfrm>
          <a:prstGeom prst="rect">
            <a:avLst/>
          </a:prstGeom>
          <a:noFill/>
          <a:ln>
            <a:noFill/>
          </a:ln>
        </p:spPr>
      </p:pic>
      <p:sp>
        <p:nvSpPr>
          <p:cNvPr id="521" name="Google Shape;521;g9f22bd46c8_0_78"/>
          <p:cNvSpPr txBox="1"/>
          <p:nvPr/>
        </p:nvSpPr>
        <p:spPr>
          <a:xfrm>
            <a:off x="5199024" y="4210725"/>
            <a:ext cx="3880800" cy="21513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2600"/>
              <a:buFont typeface="Verdana"/>
              <a:buNone/>
            </a:pPr>
            <a:r>
              <a:rPr lang="en-US" sz="2600" b="0" i="0" u="none" strike="noStrike" cap="none">
                <a:solidFill>
                  <a:srgbClr val="000000"/>
                </a:solidFill>
                <a:latin typeface="Verdana"/>
                <a:ea typeface="Verdana"/>
                <a:cs typeface="Verdana"/>
                <a:sym typeface="Verdana"/>
              </a:rPr>
              <a:t>Image Source: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Verdana"/>
              <a:buNone/>
            </a:pPr>
            <a:r>
              <a:rPr lang="en-US" sz="2600" b="0" i="1" u="none" strike="noStrike" cap="none">
                <a:solidFill>
                  <a:srgbClr val="000000"/>
                </a:solidFill>
                <a:latin typeface="Verdana"/>
                <a:ea typeface="Verdana"/>
                <a:cs typeface="Verdana"/>
                <a:sym typeface="Verdana"/>
              </a:rPr>
              <a:t>Progress Monitoring Brief Series, </a:t>
            </a:r>
            <a:r>
              <a:rPr lang="en-US" sz="2600" b="0" i="0" u="none" strike="noStrike" cap="none">
                <a:solidFill>
                  <a:srgbClr val="000000"/>
                </a:solidFill>
                <a:latin typeface="Verdana"/>
                <a:ea typeface="Verdana"/>
                <a:cs typeface="Verdana"/>
                <a:sym typeface="Verdana"/>
              </a:rPr>
              <a:t>National Center on Response to Intervention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9f22bd46c8_0_85"/>
          <p:cNvSpPr txBox="1">
            <a:spLocks noGrp="1"/>
          </p:cNvSpPr>
          <p:nvPr>
            <p:ph type="title"/>
          </p:nvPr>
        </p:nvSpPr>
        <p:spPr>
          <a:xfrm>
            <a:off x="311700" y="593367"/>
            <a:ext cx="8520600" cy="763500"/>
          </a:xfrm>
          <a:prstGeom prst="rect">
            <a:avLst/>
          </a:prstGeom>
          <a:solidFill>
            <a:srgbClr val="A9DCF2">
              <a:alpha val="65882"/>
            </a:srgbClr>
          </a:solid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00"/>
              </a:buClr>
              <a:buSzPts val="3420"/>
              <a:buFont typeface="Verdana"/>
              <a:buNone/>
            </a:pPr>
            <a:r>
              <a:rPr lang="en-US" sz="3420"/>
              <a:t>National Center on Intensive Intervention</a:t>
            </a:r>
            <a:endParaRPr/>
          </a:p>
        </p:txBody>
      </p:sp>
      <p:pic>
        <p:nvPicPr>
          <p:cNvPr id="527" name="Google Shape;527;g9f22bd46c8_0_85" descr="Google Shape;1129;p145">
            <a:hlinkClick r:id="rId3"/>
          </p:cNvPr>
          <p:cNvPicPr preferRelativeResize="0"/>
          <p:nvPr/>
        </p:nvPicPr>
        <p:blipFill rotWithShape="1">
          <a:blip r:embed="rId4">
            <a:alphaModFix/>
          </a:blip>
          <a:srcRect l="1289" t="14148" r="5295"/>
          <a:stretch/>
        </p:blipFill>
        <p:spPr>
          <a:xfrm>
            <a:off x="292562" y="1570100"/>
            <a:ext cx="8558874" cy="4191826"/>
          </a:xfrm>
          <a:prstGeom prst="rect">
            <a:avLst/>
          </a:prstGeom>
          <a:noFill/>
          <a:ln w="9525" cap="flat" cmpd="sng">
            <a:solidFill>
              <a:srgbClr val="000000"/>
            </a:solidFill>
            <a:prstDash val="solid"/>
            <a:round/>
            <a:headEnd type="none" w="sm" len="sm"/>
            <a:tailEnd type="none" w="sm" len="sm"/>
          </a:ln>
        </p:spPr>
      </p:pic>
      <p:sp>
        <p:nvSpPr>
          <p:cNvPr id="528" name="Google Shape;528;g9f22bd46c8_0_85"/>
          <p:cNvSpPr txBox="1"/>
          <p:nvPr/>
        </p:nvSpPr>
        <p:spPr>
          <a:xfrm>
            <a:off x="292550" y="5914375"/>
            <a:ext cx="70575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Verdana"/>
                <a:ea typeface="Verdana"/>
                <a:cs typeface="Verdana"/>
                <a:sym typeface="Verdana"/>
                <a:hlinkClick r:id="rId5"/>
              </a:rPr>
              <a:t>https://intensiveintervention.org/resource/academic-progress-monitoring-tools-chart</a:t>
            </a: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9f22bd46c8_0_99"/>
          <p:cNvSpPr txBox="1">
            <a:spLocks noGrp="1"/>
          </p:cNvSpPr>
          <p:nvPr>
            <p:ph type="title" idx="4294967295"/>
          </p:nvPr>
        </p:nvSpPr>
        <p:spPr>
          <a:xfrm>
            <a:off x="457200" y="78062"/>
            <a:ext cx="8229600" cy="1143000"/>
          </a:xfrm>
          <a:prstGeom prst="rect">
            <a:avLst/>
          </a:prstGeom>
          <a:solidFill>
            <a:srgbClr val="A9DCF2">
              <a:alpha val="65882"/>
            </a:srgbClr>
          </a:solidFill>
          <a:ln>
            <a:noFill/>
          </a:ln>
        </p:spPr>
        <p:txBody>
          <a:bodyPr spcFirstLastPara="1" wrap="square" lIns="45675" tIns="45675" rIns="45675" bIns="45675" anchor="ctr" anchorCtr="0">
            <a:noAutofit/>
          </a:bodyPr>
          <a:lstStyle/>
          <a:p>
            <a:pPr marL="0" lvl="0" indent="374904" algn="ctr" rtl="0">
              <a:lnSpc>
                <a:spcPct val="100000"/>
              </a:lnSpc>
              <a:spcBef>
                <a:spcPts val="0"/>
              </a:spcBef>
              <a:spcAft>
                <a:spcPts val="0"/>
              </a:spcAft>
              <a:buClr>
                <a:srgbClr val="000000"/>
              </a:buClr>
              <a:buSzPts val="2214"/>
              <a:buFont typeface="Verdana"/>
              <a:buNone/>
            </a:pPr>
            <a:r>
              <a:rPr lang="en-US" sz="2214">
                <a:solidFill>
                  <a:srgbClr val="000000"/>
                </a:solidFill>
              </a:rPr>
              <a:t>Return to the Assessment Inventory: </a:t>
            </a:r>
            <a:endParaRPr/>
          </a:p>
          <a:p>
            <a:pPr marL="0" lvl="0" indent="374904" algn="ctr" rtl="0">
              <a:lnSpc>
                <a:spcPct val="100000"/>
              </a:lnSpc>
              <a:spcBef>
                <a:spcPts val="0"/>
              </a:spcBef>
              <a:spcAft>
                <a:spcPts val="0"/>
              </a:spcAft>
              <a:buClr>
                <a:srgbClr val="000000"/>
              </a:buClr>
              <a:buSzPts val="2214"/>
              <a:buFont typeface="Verdana"/>
              <a:buNone/>
            </a:pPr>
            <a:r>
              <a:rPr lang="en-US" sz="2214">
                <a:solidFill>
                  <a:srgbClr val="000000"/>
                </a:solidFill>
              </a:rPr>
              <a:t>Progress Monitoring of Core Instruction </a:t>
            </a:r>
            <a:endParaRPr/>
          </a:p>
          <a:p>
            <a:pPr marL="0" lvl="0" indent="374904" algn="ctr" rtl="0">
              <a:lnSpc>
                <a:spcPct val="100000"/>
              </a:lnSpc>
              <a:spcBef>
                <a:spcPts val="0"/>
              </a:spcBef>
              <a:spcAft>
                <a:spcPts val="0"/>
              </a:spcAft>
              <a:buClr>
                <a:srgbClr val="000000"/>
              </a:buClr>
              <a:buSzPts val="2214"/>
              <a:buFont typeface="Verdana"/>
              <a:buNone/>
            </a:pPr>
            <a:r>
              <a:rPr lang="en-US" sz="2214">
                <a:solidFill>
                  <a:srgbClr val="000000"/>
                </a:solidFill>
              </a:rPr>
              <a:t>and Intervention</a:t>
            </a:r>
            <a:endParaRPr/>
          </a:p>
        </p:txBody>
      </p:sp>
      <p:pic>
        <p:nvPicPr>
          <p:cNvPr id="534" name="Google Shape;534;g9f22bd46c8_0_99" descr="Google Shape;1099;p141"/>
          <p:cNvPicPr preferRelativeResize="0"/>
          <p:nvPr/>
        </p:nvPicPr>
        <p:blipFill rotWithShape="1">
          <a:blip r:embed="rId3">
            <a:alphaModFix/>
          </a:blip>
          <a:srcRect l="14329" t="31807" r="17040" b="24485"/>
          <a:stretch/>
        </p:blipFill>
        <p:spPr>
          <a:xfrm>
            <a:off x="457200" y="1285974"/>
            <a:ext cx="8229600" cy="2792977"/>
          </a:xfrm>
          <a:prstGeom prst="rect">
            <a:avLst/>
          </a:prstGeom>
          <a:noFill/>
          <a:ln w="9525" cap="flat" cmpd="sng">
            <a:solidFill>
              <a:srgbClr val="000000"/>
            </a:solidFill>
            <a:prstDash val="solid"/>
            <a:round/>
            <a:headEnd type="none" w="sm" len="sm"/>
            <a:tailEnd type="none" w="sm" len="sm"/>
          </a:ln>
        </p:spPr>
      </p:pic>
      <p:pic>
        <p:nvPicPr>
          <p:cNvPr id="535" name="Google Shape;535;g9f22bd46c8_0_99" descr="Google Shape;1100;p141"/>
          <p:cNvPicPr preferRelativeResize="0"/>
          <p:nvPr/>
        </p:nvPicPr>
        <p:blipFill rotWithShape="1">
          <a:blip r:embed="rId4">
            <a:alphaModFix/>
          </a:blip>
          <a:srcRect l="14624" t="32854" r="17287" b="25854"/>
          <a:stretch/>
        </p:blipFill>
        <p:spPr>
          <a:xfrm>
            <a:off x="457200" y="4078949"/>
            <a:ext cx="8229600" cy="2659446"/>
          </a:xfrm>
          <a:prstGeom prst="rect">
            <a:avLst/>
          </a:prstGeom>
          <a:noFill/>
          <a:ln w="9525" cap="flat" cmpd="sng">
            <a:solidFill>
              <a:srgbClr val="000000"/>
            </a:solidFill>
            <a:prstDash val="solid"/>
            <a:round/>
            <a:headEnd type="none" w="sm" len="sm"/>
            <a:tailEnd type="none" w="sm" len="sm"/>
          </a:ln>
        </p:spPr>
      </p:pic>
      <p:sp>
        <p:nvSpPr>
          <p:cNvPr id="536" name="Google Shape;536;g9f22bd46c8_0_99" descr="Screenshot of assessment inventory&#10;"/>
          <p:cNvSpPr/>
          <p:nvPr/>
        </p:nvSpPr>
        <p:spPr>
          <a:xfrm>
            <a:off x="1599175" y="4078950"/>
            <a:ext cx="2011500" cy="2659500"/>
          </a:xfrm>
          <a:prstGeom prst="rect">
            <a:avLst/>
          </a:prstGeom>
          <a:noFill/>
          <a:ln w="38100" cap="flat" cmpd="sng">
            <a:solidFill>
              <a:srgbClr val="1155CC"/>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9f22bd46c8_0_106"/>
          <p:cNvSpPr txBox="1">
            <a:spLocks noGrp="1"/>
          </p:cNvSpPr>
          <p:nvPr>
            <p:ph type="title"/>
          </p:nvPr>
        </p:nvSpPr>
        <p:spPr>
          <a:xfrm>
            <a:off x="228600" y="228600"/>
            <a:ext cx="8686799"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Math Intervention Resource Map</a:t>
            </a:r>
            <a:endParaRPr/>
          </a:p>
        </p:txBody>
      </p:sp>
      <p:pic>
        <p:nvPicPr>
          <p:cNvPr id="542" name="Google Shape;542;g9f22bd46c8_0_106" descr="Resource Map ExampleGoogle Shape;1121;p144"/>
          <p:cNvPicPr preferRelativeResize="0"/>
          <p:nvPr/>
        </p:nvPicPr>
        <p:blipFill rotWithShape="1">
          <a:blip r:embed="rId3">
            <a:alphaModFix/>
          </a:blip>
          <a:srcRect l="1601" t="18976" r="20648" b="5631"/>
          <a:stretch/>
        </p:blipFill>
        <p:spPr>
          <a:xfrm>
            <a:off x="408560" y="1461154"/>
            <a:ext cx="8123824" cy="5396845"/>
          </a:xfrm>
          <a:prstGeom prst="rect">
            <a:avLst/>
          </a:prstGeom>
          <a:noFill/>
          <a:ln w="9525" cap="flat" cmpd="sng">
            <a:solidFill>
              <a:srgbClr val="000000"/>
            </a:solidFill>
            <a:prstDash val="solid"/>
            <a:round/>
            <a:headEnd type="none" w="sm" len="sm"/>
            <a:tailEnd type="none" w="sm" len="sm"/>
          </a:ln>
        </p:spPr>
      </p:pic>
      <p:sp>
        <p:nvSpPr>
          <p:cNvPr id="543" name="Google Shape;543;g9f22bd46c8_0_106" descr="Tier 1, 2 and 3 progress monitoring tools"/>
          <p:cNvSpPr/>
          <p:nvPr/>
        </p:nvSpPr>
        <p:spPr>
          <a:xfrm>
            <a:off x="545122" y="5851967"/>
            <a:ext cx="7850700" cy="1004700"/>
          </a:xfrm>
          <a:prstGeom prst="rect">
            <a:avLst/>
          </a:prstGeom>
          <a:noFill/>
          <a:ln w="38100" cap="flat" cmpd="sng">
            <a:solidFill>
              <a:srgbClr val="1155CC"/>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48"/>
        <p:cNvGrpSpPr/>
        <p:nvPr/>
      </p:nvGrpSpPr>
      <p:grpSpPr>
        <a:xfrm>
          <a:off x="0" y="0"/>
          <a:ext cx="0" cy="0"/>
          <a:chOff x="0" y="0"/>
          <a:chExt cx="0" cy="0"/>
        </a:xfrm>
      </p:grpSpPr>
      <p:sp>
        <p:nvSpPr>
          <p:cNvPr id="549" name="Google Shape;549;gf889cd219f_0_9"/>
          <p:cNvSpPr txBox="1">
            <a:spLocks noGrp="1"/>
          </p:cNvSpPr>
          <p:nvPr>
            <p:ph type="title"/>
          </p:nvPr>
        </p:nvSpPr>
        <p:spPr>
          <a:xfrm>
            <a:off x="629763" y="4407025"/>
            <a:ext cx="7772400" cy="13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000"/>
              <a:buNone/>
            </a:pPr>
            <a:r>
              <a:rPr lang="en-US"/>
              <a:t>Progress Monitoring</a:t>
            </a:r>
            <a:endParaRPr/>
          </a:p>
          <a:p>
            <a:pPr marL="0" lvl="0" indent="0" algn="ctr" rtl="0">
              <a:lnSpc>
                <a:spcPct val="100000"/>
              </a:lnSpc>
              <a:spcBef>
                <a:spcPts val="0"/>
              </a:spcBef>
              <a:spcAft>
                <a:spcPts val="0"/>
              </a:spcAft>
              <a:buSzPts val="4000"/>
              <a:buNone/>
            </a:pPr>
            <a:r>
              <a:rPr lang="en-US" sz="2500" b="0"/>
              <a:t>How to Tell if Students are Making Adequate Progress</a:t>
            </a:r>
            <a:endParaRPr sz="2500" b="0"/>
          </a:p>
          <a:p>
            <a:pPr marL="0" lvl="0" indent="0" algn="ctr" rtl="0">
              <a:lnSpc>
                <a:spcPct val="100000"/>
              </a:lnSpc>
              <a:spcBef>
                <a:spcPts val="0"/>
              </a:spcBef>
              <a:spcAft>
                <a:spcPts val="0"/>
              </a:spcAft>
              <a:buSzPts val="4000"/>
              <a:buNone/>
            </a:pPr>
            <a:endParaRPr/>
          </a:p>
        </p:txBody>
      </p:sp>
      <p:pic>
        <p:nvPicPr>
          <p:cNvPr id="550" name="Google Shape;550;gf889cd219f_0_9" descr="Purple circle with title &quot;Progress Monitoring&quot;&#10;"/>
          <p:cNvPicPr preferRelativeResize="0"/>
          <p:nvPr/>
        </p:nvPicPr>
        <p:blipFill rotWithShape="1">
          <a:blip r:embed="rId3">
            <a:alphaModFix/>
          </a:blip>
          <a:srcRect/>
          <a:stretch/>
        </p:blipFill>
        <p:spPr>
          <a:xfrm>
            <a:off x="3215013" y="1760275"/>
            <a:ext cx="2601913" cy="260191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6"/>
        <p:cNvGrpSpPr/>
        <p:nvPr/>
      </p:nvGrpSpPr>
      <p:grpSpPr>
        <a:xfrm>
          <a:off x="0" y="0"/>
          <a:ext cx="0" cy="0"/>
          <a:chOff x="0" y="0"/>
          <a:chExt cx="0" cy="0"/>
        </a:xfrm>
      </p:grpSpPr>
      <p:sp>
        <p:nvSpPr>
          <p:cNvPr id="557" name="Google Shape;557;gf889cd219f_0_15"/>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Social Competence &amp; Academic Achievement</a:t>
            </a:r>
            <a:endParaRPr/>
          </a:p>
        </p:txBody>
      </p:sp>
      <p:sp>
        <p:nvSpPr>
          <p:cNvPr id="558" name="Google Shape;558;gf889cd219f_0_15" descr="Circle graphic with outcomes at top and data, systems and practices on three interlocking rings&#10;"/>
          <p:cNvSpPr/>
          <p:nvPr/>
        </p:nvSpPr>
        <p:spPr>
          <a:xfrm>
            <a:off x="1811625" y="1417650"/>
            <a:ext cx="4950600" cy="4445400"/>
          </a:xfrm>
          <a:prstGeom prst="ellipse">
            <a:avLst/>
          </a:prstGeom>
          <a:noFill/>
          <a:ln w="635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60066"/>
              </a:solidFill>
              <a:latin typeface="Calibri"/>
              <a:ea typeface="Calibri"/>
              <a:cs typeface="Calibri"/>
              <a:sym typeface="Calibri"/>
            </a:endParaRPr>
          </a:p>
        </p:txBody>
      </p:sp>
      <p:sp>
        <p:nvSpPr>
          <p:cNvPr id="559" name="Google Shape;559;gf889cd219f_0_15" descr="Green Circle used to enclose the term (Systems)" title="Green Circle"/>
          <p:cNvSpPr/>
          <p:nvPr/>
        </p:nvSpPr>
        <p:spPr>
          <a:xfrm>
            <a:off x="1972220" y="2067048"/>
            <a:ext cx="2574600" cy="2417400"/>
          </a:xfrm>
          <a:prstGeom prst="ellipse">
            <a:avLst/>
          </a:prstGeom>
          <a:noFill/>
          <a:ln w="635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60" name="Google Shape;560;gf889cd219f_0_15"/>
          <p:cNvSpPr txBox="1"/>
          <p:nvPr/>
        </p:nvSpPr>
        <p:spPr>
          <a:xfrm>
            <a:off x="2192602" y="2904899"/>
            <a:ext cx="1917600" cy="339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8000"/>
              </a:buClr>
              <a:buSzPts val="2000"/>
              <a:buFont typeface="Calibri"/>
              <a:buNone/>
            </a:pPr>
            <a:r>
              <a:rPr lang="en-US" sz="2400" b="1" i="0" u="none" strike="noStrike" cap="none">
                <a:solidFill>
                  <a:srgbClr val="B6D7A8"/>
                </a:solidFill>
                <a:latin typeface="Verdana"/>
                <a:ea typeface="Verdana"/>
                <a:cs typeface="Verdana"/>
                <a:sym typeface="Verdana"/>
              </a:rPr>
              <a:t>SYSTEMS</a:t>
            </a:r>
            <a:endParaRPr sz="2400" b="0" i="0" u="none" strike="noStrike" cap="none">
              <a:solidFill>
                <a:srgbClr val="B6D7A8"/>
              </a:solidFill>
              <a:latin typeface="Verdana"/>
              <a:ea typeface="Verdana"/>
              <a:cs typeface="Verdana"/>
              <a:sym typeface="Verdana"/>
            </a:endParaRPr>
          </a:p>
        </p:txBody>
      </p:sp>
      <p:sp>
        <p:nvSpPr>
          <p:cNvPr id="561" name="Google Shape;561;gf889cd219f_0_15" descr="Orange circle used to enclose the term &quot;Data&quot;" title="Orange Circle"/>
          <p:cNvSpPr/>
          <p:nvPr/>
        </p:nvSpPr>
        <p:spPr>
          <a:xfrm>
            <a:off x="4101100" y="2089950"/>
            <a:ext cx="2475600" cy="2417400"/>
          </a:xfrm>
          <a:prstGeom prst="ellipse">
            <a:avLst/>
          </a:prstGeom>
          <a:noFill/>
          <a:ln w="63500" cap="flat" cmpd="sng">
            <a:solidFill>
              <a:srgbClr val="E691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62" name="Google Shape;562;gf889cd219f_0_15"/>
          <p:cNvSpPr txBox="1"/>
          <p:nvPr/>
        </p:nvSpPr>
        <p:spPr>
          <a:xfrm>
            <a:off x="5017562" y="2825599"/>
            <a:ext cx="1245000" cy="440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6600"/>
              </a:buClr>
              <a:buSzPts val="2000"/>
              <a:buFont typeface="Verdana"/>
              <a:buNone/>
            </a:pPr>
            <a:r>
              <a:rPr lang="en-US" sz="2400" b="1" i="0" u="none" strike="noStrike" cap="none">
                <a:solidFill>
                  <a:srgbClr val="FF6600"/>
                </a:solidFill>
                <a:latin typeface="Verdana"/>
                <a:ea typeface="Verdana"/>
                <a:cs typeface="Verdana"/>
                <a:sym typeface="Verdana"/>
              </a:rPr>
              <a:t>DATA</a:t>
            </a:r>
            <a:endParaRPr sz="2400" b="0" i="0" u="none" strike="noStrike" cap="none">
              <a:solidFill>
                <a:srgbClr val="000000"/>
              </a:solidFill>
              <a:latin typeface="Verdana"/>
              <a:ea typeface="Verdana"/>
              <a:cs typeface="Verdana"/>
              <a:sym typeface="Verdana"/>
            </a:endParaRPr>
          </a:p>
        </p:txBody>
      </p:sp>
      <p:sp>
        <p:nvSpPr>
          <p:cNvPr id="563" name="Google Shape;563;gf889cd219f_0_15" descr="Blue Circle used to enclose the term &quot;Practices&quot;" title="Blue Circle"/>
          <p:cNvSpPr/>
          <p:nvPr/>
        </p:nvSpPr>
        <p:spPr>
          <a:xfrm>
            <a:off x="3024409" y="3376423"/>
            <a:ext cx="2693700" cy="2463300"/>
          </a:xfrm>
          <a:prstGeom prst="ellipse">
            <a:avLst/>
          </a:prstGeom>
          <a:noFill/>
          <a:ln w="63500" cap="flat" cmpd="sng">
            <a:solidFill>
              <a:srgbClr val="A4C2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64" name="Google Shape;564;gf889cd219f_0_15"/>
          <p:cNvSpPr txBox="1"/>
          <p:nvPr/>
        </p:nvSpPr>
        <p:spPr>
          <a:xfrm>
            <a:off x="3283179" y="4614087"/>
            <a:ext cx="2378100" cy="368700"/>
          </a:xfrm>
          <a:prstGeom prst="rect">
            <a:avLst/>
          </a:prstGeom>
          <a:noFill/>
          <a:ln w="9525" cap="flat" cmpd="sng">
            <a:solidFill>
              <a:srgbClr val="A4C2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2000"/>
              <a:buFont typeface="Calibri"/>
              <a:buNone/>
            </a:pPr>
            <a:r>
              <a:rPr lang="en-US" sz="2400" b="1" i="0" u="none" strike="noStrike" cap="none">
                <a:solidFill>
                  <a:srgbClr val="A4C2F4"/>
                </a:solidFill>
                <a:latin typeface="Verdana"/>
                <a:ea typeface="Verdana"/>
                <a:cs typeface="Verdana"/>
                <a:sym typeface="Verdana"/>
              </a:rPr>
              <a:t>PRACTICES</a:t>
            </a:r>
            <a:endParaRPr sz="2400" b="0" i="0" u="none" strike="noStrike" cap="none">
              <a:solidFill>
                <a:srgbClr val="A4C2F4"/>
              </a:solidFill>
              <a:latin typeface="Verdana"/>
              <a:ea typeface="Verdana"/>
              <a:cs typeface="Verdana"/>
              <a:sym typeface="Verdana"/>
            </a:endParaRPr>
          </a:p>
        </p:txBody>
      </p:sp>
      <p:sp>
        <p:nvSpPr>
          <p:cNvPr id="565" name="Google Shape;565;gf889cd219f_0_15"/>
          <p:cNvSpPr txBox="1"/>
          <p:nvPr/>
        </p:nvSpPr>
        <p:spPr>
          <a:xfrm>
            <a:off x="3294828" y="1513049"/>
            <a:ext cx="1984200" cy="48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0066"/>
              </a:buClr>
              <a:buSzPts val="2800"/>
              <a:buFont typeface="Calibri"/>
              <a:buNone/>
            </a:pPr>
            <a:r>
              <a:rPr lang="en-US" sz="2800" b="1" i="0" u="none" strike="noStrike" cap="none">
                <a:solidFill>
                  <a:srgbClr val="660066"/>
                </a:solidFill>
                <a:latin typeface="Calibri"/>
                <a:ea typeface="Calibri"/>
                <a:cs typeface="Calibri"/>
                <a:sym typeface="Calibri"/>
              </a:rPr>
              <a:t>OUTCOMES</a:t>
            </a:r>
            <a:endParaRPr sz="1400" b="0" i="0" u="none" strike="noStrike" cap="none">
              <a:solidFill>
                <a:srgbClr val="000000"/>
              </a:solidFill>
              <a:latin typeface="Arial"/>
              <a:ea typeface="Arial"/>
              <a:cs typeface="Arial"/>
              <a:sym typeface="Arial"/>
            </a:endParaRPr>
          </a:p>
        </p:txBody>
      </p:sp>
      <p:sp>
        <p:nvSpPr>
          <p:cNvPr id="566" name="Google Shape;566;gf889cd219f_0_15"/>
          <p:cNvSpPr txBox="1"/>
          <p:nvPr/>
        </p:nvSpPr>
        <p:spPr>
          <a:xfrm>
            <a:off x="6733275" y="1417650"/>
            <a:ext cx="2378100" cy="485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6600"/>
              </a:buClr>
              <a:buSzPts val="2400"/>
              <a:buFont typeface="Calibri"/>
              <a:buNone/>
            </a:pPr>
            <a:r>
              <a:rPr lang="en-US" sz="2400" b="1" i="0" u="none" strike="noStrike" cap="none">
                <a:solidFill>
                  <a:srgbClr val="FF6600"/>
                </a:solidFill>
                <a:latin typeface="Verdana"/>
                <a:ea typeface="Verdana"/>
                <a:cs typeface="Verdana"/>
                <a:sym typeface="Verdana"/>
              </a:rPr>
              <a:t>How will schools know that students are responding to the intervention and making progress towards their goal? </a:t>
            </a:r>
            <a:endParaRPr sz="2400" b="1" i="0" u="none" strike="noStrike" cap="none">
              <a:solidFill>
                <a:srgbClr val="000000"/>
              </a:solidFill>
              <a:latin typeface="Verdana"/>
              <a:ea typeface="Verdana"/>
              <a:cs typeface="Verdana"/>
              <a:sym typeface="Verdana"/>
            </a:endParaRPr>
          </a:p>
        </p:txBody>
      </p:sp>
      <p:pic>
        <p:nvPicPr>
          <p:cNvPr id="567" name="Google Shape;567;gf889cd219f_0_15" descr="curved arrow pointing from Practices to &quot;What we do to support Students&quot;" title="curved arrow pointing from Practices to &quot;What we do to support Students&quot;"/>
          <p:cNvPicPr preferRelativeResize="0"/>
          <p:nvPr/>
        </p:nvPicPr>
        <p:blipFill rotWithShape="1">
          <a:blip r:embed="rId3">
            <a:alphaModFix/>
          </a:blip>
          <a:srcRect/>
          <a:stretch/>
        </p:blipFill>
        <p:spPr>
          <a:xfrm rot="1746289">
            <a:off x="5407740" y="5101074"/>
            <a:ext cx="607221" cy="856577"/>
          </a:xfrm>
          <a:prstGeom prst="rect">
            <a:avLst/>
          </a:prstGeom>
          <a:noFill/>
          <a:ln w="9525" cap="flat" cmpd="sng">
            <a:solidFill>
              <a:srgbClr val="A4C2F4"/>
            </a:solidFill>
            <a:prstDash val="solid"/>
            <a:round/>
            <a:headEnd type="none" w="sm" len="sm"/>
            <a:tailEnd type="none" w="sm" len="sm"/>
          </a:ln>
        </p:spPr>
      </p:pic>
      <p:sp>
        <p:nvSpPr>
          <p:cNvPr id="568" name="Google Shape;568;gf889cd219f_0_15"/>
          <p:cNvSpPr txBox="1"/>
          <p:nvPr/>
        </p:nvSpPr>
        <p:spPr>
          <a:xfrm>
            <a:off x="3391675" y="5992125"/>
            <a:ext cx="3371700" cy="94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FF"/>
              </a:buClr>
              <a:buSzPts val="2400"/>
              <a:buFont typeface="Calibri"/>
              <a:buNone/>
            </a:pPr>
            <a:r>
              <a:rPr lang="en-US" sz="2400" b="1" i="0" u="none" strike="noStrike" cap="none">
                <a:solidFill>
                  <a:srgbClr val="9FC5E8"/>
                </a:solidFill>
                <a:latin typeface="Verdana"/>
                <a:ea typeface="Verdana"/>
                <a:cs typeface="Verdana"/>
                <a:sym typeface="Verdana"/>
              </a:rPr>
              <a:t>What we do to </a:t>
            </a:r>
            <a:endParaRPr sz="2400" b="0" i="0" u="none" strike="noStrike" cap="none">
              <a:solidFill>
                <a:srgbClr val="9FC5E8"/>
              </a:solidFill>
              <a:latin typeface="Verdana"/>
              <a:ea typeface="Verdana"/>
              <a:cs typeface="Verdana"/>
              <a:sym typeface="Verdana"/>
            </a:endParaRPr>
          </a:p>
          <a:p>
            <a:pPr marL="0" marR="0" lvl="0" indent="0" algn="ctr" rtl="0">
              <a:lnSpc>
                <a:spcPct val="100000"/>
              </a:lnSpc>
              <a:spcBef>
                <a:spcPts val="0"/>
              </a:spcBef>
              <a:spcAft>
                <a:spcPts val="0"/>
              </a:spcAft>
              <a:buClr>
                <a:srgbClr val="0000FF"/>
              </a:buClr>
              <a:buSzPts val="2400"/>
              <a:buFont typeface="Calibri"/>
              <a:buNone/>
            </a:pPr>
            <a:r>
              <a:rPr lang="en-US" sz="2400" b="1" i="0" u="none" strike="noStrike" cap="none">
                <a:solidFill>
                  <a:srgbClr val="9FC5E8"/>
                </a:solidFill>
                <a:latin typeface="Verdana"/>
                <a:ea typeface="Verdana"/>
                <a:cs typeface="Verdana"/>
                <a:sym typeface="Verdana"/>
              </a:rPr>
              <a:t>support students?</a:t>
            </a:r>
            <a:endParaRPr sz="2400" b="0" i="0" u="none" strike="noStrike" cap="none">
              <a:solidFill>
                <a:srgbClr val="9FC5E8"/>
              </a:solidFill>
              <a:latin typeface="Verdana"/>
              <a:ea typeface="Verdana"/>
              <a:cs typeface="Verdana"/>
              <a:sym typeface="Verdana"/>
            </a:endParaRPr>
          </a:p>
        </p:txBody>
      </p:sp>
      <p:pic>
        <p:nvPicPr>
          <p:cNvPr id="569" name="Google Shape;569;gf889cd219f_0_15" descr="green arrow pointing downward from systems to practices&#10;"/>
          <p:cNvPicPr preferRelativeResize="0"/>
          <p:nvPr/>
        </p:nvPicPr>
        <p:blipFill rotWithShape="1">
          <a:blip r:embed="rId4">
            <a:alphaModFix/>
          </a:blip>
          <a:srcRect/>
          <a:stretch/>
        </p:blipFill>
        <p:spPr>
          <a:xfrm rot="-2786802" flipH="1">
            <a:off x="526392" y="2764040"/>
            <a:ext cx="1655731" cy="1115216"/>
          </a:xfrm>
          <a:prstGeom prst="rect">
            <a:avLst/>
          </a:prstGeom>
          <a:noFill/>
          <a:ln>
            <a:noFill/>
          </a:ln>
        </p:spPr>
      </p:pic>
      <p:sp>
        <p:nvSpPr>
          <p:cNvPr id="570" name="Google Shape;570;gf889cd219f_0_15"/>
          <p:cNvSpPr txBox="1"/>
          <p:nvPr/>
        </p:nvSpPr>
        <p:spPr>
          <a:xfrm>
            <a:off x="89075" y="4076325"/>
            <a:ext cx="2140800" cy="271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2400"/>
              <a:buFont typeface="Calibri"/>
              <a:buNone/>
            </a:pPr>
            <a:r>
              <a:rPr lang="en-US" sz="2400" b="1" i="0" u="none" strike="noStrike" cap="none">
                <a:solidFill>
                  <a:srgbClr val="B6D7A8"/>
                </a:solidFill>
                <a:latin typeface="Verdana"/>
                <a:ea typeface="Verdana"/>
                <a:cs typeface="Verdana"/>
                <a:sym typeface="Verdana"/>
              </a:rPr>
              <a:t>What we do to support adults to implement the practices?</a:t>
            </a:r>
            <a:endParaRPr sz="2400" b="0" i="0" u="none" strike="noStrike" cap="none">
              <a:solidFill>
                <a:srgbClr val="B6D7A8"/>
              </a:solidFill>
              <a:latin typeface="Verdana"/>
              <a:ea typeface="Verdana"/>
              <a:cs typeface="Verdana"/>
              <a:sym typeface="Verdana"/>
            </a:endParaRPr>
          </a:p>
        </p:txBody>
      </p:sp>
      <p:pic>
        <p:nvPicPr>
          <p:cNvPr id="571" name="Google Shape;571;gf889cd219f_0_15" descr="orange arrow.png"/>
          <p:cNvPicPr preferRelativeResize="0"/>
          <p:nvPr/>
        </p:nvPicPr>
        <p:blipFill rotWithShape="1">
          <a:blip r:embed="rId5">
            <a:alphaModFix/>
          </a:blip>
          <a:srcRect/>
          <a:stretch/>
        </p:blipFill>
        <p:spPr>
          <a:xfrm>
            <a:off x="6100350" y="1853600"/>
            <a:ext cx="877701" cy="55907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76"/>
        <p:cNvGrpSpPr/>
        <p:nvPr/>
      </p:nvGrpSpPr>
      <p:grpSpPr>
        <a:xfrm>
          <a:off x="0" y="0"/>
          <a:ext cx="0" cy="0"/>
          <a:chOff x="0" y="0"/>
          <a:chExt cx="0" cy="0"/>
        </a:xfrm>
      </p:grpSpPr>
      <p:sp>
        <p:nvSpPr>
          <p:cNvPr id="577" name="Google Shape;577;gf889cd219f_0_35"/>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VTSS Implementation Matrix</a:t>
            </a:r>
            <a:br>
              <a:rPr lang="en-US"/>
            </a:br>
            <a:r>
              <a:rPr lang="en-US" sz="3800"/>
              <a:t>Progress Monitoring at Tiers 2 &amp; 3</a:t>
            </a:r>
            <a:endParaRPr sz="3800"/>
          </a:p>
        </p:txBody>
      </p:sp>
      <p:pic>
        <p:nvPicPr>
          <p:cNvPr id="578" name="Google Shape;578;gf889cd219f_0_35"/>
          <p:cNvPicPr preferRelativeResize="0"/>
          <p:nvPr/>
        </p:nvPicPr>
        <p:blipFill rotWithShape="1">
          <a:blip r:embed="rId3">
            <a:alphaModFix/>
          </a:blip>
          <a:srcRect/>
          <a:stretch/>
        </p:blipFill>
        <p:spPr>
          <a:xfrm>
            <a:off x="152400" y="1688875"/>
            <a:ext cx="8839196" cy="448878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82"/>
        <p:cNvGrpSpPr/>
        <p:nvPr/>
      </p:nvGrpSpPr>
      <p:grpSpPr>
        <a:xfrm>
          <a:off x="0" y="0"/>
          <a:ext cx="0" cy="0"/>
          <a:chOff x="0" y="0"/>
          <a:chExt cx="0" cy="0"/>
        </a:xfrm>
      </p:grpSpPr>
      <p:sp>
        <p:nvSpPr>
          <p:cNvPr id="583" name="Google Shape;583;gf889cd219f_0_41"/>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Arial"/>
              <a:buNone/>
            </a:pPr>
            <a:r>
              <a:rPr lang="en-US" sz="3600"/>
              <a:t>Formal Definition</a:t>
            </a:r>
            <a:endParaRPr sz="3600"/>
          </a:p>
        </p:txBody>
      </p:sp>
      <p:sp>
        <p:nvSpPr>
          <p:cNvPr id="584" name="Google Shape;584;gf889cd219f_0_41"/>
          <p:cNvSpPr txBox="1">
            <a:spLocks noGrp="1"/>
          </p:cNvSpPr>
          <p:nvPr>
            <p:ph type="body" idx="4294967295"/>
          </p:nvPr>
        </p:nvSpPr>
        <p:spPr>
          <a:xfrm>
            <a:off x="457200" y="1399825"/>
            <a:ext cx="8229600" cy="545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80"/>
              <a:buFont typeface="Arial"/>
              <a:buNone/>
            </a:pPr>
            <a:endParaRPr sz="2200"/>
          </a:p>
          <a:p>
            <a:pPr marL="0" lvl="0" indent="0" algn="l" rtl="0">
              <a:lnSpc>
                <a:spcPct val="100000"/>
              </a:lnSpc>
              <a:spcBef>
                <a:spcPts val="0"/>
              </a:spcBef>
              <a:spcAft>
                <a:spcPts val="0"/>
              </a:spcAft>
              <a:buClr>
                <a:schemeClr val="dk1"/>
              </a:buClr>
              <a:buSzPts val="2480"/>
              <a:buFont typeface="Arial"/>
              <a:buNone/>
            </a:pPr>
            <a:endParaRPr sz="2300">
              <a:latin typeface="Calibri"/>
              <a:ea typeface="Calibri"/>
              <a:cs typeface="Calibri"/>
              <a:sym typeface="Calibri"/>
            </a:endParaRPr>
          </a:p>
          <a:p>
            <a:pPr marL="342900" marR="0" lvl="0" indent="-165100" algn="l" rtl="0">
              <a:lnSpc>
                <a:spcPct val="100000"/>
              </a:lnSpc>
              <a:spcBef>
                <a:spcPts val="0"/>
              </a:spcBef>
              <a:spcAft>
                <a:spcPts val="0"/>
              </a:spcAft>
              <a:buClr>
                <a:schemeClr val="dk1"/>
              </a:buClr>
              <a:buSzPts val="2800"/>
              <a:buFont typeface="Arial"/>
              <a:buNone/>
            </a:pPr>
            <a:endParaRPr sz="3100" i="1"/>
          </a:p>
        </p:txBody>
      </p:sp>
      <p:sp>
        <p:nvSpPr>
          <p:cNvPr id="585" name="Google Shape;585;gf889cd219f_0_4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300"/>
              <a:t>“…is used to </a:t>
            </a:r>
            <a:r>
              <a:rPr lang="en-US" sz="2300" b="1" i="1">
                <a:solidFill>
                  <a:srgbClr val="1155CC"/>
                </a:solidFill>
              </a:rPr>
              <a:t>assess student progress or performance in those areas</a:t>
            </a:r>
            <a:r>
              <a:rPr lang="en-US" sz="2300" i="1"/>
              <a:t> </a:t>
            </a:r>
            <a:r>
              <a:rPr lang="en-US" sz="2300"/>
              <a:t>in which they were </a:t>
            </a:r>
            <a:r>
              <a:rPr lang="en-US" sz="2300" b="1" i="1">
                <a:solidFill>
                  <a:srgbClr val="1155CC"/>
                </a:solidFill>
              </a:rPr>
              <a:t>identified by universal screening as being at-risk for failure </a:t>
            </a:r>
            <a:r>
              <a:rPr lang="en-US" sz="2300"/>
              <a:t>(e.g., reading, mathematics, social behavior). It is the method by which teachers or other school personnel </a:t>
            </a:r>
            <a:r>
              <a:rPr lang="en-US" sz="2300" b="1" i="1">
                <a:solidFill>
                  <a:srgbClr val="1155CC"/>
                </a:solidFill>
              </a:rPr>
              <a:t>determine if students are benefitting appropriately from the typical</a:t>
            </a:r>
            <a:r>
              <a:rPr lang="en-US" sz="2300" b="1">
                <a:solidFill>
                  <a:srgbClr val="1155CC"/>
                </a:solidFill>
              </a:rPr>
              <a:t> </a:t>
            </a:r>
            <a:r>
              <a:rPr lang="en-US" sz="2300"/>
              <a:t>(e.g., grade level, locally determined, etc.) </a:t>
            </a:r>
            <a:r>
              <a:rPr lang="en-US" sz="2300" i="1"/>
              <a:t>i</a:t>
            </a:r>
            <a:r>
              <a:rPr lang="en-US" sz="2300" b="1" i="1">
                <a:solidFill>
                  <a:srgbClr val="1155CC"/>
                </a:solidFill>
              </a:rPr>
              <a:t>nstructional program, identify students who are not making adequate progress, and help guide the construction of effective intervention programs</a:t>
            </a:r>
            <a:r>
              <a:rPr lang="en-US" sz="2300"/>
              <a:t> for students who are not profiting from typical instruction” (paragraph 2). </a:t>
            </a:r>
            <a:endParaRPr sz="2300"/>
          </a:p>
          <a:p>
            <a:pPr marL="0" lvl="0" indent="0" algn="l" rtl="0">
              <a:lnSpc>
                <a:spcPct val="100000"/>
              </a:lnSpc>
              <a:spcBef>
                <a:spcPts val="0"/>
              </a:spcBef>
              <a:spcAft>
                <a:spcPts val="0"/>
              </a:spcAft>
              <a:buSzPts val="1800"/>
              <a:buNone/>
            </a:pPr>
            <a:endParaRPr sz="2200"/>
          </a:p>
          <a:p>
            <a:pPr marL="0" lvl="0" indent="0" algn="l" rtl="0">
              <a:lnSpc>
                <a:spcPct val="100000"/>
              </a:lnSpc>
              <a:spcBef>
                <a:spcPts val="0"/>
              </a:spcBef>
              <a:spcAft>
                <a:spcPts val="0"/>
              </a:spcAft>
              <a:buSzPts val="1800"/>
              <a:buNone/>
            </a:pPr>
            <a:r>
              <a:rPr lang="en-US" sz="1600"/>
              <a:t>Source: </a:t>
            </a:r>
            <a:r>
              <a:rPr lang="en-US" sz="1600" i="1"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RTI Action Network</a:t>
            </a:r>
            <a:endParaRPr sz="26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89"/>
        <p:cNvGrpSpPr/>
        <p:nvPr/>
      </p:nvGrpSpPr>
      <p:grpSpPr>
        <a:xfrm>
          <a:off x="0" y="0"/>
          <a:ext cx="0" cy="0"/>
          <a:chOff x="0" y="0"/>
          <a:chExt cx="0" cy="0"/>
        </a:xfrm>
      </p:grpSpPr>
      <p:sp>
        <p:nvSpPr>
          <p:cNvPr id="590" name="Google Shape;590;gf889cd219f_0_47"/>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Progress Monitoring is...</a:t>
            </a:r>
            <a:endParaRPr/>
          </a:p>
        </p:txBody>
      </p:sp>
      <p:sp>
        <p:nvSpPr>
          <p:cNvPr id="591" name="Google Shape;591;gf889cd219f_0_4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360"/>
              </a:spcBef>
              <a:spcAft>
                <a:spcPts val="0"/>
              </a:spcAft>
              <a:buSzPts val="2300"/>
              <a:buChar char="•"/>
            </a:pPr>
            <a:r>
              <a:rPr lang="en-US" sz="2300">
                <a:solidFill>
                  <a:schemeClr val="dk1"/>
                </a:solidFill>
              </a:rPr>
              <a:t>“a form of assessment in which student learning is evaluated on a regular basis (e.g., weekly, every two weeks) to provide useful feedback about performance to both students and teachers” (iris.peabody.vanderbilt.edu)</a:t>
            </a:r>
            <a:endParaRPr sz="2300">
              <a:solidFill>
                <a:schemeClr val="dk1"/>
              </a:solidFill>
            </a:endParaRPr>
          </a:p>
          <a:p>
            <a:pPr marL="0" lvl="0" indent="0" algn="l" rtl="0">
              <a:lnSpc>
                <a:spcPct val="100000"/>
              </a:lnSpc>
              <a:spcBef>
                <a:spcPts val="360"/>
              </a:spcBef>
              <a:spcAft>
                <a:spcPts val="0"/>
              </a:spcAft>
              <a:buSzPts val="1800"/>
              <a:buNone/>
            </a:pPr>
            <a:endParaRPr sz="2300">
              <a:solidFill>
                <a:schemeClr val="dk1"/>
              </a:solidFill>
            </a:endParaRPr>
          </a:p>
          <a:p>
            <a:pPr marL="457200" lvl="0" indent="-374650" algn="l" rtl="0">
              <a:lnSpc>
                <a:spcPct val="100000"/>
              </a:lnSpc>
              <a:spcBef>
                <a:spcPts val="360"/>
              </a:spcBef>
              <a:spcAft>
                <a:spcPts val="0"/>
              </a:spcAft>
              <a:buSzPts val="2300"/>
              <a:buChar char="•"/>
            </a:pPr>
            <a:r>
              <a:rPr lang="en-US" sz="2300">
                <a:solidFill>
                  <a:schemeClr val="dk1"/>
                </a:solidFill>
              </a:rPr>
              <a:t>Two Types</a:t>
            </a:r>
            <a:endParaRPr sz="2300">
              <a:solidFill>
                <a:schemeClr val="dk1"/>
              </a:solidFill>
            </a:endParaRPr>
          </a:p>
          <a:p>
            <a:pPr marL="914400" lvl="1" indent="-374650" algn="l" rtl="0">
              <a:lnSpc>
                <a:spcPct val="100000"/>
              </a:lnSpc>
              <a:spcBef>
                <a:spcPts val="0"/>
              </a:spcBef>
              <a:spcAft>
                <a:spcPts val="0"/>
              </a:spcAft>
              <a:buSzPts val="2300"/>
              <a:buChar char="–"/>
            </a:pPr>
            <a:r>
              <a:rPr lang="en-US" sz="2300" u="sng">
                <a:solidFill>
                  <a:schemeClr val="dk1"/>
                </a:solidFill>
              </a:rPr>
              <a:t>Mastery Monitoring</a:t>
            </a:r>
            <a:r>
              <a:rPr lang="en-US" sz="2300">
                <a:solidFill>
                  <a:schemeClr val="dk1"/>
                </a:solidFill>
              </a:rPr>
              <a:t>: assessment of the mastery of a sequence of skills, with one skill being assessed to mastery before moving to the next skill</a:t>
            </a:r>
            <a:endParaRPr sz="2300">
              <a:solidFill>
                <a:schemeClr val="dk1"/>
              </a:solidFill>
            </a:endParaRPr>
          </a:p>
          <a:p>
            <a:pPr marL="914400" lvl="1" indent="-374650" algn="l" rtl="0">
              <a:lnSpc>
                <a:spcPct val="100000"/>
              </a:lnSpc>
              <a:spcBef>
                <a:spcPts val="0"/>
              </a:spcBef>
              <a:spcAft>
                <a:spcPts val="0"/>
              </a:spcAft>
              <a:buSzPts val="2300"/>
              <a:buChar char="–"/>
            </a:pPr>
            <a:r>
              <a:rPr lang="en-US" sz="2300" u="sng">
                <a:solidFill>
                  <a:schemeClr val="dk1"/>
                </a:solidFill>
              </a:rPr>
              <a:t>Curriculum-Based Measurement</a:t>
            </a:r>
            <a:r>
              <a:rPr lang="en-US" sz="2300">
                <a:solidFill>
                  <a:schemeClr val="dk1"/>
                </a:solidFill>
              </a:rPr>
              <a:t>: standardized evaluative tool that targets specific skills or abilities covered within a curriculum</a:t>
            </a:r>
            <a:endParaRPr sz="17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5"/>
        <p:cNvGrpSpPr/>
        <p:nvPr/>
      </p:nvGrpSpPr>
      <p:grpSpPr>
        <a:xfrm>
          <a:off x="0" y="0"/>
          <a:ext cx="0" cy="0"/>
          <a:chOff x="0" y="0"/>
          <a:chExt cx="0" cy="0"/>
        </a:xfrm>
      </p:grpSpPr>
      <p:sp>
        <p:nvSpPr>
          <p:cNvPr id="596" name="Google Shape;596;gf889cd219f_0_52"/>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Progress Monitoring is...</a:t>
            </a:r>
            <a:endParaRPr/>
          </a:p>
        </p:txBody>
      </p:sp>
      <p:sp>
        <p:nvSpPr>
          <p:cNvPr id="597" name="Google Shape;597;gf889cd219f_0_5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360"/>
              </a:spcBef>
              <a:spcAft>
                <a:spcPts val="0"/>
              </a:spcAft>
              <a:buClr>
                <a:schemeClr val="dk1"/>
              </a:buClr>
              <a:buSzPts val="3000"/>
              <a:buChar char="•"/>
            </a:pPr>
            <a:r>
              <a:rPr lang="en-US" sz="3000" b="1">
                <a:solidFill>
                  <a:srgbClr val="000000"/>
                </a:solidFill>
                <a:highlight>
                  <a:srgbClr val="6AA84F"/>
                </a:highlight>
              </a:rPr>
              <a:t>Tier 1</a:t>
            </a:r>
            <a:r>
              <a:rPr lang="en-US" sz="3000">
                <a:solidFill>
                  <a:schemeClr val="dk1"/>
                </a:solidFill>
              </a:rPr>
              <a:t>: Universal screening of all students to determine who </a:t>
            </a:r>
            <a:r>
              <a:rPr lang="en-US" sz="3000" i="1">
                <a:solidFill>
                  <a:schemeClr val="dk1"/>
                </a:solidFill>
              </a:rPr>
              <a:t>is</a:t>
            </a:r>
            <a:r>
              <a:rPr lang="en-US" sz="3000">
                <a:solidFill>
                  <a:schemeClr val="dk1"/>
                </a:solidFill>
              </a:rPr>
              <a:t> and </a:t>
            </a:r>
            <a:r>
              <a:rPr lang="en-US" sz="3000" i="1">
                <a:solidFill>
                  <a:schemeClr val="dk1"/>
                </a:solidFill>
              </a:rPr>
              <a:t>is not</a:t>
            </a:r>
            <a:r>
              <a:rPr lang="en-US" sz="3000">
                <a:solidFill>
                  <a:schemeClr val="dk1"/>
                </a:solidFill>
              </a:rPr>
              <a:t>, responding to universal instruction</a:t>
            </a:r>
            <a:endParaRPr sz="3000">
              <a:solidFill>
                <a:schemeClr val="dk1"/>
              </a:solidFill>
            </a:endParaRPr>
          </a:p>
          <a:p>
            <a:pPr marL="457200" lvl="0" indent="-419100" algn="l" rtl="0">
              <a:lnSpc>
                <a:spcPct val="115000"/>
              </a:lnSpc>
              <a:spcBef>
                <a:spcPts val="0"/>
              </a:spcBef>
              <a:spcAft>
                <a:spcPts val="0"/>
              </a:spcAft>
              <a:buSzPts val="3000"/>
              <a:buChar char="•"/>
            </a:pPr>
            <a:r>
              <a:rPr lang="en-US" sz="3000" b="1">
                <a:solidFill>
                  <a:schemeClr val="dk1"/>
                </a:solidFill>
                <a:highlight>
                  <a:srgbClr val="F1C232"/>
                </a:highlight>
              </a:rPr>
              <a:t>Tier 2</a:t>
            </a:r>
            <a:r>
              <a:rPr lang="en-US" sz="3000">
                <a:solidFill>
                  <a:schemeClr val="dk1"/>
                </a:solidFill>
              </a:rPr>
              <a:t>: Assess response to Tier 2 intervention</a:t>
            </a:r>
            <a:endParaRPr sz="3000">
              <a:solidFill>
                <a:schemeClr val="dk1"/>
              </a:solidFill>
            </a:endParaRPr>
          </a:p>
          <a:p>
            <a:pPr marL="457200" lvl="0" indent="-419100" algn="l" rtl="0">
              <a:lnSpc>
                <a:spcPct val="115000"/>
              </a:lnSpc>
              <a:spcBef>
                <a:spcPts val="0"/>
              </a:spcBef>
              <a:spcAft>
                <a:spcPts val="0"/>
              </a:spcAft>
              <a:buSzPts val="3000"/>
              <a:buChar char="•"/>
            </a:pPr>
            <a:r>
              <a:rPr lang="en-US" sz="3000" b="1">
                <a:solidFill>
                  <a:schemeClr val="dk1"/>
                </a:solidFill>
                <a:highlight>
                  <a:srgbClr val="E06666"/>
                </a:highlight>
              </a:rPr>
              <a:t>Tier 3</a:t>
            </a:r>
            <a:r>
              <a:rPr lang="en-US" sz="3000">
                <a:solidFill>
                  <a:schemeClr val="dk1"/>
                </a:solidFill>
              </a:rPr>
              <a:t>: Assess response to intensive, Tier 3 intervention </a:t>
            </a:r>
            <a:r>
              <a:rPr lang="en-US" sz="3000" i="1">
                <a:solidFill>
                  <a:schemeClr val="dk1"/>
                </a:solidFill>
              </a:rPr>
              <a:t>and</a:t>
            </a:r>
            <a:r>
              <a:rPr lang="en-US" sz="3000">
                <a:solidFill>
                  <a:schemeClr val="dk1"/>
                </a:solidFill>
              </a:rPr>
              <a:t> use data to modify individualized instruction, as needed</a:t>
            </a:r>
            <a:endParaRPr sz="3000">
              <a:solidFill>
                <a:schemeClr val="dk1"/>
              </a:solidFill>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457200" y="289863"/>
            <a:ext cx="8229600" cy="1143000"/>
          </a:xfrm>
          <a:prstGeom prst="rect">
            <a:avLst/>
          </a:prstGeom>
          <a:solidFill>
            <a:srgbClr val="A9DCF2">
              <a:alpha val="64313"/>
            </a:srgbClr>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endParaRPr/>
          </a:p>
          <a:p>
            <a:pPr marL="0" lvl="0" indent="0" algn="ctr" rtl="0">
              <a:lnSpc>
                <a:spcPct val="100000"/>
              </a:lnSpc>
              <a:spcBef>
                <a:spcPts val="0"/>
              </a:spcBef>
              <a:spcAft>
                <a:spcPts val="0"/>
              </a:spcAft>
              <a:buClr>
                <a:schemeClr val="dk1"/>
              </a:buClr>
              <a:buSzPts val="4400"/>
              <a:buFont typeface="Calibri"/>
              <a:buNone/>
            </a:pPr>
            <a:r>
              <a:rPr lang="en-US" sz="4400">
                <a:solidFill>
                  <a:srgbClr val="000000"/>
                </a:solidFill>
                <a:latin typeface="Verdana"/>
                <a:ea typeface="Verdana"/>
                <a:cs typeface="Verdana"/>
                <a:sym typeface="Verdana"/>
              </a:rPr>
              <a:t>Navigating ZOOM!</a:t>
            </a:r>
            <a:endParaRPr sz="440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accent6"/>
              </a:buClr>
              <a:buSzPts val="4000"/>
              <a:buFont typeface="Calibri"/>
              <a:buNone/>
            </a:pPr>
            <a:endParaRPr/>
          </a:p>
        </p:txBody>
      </p:sp>
      <p:pic>
        <p:nvPicPr>
          <p:cNvPr id="151" name="Google Shape;151;p4" descr="Picture of top menu bar on Zoom app screen" title="Picture "/>
          <p:cNvPicPr preferRelativeResize="0"/>
          <p:nvPr/>
        </p:nvPicPr>
        <p:blipFill rotWithShape="1">
          <a:blip r:embed="rId3">
            <a:alphaModFix/>
          </a:blip>
          <a:srcRect/>
          <a:stretch/>
        </p:blipFill>
        <p:spPr>
          <a:xfrm>
            <a:off x="0" y="3066197"/>
            <a:ext cx="9144000" cy="469557"/>
          </a:xfrm>
          <a:prstGeom prst="rect">
            <a:avLst/>
          </a:prstGeom>
          <a:noFill/>
          <a:ln>
            <a:noFill/>
          </a:ln>
        </p:spPr>
      </p:pic>
      <p:sp>
        <p:nvSpPr>
          <p:cNvPr id="152" name="Google Shape;152;p4"/>
          <p:cNvSpPr txBox="1"/>
          <p:nvPr/>
        </p:nvSpPr>
        <p:spPr>
          <a:xfrm>
            <a:off x="855875" y="1756100"/>
            <a:ext cx="2687100" cy="7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MUTE YOUR MICROPHONE</a:t>
            </a:r>
            <a:endParaRPr sz="2400" b="1" i="0" u="none" strike="noStrike" cap="none">
              <a:solidFill>
                <a:srgbClr val="000000"/>
              </a:solidFill>
              <a:latin typeface="Verdana"/>
              <a:ea typeface="Verdana"/>
              <a:cs typeface="Verdana"/>
              <a:sym typeface="Verdana"/>
            </a:endParaRPr>
          </a:p>
        </p:txBody>
      </p:sp>
      <p:sp>
        <p:nvSpPr>
          <p:cNvPr id="153" name="Google Shape;153;p4" descr="Red arrow pointing to mute text button" title="Red arrow"/>
          <p:cNvSpPr/>
          <p:nvPr/>
        </p:nvSpPr>
        <p:spPr>
          <a:xfrm rot="2433865">
            <a:off x="408328" y="2051173"/>
            <a:ext cx="353835" cy="945112"/>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154" name="Google Shape;154;p4"/>
          <p:cNvSpPr txBox="1"/>
          <p:nvPr/>
        </p:nvSpPr>
        <p:spPr>
          <a:xfrm>
            <a:off x="5163350" y="1545453"/>
            <a:ext cx="1425600" cy="58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CHAT</a:t>
            </a:r>
            <a:endParaRPr sz="2400" b="1" i="0" u="none" strike="noStrike" cap="none">
              <a:solidFill>
                <a:srgbClr val="000000"/>
              </a:solidFill>
              <a:latin typeface="Verdana"/>
              <a:ea typeface="Verdana"/>
              <a:cs typeface="Verdana"/>
              <a:sym typeface="Verdana"/>
            </a:endParaRPr>
          </a:p>
        </p:txBody>
      </p:sp>
      <p:sp>
        <p:nvSpPr>
          <p:cNvPr id="155" name="Google Shape;155;p4" descr="Red arrow pointing to Chat" title="Red arrow"/>
          <p:cNvSpPr/>
          <p:nvPr/>
        </p:nvSpPr>
        <p:spPr>
          <a:xfrm>
            <a:off x="5437625" y="2127500"/>
            <a:ext cx="365700" cy="7926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156" name="Google Shape;156;p4" descr="oval highlighting text &quot;hide your video camera&quot;" title="oval"/>
          <p:cNvSpPr/>
          <p:nvPr/>
        </p:nvSpPr>
        <p:spPr>
          <a:xfrm>
            <a:off x="1528200" y="3592450"/>
            <a:ext cx="3475800" cy="15435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157" name="Google Shape;157;p4" descr="Red arrow pointing to hide your video camera" title="Red arrow"/>
          <p:cNvSpPr/>
          <p:nvPr/>
        </p:nvSpPr>
        <p:spPr>
          <a:xfrm rot="8322810">
            <a:off x="1161251" y="3537281"/>
            <a:ext cx="353730" cy="944918"/>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
        <p:nvSpPr>
          <p:cNvPr id="158" name="Google Shape;158;p4"/>
          <p:cNvSpPr txBox="1"/>
          <p:nvPr/>
        </p:nvSpPr>
        <p:spPr>
          <a:xfrm>
            <a:off x="1820075" y="3985525"/>
            <a:ext cx="2956500" cy="11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HIDE YOUR VIDEO CAMERA</a:t>
            </a:r>
            <a:endParaRPr sz="2400" b="1" i="0" u="none" strike="noStrike" cap="none">
              <a:solidFill>
                <a:srgbClr val="000000"/>
              </a:solidFill>
              <a:latin typeface="Verdana"/>
              <a:ea typeface="Verdana"/>
              <a:cs typeface="Verdana"/>
              <a:sym typeface="Verdana"/>
            </a:endParaRPr>
          </a:p>
        </p:txBody>
      </p:sp>
      <p:sp>
        <p:nvSpPr>
          <p:cNvPr id="159" name="Google Shape;159;p4"/>
          <p:cNvSpPr txBox="1"/>
          <p:nvPr/>
        </p:nvSpPr>
        <p:spPr>
          <a:xfrm>
            <a:off x="5578550" y="4265650"/>
            <a:ext cx="2599500" cy="8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Verdana"/>
              <a:buNone/>
            </a:pPr>
            <a:r>
              <a:rPr lang="en-US" sz="2400" b="1" i="0" u="none" strike="noStrike" cap="none">
                <a:solidFill>
                  <a:srgbClr val="000000"/>
                </a:solidFill>
                <a:latin typeface="Verdana"/>
                <a:ea typeface="Verdana"/>
                <a:cs typeface="Verdana"/>
                <a:sym typeface="Verdana"/>
              </a:rPr>
              <a:t>SHARE YOUR SCREEN</a:t>
            </a:r>
            <a:endParaRPr sz="2400" b="1" i="0" u="none" strike="noStrike" cap="none">
              <a:solidFill>
                <a:srgbClr val="000000"/>
              </a:solidFill>
              <a:latin typeface="Verdana"/>
              <a:ea typeface="Verdana"/>
              <a:cs typeface="Verdana"/>
              <a:sym typeface="Verdana"/>
            </a:endParaRPr>
          </a:p>
        </p:txBody>
      </p:sp>
      <p:sp>
        <p:nvSpPr>
          <p:cNvPr id="160" name="Google Shape;160;p4" descr="Red arrow pointing to Share your Screen" title="Red arrow"/>
          <p:cNvSpPr/>
          <p:nvPr/>
        </p:nvSpPr>
        <p:spPr>
          <a:xfrm rot="8869170">
            <a:off x="5000846" y="3614158"/>
            <a:ext cx="353744" cy="944875"/>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p:tgtEl>
                                          <p:spTgt spid="1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 calcmode="lin" valueType="num">
                                      <p:cBhvr additive="base">
                                        <p:cTn id="12" dur="500"/>
                                        <p:tgtEl>
                                          <p:spTgt spid="15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7"/>
                                        </p:tgtEl>
                                        <p:attrNameLst>
                                          <p:attrName>style.visibility</p:attrName>
                                        </p:attrNameLst>
                                      </p:cBhvr>
                                      <p:to>
                                        <p:strVal val="visible"/>
                                      </p:to>
                                    </p:set>
                                    <p:anim calcmode="lin" valueType="num">
                                      <p:cBhvr additive="base">
                                        <p:cTn id="17"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5"/>
                                        </p:tgtEl>
                                        <p:attrNameLst>
                                          <p:attrName>style.visibility</p:attrName>
                                        </p:attrNameLst>
                                      </p:cBhvr>
                                      <p:to>
                                        <p:strVal val="visible"/>
                                      </p:to>
                                    </p:set>
                                    <p:anim calcmode="lin" valueType="num">
                                      <p:cBhvr additive="base">
                                        <p:cTn id="22" dur="500"/>
                                        <p:tgtEl>
                                          <p:spTgt spid="15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0"/>
                                        </p:tgtEl>
                                        <p:attrNameLst>
                                          <p:attrName>style.visibility</p:attrName>
                                        </p:attrNameLst>
                                      </p:cBhvr>
                                      <p:to>
                                        <p:strVal val="visible"/>
                                      </p:to>
                                    </p:set>
                                    <p:anim calcmode="lin" valueType="num">
                                      <p:cBhvr additive="base">
                                        <p:cTn id="27" dur="500"/>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1"/>
        <p:cNvGrpSpPr/>
        <p:nvPr/>
      </p:nvGrpSpPr>
      <p:grpSpPr>
        <a:xfrm>
          <a:off x="0" y="0"/>
          <a:ext cx="0" cy="0"/>
          <a:chOff x="0" y="0"/>
          <a:chExt cx="0" cy="0"/>
        </a:xfrm>
      </p:grpSpPr>
      <p:sp>
        <p:nvSpPr>
          <p:cNvPr id="602" name="Google Shape;602;gf889cd219f_0_57"/>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Progress Monitoring at Tier 2 &amp; 3</a:t>
            </a:r>
            <a:endParaRPr/>
          </a:p>
        </p:txBody>
      </p:sp>
      <p:sp>
        <p:nvSpPr>
          <p:cNvPr id="603" name="Google Shape;603;gf889cd219f_0_5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SzPts val="2400"/>
              <a:buChar char="•"/>
            </a:pPr>
            <a:r>
              <a:rPr lang="en-US" sz="2400">
                <a:solidFill>
                  <a:schemeClr val="dk1"/>
                </a:solidFill>
              </a:rPr>
              <a:t>Determine if, with a given intervention, students are making expected progress towards a goal</a:t>
            </a:r>
            <a:endParaRPr sz="2400">
              <a:solidFill>
                <a:schemeClr val="dk1"/>
              </a:solidFill>
            </a:endParaRPr>
          </a:p>
          <a:p>
            <a:pPr marL="914400" lvl="1" indent="-361950" algn="l" rtl="0">
              <a:lnSpc>
                <a:spcPct val="100000"/>
              </a:lnSpc>
              <a:spcBef>
                <a:spcPts val="0"/>
              </a:spcBef>
              <a:spcAft>
                <a:spcPts val="0"/>
              </a:spcAft>
              <a:buSzPts val="2100"/>
              <a:buChar char="–"/>
            </a:pPr>
            <a:r>
              <a:rPr lang="en-US" sz="2100">
                <a:solidFill>
                  <a:schemeClr val="dk1"/>
                </a:solidFill>
              </a:rPr>
              <a:t>Based on data, not opinion</a:t>
            </a:r>
            <a:endParaRPr sz="2100">
              <a:solidFill>
                <a:schemeClr val="dk1"/>
              </a:solidFill>
            </a:endParaRPr>
          </a:p>
          <a:p>
            <a:pPr marL="457200" lvl="0" indent="-381000" algn="l" rtl="0">
              <a:lnSpc>
                <a:spcPct val="100000"/>
              </a:lnSpc>
              <a:spcBef>
                <a:spcPts val="0"/>
              </a:spcBef>
              <a:spcAft>
                <a:spcPts val="0"/>
              </a:spcAft>
              <a:buSzPts val="2400"/>
              <a:buChar char="•"/>
            </a:pPr>
            <a:r>
              <a:rPr lang="en-US" sz="2400">
                <a:solidFill>
                  <a:schemeClr val="dk1"/>
                </a:solidFill>
              </a:rPr>
              <a:t>Assess the effectiveness of different instructional practices</a:t>
            </a:r>
            <a:endParaRPr sz="2400">
              <a:solidFill>
                <a:schemeClr val="dk1"/>
              </a:solidFill>
            </a:endParaRPr>
          </a:p>
          <a:p>
            <a:pPr marL="0" lvl="0" indent="0" algn="l" rtl="0">
              <a:lnSpc>
                <a:spcPct val="100000"/>
              </a:lnSpc>
              <a:spcBef>
                <a:spcPts val="360"/>
              </a:spcBef>
              <a:spcAft>
                <a:spcPts val="0"/>
              </a:spcAft>
              <a:buSzPts val="1800"/>
              <a:buNone/>
            </a:pPr>
            <a:endParaRPr sz="2400">
              <a:solidFill>
                <a:schemeClr val="dk1"/>
              </a:solidFill>
            </a:endParaRPr>
          </a:p>
          <a:p>
            <a:pPr marL="457200" lvl="0" indent="-381000" algn="l" rtl="0">
              <a:lnSpc>
                <a:spcPct val="100000"/>
              </a:lnSpc>
              <a:spcBef>
                <a:spcPts val="360"/>
              </a:spcBef>
              <a:spcAft>
                <a:spcPts val="0"/>
              </a:spcAft>
              <a:buSzPts val="2400"/>
              <a:buChar char="•"/>
            </a:pPr>
            <a:r>
              <a:rPr lang="en-US" sz="2400">
                <a:solidFill>
                  <a:schemeClr val="dk1"/>
                </a:solidFill>
              </a:rPr>
              <a:t>Intensity of progress monitoring increases with intensity of the intervention</a:t>
            </a:r>
            <a:endParaRPr sz="2400">
              <a:solidFill>
                <a:schemeClr val="dk1"/>
              </a:solidFill>
            </a:endParaRPr>
          </a:p>
          <a:p>
            <a:pPr marL="914400" lvl="1" indent="-381000" algn="l" rtl="0">
              <a:lnSpc>
                <a:spcPct val="100000"/>
              </a:lnSpc>
              <a:spcBef>
                <a:spcPts val="0"/>
              </a:spcBef>
              <a:spcAft>
                <a:spcPts val="0"/>
              </a:spcAft>
              <a:buSzPts val="2400"/>
              <a:buChar char="–"/>
            </a:pPr>
            <a:r>
              <a:rPr lang="en-US" sz="2000">
                <a:solidFill>
                  <a:schemeClr val="dk1"/>
                </a:solidFill>
              </a:rPr>
              <a:t>Ex. A student receiving 15 minutes of intervention each day may have progress monitored once a week, whereas a student receiving 15 minutes 3 times a week may only be progress monitored once every 2 weeks</a:t>
            </a:r>
            <a:endParaRPr sz="2000">
              <a:solidFill>
                <a:schemeClr val="dk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7"/>
        <p:cNvGrpSpPr/>
        <p:nvPr/>
      </p:nvGrpSpPr>
      <p:grpSpPr>
        <a:xfrm>
          <a:off x="0" y="0"/>
          <a:ext cx="0" cy="0"/>
          <a:chOff x="0" y="0"/>
          <a:chExt cx="0" cy="0"/>
        </a:xfrm>
      </p:grpSpPr>
      <p:sp>
        <p:nvSpPr>
          <p:cNvPr id="608" name="Google Shape;608;gf889cd219f_0_62"/>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True</a:t>
            </a:r>
            <a:r>
              <a:rPr lang="en-US"/>
              <a:t> ⭐️  				</a:t>
            </a:r>
            <a:r>
              <a:rPr lang="en-US">
                <a:solidFill>
                  <a:srgbClr val="000000"/>
                </a:solidFill>
                <a:latin typeface="Pacifico"/>
                <a:ea typeface="Pacifico"/>
                <a:cs typeface="Pacifico"/>
                <a:sym typeface="Pacifico"/>
              </a:rPr>
              <a:t>or</a:t>
            </a:r>
            <a:r>
              <a:rPr lang="en-US"/>
              <a:t>					</a:t>
            </a:r>
            <a:r>
              <a:rPr lang="en-US">
                <a:solidFill>
                  <a:srgbClr val="000000"/>
                </a:solidFill>
              </a:rPr>
              <a:t>False</a:t>
            </a:r>
            <a:r>
              <a:rPr lang="en-US"/>
              <a:t>❌</a:t>
            </a:r>
            <a:endParaRPr/>
          </a:p>
        </p:txBody>
      </p:sp>
      <p:sp>
        <p:nvSpPr>
          <p:cNvPr id="609" name="Google Shape;609;gf889cd219f_0_62"/>
          <p:cNvSpPr txBox="1">
            <a:spLocks noGrp="1"/>
          </p:cNvSpPr>
          <p:nvPr>
            <p:ph type="body" idx="1"/>
          </p:nvPr>
        </p:nvSpPr>
        <p:spPr>
          <a:xfrm>
            <a:off x="457200" y="1600200"/>
            <a:ext cx="8229600" cy="5012400"/>
          </a:xfrm>
          <a:prstGeom prst="rect">
            <a:avLst/>
          </a:prstGeom>
          <a:noFill/>
          <a:ln>
            <a:noFill/>
          </a:ln>
        </p:spPr>
        <p:txBody>
          <a:bodyPr spcFirstLastPara="1" wrap="square" lIns="91425" tIns="45700" rIns="91425" bIns="45700" anchor="ctr" anchorCtr="0">
            <a:noAutofit/>
          </a:bodyPr>
          <a:lstStyle/>
          <a:p>
            <a:pPr marL="457200" lvl="0" indent="-438150" algn="l" rtl="0">
              <a:lnSpc>
                <a:spcPct val="115000"/>
              </a:lnSpc>
              <a:spcBef>
                <a:spcPts val="3000"/>
              </a:spcBef>
              <a:spcAft>
                <a:spcPts val="0"/>
              </a:spcAft>
              <a:buClr>
                <a:schemeClr val="dk1"/>
              </a:buClr>
              <a:buSzPts val="3300"/>
              <a:buAutoNum type="arabicPeriod"/>
            </a:pPr>
            <a:r>
              <a:rPr lang="en-US" sz="3300">
                <a:solidFill>
                  <a:schemeClr val="dk1"/>
                </a:solidFill>
              </a:rPr>
              <a:t>Progress monitoring only happens at tiers two and three. </a:t>
            </a:r>
            <a:endParaRPr sz="3300">
              <a:solidFill>
                <a:schemeClr val="dk1"/>
              </a:solidFill>
            </a:endParaRPr>
          </a:p>
          <a:p>
            <a:pPr marL="457200" lvl="0" indent="-438150" algn="l" rtl="0">
              <a:lnSpc>
                <a:spcPct val="115000"/>
              </a:lnSpc>
              <a:spcBef>
                <a:spcPts val="3000"/>
              </a:spcBef>
              <a:spcAft>
                <a:spcPts val="0"/>
              </a:spcAft>
              <a:buClr>
                <a:schemeClr val="dk1"/>
              </a:buClr>
              <a:buSzPts val="3300"/>
              <a:buAutoNum type="arabicPeriod"/>
            </a:pPr>
            <a:r>
              <a:rPr lang="en-US" sz="3300">
                <a:solidFill>
                  <a:schemeClr val="dk1"/>
                </a:solidFill>
              </a:rPr>
              <a:t>Progress monitoring is primarily used to track student progress.</a:t>
            </a:r>
            <a:endParaRPr sz="3300">
              <a:solidFill>
                <a:schemeClr val="dk1"/>
              </a:solidFill>
            </a:endParaRPr>
          </a:p>
          <a:p>
            <a:pPr marL="457200" lvl="0" indent="-438150" algn="l" rtl="0">
              <a:lnSpc>
                <a:spcPct val="115000"/>
              </a:lnSpc>
              <a:spcBef>
                <a:spcPts val="3000"/>
              </a:spcBef>
              <a:spcAft>
                <a:spcPts val="3000"/>
              </a:spcAft>
              <a:buClr>
                <a:schemeClr val="dk1"/>
              </a:buClr>
              <a:buSzPts val="3300"/>
              <a:buAutoNum type="arabicPeriod"/>
            </a:pPr>
            <a:r>
              <a:rPr lang="en-US" sz="3300">
                <a:solidFill>
                  <a:schemeClr val="dk1"/>
                </a:solidFill>
              </a:rPr>
              <a:t>Curriculum-based measurements are standardized.</a:t>
            </a:r>
            <a:endParaRPr sz="27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13"/>
        <p:cNvGrpSpPr/>
        <p:nvPr/>
      </p:nvGrpSpPr>
      <p:grpSpPr>
        <a:xfrm>
          <a:off x="0" y="0"/>
          <a:ext cx="0" cy="0"/>
          <a:chOff x="0" y="0"/>
          <a:chExt cx="0" cy="0"/>
        </a:xfrm>
      </p:grpSpPr>
      <p:sp>
        <p:nvSpPr>
          <p:cNvPr id="614" name="Google Shape;614;gf889cd219f_0_67"/>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Where Does It Fit?</a:t>
            </a:r>
            <a:endParaRPr/>
          </a:p>
        </p:txBody>
      </p:sp>
      <p:pic>
        <p:nvPicPr>
          <p:cNvPr id="615" name="Google Shape;615;gf889cd219f_0_67" descr="Google Shape;1069;p138"/>
          <p:cNvPicPr preferRelativeResize="0"/>
          <p:nvPr/>
        </p:nvPicPr>
        <p:blipFill rotWithShape="1">
          <a:blip r:embed="rId3">
            <a:alphaModFix/>
          </a:blip>
          <a:srcRect l="20873" t="26085" r="24093" b="5430"/>
          <a:stretch/>
        </p:blipFill>
        <p:spPr>
          <a:xfrm>
            <a:off x="299318" y="1536000"/>
            <a:ext cx="8545349" cy="5156525"/>
          </a:xfrm>
          <a:prstGeom prst="rect">
            <a:avLst/>
          </a:prstGeom>
          <a:noFill/>
          <a:ln w="9525" cap="flat" cmpd="sng">
            <a:solidFill>
              <a:srgbClr val="000000"/>
            </a:solidFill>
            <a:prstDash val="solid"/>
            <a:round/>
            <a:headEnd type="none" w="sm" len="sm"/>
            <a:tailEnd type="none" w="sm" len="sm"/>
          </a:ln>
        </p:spPr>
      </p:pic>
      <p:sp>
        <p:nvSpPr>
          <p:cNvPr id="616" name="Google Shape;616;gf889cd219f_0_67" descr="Text box with oval circling the question &quot;Does it work?&quot;"/>
          <p:cNvSpPr/>
          <p:nvPr/>
        </p:nvSpPr>
        <p:spPr>
          <a:xfrm>
            <a:off x="54200" y="4661650"/>
            <a:ext cx="3767700" cy="2196300"/>
          </a:xfrm>
          <a:prstGeom prst="ellipse">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21"/>
        <p:cNvGrpSpPr/>
        <p:nvPr/>
      </p:nvGrpSpPr>
      <p:grpSpPr>
        <a:xfrm>
          <a:off x="0" y="0"/>
          <a:ext cx="0" cy="0"/>
          <a:chOff x="0" y="0"/>
          <a:chExt cx="0" cy="0"/>
        </a:xfrm>
      </p:grpSpPr>
      <p:sp>
        <p:nvSpPr>
          <p:cNvPr id="622" name="Google Shape;622;gf889cd219f_0_73"/>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Some Considerations </a:t>
            </a:r>
            <a:endParaRPr/>
          </a:p>
          <a:p>
            <a:pPr marL="0" lvl="0" indent="0" algn="ctr" rtl="0">
              <a:lnSpc>
                <a:spcPct val="100000"/>
              </a:lnSpc>
              <a:spcBef>
                <a:spcPts val="0"/>
              </a:spcBef>
              <a:spcAft>
                <a:spcPts val="0"/>
              </a:spcAft>
              <a:buSzPts val="4000"/>
              <a:buNone/>
            </a:pPr>
            <a:r>
              <a:rPr lang="en-US"/>
              <a:t>for Progress Monitoring</a:t>
            </a:r>
            <a:endParaRPr/>
          </a:p>
        </p:txBody>
      </p:sp>
      <p:sp>
        <p:nvSpPr>
          <p:cNvPr id="623" name="Google Shape;623;gf889cd219f_0_73"/>
          <p:cNvSpPr/>
          <p:nvPr/>
        </p:nvSpPr>
        <p:spPr>
          <a:xfrm>
            <a:off x="228600" y="1536575"/>
            <a:ext cx="4343400" cy="2377800"/>
          </a:xfrm>
          <a:prstGeom prst="rect">
            <a:avLst/>
          </a:prstGeom>
          <a:solidFill>
            <a:srgbClr val="E1F4FC">
              <a:alpha val="654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rgbClr val="000000"/>
              </a:buClr>
              <a:buSzPts val="2400"/>
              <a:buFont typeface="Arial"/>
              <a:buNone/>
            </a:pPr>
            <a:r>
              <a:rPr lang="en-US" sz="2400" b="0" i="0" u="none" strike="noStrike" cap="none">
                <a:solidFill>
                  <a:schemeClr val="dk2"/>
                </a:solidFill>
                <a:latin typeface="Verdana"/>
                <a:ea typeface="Verdana"/>
                <a:cs typeface="Verdana"/>
                <a:sym typeface="Verdana"/>
              </a:rPr>
              <a:t>Progress is measured at equal intervals from baseline throughout the intervention. </a:t>
            </a:r>
            <a:endParaRPr sz="1400" b="0" i="0" u="none" strike="noStrike" cap="none">
              <a:solidFill>
                <a:srgbClr val="000000"/>
              </a:solidFill>
              <a:latin typeface="Verdana"/>
              <a:ea typeface="Verdana"/>
              <a:cs typeface="Verdana"/>
              <a:sym typeface="Verdana"/>
            </a:endParaRPr>
          </a:p>
        </p:txBody>
      </p:sp>
      <p:sp>
        <p:nvSpPr>
          <p:cNvPr id="624" name="Google Shape;624;gf889cd219f_0_73"/>
          <p:cNvSpPr/>
          <p:nvPr/>
        </p:nvSpPr>
        <p:spPr>
          <a:xfrm>
            <a:off x="4572000" y="1536575"/>
            <a:ext cx="4343400" cy="2377800"/>
          </a:xfrm>
          <a:prstGeom prst="rect">
            <a:avLst/>
          </a:prstGeom>
          <a:solidFill>
            <a:srgbClr val="E1F4FC">
              <a:alpha val="654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rgbClr val="000000"/>
              </a:buClr>
              <a:buSzPts val="2400"/>
              <a:buFont typeface="Arial"/>
              <a:buNone/>
            </a:pPr>
            <a:r>
              <a:rPr lang="en-US" sz="2400" b="0" i="0" u="none" strike="noStrike" cap="none">
                <a:solidFill>
                  <a:schemeClr val="dk2"/>
                </a:solidFill>
                <a:latin typeface="Verdana"/>
                <a:ea typeface="Verdana"/>
                <a:cs typeface="Verdana"/>
                <a:sym typeface="Verdana"/>
              </a:rPr>
              <a:t>Each probe has the same level of difficulty (stays consistent), so probe data can reflect the child's rate of progress accurately.</a:t>
            </a:r>
            <a:endParaRPr sz="1400" b="0" i="0" u="none" strike="noStrike" cap="none">
              <a:solidFill>
                <a:srgbClr val="000000"/>
              </a:solidFill>
              <a:latin typeface="Verdana"/>
              <a:ea typeface="Verdana"/>
              <a:cs typeface="Verdana"/>
              <a:sym typeface="Verdana"/>
            </a:endParaRPr>
          </a:p>
        </p:txBody>
      </p:sp>
      <p:sp>
        <p:nvSpPr>
          <p:cNvPr id="625" name="Google Shape;625;gf889cd219f_0_73"/>
          <p:cNvSpPr/>
          <p:nvPr/>
        </p:nvSpPr>
        <p:spPr>
          <a:xfrm>
            <a:off x="228600" y="3914375"/>
            <a:ext cx="4343400" cy="2377800"/>
          </a:xfrm>
          <a:prstGeom prst="rect">
            <a:avLst/>
          </a:prstGeom>
          <a:solidFill>
            <a:srgbClr val="E1F4FC">
              <a:alpha val="654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rgbClr val="000000"/>
              </a:buClr>
              <a:buSzPts val="2200"/>
              <a:buFont typeface="Arial"/>
              <a:buNone/>
            </a:pPr>
            <a:r>
              <a:rPr lang="en-US" sz="2200" b="0" i="0" u="none" strike="noStrike" cap="none">
                <a:solidFill>
                  <a:schemeClr val="dk2"/>
                </a:solidFill>
                <a:latin typeface="Verdana"/>
                <a:ea typeface="Verdana"/>
                <a:cs typeface="Verdana"/>
                <a:sym typeface="Verdana"/>
              </a:rPr>
              <a:t>With each probe, comparisons are made as to how much the child is expected to have learned, the individual goal, and to the child's actual rate of learning.</a:t>
            </a:r>
            <a:endParaRPr sz="1200" b="0" i="0" u="none" strike="noStrike" cap="none">
              <a:solidFill>
                <a:srgbClr val="000000"/>
              </a:solidFill>
              <a:latin typeface="Verdana"/>
              <a:ea typeface="Verdana"/>
              <a:cs typeface="Verdana"/>
              <a:sym typeface="Verdana"/>
            </a:endParaRPr>
          </a:p>
        </p:txBody>
      </p:sp>
      <p:sp>
        <p:nvSpPr>
          <p:cNvPr id="626" name="Google Shape;626;gf889cd219f_0_73"/>
          <p:cNvSpPr/>
          <p:nvPr/>
        </p:nvSpPr>
        <p:spPr>
          <a:xfrm>
            <a:off x="4572000" y="3914375"/>
            <a:ext cx="4343400" cy="2377800"/>
          </a:xfrm>
          <a:prstGeom prst="rect">
            <a:avLst/>
          </a:prstGeom>
          <a:solidFill>
            <a:srgbClr val="E1F4FC">
              <a:alpha val="654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rgbClr val="000000"/>
              </a:buClr>
              <a:buSzPts val="2400"/>
              <a:buFont typeface="Arial"/>
              <a:buNone/>
            </a:pPr>
            <a:r>
              <a:rPr lang="en-US" sz="2400" b="0" i="0" u="none" strike="noStrike" cap="none">
                <a:solidFill>
                  <a:schemeClr val="dk2"/>
                </a:solidFill>
                <a:latin typeface="Verdana"/>
                <a:ea typeface="Verdana"/>
                <a:cs typeface="Verdana"/>
                <a:sym typeface="Verdana"/>
              </a:rPr>
              <a:t>A change in the intervention is considered if the rate of progress is not showing student will meet the goal.</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0"/>
        <p:cNvGrpSpPr/>
        <p:nvPr/>
      </p:nvGrpSpPr>
      <p:grpSpPr>
        <a:xfrm>
          <a:off x="0" y="0"/>
          <a:ext cx="0" cy="0"/>
          <a:chOff x="0" y="0"/>
          <a:chExt cx="0" cy="0"/>
        </a:xfrm>
      </p:grpSpPr>
      <p:sp>
        <p:nvSpPr>
          <p:cNvPr id="631" name="Google Shape;631;gf889cd219f_0_8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360"/>
              </a:spcBef>
              <a:spcAft>
                <a:spcPts val="0"/>
              </a:spcAft>
              <a:buSzPts val="2200"/>
              <a:buChar char="•"/>
            </a:pPr>
            <a:r>
              <a:rPr lang="en-US" sz="2000" b="1"/>
              <a:t>Baseline</a:t>
            </a:r>
            <a:r>
              <a:rPr lang="en-US" sz="2000"/>
              <a:t>: </a:t>
            </a:r>
            <a:r>
              <a:rPr lang="en-US" sz="1900"/>
              <a:t>where the student is performing prior to intervention</a:t>
            </a:r>
            <a:endParaRPr sz="1900"/>
          </a:p>
          <a:p>
            <a:pPr marL="457200" lvl="0" indent="-368300" algn="l" rtl="0">
              <a:lnSpc>
                <a:spcPct val="100000"/>
              </a:lnSpc>
              <a:spcBef>
                <a:spcPts val="360"/>
              </a:spcBef>
              <a:spcAft>
                <a:spcPts val="0"/>
              </a:spcAft>
              <a:buClr>
                <a:srgbClr val="105775"/>
              </a:buClr>
              <a:buSzPts val="2200"/>
              <a:buChar char="•"/>
            </a:pPr>
            <a:r>
              <a:rPr lang="en-US" sz="2000" b="1">
                <a:solidFill>
                  <a:srgbClr val="105775"/>
                </a:solidFill>
              </a:rPr>
              <a:t>Goal</a:t>
            </a:r>
            <a:r>
              <a:rPr lang="en-US" sz="2000">
                <a:solidFill>
                  <a:srgbClr val="105775"/>
                </a:solidFill>
              </a:rPr>
              <a:t>: </a:t>
            </a:r>
            <a:r>
              <a:rPr lang="en-US" sz="1900">
                <a:solidFill>
                  <a:srgbClr val="105775"/>
                </a:solidFill>
              </a:rPr>
              <a:t>where the student is expected to be performing by a given date (this may be to meet a benchmark or based on expected rate of progress)</a:t>
            </a:r>
            <a:endParaRPr sz="1900">
              <a:solidFill>
                <a:srgbClr val="105775"/>
              </a:solidFill>
            </a:endParaRPr>
          </a:p>
          <a:p>
            <a:pPr marL="457200" lvl="0" indent="-368300" algn="l" rtl="0">
              <a:lnSpc>
                <a:spcPct val="100000"/>
              </a:lnSpc>
              <a:spcBef>
                <a:spcPts val="360"/>
              </a:spcBef>
              <a:spcAft>
                <a:spcPts val="0"/>
              </a:spcAft>
              <a:buSzPts val="2200"/>
              <a:buChar char="•"/>
            </a:pPr>
            <a:r>
              <a:rPr lang="en-US" sz="2000" b="1"/>
              <a:t>Goal Line/ Aim Line</a:t>
            </a:r>
            <a:r>
              <a:rPr lang="en-US" sz="2000"/>
              <a:t>: </a:t>
            </a:r>
            <a:r>
              <a:rPr lang="en-US" sz="1900"/>
              <a:t>line connecting the baseline to the goal. If the student’s progress follows this line, they will meet their goal</a:t>
            </a:r>
            <a:endParaRPr sz="1900"/>
          </a:p>
          <a:p>
            <a:pPr marL="457200" lvl="0" indent="-368300" algn="l" rtl="0">
              <a:lnSpc>
                <a:spcPct val="100000"/>
              </a:lnSpc>
              <a:spcBef>
                <a:spcPts val="360"/>
              </a:spcBef>
              <a:spcAft>
                <a:spcPts val="0"/>
              </a:spcAft>
              <a:buClr>
                <a:srgbClr val="105775"/>
              </a:buClr>
              <a:buSzPts val="2200"/>
              <a:buChar char="•"/>
            </a:pPr>
            <a:r>
              <a:rPr lang="en-US" sz="2000" b="1">
                <a:solidFill>
                  <a:srgbClr val="105775"/>
                </a:solidFill>
              </a:rPr>
              <a:t>Phase Line</a:t>
            </a:r>
            <a:r>
              <a:rPr lang="en-US" sz="2000">
                <a:solidFill>
                  <a:srgbClr val="105775"/>
                </a:solidFill>
              </a:rPr>
              <a:t>: </a:t>
            </a:r>
            <a:r>
              <a:rPr lang="en-US" sz="1900">
                <a:solidFill>
                  <a:srgbClr val="105775"/>
                </a:solidFill>
              </a:rPr>
              <a:t>line that separates changes to the intervention</a:t>
            </a:r>
            <a:endParaRPr sz="1900">
              <a:solidFill>
                <a:srgbClr val="105775"/>
              </a:solidFill>
            </a:endParaRPr>
          </a:p>
          <a:p>
            <a:pPr marL="457200" lvl="0" indent="-368300" algn="l" rtl="0">
              <a:lnSpc>
                <a:spcPct val="100000"/>
              </a:lnSpc>
              <a:spcBef>
                <a:spcPts val="360"/>
              </a:spcBef>
              <a:spcAft>
                <a:spcPts val="0"/>
              </a:spcAft>
              <a:buSzPts val="2200"/>
              <a:buChar char="•"/>
            </a:pPr>
            <a:r>
              <a:rPr lang="en-US" sz="2000" b="1"/>
              <a:t>Trendline</a:t>
            </a:r>
            <a:r>
              <a:rPr lang="en-US" sz="2000"/>
              <a:t>: </a:t>
            </a:r>
            <a:r>
              <a:rPr lang="en-US" sz="1900"/>
              <a:t>the current trend of the data *If the student continues to make progress as they currently are, this is the trajectory of their progress</a:t>
            </a:r>
            <a:endParaRPr sz="1900"/>
          </a:p>
          <a:p>
            <a:pPr marL="914400" lvl="1" indent="-349250" algn="l" rtl="0">
              <a:lnSpc>
                <a:spcPct val="100000"/>
              </a:lnSpc>
              <a:spcBef>
                <a:spcPts val="360"/>
              </a:spcBef>
              <a:spcAft>
                <a:spcPts val="360"/>
              </a:spcAft>
              <a:buSzPts val="1900"/>
              <a:buChar char="–"/>
            </a:pPr>
            <a:r>
              <a:rPr lang="en-US" sz="1500"/>
              <a:t>Note: trendline should be analyzed only within the current phase of intervention, data from prior interventions should not be used to determine the current data trend</a:t>
            </a:r>
            <a:endParaRPr sz="2600"/>
          </a:p>
        </p:txBody>
      </p:sp>
      <p:sp>
        <p:nvSpPr>
          <p:cNvPr id="632" name="Google Shape;632;gf889cd219f_0_82"/>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Progress Monitoring Data is Graphed</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6"/>
        <p:cNvGrpSpPr/>
        <p:nvPr/>
      </p:nvGrpSpPr>
      <p:grpSpPr>
        <a:xfrm>
          <a:off x="0" y="0"/>
          <a:ext cx="0" cy="0"/>
          <a:chOff x="0" y="0"/>
          <a:chExt cx="0" cy="0"/>
        </a:xfrm>
      </p:grpSpPr>
      <p:pic>
        <p:nvPicPr>
          <p:cNvPr id="637" name="Google Shape;637;gf889cd219f_0_87" title="Points scored"/>
          <p:cNvPicPr preferRelativeResize="0"/>
          <p:nvPr/>
        </p:nvPicPr>
        <p:blipFill rotWithShape="1">
          <a:blip r:embed="rId3">
            <a:alphaModFix/>
          </a:blip>
          <a:srcRect/>
          <a:stretch/>
        </p:blipFill>
        <p:spPr>
          <a:xfrm>
            <a:off x="838200" y="1504225"/>
            <a:ext cx="7379652" cy="5175851"/>
          </a:xfrm>
          <a:prstGeom prst="rect">
            <a:avLst/>
          </a:prstGeom>
          <a:noFill/>
          <a:ln>
            <a:noFill/>
          </a:ln>
        </p:spPr>
      </p:pic>
      <p:cxnSp>
        <p:nvCxnSpPr>
          <p:cNvPr id="638" name="Google Shape;638;gf889cd219f_0_87"/>
          <p:cNvCxnSpPr/>
          <p:nvPr/>
        </p:nvCxnSpPr>
        <p:spPr>
          <a:xfrm>
            <a:off x="3234900" y="1504225"/>
            <a:ext cx="16200" cy="2992200"/>
          </a:xfrm>
          <a:prstGeom prst="straightConnector1">
            <a:avLst/>
          </a:prstGeom>
          <a:noFill/>
          <a:ln w="28575" cap="flat" cmpd="sng">
            <a:solidFill>
              <a:schemeClr val="dk2"/>
            </a:solidFill>
            <a:prstDash val="solid"/>
            <a:round/>
            <a:headEnd type="none" w="sm" len="sm"/>
            <a:tailEnd type="none" w="sm" len="sm"/>
          </a:ln>
        </p:spPr>
      </p:cxnSp>
      <p:sp>
        <p:nvSpPr>
          <p:cNvPr id="639" name="Google Shape;639;gf889cd219f_0_87"/>
          <p:cNvSpPr txBox="1"/>
          <p:nvPr/>
        </p:nvSpPr>
        <p:spPr>
          <a:xfrm>
            <a:off x="2037975" y="4096225"/>
            <a:ext cx="111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Baseline</a:t>
            </a:r>
            <a:endParaRPr sz="1400" b="0" i="0" u="none" strike="noStrike" cap="none">
              <a:solidFill>
                <a:srgbClr val="000000"/>
              </a:solidFill>
              <a:latin typeface="Arial"/>
              <a:ea typeface="Arial"/>
              <a:cs typeface="Arial"/>
              <a:sym typeface="Arial"/>
            </a:endParaRPr>
          </a:p>
        </p:txBody>
      </p:sp>
      <p:sp>
        <p:nvSpPr>
          <p:cNvPr id="640" name="Google Shape;640;gf889cd219f_0_87"/>
          <p:cNvSpPr txBox="1"/>
          <p:nvPr/>
        </p:nvSpPr>
        <p:spPr>
          <a:xfrm>
            <a:off x="3332025" y="4096225"/>
            <a:ext cx="111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Intervention</a:t>
            </a:r>
            <a:endParaRPr sz="1400" b="0" i="0" u="none" strike="noStrike" cap="none">
              <a:solidFill>
                <a:srgbClr val="000000"/>
              </a:solidFill>
              <a:latin typeface="Arial"/>
              <a:ea typeface="Arial"/>
              <a:cs typeface="Arial"/>
              <a:sym typeface="Arial"/>
            </a:endParaRPr>
          </a:p>
        </p:txBody>
      </p:sp>
      <p:sp>
        <p:nvSpPr>
          <p:cNvPr id="641" name="Google Shape;641;gf889cd219f_0_87"/>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Importance of Graphing</a:t>
            </a:r>
            <a:endParaRPr>
              <a:solidFill>
                <a:schemeClr val="dk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45"/>
        <p:cNvGrpSpPr/>
        <p:nvPr/>
      </p:nvGrpSpPr>
      <p:grpSpPr>
        <a:xfrm>
          <a:off x="0" y="0"/>
          <a:ext cx="0" cy="0"/>
          <a:chOff x="0" y="0"/>
          <a:chExt cx="0" cy="0"/>
        </a:xfrm>
      </p:grpSpPr>
      <p:sp>
        <p:nvSpPr>
          <p:cNvPr id="646" name="Google Shape;646;gf889cd219f_0_94"/>
          <p:cNvSpPr txBox="1">
            <a:spLocks noGrp="1"/>
          </p:cNvSpPr>
          <p:nvPr>
            <p:ph type="title"/>
          </p:nvPr>
        </p:nvSpPr>
        <p:spPr>
          <a:xfrm>
            <a:off x="228600" y="228600"/>
            <a:ext cx="8686800" cy="1143000"/>
          </a:xfrm>
          <a:prstGeom prst="rect">
            <a:avLst/>
          </a:prstGeom>
          <a:solidFill>
            <a:srgbClr val="A9DCF2">
              <a:alpha val="65882"/>
            </a:srgbClr>
          </a:solid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00"/>
              </a:buClr>
              <a:buSzPts val="3420"/>
              <a:buFont typeface="Verdana"/>
              <a:buNone/>
            </a:pPr>
            <a:r>
              <a:rPr lang="en-US" sz="3420"/>
              <a:t>National Center on Intensive Intervention</a:t>
            </a:r>
            <a:endParaRPr/>
          </a:p>
        </p:txBody>
      </p:sp>
      <p:pic>
        <p:nvPicPr>
          <p:cNvPr id="647" name="Google Shape;647;gf889cd219f_0_94" descr="Google Shape;1129;p145">
            <a:hlinkClick r:id="rId3"/>
          </p:cNvPr>
          <p:cNvPicPr preferRelativeResize="0"/>
          <p:nvPr/>
        </p:nvPicPr>
        <p:blipFill rotWithShape="1">
          <a:blip r:embed="rId4">
            <a:alphaModFix/>
          </a:blip>
          <a:srcRect l="1289" t="14148" r="5295"/>
          <a:stretch/>
        </p:blipFill>
        <p:spPr>
          <a:xfrm>
            <a:off x="292562" y="1570100"/>
            <a:ext cx="8558874" cy="4191826"/>
          </a:xfrm>
          <a:prstGeom prst="rect">
            <a:avLst/>
          </a:prstGeom>
          <a:noFill/>
          <a:ln w="9525" cap="flat" cmpd="sng">
            <a:solidFill>
              <a:srgbClr val="000000"/>
            </a:solidFill>
            <a:prstDash val="solid"/>
            <a:round/>
            <a:headEnd type="none" w="sm" len="sm"/>
            <a:tailEnd type="none" w="sm" len="sm"/>
          </a:ln>
        </p:spPr>
      </p:pic>
      <p:sp>
        <p:nvSpPr>
          <p:cNvPr id="648" name="Google Shape;648;gf889cd219f_0_94"/>
          <p:cNvSpPr txBox="1"/>
          <p:nvPr/>
        </p:nvSpPr>
        <p:spPr>
          <a:xfrm>
            <a:off x="292550" y="5914375"/>
            <a:ext cx="70575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Verdana"/>
                <a:ea typeface="Verdana"/>
                <a:cs typeface="Verdana"/>
                <a:sym typeface="Verdana"/>
                <a:hlinkClick r:id="rId5"/>
              </a:rPr>
              <a:t>https://intensiveintervention.org/resource/academic-progress-monitoring-tools-chart</a:t>
            </a: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52"/>
        <p:cNvGrpSpPr/>
        <p:nvPr/>
      </p:nvGrpSpPr>
      <p:grpSpPr>
        <a:xfrm>
          <a:off x="0" y="0"/>
          <a:ext cx="0" cy="0"/>
          <a:chOff x="0" y="0"/>
          <a:chExt cx="0" cy="0"/>
        </a:xfrm>
      </p:grpSpPr>
      <p:sp>
        <p:nvSpPr>
          <p:cNvPr id="653" name="Google Shape;653;gf889cd219f_0_100"/>
          <p:cNvSpPr txBox="1">
            <a:spLocks noGrp="1"/>
          </p:cNvSpPr>
          <p:nvPr>
            <p:ph type="title" idx="4294967295"/>
          </p:nvPr>
        </p:nvSpPr>
        <p:spPr>
          <a:xfrm>
            <a:off x="457200" y="78062"/>
            <a:ext cx="8229600" cy="1143000"/>
          </a:xfrm>
          <a:prstGeom prst="rect">
            <a:avLst/>
          </a:prstGeom>
          <a:solidFill>
            <a:srgbClr val="A9DCF2">
              <a:alpha val="65882"/>
            </a:srgbClr>
          </a:solidFill>
          <a:ln>
            <a:noFill/>
          </a:ln>
        </p:spPr>
        <p:txBody>
          <a:bodyPr spcFirstLastPara="1" wrap="square" lIns="45675" tIns="45675" rIns="45675" bIns="45675" anchor="ctr" anchorCtr="0">
            <a:noAutofit/>
          </a:bodyPr>
          <a:lstStyle/>
          <a:p>
            <a:pPr marL="0" lvl="0" indent="374904" algn="ctr" rtl="0">
              <a:lnSpc>
                <a:spcPct val="100000"/>
              </a:lnSpc>
              <a:spcBef>
                <a:spcPts val="0"/>
              </a:spcBef>
              <a:spcAft>
                <a:spcPts val="0"/>
              </a:spcAft>
              <a:buClr>
                <a:srgbClr val="000000"/>
              </a:buClr>
              <a:buSzPts val="2214"/>
              <a:buFont typeface="Verdana"/>
              <a:buNone/>
            </a:pPr>
            <a:r>
              <a:rPr lang="en-US" sz="2214">
                <a:solidFill>
                  <a:srgbClr val="000000"/>
                </a:solidFill>
              </a:rPr>
              <a:t>Return to the Assessment Inventory: </a:t>
            </a:r>
            <a:endParaRPr/>
          </a:p>
          <a:p>
            <a:pPr marL="0" lvl="0" indent="374904" algn="ctr" rtl="0">
              <a:lnSpc>
                <a:spcPct val="100000"/>
              </a:lnSpc>
              <a:spcBef>
                <a:spcPts val="0"/>
              </a:spcBef>
              <a:spcAft>
                <a:spcPts val="0"/>
              </a:spcAft>
              <a:buClr>
                <a:srgbClr val="000000"/>
              </a:buClr>
              <a:buSzPts val="2214"/>
              <a:buFont typeface="Verdana"/>
              <a:buNone/>
            </a:pPr>
            <a:r>
              <a:rPr lang="en-US" sz="2214">
                <a:solidFill>
                  <a:srgbClr val="000000"/>
                </a:solidFill>
              </a:rPr>
              <a:t>Progress Monitoring of Core Instruction </a:t>
            </a:r>
            <a:endParaRPr/>
          </a:p>
          <a:p>
            <a:pPr marL="0" lvl="0" indent="374904" algn="ctr" rtl="0">
              <a:lnSpc>
                <a:spcPct val="100000"/>
              </a:lnSpc>
              <a:spcBef>
                <a:spcPts val="0"/>
              </a:spcBef>
              <a:spcAft>
                <a:spcPts val="0"/>
              </a:spcAft>
              <a:buClr>
                <a:srgbClr val="000000"/>
              </a:buClr>
              <a:buSzPts val="2214"/>
              <a:buFont typeface="Verdana"/>
              <a:buNone/>
            </a:pPr>
            <a:r>
              <a:rPr lang="en-US" sz="2214">
                <a:solidFill>
                  <a:srgbClr val="000000"/>
                </a:solidFill>
              </a:rPr>
              <a:t>and Intervention</a:t>
            </a:r>
            <a:endParaRPr/>
          </a:p>
        </p:txBody>
      </p:sp>
      <p:pic>
        <p:nvPicPr>
          <p:cNvPr id="654" name="Google Shape;654;gf889cd219f_0_100" descr="Google Shape;1099;p141"/>
          <p:cNvPicPr preferRelativeResize="0"/>
          <p:nvPr/>
        </p:nvPicPr>
        <p:blipFill rotWithShape="1">
          <a:blip r:embed="rId3">
            <a:alphaModFix/>
          </a:blip>
          <a:srcRect l="14329" t="31809" r="17040" b="24484"/>
          <a:stretch/>
        </p:blipFill>
        <p:spPr>
          <a:xfrm>
            <a:off x="457200" y="1285974"/>
            <a:ext cx="8229600" cy="2792977"/>
          </a:xfrm>
          <a:prstGeom prst="rect">
            <a:avLst/>
          </a:prstGeom>
          <a:noFill/>
          <a:ln w="9525" cap="flat" cmpd="sng">
            <a:solidFill>
              <a:srgbClr val="000000"/>
            </a:solidFill>
            <a:prstDash val="solid"/>
            <a:round/>
            <a:headEnd type="none" w="sm" len="sm"/>
            <a:tailEnd type="none" w="sm" len="sm"/>
          </a:ln>
        </p:spPr>
      </p:pic>
      <p:pic>
        <p:nvPicPr>
          <p:cNvPr id="655" name="Google Shape;655;gf889cd219f_0_100" descr="Google Shape;1100;p141"/>
          <p:cNvPicPr preferRelativeResize="0"/>
          <p:nvPr/>
        </p:nvPicPr>
        <p:blipFill rotWithShape="1">
          <a:blip r:embed="rId4">
            <a:alphaModFix/>
          </a:blip>
          <a:srcRect l="14624" t="32854" r="17287" b="25854"/>
          <a:stretch/>
        </p:blipFill>
        <p:spPr>
          <a:xfrm>
            <a:off x="457200" y="4078949"/>
            <a:ext cx="8229600" cy="2659446"/>
          </a:xfrm>
          <a:prstGeom prst="rect">
            <a:avLst/>
          </a:prstGeom>
          <a:noFill/>
          <a:ln w="9525" cap="flat" cmpd="sng">
            <a:solidFill>
              <a:srgbClr val="000000"/>
            </a:solidFill>
            <a:prstDash val="solid"/>
            <a:round/>
            <a:headEnd type="none" w="sm" len="sm"/>
            <a:tailEnd type="none" w="sm" len="sm"/>
          </a:ln>
        </p:spPr>
      </p:pic>
      <p:sp>
        <p:nvSpPr>
          <p:cNvPr id="656" name="Google Shape;656;gf889cd219f_0_100" descr="Screenshot of assessment inventory&#10;"/>
          <p:cNvSpPr/>
          <p:nvPr/>
        </p:nvSpPr>
        <p:spPr>
          <a:xfrm>
            <a:off x="1599175" y="4078950"/>
            <a:ext cx="2011500" cy="2659500"/>
          </a:xfrm>
          <a:prstGeom prst="rect">
            <a:avLst/>
          </a:prstGeom>
          <a:noFill/>
          <a:ln w="38100" cap="flat" cmpd="sng">
            <a:solidFill>
              <a:srgbClr val="1155CC"/>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60"/>
        <p:cNvGrpSpPr/>
        <p:nvPr/>
      </p:nvGrpSpPr>
      <p:grpSpPr>
        <a:xfrm>
          <a:off x="0" y="0"/>
          <a:ext cx="0" cy="0"/>
          <a:chOff x="0" y="0"/>
          <a:chExt cx="0" cy="0"/>
        </a:xfrm>
      </p:grpSpPr>
      <p:sp>
        <p:nvSpPr>
          <p:cNvPr id="661" name="Google Shape;661;gf889cd219f_0_107"/>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How it Fits Together - Example</a:t>
            </a:r>
            <a:endParaRPr/>
          </a:p>
        </p:txBody>
      </p:sp>
      <p:pic>
        <p:nvPicPr>
          <p:cNvPr id="662" name="Google Shape;662;gf889cd219f_0_107" descr="Resource Map ExampleGoogle Shape;1121;p144"/>
          <p:cNvPicPr preferRelativeResize="0"/>
          <p:nvPr/>
        </p:nvPicPr>
        <p:blipFill rotWithShape="1">
          <a:blip r:embed="rId3">
            <a:alphaModFix/>
          </a:blip>
          <a:srcRect l="1601" t="18976" r="20648" b="5631"/>
          <a:stretch/>
        </p:blipFill>
        <p:spPr>
          <a:xfrm>
            <a:off x="408560" y="1461154"/>
            <a:ext cx="8123824" cy="5396844"/>
          </a:xfrm>
          <a:prstGeom prst="rect">
            <a:avLst/>
          </a:prstGeom>
          <a:noFill/>
          <a:ln w="9525" cap="flat" cmpd="sng">
            <a:solidFill>
              <a:srgbClr val="000000"/>
            </a:solidFill>
            <a:prstDash val="solid"/>
            <a:round/>
            <a:headEnd type="none" w="sm" len="sm"/>
            <a:tailEnd type="none" w="sm" len="sm"/>
          </a:ln>
        </p:spPr>
      </p:pic>
      <p:sp>
        <p:nvSpPr>
          <p:cNvPr id="663" name="Google Shape;663;gf889cd219f_0_107" descr="Tier 1, 2 and 3 progress monitoring tools"/>
          <p:cNvSpPr/>
          <p:nvPr/>
        </p:nvSpPr>
        <p:spPr>
          <a:xfrm>
            <a:off x="545122" y="5851967"/>
            <a:ext cx="7850700" cy="1004700"/>
          </a:xfrm>
          <a:prstGeom prst="rect">
            <a:avLst/>
          </a:prstGeom>
          <a:noFill/>
          <a:ln w="38100" cap="flat" cmpd="sng">
            <a:solidFill>
              <a:srgbClr val="1155CC"/>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67"/>
        <p:cNvGrpSpPr/>
        <p:nvPr/>
      </p:nvGrpSpPr>
      <p:grpSpPr>
        <a:xfrm>
          <a:off x="0" y="0"/>
          <a:ext cx="0" cy="0"/>
          <a:chOff x="0" y="0"/>
          <a:chExt cx="0" cy="0"/>
        </a:xfrm>
      </p:grpSpPr>
      <p:sp>
        <p:nvSpPr>
          <p:cNvPr id="668" name="Google Shape;668;gf889cd219f_0_11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00050" algn="l" rtl="0">
              <a:lnSpc>
                <a:spcPct val="100000"/>
              </a:lnSpc>
              <a:spcBef>
                <a:spcPts val="360"/>
              </a:spcBef>
              <a:spcAft>
                <a:spcPts val="0"/>
              </a:spcAft>
              <a:buSzPts val="2700"/>
              <a:buChar char="❏"/>
            </a:pPr>
            <a:r>
              <a:rPr lang="en-US" sz="2700"/>
              <a:t>Explore and identify progress monitoring tools</a:t>
            </a:r>
            <a:endParaRPr sz="2700"/>
          </a:p>
          <a:p>
            <a:pPr marL="914400" lvl="1" indent="-400050" algn="l" rtl="0">
              <a:lnSpc>
                <a:spcPct val="100000"/>
              </a:lnSpc>
              <a:spcBef>
                <a:spcPts val="0"/>
              </a:spcBef>
              <a:spcAft>
                <a:spcPts val="0"/>
              </a:spcAft>
              <a:buSzPts val="2700"/>
              <a:buChar char="❏"/>
            </a:pPr>
            <a:r>
              <a:rPr lang="en-US" sz="2300"/>
              <a:t>All Tier 2 and Tier 3 interventions should have ways to monitor progress towards individual student goals</a:t>
            </a:r>
            <a:endParaRPr sz="2300"/>
          </a:p>
          <a:p>
            <a:pPr marL="914400" lvl="1" indent="-374650" algn="l" rtl="0">
              <a:lnSpc>
                <a:spcPct val="100000"/>
              </a:lnSpc>
              <a:spcBef>
                <a:spcPts val="0"/>
              </a:spcBef>
              <a:spcAft>
                <a:spcPts val="0"/>
              </a:spcAft>
              <a:buSzPts val="2300"/>
              <a:buChar char="❏"/>
            </a:pPr>
            <a:r>
              <a:rPr lang="en-US" sz="2300"/>
              <a:t>Reliable, Valid, and Quick to Administer</a:t>
            </a:r>
            <a:endParaRPr sz="2300"/>
          </a:p>
          <a:p>
            <a:pPr marL="457200" lvl="0" indent="-400050" algn="l" rtl="0">
              <a:lnSpc>
                <a:spcPct val="100000"/>
              </a:lnSpc>
              <a:spcBef>
                <a:spcPts val="0"/>
              </a:spcBef>
              <a:spcAft>
                <a:spcPts val="0"/>
              </a:spcAft>
              <a:buSzPts val="2700"/>
              <a:buChar char="❏"/>
            </a:pPr>
            <a:r>
              <a:rPr lang="en-US" sz="2700"/>
              <a:t>What is the process for training staff? </a:t>
            </a:r>
            <a:endParaRPr sz="2700"/>
          </a:p>
          <a:p>
            <a:pPr marL="914400" lvl="1" indent="-400050" algn="l" rtl="0">
              <a:lnSpc>
                <a:spcPct val="100000"/>
              </a:lnSpc>
              <a:spcBef>
                <a:spcPts val="0"/>
              </a:spcBef>
              <a:spcAft>
                <a:spcPts val="0"/>
              </a:spcAft>
              <a:buSzPts val="2700"/>
              <a:buChar char="❏"/>
            </a:pPr>
            <a:r>
              <a:rPr lang="en-US" sz="2300"/>
              <a:t>What will be consistent across the division? </a:t>
            </a:r>
            <a:endParaRPr sz="2300"/>
          </a:p>
          <a:p>
            <a:pPr marL="914400" lvl="1" indent="-374650" algn="l" rtl="0">
              <a:lnSpc>
                <a:spcPct val="100000"/>
              </a:lnSpc>
              <a:spcBef>
                <a:spcPts val="0"/>
              </a:spcBef>
              <a:spcAft>
                <a:spcPts val="0"/>
              </a:spcAft>
              <a:buSzPts val="2300"/>
              <a:buChar char="❏"/>
            </a:pPr>
            <a:r>
              <a:rPr lang="en-US" sz="2300"/>
              <a:t>What will be decided on within individual schools?</a:t>
            </a:r>
            <a:endParaRPr sz="2300"/>
          </a:p>
          <a:p>
            <a:pPr marL="457200" lvl="0" indent="-400050" algn="l" rtl="0">
              <a:lnSpc>
                <a:spcPct val="100000"/>
              </a:lnSpc>
              <a:spcBef>
                <a:spcPts val="0"/>
              </a:spcBef>
              <a:spcAft>
                <a:spcPts val="0"/>
              </a:spcAft>
              <a:buSzPts val="2700"/>
              <a:buChar char="❏"/>
            </a:pPr>
            <a:r>
              <a:rPr lang="en-US" sz="2700"/>
              <a:t>Identify how you will monitor that progress monitoring is occurring at all levels and student’s are making progress?</a:t>
            </a:r>
            <a:endParaRPr sz="2700"/>
          </a:p>
        </p:txBody>
      </p:sp>
      <p:sp>
        <p:nvSpPr>
          <p:cNvPr id="669" name="Google Shape;669;gf889cd219f_0_113"/>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Future Steps for the DLT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311700" y="593367"/>
            <a:ext cx="8520600" cy="763500"/>
          </a:xfrm>
          <a:prstGeom prst="rect">
            <a:avLst/>
          </a:prstGeom>
          <a:solidFill>
            <a:srgbClr val="A9DCF2">
              <a:alpha val="64313"/>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rPr>
              <a:t>Chat Box Feature</a:t>
            </a:r>
            <a:endParaRPr sz="3600">
              <a:solidFill>
                <a:srgbClr val="000000"/>
              </a:solidFill>
              <a:latin typeface="Verdana"/>
              <a:ea typeface="Verdana"/>
              <a:cs typeface="Verdana"/>
              <a:sym typeface="Verdana"/>
            </a:endParaRPr>
          </a:p>
        </p:txBody>
      </p:sp>
      <p:pic>
        <p:nvPicPr>
          <p:cNvPr id="166" name="Google Shape;166;p5" descr="Picture of Zoom screen" title="Zoom screen"/>
          <p:cNvPicPr preferRelativeResize="0"/>
          <p:nvPr/>
        </p:nvPicPr>
        <p:blipFill rotWithShape="1">
          <a:blip r:embed="rId3">
            <a:alphaModFix/>
          </a:blip>
          <a:srcRect/>
          <a:stretch/>
        </p:blipFill>
        <p:spPr>
          <a:xfrm>
            <a:off x="2052687" y="1417650"/>
            <a:ext cx="4890964" cy="5440350"/>
          </a:xfrm>
          <a:prstGeom prst="rect">
            <a:avLst/>
          </a:prstGeom>
          <a:noFill/>
          <a:ln>
            <a:noFill/>
          </a:ln>
        </p:spPr>
      </p:pic>
      <p:sp>
        <p:nvSpPr>
          <p:cNvPr id="167" name="Google Shape;167;p5" descr="Red arrow is pointing to the word Everyone as screen on the Zoom app screen" title="Red arrow"/>
          <p:cNvSpPr/>
          <p:nvPr/>
        </p:nvSpPr>
        <p:spPr>
          <a:xfrm rot="-2308515">
            <a:off x="2177119" y="4396077"/>
            <a:ext cx="349097" cy="1188645"/>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Verdana"/>
              <a:buNone/>
            </a:pPr>
            <a:endParaRPr sz="1800" b="0" i="0" u="none" strike="noStrike" cap="none">
              <a:solidFill>
                <a:srgbClr val="000000"/>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6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000"/>
              <a:buNone/>
            </a:pPr>
            <a:r>
              <a:rPr lang="en-US"/>
              <a:t>TEAM TIME</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1004b9d7e52_2_428"/>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Our Work Thus Far</a:t>
            </a:r>
            <a:endParaRPr>
              <a:solidFill>
                <a:schemeClr val="dk1"/>
              </a:solidFill>
            </a:endParaRPr>
          </a:p>
        </p:txBody>
      </p:sp>
      <p:sp>
        <p:nvSpPr>
          <p:cNvPr id="682" name="Google Shape;682;g1004b9d7e52_2_428"/>
          <p:cNvSpPr/>
          <p:nvPr/>
        </p:nvSpPr>
        <p:spPr>
          <a:xfrm>
            <a:off x="3840438" y="1423175"/>
            <a:ext cx="1463100" cy="1463100"/>
          </a:xfrm>
          <a:prstGeom prst="ellipse">
            <a:avLst/>
          </a:prstGeom>
          <a:solidFill>
            <a:srgbClr val="04C4D9"/>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Verdana"/>
                <a:ea typeface="Verdana"/>
                <a:cs typeface="Verdana"/>
                <a:sym typeface="Verdana"/>
              </a:rPr>
              <a:t>Teaming</a:t>
            </a:r>
            <a:endParaRPr sz="1300" b="1" i="0" u="none" strike="noStrike" cap="none">
              <a:solidFill>
                <a:srgbClr val="000000"/>
              </a:solidFill>
              <a:latin typeface="Verdana"/>
              <a:ea typeface="Verdana"/>
              <a:cs typeface="Verdana"/>
              <a:sym typeface="Verdana"/>
            </a:endParaRPr>
          </a:p>
        </p:txBody>
      </p:sp>
      <p:sp>
        <p:nvSpPr>
          <p:cNvPr id="683" name="Google Shape;683;g1004b9d7e52_2_428"/>
          <p:cNvSpPr/>
          <p:nvPr/>
        </p:nvSpPr>
        <p:spPr>
          <a:xfrm>
            <a:off x="3769213" y="5108725"/>
            <a:ext cx="1463100" cy="1463100"/>
          </a:xfrm>
          <a:prstGeom prst="ellipse">
            <a:avLst/>
          </a:prstGeom>
          <a:solidFill>
            <a:srgbClr val="B7B7B7"/>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Verdana"/>
                <a:ea typeface="Verdana"/>
                <a:cs typeface="Verdana"/>
                <a:sym typeface="Verdana"/>
              </a:rPr>
              <a:t>Alignment</a:t>
            </a:r>
            <a:endParaRPr sz="1400" b="0" i="0" u="none" strike="noStrike" cap="none">
              <a:solidFill>
                <a:srgbClr val="000000"/>
              </a:solidFill>
              <a:latin typeface="Arial"/>
              <a:ea typeface="Arial"/>
              <a:cs typeface="Arial"/>
              <a:sym typeface="Arial"/>
            </a:endParaRPr>
          </a:p>
        </p:txBody>
      </p:sp>
      <p:sp>
        <p:nvSpPr>
          <p:cNvPr id="684" name="Google Shape;684;g1004b9d7e52_2_428"/>
          <p:cNvSpPr/>
          <p:nvPr/>
        </p:nvSpPr>
        <p:spPr>
          <a:xfrm>
            <a:off x="5727738" y="3233500"/>
            <a:ext cx="1463100" cy="1463100"/>
          </a:xfrm>
          <a:prstGeom prst="ellipse">
            <a:avLst/>
          </a:prstGeom>
          <a:solidFill>
            <a:srgbClr val="04C4D9"/>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Verdana"/>
                <a:ea typeface="Verdana"/>
                <a:cs typeface="Verdana"/>
                <a:sym typeface="Verdana"/>
              </a:rPr>
              <a:t>Decision Rules</a:t>
            </a:r>
            <a:endParaRPr sz="1400" b="0" i="0" u="none" strike="noStrike" cap="none">
              <a:solidFill>
                <a:srgbClr val="000000"/>
              </a:solidFill>
              <a:latin typeface="Arial"/>
              <a:ea typeface="Arial"/>
              <a:cs typeface="Arial"/>
              <a:sym typeface="Arial"/>
            </a:endParaRPr>
          </a:p>
        </p:txBody>
      </p:sp>
      <p:sp>
        <p:nvSpPr>
          <p:cNvPr id="685" name="Google Shape;685;g1004b9d7e52_2_428"/>
          <p:cNvSpPr/>
          <p:nvPr/>
        </p:nvSpPr>
        <p:spPr>
          <a:xfrm>
            <a:off x="1941963" y="3233500"/>
            <a:ext cx="1463100" cy="1463100"/>
          </a:xfrm>
          <a:prstGeom prst="ellipse">
            <a:avLst/>
          </a:prstGeom>
          <a:solidFill>
            <a:srgbClr val="FFD966"/>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Verdana"/>
                <a:ea typeface="Verdana"/>
                <a:cs typeface="Verdana"/>
                <a:sym typeface="Verdana"/>
              </a:rPr>
              <a:t>Data-</a:t>
            </a:r>
            <a:endParaRPr sz="13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Verdana"/>
                <a:ea typeface="Verdana"/>
                <a:cs typeface="Verdana"/>
                <a:sym typeface="Verdana"/>
              </a:rPr>
              <a:t>Informed Decision Making</a:t>
            </a:r>
            <a:endParaRPr sz="1400" b="0" i="0" u="none" strike="noStrike" cap="none">
              <a:solidFill>
                <a:srgbClr val="000000"/>
              </a:solidFill>
              <a:latin typeface="Arial"/>
              <a:ea typeface="Arial"/>
              <a:cs typeface="Arial"/>
              <a:sym typeface="Arial"/>
            </a:endParaRPr>
          </a:p>
        </p:txBody>
      </p:sp>
      <p:sp>
        <p:nvSpPr>
          <p:cNvPr id="686" name="Google Shape;686;g1004b9d7e52_2_428"/>
          <p:cNvSpPr/>
          <p:nvPr/>
        </p:nvSpPr>
        <p:spPr>
          <a:xfrm>
            <a:off x="5144488" y="1886450"/>
            <a:ext cx="1463100" cy="1463100"/>
          </a:xfrm>
          <a:prstGeom prst="ellipse">
            <a:avLst/>
          </a:prstGeom>
          <a:solidFill>
            <a:srgbClr val="04C4D9"/>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200" b="1" i="0" u="none" strike="noStrike" cap="none">
                <a:solidFill>
                  <a:srgbClr val="000000"/>
                </a:solidFill>
                <a:latin typeface="Verdana"/>
                <a:ea typeface="Verdana"/>
                <a:cs typeface="Verdana"/>
                <a:sym typeface="Verdana"/>
              </a:rPr>
              <a:t>Screening and Request for Assistance</a:t>
            </a:r>
            <a:endParaRPr sz="1000" b="0" i="0" u="none" strike="noStrike" cap="none">
              <a:solidFill>
                <a:srgbClr val="000000"/>
              </a:solidFill>
              <a:latin typeface="Arial"/>
              <a:ea typeface="Arial"/>
              <a:cs typeface="Arial"/>
              <a:sym typeface="Arial"/>
            </a:endParaRPr>
          </a:p>
        </p:txBody>
      </p:sp>
      <p:sp>
        <p:nvSpPr>
          <p:cNvPr id="687" name="Google Shape;687;g1004b9d7e52_2_428"/>
          <p:cNvSpPr/>
          <p:nvPr/>
        </p:nvSpPr>
        <p:spPr>
          <a:xfrm>
            <a:off x="2512363" y="1965900"/>
            <a:ext cx="1463100" cy="1463100"/>
          </a:xfrm>
          <a:prstGeom prst="ellipse">
            <a:avLst/>
          </a:prstGeom>
          <a:solidFill>
            <a:srgbClr val="B7B7B7"/>
          </a:solidFill>
          <a:ln w="3810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50" b="1" i="0" u="none" strike="noStrike" cap="none">
                <a:solidFill>
                  <a:srgbClr val="000000"/>
                </a:solidFill>
                <a:latin typeface="Verdana"/>
                <a:ea typeface="Verdana"/>
                <a:cs typeface="Verdana"/>
                <a:sym typeface="Verdana"/>
              </a:rPr>
              <a:t>Professional Learning and Coaching</a:t>
            </a:r>
            <a:endParaRPr sz="1150" b="1" i="0" u="none" strike="noStrike" cap="none">
              <a:solidFill>
                <a:srgbClr val="000000"/>
              </a:solidFill>
              <a:latin typeface="Arial"/>
              <a:ea typeface="Arial"/>
              <a:cs typeface="Arial"/>
              <a:sym typeface="Arial"/>
            </a:endParaRPr>
          </a:p>
        </p:txBody>
      </p:sp>
      <p:sp>
        <p:nvSpPr>
          <p:cNvPr id="688" name="Google Shape;688;g1004b9d7e52_2_428"/>
          <p:cNvSpPr/>
          <p:nvPr/>
        </p:nvSpPr>
        <p:spPr>
          <a:xfrm>
            <a:off x="2396338" y="4538225"/>
            <a:ext cx="1463100" cy="1463100"/>
          </a:xfrm>
          <a:prstGeom prst="ellipse">
            <a:avLst/>
          </a:prstGeom>
          <a:solidFill>
            <a:srgbClr val="674EA7"/>
          </a:solidFill>
          <a:ln w="38100"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Verdana"/>
                <a:ea typeface="Verdana"/>
                <a:cs typeface="Verdana"/>
                <a:sym typeface="Verdana"/>
              </a:rPr>
              <a:t>Progress Monitoring</a:t>
            </a:r>
            <a:endParaRPr sz="1400" b="0" i="0" u="none" strike="noStrike" cap="none">
              <a:solidFill>
                <a:srgbClr val="000000"/>
              </a:solidFill>
              <a:latin typeface="Arial"/>
              <a:ea typeface="Arial"/>
              <a:cs typeface="Arial"/>
              <a:sym typeface="Arial"/>
            </a:endParaRPr>
          </a:p>
        </p:txBody>
      </p:sp>
      <p:sp>
        <p:nvSpPr>
          <p:cNvPr id="689" name="Google Shape;689;g1004b9d7e52_2_428"/>
          <p:cNvSpPr/>
          <p:nvPr/>
        </p:nvSpPr>
        <p:spPr>
          <a:xfrm>
            <a:off x="5144488" y="4538225"/>
            <a:ext cx="1463100" cy="1463100"/>
          </a:xfrm>
          <a:prstGeom prst="ellipse">
            <a:avLst/>
          </a:prstGeom>
          <a:solidFill>
            <a:srgbClr val="38761D"/>
          </a:solidFill>
          <a:ln w="3810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1" i="0" u="none" strike="noStrike" cap="none">
                <a:solidFill>
                  <a:srgbClr val="000000"/>
                </a:solidFill>
                <a:latin typeface="Verdana"/>
                <a:ea typeface="Verdana"/>
                <a:cs typeface="Verdana"/>
                <a:sym typeface="Verdana"/>
              </a:rPr>
              <a:t>Continuum of Support</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gf889cd219f_0_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360"/>
              </a:spcBef>
              <a:spcAft>
                <a:spcPts val="0"/>
              </a:spcAft>
              <a:buClr>
                <a:schemeClr val="dk1"/>
              </a:buClr>
              <a:buSzPts val="1100"/>
              <a:buFont typeface="Arial"/>
              <a:buNone/>
            </a:pPr>
            <a:r>
              <a:rPr lang="en-US" sz="3900">
                <a:solidFill>
                  <a:srgbClr val="105775"/>
                </a:solidFill>
                <a:highlight>
                  <a:srgbClr val="FFFFFF"/>
                </a:highlight>
                <a:latin typeface="Arial"/>
                <a:ea typeface="Arial"/>
                <a:cs typeface="Arial"/>
                <a:sym typeface="Arial"/>
              </a:rPr>
              <a:t>A successful Tier 2 implementation requires a </a:t>
            </a:r>
            <a:r>
              <a:rPr lang="en-US" sz="3900" u="sng">
                <a:solidFill>
                  <a:srgbClr val="105775"/>
                </a:solidFill>
                <a:highlight>
                  <a:srgbClr val="FFFFFF"/>
                </a:highlight>
                <a:latin typeface="Arial"/>
                <a:ea typeface="Arial"/>
                <a:cs typeface="Arial"/>
                <a:sym typeface="Arial"/>
              </a:rPr>
              <a:t>systems</a:t>
            </a:r>
            <a:r>
              <a:rPr lang="en-US" sz="3900">
                <a:solidFill>
                  <a:srgbClr val="105775"/>
                </a:solidFill>
                <a:highlight>
                  <a:srgbClr val="FFFFFF"/>
                </a:highlight>
                <a:latin typeface="Arial"/>
                <a:ea typeface="Arial"/>
                <a:cs typeface="Arial"/>
                <a:sym typeface="Arial"/>
              </a:rPr>
              <a:t> approach to coordinate the </a:t>
            </a:r>
            <a:r>
              <a:rPr lang="en-US" sz="3900" u="sng">
                <a:solidFill>
                  <a:srgbClr val="105775"/>
                </a:solidFill>
                <a:highlight>
                  <a:srgbClr val="FFFFFF"/>
                </a:highlight>
                <a:latin typeface="Arial"/>
                <a:ea typeface="Arial"/>
                <a:cs typeface="Arial"/>
                <a:sym typeface="Arial"/>
              </a:rPr>
              <a:t>purpose, components, and key actions</a:t>
            </a:r>
            <a:r>
              <a:rPr lang="en-US" sz="3900">
                <a:solidFill>
                  <a:srgbClr val="105775"/>
                </a:solidFill>
                <a:highlight>
                  <a:srgbClr val="FFFFFF"/>
                </a:highlight>
                <a:latin typeface="Arial"/>
                <a:ea typeface="Arial"/>
                <a:cs typeface="Arial"/>
                <a:sym typeface="Arial"/>
              </a:rPr>
              <a:t> that help ensure success for the school and for the students.</a:t>
            </a:r>
            <a:endParaRPr sz="4900"/>
          </a:p>
        </p:txBody>
      </p:sp>
      <p:sp>
        <p:nvSpPr>
          <p:cNvPr id="696" name="Google Shape;696;gf889cd219f_0_2"/>
          <p:cNvSpPr txBox="1"/>
          <p:nvPr/>
        </p:nvSpPr>
        <p:spPr>
          <a:xfrm>
            <a:off x="6642600" y="5772050"/>
            <a:ext cx="2044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Verdana"/>
                <a:ea typeface="Verdana"/>
                <a:cs typeface="Verdana"/>
                <a:sym typeface="Verdana"/>
                <a:hlinkClick r:id="rId3"/>
              </a:rPr>
              <a:t>rtinetwork.org</a:t>
            </a:r>
            <a:endParaRPr sz="1400" b="0" i="0" u="none" strike="noStrike" cap="none">
              <a:solidFill>
                <a:srgbClr val="000000"/>
              </a:solidFill>
              <a:latin typeface="Verdana"/>
              <a:ea typeface="Verdana"/>
              <a:cs typeface="Verdana"/>
              <a:sym typeface="Verdana"/>
            </a:endParaRPr>
          </a:p>
        </p:txBody>
      </p:sp>
      <p:sp>
        <p:nvSpPr>
          <p:cNvPr id="697" name="Google Shape;697;gf889cd219f_0_2"/>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Role of the Division Team</a:t>
            </a:r>
            <a:endParaRPr>
              <a:solidFill>
                <a:schemeClr val="dk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gf771980cf8_1_7"/>
          <p:cNvSpPr txBox="1">
            <a:spLocks noGrp="1"/>
          </p:cNvSpPr>
          <p:nvPr>
            <p:ph type="title"/>
          </p:nvPr>
        </p:nvSpPr>
        <p:spPr>
          <a:xfrm>
            <a:off x="228600" y="23985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Division Leadership Team</a:t>
            </a:r>
            <a:endParaRPr>
              <a:solidFill>
                <a:srgbClr val="000000"/>
              </a:solidFill>
            </a:endParaRPr>
          </a:p>
          <a:p>
            <a:pPr marL="0" lvl="0" indent="0" algn="ctr" rtl="0">
              <a:lnSpc>
                <a:spcPct val="100000"/>
              </a:lnSpc>
              <a:spcBef>
                <a:spcPts val="0"/>
              </a:spcBef>
              <a:spcAft>
                <a:spcPts val="0"/>
              </a:spcAft>
              <a:buSzPts val="4000"/>
              <a:buNone/>
            </a:pPr>
            <a:r>
              <a:rPr lang="en-US">
                <a:solidFill>
                  <a:srgbClr val="000000"/>
                </a:solidFill>
              </a:rPr>
              <a:t>Guiding Questions</a:t>
            </a:r>
            <a:endParaRPr>
              <a:solidFill>
                <a:srgbClr val="000000"/>
              </a:solidFill>
            </a:endParaRPr>
          </a:p>
        </p:txBody>
      </p:sp>
      <p:sp>
        <p:nvSpPr>
          <p:cNvPr id="704" name="Google Shape;704;gf771980cf8_1_7"/>
          <p:cNvSpPr txBox="1">
            <a:spLocks noGrp="1"/>
          </p:cNvSpPr>
          <p:nvPr>
            <p:ph type="body" idx="1"/>
          </p:nvPr>
        </p:nvSpPr>
        <p:spPr>
          <a:xfrm>
            <a:off x="228600" y="1498850"/>
            <a:ext cx="8915400" cy="5257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t>What documentation and/or guidance do we need to provide school teams about:</a:t>
            </a:r>
            <a:endParaRPr sz="2400"/>
          </a:p>
          <a:p>
            <a:pPr marL="457200" lvl="0" indent="-381000" algn="l" rtl="0">
              <a:lnSpc>
                <a:spcPct val="100000"/>
              </a:lnSpc>
              <a:spcBef>
                <a:spcPts val="360"/>
              </a:spcBef>
              <a:spcAft>
                <a:spcPts val="0"/>
              </a:spcAft>
              <a:buSzPts val="2400"/>
              <a:buChar char="❏"/>
            </a:pPr>
            <a:r>
              <a:rPr lang="en-US" sz="2400"/>
              <a:t>Using an Evidence-Based Selection Tool for data-informed decision making </a:t>
            </a:r>
            <a:endParaRPr sz="2400"/>
          </a:p>
          <a:p>
            <a:pPr marL="457200" lvl="0" indent="-381000" algn="l" rtl="0">
              <a:lnSpc>
                <a:spcPct val="100000"/>
              </a:lnSpc>
              <a:spcBef>
                <a:spcPts val="1000"/>
              </a:spcBef>
              <a:spcAft>
                <a:spcPts val="0"/>
              </a:spcAft>
              <a:buSzPts val="2400"/>
              <a:buChar char="❏"/>
            </a:pPr>
            <a:r>
              <a:rPr lang="en-US" sz="2400"/>
              <a:t>Using our continuum of supports that ensures advanced tiers interventions are culturally responsive and matched to student needs </a:t>
            </a:r>
            <a:endParaRPr sz="2400"/>
          </a:p>
          <a:p>
            <a:pPr marL="457200" lvl="0" indent="-381000" algn="l" rtl="0">
              <a:lnSpc>
                <a:spcPct val="100000"/>
              </a:lnSpc>
              <a:spcBef>
                <a:spcPts val="1000"/>
              </a:spcBef>
              <a:spcAft>
                <a:spcPts val="0"/>
              </a:spcAft>
              <a:buSzPts val="2400"/>
              <a:buChar char="❏"/>
            </a:pPr>
            <a:r>
              <a:rPr lang="en-US" sz="2400"/>
              <a:t>Tools for providing advanced tiers progress monitoring guidance</a:t>
            </a:r>
            <a:endParaRPr sz="2400" b="1"/>
          </a:p>
          <a:p>
            <a:pPr marL="0" lvl="0" indent="0" algn="ctr" rtl="0">
              <a:lnSpc>
                <a:spcPct val="115000"/>
              </a:lnSpc>
              <a:spcBef>
                <a:spcPts val="1000"/>
              </a:spcBef>
              <a:spcAft>
                <a:spcPts val="0"/>
              </a:spcAft>
              <a:buSzPts val="1800"/>
              <a:buNone/>
            </a:pPr>
            <a:endParaRPr sz="2400" b="1"/>
          </a:p>
          <a:p>
            <a:pPr marL="0" lvl="0" indent="0" algn="ctr" rtl="0">
              <a:lnSpc>
                <a:spcPct val="115000"/>
              </a:lnSpc>
              <a:spcBef>
                <a:spcPts val="0"/>
              </a:spcBef>
              <a:spcAft>
                <a:spcPts val="0"/>
              </a:spcAft>
              <a:buClr>
                <a:schemeClr val="dk1"/>
              </a:buClr>
              <a:buSzPts val="1100"/>
              <a:buFont typeface="Arial"/>
              <a:buNone/>
            </a:pPr>
            <a:r>
              <a:rPr lang="en-US" sz="2400" b="1"/>
              <a:t>What do we already have in place? What do we need to create or revise at this time?</a:t>
            </a:r>
            <a:endParaRPr sz="2400" b="1"/>
          </a:p>
          <a:p>
            <a:pPr marL="0" lvl="0" indent="0" algn="ctr" rtl="0">
              <a:lnSpc>
                <a:spcPct val="100000"/>
              </a:lnSpc>
              <a:spcBef>
                <a:spcPts val="0"/>
              </a:spcBef>
              <a:spcAft>
                <a:spcPts val="0"/>
              </a:spcAft>
              <a:buSzPts val="1800"/>
              <a:buNone/>
            </a:pPr>
            <a:endParaRPr sz="2800" b="1"/>
          </a:p>
        </p:txBody>
      </p:sp>
      <p:pic>
        <p:nvPicPr>
          <p:cNvPr id="705" name="Google Shape;705;gf771980cf8_1_7"/>
          <p:cNvPicPr preferRelativeResize="0"/>
          <p:nvPr/>
        </p:nvPicPr>
        <p:blipFill rotWithShape="1">
          <a:blip r:embed="rId3">
            <a:alphaModFix/>
          </a:blip>
          <a:srcRect/>
          <a:stretch/>
        </p:blipFill>
        <p:spPr>
          <a:xfrm>
            <a:off x="228600" y="4484725"/>
            <a:ext cx="388900" cy="388900"/>
          </a:xfrm>
          <a:prstGeom prst="rect">
            <a:avLst/>
          </a:prstGeom>
          <a:noFill/>
          <a:ln>
            <a:noFill/>
          </a:ln>
        </p:spPr>
      </p:pic>
      <p:pic>
        <p:nvPicPr>
          <p:cNvPr id="706" name="Google Shape;706;gf771980cf8_1_7"/>
          <p:cNvPicPr preferRelativeResize="0"/>
          <p:nvPr/>
        </p:nvPicPr>
        <p:blipFill rotWithShape="1">
          <a:blip r:embed="rId4">
            <a:alphaModFix/>
          </a:blip>
          <a:srcRect/>
          <a:stretch/>
        </p:blipFill>
        <p:spPr>
          <a:xfrm>
            <a:off x="228599" y="3316350"/>
            <a:ext cx="388900" cy="388900"/>
          </a:xfrm>
          <a:prstGeom prst="rect">
            <a:avLst/>
          </a:prstGeom>
          <a:noFill/>
          <a:ln>
            <a:noFill/>
          </a:ln>
        </p:spPr>
      </p:pic>
      <p:pic>
        <p:nvPicPr>
          <p:cNvPr id="707" name="Google Shape;707;gf771980cf8_1_7"/>
          <p:cNvPicPr preferRelativeResize="0"/>
          <p:nvPr/>
        </p:nvPicPr>
        <p:blipFill rotWithShape="1">
          <a:blip r:embed="rId5">
            <a:alphaModFix/>
          </a:blip>
          <a:srcRect/>
          <a:stretch/>
        </p:blipFill>
        <p:spPr>
          <a:xfrm>
            <a:off x="228597" y="2447550"/>
            <a:ext cx="388899" cy="385824"/>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f771980cf8_1_21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3100"/>
              <a:t>Select a reporter who will share your thoughts and ideas. </a:t>
            </a:r>
            <a:endParaRPr sz="3100"/>
          </a:p>
          <a:p>
            <a:pPr marL="0" lvl="0" indent="0" algn="l" rtl="0">
              <a:lnSpc>
                <a:spcPct val="100000"/>
              </a:lnSpc>
              <a:spcBef>
                <a:spcPts val="360"/>
              </a:spcBef>
              <a:spcAft>
                <a:spcPts val="0"/>
              </a:spcAft>
              <a:buSzPts val="1800"/>
              <a:buNone/>
            </a:pPr>
            <a:endParaRPr sz="3100"/>
          </a:p>
          <a:p>
            <a:pPr marL="0" lvl="0" indent="0" algn="l" rtl="0">
              <a:lnSpc>
                <a:spcPct val="100000"/>
              </a:lnSpc>
              <a:spcBef>
                <a:spcPts val="360"/>
              </a:spcBef>
              <a:spcAft>
                <a:spcPts val="0"/>
              </a:spcAft>
              <a:buSzPts val="1800"/>
              <a:buNone/>
            </a:pPr>
            <a:r>
              <a:rPr lang="en-US" sz="3100"/>
              <a:t>Thanks for sharing and helping everyone move forward!</a:t>
            </a:r>
            <a:endParaRPr sz="3100"/>
          </a:p>
        </p:txBody>
      </p:sp>
      <p:sp>
        <p:nvSpPr>
          <p:cNvPr id="714" name="Google Shape;714;gf771980cf8_1_217"/>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Sharing of Discussions</a:t>
            </a:r>
            <a:endParaRPr>
              <a:solidFill>
                <a:schemeClr val="dk1"/>
              </a:solidFill>
            </a:endParaRPr>
          </a:p>
        </p:txBody>
      </p:sp>
      <p:pic>
        <p:nvPicPr>
          <p:cNvPr id="715" name="Google Shape;715;gf771980cf8_1_217"/>
          <p:cNvPicPr preferRelativeResize="0"/>
          <p:nvPr/>
        </p:nvPicPr>
        <p:blipFill rotWithShape="1">
          <a:blip r:embed="rId3">
            <a:alphaModFix/>
          </a:blip>
          <a:srcRect/>
          <a:stretch/>
        </p:blipFill>
        <p:spPr>
          <a:xfrm>
            <a:off x="5557975" y="4287900"/>
            <a:ext cx="2528925" cy="18843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9f20b6708b_0_3013"/>
          <p:cNvSpPr txBox="1">
            <a:spLocks noGrp="1"/>
          </p:cNvSpPr>
          <p:nvPr>
            <p:ph type="title"/>
          </p:nvPr>
        </p:nvSpPr>
        <p:spPr>
          <a:xfrm>
            <a:off x="311700" y="593367"/>
            <a:ext cx="8520600" cy="763500"/>
          </a:xfrm>
          <a:prstGeom prst="rect">
            <a:avLst/>
          </a:prstGeom>
          <a:solidFill>
            <a:srgbClr val="A9DCF2">
              <a:alpha val="65882"/>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Complete Resource Map</a:t>
            </a:r>
            <a:endParaRPr/>
          </a:p>
        </p:txBody>
      </p:sp>
      <p:pic>
        <p:nvPicPr>
          <p:cNvPr id="722" name="Google Shape;722;g9f20b6708b_0_3013" descr="Screenshot of resource map"/>
          <p:cNvPicPr preferRelativeResize="0"/>
          <p:nvPr/>
        </p:nvPicPr>
        <p:blipFill rotWithShape="1">
          <a:blip r:embed="rId3">
            <a:alphaModFix/>
          </a:blip>
          <a:srcRect/>
          <a:stretch/>
        </p:blipFill>
        <p:spPr>
          <a:xfrm>
            <a:off x="1007198" y="1766903"/>
            <a:ext cx="6858001" cy="39941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f771980cf8_1_631"/>
          <p:cNvSpPr txBox="1">
            <a:spLocks noGrp="1"/>
          </p:cNvSpPr>
          <p:nvPr>
            <p:ph type="body" idx="1"/>
          </p:nvPr>
        </p:nvSpPr>
        <p:spPr>
          <a:xfrm>
            <a:off x="457200" y="1600200"/>
            <a:ext cx="8229600" cy="490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3000"/>
              <a:t>How The System Grew a Teacher! (Ok, it is really Professional Learning)</a:t>
            </a:r>
            <a:endParaRPr sz="3000"/>
          </a:p>
          <a:p>
            <a:pPr marL="0" lvl="0" indent="0" algn="l" rtl="0">
              <a:lnSpc>
                <a:spcPct val="100000"/>
              </a:lnSpc>
              <a:spcBef>
                <a:spcPts val="360"/>
              </a:spcBef>
              <a:spcAft>
                <a:spcPts val="0"/>
              </a:spcAft>
              <a:buSzPts val="1800"/>
              <a:buNone/>
            </a:pPr>
            <a:endParaRPr sz="3000"/>
          </a:p>
          <a:p>
            <a:pPr marL="0" lvl="0" indent="0" algn="l" rtl="0">
              <a:lnSpc>
                <a:spcPct val="100000"/>
              </a:lnSpc>
              <a:spcBef>
                <a:spcPts val="360"/>
              </a:spcBef>
              <a:spcAft>
                <a:spcPts val="0"/>
              </a:spcAft>
              <a:buSzPts val="1800"/>
              <a:buNone/>
            </a:pPr>
            <a:r>
              <a:rPr lang="en-US" sz="3000"/>
              <a:t>The Chiropractor’s Nightmare!  (Don’t be scared, it’s just Alignment) </a:t>
            </a:r>
            <a:endParaRPr sz="3000"/>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
        <p:nvSpPr>
          <p:cNvPr id="729" name="Google Shape;729;gf771980cf8_1_631"/>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COMING IN MARCH! </a:t>
            </a:r>
            <a:endParaRPr>
              <a:solidFill>
                <a:schemeClr val="dk1"/>
              </a:solidFill>
            </a:endParaRPr>
          </a:p>
          <a:p>
            <a:pPr marL="0" lvl="0" indent="0" algn="ctr" rtl="0">
              <a:lnSpc>
                <a:spcPct val="100000"/>
              </a:lnSpc>
              <a:spcBef>
                <a:spcPts val="0"/>
              </a:spcBef>
              <a:spcAft>
                <a:spcPts val="0"/>
              </a:spcAft>
              <a:buSzPts val="4000"/>
              <a:buNone/>
            </a:pPr>
            <a:r>
              <a:rPr lang="en-US">
                <a:solidFill>
                  <a:schemeClr val="dk1"/>
                </a:solidFill>
              </a:rPr>
              <a:t>A Wednesday Matinee!</a:t>
            </a:r>
            <a:endParaRPr>
              <a:solidFill>
                <a:schemeClr val="dk1"/>
              </a:solidFill>
            </a:endParaRPr>
          </a:p>
        </p:txBody>
      </p:sp>
      <p:pic>
        <p:nvPicPr>
          <p:cNvPr id="730" name="Google Shape;730;gf771980cf8_1_631"/>
          <p:cNvPicPr preferRelativeResize="0"/>
          <p:nvPr/>
        </p:nvPicPr>
        <p:blipFill rotWithShape="1">
          <a:blip r:embed="rId3">
            <a:alphaModFix/>
          </a:blip>
          <a:srcRect/>
          <a:stretch/>
        </p:blipFill>
        <p:spPr>
          <a:xfrm>
            <a:off x="2578850" y="4385375"/>
            <a:ext cx="3986302" cy="1796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1000"/>
                                        <p:tgtEl>
                                          <p:spTgt spid="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f771980cf8_1_424"/>
          <p:cNvSpPr txBox="1">
            <a:spLocks noGrp="1"/>
          </p:cNvSpPr>
          <p:nvPr>
            <p:ph type="body" idx="1"/>
          </p:nvPr>
        </p:nvSpPr>
        <p:spPr>
          <a:xfrm>
            <a:off x="457200" y="1600200"/>
            <a:ext cx="8229600" cy="485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3300"/>
              <a:t>How did today’s session measure up with you?  Please complete our evaluation to help ensure we meet your needs.</a:t>
            </a:r>
            <a:endParaRPr sz="3300"/>
          </a:p>
          <a:p>
            <a:pPr marL="0" lvl="0" indent="0" algn="l" rtl="0">
              <a:lnSpc>
                <a:spcPct val="100000"/>
              </a:lnSpc>
              <a:spcBef>
                <a:spcPts val="360"/>
              </a:spcBef>
              <a:spcAft>
                <a:spcPts val="0"/>
              </a:spcAft>
              <a:buSzPts val="1800"/>
              <a:buNone/>
            </a:pPr>
            <a:endParaRPr sz="3300"/>
          </a:p>
          <a:p>
            <a:pPr marL="0" lvl="0" indent="0" algn="l" rtl="0">
              <a:lnSpc>
                <a:spcPct val="100000"/>
              </a:lnSpc>
              <a:spcBef>
                <a:spcPts val="360"/>
              </a:spcBef>
              <a:spcAft>
                <a:spcPts val="0"/>
              </a:spcAft>
              <a:buSzPts val="1800"/>
              <a:buNone/>
            </a:pPr>
            <a:r>
              <a:rPr lang="en-US" sz="3300"/>
              <a:t>Thanks!  </a:t>
            </a:r>
            <a:endParaRPr sz="3300"/>
          </a:p>
        </p:txBody>
      </p:sp>
      <p:sp>
        <p:nvSpPr>
          <p:cNvPr id="737" name="Google Shape;737;gf771980cf8_1_424"/>
          <p:cNvSpPr txBox="1">
            <a:spLocks noGrp="1"/>
          </p:cNvSpPr>
          <p:nvPr>
            <p:ph type="title"/>
          </p:nvPr>
        </p:nvSpPr>
        <p:spPr>
          <a:xfrm>
            <a:off x="228600" y="228600"/>
            <a:ext cx="8686800" cy="11430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EVALUATION</a:t>
            </a:r>
            <a:endParaRPr>
              <a:solidFill>
                <a:schemeClr val="dk1"/>
              </a:solidFill>
            </a:endParaRPr>
          </a:p>
        </p:txBody>
      </p:sp>
      <p:pic>
        <p:nvPicPr>
          <p:cNvPr id="738" name="Google Shape;738;gf771980cf8_1_424"/>
          <p:cNvPicPr preferRelativeResize="0"/>
          <p:nvPr/>
        </p:nvPicPr>
        <p:blipFill rotWithShape="1">
          <a:blip r:embed="rId3">
            <a:alphaModFix/>
          </a:blip>
          <a:srcRect/>
          <a:stretch/>
        </p:blipFill>
        <p:spPr>
          <a:xfrm>
            <a:off x="4913350" y="3104523"/>
            <a:ext cx="2647950" cy="303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228600" y="228600"/>
            <a:ext cx="8686800" cy="914400"/>
          </a:xfrm>
          <a:prstGeom prst="rect">
            <a:avLst/>
          </a:prstGeom>
          <a:solidFill>
            <a:srgbClr val="A9DCF2">
              <a:alpha val="6549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Virtual Norms</a:t>
            </a:r>
            <a:endParaRPr>
              <a:solidFill>
                <a:srgbClr val="000000"/>
              </a:solidFill>
            </a:endParaRPr>
          </a:p>
        </p:txBody>
      </p:sp>
      <p:graphicFrame>
        <p:nvGraphicFramePr>
          <p:cNvPr id="173" name="Google Shape;173;p6"/>
          <p:cNvGraphicFramePr/>
          <p:nvPr/>
        </p:nvGraphicFramePr>
        <p:xfrm>
          <a:off x="228600" y="1203976"/>
          <a:ext cx="3000000" cy="3000000"/>
        </p:xfrm>
        <a:graphic>
          <a:graphicData uri="http://schemas.openxmlformats.org/drawingml/2006/table">
            <a:tbl>
              <a:tblPr firstRow="1" bandRow="1">
                <a:noFill/>
                <a:tableStyleId>{9FF65E4A-D9CF-4024-81CF-9EDA87F4A000}</a:tableStyleId>
              </a:tblPr>
              <a:tblGrid>
                <a:gridCol w="2272625">
                  <a:extLst>
                    <a:ext uri="{9D8B030D-6E8A-4147-A177-3AD203B41FA5}">
                      <a16:colId xmlns:a16="http://schemas.microsoft.com/office/drawing/2014/main" val="20000"/>
                    </a:ext>
                  </a:extLst>
                </a:gridCol>
                <a:gridCol w="6414175">
                  <a:extLst>
                    <a:ext uri="{9D8B030D-6E8A-4147-A177-3AD203B41FA5}">
                      <a16:colId xmlns:a16="http://schemas.microsoft.com/office/drawing/2014/main" val="20001"/>
                    </a:ext>
                  </a:extLst>
                </a:gridCol>
              </a:tblGrid>
              <a:tr h="12095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Be Engaged</a:t>
                      </a:r>
                      <a:endParaRPr sz="2400" u="none" strike="noStrike" cap="none"/>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2400"/>
                        <a:buFont typeface="Arial"/>
                        <a:buChar char="•"/>
                      </a:pPr>
                      <a:r>
                        <a:rPr lang="en-US" sz="2400" b="0" u="none" strike="noStrike" cap="none">
                          <a:solidFill>
                            <a:schemeClr val="dk1"/>
                          </a:solidFill>
                        </a:rPr>
                        <a:t>Unmute to share ideas/questions.</a:t>
                      </a:r>
                      <a:endParaRPr sz="2400" b="0" u="none" strike="noStrike" cap="none">
                        <a:solidFill>
                          <a:schemeClr val="dk1"/>
                        </a:solidFill>
                      </a:endParaRPr>
                    </a:p>
                    <a:p>
                      <a:pPr marL="171450" marR="0" lvl="0" indent="-171450" algn="l" rtl="0">
                        <a:lnSpc>
                          <a:spcPct val="100000"/>
                        </a:lnSpc>
                        <a:spcBef>
                          <a:spcPts val="1000"/>
                        </a:spcBef>
                        <a:spcAft>
                          <a:spcPts val="0"/>
                        </a:spcAft>
                        <a:buClr>
                          <a:schemeClr val="dk1"/>
                        </a:buClr>
                        <a:buSzPts val="2400"/>
                        <a:buFont typeface="Arial"/>
                        <a:buChar char="•"/>
                      </a:pPr>
                      <a:r>
                        <a:rPr lang="en-US" sz="2400" b="0" u="none" strike="noStrike" cap="none">
                          <a:solidFill>
                            <a:schemeClr val="dk1"/>
                          </a:solidFill>
                        </a:rPr>
                        <a:t>Participate in virtual activities</a:t>
                      </a:r>
                      <a:endParaRPr sz="2400" b="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234342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t>Be Respectful</a:t>
                      </a:r>
                      <a:endParaRPr sz="2400" b="1" u="none" strike="noStrike" cap="none"/>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2400"/>
                        <a:buFont typeface="Arial"/>
                        <a:buChar char="•"/>
                      </a:pPr>
                      <a:r>
                        <a:rPr lang="en-US" sz="2400" u="none" strike="noStrike" cap="none"/>
                        <a:t>Eliminate distractions like cell phones, email, social media, and background noise</a:t>
                      </a:r>
                      <a:endParaRPr sz="2400" u="none" strike="noStrike" cap="none"/>
                    </a:p>
                    <a:p>
                      <a:pPr marL="171450" marR="0" lvl="0" indent="-171450" algn="l" rtl="0">
                        <a:lnSpc>
                          <a:spcPct val="100000"/>
                        </a:lnSpc>
                        <a:spcBef>
                          <a:spcPts val="1000"/>
                        </a:spcBef>
                        <a:spcAft>
                          <a:spcPts val="0"/>
                        </a:spcAft>
                        <a:buClr>
                          <a:schemeClr val="dk1"/>
                        </a:buClr>
                        <a:buSzPts val="2400"/>
                        <a:buFont typeface="Arial"/>
                        <a:buChar char="•"/>
                      </a:pPr>
                      <a:r>
                        <a:rPr lang="en-US" sz="2400" u="none" strike="noStrike" cap="none"/>
                        <a:t>Give others time to talk and share</a:t>
                      </a:r>
                      <a:endParaRPr sz="2400" u="none" strike="noStrike" cap="none"/>
                    </a:p>
                    <a:p>
                      <a:pPr marL="171450" marR="0" lvl="0" indent="-171450" algn="l" rtl="0">
                        <a:lnSpc>
                          <a:spcPct val="100000"/>
                        </a:lnSpc>
                        <a:spcBef>
                          <a:spcPts val="1000"/>
                        </a:spcBef>
                        <a:spcAft>
                          <a:spcPts val="0"/>
                        </a:spcAft>
                        <a:buClr>
                          <a:schemeClr val="dk1"/>
                        </a:buClr>
                        <a:buSzPts val="2400"/>
                        <a:buFont typeface="Arial"/>
                        <a:buChar char="•"/>
                      </a:pPr>
                      <a:r>
                        <a:rPr lang="en-US" sz="2400" u="none" strike="noStrike" cap="none"/>
                        <a:t>Be committed to attend the full session</a:t>
                      </a:r>
                      <a:endParaRPr sz="2400" u="none" strike="noStrike" cap="none"/>
                    </a:p>
                  </a:txBody>
                  <a:tcPr marL="91450" marR="91450" marT="45725" marB="45725"/>
                </a:tc>
                <a:extLst>
                  <a:ext uri="{0D108BD9-81ED-4DB2-BD59-A6C34878D82A}">
                    <a16:rowId xmlns:a16="http://schemas.microsoft.com/office/drawing/2014/main" val="10001"/>
                  </a:ext>
                </a:extLst>
              </a:tr>
              <a:tr h="13238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t>Be Prepared</a:t>
                      </a:r>
                      <a:endParaRPr sz="2400" b="1" u="none" strike="noStrike" cap="none"/>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2400"/>
                        <a:buFont typeface="Arial"/>
                        <a:buChar char="•"/>
                      </a:pPr>
                      <a:r>
                        <a:rPr lang="en-US" sz="2400" u="none" strike="noStrike" cap="none">
                          <a:solidFill>
                            <a:schemeClr val="dk1"/>
                          </a:solidFill>
                        </a:rPr>
                        <a:t>Download materials prior to session</a:t>
                      </a:r>
                      <a:endParaRPr sz="2400" u="none" strike="noStrike" cap="none">
                        <a:solidFill>
                          <a:schemeClr val="dk1"/>
                        </a:solidFill>
                      </a:endParaRPr>
                    </a:p>
                    <a:p>
                      <a:pPr marL="171450" marR="0" lvl="0" indent="-171450" algn="l" rtl="0">
                        <a:lnSpc>
                          <a:spcPct val="100000"/>
                        </a:lnSpc>
                        <a:spcBef>
                          <a:spcPts val="1000"/>
                        </a:spcBef>
                        <a:spcAft>
                          <a:spcPts val="0"/>
                        </a:spcAft>
                        <a:buClr>
                          <a:schemeClr val="dk1"/>
                        </a:buClr>
                        <a:buSzPts val="2400"/>
                        <a:buFont typeface="Arial"/>
                        <a:buChar char="•"/>
                      </a:pPr>
                      <a:r>
                        <a:rPr lang="en-US" sz="2400" u="none" strike="noStrike" cap="none">
                          <a:solidFill>
                            <a:schemeClr val="dk1"/>
                          </a:solidFill>
                        </a:rPr>
                        <a:t>Set dates/times with your team to continue action planning after sessions</a:t>
                      </a:r>
                      <a:endParaRPr sz="2400" u="none" strike="noStrike" cap="none"/>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body" idx="1"/>
          </p:nvPr>
        </p:nvSpPr>
        <p:spPr>
          <a:xfrm>
            <a:off x="228600" y="1398675"/>
            <a:ext cx="8686800" cy="5459400"/>
          </a:xfrm>
          <a:prstGeom prst="rect">
            <a:avLst/>
          </a:prstGeom>
          <a:noFill/>
          <a:ln>
            <a:noFill/>
          </a:ln>
        </p:spPr>
        <p:txBody>
          <a:bodyPr spcFirstLastPara="1" wrap="square" lIns="91425" tIns="45700" rIns="91425" bIns="45700" anchor="ctr" anchorCtr="0">
            <a:noAutofit/>
          </a:bodyPr>
          <a:lstStyle/>
          <a:p>
            <a:pPr marL="419100" lvl="0" indent="-342900" algn="l" rtl="0">
              <a:lnSpc>
                <a:spcPct val="100000"/>
              </a:lnSpc>
              <a:spcBef>
                <a:spcPts val="1000"/>
              </a:spcBef>
              <a:spcAft>
                <a:spcPts val="0"/>
              </a:spcAft>
              <a:buClr>
                <a:schemeClr val="dk1"/>
              </a:buClr>
              <a:buSzPts val="2400"/>
              <a:buChar char="•"/>
            </a:pPr>
            <a:r>
              <a:rPr lang="en-US" sz="2400"/>
              <a:t>Participants will provide school teams guidance for evidenced-based selection of advanced tiers interventions. </a:t>
            </a:r>
            <a:endParaRPr sz="2400"/>
          </a:p>
          <a:p>
            <a:pPr marL="342900" lvl="0" indent="-342900" algn="l" rtl="0">
              <a:lnSpc>
                <a:spcPct val="100000"/>
              </a:lnSpc>
              <a:spcBef>
                <a:spcPts val="1000"/>
              </a:spcBef>
              <a:spcAft>
                <a:spcPts val="0"/>
              </a:spcAft>
              <a:buSzPts val="2400"/>
              <a:buChar char="•"/>
            </a:pPr>
            <a:r>
              <a:rPr lang="en-US" sz="2400"/>
              <a:t>Participants will create or enhance division continuum of supports with culturally responsive interventions matched to student instruction needs. </a:t>
            </a:r>
            <a:endParaRPr sz="2400"/>
          </a:p>
          <a:p>
            <a:pPr marL="419100" lvl="0" indent="-342900" algn="l" rtl="0">
              <a:lnSpc>
                <a:spcPct val="100000"/>
              </a:lnSpc>
              <a:spcBef>
                <a:spcPts val="1000"/>
              </a:spcBef>
              <a:spcAft>
                <a:spcPts val="0"/>
              </a:spcAft>
              <a:buClr>
                <a:schemeClr val="dk1"/>
              </a:buClr>
              <a:buSzPts val="2400"/>
              <a:buChar char="•"/>
            </a:pPr>
            <a:r>
              <a:rPr lang="en-US" sz="2400"/>
              <a:t>Participants will define how schools will be supported to analyze progress monitoring data to determine the impact of interventions and to make decisions to change the level of support. </a:t>
            </a:r>
            <a:endParaRPr sz="2400"/>
          </a:p>
          <a:p>
            <a:pPr marL="0" lvl="0" indent="0" algn="l" rtl="0">
              <a:lnSpc>
                <a:spcPct val="100000"/>
              </a:lnSpc>
              <a:spcBef>
                <a:spcPts val="1000"/>
              </a:spcBef>
              <a:spcAft>
                <a:spcPts val="0"/>
              </a:spcAft>
              <a:buSzPts val="1800"/>
              <a:buNone/>
            </a:pPr>
            <a:r>
              <a:rPr lang="en-US" sz="2400"/>
              <a:t>    VTSS Implementation Matrix 1E, 1F, 3B, 3C and 5E</a:t>
            </a:r>
            <a:endParaRPr/>
          </a:p>
          <a:p>
            <a:pPr marL="342900" lvl="0" indent="0" algn="l" rtl="0">
              <a:lnSpc>
                <a:spcPct val="100000"/>
              </a:lnSpc>
              <a:spcBef>
                <a:spcPts val="1000"/>
              </a:spcBef>
              <a:spcAft>
                <a:spcPts val="0"/>
              </a:spcAft>
              <a:buSzPts val="1800"/>
              <a:buNone/>
            </a:pPr>
            <a:endParaRPr sz="2400"/>
          </a:p>
        </p:txBody>
      </p:sp>
      <p:sp>
        <p:nvSpPr>
          <p:cNvPr id="179" name="Google Shape;179;p7"/>
          <p:cNvSpPr txBox="1">
            <a:spLocks noGrp="1"/>
          </p:cNvSpPr>
          <p:nvPr>
            <p:ph type="title"/>
          </p:nvPr>
        </p:nvSpPr>
        <p:spPr>
          <a:xfrm>
            <a:off x="228600" y="304800"/>
            <a:ext cx="8686799" cy="990600"/>
          </a:xfrm>
          <a:prstGeom prst="rect">
            <a:avLst/>
          </a:prstGeom>
          <a:solidFill>
            <a:srgbClr val="A9DCF2">
              <a:alpha val="64313"/>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Learning Intentions for Session 2</a:t>
            </a:r>
            <a:endParaRPr>
              <a:solidFill>
                <a:srgbClr val="00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trand 3 Advanced Tiers&amp;quot;&quot;/&gt;&lt;property id=&quot;20307&quot; value=&quot;256&quot;/&gt;&lt;/object&gt;&lt;object type=&quot;3&quot; unique_id=&quot;10004&quot;&gt;&lt;property id=&quot;20148&quot; value=&quot;5&quot;/&gt;&lt;property id=&quot;20300&quot; value=&quot;Slide 2 - &amp;quot;Welcome to Strand 3&amp;#x0D;Advanced Tiers&amp;quot;&quot;/&gt;&lt;property id=&quot;20307&quot; value=&quot;257&quot;/&gt;&lt;/object&gt;&lt;object type=&quot;3&quot; unique_id=&quot;10005&quot;&gt;&lt;property id=&quot;20148&quot; value=&quot;5&quot;/&gt;&lt;property id=&quot;20300&quot; value=&quot;Slide 3 - &amp;quot;VDOE Update&amp;quot;&quot;/&gt;&lt;property id=&quot;20307&quot; value=&quot;258&quot;/&gt;&lt;/object&gt;&lt;object type=&quot;3&quot; unique_id=&quot;10006&quot;&gt;&lt;property id=&quot;20148&quot; value=&quot;5&quot;/&gt;&lt;property id=&quot;20300&quot; value=&quot;Slide 4 - &amp;quot;Today’s Agenda&amp;quot;&quot;/&gt;&lt;property id=&quot;20307&quot; value=&quot;259&quot;/&gt;&lt;/object&gt;&lt;object type=&quot;3&quot; unique_id=&quot;10007&quot;&gt;&lt;property id=&quot;20148&quot; value=&quot;5&quot;/&gt;&lt;property id=&quot;20300&quot; value=&quot;Slide 5 - &amp;quot;Welcome Activity&amp;quot;&quot;/&gt;&lt;property id=&quot;20307&quot; value=&quot;260&quot;/&gt;&lt;/object&gt;&lt;object type=&quot;3&quot; unique_id=&quot;10008&quot;&gt;&lt;property id=&quot;20148&quot; value=&quot;5&quot;/&gt;&lt;property id=&quot;20300&quot; value=&quot;Slide 6 - &amp;quot;&amp;#x0D;Navigating ZOOM!&amp;#x0D;&amp;quot;&quot;/&gt;&lt;property id=&quot;20307&quot; value=&quot;261&quot;/&gt;&lt;/object&gt;&lt;object type=&quot;3&quot; unique_id=&quot;10009&quot;&gt;&lt;property id=&quot;20148&quot; value=&quot;5&quot;/&gt;&lt;property id=&quot;20300&quot; value=&quot;Slide 7 - &amp;quot;Chat Box Feature&amp;quot;&quot;/&gt;&lt;property id=&quot;20307&quot; value=&quot;262&quot;/&gt;&lt;/object&gt;&lt;object type=&quot;3&quot; unique_id=&quot;10010&quot;&gt;&lt;property id=&quot;20148&quot; value=&quot;5&quot;/&gt;&lt;property id=&quot;20300&quot; value=&quot;Slide 8 - &amp;quot;Virtual Norms&amp;quot;&quot;/&gt;&lt;property id=&quot;20307&quot; value=&quot;263&quot;/&gt;&lt;/object&gt;&lt;object type=&quot;3&quot; unique_id=&quot;10011&quot;&gt;&lt;property id=&quot;20148&quot; value=&quot;5&quot;/&gt;&lt;property id=&quot;20300&quot; value=&quot;Slide 9 - &amp;quot;Learning Intentions for Session 2&amp;quot;&quot;/&gt;&lt;property id=&quot;20307&quot; value=&quot;264&quot;/&gt;&lt;/object&gt;&lt;object type=&quot;3&quot; unique_id=&quot;10012&quot;&gt;&lt;property id=&quot;20148&quot; value=&quot;5&quot;/&gt;&lt;property id=&quot;20300&quot; value=&quot;Slide 10 - &amp;quot;Success Criteria &amp;quot;&quot;/&gt;&lt;property id=&quot;20307&quot; value=&quot;265&quot;/&gt;&lt;/object&gt;&lt;object type=&quot;3&quot; unique_id=&quot;10013&quot;&gt;&lt;property id=&quot;20148&quot; value=&quot;5&quot;/&gt;&lt;property id=&quot;20300&quot; value=&quot;Slide 11 - &amp;quot;Advanced Tiers Foundations&amp;#x0D;“The Elite Eight”&amp;quot;&quot;/&gt;&lt;property id=&quot;20307&quot; value=&quot;266&quot;/&gt;&lt;/object&gt;&lt;object type=&quot;3&quot; unique_id=&quot;10014&quot;&gt;&lt;property id=&quot;20148&quot; value=&quot;5&quot;/&gt;&lt;property id=&quot;20300&quot; value=&quot;Slide 12 - &amp;quot;Building on What We Learned&amp;quot;&quot;/&gt;&lt;property id=&quot;20307&quot; value=&quot;267&quot;/&gt;&lt;/object&gt;&lt;object type=&quot;3&quot; unique_id=&quot;10015&quot;&gt;&lt;property id=&quot;20148&quot; value=&quot;5&quot;/&gt;&lt;property id=&quot;20300&quot; value=&quot;Slide 13 - &amp;quot;The Start of Our Work&amp;quot;&quot;/&gt;&lt;property id=&quot;20307&quot; value=&quot;268&quot;/&gt;&lt;/object&gt;&lt;object type=&quot;3&quot; unique_id=&quot;10016&quot;&gt;&lt;property id=&quot;20148&quot; value=&quot;5&quot;/&gt;&lt;property id=&quot;20300&quot; value=&quot;Slide 14 - &amp;quot;Building on Our Learning&amp;quot;&quot;/&gt;&lt;property id=&quot;20307&quot; value=&quot;269&quot;/&gt;&lt;/object&gt;&lt;object type=&quot;3&quot; unique_id=&quot;10017&quot;&gt;&lt;property id=&quot;20148&quot; value=&quot;5&quot;/&gt;&lt;property id=&quot;20300&quot; value=&quot;Slide 15 - &amp;quot;VTSS Implementation Matrix &amp;#x0D;Aligned Definitions and Resources&amp;quot;&quot;/&gt;&lt;property id=&quot;20307&quot; value=&quot;270&quot;/&gt;&lt;/object&gt;&lt;object type=&quot;3&quot; unique_id=&quot;10018&quot;&gt;&lt;property id=&quot;20148&quot; value=&quot;5&quot;/&gt;&lt;property id=&quot;20300&quot; value=&quot;Slide 16 - &amp;quot;Advanced Tier Intervention Core Features&amp;quot;&quot;/&gt;&lt;property id=&quot;20307&quot; value=&quot;271&quot;/&gt;&lt;/object&gt;&lt;object type=&quot;3&quot; unique_id=&quot;10019&quot;&gt;&lt;property id=&quot;20148&quot; value=&quot;5&quot;/&gt;&lt;property id=&quot;20300&quot; value=&quot;Slide 17 - &amp;quot;Core Features Quick Check&amp;quot;&quot;/&gt;&lt;property id=&quot;20307&quot; value=&quot;272&quot;/&gt;&lt;/object&gt;&lt;object type=&quot;3&quot; unique_id=&quot;10020&quot;&gt;&lt;property id=&quot;20148&quot; value=&quot;5&quot;/&gt;&lt;property id=&quot;20300&quot; value=&quot;Slide 18 - &amp;quot;Evidence-Based Selection Tool&amp;quot;&quot;/&gt;&lt;property id=&quot;20307&quot; value=&quot;273&quot;/&gt;&lt;/object&gt;&lt;object type=&quot;3&quot; unique_id=&quot;10021&quot;&gt;&lt;property id=&quot;20148&quot; value=&quot;5&quot;/&gt;&lt;property id=&quot;20300&quot; value=&quot;Slide 19 - &amp;quot;Evidence Based Practices Evaluation&amp;quot;&quot;/&gt;&lt;property id=&quot;20307&quot; value=&quot;274&quot;/&gt;&lt;/object&gt;&lt;object type=&quot;3&quot; unique_id=&quot;10022&quot;&gt;&lt;property id=&quot;20148&quot; value=&quot;5&quot;/&gt;&lt;property id=&quot;20300&quot; value=&quot;Slide 20 - &amp;quot;Finding Evidence Based Practices&amp;quot;&quot;/&gt;&lt;property id=&quot;20307&quot; value=&quot;275&quot;/&gt;&lt;/object&gt;&lt;object type=&quot;3&quot; unique_id=&quot;10023&quot;&gt;&lt;property id=&quot;20148&quot; value=&quot;5&quot;/&gt;&lt;property id=&quot;20300&quot; value=&quot;Slide 21 - &amp;quot;Evidence-based Practices&amp;quot;&quot;/&gt;&lt;property id=&quot;20307&quot; value=&quot;276&quot;/&gt;&lt;/object&gt;&lt;object type=&quot;3&quot; unique_id=&quot;10024&quot;&gt;&lt;property id=&quot;20148&quot; value=&quot;5&quot;/&gt;&lt;property id=&quot;20300&quot; value=&quot;Slide 22 - &amp;quot;Break-out Room Discussion&amp;quot;&quot;/&gt;&lt;property id=&quot;20307&quot; value=&quot;277&quot;/&gt;&lt;/object&gt;&lt;object type=&quot;3&quot; unique_id=&quot;10025&quot;&gt;&lt;property id=&quot;20148&quot; value=&quot;5&quot;/&gt;&lt;property id=&quot;20300&quot; value=&quot;Slide 23 - &amp;quot;Stretch Break&amp;quot;&quot;/&gt;&lt;property id=&quot;20307&quot; value=&quot;278&quot;/&gt;&lt;/object&gt;&lt;object type=&quot;3&quot; unique_id=&quot;10026&quot;&gt;&lt;property id=&quot;20148&quot; value=&quot;5&quot;/&gt;&lt;property id=&quot;20300&quot; value=&quot;Slide 24 - &amp;quot;&amp;#x0D;Building a Continuum of Supports&amp;quot;&quot;/&gt;&lt;property id=&quot;20307&quot; value=&quot;279&quot;/&gt;&lt;/object&gt;&lt;object type=&quot;3&quot; unique_id=&quot;10027&quot;&gt;&lt;property id=&quot;20148&quot; value=&quot;5&quot;/&gt;&lt;property id=&quot;20300&quot; value=&quot;Slide 25 - &amp;quot;VTSS Implementation Matrix&amp;#x0D;Aligned Interventions and Continuum of Supports&amp;quot;&quot;/&gt;&lt;property id=&quot;20307&quot; value=&quot;280&quot;/&gt;&lt;/object&gt;&lt;object type=&quot;3&quot; unique_id=&quot;10028&quot;&gt;&lt;property id=&quot;20148&quot; value=&quot;5&quot;/&gt;&lt;property id=&quot;20300&quot; value=&quot;Slide 26 - &amp;quot;Three Integrated Frameworks&amp;quot;&quot;/&gt;&lt;property id=&quot;20307&quot; value=&quot;281&quot;/&gt;&lt;/object&gt;&lt;object type=&quot;3&quot; unique_id=&quot;10029&quot;&gt;&lt;property id=&quot;20148&quot; value=&quot;5&quot;/&gt;&lt;property id=&quot;20300&quot; value=&quot;Slide 27 - &amp;quot;LCPS RTI Core Components&amp;quot;&quot;/&gt;&lt;property id=&quot;20307&quot; value=&quot;282&quot;/&gt;&lt;/object&gt;&lt;object type=&quot;3&quot; unique_id=&quot;10030&quot;&gt;&lt;property id=&quot;20148&quot; value=&quot;5&quot;/&gt;&lt;property id=&quot;20300&quot; value=&quot;Slide 28 - &amp;quot;MISSION IMPOSSIBLE&amp;quot;&quot;/&gt;&lt;property id=&quot;20307&quot; value=&quot;283&quot;/&gt;&lt;/object&gt;&lt;object type=&quot;3&quot; unique_id=&quot;10031&quot;&gt;&lt;property id=&quot;20148&quot; value=&quot;5&quot;/&gt;&lt;property id=&quot;20300&quot; value=&quot;Slide 29 - &amp;quot;Create Effective Efficiencies&amp;quot;&quot;/&gt;&lt;property id=&quot;20307&quot; value=&quot;284&quot;/&gt;&lt;/object&gt;&lt;object type=&quot;3&quot; unique_id=&quot;10032&quot;&gt;&lt;property id=&quot;20148&quot; value=&quot;5&quot;/&gt;&lt;property id=&quot;20300&quot; value=&quot;Slide 30 - &amp;quot;Map Resources&amp;quot;&quot;/&gt;&lt;property id=&quot;20307&quot; value=&quot;285&quot;/&gt;&lt;/object&gt;&lt;object type=&quot;3&quot; unique_id=&quot;10033&quot;&gt;&lt;property id=&quot;20148&quot; value=&quot;5&quot;/&gt;&lt;property id=&quot;20300&quot; value=&quot;Slide 31 - &amp;quot;Select Assessments&amp;quot;&quot;/&gt;&lt;property id=&quot;20307&quot; value=&quot;286&quot;/&gt;&lt;/object&gt;&lt;object type=&quot;3&quot; unique_id=&quot;10034&quot;&gt;&lt;property id=&quot;20148&quot; value=&quot;5&quot;/&gt;&lt;property id=&quot;20300&quot; value=&quot;Slide 32 - &amp;quot;Define Assessment Logic&amp;quot;&quot;/&gt;&lt;property id=&quot;20307&quot; value=&quot;287&quot;/&gt;&lt;/object&gt;&lt;object type=&quot;3&quot; unique_id=&quot;10035&quot;&gt;&lt;property id=&quot;20148&quot; value=&quot;5&quot;/&gt;&lt;property id=&quot;20300&quot; value=&quot;Slide 33 - &amp;quot;Establish Criteria for Additional Assessment&amp;quot;&quot;/&gt;&lt;property id=&quot;20307&quot; value=&quot;288&quot;/&gt;&lt;/object&gt;&lt;object type=&quot;3&quot; unique_id=&quot;10036&quot;&gt;&lt;property id=&quot;20148&quot; value=&quot;5&quot;/&gt;&lt;property id=&quot;20300&quot; value=&quot;Slide 34 - &amp;quot;Create Decision Tree&amp;quot;&quot;/&gt;&lt;property id=&quot;20307&quot; value=&quot;289&quot;/&gt;&lt;/object&gt;&lt;object type=&quot;3&quot; unique_id=&quot;10037&quot;&gt;&lt;property id=&quot;20148&quot; value=&quot;5&quot;/&gt;&lt;property id=&quot;20300&quot; value=&quot;Slide 35 - &amp;quot;Match EBIs to Specific Deficit Areas&amp;quot;&quot;/&gt;&lt;property id=&quot;20307&quot; value=&quot;290&quot;/&gt;&lt;/object&gt;&lt;object type=&quot;3&quot; unique_id=&quot;10038&quot;&gt;&lt;property id=&quot;20148&quot; value=&quot;5&quot;/&gt;&lt;property id=&quot;20300&quot; value=&quot;Slide 36 - &amp;quot;Advanced Tiers&amp;#x0D;Resource Map Example&amp;quot;&quot;/&gt;&lt;property id=&quot;20307&quot; value=&quot;291&quot;/&gt;&lt;/object&gt;&lt;object type=&quot;3&quot; unique_id=&quot;10039&quot;&gt;&lt;property id=&quot;20148&quot; value=&quot;5&quot;/&gt;&lt;property id=&quot;20300&quot; value=&quot;Slide 37 - &amp;quot;Advanced Tiers Decision Rules&amp;quot;&quot;/&gt;&lt;property id=&quot;20307&quot; value=&quot;292&quot;/&gt;&lt;/object&gt;&lt;object type=&quot;3&quot; unique_id=&quot;10040&quot;&gt;&lt;property id=&quot;20148&quot; value=&quot;5&quot;/&gt;&lt;property id=&quot;20300&quot; value=&quot;Slide 38 - &amp;quot;Your Turn! Resource Map&amp;quot;&quot;/&gt;&lt;property id=&quot;20307&quot; value=&quot;293&quot;/&gt;&lt;/object&gt;&lt;object type=&quot;3&quot; unique_id=&quot;10041&quot;&gt;&lt;property id=&quot;20148&quot; value=&quot;5&quot;/&gt;&lt;property id=&quot;20300&quot; value=&quot;Slide 39 - &amp;quot;Break-out Rooms&amp;quot;&quot;/&gt;&lt;property id=&quot;20307&quot; value=&quot;294&quot;/&gt;&lt;/object&gt;&lt;object type=&quot;3&quot; unique_id=&quot;10042&quot;&gt;&lt;property id=&quot;20148&quot; value=&quot;5&quot;/&gt;&lt;property id=&quot;20300&quot; value=&quot;Slide 40 - &amp;quot;Progress Monitoring&amp;#x0D;How to Tell if Students are Making Adequate Progress&amp;#x0D;&amp;quot;&quot;/&gt;&lt;property id=&quot;20307&quot; value=&quot;295&quot;/&gt;&lt;/object&gt;&lt;object type=&quot;3&quot; unique_id=&quot;10043&quot;&gt;&lt;property id=&quot;20148&quot; value=&quot;5&quot;/&gt;&lt;property id=&quot;20300&quot; value=&quot;Slide 41 - &amp;quot;VTSS Matrix 5E Progress Monitoring at Tiers 2 &amp;amp; 3&amp;quot;&quot;/&gt;&lt;property id=&quot;20307&quot; value=&quot;296&quot;/&gt;&lt;/object&gt;&lt;object type=&quot;3&quot; unique_id=&quot;10044&quot;&gt;&lt;property id=&quot;20148&quot; value=&quot;5&quot;/&gt;&lt;property id=&quot;20300&quot; value=&quot;Slide 42 - &amp;quot;True ⭐️  &amp;amp;#x09;&amp;amp;#x09;&amp;amp;#x09;&amp;amp;#x09;or&amp;amp;#x09;&amp;amp;#x09;&amp;amp;#x09;&amp;amp;#x09;&amp;amp;#x09;False❌&amp;quot;&quot;/&gt;&lt;property id=&quot;20307&quot; value=&quot;297&quot;/&gt;&lt;/object&gt;&lt;object type=&quot;3&quot; unique_id=&quot;10045&quot;&gt;&lt;property id=&quot;20148&quot; value=&quot;5&quot;/&gt;&lt;property id=&quot;20300&quot; value=&quot;Slide 43 - &amp;quot;Where Does it Fit?&amp;quot;&quot;/&gt;&lt;property id=&quot;20307&quot; value=&quot;298&quot;/&gt;&lt;/object&gt;&lt;object type=&quot;3&quot; unique_id=&quot;10046&quot;&gt;&lt;property id=&quot;20148&quot; value=&quot;5&quot;/&gt;&lt;property id=&quot;20300&quot; value=&quot;Slide 44 - &amp;quot;Definition&amp;quot;&quot;/&gt;&lt;property id=&quot;20307&quot; value=&quot;299&quot;/&gt;&lt;/object&gt;&lt;object type=&quot;3&quot; unique_id=&quot;10047&quot;&gt;&lt;property id=&quot;20148&quot; value=&quot;5&quot;/&gt;&lt;property id=&quot;20300&quot; value=&quot;Slide 45 - &amp;quot;Important Components of Progress Monitoring&amp;quot;&quot;/&gt;&lt;property id=&quot;20307&quot; value=&quot;300&quot;/&gt;&lt;/object&gt;&lt;object type=&quot;3&quot; unique_id=&quot;10048&quot;&gt;&lt;property id=&quot;20148&quot; value=&quot;5&quot;/&gt;&lt;property id=&quot;20300&quot; value=&quot;Slide 46 - &amp;quot;Why is it Important?&amp;quot;&quot;/&gt;&lt;property id=&quot;20307&quot; value=&quot;301&quot;/&gt;&lt;/object&gt;&lt;object type=&quot;3&quot; unique_id=&quot;10049&quot;&gt;&lt;property id=&quot;20148&quot; value=&quot;5&quot;/&gt;&lt;property id=&quot;20300&quot; value=&quot;Slide 47 - &amp;quot;Example&amp;quot;&quot;/&gt;&lt;property id=&quot;20307&quot; value=&quot;302&quot;/&gt;&lt;/object&gt;&lt;object type=&quot;3&quot; unique_id=&quot;10050&quot;&gt;&lt;property id=&quot;20148&quot; value=&quot;5&quot;/&gt;&lt;property id=&quot;20300&quot; value=&quot;Slide 48 - &amp;quot;&amp;#x0D;Measurement Tools&amp;#x0D;&amp;quot;&quot;/&gt;&lt;property id=&quot;20307&quot; value=&quot;303&quot;/&gt;&lt;/object&gt;&lt;object type=&quot;3&quot; unique_id=&quot;10051&quot;&gt;&lt;property id=&quot;20148&quot; value=&quot;5&quot;/&gt;&lt;property id=&quot;20300&quot; value=&quot;Slide 49 - &amp;quot;The RATE and LEVEL of Learning&amp;quot;&quot;/&gt;&lt;property id=&quot;20307&quot; value=&quot;304&quot;/&gt;&lt;/object&gt;&lt;object type=&quot;3&quot; unique_id=&quot;10052&quot;&gt;&lt;property id=&quot;20148&quot; value=&quot;5&quot;/&gt;&lt;property id=&quot;20300&quot; value=&quot;Slide 50 - &amp;quot;Student Graph: &amp;#x0D;Student Data and Aim/Goal Line&amp;quot;&quot;/&gt;&lt;property id=&quot;20307&quot; value=&quot;305&quot;/&gt;&lt;/object&gt;&lt;object type=&quot;3&quot; unique_id=&quot;10053&quot;&gt;&lt;property id=&quot;20148&quot; value=&quot;5&quot;/&gt;&lt;property id=&quot;20300&quot; value=&quot;Slide 51 - &amp;quot;National Center on Intensive Intervention&amp;quot;&quot;/&gt;&lt;property id=&quot;20307&quot; value=&quot;306&quot;/&gt;&lt;/object&gt;&lt;object type=&quot;3&quot; unique_id=&quot;10054&quot;&gt;&lt;property id=&quot;20148&quot; value=&quot;5&quot;/&gt;&lt;property id=&quot;20300&quot; value=&quot;Slide 52 - &amp;quot;Return to the Assessment Inventory: &amp;#x0D;Progress Monitoring of Core Instruction &amp;#x0D;and Intervention&amp;quot;&quot;/&gt;&lt;property id=&quot;20307&quot; value=&quot;307&quot;/&gt;&lt;/object&gt;&lt;object type=&quot;3&quot; unique_id=&quot;10055&quot;&gt;&lt;property id=&quot;20148&quot; value=&quot;5&quot;/&gt;&lt;property id=&quot;20300&quot; value=&quot;Slide 53 - &amp;quot;Math Intervention Resource Map&amp;quot;&quot;/&gt;&lt;property id=&quot;20307&quot; value=&quot;308&quot;/&gt;&lt;/object&gt;&lt;object type=&quot;3&quot; unique_id=&quot;10056&quot;&gt;&lt;property id=&quot;20148&quot; value=&quot;5&quot;/&gt;&lt;property id=&quot;20300&quot; value=&quot;Slide 54 - &amp;quot;Progress Monitoring&amp;#x0D;How to Tell if Students are Making Adequate Progress&amp;#x0D;&amp;quot;&quot;/&gt;&lt;property id=&quot;20307&quot; value=&quot;309&quot;/&gt;&lt;/object&gt;&lt;object type=&quot;3&quot; unique_id=&quot;10057&quot;&gt;&lt;property id=&quot;20148&quot; value=&quot;5&quot;/&gt;&lt;property id=&quot;20300&quot; value=&quot;Slide 55 - &amp;quot;Social Competence &amp;amp; Academic Achievement&amp;quot;&quot;/&gt;&lt;property id=&quot;20307&quot; value=&quot;310&quot;/&gt;&lt;/object&gt;&lt;object type=&quot;3&quot; unique_id=&quot;10058&quot;&gt;&lt;property id=&quot;20148&quot; value=&quot;5&quot;/&gt;&lt;property id=&quot;20300&quot; value=&quot;Slide 56 - &amp;quot;VTSS Implementation Matrix Progress Monitoring at Tiers 2 &amp;amp; 3&amp;quot;&quot;/&gt;&lt;property id=&quot;20307&quot; value=&quot;311&quot;/&gt;&lt;/object&gt;&lt;object type=&quot;3&quot; unique_id=&quot;10059&quot;&gt;&lt;property id=&quot;20148&quot; value=&quot;5&quot;/&gt;&lt;property id=&quot;20300&quot; value=&quot;Slide 57 - &amp;quot;Formal Definition&amp;quot;&quot;/&gt;&lt;property id=&quot;20307&quot; value=&quot;312&quot;/&gt;&lt;/object&gt;&lt;object type=&quot;3&quot; unique_id=&quot;10060&quot;&gt;&lt;property id=&quot;20148&quot; value=&quot;5&quot;/&gt;&lt;property id=&quot;20300&quot; value=&quot;Slide 58 - &amp;quot;Progress Monitoring is...&amp;quot;&quot;/&gt;&lt;property id=&quot;20307&quot; value=&quot;313&quot;/&gt;&lt;/object&gt;&lt;object type=&quot;3&quot; unique_id=&quot;10061&quot;&gt;&lt;property id=&quot;20148&quot; value=&quot;5&quot;/&gt;&lt;property id=&quot;20300&quot; value=&quot;Slide 59 - &amp;quot;Progress Monitoring is...&amp;quot;&quot;/&gt;&lt;property id=&quot;20307&quot; value=&quot;314&quot;/&gt;&lt;/object&gt;&lt;object type=&quot;3&quot; unique_id=&quot;10062&quot;&gt;&lt;property id=&quot;20148&quot; value=&quot;5&quot;/&gt;&lt;property id=&quot;20300&quot; value=&quot;Slide 60 - &amp;quot;Progress Monitoring at Tier 2 &amp;amp; 3&amp;quot;&quot;/&gt;&lt;property id=&quot;20307&quot; value=&quot;315&quot;/&gt;&lt;/object&gt;&lt;object type=&quot;3&quot; unique_id=&quot;10063&quot;&gt;&lt;property id=&quot;20148&quot; value=&quot;5&quot;/&gt;&lt;property id=&quot;20300&quot; value=&quot;Slide 61 - &amp;quot;True ⭐️  &amp;amp;#x09;&amp;amp;#x09;&amp;amp;#x09;&amp;amp;#x09;or&amp;amp;#x09;&amp;amp;#x09;&amp;amp;#x09;&amp;amp;#x09;&amp;amp;#x09;False❌&amp;quot;&quot;/&gt;&lt;property id=&quot;20307&quot; value=&quot;316&quot;/&gt;&lt;/object&gt;&lt;object type=&quot;3&quot; unique_id=&quot;10064&quot;&gt;&lt;property id=&quot;20148&quot; value=&quot;5&quot;/&gt;&lt;property id=&quot;20300&quot; value=&quot;Slide 62 - &amp;quot;Where Does It Fit?&amp;quot;&quot;/&gt;&lt;property id=&quot;20307&quot; value=&quot;317&quot;/&gt;&lt;/object&gt;&lt;object type=&quot;3&quot; unique_id=&quot;10065&quot;&gt;&lt;property id=&quot;20148&quot; value=&quot;5&quot;/&gt;&lt;property id=&quot;20300&quot; value=&quot;Slide 63 - &amp;quot;Some Considerations &amp;#x0D;for Progress Monitoring&amp;quot;&quot;/&gt;&lt;property id=&quot;20307&quot; value=&quot;318&quot;/&gt;&lt;/object&gt;&lt;object type=&quot;3&quot; unique_id=&quot;10066&quot;&gt;&lt;property id=&quot;20148&quot; value=&quot;5&quot;/&gt;&lt;property id=&quot;20300&quot; value=&quot;Slide 64 - &amp;quot;Progress Monitoring Data is Graphed&amp;quot;&quot;/&gt;&lt;property id=&quot;20307&quot; value=&quot;319&quot;/&gt;&lt;/object&gt;&lt;object type=&quot;3&quot; unique_id=&quot;10067&quot;&gt;&lt;property id=&quot;20148&quot; value=&quot;5&quot;/&gt;&lt;property id=&quot;20300&quot; value=&quot;Slide 65 - &amp;quot;Importance of Graphing&amp;quot;&quot;/&gt;&lt;property id=&quot;20307&quot; value=&quot;320&quot;/&gt;&lt;/object&gt;&lt;object type=&quot;3&quot; unique_id=&quot;10068&quot;&gt;&lt;property id=&quot;20148&quot; value=&quot;5&quot;/&gt;&lt;property id=&quot;20300&quot; value=&quot;Slide 66 - &amp;quot;National Center on Intensive Intervention&amp;quot;&quot;/&gt;&lt;property id=&quot;20307&quot; value=&quot;321&quot;/&gt;&lt;/object&gt;&lt;object type=&quot;3&quot; unique_id=&quot;10069&quot;&gt;&lt;property id=&quot;20148&quot; value=&quot;5&quot;/&gt;&lt;property id=&quot;20300&quot; value=&quot;Slide 67 - &amp;quot;Return to the Assessment Inventory: &amp;#x0D;Progress Monitoring of Core Instruction &amp;#x0D;and Intervention&amp;quot;&quot;/&gt;&lt;property id=&quot;20307&quot; value=&quot;322&quot;/&gt;&lt;/object&gt;&lt;object type=&quot;3&quot; unique_id=&quot;10070&quot;&gt;&lt;property id=&quot;20148&quot; value=&quot;5&quot;/&gt;&lt;property id=&quot;20300&quot; value=&quot;Slide 68 - &amp;quot;How it Fits Together - Example&amp;quot;&quot;/&gt;&lt;property id=&quot;20307&quot; value=&quot;323&quot;/&gt;&lt;/object&gt;&lt;object type=&quot;3&quot; unique_id=&quot;10071&quot;&gt;&lt;property id=&quot;20148&quot; value=&quot;5&quot;/&gt;&lt;property id=&quot;20300&quot; value=&quot;Slide 69 - &amp;quot;Future Steps for the DLT&amp;quot;&quot;/&gt;&lt;property id=&quot;20307&quot; value=&quot;324&quot;/&gt;&lt;/object&gt;&lt;object type=&quot;3&quot; unique_id=&quot;10072&quot;&gt;&lt;property id=&quot;20148&quot; value=&quot;5&quot;/&gt;&lt;property id=&quot;20300&quot; value=&quot;Slide 70 - &amp;quot;TEAM TIME&amp;quot;&quot;/&gt;&lt;property id=&quot;20307&quot; value=&quot;325&quot;/&gt;&lt;/object&gt;&lt;object type=&quot;3&quot; unique_id=&quot;10073&quot;&gt;&lt;property id=&quot;20148&quot; value=&quot;5&quot;/&gt;&lt;property id=&quot;20300&quot; value=&quot;Slide 71 - &amp;quot;Our Work Thus Far&amp;quot;&quot;/&gt;&lt;property id=&quot;20307&quot; value=&quot;326&quot;/&gt;&lt;/object&gt;&lt;object type=&quot;3&quot; unique_id=&quot;10074&quot;&gt;&lt;property id=&quot;20148&quot; value=&quot;5&quot;/&gt;&lt;property id=&quot;20300&quot; value=&quot;Slide 72 - &amp;quot;Role of the Division Team&amp;quot;&quot;/&gt;&lt;property id=&quot;20307&quot; value=&quot;327&quot;/&gt;&lt;/object&gt;&lt;object type=&quot;3&quot; unique_id=&quot;10075&quot;&gt;&lt;property id=&quot;20148&quot; value=&quot;5&quot;/&gt;&lt;property id=&quot;20300&quot; value=&quot;Slide 73 - &amp;quot;Division Leadership Team&amp;#x0D;Guiding Questions&amp;quot;&quot;/&gt;&lt;property id=&quot;20307&quot; value=&quot;328&quot;/&gt;&lt;/object&gt;&lt;object type=&quot;3&quot; unique_id=&quot;10076&quot;&gt;&lt;property id=&quot;20148&quot; value=&quot;5&quot;/&gt;&lt;property id=&quot;20300&quot; value=&quot;Slide 74 - &amp;quot;Sharing of Discussions&amp;quot;&quot;/&gt;&lt;property id=&quot;20307&quot; value=&quot;329&quot;/&gt;&lt;/object&gt;&lt;object type=&quot;3&quot; unique_id=&quot;10077&quot;&gt;&lt;property id=&quot;20148&quot; value=&quot;5&quot;/&gt;&lt;property id=&quot;20300&quot; value=&quot;Slide 75 - &amp;quot;Complete Resource Map&amp;quot;&quot;/&gt;&lt;property id=&quot;20307&quot; value=&quot;330&quot;/&gt;&lt;/object&gt;&lt;object type=&quot;3&quot; unique_id=&quot;10078&quot;&gt;&lt;property id=&quot;20148&quot; value=&quot;5&quot;/&gt;&lt;property id=&quot;20300&quot; value=&quot;Slide 76 - &amp;quot;COMING IN MARCH! &amp;#x0D;A Wednesday Matinee!&amp;quot;&quot;/&gt;&lt;property id=&quot;20307&quot; value=&quot;331&quot;/&gt;&lt;/object&gt;&lt;object type=&quot;3&quot; unique_id=&quot;10079&quot;&gt;&lt;property id=&quot;20148&quot; value=&quot;5&quot;/&gt;&lt;property id=&quot;20300&quot; value=&quot;Slide 77 - &amp;quot;EVALUATION&amp;quot;&quot;/&gt;&lt;property id=&quot;20307&quot; value=&quot;332&quot;/&gt;&lt;/object&gt;&lt;/object&gt;&lt;object type=&quot;8&quot; unique_id=&quot;10158&quot;&gt;&lt;/object&gt;&lt;/object&gt;&lt;/database&gt;"/>
  <p:tag name="ARTICULATE_PROJECT_OPEN" val="0"/>
  <p:tag name="MMPROD_NEXTUNIQUEID" val="10009"/>
  <p:tag name="SECTOMILLISECCONVERTED"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2569</Words>
  <Application>Microsoft Office PowerPoint</Application>
  <PresentationFormat>On-screen Show (4:3)</PresentationFormat>
  <Paragraphs>437</Paragraphs>
  <Slides>77</Slides>
  <Notes>77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Verdana</vt:lpstr>
      <vt:lpstr>Permanent Marker</vt:lpstr>
      <vt:lpstr>Arial</vt:lpstr>
      <vt:lpstr>Pacifico</vt:lpstr>
      <vt:lpstr>Calibri</vt:lpstr>
      <vt:lpstr>Simple Light</vt:lpstr>
      <vt:lpstr>Strand 3 Advanced Tiers</vt:lpstr>
      <vt:lpstr>Welcome to Strand 3 Advanced Tiers</vt:lpstr>
      <vt:lpstr>VDOE Update</vt:lpstr>
      <vt:lpstr>Today’s Agenda</vt:lpstr>
      <vt:lpstr>Welcome Activity</vt:lpstr>
      <vt:lpstr> Navigating ZOOM! </vt:lpstr>
      <vt:lpstr>Chat Box Feature</vt:lpstr>
      <vt:lpstr>Virtual Norms</vt:lpstr>
      <vt:lpstr>Learning Intentions for Session 2</vt:lpstr>
      <vt:lpstr>Success Criteria </vt:lpstr>
      <vt:lpstr>Advanced Tiers Foundations “The Elite Eight”</vt:lpstr>
      <vt:lpstr>Building on What We Learned</vt:lpstr>
      <vt:lpstr>The Start of Our Work</vt:lpstr>
      <vt:lpstr>Building on Our Learning</vt:lpstr>
      <vt:lpstr>VTSS Implementation Matrix  Aligned Definitions and Resources</vt:lpstr>
      <vt:lpstr>Advanced Tier Intervention Core Features</vt:lpstr>
      <vt:lpstr>Core Features Quick Check</vt:lpstr>
      <vt:lpstr>Evidence-Based Selection Tool</vt:lpstr>
      <vt:lpstr>Evidence Based Practices Evaluation</vt:lpstr>
      <vt:lpstr>Finding Evidence Based Practices</vt:lpstr>
      <vt:lpstr>Evidence-based Practices</vt:lpstr>
      <vt:lpstr>Break-out Room Discussion</vt:lpstr>
      <vt:lpstr>Stretch Break</vt:lpstr>
      <vt:lpstr> Building a Continuum of Supports</vt:lpstr>
      <vt:lpstr>VTSS Implementation Matrix Aligned Interventions and Continuum of Supports</vt:lpstr>
      <vt:lpstr>Three Integrated Frameworks</vt:lpstr>
      <vt:lpstr>LCPS RTI Core Components</vt:lpstr>
      <vt:lpstr>MISSION IMPOSSIBLE</vt:lpstr>
      <vt:lpstr>Create Effective Efficiencies</vt:lpstr>
      <vt:lpstr>Map Resources</vt:lpstr>
      <vt:lpstr>Select Assessments</vt:lpstr>
      <vt:lpstr>Define Assessment Logic</vt:lpstr>
      <vt:lpstr>Establish Criteria for Additional Assessment</vt:lpstr>
      <vt:lpstr>Create Decision Tree</vt:lpstr>
      <vt:lpstr>Match EBIs to Specific Deficit Areas</vt:lpstr>
      <vt:lpstr>Advanced Tiers Resource Map Example</vt:lpstr>
      <vt:lpstr>Advanced Tiers Decision Rules</vt:lpstr>
      <vt:lpstr>Your Turn! Resource Map</vt:lpstr>
      <vt:lpstr>Break-out Rooms</vt:lpstr>
      <vt:lpstr>Progress Monitoring How to Tell if Students are Making Adequate Progress </vt:lpstr>
      <vt:lpstr>VTSS Matrix 5E Progress Monitoring at Tiers 2 &amp; 3</vt:lpstr>
      <vt:lpstr>True ⭐️      or     False❌</vt:lpstr>
      <vt:lpstr>Where Does it Fit?</vt:lpstr>
      <vt:lpstr>Definition</vt:lpstr>
      <vt:lpstr>Important Components of Progress Monitoring</vt:lpstr>
      <vt:lpstr>Why is it Important?</vt:lpstr>
      <vt:lpstr>Example</vt:lpstr>
      <vt:lpstr> Measurement Tools </vt:lpstr>
      <vt:lpstr>The RATE and LEVEL of Learning</vt:lpstr>
      <vt:lpstr>Student Graph:  Student Data and Aim/Goal Line</vt:lpstr>
      <vt:lpstr>National Center on Intensive Intervention</vt:lpstr>
      <vt:lpstr>Return to the Assessment Inventory:  Progress Monitoring of Core Instruction  and Intervention</vt:lpstr>
      <vt:lpstr>Math Intervention Resource Map</vt:lpstr>
      <vt:lpstr>Progress Monitoring How to Tell if Students are Making Adequate Progress </vt:lpstr>
      <vt:lpstr>Social Competence &amp; Academic Achievement</vt:lpstr>
      <vt:lpstr>VTSS Implementation Matrix Progress Monitoring at Tiers 2 &amp; 3</vt:lpstr>
      <vt:lpstr>Formal Definition</vt:lpstr>
      <vt:lpstr>Progress Monitoring is...</vt:lpstr>
      <vt:lpstr>Progress Monitoring is...</vt:lpstr>
      <vt:lpstr>Progress Monitoring at Tier 2 &amp; 3</vt:lpstr>
      <vt:lpstr>True ⭐️      or     False❌</vt:lpstr>
      <vt:lpstr>Where Does It Fit?</vt:lpstr>
      <vt:lpstr>Some Considerations  for Progress Monitoring</vt:lpstr>
      <vt:lpstr>Progress Monitoring Data is Graphed</vt:lpstr>
      <vt:lpstr>Importance of Graphing</vt:lpstr>
      <vt:lpstr>National Center on Intensive Intervention</vt:lpstr>
      <vt:lpstr>Return to the Assessment Inventory:  Progress Monitoring of Core Instruction  and Intervention</vt:lpstr>
      <vt:lpstr>How it Fits Together - Example</vt:lpstr>
      <vt:lpstr>Future Steps for the DLT</vt:lpstr>
      <vt:lpstr>TEAM TIME</vt:lpstr>
      <vt:lpstr>Our Work Thus Far</vt:lpstr>
      <vt:lpstr>Role of the Division Team</vt:lpstr>
      <vt:lpstr>Division Leadership Team Guiding Questions</vt:lpstr>
      <vt:lpstr>Sharing of Discussions</vt:lpstr>
      <vt:lpstr>Complete Resource Map</vt:lpstr>
      <vt:lpstr>COMING IN MARCH!  A Wednesday Matinee!</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Strand 3 Advanced Tiers</dc:title>
  <dc:creator>Karen S Berlin</dc:creator>
  <cp:lastModifiedBy>J Shelton</cp:lastModifiedBy>
  <cp:revision>1</cp:revision>
  <dcterms:modified xsi:type="dcterms:W3CDTF">2021-11-28T17:04:16Z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0x0101009A88C66DD6878247934C3032C88502BD</vt:lpwstr>
  </property>
</Properties>
</file>